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384" r:id="rId2"/>
    <p:sldId id="399" r:id="rId3"/>
    <p:sldId id="400" r:id="rId4"/>
    <p:sldId id="385" r:id="rId5"/>
    <p:sldId id="386" r:id="rId6"/>
    <p:sldId id="405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5" r:id="rId15"/>
    <p:sldId id="394" r:id="rId16"/>
    <p:sldId id="396" r:id="rId17"/>
    <p:sldId id="397" r:id="rId18"/>
    <p:sldId id="398" r:id="rId19"/>
    <p:sldId id="401" r:id="rId20"/>
    <p:sldId id="410" r:id="rId21"/>
    <p:sldId id="411" r:id="rId22"/>
    <p:sldId id="402" r:id="rId23"/>
    <p:sldId id="403" r:id="rId24"/>
    <p:sldId id="404" r:id="rId25"/>
    <p:sldId id="412" r:id="rId26"/>
    <p:sldId id="413" r:id="rId27"/>
    <p:sldId id="414" r:id="rId28"/>
    <p:sldId id="415" r:id="rId29"/>
    <p:sldId id="416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5C43F1"/>
    <a:srgbClr val="0066FF"/>
    <a:srgbClr val="F5F5F5"/>
    <a:srgbClr val="00FF00"/>
    <a:srgbClr val="CC3300"/>
    <a:srgbClr val="008000"/>
    <a:srgbClr val="D60093"/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7566" autoAdjust="0"/>
  </p:normalViewPr>
  <p:slideViewPr>
    <p:cSldViewPr>
      <p:cViewPr varScale="1">
        <p:scale>
          <a:sx n="65" d="100"/>
          <a:sy n="65" d="100"/>
        </p:scale>
        <p:origin x="-10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AEA33-0994-4BFC-80FA-2BAE6F48A184}" type="datetimeFigureOut">
              <a:rPr lang="zh-CN" altLang="en-US" smtClean="0"/>
              <a:pPr/>
              <a:t>2010/1/12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4A37B-907B-4282-A152-9F050BED96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7B-907B-4282-A152-9F050BED969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7B-907B-4282-A152-9F050BED969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7B-907B-4282-A152-9F050BED969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7B-907B-4282-A152-9F050BED969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7B-907B-4282-A152-9F050BED969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7B-907B-4282-A152-9F050BED969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7B-907B-4282-A152-9F050BED969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963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9637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963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3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4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5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6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7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68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90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969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95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969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9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69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970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970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7958C99-972A-4BDA-8AF4-34445D1B12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47DD9-FDC9-4340-B7CA-CE05F6F52C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E030C-10F5-4DB1-97CA-5B33F7A8DD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6947C-8831-40EC-995A-86968F7695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7FA73-E7AA-45DD-AFE4-E0D94E3815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924FC-775C-446B-88A2-BB8D65D285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5A2FD-D85C-4D8A-A09F-080228A890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D2BA-F251-4C27-A3F4-E8536252AF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7216-B331-455D-91B3-C03829BDF9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650B3-872E-4516-AF6D-6CA2845E5B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B7B4-8E50-4502-9E17-80221F3BDB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861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861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861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1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1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1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1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1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1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2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6863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5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6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6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6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6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6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866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66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6866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67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867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867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867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867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82BE939-0BE3-404F-BF8E-B9ED9FED2A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1752600"/>
            <a:ext cx="71533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Automata-Final  Project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350683" y="214290"/>
            <a:ext cx="1293283" cy="1643074"/>
            <a:chOff x="7350683" y="214290"/>
            <a:chExt cx="1293283" cy="1643074"/>
          </a:xfrm>
        </p:grpSpPr>
        <p:pic>
          <p:nvPicPr>
            <p:cNvPr id="4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50683" y="214290"/>
              <a:ext cx="1293283" cy="500066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</p:pic>
        <p:pic>
          <p:nvPicPr>
            <p:cNvPr id="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00958" y="857232"/>
              <a:ext cx="1000132" cy="10001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6" name="TextBox 5"/>
          <p:cNvSpPr txBox="1"/>
          <p:nvPr/>
        </p:nvSpPr>
        <p:spPr>
          <a:xfrm>
            <a:off x="3071803" y="392906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张许可      耿卉卉</a:t>
            </a:r>
            <a:endParaRPr lang="en-US" altLang="zh-CN" b="1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 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3108" y="557214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Software School of Tsinghua University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NFA(a2)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NFA(a1)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5644364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142976" y="3214686"/>
            <a:ext cx="2571768" cy="2071702"/>
            <a:chOff x="1142976" y="3214686"/>
            <a:chExt cx="2571768" cy="2071702"/>
          </a:xfrm>
        </p:grpSpPr>
        <p:sp>
          <p:nvSpPr>
            <p:cNvPr id="11" name="椭圆 10"/>
            <p:cNvSpPr/>
            <p:nvPr/>
          </p:nvSpPr>
          <p:spPr bwMode="auto">
            <a:xfrm>
              <a:off x="1928794" y="342900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214678" y="342900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11" idx="6"/>
              <a:endCxn id="24" idx="2"/>
            </p:cNvCxnSpPr>
            <p:nvPr/>
          </p:nvCxnSpPr>
          <p:spPr bwMode="auto">
            <a:xfrm>
              <a:off x="2357422" y="3643314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endCxn id="11" idx="2"/>
            </p:cNvCxnSpPr>
            <p:nvPr/>
          </p:nvCxnSpPr>
          <p:spPr bwMode="auto">
            <a:xfrm>
              <a:off x="1214414" y="364331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142976" y="3214686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3253087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8794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143240" y="3357562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1928794" y="478632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214678" y="478632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5" name="直接箭头连接符 24"/>
            <p:cNvCxnSpPr>
              <a:stCxn id="22" idx="6"/>
              <a:endCxn id="31" idx="2"/>
            </p:cNvCxnSpPr>
            <p:nvPr/>
          </p:nvCxnSpPr>
          <p:spPr bwMode="auto">
            <a:xfrm>
              <a:off x="2357422" y="5000636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>
              <a:endCxn id="22" idx="2"/>
            </p:cNvCxnSpPr>
            <p:nvPr/>
          </p:nvCxnSpPr>
          <p:spPr bwMode="auto">
            <a:xfrm>
              <a:off x="1214414" y="500063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142976" y="4572008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1736" y="4610409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28794" y="478632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4678" y="478632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3143240" y="4714884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NFA(a2)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NFA(a1)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6215868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142976" y="3214686"/>
            <a:ext cx="2571768" cy="2071702"/>
            <a:chOff x="1142976" y="3214686"/>
            <a:chExt cx="2571768" cy="2071702"/>
          </a:xfrm>
        </p:grpSpPr>
        <p:sp>
          <p:nvSpPr>
            <p:cNvPr id="11" name="椭圆 10"/>
            <p:cNvSpPr/>
            <p:nvPr/>
          </p:nvSpPr>
          <p:spPr bwMode="auto">
            <a:xfrm>
              <a:off x="1928794" y="342900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214678" y="342900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11" idx="6"/>
              <a:endCxn id="24" idx="2"/>
            </p:cNvCxnSpPr>
            <p:nvPr/>
          </p:nvCxnSpPr>
          <p:spPr bwMode="auto">
            <a:xfrm>
              <a:off x="2357422" y="3643314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endCxn id="11" idx="2"/>
            </p:cNvCxnSpPr>
            <p:nvPr/>
          </p:nvCxnSpPr>
          <p:spPr bwMode="auto">
            <a:xfrm>
              <a:off x="1214414" y="364331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142976" y="3214686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3253087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8794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342900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143240" y="3357562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1928794" y="478632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214678" y="478632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5" name="直接箭头连接符 24"/>
            <p:cNvCxnSpPr>
              <a:stCxn id="22" idx="6"/>
              <a:endCxn id="31" idx="2"/>
            </p:cNvCxnSpPr>
            <p:nvPr/>
          </p:nvCxnSpPr>
          <p:spPr bwMode="auto">
            <a:xfrm>
              <a:off x="2357422" y="5000636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>
              <a:endCxn id="22" idx="2"/>
            </p:cNvCxnSpPr>
            <p:nvPr/>
          </p:nvCxnSpPr>
          <p:spPr bwMode="auto">
            <a:xfrm>
              <a:off x="1214414" y="500063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142976" y="4572008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1736" y="4610409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28794" y="478632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4678" y="478632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3143240" y="4714884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NFA(b1)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NFA(a2)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NFA(a1)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6857222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1142976" y="2928934"/>
            <a:ext cx="2571768" cy="2714644"/>
            <a:chOff x="1142976" y="2928934"/>
            <a:chExt cx="2571768" cy="2714644"/>
          </a:xfrm>
        </p:grpSpPr>
        <p:sp>
          <p:nvSpPr>
            <p:cNvPr id="11" name="椭圆 10"/>
            <p:cNvSpPr/>
            <p:nvPr/>
          </p:nvSpPr>
          <p:spPr bwMode="auto">
            <a:xfrm>
              <a:off x="1928794" y="3143248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214678" y="3143248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11" idx="6"/>
              <a:endCxn id="24" idx="2"/>
            </p:cNvCxnSpPr>
            <p:nvPr/>
          </p:nvCxnSpPr>
          <p:spPr bwMode="auto">
            <a:xfrm>
              <a:off x="2357422" y="3357562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endCxn id="11" idx="2"/>
            </p:cNvCxnSpPr>
            <p:nvPr/>
          </p:nvCxnSpPr>
          <p:spPr bwMode="auto">
            <a:xfrm>
              <a:off x="1214414" y="335756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142976" y="2928934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2967335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8794" y="314324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314324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143240" y="3071810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1928794" y="414338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214678" y="414338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5" name="直接箭头连接符 24"/>
            <p:cNvCxnSpPr>
              <a:stCxn id="22" idx="6"/>
              <a:endCxn id="31" idx="2"/>
            </p:cNvCxnSpPr>
            <p:nvPr/>
          </p:nvCxnSpPr>
          <p:spPr bwMode="auto">
            <a:xfrm>
              <a:off x="2357422" y="4357694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>
              <a:endCxn id="22" idx="2"/>
            </p:cNvCxnSpPr>
            <p:nvPr/>
          </p:nvCxnSpPr>
          <p:spPr bwMode="auto">
            <a:xfrm>
              <a:off x="1214414" y="435769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142976" y="3929066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1736" y="3967467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28794" y="414338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4678" y="414338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3143240" y="4071942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1928794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214678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34" name="直接箭头连接符 33"/>
            <p:cNvCxnSpPr>
              <a:stCxn id="32" idx="6"/>
              <a:endCxn id="40" idx="2"/>
            </p:cNvCxnSpPr>
            <p:nvPr/>
          </p:nvCxnSpPr>
          <p:spPr bwMode="auto">
            <a:xfrm>
              <a:off x="2357422" y="5357826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1214414" y="535782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142976" y="4929198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36" y="4967599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514351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678" y="514351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3143240" y="5072074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NFA(a3)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NFA(a1)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7430314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对象 109"/>
          <p:cNvGraphicFramePr>
            <a:graphicFrameLocks noChangeAspect="1"/>
          </p:cNvGraphicFramePr>
          <p:nvPr/>
        </p:nvGraphicFramePr>
        <p:xfrm>
          <a:off x="4508500" y="1984375"/>
          <a:ext cx="127000" cy="139700"/>
        </p:xfrm>
        <a:graphic>
          <a:graphicData uri="http://schemas.openxmlformats.org/presentationml/2006/ole">
            <p:oleObj spid="_x0000_s1026" name="Equation" r:id="rId3" imgW="126720" imgH="139680" progId="Equation.DSMT4">
              <p:embed/>
            </p:oleObj>
          </a:graphicData>
        </a:graphic>
      </p:graphicFrame>
      <p:grpSp>
        <p:nvGrpSpPr>
          <p:cNvPr id="119" name="组合 118"/>
          <p:cNvGrpSpPr/>
          <p:nvPr/>
        </p:nvGrpSpPr>
        <p:grpSpPr>
          <a:xfrm>
            <a:off x="428596" y="2928934"/>
            <a:ext cx="4214842" cy="2676243"/>
            <a:chOff x="428596" y="2928934"/>
            <a:chExt cx="4214842" cy="2676243"/>
          </a:xfrm>
        </p:grpSpPr>
        <p:sp>
          <p:nvSpPr>
            <p:cNvPr id="11" name="椭圆 10"/>
            <p:cNvSpPr/>
            <p:nvPr/>
          </p:nvSpPr>
          <p:spPr bwMode="auto">
            <a:xfrm>
              <a:off x="1928794" y="3143248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214678" y="3143248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11" idx="6"/>
              <a:endCxn id="24" idx="2"/>
            </p:cNvCxnSpPr>
            <p:nvPr/>
          </p:nvCxnSpPr>
          <p:spPr bwMode="auto">
            <a:xfrm>
              <a:off x="2357422" y="3357562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endCxn id="11" idx="2"/>
            </p:cNvCxnSpPr>
            <p:nvPr/>
          </p:nvCxnSpPr>
          <p:spPr bwMode="auto">
            <a:xfrm>
              <a:off x="1214414" y="335756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142976" y="2928934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2967335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8794" y="314324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314324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143240" y="3071810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2000232" y="414338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214678" y="414338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500034" y="4929198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28596" y="450057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3174" y="3967467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00232" y="414338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4678" y="414338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2000232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214678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34" name="直接箭头连接符 33"/>
            <p:cNvCxnSpPr>
              <a:stCxn id="32" idx="6"/>
            </p:cNvCxnSpPr>
            <p:nvPr/>
          </p:nvCxnSpPr>
          <p:spPr bwMode="auto">
            <a:xfrm>
              <a:off x="2428860" y="5357826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643174" y="4967599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0232" y="514351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678" y="514351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4143372" y="4643446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43372" y="4643446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4071934" y="4572008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1214414" y="4681847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42976" y="4681847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2428860" y="4357694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直接箭头连接符 69"/>
            <p:cNvCxnSpPr>
              <a:endCxn id="29" idx="1"/>
            </p:cNvCxnSpPr>
            <p:nvPr/>
          </p:nvCxnSpPr>
          <p:spPr bwMode="auto">
            <a:xfrm flipV="1">
              <a:off x="1571604" y="4374213"/>
              <a:ext cx="428628" cy="3406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endCxn id="38" idx="1"/>
            </p:cNvCxnSpPr>
            <p:nvPr/>
          </p:nvCxnSpPr>
          <p:spPr bwMode="auto">
            <a:xfrm>
              <a:off x="1571604" y="5072074"/>
              <a:ext cx="428628" cy="3022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>
              <a:endCxn id="48" idx="3"/>
            </p:cNvCxnSpPr>
            <p:nvPr/>
          </p:nvCxnSpPr>
          <p:spPr bwMode="auto">
            <a:xfrm flipV="1">
              <a:off x="3643306" y="5059817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8" name="直接箭头连接符 87"/>
            <p:cNvCxnSpPr>
              <a:endCxn id="48" idx="1"/>
            </p:cNvCxnSpPr>
            <p:nvPr/>
          </p:nvCxnSpPr>
          <p:spPr bwMode="auto">
            <a:xfrm>
              <a:off x="3643306" y="4429132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115" name="图片 114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166" y="4286256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6" name="图片 115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166" y="514351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7" name="图片 116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738" y="4214818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8" name="图片 117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44" y="514351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NFA(a3)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NFA(a1)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7430314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对象 109"/>
          <p:cNvGraphicFramePr>
            <a:graphicFrameLocks noChangeAspect="1"/>
          </p:cNvGraphicFramePr>
          <p:nvPr/>
        </p:nvGraphicFramePr>
        <p:xfrm>
          <a:off x="4508500" y="1984375"/>
          <a:ext cx="127000" cy="139700"/>
        </p:xfrm>
        <a:graphic>
          <a:graphicData uri="http://schemas.openxmlformats.org/presentationml/2006/ole">
            <p:oleObj spid="_x0000_s3074" name="Equation" r:id="rId3" imgW="126720" imgH="139680" progId="Equation.DSMT4">
              <p:embed/>
            </p:oleObj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428596" y="2928934"/>
            <a:ext cx="4214842" cy="2676243"/>
            <a:chOff x="428596" y="2928934"/>
            <a:chExt cx="4214842" cy="2676243"/>
          </a:xfrm>
        </p:grpSpPr>
        <p:sp>
          <p:nvSpPr>
            <p:cNvPr id="11" name="椭圆 10"/>
            <p:cNvSpPr/>
            <p:nvPr/>
          </p:nvSpPr>
          <p:spPr bwMode="auto">
            <a:xfrm>
              <a:off x="1928794" y="3143248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214678" y="3143248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11" idx="6"/>
              <a:endCxn id="24" idx="2"/>
            </p:cNvCxnSpPr>
            <p:nvPr/>
          </p:nvCxnSpPr>
          <p:spPr bwMode="auto">
            <a:xfrm>
              <a:off x="2357422" y="3357562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endCxn id="11" idx="2"/>
            </p:cNvCxnSpPr>
            <p:nvPr/>
          </p:nvCxnSpPr>
          <p:spPr bwMode="auto">
            <a:xfrm>
              <a:off x="1214414" y="335756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142976" y="2928934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2967335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8794" y="314324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314324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143240" y="3071810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2000232" y="414338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214678" y="414338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500034" y="4929198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28596" y="450057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3174" y="3967467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00232" y="414338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4678" y="414338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2000232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214678" y="514351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34" name="直接箭头连接符 33"/>
            <p:cNvCxnSpPr>
              <a:stCxn id="32" idx="6"/>
            </p:cNvCxnSpPr>
            <p:nvPr/>
          </p:nvCxnSpPr>
          <p:spPr bwMode="auto">
            <a:xfrm>
              <a:off x="2428860" y="5357826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643174" y="4967599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0232" y="514351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678" y="514351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4143372" y="4643446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43372" y="4643446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4071934" y="4572008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1214414" y="4681847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42976" y="4681847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2428860" y="4357694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直接箭头连接符 69"/>
            <p:cNvCxnSpPr>
              <a:endCxn id="29" idx="1"/>
            </p:cNvCxnSpPr>
            <p:nvPr/>
          </p:nvCxnSpPr>
          <p:spPr bwMode="auto">
            <a:xfrm flipV="1">
              <a:off x="1571604" y="4374213"/>
              <a:ext cx="428628" cy="3406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endCxn id="38" idx="1"/>
            </p:cNvCxnSpPr>
            <p:nvPr/>
          </p:nvCxnSpPr>
          <p:spPr bwMode="auto">
            <a:xfrm>
              <a:off x="1571604" y="5072074"/>
              <a:ext cx="428628" cy="3022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>
              <a:endCxn id="48" idx="3"/>
            </p:cNvCxnSpPr>
            <p:nvPr/>
          </p:nvCxnSpPr>
          <p:spPr bwMode="auto">
            <a:xfrm flipV="1">
              <a:off x="3643306" y="5059817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8" name="直接箭头连接符 87"/>
            <p:cNvCxnSpPr>
              <a:endCxn id="48" idx="1"/>
            </p:cNvCxnSpPr>
            <p:nvPr/>
          </p:nvCxnSpPr>
          <p:spPr bwMode="auto">
            <a:xfrm>
              <a:off x="3643306" y="4429132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115" name="图片 114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166" y="4286256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6" name="图片 115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166" y="514351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7" name="图片 116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738" y="4214818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8" name="图片 117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44" y="514351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NFA(a4)</a:t>
                      </a: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NFA(a1)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8073256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对象 109"/>
          <p:cNvGraphicFramePr>
            <a:graphicFrameLocks noChangeAspect="1"/>
          </p:cNvGraphicFramePr>
          <p:nvPr/>
        </p:nvGraphicFramePr>
        <p:xfrm>
          <a:off x="4508500" y="1984375"/>
          <a:ext cx="127000" cy="139700"/>
        </p:xfrm>
        <a:graphic>
          <a:graphicData uri="http://schemas.openxmlformats.org/presentationml/2006/ole">
            <p:oleObj spid="_x0000_s2050" name="Equation" r:id="rId3" imgW="126720" imgH="139680" progId="Equation.DSMT4">
              <p:embed/>
            </p:oleObj>
          </a:graphicData>
        </a:graphic>
      </p:graphicFrame>
      <p:grpSp>
        <p:nvGrpSpPr>
          <p:cNvPr id="103" name="组合 102"/>
          <p:cNvGrpSpPr/>
          <p:nvPr/>
        </p:nvGrpSpPr>
        <p:grpSpPr>
          <a:xfrm>
            <a:off x="357158" y="2928934"/>
            <a:ext cx="4286280" cy="3786214"/>
            <a:chOff x="357158" y="2928934"/>
            <a:chExt cx="4286280" cy="3786214"/>
          </a:xfrm>
        </p:grpSpPr>
        <p:cxnSp>
          <p:nvCxnSpPr>
            <p:cNvPr id="84" name="直接箭头连接符 83"/>
            <p:cNvCxnSpPr/>
            <p:nvPr/>
          </p:nvCxnSpPr>
          <p:spPr bwMode="auto">
            <a:xfrm rot="16200000" flipH="1">
              <a:off x="3704873" y="5564950"/>
              <a:ext cx="1088319" cy="2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1" name="椭圆 10"/>
            <p:cNvSpPr/>
            <p:nvPr/>
          </p:nvSpPr>
          <p:spPr bwMode="auto">
            <a:xfrm>
              <a:off x="1928794" y="3143248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214678" y="3143248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11" idx="6"/>
              <a:endCxn id="24" idx="2"/>
            </p:cNvCxnSpPr>
            <p:nvPr/>
          </p:nvCxnSpPr>
          <p:spPr bwMode="auto">
            <a:xfrm>
              <a:off x="2357422" y="3357562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endCxn id="11" idx="2"/>
            </p:cNvCxnSpPr>
            <p:nvPr/>
          </p:nvCxnSpPr>
          <p:spPr bwMode="auto">
            <a:xfrm>
              <a:off x="1214414" y="335756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142976" y="2928934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2967335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8794" y="314324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3143248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143240" y="3071810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2000232" y="4357694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214678" y="4357694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500034" y="514351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643174" y="4181781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00232" y="435769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4678" y="435769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2000232" y="5357826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214678" y="5357826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34" name="直接箭头连接符 33"/>
            <p:cNvCxnSpPr>
              <a:stCxn id="32" idx="6"/>
            </p:cNvCxnSpPr>
            <p:nvPr/>
          </p:nvCxnSpPr>
          <p:spPr bwMode="auto">
            <a:xfrm>
              <a:off x="2428860" y="5572140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643174" y="5181913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0232" y="5357826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678" y="5357826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4000496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0496" y="485776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1214414" y="4896161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42976" y="4896161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2428860" y="4572008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直接箭头连接符 69"/>
            <p:cNvCxnSpPr>
              <a:endCxn id="29" idx="1"/>
            </p:cNvCxnSpPr>
            <p:nvPr/>
          </p:nvCxnSpPr>
          <p:spPr bwMode="auto">
            <a:xfrm flipV="1">
              <a:off x="1571604" y="4588527"/>
              <a:ext cx="428628" cy="3406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endCxn id="38" idx="1"/>
            </p:cNvCxnSpPr>
            <p:nvPr/>
          </p:nvCxnSpPr>
          <p:spPr bwMode="auto">
            <a:xfrm>
              <a:off x="1571604" y="5286388"/>
              <a:ext cx="428628" cy="3022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3643306" y="5274131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3643306" y="4643446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115" name="图片 114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166" y="4500570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6" name="图片 115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166" y="5414629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7" name="图片 116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738" y="442913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8" name="图片 117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44" y="5414629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sp>
          <p:nvSpPr>
            <p:cNvPr id="54" name="椭圆 53"/>
            <p:cNvSpPr/>
            <p:nvPr/>
          </p:nvSpPr>
          <p:spPr bwMode="auto">
            <a:xfrm>
              <a:off x="357158" y="4896161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7158" y="4896161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pic>
          <p:nvPicPr>
            <p:cNvPr id="59" name="图片 58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780" y="478632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sp>
          <p:nvSpPr>
            <p:cNvPr id="60" name="TextBox 59"/>
            <p:cNvSpPr txBox="1"/>
            <p:nvPr/>
          </p:nvSpPr>
          <p:spPr>
            <a:xfrm>
              <a:off x="571472" y="4143380"/>
              <a:ext cx="553998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>
              <a:endCxn id="55" idx="0"/>
            </p:cNvCxnSpPr>
            <p:nvPr/>
          </p:nvCxnSpPr>
          <p:spPr bwMode="auto">
            <a:xfrm rot="16200000" flipH="1">
              <a:off x="248672" y="4537641"/>
              <a:ext cx="714531" cy="25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86" name="图片 85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804" y="550070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cxnSp>
          <p:nvCxnSpPr>
            <p:cNvPr id="89" name="形状 88"/>
            <p:cNvCxnSpPr>
              <a:stCxn id="55" idx="2"/>
            </p:cNvCxnSpPr>
            <p:nvPr/>
          </p:nvCxnSpPr>
          <p:spPr bwMode="auto">
            <a:xfrm rot="16200000" flipH="1">
              <a:off x="1812036" y="4152980"/>
              <a:ext cx="983614" cy="339330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94" name="图片 93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4546" y="6343323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cxnSp>
          <p:nvCxnSpPr>
            <p:cNvPr id="96" name="肘形连接符 95"/>
            <p:cNvCxnSpPr>
              <a:stCxn id="47" idx="0"/>
              <a:endCxn id="51" idx="0"/>
            </p:cNvCxnSpPr>
            <p:nvPr/>
          </p:nvCxnSpPr>
          <p:spPr bwMode="auto">
            <a:xfrm rot="16200000" flipH="1" flipV="1">
              <a:off x="2820428" y="3466059"/>
              <a:ext cx="38401" cy="2821801"/>
            </a:xfrm>
            <a:prstGeom prst="bentConnector3">
              <a:avLst>
                <a:gd name="adj1" fmla="val -201632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99" name="图片 98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1736" y="371475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sp>
          <p:nvSpPr>
            <p:cNvPr id="100" name="椭圆 99"/>
            <p:cNvSpPr/>
            <p:nvPr/>
          </p:nvSpPr>
          <p:spPr bwMode="auto">
            <a:xfrm>
              <a:off x="4071934" y="6143644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1934" y="614364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02" name="椭圆 101"/>
            <p:cNvSpPr/>
            <p:nvPr/>
          </p:nvSpPr>
          <p:spPr bwMode="auto">
            <a:xfrm>
              <a:off x="4000496" y="6072206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NFA(a5)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8501884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对象 109"/>
          <p:cNvGraphicFramePr>
            <a:graphicFrameLocks noChangeAspect="1"/>
          </p:cNvGraphicFramePr>
          <p:nvPr/>
        </p:nvGraphicFramePr>
        <p:xfrm>
          <a:off x="4508500" y="1984375"/>
          <a:ext cx="127000" cy="139700"/>
        </p:xfrm>
        <a:graphic>
          <a:graphicData uri="http://schemas.openxmlformats.org/presentationml/2006/ole">
            <p:oleObj spid="_x0000_s4098" name="Equation" r:id="rId3" imgW="126720" imgH="139680" progId="Equation.DSMT4">
              <p:embed/>
            </p:oleObj>
          </a:graphicData>
        </a:graphic>
      </p:graphicFrame>
      <p:grpSp>
        <p:nvGrpSpPr>
          <p:cNvPr id="77" name="组合 76"/>
          <p:cNvGrpSpPr/>
          <p:nvPr/>
        </p:nvGrpSpPr>
        <p:grpSpPr>
          <a:xfrm>
            <a:off x="571472" y="2643182"/>
            <a:ext cx="4286280" cy="4071966"/>
            <a:chOff x="571472" y="2643182"/>
            <a:chExt cx="4286280" cy="4071966"/>
          </a:xfrm>
        </p:grpSpPr>
        <p:cxnSp>
          <p:nvCxnSpPr>
            <p:cNvPr id="84" name="直接箭头连接符 83"/>
            <p:cNvCxnSpPr/>
            <p:nvPr/>
          </p:nvCxnSpPr>
          <p:spPr bwMode="auto">
            <a:xfrm rot="16200000" flipH="1">
              <a:off x="3919187" y="5564950"/>
              <a:ext cx="1088319" cy="2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1" name="椭圆 10"/>
            <p:cNvSpPr/>
            <p:nvPr/>
          </p:nvSpPr>
          <p:spPr bwMode="auto">
            <a:xfrm>
              <a:off x="1928794" y="2857496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143240" y="2857496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11" idx="6"/>
            </p:cNvCxnSpPr>
            <p:nvPr/>
          </p:nvCxnSpPr>
          <p:spPr bwMode="auto">
            <a:xfrm>
              <a:off x="2357422" y="3071810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endCxn id="11" idx="2"/>
            </p:cNvCxnSpPr>
            <p:nvPr/>
          </p:nvCxnSpPr>
          <p:spPr bwMode="auto">
            <a:xfrm>
              <a:off x="1214414" y="3071810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142976" y="2643182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2681583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8794" y="2857496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43240" y="2857496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2214546" y="4357694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3428992" y="4357694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714348" y="514351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57488" y="4181781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4546" y="435769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8992" y="435769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2214546" y="5357826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428992" y="5357826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34" name="直接箭头连接符 33"/>
            <p:cNvCxnSpPr>
              <a:stCxn id="32" idx="6"/>
            </p:cNvCxnSpPr>
            <p:nvPr/>
          </p:nvCxnSpPr>
          <p:spPr bwMode="auto">
            <a:xfrm>
              <a:off x="2643174" y="5572140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857488" y="5181913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14546" y="5357826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28992" y="5357826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4214810" y="485776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14810" y="485776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1428728" y="4896161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57290" y="4896161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2643174" y="4572008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直接箭头连接符 69"/>
            <p:cNvCxnSpPr>
              <a:endCxn id="29" idx="1"/>
            </p:cNvCxnSpPr>
            <p:nvPr/>
          </p:nvCxnSpPr>
          <p:spPr bwMode="auto">
            <a:xfrm flipV="1">
              <a:off x="1785918" y="4588527"/>
              <a:ext cx="428628" cy="3406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endCxn id="38" idx="1"/>
            </p:cNvCxnSpPr>
            <p:nvPr/>
          </p:nvCxnSpPr>
          <p:spPr bwMode="auto">
            <a:xfrm>
              <a:off x="1785918" y="5286388"/>
              <a:ext cx="428628" cy="3022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3857620" y="5274131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3857620" y="4643446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115" name="图片 114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4480" y="4500570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6" name="图片 115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4480" y="5414629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7" name="图片 116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8052" y="442913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8" name="图片 117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9058" y="5414629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sp>
          <p:nvSpPr>
            <p:cNvPr id="54" name="椭圆 53"/>
            <p:cNvSpPr/>
            <p:nvPr/>
          </p:nvSpPr>
          <p:spPr bwMode="auto">
            <a:xfrm>
              <a:off x="571472" y="4896161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1472" y="4896161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pic>
          <p:nvPicPr>
            <p:cNvPr id="59" name="图片 58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9094" y="478632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86" name="图片 85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118" y="550070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cxnSp>
          <p:nvCxnSpPr>
            <p:cNvPr id="89" name="形状 88"/>
            <p:cNvCxnSpPr>
              <a:stCxn id="55" idx="2"/>
            </p:cNvCxnSpPr>
            <p:nvPr/>
          </p:nvCxnSpPr>
          <p:spPr bwMode="auto">
            <a:xfrm rot="16200000" flipH="1">
              <a:off x="2026350" y="4152980"/>
              <a:ext cx="983614" cy="339330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94" name="图片 93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8860" y="6343323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cxnSp>
          <p:nvCxnSpPr>
            <p:cNvPr id="96" name="肘形连接符 95"/>
            <p:cNvCxnSpPr>
              <a:stCxn id="47" idx="0"/>
              <a:endCxn id="51" idx="0"/>
            </p:cNvCxnSpPr>
            <p:nvPr/>
          </p:nvCxnSpPr>
          <p:spPr bwMode="auto">
            <a:xfrm rot="16200000" flipH="1" flipV="1">
              <a:off x="3034742" y="3466059"/>
              <a:ext cx="38401" cy="2821801"/>
            </a:xfrm>
            <a:prstGeom prst="bentConnector3">
              <a:avLst>
                <a:gd name="adj1" fmla="val -201632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99" name="图片 98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6050" y="3714752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sp>
          <p:nvSpPr>
            <p:cNvPr id="100" name="椭圆 99"/>
            <p:cNvSpPr/>
            <p:nvPr/>
          </p:nvSpPr>
          <p:spPr bwMode="auto">
            <a:xfrm>
              <a:off x="4286248" y="6143644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286248" y="614364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02" name="椭圆 101"/>
            <p:cNvSpPr/>
            <p:nvPr/>
          </p:nvSpPr>
          <p:spPr bwMode="auto">
            <a:xfrm>
              <a:off x="4214810" y="6072206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66" name="形状 65"/>
            <p:cNvCxnSpPr>
              <a:stCxn id="21" idx="3"/>
              <a:endCxn id="55" idx="0"/>
            </p:cNvCxnSpPr>
            <p:nvPr/>
          </p:nvCxnSpPr>
          <p:spPr bwMode="auto">
            <a:xfrm flipH="1">
              <a:off x="821505" y="3088329"/>
              <a:ext cx="2821801" cy="1807832"/>
            </a:xfrm>
            <a:prstGeom prst="bentConnector4">
              <a:avLst>
                <a:gd name="adj1" fmla="val -8101"/>
                <a:gd name="adj2" fmla="val 2864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76" name="图片 75" descr="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728" y="3286124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sp>
        <p:nvSpPr>
          <p:cNvPr id="67" name="内容占位符 2"/>
          <p:cNvSpPr txBox="1">
            <a:spLocks/>
          </p:cNvSpPr>
          <p:nvPr/>
        </p:nvSpPr>
        <p:spPr bwMode="auto">
          <a:xfrm>
            <a:off x="838200" y="2547942"/>
            <a:ext cx="3376610" cy="52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</a:t>
            </a:r>
            <a:r>
              <a:rPr lang="zh-CN" altLang="en-US" sz="3200" kern="0" dirty="0" smtClean="0">
                <a:latin typeface="+mn-lt"/>
                <a:ea typeface="+mn-ea"/>
              </a:rPr>
              <a:t>出 </a:t>
            </a:r>
            <a:r>
              <a:rPr lang="en-US" altLang="zh-CN" sz="3200" kern="0" dirty="0" smtClean="0">
                <a:latin typeface="+mn-lt"/>
                <a:ea typeface="+mn-ea"/>
              </a:rPr>
              <a:t>NFA</a:t>
            </a:r>
            <a:r>
              <a:rPr lang="zh-CN" altLang="en-US" sz="3200" kern="0" dirty="0" smtClean="0">
                <a:latin typeface="+mn-lt"/>
                <a:ea typeface="+mn-ea"/>
              </a:rPr>
              <a:t>：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785786" y="2928934"/>
            <a:ext cx="7929618" cy="3214710"/>
            <a:chOff x="857224" y="2928934"/>
            <a:chExt cx="7929618" cy="3214710"/>
          </a:xfrm>
        </p:grpSpPr>
        <p:cxnSp>
          <p:nvCxnSpPr>
            <p:cNvPr id="14" name="直接箭头连接符 13"/>
            <p:cNvCxnSpPr/>
            <p:nvPr/>
          </p:nvCxnSpPr>
          <p:spPr bwMode="auto">
            <a:xfrm>
              <a:off x="1857356" y="4557373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071670" y="4158015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/>
            <p:nvPr/>
          </p:nvCxnSpPr>
          <p:spPr bwMode="auto">
            <a:xfrm flipV="1">
              <a:off x="2714612" y="4553606"/>
              <a:ext cx="928694" cy="184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1" name="椭圆 10"/>
            <p:cNvSpPr/>
            <p:nvPr/>
          </p:nvSpPr>
          <p:spPr bwMode="auto">
            <a:xfrm>
              <a:off x="1571604" y="4343059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43174" y="4343059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6" name="直接箭头连接符 15"/>
            <p:cNvCxnSpPr>
              <a:endCxn id="11" idx="2"/>
            </p:cNvCxnSpPr>
            <p:nvPr/>
          </p:nvCxnSpPr>
          <p:spPr bwMode="auto">
            <a:xfrm>
              <a:off x="857224" y="4557373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57224" y="4128745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1604" y="434305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43174" y="4271621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286380" y="378619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6500826" y="378619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3786182" y="4572008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929322" y="3610277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86380" y="378619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00826" y="378619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5286380" y="478632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6500826" y="478632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34" name="直接箭头连接符 33"/>
            <p:cNvCxnSpPr>
              <a:stCxn id="32" idx="6"/>
            </p:cNvCxnSpPr>
            <p:nvPr/>
          </p:nvCxnSpPr>
          <p:spPr bwMode="auto">
            <a:xfrm>
              <a:off x="5715008" y="5000636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929322" y="4610409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86380" y="478632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00826" y="478632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7286644" y="4286256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86644" y="4286256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4500562" y="4324657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29124" y="4324657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5715008" y="4000504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直接箭头连接符 69"/>
            <p:cNvCxnSpPr>
              <a:endCxn id="29" idx="1"/>
            </p:cNvCxnSpPr>
            <p:nvPr/>
          </p:nvCxnSpPr>
          <p:spPr bwMode="auto">
            <a:xfrm flipV="1">
              <a:off x="4857752" y="4017023"/>
              <a:ext cx="428628" cy="3406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endCxn id="38" idx="1"/>
            </p:cNvCxnSpPr>
            <p:nvPr/>
          </p:nvCxnSpPr>
          <p:spPr bwMode="auto">
            <a:xfrm>
              <a:off x="4857752" y="4714884"/>
              <a:ext cx="428628" cy="3022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6929454" y="4702627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6929454" y="4071942"/>
              <a:ext cx="512323" cy="2265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115" name="图片 114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314" y="3929066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6" name="图片 115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6314" y="4843125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7" name="图片 116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9886" y="3857628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118" name="图片 117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892" y="4843125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sp>
          <p:nvSpPr>
            <p:cNvPr id="54" name="椭圆 53"/>
            <p:cNvSpPr/>
            <p:nvPr/>
          </p:nvSpPr>
          <p:spPr bwMode="auto">
            <a:xfrm>
              <a:off x="3643306" y="4324657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43306" y="4324657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pic>
          <p:nvPicPr>
            <p:cNvPr id="59" name="图片 58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0928" y="4214818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86" name="图片 85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5272" y="4158015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pic>
          <p:nvPicPr>
            <p:cNvPr id="94" name="图片 93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2198" y="5771819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cxnSp>
          <p:nvCxnSpPr>
            <p:cNvPr id="96" name="肘形连接符 95"/>
            <p:cNvCxnSpPr>
              <a:stCxn id="47" idx="0"/>
              <a:endCxn id="51" idx="0"/>
            </p:cNvCxnSpPr>
            <p:nvPr/>
          </p:nvCxnSpPr>
          <p:spPr bwMode="auto">
            <a:xfrm rot="16200000" flipH="1" flipV="1">
              <a:off x="6106576" y="2894555"/>
              <a:ext cx="38401" cy="2821801"/>
            </a:xfrm>
            <a:prstGeom prst="bentConnector3">
              <a:avLst>
                <a:gd name="adj1" fmla="val -25540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99" name="图片 98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2198" y="2928934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sp>
          <p:nvSpPr>
            <p:cNvPr id="100" name="椭圆 99"/>
            <p:cNvSpPr/>
            <p:nvPr/>
          </p:nvSpPr>
          <p:spPr bwMode="auto">
            <a:xfrm>
              <a:off x="8286776" y="4229453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86776" y="4229453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02" name="椭圆 101"/>
            <p:cNvSpPr/>
            <p:nvPr/>
          </p:nvSpPr>
          <p:spPr bwMode="auto">
            <a:xfrm>
              <a:off x="8215338" y="4158015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pic>
          <p:nvPicPr>
            <p:cNvPr id="76" name="图片 75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678" y="4229453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cxnSp>
          <p:nvCxnSpPr>
            <p:cNvPr id="73" name="直接箭头连接符 72"/>
            <p:cNvCxnSpPr/>
            <p:nvPr/>
          </p:nvCxnSpPr>
          <p:spPr bwMode="auto">
            <a:xfrm flipV="1">
              <a:off x="7715272" y="4513006"/>
              <a:ext cx="529076" cy="6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3" name="肘形连接符 92"/>
            <p:cNvCxnSpPr>
              <a:stCxn id="55" idx="2"/>
              <a:endCxn id="102" idx="4"/>
            </p:cNvCxnSpPr>
            <p:nvPr/>
          </p:nvCxnSpPr>
          <p:spPr bwMode="auto">
            <a:xfrm rot="5400000" flipH="1" flipV="1">
              <a:off x="6168812" y="2454045"/>
              <a:ext cx="56803" cy="4607751"/>
            </a:xfrm>
            <a:prstGeom prst="bentConnector3">
              <a:avLst>
                <a:gd name="adj1" fmla="val -170065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019948" cy="359570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/>
              <a:t> 验证部分</a:t>
            </a:r>
            <a:endParaRPr lang="en-US" altLang="zh-CN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smtClean="0"/>
              <a:t> </a:t>
            </a:r>
            <a:r>
              <a:rPr lang="zh-CN" altLang="en-US" dirty="0" smtClean="0"/>
              <a:t>优先级获取部分</a:t>
            </a:r>
            <a:endParaRPr lang="en-US" altLang="zh-CN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smtClean="0"/>
              <a:t> </a:t>
            </a:r>
            <a:r>
              <a:rPr lang="zh-CN" altLang="en-US" dirty="0" smtClean="0"/>
              <a:t>转换部分</a:t>
            </a:r>
            <a:endParaRPr lang="en-US" altLang="zh-CN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 smtClean="0"/>
              <a:t> </a:t>
            </a:r>
            <a:r>
              <a:rPr lang="zh-CN" altLang="en-US" dirty="0" smtClean="0"/>
              <a:t>运算部分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/>
              <a:t> </a:t>
            </a:r>
            <a:r>
              <a:rPr lang="zh-CN" altLang="en-US" dirty="0" smtClean="0"/>
              <a:t>扩展</a:t>
            </a:r>
            <a:r>
              <a:rPr lang="zh-CN" altLang="en-US" dirty="0" smtClean="0"/>
              <a:t>部分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05766" cy="4238644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验证输入正则表达式的合法性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 check(String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in_reg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1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：验证括号配对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2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：验证输入运算符的合法连接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3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：验证输入字符的合法性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全部验证通过返回真，否则返回假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具体实现代码 见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项目源文件</a:t>
            </a:r>
            <a:endParaRPr lang="zh-CN" altLang="en-US" sz="20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正则表达式到非</a:t>
            </a:r>
            <a:r>
              <a:rPr lang="zh-CN" altLang="en-US" dirty="0" smtClean="0"/>
              <a:t>确定有限自动机的转换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确定有限自动机</a:t>
            </a:r>
            <a:r>
              <a:rPr lang="zh-CN" altLang="en-US" dirty="0" smtClean="0"/>
              <a:t>到</a:t>
            </a:r>
            <a:r>
              <a:rPr lang="zh-CN" altLang="en-US" dirty="0" smtClean="0"/>
              <a:t>正则表达式的转换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扩展功能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含有</a:t>
            </a:r>
            <a:r>
              <a:rPr lang="en-US" altLang="zh-CN" b="1" dirty="0" smtClean="0"/>
              <a:t>.</a:t>
            </a:r>
            <a:r>
              <a:rPr lang="zh-CN" altLang="en-US" dirty="0" smtClean="0"/>
              <a:t>通配符的</a:t>
            </a:r>
            <a:r>
              <a:rPr lang="zh-CN" altLang="en-US" dirty="0" smtClean="0"/>
              <a:t>正则表达式到非</a:t>
            </a:r>
            <a:r>
              <a:rPr lang="zh-CN" altLang="en-US" dirty="0" smtClean="0"/>
              <a:t>确定有限自动机的转换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优先级获取部分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3876676" cy="402433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    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0" y="1857365"/>
          <a:ext cx="7715304" cy="4145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57652"/>
                <a:gridCol w="3857652"/>
              </a:tblGrid>
              <a:tr h="296249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 dirty="0" smtClean="0"/>
                        <a:t>// </a:t>
                      </a:r>
                      <a:r>
                        <a:rPr lang="zh-CN" altLang="en-US" sz="1800" dirty="0" smtClean="0"/>
                        <a:t>获取栈内符号优先级</a:t>
                      </a:r>
                      <a:endParaRPr lang="en-US" altLang="zh-CN" sz="1800" dirty="0" smtClean="0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getPriority1(byte sign){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</a:t>
                      </a:r>
                      <a:r>
                        <a:rPr lang="en-US" altLang="zh-CN" sz="2000" b="1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priority = -1;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switch(sign){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case ‘(’ :	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    </a:t>
                      </a:r>
                      <a:r>
                        <a:rPr lang="en-US" altLang="zh-CN" sz="2000" b="1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priority = 1;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     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break;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case ‘.’ :	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  priority = 5;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   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break;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	</a:t>
                      </a: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case ‘+’ :	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	   priority = 3;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	   break;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case ‘$’ :	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	   priority = 0;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	   break;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return priority;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优先级获取部分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3876676" cy="402433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    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0" y="1857365"/>
          <a:ext cx="7715304" cy="39867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57652"/>
                <a:gridCol w="3857652"/>
              </a:tblGrid>
              <a:tr h="296249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800" dirty="0" smtClean="0"/>
                        <a:t>// </a:t>
                      </a:r>
                      <a:r>
                        <a:rPr lang="zh-CN" altLang="en-US" sz="1800" dirty="0" smtClean="0"/>
                        <a:t>获取栈外符号优先级</a:t>
                      </a:r>
                      <a:endParaRPr lang="en-US" altLang="zh-CN" sz="1800" dirty="0" smtClean="0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getPriority2(byte sign){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</a:t>
                      </a:r>
                      <a:r>
                        <a:rPr lang="en-US" altLang="zh-CN" sz="2000" b="1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priority = -1;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switch(sign){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case ‘)’ :	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    </a:t>
                      </a:r>
                      <a:r>
                        <a:rPr lang="en-US" altLang="zh-CN" sz="2000" b="1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priority = 1;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     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break;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case ‘.’ :	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  priority = 4;</a:t>
                      </a:r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000" b="1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   </a:t>
                      </a:r>
                      <a:r>
                        <a:rPr lang="en-US" altLang="zh-CN" sz="20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break;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	</a:t>
                      </a: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case ‘+’ :	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	   priority = 2;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	   break;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	return priority;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05766" cy="4953000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将验证后的合法正则表达式转换为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NFA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并存贮在相应的数据结构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regToAutomatonNFA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(String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in_reg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if( !check(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in_reg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)	return;</a:t>
            </a:r>
          </a:p>
          <a:p>
            <a:pPr>
              <a:buNone/>
            </a:pP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Stack&lt;byte&gt; operator;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Stack&lt;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&gt;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buNone/>
            </a:pP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priority1,priority2;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byte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operatorInStack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temp, temp1, temp2;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byte[]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regBytes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in_reg.getBytes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flag = 0;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05766" cy="473871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通过 </a:t>
            </a:r>
            <a:r>
              <a:rPr lang="en-US" altLang="zh-CN" sz="2000" b="1" dirty="0" smtClean="0"/>
              <a:t>for </a:t>
            </a:r>
            <a:r>
              <a:rPr lang="zh-CN" altLang="en-US" sz="2000" b="1" dirty="0" smtClean="0"/>
              <a:t>循环将正则表达式转换为 </a:t>
            </a:r>
            <a:r>
              <a:rPr lang="en-US" altLang="zh-CN" sz="2000" b="1" dirty="0" smtClean="0"/>
              <a:t>NFA</a:t>
            </a:r>
          </a:p>
          <a:p>
            <a:pPr>
              <a:buNone/>
            </a:pPr>
            <a:r>
              <a:rPr lang="en-US" altLang="zh-CN" sz="2000" b="1" dirty="0" smtClean="0"/>
              <a:t>	for(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=0;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&lt; </a:t>
            </a:r>
            <a:r>
              <a:rPr lang="en-US" altLang="zh-CN" sz="2000" b="1" dirty="0" err="1" smtClean="0"/>
              <a:t>regBytes.length</a:t>
            </a:r>
            <a:r>
              <a:rPr lang="en-US" altLang="zh-CN" sz="2000" b="1" dirty="0" smtClean="0"/>
              <a:t>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++)</a:t>
            </a:r>
          </a:p>
          <a:p>
            <a:pPr>
              <a:buNone/>
            </a:pPr>
            <a:r>
              <a:rPr lang="en-US" altLang="zh-CN" sz="2000" b="1" dirty="0" smtClean="0"/>
              <a:t>	{</a:t>
            </a:r>
          </a:p>
          <a:p>
            <a:pPr>
              <a:buNone/>
            </a:pPr>
            <a:r>
              <a:rPr lang="en-US" altLang="zh-CN" sz="2000" b="1" dirty="0" smtClean="0"/>
              <a:t>		switch(</a:t>
            </a:r>
            <a:r>
              <a:rPr lang="en-US" altLang="zh-CN" sz="2000" b="1" dirty="0" err="1" smtClean="0"/>
              <a:t>regBytes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]){</a:t>
            </a:r>
          </a:p>
          <a:p>
            <a:pPr>
              <a:buNone/>
            </a:pPr>
            <a:r>
              <a:rPr lang="en-US" altLang="zh-CN" sz="2000" b="1" dirty="0" smtClean="0"/>
              <a:t>		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遇到左括号，且自动机栈不空，压入连接符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	case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‘(’ :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flag = 0;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if(!</a:t>
            </a:r>
            <a:r>
              <a:rPr lang="en-US" altLang="zh-CN" sz="2000" b="1" dirty="0" err="1" smtClean="0"/>
              <a:t>automatonNFA.empty</a:t>
            </a:r>
            <a:r>
              <a:rPr lang="en-US" altLang="zh-CN" sz="2000" b="1" dirty="0" smtClean="0"/>
              <a:t>()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operator.push</a:t>
            </a:r>
            <a:r>
              <a:rPr lang="en-US" altLang="zh-CN" sz="2000" b="1" dirty="0" smtClean="0"/>
              <a:t> (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‘.’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en-US" altLang="zh-CN" sz="2000" b="1" dirty="0" err="1" smtClean="0"/>
              <a:t>operator.push</a:t>
            </a:r>
            <a:r>
              <a:rPr lang="en-US" altLang="zh-CN" sz="2000" b="1" dirty="0" smtClean="0"/>
              <a:t>(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‘(’ </a:t>
            </a:r>
            <a:r>
              <a:rPr lang="en-US" altLang="zh-CN" sz="2000" b="1" dirty="0" smtClean="0"/>
              <a:t>)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break;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// 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遇到闭包运算符，直接将自动机栈顶元素弹出，进行运算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// 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再将其压入自动机栈即可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357298"/>
            <a:ext cx="7772400" cy="5429264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case ‘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 :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flag = 0;	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temp1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＝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automatonNFA.pop();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temp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＝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closureOperation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(temp1);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automatonNFA.push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(temp);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break;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case ‘.’ :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flag = 0;	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operatorInStack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operator.peek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priority1 = getPriority1(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operatorInStack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priority2 = getPriority2(‘.’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if(priority2 &lt; priority1){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temp2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＝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automatonNFA.pop();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temp1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＝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automatonNFA.pop();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	    temp =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connectOperation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(temp1, temp2);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174"/>
            <a:ext cx="7772400" cy="5214950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automatonNFA.push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(temp);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}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else{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</a:t>
            </a:r>
            <a:r>
              <a:rPr lang="en-US" altLang="zh-CN" sz="2000" b="1" dirty="0" err="1" smtClean="0"/>
              <a:t>operator.push</a:t>
            </a:r>
            <a:r>
              <a:rPr lang="en-US" altLang="zh-CN" sz="2000" b="1" dirty="0" smtClean="0"/>
              <a:t> (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‘.’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}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break;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case ‘+’: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flag = 0;	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operatorInStack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operator.peek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priority1 = getPriority1(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operatorInStack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priority2 = getPriority2(‘+’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if(priority2 &lt; priority1){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while(priority2 &lt; priority1){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	temp2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＝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automatonNFA.pop();</a:t>
            </a:r>
          </a:p>
          <a:p>
            <a:pPr>
              <a:buNone/>
            </a:pP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7298"/>
            <a:ext cx="7772400" cy="5500702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temp1</a:t>
            </a:r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＝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automatonNFA.pop();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if(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operatorInStack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==‘+’){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	temp =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unionOperation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(temp1, temp2); 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automatonNFA.push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(temp);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break;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}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else{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temp =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connectOperation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(temp1, temp2); 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automatonNFA.push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(temp);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operator.pop();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operatorInStack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operator.peek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		priority1 = getPriority1(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operatorInStack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}	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}	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</a:p>
          <a:p>
            <a:pPr>
              <a:buNone/>
            </a:pP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7298"/>
            <a:ext cx="7772400" cy="5500702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else{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</a:t>
            </a:r>
            <a:r>
              <a:rPr lang="en-US" altLang="zh-CN" sz="2000" b="1" dirty="0" err="1" smtClean="0"/>
              <a:t>operator.push</a:t>
            </a:r>
            <a:r>
              <a:rPr lang="en-US" altLang="zh-CN" sz="2000" b="1" dirty="0" smtClean="0"/>
              <a:t> (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‘+’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}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break;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default: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if(flag == 1){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	    </a:t>
            </a:r>
            <a:r>
              <a:rPr lang="en-US" altLang="zh-CN" sz="2000" b="1" dirty="0" err="1" smtClean="0"/>
              <a:t>operator.push</a:t>
            </a:r>
            <a:r>
              <a:rPr lang="en-US" altLang="zh-CN" sz="2000" b="1" dirty="0" smtClean="0"/>
              <a:t> (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‘.’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}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temp = new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 smtClean="0"/>
              <a:t>regBytes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automatonNFA.push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(temp);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flag = 1;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break;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 //end switch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} //end for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//end function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7298"/>
            <a:ext cx="7772400" cy="5500702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else{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    </a:t>
            </a:r>
            <a:r>
              <a:rPr lang="en-US" altLang="zh-CN" sz="2000" b="1" dirty="0" err="1" smtClean="0"/>
              <a:t>operator.push</a:t>
            </a:r>
            <a:r>
              <a:rPr lang="en-US" altLang="zh-CN" sz="2000" b="1" dirty="0" smtClean="0"/>
              <a:t> (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‘+’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}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break;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default: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if(flag == 1){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	    </a:t>
            </a:r>
            <a:r>
              <a:rPr lang="en-US" altLang="zh-CN" sz="2000" b="1" dirty="0" err="1" smtClean="0"/>
              <a:t>operator.push</a:t>
            </a:r>
            <a:r>
              <a:rPr lang="en-US" altLang="zh-CN" sz="2000" b="1" dirty="0" smtClean="0"/>
              <a:t> (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‘.’ 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}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temp = new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 smtClean="0"/>
              <a:t>regBytes</a:t>
            </a:r>
            <a:r>
              <a:rPr lang="en-US" altLang="zh-CN" sz="2000" b="1" dirty="0" smtClean="0"/>
              <a:t>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automatonNFA.push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(temp);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flag = 1;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break;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 //end switch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} //end for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//end function</a:t>
            </a:r>
          </a:p>
          <a:p>
            <a:pPr>
              <a:buNone/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	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运算部分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905000"/>
            <a:ext cx="8305800" cy="46672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正则表达式基本运算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闭包运算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closureOperation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)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 连接运算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sz="18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18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connectOperation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, </a:t>
            </a:r>
            <a:r>
              <a:rPr lang="en-US" altLang="zh-CN" sz="18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)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 并运算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sz="18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18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unionOperation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,</a:t>
            </a:r>
            <a:r>
              <a:rPr lang="en-US" altLang="zh-CN" sz="18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AutomatonNFA</a:t>
            </a:r>
            <a:r>
              <a:rPr lang="en-US" altLang="zh-CN" sz="1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)</a:t>
            </a:r>
            <a:endParaRPr lang="en-US" altLang="zh-CN" sz="1800" dirty="0" smtClean="0"/>
          </a:p>
          <a:p>
            <a:pPr lvl="2">
              <a:buNone/>
            </a:pPr>
            <a:endParaRPr lang="en-US" altLang="zh-CN" dirty="0" smtClean="0">
              <a:cs typeface="Arial Unicode MS" pitchFamily="34" charset="-122"/>
            </a:endParaRPr>
          </a:p>
          <a:p>
            <a:pPr marL="0" lvl="2">
              <a:buNone/>
            </a:pP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具体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实现代码 见</a:t>
            </a:r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项目源文件</a:t>
            </a:r>
          </a:p>
          <a:p>
            <a:pPr lvl="2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正则表达式到非确定自动机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输入约束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 验证规则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预定义项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 过程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数据结构的使用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伪码实现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73871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对含有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通配符的正则表达式的转换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通配符只进行字母表中</a:t>
            </a:r>
            <a:r>
              <a:rPr lang="zh-CN" altLang="en-US" dirty="0" smtClean="0"/>
              <a:t>任意</a:t>
            </a:r>
            <a:r>
              <a:rPr lang="zh-CN" altLang="en-US" dirty="0" smtClean="0"/>
              <a:t>字符的通配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cs typeface="Arial Unicode MS" pitchFamily="34" charset="-122"/>
              </a:rPr>
              <a:t> </a:t>
            </a:r>
            <a:r>
              <a:rPr lang="zh-CN" altLang="en-US" dirty="0" smtClean="0">
                <a:cs typeface="Arial Unicode MS" pitchFamily="34" charset="-122"/>
              </a:rPr>
              <a:t>实现方法</a:t>
            </a:r>
            <a:endParaRPr lang="en-US" altLang="zh-CN" dirty="0" smtClean="0">
              <a:cs typeface="Arial Unicode MS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cs typeface="Arial Unicode MS" pitchFamily="34" charset="-122"/>
              </a:rPr>
              <a:t>首先得到正则表达式的字母表，然后将正则表达式调整为不含通配符的正则表达式。按照上面一般正则表达式的方法进行处理即可。</a:t>
            </a:r>
            <a:endParaRPr lang="en-US" altLang="zh-CN" dirty="0" smtClean="0">
              <a:cs typeface="Arial Unicode MS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cs typeface="Arial Unicode MS" pitchFamily="34" charset="-122"/>
              </a:rPr>
              <a:t>示例：</a:t>
            </a:r>
            <a:r>
              <a:rPr lang="en-US" altLang="zh-CN" dirty="0" err="1" smtClean="0">
                <a:cs typeface="Arial Unicode MS" pitchFamily="34" charset="-122"/>
              </a:rPr>
              <a:t>a.b</a:t>
            </a:r>
            <a:r>
              <a:rPr lang="en-US" altLang="zh-CN" dirty="0" smtClean="0">
                <a:cs typeface="Arial Unicode MS" pitchFamily="34" charset="-122"/>
              </a:rPr>
              <a:t>           a(</a:t>
            </a:r>
            <a:r>
              <a:rPr lang="en-US" altLang="zh-CN" dirty="0" err="1" smtClean="0">
                <a:cs typeface="Arial Unicode MS" pitchFamily="34" charset="-122"/>
              </a:rPr>
              <a:t>a+b</a:t>
            </a:r>
            <a:r>
              <a:rPr lang="en-US" altLang="zh-CN" dirty="0" smtClean="0">
                <a:cs typeface="Arial Unicode MS" pitchFamily="34" charset="-122"/>
              </a:rPr>
              <a:t>)b 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zh-CN" dirty="0" smtClean="0">
                <a:cs typeface="Arial Unicode MS" pitchFamily="34" charset="-122"/>
              </a:rPr>
              <a:t>	</a:t>
            </a:r>
            <a:r>
              <a:rPr lang="en-US" altLang="zh-CN" dirty="0" smtClean="0">
                <a:cs typeface="Arial Unicode MS" pitchFamily="34" charset="-122"/>
              </a:rPr>
              <a:t>	   a*.           a*a</a:t>
            </a:r>
          </a:p>
          <a:p>
            <a:pPr marL="0" lvl="2">
              <a:lnSpc>
                <a:spcPct val="120000"/>
              </a:lnSpc>
              <a:buNone/>
            </a:pP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具体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实现代码 见</a:t>
            </a:r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项目源文件</a:t>
            </a:r>
            <a:endParaRPr lang="en-US" altLang="zh-CN" dirty="0" smtClean="0">
              <a:cs typeface="Arial Unicode MS" pitchFamily="34" charset="-122"/>
            </a:endParaRPr>
          </a:p>
          <a:p>
            <a:pPr lvl="2">
              <a:lnSpc>
                <a:spcPct val="120000"/>
              </a:lnSpc>
              <a:buNone/>
            </a:pPr>
            <a:endParaRPr lang="en-US" altLang="zh-CN" dirty="0" smtClean="0">
              <a:cs typeface="Arial Unicode MS" pitchFamily="34" charset="-122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3714744" y="5286388"/>
            <a:ext cx="500066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714744" y="5786454"/>
            <a:ext cx="500066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确定自动机到正则表达式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过程演示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数据结构的使用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伪码实现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grpSp>
        <p:nvGrpSpPr>
          <p:cNvPr id="185" name="组合 184"/>
          <p:cNvGrpSpPr/>
          <p:nvPr/>
        </p:nvGrpSpPr>
        <p:grpSpPr>
          <a:xfrm>
            <a:off x="3214678" y="1428736"/>
            <a:ext cx="2571768" cy="1643074"/>
            <a:chOff x="2285984" y="1571612"/>
            <a:chExt cx="2571768" cy="1643074"/>
          </a:xfrm>
        </p:grpSpPr>
        <p:sp>
          <p:nvSpPr>
            <p:cNvPr id="108" name="TextBox 107"/>
            <p:cNvSpPr txBox="1"/>
            <p:nvPr/>
          </p:nvSpPr>
          <p:spPr>
            <a:xfrm>
              <a:off x="2285984" y="2214554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2357422" y="1571612"/>
              <a:ext cx="2500330" cy="1643074"/>
              <a:chOff x="2357422" y="1571612"/>
              <a:chExt cx="2500330" cy="1643074"/>
            </a:xfrm>
          </p:grpSpPr>
          <p:sp>
            <p:nvSpPr>
              <p:cNvPr id="104" name="椭圆 103"/>
              <p:cNvSpPr/>
              <p:nvPr/>
            </p:nvSpPr>
            <p:spPr bwMode="auto">
              <a:xfrm>
                <a:off x="3071802" y="242886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 bwMode="auto">
              <a:xfrm>
                <a:off x="4357686" y="2428868"/>
                <a:ext cx="428628" cy="42862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06" name="直接箭头连接符 105"/>
              <p:cNvCxnSpPr/>
              <p:nvPr/>
            </p:nvCxnSpPr>
            <p:spPr bwMode="auto">
              <a:xfrm>
                <a:off x="3500430" y="2571744"/>
                <a:ext cx="785818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7" name="直接箭头连接符 106"/>
              <p:cNvCxnSpPr>
                <a:endCxn id="104" idx="2"/>
              </p:cNvCxnSpPr>
              <p:nvPr/>
            </p:nvCxnSpPr>
            <p:spPr bwMode="auto">
              <a:xfrm>
                <a:off x="2357422" y="2643182"/>
                <a:ext cx="71438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09" name="TextBox 108"/>
              <p:cNvSpPr txBox="1"/>
              <p:nvPr/>
            </p:nvSpPr>
            <p:spPr>
              <a:xfrm>
                <a:off x="3714744" y="2071678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071802" y="2428868"/>
                <a:ext cx="500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357686" y="2428868"/>
                <a:ext cx="500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12" name="椭圆 111"/>
              <p:cNvSpPr/>
              <p:nvPr/>
            </p:nvSpPr>
            <p:spPr bwMode="auto">
              <a:xfrm>
                <a:off x="4286248" y="2357430"/>
                <a:ext cx="571504" cy="571504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59" name="曲线连接符 158"/>
              <p:cNvCxnSpPr>
                <a:stCxn id="112" idx="7"/>
                <a:endCxn id="112" idx="1"/>
              </p:cNvCxnSpPr>
              <p:nvPr/>
            </p:nvCxnSpPr>
            <p:spPr bwMode="auto">
              <a:xfrm rot="16200000" flipV="1">
                <a:off x="4572000" y="2239068"/>
                <a:ext cx="1588" cy="404114"/>
              </a:xfrm>
              <a:prstGeom prst="curvedConnector3">
                <a:avLst>
                  <a:gd name="adj1" fmla="val 27095852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63" name="直接箭头连接符 162"/>
              <p:cNvCxnSpPr>
                <a:endCxn id="104" idx="5"/>
              </p:cNvCxnSpPr>
              <p:nvPr/>
            </p:nvCxnSpPr>
            <p:spPr bwMode="auto">
              <a:xfrm rot="10800000" flipV="1">
                <a:off x="3437660" y="2786057"/>
                <a:ext cx="920027" cy="86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67" name="TextBox 166"/>
              <p:cNvSpPr txBox="1"/>
              <p:nvPr/>
            </p:nvSpPr>
            <p:spPr>
              <a:xfrm>
                <a:off x="3714744" y="2753021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429124" y="1571612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174" name="曲线连接符 173"/>
              <p:cNvCxnSpPr>
                <a:stCxn id="104" idx="7"/>
                <a:endCxn id="104" idx="1"/>
              </p:cNvCxnSpPr>
              <p:nvPr/>
            </p:nvCxnSpPr>
            <p:spPr bwMode="auto">
              <a:xfrm rot="16200000" flipV="1">
                <a:off x="3286116" y="2340096"/>
                <a:ext cx="1588" cy="303086"/>
              </a:xfrm>
              <a:prstGeom prst="curvedConnector3">
                <a:avLst>
                  <a:gd name="adj1" fmla="val 2670693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77" name="TextBox 176"/>
              <p:cNvSpPr txBox="1"/>
              <p:nvPr/>
            </p:nvSpPr>
            <p:spPr>
              <a:xfrm>
                <a:off x="3143240" y="1610013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</p:grpSp>
      </p:grpSp>
      <p:sp>
        <p:nvSpPr>
          <p:cNvPr id="178" name="TextBox 177"/>
          <p:cNvSpPr txBox="1"/>
          <p:nvPr/>
        </p:nvSpPr>
        <p:spPr>
          <a:xfrm>
            <a:off x="1285852" y="221455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285852" y="414338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调整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216" name="组合 215"/>
          <p:cNvGrpSpPr/>
          <p:nvPr/>
        </p:nvGrpSpPr>
        <p:grpSpPr>
          <a:xfrm>
            <a:off x="3214678" y="3286124"/>
            <a:ext cx="4929222" cy="1643074"/>
            <a:chOff x="3071802" y="3643314"/>
            <a:chExt cx="4929222" cy="1643074"/>
          </a:xfrm>
        </p:grpSpPr>
        <p:sp>
          <p:nvSpPr>
            <p:cNvPr id="187" name="TextBox 186"/>
            <p:cNvSpPr txBox="1"/>
            <p:nvPr/>
          </p:nvSpPr>
          <p:spPr>
            <a:xfrm>
              <a:off x="3071802" y="4286256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89" name="椭圆 188"/>
            <p:cNvSpPr/>
            <p:nvPr/>
          </p:nvSpPr>
          <p:spPr bwMode="auto">
            <a:xfrm>
              <a:off x="5000628" y="450057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椭圆 189"/>
            <p:cNvSpPr/>
            <p:nvPr/>
          </p:nvSpPr>
          <p:spPr bwMode="auto">
            <a:xfrm>
              <a:off x="6286512" y="450057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91" name="直接箭头连接符 190"/>
            <p:cNvCxnSpPr/>
            <p:nvPr/>
          </p:nvCxnSpPr>
          <p:spPr bwMode="auto">
            <a:xfrm>
              <a:off x="5429256" y="4643446"/>
              <a:ext cx="857256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4286248" y="471488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5643570" y="4143380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000628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286512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96" name="椭圆 195"/>
            <p:cNvSpPr/>
            <p:nvPr/>
          </p:nvSpPr>
          <p:spPr bwMode="auto">
            <a:xfrm>
              <a:off x="7429520" y="4429132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98" name="直接箭头连接符 197"/>
            <p:cNvCxnSpPr>
              <a:endCxn id="189" idx="5"/>
            </p:cNvCxnSpPr>
            <p:nvPr/>
          </p:nvCxnSpPr>
          <p:spPr bwMode="auto">
            <a:xfrm rot="10800000" flipV="1">
              <a:off x="5366486" y="4857759"/>
              <a:ext cx="920027" cy="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9" name="TextBox 198"/>
            <p:cNvSpPr txBox="1"/>
            <p:nvPr/>
          </p:nvSpPr>
          <p:spPr>
            <a:xfrm>
              <a:off x="5643570" y="4824723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357950" y="3643314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cxnSp>
          <p:nvCxnSpPr>
            <p:cNvPr id="201" name="曲线连接符 200"/>
            <p:cNvCxnSpPr>
              <a:stCxn id="189" idx="7"/>
              <a:endCxn id="189" idx="1"/>
            </p:cNvCxnSpPr>
            <p:nvPr/>
          </p:nvCxnSpPr>
          <p:spPr bwMode="auto">
            <a:xfrm rot="16200000" flipV="1">
              <a:off x="5214942" y="4411798"/>
              <a:ext cx="1588" cy="303086"/>
            </a:xfrm>
            <a:prstGeom prst="curvedConnector3">
              <a:avLst>
                <a:gd name="adj1" fmla="val 267069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2" name="TextBox 201"/>
            <p:cNvSpPr txBox="1"/>
            <p:nvPr/>
          </p:nvSpPr>
          <p:spPr>
            <a:xfrm>
              <a:off x="5072066" y="3681715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>
              <a:off x="3143240" y="471488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5" name="椭圆 204"/>
            <p:cNvSpPr/>
            <p:nvPr/>
          </p:nvSpPr>
          <p:spPr bwMode="auto">
            <a:xfrm>
              <a:off x="3857620" y="450057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857620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pic>
          <p:nvPicPr>
            <p:cNvPr id="207" name="图片 206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124" y="4357694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sp>
          <p:nvSpPr>
            <p:cNvPr id="210" name="椭圆 209"/>
            <p:cNvSpPr/>
            <p:nvPr/>
          </p:nvSpPr>
          <p:spPr bwMode="auto">
            <a:xfrm>
              <a:off x="7500958" y="450057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500958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>
              <a:off x="6715140" y="471488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14" name="曲线连接符 213"/>
            <p:cNvCxnSpPr/>
            <p:nvPr/>
          </p:nvCxnSpPr>
          <p:spPr bwMode="auto">
            <a:xfrm rot="16200000" flipV="1">
              <a:off x="6508699" y="4419671"/>
              <a:ext cx="1588" cy="303086"/>
            </a:xfrm>
            <a:prstGeom prst="curvedConnector3">
              <a:avLst>
                <a:gd name="adj1" fmla="val 267069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215" name="图片 214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9454" y="4357694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</p:grpSp>
      <p:sp>
        <p:nvSpPr>
          <p:cNvPr id="217" name="矩形 216"/>
          <p:cNvSpPr/>
          <p:nvPr/>
        </p:nvSpPr>
        <p:spPr>
          <a:xfrm>
            <a:off x="1357290" y="5572140"/>
            <a:ext cx="7072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消去规则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Arial Unicode MS" pitchFamily="34" charset="-122"/>
              </a:rPr>
              <a:t>：只对非开始和非终结的状态进行消去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1285852" y="221455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消去状态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5" name="组合 215"/>
          <p:cNvGrpSpPr/>
          <p:nvPr/>
        </p:nvGrpSpPr>
        <p:grpSpPr>
          <a:xfrm>
            <a:off x="3071802" y="1500174"/>
            <a:ext cx="4929222" cy="1643074"/>
            <a:chOff x="3071802" y="3643314"/>
            <a:chExt cx="4929222" cy="1643074"/>
          </a:xfrm>
        </p:grpSpPr>
        <p:sp>
          <p:nvSpPr>
            <p:cNvPr id="187" name="TextBox 186"/>
            <p:cNvSpPr txBox="1"/>
            <p:nvPr/>
          </p:nvSpPr>
          <p:spPr>
            <a:xfrm>
              <a:off x="3071802" y="4286256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89" name="椭圆 188"/>
            <p:cNvSpPr/>
            <p:nvPr/>
          </p:nvSpPr>
          <p:spPr bwMode="auto">
            <a:xfrm>
              <a:off x="5000628" y="450057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椭圆 189"/>
            <p:cNvSpPr/>
            <p:nvPr/>
          </p:nvSpPr>
          <p:spPr bwMode="auto">
            <a:xfrm>
              <a:off x="6286512" y="450057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91" name="直接箭头连接符 190"/>
            <p:cNvCxnSpPr/>
            <p:nvPr/>
          </p:nvCxnSpPr>
          <p:spPr bwMode="auto">
            <a:xfrm>
              <a:off x="5429256" y="4643446"/>
              <a:ext cx="857256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4286248" y="471488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5643570" y="4143380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000628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286512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96" name="椭圆 195"/>
            <p:cNvSpPr/>
            <p:nvPr/>
          </p:nvSpPr>
          <p:spPr bwMode="auto">
            <a:xfrm>
              <a:off x="7429520" y="4429132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98" name="直接箭头连接符 197"/>
            <p:cNvCxnSpPr>
              <a:endCxn id="189" idx="5"/>
            </p:cNvCxnSpPr>
            <p:nvPr/>
          </p:nvCxnSpPr>
          <p:spPr bwMode="auto">
            <a:xfrm rot="10800000" flipV="1">
              <a:off x="5366486" y="4857759"/>
              <a:ext cx="920027" cy="8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9" name="TextBox 198"/>
            <p:cNvSpPr txBox="1"/>
            <p:nvPr/>
          </p:nvSpPr>
          <p:spPr>
            <a:xfrm>
              <a:off x="5643570" y="4824723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357950" y="3643314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cxnSp>
          <p:nvCxnSpPr>
            <p:cNvPr id="201" name="曲线连接符 200"/>
            <p:cNvCxnSpPr>
              <a:stCxn id="189" idx="7"/>
              <a:endCxn id="189" idx="1"/>
            </p:cNvCxnSpPr>
            <p:nvPr/>
          </p:nvCxnSpPr>
          <p:spPr bwMode="auto">
            <a:xfrm rot="16200000" flipV="1">
              <a:off x="5214942" y="4411798"/>
              <a:ext cx="1588" cy="303086"/>
            </a:xfrm>
            <a:prstGeom prst="curvedConnector3">
              <a:avLst>
                <a:gd name="adj1" fmla="val 267069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2" name="TextBox 201"/>
            <p:cNvSpPr txBox="1"/>
            <p:nvPr/>
          </p:nvSpPr>
          <p:spPr>
            <a:xfrm>
              <a:off x="5072066" y="3681715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>
              <a:off x="3143240" y="471488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5" name="椭圆 204"/>
            <p:cNvSpPr/>
            <p:nvPr/>
          </p:nvSpPr>
          <p:spPr bwMode="auto">
            <a:xfrm>
              <a:off x="3857620" y="450057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857620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pic>
          <p:nvPicPr>
            <p:cNvPr id="207" name="图片 206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124" y="4357694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sp>
          <p:nvSpPr>
            <p:cNvPr id="210" name="椭圆 209"/>
            <p:cNvSpPr/>
            <p:nvPr/>
          </p:nvSpPr>
          <p:spPr bwMode="auto">
            <a:xfrm>
              <a:off x="7500958" y="450057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500958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>
              <a:off x="6715140" y="471488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14" name="曲线连接符 213"/>
            <p:cNvCxnSpPr/>
            <p:nvPr/>
          </p:nvCxnSpPr>
          <p:spPr bwMode="auto">
            <a:xfrm rot="16200000" flipV="1">
              <a:off x="6508699" y="4419671"/>
              <a:ext cx="1588" cy="303086"/>
            </a:xfrm>
            <a:prstGeom prst="curvedConnector3">
              <a:avLst>
                <a:gd name="adj1" fmla="val 267069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215" name="图片 214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9454" y="4357694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</p:grp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929190" y="5286388"/>
          <a:ext cx="14287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   b   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929190" y="3429000"/>
          <a:ext cx="28779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965"/>
                <a:gridCol w="1438965"/>
              </a:tblGrid>
              <a:tr h="357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2        </a:t>
                      </a:r>
                      <a:r>
                        <a:rPr lang="zh-CN" alt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baseline="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  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285852" y="335756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到达状态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的转移列表：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85852" y="521495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0</a:t>
            </a:r>
            <a:r>
              <a:rPr lang="zh-CN" altLang="en-US" dirty="0" smtClean="0"/>
              <a:t>出去的转移列表：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85852" y="4286256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到本身的转移列表：</a:t>
            </a:r>
            <a:endParaRPr lang="zh-CN" altLang="en-US" dirty="0"/>
          </a:p>
        </p:txBody>
      </p:sp>
      <p:pic>
        <p:nvPicPr>
          <p:cNvPr id="52" name="图片 51" descr="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22" y="3429000"/>
            <a:ext cx="285752" cy="371825"/>
          </a:xfrm>
          <a:prstGeom prst="rect">
            <a:avLst/>
          </a:prstGeom>
          <a:effectLst>
            <a:innerShdw blurRad="114300">
              <a:schemeClr val="bg2">
                <a:lumMod val="75000"/>
              </a:schemeClr>
            </a:innerShdw>
          </a:effectLst>
        </p:spPr>
      </p:pic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929190" y="4357694"/>
          <a:ext cx="14287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   a   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285852" y="6039169"/>
            <a:ext cx="7072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根据状态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的三个转移列表，进行状态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的消去操作</a:t>
            </a:r>
            <a:endParaRPr lang="zh-CN" altLang="en-US" dirty="0"/>
          </a:p>
        </p:txBody>
      </p:sp>
      <p:sp>
        <p:nvSpPr>
          <p:cNvPr id="55" name="椭圆形标注 54"/>
          <p:cNvSpPr/>
          <p:nvPr/>
        </p:nvSpPr>
        <p:spPr bwMode="auto">
          <a:xfrm>
            <a:off x="7143768" y="4071942"/>
            <a:ext cx="1714512" cy="928694"/>
          </a:xfrm>
          <a:prstGeom prst="wedgeEllipseCallout">
            <a:avLst>
              <a:gd name="adj1" fmla="val -69410"/>
              <a:gd name="adj2" fmla="val -792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每一块为一个</a:t>
            </a:r>
            <a:endParaRPr kumimoji="1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转移对象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1285852" y="221455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消去状态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929190" y="5286388"/>
          <a:ext cx="14287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1        3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929190" y="3429000"/>
          <a:ext cx="16430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</a:tblGrid>
              <a:tr h="357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2   a*b  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285852" y="335756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到达状态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的转移列表：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85852" y="521495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出去的转移列表：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85852" y="4286256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到本身的转移列表：</a:t>
            </a:r>
            <a:endParaRPr lang="zh-CN" altLang="en-US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929190" y="4357694"/>
          <a:ext cx="21431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1   </a:t>
                      </a:r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b+aa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*b  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071802" y="1500174"/>
            <a:ext cx="3643338" cy="1357322"/>
            <a:chOff x="3071802" y="1500174"/>
            <a:chExt cx="3643338" cy="1357322"/>
          </a:xfrm>
        </p:grpSpPr>
        <p:sp>
          <p:nvSpPr>
            <p:cNvPr id="187" name="TextBox 186"/>
            <p:cNvSpPr txBox="1"/>
            <p:nvPr/>
          </p:nvSpPr>
          <p:spPr>
            <a:xfrm>
              <a:off x="3071802" y="2143116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0" name="椭圆 189"/>
            <p:cNvSpPr/>
            <p:nvPr/>
          </p:nvSpPr>
          <p:spPr bwMode="auto">
            <a:xfrm>
              <a:off x="5000628" y="235743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000628" y="235743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96" name="椭圆 195"/>
            <p:cNvSpPr/>
            <p:nvPr/>
          </p:nvSpPr>
          <p:spPr bwMode="auto">
            <a:xfrm>
              <a:off x="6143636" y="2285992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643438" y="1500174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b+aa</a:t>
              </a:r>
              <a:r>
                <a:rPr lang="en-US" altLang="zh-CN" dirty="0" smtClean="0"/>
                <a:t>*b</a:t>
              </a:r>
              <a:endParaRPr lang="zh-CN" altLang="en-US" dirty="0"/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>
              <a:off x="3143240" y="257174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5" name="椭圆 204"/>
            <p:cNvSpPr/>
            <p:nvPr/>
          </p:nvSpPr>
          <p:spPr bwMode="auto">
            <a:xfrm>
              <a:off x="3857620" y="235743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857620" y="235743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10" name="椭圆 209"/>
            <p:cNvSpPr/>
            <p:nvPr/>
          </p:nvSpPr>
          <p:spPr bwMode="auto">
            <a:xfrm>
              <a:off x="6215074" y="235743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215074" y="235743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>
              <a:off x="5429256" y="257174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14" name="曲线连接符 213"/>
            <p:cNvCxnSpPr/>
            <p:nvPr/>
          </p:nvCxnSpPr>
          <p:spPr bwMode="auto">
            <a:xfrm rot="16200000" flipV="1">
              <a:off x="5222815" y="2276531"/>
              <a:ext cx="1588" cy="303086"/>
            </a:xfrm>
            <a:prstGeom prst="curvedConnector3">
              <a:avLst>
                <a:gd name="adj1" fmla="val 267069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215" name="图片 214" descr="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3570" y="2214554"/>
              <a:ext cx="359634" cy="371825"/>
            </a:xfrm>
            <a:prstGeom prst="rect">
              <a:avLst/>
            </a:prstGeom>
            <a:effectLst>
              <a:innerShdw blurRad="114300">
                <a:schemeClr val="bg2">
                  <a:lumMod val="75000"/>
                </a:schemeClr>
              </a:innerShdw>
            </a:effectLst>
          </p:spPr>
        </p:pic>
        <p:cxnSp>
          <p:nvCxnSpPr>
            <p:cNvPr id="35" name="直接箭头连接符 34"/>
            <p:cNvCxnSpPr/>
            <p:nvPr/>
          </p:nvCxnSpPr>
          <p:spPr bwMode="auto">
            <a:xfrm>
              <a:off x="4286248" y="257174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4286248" y="211007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a*b</a:t>
              </a:r>
              <a:endParaRPr lang="zh-CN" altLang="en-US" dirty="0"/>
            </a:p>
          </p:txBody>
        </p:sp>
      </p:grpSp>
      <p:pic>
        <p:nvPicPr>
          <p:cNvPr id="38" name="图片 37" descr="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5286388"/>
            <a:ext cx="285752" cy="371825"/>
          </a:xfrm>
          <a:prstGeom prst="rect">
            <a:avLst/>
          </a:prstGeom>
          <a:effectLst>
            <a:innerShdw blurRad="114300">
              <a:schemeClr val="bg2">
                <a:lumMod val="75000"/>
              </a:schemeClr>
            </a:innerShdw>
          </a:effectLst>
        </p:spPr>
      </p:pic>
      <p:sp>
        <p:nvSpPr>
          <p:cNvPr id="39" name="矩形 38"/>
          <p:cNvSpPr/>
          <p:nvPr/>
        </p:nvSpPr>
        <p:spPr>
          <a:xfrm>
            <a:off x="1285852" y="6039169"/>
            <a:ext cx="7072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根据状态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的三个转移列表，进行状态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的消去操作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1285852" y="2214554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得到最终两态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初态和终态</a:t>
            </a:r>
            <a:r>
              <a:rPr lang="en-US" altLang="zh-CN" dirty="0" smtClean="0"/>
              <a:t>)</a:t>
            </a:r>
            <a:r>
              <a:rPr lang="zh-CN" altLang="en-US" dirty="0" smtClean="0"/>
              <a:t>自动机：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000364" y="3253087"/>
            <a:ext cx="3643338" cy="747417"/>
            <a:chOff x="3428992" y="2110079"/>
            <a:chExt cx="3643338" cy="747417"/>
          </a:xfrm>
        </p:grpSpPr>
        <p:sp>
          <p:nvSpPr>
            <p:cNvPr id="187" name="TextBox 186"/>
            <p:cNvSpPr txBox="1"/>
            <p:nvPr/>
          </p:nvSpPr>
          <p:spPr>
            <a:xfrm>
              <a:off x="3428992" y="2143116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6" name="椭圆 195"/>
            <p:cNvSpPr/>
            <p:nvPr/>
          </p:nvSpPr>
          <p:spPr bwMode="auto">
            <a:xfrm>
              <a:off x="6500826" y="2285992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>
              <a:off x="3500430" y="257174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05" name="椭圆 204"/>
            <p:cNvSpPr/>
            <p:nvPr/>
          </p:nvSpPr>
          <p:spPr bwMode="auto">
            <a:xfrm>
              <a:off x="4214810" y="235743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214810" y="235743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10" name="椭圆 209"/>
            <p:cNvSpPr/>
            <p:nvPr/>
          </p:nvSpPr>
          <p:spPr bwMode="auto">
            <a:xfrm>
              <a:off x="6572264" y="2357430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572264" y="2357430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endCxn id="196" idx="2"/>
            </p:cNvCxnSpPr>
            <p:nvPr/>
          </p:nvCxnSpPr>
          <p:spPr bwMode="auto">
            <a:xfrm>
              <a:off x="4643438" y="2571744"/>
              <a:ext cx="185738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4572000" y="2110079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a*b(b+aa*b)</a:t>
              </a:r>
              <a:endParaRPr lang="zh-CN" altLang="en-US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1357290" y="4500570"/>
            <a:ext cx="70723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转移条件的析取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最终有多个转移</a:t>
            </a:r>
            <a:r>
              <a:rPr lang="en-US" altLang="zh-CN" dirty="0" smtClean="0"/>
              <a:t>)</a:t>
            </a:r>
            <a:r>
              <a:rPr lang="zh-CN" altLang="en-US" dirty="0" smtClean="0"/>
              <a:t>即为最终要求的正则表达式：</a:t>
            </a:r>
            <a:r>
              <a:rPr lang="en-US" altLang="zh-CN" dirty="0" smtClean="0">
                <a:solidFill>
                  <a:srgbClr val="FF0000"/>
                </a:solidFill>
              </a:rPr>
              <a:t>a*b(b+aa*b)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伪码实现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174"/>
            <a:ext cx="7772400" cy="4286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DFA</a:t>
            </a:r>
            <a:r>
              <a:rPr lang="zh-CN" altLang="en-US" dirty="0" smtClean="0"/>
              <a:t>的调整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用唯一的数字来标示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的状态，确保下面加入状态不会出现混乱。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加入一个起始状态通过空转移指向原来的起始状态，加入一个接受状态，使原来所有的接受状态通过空转移指向它。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7290" y="5967731"/>
            <a:ext cx="6643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具体实现见程序源代码，源代码中有详细的注释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伪码实现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174"/>
            <a:ext cx="7772400" cy="42862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DFA</a:t>
            </a:r>
            <a:r>
              <a:rPr lang="zh-CN" altLang="en-US" dirty="0" smtClean="0"/>
              <a:t>转化为正则表达式</a:t>
            </a: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5715016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具体实现参见程序源代码，源代码中有详细的注释及说明。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2428868"/>
            <a:ext cx="76438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automatonToReg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AutomatonDFA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automatonDFA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：预处理</a:t>
            </a:r>
            <a:r>
              <a:rPr lang="en-US" altLang="zh-CN" dirty="0" smtClean="0"/>
              <a:t>DFA---</a:t>
            </a:r>
            <a:r>
              <a:rPr lang="zh-CN" altLang="en-US" dirty="0" smtClean="0"/>
              <a:t>调整</a:t>
            </a:r>
            <a:r>
              <a:rPr lang="en-US" altLang="zh-CN" dirty="0" smtClean="0"/>
              <a:t>DFA</a:t>
            </a:r>
            <a:r>
              <a:rPr lang="zh-CN" altLang="en-US" dirty="0" smtClean="0"/>
              <a:t>见演示见上文说明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：状态消去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消去状态见过程演示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：根据最终转移条件得到正则表达式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019948" cy="459583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 首先定义正则表达式的合法形式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元字符只能是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个字母和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个数字。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运算符只能为括号</a:t>
            </a:r>
            <a:r>
              <a:rPr lang="en-US" altLang="zh-CN" dirty="0" smtClean="0">
                <a:latin typeface="+mn-ea"/>
              </a:rPr>
              <a:t>(())</a:t>
            </a:r>
            <a:r>
              <a:rPr lang="zh-CN" altLang="en-US" dirty="0" smtClean="0">
                <a:latin typeface="+mn-ea"/>
              </a:rPr>
              <a:t>、并运算符（</a:t>
            </a:r>
            <a:r>
              <a:rPr lang="en-US" altLang="zh-CN" dirty="0" smtClean="0">
                <a:latin typeface="+mn-ea"/>
              </a:rPr>
              <a:t>+</a:t>
            </a:r>
            <a:r>
              <a:rPr lang="zh-CN" altLang="en-US" dirty="0" smtClean="0">
                <a:latin typeface="+mn-ea"/>
              </a:rPr>
              <a:t>）、闭包运算符（*），连接运算符在这里没有定义，因为在正则表达式中它不会显式的出现，但在具体的实现中会用点运算符</a:t>
            </a:r>
            <a:r>
              <a:rPr lang="en-US" altLang="zh-CN" dirty="0" smtClean="0">
                <a:latin typeface="+mn-ea"/>
              </a:rPr>
              <a:t>(.)</a:t>
            </a:r>
            <a:r>
              <a:rPr lang="zh-CN" altLang="en-US" dirty="0" smtClean="0">
                <a:latin typeface="+mn-ea"/>
              </a:rPr>
              <a:t>来表示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 smtClean="0">
                <a:latin typeface="+mn-ea"/>
              </a:rPr>
              <a:t>通配符只能为 </a:t>
            </a:r>
            <a:r>
              <a:rPr lang="en-US" altLang="zh-CN" b="1" dirty="0" smtClean="0"/>
              <a:t>.</a:t>
            </a:r>
            <a:r>
              <a:rPr lang="zh-CN" altLang="en-US" dirty="0" smtClean="0"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 lvl="1" algn="just">
              <a:lnSpc>
                <a:spcPct val="120000"/>
              </a:lnSpc>
              <a:buNone/>
            </a:pPr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591452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 输入的正则表达式的合法检验流程：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/>
              <a:t>括号配对（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(()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/>
              <a:t>结束不能为并运算符和左括号</a:t>
            </a:r>
            <a:r>
              <a:rPr lang="zh-CN" altLang="en-US" dirty="0" smtClean="0">
                <a:latin typeface="+mn-ea"/>
              </a:rPr>
              <a:t>（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a+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a( 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/>
              <a:t>不能有两个运算符相连除了（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dirty="0" smtClean="0"/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)+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注明：考虑其中输入为空或者只有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dirty="0" smtClean="0"/>
              <a:t>时，询问是否生成空的接受空的自动机。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10953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优先级定义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程序中一些符号优先级的定义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3418538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栈外优先级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栈内优先级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左括号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右括号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/>
                        <a:t>连接运算符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并运算符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栈底符号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3858414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NFA(a)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4356892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 bwMode="auto">
          <a:xfrm>
            <a:off x="1928794" y="4071942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214678" y="4071942"/>
            <a:ext cx="428628" cy="4286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4" name="直接箭头连接符 13"/>
          <p:cNvCxnSpPr>
            <a:stCxn id="11" idx="6"/>
            <a:endCxn id="24" idx="2"/>
          </p:cNvCxnSpPr>
          <p:nvPr/>
        </p:nvCxnSpPr>
        <p:spPr bwMode="auto">
          <a:xfrm>
            <a:off x="2357422" y="4286256"/>
            <a:ext cx="78581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endCxn id="11" idx="2"/>
          </p:cNvCxnSpPr>
          <p:nvPr/>
        </p:nvCxnSpPr>
        <p:spPr bwMode="auto">
          <a:xfrm>
            <a:off x="1214414" y="4286256"/>
            <a:ext cx="71438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142976" y="38576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736" y="3896029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28794" y="407194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14678" y="407194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3143240" y="4000504"/>
            <a:ext cx="571504" cy="57150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2124"/>
            <a:ext cx="3376610" cy="52386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输入串：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29190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88" y="3214686"/>
          <a:ext cx="1547802" cy="1889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7802"/>
              </a:tblGrid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NFA(a)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9190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运算符栈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0892" y="521495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自动机栈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6248" y="1857364"/>
          <a:ext cx="428628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26"/>
                <a:gridCol w="612326"/>
                <a:gridCol w="612326"/>
                <a:gridCol w="612326"/>
                <a:gridCol w="612326"/>
                <a:gridCol w="612326"/>
                <a:gridCol w="612326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rot="5400000" flipH="1" flipV="1">
            <a:off x="5001422" y="2499512"/>
            <a:ext cx="42862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142976" y="3857628"/>
            <a:ext cx="2571768" cy="714380"/>
            <a:chOff x="1142976" y="3857628"/>
            <a:chExt cx="2571768" cy="714380"/>
          </a:xfrm>
        </p:grpSpPr>
        <p:sp>
          <p:nvSpPr>
            <p:cNvPr id="11" name="椭圆 10"/>
            <p:cNvSpPr/>
            <p:nvPr/>
          </p:nvSpPr>
          <p:spPr bwMode="auto">
            <a:xfrm>
              <a:off x="1928794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214678" y="4071942"/>
              <a:ext cx="428628" cy="4286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11" idx="6"/>
              <a:endCxn id="24" idx="2"/>
            </p:cNvCxnSpPr>
            <p:nvPr/>
          </p:nvCxnSpPr>
          <p:spPr bwMode="auto">
            <a:xfrm>
              <a:off x="2357422" y="4286256"/>
              <a:ext cx="78581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endCxn id="11" idx="2"/>
            </p:cNvCxnSpPr>
            <p:nvPr/>
          </p:nvCxnSpPr>
          <p:spPr bwMode="auto">
            <a:xfrm>
              <a:off x="1214414" y="428625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142976" y="3857628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start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3896029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879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3143240" y="4000504"/>
              <a:ext cx="571504" cy="57150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Office\Templates\碧海蓝天.pot</Template>
  <TotalTime>3469</TotalTime>
  <Words>1142</Words>
  <Application>Microsoft Office PowerPoint</Application>
  <PresentationFormat>全屏显示(4:3)</PresentationFormat>
  <Paragraphs>578</Paragraphs>
  <Slides>37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Blueprint</vt:lpstr>
      <vt:lpstr>Equation</vt:lpstr>
      <vt:lpstr>Automata-Final  Project</vt:lpstr>
      <vt:lpstr>功能模块</vt:lpstr>
      <vt:lpstr>正则表达式到非确定自动机</vt:lpstr>
      <vt:lpstr>输入约束</vt:lpstr>
      <vt:lpstr>验证规则</vt:lpstr>
      <vt:lpstr>预定义项</vt:lpstr>
      <vt:lpstr>过程演示</vt:lpstr>
      <vt:lpstr>过程演示</vt:lpstr>
      <vt:lpstr>过程演示</vt:lpstr>
      <vt:lpstr>过程演示</vt:lpstr>
      <vt:lpstr>过程演示</vt:lpstr>
      <vt:lpstr>过程演示</vt:lpstr>
      <vt:lpstr>过程演示</vt:lpstr>
      <vt:lpstr>过程演示</vt:lpstr>
      <vt:lpstr>过程演示</vt:lpstr>
      <vt:lpstr>过程演示</vt:lpstr>
      <vt:lpstr>过程演示</vt:lpstr>
      <vt:lpstr>伪码实现</vt:lpstr>
      <vt:lpstr>验证部分</vt:lpstr>
      <vt:lpstr>优先级获取部分</vt:lpstr>
      <vt:lpstr>优先级获取部分</vt:lpstr>
      <vt:lpstr>转换部分</vt:lpstr>
      <vt:lpstr>转换部分</vt:lpstr>
      <vt:lpstr>转换部分</vt:lpstr>
      <vt:lpstr>转换部分</vt:lpstr>
      <vt:lpstr>转换部分</vt:lpstr>
      <vt:lpstr>转换部分</vt:lpstr>
      <vt:lpstr>转换部分</vt:lpstr>
      <vt:lpstr>运算部分</vt:lpstr>
      <vt:lpstr>扩展部分</vt:lpstr>
      <vt:lpstr>确定自动机到正则表达式</vt:lpstr>
      <vt:lpstr>过程演示</vt:lpstr>
      <vt:lpstr>过程演示</vt:lpstr>
      <vt:lpstr>过程演示</vt:lpstr>
      <vt:lpstr>过程演示</vt:lpstr>
      <vt:lpstr> 伪码实现</vt:lpstr>
      <vt:lpstr> 伪码实现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AM_FinalProject</dc:title>
  <dc:creator>张许可</dc:creator>
  <cp:lastModifiedBy>zilf</cp:lastModifiedBy>
  <cp:revision>621</cp:revision>
  <dcterms:created xsi:type="dcterms:W3CDTF">2001-12-20T09:01:36Z</dcterms:created>
  <dcterms:modified xsi:type="dcterms:W3CDTF">2010-01-12T07:20:46Z</dcterms:modified>
</cp:coreProperties>
</file>