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 showGuides="1">
      <p:cViewPr varScale="1">
        <p:scale>
          <a:sx n="74" d="100"/>
          <a:sy n="74" d="100"/>
        </p:scale>
        <p:origin x="176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D7C10-7B9B-0945-8B01-F6EA1DF78D19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FD6E2-29DD-6744-863F-9EEB6C4CA0AA}">
      <dgm:prSet phldrT="[Text]"/>
      <dgm:spPr/>
      <dgm:t>
        <a:bodyPr/>
        <a:lstStyle/>
        <a:p>
          <a:r>
            <a:rPr lang="zh-CN" altLang="en-US" smtClean="0"/>
            <a:t>起源</a:t>
          </a:r>
          <a:endParaRPr lang="en-US" dirty="0"/>
        </a:p>
      </dgm:t>
    </dgm:pt>
    <dgm:pt modelId="{524ED353-1F75-454D-931E-914CB685D358}" type="parTrans" cxnId="{DD2C212E-8C6A-1A4D-96B9-1D65C5508339}">
      <dgm:prSet/>
      <dgm:spPr/>
      <dgm:t>
        <a:bodyPr/>
        <a:lstStyle/>
        <a:p>
          <a:endParaRPr lang="en-US"/>
        </a:p>
      </dgm:t>
    </dgm:pt>
    <dgm:pt modelId="{738A4D1C-6B50-7844-8052-88C19CD13C8F}" type="sibTrans" cxnId="{DD2C212E-8C6A-1A4D-96B9-1D65C5508339}">
      <dgm:prSet/>
      <dgm:spPr/>
      <dgm:t>
        <a:bodyPr/>
        <a:lstStyle/>
        <a:p>
          <a:endParaRPr lang="en-US"/>
        </a:p>
      </dgm:t>
    </dgm:pt>
    <dgm:pt modelId="{FB520967-218E-9D4C-AB0F-3F4DE75C70AB}">
      <dgm:prSet phldrT="[Text]"/>
      <dgm:spPr/>
      <dgm:t>
        <a:bodyPr/>
        <a:lstStyle/>
        <a:p>
          <a:r>
            <a:rPr lang="zh-CN" altLang="en-US" smtClean="0"/>
            <a:t>发展现状</a:t>
          </a:r>
          <a:endParaRPr lang="en-US" dirty="0"/>
        </a:p>
      </dgm:t>
    </dgm:pt>
    <dgm:pt modelId="{6615D3CF-2707-3F4B-9E59-06D778C79BAE}" type="parTrans" cxnId="{EDAC4071-3229-EC46-8FA4-0CE91B4CA282}">
      <dgm:prSet/>
      <dgm:spPr/>
      <dgm:t>
        <a:bodyPr/>
        <a:lstStyle/>
        <a:p>
          <a:endParaRPr lang="en-US"/>
        </a:p>
      </dgm:t>
    </dgm:pt>
    <dgm:pt modelId="{30BAC8C8-DBE3-D14F-9729-475AB537261C}" type="sibTrans" cxnId="{EDAC4071-3229-EC46-8FA4-0CE91B4CA282}">
      <dgm:prSet/>
      <dgm:spPr/>
      <dgm:t>
        <a:bodyPr/>
        <a:lstStyle/>
        <a:p>
          <a:endParaRPr lang="en-US"/>
        </a:p>
      </dgm:t>
    </dgm:pt>
    <dgm:pt modelId="{83400B5A-75EE-1E4D-882F-F1521E15E103}">
      <dgm:prSet phldrT="[Text]"/>
      <dgm:spPr/>
      <dgm:t>
        <a:bodyPr/>
        <a:lstStyle/>
        <a:p>
          <a:r>
            <a:rPr lang="zh-CN" altLang="en-US" smtClean="0"/>
            <a:t>对软件工程的影响</a:t>
          </a:r>
          <a:endParaRPr lang="en-US" dirty="0"/>
        </a:p>
      </dgm:t>
    </dgm:pt>
    <dgm:pt modelId="{F461675C-5F3D-464D-B23B-08E4CCD5FE7A}" type="parTrans" cxnId="{F38AFE70-9AAD-1647-B03D-AE48048930E9}">
      <dgm:prSet/>
      <dgm:spPr/>
      <dgm:t>
        <a:bodyPr/>
        <a:lstStyle/>
        <a:p>
          <a:endParaRPr lang="en-US"/>
        </a:p>
      </dgm:t>
    </dgm:pt>
    <dgm:pt modelId="{313B80FF-770B-E646-9B10-C1067D578B8E}" type="sibTrans" cxnId="{F38AFE70-9AAD-1647-B03D-AE48048930E9}">
      <dgm:prSet/>
      <dgm:spPr/>
      <dgm:t>
        <a:bodyPr/>
        <a:lstStyle/>
        <a:p>
          <a:endParaRPr lang="en-US"/>
        </a:p>
      </dgm:t>
    </dgm:pt>
    <dgm:pt modelId="{5FBE5191-C66B-2E43-95CB-5E8C56C785AD}" type="pres">
      <dgm:prSet presAssocID="{B0CD7C10-7B9B-0945-8B01-F6EA1DF78D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30C26-F791-004E-824C-663C0EEF4221}" type="pres">
      <dgm:prSet presAssocID="{000FD6E2-29DD-6744-863F-9EEB6C4CA0AA}" presName="comp" presStyleCnt="0"/>
      <dgm:spPr/>
    </dgm:pt>
    <dgm:pt modelId="{313875AE-0EC5-794E-B44E-CA38E0C3A749}" type="pres">
      <dgm:prSet presAssocID="{000FD6E2-29DD-6744-863F-9EEB6C4CA0AA}" presName="box" presStyleLbl="node1" presStyleIdx="0" presStyleCnt="3"/>
      <dgm:spPr/>
      <dgm:t>
        <a:bodyPr/>
        <a:lstStyle/>
        <a:p>
          <a:endParaRPr lang="en-US"/>
        </a:p>
      </dgm:t>
    </dgm:pt>
    <dgm:pt modelId="{A1ADF39E-A483-554B-A109-251B3250BF39}" type="pres">
      <dgm:prSet presAssocID="{000FD6E2-29DD-6744-863F-9EEB6C4CA0AA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CE395316-60A5-1549-81AA-8BE2BB482F50}" type="pres">
      <dgm:prSet presAssocID="{000FD6E2-29DD-6744-863F-9EEB6C4CA0A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268D7-969D-6646-95B2-086DE921B317}" type="pres">
      <dgm:prSet presAssocID="{738A4D1C-6B50-7844-8052-88C19CD13C8F}" presName="spacer" presStyleCnt="0"/>
      <dgm:spPr/>
    </dgm:pt>
    <dgm:pt modelId="{290097FD-27A6-B643-96E3-FCB5C2E0E5F5}" type="pres">
      <dgm:prSet presAssocID="{FB520967-218E-9D4C-AB0F-3F4DE75C70AB}" presName="comp" presStyleCnt="0"/>
      <dgm:spPr/>
    </dgm:pt>
    <dgm:pt modelId="{D9CDF02E-E1B7-8F4B-99D9-CA122B5801B3}" type="pres">
      <dgm:prSet presAssocID="{FB520967-218E-9D4C-AB0F-3F4DE75C70AB}" presName="box" presStyleLbl="node1" presStyleIdx="1" presStyleCnt="3"/>
      <dgm:spPr/>
      <dgm:t>
        <a:bodyPr/>
        <a:lstStyle/>
        <a:p>
          <a:endParaRPr lang="en-US"/>
        </a:p>
      </dgm:t>
    </dgm:pt>
    <dgm:pt modelId="{322D3F53-912E-2B49-8424-4498A48DF6A7}" type="pres">
      <dgm:prSet presAssocID="{FB520967-218E-9D4C-AB0F-3F4DE75C70AB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FBAD725B-D6F1-9240-8E37-4B3B1B881870}" type="pres">
      <dgm:prSet presAssocID="{FB520967-218E-9D4C-AB0F-3F4DE75C70A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97831-3CC0-1E43-BCC7-5E3DEE098C44}" type="pres">
      <dgm:prSet presAssocID="{30BAC8C8-DBE3-D14F-9729-475AB537261C}" presName="spacer" presStyleCnt="0"/>
      <dgm:spPr/>
    </dgm:pt>
    <dgm:pt modelId="{B355A1DA-301E-1345-9823-BA97A3F8AD6D}" type="pres">
      <dgm:prSet presAssocID="{83400B5A-75EE-1E4D-882F-F1521E15E103}" presName="comp" presStyleCnt="0"/>
      <dgm:spPr/>
    </dgm:pt>
    <dgm:pt modelId="{EB0012D9-1F32-B944-8195-ED32A2AD48F3}" type="pres">
      <dgm:prSet presAssocID="{83400B5A-75EE-1E4D-882F-F1521E15E103}" presName="box" presStyleLbl="node1" presStyleIdx="2" presStyleCnt="3"/>
      <dgm:spPr/>
      <dgm:t>
        <a:bodyPr/>
        <a:lstStyle/>
        <a:p>
          <a:endParaRPr lang="en-US"/>
        </a:p>
      </dgm:t>
    </dgm:pt>
    <dgm:pt modelId="{E8D53275-2A52-194D-A3FB-1D6D8DF7F60D}" type="pres">
      <dgm:prSet presAssocID="{83400B5A-75EE-1E4D-882F-F1521E15E10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A2E1DCE-E323-C645-A040-BD077138A5E1}" type="pres">
      <dgm:prSet presAssocID="{83400B5A-75EE-1E4D-882F-F1521E15E10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0E08-ADFC-8145-B765-D9F6CFB5F619}" type="presOf" srcId="{000FD6E2-29DD-6744-863F-9EEB6C4CA0AA}" destId="{313875AE-0EC5-794E-B44E-CA38E0C3A749}" srcOrd="0" destOrd="0" presId="urn:microsoft.com/office/officeart/2005/8/layout/vList4"/>
    <dgm:cxn modelId="{B2BB32DA-941C-0843-8244-F57342EA5EBC}" type="presOf" srcId="{B0CD7C10-7B9B-0945-8B01-F6EA1DF78D19}" destId="{5FBE5191-C66B-2E43-95CB-5E8C56C785AD}" srcOrd="0" destOrd="0" presId="urn:microsoft.com/office/officeart/2005/8/layout/vList4"/>
    <dgm:cxn modelId="{7CCEE350-9391-3240-8BF8-267AACB9F4A3}" type="presOf" srcId="{FB520967-218E-9D4C-AB0F-3F4DE75C70AB}" destId="{D9CDF02E-E1B7-8F4B-99D9-CA122B5801B3}" srcOrd="0" destOrd="0" presId="urn:microsoft.com/office/officeart/2005/8/layout/vList4"/>
    <dgm:cxn modelId="{F38AFE70-9AAD-1647-B03D-AE48048930E9}" srcId="{B0CD7C10-7B9B-0945-8B01-F6EA1DF78D19}" destId="{83400B5A-75EE-1E4D-882F-F1521E15E103}" srcOrd="2" destOrd="0" parTransId="{F461675C-5F3D-464D-B23B-08E4CCD5FE7A}" sibTransId="{313B80FF-770B-E646-9B10-C1067D578B8E}"/>
    <dgm:cxn modelId="{DD2C212E-8C6A-1A4D-96B9-1D65C5508339}" srcId="{B0CD7C10-7B9B-0945-8B01-F6EA1DF78D19}" destId="{000FD6E2-29DD-6744-863F-9EEB6C4CA0AA}" srcOrd="0" destOrd="0" parTransId="{524ED353-1F75-454D-931E-914CB685D358}" sibTransId="{738A4D1C-6B50-7844-8052-88C19CD13C8F}"/>
    <dgm:cxn modelId="{EDAC4071-3229-EC46-8FA4-0CE91B4CA282}" srcId="{B0CD7C10-7B9B-0945-8B01-F6EA1DF78D19}" destId="{FB520967-218E-9D4C-AB0F-3F4DE75C70AB}" srcOrd="1" destOrd="0" parTransId="{6615D3CF-2707-3F4B-9E59-06D778C79BAE}" sibTransId="{30BAC8C8-DBE3-D14F-9729-475AB537261C}"/>
    <dgm:cxn modelId="{DA7DE592-FBFE-704F-9878-B3376C6735FF}" type="presOf" srcId="{83400B5A-75EE-1E4D-882F-F1521E15E103}" destId="{2A2E1DCE-E323-C645-A040-BD077138A5E1}" srcOrd="1" destOrd="0" presId="urn:microsoft.com/office/officeart/2005/8/layout/vList4"/>
    <dgm:cxn modelId="{96D66A23-48BE-5942-8294-462879C7AE2E}" type="presOf" srcId="{000FD6E2-29DD-6744-863F-9EEB6C4CA0AA}" destId="{CE395316-60A5-1549-81AA-8BE2BB482F50}" srcOrd="1" destOrd="0" presId="urn:microsoft.com/office/officeart/2005/8/layout/vList4"/>
    <dgm:cxn modelId="{3A539780-DB58-CB48-9DC1-F7D47F2BCDAC}" type="presOf" srcId="{FB520967-218E-9D4C-AB0F-3F4DE75C70AB}" destId="{FBAD725B-D6F1-9240-8E37-4B3B1B881870}" srcOrd="1" destOrd="0" presId="urn:microsoft.com/office/officeart/2005/8/layout/vList4"/>
    <dgm:cxn modelId="{C96DAE8E-1D06-7842-9AD2-E944E3CB7E18}" type="presOf" srcId="{83400B5A-75EE-1E4D-882F-F1521E15E103}" destId="{EB0012D9-1F32-B944-8195-ED32A2AD48F3}" srcOrd="0" destOrd="0" presId="urn:microsoft.com/office/officeart/2005/8/layout/vList4"/>
    <dgm:cxn modelId="{734E4F33-C006-394B-B6BB-D126DD8B6EE0}" type="presParOf" srcId="{5FBE5191-C66B-2E43-95CB-5E8C56C785AD}" destId="{91030C26-F791-004E-824C-663C0EEF4221}" srcOrd="0" destOrd="0" presId="urn:microsoft.com/office/officeart/2005/8/layout/vList4"/>
    <dgm:cxn modelId="{60AE614D-FCBE-6240-AABB-A253778177B0}" type="presParOf" srcId="{91030C26-F791-004E-824C-663C0EEF4221}" destId="{313875AE-0EC5-794E-B44E-CA38E0C3A749}" srcOrd="0" destOrd="0" presId="urn:microsoft.com/office/officeart/2005/8/layout/vList4"/>
    <dgm:cxn modelId="{F482C578-C44F-0D4B-A0B1-686AFA5F2897}" type="presParOf" srcId="{91030C26-F791-004E-824C-663C0EEF4221}" destId="{A1ADF39E-A483-554B-A109-251B3250BF39}" srcOrd="1" destOrd="0" presId="urn:microsoft.com/office/officeart/2005/8/layout/vList4"/>
    <dgm:cxn modelId="{04F17C1F-E38E-8945-8D71-8A0B1C941B5A}" type="presParOf" srcId="{91030C26-F791-004E-824C-663C0EEF4221}" destId="{CE395316-60A5-1549-81AA-8BE2BB482F50}" srcOrd="2" destOrd="0" presId="urn:microsoft.com/office/officeart/2005/8/layout/vList4"/>
    <dgm:cxn modelId="{518AEBD8-79CC-3346-8BFA-AB413228AB8C}" type="presParOf" srcId="{5FBE5191-C66B-2E43-95CB-5E8C56C785AD}" destId="{62B268D7-969D-6646-95B2-086DE921B317}" srcOrd="1" destOrd="0" presId="urn:microsoft.com/office/officeart/2005/8/layout/vList4"/>
    <dgm:cxn modelId="{BA03610D-A11C-6446-A137-86C40C549BAD}" type="presParOf" srcId="{5FBE5191-C66B-2E43-95CB-5E8C56C785AD}" destId="{290097FD-27A6-B643-96E3-FCB5C2E0E5F5}" srcOrd="2" destOrd="0" presId="urn:microsoft.com/office/officeart/2005/8/layout/vList4"/>
    <dgm:cxn modelId="{A6468D28-A2AA-D745-8DF5-413713D48217}" type="presParOf" srcId="{290097FD-27A6-B643-96E3-FCB5C2E0E5F5}" destId="{D9CDF02E-E1B7-8F4B-99D9-CA122B5801B3}" srcOrd="0" destOrd="0" presId="urn:microsoft.com/office/officeart/2005/8/layout/vList4"/>
    <dgm:cxn modelId="{9DF45C71-0B3B-7349-BB5B-F003F67E58C4}" type="presParOf" srcId="{290097FD-27A6-B643-96E3-FCB5C2E0E5F5}" destId="{322D3F53-912E-2B49-8424-4498A48DF6A7}" srcOrd="1" destOrd="0" presId="urn:microsoft.com/office/officeart/2005/8/layout/vList4"/>
    <dgm:cxn modelId="{217A61A9-586F-6841-922F-C3A73E9D53DF}" type="presParOf" srcId="{290097FD-27A6-B643-96E3-FCB5C2E0E5F5}" destId="{FBAD725B-D6F1-9240-8E37-4B3B1B881870}" srcOrd="2" destOrd="0" presId="urn:microsoft.com/office/officeart/2005/8/layout/vList4"/>
    <dgm:cxn modelId="{B7B5DF4F-F7F1-A14C-A793-DE498E0F6EAF}" type="presParOf" srcId="{5FBE5191-C66B-2E43-95CB-5E8C56C785AD}" destId="{00397831-3CC0-1E43-BCC7-5E3DEE098C44}" srcOrd="3" destOrd="0" presId="urn:microsoft.com/office/officeart/2005/8/layout/vList4"/>
    <dgm:cxn modelId="{4347694D-765D-3045-911F-38B49C72B42D}" type="presParOf" srcId="{5FBE5191-C66B-2E43-95CB-5E8C56C785AD}" destId="{B355A1DA-301E-1345-9823-BA97A3F8AD6D}" srcOrd="4" destOrd="0" presId="urn:microsoft.com/office/officeart/2005/8/layout/vList4"/>
    <dgm:cxn modelId="{742093FE-C6FB-7748-B6BD-A1335CB6E08A}" type="presParOf" srcId="{B355A1DA-301E-1345-9823-BA97A3F8AD6D}" destId="{EB0012D9-1F32-B944-8195-ED32A2AD48F3}" srcOrd="0" destOrd="0" presId="urn:microsoft.com/office/officeart/2005/8/layout/vList4"/>
    <dgm:cxn modelId="{82C351C2-AD9C-D745-879E-E198B424882E}" type="presParOf" srcId="{B355A1DA-301E-1345-9823-BA97A3F8AD6D}" destId="{E8D53275-2A52-194D-A3FB-1D6D8DF7F60D}" srcOrd="1" destOrd="0" presId="urn:microsoft.com/office/officeart/2005/8/layout/vList4"/>
    <dgm:cxn modelId="{C73D0486-509F-6049-A341-D7A73E34D9A4}" type="presParOf" srcId="{B355A1DA-301E-1345-9823-BA97A3F8AD6D}" destId="{2A2E1DCE-E323-C645-A040-BD077138A5E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75AE-0EC5-794E-B44E-CA38E0C3A749}">
      <dsp:nvSpPr>
        <dsp:cNvPr id="0" name=""/>
        <dsp:cNvSpPr/>
      </dsp:nvSpPr>
      <dsp:spPr>
        <a:xfrm>
          <a:off x="0" y="0"/>
          <a:ext cx="7315200" cy="1600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起源</a:t>
          </a:r>
          <a:endParaRPr lang="en-US" sz="5200" kern="1200" dirty="0"/>
        </a:p>
      </dsp:txBody>
      <dsp:txXfrm>
        <a:off x="1623079" y="0"/>
        <a:ext cx="5692120" cy="1600398"/>
      </dsp:txXfrm>
    </dsp:sp>
    <dsp:sp modelId="{A1ADF39E-A483-554B-A109-251B3250BF39}">
      <dsp:nvSpPr>
        <dsp:cNvPr id="0" name=""/>
        <dsp:cNvSpPr/>
      </dsp:nvSpPr>
      <dsp:spPr>
        <a:xfrm>
          <a:off x="160039" y="160039"/>
          <a:ext cx="1463040" cy="1280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CDF02E-E1B7-8F4B-99D9-CA122B5801B3}">
      <dsp:nvSpPr>
        <dsp:cNvPr id="0" name=""/>
        <dsp:cNvSpPr/>
      </dsp:nvSpPr>
      <dsp:spPr>
        <a:xfrm>
          <a:off x="0" y="1760438"/>
          <a:ext cx="7315200" cy="1600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发展现状</a:t>
          </a:r>
          <a:endParaRPr lang="en-US" sz="5200" kern="1200" dirty="0"/>
        </a:p>
      </dsp:txBody>
      <dsp:txXfrm>
        <a:off x="1623079" y="1760438"/>
        <a:ext cx="5692120" cy="1600398"/>
      </dsp:txXfrm>
    </dsp:sp>
    <dsp:sp modelId="{322D3F53-912E-2B49-8424-4498A48DF6A7}">
      <dsp:nvSpPr>
        <dsp:cNvPr id="0" name=""/>
        <dsp:cNvSpPr/>
      </dsp:nvSpPr>
      <dsp:spPr>
        <a:xfrm>
          <a:off x="160039" y="1920478"/>
          <a:ext cx="1463040" cy="1280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0012D9-1F32-B944-8195-ED32A2AD48F3}">
      <dsp:nvSpPr>
        <dsp:cNvPr id="0" name=""/>
        <dsp:cNvSpPr/>
      </dsp:nvSpPr>
      <dsp:spPr>
        <a:xfrm>
          <a:off x="0" y="3520876"/>
          <a:ext cx="7315200" cy="1600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对软件工程的影响</a:t>
          </a:r>
          <a:endParaRPr lang="en-US" sz="5200" kern="1200" dirty="0"/>
        </a:p>
      </dsp:txBody>
      <dsp:txXfrm>
        <a:off x="1623079" y="3520876"/>
        <a:ext cx="5692120" cy="1600398"/>
      </dsp:txXfrm>
    </dsp:sp>
    <dsp:sp modelId="{E8D53275-2A52-194D-A3FB-1D6D8DF7F60D}">
      <dsp:nvSpPr>
        <dsp:cNvPr id="0" name=""/>
        <dsp:cNvSpPr/>
      </dsp:nvSpPr>
      <dsp:spPr>
        <a:xfrm>
          <a:off x="160039" y="3680916"/>
          <a:ext cx="1463040" cy="1280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LXC" TargetMode="External"/><Relationship Id="rId4" Type="http://schemas.openxmlformats.org/officeDocument/2006/relationships/hyperlink" Target="http://baike.baidu.com/item/Github" TargetMode="External"/><Relationship Id="rId5" Type="http://schemas.openxmlformats.org/officeDocument/2006/relationships/hyperlink" Target="http://baike.baidu.com/item/go%E8%AF%AD%E8%A8%80" TargetMode="External"/><Relationship Id="rId6" Type="http://schemas.openxmlformats.org/officeDocument/2006/relationships/hyperlink" Target="http://baike.baidu.com/item/Redh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item/Paa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</a:t>
            </a:r>
            <a:r>
              <a:rPr lang="zh-CN" altLang="en-US"/>
              <a:t>的起源、发展现状及对软件工程的影响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汇报人： 陈成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对软件工程的影响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利用集装箱概念的开发流程里，开发者除了写</a:t>
            </a:r>
            <a:r>
              <a:rPr lang="en-US" dirty="0" err="1"/>
              <a:t>Makefile</a:t>
            </a:r>
            <a:r>
              <a:rPr lang="zh-CN" altLang="en-US" dirty="0"/>
              <a:t>，还要写一个</a:t>
            </a:r>
            <a:r>
              <a:rPr lang="en-US" dirty="0" err="1"/>
              <a:t>Dockerfile</a:t>
            </a:r>
            <a:r>
              <a:rPr lang="zh-CN" altLang="en-US" dirty="0"/>
              <a:t>，来描述如何把二进制文件安装进一个集装箱镜像（</a:t>
            </a:r>
            <a:r>
              <a:rPr lang="en-US" dirty="0"/>
              <a:t>container image</a:t>
            </a:r>
            <a:r>
              <a:rPr lang="zh-CN" altLang="en-US" dirty="0"/>
              <a:t>），并且做好配置。而一个镜像就像一台配置好的虚拟机，可以在机群上启动多个实例（</a:t>
            </a:r>
            <a:r>
              <a:rPr lang="en-US" dirty="0"/>
              <a:t>instance</a:t>
            </a:r>
            <a:r>
              <a:rPr lang="zh-CN" altLang="en-US" dirty="0"/>
              <a:t>），而每个实例通常称为一个集装箱（</a:t>
            </a:r>
            <a:r>
              <a:rPr lang="en-US" dirty="0"/>
              <a:t>container</a:t>
            </a:r>
            <a:r>
              <a:rPr lang="zh-CN" altLang="en-US" dirty="0"/>
              <a:t>）。在自测的时候，开发者在开发机上执行一个或者多个集装箱；在验证时，测试人员在测试机群上执行集装箱；在部署时，运维人员在产品环境执行集装箱。因为执行的都是同样地集装箱，所以不容易出错。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687" y="2967335"/>
            <a:ext cx="3177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5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78575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2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起源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dirty="0">
                <a:solidFill>
                  <a:schemeClr val="tx1"/>
                </a:solidFill>
                <a:hlinkClick r:id="rId2"/>
              </a:rPr>
              <a:t>PaaS</a:t>
            </a:r>
            <a:r>
              <a:rPr lang="zh-CN" altLang="en-US" dirty="0">
                <a:solidFill>
                  <a:schemeClr val="tx1"/>
                </a:solidFill>
              </a:rPr>
              <a:t>提供商</a:t>
            </a:r>
            <a:r>
              <a:rPr lang="en-US" dirty="0">
                <a:solidFill>
                  <a:schemeClr val="tx1"/>
                </a:solidFill>
              </a:rPr>
              <a:t>dotCloud</a:t>
            </a:r>
            <a:r>
              <a:rPr lang="zh-CN" altLang="en-US" dirty="0">
                <a:solidFill>
                  <a:schemeClr val="tx1"/>
                </a:solidFill>
              </a:rPr>
              <a:t>开源的一个基于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LXC</a:t>
            </a:r>
            <a:r>
              <a:rPr lang="zh-CN" altLang="en-US" dirty="0">
                <a:solidFill>
                  <a:schemeClr val="tx1"/>
                </a:solidFill>
              </a:rPr>
              <a:t>的高级容器引擎，源代码托管在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Github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dirty="0">
                <a:solidFill>
                  <a:schemeClr val="tx1"/>
                </a:solidFill>
                <a:hlinkClick r:id="rId5"/>
              </a:rPr>
              <a:t>go</a:t>
            </a:r>
            <a:r>
              <a:rPr lang="zh-CN" altLang="en-US" dirty="0">
                <a:solidFill>
                  <a:schemeClr val="tx1"/>
                </a:solidFill>
                <a:hlinkClick r:id="rId5"/>
              </a:rPr>
              <a:t>语言</a:t>
            </a:r>
            <a:r>
              <a:rPr lang="zh-CN" altLang="en-US" dirty="0">
                <a:solidFill>
                  <a:schemeClr val="tx1"/>
                </a:solidFill>
              </a:rPr>
              <a:t>并遵从</a:t>
            </a:r>
            <a:r>
              <a:rPr lang="en-US" dirty="0">
                <a:solidFill>
                  <a:schemeClr val="tx1"/>
                </a:solidFill>
              </a:rPr>
              <a:t>Apache2.0</a:t>
            </a:r>
            <a:r>
              <a:rPr lang="zh-CN" altLang="en-US" dirty="0">
                <a:solidFill>
                  <a:schemeClr val="tx1"/>
                </a:solidFill>
              </a:rPr>
              <a:t>协议开源。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Docker</a:t>
            </a:r>
            <a:r>
              <a:rPr lang="zh-CN" altLang="en-US" dirty="0"/>
              <a:t>自</a:t>
            </a:r>
            <a:r>
              <a:rPr lang="en-US" dirty="0"/>
              <a:t>2013</a:t>
            </a:r>
            <a:r>
              <a:rPr lang="zh-CN" altLang="en-US" dirty="0"/>
              <a:t>年以来非常火热，无论是从</a:t>
            </a:r>
            <a:r>
              <a:rPr lang="en-US" dirty="0"/>
              <a:t> </a:t>
            </a:r>
            <a:r>
              <a:rPr lang="en-US" dirty="0"/>
              <a:t>github</a:t>
            </a:r>
            <a:r>
              <a:rPr lang="en-US" dirty="0"/>
              <a:t> </a:t>
            </a:r>
            <a:r>
              <a:rPr lang="zh-CN" altLang="en-US" dirty="0"/>
              <a:t>上的代码活跃度，还是</a:t>
            </a:r>
            <a:r>
              <a:rPr lang="en-US" dirty="0">
                <a:hlinkClick r:id="rId6"/>
              </a:rPr>
              <a:t>Redhat</a:t>
            </a:r>
            <a:r>
              <a:rPr lang="zh-CN" altLang="en-US" dirty="0"/>
              <a:t>在</a:t>
            </a:r>
            <a:r>
              <a:rPr lang="en-US" dirty="0"/>
              <a:t>RHEL6.5</a:t>
            </a:r>
            <a:r>
              <a:rPr lang="zh-CN" altLang="en-US" dirty="0"/>
              <a:t>中集成对</a:t>
            </a:r>
            <a:r>
              <a:rPr lang="en-US" dirty="0"/>
              <a:t>Docker</a:t>
            </a:r>
            <a:r>
              <a:rPr lang="zh-CN" altLang="en-US" dirty="0"/>
              <a:t>的支持</a:t>
            </a:r>
            <a:r>
              <a:rPr lang="en-US" dirty="0"/>
              <a:t>, </a:t>
            </a:r>
            <a:r>
              <a:rPr lang="zh-CN" altLang="en-US" dirty="0"/>
              <a:t>就连</a:t>
            </a:r>
            <a:r>
              <a:rPr lang="en-US" dirty="0"/>
              <a:t> Google </a:t>
            </a:r>
            <a:r>
              <a:rPr lang="zh-CN" altLang="en-US" dirty="0"/>
              <a:t>的</a:t>
            </a:r>
            <a:r>
              <a:rPr lang="en-US" dirty="0"/>
              <a:t> Compute Engine </a:t>
            </a:r>
            <a:r>
              <a:rPr lang="zh-CN" altLang="en-US" dirty="0"/>
              <a:t>也支持</a:t>
            </a:r>
            <a:r>
              <a:rPr lang="en-US" dirty="0"/>
              <a:t> </a:t>
            </a:r>
            <a:r>
              <a:rPr lang="en-US" dirty="0"/>
              <a:t>docker</a:t>
            </a:r>
            <a:r>
              <a:rPr lang="en-US" dirty="0"/>
              <a:t> </a:t>
            </a:r>
            <a:r>
              <a:rPr lang="zh-CN" altLang="en-US" dirty="0"/>
              <a:t>在其之上运行。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smtClean="0"/>
              <a:t>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环境管理复杂</a:t>
            </a:r>
            <a:r>
              <a:rPr lang="en-US" dirty="0"/>
              <a:t> - </a:t>
            </a:r>
            <a:r>
              <a:rPr lang="zh-CN" altLang="en-US" dirty="0"/>
              <a:t>从各种</a:t>
            </a:r>
            <a:r>
              <a:rPr lang="en-US" dirty="0"/>
              <a:t>OS</a:t>
            </a:r>
            <a:r>
              <a:rPr lang="zh-CN" altLang="en-US" dirty="0"/>
              <a:t>到各种中间件到各种</a:t>
            </a:r>
            <a:r>
              <a:rPr lang="en-US" dirty="0"/>
              <a:t>app, </a:t>
            </a:r>
            <a:r>
              <a:rPr lang="zh-CN" altLang="en-US" dirty="0"/>
              <a:t>一款产品能够成功作为开发者需要关心的东西太多，且难于管理，这个问题几乎在所有现代</a:t>
            </a:r>
            <a:r>
              <a:rPr lang="en-US" dirty="0"/>
              <a:t>IT</a:t>
            </a:r>
            <a:r>
              <a:rPr lang="zh-CN" altLang="en-US" dirty="0"/>
              <a:t>相关行业都需要面对。</a:t>
            </a:r>
            <a:endParaRPr lang="en-US" dirty="0"/>
          </a:p>
          <a:p>
            <a:pPr lvl="0"/>
            <a:r>
              <a:rPr lang="zh-CN" altLang="en-US" dirty="0"/>
              <a:t>云计算时代的到来</a:t>
            </a:r>
            <a:r>
              <a:rPr lang="en-US" dirty="0"/>
              <a:t> - AWS</a:t>
            </a:r>
            <a:r>
              <a:rPr lang="zh-CN" altLang="en-US" dirty="0"/>
              <a:t>的成功</a:t>
            </a:r>
            <a:r>
              <a:rPr lang="en-US" dirty="0"/>
              <a:t>, </a:t>
            </a:r>
            <a:r>
              <a:rPr lang="zh-CN" altLang="en-US" dirty="0"/>
              <a:t>引导开发者将应用转移到</a:t>
            </a:r>
            <a:r>
              <a:rPr lang="en-US" dirty="0"/>
              <a:t> cloud </a:t>
            </a:r>
            <a:r>
              <a:rPr lang="zh-CN" altLang="en-US" dirty="0"/>
              <a:t>上</a:t>
            </a:r>
            <a:r>
              <a:rPr lang="en-US" dirty="0"/>
              <a:t>, </a:t>
            </a:r>
            <a:r>
              <a:rPr lang="zh-CN" altLang="en-US" dirty="0"/>
              <a:t>解决了硬件管理的问题，然而中间件相关的问题依然存在</a:t>
            </a:r>
            <a:r>
              <a:rPr lang="en-US" dirty="0"/>
              <a:t> (</a:t>
            </a:r>
            <a:r>
              <a:rPr lang="zh-CN" altLang="en-US" dirty="0"/>
              <a:t>所以</a:t>
            </a:r>
            <a:r>
              <a:rPr lang="en-US" dirty="0"/>
              <a:t>openstack</a:t>
            </a:r>
            <a:r>
              <a:rPr lang="en-US" dirty="0"/>
              <a:t> HEAT</a:t>
            </a:r>
            <a:r>
              <a:rPr lang="zh-CN" altLang="en-US" dirty="0"/>
              <a:t>和</a:t>
            </a:r>
            <a:r>
              <a:rPr lang="en-US" dirty="0"/>
              <a:t> AWS </a:t>
            </a:r>
            <a:r>
              <a:rPr lang="en-US" dirty="0"/>
              <a:t>cloudformation</a:t>
            </a:r>
            <a:r>
              <a:rPr lang="en-US" dirty="0"/>
              <a:t> </a:t>
            </a:r>
            <a:r>
              <a:rPr lang="zh-CN" altLang="en-US" dirty="0"/>
              <a:t>都着力解决这个问题</a:t>
            </a:r>
            <a:r>
              <a:rPr lang="en-US" dirty="0"/>
              <a:t>)</a:t>
            </a:r>
            <a:r>
              <a:rPr lang="zh-CN" altLang="en-US" dirty="0"/>
              <a:t>。开发者思路变化提供了可能性。</a:t>
            </a:r>
            <a:endParaRPr lang="en-US" dirty="0"/>
          </a:p>
          <a:p>
            <a:r>
              <a:rPr lang="en-US" dirty="0"/>
              <a:t>LXC</a:t>
            </a:r>
            <a:r>
              <a:rPr lang="zh-CN" altLang="en-US" dirty="0"/>
              <a:t>的移动性</a:t>
            </a:r>
            <a:r>
              <a:rPr lang="en-US" dirty="0"/>
              <a:t> - LXC</a:t>
            </a:r>
            <a:r>
              <a:rPr lang="zh-CN" altLang="en-US" dirty="0"/>
              <a:t>在</a:t>
            </a:r>
            <a:r>
              <a:rPr lang="en-US" dirty="0"/>
              <a:t> </a:t>
            </a:r>
            <a:r>
              <a:rPr lang="en-US" dirty="0"/>
              <a:t>linux</a:t>
            </a:r>
            <a:r>
              <a:rPr lang="en-US" dirty="0"/>
              <a:t> 2.6 </a:t>
            </a:r>
            <a:r>
              <a:rPr lang="zh-CN" altLang="en-US" dirty="0"/>
              <a:t>的</a:t>
            </a:r>
            <a:r>
              <a:rPr lang="en-US" dirty="0"/>
              <a:t> kernel </a:t>
            </a:r>
            <a:r>
              <a:rPr lang="zh-CN" altLang="en-US" dirty="0"/>
              <a:t>里就已经存在了，但是其设计之初并非为云计算考虑的，缺少标准化的描述手段和容器的可迁移性，决定其构建出的环境难于迁移和标准化管理</a:t>
            </a:r>
            <a:r>
              <a:rPr lang="en-US" dirty="0"/>
              <a:t>(</a:t>
            </a:r>
            <a:r>
              <a:rPr lang="zh-CN" altLang="en-US" dirty="0"/>
              <a:t>相对于</a:t>
            </a:r>
            <a:r>
              <a:rPr lang="en-US" dirty="0"/>
              <a:t>KVM</a:t>
            </a:r>
            <a:r>
              <a:rPr lang="zh-CN" altLang="en-US" dirty="0"/>
              <a:t>之类</a:t>
            </a:r>
            <a:r>
              <a:rPr lang="en-US" dirty="0"/>
              <a:t>image</a:t>
            </a:r>
            <a:r>
              <a:rPr lang="zh-CN" altLang="en-US" dirty="0"/>
              <a:t>和</a:t>
            </a:r>
            <a:r>
              <a:rPr lang="en-US" dirty="0"/>
              <a:t>snapshot</a:t>
            </a:r>
            <a:r>
              <a:rPr lang="zh-CN" altLang="en-US" dirty="0"/>
              <a:t>的概念</a:t>
            </a:r>
            <a:r>
              <a:rPr lang="en-US" dirty="0"/>
              <a:t>)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D</a:t>
            </a:r>
            <a:r>
              <a:rPr lang="en-US" dirty="0" smtClean="0"/>
              <a:t>ocker </a:t>
            </a:r>
            <a:r>
              <a:rPr lang="zh-CN" altLang="en-US" dirty="0"/>
              <a:t>就在这个问题上做出实质性的革新。这是</a:t>
            </a:r>
            <a:r>
              <a:rPr lang="en-US" dirty="0"/>
              <a:t>docker</a:t>
            </a:r>
            <a:r>
              <a:rPr lang="zh-CN" altLang="en-US" dirty="0"/>
              <a:t>最独特的地方。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发展现状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07" y="1949570"/>
            <a:ext cx="5304198" cy="3916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82006" y="938217"/>
            <a:ext cx="61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Container</a:t>
            </a:r>
            <a:r>
              <a:rPr lang="zh-CN" altLang="en-US" dirty="0"/>
              <a:t>的选择：  </a:t>
            </a:r>
            <a:endParaRPr lang="en-US" altLang="zh-CN" dirty="0"/>
          </a:p>
          <a:p>
            <a:r>
              <a:rPr lang="zh-CN" altLang="en-US" dirty="0"/>
              <a:t>在容器选择方面，</a:t>
            </a:r>
            <a:r>
              <a:rPr lang="en-US" dirty="0"/>
              <a:t>Docker, LXC(</a:t>
            </a:r>
            <a:r>
              <a:rPr lang="en-US" dirty="0"/>
              <a:t>Linux自带的</a:t>
            </a:r>
            <a:r>
              <a:rPr lang="en-US" dirty="0"/>
              <a:t> </a:t>
            </a:r>
            <a:r>
              <a:rPr lang="en-US" dirty="0"/>
              <a:t>也是Docker底层所依赖的容器</a:t>
            </a:r>
            <a:r>
              <a:rPr lang="en-US" dirty="0"/>
              <a:t>)</a:t>
            </a:r>
            <a:r>
              <a:rPr lang="en-US" dirty="0"/>
              <a:t>位列第二，新型的Rocket位居第三</a:t>
            </a:r>
            <a:r>
              <a:rPr 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553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发展现状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33" y="2035834"/>
            <a:ext cx="4882550" cy="40371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72333" y="1123837"/>
            <a:ext cx="580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应用</a:t>
            </a:r>
            <a:r>
              <a:rPr lang="zh-CN" altLang="en-US" dirty="0" smtClean="0"/>
              <a:t>场景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大多数</a:t>
            </a:r>
            <a:r>
              <a:rPr lang="zh-CN" altLang="en-US" dirty="0"/>
              <a:t>主要用于</a:t>
            </a:r>
            <a:r>
              <a:rPr lang="en-US" dirty="0"/>
              <a:t>Dev/Test </a:t>
            </a:r>
            <a:r>
              <a:rPr lang="zh-CN" altLang="en-US" dirty="0"/>
              <a:t>和</a:t>
            </a:r>
            <a:r>
              <a:rPr lang="en-US" dirty="0"/>
              <a:t>PoC</a:t>
            </a:r>
            <a:r>
              <a:rPr lang="zh-CN" altLang="en-US" dirty="0" smtClean="0"/>
              <a:t>，有</a:t>
            </a:r>
            <a:r>
              <a:rPr lang="zh-CN" altLang="en-US" dirty="0"/>
              <a:t>接近</a:t>
            </a:r>
            <a:r>
              <a:rPr lang="en-US" dirty="0"/>
              <a:t>40%</a:t>
            </a:r>
            <a:r>
              <a:rPr lang="zh-CN" altLang="en-US" dirty="0"/>
              <a:t>已用于生产</a:t>
            </a:r>
            <a:r>
              <a:rPr lang="zh-CN" altLang="en-US" dirty="0" smtClean="0"/>
              <a:t>环境。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发展现状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52" y="2311878"/>
            <a:ext cx="5844786" cy="34131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48452" y="1123837"/>
            <a:ext cx="609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/>
              <a:t>障碍和</a:t>
            </a:r>
            <a:r>
              <a:rPr lang="zh-CN" altLang="en-US" smtClean="0"/>
              <a:t>挑战：</a:t>
            </a:r>
            <a:endParaRPr lang="en-US" dirty="0"/>
          </a:p>
          <a:p>
            <a:r>
              <a:rPr lang="zh-CN" altLang="en-US" smtClean="0"/>
              <a:t>安全</a:t>
            </a:r>
            <a:r>
              <a:rPr lang="zh-CN" altLang="en-US"/>
              <a:t>是心头之痛，后面紧追的还包括数据管理，网络以及可靠存储等。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3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对软件工程的影响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  <a:r>
              <a:rPr lang="zh-CN" altLang="en-US" dirty="0"/>
              <a:t>是一个软件系统，实现了一种称为</a:t>
            </a:r>
            <a:r>
              <a:rPr lang="en-US" dirty="0"/>
              <a:t>“</a:t>
            </a:r>
            <a:r>
              <a:rPr lang="zh-CN" altLang="en-US" dirty="0"/>
              <a:t>集装箱</a:t>
            </a:r>
            <a:r>
              <a:rPr lang="en-US" dirty="0"/>
              <a:t>”</a:t>
            </a:r>
            <a:r>
              <a:rPr lang="zh-CN" altLang="en-US" dirty="0"/>
              <a:t>的概念</a:t>
            </a:r>
            <a:r>
              <a:rPr lang="zh-CN" altLang="en-US" dirty="0" smtClean="0"/>
              <a:t>。集装箱</a:t>
            </a:r>
            <a:r>
              <a:rPr lang="zh-CN" altLang="en-US" dirty="0"/>
              <a:t>这个想法已经在深刻地改变传统分布式系统的开发、测试和部署的流程了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7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对软件工程的影响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传统的做法是，开发者写一个</a:t>
            </a:r>
            <a:r>
              <a:rPr lang="en-US" dirty="0" err="1"/>
              <a:t>Makefile</a:t>
            </a:r>
            <a:r>
              <a:rPr lang="zh-CN" altLang="en-US" dirty="0"/>
              <a:t>（或者其他描述，比如</a:t>
            </a:r>
            <a:r>
              <a:rPr lang="en-US" dirty="0" err="1"/>
              <a:t>CMakeList</a:t>
            </a:r>
            <a:r>
              <a:rPr lang="zh-CN" altLang="en-US" dirty="0"/>
              <a:t>、</a:t>
            </a:r>
            <a:r>
              <a:rPr lang="en-US" dirty="0"/>
              <a:t>POM</a:t>
            </a:r>
            <a:r>
              <a:rPr lang="zh-CN" altLang="en-US" dirty="0"/>
              <a:t>等）来说明如何把源码编译成二进制文件。随后，开发人员会在开发机上配置并且执行二进制文件，来作测试。测试人员会在测试机群上配置和执行，来作验证。而运维人员会在数据中心里的预发布环境和产品环境上配置和执行，这就是部署。因为开发机、测试机群、和产品环境里机器的数量和质量都不同，所以配置往往很不同。加上每个新版本的软件系统，配置方式难免有所差异，所以经常造成意外错误。以至于绝大部分团队都选择趁夜深人静、用户不活跃的时候，上线新版本，苦不堪言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</TotalTime>
  <Words>680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Wingdings 2</vt:lpstr>
      <vt:lpstr>幼圆</vt:lpstr>
      <vt:lpstr>Frame</vt:lpstr>
      <vt:lpstr>Docker的起源、发展现状及对软件工程的影响 </vt:lpstr>
      <vt:lpstr>目录</vt:lpstr>
      <vt:lpstr>起源</vt:lpstr>
      <vt:lpstr>Docker故事</vt:lpstr>
      <vt:lpstr>发展现状</vt:lpstr>
      <vt:lpstr>发展现状</vt:lpstr>
      <vt:lpstr>发展现状</vt:lpstr>
      <vt:lpstr>对软件工程的影响</vt:lpstr>
      <vt:lpstr>对软件工程的影响</vt:lpstr>
      <vt:lpstr>对软件工程的影响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Docker的起源、发展现状及对软件工程的影响 </dc:title>
  <dc:creator>Microsoft Office User</dc:creator>
  <cp:lastModifiedBy>Microsoft Office User</cp:lastModifiedBy>
  <cp:revision>10</cp:revision>
  <dcterms:created xsi:type="dcterms:W3CDTF">2017-06-29T04:58:41Z</dcterms:created>
  <dcterms:modified xsi:type="dcterms:W3CDTF">2017-06-29T06:34:57Z</dcterms:modified>
</cp:coreProperties>
</file>