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83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210AA-5491-FE4D-A2A1-93943F227E35}" type="datetimeFigureOut">
              <a:rPr kumimoji="1" lang="zh-CN" altLang="en-US" smtClean="0"/>
              <a:t>1/13/17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658DE-9D4F-2A48-8559-0C521B912D4B}" type="slidenum">
              <a:rPr kumimoji="1" lang="zh-CN" altLang="en-US" smtClean="0"/>
              <a:t>‹#›</a:t>
            </a:fld>
            <a:endParaRPr kumimoji="1" lang="zh-CN" altLang="en-US"/>
          </a:p>
        </p:txBody>
      </p:sp>
    </p:spTree>
    <p:extLst>
      <p:ext uri="{BB962C8B-B14F-4D97-AF65-F5344CB8AC3E}">
        <p14:creationId xmlns:p14="http://schemas.microsoft.com/office/powerpoint/2010/main" val="40022578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软件验证的解释</a:t>
            </a:r>
            <a:endParaRPr kumimoji="1" lang="zh-CN" altLang="en-US" dirty="0"/>
          </a:p>
        </p:txBody>
      </p:sp>
      <p:sp>
        <p:nvSpPr>
          <p:cNvPr id="4" name="幻灯片编号占位符 3"/>
          <p:cNvSpPr>
            <a:spLocks noGrp="1"/>
          </p:cNvSpPr>
          <p:nvPr>
            <p:ph type="sldNum" sz="quarter" idx="10"/>
          </p:nvPr>
        </p:nvSpPr>
        <p:spPr/>
        <p:txBody>
          <a:bodyPr/>
          <a:lstStyle/>
          <a:p>
            <a:fld id="{5D8658DE-9D4F-2A48-8559-0C521B912D4B}" type="slidenum">
              <a:rPr kumimoji="1" lang="zh-CN" altLang="en-US" smtClean="0"/>
              <a:t>3</a:t>
            </a:fld>
            <a:endParaRPr kumimoji="1" lang="zh-CN" altLang="en-US"/>
          </a:p>
        </p:txBody>
      </p:sp>
    </p:spTree>
    <p:extLst>
      <p:ext uri="{BB962C8B-B14F-4D97-AF65-F5344CB8AC3E}">
        <p14:creationId xmlns:p14="http://schemas.microsoft.com/office/powerpoint/2010/main" val="143875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什么叫做可能性的空间基本上是无限的？问题和原理一样重要。</a:t>
            </a:r>
            <a:endParaRPr kumimoji="1" lang="zh-CN" altLang="en-US" dirty="0"/>
          </a:p>
        </p:txBody>
      </p:sp>
      <p:sp>
        <p:nvSpPr>
          <p:cNvPr id="4" name="幻灯片编号占位符 3"/>
          <p:cNvSpPr>
            <a:spLocks noGrp="1"/>
          </p:cNvSpPr>
          <p:nvPr>
            <p:ph type="sldNum" sz="quarter" idx="10"/>
          </p:nvPr>
        </p:nvSpPr>
        <p:spPr/>
        <p:txBody>
          <a:bodyPr/>
          <a:lstStyle/>
          <a:p>
            <a:fld id="{5D8658DE-9D4F-2A48-8559-0C521B912D4B}" type="slidenum">
              <a:rPr kumimoji="1" lang="zh-CN" altLang="en-US" smtClean="0"/>
              <a:t>6</a:t>
            </a:fld>
            <a:endParaRPr kumimoji="1" lang="zh-CN" altLang="en-US"/>
          </a:p>
        </p:txBody>
      </p:sp>
    </p:spTree>
    <p:extLst>
      <p:ext uri="{BB962C8B-B14F-4D97-AF65-F5344CB8AC3E}">
        <p14:creationId xmlns:p14="http://schemas.microsoft.com/office/powerpoint/2010/main" val="392869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黑体"/>
                <a:ea typeface="黑体"/>
                <a:cs typeface="黑体"/>
              </a:rPr>
              <a:t>约束</a:t>
            </a:r>
            <a:r>
              <a:rPr lang="en-US" altLang="zh-CN" dirty="0" smtClean="0">
                <a:latin typeface="Times New Roman"/>
                <a:ea typeface="黑体"/>
                <a:cs typeface="Times New Roman"/>
              </a:rPr>
              <a:t>predicate</a:t>
            </a:r>
            <a:r>
              <a:rPr lang="zh-CN" altLang="en-US" dirty="0" smtClean="0">
                <a:latin typeface="黑体"/>
                <a:ea typeface="黑体"/>
                <a:cs typeface="黑体"/>
              </a:rPr>
              <a:t>发明？</a:t>
            </a:r>
            <a:endParaRPr kumimoji="1" lang="zh-CN" altLang="en-US" dirty="0"/>
          </a:p>
        </p:txBody>
      </p:sp>
      <p:sp>
        <p:nvSpPr>
          <p:cNvPr id="4" name="幻灯片编号占位符 3"/>
          <p:cNvSpPr>
            <a:spLocks noGrp="1"/>
          </p:cNvSpPr>
          <p:nvPr>
            <p:ph type="sldNum" sz="quarter" idx="10"/>
          </p:nvPr>
        </p:nvSpPr>
        <p:spPr/>
        <p:txBody>
          <a:bodyPr/>
          <a:lstStyle/>
          <a:p>
            <a:fld id="{5D8658DE-9D4F-2A48-8559-0C521B912D4B}" type="slidenum">
              <a:rPr kumimoji="1" lang="zh-CN" altLang="en-US" smtClean="0"/>
              <a:t>10</a:t>
            </a:fld>
            <a:endParaRPr kumimoji="1" lang="zh-CN" altLang="en-US"/>
          </a:p>
        </p:txBody>
      </p:sp>
    </p:spTree>
    <p:extLst>
      <p:ext uri="{BB962C8B-B14F-4D97-AF65-F5344CB8AC3E}">
        <p14:creationId xmlns:p14="http://schemas.microsoft.com/office/powerpoint/2010/main" val="48248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黑体"/>
                <a:ea typeface="黑体"/>
                <a:cs typeface="黑体"/>
              </a:rPr>
              <a:t>“好”程序状态，所有“坏”状态？</a:t>
            </a:r>
          </a:p>
          <a:p>
            <a:r>
              <a:rPr kumimoji="1" lang="zh-CN" altLang="en-US" dirty="0" smtClean="0"/>
              <a:t>如何实现这个目标？</a:t>
            </a:r>
            <a:endParaRPr kumimoji="1" lang="zh-CN" altLang="en-US" dirty="0"/>
          </a:p>
        </p:txBody>
      </p:sp>
      <p:sp>
        <p:nvSpPr>
          <p:cNvPr id="4" name="幻灯片编号占位符 3"/>
          <p:cNvSpPr>
            <a:spLocks noGrp="1"/>
          </p:cNvSpPr>
          <p:nvPr>
            <p:ph type="sldNum" sz="quarter" idx="10"/>
          </p:nvPr>
        </p:nvSpPr>
        <p:spPr/>
        <p:txBody>
          <a:bodyPr/>
          <a:lstStyle/>
          <a:p>
            <a:fld id="{5D8658DE-9D4F-2A48-8559-0C521B912D4B}" type="slidenum">
              <a:rPr kumimoji="1" lang="zh-CN" altLang="en-US" smtClean="0"/>
              <a:t>11</a:t>
            </a:fld>
            <a:endParaRPr kumimoji="1" lang="zh-CN" altLang="en-US"/>
          </a:p>
        </p:txBody>
      </p:sp>
    </p:spTree>
    <p:extLst>
      <p:ext uri="{BB962C8B-B14F-4D97-AF65-F5344CB8AC3E}">
        <p14:creationId xmlns:p14="http://schemas.microsoft.com/office/powerpoint/2010/main" val="42801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机器学习？</a:t>
            </a:r>
          </a:p>
          <a:p>
            <a:r>
              <a:rPr kumimoji="1" lang="zh-CN" altLang="en-US" dirty="0" smtClean="0"/>
              <a:t>静态或动态方法？</a:t>
            </a:r>
            <a:endParaRPr kumimoji="1" lang="zh-CN" altLang="en-US" dirty="0"/>
          </a:p>
        </p:txBody>
      </p:sp>
      <p:sp>
        <p:nvSpPr>
          <p:cNvPr id="4" name="幻灯片编号占位符 3"/>
          <p:cNvSpPr>
            <a:spLocks noGrp="1"/>
          </p:cNvSpPr>
          <p:nvPr>
            <p:ph type="sldNum" sz="quarter" idx="10"/>
          </p:nvPr>
        </p:nvSpPr>
        <p:spPr/>
        <p:txBody>
          <a:bodyPr/>
          <a:lstStyle/>
          <a:p>
            <a:fld id="{5D8658DE-9D4F-2A48-8559-0C521B912D4B}" type="slidenum">
              <a:rPr kumimoji="1" lang="zh-CN" altLang="en-US" smtClean="0"/>
              <a:t>12</a:t>
            </a:fld>
            <a:endParaRPr kumimoji="1" lang="zh-CN" altLang="en-US"/>
          </a:p>
        </p:txBody>
      </p:sp>
    </p:spTree>
    <p:extLst>
      <p:ext uri="{BB962C8B-B14F-4D97-AF65-F5344CB8AC3E}">
        <p14:creationId xmlns:p14="http://schemas.microsoft.com/office/powerpoint/2010/main" val="272426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泛化？</a:t>
            </a:r>
          </a:p>
          <a:p>
            <a:r>
              <a:rPr kumimoji="1" lang="zh-CN" altLang="en-US" dirty="0" smtClean="0"/>
              <a:t>拟合？</a:t>
            </a:r>
          </a:p>
          <a:p>
            <a:r>
              <a:rPr kumimoji="1" lang="zh-CN" altLang="en-US" dirty="0" smtClean="0"/>
              <a:t>鲁棒泛化？</a:t>
            </a:r>
            <a:endParaRPr kumimoji="1" lang="zh-CN" altLang="en-US" dirty="0"/>
          </a:p>
        </p:txBody>
      </p:sp>
      <p:sp>
        <p:nvSpPr>
          <p:cNvPr id="4" name="幻灯片编号占位符 3"/>
          <p:cNvSpPr>
            <a:spLocks noGrp="1"/>
          </p:cNvSpPr>
          <p:nvPr>
            <p:ph type="sldNum" sz="quarter" idx="10"/>
          </p:nvPr>
        </p:nvSpPr>
        <p:spPr/>
        <p:txBody>
          <a:bodyPr/>
          <a:lstStyle/>
          <a:p>
            <a:fld id="{5D8658DE-9D4F-2A48-8559-0C521B912D4B}" type="slidenum">
              <a:rPr kumimoji="1" lang="zh-CN" altLang="en-US" smtClean="0"/>
              <a:t>13</a:t>
            </a:fld>
            <a:endParaRPr kumimoji="1" lang="zh-CN" altLang="en-US"/>
          </a:p>
        </p:txBody>
      </p:sp>
    </p:spTree>
    <p:extLst>
      <p:ext uri="{BB962C8B-B14F-4D97-AF65-F5344CB8AC3E}">
        <p14:creationId xmlns:p14="http://schemas.microsoft.com/office/powerpoint/2010/main" val="1040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a:t>
            </a:r>
            <a:r>
              <a:rPr lang="en-US" altLang="zh-CN" dirty="0" smtClean="0">
                <a:latin typeface="Times New Roman"/>
                <a:ea typeface="黑体"/>
                <a:cs typeface="Times New Roman"/>
              </a:rPr>
              <a:t>invariants</a:t>
            </a:r>
            <a:r>
              <a:rPr lang="zh-CN" altLang="en-US" dirty="0" smtClean="0"/>
              <a:t>的逻辑表达式？</a:t>
            </a:r>
          </a:p>
          <a:p>
            <a:r>
              <a:rPr kumimoji="1" lang="zh-CN" altLang="en-US" dirty="0" smtClean="0"/>
              <a:t>众包？</a:t>
            </a:r>
          </a:p>
          <a:p>
            <a:r>
              <a:rPr kumimoji="1" lang="zh-CN" altLang="en-US" dirty="0" smtClean="0"/>
              <a:t>什么计算机游戏？</a:t>
            </a:r>
          </a:p>
        </p:txBody>
      </p:sp>
      <p:sp>
        <p:nvSpPr>
          <p:cNvPr id="4" name="幻灯片编号占位符 3"/>
          <p:cNvSpPr>
            <a:spLocks noGrp="1"/>
          </p:cNvSpPr>
          <p:nvPr>
            <p:ph type="sldNum" sz="quarter" idx="10"/>
          </p:nvPr>
        </p:nvSpPr>
        <p:spPr/>
        <p:txBody>
          <a:bodyPr/>
          <a:lstStyle/>
          <a:p>
            <a:fld id="{5D8658DE-9D4F-2A48-8559-0C521B912D4B}" type="slidenum">
              <a:rPr kumimoji="1" lang="zh-CN" altLang="en-US" smtClean="0"/>
              <a:t>15</a:t>
            </a:fld>
            <a:endParaRPr kumimoji="1" lang="zh-CN" altLang="en-US"/>
          </a:p>
        </p:txBody>
      </p:sp>
    </p:spTree>
    <p:extLst>
      <p:ext uri="{BB962C8B-B14F-4D97-AF65-F5344CB8AC3E}">
        <p14:creationId xmlns:p14="http://schemas.microsoft.com/office/powerpoint/2010/main" val="245924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限制的解释：如果所需的不变量是不能从源代码推断的变量之间的关系，则这些技术必须落回启发式或不能计算不变量。</a:t>
            </a:r>
          </a:p>
          <a:p>
            <a:endParaRPr kumimoji="1" lang="zh-CN" altLang="en-US" dirty="0"/>
          </a:p>
        </p:txBody>
      </p:sp>
      <p:sp>
        <p:nvSpPr>
          <p:cNvPr id="4" name="幻灯片编号占位符 3"/>
          <p:cNvSpPr>
            <a:spLocks noGrp="1"/>
          </p:cNvSpPr>
          <p:nvPr>
            <p:ph type="sldNum" sz="quarter" idx="10"/>
          </p:nvPr>
        </p:nvSpPr>
        <p:spPr/>
        <p:txBody>
          <a:bodyPr/>
          <a:lstStyle/>
          <a:p>
            <a:fld id="{5D8658DE-9D4F-2A48-8559-0C521B912D4B}" type="slidenum">
              <a:rPr kumimoji="1" lang="zh-CN" altLang="en-US" smtClean="0"/>
              <a:t>19</a:t>
            </a:fld>
            <a:endParaRPr kumimoji="1" lang="zh-CN" altLang="en-US"/>
          </a:p>
        </p:txBody>
      </p:sp>
    </p:spTree>
    <p:extLst>
      <p:ext uri="{BB962C8B-B14F-4D97-AF65-F5344CB8AC3E}">
        <p14:creationId xmlns:p14="http://schemas.microsoft.com/office/powerpoint/2010/main" val="211901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275703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347915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43576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239969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389232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226589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362384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7768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100840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291449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10AF5C6-D907-4C44-BD12-88FEE8269F31}" type="datetimeFigureOut">
              <a:rPr kumimoji="1" lang="zh-CN" altLang="en-US" smtClean="0"/>
              <a:t>1/13/17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2998578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AF5C6-D907-4C44-BD12-88FEE8269F31}" type="datetimeFigureOut">
              <a:rPr kumimoji="1" lang="zh-CN" altLang="en-US" smtClean="0"/>
              <a:t>1/13/17</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2A56C-CAEE-9348-8811-AA007DD9904A}" type="slidenum">
              <a:rPr kumimoji="1" lang="zh-CN" altLang="en-US" smtClean="0"/>
              <a:t>‹#›</a:t>
            </a:fld>
            <a:endParaRPr kumimoji="1" lang="zh-CN" altLang="en-US"/>
          </a:p>
        </p:txBody>
      </p:sp>
    </p:spTree>
    <p:extLst>
      <p:ext uri="{BB962C8B-B14F-4D97-AF65-F5344CB8AC3E}">
        <p14:creationId xmlns:p14="http://schemas.microsoft.com/office/powerpoint/2010/main" val="313388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3200" b="1" dirty="0">
                <a:latin typeface="Times New Roman"/>
                <a:cs typeface="Times New Roman"/>
              </a:rPr>
              <a:t>Crowdsourcing Program Preconditions </a:t>
            </a:r>
            <a:r>
              <a:rPr lang="en-US" altLang="zh-CN" sz="3200" b="1" dirty="0" smtClean="0">
                <a:latin typeface="Times New Roman"/>
                <a:cs typeface="Times New Roman"/>
              </a:rPr>
              <a:t/>
            </a:r>
            <a:br>
              <a:rPr lang="en-US" altLang="zh-CN" sz="3200" b="1" dirty="0" smtClean="0">
                <a:latin typeface="Times New Roman"/>
                <a:cs typeface="Times New Roman"/>
              </a:rPr>
            </a:br>
            <a:r>
              <a:rPr lang="en-US" altLang="zh-CN" sz="3200" b="1" dirty="0" smtClean="0">
                <a:latin typeface="Times New Roman"/>
                <a:cs typeface="Times New Roman"/>
              </a:rPr>
              <a:t/>
            </a:r>
            <a:br>
              <a:rPr lang="en-US" altLang="zh-CN" sz="3200" b="1" dirty="0" smtClean="0">
                <a:latin typeface="Times New Roman"/>
                <a:cs typeface="Times New Roman"/>
              </a:rPr>
            </a:br>
            <a:r>
              <a:rPr lang="en-US" altLang="zh-CN" sz="3200" b="1" dirty="0" smtClean="0">
                <a:latin typeface="Times New Roman"/>
                <a:cs typeface="Times New Roman"/>
              </a:rPr>
              <a:t>via </a:t>
            </a:r>
            <a:r>
              <a:rPr lang="en-US" altLang="zh-CN" sz="3200" b="1" dirty="0">
                <a:latin typeface="Times New Roman"/>
                <a:cs typeface="Times New Roman"/>
              </a:rPr>
              <a:t>a Classification Game </a:t>
            </a:r>
            <a:r>
              <a:rPr lang="en-US" altLang="zh-CN" sz="3200" dirty="0" smtClean="0">
                <a:latin typeface="Times New Roman"/>
                <a:cs typeface="Times New Roman"/>
              </a:rPr>
              <a:t/>
            </a:r>
            <a:br>
              <a:rPr lang="en-US" altLang="zh-CN" sz="3200" dirty="0" smtClean="0">
                <a:latin typeface="Times New Roman"/>
                <a:cs typeface="Times New Roman"/>
              </a:rPr>
            </a:br>
            <a:endParaRPr kumimoji="1" lang="zh-CN" altLang="en-US" sz="3200" dirty="0">
              <a:latin typeface="Times New Roman"/>
              <a:cs typeface="Times New Roman"/>
            </a:endParaRPr>
          </a:p>
        </p:txBody>
      </p:sp>
      <p:sp>
        <p:nvSpPr>
          <p:cNvPr id="3" name="副标题 2"/>
          <p:cNvSpPr>
            <a:spLocks noGrp="1"/>
          </p:cNvSpPr>
          <p:nvPr>
            <p:ph type="subTitle" idx="1"/>
          </p:nvPr>
        </p:nvSpPr>
        <p:spPr>
          <a:xfrm>
            <a:off x="5275340" y="4968113"/>
            <a:ext cx="3049502" cy="1021611"/>
          </a:xfrm>
        </p:spPr>
        <p:txBody>
          <a:bodyPr>
            <a:normAutofit/>
          </a:bodyPr>
          <a:lstStyle/>
          <a:p>
            <a:pPr algn="l"/>
            <a:r>
              <a:rPr kumimoji="1" lang="zh-CN" altLang="en-US" sz="2000" dirty="0" smtClean="0">
                <a:solidFill>
                  <a:schemeClr val="tx1"/>
                </a:solidFill>
              </a:rPr>
              <a:t>汇报人：</a:t>
            </a:r>
            <a:endParaRPr kumimoji="1" lang="en-US" altLang="zh-CN" sz="2000" dirty="0" smtClean="0">
              <a:solidFill>
                <a:schemeClr val="tx1"/>
              </a:solidFill>
            </a:endParaRPr>
          </a:p>
          <a:p>
            <a:pPr algn="l"/>
            <a:r>
              <a:rPr kumimoji="1" lang="zh-CN" altLang="en-US" sz="2000" dirty="0" smtClean="0">
                <a:solidFill>
                  <a:schemeClr val="tx1"/>
                </a:solidFill>
              </a:rPr>
              <a:t>学</a:t>
            </a:r>
            <a:r>
              <a:rPr kumimoji="1" lang="en-US" altLang="zh-CN" sz="2000" dirty="0" smtClean="0">
                <a:solidFill>
                  <a:schemeClr val="tx1"/>
                </a:solidFill>
              </a:rPr>
              <a:t>  </a:t>
            </a:r>
            <a:r>
              <a:rPr kumimoji="1" lang="zh-CN" altLang="en-US" sz="2000" dirty="0" smtClean="0">
                <a:solidFill>
                  <a:schemeClr val="tx1"/>
                </a:solidFill>
              </a:rPr>
              <a:t>号：Z</a:t>
            </a:r>
            <a:r>
              <a:rPr kumimoji="1" lang="en-US" altLang="zh-CN" sz="2000" dirty="0" smtClean="0">
                <a:solidFill>
                  <a:schemeClr val="tx1"/>
                </a:solidFill>
              </a:rPr>
              <a:t>1608048</a:t>
            </a:r>
            <a:endParaRPr kumimoji="1" lang="en-US" altLang="zh-CN" sz="2000" dirty="0">
              <a:solidFill>
                <a:schemeClr val="tx1"/>
              </a:solidFill>
            </a:endParaRPr>
          </a:p>
        </p:txBody>
      </p:sp>
    </p:spTree>
    <p:extLst>
      <p:ext uri="{BB962C8B-B14F-4D97-AF65-F5344CB8AC3E}">
        <p14:creationId xmlns:p14="http://schemas.microsoft.com/office/powerpoint/2010/main" val="39032529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9907"/>
            <a:ext cx="8229600" cy="1143000"/>
          </a:xfrm>
        </p:spPr>
        <p:txBody>
          <a:bodyPr>
            <a:normAutofit fontScale="90000"/>
          </a:bodyPr>
          <a:lstStyle/>
          <a:p>
            <a:r>
              <a:rPr kumimoji="1" lang="zh-CN" altLang="en-US" dirty="0" smtClean="0"/>
              <a:t/>
            </a:r>
            <a:br>
              <a:rPr kumimoji="1" lang="zh-CN" altLang="en-US" dirty="0" smtClean="0"/>
            </a:br>
            <a:r>
              <a:rPr kumimoji="1" lang="zh-CN" altLang="en-US" dirty="0" smtClean="0">
                <a:latin typeface="黑体"/>
                <a:ea typeface="黑体"/>
                <a:cs typeface="黑体"/>
              </a:rPr>
              <a:t>自动化</a:t>
            </a:r>
            <a:r>
              <a:rPr kumimoji="1" lang="zh-CN" altLang="en-US" dirty="0" smtClean="0"/>
              <a:t/>
            </a:r>
            <a:br>
              <a:rPr kumimoji="1" lang="zh-CN" altLang="en-US" dirty="0" smtClean="0"/>
            </a:br>
            <a:endParaRPr kumimoji="1" lang="zh-CN" altLang="en-US" dirty="0"/>
          </a:p>
        </p:txBody>
      </p:sp>
      <p:sp>
        <p:nvSpPr>
          <p:cNvPr id="3" name="内容占位符 2"/>
          <p:cNvSpPr>
            <a:spLocks noGrp="1"/>
          </p:cNvSpPr>
          <p:nvPr>
            <p:ph idx="1"/>
          </p:nvPr>
        </p:nvSpPr>
        <p:spPr>
          <a:xfrm>
            <a:off x="457200" y="2052894"/>
            <a:ext cx="8229600" cy="4525963"/>
          </a:xfrm>
        </p:spPr>
        <p:txBody>
          <a:bodyPr/>
          <a:lstStyle/>
          <a:p>
            <a:pPr marL="0" indent="0">
              <a:buNone/>
            </a:pPr>
            <a:r>
              <a:rPr lang="zh-CN" altLang="en-US" dirty="0" smtClean="0">
                <a:latin typeface="黑体"/>
                <a:ea typeface="黑体"/>
                <a:cs typeface="黑体"/>
              </a:rPr>
              <a:t>自动化方法依赖于搜索</a:t>
            </a:r>
            <a:r>
              <a:rPr lang="zh-CN" altLang="en-US" dirty="0">
                <a:latin typeface="黑体"/>
                <a:ea typeface="黑体"/>
                <a:cs typeface="黑体"/>
              </a:rPr>
              <a:t>，</a:t>
            </a:r>
            <a:r>
              <a:rPr lang="zh-CN" altLang="en-US" dirty="0" smtClean="0">
                <a:latin typeface="黑体"/>
                <a:ea typeface="黑体"/>
                <a:cs typeface="黑体"/>
              </a:rPr>
              <a:t>以及约束</a:t>
            </a:r>
            <a:r>
              <a:rPr lang="en-US" altLang="zh-CN" dirty="0">
                <a:latin typeface="Times New Roman"/>
                <a:ea typeface="黑体"/>
                <a:cs typeface="Times New Roman"/>
              </a:rPr>
              <a:t>predicate</a:t>
            </a:r>
            <a:r>
              <a:rPr lang="en-US" altLang="zh-CN" dirty="0">
                <a:latin typeface="黑体"/>
                <a:ea typeface="黑体"/>
                <a:cs typeface="黑体"/>
              </a:rPr>
              <a:t> </a:t>
            </a:r>
            <a:endParaRPr lang="en-US" altLang="zh-CN" dirty="0" smtClean="0">
              <a:latin typeface="黑体"/>
              <a:ea typeface="黑体"/>
              <a:cs typeface="黑体"/>
            </a:endParaRPr>
          </a:p>
          <a:p>
            <a:pPr marL="0" indent="0">
              <a:buNone/>
            </a:pPr>
            <a:r>
              <a:rPr lang="zh-CN" altLang="en-US" dirty="0" smtClean="0">
                <a:latin typeface="黑体"/>
                <a:ea typeface="黑体"/>
                <a:cs typeface="黑体"/>
              </a:rPr>
              <a:t>发明过</a:t>
            </a:r>
            <a:r>
              <a:rPr lang="zh-CN" altLang="en-US" dirty="0">
                <a:latin typeface="黑体"/>
                <a:ea typeface="黑体"/>
                <a:cs typeface="黑体"/>
              </a:rPr>
              <a:t>程的期望</a:t>
            </a:r>
            <a:r>
              <a:rPr lang="zh-CN" altLang="en-US" dirty="0" smtClean="0">
                <a:latin typeface="黑体"/>
                <a:ea typeface="黑体"/>
                <a:cs typeface="黑体"/>
              </a:rPr>
              <a:t>。</a:t>
            </a:r>
          </a:p>
          <a:p>
            <a:pPr marL="0" indent="0">
              <a:buNone/>
            </a:pPr>
            <a:endParaRPr lang="zh-CN" altLang="en-US" dirty="0" smtClean="0">
              <a:latin typeface="黑体"/>
              <a:ea typeface="黑体"/>
              <a:cs typeface="黑体"/>
            </a:endParaRPr>
          </a:p>
          <a:p>
            <a:pPr marL="0" indent="0">
              <a:buNone/>
            </a:pPr>
            <a:r>
              <a:rPr lang="zh-CN" altLang="en-US" dirty="0" smtClean="0">
                <a:latin typeface="黑体"/>
                <a:ea typeface="黑体"/>
                <a:cs typeface="黑体"/>
              </a:rPr>
              <a:t> </a:t>
            </a:r>
            <a:r>
              <a:rPr lang="zh-CN" altLang="en-US" dirty="0">
                <a:latin typeface="黑体"/>
                <a:ea typeface="黑体"/>
                <a:cs typeface="黑体"/>
              </a:rPr>
              <a:t>白盒技术利用关于程序</a:t>
            </a:r>
            <a:r>
              <a:rPr lang="zh-CN" altLang="en-US" dirty="0" smtClean="0">
                <a:latin typeface="黑体"/>
                <a:ea typeface="黑体"/>
                <a:cs typeface="黑体"/>
              </a:rPr>
              <a:t>内容的知识来提出候选的</a:t>
            </a:r>
            <a:r>
              <a:rPr lang="en-US" altLang="zh-CN" dirty="0" smtClean="0">
                <a:latin typeface="Times New Roman"/>
                <a:ea typeface="黑体"/>
                <a:cs typeface="Times New Roman"/>
              </a:rPr>
              <a:t>invariants </a:t>
            </a:r>
            <a:r>
              <a:rPr lang="zh-CN" altLang="en-US" dirty="0" smtClean="0">
                <a:latin typeface="黑体"/>
                <a:ea typeface="黑体"/>
                <a:cs typeface="黑体"/>
              </a:rPr>
              <a:t>，</a:t>
            </a:r>
            <a:r>
              <a:rPr lang="zh-CN" altLang="en-US" dirty="0">
                <a:latin typeface="黑体"/>
                <a:ea typeface="黑体"/>
                <a:cs typeface="黑体"/>
              </a:rPr>
              <a:t>而黑盒方法使用相对较少的程序结构知识来搜索模板的空间（通常是线性不等式的布尔函数）。</a:t>
            </a:r>
          </a:p>
          <a:p>
            <a:pPr marL="0" indent="0">
              <a:buNone/>
            </a:pPr>
            <a:endParaRPr kumimoji="1" lang="zh-CN" altLang="en-US" dirty="0"/>
          </a:p>
        </p:txBody>
      </p:sp>
    </p:spTree>
    <p:extLst>
      <p:ext uri="{BB962C8B-B14F-4D97-AF65-F5344CB8AC3E}">
        <p14:creationId xmlns:p14="http://schemas.microsoft.com/office/powerpoint/2010/main" val="37360906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a:ea typeface="黑体"/>
                <a:cs typeface="Times New Roman"/>
              </a:rPr>
              <a:t>Predicate</a:t>
            </a:r>
            <a:r>
              <a:rPr lang="zh-CN" altLang="en-US" dirty="0" smtClean="0">
                <a:latin typeface="Times New Roman"/>
                <a:ea typeface="黑体"/>
                <a:cs typeface="Times New Roman"/>
              </a:rPr>
              <a:t>发明</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latin typeface="黑体"/>
                <a:ea typeface="黑体"/>
                <a:cs typeface="黑体"/>
              </a:rPr>
              <a:t>分类技术</a:t>
            </a:r>
            <a:r>
              <a:rPr kumimoji="1" lang="en-US" altLang="zh-CN" dirty="0" smtClean="0">
                <a:latin typeface="黑体"/>
                <a:ea typeface="黑体"/>
                <a:cs typeface="黑体"/>
              </a:rPr>
              <a:t> </a:t>
            </a:r>
            <a:r>
              <a:rPr kumimoji="1" lang="zh-CN" altLang="en-US" dirty="0" smtClean="0">
                <a:latin typeface="黑体"/>
                <a:ea typeface="黑体"/>
                <a:cs typeface="黑体"/>
              </a:rPr>
              <a:t>采用数据</a:t>
            </a:r>
            <a:r>
              <a:rPr kumimoji="1" lang="en-US" altLang="zh-CN" dirty="0" smtClean="0">
                <a:latin typeface="黑体"/>
                <a:ea typeface="黑体"/>
                <a:cs typeface="黑体"/>
              </a:rPr>
              <a:t> </a:t>
            </a:r>
            <a:r>
              <a:rPr kumimoji="1" lang="zh-CN" altLang="en-US" dirty="0" smtClean="0">
                <a:latin typeface="黑体"/>
                <a:ea typeface="黑体"/>
                <a:cs typeface="黑体"/>
              </a:rPr>
              <a:t>约束</a:t>
            </a:r>
            <a:r>
              <a:rPr lang="en-US" altLang="zh-CN" dirty="0" smtClean="0">
                <a:latin typeface="Times New Roman"/>
                <a:ea typeface="黑体"/>
                <a:cs typeface="Times New Roman"/>
              </a:rPr>
              <a:t>Predicate</a:t>
            </a:r>
            <a:r>
              <a:rPr lang="zh-CN" altLang="en-US" dirty="0" smtClean="0">
                <a:latin typeface="黑体"/>
                <a:ea typeface="黑体"/>
                <a:cs typeface="黑体"/>
              </a:rPr>
              <a:t>发明</a:t>
            </a:r>
          </a:p>
          <a:p>
            <a:pPr marL="0" indent="0">
              <a:buNone/>
            </a:pPr>
            <a:endParaRPr kumimoji="1" lang="zh-CN" altLang="en-US" dirty="0">
              <a:latin typeface="黑体"/>
              <a:ea typeface="黑体"/>
              <a:cs typeface="黑体"/>
            </a:endParaRPr>
          </a:p>
          <a:p>
            <a:pPr marL="0" indent="0">
              <a:buNone/>
            </a:pPr>
            <a:r>
              <a:rPr kumimoji="1" lang="zh-CN" altLang="en-US" dirty="0" smtClean="0">
                <a:latin typeface="黑体"/>
                <a:ea typeface="黑体"/>
                <a:cs typeface="黑体"/>
              </a:rPr>
              <a:t>目标：</a:t>
            </a:r>
            <a:r>
              <a:rPr lang="zh-CN" altLang="en-US" dirty="0">
                <a:latin typeface="黑体"/>
                <a:ea typeface="黑体"/>
                <a:cs typeface="黑体"/>
              </a:rPr>
              <a:t>在允许“好”程序状态</a:t>
            </a:r>
            <a:r>
              <a:rPr lang="zh-CN" altLang="en-US" dirty="0" smtClean="0">
                <a:latin typeface="黑体"/>
                <a:ea typeface="黑体"/>
                <a:cs typeface="黑体"/>
              </a:rPr>
              <a:t>（满足编码为</a:t>
            </a:r>
            <a:r>
              <a:rPr lang="en-US" altLang="zh-CN" dirty="0" smtClean="0">
                <a:latin typeface="Times New Roman"/>
                <a:cs typeface="Times New Roman"/>
              </a:rPr>
              <a:t>assertions</a:t>
            </a:r>
            <a:r>
              <a:rPr lang="zh-CN" altLang="en-US" dirty="0" smtClean="0">
                <a:latin typeface="黑体"/>
                <a:ea typeface="黑体"/>
                <a:cs typeface="黑体"/>
              </a:rPr>
              <a:t>的期</a:t>
            </a:r>
            <a:r>
              <a:rPr lang="zh-CN" altLang="en-US" dirty="0">
                <a:latin typeface="黑体"/>
                <a:ea typeface="黑体"/>
                <a:cs typeface="黑体"/>
              </a:rPr>
              <a:t>望属性的输入</a:t>
            </a:r>
            <a:r>
              <a:rPr lang="zh-CN" altLang="en-US" dirty="0" smtClean="0">
                <a:latin typeface="黑体"/>
                <a:ea typeface="黑体"/>
                <a:cs typeface="黑体"/>
              </a:rPr>
              <a:t>）的基础</a:t>
            </a:r>
            <a:r>
              <a:rPr lang="en-US" altLang="zh-CN" dirty="0" smtClean="0">
                <a:latin typeface="Times New Roman"/>
                <a:ea typeface="黑体"/>
                <a:cs typeface="Times New Roman"/>
              </a:rPr>
              <a:t>Predicate</a:t>
            </a:r>
            <a:r>
              <a:rPr lang="zh-CN" altLang="en-US" dirty="0" smtClean="0">
                <a:latin typeface="黑体"/>
                <a:ea typeface="黑体"/>
                <a:cs typeface="黑体"/>
              </a:rPr>
              <a:t>集合上引入布尔表达式</a:t>
            </a:r>
            <a:r>
              <a:rPr lang="zh-CN" altLang="en-US" dirty="0">
                <a:latin typeface="黑体"/>
                <a:ea typeface="黑体"/>
                <a:cs typeface="黑体"/>
              </a:rPr>
              <a:t>，同时</a:t>
            </a:r>
            <a:r>
              <a:rPr lang="zh-CN" altLang="en-US" dirty="0" smtClean="0">
                <a:latin typeface="黑体"/>
                <a:ea typeface="黑体"/>
                <a:cs typeface="黑体"/>
              </a:rPr>
              <a:t>排除所有“坏”状态（</a:t>
            </a:r>
            <a:r>
              <a:rPr lang="zh-CN" altLang="en-US" dirty="0">
                <a:latin typeface="黑体"/>
                <a:ea typeface="黑体"/>
                <a:cs typeface="黑体"/>
              </a:rPr>
              <a:t>违反执行</a:t>
            </a:r>
            <a:r>
              <a:rPr lang="zh-CN" altLang="en-US" dirty="0" smtClean="0">
                <a:latin typeface="黑体"/>
                <a:ea typeface="黑体"/>
                <a:cs typeface="黑体"/>
              </a:rPr>
              <a:t>中的这种</a:t>
            </a:r>
            <a:r>
              <a:rPr lang="en-US" altLang="zh-CN" dirty="0" smtClean="0">
                <a:latin typeface="Times New Roman"/>
                <a:cs typeface="Times New Roman"/>
              </a:rPr>
              <a:t>assertions</a:t>
            </a:r>
            <a:r>
              <a:rPr lang="zh-CN" altLang="en-US" dirty="0" smtClean="0">
                <a:latin typeface="黑体"/>
                <a:ea typeface="黑体"/>
                <a:cs typeface="黑体"/>
              </a:rPr>
              <a:t>的输入）。</a:t>
            </a:r>
            <a:endParaRPr kumimoji="1" lang="zh-CN" altLang="en-US" dirty="0">
              <a:latin typeface="黑体"/>
              <a:ea typeface="黑体"/>
              <a:cs typeface="黑体"/>
            </a:endParaRPr>
          </a:p>
        </p:txBody>
      </p:sp>
    </p:spTree>
    <p:extLst>
      <p:ext uri="{BB962C8B-B14F-4D97-AF65-F5344CB8AC3E}">
        <p14:creationId xmlns:p14="http://schemas.microsoft.com/office/powerpoint/2010/main" val="32178811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endParaRPr kumimoji="1" lang="zh-CN" altLang="en-US" dirty="0"/>
          </a:p>
          <a:p>
            <a:pPr marL="0" indent="0">
              <a:buNone/>
            </a:pPr>
            <a:r>
              <a:rPr lang="zh-CN" altLang="en-US" dirty="0" smtClean="0">
                <a:latin typeface="黑体"/>
                <a:ea typeface="黑体"/>
                <a:cs typeface="黑体"/>
              </a:rPr>
              <a:t>机器学习方法非常适合这个任务。 </a:t>
            </a:r>
            <a:r>
              <a:rPr lang="zh-CN" altLang="en-US" dirty="0">
                <a:latin typeface="黑体"/>
                <a:ea typeface="黑体"/>
                <a:cs typeface="黑体"/>
              </a:rPr>
              <a:t>这些技术输出</a:t>
            </a:r>
            <a:r>
              <a:rPr lang="zh-CN" altLang="en-US" dirty="0" smtClean="0">
                <a:latin typeface="黑体"/>
                <a:ea typeface="黑体"/>
                <a:cs typeface="黑体"/>
              </a:rPr>
              <a:t>可能的</a:t>
            </a:r>
            <a:r>
              <a:rPr lang="en-US" altLang="zh-CN" dirty="0" smtClean="0">
                <a:latin typeface="Times New Roman"/>
                <a:ea typeface="黑体"/>
                <a:cs typeface="Times New Roman"/>
              </a:rPr>
              <a:t>invariants </a:t>
            </a:r>
            <a:r>
              <a:rPr lang="zh-CN" altLang="en-US" dirty="0" smtClean="0">
                <a:latin typeface="黑体"/>
                <a:ea typeface="黑体"/>
                <a:cs typeface="黑体"/>
              </a:rPr>
              <a:t>，</a:t>
            </a:r>
            <a:r>
              <a:rPr lang="zh-CN" altLang="en-US" dirty="0">
                <a:latin typeface="黑体"/>
                <a:ea typeface="黑体"/>
                <a:cs typeface="黑体"/>
              </a:rPr>
              <a:t>可以通过静态或动态分析方法来测试，</a:t>
            </a:r>
            <a:r>
              <a:rPr lang="zh-CN" altLang="en-US" dirty="0" smtClean="0">
                <a:latin typeface="黑体"/>
                <a:ea typeface="黑体"/>
                <a:cs typeface="黑体"/>
              </a:rPr>
              <a:t>以确定它们是否是构成程序的基础的不变</a:t>
            </a:r>
            <a:r>
              <a:rPr lang="zh-CN" altLang="en-US" dirty="0">
                <a:latin typeface="黑体"/>
                <a:ea typeface="黑体"/>
                <a:cs typeface="黑体"/>
              </a:rPr>
              <a:t>条件。</a:t>
            </a:r>
            <a:endParaRPr kumimoji="1" lang="zh-CN" altLang="en-US" dirty="0">
              <a:latin typeface="黑体"/>
              <a:ea typeface="黑体"/>
              <a:cs typeface="黑体"/>
            </a:endParaRPr>
          </a:p>
        </p:txBody>
      </p:sp>
    </p:spTree>
    <p:extLst>
      <p:ext uri="{BB962C8B-B14F-4D97-AF65-F5344CB8AC3E}">
        <p14:creationId xmlns:p14="http://schemas.microsoft.com/office/powerpoint/2010/main" val="3913769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lang="zh-CN" altLang="en-US" dirty="0">
                <a:latin typeface="黑体"/>
                <a:ea typeface="黑体"/>
                <a:cs typeface="黑体"/>
              </a:rPr>
              <a:t>这种方法的关键问题是泛化</a:t>
            </a:r>
            <a:r>
              <a:rPr lang="en-US" altLang="zh-CN" dirty="0">
                <a:latin typeface="黑体"/>
                <a:ea typeface="黑体"/>
                <a:cs typeface="黑体"/>
              </a:rPr>
              <a:t>; </a:t>
            </a:r>
            <a:r>
              <a:rPr lang="zh-CN" altLang="en-US" dirty="0" smtClean="0">
                <a:latin typeface="黑体"/>
                <a:ea typeface="黑体"/>
                <a:cs typeface="黑体"/>
              </a:rPr>
              <a:t>有用的</a:t>
            </a:r>
            <a:r>
              <a:rPr lang="en-US" altLang="zh-CN" dirty="0" smtClean="0">
                <a:latin typeface="Times New Roman"/>
                <a:ea typeface="黑体"/>
                <a:cs typeface="Times New Roman"/>
              </a:rPr>
              <a:t>invariants</a:t>
            </a:r>
            <a:r>
              <a:rPr lang="zh-CN" altLang="en-US" dirty="0" smtClean="0">
                <a:latin typeface="黑体"/>
                <a:ea typeface="黑体"/>
                <a:cs typeface="黑体"/>
              </a:rPr>
              <a:t>是广泛</a:t>
            </a:r>
            <a:r>
              <a:rPr lang="zh-CN" altLang="en-US" dirty="0">
                <a:latin typeface="黑体"/>
                <a:ea typeface="黑体"/>
                <a:cs typeface="黑体"/>
              </a:rPr>
              <a:t>的陈述，而分类方法倾向于过度拟合数据。 此外，实现鲁棒泛化所需的好和坏程序状态</a:t>
            </a:r>
            <a:r>
              <a:rPr lang="zh-CN" altLang="en-US" dirty="0" smtClean="0">
                <a:latin typeface="黑体"/>
                <a:ea typeface="黑体"/>
                <a:cs typeface="黑体"/>
              </a:rPr>
              <a:t>方面的数据十分匮乏</a:t>
            </a:r>
            <a:r>
              <a:rPr lang="zh-CN" altLang="en-US" dirty="0">
                <a:latin typeface="黑体"/>
                <a:ea typeface="黑体"/>
                <a:cs typeface="黑体"/>
              </a:rPr>
              <a:t>，因为程序采样本身是一项艰巨的任务。</a:t>
            </a:r>
          </a:p>
          <a:p>
            <a:pPr marL="0" indent="0">
              <a:buNone/>
            </a:pPr>
            <a:endParaRPr kumimoji="1" lang="zh-CN" altLang="en-US" dirty="0"/>
          </a:p>
        </p:txBody>
      </p:sp>
    </p:spTree>
    <p:extLst>
      <p:ext uri="{BB962C8B-B14F-4D97-AF65-F5344CB8AC3E}">
        <p14:creationId xmlns:p14="http://schemas.microsoft.com/office/powerpoint/2010/main" val="21523450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smtClean="0"/>
              <a:t>开始本文之前遇到的所有问题</a:t>
            </a:r>
            <a:endParaRPr kumimoji="1" lang="zh-CN" altLang="en-US" dirty="0"/>
          </a:p>
        </p:txBody>
      </p:sp>
    </p:spTree>
    <p:extLst>
      <p:ext uri="{BB962C8B-B14F-4D97-AF65-F5344CB8AC3E}">
        <p14:creationId xmlns:p14="http://schemas.microsoft.com/office/powerpoint/2010/main" val="31470908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smtClean="0">
                <a:latin typeface="黑体"/>
                <a:ea typeface="黑体"/>
                <a:cs typeface="黑体"/>
              </a:rPr>
              <a:t>基于分类系统，以一种新颖的方式解决</a:t>
            </a:r>
            <a:r>
              <a:rPr lang="en-US" altLang="zh-CN" dirty="0" smtClean="0">
                <a:latin typeface="Times New Roman"/>
                <a:ea typeface="黑体"/>
                <a:cs typeface="Times New Roman"/>
              </a:rPr>
              <a:t>Predicate</a:t>
            </a:r>
            <a:r>
              <a:rPr lang="zh-CN" altLang="en-US" dirty="0" smtClean="0">
                <a:latin typeface="黑体"/>
                <a:ea typeface="黑体"/>
                <a:cs typeface="黑体"/>
              </a:rPr>
              <a:t>发明。</a:t>
            </a:r>
          </a:p>
          <a:p>
            <a:pPr marL="0" indent="0">
              <a:buNone/>
            </a:pPr>
            <a:endParaRPr kumimoji="1" lang="zh-CN" altLang="en-US" dirty="0">
              <a:latin typeface="黑体"/>
              <a:ea typeface="黑体"/>
              <a:cs typeface="黑体"/>
            </a:endParaRPr>
          </a:p>
          <a:p>
            <a:pPr marL="0" indent="0">
              <a:buNone/>
            </a:pPr>
            <a:r>
              <a:rPr kumimoji="1" lang="zh-CN" altLang="en-US" dirty="0" smtClean="0">
                <a:latin typeface="黑体"/>
                <a:ea typeface="黑体"/>
                <a:cs typeface="黑体"/>
              </a:rPr>
              <a:t>方法：</a:t>
            </a:r>
            <a:r>
              <a:rPr lang="zh-CN" altLang="en-US" dirty="0" smtClean="0">
                <a:latin typeface="黑体"/>
                <a:ea typeface="黑体"/>
                <a:cs typeface="黑体"/>
              </a:rPr>
              <a:t>将</a:t>
            </a:r>
            <a:r>
              <a:rPr lang="en-US" altLang="zh-CN" dirty="0" smtClean="0">
                <a:latin typeface="Times New Roman"/>
                <a:ea typeface="黑体"/>
                <a:cs typeface="Times New Roman"/>
              </a:rPr>
              <a:t>invariants</a:t>
            </a:r>
            <a:r>
              <a:rPr lang="zh-CN" altLang="en-US" dirty="0" smtClean="0">
                <a:latin typeface="黑体"/>
                <a:ea typeface="黑体"/>
                <a:cs typeface="黑体"/>
              </a:rPr>
              <a:t>的生成转化为计算机游戏来众</a:t>
            </a:r>
            <a:r>
              <a:rPr lang="zh-CN" altLang="en-US" dirty="0">
                <a:latin typeface="黑体"/>
                <a:ea typeface="黑体"/>
                <a:cs typeface="黑体"/>
              </a:rPr>
              <a:t>包</a:t>
            </a:r>
            <a:r>
              <a:rPr lang="zh-CN" altLang="en-US" dirty="0" smtClean="0">
                <a:latin typeface="黑体"/>
                <a:ea typeface="黑体"/>
                <a:cs typeface="黑体"/>
              </a:rPr>
              <a:t>可能</a:t>
            </a:r>
            <a:r>
              <a:rPr lang="en-US" altLang="zh-CN" dirty="0" smtClean="0">
                <a:latin typeface="Times New Roman"/>
                <a:ea typeface="黑体"/>
                <a:cs typeface="Times New Roman"/>
              </a:rPr>
              <a:t>invariants</a:t>
            </a:r>
            <a:r>
              <a:rPr lang="zh-CN" altLang="en-US" dirty="0" smtClean="0">
                <a:latin typeface="黑体"/>
                <a:ea typeface="黑体"/>
                <a:cs typeface="黑体"/>
              </a:rPr>
              <a:t>的逻辑表达式</a:t>
            </a:r>
            <a:r>
              <a:rPr lang="zh-CN" altLang="en-US" dirty="0" smtClean="0"/>
              <a:t>。</a:t>
            </a:r>
            <a:endParaRPr kumimoji="1" lang="zh-CN" altLang="en-US" dirty="0"/>
          </a:p>
        </p:txBody>
      </p:sp>
    </p:spTree>
    <p:extLst>
      <p:ext uri="{BB962C8B-B14F-4D97-AF65-F5344CB8AC3E}">
        <p14:creationId xmlns:p14="http://schemas.microsoft.com/office/powerpoint/2010/main" val="24795314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endParaRPr kumimoji="1" lang="en-US" altLang="zh-CN" sz="4000" dirty="0" smtClean="0">
              <a:latin typeface="Times New Roman"/>
              <a:cs typeface="Times New Roman"/>
            </a:endParaRPr>
          </a:p>
          <a:p>
            <a:pPr marL="0" indent="0">
              <a:buNone/>
            </a:pPr>
            <a:endParaRPr kumimoji="1" lang="en-US" altLang="zh-CN" sz="4000" dirty="0">
              <a:latin typeface="Times New Roman"/>
              <a:cs typeface="Times New Roman"/>
            </a:endParaRPr>
          </a:p>
          <a:p>
            <a:pPr marL="0" indent="0" algn="ctr">
              <a:buNone/>
            </a:pPr>
            <a:r>
              <a:rPr kumimoji="1" lang="en-US" altLang="zh-CN" sz="4000" dirty="0" smtClean="0">
                <a:latin typeface="Times New Roman"/>
                <a:cs typeface="Times New Roman"/>
              </a:rPr>
              <a:t>Binary</a:t>
            </a:r>
            <a:r>
              <a:rPr kumimoji="1" lang="zh-CN" altLang="en-US" sz="4000" dirty="0" smtClean="0">
                <a:latin typeface="Times New Roman"/>
                <a:cs typeface="Times New Roman"/>
              </a:rPr>
              <a:t> </a:t>
            </a:r>
            <a:r>
              <a:rPr kumimoji="1" lang="en-US" altLang="zh-CN" sz="4000" dirty="0" smtClean="0">
                <a:latin typeface="Times New Roman"/>
                <a:cs typeface="Times New Roman"/>
              </a:rPr>
              <a:t>Fission</a:t>
            </a:r>
            <a:endParaRPr kumimoji="1" lang="zh-CN" altLang="en-US" sz="4000" dirty="0">
              <a:latin typeface="Times New Roman"/>
              <a:cs typeface="Times New Roman"/>
            </a:endParaRPr>
          </a:p>
        </p:txBody>
      </p:sp>
    </p:spTree>
    <p:extLst>
      <p:ext uri="{BB962C8B-B14F-4D97-AF65-F5344CB8AC3E}">
        <p14:creationId xmlns:p14="http://schemas.microsoft.com/office/powerpoint/2010/main" val="26325430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lang="en-US" altLang="zh-CN" dirty="0" smtClean="0">
                <a:latin typeface="Times New Roman"/>
                <a:cs typeface="Times New Roman"/>
              </a:rPr>
              <a:t>Binary</a:t>
            </a:r>
            <a:r>
              <a:rPr lang="zh-CN" altLang="en-US" dirty="0" smtClean="0">
                <a:latin typeface="Times New Roman"/>
                <a:cs typeface="Times New Roman"/>
              </a:rPr>
              <a:t> </a:t>
            </a:r>
            <a:r>
              <a:rPr lang="en-US" altLang="zh-CN" dirty="0" smtClean="0">
                <a:latin typeface="Times New Roman"/>
                <a:cs typeface="Times New Roman"/>
              </a:rPr>
              <a:t>Fission</a:t>
            </a:r>
            <a:r>
              <a:rPr lang="zh-CN" altLang="en-US" dirty="0" smtClean="0">
                <a:latin typeface="黑体"/>
                <a:ea typeface="黑体"/>
                <a:cs typeface="黑体"/>
              </a:rPr>
              <a:t>解决</a:t>
            </a:r>
            <a:r>
              <a:rPr lang="zh-CN" altLang="en-US" dirty="0">
                <a:latin typeface="黑体"/>
                <a:ea typeface="黑体"/>
                <a:cs typeface="黑体"/>
              </a:rPr>
              <a:t>了先决条件挖掘的子任务</a:t>
            </a:r>
            <a:r>
              <a:rPr lang="en-US" altLang="zh-CN" dirty="0">
                <a:latin typeface="黑体"/>
                <a:ea typeface="黑体"/>
                <a:cs typeface="黑体"/>
              </a:rPr>
              <a:t>; </a:t>
            </a:r>
            <a:r>
              <a:rPr lang="zh-CN" altLang="en-US" dirty="0">
                <a:latin typeface="黑体"/>
                <a:ea typeface="黑体"/>
                <a:cs typeface="黑体"/>
              </a:rPr>
              <a:t>它假设一组对所需属性进行编码的注释，并寻找暗示在程序执行下保留的注释</a:t>
            </a:r>
            <a:r>
              <a:rPr lang="zh-CN" altLang="en-US" dirty="0" smtClean="0">
                <a:latin typeface="黑体"/>
                <a:ea typeface="黑体"/>
                <a:cs typeface="黑体"/>
              </a:rPr>
              <a:t>的</a:t>
            </a:r>
            <a:r>
              <a:rPr lang="zh-CN" altLang="zh-CN" dirty="0">
                <a:latin typeface="Times New Roman"/>
                <a:ea typeface="黑体"/>
                <a:cs typeface="Times New Roman"/>
              </a:rPr>
              <a:t>p</a:t>
            </a:r>
            <a:r>
              <a:rPr lang="en-US" altLang="zh-CN" dirty="0" err="1" smtClean="0">
                <a:latin typeface="Times New Roman"/>
                <a:ea typeface="黑体"/>
                <a:cs typeface="Times New Roman"/>
              </a:rPr>
              <a:t>redicate</a:t>
            </a:r>
            <a:r>
              <a:rPr lang="zh-CN" altLang="en-US" dirty="0" smtClean="0">
                <a:latin typeface="黑体"/>
                <a:ea typeface="黑体"/>
                <a:cs typeface="黑体"/>
              </a:rPr>
              <a:t>。</a:t>
            </a:r>
            <a:r>
              <a:rPr lang="zh-CN" altLang="en-US" dirty="0">
                <a:latin typeface="黑体"/>
                <a:ea typeface="黑体"/>
                <a:cs typeface="黑体"/>
              </a:rPr>
              <a:t>玩家作为分类引擎。 他们通过在图形显示中应用“过滤器”来分离“夸克”，从而共同组成</a:t>
            </a:r>
            <a:r>
              <a:rPr lang="zh-CN" altLang="en-US" dirty="0" smtClean="0">
                <a:latin typeface="黑体"/>
                <a:ea typeface="黑体"/>
                <a:cs typeface="黑体"/>
              </a:rPr>
              <a:t>可能的</a:t>
            </a:r>
            <a:r>
              <a:rPr lang="en-US" altLang="zh-CN" dirty="0" smtClean="0">
                <a:latin typeface="Times New Roman"/>
                <a:ea typeface="黑体"/>
                <a:cs typeface="Times New Roman"/>
              </a:rPr>
              <a:t>invariants</a:t>
            </a:r>
            <a:r>
              <a:rPr lang="zh-CN" altLang="en-US" dirty="0" smtClean="0">
                <a:latin typeface="黑体"/>
                <a:ea typeface="黑体"/>
                <a:cs typeface="黑体"/>
              </a:rPr>
              <a:t>，</a:t>
            </a:r>
            <a:r>
              <a:rPr lang="zh-CN" altLang="en-US" dirty="0">
                <a:latin typeface="黑体"/>
                <a:ea typeface="黑体"/>
                <a:cs typeface="黑体"/>
              </a:rPr>
              <a:t>而且他们没有意识到他们正在执行验证任务。</a:t>
            </a:r>
          </a:p>
          <a:p>
            <a:pPr marL="0" indent="0">
              <a:buNone/>
            </a:pPr>
            <a:endParaRPr kumimoji="1" lang="zh-CN" altLang="en-US" dirty="0"/>
          </a:p>
        </p:txBody>
      </p:sp>
    </p:spTree>
    <p:extLst>
      <p:ext uri="{BB962C8B-B14F-4D97-AF65-F5344CB8AC3E}">
        <p14:creationId xmlns:p14="http://schemas.microsoft.com/office/powerpoint/2010/main" val="18464950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黑体"/>
                <a:ea typeface="黑体"/>
                <a:cs typeface="黑体"/>
              </a:rPr>
              <a:t>研究方法和结果</a:t>
            </a:r>
            <a:endParaRPr kumimoji="1" lang="zh-CN" altLang="en-US" dirty="0">
              <a:latin typeface="黑体"/>
              <a:ea typeface="黑体"/>
              <a:cs typeface="黑体"/>
            </a:endParaRPr>
          </a:p>
        </p:txBody>
      </p:sp>
      <p:sp>
        <p:nvSpPr>
          <p:cNvPr id="3" name="内容占位符 2"/>
          <p:cNvSpPr>
            <a:spLocks noGrp="1"/>
          </p:cNvSpPr>
          <p:nvPr>
            <p:ph idx="1"/>
          </p:nvPr>
        </p:nvSpPr>
        <p:spPr/>
        <p:txBody>
          <a:bodyPr>
            <a:normAutofit/>
          </a:bodyPr>
          <a:lstStyle/>
          <a:p>
            <a:pPr marL="0" indent="0">
              <a:buNone/>
            </a:pPr>
            <a:r>
              <a:rPr lang="zh-CN" altLang="en-US" dirty="0" smtClean="0">
                <a:latin typeface="黑体"/>
                <a:ea typeface="黑体"/>
                <a:cs typeface="黑体"/>
              </a:rPr>
              <a:t>1、在相关</a:t>
            </a:r>
            <a:r>
              <a:rPr lang="zh-CN" altLang="en-US" dirty="0">
                <a:latin typeface="黑体"/>
                <a:ea typeface="黑体"/>
                <a:cs typeface="黑体"/>
              </a:rPr>
              <a:t>工作的框架下，</a:t>
            </a:r>
            <a:r>
              <a:rPr lang="zh-CN" altLang="en-US" dirty="0" smtClean="0">
                <a:latin typeface="黑体"/>
                <a:ea typeface="黑体"/>
                <a:cs typeface="黑体"/>
              </a:rPr>
              <a:t>引入</a:t>
            </a:r>
            <a:r>
              <a:rPr lang="en-US" altLang="zh-CN" dirty="0" smtClean="0">
                <a:latin typeface="Times New Roman"/>
                <a:ea typeface="黑体"/>
                <a:cs typeface="Times New Roman"/>
              </a:rPr>
              <a:t>Binary</a:t>
            </a:r>
            <a:r>
              <a:rPr lang="en-US" altLang="zh-CN" dirty="0" smtClean="0">
                <a:latin typeface="黑体"/>
                <a:ea typeface="黑体"/>
                <a:cs typeface="黑体"/>
              </a:rPr>
              <a:t> </a:t>
            </a:r>
            <a:r>
              <a:rPr lang="en-US" altLang="zh-CN" dirty="0" smtClean="0">
                <a:latin typeface="Times New Roman"/>
                <a:ea typeface="黑体"/>
                <a:cs typeface="Times New Roman"/>
              </a:rPr>
              <a:t>Fission</a:t>
            </a:r>
            <a:r>
              <a:rPr lang="zh-CN" altLang="en-US" dirty="0" smtClean="0">
                <a:latin typeface="黑体"/>
                <a:ea typeface="黑体"/>
                <a:cs typeface="黑体"/>
              </a:rPr>
              <a:t>。</a:t>
            </a:r>
          </a:p>
          <a:p>
            <a:pPr marL="0" indent="0">
              <a:buNone/>
            </a:pPr>
            <a:r>
              <a:rPr lang="zh-CN" altLang="en-US" dirty="0" smtClean="0">
                <a:latin typeface="黑体"/>
                <a:ea typeface="黑体"/>
                <a:cs typeface="黑体"/>
              </a:rPr>
              <a:t>2、讨论了我们从玩家贡献中收集的可能</a:t>
            </a:r>
            <a:r>
              <a:rPr lang="en-US" altLang="zh-CN" dirty="0" smtClean="0">
                <a:latin typeface="Times New Roman"/>
                <a:ea typeface="黑体"/>
                <a:cs typeface="Times New Roman"/>
              </a:rPr>
              <a:t>invariants</a:t>
            </a:r>
            <a:r>
              <a:rPr lang="zh-CN" altLang="en-US" dirty="0" smtClean="0">
                <a:latin typeface="黑体"/>
                <a:ea typeface="黑体"/>
                <a:cs typeface="黑体"/>
              </a:rPr>
              <a:t>，</a:t>
            </a:r>
            <a:r>
              <a:rPr lang="zh-CN" altLang="en-US" dirty="0">
                <a:latin typeface="黑体"/>
                <a:ea typeface="黑体"/>
                <a:cs typeface="黑体"/>
              </a:rPr>
              <a:t>从该集合中提</a:t>
            </a:r>
            <a:r>
              <a:rPr lang="zh-CN" altLang="en-US" dirty="0" smtClean="0">
                <a:latin typeface="黑体"/>
                <a:ea typeface="黑体"/>
                <a:cs typeface="黑体"/>
              </a:rPr>
              <a:t>取</a:t>
            </a:r>
            <a:r>
              <a:rPr kumimoji="1" lang="en-US" altLang="zh-CN" dirty="0" smtClean="0">
                <a:latin typeface="Times New Roman"/>
                <a:ea typeface="黑体"/>
                <a:cs typeface="Times New Roman"/>
              </a:rPr>
              <a:t>program</a:t>
            </a:r>
            <a:r>
              <a:rPr kumimoji="1" lang="en-US" altLang="zh-CN" dirty="0" smtClean="0">
                <a:latin typeface="黑体"/>
                <a:ea typeface="黑体"/>
                <a:cs typeface="黑体"/>
              </a:rPr>
              <a:t> </a:t>
            </a:r>
            <a:r>
              <a:rPr lang="en-US" altLang="zh-CN" dirty="0" smtClean="0">
                <a:latin typeface="Times New Roman"/>
                <a:ea typeface="黑体"/>
                <a:cs typeface="Times New Roman"/>
              </a:rPr>
              <a:t>invariants</a:t>
            </a:r>
            <a:r>
              <a:rPr lang="zh-CN" altLang="en-US" dirty="0" smtClean="0">
                <a:latin typeface="黑体"/>
                <a:ea typeface="黑体"/>
                <a:cs typeface="黑体"/>
              </a:rPr>
              <a:t>，</a:t>
            </a:r>
            <a:r>
              <a:rPr lang="zh-CN" altLang="en-US" dirty="0">
                <a:latin typeface="黑体"/>
                <a:ea typeface="黑体"/>
                <a:cs typeface="黑体"/>
              </a:rPr>
              <a:t>评估众包结果的质量的方法</a:t>
            </a:r>
            <a:r>
              <a:rPr lang="zh-CN" altLang="en-US" dirty="0" smtClean="0">
                <a:latin typeface="黑体"/>
                <a:ea typeface="黑体"/>
                <a:cs typeface="黑体"/>
              </a:rPr>
              <a:t>。</a:t>
            </a:r>
          </a:p>
          <a:p>
            <a:pPr marL="0" indent="0">
              <a:buNone/>
            </a:pPr>
            <a:r>
              <a:rPr lang="zh-CN" altLang="en-US" dirty="0" smtClean="0">
                <a:latin typeface="黑体"/>
                <a:ea typeface="黑体"/>
                <a:cs typeface="黑体"/>
              </a:rPr>
              <a:t>3、介绍我们为前提条件检查的域程序。</a:t>
            </a:r>
          </a:p>
          <a:p>
            <a:pPr marL="0" indent="0">
              <a:buNone/>
            </a:pPr>
            <a:r>
              <a:rPr lang="zh-CN" altLang="en-US" dirty="0" smtClean="0">
                <a:latin typeface="黑体"/>
                <a:ea typeface="黑体"/>
                <a:cs typeface="黑体"/>
              </a:rPr>
              <a:t>4、介绍</a:t>
            </a:r>
            <a:r>
              <a:rPr lang="zh-CN" altLang="en-US" dirty="0">
                <a:latin typeface="黑体"/>
                <a:ea typeface="黑体"/>
                <a:cs typeface="黑体"/>
              </a:rPr>
              <a:t>使用</a:t>
            </a:r>
            <a:r>
              <a:rPr lang="en-US" altLang="zh-CN" dirty="0">
                <a:latin typeface="Times New Roman"/>
                <a:ea typeface="黑体"/>
                <a:cs typeface="Times New Roman"/>
              </a:rPr>
              <a:t>Binary</a:t>
            </a:r>
            <a:r>
              <a:rPr lang="en-US" altLang="zh-CN" dirty="0">
                <a:latin typeface="黑体"/>
                <a:ea typeface="黑体"/>
                <a:cs typeface="黑体"/>
              </a:rPr>
              <a:t> </a:t>
            </a:r>
            <a:r>
              <a:rPr lang="en-US" altLang="zh-CN" dirty="0">
                <a:latin typeface="Times New Roman"/>
                <a:ea typeface="黑体"/>
                <a:cs typeface="Times New Roman"/>
              </a:rPr>
              <a:t>Fission</a:t>
            </a:r>
            <a:r>
              <a:rPr lang="zh-CN" altLang="en-US" dirty="0">
                <a:latin typeface="黑体"/>
                <a:ea typeface="黑体"/>
                <a:cs typeface="黑体"/>
              </a:rPr>
              <a:t>获得的结果。 </a:t>
            </a:r>
            <a:endParaRPr lang="zh-CN" altLang="en-US" dirty="0" smtClean="0">
              <a:latin typeface="黑体"/>
              <a:ea typeface="黑体"/>
              <a:cs typeface="黑体"/>
            </a:endParaRPr>
          </a:p>
          <a:p>
            <a:pPr marL="0" indent="0">
              <a:buNone/>
            </a:pPr>
            <a:r>
              <a:rPr lang="zh-CN" altLang="zh-CN" dirty="0" smtClean="0">
                <a:latin typeface="黑体"/>
                <a:ea typeface="黑体"/>
                <a:cs typeface="黑体"/>
              </a:rPr>
              <a:t>5</a:t>
            </a:r>
            <a:r>
              <a:rPr lang="zh-CN" altLang="en-US" dirty="0" smtClean="0">
                <a:latin typeface="黑体"/>
                <a:ea typeface="黑体"/>
                <a:cs typeface="黑体"/>
              </a:rPr>
              <a:t>、讨论这些结果的权威来源。</a:t>
            </a:r>
          </a:p>
          <a:p>
            <a:pPr marL="0" indent="0">
              <a:buNone/>
            </a:pPr>
            <a:r>
              <a:rPr lang="zh-CN" altLang="en-US" dirty="0" smtClean="0">
                <a:latin typeface="黑体"/>
                <a:ea typeface="黑体"/>
                <a:cs typeface="黑体"/>
              </a:rPr>
              <a:t>6、</a:t>
            </a:r>
            <a:r>
              <a:rPr lang="zh-CN" altLang="en-US" dirty="0">
                <a:latin typeface="黑体"/>
                <a:ea typeface="黑体"/>
                <a:cs typeface="黑体"/>
              </a:rPr>
              <a:t>审查对有效性的威胁</a:t>
            </a:r>
            <a:r>
              <a:rPr lang="zh-CN" altLang="en-US" dirty="0" smtClean="0">
                <a:latin typeface="黑体"/>
                <a:ea typeface="黑体"/>
                <a:cs typeface="黑体"/>
              </a:rPr>
              <a:t>。</a:t>
            </a:r>
            <a:endParaRPr kumimoji="1" lang="zh-CN" altLang="en-US" dirty="0">
              <a:latin typeface="黑体"/>
              <a:ea typeface="黑体"/>
              <a:cs typeface="黑体"/>
            </a:endParaRPr>
          </a:p>
        </p:txBody>
      </p:sp>
    </p:spTree>
    <p:extLst>
      <p:ext uri="{BB962C8B-B14F-4D97-AF65-F5344CB8AC3E}">
        <p14:creationId xmlns:p14="http://schemas.microsoft.com/office/powerpoint/2010/main" val="36497930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相关工作</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sz="2800" dirty="0" smtClean="0">
                <a:latin typeface="Times New Roman"/>
                <a:ea typeface="黑体"/>
              </a:rPr>
              <a:t>找到合适的</a:t>
            </a:r>
            <a:r>
              <a:rPr kumimoji="1" lang="en-US" altLang="zh-CN" sz="2800" dirty="0" smtClean="0">
                <a:latin typeface="Times New Roman"/>
                <a:ea typeface="黑体"/>
                <a:cs typeface="Times New Roman"/>
              </a:rPr>
              <a:t>program</a:t>
            </a:r>
            <a:r>
              <a:rPr kumimoji="1" lang="en-US" altLang="zh-CN" sz="2800" dirty="0" smtClean="0">
                <a:latin typeface="Times New Roman"/>
                <a:ea typeface="黑体"/>
                <a:cs typeface="黑体"/>
              </a:rPr>
              <a:t> </a:t>
            </a:r>
            <a:r>
              <a:rPr lang="en-US" altLang="zh-CN" sz="2800" dirty="0" smtClean="0">
                <a:latin typeface="Times New Roman"/>
                <a:ea typeface="黑体"/>
                <a:cs typeface="Times New Roman"/>
              </a:rPr>
              <a:t>invariants</a:t>
            </a:r>
            <a:r>
              <a:rPr lang="zh-CN" altLang="en-US" sz="2800" dirty="0" smtClean="0">
                <a:latin typeface="Times New Roman"/>
                <a:ea typeface="黑体"/>
                <a:cs typeface="Times New Roman"/>
              </a:rPr>
              <a:t>：</a:t>
            </a:r>
          </a:p>
          <a:p>
            <a:pPr marL="0" indent="0">
              <a:buNone/>
            </a:pPr>
            <a:endParaRPr lang="zh-CN" altLang="en-US" sz="2800" dirty="0" smtClean="0">
              <a:latin typeface="Times New Roman"/>
              <a:ea typeface="黑体"/>
              <a:cs typeface="Times New Roman"/>
            </a:endParaRPr>
          </a:p>
          <a:p>
            <a:pPr marL="0" indent="0">
              <a:buNone/>
            </a:pPr>
            <a:r>
              <a:rPr lang="zh-CN" altLang="en-US" sz="2800" dirty="0" smtClean="0">
                <a:latin typeface="Times New Roman"/>
                <a:ea typeface="黑体"/>
              </a:rPr>
              <a:t>静态分析：存在各种技术</a:t>
            </a:r>
            <a:r>
              <a:rPr lang="zh-CN" altLang="en-US" sz="2800" dirty="0">
                <a:latin typeface="Times New Roman"/>
                <a:ea typeface="黑体"/>
              </a:rPr>
              <a:t>来</a:t>
            </a:r>
            <a:r>
              <a:rPr lang="zh-CN" altLang="en-US" sz="2800" dirty="0" smtClean="0">
                <a:latin typeface="Times New Roman"/>
                <a:ea typeface="黑体"/>
              </a:rPr>
              <a:t>推断</a:t>
            </a:r>
            <a:r>
              <a:rPr kumimoji="1" lang="en-US" altLang="zh-CN" sz="2800" dirty="0" smtClean="0">
                <a:latin typeface="Times New Roman"/>
                <a:ea typeface="黑体"/>
                <a:cs typeface="Times New Roman"/>
              </a:rPr>
              <a:t>program</a:t>
            </a:r>
            <a:r>
              <a:rPr kumimoji="1" lang="en-US" altLang="zh-CN" sz="2800" dirty="0" smtClean="0">
                <a:latin typeface="Times New Roman"/>
                <a:ea typeface="黑体"/>
                <a:cs typeface="黑体"/>
              </a:rPr>
              <a:t> </a:t>
            </a:r>
            <a:r>
              <a:rPr lang="en-US" altLang="zh-CN" sz="2800" dirty="0" smtClean="0">
                <a:latin typeface="Times New Roman"/>
                <a:ea typeface="黑体"/>
                <a:cs typeface="Times New Roman"/>
              </a:rPr>
              <a:t>invariants</a:t>
            </a:r>
            <a:r>
              <a:rPr lang="zh-CN" altLang="en-US" sz="2800" dirty="0" smtClean="0">
                <a:latin typeface="Times New Roman"/>
                <a:ea typeface="黑体"/>
              </a:rPr>
              <a:t>，</a:t>
            </a:r>
            <a:r>
              <a:rPr lang="zh-CN" altLang="en-US" sz="2800" dirty="0">
                <a:latin typeface="Times New Roman"/>
                <a:ea typeface="黑体"/>
              </a:rPr>
              <a:t>诸如</a:t>
            </a:r>
            <a:r>
              <a:rPr lang="en-US" altLang="zh-CN" sz="2800" dirty="0">
                <a:latin typeface="Times New Roman"/>
                <a:ea typeface="黑体"/>
              </a:rPr>
              <a:t>CEGAR</a:t>
            </a:r>
            <a:r>
              <a:rPr lang="zh-CN" altLang="en-US" sz="2800" dirty="0">
                <a:latin typeface="Times New Roman"/>
                <a:ea typeface="黑体"/>
              </a:rPr>
              <a:t>，</a:t>
            </a:r>
            <a:r>
              <a:rPr lang="en-US" altLang="zh-CN" sz="2800" dirty="0">
                <a:latin typeface="Times New Roman"/>
                <a:ea typeface="黑体"/>
              </a:rPr>
              <a:t>Craig</a:t>
            </a:r>
            <a:r>
              <a:rPr lang="zh-CN" altLang="en-US" sz="2800" dirty="0" smtClean="0">
                <a:latin typeface="Times New Roman"/>
                <a:ea typeface="黑体"/>
              </a:rPr>
              <a:t>插值或逻辑外包。</a:t>
            </a:r>
          </a:p>
          <a:p>
            <a:pPr marL="0" indent="0">
              <a:buNone/>
            </a:pPr>
            <a:r>
              <a:rPr kumimoji="1" lang="zh-CN" altLang="en-US" sz="2800" dirty="0" smtClean="0">
                <a:latin typeface="Times New Roman"/>
                <a:ea typeface="黑体"/>
              </a:rPr>
              <a:t>［限制：</a:t>
            </a:r>
            <a:r>
              <a:rPr lang="zh-CN" altLang="en-US" sz="2800" dirty="0">
                <a:latin typeface="Times New Roman"/>
                <a:ea typeface="黑体"/>
              </a:rPr>
              <a:t>它们依赖于从分析的程序的源代码生成的信息</a:t>
            </a:r>
            <a:r>
              <a:rPr kumimoji="1" lang="zh-CN" altLang="en-US" sz="2800" dirty="0" smtClean="0">
                <a:latin typeface="Times New Roman"/>
                <a:ea typeface="黑体"/>
              </a:rPr>
              <a:t>］</a:t>
            </a:r>
            <a:endParaRPr kumimoji="1" lang="zh-CN" altLang="en-US" sz="2800" dirty="0">
              <a:latin typeface="Times New Roman"/>
              <a:ea typeface="黑体"/>
            </a:endParaRPr>
          </a:p>
        </p:txBody>
      </p:sp>
    </p:spTree>
    <p:extLst>
      <p:ext uri="{BB962C8B-B14F-4D97-AF65-F5344CB8AC3E}">
        <p14:creationId xmlns:p14="http://schemas.microsoft.com/office/powerpoint/2010/main" val="25245980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lgn="ctr">
              <a:buNone/>
            </a:pPr>
            <a:endParaRPr kumimoji="1" lang="zh-CN" altLang="en-US" dirty="0" smtClean="0"/>
          </a:p>
          <a:p>
            <a:pPr marL="0" indent="0" algn="ctr">
              <a:buNone/>
            </a:pPr>
            <a:endParaRPr kumimoji="1" lang="zh-CN" altLang="en-US" dirty="0"/>
          </a:p>
          <a:p>
            <a:pPr marL="0" indent="0" algn="ctr">
              <a:buNone/>
            </a:pPr>
            <a:r>
              <a:rPr kumimoji="1" lang="zh-CN" altLang="en-US" sz="6000" dirty="0" smtClean="0">
                <a:latin typeface="黑体"/>
                <a:ea typeface="黑体"/>
                <a:cs typeface="黑体"/>
              </a:rPr>
              <a:t>引</a:t>
            </a:r>
            <a:endParaRPr kumimoji="1" lang="zh-CN" altLang="en-US" sz="6000" dirty="0">
              <a:latin typeface="黑体"/>
              <a:ea typeface="黑体"/>
              <a:cs typeface="黑体"/>
            </a:endParaRPr>
          </a:p>
        </p:txBody>
      </p:sp>
    </p:spTree>
    <p:extLst>
      <p:ext uri="{BB962C8B-B14F-4D97-AF65-F5344CB8AC3E}">
        <p14:creationId xmlns:p14="http://schemas.microsoft.com/office/powerpoint/2010/main" val="14045415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29340"/>
            <a:ext cx="8229600" cy="5396823"/>
          </a:xfrm>
        </p:spPr>
        <p:txBody>
          <a:bodyPr/>
          <a:lstStyle/>
          <a:p>
            <a:pPr marL="0" indent="0">
              <a:buNone/>
            </a:pPr>
            <a:r>
              <a:rPr kumimoji="1" lang="zh-CN" altLang="en-US" dirty="0" smtClean="0">
                <a:latin typeface="黑体"/>
                <a:ea typeface="黑体"/>
                <a:cs typeface="黑体"/>
              </a:rPr>
              <a:t>数据驱动方法的研究</a:t>
            </a:r>
          </a:p>
          <a:p>
            <a:pPr marL="0" indent="0">
              <a:buNone/>
            </a:pPr>
            <a:endParaRPr kumimoji="1" lang="zh-CN" altLang="en-US" dirty="0" smtClean="0">
              <a:latin typeface="黑体"/>
              <a:ea typeface="黑体"/>
              <a:cs typeface="黑体"/>
            </a:endParaRPr>
          </a:p>
          <a:p>
            <a:pPr marL="0" indent="0">
              <a:buNone/>
            </a:pPr>
            <a:r>
              <a:rPr lang="zh-CN" altLang="en-US" dirty="0">
                <a:latin typeface="黑体"/>
                <a:ea typeface="黑体"/>
                <a:cs typeface="黑体"/>
              </a:rPr>
              <a:t>它采用一组良好的程序状态作为输入，并应用机器学习来找到描述该集合中所有状态</a:t>
            </a:r>
            <a:r>
              <a:rPr lang="zh-CN" altLang="en-US" dirty="0" smtClean="0">
                <a:latin typeface="黑体"/>
                <a:ea typeface="黑体"/>
                <a:cs typeface="黑体"/>
              </a:rPr>
              <a:t>的</a:t>
            </a:r>
            <a:r>
              <a:rPr lang="en-US" altLang="zh-CN" dirty="0" smtClean="0">
                <a:latin typeface="Times New Roman"/>
                <a:ea typeface="黑体"/>
                <a:cs typeface="Times New Roman"/>
              </a:rPr>
              <a:t>invariants</a:t>
            </a:r>
            <a:r>
              <a:rPr lang="zh-CN" altLang="en-US" dirty="0" smtClean="0">
                <a:latin typeface="黑体"/>
                <a:ea typeface="黑体"/>
                <a:cs typeface="黑体"/>
              </a:rPr>
              <a:t>。</a:t>
            </a:r>
          </a:p>
          <a:p>
            <a:pPr marL="0" indent="0">
              <a:buNone/>
            </a:pPr>
            <a:endParaRPr kumimoji="1" lang="zh-CN" altLang="en-US" dirty="0">
              <a:latin typeface="黑体"/>
              <a:ea typeface="黑体"/>
              <a:cs typeface="黑体"/>
            </a:endParaRPr>
          </a:p>
          <a:p>
            <a:pPr marL="0" indent="0">
              <a:buNone/>
            </a:pPr>
            <a:r>
              <a:rPr kumimoji="1" lang="zh-CN" altLang="en-US" dirty="0" smtClean="0">
                <a:latin typeface="黑体"/>
                <a:ea typeface="黑体"/>
                <a:cs typeface="黑体"/>
              </a:rPr>
              <a:t>［优点：</a:t>
            </a:r>
            <a:r>
              <a:rPr lang="zh-CN" altLang="en-US" dirty="0">
                <a:latin typeface="黑体"/>
                <a:ea typeface="黑体"/>
                <a:cs typeface="黑体"/>
              </a:rPr>
              <a:t>在更</a:t>
            </a:r>
            <a:r>
              <a:rPr lang="zh-CN" altLang="en-US" dirty="0" smtClean="0">
                <a:latin typeface="黑体"/>
                <a:ea typeface="黑体"/>
                <a:cs typeface="黑体"/>
              </a:rPr>
              <a:t>大的空间中搜索</a:t>
            </a:r>
            <a:r>
              <a:rPr lang="en-US" altLang="zh-CN" dirty="0" smtClean="0">
                <a:latin typeface="Times New Roman"/>
                <a:ea typeface="黑体"/>
                <a:cs typeface="Times New Roman"/>
              </a:rPr>
              <a:t>invariants</a:t>
            </a:r>
            <a:r>
              <a:rPr lang="zh-CN" altLang="en-US" dirty="0" smtClean="0">
                <a:latin typeface="黑体"/>
                <a:ea typeface="黑体"/>
                <a:cs typeface="黑体"/>
              </a:rPr>
              <a:t>，并且发现</a:t>
            </a:r>
            <a:r>
              <a:rPr lang="en-US" altLang="zh-CN" dirty="0" smtClean="0">
                <a:latin typeface="Times New Roman"/>
                <a:ea typeface="黑体"/>
                <a:cs typeface="Times New Roman"/>
              </a:rPr>
              <a:t>invariants</a:t>
            </a:r>
            <a:r>
              <a:rPr lang="zh-CN" altLang="en-US" dirty="0" smtClean="0">
                <a:latin typeface="黑体"/>
                <a:ea typeface="黑体"/>
                <a:cs typeface="黑体"/>
              </a:rPr>
              <a:t>，</a:t>
            </a:r>
            <a:r>
              <a:rPr lang="zh-CN" altLang="en-US" dirty="0">
                <a:latin typeface="黑体"/>
                <a:ea typeface="黑体"/>
                <a:cs typeface="黑体"/>
              </a:rPr>
              <a:t>即使它们基于不容易从程序文本中推断出的关系</a:t>
            </a:r>
            <a:r>
              <a:rPr kumimoji="1" lang="zh-CN" altLang="en-US" dirty="0" smtClean="0">
                <a:latin typeface="黑体"/>
                <a:ea typeface="黑体"/>
                <a:cs typeface="黑体"/>
              </a:rPr>
              <a:t>］</a:t>
            </a:r>
            <a:endParaRPr kumimoji="1" lang="zh-CN" altLang="en-US" dirty="0">
              <a:latin typeface="黑体"/>
              <a:ea typeface="黑体"/>
              <a:cs typeface="黑体"/>
            </a:endParaRPr>
          </a:p>
        </p:txBody>
      </p:sp>
    </p:spTree>
    <p:extLst>
      <p:ext uri="{BB962C8B-B14F-4D97-AF65-F5344CB8AC3E}">
        <p14:creationId xmlns:p14="http://schemas.microsoft.com/office/powerpoint/2010/main" val="7209474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latin typeface="Times New Roman"/>
                <a:cs typeface="Times New Roman"/>
              </a:rPr>
              <a:t/>
            </a:r>
            <a:br>
              <a:rPr kumimoji="1" lang="en-US" altLang="zh-CN" dirty="0" smtClean="0">
                <a:latin typeface="Times New Roman"/>
                <a:cs typeface="Times New Roman"/>
              </a:rPr>
            </a:br>
            <a:r>
              <a:rPr kumimoji="1" lang="en-US" altLang="zh-CN" dirty="0" smtClean="0">
                <a:latin typeface="Times New Roman"/>
                <a:cs typeface="Times New Roman"/>
              </a:rPr>
              <a:t>Binary</a:t>
            </a:r>
            <a:r>
              <a:rPr kumimoji="1" lang="zh-CN" altLang="en-US" dirty="0" smtClean="0">
                <a:latin typeface="Times New Roman"/>
                <a:cs typeface="Times New Roman"/>
              </a:rPr>
              <a:t> </a:t>
            </a:r>
            <a:r>
              <a:rPr kumimoji="1" lang="en-US" altLang="zh-CN" dirty="0" smtClean="0">
                <a:latin typeface="Times New Roman"/>
                <a:cs typeface="Times New Roman"/>
              </a:rPr>
              <a:t>Fission</a:t>
            </a:r>
            <a:r>
              <a:rPr kumimoji="1" lang="zh-CN" altLang="en-US" dirty="0" smtClean="0">
                <a:latin typeface="Times New Roman"/>
                <a:cs typeface="Times New Roman"/>
              </a:rPr>
              <a:t/>
            </a:r>
            <a:br>
              <a:rPr kumimoji="1" lang="zh-CN" altLang="en-US" dirty="0" smtClean="0">
                <a:latin typeface="Times New Roman"/>
                <a:cs typeface="Times New Roman"/>
              </a:rPr>
            </a:br>
            <a:endParaRPr kumimoji="1" lang="zh-CN" altLang="en-US" dirty="0"/>
          </a:p>
        </p:txBody>
      </p:sp>
      <p:pic>
        <p:nvPicPr>
          <p:cNvPr id="3" name="内容占位符 2"/>
          <p:cNvPicPr>
            <a:picLocks noGrp="1" noChangeAspect="1"/>
          </p:cNvPicPr>
          <p:nvPr>
            <p:ph idx="1"/>
          </p:nvPr>
        </p:nvPicPr>
        <p:blipFill>
          <a:blip r:embed="rId2"/>
          <a:srcRect l="-44665" r="-44665"/>
          <a:stretch>
            <a:fillRect/>
          </a:stretch>
        </p:blipFill>
        <p:spPr/>
      </p:pic>
    </p:spTree>
    <p:extLst>
      <p:ext uri="{BB962C8B-B14F-4D97-AF65-F5344CB8AC3E}">
        <p14:creationId xmlns:p14="http://schemas.microsoft.com/office/powerpoint/2010/main" val="34812255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srcRect l="-14811" r="-14811"/>
          <a:stretch>
            <a:fillRect/>
          </a:stretch>
        </p:blipFill>
        <p:spPr/>
      </p:pic>
    </p:spTree>
    <p:extLst>
      <p:ext uri="{BB962C8B-B14F-4D97-AF65-F5344CB8AC3E}">
        <p14:creationId xmlns:p14="http://schemas.microsoft.com/office/powerpoint/2010/main" val="1252970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lang="zh-CN" altLang="en-US" dirty="0"/>
              <a:t>二进制</a:t>
            </a:r>
            <a:r>
              <a:rPr lang="en-US" altLang="zh-CN" dirty="0"/>
              <a:t>Fission</a:t>
            </a:r>
            <a:r>
              <a:rPr lang="zh-CN" altLang="en-US" dirty="0"/>
              <a:t>还提供了评分</a:t>
            </a:r>
            <a:r>
              <a:rPr lang="zh-CN" altLang="en-US" dirty="0" smtClean="0"/>
              <a:t>函数</a:t>
            </a:r>
            <a:endParaRPr lang="en-US" altLang="zh-CN" dirty="0" smtClean="0"/>
          </a:p>
          <a:p>
            <a:pPr marL="0" indent="0">
              <a:buNone/>
            </a:pPr>
            <a:endParaRPr kumimoji="1" lang="en-US" altLang="zh-CN" dirty="0"/>
          </a:p>
          <a:p>
            <a:pPr marL="0" indent="0">
              <a:buNone/>
            </a:pPr>
            <a:endParaRPr kumimoji="1" lang="zh-CN" altLang="en-US" dirty="0"/>
          </a:p>
        </p:txBody>
      </p:sp>
      <p:pic>
        <p:nvPicPr>
          <p:cNvPr id="4" name="图片 3"/>
          <p:cNvPicPr>
            <a:picLocks noChangeAspect="1"/>
          </p:cNvPicPr>
          <p:nvPr/>
        </p:nvPicPr>
        <p:blipFill>
          <a:blip r:embed="rId2"/>
          <a:stretch>
            <a:fillRect/>
          </a:stretch>
        </p:blipFill>
        <p:spPr>
          <a:xfrm>
            <a:off x="2111008" y="3387028"/>
            <a:ext cx="4372594" cy="900240"/>
          </a:xfrm>
          <a:prstGeom prst="rect">
            <a:avLst/>
          </a:prstGeom>
        </p:spPr>
      </p:pic>
    </p:spTree>
    <p:extLst>
      <p:ext uri="{BB962C8B-B14F-4D97-AF65-F5344CB8AC3E}">
        <p14:creationId xmlns:p14="http://schemas.microsoft.com/office/powerpoint/2010/main" val="124568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方法</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我们</a:t>
            </a:r>
            <a:r>
              <a:rPr lang="zh-CN" altLang="en-US" dirty="0"/>
              <a:t>的众包前提发现的方法重复以下步骤：</a:t>
            </a:r>
          </a:p>
          <a:p>
            <a:pPr marL="0" indent="0">
              <a:buNone/>
            </a:pPr>
            <a:r>
              <a:rPr lang="en-US" altLang="zh-CN" dirty="0"/>
              <a:t>1.</a:t>
            </a:r>
            <a:r>
              <a:rPr lang="zh-CN" altLang="en-US" dirty="0"/>
              <a:t>将不变量生成任务作为数据分类问题。</a:t>
            </a:r>
          </a:p>
          <a:p>
            <a:pPr marL="0" indent="0">
              <a:buNone/>
            </a:pPr>
            <a:r>
              <a:rPr lang="en-US" altLang="zh-CN" dirty="0"/>
              <a:t>2.</a:t>
            </a:r>
            <a:r>
              <a:rPr lang="zh-CN" altLang="en-US" dirty="0"/>
              <a:t>将问题提交给二进制</a:t>
            </a:r>
            <a:r>
              <a:rPr lang="en-US" altLang="zh-CN" dirty="0"/>
              <a:t>Fission</a:t>
            </a:r>
            <a:r>
              <a:rPr lang="zh-CN" altLang="en-US" dirty="0"/>
              <a:t>玩家。</a:t>
            </a:r>
          </a:p>
          <a:p>
            <a:pPr marL="0" indent="0">
              <a:buNone/>
            </a:pPr>
            <a:r>
              <a:rPr lang="en-US" altLang="zh-CN" dirty="0"/>
              <a:t>3.</a:t>
            </a:r>
            <a:r>
              <a:rPr lang="zh-CN" altLang="en-US" dirty="0"/>
              <a:t>在玩家解决方案中组装可能不变量。</a:t>
            </a:r>
          </a:p>
          <a:p>
            <a:pPr marL="0" indent="0">
              <a:buNone/>
            </a:pPr>
            <a:r>
              <a:rPr lang="en-US" altLang="zh-CN" dirty="0"/>
              <a:t>4.</a:t>
            </a:r>
            <a:r>
              <a:rPr lang="zh-CN" altLang="en-US" dirty="0"/>
              <a:t>从满足程序树的可能不变量中提取子句。</a:t>
            </a:r>
          </a:p>
          <a:p>
            <a:pPr marL="0" indent="0">
              <a:buNone/>
            </a:pPr>
            <a:r>
              <a:rPr lang="en-US" altLang="zh-CN" dirty="0"/>
              <a:t>5.</a:t>
            </a:r>
            <a:r>
              <a:rPr lang="zh-CN" altLang="en-US" dirty="0"/>
              <a:t>评估找到的计划先决条件的效用。</a:t>
            </a:r>
          </a:p>
          <a:p>
            <a:pPr marL="0" indent="0">
              <a:buNone/>
            </a:pPr>
            <a:r>
              <a:rPr lang="en-US" altLang="zh-CN" dirty="0"/>
              <a:t>6.</a:t>
            </a:r>
            <a:r>
              <a:rPr lang="zh-CN" altLang="en-US" dirty="0"/>
              <a:t>评估程序先决条件的新颖性。</a:t>
            </a:r>
          </a:p>
          <a:p>
            <a:endParaRPr kumimoji="1" lang="zh-CN" altLang="en-US" dirty="0"/>
          </a:p>
        </p:txBody>
      </p:sp>
    </p:spTree>
    <p:extLst>
      <p:ext uri="{BB962C8B-B14F-4D97-AF65-F5344CB8AC3E}">
        <p14:creationId xmlns:p14="http://schemas.microsoft.com/office/powerpoint/2010/main" val="3971724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表示不变量的生成任务</a:t>
            </a:r>
            <a:endParaRPr kumimoji="1" lang="zh-CN" altLang="en-US" dirty="0"/>
          </a:p>
        </p:txBody>
      </p:sp>
      <p:sp>
        <p:nvSpPr>
          <p:cNvPr id="3" name="内容占位符 2"/>
          <p:cNvSpPr>
            <a:spLocks noGrp="1"/>
          </p:cNvSpPr>
          <p:nvPr>
            <p:ph idx="1"/>
          </p:nvPr>
        </p:nvSpPr>
        <p:spPr/>
        <p:txBody>
          <a:bodyPr/>
          <a:lstStyle/>
          <a:p>
            <a:r>
              <a:rPr kumimoji="1" lang="zh-CN" altLang="en-US" dirty="0"/>
              <a:t>我们通过指定</a:t>
            </a:r>
            <a:r>
              <a:rPr kumimoji="1" lang="en-US" altLang="zh-CN" dirty="0"/>
              <a:t>{</a:t>
            </a:r>
            <a:r>
              <a:rPr kumimoji="1" lang="zh-CN" altLang="en-US" dirty="0"/>
              <a:t>好状态，坏状态，谓词</a:t>
            </a:r>
            <a:r>
              <a:rPr kumimoji="1" lang="en-US" altLang="zh-CN" dirty="0"/>
              <a:t>}</a:t>
            </a:r>
            <a:r>
              <a:rPr kumimoji="1" lang="zh-CN" altLang="en-US" dirty="0"/>
              <a:t>元组来将这些问题表示为分类任务</a:t>
            </a:r>
            <a:r>
              <a:rPr kumimoji="1" lang="zh-CN" altLang="en-US" dirty="0" smtClean="0"/>
              <a:t>。</a:t>
            </a:r>
            <a:endParaRPr kumimoji="1" lang="en-US" altLang="zh-CN" dirty="0" smtClean="0"/>
          </a:p>
          <a:p>
            <a:r>
              <a:rPr lang="zh-CN" altLang="en-US" dirty="0"/>
              <a:t>目标是找到隔离好和坏状态的谓词的组合</a:t>
            </a:r>
            <a:r>
              <a:rPr lang="zh-CN" altLang="en-US" dirty="0" smtClean="0"/>
              <a:t>。</a:t>
            </a:r>
            <a:endParaRPr lang="en-US" altLang="zh-CN" dirty="0" smtClean="0"/>
          </a:p>
          <a:p>
            <a:r>
              <a:rPr lang="zh-CN" altLang="en-US" dirty="0"/>
              <a:t>二进制</a:t>
            </a:r>
            <a:r>
              <a:rPr lang="en-US" altLang="zh-CN" dirty="0"/>
              <a:t>Fission</a:t>
            </a:r>
            <a:r>
              <a:rPr lang="zh-CN" altLang="en-US" dirty="0"/>
              <a:t>玩家的工作是找到谓词的组合，它们一起能够区分好的和坏的节目状态。</a:t>
            </a:r>
          </a:p>
          <a:p>
            <a:endParaRPr kumimoji="1" lang="zh-CN" altLang="en-US" dirty="0"/>
          </a:p>
        </p:txBody>
      </p:sp>
    </p:spTree>
    <p:extLst>
      <p:ext uri="{BB962C8B-B14F-4D97-AF65-F5344CB8AC3E}">
        <p14:creationId xmlns:p14="http://schemas.microsoft.com/office/powerpoint/2010/main" val="218211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92500" lnSpcReduction="20000"/>
          </a:bodyPr>
          <a:lstStyle/>
          <a:p>
            <a:r>
              <a:rPr lang="en-US" altLang="zh-CN" dirty="0" err="1"/>
              <a:t>def</a:t>
            </a:r>
            <a:r>
              <a:rPr lang="en-US" altLang="zh-CN" dirty="0"/>
              <a:t> divide(N, D): if D &lt; 0: </a:t>
            </a:r>
          </a:p>
          <a:p>
            <a:r>
              <a:rPr lang="es-ES_tradnl" altLang="zh-CN" dirty="0"/>
              <a:t>(Q,R) = divide(N, -D) </a:t>
            </a:r>
          </a:p>
          <a:p>
            <a:r>
              <a:rPr lang="en-US" altLang="zh-CN" dirty="0"/>
              <a:t>return (-Q, R) if N &lt; 0: </a:t>
            </a:r>
          </a:p>
          <a:p>
            <a:r>
              <a:rPr lang="en-US" altLang="zh-CN" dirty="0"/>
              <a:t>(Q,R) = divide(-N, D) if R == 0: </a:t>
            </a:r>
          </a:p>
          <a:p>
            <a:r>
              <a:rPr lang="en-US" altLang="zh-CN" dirty="0"/>
              <a:t>return (-Q, 0) else: </a:t>
            </a:r>
          </a:p>
          <a:p>
            <a:r>
              <a:rPr lang="en-US" altLang="zh-CN" dirty="0"/>
              <a:t>return (-Q - 1, D - R) return </a:t>
            </a:r>
            <a:r>
              <a:rPr lang="en-US" altLang="zh-CN" dirty="0" err="1"/>
              <a:t>divHelper</a:t>
            </a:r>
            <a:r>
              <a:rPr lang="en-US" altLang="zh-CN" dirty="0"/>
              <a:t>(D, 0, N) </a:t>
            </a:r>
          </a:p>
          <a:p>
            <a:r>
              <a:rPr lang="en-US" altLang="zh-CN" dirty="0" err="1"/>
              <a:t>def</a:t>
            </a:r>
            <a:r>
              <a:rPr lang="en-US" altLang="zh-CN" dirty="0"/>
              <a:t> </a:t>
            </a:r>
            <a:r>
              <a:rPr lang="en-US" altLang="zh-CN" dirty="0" err="1"/>
              <a:t>divHelper</a:t>
            </a:r>
            <a:r>
              <a:rPr lang="en-US" altLang="zh-CN" dirty="0"/>
              <a:t>(D, Q, R): if R &lt; D: </a:t>
            </a:r>
          </a:p>
          <a:p>
            <a:r>
              <a:rPr lang="en-US" altLang="zh-CN" dirty="0"/>
              <a:t>return (Q, R) return </a:t>
            </a:r>
            <a:r>
              <a:rPr lang="en-US" altLang="zh-CN" dirty="0" err="1"/>
              <a:t>divHelper</a:t>
            </a:r>
            <a:r>
              <a:rPr lang="en-US" altLang="zh-CN" dirty="0"/>
              <a:t>(D, Q + 1, R - D) </a:t>
            </a:r>
          </a:p>
          <a:p>
            <a:r>
              <a:rPr lang="en-US" altLang="zh-CN" dirty="0"/>
              <a:t>Figure 3: Integer division algorithm </a:t>
            </a:r>
            <a:endParaRPr kumimoji="1" lang="zh-CN" altLang="en-US" dirty="0"/>
          </a:p>
        </p:txBody>
      </p:sp>
    </p:spTree>
    <p:extLst>
      <p:ext uri="{BB962C8B-B14F-4D97-AF65-F5344CB8AC3E}">
        <p14:creationId xmlns:p14="http://schemas.microsoft.com/office/powerpoint/2010/main" val="345718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向玩家提出问题</a:t>
            </a:r>
            <a:endParaRPr kumimoji="1" lang="zh-CN" altLang="en-US" dirty="0"/>
          </a:p>
        </p:txBody>
      </p:sp>
      <p:sp>
        <p:nvSpPr>
          <p:cNvPr id="3" name="内容占位符 2"/>
          <p:cNvSpPr>
            <a:spLocks noGrp="1"/>
          </p:cNvSpPr>
          <p:nvPr>
            <p:ph idx="1"/>
          </p:nvPr>
        </p:nvSpPr>
        <p:spPr/>
        <p:txBody>
          <a:bodyPr/>
          <a:lstStyle/>
          <a:p>
            <a:r>
              <a:rPr lang="zh-CN" altLang="en-US" dirty="0"/>
              <a:t>游戏从原子核中混合在一起的好和坏夸克（程序状态）开始。过滤器（谓词）在核上的应用将其分成左和子节点。通过过滤器的递归应用，玩家构建一个决策树。</a:t>
            </a:r>
            <a:endParaRPr kumimoji="1" lang="zh-CN" altLang="en-US" dirty="0"/>
          </a:p>
        </p:txBody>
      </p:sp>
    </p:spTree>
    <p:extLst>
      <p:ext uri="{BB962C8B-B14F-4D97-AF65-F5344CB8AC3E}">
        <p14:creationId xmlns:p14="http://schemas.microsoft.com/office/powerpoint/2010/main" val="353341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组装一个可能不变量</a:t>
            </a:r>
            <a:endParaRPr kumimoji="1" lang="zh-CN" altLang="en-US" dirty="0"/>
          </a:p>
        </p:txBody>
      </p:sp>
      <p:sp>
        <p:nvSpPr>
          <p:cNvPr id="3" name="内容占位符 2"/>
          <p:cNvSpPr>
            <a:spLocks noGrp="1"/>
          </p:cNvSpPr>
          <p:nvPr>
            <p:ph idx="1"/>
          </p:nvPr>
        </p:nvSpPr>
        <p:spPr/>
        <p:txBody>
          <a:bodyPr/>
          <a:lstStyle/>
          <a:p>
            <a:r>
              <a:rPr lang="zh-CN" altLang="en-US" dirty="0"/>
              <a:t>由</a:t>
            </a:r>
            <a:r>
              <a:rPr lang="en-US" altLang="zh-CN" dirty="0"/>
              <a:t>Binary Fission</a:t>
            </a:r>
            <a:r>
              <a:rPr lang="zh-CN" altLang="en-US" dirty="0"/>
              <a:t>玩家生成的每个分类树将程序状态分离为</a:t>
            </a:r>
            <a:r>
              <a:rPr lang="en-US" altLang="zh-CN" dirty="0"/>
              <a:t>Pure Good</a:t>
            </a:r>
            <a:r>
              <a:rPr lang="zh-CN" altLang="en-US" dirty="0"/>
              <a:t>，</a:t>
            </a:r>
            <a:r>
              <a:rPr lang="en-US" altLang="zh-CN" dirty="0"/>
              <a:t>Pure Bad</a:t>
            </a:r>
            <a:r>
              <a:rPr lang="zh-CN" altLang="en-US" dirty="0"/>
              <a:t>和</a:t>
            </a:r>
            <a:r>
              <a:rPr lang="en-US" altLang="zh-CN" dirty="0"/>
              <a:t>Impure</a:t>
            </a:r>
            <a:r>
              <a:rPr lang="zh-CN" altLang="en-US" dirty="0"/>
              <a:t>节点的集合（其中</a:t>
            </a:r>
            <a:r>
              <a:rPr lang="en-US" altLang="zh-CN" dirty="0"/>
              <a:t>Pure</a:t>
            </a:r>
            <a:r>
              <a:rPr lang="zh-CN" altLang="en-US" dirty="0"/>
              <a:t>节点仅包含一种程序状态）</a:t>
            </a:r>
            <a:r>
              <a:rPr lang="zh-CN" altLang="en-US" dirty="0" smtClean="0"/>
              <a:t>。</a:t>
            </a:r>
            <a:endParaRPr lang="en-US" altLang="zh-CN" dirty="0" smtClean="0"/>
          </a:p>
          <a:p>
            <a:endParaRPr kumimoji="1" lang="en-US" altLang="zh-CN" dirty="0" smtClean="0"/>
          </a:p>
          <a:p>
            <a:endParaRPr kumimoji="1" lang="zh-CN" altLang="en-US" dirty="0"/>
          </a:p>
        </p:txBody>
      </p:sp>
      <p:pic>
        <p:nvPicPr>
          <p:cNvPr id="4" name="图片 3"/>
          <p:cNvPicPr>
            <a:picLocks noChangeAspect="1"/>
          </p:cNvPicPr>
          <p:nvPr/>
        </p:nvPicPr>
        <p:blipFill>
          <a:blip r:embed="rId2"/>
          <a:stretch>
            <a:fillRect/>
          </a:stretch>
        </p:blipFill>
        <p:spPr>
          <a:xfrm>
            <a:off x="1560285" y="4409643"/>
            <a:ext cx="6784055" cy="510305"/>
          </a:xfrm>
          <a:prstGeom prst="rect">
            <a:avLst/>
          </a:prstGeom>
        </p:spPr>
      </p:pic>
    </p:spTree>
    <p:extLst>
      <p:ext uri="{BB962C8B-B14F-4D97-AF65-F5344CB8AC3E}">
        <p14:creationId xmlns:p14="http://schemas.microsoft.com/office/powerpoint/2010/main" val="508951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提取程序不变量</a:t>
            </a:r>
            <a:endParaRPr kumimoji="1" lang="zh-CN" altLang="en-US" dirty="0"/>
          </a:p>
        </p:txBody>
      </p:sp>
      <p:sp>
        <p:nvSpPr>
          <p:cNvPr id="3" name="内容占位符 2"/>
          <p:cNvSpPr>
            <a:spLocks noGrp="1"/>
          </p:cNvSpPr>
          <p:nvPr>
            <p:ph idx="1"/>
          </p:nvPr>
        </p:nvSpPr>
        <p:spPr/>
        <p:txBody>
          <a:bodyPr/>
          <a:lstStyle/>
          <a:p>
            <a:r>
              <a:rPr lang="zh-CN" altLang="en-US" dirty="0"/>
              <a:t>给定在</a:t>
            </a:r>
            <a:r>
              <a:rPr lang="en-US" altLang="zh-CN" dirty="0"/>
              <a:t>DNF</a:t>
            </a:r>
            <a:r>
              <a:rPr lang="zh-CN" altLang="en-US" dirty="0"/>
              <a:t>中表示的可能不变量，我们使用</a:t>
            </a:r>
            <a:r>
              <a:rPr lang="en-US" altLang="zh-CN" dirty="0"/>
              <a:t>CBMC</a:t>
            </a:r>
            <a:r>
              <a:rPr lang="zh-CN" altLang="en-US" dirty="0"/>
              <a:t>有界模型检查</a:t>
            </a:r>
            <a:r>
              <a:rPr lang="zh-CN" altLang="en-US" dirty="0" smtClean="0"/>
              <a:t>器来识别</a:t>
            </a:r>
            <a:r>
              <a:rPr lang="zh-CN" altLang="en-US" dirty="0"/>
              <a:t>任何有资格作为程序前提条件的组件连接。也就是说，如果</a:t>
            </a:r>
            <a:r>
              <a:rPr lang="en-US" altLang="zh-CN" dirty="0"/>
              <a:t>c1 _ c2 _ ... _ </a:t>
            </a:r>
            <a:r>
              <a:rPr lang="en-US" altLang="zh-CN" dirty="0" err="1"/>
              <a:t>cn</a:t>
            </a:r>
            <a:r>
              <a:rPr lang="zh-CN" altLang="en-US" dirty="0"/>
              <a:t>是从函数</a:t>
            </a:r>
            <a:r>
              <a:rPr lang="en-US" altLang="zh-CN" dirty="0" err="1"/>
              <a:t>myFunc</a:t>
            </a:r>
            <a:r>
              <a:rPr lang="zh-CN" altLang="en-US" dirty="0"/>
              <a:t>的数据点派生的谓词，我们依次考虑</a:t>
            </a:r>
            <a:r>
              <a:rPr lang="en-US" altLang="zh-CN" dirty="0" err="1"/>
              <a:t>i</a:t>
            </a:r>
            <a:r>
              <a:rPr lang="en-US" altLang="zh-CN" dirty="0"/>
              <a:t> 2 {1</a:t>
            </a:r>
            <a:r>
              <a:rPr lang="zh-CN" altLang="en-US" dirty="0"/>
              <a:t>，</a:t>
            </a:r>
            <a:r>
              <a:rPr lang="en-US" altLang="zh-CN" dirty="0"/>
              <a:t>2</a:t>
            </a:r>
            <a:r>
              <a:rPr lang="zh-CN" altLang="en-US" dirty="0"/>
              <a:t>，</a:t>
            </a:r>
            <a:r>
              <a:rPr lang="en-US" altLang="zh-CN" dirty="0"/>
              <a:t>…</a:t>
            </a:r>
            <a:r>
              <a:rPr lang="zh-CN" altLang="en-US" dirty="0"/>
              <a:t>，</a:t>
            </a:r>
            <a:r>
              <a:rPr lang="en-US" altLang="zh-CN" dirty="0"/>
              <a:t>n}</a:t>
            </a:r>
            <a:r>
              <a:rPr lang="zh-CN" altLang="en-US" dirty="0"/>
              <a:t>的每个子句</a:t>
            </a:r>
            <a:r>
              <a:rPr lang="en-US" altLang="zh-CN" dirty="0"/>
              <a:t>ci</a:t>
            </a:r>
            <a:r>
              <a:rPr lang="zh-CN" altLang="en-US" dirty="0"/>
              <a:t>。我们将其否定的检查放</a:t>
            </a:r>
            <a:r>
              <a:rPr lang="zh-CN" altLang="en-US" dirty="0" smtClean="0"/>
              <a:t>在函数的入口处。</a:t>
            </a:r>
            <a:r>
              <a:rPr lang="zh-CN" altLang="en-US" dirty="0"/>
              <a:t>然后我们在这个修改的程序上运行</a:t>
            </a:r>
            <a:r>
              <a:rPr lang="en-US" altLang="zh-CN" dirty="0"/>
              <a:t>CBMC</a:t>
            </a:r>
            <a:r>
              <a:rPr lang="zh-CN" altLang="en-US" dirty="0"/>
              <a:t>。</a:t>
            </a:r>
            <a:endParaRPr kumimoji="1" lang="zh-CN" altLang="en-US" dirty="0"/>
          </a:p>
        </p:txBody>
      </p:sp>
    </p:spTree>
    <p:extLst>
      <p:ext uri="{BB962C8B-B14F-4D97-AF65-F5344CB8AC3E}">
        <p14:creationId xmlns:p14="http://schemas.microsoft.com/office/powerpoint/2010/main" val="412527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	</a:t>
            </a:r>
            <a:endParaRPr kumimoji="1" lang="en-US" altLang="zh-CN" dirty="0" smtClean="0"/>
          </a:p>
          <a:p>
            <a:pPr marL="0" indent="0">
              <a:buNone/>
            </a:pPr>
            <a:r>
              <a:rPr kumimoji="1" lang="en-US" altLang="zh-CN" dirty="0"/>
              <a:t>	</a:t>
            </a:r>
            <a:r>
              <a:rPr kumimoji="1" lang="en-US" altLang="zh-CN" dirty="0" smtClean="0"/>
              <a:t>					</a:t>
            </a:r>
            <a:r>
              <a:rPr kumimoji="1" lang="en-US" altLang="zh-CN" sz="4000" dirty="0" smtClean="0">
                <a:latin typeface="黑体"/>
                <a:ea typeface="黑体"/>
                <a:cs typeface="黑体"/>
              </a:rPr>
              <a:t>	</a:t>
            </a:r>
            <a:r>
              <a:rPr kumimoji="1" lang="zh-CN" altLang="en-US" sz="4000" dirty="0" smtClean="0">
                <a:latin typeface="黑体"/>
                <a:ea typeface="黑体"/>
                <a:cs typeface="黑体"/>
              </a:rPr>
              <a:t>软件验证</a:t>
            </a:r>
            <a:r>
              <a:rPr kumimoji="1" lang="en-US" altLang="zh-CN" sz="4000" dirty="0" smtClean="0">
                <a:latin typeface="黑体"/>
                <a:ea typeface="黑体"/>
                <a:cs typeface="黑体"/>
              </a:rPr>
              <a:t>	</a:t>
            </a:r>
            <a:r>
              <a:rPr kumimoji="1" lang="en-US" altLang="zh-CN" dirty="0" smtClean="0"/>
              <a:t>			</a:t>
            </a:r>
            <a:endParaRPr kumimoji="1" lang="zh-CN" altLang="en-US" dirty="0"/>
          </a:p>
        </p:txBody>
      </p:sp>
    </p:spTree>
    <p:extLst>
      <p:ext uri="{BB962C8B-B14F-4D97-AF65-F5344CB8AC3E}">
        <p14:creationId xmlns:p14="http://schemas.microsoft.com/office/powerpoint/2010/main" val="15269867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评估不变效用</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t>假设二进制</a:t>
            </a:r>
            <a:r>
              <a:rPr lang="en-US" altLang="zh-CN" dirty="0"/>
              <a:t>Fission</a:t>
            </a:r>
            <a:r>
              <a:rPr lang="zh-CN" altLang="en-US" dirty="0"/>
              <a:t>玩家发现可能不变量和程序前提条件，我们想要了解这些表达式的有用性。我们通过测量这些不变量对数据的覆盖率来解决这个问题。解释的数据越多，可能不变或程序前提条件越弱，并且它提供了更多的实用性用于进一步的正式分析。</a:t>
            </a:r>
            <a:endParaRPr kumimoji="1" lang="zh-CN" altLang="en-US" dirty="0"/>
          </a:p>
        </p:txBody>
      </p:sp>
    </p:spTree>
    <p:extLst>
      <p:ext uri="{BB962C8B-B14F-4D97-AF65-F5344CB8AC3E}">
        <p14:creationId xmlns:p14="http://schemas.microsoft.com/office/powerpoint/2010/main" val="1301973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评估不变新颖性</a:t>
            </a:r>
            <a:endParaRPr kumimoji="1" lang="zh-CN" altLang="en-US" dirty="0"/>
          </a:p>
        </p:txBody>
      </p:sp>
      <p:sp>
        <p:nvSpPr>
          <p:cNvPr id="3" name="内容占位符 2"/>
          <p:cNvSpPr>
            <a:spLocks noGrp="1"/>
          </p:cNvSpPr>
          <p:nvPr>
            <p:ph idx="1"/>
          </p:nvPr>
        </p:nvSpPr>
        <p:spPr/>
        <p:txBody>
          <a:bodyPr/>
          <a:lstStyle/>
          <a:p>
            <a:r>
              <a:rPr lang="zh-CN" altLang="en-US" dirty="0"/>
              <a:t>我们尝试将二进制</a:t>
            </a:r>
            <a:r>
              <a:rPr lang="en-US" altLang="zh-CN" dirty="0"/>
              <a:t>Fission</a:t>
            </a:r>
            <a:r>
              <a:rPr lang="zh-CN" altLang="en-US" dirty="0"/>
              <a:t>放置在上下文中，与其他机器学习方法进行比较以进行不变的发现</a:t>
            </a:r>
            <a:r>
              <a:rPr lang="zh-CN" altLang="en-US" dirty="0" smtClean="0"/>
              <a:t>。</a:t>
            </a:r>
            <a:endParaRPr lang="en-US" altLang="zh-CN" dirty="0" smtClean="0"/>
          </a:p>
          <a:p>
            <a:r>
              <a:rPr kumimoji="1" lang="zh-CN" altLang="en-US" dirty="0"/>
              <a:t>我们将</a:t>
            </a:r>
            <a:r>
              <a:rPr kumimoji="1" lang="en-US" altLang="zh-CN" dirty="0" err="1"/>
              <a:t>DTinv</a:t>
            </a:r>
            <a:r>
              <a:rPr kumimoji="1" lang="zh-CN" altLang="en-US" dirty="0"/>
              <a:t>应用于创建提供给二进制</a:t>
            </a:r>
            <a:r>
              <a:rPr kumimoji="1" lang="en-US" altLang="zh-CN" dirty="0"/>
              <a:t>Fission</a:t>
            </a:r>
            <a:r>
              <a:rPr kumimoji="1" lang="zh-CN" altLang="en-US" dirty="0"/>
              <a:t>播放器的游戏关卡中使用的相同数据，我们将所得到的可能不变量与数据覆盖率和数据覆盖率的一致性，以及作为程序前提条件的可靠性进行比较。</a:t>
            </a:r>
          </a:p>
        </p:txBody>
      </p:sp>
    </p:spTree>
    <p:extLst>
      <p:ext uri="{BB962C8B-B14F-4D97-AF65-F5344CB8AC3E}">
        <p14:creationId xmlns:p14="http://schemas.microsoft.com/office/powerpoint/2010/main" val="1837394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实验设置</a:t>
            </a:r>
            <a:endParaRPr kumimoji="1" lang="zh-CN" altLang="en-US" dirty="0"/>
          </a:p>
        </p:txBody>
      </p:sp>
      <p:sp>
        <p:nvSpPr>
          <p:cNvPr id="3" name="内容占位符 2"/>
          <p:cNvSpPr>
            <a:spLocks noGrp="1"/>
          </p:cNvSpPr>
          <p:nvPr>
            <p:ph idx="1"/>
          </p:nvPr>
        </p:nvSpPr>
        <p:spPr/>
        <p:txBody>
          <a:bodyPr/>
          <a:lstStyle/>
          <a:p>
            <a:r>
              <a:rPr lang="zh-CN" altLang="en-US" dirty="0"/>
              <a:t>为了评估我们寻找先决条件的方法，我们需要使用一些程序作为分析的主题。虽然</a:t>
            </a:r>
            <a:r>
              <a:rPr lang="en-US" altLang="zh-CN" dirty="0"/>
              <a:t>Binary Fission</a:t>
            </a:r>
            <a:r>
              <a:rPr lang="zh-CN" altLang="en-US" dirty="0"/>
              <a:t>可以应用于任何程序，并且接受来自任何源的输入，但是对不变生成的应用施加了约束。应用程序对不变生成施加约束。 基础程序必须与自动化分析工具兼容，这些自动化分析工具可以生成大量的好的和坏的数据，并且为二进制</a:t>
            </a:r>
            <a:r>
              <a:rPr lang="en-US" altLang="zh-CN" dirty="0"/>
              <a:t>Fission</a:t>
            </a:r>
            <a:r>
              <a:rPr lang="zh-CN" altLang="en-US" dirty="0"/>
              <a:t>的输入选择谓词。我们选择</a:t>
            </a:r>
            <a:r>
              <a:rPr lang="en-US" altLang="zh-CN" dirty="0" smtClean="0"/>
              <a:t>TCAS</a:t>
            </a:r>
            <a:r>
              <a:rPr lang="zh-CN" altLang="en-US" dirty="0" smtClean="0"/>
              <a:t>。</a:t>
            </a:r>
            <a:endParaRPr kumimoji="1" lang="zh-CN" altLang="en-US" dirty="0"/>
          </a:p>
        </p:txBody>
      </p:sp>
    </p:spTree>
    <p:extLst>
      <p:ext uri="{BB962C8B-B14F-4D97-AF65-F5344CB8AC3E}">
        <p14:creationId xmlns:p14="http://schemas.microsoft.com/office/powerpoint/2010/main" val="2842916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srcRect l="-19168" r="-19168"/>
          <a:stretch>
            <a:fillRect/>
          </a:stretch>
        </p:blipFill>
        <p:spPr/>
      </p:pic>
    </p:spTree>
    <p:extLst>
      <p:ext uri="{BB962C8B-B14F-4D97-AF65-F5344CB8AC3E}">
        <p14:creationId xmlns:p14="http://schemas.microsoft.com/office/powerpoint/2010/main" val="4283201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t>BINARY FISSION</a:t>
            </a:r>
            <a:r>
              <a:rPr lang="zh-CN" altLang="de-DE" dirty="0"/>
              <a:t>的结果</a:t>
            </a:r>
            <a:endParaRPr kumimoji="1" lang="zh-CN" altLang="en-US" dirty="0"/>
          </a:p>
        </p:txBody>
      </p:sp>
      <p:sp>
        <p:nvSpPr>
          <p:cNvPr id="3" name="内容占位符 2"/>
          <p:cNvSpPr>
            <a:spLocks noGrp="1"/>
          </p:cNvSpPr>
          <p:nvPr>
            <p:ph idx="1"/>
          </p:nvPr>
        </p:nvSpPr>
        <p:spPr/>
        <p:txBody>
          <a:bodyPr/>
          <a:lstStyle/>
          <a:p>
            <a:r>
              <a:rPr lang="zh-CN" altLang="en-US" dirty="0"/>
              <a:t>为了说明的目的，我们详细讨论了</a:t>
            </a:r>
            <a:r>
              <a:rPr lang="en-US" altLang="zh-CN" dirty="0"/>
              <a:t>TCAS</a:t>
            </a:r>
            <a:r>
              <a:rPr lang="zh-CN" altLang="en-US" dirty="0"/>
              <a:t>函数非交叉偏置下降的解决方案，然后在剩余的六个示例中进行了总结。我们讨论可能发现的不变量的结构和覆盖，我们确定有效的程序前提条件，并且我们评估这些结果的一般性。我们通过比较二进制</a:t>
            </a:r>
            <a:r>
              <a:rPr lang="en-US" altLang="zh-CN" dirty="0"/>
              <a:t>Fission</a:t>
            </a:r>
            <a:r>
              <a:rPr lang="zh-CN" altLang="en-US" dirty="0"/>
              <a:t>和</a:t>
            </a:r>
            <a:r>
              <a:rPr lang="en-US" altLang="zh-CN" dirty="0" err="1"/>
              <a:t>DTinv</a:t>
            </a:r>
            <a:r>
              <a:rPr lang="zh-CN" altLang="en-US" dirty="0"/>
              <a:t>解决方案为同样的问题评估新颖性。</a:t>
            </a:r>
          </a:p>
          <a:p>
            <a:endParaRPr kumimoji="1" lang="zh-CN" altLang="en-US" dirty="0"/>
          </a:p>
        </p:txBody>
      </p:sp>
    </p:spTree>
    <p:extLst>
      <p:ext uri="{BB962C8B-B14F-4D97-AF65-F5344CB8AC3E}">
        <p14:creationId xmlns:p14="http://schemas.microsoft.com/office/powerpoint/2010/main" val="1181834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TCAS</a:t>
            </a:r>
            <a:r>
              <a:rPr lang="zh-CN" altLang="en-US" b="1" dirty="0"/>
              <a:t>问题中的可能不变量</a:t>
            </a:r>
            <a:endParaRPr kumimoji="1" lang="zh-CN" altLang="en-US" dirty="0"/>
          </a:p>
        </p:txBody>
      </p:sp>
      <p:sp>
        <p:nvSpPr>
          <p:cNvPr id="3" name="内容占位符 2"/>
          <p:cNvSpPr>
            <a:spLocks noGrp="1"/>
          </p:cNvSpPr>
          <p:nvPr>
            <p:ph idx="1"/>
          </p:nvPr>
        </p:nvSpPr>
        <p:spPr/>
        <p:txBody>
          <a:bodyPr/>
          <a:lstStyle/>
          <a:p>
            <a:r>
              <a:rPr kumimoji="1" lang="zh-CN" altLang="en-US" dirty="0"/>
              <a:t>非交叉偏置下降的共识解决方案具有</a:t>
            </a:r>
            <a:r>
              <a:rPr kumimoji="1" lang="en-US" altLang="zh-CN" dirty="0"/>
              <a:t>398</a:t>
            </a:r>
            <a:r>
              <a:rPr kumimoji="1" lang="zh-CN" altLang="en-US" dirty="0"/>
              <a:t>个分离条款，代表在二进制</a:t>
            </a:r>
            <a:r>
              <a:rPr kumimoji="1" lang="en-US" altLang="zh-CN" dirty="0"/>
              <a:t>Fission</a:t>
            </a:r>
            <a:r>
              <a:rPr kumimoji="1" lang="zh-CN" altLang="en-US" dirty="0"/>
              <a:t>玩家中发现的</a:t>
            </a:r>
            <a:r>
              <a:rPr kumimoji="1" lang="en-US" altLang="zh-CN" dirty="0"/>
              <a:t>Pure Good</a:t>
            </a:r>
            <a:r>
              <a:rPr kumimoji="1" lang="zh-CN" altLang="en-US" dirty="0"/>
              <a:t>节点。每个子句都是可能的众包不变量。图</a:t>
            </a:r>
            <a:r>
              <a:rPr kumimoji="1" lang="en-US" altLang="zh-CN" dirty="0"/>
              <a:t>8</a:t>
            </a:r>
            <a:r>
              <a:rPr kumimoji="1" lang="zh-CN" altLang="en-US" dirty="0"/>
              <a:t>示出了前三个，通过它们对编程状态的覆盖来测量。它们的内容在语法上类似</a:t>
            </a:r>
            <a:r>
              <a:rPr kumimoji="1" lang="en-US" altLang="zh-CN" dirty="0"/>
              <a:t>; </a:t>
            </a:r>
            <a:r>
              <a:rPr kumimoji="1" lang="zh-CN" altLang="en-US" dirty="0"/>
              <a:t>每个子句是</a:t>
            </a:r>
            <a:r>
              <a:rPr kumimoji="1" lang="en-US" altLang="zh-CN" dirty="0"/>
              <a:t>2-3</a:t>
            </a:r>
            <a:r>
              <a:rPr kumimoji="1" lang="zh-CN" altLang="en-US" dirty="0"/>
              <a:t>个原语谓词（显示为顶级</a:t>
            </a:r>
            <a:r>
              <a:rPr kumimoji="1" lang="en-US" altLang="zh-CN" dirty="0"/>
              <a:t>AND</a:t>
            </a:r>
            <a:r>
              <a:rPr kumimoji="1" lang="zh-CN" altLang="en-US" dirty="0"/>
              <a:t>）的连接，其中原语表示多个</a:t>
            </a:r>
            <a:r>
              <a:rPr kumimoji="1" lang="en-US" altLang="zh-CN" dirty="0"/>
              <a:t>TCAS</a:t>
            </a:r>
            <a:r>
              <a:rPr kumimoji="1" lang="zh-CN" altLang="en-US" dirty="0"/>
              <a:t>变量上的数字等式和不等式。</a:t>
            </a:r>
          </a:p>
        </p:txBody>
      </p:sp>
    </p:spTree>
    <p:extLst>
      <p:ext uri="{BB962C8B-B14F-4D97-AF65-F5344CB8AC3E}">
        <p14:creationId xmlns:p14="http://schemas.microsoft.com/office/powerpoint/2010/main" val="2074753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众包解决方案进展</a:t>
            </a:r>
            <a:endParaRPr kumimoji="1" lang="zh-CN" altLang="en-US" dirty="0"/>
          </a:p>
        </p:txBody>
      </p:sp>
      <p:pic>
        <p:nvPicPr>
          <p:cNvPr id="4" name="内容占位符 3"/>
          <p:cNvPicPr>
            <a:picLocks noGrp="1" noChangeAspect="1"/>
          </p:cNvPicPr>
          <p:nvPr>
            <p:ph idx="1"/>
          </p:nvPr>
        </p:nvPicPr>
        <p:blipFill>
          <a:blip r:embed="rId2"/>
          <a:srcRect l="-18692" r="-18692"/>
          <a:stretch>
            <a:fillRect/>
          </a:stretch>
        </p:blipFill>
        <p:spPr/>
      </p:pic>
    </p:spTree>
    <p:extLst>
      <p:ext uri="{BB962C8B-B14F-4D97-AF65-F5344CB8AC3E}">
        <p14:creationId xmlns:p14="http://schemas.microsoft.com/office/powerpoint/2010/main" val="2953695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找到的程序前提条件</a:t>
            </a:r>
            <a:endParaRPr kumimoji="1" lang="zh-CN" altLang="en-US" dirty="0"/>
          </a:p>
        </p:txBody>
      </p:sp>
      <p:pic>
        <p:nvPicPr>
          <p:cNvPr id="4" name="内容占位符 3"/>
          <p:cNvPicPr>
            <a:picLocks noGrp="1" noChangeAspect="1"/>
          </p:cNvPicPr>
          <p:nvPr>
            <p:ph idx="1"/>
          </p:nvPr>
        </p:nvPicPr>
        <p:blipFill>
          <a:blip r:embed="rId2"/>
          <a:srcRect t="-50015" b="-50015"/>
          <a:stretch>
            <a:fillRect/>
          </a:stretch>
        </p:blipFill>
        <p:spPr/>
      </p:pic>
    </p:spTree>
    <p:extLst>
      <p:ext uri="{BB962C8B-B14F-4D97-AF65-F5344CB8AC3E}">
        <p14:creationId xmlns:p14="http://schemas.microsoft.com/office/powerpoint/2010/main" val="791282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不变通则</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我们评估通过测量它们在测试集合中良好程序状态的覆盖而发现的众包前提条件的通用性</a:t>
            </a:r>
            <a:r>
              <a:rPr lang="zh-CN" altLang="en-US" dirty="0" smtClean="0"/>
              <a:t>。</a:t>
            </a:r>
            <a:r>
              <a:rPr lang="zh-CN" altLang="en-US" dirty="0" smtClean="0"/>
              <a:t>下表</a:t>
            </a:r>
            <a:r>
              <a:rPr lang="zh-CN" altLang="en-US" dirty="0" smtClean="0"/>
              <a:t>计算由七个</a:t>
            </a:r>
            <a:r>
              <a:rPr lang="en-US" altLang="zh-CN" dirty="0"/>
              <a:t>TCAS</a:t>
            </a:r>
            <a:r>
              <a:rPr lang="zh-CN" altLang="en-US" dirty="0"/>
              <a:t>问题解释的程序状态的数量。 最好的情况是前提条件是接受所有好的状态。在非交叉偏置下降的情况下，聚合前提条件（由表</a:t>
            </a:r>
            <a:r>
              <a:rPr lang="en-US" altLang="zh-CN" dirty="0"/>
              <a:t>2</a:t>
            </a:r>
            <a:r>
              <a:rPr lang="zh-CN" altLang="en-US" dirty="0"/>
              <a:t>中报告的</a:t>
            </a:r>
            <a:r>
              <a:rPr lang="en-US" altLang="zh-CN" dirty="0"/>
              <a:t>16</a:t>
            </a:r>
            <a:r>
              <a:rPr lang="zh-CN" altLang="en-US" dirty="0"/>
              <a:t>个条款组成）解释了分类任务期间保留的良好程序状态的</a:t>
            </a:r>
            <a:r>
              <a:rPr lang="en-US" altLang="zh-CN" dirty="0"/>
              <a:t>36.6</a:t>
            </a:r>
            <a:r>
              <a:rPr lang="zh-CN" altLang="en-US" dirty="0"/>
              <a:t>％。这对应于平均每个前提条款的</a:t>
            </a:r>
            <a:r>
              <a:rPr lang="en-US" altLang="zh-CN" dirty="0"/>
              <a:t>2.3</a:t>
            </a:r>
            <a:r>
              <a:rPr lang="zh-CN" altLang="en-US" dirty="0"/>
              <a:t>％的良好状态，尽管分布是不均匀的</a:t>
            </a:r>
            <a:r>
              <a:rPr lang="zh-CN" altLang="en-US" dirty="0" smtClean="0"/>
              <a:t>。</a:t>
            </a:r>
            <a:r>
              <a:rPr lang="zh-CN" altLang="en-US" dirty="0" smtClean="0"/>
              <a:t>上图</a:t>
            </a:r>
            <a:r>
              <a:rPr lang="zh-CN" altLang="en-US" dirty="0" smtClean="0"/>
              <a:t>显示了这个问题</a:t>
            </a:r>
            <a:r>
              <a:rPr lang="zh-CN" altLang="en-US" dirty="0"/>
              <a:t>的最好的三个前提条件。首先解释了</a:t>
            </a:r>
            <a:r>
              <a:rPr lang="en-US" altLang="zh-CN" dirty="0"/>
              <a:t>20</a:t>
            </a:r>
            <a:r>
              <a:rPr lang="zh-CN" altLang="en-US" dirty="0"/>
              <a:t>％的数据，而第二和第三最佳前提条件分别捕获测试集中</a:t>
            </a:r>
            <a:r>
              <a:rPr lang="en-US" altLang="zh-CN" dirty="0"/>
              <a:t>14</a:t>
            </a:r>
            <a:r>
              <a:rPr lang="zh-CN" altLang="en-US" dirty="0"/>
              <a:t>％和</a:t>
            </a:r>
            <a:r>
              <a:rPr lang="en-US" altLang="zh-CN" dirty="0"/>
              <a:t>9</a:t>
            </a:r>
            <a:r>
              <a:rPr lang="zh-CN" altLang="en-US" dirty="0"/>
              <a:t>％的程序状态。最终的结果是，人群发现具有值得注意的覆盖</a:t>
            </a:r>
            <a:r>
              <a:rPr lang="en-US" altLang="zh-CN" dirty="0"/>
              <a:t>/</a:t>
            </a:r>
            <a:r>
              <a:rPr lang="zh-CN" altLang="en-US" dirty="0"/>
              <a:t>通用性的多个程序前提条件。</a:t>
            </a:r>
          </a:p>
          <a:p>
            <a:endParaRPr kumimoji="1" lang="zh-CN" altLang="en-US" dirty="0"/>
          </a:p>
        </p:txBody>
      </p:sp>
    </p:spTree>
    <p:extLst>
      <p:ext uri="{BB962C8B-B14F-4D97-AF65-F5344CB8AC3E}">
        <p14:creationId xmlns:p14="http://schemas.microsoft.com/office/powerpoint/2010/main" val="217643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srcRect t="-19267" b="-19267"/>
          <a:stretch>
            <a:fillRect/>
          </a:stretch>
        </p:blipFill>
        <p:spPr/>
      </p:pic>
    </p:spTree>
    <p:extLst>
      <p:ext uri="{BB962C8B-B14F-4D97-AF65-F5344CB8AC3E}">
        <p14:creationId xmlns:p14="http://schemas.microsoft.com/office/powerpoint/2010/main" val="117338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lgn="ctr">
              <a:buNone/>
            </a:pPr>
            <a:r>
              <a:rPr kumimoji="1" lang="zh-CN" altLang="en-US" dirty="0" smtClean="0">
                <a:latin typeface="黑体"/>
                <a:ea typeface="黑体"/>
                <a:cs typeface="黑体"/>
              </a:rPr>
              <a:t>软件验证的关键问题</a:t>
            </a:r>
          </a:p>
          <a:p>
            <a:pPr marL="0" indent="0">
              <a:buNone/>
            </a:pPr>
            <a:endParaRPr kumimoji="1" lang="zh-CN" altLang="en-US" dirty="0">
              <a:latin typeface="黑体"/>
              <a:ea typeface="黑体"/>
              <a:cs typeface="黑体"/>
            </a:endParaRPr>
          </a:p>
          <a:p>
            <a:pPr marL="0" indent="0" algn="ctr">
              <a:buNone/>
            </a:pPr>
            <a:r>
              <a:rPr kumimoji="1" lang="zh-CN" altLang="en-US" sz="2800" dirty="0" smtClean="0">
                <a:latin typeface="黑体"/>
                <a:ea typeface="黑体"/>
                <a:cs typeface="黑体"/>
              </a:rPr>
              <a:t>找到足够精确的抽象</a:t>
            </a:r>
          </a:p>
          <a:p>
            <a:pPr marL="0" indent="0" algn="ctr">
              <a:buNone/>
            </a:pPr>
            <a:r>
              <a:rPr kumimoji="1" lang="zh-CN" altLang="en-US" sz="2800" dirty="0" smtClean="0">
                <a:latin typeface="黑体"/>
                <a:ea typeface="黑体"/>
                <a:cs typeface="黑体"/>
              </a:rPr>
              <a:t>（用来证明期望的程序属性）</a:t>
            </a:r>
          </a:p>
          <a:p>
            <a:pPr marL="0" indent="0" algn="ctr">
              <a:buNone/>
            </a:pPr>
            <a:endParaRPr kumimoji="1" lang="zh-CN" altLang="en-US" sz="2800" dirty="0">
              <a:latin typeface="黑体"/>
              <a:ea typeface="黑体"/>
              <a:cs typeface="黑体"/>
            </a:endParaRPr>
          </a:p>
          <a:p>
            <a:pPr marL="0" indent="0" algn="ctr">
              <a:buNone/>
            </a:pPr>
            <a:r>
              <a:rPr kumimoji="1" lang="zh-CN" altLang="en-US" sz="2800" dirty="0" smtClean="0">
                <a:latin typeface="黑体"/>
                <a:ea typeface="黑体"/>
                <a:cs typeface="黑体"/>
              </a:rPr>
              <a:t>［抽象必须足够通用，允许自动化工具推理程序］</a:t>
            </a:r>
            <a:endParaRPr kumimoji="1" lang="zh-CN" altLang="en-US" sz="2800" dirty="0">
              <a:latin typeface="黑体"/>
              <a:ea typeface="黑体"/>
              <a:cs typeface="黑体"/>
            </a:endParaRPr>
          </a:p>
        </p:txBody>
      </p:sp>
    </p:spTree>
    <p:extLst>
      <p:ext uri="{BB962C8B-B14F-4D97-AF65-F5344CB8AC3E}">
        <p14:creationId xmlns:p14="http://schemas.microsoft.com/office/powerpoint/2010/main" val="35575472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endParaRPr kumimoji="1" lang="zh-CN" altLang="en-US" dirty="0"/>
          </a:p>
        </p:txBody>
      </p:sp>
      <p:sp>
        <p:nvSpPr>
          <p:cNvPr id="3" name="内容占位符 2"/>
          <p:cNvSpPr>
            <a:spLocks noGrp="1"/>
          </p:cNvSpPr>
          <p:nvPr>
            <p:ph idx="1"/>
          </p:nvPr>
        </p:nvSpPr>
        <p:spPr/>
        <p:txBody>
          <a:bodyPr>
            <a:normAutofit fontScale="85000" lnSpcReduction="10000"/>
          </a:bodyPr>
          <a:lstStyle/>
          <a:p>
            <a:r>
              <a:rPr kumimoji="1" lang="zh-CN" altLang="en-US" dirty="0"/>
              <a:t>本文解决了众包程序前提条件的问题，在模型下，众包提供了一个替代的，可行的方法来解决一个困难的任务。</a:t>
            </a:r>
            <a:r>
              <a:rPr kumimoji="1" lang="zh-CN" altLang="en-US" dirty="0" smtClean="0"/>
              <a:t>我们以</a:t>
            </a:r>
            <a:r>
              <a:rPr lang="en-US" altLang="zh-CN" dirty="0"/>
              <a:t>Binary Fission</a:t>
            </a:r>
            <a:r>
              <a:rPr kumimoji="1" lang="zh-CN" altLang="en-US" dirty="0" smtClean="0"/>
              <a:t>游戏的形式提供了一个存在证</a:t>
            </a:r>
            <a:r>
              <a:rPr kumimoji="1" lang="zh-CN" altLang="en-US" dirty="0"/>
              <a:t>明，并且我们已经表明，众包通过使用游戏来发现</a:t>
            </a:r>
            <a:r>
              <a:rPr kumimoji="1" lang="en-US" altLang="zh-CN" dirty="0"/>
              <a:t>6</a:t>
            </a:r>
            <a:r>
              <a:rPr kumimoji="1" lang="zh-CN" altLang="en-US" dirty="0"/>
              <a:t>个</a:t>
            </a:r>
            <a:r>
              <a:rPr kumimoji="1" lang="en-US" altLang="zh-CN" dirty="0"/>
              <a:t>TCAS</a:t>
            </a:r>
            <a:r>
              <a:rPr kumimoji="1" lang="zh-CN" altLang="en-US" dirty="0"/>
              <a:t>问题的程序前提条件是有效的</a:t>
            </a:r>
            <a:r>
              <a:rPr kumimoji="1" lang="zh-CN" altLang="en-US" dirty="0" smtClean="0"/>
              <a:t>。</a:t>
            </a:r>
            <a:endParaRPr kumimoji="1" lang="en-US" altLang="zh-CN" dirty="0" smtClean="0"/>
          </a:p>
          <a:p>
            <a:r>
              <a:rPr lang="zh-CN" altLang="en-US" dirty="0"/>
              <a:t>二进制</a:t>
            </a:r>
            <a:r>
              <a:rPr lang="en-US" altLang="zh-CN" dirty="0"/>
              <a:t>Fission</a:t>
            </a:r>
            <a:r>
              <a:rPr lang="zh-CN" altLang="en-US" dirty="0"/>
              <a:t>背后有三个力量来源：它采用表达性表示，它依靠人群进行彻底搜索，游戏对搜索选择一般解决方案施加了限制</a:t>
            </a:r>
            <a:r>
              <a:rPr lang="zh-CN" altLang="en-US" dirty="0" smtClean="0"/>
              <a:t>。</a:t>
            </a:r>
            <a:endParaRPr lang="en-US" altLang="zh-CN" dirty="0" smtClean="0"/>
          </a:p>
          <a:p>
            <a:r>
              <a:rPr lang="zh-CN" altLang="en-US" dirty="0"/>
              <a:t>虽然</a:t>
            </a:r>
            <a:r>
              <a:rPr lang="en-US" altLang="zh-CN" dirty="0"/>
              <a:t>Binary Fission</a:t>
            </a:r>
            <a:r>
              <a:rPr lang="zh-CN" altLang="en-US" dirty="0"/>
              <a:t>采用分类模型，但是改进分类技术不是我们的目标。我们的主要观点是引入众包作为一种有前途的方法来不变的发现。</a:t>
            </a:r>
            <a:endParaRPr kumimoji="1" lang="en-US" altLang="zh-CN" dirty="0" smtClean="0"/>
          </a:p>
          <a:p>
            <a:endParaRPr kumimoji="1" lang="zh-CN" altLang="en-US" dirty="0"/>
          </a:p>
        </p:txBody>
      </p:sp>
    </p:spTree>
    <p:extLst>
      <p:ext uri="{BB962C8B-B14F-4D97-AF65-F5344CB8AC3E}">
        <p14:creationId xmlns:p14="http://schemas.microsoft.com/office/powerpoint/2010/main" val="1547358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威胁的有效性</a:t>
            </a:r>
            <a:endParaRPr kumimoji="1" lang="zh-CN" altLang="en-US" dirty="0"/>
          </a:p>
        </p:txBody>
      </p:sp>
      <p:sp>
        <p:nvSpPr>
          <p:cNvPr id="3" name="内容占位符 2"/>
          <p:cNvSpPr>
            <a:spLocks noGrp="1"/>
          </p:cNvSpPr>
          <p:nvPr>
            <p:ph idx="1"/>
          </p:nvPr>
        </p:nvSpPr>
        <p:spPr/>
        <p:txBody>
          <a:bodyPr>
            <a:normAutofit fontScale="92500"/>
          </a:bodyPr>
          <a:lstStyle/>
          <a:p>
            <a:r>
              <a:rPr lang="zh-CN" altLang="en-US" dirty="0"/>
              <a:t>首先，虽然众包找到了</a:t>
            </a:r>
            <a:r>
              <a:rPr lang="en-US" altLang="zh-CN" dirty="0"/>
              <a:t>TCAS</a:t>
            </a:r>
            <a:r>
              <a:rPr lang="zh-CN" altLang="en-US" dirty="0"/>
              <a:t>的前提条件，但该方法可能无法推广到更复杂的计划。 特别是，</a:t>
            </a:r>
            <a:r>
              <a:rPr lang="en-US" altLang="zh-CN" dirty="0"/>
              <a:t>TCAS</a:t>
            </a:r>
            <a:r>
              <a:rPr lang="zh-CN" altLang="en-US" dirty="0"/>
              <a:t>是一个短的，直线，算术程序，缺乏指针，循环，复杂的数据结构和一系列其他语言功能，使验证任务复杂化</a:t>
            </a:r>
            <a:r>
              <a:rPr lang="zh-CN" altLang="en-US" dirty="0" smtClean="0"/>
              <a:t>。</a:t>
            </a:r>
            <a:endParaRPr lang="en-US" altLang="zh-CN" dirty="0" smtClean="0"/>
          </a:p>
          <a:p>
            <a:r>
              <a:rPr lang="zh-CN" altLang="en-US" dirty="0"/>
              <a:t>第二，我们关于二元裂变解决方案的新颖性的结果可以是我们选择</a:t>
            </a:r>
            <a:r>
              <a:rPr lang="en-US" altLang="zh-CN" dirty="0" err="1"/>
              <a:t>DTinv</a:t>
            </a:r>
            <a:r>
              <a:rPr lang="zh-CN" altLang="en-US" dirty="0"/>
              <a:t>作为比较器的产物</a:t>
            </a:r>
            <a:r>
              <a:rPr lang="zh-CN" altLang="en-US" dirty="0" smtClean="0"/>
              <a:t>。</a:t>
            </a:r>
            <a:endParaRPr lang="en-US" altLang="zh-CN" dirty="0" smtClean="0"/>
          </a:p>
          <a:p>
            <a:r>
              <a:rPr lang="zh-CN" altLang="en-US" dirty="0"/>
              <a:t>第三个问题是我们使用众包分类可以用合适的自动化方法代替。</a:t>
            </a:r>
            <a:endParaRPr kumimoji="1" lang="zh-CN" altLang="en-US" dirty="0"/>
          </a:p>
        </p:txBody>
      </p:sp>
    </p:spTree>
    <p:extLst>
      <p:ext uri="{BB962C8B-B14F-4D97-AF65-F5344CB8AC3E}">
        <p14:creationId xmlns:p14="http://schemas.microsoft.com/office/powerpoint/2010/main" val="2364562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我们使用二进制</a:t>
            </a:r>
            <a:r>
              <a:rPr lang="en-US" altLang="zh-CN" dirty="0"/>
              <a:t>Fission</a:t>
            </a:r>
            <a:r>
              <a:rPr lang="zh-CN" altLang="en-US" dirty="0"/>
              <a:t>，一个众包的游戏，用于不变量发现，分析机载飞机碰撞检测和回避系统的实现。我们已经表明，人群可以使用二进制</a:t>
            </a:r>
            <a:r>
              <a:rPr lang="en-US" altLang="zh-CN" dirty="0"/>
              <a:t>Fission</a:t>
            </a:r>
            <a:r>
              <a:rPr lang="zh-CN" altLang="en-US" dirty="0"/>
              <a:t>来证明程序属性。 他们发现函数前提条件（关于与函数输入相关的程序变量的语句）保证在程序退出时保持重要的安全属性，这些属性被编码为后置条件。二进制</a:t>
            </a:r>
            <a:r>
              <a:rPr lang="en-US" altLang="zh-CN" dirty="0"/>
              <a:t>Fission</a:t>
            </a:r>
            <a:r>
              <a:rPr lang="zh-CN" altLang="en-US" dirty="0"/>
              <a:t>玩家发现简洁，一般和人类可读的前提条件，这对于其他分类系统经常产生的复杂逻辑表达式也是新颖的。玩家在正式方法或编程中没有特殊的专业知识，并且没有特别意识到他们正在解决验证任务。</a:t>
            </a:r>
          </a:p>
          <a:p>
            <a:endParaRPr kumimoji="1" lang="zh-CN" altLang="en-US" dirty="0"/>
          </a:p>
        </p:txBody>
      </p:sp>
    </p:spTree>
    <p:extLst>
      <p:ext uri="{BB962C8B-B14F-4D97-AF65-F5344CB8AC3E}">
        <p14:creationId xmlns:p14="http://schemas.microsoft.com/office/powerpoint/2010/main" val="612835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endParaRPr kumimoji="1" lang="zh-CN" altLang="en-US" dirty="0"/>
          </a:p>
        </p:txBody>
      </p:sp>
      <p:sp>
        <p:nvSpPr>
          <p:cNvPr id="4" name="矩形 3"/>
          <p:cNvSpPr/>
          <p:nvPr/>
        </p:nvSpPr>
        <p:spPr>
          <a:xfrm>
            <a:off x="3787170" y="2967335"/>
            <a:ext cx="1569660" cy="923330"/>
          </a:xfrm>
          <a:prstGeom prst="rect">
            <a:avLst/>
          </a:prstGeom>
          <a:solidFill>
            <a:schemeClr val="bg1"/>
          </a:solidFill>
          <a:ln>
            <a:solidFill>
              <a:schemeClr val="bg1"/>
            </a:solidFill>
          </a:ln>
        </p:spPr>
        <p:txBody>
          <a:bodyPr wrap="none" lIns="91440" tIns="45720" rIns="91440" bIns="45720">
            <a:spAutoFit/>
          </a:bodyPr>
          <a:lstStyle/>
          <a:p>
            <a:pPr algn="ctr"/>
            <a:r>
              <a:rPr kumimoji="1" lang="zh-CN" altLang="en-US" sz="5400" b="1" cap="none" spc="0" dirty="0" smtClean="0">
                <a:ln w="12700">
                  <a:solidFill>
                    <a:schemeClr val="tx1"/>
                  </a:solidFill>
                  <a:prstDash val="solid"/>
                </a:ln>
                <a:effectLst>
                  <a:outerShdw blurRad="41275" dist="20320" dir="1800000" algn="tl" rotWithShape="0">
                    <a:srgbClr val="000000">
                      <a:alpha val="40000"/>
                    </a:srgbClr>
                  </a:outerShdw>
                </a:effectLst>
              </a:rPr>
              <a:t>谢谢</a:t>
            </a:r>
            <a:endParaRPr lang="zh-CN" altLang="en-US" sz="5400" b="1" cap="none" spc="0" dirty="0">
              <a:ln w="12700">
                <a:solidFill>
                  <a:schemeClr val="tx1"/>
                </a:solid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5858826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lgn="ctr">
              <a:buNone/>
            </a:pPr>
            <a:endParaRPr kumimoji="1" lang="zh-CN" altLang="en-US" dirty="0" smtClean="0">
              <a:latin typeface="黑体"/>
              <a:ea typeface="黑体"/>
              <a:cs typeface="黑体"/>
            </a:endParaRPr>
          </a:p>
          <a:p>
            <a:pPr marL="0" indent="0" algn="ctr">
              <a:buNone/>
            </a:pPr>
            <a:r>
              <a:rPr kumimoji="1" lang="zh-CN" altLang="en-US" dirty="0" smtClean="0">
                <a:latin typeface="黑体"/>
                <a:ea typeface="黑体"/>
                <a:cs typeface="黑体"/>
              </a:rPr>
              <a:t>如何找到足够精确的抽象？</a:t>
            </a:r>
          </a:p>
          <a:p>
            <a:pPr marL="0" indent="0" algn="ctr">
              <a:buNone/>
            </a:pPr>
            <a:endParaRPr kumimoji="1" lang="zh-CN" altLang="en-US" dirty="0" smtClean="0">
              <a:latin typeface="黑体"/>
              <a:ea typeface="黑体"/>
              <a:cs typeface="黑体"/>
            </a:endParaRPr>
          </a:p>
          <a:p>
            <a:pPr marL="0" indent="0" algn="ctr">
              <a:buNone/>
            </a:pPr>
            <a:endParaRPr kumimoji="1" lang="zh-CN" altLang="en-US" dirty="0" smtClean="0">
              <a:latin typeface="黑体"/>
              <a:ea typeface="黑体"/>
              <a:cs typeface="黑体"/>
            </a:endParaRPr>
          </a:p>
        </p:txBody>
      </p:sp>
    </p:spTree>
    <p:extLst>
      <p:ext uri="{BB962C8B-B14F-4D97-AF65-F5344CB8AC3E}">
        <p14:creationId xmlns:p14="http://schemas.microsoft.com/office/powerpoint/2010/main" val="21299193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63859"/>
            <a:ext cx="8229600" cy="1143000"/>
          </a:xfrm>
        </p:spPr>
        <p:txBody>
          <a:bodyPr>
            <a:normAutofit fontScale="90000"/>
          </a:bodyPr>
          <a:lstStyle/>
          <a:p>
            <a:r>
              <a:rPr kumimoji="1" lang="zh-CN" altLang="en-US" dirty="0" smtClean="0">
                <a:latin typeface="Times New Roman"/>
                <a:ea typeface="黑体"/>
                <a:cs typeface="Times New Roman"/>
              </a:rPr>
              <a:t>	</a:t>
            </a:r>
            <a:br>
              <a:rPr kumimoji="1" lang="zh-CN" altLang="en-US" dirty="0" smtClean="0">
                <a:latin typeface="Times New Roman"/>
                <a:ea typeface="黑体"/>
                <a:cs typeface="Times New Roman"/>
              </a:rPr>
            </a:br>
            <a:r>
              <a:rPr kumimoji="1" lang="zh-CN" altLang="en-US" dirty="0" smtClean="0">
                <a:latin typeface="Times New Roman"/>
                <a:ea typeface="黑体"/>
                <a:cs typeface="Times New Roman"/>
              </a:rPr>
              <a:t>各种技术</a:t>
            </a:r>
            <a:br>
              <a:rPr kumimoji="1" lang="zh-CN" altLang="en-US" dirty="0" smtClean="0">
                <a:latin typeface="Times New Roman"/>
                <a:ea typeface="黑体"/>
                <a:cs typeface="Times New Roman"/>
              </a:rPr>
            </a:br>
            <a:endParaRPr kumimoji="1" lang="zh-CN" altLang="en-US" dirty="0"/>
          </a:p>
        </p:txBody>
      </p:sp>
      <p:sp>
        <p:nvSpPr>
          <p:cNvPr id="3" name="内容占位符 2"/>
          <p:cNvSpPr>
            <a:spLocks noGrp="1"/>
          </p:cNvSpPr>
          <p:nvPr>
            <p:ph idx="1"/>
          </p:nvPr>
        </p:nvSpPr>
        <p:spPr>
          <a:xfrm>
            <a:off x="457200" y="1939720"/>
            <a:ext cx="8229600" cy="4525963"/>
          </a:xfrm>
        </p:spPr>
        <p:txBody>
          <a:bodyPr/>
          <a:lstStyle/>
          <a:p>
            <a:pPr marL="0" indent="0" algn="ctr">
              <a:buNone/>
            </a:pPr>
            <a:r>
              <a:rPr kumimoji="1" lang="zh-CN" altLang="zh-CN" dirty="0" smtClean="0">
                <a:latin typeface="Times New Roman"/>
                <a:ea typeface="黑体"/>
                <a:cs typeface="Times New Roman"/>
              </a:rPr>
              <a:t>P</a:t>
            </a:r>
            <a:r>
              <a:rPr kumimoji="1" lang="en-US" altLang="zh-CN" dirty="0" err="1" smtClean="0">
                <a:latin typeface="Times New Roman"/>
                <a:ea typeface="黑体"/>
                <a:cs typeface="Times New Roman"/>
              </a:rPr>
              <a:t>redicates</a:t>
            </a:r>
            <a:r>
              <a:rPr kumimoji="1" lang="zh-CN" altLang="en-US" dirty="0" smtClean="0">
                <a:latin typeface="Times New Roman"/>
                <a:ea typeface="黑体"/>
                <a:cs typeface="Times New Roman"/>
              </a:rPr>
              <a:t>抽象</a:t>
            </a:r>
            <a:r>
              <a:rPr kumimoji="1" lang="en-US" altLang="zh-CN" dirty="0" smtClean="0">
                <a:latin typeface="Times New Roman"/>
                <a:ea typeface="黑体"/>
                <a:cs typeface="Times New Roman"/>
              </a:rPr>
              <a:t> </a:t>
            </a:r>
            <a:r>
              <a:rPr kumimoji="1" lang="zh-CN" altLang="en-US" dirty="0" smtClean="0">
                <a:latin typeface="Times New Roman"/>
                <a:ea typeface="黑体"/>
                <a:cs typeface="Times New Roman"/>
              </a:rPr>
              <a:t>插值</a:t>
            </a:r>
            <a:r>
              <a:rPr kumimoji="1" lang="en-US" altLang="zh-CN" dirty="0" smtClean="0">
                <a:latin typeface="Times New Roman"/>
                <a:ea typeface="黑体"/>
                <a:cs typeface="Times New Roman"/>
              </a:rPr>
              <a:t> </a:t>
            </a:r>
            <a:r>
              <a:rPr kumimoji="1" lang="zh-CN" altLang="en-US" dirty="0" smtClean="0">
                <a:latin typeface="Times New Roman"/>
                <a:ea typeface="黑体"/>
                <a:cs typeface="Times New Roman"/>
              </a:rPr>
              <a:t>逻辑外包</a:t>
            </a:r>
            <a:r>
              <a:rPr kumimoji="1" lang="en-US" altLang="zh-CN" dirty="0" smtClean="0">
                <a:latin typeface="Times New Roman"/>
                <a:ea typeface="黑体"/>
                <a:cs typeface="Times New Roman"/>
              </a:rPr>
              <a:t> </a:t>
            </a:r>
            <a:r>
              <a:rPr kumimoji="1" lang="zh-CN" altLang="en-US" dirty="0" smtClean="0">
                <a:latin typeface="Times New Roman"/>
                <a:ea typeface="黑体"/>
                <a:cs typeface="Times New Roman"/>
              </a:rPr>
              <a:t>机器学习</a:t>
            </a:r>
          </a:p>
          <a:p>
            <a:pPr marL="0" indent="0">
              <a:buNone/>
            </a:pPr>
            <a:endParaRPr kumimoji="1" lang="zh-CN" altLang="en-US" dirty="0" smtClean="0">
              <a:latin typeface="Times New Roman"/>
              <a:ea typeface="黑体"/>
              <a:cs typeface="Times New Roman"/>
            </a:endParaRPr>
          </a:p>
          <a:p>
            <a:pPr marL="0" indent="0">
              <a:buNone/>
            </a:pPr>
            <a:r>
              <a:rPr kumimoji="1" lang="zh-CN" altLang="en-US" sz="2800" dirty="0" smtClean="0">
                <a:latin typeface="Times New Roman"/>
                <a:ea typeface="黑体"/>
                <a:cs typeface="Times New Roman"/>
              </a:rPr>
              <a:t>原理：通过识别适当的</a:t>
            </a:r>
            <a:r>
              <a:rPr kumimoji="1" lang="en-US" altLang="zh-CN" sz="2800" dirty="0" smtClean="0">
                <a:latin typeface="Times New Roman"/>
                <a:ea typeface="黑体"/>
                <a:cs typeface="Times New Roman"/>
              </a:rPr>
              <a:t>program </a:t>
            </a:r>
            <a:r>
              <a:rPr lang="en-US" altLang="zh-CN" sz="2800" dirty="0" smtClean="0">
                <a:latin typeface="Times New Roman"/>
                <a:cs typeface="Times New Roman"/>
              </a:rPr>
              <a:t>invariants</a:t>
            </a:r>
            <a:r>
              <a:rPr lang="zh-CN" altLang="en-US" sz="2800" dirty="0" smtClean="0">
                <a:latin typeface="黑体"/>
                <a:ea typeface="黑体"/>
                <a:cs typeface="黑体"/>
              </a:rPr>
              <a:t>来自动找到这样的抽象。</a:t>
            </a:r>
          </a:p>
          <a:p>
            <a:pPr marL="0" indent="0">
              <a:buNone/>
            </a:pPr>
            <a:endParaRPr lang="zh-CN" altLang="en-US" sz="2800" dirty="0">
              <a:latin typeface="黑体"/>
              <a:ea typeface="黑体"/>
              <a:cs typeface="黑体"/>
            </a:endParaRPr>
          </a:p>
          <a:p>
            <a:endParaRPr kumimoji="1" lang="zh-CN" altLang="en-US" dirty="0"/>
          </a:p>
        </p:txBody>
      </p:sp>
    </p:spTree>
    <p:extLst>
      <p:ext uri="{BB962C8B-B14F-4D97-AF65-F5344CB8AC3E}">
        <p14:creationId xmlns:p14="http://schemas.microsoft.com/office/powerpoint/2010/main" val="6549320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lgn="ctr">
              <a:buNone/>
            </a:pPr>
            <a:endParaRPr kumimoji="1" lang="zh-CN" altLang="en-US" dirty="0" smtClean="0"/>
          </a:p>
          <a:p>
            <a:pPr marL="0" indent="0" algn="ctr">
              <a:buNone/>
            </a:pPr>
            <a:r>
              <a:rPr kumimoji="1" lang="zh-CN" altLang="en-US" dirty="0" smtClean="0"/>
              <a:t>如何发现</a:t>
            </a:r>
            <a:r>
              <a:rPr lang="en-US" altLang="zh-CN" dirty="0"/>
              <a:t>invariants </a:t>
            </a:r>
            <a:r>
              <a:rPr lang="zh-CN" altLang="en-US" dirty="0" smtClean="0"/>
              <a:t>？</a:t>
            </a:r>
            <a:endParaRPr lang="en-US" altLang="zh-CN" dirty="0" smtClean="0"/>
          </a:p>
          <a:p>
            <a:pPr marL="0" indent="0" algn="ctr">
              <a:buNone/>
            </a:pPr>
            <a:endParaRPr kumimoji="1" lang="zh-CN" altLang="en-US" dirty="0"/>
          </a:p>
        </p:txBody>
      </p:sp>
    </p:spTree>
    <p:extLst>
      <p:ext uri="{BB962C8B-B14F-4D97-AF65-F5344CB8AC3E}">
        <p14:creationId xmlns:p14="http://schemas.microsoft.com/office/powerpoint/2010/main" val="652401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lang="en-US" altLang="zh-CN" dirty="0">
                <a:latin typeface="Times New Roman"/>
                <a:cs typeface="Times New Roman"/>
              </a:rPr>
              <a:t>The human process for finding invariants relies on highly skilled people, schooled in formal methods, to reason from the purpose of programs towards possible predicates. </a:t>
            </a:r>
            <a:endParaRPr lang="en-US" altLang="zh-CN" dirty="0" smtClean="0">
              <a:latin typeface="Times New Roman"/>
              <a:cs typeface="Times New Roman"/>
            </a:endParaRPr>
          </a:p>
          <a:p>
            <a:pPr marL="0" indent="0">
              <a:buNone/>
            </a:pPr>
            <a:endParaRPr kumimoji="1" lang="zh-CN" altLang="en-US" dirty="0"/>
          </a:p>
        </p:txBody>
      </p:sp>
    </p:spTree>
    <p:extLst>
      <p:ext uri="{BB962C8B-B14F-4D97-AF65-F5344CB8AC3E}">
        <p14:creationId xmlns:p14="http://schemas.microsoft.com/office/powerpoint/2010/main" val="2314644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lgn="ctr">
              <a:buNone/>
            </a:pPr>
            <a:endParaRPr kumimoji="1" lang="zh-CN" altLang="en-US" dirty="0" smtClean="0"/>
          </a:p>
          <a:p>
            <a:pPr marL="0" indent="0" algn="ctr">
              <a:buNone/>
            </a:pPr>
            <a:r>
              <a:rPr kumimoji="1" lang="zh-CN" altLang="en-US" dirty="0" smtClean="0">
                <a:latin typeface="黑体"/>
                <a:ea typeface="黑体"/>
                <a:cs typeface="黑体"/>
              </a:rPr>
              <a:t>现实问题</a:t>
            </a:r>
          </a:p>
          <a:p>
            <a:pPr marL="0" indent="0" algn="ctr">
              <a:buNone/>
            </a:pPr>
            <a:endParaRPr kumimoji="1" lang="zh-CN" altLang="en-US" dirty="0" smtClean="0">
              <a:latin typeface="黑体"/>
              <a:ea typeface="黑体"/>
              <a:cs typeface="黑体"/>
            </a:endParaRPr>
          </a:p>
          <a:p>
            <a:pPr marL="0" indent="0">
              <a:buNone/>
            </a:pPr>
            <a:r>
              <a:rPr kumimoji="1" lang="zh-CN" altLang="en-US" dirty="0" smtClean="0">
                <a:latin typeface="黑体"/>
                <a:ea typeface="黑体"/>
                <a:cs typeface="黑体"/>
              </a:rPr>
              <a:t>数百万个方案可以从中受益，全世界只有几千名专家。</a:t>
            </a:r>
            <a:endParaRPr kumimoji="1" lang="zh-CN" altLang="en-US" dirty="0">
              <a:latin typeface="黑体"/>
              <a:ea typeface="黑体"/>
              <a:cs typeface="黑体"/>
            </a:endParaRPr>
          </a:p>
        </p:txBody>
      </p:sp>
    </p:spTree>
    <p:extLst>
      <p:ext uri="{BB962C8B-B14F-4D97-AF65-F5344CB8AC3E}">
        <p14:creationId xmlns:p14="http://schemas.microsoft.com/office/powerpoint/2010/main" val="2720759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TotalTime>
  <Words>1260</Words>
  <Application>Microsoft Macintosh PowerPoint</Application>
  <PresentationFormat>全屏显示(4:3)</PresentationFormat>
  <Paragraphs>141</Paragraphs>
  <Slides>43</Slides>
  <Notes>8</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Crowdsourcing Program Preconditions   via a Classification Game  </vt:lpstr>
      <vt:lpstr>PowerPoint 演示文稿</vt:lpstr>
      <vt:lpstr>PowerPoint 演示文稿</vt:lpstr>
      <vt:lpstr>PowerPoint 演示文稿</vt:lpstr>
      <vt:lpstr>PowerPoint 演示文稿</vt:lpstr>
      <vt:lpstr>  各种技术 </vt:lpstr>
      <vt:lpstr>PowerPoint 演示文稿</vt:lpstr>
      <vt:lpstr>PowerPoint 演示文稿</vt:lpstr>
      <vt:lpstr>PowerPoint 演示文稿</vt:lpstr>
      <vt:lpstr> 自动化 </vt:lpstr>
      <vt:lpstr>Predicate发明</vt:lpstr>
      <vt:lpstr>PowerPoint 演示文稿</vt:lpstr>
      <vt:lpstr>PowerPoint 演示文稿</vt:lpstr>
      <vt:lpstr>PowerPoint 演示文稿</vt:lpstr>
      <vt:lpstr>PowerPoint 演示文稿</vt:lpstr>
      <vt:lpstr>PowerPoint 演示文稿</vt:lpstr>
      <vt:lpstr>PowerPoint 演示文稿</vt:lpstr>
      <vt:lpstr>研究方法和结果</vt:lpstr>
      <vt:lpstr>相关工作</vt:lpstr>
      <vt:lpstr>PowerPoint 演示文稿</vt:lpstr>
      <vt:lpstr> Binary Fission </vt:lpstr>
      <vt:lpstr>PowerPoint 演示文稿</vt:lpstr>
      <vt:lpstr>PowerPoint 演示文稿</vt:lpstr>
      <vt:lpstr>方法</vt:lpstr>
      <vt:lpstr>表示不变量的生成任务</vt:lpstr>
      <vt:lpstr>PowerPoint 演示文稿</vt:lpstr>
      <vt:lpstr>向玩家提出问题</vt:lpstr>
      <vt:lpstr>组装一个可能不变量</vt:lpstr>
      <vt:lpstr>提取程序不变量</vt:lpstr>
      <vt:lpstr>评估不变效用</vt:lpstr>
      <vt:lpstr>评估不变新颖性</vt:lpstr>
      <vt:lpstr>实验设置</vt:lpstr>
      <vt:lpstr>PowerPoint 演示文稿</vt:lpstr>
      <vt:lpstr>BINARY FISSION的结果</vt:lpstr>
      <vt:lpstr>TCAS问题中的可能不变量</vt:lpstr>
      <vt:lpstr>众包解决方案进展</vt:lpstr>
      <vt:lpstr>找到的程序前提条件</vt:lpstr>
      <vt:lpstr>不变通则</vt:lpstr>
      <vt:lpstr>PowerPoint 演示文稿</vt:lpstr>
      <vt:lpstr>讨论</vt:lpstr>
      <vt:lpstr>威胁的有效性</vt:lpstr>
      <vt:lpstr>结论</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Program Preconditions   via a Classification Game  </dc:title>
  <dc:creator>Microsoft Office 用户</dc:creator>
  <cp:lastModifiedBy>Microsoft Office 用户</cp:lastModifiedBy>
  <cp:revision>19</cp:revision>
  <dcterms:created xsi:type="dcterms:W3CDTF">2016-11-21T06:16:50Z</dcterms:created>
  <dcterms:modified xsi:type="dcterms:W3CDTF">2017-01-13T08:56:59Z</dcterms:modified>
</cp:coreProperties>
</file>