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5" r:id="rId7"/>
    <p:sldId id="261" r:id="rId8"/>
    <p:sldId id="273" r:id="rId9"/>
    <p:sldId id="274" r:id="rId10"/>
    <p:sldId id="276" r:id="rId11"/>
    <p:sldId id="262" r:id="rId12"/>
    <p:sldId id="277" r:id="rId13"/>
    <p:sldId id="278" r:id="rId14"/>
    <p:sldId id="279" r:id="rId15"/>
    <p:sldId id="280" r:id="rId16"/>
    <p:sldId id="281" r:id="rId17"/>
    <p:sldId id="282" r:id="rId18"/>
    <p:sldId id="283" r:id="rId19"/>
    <p:sldId id="284" r:id="rId20"/>
    <p:sldId id="285" r:id="rId21"/>
    <p:sldId id="286" r:id="rId22"/>
    <p:sldId id="287" r:id="rId23"/>
    <p:sldId id="263" r:id="rId24"/>
    <p:sldId id="288" r:id="rId25"/>
    <p:sldId id="289" r:id="rId26"/>
    <p:sldId id="290" r:id="rId27"/>
    <p:sldId id="291" r:id="rId28"/>
    <p:sldId id="264" r:id="rId29"/>
    <p:sldId id="265" r:id="rId30"/>
    <p:sldId id="26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8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736BA-2B2E-DD4F-8571-AD8D0B59D4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zh-CN" altLang="en-US"/>
        </a:p>
      </dgm:t>
    </dgm:pt>
    <dgm:pt modelId="{0BDDD490-CBAF-7649-9A58-B6B29061836C}">
      <dgm:prSet/>
      <dgm:spPr/>
      <dgm:t>
        <a:bodyPr/>
        <a:lstStyle/>
        <a:p>
          <a:pPr algn="l" rtl="0"/>
          <a:r>
            <a:rPr kumimoji="1" lang="zh-CN" altLang="en-US" dirty="0" smtClean="0"/>
            <a:t>前人理解</a:t>
          </a:r>
        </a:p>
        <a:p>
          <a:pPr algn="l" rtl="0"/>
          <a:r>
            <a:rPr lang="zh-CN" altLang="en-US" dirty="0" smtClean="0"/>
            <a:t>先前的研究认为，一般来说，所有等价基项的测试不足以揭示由于实现中的各种故障可能导致的错误。 同样，所有不等价基项的测试也不行。 因此，必须进行两种测试。 </a:t>
          </a:r>
          <a:endParaRPr lang="zh-CN" altLang="en-US" dirty="0"/>
        </a:p>
      </dgm:t>
    </dgm:pt>
    <dgm:pt modelId="{0D37280D-53A4-0D4A-810D-45F5ABDDA189}" type="parTrans" cxnId="{0C894A1F-4AD8-2141-AC6F-EB0BB67DD4F7}">
      <dgm:prSet/>
      <dgm:spPr/>
      <dgm:t>
        <a:bodyPr/>
        <a:lstStyle/>
        <a:p>
          <a:pPr algn="l"/>
          <a:endParaRPr lang="zh-CN" altLang="en-US"/>
        </a:p>
      </dgm:t>
    </dgm:pt>
    <dgm:pt modelId="{E43229CB-037E-9141-8F93-BBD90147A306}" type="sibTrans" cxnId="{0C894A1F-4AD8-2141-AC6F-EB0BB67DD4F7}">
      <dgm:prSet/>
      <dgm:spPr/>
      <dgm:t>
        <a:bodyPr/>
        <a:lstStyle/>
        <a:p>
          <a:pPr algn="l"/>
          <a:endParaRPr lang="zh-CN" altLang="en-US"/>
        </a:p>
      </dgm:t>
    </dgm:pt>
    <dgm:pt modelId="{5CFC2BFE-ED98-9A4C-A8DB-C356DB4D2479}">
      <dgm:prSet/>
      <dgm:spPr/>
      <dgm:t>
        <a:bodyPr/>
        <a:lstStyle/>
        <a:p>
          <a:pPr algn="l" rtl="0"/>
          <a:r>
            <a:rPr kumimoji="1" lang="zh-CN" altLang="en-US" dirty="0" smtClean="0"/>
            <a:t>本文创新</a:t>
          </a:r>
          <a:endParaRPr lang="zh-CN" altLang="en-US" dirty="0" smtClean="0"/>
        </a:p>
        <a:p>
          <a:pPr algn="l" rtl="0"/>
          <a:r>
            <a:rPr lang="zh-CN" altLang="en-US" dirty="0" smtClean="0"/>
            <a:t>在本文中，我们提出了我们的创新发现，给定一个具有适当导入和完整实现的类的规范， 在观察上等价的基项的测试和在观察上不等价的基项的测试彼此覆盖</a:t>
          </a:r>
          <a:r>
            <a:rPr lang="en-US" altLang="zh-CN" dirty="0" smtClean="0"/>
            <a:t>. </a:t>
          </a:r>
          <a:endParaRPr lang="zh-CN" altLang="en-US" dirty="0"/>
        </a:p>
      </dgm:t>
    </dgm:pt>
    <dgm:pt modelId="{250B47FA-3DDB-EE4D-8A54-A3F61AF79FD7}" type="parTrans" cxnId="{F0552A45-B111-FD48-8109-5C2BE42E8EDF}">
      <dgm:prSet/>
      <dgm:spPr/>
      <dgm:t>
        <a:bodyPr/>
        <a:lstStyle/>
        <a:p>
          <a:pPr algn="l"/>
          <a:endParaRPr lang="zh-CN" altLang="en-US"/>
        </a:p>
      </dgm:t>
    </dgm:pt>
    <dgm:pt modelId="{4BF10FA6-89AA-6448-9FB1-38AA659D1D09}" type="sibTrans" cxnId="{F0552A45-B111-FD48-8109-5C2BE42E8EDF}">
      <dgm:prSet/>
      <dgm:spPr/>
      <dgm:t>
        <a:bodyPr/>
        <a:lstStyle/>
        <a:p>
          <a:pPr algn="l"/>
          <a:endParaRPr lang="zh-CN" altLang="en-US"/>
        </a:p>
      </dgm:t>
    </dgm:pt>
    <dgm:pt modelId="{7FEDCBCB-5830-7146-9DD2-170E274021C0}" type="pres">
      <dgm:prSet presAssocID="{4F5736BA-2B2E-DD4F-8571-AD8D0B59D425}" presName="linear" presStyleCnt="0">
        <dgm:presLayoutVars>
          <dgm:animLvl val="lvl"/>
          <dgm:resizeHandles val="exact"/>
        </dgm:presLayoutVars>
      </dgm:prSet>
      <dgm:spPr/>
    </dgm:pt>
    <dgm:pt modelId="{54673F37-7C6B-9149-AC64-03F5FC23053C}" type="pres">
      <dgm:prSet presAssocID="{0BDDD490-CBAF-7649-9A58-B6B29061836C}" presName="parentText" presStyleLbl="node1" presStyleIdx="0" presStyleCnt="2" custLinFactNeighborX="8197" custLinFactNeighborY="-46933">
        <dgm:presLayoutVars>
          <dgm:chMax val="0"/>
          <dgm:bulletEnabled val="1"/>
        </dgm:presLayoutVars>
      </dgm:prSet>
      <dgm:spPr/>
      <dgm:t>
        <a:bodyPr/>
        <a:lstStyle/>
        <a:p>
          <a:endParaRPr lang="zh-CN" altLang="en-US"/>
        </a:p>
      </dgm:t>
    </dgm:pt>
    <dgm:pt modelId="{331D8BCA-971D-5849-8A4E-7E7CD0AECABA}" type="pres">
      <dgm:prSet presAssocID="{E43229CB-037E-9141-8F93-BBD90147A306}" presName="spacer" presStyleCnt="0"/>
      <dgm:spPr/>
    </dgm:pt>
    <dgm:pt modelId="{280D7C15-9CD2-0849-8A78-56118B681063}" type="pres">
      <dgm:prSet presAssocID="{5CFC2BFE-ED98-9A4C-A8DB-C356DB4D2479}" presName="parentText" presStyleLbl="node1" presStyleIdx="1" presStyleCnt="2">
        <dgm:presLayoutVars>
          <dgm:chMax val="0"/>
          <dgm:bulletEnabled val="1"/>
        </dgm:presLayoutVars>
      </dgm:prSet>
      <dgm:spPr/>
      <dgm:t>
        <a:bodyPr/>
        <a:lstStyle/>
        <a:p>
          <a:endParaRPr lang="zh-CN" altLang="en-US"/>
        </a:p>
      </dgm:t>
    </dgm:pt>
  </dgm:ptLst>
  <dgm:cxnLst>
    <dgm:cxn modelId="{F0552A45-B111-FD48-8109-5C2BE42E8EDF}" srcId="{4F5736BA-2B2E-DD4F-8571-AD8D0B59D425}" destId="{5CFC2BFE-ED98-9A4C-A8DB-C356DB4D2479}" srcOrd="1" destOrd="0" parTransId="{250B47FA-3DDB-EE4D-8A54-A3F61AF79FD7}" sibTransId="{4BF10FA6-89AA-6448-9FB1-38AA659D1D09}"/>
    <dgm:cxn modelId="{0C894A1F-4AD8-2141-AC6F-EB0BB67DD4F7}" srcId="{4F5736BA-2B2E-DD4F-8571-AD8D0B59D425}" destId="{0BDDD490-CBAF-7649-9A58-B6B29061836C}" srcOrd="0" destOrd="0" parTransId="{0D37280D-53A4-0D4A-810D-45F5ABDDA189}" sibTransId="{E43229CB-037E-9141-8F93-BBD90147A306}"/>
    <dgm:cxn modelId="{8F4E7326-C299-5F4D-B1A1-1B6144D6CDC9}" type="presOf" srcId="{0BDDD490-CBAF-7649-9A58-B6B29061836C}" destId="{54673F37-7C6B-9149-AC64-03F5FC23053C}" srcOrd="0" destOrd="0" presId="urn:microsoft.com/office/officeart/2005/8/layout/vList2"/>
    <dgm:cxn modelId="{3BF99338-9658-6F48-8D63-8F48A37DF74D}" type="presOf" srcId="{5CFC2BFE-ED98-9A4C-A8DB-C356DB4D2479}" destId="{280D7C15-9CD2-0849-8A78-56118B681063}" srcOrd="0" destOrd="0" presId="urn:microsoft.com/office/officeart/2005/8/layout/vList2"/>
    <dgm:cxn modelId="{12C9CFA3-3275-1346-B19A-B92AA87AADF9}" type="presOf" srcId="{4F5736BA-2B2E-DD4F-8571-AD8D0B59D425}" destId="{7FEDCBCB-5830-7146-9DD2-170E274021C0}" srcOrd="0" destOrd="0" presId="urn:microsoft.com/office/officeart/2005/8/layout/vList2"/>
    <dgm:cxn modelId="{F2DB4C61-89EC-A240-8624-3E122F399C17}" type="presParOf" srcId="{7FEDCBCB-5830-7146-9DD2-170E274021C0}" destId="{54673F37-7C6B-9149-AC64-03F5FC23053C}" srcOrd="0" destOrd="0" presId="urn:microsoft.com/office/officeart/2005/8/layout/vList2"/>
    <dgm:cxn modelId="{D87DA075-9013-1E43-BC02-AF6A1674170E}" type="presParOf" srcId="{7FEDCBCB-5830-7146-9DD2-170E274021C0}" destId="{331D8BCA-971D-5849-8A4E-7E7CD0AECABA}" srcOrd="1" destOrd="0" presId="urn:microsoft.com/office/officeart/2005/8/layout/vList2"/>
    <dgm:cxn modelId="{22D5ACDF-D480-7543-B6C5-89DD6DEF1123}" type="presParOf" srcId="{7FEDCBCB-5830-7146-9DD2-170E274021C0}" destId="{280D7C15-9CD2-0849-8A78-56118B68106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73F37-7C6B-9149-AC64-03F5FC23053C}">
      <dsp:nvSpPr>
        <dsp:cNvPr id="0" name=""/>
        <dsp:cNvSpPr/>
      </dsp:nvSpPr>
      <dsp:spPr>
        <a:xfrm>
          <a:off x="0" y="0"/>
          <a:ext cx="7076747" cy="1389960"/>
        </a:xfrm>
        <a:prstGeom prst="roundRect">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a:noFill/>
        </a:ln>
        <a:effectLst>
          <a:outerShdw blurRad="38100" dist="25400" dir="6600000" sx="101000" sy="101000" rotWithShape="0">
            <a:srgbClr val="00000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zh-CN" altLang="en-US" sz="1800" kern="1200" dirty="0" smtClean="0"/>
            <a:t>前人理解</a:t>
          </a:r>
        </a:p>
        <a:p>
          <a:pPr lvl="0" algn="l" defTabSz="800100" rtl="0">
            <a:lnSpc>
              <a:spcPct val="90000"/>
            </a:lnSpc>
            <a:spcBef>
              <a:spcPct val="0"/>
            </a:spcBef>
            <a:spcAft>
              <a:spcPct val="35000"/>
            </a:spcAft>
          </a:pPr>
          <a:r>
            <a:rPr lang="zh-CN" altLang="en-US" sz="1800" kern="1200" dirty="0" smtClean="0"/>
            <a:t>先前的研究认为，一般来说，所有等价基项的测试不足以揭示由于实现中的各种故障可能导致的错误。 同样，所有不等价基项的测试也不行。 因此，必须进行两种测试。 </a:t>
          </a:r>
          <a:endParaRPr lang="zh-CN" altLang="en-US" sz="1800" kern="1200" dirty="0"/>
        </a:p>
      </dsp:txBody>
      <dsp:txXfrm>
        <a:off x="67852" y="67852"/>
        <a:ext cx="6941043" cy="1254256"/>
      </dsp:txXfrm>
    </dsp:sp>
    <dsp:sp modelId="{280D7C15-9CD2-0849-8A78-56118B681063}">
      <dsp:nvSpPr>
        <dsp:cNvPr id="0" name=""/>
        <dsp:cNvSpPr/>
      </dsp:nvSpPr>
      <dsp:spPr>
        <a:xfrm>
          <a:off x="0" y="1466130"/>
          <a:ext cx="7076747" cy="1389960"/>
        </a:xfrm>
        <a:prstGeom prst="roundRect">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a:noFill/>
        </a:ln>
        <a:effectLst>
          <a:outerShdw blurRad="38100" dist="25400" dir="6600000" sx="101000" sy="101000" rotWithShape="0">
            <a:srgbClr val="00000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zh-CN" altLang="en-US" sz="1800" kern="1200" dirty="0" smtClean="0"/>
            <a:t>本文创新</a:t>
          </a:r>
          <a:endParaRPr lang="zh-CN" altLang="en-US" sz="1800" kern="1200" dirty="0" smtClean="0"/>
        </a:p>
        <a:p>
          <a:pPr lvl="0" algn="l" defTabSz="800100" rtl="0">
            <a:lnSpc>
              <a:spcPct val="90000"/>
            </a:lnSpc>
            <a:spcBef>
              <a:spcPct val="0"/>
            </a:spcBef>
            <a:spcAft>
              <a:spcPct val="35000"/>
            </a:spcAft>
          </a:pPr>
          <a:r>
            <a:rPr lang="zh-CN" altLang="en-US" sz="1800" kern="1200" dirty="0" smtClean="0"/>
            <a:t>在本文中，我们提出了我们的创新发现，给定一个具有适当导入和完整实现的类的规范， 在观察上等价的基项的测试和在观察上不等价的基项的测试彼此覆盖</a:t>
          </a:r>
          <a:r>
            <a:rPr lang="en-US" altLang="zh-CN" sz="1800" kern="1200" dirty="0" smtClean="0"/>
            <a:t>. </a:t>
          </a:r>
          <a:endParaRPr lang="zh-CN" altLang="en-US" sz="1800" kern="1200" dirty="0"/>
        </a:p>
      </dsp:txBody>
      <dsp:txXfrm>
        <a:off x="67852" y="1533982"/>
        <a:ext cx="6941043" cy="12542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zh-CN" altLang="en-US" smtClean="0"/>
              <a:t>单击此处编辑母版标题样式</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图片和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zh-CN" altLang="en-US" smtClean="0"/>
              <a:t>单击此处编辑母版标题样式</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zh-CN" altLang="en-US" smtClean="0"/>
              <a:t>将图片拖动到占位符，或单击添加图标</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张图片(带标题)">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zh-CN" altLang="en-US" smtClean="0"/>
              <a:t>将图片拖动到占位符，或单击添加图标</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zh-CN" altLang="en-US" smtClean="0"/>
              <a:t>单击此处编辑母版标题样式</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zh-CN" altLang="en-US" smtClean="0"/>
              <a:t>单击此处编辑母版文本样式</a:t>
            </a:r>
          </a:p>
        </p:txBody>
      </p:sp>
      <p:sp>
        <p:nvSpPr>
          <p:cNvPr id="4" name="Date Placeholder 3"/>
          <p:cNvSpPr>
            <a:spLocks noGrp="1"/>
          </p:cNvSpPr>
          <p:nvPr>
            <p:ph type="dt" sz="half" idx="10"/>
          </p:nvPr>
        </p:nvSpPr>
        <p:spPr/>
        <p:txBody>
          <a:bodyPr/>
          <a:lstStyle/>
          <a:p>
            <a:fld id="{4251665B-C24A-4702-B522-6A4334602E03}" type="datetimeFigureOut">
              <a:rPr lang="en-US" smtClean="0"/>
              <a:t>12/26/16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带图片)">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zh-CN" altLang="en-US" smtClean="0"/>
              <a:t>将图片拖动到占位符，或单击添加图标</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12/26/16</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zh-CN" altLang="en-US" smtClean="0"/>
              <a:t>单击此处编辑母版标题样式</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6205" y="625355"/>
            <a:ext cx="7808976" cy="1088136"/>
          </a:xfrm>
        </p:spPr>
        <p:txBody>
          <a:bodyPr>
            <a:noAutofit/>
          </a:bodyPr>
          <a:lstStyle/>
          <a:p>
            <a:r>
              <a:rPr lang="zh-CN" altLang="en-US" sz="2800" b="1" dirty="0"/>
              <a:t>等价和非等价的平等：在面向对象软件的类级测试中对等价和非等价标准的回顾</a:t>
            </a:r>
            <a:endParaRPr kumimoji="1" lang="zh-CN" altLang="en-US" sz="2800" dirty="0"/>
          </a:p>
        </p:txBody>
      </p:sp>
      <p:sp>
        <p:nvSpPr>
          <p:cNvPr id="5" name="文本框 4"/>
          <p:cNvSpPr txBox="1"/>
          <p:nvPr/>
        </p:nvSpPr>
        <p:spPr>
          <a:xfrm>
            <a:off x="6105986" y="4437414"/>
            <a:ext cx="2179195" cy="646331"/>
          </a:xfrm>
          <a:prstGeom prst="rect">
            <a:avLst/>
          </a:prstGeom>
          <a:noFill/>
        </p:spPr>
        <p:txBody>
          <a:bodyPr wrap="square" rtlCol="0">
            <a:spAutoFit/>
          </a:bodyPr>
          <a:lstStyle/>
          <a:p>
            <a:r>
              <a:rPr kumimoji="1" lang="zh-CN" altLang="en-US" dirty="0" smtClean="0"/>
              <a:t>汇报人：陈成</a:t>
            </a:r>
            <a:endParaRPr kumimoji="1" lang="en-US" altLang="zh-CN" dirty="0" smtClean="0"/>
          </a:p>
          <a:p>
            <a:r>
              <a:rPr kumimoji="1" lang="zh-CN" altLang="en-US" dirty="0" smtClean="0"/>
              <a:t>学</a:t>
            </a:r>
            <a:r>
              <a:rPr kumimoji="1" lang="en-US" altLang="zh-CN" dirty="0" smtClean="0"/>
              <a:t>  </a:t>
            </a:r>
            <a:r>
              <a:rPr kumimoji="1" lang="zh-CN" altLang="en-US" dirty="0" smtClean="0"/>
              <a:t>号：</a:t>
            </a:r>
            <a:r>
              <a:rPr kumimoji="1" lang="en-US" altLang="zh-CN" dirty="0" smtClean="0"/>
              <a:t>z1608048</a:t>
            </a:r>
            <a:endParaRPr kumimoji="1" lang="zh-CN" altLang="en-US" dirty="0"/>
          </a:p>
        </p:txBody>
      </p:sp>
    </p:spTree>
    <p:extLst>
      <p:ext uri="{BB962C8B-B14F-4D97-AF65-F5344CB8AC3E}">
        <p14:creationId xmlns:p14="http://schemas.microsoft.com/office/powerpoint/2010/main" val="34564322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lang="zh-CN" altLang="en-US" dirty="0" smtClean="0"/>
              <a:t>例</a:t>
            </a:r>
            <a:r>
              <a:rPr lang="en-US" altLang="zh-CN" dirty="0" smtClean="0"/>
              <a:t>4:</a:t>
            </a:r>
            <a:endParaRPr lang="en-US" altLang="zh-CN" dirty="0" smtClean="0"/>
          </a:p>
          <a:p>
            <a:r>
              <a:rPr lang="zh-CN" altLang="zh-CN" dirty="0"/>
              <a:t>考虑一对基项</a:t>
            </a:r>
            <a:r>
              <a:rPr lang="en-US" altLang="zh-CN" dirty="0"/>
              <a:t> </a:t>
            </a:r>
            <a:r>
              <a:rPr lang="en-US" altLang="zh-CN" dirty="0" err="1" smtClean="0"/>
              <a:t>new.push</a:t>
            </a:r>
            <a:r>
              <a:rPr lang="zh-CN" altLang="zh-CN" dirty="0"/>
              <a:t>（</a:t>
            </a:r>
            <a:r>
              <a:rPr lang="en-US" altLang="zh-CN" dirty="0"/>
              <a:t>1</a:t>
            </a:r>
            <a:r>
              <a:rPr lang="zh-CN" altLang="zh-CN" dirty="0"/>
              <a:t>）</a:t>
            </a:r>
            <a:r>
              <a:rPr lang="en-US" altLang="zh-CN" dirty="0"/>
              <a:t>.push</a:t>
            </a:r>
            <a:r>
              <a:rPr lang="zh-CN" altLang="zh-CN" dirty="0"/>
              <a:t>（</a:t>
            </a:r>
            <a:r>
              <a:rPr lang="en-US" altLang="zh-CN" dirty="0"/>
              <a:t>3</a:t>
            </a:r>
            <a:r>
              <a:rPr lang="zh-CN" altLang="zh-CN" dirty="0"/>
              <a:t>）</a:t>
            </a:r>
            <a:r>
              <a:rPr lang="en-US" altLang="zh-CN" dirty="0"/>
              <a:t>.push</a:t>
            </a:r>
            <a:r>
              <a:rPr lang="zh-CN" altLang="zh-CN" dirty="0"/>
              <a:t>（</a:t>
            </a:r>
            <a:r>
              <a:rPr lang="en-US" altLang="zh-CN" dirty="0"/>
              <a:t>5</a:t>
            </a:r>
            <a:r>
              <a:rPr lang="zh-CN" altLang="zh-CN" dirty="0"/>
              <a:t>）和</a:t>
            </a:r>
            <a:r>
              <a:rPr lang="en-US" altLang="zh-CN" dirty="0" err="1"/>
              <a:t>new.push</a:t>
            </a:r>
            <a:r>
              <a:rPr lang="zh-CN" altLang="zh-CN" dirty="0"/>
              <a:t>（</a:t>
            </a:r>
            <a:r>
              <a:rPr lang="en-US" altLang="zh-CN" dirty="0"/>
              <a:t>2</a:t>
            </a:r>
            <a:r>
              <a:rPr lang="zh-CN" altLang="zh-CN" dirty="0"/>
              <a:t>）</a:t>
            </a:r>
            <a:r>
              <a:rPr lang="en-US" altLang="zh-CN" dirty="0"/>
              <a:t>.push</a:t>
            </a:r>
            <a:r>
              <a:rPr lang="zh-CN" altLang="zh-CN" dirty="0"/>
              <a:t>（</a:t>
            </a:r>
            <a:r>
              <a:rPr lang="en-US" altLang="zh-CN" dirty="0"/>
              <a:t>3</a:t>
            </a:r>
            <a:r>
              <a:rPr lang="zh-CN" altLang="zh-CN" dirty="0"/>
              <a:t>）</a:t>
            </a:r>
            <a:r>
              <a:rPr lang="en-US" altLang="zh-CN" dirty="0"/>
              <a:t>.push</a:t>
            </a:r>
            <a:r>
              <a:rPr lang="zh-CN" altLang="zh-CN" dirty="0"/>
              <a:t>（</a:t>
            </a:r>
            <a:r>
              <a:rPr lang="en-US" altLang="zh-CN" dirty="0"/>
              <a:t>5</a:t>
            </a:r>
            <a:r>
              <a:rPr lang="zh-CN" altLang="zh-CN" dirty="0"/>
              <a:t>）</a:t>
            </a:r>
            <a:r>
              <a:rPr lang="en-US" altLang="zh-CN" dirty="0"/>
              <a:t> </a:t>
            </a:r>
            <a:endParaRPr kumimoji="1" lang="zh-CN" altLang="en-US" dirty="0"/>
          </a:p>
        </p:txBody>
      </p:sp>
    </p:spTree>
    <p:extLst>
      <p:ext uri="{BB962C8B-B14F-4D97-AF65-F5344CB8AC3E}">
        <p14:creationId xmlns:p14="http://schemas.microsoft.com/office/powerpoint/2010/main" val="415770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kumimoji="1" lang="en-US" altLang="zh-CN" dirty="0" smtClean="0"/>
              <a:t/>
            </a:r>
            <a:br>
              <a:rPr kumimoji="1" lang="en-US" altLang="zh-CN" dirty="0" smtClean="0"/>
            </a:br>
            <a:r>
              <a:rPr kumimoji="1" lang="en-US" altLang="zh-CN" dirty="0"/>
              <a:t/>
            </a:r>
            <a:br>
              <a:rPr kumimoji="1" lang="en-US" altLang="zh-CN" dirty="0"/>
            </a:br>
            <a:endParaRPr kumimoji="1" lang="zh-CN" altLang="en-US" dirty="0"/>
          </a:p>
        </p:txBody>
      </p:sp>
      <p:sp>
        <p:nvSpPr>
          <p:cNvPr id="3" name="内容占位符 2"/>
          <p:cNvSpPr>
            <a:spLocks noGrp="1"/>
          </p:cNvSpPr>
          <p:nvPr>
            <p:ph idx="1"/>
          </p:nvPr>
        </p:nvSpPr>
        <p:spPr/>
        <p:txBody>
          <a:bodyPr/>
          <a:lstStyle/>
          <a:p>
            <a:r>
              <a:rPr lang="zh-CN" altLang="zh-CN" dirty="0"/>
              <a:t>（</a:t>
            </a:r>
            <a:r>
              <a:rPr lang="en-US" altLang="zh-CN" dirty="0"/>
              <a:t>a</a:t>
            </a:r>
            <a:r>
              <a:rPr lang="zh-CN" altLang="zh-CN" dirty="0"/>
              <a:t>）在规范中有一个可观察的上下文，即</a:t>
            </a:r>
            <a:r>
              <a:rPr lang="en-US" altLang="zh-CN" dirty="0" err="1"/>
              <a:t>pop.pop.top</a:t>
            </a:r>
            <a:r>
              <a:rPr lang="zh-CN" altLang="zh-CN" dirty="0"/>
              <a:t>，它操作两个基项以给出不同的结果：</a:t>
            </a:r>
            <a:endParaRPr lang="en-US" altLang="zh-CN" dirty="0"/>
          </a:p>
          <a:p>
            <a:r>
              <a:rPr lang="en-US" altLang="zh-CN" dirty="0" err="1"/>
              <a:t>new.push</a:t>
            </a:r>
            <a:r>
              <a:rPr lang="zh-CN" altLang="zh-CN" dirty="0"/>
              <a:t>（</a:t>
            </a:r>
            <a:r>
              <a:rPr lang="en-US" altLang="zh-CN" dirty="0"/>
              <a:t>1</a:t>
            </a:r>
            <a:r>
              <a:rPr lang="zh-CN" altLang="zh-CN" dirty="0"/>
              <a:t>）</a:t>
            </a:r>
            <a:r>
              <a:rPr lang="en-US" altLang="zh-CN" dirty="0"/>
              <a:t>.push</a:t>
            </a:r>
            <a:r>
              <a:rPr lang="zh-CN" altLang="zh-CN" dirty="0"/>
              <a:t>（</a:t>
            </a:r>
            <a:r>
              <a:rPr lang="en-US" altLang="zh-CN" dirty="0"/>
              <a:t>3</a:t>
            </a:r>
            <a:r>
              <a:rPr lang="zh-CN" altLang="zh-CN" dirty="0"/>
              <a:t>）</a:t>
            </a:r>
            <a:r>
              <a:rPr lang="en-US" altLang="zh-CN" dirty="0"/>
              <a:t>.push</a:t>
            </a:r>
            <a:r>
              <a:rPr lang="zh-CN" altLang="zh-CN" dirty="0"/>
              <a:t>（</a:t>
            </a:r>
            <a:r>
              <a:rPr lang="en-US" altLang="zh-CN" dirty="0"/>
              <a:t>5</a:t>
            </a:r>
            <a:r>
              <a:rPr lang="zh-CN" altLang="zh-CN" dirty="0"/>
              <a:t>）</a:t>
            </a:r>
            <a:r>
              <a:rPr lang="en-US" altLang="zh-CN" dirty="0"/>
              <a:t>.</a:t>
            </a:r>
            <a:r>
              <a:rPr lang="en-US" altLang="zh-CN" dirty="0" err="1"/>
              <a:t>pop.pop.top</a:t>
            </a:r>
            <a:r>
              <a:rPr lang="en-US" altLang="zh-CN" dirty="0"/>
              <a:t> = 1</a:t>
            </a:r>
            <a:r>
              <a:rPr lang="zh-CN" altLang="zh-CN" dirty="0"/>
              <a:t>（</a:t>
            </a:r>
            <a:r>
              <a:rPr lang="en-US" altLang="zh-CN" dirty="0"/>
              <a:t>4.1</a:t>
            </a:r>
            <a:r>
              <a:rPr lang="zh-CN" altLang="zh-CN" dirty="0"/>
              <a:t>）</a:t>
            </a:r>
            <a:endParaRPr lang="en-US" altLang="zh-CN" dirty="0"/>
          </a:p>
          <a:p>
            <a:r>
              <a:rPr lang="en-US" altLang="zh-CN" dirty="0" err="1"/>
              <a:t>new.push</a:t>
            </a:r>
            <a:r>
              <a:rPr lang="zh-CN" altLang="zh-CN" dirty="0"/>
              <a:t>（</a:t>
            </a:r>
            <a:r>
              <a:rPr lang="en-US" altLang="zh-CN" dirty="0"/>
              <a:t>2</a:t>
            </a:r>
            <a:r>
              <a:rPr lang="zh-CN" altLang="zh-CN" dirty="0"/>
              <a:t>）</a:t>
            </a:r>
            <a:r>
              <a:rPr lang="en-US" altLang="zh-CN" dirty="0"/>
              <a:t>.push</a:t>
            </a:r>
            <a:r>
              <a:rPr lang="zh-CN" altLang="zh-CN" dirty="0"/>
              <a:t>（</a:t>
            </a:r>
            <a:r>
              <a:rPr lang="en-US" altLang="zh-CN" dirty="0"/>
              <a:t>3</a:t>
            </a:r>
            <a:r>
              <a:rPr lang="zh-CN" altLang="zh-CN" dirty="0"/>
              <a:t>）</a:t>
            </a:r>
            <a:r>
              <a:rPr lang="en-US" altLang="zh-CN" dirty="0"/>
              <a:t>.push</a:t>
            </a:r>
            <a:r>
              <a:rPr lang="zh-CN" altLang="zh-CN" dirty="0"/>
              <a:t>（</a:t>
            </a:r>
            <a:r>
              <a:rPr lang="en-US" altLang="zh-CN" dirty="0"/>
              <a:t>5</a:t>
            </a:r>
            <a:r>
              <a:rPr lang="zh-CN" altLang="zh-CN" dirty="0"/>
              <a:t>）</a:t>
            </a:r>
            <a:r>
              <a:rPr lang="en-US" altLang="zh-CN" dirty="0"/>
              <a:t>.</a:t>
            </a:r>
            <a:r>
              <a:rPr lang="en-US" altLang="zh-CN" dirty="0" err="1"/>
              <a:t>pop.pop.top</a:t>
            </a:r>
            <a:r>
              <a:rPr lang="en-US" altLang="zh-CN" dirty="0"/>
              <a:t> = 2</a:t>
            </a:r>
            <a:r>
              <a:rPr lang="zh-CN" altLang="zh-CN" dirty="0"/>
              <a:t>（</a:t>
            </a:r>
            <a:r>
              <a:rPr lang="en-US" altLang="zh-CN" dirty="0"/>
              <a:t>4.2</a:t>
            </a:r>
            <a:r>
              <a:rPr lang="zh-CN" altLang="zh-CN" dirty="0"/>
              <a:t>）</a:t>
            </a:r>
            <a:endParaRPr lang="en-US" altLang="zh-CN" dirty="0"/>
          </a:p>
          <a:p>
            <a:r>
              <a:rPr lang="zh-CN" altLang="zh-CN" dirty="0"/>
              <a:t>因此，两个原始基项在观测上是不等价的。</a:t>
            </a:r>
            <a:endParaRPr lang="en-US" altLang="zh-CN" dirty="0"/>
          </a:p>
          <a:p>
            <a:endParaRPr kumimoji="1" lang="zh-CN" altLang="en-US" b="1" dirty="0"/>
          </a:p>
        </p:txBody>
      </p:sp>
    </p:spTree>
    <p:extLst>
      <p:ext uri="{BB962C8B-B14F-4D97-AF65-F5344CB8AC3E}">
        <p14:creationId xmlns:p14="http://schemas.microsoft.com/office/powerpoint/2010/main" val="37349635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0000" lnSpcReduction="20000"/>
          </a:bodyPr>
          <a:lstStyle/>
          <a:p>
            <a:r>
              <a:rPr lang="zh-CN" altLang="zh-CN" dirty="0"/>
              <a:t>（</a:t>
            </a:r>
            <a:r>
              <a:rPr lang="en-US" altLang="zh-CN" dirty="0"/>
              <a:t>b</a:t>
            </a:r>
            <a:r>
              <a:rPr lang="zh-CN" altLang="zh-CN" dirty="0"/>
              <a:t>）基于本说明书中的两个基项，将执行实施例</a:t>
            </a:r>
            <a:r>
              <a:rPr lang="en-US" altLang="zh-CN" dirty="0"/>
              <a:t>3</a:t>
            </a:r>
            <a:r>
              <a:rPr lang="zh-CN" altLang="zh-CN" dirty="0"/>
              <a:t>中的实现中的两个方法序列，</a:t>
            </a:r>
            <a:endParaRPr lang="en-US" altLang="zh-CN" dirty="0"/>
          </a:p>
          <a:p>
            <a:r>
              <a:rPr lang="en-US" altLang="zh-CN" dirty="0" err="1"/>
              <a:t>Θ</a:t>
            </a:r>
            <a:r>
              <a:rPr lang="zh-CN" altLang="zh-CN" dirty="0"/>
              <a:t>（</a:t>
            </a:r>
            <a:r>
              <a:rPr lang="en-US" altLang="zh-CN" dirty="0"/>
              <a:t>push</a:t>
            </a:r>
            <a:r>
              <a:rPr lang="zh-CN" altLang="zh-CN" dirty="0"/>
              <a:t>（</a:t>
            </a:r>
            <a:r>
              <a:rPr lang="en-US" altLang="zh-CN" dirty="0"/>
              <a:t>1</a:t>
            </a:r>
            <a:r>
              <a:rPr lang="zh-CN" altLang="zh-CN" dirty="0"/>
              <a:t>））</a:t>
            </a:r>
            <a:r>
              <a:rPr lang="en-US" altLang="zh-CN" dirty="0" err="1"/>
              <a:t>Θ</a:t>
            </a:r>
            <a:r>
              <a:rPr lang="zh-CN" altLang="zh-CN" dirty="0"/>
              <a:t>（</a:t>
            </a:r>
            <a:r>
              <a:rPr lang="en-US" altLang="zh-CN" dirty="0"/>
              <a:t>push</a:t>
            </a:r>
            <a:r>
              <a:rPr lang="zh-CN" altLang="zh-CN" dirty="0"/>
              <a:t>（</a:t>
            </a:r>
            <a:r>
              <a:rPr lang="en-US" altLang="zh-CN" dirty="0"/>
              <a:t>3</a:t>
            </a:r>
            <a:r>
              <a:rPr lang="zh-CN" altLang="zh-CN" dirty="0"/>
              <a:t>））。</a:t>
            </a:r>
            <a:r>
              <a:rPr lang="en-US" altLang="zh-CN" dirty="0" err="1"/>
              <a:t>Θ</a:t>
            </a:r>
            <a:r>
              <a:rPr lang="zh-CN" altLang="zh-CN" dirty="0"/>
              <a:t>（</a:t>
            </a:r>
            <a:r>
              <a:rPr lang="en-US" altLang="zh-CN" dirty="0"/>
              <a:t>push</a:t>
            </a:r>
            <a:r>
              <a:rPr lang="zh-CN" altLang="zh-CN" dirty="0"/>
              <a:t>（</a:t>
            </a:r>
            <a:r>
              <a:rPr lang="en-US" altLang="zh-CN" dirty="0"/>
              <a:t>5</a:t>
            </a:r>
            <a:r>
              <a:rPr lang="zh-CN" altLang="zh-CN" dirty="0"/>
              <a:t>））和</a:t>
            </a:r>
            <a:endParaRPr lang="en-US" altLang="zh-CN" dirty="0"/>
          </a:p>
          <a:p>
            <a:r>
              <a:rPr lang="en-US" altLang="zh-CN" dirty="0" err="1"/>
              <a:t>Θ</a:t>
            </a:r>
            <a:r>
              <a:rPr lang="zh-CN" altLang="zh-CN" dirty="0"/>
              <a:t>（</a:t>
            </a:r>
            <a:r>
              <a:rPr lang="en-US" altLang="zh-CN" dirty="0"/>
              <a:t>new</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2</a:t>
            </a:r>
            <a:r>
              <a:rPr lang="zh-CN" altLang="zh-CN" dirty="0"/>
              <a:t>））。</a:t>
            </a:r>
            <a:r>
              <a:rPr lang="en-US" altLang="zh-CN" dirty="0" err="1"/>
              <a:t>Θ</a:t>
            </a:r>
            <a:r>
              <a:rPr lang="zh-CN" altLang="zh-CN" dirty="0"/>
              <a:t>（</a:t>
            </a:r>
            <a:r>
              <a:rPr lang="en-US" altLang="zh-CN" dirty="0"/>
              <a:t>push</a:t>
            </a:r>
            <a:r>
              <a:rPr lang="zh-CN" altLang="zh-CN" dirty="0"/>
              <a:t>（</a:t>
            </a:r>
            <a:r>
              <a:rPr lang="en-US" altLang="zh-CN" dirty="0"/>
              <a:t>3</a:t>
            </a:r>
            <a:r>
              <a:rPr lang="zh-CN" altLang="zh-CN" dirty="0"/>
              <a:t>））。</a:t>
            </a:r>
            <a:r>
              <a:rPr lang="en-US" altLang="zh-CN" dirty="0" err="1"/>
              <a:t>Θ</a:t>
            </a:r>
            <a:r>
              <a:rPr lang="zh-CN" altLang="zh-CN" dirty="0"/>
              <a:t>（</a:t>
            </a:r>
            <a:r>
              <a:rPr lang="en-US" altLang="zh-CN" dirty="0"/>
              <a:t>push</a:t>
            </a:r>
            <a:r>
              <a:rPr lang="zh-CN" altLang="zh-CN" dirty="0"/>
              <a:t>（</a:t>
            </a:r>
            <a:r>
              <a:rPr lang="en-US" altLang="zh-CN" dirty="0"/>
              <a:t>5</a:t>
            </a:r>
            <a:r>
              <a:rPr lang="zh-CN" altLang="zh-CN" dirty="0"/>
              <a:t>））。</a:t>
            </a:r>
            <a:endParaRPr lang="en-US" altLang="zh-CN" dirty="0"/>
          </a:p>
          <a:p>
            <a:r>
              <a:rPr lang="zh-CN" altLang="zh-CN" dirty="0"/>
              <a:t>由于执行对应于两个基项的这些方法序列而产生的两个对象在观察上是等价的，因为它们都在观测上等同于</a:t>
            </a:r>
            <a:r>
              <a:rPr lang="en-US" altLang="zh-CN" dirty="0" err="1"/>
              <a:t>Θ</a:t>
            </a:r>
            <a:r>
              <a:rPr lang="zh-CN" altLang="zh-CN" dirty="0"/>
              <a:t>（</a:t>
            </a:r>
            <a:r>
              <a:rPr lang="en-US" altLang="zh-CN" dirty="0"/>
              <a:t>new</a:t>
            </a:r>
            <a:r>
              <a:rPr lang="zh-CN" altLang="zh-CN" dirty="0"/>
              <a:t>）。因此，两个基项和</a:t>
            </a:r>
            <a:endParaRPr lang="en-US" altLang="zh-CN" dirty="0"/>
          </a:p>
          <a:p>
            <a:r>
              <a:rPr lang="en-US" altLang="zh-CN" dirty="0" err="1"/>
              <a:t>Θ</a:t>
            </a:r>
            <a:r>
              <a:rPr lang="zh-CN" altLang="zh-CN" dirty="0"/>
              <a:t>（</a:t>
            </a:r>
            <a:r>
              <a:rPr lang="en-US" altLang="zh-CN" dirty="0"/>
              <a:t>new</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1</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3</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5</a:t>
            </a:r>
            <a:r>
              <a:rPr lang="zh-CN" altLang="zh-CN" dirty="0"/>
              <a:t>）</a:t>
            </a:r>
            <a:r>
              <a:rPr lang="en-US" altLang="zh-CN" dirty="0"/>
              <a:t>).</a:t>
            </a:r>
          </a:p>
          <a:p>
            <a:r>
              <a:rPr lang="en-US" altLang="zh-CN" dirty="0" err="1"/>
              <a:t>Θ</a:t>
            </a:r>
            <a:r>
              <a:rPr lang="zh-CN" altLang="zh-CN" dirty="0"/>
              <a:t>（</a:t>
            </a:r>
            <a:r>
              <a:rPr lang="en-US" altLang="zh-CN" dirty="0"/>
              <a:t>pop</a:t>
            </a:r>
            <a:r>
              <a:rPr lang="zh-CN" altLang="zh-CN" dirty="0"/>
              <a:t>）</a:t>
            </a:r>
            <a:r>
              <a:rPr lang="en-US" altLang="zh-CN" dirty="0"/>
              <a:t>.</a:t>
            </a:r>
            <a:r>
              <a:rPr lang="en-US" altLang="zh-CN" dirty="0" err="1"/>
              <a:t>Θ</a:t>
            </a:r>
            <a:r>
              <a:rPr lang="zh-CN" altLang="zh-CN" dirty="0"/>
              <a:t>（</a:t>
            </a:r>
            <a:r>
              <a:rPr lang="en-US" altLang="zh-CN" dirty="0"/>
              <a:t>pop</a:t>
            </a:r>
            <a:r>
              <a:rPr lang="zh-CN" altLang="zh-CN" dirty="0"/>
              <a:t>）</a:t>
            </a:r>
            <a:r>
              <a:rPr lang="en-US" altLang="zh-CN" dirty="0"/>
              <a:t>.</a:t>
            </a:r>
            <a:r>
              <a:rPr lang="en-US" altLang="zh-CN" dirty="0" err="1"/>
              <a:t>Θ</a:t>
            </a:r>
            <a:r>
              <a:rPr lang="zh-CN" altLang="zh-CN" dirty="0"/>
              <a:t>（</a:t>
            </a:r>
            <a:r>
              <a:rPr lang="en-US" altLang="zh-CN" dirty="0"/>
              <a:t>top</a:t>
            </a:r>
            <a:r>
              <a:rPr lang="zh-CN" altLang="zh-CN" dirty="0"/>
              <a:t>）</a:t>
            </a:r>
            <a:r>
              <a:rPr lang="en-US" altLang="zh-CN" dirty="0"/>
              <a:t>= 0</a:t>
            </a:r>
            <a:r>
              <a:rPr lang="zh-CN" altLang="zh-CN" dirty="0"/>
              <a:t>（</a:t>
            </a:r>
            <a:r>
              <a:rPr lang="en-US" altLang="zh-CN" dirty="0"/>
              <a:t>4.3</a:t>
            </a:r>
            <a:r>
              <a:rPr lang="zh-CN" altLang="zh-CN" dirty="0"/>
              <a:t>）</a:t>
            </a:r>
            <a:endParaRPr lang="en-US" altLang="zh-CN" dirty="0"/>
          </a:p>
          <a:p>
            <a:r>
              <a:rPr lang="en-US" altLang="zh-CN" dirty="0" err="1"/>
              <a:t>Θ</a:t>
            </a:r>
            <a:r>
              <a:rPr lang="zh-CN" altLang="zh-CN" dirty="0"/>
              <a:t>（</a:t>
            </a:r>
            <a:r>
              <a:rPr lang="en-US" altLang="zh-CN" dirty="0"/>
              <a:t>new</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2</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3</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5</a:t>
            </a:r>
            <a:r>
              <a:rPr lang="zh-CN" altLang="zh-CN" dirty="0"/>
              <a:t>）</a:t>
            </a:r>
            <a:r>
              <a:rPr lang="en-US" altLang="zh-CN" dirty="0"/>
              <a:t>). </a:t>
            </a:r>
            <a:r>
              <a:rPr lang="en-US" altLang="zh-CN" dirty="0" err="1"/>
              <a:t>Θ</a:t>
            </a:r>
            <a:r>
              <a:rPr lang="zh-CN" altLang="zh-CN" dirty="0"/>
              <a:t>（</a:t>
            </a:r>
            <a:r>
              <a:rPr lang="en-US" altLang="zh-CN" dirty="0"/>
              <a:t>pop</a:t>
            </a:r>
            <a:r>
              <a:rPr lang="zh-CN" altLang="zh-CN" dirty="0"/>
              <a:t>）</a:t>
            </a:r>
            <a:r>
              <a:rPr lang="en-US" altLang="zh-CN" dirty="0"/>
              <a:t>.</a:t>
            </a:r>
            <a:r>
              <a:rPr lang="en-US" altLang="zh-CN" dirty="0" err="1"/>
              <a:t>Θ</a:t>
            </a:r>
            <a:r>
              <a:rPr lang="zh-CN" altLang="zh-CN" dirty="0"/>
              <a:t>（</a:t>
            </a:r>
            <a:r>
              <a:rPr lang="en-US" altLang="zh-CN" dirty="0"/>
              <a:t>pop</a:t>
            </a:r>
            <a:r>
              <a:rPr lang="zh-CN" altLang="zh-CN" dirty="0"/>
              <a:t>）</a:t>
            </a:r>
            <a:r>
              <a:rPr lang="en-US" altLang="zh-CN" dirty="0"/>
              <a:t>.</a:t>
            </a:r>
            <a:r>
              <a:rPr lang="en-US" altLang="zh-CN" dirty="0" err="1"/>
              <a:t>Θ</a:t>
            </a:r>
            <a:r>
              <a:rPr lang="zh-CN" altLang="zh-CN" dirty="0"/>
              <a:t>（</a:t>
            </a:r>
            <a:r>
              <a:rPr lang="en-US" altLang="zh-CN" dirty="0"/>
              <a:t>top</a:t>
            </a:r>
            <a:r>
              <a:rPr lang="zh-CN" altLang="zh-CN" dirty="0"/>
              <a:t>）</a:t>
            </a:r>
            <a:r>
              <a:rPr lang="en-US" altLang="zh-CN" dirty="0"/>
              <a:t>= 0</a:t>
            </a:r>
            <a:r>
              <a:rPr lang="zh-CN" altLang="zh-CN" dirty="0"/>
              <a:t>（</a:t>
            </a:r>
            <a:r>
              <a:rPr lang="en-US" altLang="zh-CN" dirty="0"/>
              <a:t>4.4</a:t>
            </a:r>
            <a:r>
              <a:rPr lang="zh-CN" altLang="zh-CN" dirty="0"/>
              <a:t>）</a:t>
            </a:r>
            <a:endParaRPr lang="en-US" altLang="zh-CN" dirty="0"/>
          </a:p>
          <a:p>
            <a:endParaRPr kumimoji="1" lang="zh-CN" altLang="en-US" dirty="0"/>
          </a:p>
        </p:txBody>
      </p:sp>
    </p:spTree>
    <p:extLst>
      <p:ext uri="{BB962C8B-B14F-4D97-AF65-F5344CB8AC3E}">
        <p14:creationId xmlns:p14="http://schemas.microsoft.com/office/powerpoint/2010/main" val="377480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85000" lnSpcReduction="20000"/>
          </a:bodyPr>
          <a:lstStyle/>
          <a:p>
            <a:r>
              <a:rPr lang="zh-CN" altLang="zh-CN" dirty="0"/>
              <a:t>（</a:t>
            </a:r>
            <a:r>
              <a:rPr lang="en-US" altLang="zh-CN" dirty="0"/>
              <a:t>c</a:t>
            </a:r>
            <a:r>
              <a:rPr lang="zh-CN" altLang="zh-CN" dirty="0"/>
              <a:t>）规范中（</a:t>
            </a:r>
            <a:r>
              <a:rPr lang="en-US" altLang="zh-CN" dirty="0"/>
              <a:t>4.1</a:t>
            </a:r>
            <a:r>
              <a:rPr lang="zh-CN" altLang="zh-CN" dirty="0"/>
              <a:t>）和（</a:t>
            </a:r>
            <a:r>
              <a:rPr lang="en-US" altLang="zh-CN" dirty="0"/>
              <a:t>4.2</a:t>
            </a:r>
            <a:r>
              <a:rPr lang="zh-CN" altLang="zh-CN" dirty="0"/>
              <a:t>）中至少一个右边的值与实施的（</a:t>
            </a:r>
            <a:r>
              <a:rPr lang="en-US" altLang="zh-CN" dirty="0"/>
              <a:t>4.3</a:t>
            </a:r>
            <a:r>
              <a:rPr lang="zh-CN" altLang="zh-CN" dirty="0"/>
              <a:t>）和（</a:t>
            </a:r>
            <a:r>
              <a:rPr lang="en-US" altLang="zh-CN" dirty="0"/>
              <a:t>4.4</a:t>
            </a:r>
            <a:r>
              <a:rPr lang="zh-CN" altLang="zh-CN" dirty="0"/>
              <a:t>）中的右边的值不一致。在该特定示例中，</a:t>
            </a:r>
            <a:r>
              <a:rPr lang="en-US" altLang="zh-CN" dirty="0" err="1"/>
              <a:t>Θ</a:t>
            </a:r>
            <a:r>
              <a:rPr lang="zh-CN" altLang="zh-CN" dirty="0"/>
              <a:t>（</a:t>
            </a:r>
            <a:r>
              <a:rPr lang="en-US" altLang="zh-CN" dirty="0"/>
              <a:t>1</a:t>
            </a:r>
            <a:r>
              <a:rPr lang="zh-CN" altLang="zh-CN" dirty="0"/>
              <a:t>）</a:t>
            </a:r>
            <a:r>
              <a:rPr lang="en-US" altLang="zh-CN" dirty="0"/>
              <a:t>= 1</a:t>
            </a:r>
            <a:r>
              <a:rPr lang="zh-CN" altLang="zh-CN" dirty="0"/>
              <a:t>和</a:t>
            </a:r>
            <a:r>
              <a:rPr lang="en-US" altLang="zh-CN" dirty="0" err="1"/>
              <a:t>Θ</a:t>
            </a:r>
            <a:r>
              <a:rPr lang="zh-CN" altLang="zh-CN" dirty="0"/>
              <a:t>（</a:t>
            </a:r>
            <a:r>
              <a:rPr lang="en-US" altLang="zh-CN" dirty="0"/>
              <a:t>2</a:t>
            </a:r>
            <a:r>
              <a:rPr lang="zh-CN" altLang="zh-CN" dirty="0"/>
              <a:t>）</a:t>
            </a:r>
            <a:r>
              <a:rPr lang="en-US" altLang="zh-CN" dirty="0"/>
              <a:t>= 2</a:t>
            </a:r>
            <a:r>
              <a:rPr lang="zh-CN" altLang="zh-CN" dirty="0"/>
              <a:t>，它们都不同于</a:t>
            </a:r>
            <a:r>
              <a:rPr lang="en-US" altLang="zh-CN" dirty="0"/>
              <a:t>0</a:t>
            </a:r>
            <a:r>
              <a:rPr lang="zh-CN" altLang="zh-CN" dirty="0"/>
              <a:t>。在不失一般性的情况下，考虑（</a:t>
            </a:r>
            <a:r>
              <a:rPr lang="en-US" altLang="zh-CN" dirty="0"/>
              <a:t>4.1</a:t>
            </a:r>
            <a:r>
              <a:rPr lang="zh-CN" altLang="zh-CN" dirty="0"/>
              <a:t>）。它可以被认为是一对观察上等价的基项</a:t>
            </a:r>
            <a:endParaRPr lang="en-US" altLang="zh-CN" dirty="0"/>
          </a:p>
          <a:p>
            <a:r>
              <a:rPr lang="en-US" altLang="zh-CN" dirty="0" err="1"/>
              <a:t>new.push</a:t>
            </a:r>
            <a:r>
              <a:rPr lang="zh-CN" altLang="zh-CN" dirty="0"/>
              <a:t>（</a:t>
            </a:r>
            <a:r>
              <a:rPr lang="en-US" altLang="zh-CN" dirty="0"/>
              <a:t>1</a:t>
            </a:r>
            <a:r>
              <a:rPr lang="zh-CN" altLang="zh-CN" dirty="0"/>
              <a:t>）</a:t>
            </a:r>
            <a:r>
              <a:rPr lang="en-US" altLang="zh-CN" dirty="0"/>
              <a:t>.push</a:t>
            </a:r>
            <a:r>
              <a:rPr lang="zh-CN" altLang="zh-CN" dirty="0"/>
              <a:t>（</a:t>
            </a:r>
            <a:r>
              <a:rPr lang="en-US" altLang="zh-CN" dirty="0"/>
              <a:t>3</a:t>
            </a:r>
            <a:r>
              <a:rPr lang="zh-CN" altLang="zh-CN" dirty="0"/>
              <a:t>）</a:t>
            </a:r>
            <a:r>
              <a:rPr lang="en-US" altLang="zh-CN" dirty="0"/>
              <a:t>.push</a:t>
            </a:r>
            <a:r>
              <a:rPr lang="zh-CN" altLang="zh-CN" dirty="0"/>
              <a:t>（</a:t>
            </a:r>
            <a:r>
              <a:rPr lang="en-US" altLang="zh-CN" dirty="0"/>
              <a:t>5</a:t>
            </a:r>
            <a:r>
              <a:rPr lang="zh-CN" altLang="zh-CN" dirty="0"/>
              <a:t>）</a:t>
            </a:r>
            <a:r>
              <a:rPr lang="en-US" altLang="zh-CN" dirty="0"/>
              <a:t>.</a:t>
            </a:r>
            <a:r>
              <a:rPr lang="en-US" altLang="zh-CN" dirty="0" err="1"/>
              <a:t>pop.pop.top</a:t>
            </a:r>
            <a:r>
              <a:rPr lang="zh-CN" altLang="zh-CN" dirty="0"/>
              <a:t>和</a:t>
            </a:r>
            <a:r>
              <a:rPr lang="en-US" altLang="zh-CN" dirty="0"/>
              <a:t>1</a:t>
            </a:r>
            <a:r>
              <a:rPr lang="zh-CN" altLang="zh-CN" dirty="0"/>
              <a:t>。</a:t>
            </a:r>
            <a:endParaRPr lang="en-US" altLang="zh-CN" dirty="0"/>
          </a:p>
          <a:p>
            <a:r>
              <a:rPr lang="zh-CN" altLang="zh-CN" dirty="0"/>
              <a:t>但是，它们对应的对象是不等价的：</a:t>
            </a:r>
            <a:endParaRPr lang="en-US" altLang="zh-CN" dirty="0"/>
          </a:p>
          <a:p>
            <a:r>
              <a:rPr lang="en-US" altLang="zh-CN" dirty="0" err="1"/>
              <a:t>Θ</a:t>
            </a:r>
            <a:r>
              <a:rPr lang="zh-CN" altLang="zh-CN" dirty="0"/>
              <a:t>（</a:t>
            </a:r>
            <a:r>
              <a:rPr lang="en-US" altLang="zh-CN" dirty="0"/>
              <a:t>new</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1</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3</a:t>
            </a:r>
            <a:r>
              <a:rPr lang="zh-CN" altLang="zh-CN" dirty="0"/>
              <a:t>））</a:t>
            </a:r>
            <a:r>
              <a:rPr lang="en-US" altLang="zh-CN" dirty="0"/>
              <a:t>.</a:t>
            </a:r>
            <a:r>
              <a:rPr lang="en-US" altLang="zh-CN" dirty="0" err="1"/>
              <a:t>Θ</a:t>
            </a:r>
            <a:r>
              <a:rPr lang="zh-CN" altLang="zh-CN" dirty="0"/>
              <a:t>（</a:t>
            </a:r>
            <a:r>
              <a:rPr lang="en-US" altLang="zh-CN" dirty="0"/>
              <a:t>push</a:t>
            </a:r>
            <a:r>
              <a:rPr lang="zh-CN" altLang="zh-CN" dirty="0"/>
              <a:t>（</a:t>
            </a:r>
            <a:r>
              <a:rPr lang="en-US" altLang="zh-CN" dirty="0"/>
              <a:t>5</a:t>
            </a:r>
            <a:r>
              <a:rPr lang="zh-CN" altLang="zh-CN" dirty="0"/>
              <a:t>）</a:t>
            </a:r>
            <a:r>
              <a:rPr lang="en-US" altLang="zh-CN" dirty="0"/>
              <a:t>). </a:t>
            </a:r>
            <a:r>
              <a:rPr lang="en-US" altLang="zh-CN" dirty="0" err="1"/>
              <a:t>Θ</a:t>
            </a:r>
            <a:r>
              <a:rPr lang="zh-CN" altLang="zh-CN" dirty="0"/>
              <a:t>（</a:t>
            </a:r>
            <a:r>
              <a:rPr lang="en-US" altLang="zh-CN" dirty="0"/>
              <a:t>pop</a:t>
            </a:r>
            <a:r>
              <a:rPr lang="zh-CN" altLang="zh-CN" dirty="0"/>
              <a:t>）</a:t>
            </a:r>
            <a:r>
              <a:rPr lang="en-US" altLang="zh-CN" dirty="0"/>
              <a:t>.</a:t>
            </a:r>
            <a:r>
              <a:rPr lang="en-US" altLang="zh-CN" dirty="0" err="1"/>
              <a:t>Θ</a:t>
            </a:r>
            <a:r>
              <a:rPr lang="zh-CN" altLang="zh-CN" dirty="0"/>
              <a:t>（</a:t>
            </a:r>
            <a:r>
              <a:rPr lang="en-US" altLang="zh-CN" dirty="0"/>
              <a:t>pop</a:t>
            </a:r>
            <a:r>
              <a:rPr lang="zh-CN" altLang="zh-CN" dirty="0"/>
              <a:t>）</a:t>
            </a:r>
            <a:r>
              <a:rPr lang="en-US" altLang="zh-CN" dirty="0"/>
              <a:t>.</a:t>
            </a:r>
            <a:r>
              <a:rPr lang="en-US" altLang="zh-CN" dirty="0" err="1"/>
              <a:t>Θ</a:t>
            </a:r>
            <a:r>
              <a:rPr lang="zh-CN" altLang="zh-CN" dirty="0"/>
              <a:t>（</a:t>
            </a:r>
            <a:r>
              <a:rPr lang="en-US" altLang="zh-CN" dirty="0"/>
              <a:t>top</a:t>
            </a:r>
            <a:r>
              <a:rPr lang="zh-CN" altLang="zh-CN" dirty="0"/>
              <a:t>）</a:t>
            </a:r>
            <a:r>
              <a:rPr lang="en-US" altLang="zh-CN" dirty="0"/>
              <a:t>= 0</a:t>
            </a:r>
            <a:r>
              <a:rPr lang="zh-CN" altLang="zh-CN" dirty="0"/>
              <a:t>。但是</a:t>
            </a:r>
            <a:r>
              <a:rPr lang="en-US" altLang="zh-CN" dirty="0"/>
              <a:t> </a:t>
            </a:r>
            <a:r>
              <a:rPr lang="en-US" altLang="zh-CN" dirty="0" err="1"/>
              <a:t>Θ</a:t>
            </a:r>
            <a:r>
              <a:rPr lang="zh-CN" altLang="zh-CN" dirty="0"/>
              <a:t>（</a:t>
            </a:r>
            <a:r>
              <a:rPr lang="en-US" altLang="zh-CN" dirty="0"/>
              <a:t>1</a:t>
            </a:r>
            <a:r>
              <a:rPr lang="zh-CN" altLang="zh-CN" dirty="0"/>
              <a:t>）</a:t>
            </a:r>
            <a:r>
              <a:rPr lang="en-US" altLang="zh-CN" dirty="0"/>
              <a:t>≠ 0</a:t>
            </a:r>
            <a:r>
              <a:rPr lang="zh-CN" altLang="zh-CN" dirty="0"/>
              <a:t>。</a:t>
            </a:r>
            <a:endParaRPr lang="en-US" altLang="zh-CN" dirty="0"/>
          </a:p>
          <a:p>
            <a:r>
              <a:rPr lang="zh-CN" altLang="zh-CN" dirty="0"/>
              <a:t>因此，它们还揭示了由于相同</a:t>
            </a:r>
            <a:r>
              <a:rPr lang="en-US" altLang="zh-CN" dirty="0"/>
              <a:t>fault</a:t>
            </a:r>
            <a:r>
              <a:rPr lang="zh-CN" altLang="zh-CN" dirty="0"/>
              <a:t>的</a:t>
            </a:r>
            <a:r>
              <a:rPr lang="en-US" altLang="zh-CN" dirty="0"/>
              <a:t>failure</a:t>
            </a:r>
            <a:r>
              <a:rPr lang="zh-CN" altLang="zh-CN" dirty="0"/>
              <a:t>。</a:t>
            </a:r>
            <a:endParaRPr lang="en-US" altLang="zh-CN" dirty="0"/>
          </a:p>
          <a:p>
            <a:endParaRPr kumimoji="1" lang="zh-CN" altLang="en-US" dirty="0"/>
          </a:p>
        </p:txBody>
      </p:sp>
    </p:spTree>
    <p:extLst>
      <p:ext uri="{BB962C8B-B14F-4D97-AF65-F5344CB8AC3E}">
        <p14:creationId xmlns:p14="http://schemas.microsoft.com/office/powerpoint/2010/main" val="7468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dirty="0"/>
              <a:t>总之，基于给定的一对观察上非等价的基项</a:t>
            </a:r>
            <a:r>
              <a:rPr lang="en-US" altLang="zh-CN" dirty="0" err="1"/>
              <a:t>new.push</a:t>
            </a:r>
            <a:r>
              <a:rPr lang="zh-CN" altLang="zh-CN" dirty="0"/>
              <a:t>（</a:t>
            </a:r>
            <a:r>
              <a:rPr lang="en-US" altLang="zh-CN" dirty="0"/>
              <a:t>1</a:t>
            </a:r>
            <a:r>
              <a:rPr lang="zh-CN" altLang="zh-CN" dirty="0"/>
              <a:t>）</a:t>
            </a:r>
            <a:r>
              <a:rPr lang="en-US" altLang="zh-CN" dirty="0"/>
              <a:t>.push</a:t>
            </a:r>
            <a:r>
              <a:rPr lang="zh-CN" altLang="zh-CN" dirty="0"/>
              <a:t>（</a:t>
            </a:r>
            <a:r>
              <a:rPr lang="en-US" altLang="zh-CN" dirty="0"/>
              <a:t>3</a:t>
            </a:r>
            <a:r>
              <a:rPr lang="zh-CN" altLang="zh-CN" dirty="0"/>
              <a:t>）</a:t>
            </a:r>
            <a:r>
              <a:rPr lang="en-US" altLang="zh-CN" dirty="0"/>
              <a:t>.push</a:t>
            </a:r>
            <a:r>
              <a:rPr lang="zh-CN" altLang="zh-CN" dirty="0"/>
              <a:t>（</a:t>
            </a:r>
            <a:r>
              <a:rPr lang="en-US" altLang="zh-CN" dirty="0"/>
              <a:t>5</a:t>
            </a:r>
            <a:r>
              <a:rPr lang="zh-CN" altLang="zh-CN" dirty="0"/>
              <a:t>）和</a:t>
            </a:r>
            <a:r>
              <a:rPr lang="en-US" altLang="zh-CN" dirty="0" err="1"/>
              <a:t>new.push</a:t>
            </a:r>
            <a:r>
              <a:rPr lang="zh-CN" altLang="zh-CN" dirty="0"/>
              <a:t>（</a:t>
            </a:r>
            <a:r>
              <a:rPr lang="en-US" altLang="zh-CN" dirty="0"/>
              <a:t>2</a:t>
            </a:r>
            <a:r>
              <a:rPr lang="zh-CN" altLang="zh-CN" dirty="0"/>
              <a:t>）</a:t>
            </a:r>
            <a:r>
              <a:rPr lang="en-US" altLang="zh-CN" dirty="0"/>
              <a:t>.push</a:t>
            </a:r>
            <a:r>
              <a:rPr lang="zh-CN" altLang="zh-CN" dirty="0"/>
              <a:t>（</a:t>
            </a:r>
            <a:r>
              <a:rPr lang="en-US" altLang="zh-CN" dirty="0"/>
              <a:t>3</a:t>
            </a:r>
            <a:r>
              <a:rPr lang="zh-CN" altLang="zh-CN" dirty="0"/>
              <a:t>）</a:t>
            </a:r>
            <a:r>
              <a:rPr lang="en-US" altLang="zh-CN" dirty="0"/>
              <a:t>.push </a:t>
            </a:r>
            <a:r>
              <a:rPr lang="zh-CN" altLang="zh-CN" dirty="0"/>
              <a:t>，我们已经确定了一对观察等价的基项</a:t>
            </a:r>
            <a:r>
              <a:rPr lang="en-US" altLang="zh-CN" dirty="0" err="1"/>
              <a:t>new.push</a:t>
            </a:r>
            <a:r>
              <a:rPr lang="zh-CN" altLang="zh-CN" dirty="0"/>
              <a:t>（</a:t>
            </a:r>
            <a:r>
              <a:rPr lang="en-US" altLang="zh-CN" dirty="0"/>
              <a:t>1</a:t>
            </a:r>
            <a:r>
              <a:rPr lang="zh-CN" altLang="zh-CN" dirty="0"/>
              <a:t>）</a:t>
            </a:r>
            <a:r>
              <a:rPr lang="en-US" altLang="zh-CN" dirty="0"/>
              <a:t>.push</a:t>
            </a:r>
            <a:r>
              <a:rPr lang="zh-CN" altLang="zh-CN" dirty="0"/>
              <a:t>（</a:t>
            </a:r>
            <a:r>
              <a:rPr lang="en-US" altLang="zh-CN" dirty="0"/>
              <a:t>3</a:t>
            </a:r>
            <a:r>
              <a:rPr lang="zh-CN" altLang="zh-CN" dirty="0"/>
              <a:t>）</a:t>
            </a:r>
            <a:r>
              <a:rPr lang="en-US" altLang="zh-CN" dirty="0"/>
              <a:t>.push</a:t>
            </a:r>
            <a:r>
              <a:rPr lang="zh-CN" altLang="zh-CN" dirty="0"/>
              <a:t>（</a:t>
            </a:r>
            <a:r>
              <a:rPr lang="en-US" altLang="zh-CN" dirty="0"/>
              <a:t>5</a:t>
            </a:r>
            <a:r>
              <a:rPr lang="zh-CN" altLang="zh-CN" dirty="0"/>
              <a:t>）</a:t>
            </a:r>
            <a:r>
              <a:rPr lang="en-US" altLang="zh-CN" dirty="0"/>
              <a:t>.</a:t>
            </a:r>
            <a:r>
              <a:rPr lang="en-US" altLang="zh-CN" dirty="0" err="1"/>
              <a:t>pop.pop.top</a:t>
            </a:r>
            <a:r>
              <a:rPr lang="zh-CN" altLang="zh-CN" dirty="0"/>
              <a:t>和</a:t>
            </a:r>
            <a:r>
              <a:rPr lang="en-US" altLang="zh-CN" dirty="0"/>
              <a:t>1</a:t>
            </a:r>
            <a:r>
              <a:rPr lang="zh-CN" altLang="zh-CN" dirty="0"/>
              <a:t>，也揭示了由于同一</a:t>
            </a:r>
            <a:r>
              <a:rPr lang="en-US" altLang="zh-CN" dirty="0"/>
              <a:t>fault</a:t>
            </a:r>
            <a:r>
              <a:rPr lang="zh-CN" altLang="zh-CN" dirty="0"/>
              <a:t>引起的</a:t>
            </a:r>
            <a:r>
              <a:rPr lang="en-US" altLang="zh-CN" dirty="0"/>
              <a:t>failure</a:t>
            </a:r>
            <a:r>
              <a:rPr lang="zh-CN" altLang="zh-CN" dirty="0"/>
              <a:t>。</a:t>
            </a:r>
            <a:endParaRPr lang="en-US" altLang="zh-CN" dirty="0"/>
          </a:p>
          <a:p>
            <a:endParaRPr kumimoji="1" lang="zh-CN" altLang="en-US" dirty="0"/>
          </a:p>
        </p:txBody>
      </p:sp>
    </p:spTree>
    <p:extLst>
      <p:ext uri="{BB962C8B-B14F-4D97-AF65-F5344CB8AC3E}">
        <p14:creationId xmlns:p14="http://schemas.microsoft.com/office/powerpoint/2010/main" val="367609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dirty="0"/>
              <a:t>是否有一个特定类别的规范和实现，如果一个观察到的非等值基项对显示由于某个</a:t>
            </a:r>
            <a:r>
              <a:rPr lang="en-US" altLang="zh-CN" dirty="0"/>
              <a:t>fault</a:t>
            </a:r>
            <a:r>
              <a:rPr lang="zh-CN" altLang="zh-CN" dirty="0"/>
              <a:t>的</a:t>
            </a:r>
            <a:r>
              <a:rPr lang="en-US" altLang="zh-CN" dirty="0"/>
              <a:t>failure</a:t>
            </a:r>
            <a:r>
              <a:rPr lang="zh-CN" altLang="zh-CN" dirty="0"/>
              <a:t>，那么存在一个观察上等价的基项，也将显示由于同一</a:t>
            </a:r>
            <a:r>
              <a:rPr lang="en-US" altLang="zh-CN" dirty="0"/>
              <a:t>fault</a:t>
            </a:r>
            <a:r>
              <a:rPr lang="zh-CN" altLang="zh-CN" dirty="0"/>
              <a:t>的</a:t>
            </a:r>
            <a:r>
              <a:rPr lang="en-US" altLang="zh-CN" dirty="0" err="1"/>
              <a:t>faiure</a:t>
            </a:r>
            <a:r>
              <a:rPr lang="zh-CN" altLang="zh-CN" dirty="0"/>
              <a:t>，反之亦然吗？ 也就是说，在什么条件下，观测上等价基项和观测上非等价基项的检验是否相互覆盖？</a:t>
            </a:r>
            <a:r>
              <a:rPr lang="en-US" altLang="zh-CN" dirty="0"/>
              <a:t> </a:t>
            </a:r>
            <a:endParaRPr kumimoji="1" lang="zh-CN" altLang="en-US" dirty="0"/>
          </a:p>
        </p:txBody>
      </p:sp>
    </p:spTree>
    <p:extLst>
      <p:ext uri="{BB962C8B-B14F-4D97-AF65-F5344CB8AC3E}">
        <p14:creationId xmlns:p14="http://schemas.microsoft.com/office/powerpoint/2010/main" val="26313441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dirty="0"/>
              <a:t>引理</a:t>
            </a:r>
            <a:r>
              <a:rPr lang="en-US" altLang="zh-CN" dirty="0"/>
              <a:t>1.</a:t>
            </a:r>
            <a:r>
              <a:rPr lang="zh-CN" altLang="zh-CN" dirty="0"/>
              <a:t>给定一个具有适当导入和完全实现</a:t>
            </a:r>
            <a:r>
              <a:rPr lang="en-US" altLang="zh-CN" dirty="0"/>
              <a:t>P</a:t>
            </a:r>
            <a:r>
              <a:rPr lang="zh-CN" altLang="zh-CN" dirty="0"/>
              <a:t>的类的规范</a:t>
            </a:r>
            <a:r>
              <a:rPr lang="en-US" altLang="zh-CN" dirty="0" err="1"/>
              <a:t>Sp</a:t>
            </a:r>
            <a:r>
              <a:rPr lang="zh-CN" altLang="zh-CN" dirty="0"/>
              <a:t>，如果</a:t>
            </a:r>
            <a:r>
              <a:rPr lang="en-US" altLang="zh-CN" dirty="0"/>
              <a:t>P</a:t>
            </a:r>
            <a:r>
              <a:rPr lang="zh-CN" altLang="zh-CN" dirty="0"/>
              <a:t>满足</a:t>
            </a:r>
            <a:r>
              <a:rPr lang="en-US" altLang="zh-CN" dirty="0" err="1"/>
              <a:t>Sp</a:t>
            </a:r>
            <a:r>
              <a:rPr lang="zh-CN" altLang="zh-CN" dirty="0"/>
              <a:t>中指定的所有观测上等价基项对，它也将满足</a:t>
            </a:r>
            <a:r>
              <a:rPr lang="en-US" altLang="zh-CN" dirty="0" err="1"/>
              <a:t>Sp</a:t>
            </a:r>
            <a:r>
              <a:rPr lang="zh-CN" altLang="zh-CN" dirty="0"/>
              <a:t>中规定的所有观测上非等价基项对。 正式地，给定这样</a:t>
            </a:r>
            <a:r>
              <a:rPr lang="zh-CN" altLang="zh-CN" dirty="0" smtClean="0"/>
              <a:t>的规范和实现</a:t>
            </a:r>
            <a:r>
              <a:rPr lang="zh-CN" altLang="en-US" dirty="0" smtClean="0"/>
              <a:t>：</a:t>
            </a:r>
            <a:r>
              <a:rPr lang="zh-CN" altLang="zh-CN" dirty="0" smtClean="0"/>
              <a:t>（</a:t>
            </a:r>
            <a:r>
              <a:rPr lang="is-IS" altLang="zh-CN" dirty="0"/>
              <a:t>(∀u1)(∀u2)((u1 ∼obs u2) → (Θ(u1) ≈obs Θ(u2</a:t>
            </a:r>
            <a:r>
              <a:rPr lang="is-IS" altLang="zh-CN" dirty="0" smtClean="0"/>
              <a:t>)))</a:t>
            </a:r>
            <a:br>
              <a:rPr lang="is-IS" altLang="zh-CN" dirty="0" smtClean="0"/>
            </a:br>
            <a:endParaRPr lang="is-IS" altLang="zh-CN" dirty="0" smtClean="0"/>
          </a:p>
          <a:p>
            <a:pPr marL="0" indent="0">
              <a:buNone/>
            </a:pPr>
            <a:r>
              <a:rPr lang="zh-CN" altLang="en-US" dirty="0" smtClean="0"/>
              <a:t>推导出</a:t>
            </a:r>
            <a:endParaRPr lang="is-IS" altLang="zh-CN" dirty="0" smtClean="0"/>
          </a:p>
          <a:p>
            <a:pPr marL="0" indent="0">
              <a:buNone/>
            </a:pPr>
            <a:r>
              <a:rPr lang="is-IS" altLang="zh-CN" dirty="0" smtClean="0"/>
              <a:t>        (</a:t>
            </a:r>
            <a:r>
              <a:rPr lang="is-IS" altLang="zh-CN" dirty="0"/>
              <a:t>∀u1)(∀u2)(¬(u1 ∼obs u2) → ¬(Θ(u1) ≈obs Θ(u2))). </a:t>
            </a:r>
            <a:endParaRPr lang="is-IS" altLang="zh-CN" dirty="0"/>
          </a:p>
          <a:p>
            <a:endParaRPr kumimoji="1" lang="zh-CN" altLang="en-US" dirty="0"/>
          </a:p>
        </p:txBody>
      </p:sp>
    </p:spTree>
    <p:extLst>
      <p:ext uri="{BB962C8B-B14F-4D97-AF65-F5344CB8AC3E}">
        <p14:creationId xmlns:p14="http://schemas.microsoft.com/office/powerpoint/2010/main" val="33369709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dirty="0"/>
              <a:t>引理</a:t>
            </a:r>
            <a:r>
              <a:rPr lang="en-US" altLang="zh-CN" dirty="0"/>
              <a:t>2.</a:t>
            </a:r>
            <a:r>
              <a:rPr lang="zh-CN" altLang="zh-CN" dirty="0"/>
              <a:t>给定一个具有适当导入和完全实现</a:t>
            </a:r>
            <a:r>
              <a:rPr lang="en-US" altLang="zh-CN" dirty="0"/>
              <a:t>P</a:t>
            </a:r>
            <a:r>
              <a:rPr lang="zh-CN" altLang="zh-CN" dirty="0"/>
              <a:t>的类的规范</a:t>
            </a:r>
            <a:r>
              <a:rPr lang="en-US" altLang="zh-CN" dirty="0" err="1"/>
              <a:t>Sp</a:t>
            </a:r>
            <a:r>
              <a:rPr lang="zh-CN" altLang="zh-CN" dirty="0"/>
              <a:t>，如果</a:t>
            </a:r>
            <a:r>
              <a:rPr lang="en-US" altLang="zh-CN" dirty="0"/>
              <a:t>P</a:t>
            </a:r>
            <a:r>
              <a:rPr lang="zh-CN" altLang="zh-CN" dirty="0"/>
              <a:t>满足</a:t>
            </a:r>
            <a:r>
              <a:rPr lang="en-US" altLang="zh-CN" dirty="0" err="1"/>
              <a:t>Sp</a:t>
            </a:r>
            <a:r>
              <a:rPr lang="zh-CN" altLang="zh-CN" dirty="0"/>
              <a:t>中规定的所有观测非等价基项，它也将满足</a:t>
            </a:r>
            <a:r>
              <a:rPr lang="en-US" altLang="zh-CN" dirty="0" err="1"/>
              <a:t>Sp</a:t>
            </a:r>
            <a:r>
              <a:rPr lang="zh-CN" altLang="zh-CN" dirty="0"/>
              <a:t>中规定的所有观测等价基项。 正式地，给定这样</a:t>
            </a:r>
            <a:r>
              <a:rPr lang="zh-CN" altLang="zh-CN" dirty="0" smtClean="0"/>
              <a:t>的规范和实现</a:t>
            </a:r>
            <a:r>
              <a:rPr lang="zh-CN" altLang="en-US" dirty="0" smtClean="0"/>
              <a:t>：</a:t>
            </a:r>
            <a:endParaRPr lang="en-US" altLang="zh-CN" dirty="0" smtClean="0"/>
          </a:p>
          <a:p>
            <a:pPr marL="0" indent="0">
              <a:buNone/>
            </a:pPr>
            <a:r>
              <a:rPr lang="is-IS" altLang="zh-CN" dirty="0" smtClean="0"/>
              <a:t>       (</a:t>
            </a:r>
            <a:r>
              <a:rPr lang="is-IS" altLang="zh-CN" dirty="0"/>
              <a:t>∀u1)(∀u2)(¬(u1 ∼obs u2) → ¬(Θ(u1) ≈obs Θ(u2))) </a:t>
            </a:r>
            <a:endParaRPr lang="is-IS" altLang="zh-CN" dirty="0" smtClean="0"/>
          </a:p>
          <a:p>
            <a:pPr marL="0" indent="0">
              <a:buNone/>
            </a:pPr>
            <a:r>
              <a:rPr lang="zh-CN" altLang="en-US" dirty="0" smtClean="0"/>
              <a:t>推导出</a:t>
            </a:r>
            <a:endParaRPr lang="en-US" altLang="zh-CN" dirty="0" smtClean="0"/>
          </a:p>
          <a:p>
            <a:pPr marL="0" indent="0">
              <a:buNone/>
            </a:pPr>
            <a:r>
              <a:rPr lang="en-US" altLang="zh-CN" dirty="0"/>
              <a:t> </a:t>
            </a:r>
            <a:r>
              <a:rPr lang="en-US" altLang="zh-CN" dirty="0" smtClean="0"/>
              <a:t>     </a:t>
            </a:r>
            <a:r>
              <a:rPr lang="is-IS" altLang="zh-CN" dirty="0" smtClean="0"/>
              <a:t>(</a:t>
            </a:r>
            <a:r>
              <a:rPr lang="is-IS" altLang="zh-CN" dirty="0"/>
              <a:t>∀u1)(∀u2)((u1 ∼obs u2) → (Θ(u1) ≈obs Θ(u2))). </a:t>
            </a:r>
            <a:endParaRPr lang="is-IS" altLang="zh-CN" dirty="0"/>
          </a:p>
        </p:txBody>
      </p:sp>
    </p:spTree>
    <p:extLst>
      <p:ext uri="{BB962C8B-B14F-4D97-AF65-F5344CB8AC3E}">
        <p14:creationId xmlns:p14="http://schemas.microsoft.com/office/powerpoint/2010/main" val="34326981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zh-CN" dirty="0" smtClean="0"/>
              <a:t>将</a:t>
            </a:r>
            <a:r>
              <a:rPr lang="zh-CN" altLang="en-US" dirty="0" smtClean="0"/>
              <a:t>引理</a:t>
            </a:r>
            <a:r>
              <a:rPr lang="en-US" altLang="zh-CN" dirty="0" smtClean="0"/>
              <a:t>1</a:t>
            </a:r>
            <a:r>
              <a:rPr lang="zh-CN" altLang="zh-CN" dirty="0"/>
              <a:t>和</a:t>
            </a:r>
            <a:r>
              <a:rPr lang="en-US" altLang="zh-CN" dirty="0"/>
              <a:t>2</a:t>
            </a:r>
            <a:r>
              <a:rPr lang="zh-CN" altLang="zh-CN" dirty="0"/>
              <a:t>放在一起，我们立即得到下面的</a:t>
            </a:r>
            <a:r>
              <a:rPr lang="zh-CN" altLang="zh-CN" dirty="0" smtClean="0"/>
              <a:t>定理</a:t>
            </a:r>
            <a:endParaRPr lang="en-US" altLang="zh-CN" dirty="0" smtClean="0"/>
          </a:p>
          <a:p>
            <a:r>
              <a:rPr lang="zh-CN" altLang="zh-CN" dirty="0" smtClean="0"/>
              <a:t>定理</a:t>
            </a:r>
            <a:r>
              <a:rPr lang="zh-CN" altLang="zh-CN" dirty="0" smtClean="0"/>
              <a:t>：</a:t>
            </a:r>
            <a:r>
              <a:rPr lang="zh-CN" altLang="zh-CN" dirty="0" smtClean="0"/>
              <a:t>给定一个</a:t>
            </a:r>
            <a:r>
              <a:rPr lang="zh-CN" altLang="zh-CN" dirty="0"/>
              <a:t>具有适当导入和完整实现的类的规范，有以下两个标准：</a:t>
            </a:r>
            <a:endParaRPr lang="en-US" altLang="zh-CN" dirty="0"/>
          </a:p>
          <a:p>
            <a:r>
              <a:rPr lang="en-US" altLang="zh-CN" dirty="0"/>
              <a:t>1</a:t>
            </a:r>
            <a:r>
              <a:rPr lang="zh-CN" altLang="zh-CN" dirty="0"/>
              <a:t>、等价标准：</a:t>
            </a:r>
            <a:endParaRPr lang="en-US" altLang="zh-CN" dirty="0"/>
          </a:p>
          <a:p>
            <a:r>
              <a:rPr lang="is-IS" altLang="zh-CN" dirty="0"/>
              <a:t>(∀u1)(∀u2)((u1 ∼obs u2) → (Θ(u1) ≈obs Θ(u2))) </a:t>
            </a:r>
            <a:endParaRPr lang="is-IS" altLang="zh-CN" dirty="0"/>
          </a:p>
          <a:p>
            <a:r>
              <a:rPr lang="en-US" altLang="zh-CN" dirty="0" smtClean="0"/>
              <a:t>2</a:t>
            </a:r>
            <a:r>
              <a:rPr lang="zh-CN" altLang="zh-CN" dirty="0"/>
              <a:t>、非等价标准：</a:t>
            </a:r>
            <a:endParaRPr lang="en-US" altLang="zh-CN" dirty="0"/>
          </a:p>
          <a:p>
            <a:r>
              <a:rPr lang="is-IS" altLang="zh-CN" dirty="0"/>
              <a:t>(∀v1)(∀v2)(¬(v1 ∼obs v2) → ¬(Θ(v1) ≈obs Θ(v2))) </a:t>
            </a:r>
            <a:endParaRPr lang="is-IS" altLang="zh-CN" dirty="0"/>
          </a:p>
          <a:p>
            <a:endParaRPr kumimoji="1" lang="zh-CN" altLang="en-US" dirty="0"/>
          </a:p>
        </p:txBody>
      </p:sp>
    </p:spTree>
    <p:extLst>
      <p:ext uri="{BB962C8B-B14F-4D97-AF65-F5344CB8AC3E}">
        <p14:creationId xmlns:p14="http://schemas.microsoft.com/office/powerpoint/2010/main" val="16593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zh-CN" altLang="en-US" dirty="0" smtClean="0"/>
              <a:t>等价标准和非等价标准的互换性</a:t>
            </a:r>
            <a:endParaRPr kumimoji="1" lang="zh-CN" altLang="en-US" dirty="0"/>
          </a:p>
        </p:txBody>
      </p:sp>
      <p:sp>
        <p:nvSpPr>
          <p:cNvPr id="3" name="内容占位符 2"/>
          <p:cNvSpPr>
            <a:spLocks noGrp="1"/>
          </p:cNvSpPr>
          <p:nvPr>
            <p:ph idx="1"/>
          </p:nvPr>
        </p:nvSpPr>
        <p:spPr/>
        <p:txBody>
          <a:bodyPr/>
          <a:lstStyle/>
          <a:p>
            <a:r>
              <a:rPr lang="zh-CN" altLang="zh-CN" dirty="0"/>
              <a:t>推论</a:t>
            </a:r>
            <a:r>
              <a:rPr lang="en-US" altLang="zh-CN" dirty="0"/>
              <a:t>1.</a:t>
            </a:r>
            <a:r>
              <a:rPr lang="zh-CN" altLang="zh-CN" dirty="0"/>
              <a:t>给定一个具有适当导入和完整实现的类的规范，有以下两个标准 </a:t>
            </a:r>
            <a:endParaRPr lang="en-US" altLang="zh-CN" dirty="0"/>
          </a:p>
          <a:p>
            <a:pPr lvl="0"/>
            <a:r>
              <a:rPr lang="en-US" altLang="zh-CN" dirty="0" smtClean="0"/>
              <a:t>1</a:t>
            </a:r>
            <a:r>
              <a:rPr lang="zh-CN" altLang="en-US" dirty="0"/>
              <a:t>、</a:t>
            </a:r>
            <a:r>
              <a:rPr lang="zh-CN" altLang="zh-CN" dirty="0" smtClean="0"/>
              <a:t>等</a:t>
            </a:r>
            <a:r>
              <a:rPr lang="zh-CN" altLang="zh-CN" dirty="0"/>
              <a:t>价</a:t>
            </a:r>
            <a:r>
              <a:rPr lang="en-US" altLang="zh-CN" dirty="0"/>
              <a:t>failure</a:t>
            </a:r>
            <a:r>
              <a:rPr lang="zh-CN" altLang="zh-CN" dirty="0"/>
              <a:t>标准</a:t>
            </a:r>
            <a:r>
              <a:rPr lang="zh-CN" altLang="zh-CN" dirty="0" smtClean="0"/>
              <a:t>：</a:t>
            </a:r>
            <a:endParaRPr lang="en-US" altLang="zh-CN" dirty="0" smtClean="0"/>
          </a:p>
          <a:p>
            <a:pPr marL="0" indent="0">
              <a:buNone/>
            </a:pPr>
            <a:r>
              <a:rPr lang="is-IS" altLang="zh-CN" dirty="0"/>
              <a:t> </a:t>
            </a:r>
            <a:r>
              <a:rPr lang="is-IS" altLang="zh-CN" dirty="0" smtClean="0"/>
              <a:t>            (</a:t>
            </a:r>
            <a:r>
              <a:rPr lang="is-IS" altLang="zh-CN" dirty="0"/>
              <a:t>∃u1)(∃u2)((u1 ∼obs u2) ∧ ¬(Θ(u1) ≈obs Θ(u2))) </a:t>
            </a:r>
            <a:endParaRPr lang="en-US" altLang="zh-CN" dirty="0" smtClean="0"/>
          </a:p>
          <a:p>
            <a:pPr lvl="0"/>
            <a:r>
              <a:rPr lang="en-US" altLang="zh-CN" dirty="0" smtClean="0"/>
              <a:t>2</a:t>
            </a:r>
            <a:r>
              <a:rPr lang="zh-CN" altLang="en-US" dirty="0" smtClean="0"/>
              <a:t>、</a:t>
            </a:r>
            <a:r>
              <a:rPr lang="zh-CN" altLang="zh-CN" dirty="0" smtClean="0"/>
              <a:t>非等价</a:t>
            </a:r>
            <a:r>
              <a:rPr lang="en-US" altLang="zh-CN" dirty="0"/>
              <a:t>failure</a:t>
            </a:r>
            <a:r>
              <a:rPr lang="zh-CN" altLang="zh-CN" dirty="0"/>
              <a:t>标准</a:t>
            </a:r>
            <a:r>
              <a:rPr lang="zh-CN" altLang="zh-CN" dirty="0" smtClean="0"/>
              <a:t>：</a:t>
            </a:r>
            <a:endParaRPr lang="en-US" altLang="zh-CN" dirty="0" smtClean="0"/>
          </a:p>
          <a:p>
            <a:pPr marL="0" indent="0">
              <a:buNone/>
            </a:pPr>
            <a:r>
              <a:rPr lang="is-IS" altLang="zh-CN" dirty="0"/>
              <a:t> </a:t>
            </a:r>
            <a:r>
              <a:rPr lang="is-IS" altLang="zh-CN" dirty="0" smtClean="0"/>
              <a:t>            (</a:t>
            </a:r>
            <a:r>
              <a:rPr lang="is-IS" altLang="zh-CN" dirty="0"/>
              <a:t>∃v1)(∃v2)(¬(v1 ∼obs v2) ∧ (Θ(v1) ≈obs Θ(v2))) </a:t>
            </a:r>
            <a:endParaRPr lang="is-IS" altLang="zh-CN" dirty="0"/>
          </a:p>
          <a:p>
            <a:pPr marL="0" lvl="0" indent="0">
              <a:buNone/>
            </a:pPr>
            <a:endParaRPr kumimoji="1" lang="zh-CN" altLang="en-US" dirty="0"/>
          </a:p>
        </p:txBody>
      </p:sp>
    </p:spTree>
    <p:extLst>
      <p:ext uri="{BB962C8B-B14F-4D97-AF65-F5344CB8AC3E}">
        <p14:creationId xmlns:p14="http://schemas.microsoft.com/office/powerpoint/2010/main" val="395464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本文内容</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4124623"/>
              </p:ext>
            </p:extLst>
          </p:nvPr>
        </p:nvGraphicFramePr>
        <p:xfrm>
          <a:off x="1248462" y="3245741"/>
          <a:ext cx="7076747" cy="2880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1781503" y="2489613"/>
            <a:ext cx="4295681" cy="369332"/>
          </a:xfrm>
          <a:prstGeom prst="rect">
            <a:avLst/>
          </a:prstGeom>
          <a:noFill/>
        </p:spPr>
        <p:txBody>
          <a:bodyPr wrap="square" rtlCol="0">
            <a:spAutoFit/>
          </a:bodyPr>
          <a:lstStyle/>
          <a:p>
            <a:r>
              <a:rPr kumimoji="1" lang="zh-CN" altLang="en-US" dirty="0" smtClean="0"/>
              <a:t>等价基项测试</a:t>
            </a:r>
            <a:r>
              <a:rPr kumimoji="1" lang="en-US" altLang="zh-CN" dirty="0" smtClean="0"/>
              <a:t>  and  </a:t>
            </a:r>
            <a:r>
              <a:rPr kumimoji="1" lang="zh-CN" altLang="en-US" dirty="0" smtClean="0"/>
              <a:t>非等价基项测试</a:t>
            </a:r>
            <a:endParaRPr kumimoji="1" lang="zh-CN" altLang="en-US" dirty="0"/>
          </a:p>
        </p:txBody>
      </p:sp>
    </p:spTree>
    <p:extLst>
      <p:ext uri="{BB962C8B-B14F-4D97-AF65-F5344CB8AC3E}">
        <p14:creationId xmlns:p14="http://schemas.microsoft.com/office/powerpoint/2010/main" val="10067433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dirty="0"/>
              <a:t>推论</a:t>
            </a:r>
            <a:r>
              <a:rPr lang="en-US" altLang="zh-CN" dirty="0"/>
              <a:t>2.</a:t>
            </a:r>
            <a:r>
              <a:rPr lang="zh-CN" altLang="zh-CN" dirty="0"/>
              <a:t>给定具有适当导入的类的规范，假设其实现完成。 </a:t>
            </a:r>
            <a:r>
              <a:rPr lang="zh-CN" altLang="zh-CN" dirty="0" smtClean="0"/>
              <a:t>如果一对非等价基项</a:t>
            </a:r>
            <a:r>
              <a:rPr lang="is-IS" altLang="zh-CN" dirty="0"/>
              <a:t>¬(v1 ∼obs v2) </a:t>
            </a:r>
            <a:r>
              <a:rPr lang="zh-CN" altLang="zh-CN" dirty="0" smtClean="0"/>
              <a:t>揭示由于</a:t>
            </a:r>
            <a:r>
              <a:rPr lang="en-US" altLang="zh-CN" dirty="0"/>
              <a:t>fault f</a:t>
            </a:r>
            <a:r>
              <a:rPr lang="zh-CN" altLang="zh-CN" dirty="0"/>
              <a:t>引起的</a:t>
            </a:r>
            <a:r>
              <a:rPr lang="en-US" altLang="zh-CN" dirty="0"/>
              <a:t>failure</a:t>
            </a:r>
            <a:r>
              <a:rPr lang="zh-CN" altLang="zh-CN" dirty="0"/>
              <a:t>，</a:t>
            </a:r>
            <a:r>
              <a:rPr lang="zh-CN" altLang="zh-CN" dirty="0" smtClean="0"/>
              <a:t>则存在一对等价基项</a:t>
            </a:r>
            <a:r>
              <a:rPr lang="is-IS" altLang="zh-CN" dirty="0"/>
              <a:t>(u1 ∼obs u2) </a:t>
            </a:r>
            <a:r>
              <a:rPr lang="zh-CN" altLang="zh-CN" dirty="0" smtClean="0"/>
              <a:t>，</a:t>
            </a:r>
            <a:r>
              <a:rPr lang="zh-CN" altLang="zh-CN" dirty="0"/>
              <a:t>其也将揭示由于相同</a:t>
            </a:r>
            <a:r>
              <a:rPr lang="en-US" altLang="zh-CN" dirty="0"/>
              <a:t>fault f</a:t>
            </a:r>
            <a:r>
              <a:rPr lang="zh-CN" altLang="zh-CN" dirty="0"/>
              <a:t>而导致的</a:t>
            </a:r>
            <a:r>
              <a:rPr lang="en-US" altLang="zh-CN" dirty="0"/>
              <a:t>failure</a:t>
            </a:r>
            <a:r>
              <a:rPr lang="zh-CN" altLang="zh-CN" dirty="0"/>
              <a:t>，反之亦然。</a:t>
            </a:r>
            <a:r>
              <a:rPr lang="en-US" altLang="zh-CN" dirty="0"/>
              <a:t> </a:t>
            </a:r>
            <a:endParaRPr kumimoji="1" lang="zh-CN" altLang="en-US" dirty="0"/>
          </a:p>
        </p:txBody>
      </p:sp>
    </p:spTree>
    <p:extLst>
      <p:ext uri="{BB962C8B-B14F-4D97-AF65-F5344CB8AC3E}">
        <p14:creationId xmlns:p14="http://schemas.microsoft.com/office/powerpoint/2010/main" val="28558756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92500" lnSpcReduction="20000"/>
          </a:bodyPr>
          <a:lstStyle/>
          <a:p>
            <a:r>
              <a:rPr lang="zh-CN" altLang="zh-CN" dirty="0"/>
              <a:t>推论</a:t>
            </a:r>
            <a:r>
              <a:rPr lang="en-US" altLang="zh-CN" dirty="0"/>
              <a:t>3.</a:t>
            </a:r>
            <a:r>
              <a:rPr lang="zh-CN" altLang="zh-CN" dirty="0"/>
              <a:t>给定具有适当导入的类的规范，假设其实现完成。 令</a:t>
            </a:r>
            <a:r>
              <a:rPr lang="en-US" altLang="zh-CN" dirty="0"/>
              <a:t>OE</a:t>
            </a:r>
            <a:r>
              <a:rPr lang="zh-CN" altLang="zh-CN" dirty="0"/>
              <a:t>为所有观测上等价基项对的集合，</a:t>
            </a:r>
            <a:r>
              <a:rPr lang="en-US" altLang="zh-CN" dirty="0"/>
              <a:t>OE'</a:t>
            </a:r>
            <a:r>
              <a:rPr lang="zh-CN" altLang="zh-CN" dirty="0"/>
              <a:t>为所有观测上非等价基项对的集合。 给定任何有限测试套</a:t>
            </a:r>
            <a:r>
              <a:rPr lang="en-US" altLang="zh-CN" dirty="0"/>
              <a:t>OEs’ ⊂ OE’</a:t>
            </a:r>
            <a:r>
              <a:rPr lang="zh-CN" altLang="zh-CN" dirty="0"/>
              <a:t>，存在有限测试套件</a:t>
            </a:r>
            <a:r>
              <a:rPr lang="en-US" altLang="zh-CN" dirty="0"/>
              <a:t>OEs ⊂ OE </a:t>
            </a:r>
            <a:r>
              <a:rPr lang="zh-CN" altLang="zh-CN" dirty="0"/>
              <a:t>，使得对于由</a:t>
            </a:r>
            <a:r>
              <a:rPr lang="en-US" altLang="zh-CN" dirty="0"/>
              <a:t>OE</a:t>
            </a:r>
            <a:r>
              <a:rPr lang="zh-CN" altLang="zh-CN" dirty="0"/>
              <a:t>中的测试用例所显示的任何</a:t>
            </a:r>
            <a:r>
              <a:rPr lang="en-US" altLang="zh-CN" dirty="0"/>
              <a:t>failure</a:t>
            </a:r>
            <a:r>
              <a:rPr lang="zh-CN" altLang="zh-CN" dirty="0"/>
              <a:t>（由</a:t>
            </a:r>
            <a:r>
              <a:rPr lang="en-US" altLang="zh-CN" dirty="0"/>
              <a:t>fault</a:t>
            </a:r>
            <a:r>
              <a:rPr lang="zh-CN" altLang="zh-CN" dirty="0"/>
              <a:t>导致的），</a:t>
            </a:r>
            <a:r>
              <a:rPr lang="en-US" altLang="zh-CN" dirty="0"/>
              <a:t>failure</a:t>
            </a:r>
            <a:r>
              <a:rPr lang="zh-CN" altLang="zh-CN" dirty="0"/>
              <a:t>（由相同的</a:t>
            </a:r>
            <a:r>
              <a:rPr lang="en-US" altLang="zh-CN" dirty="0"/>
              <a:t>fault</a:t>
            </a:r>
            <a:r>
              <a:rPr lang="zh-CN" altLang="zh-CN" dirty="0"/>
              <a:t>导致的）也可以 在</a:t>
            </a:r>
            <a:r>
              <a:rPr lang="en-US" altLang="zh-CN" dirty="0"/>
              <a:t>OEs</a:t>
            </a:r>
            <a:r>
              <a:rPr lang="zh-CN" altLang="zh-CN" dirty="0"/>
              <a:t>中的测试案例中显示。 相反，对于任何有限测试套件</a:t>
            </a:r>
            <a:r>
              <a:rPr lang="en-US" altLang="zh-CN" dirty="0" err="1"/>
              <a:t>OEt⊂OE</a:t>
            </a:r>
            <a:r>
              <a:rPr lang="zh-CN" altLang="zh-CN" dirty="0"/>
              <a:t>，存在一个有限测试套件</a:t>
            </a:r>
            <a:r>
              <a:rPr lang="en-US" altLang="zh-CN" dirty="0" err="1"/>
              <a:t>OEt</a:t>
            </a:r>
            <a:r>
              <a:rPr lang="en-US" altLang="zh-CN" dirty="0"/>
              <a:t>’ ⊂ OE’ </a:t>
            </a:r>
            <a:r>
              <a:rPr lang="zh-CN" altLang="zh-CN" dirty="0"/>
              <a:t>，使得对于</a:t>
            </a:r>
            <a:r>
              <a:rPr lang="en-US" altLang="zh-CN" dirty="0" err="1"/>
              <a:t>OEt</a:t>
            </a:r>
            <a:r>
              <a:rPr lang="zh-CN" altLang="zh-CN" dirty="0"/>
              <a:t>中的测试用例所显示的任何</a:t>
            </a:r>
            <a:r>
              <a:rPr lang="en-US" altLang="zh-CN" dirty="0"/>
              <a:t>failure</a:t>
            </a:r>
            <a:r>
              <a:rPr lang="zh-CN" altLang="zh-CN" dirty="0"/>
              <a:t>（由某个确定的</a:t>
            </a:r>
            <a:r>
              <a:rPr lang="en-US" altLang="zh-CN" dirty="0"/>
              <a:t>fault</a:t>
            </a:r>
            <a:r>
              <a:rPr lang="zh-CN" altLang="zh-CN" dirty="0"/>
              <a:t>导致的），</a:t>
            </a:r>
            <a:r>
              <a:rPr lang="en-US" altLang="zh-CN" dirty="0"/>
              <a:t>failure</a:t>
            </a:r>
            <a:r>
              <a:rPr lang="zh-CN" altLang="zh-CN" dirty="0"/>
              <a:t>（由相同的</a:t>
            </a:r>
            <a:r>
              <a:rPr lang="en-US" altLang="zh-CN" dirty="0"/>
              <a:t>fault</a:t>
            </a:r>
            <a:r>
              <a:rPr lang="zh-CN" altLang="zh-CN" dirty="0"/>
              <a:t>导致的 ）也可以通过</a:t>
            </a:r>
            <a:r>
              <a:rPr lang="en-US" altLang="zh-CN" dirty="0" err="1"/>
              <a:t>OEt</a:t>
            </a:r>
            <a:r>
              <a:rPr lang="en-US" altLang="zh-CN" dirty="0"/>
              <a:t>'</a:t>
            </a:r>
            <a:r>
              <a:rPr lang="zh-CN" altLang="zh-CN" dirty="0"/>
              <a:t>中的测试用例来揭示。 因此，我们可以通过观测等价基项对的有限测试套替换观测非等价基项对的有限测试套，同时揭示由于相同</a:t>
            </a:r>
            <a:r>
              <a:rPr lang="en-US" altLang="zh-CN" dirty="0"/>
              <a:t>fault</a:t>
            </a:r>
            <a:r>
              <a:rPr lang="zh-CN" altLang="zh-CN" dirty="0"/>
              <a:t>导致的</a:t>
            </a:r>
            <a:r>
              <a:rPr lang="en-US" altLang="zh-CN" dirty="0"/>
              <a:t>failure</a:t>
            </a:r>
            <a:r>
              <a:rPr lang="zh-CN" altLang="zh-CN" dirty="0"/>
              <a:t>，反之亦然。</a:t>
            </a:r>
            <a:endParaRPr lang="en-US" altLang="zh-CN" dirty="0"/>
          </a:p>
          <a:p>
            <a:endParaRPr kumimoji="1" lang="zh-CN" altLang="en-US" dirty="0"/>
          </a:p>
        </p:txBody>
      </p:sp>
    </p:spTree>
    <p:extLst>
      <p:ext uri="{BB962C8B-B14F-4D97-AF65-F5344CB8AC3E}">
        <p14:creationId xmlns:p14="http://schemas.microsoft.com/office/powerpoint/2010/main" val="15955586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dirty="0"/>
              <a:t>总之，给定一个具有适当导入和完整实现的类的规范作为用于测试用例选择的候选集合，所有观察上非等价基项对的无限集合可以被所有观察上等价基项对的无限集合代替，同时揭示由于相同的</a:t>
            </a:r>
            <a:r>
              <a:rPr lang="en-US" altLang="zh-CN" dirty="0"/>
              <a:t>fault</a:t>
            </a:r>
            <a:r>
              <a:rPr lang="zh-CN" altLang="zh-CN" dirty="0"/>
              <a:t>导致的</a:t>
            </a:r>
            <a:r>
              <a:rPr lang="en-US" altLang="zh-CN" dirty="0"/>
              <a:t>failure</a:t>
            </a:r>
            <a:r>
              <a:rPr lang="zh-CN" altLang="zh-CN" dirty="0"/>
              <a:t>，反之亦然。 此外，作为测试套件，给定的有限一组观察上非等价基项对可以被一组有限观测等价基项对代替，同时揭示由于相同</a:t>
            </a:r>
            <a:r>
              <a:rPr lang="en-US" altLang="zh-CN" dirty="0"/>
              <a:t>fault</a:t>
            </a:r>
            <a:r>
              <a:rPr lang="zh-CN" altLang="zh-CN" dirty="0"/>
              <a:t>引起的</a:t>
            </a:r>
            <a:r>
              <a:rPr lang="en-US" altLang="zh-CN" dirty="0"/>
              <a:t>failure</a:t>
            </a:r>
            <a:r>
              <a:rPr lang="zh-CN" altLang="zh-CN" dirty="0"/>
              <a:t>，反之亦然。</a:t>
            </a:r>
            <a:r>
              <a:rPr lang="en-US" altLang="zh-CN" dirty="0"/>
              <a:t> </a:t>
            </a:r>
            <a:endParaRPr kumimoji="1" lang="zh-CN" altLang="en-US" dirty="0"/>
          </a:p>
        </p:txBody>
      </p:sp>
    </p:spTree>
    <p:extLst>
      <p:ext uri="{BB962C8B-B14F-4D97-AF65-F5344CB8AC3E}">
        <p14:creationId xmlns:p14="http://schemas.microsoft.com/office/powerpoint/2010/main" val="15881010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kumimoji="1" lang="en-US" altLang="zh-CN" dirty="0" smtClean="0"/>
              <a:t/>
            </a:r>
            <a:br>
              <a:rPr kumimoji="1" lang="en-US" altLang="zh-CN" dirty="0" smtClean="0"/>
            </a:br>
            <a:r>
              <a:rPr kumimoji="1" lang="zh-CN" altLang="en-US" dirty="0" smtClean="0"/>
              <a:t>理论意义和实践意义</a:t>
            </a:r>
            <a:r>
              <a:rPr kumimoji="1" lang="en-US" altLang="zh-CN" dirty="0"/>
              <a:t/>
            </a:r>
            <a:br>
              <a:rPr kumimoji="1" lang="en-US" altLang="zh-CN" dirty="0"/>
            </a:br>
            <a:endParaRPr kumimoji="1" lang="zh-CN" altLang="en-US" dirty="0"/>
          </a:p>
        </p:txBody>
      </p:sp>
      <p:pic>
        <p:nvPicPr>
          <p:cNvPr id="4" name="内容占位符 3"/>
          <p:cNvPicPr>
            <a:picLocks noGrp="1" noChangeAspect="1"/>
          </p:cNvPicPr>
          <p:nvPr>
            <p:ph idx="1"/>
          </p:nvPr>
        </p:nvPicPr>
        <p:blipFill>
          <a:blip r:embed="rId2"/>
          <a:srcRect l="-17047" r="-17047"/>
          <a:stretch>
            <a:fillRect/>
          </a:stretch>
        </p:blipFill>
        <p:spPr>
          <a:xfrm>
            <a:off x="917223" y="1787510"/>
            <a:ext cx="7690185" cy="4338653"/>
          </a:xfrm>
        </p:spPr>
      </p:pic>
    </p:spTree>
    <p:extLst>
      <p:ext uri="{BB962C8B-B14F-4D97-AF65-F5344CB8AC3E}">
        <p14:creationId xmlns:p14="http://schemas.microsoft.com/office/powerpoint/2010/main" val="19167370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b="1" dirty="0"/>
              <a:t>测试案例选择中的实践意义</a:t>
            </a:r>
            <a:r>
              <a:rPr lang="en-US" altLang="zh-CN" b="1" dirty="0"/>
              <a:t/>
            </a:r>
            <a:br>
              <a:rPr lang="en-US" altLang="zh-CN" b="1" dirty="0"/>
            </a:br>
            <a:endParaRPr kumimoji="1"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OE</a:t>
            </a:r>
            <a:r>
              <a:rPr lang="zh-CN" altLang="zh-CN" dirty="0"/>
              <a:t>的测试和</a:t>
            </a:r>
            <a:r>
              <a:rPr lang="en-US" altLang="zh-CN" dirty="0"/>
              <a:t>OE’</a:t>
            </a:r>
            <a:r>
              <a:rPr lang="zh-CN" altLang="zh-CN" dirty="0"/>
              <a:t>的测试之间的关系可以落入以下任一可能性中：</a:t>
            </a:r>
            <a:r>
              <a:rPr lang="en-US" altLang="zh-CN" dirty="0"/>
              <a:t> </a:t>
            </a:r>
            <a:endParaRPr lang="en-US" altLang="zh-CN" dirty="0" smtClean="0"/>
          </a:p>
          <a:p>
            <a:r>
              <a:rPr lang="zh-CN" altLang="zh-CN" dirty="0"/>
              <a:t>可能性</a:t>
            </a:r>
            <a:r>
              <a:rPr lang="en-US" altLang="zh-CN" dirty="0"/>
              <a:t>1</a:t>
            </a:r>
            <a:r>
              <a:rPr lang="zh-CN" altLang="zh-CN" dirty="0"/>
              <a:t>：</a:t>
            </a:r>
            <a:r>
              <a:rPr lang="en-US" altLang="zh-CN" dirty="0"/>
              <a:t>OE</a:t>
            </a:r>
            <a:r>
              <a:rPr lang="zh-CN" altLang="zh-CN" dirty="0"/>
              <a:t>的测试和</a:t>
            </a:r>
            <a:r>
              <a:rPr lang="en-US" altLang="zh-CN" dirty="0"/>
              <a:t>OE</a:t>
            </a:r>
            <a:r>
              <a:rPr lang="zh-CN" altLang="zh-CN" dirty="0" smtClean="0"/>
              <a:t>的测试</a:t>
            </a:r>
            <a:r>
              <a:rPr lang="en-US" altLang="zh-CN" dirty="0" smtClean="0"/>
              <a:t>‘</a:t>
            </a:r>
            <a:r>
              <a:rPr lang="zh-CN" altLang="zh-CN" dirty="0" smtClean="0"/>
              <a:t>不</a:t>
            </a:r>
            <a:r>
              <a:rPr lang="zh-CN" altLang="en-US" dirty="0" smtClean="0"/>
              <a:t>覆盖</a:t>
            </a:r>
            <a:r>
              <a:rPr lang="zh-CN" altLang="zh-CN" dirty="0" smtClean="0"/>
              <a:t>着</a:t>
            </a:r>
            <a:r>
              <a:rPr lang="zh-CN" altLang="zh-CN" dirty="0"/>
              <a:t>彼此</a:t>
            </a:r>
            <a:r>
              <a:rPr lang="zh-CN" altLang="zh-CN" dirty="0" smtClean="0"/>
              <a:t>。在这种观点下</a:t>
            </a:r>
            <a:r>
              <a:rPr lang="zh-CN" altLang="zh-CN" dirty="0"/>
              <a:t>，通过</a:t>
            </a:r>
            <a:r>
              <a:rPr lang="en-US" altLang="zh-CN" dirty="0"/>
              <a:t>OE</a:t>
            </a:r>
            <a:r>
              <a:rPr lang="zh-CN" altLang="zh-CN" dirty="0"/>
              <a:t>的测试导致</a:t>
            </a:r>
            <a:r>
              <a:rPr lang="en-US" altLang="zh-CN" dirty="0"/>
              <a:t>failure</a:t>
            </a:r>
            <a:r>
              <a:rPr lang="zh-CN" altLang="zh-CN" dirty="0"/>
              <a:t>检测的</a:t>
            </a:r>
            <a:r>
              <a:rPr lang="en-US" altLang="zh-CN" dirty="0"/>
              <a:t>fault</a:t>
            </a:r>
            <a:r>
              <a:rPr lang="zh-CN" altLang="zh-CN" dirty="0"/>
              <a:t>可能或可能不会导致由</a:t>
            </a:r>
            <a:r>
              <a:rPr lang="en-US" altLang="zh-CN" dirty="0" smtClean="0"/>
              <a:t>OE’</a:t>
            </a:r>
            <a:r>
              <a:rPr lang="zh-CN" altLang="zh-CN" dirty="0" smtClean="0"/>
              <a:t>的测试可检测</a:t>
            </a:r>
            <a:r>
              <a:rPr lang="zh-CN" altLang="zh-CN" dirty="0"/>
              <a:t>到的</a:t>
            </a:r>
            <a:r>
              <a:rPr lang="en-US" altLang="zh-CN" dirty="0"/>
              <a:t>failure</a:t>
            </a:r>
            <a:r>
              <a:rPr lang="zh-CN" altLang="zh-CN" dirty="0"/>
              <a:t>，反之亦然。因此，给定任何实现</a:t>
            </a:r>
            <a:r>
              <a:rPr lang="en-US" altLang="zh-CN" dirty="0"/>
              <a:t>fault</a:t>
            </a:r>
            <a:r>
              <a:rPr lang="zh-CN" altLang="zh-CN" dirty="0"/>
              <a:t>，</a:t>
            </a:r>
            <a:r>
              <a:rPr lang="zh-CN" altLang="zh-CN" dirty="0" smtClean="0"/>
              <a:t>它可以</a:t>
            </a:r>
            <a:endParaRPr lang="en-US" altLang="zh-CN" dirty="0"/>
          </a:p>
          <a:p>
            <a:pPr marL="0" indent="0">
              <a:buNone/>
            </a:pPr>
            <a:r>
              <a:rPr lang="en-US" altLang="zh-CN" dirty="0"/>
              <a:t> </a:t>
            </a:r>
            <a:r>
              <a:rPr lang="en-US" altLang="zh-CN" dirty="0" smtClean="0"/>
              <a:t>         </a:t>
            </a:r>
            <a:r>
              <a:rPr lang="zh-CN" altLang="zh-CN" dirty="0" smtClean="0"/>
              <a:t>1</a:t>
            </a:r>
            <a:r>
              <a:rPr lang="zh-CN" altLang="en-US" dirty="0" smtClean="0"/>
              <a:t>、</a:t>
            </a:r>
            <a:r>
              <a:rPr lang="zh-CN" altLang="zh-CN" dirty="0" smtClean="0"/>
              <a:t>导致通过</a:t>
            </a:r>
            <a:r>
              <a:rPr lang="en-US" altLang="zh-CN" dirty="0"/>
              <a:t>OE</a:t>
            </a:r>
            <a:r>
              <a:rPr lang="zh-CN" altLang="zh-CN" dirty="0"/>
              <a:t>的测试可检测到的</a:t>
            </a:r>
            <a:r>
              <a:rPr lang="en-US" altLang="zh-CN" dirty="0"/>
              <a:t>failure</a:t>
            </a:r>
            <a:r>
              <a:rPr lang="zh-CN" altLang="zh-CN" dirty="0"/>
              <a:t>，但不会导致通过</a:t>
            </a:r>
            <a:r>
              <a:rPr lang="en-US" altLang="zh-CN" dirty="0" smtClean="0"/>
              <a:t>OE‘</a:t>
            </a:r>
            <a:r>
              <a:rPr lang="zh-CN" altLang="zh-CN" dirty="0" smtClean="0"/>
              <a:t>的测试可检测</a:t>
            </a:r>
            <a:r>
              <a:rPr lang="zh-CN" altLang="zh-CN" dirty="0"/>
              <a:t>到的</a:t>
            </a:r>
            <a:r>
              <a:rPr lang="en-US" altLang="zh-CN" dirty="0" smtClean="0"/>
              <a:t>failure</a:t>
            </a:r>
            <a:r>
              <a:rPr lang="zh-CN" altLang="en-US" dirty="0" smtClean="0"/>
              <a:t>。</a:t>
            </a:r>
            <a:endParaRPr lang="en-US" altLang="zh-CN" dirty="0"/>
          </a:p>
          <a:p>
            <a:pPr marL="0" indent="0">
              <a:buNone/>
            </a:pPr>
            <a:r>
              <a:rPr lang="en-US" altLang="zh-CN" dirty="0" smtClean="0"/>
              <a:t>          </a:t>
            </a:r>
            <a:r>
              <a:rPr lang="zh-CN" altLang="zh-CN" dirty="0" smtClean="0"/>
              <a:t>2</a:t>
            </a:r>
            <a:r>
              <a:rPr lang="zh-CN" altLang="en-US" dirty="0" smtClean="0"/>
              <a:t>、</a:t>
            </a:r>
            <a:r>
              <a:rPr lang="zh-CN" altLang="zh-CN" dirty="0" smtClean="0"/>
              <a:t>导致通过</a:t>
            </a:r>
            <a:r>
              <a:rPr lang="en-US" altLang="zh-CN" dirty="0" smtClean="0"/>
              <a:t>OE‘</a:t>
            </a:r>
            <a:r>
              <a:rPr lang="zh-CN" altLang="zh-CN" dirty="0" smtClean="0"/>
              <a:t>的测试可检测</a:t>
            </a:r>
            <a:r>
              <a:rPr lang="zh-CN" altLang="zh-CN" dirty="0"/>
              <a:t>到的</a:t>
            </a:r>
            <a:r>
              <a:rPr lang="en-US" altLang="zh-CN" dirty="0"/>
              <a:t>failure</a:t>
            </a:r>
            <a:r>
              <a:rPr lang="zh-CN" altLang="zh-CN" dirty="0"/>
              <a:t>，但不会导致通过</a:t>
            </a:r>
            <a:r>
              <a:rPr lang="en-US" altLang="zh-CN" dirty="0"/>
              <a:t>OE</a:t>
            </a:r>
            <a:r>
              <a:rPr lang="zh-CN" altLang="zh-CN" dirty="0"/>
              <a:t>的测试可检测到的</a:t>
            </a:r>
            <a:r>
              <a:rPr lang="en-US" altLang="zh-CN" dirty="0" smtClean="0"/>
              <a:t>failure</a:t>
            </a:r>
            <a:r>
              <a:rPr lang="zh-CN" altLang="zh-CN" dirty="0"/>
              <a:t>。</a:t>
            </a:r>
            <a:endParaRPr lang="en-US" altLang="zh-CN" dirty="0"/>
          </a:p>
          <a:p>
            <a:pPr marL="0" indent="0">
              <a:buNone/>
            </a:pPr>
            <a:r>
              <a:rPr lang="en-US" altLang="zh-CN" dirty="0" smtClean="0"/>
              <a:t>          </a:t>
            </a:r>
            <a:r>
              <a:rPr lang="zh-CN" altLang="zh-CN" dirty="0" smtClean="0"/>
              <a:t>3</a:t>
            </a:r>
            <a:r>
              <a:rPr lang="zh-CN" altLang="en-US" dirty="0" smtClean="0"/>
              <a:t>、</a:t>
            </a:r>
            <a:r>
              <a:rPr lang="zh-CN" altLang="zh-CN" dirty="0" smtClean="0"/>
              <a:t>导致</a:t>
            </a:r>
            <a:r>
              <a:rPr lang="zh-CN" altLang="zh-CN" dirty="0"/>
              <a:t>由</a:t>
            </a:r>
            <a:r>
              <a:rPr lang="en-US" altLang="zh-CN" dirty="0"/>
              <a:t>OE</a:t>
            </a:r>
            <a:r>
              <a:rPr lang="zh-CN" altLang="zh-CN" dirty="0"/>
              <a:t>的测试可检测到的故障，以及导致</a:t>
            </a:r>
            <a:r>
              <a:rPr lang="en-US" altLang="zh-CN" dirty="0"/>
              <a:t>OE'</a:t>
            </a:r>
            <a:r>
              <a:rPr lang="zh-CN" altLang="zh-CN" dirty="0"/>
              <a:t>的测试可检测的另一故障</a:t>
            </a:r>
            <a:r>
              <a:rPr lang="zh-CN" altLang="zh-CN" dirty="0" smtClean="0"/>
              <a:t>。</a:t>
            </a:r>
            <a:endParaRPr lang="en-US" altLang="zh-CN" dirty="0" smtClean="0"/>
          </a:p>
          <a:p>
            <a:r>
              <a:rPr lang="zh-CN" altLang="zh-CN" dirty="0"/>
              <a:t>可能性</a:t>
            </a:r>
            <a:r>
              <a:rPr lang="en-US" altLang="zh-CN" dirty="0"/>
              <a:t>2</a:t>
            </a:r>
            <a:r>
              <a:rPr lang="zh-CN" altLang="zh-CN" dirty="0"/>
              <a:t>：</a:t>
            </a:r>
            <a:r>
              <a:rPr lang="en-US" altLang="zh-CN" dirty="0"/>
              <a:t>OE</a:t>
            </a:r>
            <a:r>
              <a:rPr lang="zh-CN" altLang="zh-CN" dirty="0"/>
              <a:t>的测试和</a:t>
            </a:r>
            <a:r>
              <a:rPr lang="en-US" altLang="zh-CN" dirty="0"/>
              <a:t>OE'</a:t>
            </a:r>
            <a:r>
              <a:rPr lang="zh-CN" altLang="zh-CN" dirty="0"/>
              <a:t>的测试意味着彼此。 在这种情况下，导致由</a:t>
            </a:r>
            <a:r>
              <a:rPr lang="en-US" altLang="zh-CN" dirty="0"/>
              <a:t>OE</a:t>
            </a:r>
            <a:r>
              <a:rPr lang="zh-CN" altLang="zh-CN" dirty="0"/>
              <a:t>的测试可检测的</a:t>
            </a:r>
            <a:r>
              <a:rPr lang="en-US" altLang="zh-CN" dirty="0"/>
              <a:t>failure</a:t>
            </a:r>
            <a:r>
              <a:rPr lang="zh-CN" altLang="zh-CN" dirty="0"/>
              <a:t>的</a:t>
            </a:r>
            <a:r>
              <a:rPr lang="en-US" altLang="zh-CN" dirty="0"/>
              <a:t>fault</a:t>
            </a:r>
            <a:r>
              <a:rPr lang="zh-CN" altLang="zh-CN" dirty="0"/>
              <a:t>必须导致通过</a:t>
            </a:r>
            <a:r>
              <a:rPr lang="en-US" altLang="zh-CN" dirty="0"/>
              <a:t>OE'</a:t>
            </a:r>
            <a:r>
              <a:rPr lang="zh-CN" altLang="zh-CN" dirty="0"/>
              <a:t>的测试可检测到的</a:t>
            </a:r>
            <a:r>
              <a:rPr lang="en-US" altLang="zh-CN" dirty="0"/>
              <a:t>failure</a:t>
            </a:r>
            <a:r>
              <a:rPr lang="zh-CN" altLang="zh-CN" dirty="0"/>
              <a:t>，反之亦然。</a:t>
            </a:r>
            <a:r>
              <a:rPr lang="en-US" altLang="zh-CN" dirty="0"/>
              <a:t> </a:t>
            </a:r>
            <a:endParaRPr lang="en-US" altLang="zh-CN" dirty="0"/>
          </a:p>
          <a:p>
            <a:pPr marL="0" indent="0">
              <a:buNone/>
            </a:pPr>
            <a:endParaRPr lang="en-US" altLang="zh-CN" dirty="0" smtClean="0"/>
          </a:p>
        </p:txBody>
      </p:sp>
    </p:spTree>
    <p:extLst>
      <p:ext uri="{BB962C8B-B14F-4D97-AF65-F5344CB8AC3E}">
        <p14:creationId xmlns:p14="http://schemas.microsoft.com/office/powerpoint/2010/main" val="14148960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163" y="740141"/>
            <a:ext cx="8574087" cy="812170"/>
          </a:xfrm>
        </p:spPr>
        <p:txBody>
          <a:bodyPr>
            <a:noAutofit/>
          </a:bodyPr>
          <a:lstStyle/>
          <a:p>
            <a:pPr algn="l"/>
            <a:r>
              <a:rPr lang="zh-CN" altLang="zh-CN" sz="2800" b="1" dirty="0"/>
              <a:t>验证对象的观察等价性和非等价性的实践意义</a:t>
            </a:r>
            <a:r>
              <a:rPr lang="en-US" altLang="zh-CN" sz="2800" dirty="0"/>
              <a:t/>
            </a:r>
            <a:br>
              <a:rPr lang="en-US" altLang="zh-CN" sz="2800" dirty="0"/>
            </a:br>
            <a:endParaRPr kumimoji="1" lang="zh-CN" altLang="en-US" sz="2800" dirty="0"/>
          </a:p>
        </p:txBody>
      </p:sp>
      <p:sp>
        <p:nvSpPr>
          <p:cNvPr id="3" name="内容占位符 2"/>
          <p:cNvSpPr>
            <a:spLocks noGrp="1"/>
          </p:cNvSpPr>
          <p:nvPr>
            <p:ph idx="1"/>
          </p:nvPr>
        </p:nvSpPr>
        <p:spPr/>
        <p:txBody>
          <a:bodyPr/>
          <a:lstStyle/>
          <a:p>
            <a:r>
              <a:rPr lang="zh-CN" altLang="zh-CN" dirty="0"/>
              <a:t>各种研究者已经提出了不同的标准来测试程序</a:t>
            </a:r>
            <a:r>
              <a:rPr lang="en-US" altLang="zh-CN" dirty="0"/>
              <a:t>P</a:t>
            </a:r>
            <a:r>
              <a:rPr lang="zh-CN" altLang="zh-CN" dirty="0"/>
              <a:t>相对于规格</a:t>
            </a:r>
            <a:r>
              <a:rPr lang="en-US" altLang="zh-CN" dirty="0" err="1"/>
              <a:t>Sp</a:t>
            </a:r>
            <a:r>
              <a:rPr lang="zh-CN" altLang="zh-CN" dirty="0"/>
              <a:t>的正确性，包括</a:t>
            </a:r>
            <a:r>
              <a:rPr lang="en-US" altLang="zh-CN" dirty="0"/>
              <a:t>P</a:t>
            </a:r>
            <a:r>
              <a:rPr lang="zh-CN" altLang="zh-CN" dirty="0"/>
              <a:t>是否满足</a:t>
            </a:r>
            <a:r>
              <a:rPr lang="en-US" altLang="zh-CN" dirty="0"/>
              <a:t>OE∪</a:t>
            </a:r>
            <a:r>
              <a:rPr lang="en-US" altLang="zh-CN" dirty="0" smtClean="0"/>
              <a:t>OE‘</a:t>
            </a:r>
            <a:r>
              <a:rPr lang="zh-CN" altLang="zh-CN" dirty="0" smtClean="0"/>
              <a:t>，</a:t>
            </a:r>
            <a:r>
              <a:rPr lang="en-US" altLang="zh-CN" dirty="0"/>
              <a:t>P</a:t>
            </a:r>
            <a:r>
              <a:rPr lang="zh-CN" altLang="zh-CN" dirty="0"/>
              <a:t>是否满足</a:t>
            </a:r>
            <a:r>
              <a:rPr lang="en-US" altLang="zh-CN" dirty="0" smtClean="0"/>
              <a:t>OE’</a:t>
            </a:r>
            <a:r>
              <a:rPr lang="zh-CN" altLang="zh-CN" dirty="0" smtClean="0"/>
              <a:t>，</a:t>
            </a:r>
            <a:r>
              <a:rPr lang="en-US" altLang="zh-CN" dirty="0"/>
              <a:t>P</a:t>
            </a:r>
            <a:r>
              <a:rPr lang="zh-CN" altLang="zh-CN" dirty="0"/>
              <a:t>是否满足</a:t>
            </a:r>
            <a:r>
              <a:rPr lang="en-US" altLang="zh-CN" dirty="0"/>
              <a:t>OE</a:t>
            </a:r>
            <a:r>
              <a:rPr lang="zh-CN" altLang="zh-CN" dirty="0"/>
              <a:t>，</a:t>
            </a:r>
            <a:r>
              <a:rPr lang="en-US" altLang="zh-CN" dirty="0"/>
              <a:t> P</a:t>
            </a:r>
            <a:r>
              <a:rPr lang="zh-CN" altLang="zh-CN" dirty="0"/>
              <a:t>满足</a:t>
            </a:r>
            <a:r>
              <a:rPr lang="en-US" altLang="zh-CN" dirty="0"/>
              <a:t>NE</a:t>
            </a:r>
            <a:r>
              <a:rPr lang="zh-CN" altLang="zh-CN" dirty="0"/>
              <a:t>，</a:t>
            </a:r>
            <a:r>
              <a:rPr lang="en-US" altLang="zh-CN" dirty="0"/>
              <a:t>P</a:t>
            </a:r>
            <a:r>
              <a:rPr lang="zh-CN" altLang="zh-CN" dirty="0"/>
              <a:t>是否满足</a:t>
            </a:r>
            <a:r>
              <a:rPr lang="en-US" altLang="zh-CN" dirty="0"/>
              <a:t>RP</a:t>
            </a:r>
            <a:r>
              <a:rPr lang="zh-CN" altLang="zh-CN" dirty="0"/>
              <a:t>，是否满足</a:t>
            </a:r>
            <a:r>
              <a:rPr lang="en-US" altLang="zh-CN" dirty="0"/>
              <a:t>GI</a:t>
            </a:r>
            <a:r>
              <a:rPr lang="zh-CN" altLang="zh-CN" dirty="0"/>
              <a:t>，是否满足</a:t>
            </a:r>
            <a:r>
              <a:rPr lang="en-US" altLang="zh-CN" dirty="0"/>
              <a:t>CI</a:t>
            </a:r>
            <a:r>
              <a:rPr lang="zh-CN" altLang="zh-CN" dirty="0"/>
              <a:t>，是否满足</a:t>
            </a:r>
            <a:r>
              <a:rPr lang="en-US" altLang="zh-CN" dirty="0"/>
              <a:t>FP</a:t>
            </a:r>
            <a:r>
              <a:rPr lang="zh-CN" altLang="zh-CN" dirty="0"/>
              <a:t>，是否满足</a:t>
            </a:r>
            <a:r>
              <a:rPr lang="en-US" altLang="zh-CN" dirty="0"/>
              <a:t>AE</a:t>
            </a:r>
            <a:r>
              <a:rPr lang="zh-CN" altLang="zh-CN" dirty="0"/>
              <a:t>以及是否满足</a:t>
            </a:r>
            <a:r>
              <a:rPr lang="en-US" altLang="zh-CN" dirty="0" smtClean="0"/>
              <a:t>AE‘</a:t>
            </a:r>
            <a:r>
              <a:rPr lang="zh-CN" altLang="zh-CN" dirty="0" smtClean="0"/>
              <a:t>。</a:t>
            </a:r>
            <a:endParaRPr lang="en-US" altLang="zh-CN" dirty="0" smtClean="0"/>
          </a:p>
        </p:txBody>
      </p:sp>
    </p:spTree>
    <p:extLst>
      <p:ext uri="{BB962C8B-B14F-4D97-AF65-F5344CB8AC3E}">
        <p14:creationId xmlns:p14="http://schemas.microsoft.com/office/powerpoint/2010/main" val="40807029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sz="3600" b="1" dirty="0"/>
              <a:t>验证对象的观察等价性和非等价性的实践意义</a:t>
            </a:r>
            <a:r>
              <a:rPr lang="en-US" altLang="zh-CN" sz="4400" dirty="0"/>
              <a:t/>
            </a:r>
            <a:br>
              <a:rPr lang="en-US" altLang="zh-CN" sz="4400" dirty="0"/>
            </a:br>
            <a:endParaRPr kumimoji="1" lang="zh-CN" altLang="en-US" dirty="0"/>
          </a:p>
        </p:txBody>
      </p:sp>
      <p:sp>
        <p:nvSpPr>
          <p:cNvPr id="3" name="内容占位符 2"/>
          <p:cNvSpPr>
            <a:spLocks noGrp="1"/>
          </p:cNvSpPr>
          <p:nvPr>
            <p:ph idx="1"/>
          </p:nvPr>
        </p:nvSpPr>
        <p:spPr/>
        <p:txBody>
          <a:bodyPr/>
          <a:lstStyle/>
          <a:p>
            <a:r>
              <a:rPr lang="zh-CN" altLang="zh-CN" dirty="0"/>
              <a:t>所有上述标准在理论上是等价的。 然而，这是否意味着任何这些标准都需要在现实世界中软件测试人员的相同数量的测试工作？</a:t>
            </a:r>
            <a:r>
              <a:rPr lang="en-US" altLang="zh-CN" dirty="0"/>
              <a:t>  </a:t>
            </a:r>
            <a:endParaRPr kumimoji="1" lang="zh-CN" altLang="en-US" dirty="0"/>
          </a:p>
          <a:p>
            <a:endParaRPr kumimoji="1" lang="zh-CN" altLang="en-US" dirty="0"/>
          </a:p>
        </p:txBody>
      </p:sp>
    </p:spTree>
    <p:extLst>
      <p:ext uri="{BB962C8B-B14F-4D97-AF65-F5344CB8AC3E}">
        <p14:creationId xmlns:p14="http://schemas.microsoft.com/office/powerpoint/2010/main" val="1779697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zh-CN" sz="3200" b="1" dirty="0"/>
              <a:t>验证对象的观察等价性和非等价性的实践意义</a:t>
            </a:r>
            <a:r>
              <a:rPr lang="en-US" altLang="zh-CN" sz="3200" dirty="0"/>
              <a:t/>
            </a:r>
            <a:br>
              <a:rPr lang="en-US" altLang="zh-CN" sz="3200" dirty="0"/>
            </a:br>
            <a:endParaRPr kumimoji="1" lang="zh-CN" altLang="en-US" sz="3200" dirty="0"/>
          </a:p>
        </p:txBody>
      </p:sp>
      <p:sp>
        <p:nvSpPr>
          <p:cNvPr id="3" name="内容占位符 2"/>
          <p:cNvSpPr>
            <a:spLocks noGrp="1"/>
          </p:cNvSpPr>
          <p:nvPr>
            <p:ph idx="1"/>
          </p:nvPr>
        </p:nvSpPr>
        <p:spPr/>
        <p:txBody>
          <a:bodyPr>
            <a:normAutofit fontScale="92500" lnSpcReduction="20000"/>
          </a:bodyPr>
          <a:lstStyle/>
          <a:p>
            <a:pPr marL="0" indent="0">
              <a:buNone/>
            </a:pPr>
            <a:r>
              <a:rPr lang="zh-CN" altLang="zh-CN" dirty="0"/>
              <a:t>上述标准可以分为三个不同的类别：</a:t>
            </a:r>
            <a:r>
              <a:rPr lang="en-US" altLang="zh-CN" dirty="0"/>
              <a:t> </a:t>
            </a:r>
            <a:endParaRPr lang="en-US" altLang="zh-CN" dirty="0" smtClean="0"/>
          </a:p>
          <a:p>
            <a:r>
              <a:rPr lang="en-US" altLang="zh-CN" dirty="0" smtClean="0"/>
              <a:t>1</a:t>
            </a:r>
            <a:r>
              <a:rPr lang="zh-CN" altLang="zh-CN" dirty="0"/>
              <a:t>、对于</a:t>
            </a:r>
            <a:r>
              <a:rPr lang="en-US" altLang="zh-CN" dirty="0"/>
              <a:t>“</a:t>
            </a:r>
            <a:r>
              <a:rPr lang="zh-CN" altLang="zh-CN" dirty="0"/>
              <a:t>是否</a:t>
            </a:r>
            <a:r>
              <a:rPr lang="en-US" altLang="zh-CN" dirty="0"/>
              <a:t>P</a:t>
            </a:r>
            <a:r>
              <a:rPr lang="zh-CN" altLang="zh-CN" dirty="0"/>
              <a:t>满足</a:t>
            </a:r>
            <a:r>
              <a:rPr lang="en-US" altLang="zh-CN" dirty="0"/>
              <a:t>X”</a:t>
            </a:r>
            <a:r>
              <a:rPr lang="zh-CN" altLang="zh-CN" dirty="0"/>
              <a:t>的形式的标准，其中</a:t>
            </a:r>
            <a:r>
              <a:rPr lang="en-US" altLang="zh-CN" dirty="0"/>
              <a:t>X</a:t>
            </a:r>
            <a:r>
              <a:rPr lang="zh-CN" altLang="zh-CN" dirty="0"/>
              <a:t>是</a:t>
            </a:r>
            <a:r>
              <a:rPr lang="en-US" altLang="zh-CN" dirty="0"/>
              <a:t>OE</a:t>
            </a:r>
            <a:r>
              <a:rPr lang="zh-CN" altLang="zh-CN" dirty="0"/>
              <a:t>，</a:t>
            </a:r>
            <a:r>
              <a:rPr lang="en-US" altLang="zh-CN" dirty="0"/>
              <a:t>NE</a:t>
            </a:r>
            <a:r>
              <a:rPr lang="zh-CN" altLang="zh-CN" dirty="0"/>
              <a:t>，</a:t>
            </a:r>
            <a:r>
              <a:rPr lang="en-US" altLang="zh-CN" dirty="0"/>
              <a:t>RP</a:t>
            </a:r>
            <a:r>
              <a:rPr lang="zh-CN" altLang="zh-CN" dirty="0"/>
              <a:t>，</a:t>
            </a:r>
            <a:r>
              <a:rPr lang="en-US" altLang="zh-CN" dirty="0"/>
              <a:t>GI</a:t>
            </a:r>
            <a:r>
              <a:rPr lang="zh-CN" altLang="zh-CN" dirty="0"/>
              <a:t>，</a:t>
            </a:r>
            <a:r>
              <a:rPr lang="en-US" altLang="zh-CN" dirty="0"/>
              <a:t>CI</a:t>
            </a:r>
            <a:r>
              <a:rPr lang="zh-CN" altLang="zh-CN" dirty="0"/>
              <a:t>和</a:t>
            </a:r>
            <a:r>
              <a:rPr lang="en-US" altLang="zh-CN" dirty="0"/>
              <a:t>FP</a:t>
            </a:r>
            <a:r>
              <a:rPr lang="zh-CN" altLang="zh-CN" dirty="0"/>
              <a:t>，我们需要测试对于</a:t>
            </a:r>
            <a:r>
              <a:rPr lang="en-US" altLang="zh-CN" dirty="0"/>
              <a:t>X</a:t>
            </a:r>
            <a:r>
              <a:rPr lang="zh-CN" altLang="zh-CN" dirty="0"/>
              <a:t>中的任何一对项</a:t>
            </a:r>
            <a:r>
              <a:rPr lang="en-US" altLang="zh-CN" dirty="0"/>
              <a:t>u1</a:t>
            </a:r>
            <a:r>
              <a:rPr lang="zh-CN" altLang="zh-CN" dirty="0"/>
              <a:t>和</a:t>
            </a:r>
            <a:r>
              <a:rPr lang="en-US" altLang="zh-CN" dirty="0"/>
              <a:t>u2</a:t>
            </a:r>
            <a:r>
              <a:rPr lang="zh-CN" altLang="zh-CN" dirty="0"/>
              <a:t>，</a:t>
            </a:r>
            <a:r>
              <a:rPr lang="en-US" altLang="zh-CN" dirty="0"/>
              <a:t> </a:t>
            </a:r>
            <a:r>
              <a:rPr lang="en-US" altLang="zh-CN" dirty="0" err="1"/>
              <a:t>Θ</a:t>
            </a:r>
            <a:r>
              <a:rPr lang="zh-CN" altLang="zh-CN" dirty="0"/>
              <a:t>（</a:t>
            </a:r>
            <a:r>
              <a:rPr lang="en-US" altLang="zh-CN" dirty="0"/>
              <a:t>u1</a:t>
            </a:r>
            <a:r>
              <a:rPr lang="zh-CN" altLang="zh-CN" dirty="0"/>
              <a:t>）和</a:t>
            </a:r>
            <a:r>
              <a:rPr lang="en-US" altLang="zh-CN" dirty="0" err="1"/>
              <a:t>Θ</a:t>
            </a:r>
            <a:r>
              <a:rPr lang="zh-CN" altLang="zh-CN" dirty="0"/>
              <a:t>（</a:t>
            </a:r>
            <a:r>
              <a:rPr lang="en-US" altLang="zh-CN" dirty="0"/>
              <a:t>u2</a:t>
            </a:r>
            <a:r>
              <a:rPr lang="zh-CN" altLang="zh-CN" dirty="0"/>
              <a:t>）在观察上是等价的。</a:t>
            </a:r>
            <a:r>
              <a:rPr lang="en-US" altLang="zh-CN" dirty="0"/>
              <a:t> </a:t>
            </a:r>
            <a:endParaRPr lang="en-US" altLang="zh-CN" dirty="0" smtClean="0"/>
          </a:p>
          <a:p>
            <a:r>
              <a:rPr lang="en-US" altLang="zh-CN" dirty="0"/>
              <a:t>2</a:t>
            </a:r>
            <a:r>
              <a:rPr lang="zh-CN" altLang="zh-CN" dirty="0"/>
              <a:t>、对于</a:t>
            </a:r>
            <a:r>
              <a:rPr lang="en-US" altLang="zh-CN" dirty="0"/>
              <a:t>“P</a:t>
            </a:r>
            <a:r>
              <a:rPr lang="zh-CN" altLang="zh-CN" dirty="0"/>
              <a:t>是否满足</a:t>
            </a:r>
            <a:r>
              <a:rPr lang="en-US" altLang="zh-CN" dirty="0"/>
              <a:t>OE”</a:t>
            </a:r>
            <a:r>
              <a:rPr lang="zh-CN" altLang="zh-CN" dirty="0"/>
              <a:t>的标准，</a:t>
            </a:r>
            <a:r>
              <a:rPr lang="en-US" altLang="zh-CN" dirty="0"/>
              <a:t>“</a:t>
            </a:r>
            <a:r>
              <a:rPr lang="zh-CN" altLang="zh-CN" dirty="0"/>
              <a:t>我们需要测试对于</a:t>
            </a:r>
            <a:r>
              <a:rPr lang="en-US" altLang="zh-CN" dirty="0"/>
              <a:t>OE</a:t>
            </a:r>
            <a:r>
              <a:rPr lang="zh-CN" altLang="zh-CN" dirty="0"/>
              <a:t>中的任何一对项</a:t>
            </a:r>
            <a:r>
              <a:rPr lang="en-US" altLang="zh-CN" dirty="0"/>
              <a:t>u1</a:t>
            </a:r>
            <a:r>
              <a:rPr lang="zh-CN" altLang="zh-CN" dirty="0"/>
              <a:t>和</a:t>
            </a:r>
            <a:r>
              <a:rPr lang="en-US" altLang="zh-CN" dirty="0"/>
              <a:t>u2</a:t>
            </a:r>
            <a:r>
              <a:rPr lang="zh-CN" altLang="zh-CN" dirty="0"/>
              <a:t>，它们相应的实现</a:t>
            </a:r>
            <a:r>
              <a:rPr lang="en-US" altLang="zh-CN" dirty="0" err="1"/>
              <a:t>Θ</a:t>
            </a:r>
            <a:r>
              <a:rPr lang="zh-CN" altLang="zh-CN" dirty="0"/>
              <a:t>（</a:t>
            </a:r>
            <a:r>
              <a:rPr lang="en-US" altLang="zh-CN" dirty="0"/>
              <a:t>u1</a:t>
            </a:r>
            <a:r>
              <a:rPr lang="zh-CN" altLang="zh-CN" dirty="0"/>
              <a:t>）和</a:t>
            </a:r>
            <a:r>
              <a:rPr lang="en-US" altLang="zh-CN" dirty="0" err="1"/>
              <a:t>Θ</a:t>
            </a:r>
            <a:r>
              <a:rPr lang="zh-CN" altLang="zh-CN" dirty="0"/>
              <a:t>（</a:t>
            </a:r>
            <a:r>
              <a:rPr lang="en-US" altLang="zh-CN" dirty="0"/>
              <a:t>u2</a:t>
            </a:r>
            <a:r>
              <a:rPr lang="zh-CN" altLang="zh-CN" dirty="0"/>
              <a:t>）在观察上是不等价的</a:t>
            </a:r>
            <a:r>
              <a:rPr lang="zh-CN" altLang="zh-CN" dirty="0" smtClean="0"/>
              <a:t>。</a:t>
            </a:r>
            <a:endParaRPr lang="en-US" altLang="zh-CN" dirty="0" smtClean="0"/>
          </a:p>
          <a:p>
            <a:r>
              <a:rPr lang="en-US" altLang="zh-CN" dirty="0"/>
              <a:t>3</a:t>
            </a:r>
            <a:r>
              <a:rPr lang="zh-CN" altLang="zh-CN" dirty="0"/>
              <a:t>、对于</a:t>
            </a:r>
            <a:r>
              <a:rPr lang="en-US" altLang="zh-CN" dirty="0"/>
              <a:t>“P</a:t>
            </a:r>
            <a:r>
              <a:rPr lang="zh-CN" altLang="zh-CN" dirty="0"/>
              <a:t>是否满足</a:t>
            </a:r>
            <a:r>
              <a:rPr lang="en-US" altLang="zh-CN" dirty="0"/>
              <a:t>AE”</a:t>
            </a:r>
            <a:r>
              <a:rPr lang="zh-CN" altLang="zh-CN" dirty="0"/>
              <a:t>和</a:t>
            </a:r>
            <a:r>
              <a:rPr lang="en-US" altLang="zh-CN" dirty="0"/>
              <a:t>“P</a:t>
            </a:r>
            <a:r>
              <a:rPr lang="zh-CN" altLang="zh-CN" dirty="0"/>
              <a:t>是否满足</a:t>
            </a:r>
            <a:r>
              <a:rPr lang="en-US" altLang="zh-CN" dirty="0"/>
              <a:t>AE”</a:t>
            </a:r>
            <a:r>
              <a:rPr lang="zh-CN" altLang="zh-CN" dirty="0"/>
              <a:t>的标准，我们需要测试对于</a:t>
            </a:r>
            <a:r>
              <a:rPr lang="en-US" altLang="zh-CN" dirty="0"/>
              <a:t>AE</a:t>
            </a:r>
            <a:r>
              <a:rPr lang="zh-CN" altLang="zh-CN" dirty="0"/>
              <a:t>中的任何一对项</a:t>
            </a:r>
            <a:r>
              <a:rPr lang="en-US" altLang="zh-CN" dirty="0"/>
              <a:t>u1</a:t>
            </a:r>
            <a:r>
              <a:rPr lang="zh-CN" altLang="zh-CN" dirty="0"/>
              <a:t>和</a:t>
            </a:r>
            <a:r>
              <a:rPr lang="en-US" altLang="zh-CN" dirty="0"/>
              <a:t>u2</a:t>
            </a:r>
            <a:r>
              <a:rPr lang="zh-CN" altLang="zh-CN" dirty="0"/>
              <a:t>，它们对应的实现</a:t>
            </a:r>
            <a:r>
              <a:rPr lang="en-US" altLang="zh-CN" dirty="0" err="1"/>
              <a:t>Θ</a:t>
            </a:r>
            <a:r>
              <a:rPr lang="zh-CN" altLang="zh-CN" dirty="0"/>
              <a:t>（</a:t>
            </a:r>
            <a:r>
              <a:rPr lang="en-US" altLang="zh-CN" dirty="0"/>
              <a:t>u1</a:t>
            </a:r>
            <a:r>
              <a:rPr lang="zh-CN" altLang="zh-CN" dirty="0"/>
              <a:t>）和</a:t>
            </a:r>
            <a:r>
              <a:rPr lang="en-US" altLang="zh-CN" dirty="0" err="1"/>
              <a:t>Θ</a:t>
            </a:r>
            <a:r>
              <a:rPr lang="zh-CN" altLang="zh-CN" dirty="0"/>
              <a:t>（</a:t>
            </a:r>
            <a:r>
              <a:rPr lang="en-US" altLang="zh-CN" dirty="0"/>
              <a:t>u2</a:t>
            </a:r>
            <a:r>
              <a:rPr lang="zh-CN" altLang="zh-CN" dirty="0"/>
              <a:t>）属性等价和不等价</a:t>
            </a:r>
            <a:r>
              <a:rPr lang="zh-CN" altLang="zh-CN" dirty="0" smtClean="0"/>
              <a:t>。</a:t>
            </a:r>
            <a:endParaRPr kumimoji="1" lang="zh-CN" altLang="en-US" dirty="0"/>
          </a:p>
        </p:txBody>
      </p:sp>
    </p:spTree>
    <p:extLst>
      <p:ext uri="{BB962C8B-B14F-4D97-AF65-F5344CB8AC3E}">
        <p14:creationId xmlns:p14="http://schemas.microsoft.com/office/powerpoint/2010/main" val="1972795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zh-CN" altLang="en-US" dirty="0" smtClean="0"/>
              <a:t>总结</a:t>
            </a:r>
            <a:r>
              <a:rPr kumimoji="1" lang="zh-CN" altLang="en-US" dirty="0" smtClean="0"/>
              <a:t>与展望</a:t>
            </a:r>
            <a:endParaRPr kumimoji="1" lang="zh-CN" altLang="en-US" dirty="0"/>
          </a:p>
        </p:txBody>
      </p:sp>
      <p:sp>
        <p:nvSpPr>
          <p:cNvPr id="3" name="内容占位符 2"/>
          <p:cNvSpPr>
            <a:spLocks noGrp="1"/>
          </p:cNvSpPr>
          <p:nvPr>
            <p:ph idx="1"/>
          </p:nvPr>
        </p:nvSpPr>
        <p:spPr/>
        <p:txBody>
          <a:bodyPr>
            <a:normAutofit/>
          </a:bodyPr>
          <a:lstStyle/>
          <a:p>
            <a:r>
              <a:rPr lang="zh-CN" altLang="zh-CN" dirty="0"/>
              <a:t>基于代数规范的面向对象软件的类级测试涉及两个独立的方面：等价基项的测试和非等价基项的测试。</a:t>
            </a:r>
            <a:r>
              <a:rPr lang="en-US" altLang="zh-CN" dirty="0"/>
              <a:t> </a:t>
            </a:r>
            <a:endParaRPr lang="en-US" altLang="zh-CN" dirty="0" smtClean="0"/>
          </a:p>
          <a:p>
            <a:r>
              <a:rPr lang="zh-CN" altLang="zh-CN" dirty="0"/>
              <a:t>给定一个具有适当导入和完全实现的类的规范，测试观察上等价基项（由</a:t>
            </a:r>
            <a:r>
              <a:rPr lang="en-US" altLang="zh-CN" dirty="0"/>
              <a:t>“P</a:t>
            </a:r>
            <a:r>
              <a:rPr lang="zh-CN" altLang="zh-CN" dirty="0"/>
              <a:t>满足</a:t>
            </a:r>
            <a:r>
              <a:rPr lang="en-US" altLang="zh-CN" dirty="0"/>
              <a:t>OE”</a:t>
            </a:r>
            <a:r>
              <a:rPr lang="zh-CN" altLang="zh-CN" dirty="0"/>
              <a:t>表示）的等价准则和测试观测上非等价基项上的非等价准则（由</a:t>
            </a:r>
            <a:r>
              <a:rPr lang="en-US" altLang="zh-CN" dirty="0"/>
              <a:t>“P</a:t>
            </a:r>
            <a:r>
              <a:rPr lang="zh-CN" altLang="zh-CN" dirty="0"/>
              <a:t>满足</a:t>
            </a:r>
            <a:r>
              <a:rPr lang="en-US" altLang="zh-CN" dirty="0"/>
              <a:t>OE”</a:t>
            </a:r>
            <a:r>
              <a:rPr lang="zh-CN" altLang="zh-CN" dirty="0"/>
              <a:t>表示）</a:t>
            </a:r>
            <a:r>
              <a:rPr lang="zh-CN" altLang="zh-CN" dirty="0" smtClean="0"/>
              <a:t>彼此</a:t>
            </a:r>
            <a:r>
              <a:rPr lang="zh-CN" altLang="en-US" dirty="0" smtClean="0"/>
              <a:t>覆盖</a:t>
            </a:r>
            <a:r>
              <a:rPr lang="zh-CN" altLang="zh-CN" dirty="0" smtClean="0"/>
              <a:t>。</a:t>
            </a:r>
            <a:r>
              <a:rPr lang="en-US" altLang="zh-CN" dirty="0" smtClean="0"/>
              <a:t> </a:t>
            </a:r>
          </a:p>
        </p:txBody>
      </p:sp>
    </p:spTree>
    <p:extLst>
      <p:ext uri="{BB962C8B-B14F-4D97-AF65-F5344CB8AC3E}">
        <p14:creationId xmlns:p14="http://schemas.microsoft.com/office/powerpoint/2010/main" val="41828945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总结与展望</a:t>
            </a:r>
          </a:p>
        </p:txBody>
      </p:sp>
      <p:sp>
        <p:nvSpPr>
          <p:cNvPr id="3" name="内容占位符 2"/>
          <p:cNvSpPr>
            <a:spLocks noGrp="1"/>
          </p:cNvSpPr>
          <p:nvPr>
            <p:ph idx="1"/>
          </p:nvPr>
        </p:nvSpPr>
        <p:spPr/>
        <p:txBody>
          <a:bodyPr/>
          <a:lstStyle/>
          <a:p>
            <a:r>
              <a:rPr lang="zh-CN" altLang="zh-CN" dirty="0"/>
              <a:t>测试</a:t>
            </a:r>
            <a:r>
              <a:rPr lang="en-US" altLang="zh-CN" dirty="0"/>
              <a:t>“P</a:t>
            </a:r>
            <a:r>
              <a:rPr lang="zh-CN" altLang="zh-CN" dirty="0"/>
              <a:t>满足</a:t>
            </a:r>
            <a:r>
              <a:rPr lang="en-US" altLang="zh-CN" dirty="0"/>
              <a:t>OE”</a:t>
            </a:r>
            <a:r>
              <a:rPr lang="zh-CN" altLang="zh-CN" dirty="0"/>
              <a:t>或</a:t>
            </a:r>
            <a:r>
              <a:rPr lang="en-US" altLang="zh-CN" dirty="0"/>
              <a:t>“P</a:t>
            </a:r>
            <a:r>
              <a:rPr lang="zh-CN" altLang="zh-CN" dirty="0"/>
              <a:t>满足</a:t>
            </a:r>
            <a:r>
              <a:rPr lang="en-US" altLang="zh-CN" dirty="0"/>
              <a:t>OE”</a:t>
            </a:r>
            <a:r>
              <a:rPr lang="zh-CN" altLang="zh-CN" dirty="0"/>
              <a:t>的需要在软件测试中是不可能的任务，因为即使对于单个测试情况也需要验证无限数量的行为结果</a:t>
            </a:r>
            <a:r>
              <a:rPr lang="zh-CN" altLang="zh-CN" dirty="0" smtClean="0"/>
              <a:t>。</a:t>
            </a:r>
            <a:r>
              <a:rPr lang="zh-CN" altLang="zh-CN" dirty="0"/>
              <a:t>作为未来的工作，我们建议研究</a:t>
            </a:r>
            <a:r>
              <a:rPr lang="en-US" altLang="zh-CN" dirty="0"/>
              <a:t>ARTOO</a:t>
            </a:r>
            <a:r>
              <a:rPr lang="zh-CN" altLang="zh-CN" dirty="0"/>
              <a:t>作为替代技术的应用</a:t>
            </a:r>
            <a:r>
              <a:rPr lang="en-US" altLang="zh-CN" dirty="0"/>
              <a:t> </a:t>
            </a:r>
            <a:endParaRPr kumimoji="1" lang="zh-CN" altLang="en-US" dirty="0"/>
          </a:p>
          <a:p>
            <a:endParaRPr kumimoji="1" lang="zh-CN" altLang="en-US" dirty="0"/>
          </a:p>
        </p:txBody>
      </p:sp>
    </p:spTree>
    <p:extLst>
      <p:ext uri="{BB962C8B-B14F-4D97-AF65-F5344CB8AC3E}">
        <p14:creationId xmlns:p14="http://schemas.microsoft.com/office/powerpoint/2010/main" val="236898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目录</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前期工作</a:t>
            </a:r>
            <a:endParaRPr kumimoji="1" lang="en-US" altLang="zh-CN" dirty="0" smtClean="0"/>
          </a:p>
          <a:p>
            <a:r>
              <a:rPr kumimoji="1" lang="zh-CN" altLang="en-US" dirty="0" smtClean="0"/>
              <a:t>基本概念</a:t>
            </a:r>
            <a:endParaRPr kumimoji="1" lang="en-US" altLang="zh-CN" dirty="0" smtClean="0"/>
          </a:p>
          <a:p>
            <a:r>
              <a:rPr kumimoji="1" lang="zh-CN" altLang="en-US" dirty="0" smtClean="0"/>
              <a:t>等价与非等价标准之间的创新关系</a:t>
            </a:r>
            <a:endParaRPr kumimoji="1" lang="en-US" altLang="zh-CN" dirty="0"/>
          </a:p>
          <a:p>
            <a:r>
              <a:rPr kumimoji="1" lang="zh-CN" altLang="en-US" dirty="0" smtClean="0"/>
              <a:t>等价与非等价标准的互换性</a:t>
            </a:r>
            <a:endParaRPr kumimoji="1" lang="en-US" altLang="zh-CN" dirty="0" smtClean="0"/>
          </a:p>
          <a:p>
            <a:r>
              <a:rPr kumimoji="1" lang="zh-CN" altLang="en-US" dirty="0" smtClean="0"/>
              <a:t>理论意义和实践意义</a:t>
            </a:r>
            <a:endParaRPr kumimoji="1" lang="en-US" altLang="zh-CN" dirty="0" smtClean="0"/>
          </a:p>
          <a:p>
            <a:r>
              <a:rPr kumimoji="1" lang="zh-CN" altLang="en-US" dirty="0" smtClean="0"/>
              <a:t>总结</a:t>
            </a:r>
            <a:endParaRPr kumimoji="1" lang="en-US" altLang="zh-CN" dirty="0" smtClean="0"/>
          </a:p>
          <a:p>
            <a:endParaRPr kumimoji="1" lang="zh-CN" altLang="en-US" dirty="0"/>
          </a:p>
        </p:txBody>
      </p:sp>
    </p:spTree>
    <p:extLst>
      <p:ext uri="{BB962C8B-B14F-4D97-AF65-F5344CB8AC3E}">
        <p14:creationId xmlns:p14="http://schemas.microsoft.com/office/powerpoint/2010/main" val="99429347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矩形 3"/>
          <p:cNvSpPr/>
          <p:nvPr/>
        </p:nvSpPr>
        <p:spPr>
          <a:xfrm>
            <a:off x="3975303" y="3429000"/>
            <a:ext cx="1569660"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谢谢</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0975392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前期工作</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err="1"/>
              <a:t>Bernot</a:t>
            </a:r>
            <a:r>
              <a:rPr lang="zh-CN" altLang="zh-CN" dirty="0"/>
              <a:t>等人提出了基于代数规范的软件测试的一般理论</a:t>
            </a:r>
            <a:r>
              <a:rPr lang="zh-CN" altLang="zh-CN" dirty="0" smtClean="0"/>
              <a:t>。它包括规则</a:t>
            </a:r>
            <a:r>
              <a:rPr lang="zh-CN" altLang="zh-CN" dirty="0"/>
              <a:t>性假设，均匀性假设和其他</a:t>
            </a:r>
            <a:r>
              <a:rPr lang="en-US" altLang="zh-CN" dirty="0"/>
              <a:t>oracle</a:t>
            </a:r>
            <a:r>
              <a:rPr lang="zh-CN" altLang="zh-CN" dirty="0"/>
              <a:t>假设，以形式化</a:t>
            </a:r>
            <a:r>
              <a:rPr lang="en-US" altLang="zh-CN" dirty="0"/>
              <a:t>oracle</a:t>
            </a:r>
            <a:r>
              <a:rPr lang="zh-CN" altLang="zh-CN" dirty="0"/>
              <a:t>问题</a:t>
            </a:r>
            <a:r>
              <a:rPr lang="zh-CN" altLang="zh-CN" dirty="0" smtClean="0"/>
              <a:t>。根据均匀</a:t>
            </a:r>
            <a:r>
              <a:rPr lang="zh-CN" altLang="zh-CN" dirty="0"/>
              <a:t>性和规则性假设用基项代替规范的公理中的</a:t>
            </a:r>
            <a:r>
              <a:rPr lang="zh-CN" altLang="zh-CN" dirty="0" smtClean="0"/>
              <a:t>所有变量，</a:t>
            </a:r>
            <a:r>
              <a:rPr lang="zh-CN" altLang="zh-CN" dirty="0"/>
              <a:t>他们已经开发了一个工具来生成测试用例</a:t>
            </a:r>
            <a:r>
              <a:rPr lang="zh-CN" altLang="zh-CN" dirty="0" smtClean="0"/>
              <a:t>。</a:t>
            </a:r>
            <a:endParaRPr lang="en-US" altLang="zh-CN" dirty="0" smtClean="0"/>
          </a:p>
          <a:p>
            <a:r>
              <a:rPr lang="en-US" altLang="zh-CN" dirty="0" err="1"/>
              <a:t>Jalote</a:t>
            </a:r>
            <a:r>
              <a:rPr lang="en-US" altLang="zh-CN" dirty="0"/>
              <a:t> </a:t>
            </a:r>
            <a:r>
              <a:rPr lang="zh-CN" altLang="zh-CN" dirty="0" smtClean="0"/>
              <a:t>认为</a:t>
            </a:r>
            <a:r>
              <a:rPr lang="zh-CN" altLang="zh-CN" dirty="0"/>
              <a:t>公理是重写规则，建议从操作的所有合法组合（即所有基项）中选择测试用例，并通过重写规则导出相应的等价基项。 它们检查对应于每个选择的等价项对的执行结果是否相等。 如果不是，则显示失败</a:t>
            </a:r>
            <a:r>
              <a:rPr lang="en-US" altLang="zh-CN" dirty="0"/>
              <a:t> </a:t>
            </a:r>
            <a:endParaRPr lang="en-US" altLang="zh-CN" dirty="0"/>
          </a:p>
          <a:p>
            <a:endParaRPr kumimoji="1" lang="zh-CN" altLang="en-US" dirty="0"/>
          </a:p>
        </p:txBody>
      </p:sp>
    </p:spTree>
    <p:extLst>
      <p:ext uri="{BB962C8B-B14F-4D97-AF65-F5344CB8AC3E}">
        <p14:creationId xmlns:p14="http://schemas.microsoft.com/office/powerpoint/2010/main" val="38337483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基本概念</a:t>
            </a:r>
            <a:endParaRPr kumimoji="1" lang="zh-CN" altLang="en-US" dirty="0"/>
          </a:p>
        </p:txBody>
      </p:sp>
      <p:sp>
        <p:nvSpPr>
          <p:cNvPr id="3" name="内容占位符 2"/>
          <p:cNvSpPr>
            <a:spLocks noGrp="1"/>
          </p:cNvSpPr>
          <p:nvPr>
            <p:ph idx="1"/>
          </p:nvPr>
        </p:nvSpPr>
        <p:spPr/>
        <p:txBody>
          <a:bodyPr>
            <a:normAutofit/>
          </a:bodyPr>
          <a:lstStyle/>
          <a:p>
            <a:endParaRPr kumimoji="1" lang="zh-CN" altLang="en-US" dirty="0"/>
          </a:p>
        </p:txBody>
      </p:sp>
      <p:pic>
        <p:nvPicPr>
          <p:cNvPr id="4" name="图片 3"/>
          <p:cNvPicPr>
            <a:picLocks noChangeAspect="1"/>
          </p:cNvPicPr>
          <p:nvPr/>
        </p:nvPicPr>
        <p:blipFill>
          <a:blip r:embed="rId2"/>
          <a:stretch>
            <a:fillRect/>
          </a:stretch>
        </p:blipFill>
        <p:spPr>
          <a:xfrm>
            <a:off x="1781503" y="1937334"/>
            <a:ext cx="4523208" cy="4499588"/>
          </a:xfrm>
          <a:prstGeom prst="rect">
            <a:avLst/>
          </a:prstGeom>
        </p:spPr>
      </p:pic>
      <p:sp>
        <p:nvSpPr>
          <p:cNvPr id="5" name="文本框 4"/>
          <p:cNvSpPr txBox="1"/>
          <p:nvPr/>
        </p:nvSpPr>
        <p:spPr>
          <a:xfrm>
            <a:off x="6700077" y="2507138"/>
            <a:ext cx="1351350" cy="1754327"/>
          </a:xfrm>
          <a:prstGeom prst="rect">
            <a:avLst/>
          </a:prstGeom>
          <a:noFill/>
        </p:spPr>
        <p:txBody>
          <a:bodyPr wrap="square" rtlCol="0">
            <a:spAutoFit/>
          </a:bodyPr>
          <a:lstStyle/>
          <a:p>
            <a:r>
              <a:rPr kumimoji="1" lang="zh-CN" altLang="en-US" dirty="0" smtClean="0"/>
              <a:t>项</a:t>
            </a:r>
            <a:endParaRPr kumimoji="1" lang="en-US" altLang="zh-CN" dirty="0" smtClean="0"/>
          </a:p>
          <a:p>
            <a:r>
              <a:rPr kumimoji="1" lang="zh-CN" altLang="en-US" dirty="0" smtClean="0"/>
              <a:t>基项</a:t>
            </a:r>
            <a:endParaRPr kumimoji="1" lang="en-US" altLang="zh-CN" dirty="0" smtClean="0"/>
          </a:p>
          <a:p>
            <a:r>
              <a:rPr kumimoji="1" lang="zh-CN" altLang="en-US" dirty="0" smtClean="0"/>
              <a:t>重写</a:t>
            </a:r>
            <a:endParaRPr kumimoji="1" lang="en-US" altLang="zh-CN" dirty="0" smtClean="0"/>
          </a:p>
          <a:p>
            <a:r>
              <a:rPr kumimoji="1" lang="zh-CN" altLang="en-US" dirty="0" smtClean="0"/>
              <a:t>操作</a:t>
            </a:r>
            <a:endParaRPr kumimoji="1" lang="en-US" altLang="zh-CN" dirty="0"/>
          </a:p>
          <a:p>
            <a:endParaRPr kumimoji="1" lang="en-US" altLang="zh-CN" dirty="0" smtClean="0"/>
          </a:p>
          <a:p>
            <a:endParaRPr kumimoji="1" lang="zh-CN" altLang="en-US" dirty="0"/>
          </a:p>
        </p:txBody>
      </p:sp>
    </p:spTree>
    <p:extLst>
      <p:ext uri="{BB962C8B-B14F-4D97-AF65-F5344CB8AC3E}">
        <p14:creationId xmlns:p14="http://schemas.microsoft.com/office/powerpoint/2010/main" val="32280796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基本概念</a:t>
            </a:r>
            <a:endParaRPr kumimoji="1" lang="zh-CN" altLang="en-US" dirty="0"/>
          </a:p>
        </p:txBody>
      </p:sp>
      <p:sp>
        <p:nvSpPr>
          <p:cNvPr id="3" name="内容占位符 2"/>
          <p:cNvSpPr>
            <a:spLocks noGrp="1"/>
          </p:cNvSpPr>
          <p:nvPr>
            <p:ph idx="1"/>
          </p:nvPr>
        </p:nvSpPr>
        <p:spPr>
          <a:xfrm>
            <a:off x="903554" y="2134732"/>
            <a:ext cx="7076747" cy="3992563"/>
          </a:xfrm>
        </p:spPr>
        <p:txBody>
          <a:bodyPr>
            <a:normAutofit fontScale="85000" lnSpcReduction="20000"/>
          </a:bodyPr>
          <a:lstStyle/>
          <a:p>
            <a:r>
              <a:rPr kumimoji="1" lang="zh-CN" altLang="en-US" dirty="0" smtClean="0"/>
              <a:t>等价准则</a:t>
            </a:r>
            <a:endParaRPr kumimoji="1" lang="en-US" altLang="zh-CN" dirty="0" smtClean="0"/>
          </a:p>
          <a:p>
            <a:pPr marL="0" indent="0">
              <a:buNone/>
            </a:pPr>
            <a:r>
              <a:rPr lang="zh-CN" altLang="zh-CN" dirty="0"/>
              <a:t>对于任何观察等价项</a:t>
            </a:r>
            <a:r>
              <a:rPr lang="en-US" altLang="zh-CN" dirty="0"/>
              <a:t>u1</a:t>
            </a:r>
            <a:r>
              <a:rPr lang="zh-CN" altLang="zh-CN" dirty="0"/>
              <a:t>和</a:t>
            </a:r>
            <a:r>
              <a:rPr lang="en-US" altLang="zh-CN" dirty="0"/>
              <a:t>u2</a:t>
            </a:r>
            <a:r>
              <a:rPr lang="zh-CN" altLang="zh-CN" dirty="0"/>
              <a:t>对，从执行相应实现的方法序列得到的对象</a:t>
            </a:r>
            <a:r>
              <a:rPr lang="en-US" altLang="zh-CN" dirty="0" err="1"/>
              <a:t>Θ</a:t>
            </a:r>
            <a:r>
              <a:rPr lang="zh-CN" altLang="zh-CN" dirty="0"/>
              <a:t>（</a:t>
            </a:r>
            <a:r>
              <a:rPr lang="en-US" altLang="zh-CN" dirty="0"/>
              <a:t>u1</a:t>
            </a:r>
            <a:r>
              <a:rPr lang="zh-CN" altLang="zh-CN" dirty="0"/>
              <a:t>）和</a:t>
            </a:r>
            <a:r>
              <a:rPr lang="en-US" altLang="zh-CN" dirty="0" err="1"/>
              <a:t>Θ</a:t>
            </a:r>
            <a:r>
              <a:rPr lang="zh-CN" altLang="zh-CN" dirty="0"/>
              <a:t>（</a:t>
            </a:r>
            <a:r>
              <a:rPr lang="en-US" altLang="zh-CN" dirty="0"/>
              <a:t>u2</a:t>
            </a:r>
            <a:r>
              <a:rPr lang="zh-CN" altLang="zh-CN" dirty="0"/>
              <a:t>）在观察上是等价的。也就是说，（</a:t>
            </a:r>
            <a:r>
              <a:rPr lang="en-US" altLang="zh-CN" dirty="0"/>
              <a:t>∀u1</a:t>
            </a:r>
            <a:r>
              <a:rPr lang="zh-CN" altLang="zh-CN" dirty="0"/>
              <a:t>）（</a:t>
            </a:r>
            <a:r>
              <a:rPr lang="en-US" altLang="zh-CN" dirty="0"/>
              <a:t>∀u2</a:t>
            </a:r>
            <a:r>
              <a:rPr lang="zh-CN" altLang="zh-CN" dirty="0"/>
              <a:t>）（（</a:t>
            </a:r>
            <a:r>
              <a:rPr lang="en-US" altLang="zh-CN" dirty="0"/>
              <a:t>u1</a:t>
            </a:r>
            <a:r>
              <a:rPr lang="zh-CN" altLang="zh-CN" dirty="0"/>
              <a:t>〜</a:t>
            </a:r>
            <a:r>
              <a:rPr lang="en-US" altLang="zh-CN" dirty="0" err="1"/>
              <a:t>obs</a:t>
            </a:r>
            <a:r>
              <a:rPr lang="en-US" altLang="zh-CN" dirty="0"/>
              <a:t> u2</a:t>
            </a:r>
            <a:r>
              <a:rPr lang="zh-CN" altLang="zh-CN" dirty="0"/>
              <a:t>）</a:t>
            </a:r>
            <a:r>
              <a:rPr lang="en-US" altLang="zh-CN" dirty="0"/>
              <a:t>→</a:t>
            </a:r>
            <a:r>
              <a:rPr lang="zh-CN" altLang="zh-CN" dirty="0"/>
              <a:t>（</a:t>
            </a:r>
            <a:r>
              <a:rPr lang="en-US" altLang="zh-CN" dirty="0" err="1"/>
              <a:t>Θ</a:t>
            </a:r>
            <a:r>
              <a:rPr lang="zh-CN" altLang="zh-CN" dirty="0"/>
              <a:t>（</a:t>
            </a:r>
            <a:r>
              <a:rPr lang="en-US" altLang="zh-CN" dirty="0"/>
              <a:t>u1</a:t>
            </a:r>
            <a:r>
              <a:rPr lang="zh-CN" altLang="zh-CN" dirty="0"/>
              <a:t>）</a:t>
            </a:r>
            <a:r>
              <a:rPr lang="en-US" altLang="zh-CN" dirty="0"/>
              <a:t>≈</a:t>
            </a:r>
            <a:r>
              <a:rPr lang="en-US" altLang="zh-CN" dirty="0" err="1"/>
              <a:t>obsΘ</a:t>
            </a:r>
            <a:r>
              <a:rPr lang="zh-CN" altLang="zh-CN" dirty="0"/>
              <a:t>（</a:t>
            </a:r>
            <a:r>
              <a:rPr lang="en-US" altLang="zh-CN" dirty="0"/>
              <a:t>u2</a:t>
            </a:r>
            <a:r>
              <a:rPr lang="zh-CN" altLang="zh-CN" dirty="0"/>
              <a:t>）））。在这种情况下，我们还说</a:t>
            </a:r>
            <a:r>
              <a:rPr lang="en-US" altLang="zh-CN" dirty="0"/>
              <a:t>P</a:t>
            </a:r>
            <a:r>
              <a:rPr lang="zh-CN" altLang="zh-CN" dirty="0"/>
              <a:t>满足在</a:t>
            </a:r>
            <a:r>
              <a:rPr lang="en-US" altLang="zh-CN" dirty="0" err="1"/>
              <a:t>Sp</a:t>
            </a:r>
            <a:r>
              <a:rPr lang="zh-CN" altLang="zh-CN" dirty="0"/>
              <a:t>中指定的所有观测上等价基项对。</a:t>
            </a:r>
            <a:endParaRPr lang="en-US" altLang="zh-CN" dirty="0"/>
          </a:p>
          <a:p>
            <a:r>
              <a:rPr kumimoji="1" lang="zh-CN" altLang="en-US" dirty="0" smtClean="0"/>
              <a:t>非等价准则</a:t>
            </a:r>
            <a:endParaRPr kumimoji="1" lang="en-US" altLang="zh-CN" dirty="0"/>
          </a:p>
          <a:p>
            <a:pPr marL="0" indent="0">
              <a:buNone/>
            </a:pPr>
            <a:r>
              <a:rPr lang="zh-CN" altLang="zh-CN" dirty="0" smtClean="0"/>
              <a:t>对于任何观察</a:t>
            </a:r>
            <a:r>
              <a:rPr lang="zh-CN" altLang="zh-CN" dirty="0"/>
              <a:t>上不等价的基项对</a:t>
            </a:r>
            <a:r>
              <a:rPr lang="en-US" altLang="zh-CN" dirty="0"/>
              <a:t>v1</a:t>
            </a:r>
            <a:r>
              <a:rPr lang="zh-CN" altLang="zh-CN" dirty="0"/>
              <a:t>和</a:t>
            </a:r>
            <a:r>
              <a:rPr lang="en-US" altLang="zh-CN" dirty="0"/>
              <a:t>v2</a:t>
            </a:r>
            <a:r>
              <a:rPr lang="zh-CN" altLang="zh-CN" dirty="0"/>
              <a:t>，从执行相应实现的方法序列得到的对象</a:t>
            </a:r>
            <a:r>
              <a:rPr lang="en-US" altLang="zh-CN" dirty="0" err="1"/>
              <a:t>Θ</a:t>
            </a:r>
            <a:r>
              <a:rPr lang="zh-CN" altLang="zh-CN" dirty="0"/>
              <a:t>（</a:t>
            </a:r>
            <a:r>
              <a:rPr lang="en-US" altLang="zh-CN" dirty="0"/>
              <a:t>v1</a:t>
            </a:r>
            <a:r>
              <a:rPr lang="zh-CN" altLang="zh-CN" dirty="0"/>
              <a:t>）和</a:t>
            </a:r>
            <a:r>
              <a:rPr lang="en-US" altLang="zh-CN" dirty="0" err="1"/>
              <a:t>Θ</a:t>
            </a:r>
            <a:r>
              <a:rPr lang="zh-CN" altLang="zh-CN" dirty="0"/>
              <a:t>（</a:t>
            </a:r>
            <a:r>
              <a:rPr lang="en-US" altLang="zh-CN" dirty="0"/>
              <a:t>v2</a:t>
            </a:r>
            <a:r>
              <a:rPr lang="zh-CN" altLang="zh-CN" dirty="0"/>
              <a:t>）在观察上是不等价的。也就是说，（</a:t>
            </a:r>
            <a:r>
              <a:rPr lang="en-US" altLang="zh-CN" dirty="0"/>
              <a:t>∀v1</a:t>
            </a:r>
            <a:r>
              <a:rPr lang="zh-CN" altLang="zh-CN" dirty="0"/>
              <a:t>）（</a:t>
            </a:r>
            <a:r>
              <a:rPr lang="en-US" altLang="zh-CN" dirty="0"/>
              <a:t>∀v2</a:t>
            </a:r>
            <a:r>
              <a:rPr lang="zh-CN" altLang="zh-CN" dirty="0"/>
              <a:t>）（</a:t>
            </a:r>
            <a:r>
              <a:rPr lang="en-US" altLang="zh-CN" dirty="0"/>
              <a:t>¬</a:t>
            </a:r>
            <a:r>
              <a:rPr lang="zh-CN" altLang="zh-CN" dirty="0"/>
              <a:t>（</a:t>
            </a:r>
            <a:r>
              <a:rPr lang="en-US" altLang="zh-CN" dirty="0"/>
              <a:t>v1</a:t>
            </a:r>
            <a:r>
              <a:rPr lang="zh-CN" altLang="zh-CN" dirty="0"/>
              <a:t>〜</a:t>
            </a:r>
            <a:r>
              <a:rPr lang="en-US" altLang="zh-CN" dirty="0" err="1"/>
              <a:t>obs</a:t>
            </a:r>
            <a:r>
              <a:rPr lang="en-US" altLang="zh-CN" dirty="0"/>
              <a:t> v2</a:t>
            </a:r>
            <a:r>
              <a:rPr lang="zh-CN" altLang="zh-CN" dirty="0"/>
              <a:t>）</a:t>
            </a:r>
            <a:r>
              <a:rPr lang="en-US" altLang="zh-CN" dirty="0"/>
              <a:t>→</a:t>
            </a:r>
            <a:r>
              <a:rPr lang="en-US" altLang="zh-CN" dirty="0" err="1"/>
              <a:t>Θ</a:t>
            </a:r>
            <a:r>
              <a:rPr lang="zh-CN" altLang="zh-CN" dirty="0"/>
              <a:t>（</a:t>
            </a:r>
            <a:r>
              <a:rPr lang="en-US" altLang="zh-CN" dirty="0"/>
              <a:t>v1</a:t>
            </a:r>
            <a:r>
              <a:rPr lang="zh-CN" altLang="zh-CN" dirty="0"/>
              <a:t>）</a:t>
            </a:r>
            <a:r>
              <a:rPr lang="en-US" altLang="zh-CN" dirty="0"/>
              <a:t>≈</a:t>
            </a:r>
            <a:r>
              <a:rPr lang="en-US" altLang="zh-CN" dirty="0" err="1"/>
              <a:t>obsΘ</a:t>
            </a:r>
            <a:r>
              <a:rPr lang="zh-CN" altLang="zh-CN" dirty="0"/>
              <a:t>（</a:t>
            </a:r>
            <a:r>
              <a:rPr lang="en-US" altLang="zh-CN" dirty="0"/>
              <a:t>v2</a:t>
            </a:r>
            <a:r>
              <a:rPr lang="zh-CN" altLang="zh-CN" dirty="0"/>
              <a:t>）））。在这种情况下，我们还说</a:t>
            </a:r>
            <a:r>
              <a:rPr lang="en-US" altLang="zh-CN" dirty="0"/>
              <a:t>P</a:t>
            </a:r>
            <a:r>
              <a:rPr lang="zh-CN" altLang="zh-CN" dirty="0"/>
              <a:t>满足在</a:t>
            </a:r>
            <a:r>
              <a:rPr lang="en-US" altLang="zh-CN" dirty="0" err="1"/>
              <a:t>Sp</a:t>
            </a:r>
            <a:r>
              <a:rPr lang="zh-CN" altLang="zh-CN" dirty="0"/>
              <a:t>中指定的所有观测非等价基项对。</a:t>
            </a:r>
            <a:r>
              <a:rPr lang="en-US" altLang="zh-CN" dirty="0"/>
              <a:t> </a:t>
            </a:r>
            <a:endParaRPr kumimoji="1" lang="zh-CN" altLang="en-US" dirty="0"/>
          </a:p>
        </p:txBody>
      </p:sp>
    </p:spTree>
    <p:extLst>
      <p:ext uri="{BB962C8B-B14F-4D97-AF65-F5344CB8AC3E}">
        <p14:creationId xmlns:p14="http://schemas.microsoft.com/office/powerpoint/2010/main" val="29295229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kumimoji="1" lang="en-US" altLang="zh-CN" dirty="0" smtClean="0"/>
              <a:t/>
            </a:r>
            <a:br>
              <a:rPr kumimoji="1" lang="en-US" altLang="zh-CN" dirty="0" smtClean="0"/>
            </a:br>
            <a:r>
              <a:rPr kumimoji="1" lang="zh-CN" altLang="en-US" dirty="0" smtClean="0"/>
              <a:t>等</a:t>
            </a:r>
            <a:r>
              <a:rPr kumimoji="1" lang="zh-CN" altLang="en-US" dirty="0"/>
              <a:t>价与非等价标准之间的创新关系</a:t>
            </a:r>
            <a:r>
              <a:rPr kumimoji="1" lang="en-US" altLang="zh-CN" dirty="0"/>
              <a:t/>
            </a:r>
            <a:br>
              <a:rPr kumimoji="1" lang="en-US" altLang="zh-CN" dirty="0"/>
            </a:br>
            <a:endParaRPr kumimoji="1" lang="zh-CN" altLang="en-US" dirty="0"/>
          </a:p>
        </p:txBody>
      </p:sp>
      <p:sp>
        <p:nvSpPr>
          <p:cNvPr id="3" name="内容占位符 2"/>
          <p:cNvSpPr>
            <a:spLocks noGrp="1"/>
          </p:cNvSpPr>
          <p:nvPr>
            <p:ph idx="1"/>
          </p:nvPr>
        </p:nvSpPr>
        <p:spPr/>
        <p:txBody>
          <a:bodyPr/>
          <a:lstStyle/>
          <a:p>
            <a:r>
              <a:rPr lang="zh-CN" altLang="en-US" dirty="0"/>
              <a:t>基于代数规范的类级测试涉及两个方面，即观测上等价基项的测试和观测上非等价基项的测试。 两个重要的问题马上出现：这两个方面之间的关系是什么？ 一个对另一个覆盖程度如何？</a:t>
            </a:r>
            <a:endParaRPr kumimoji="1" lang="zh-CN" altLang="en-US" dirty="0"/>
          </a:p>
        </p:txBody>
      </p:sp>
    </p:spTree>
    <p:extLst>
      <p:ext uri="{BB962C8B-B14F-4D97-AF65-F5344CB8AC3E}">
        <p14:creationId xmlns:p14="http://schemas.microsoft.com/office/powerpoint/2010/main" val="42189865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lang="zh-CN" altLang="en-US" dirty="0" smtClean="0"/>
              <a:t>例</a:t>
            </a:r>
            <a:r>
              <a:rPr lang="en-US" altLang="zh-CN" dirty="0" smtClean="0"/>
              <a:t>2</a:t>
            </a:r>
            <a:r>
              <a:rPr lang="zh-CN" altLang="en-US" dirty="0" smtClean="0"/>
              <a:t>：</a:t>
            </a:r>
            <a:r>
              <a:rPr lang="zh-CN" altLang="en-US" dirty="0" smtClean="0"/>
              <a:t>假设没有一个操作改变故障实现</a:t>
            </a:r>
            <a:r>
              <a:rPr lang="zh-CN" altLang="en-US" dirty="0"/>
              <a:t>中的对象的状态。 给定任何两个观察等价的基项，实现返回的相应对象当然是等价的。 直观地，仅通过测试等价项不能揭示故障。 </a:t>
            </a:r>
            <a:endParaRPr lang="en-US" altLang="zh-CN" dirty="0" smtClean="0"/>
          </a:p>
          <a:p>
            <a:pPr marL="0" indent="0">
              <a:buNone/>
            </a:pPr>
            <a:r>
              <a:rPr lang="zh-CN" altLang="en-US" dirty="0" smtClean="0"/>
              <a:t>因</a:t>
            </a:r>
            <a:r>
              <a:rPr lang="zh-CN" altLang="en-US" dirty="0"/>
              <a:t>此，可以得出结论，观察性非等价基项的测试可能是必要的，不能被忽略。</a:t>
            </a:r>
          </a:p>
          <a:p>
            <a:endParaRPr kumimoji="1" lang="zh-CN" altLang="en-US" dirty="0"/>
          </a:p>
        </p:txBody>
      </p:sp>
    </p:spTree>
    <p:extLst>
      <p:ext uri="{BB962C8B-B14F-4D97-AF65-F5344CB8AC3E}">
        <p14:creationId xmlns:p14="http://schemas.microsoft.com/office/powerpoint/2010/main" val="39941500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6" name="内容占位符 5"/>
          <p:cNvPicPr>
            <a:picLocks noGrp="1" noChangeAspect="1"/>
          </p:cNvPicPr>
          <p:nvPr>
            <p:ph idx="1"/>
          </p:nvPr>
        </p:nvPicPr>
        <p:blipFill>
          <a:blip r:embed="rId2"/>
          <a:srcRect t="-10919" b="-10919"/>
          <a:stretch>
            <a:fillRect/>
          </a:stretch>
        </p:blipFill>
        <p:spPr>
          <a:xfrm>
            <a:off x="284163" y="2020667"/>
            <a:ext cx="8574087" cy="4837333"/>
          </a:xfrm>
        </p:spPr>
      </p:pic>
      <p:sp>
        <p:nvSpPr>
          <p:cNvPr id="7" name="文本框 6"/>
          <p:cNvSpPr txBox="1"/>
          <p:nvPr/>
        </p:nvSpPr>
        <p:spPr>
          <a:xfrm>
            <a:off x="470330" y="1836001"/>
            <a:ext cx="2994435" cy="369332"/>
          </a:xfrm>
          <a:prstGeom prst="rect">
            <a:avLst/>
          </a:prstGeom>
          <a:noFill/>
        </p:spPr>
        <p:txBody>
          <a:bodyPr wrap="square" rtlCol="0">
            <a:spAutoFit/>
          </a:bodyPr>
          <a:lstStyle/>
          <a:p>
            <a:r>
              <a:rPr kumimoji="1" lang="zh-CN" altLang="en-US" dirty="0" smtClean="0"/>
              <a:t>例</a:t>
            </a:r>
            <a:r>
              <a:rPr kumimoji="1" lang="zh-CN" altLang="zh-CN" dirty="0"/>
              <a:t>3</a:t>
            </a:r>
            <a:r>
              <a:rPr kumimoji="1" lang="en-US" altLang="zh-CN" dirty="0" smtClean="0"/>
              <a:t>:</a:t>
            </a:r>
            <a:endParaRPr kumimoji="1" lang="zh-CN" altLang="en-US" dirty="0"/>
          </a:p>
        </p:txBody>
      </p:sp>
    </p:spTree>
    <p:extLst>
      <p:ext uri="{BB962C8B-B14F-4D97-AF65-F5344CB8AC3E}">
        <p14:creationId xmlns:p14="http://schemas.microsoft.com/office/powerpoint/2010/main" val="39807934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光谱">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光谱.thmx</Template>
  <TotalTime>241</TotalTime>
  <Words>1845</Words>
  <Application>Microsoft Macintosh PowerPoint</Application>
  <PresentationFormat>全屏显示(4:3)</PresentationFormat>
  <Paragraphs>100</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光谱</vt:lpstr>
      <vt:lpstr>等价和非等价的平等：在面向对象软件的类级测试中对等价和非等价标准的回顾</vt:lpstr>
      <vt:lpstr>本文内容</vt:lpstr>
      <vt:lpstr>目录</vt:lpstr>
      <vt:lpstr>前期工作</vt:lpstr>
      <vt:lpstr>基本概念</vt:lpstr>
      <vt:lpstr>基本概念</vt:lpstr>
      <vt:lpstr> 等价与非等价标准之间的创新关系 </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等价标准和非等价标准的互换性</vt:lpstr>
      <vt:lpstr>PowerPoint 演示文稿</vt:lpstr>
      <vt:lpstr>PowerPoint 演示文稿</vt:lpstr>
      <vt:lpstr>PowerPoint 演示文稿</vt:lpstr>
      <vt:lpstr> 理论意义和实践意义 </vt:lpstr>
      <vt:lpstr>测试案例选择中的实践意义 </vt:lpstr>
      <vt:lpstr>验证对象的观察等价性和非等价性的实践意义 </vt:lpstr>
      <vt:lpstr>验证对象的观察等价性和非等价性的实践意义 </vt:lpstr>
      <vt:lpstr>验证对象的观察等价性和非等价性的实践意义 </vt:lpstr>
      <vt:lpstr>总结与展望</vt:lpstr>
      <vt:lpstr>总结与展望</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等价和非等价的平等：在面向对象软件的类级测试中对等价和非等价标准的回顾</dc:title>
  <dc:creator>Microsoft Office 用户</dc:creator>
  <cp:lastModifiedBy>Microsoft Office 用户</cp:lastModifiedBy>
  <cp:revision>13</cp:revision>
  <dcterms:created xsi:type="dcterms:W3CDTF">2016-12-26T07:21:56Z</dcterms:created>
  <dcterms:modified xsi:type="dcterms:W3CDTF">2016-12-26T11:23:04Z</dcterms:modified>
</cp:coreProperties>
</file>