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3341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Relationship Id="rId3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841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11944" y="2473127"/>
            <a:ext cx="3727733" cy="334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latin typeface="나눔스퀘어 Bold"/>
                <a:ea typeface="나눔스퀘어 Bold"/>
              </a:rPr>
              <a:t>군인 개발자를 위한 종합 개발 플랫폼</a:t>
            </a:r>
            <a:endParaRPr lang="ko-KR" altLang="en-US" sz="160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8619" y="810472"/>
            <a:ext cx="1056943" cy="9489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619" y="2904156"/>
            <a:ext cx="4153113" cy="774739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711944" y="4989001"/>
            <a:ext cx="3727733" cy="333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solidFill>
                  <a:schemeClr val="lt1"/>
                </a:solidFill>
                <a:latin typeface="나눔스퀘어 ExtraBold"/>
                <a:ea typeface="나눔스퀘어 ExtraBold"/>
              </a:rPr>
              <a:t>2020</a:t>
            </a:r>
            <a:r>
              <a:rPr lang="ko-KR" altLang="en-US" sz="1600">
                <a:solidFill>
                  <a:schemeClr val="lt1"/>
                </a:solidFill>
                <a:latin typeface="나눔스퀘어 ExtraBold"/>
                <a:ea typeface="나눔스퀘어 ExtraBold"/>
              </a:rPr>
              <a:t> 군장병 공개</a:t>
            </a:r>
            <a:r>
              <a:rPr lang="en-US" altLang="ko-KR" sz="1600">
                <a:solidFill>
                  <a:schemeClr val="lt1"/>
                </a:solidFill>
                <a:latin typeface="나눔스퀘어 ExtraBold"/>
                <a:ea typeface="나눔스퀘어 ExtraBold"/>
              </a:rPr>
              <a:t>SW </a:t>
            </a:r>
            <a:r>
              <a:rPr lang="ko-KR" altLang="en-US" sz="1600">
                <a:solidFill>
                  <a:schemeClr val="lt1"/>
                </a:solidFill>
                <a:latin typeface="나눔스퀘어 ExtraBold"/>
                <a:ea typeface="나눔스퀘어 ExtraBold"/>
              </a:rPr>
              <a:t>온라인 해커톤</a:t>
            </a:r>
            <a:endParaRPr lang="ko-KR" altLang="en-US" sz="16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11944" y="5321292"/>
            <a:ext cx="3727733" cy="4203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>
                <a:solidFill>
                  <a:schemeClr val="lt1"/>
                </a:solidFill>
                <a:latin typeface="나눔스퀘어 ExtraBold"/>
                <a:ea typeface="나눔스퀘어 ExtraBold"/>
              </a:rPr>
              <a:t>Among Us </a:t>
            </a:r>
            <a:r>
              <a:rPr lang="ko-KR" altLang="en-US" sz="2200">
                <a:solidFill>
                  <a:schemeClr val="lt1"/>
                </a:solidFill>
                <a:latin typeface="나눔스퀘어 ExtraBold"/>
                <a:ea typeface="나눔스퀘어 ExtraBold"/>
              </a:rPr>
              <a:t>팀</a:t>
            </a:r>
            <a:endParaRPr lang="ko-KR" altLang="en-US" sz="22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13917" y="2669049"/>
            <a:ext cx="9564166" cy="1520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sz="3600">
                <a:latin typeface="나눔스퀘어 ExtraBold"/>
                <a:ea typeface="나눔스퀘어 ExtraBold"/>
              </a:rPr>
              <a:t>“</a:t>
            </a:r>
            <a:r>
              <a:rPr lang="ko-KR" altLang="en-US" sz="3600">
                <a:latin typeface="나눔스퀘어 ExtraBold"/>
                <a:ea typeface="나눔스퀘어 ExtraBold"/>
              </a:rPr>
              <a:t>오픈소스 문화를 확산하기 위해</a:t>
            </a:r>
            <a:endParaRPr lang="ko-KR" altLang="en-US" sz="3600">
              <a:latin typeface="나눔스퀘어 ExtraBold"/>
              <a:ea typeface="나눔스퀘어 Extra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>
                <a:solidFill>
                  <a:srgbClr val="6c63ff"/>
                </a:solidFill>
                <a:latin typeface="나눔스퀘어 ExtraBold"/>
                <a:ea typeface="나눔스퀘어 ExtraBold"/>
              </a:rPr>
              <a:t>먼저 환경을 조성</a:t>
            </a:r>
            <a:r>
              <a:rPr lang="ko-KR" altLang="en-US" sz="3600">
                <a:latin typeface="나눔스퀘어 ExtraBold"/>
                <a:ea typeface="나눔스퀘어 ExtraBold"/>
              </a:rPr>
              <a:t>해야 합니다</a:t>
            </a:r>
            <a:r>
              <a:rPr lang="en-US" altLang="ko-KR" sz="3600">
                <a:latin typeface="나눔스퀘어 ExtraBold"/>
                <a:ea typeface="나눔스퀘어 ExtraBold"/>
              </a:rPr>
              <a:t>.”</a:t>
            </a:r>
            <a:endParaRPr lang="en-US" altLang="ko-KR" sz="3600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841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3406405" y="2651563"/>
            <a:ext cx="5379190" cy="15565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CodeSquare</a:t>
            </a: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를</a:t>
            </a:r>
            <a:endParaRPr lang="ko-KR" altLang="en-US" sz="4800">
              <a:solidFill>
                <a:schemeClr val="lt1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소개합니다</a:t>
            </a:r>
            <a:endParaRPr lang="ko-KR" altLang="en-US" sz="48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558494" y="2142634"/>
            <a:ext cx="2572732" cy="2572732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소스코드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공유의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어려움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"/>
          <p:cNvSpPr/>
          <p:nvPr/>
        </p:nvSpPr>
        <p:spPr>
          <a:xfrm>
            <a:off x="4809634" y="2142634"/>
            <a:ext cx="2572732" cy="2572732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개발 환경의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파편화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"/>
          <p:cNvSpPr/>
          <p:nvPr/>
        </p:nvSpPr>
        <p:spPr>
          <a:xfrm>
            <a:off x="7060774" y="2142634"/>
            <a:ext cx="2572732" cy="2572732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기술 관련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문서 접근의 어려움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537834" y="1185222"/>
            <a:ext cx="992506" cy="45117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AS-IS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918710" y="1578005"/>
            <a:ext cx="2192655" cy="33461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2b2b2"/>
                </a:solidFill>
                <a:latin typeface="나눔스퀘어 ExtraBold"/>
                <a:ea typeface="나눔스퀘어 ExtraBold"/>
              </a:rPr>
              <a:t>without CodeSquare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2b2b2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558494" y="2142634"/>
            <a:ext cx="2572732" cy="2572732"/>
          </a:xfrm>
          <a:prstGeom prst="ellipse">
            <a:avLst/>
          </a:prstGeom>
          <a:solidFill>
            <a:srgbClr val="3adcb5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국방망 내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en-US" altLang="ko-KR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Git </a:t>
            </a: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저장소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"/>
          <p:cNvSpPr/>
          <p:nvPr/>
        </p:nvSpPr>
        <p:spPr>
          <a:xfrm>
            <a:off x="4809634" y="2142634"/>
            <a:ext cx="2572732" cy="2572732"/>
          </a:xfrm>
          <a:prstGeom prst="ellipse">
            <a:avLst/>
          </a:prstGeom>
          <a:solidFill>
            <a:srgbClr val="7bb0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Web IDE</a:t>
            </a: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+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en-US" altLang="ko-KR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Linux</a:t>
            </a:r>
            <a:endParaRPr lang="en-US" altLang="ko-KR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개발환경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"/>
          <p:cNvSpPr/>
          <p:nvPr/>
        </p:nvSpPr>
        <p:spPr>
          <a:xfrm>
            <a:off x="7060774" y="2142634"/>
            <a:ext cx="2572732" cy="2572732"/>
          </a:xfrm>
          <a:prstGeom prst="ellipse">
            <a:avLst/>
          </a:prstGeom>
          <a:solidFill>
            <a:srgbClr val="d462e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개발 관련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지식</a:t>
            </a:r>
            <a:r>
              <a:rPr lang="en-US" altLang="ko-KR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/</a:t>
            </a: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트렌드 공유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461635" y="1185222"/>
            <a:ext cx="1097279" cy="45117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TO-BE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080635" y="1578005"/>
            <a:ext cx="1859279" cy="33461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with CodeSquare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accent3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670675" y="586228"/>
            <a:ext cx="3049790" cy="9453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내부망에서도 사용하는</a:t>
            </a: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</a:b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GitLab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70667" y="2285938"/>
            <a:ext cx="5202447" cy="2569907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군 내부망에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서버를 구축해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내부망에서도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Git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의 편리한 기능 이용 가능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OpenStack Keystone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Federation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을 이용해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CodeSquare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계정으로 통합 로그인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(SAML SSO)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보안이 중요한 프로젝트는 비공개 저장소로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오픈소스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개인 프로젝트는 공개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저장소로 운영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7729" y="1050317"/>
            <a:ext cx="5444287" cy="488502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0147935" y="6000750"/>
            <a:ext cx="1674907" cy="23622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실제 데모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GitLab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화면 캡쳐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670675" y="586228"/>
            <a:ext cx="2544965" cy="9453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야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 너도 쓸 수 있어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accent3"/>
              </a:solidFill>
              <a:latin typeface="나눔스퀘어 ExtraBold"/>
              <a:ea typeface="나눔스퀘어 Extra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Linux VM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4761" y="1621310"/>
            <a:ext cx="5586859" cy="3899162"/>
          </a:xfrm>
          <a:prstGeom prst="rect">
            <a:avLst/>
          </a:prstGeom>
          <a:ln>
            <a:solidFill>
              <a:srgbClr val="d0d0d0"/>
            </a:solidFill>
          </a:ln>
        </p:spPr>
      </p:pic>
      <p:sp>
        <p:nvSpPr>
          <p:cNvPr id="12" name=""/>
          <p:cNvSpPr txBox="1"/>
          <p:nvPr/>
        </p:nvSpPr>
        <p:spPr>
          <a:xfrm>
            <a:off x="670667" y="2285938"/>
            <a:ext cx="4649998" cy="2569907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개발 용도로 사용할 수 있도록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개인별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Linux VM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생성 및 할당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code-server(Web IDE)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가 탑재된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Ubuntu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이미지로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OpenStack VM Deploy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향후 환경변수 설정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포트 포워딩 등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고급 옵션 제공하도록 개선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계획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74761" y="1621310"/>
            <a:ext cx="5586859" cy="3899162"/>
          </a:xfrm>
          <a:prstGeom prst="rect">
            <a:avLst/>
          </a:prstGeom>
          <a:ln>
            <a:solidFill>
              <a:srgbClr val="d0d0d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670675" y="586228"/>
            <a:ext cx="2925965" cy="9453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웹 브라우저로 준비 끝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Web IDE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70667" y="2285938"/>
            <a:ext cx="4573798" cy="2569907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Visual Studio Code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를 웹 버전으로 포팅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한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code-server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서비스 제공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개인별로 접속 도메인 제공되어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웹 브라우저만으로 개발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code-server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내 터미널 기능을 활용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개인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VM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Linux Terminal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 이용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2937" y="1621310"/>
            <a:ext cx="5912254" cy="3899162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10433685" y="5629276"/>
            <a:ext cx="1246282" cy="236218"/>
          </a:xfrm>
          <a:prstGeom prst="rect">
            <a:avLst/>
          </a:prstGeom>
        </p:spPr>
        <p:txBody>
          <a:bodyPr wrap="none">
            <a:spAutoFit/>
          </a:bodyPr>
          <a:p>
            <a:pPr algn="r">
              <a:defRPr/>
            </a:pPr>
            <a:r>
              <a:rPr lang="ko-KR" altLang="en-US" sz="1000">
                <a:solidFill>
                  <a:srgbClr val="808080"/>
                </a:solidFill>
                <a:latin typeface="나눔고딕"/>
                <a:ea typeface="나눔고딕"/>
              </a:rPr>
              <a:t>실제 데모 화면 캡쳐</a:t>
            </a:r>
            <a:endParaRPr lang="ko-KR" altLang="en-US" sz="100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670675" y="586228"/>
            <a:ext cx="3554615" cy="9453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궁금한 건 참을 수 없으니까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QnA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70666" y="2285938"/>
            <a:ext cx="4621423" cy="2569907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궁금한 점을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질문하고 답변할 수 있는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QnA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기능 제공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질문과 답변은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Markdown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을 사용하여 작성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,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태그 기능 제공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답변에 대해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추천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비추천 투표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,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채택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 댓글을 통한 추가 질문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등의 기능 제공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b="32080"/>
          <a:stretch>
            <a:fillRect/>
          </a:stretch>
        </p:blipFill>
        <p:spPr>
          <a:xfrm>
            <a:off x="5662936" y="1487097"/>
            <a:ext cx="5912255" cy="4174349"/>
          </a:xfrm>
          <a:prstGeom prst="rect">
            <a:avLst/>
          </a:prstGeom>
          <a:ln>
            <a:solidFill>
              <a:srgbClr val="d0d0d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670675" y="586228"/>
            <a:ext cx="2849765" cy="9453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나눔스퀘어 ExtraBold"/>
                <a:ea typeface="나눔스퀘어 ExtraBold"/>
              </a:rPr>
              <a:t>트렌드를 놓치지 않는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매거진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5365" y="405253"/>
            <a:ext cx="5357218" cy="5770467"/>
          </a:xfrm>
          <a:prstGeom prst="rect">
            <a:avLst/>
          </a:prstGeom>
          <a:ln>
            <a:solidFill>
              <a:srgbClr val="d0d0d0"/>
            </a:solidFill>
          </a:ln>
        </p:spPr>
      </p:pic>
      <p:sp>
        <p:nvSpPr>
          <p:cNvPr id="12" name=""/>
          <p:cNvSpPr txBox="1"/>
          <p:nvPr/>
        </p:nvSpPr>
        <p:spPr>
          <a:xfrm>
            <a:off x="670666" y="2285938"/>
            <a:ext cx="4421399" cy="3227132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관련 매체와 제휴하여 좋은 개발 아티클을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군 내부망에 큐레이션하여 제공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군 내에서 현재 개발을 하지 않는 장병도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글을 통해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관련 분야에 대한 관심을 가지고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트렌드를 놓치지 않을 수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있음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군 내부망에 읽을거리를 제공하는 것만으로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여유시간에 읽게 되어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자연스럽게 관심을 유발할 수 있음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5423535" y="5470082"/>
            <a:ext cx="1287779" cy="36683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온라인 데모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042410" y="5836920"/>
            <a:ext cx="4078604" cy="4476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https://codesquare.space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6873" y="462966"/>
            <a:ext cx="8098254" cy="4734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841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3406405" y="2653272"/>
            <a:ext cx="5379190" cy="82144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팀</a:t>
            </a:r>
            <a:r>
              <a:rPr lang="en-US" altLang="ko-KR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소개</a:t>
            </a:r>
            <a:endParaRPr lang="ko-KR" altLang="en-US" sz="48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841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3406405" y="2653272"/>
            <a:ext cx="5379190" cy="82144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사용 기술</a:t>
            </a:r>
            <a:endParaRPr lang="ko-KR" altLang="en-US" sz="48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529829" y="950813"/>
            <a:ext cx="1095261" cy="333157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Frontend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29829" y="1358503"/>
            <a:ext cx="2116340" cy="1920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React.js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Typescript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Storybook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Emotion (CSS-in-JS)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SockJS with STOMP</a:t>
            </a:r>
            <a:endParaRPr lang="en-US" altLang="ko-KR" sz="1600">
              <a:latin typeface="나눔스퀘어 Bold"/>
              <a:ea typeface="나눔스퀘어 Bold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7212328" y="950813"/>
            <a:ext cx="2144917" cy="33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Infra/Cloud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212329" y="1358502"/>
            <a:ext cx="3707016" cy="4116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Docker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docker-compose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OpenStack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OpenStack Heat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OpenStack Zun +</a:t>
            </a:r>
            <a:r>
              <a:rPr lang="ko-KR" altLang="en-US" sz="1600">
                <a:latin typeface="나눔스퀘어 Bold"/>
                <a:ea typeface="나눔스퀘어 Bold"/>
              </a:rPr>
              <a:t> </a:t>
            </a:r>
            <a:r>
              <a:rPr lang="en-US" altLang="ko-KR" sz="1600">
                <a:latin typeface="나눔스퀘어 Bold"/>
                <a:ea typeface="나눔스퀘어 Bold"/>
              </a:rPr>
              <a:t>Virtual-Kubelet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OpenStack Keystone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NGINX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OpenSSL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let’s encrypt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Google</a:t>
            </a:r>
            <a:r>
              <a:rPr lang="ko-KR" altLang="en-US" sz="1600">
                <a:latin typeface="나눔스퀘어 Bold"/>
                <a:ea typeface="나눔스퀘어 Bold"/>
              </a:rPr>
              <a:t> </a:t>
            </a:r>
            <a:r>
              <a:rPr lang="en-US" altLang="ko-KR" sz="1600">
                <a:latin typeface="나눔스퀘어 Bold"/>
                <a:ea typeface="나눔스퀘어 Bold"/>
              </a:rPr>
              <a:t>Cloud DNS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code-server</a:t>
            </a:r>
            <a:endParaRPr lang="en-US" altLang="ko-KR" sz="1600">
              <a:latin typeface="나눔스퀘어 Bold"/>
              <a:ea typeface="나눔스퀘어 Bold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320653" y="950813"/>
            <a:ext cx="2144916" cy="33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Backend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320654" y="1358503"/>
            <a:ext cx="1792490" cy="11868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Java Spring Boot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MariaDB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Redis</a:t>
            </a:r>
            <a:endParaRPr lang="en-US" altLang="ko-KR" sz="1600">
              <a:latin typeface="나눔스퀘어 Bold"/>
              <a:ea typeface="나눔스퀘어 Bold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529829" y="3884879"/>
            <a:ext cx="476136" cy="33315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Git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29829" y="4253388"/>
            <a:ext cx="1106690" cy="8248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GitLab CE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Docker</a:t>
            </a:r>
            <a:endParaRPr lang="en-US" altLang="ko-KR" sz="1600">
              <a:latin typeface="나눔스퀘어 Bold"/>
              <a:ea typeface="나눔스퀘어 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320654" y="3884879"/>
            <a:ext cx="666636" cy="33766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Docs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320654" y="4253388"/>
            <a:ext cx="1601990" cy="15582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Docusaurus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React.js</a:t>
            </a:r>
            <a:endParaRPr lang="en-US" altLang="ko-KR" sz="16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스퀘어 Bold"/>
                <a:ea typeface="나눔스퀘어 Bold"/>
              </a:rPr>
              <a:t>GitHub Actions</a:t>
            </a:r>
            <a:br>
              <a:rPr lang="en-US" altLang="ko-KR" sz="1600">
                <a:latin typeface="나눔스퀘어 Bold"/>
                <a:ea typeface="나눔스퀘어 Bold"/>
              </a:rPr>
            </a:br>
            <a:r>
              <a:rPr lang="en-US" altLang="ko-KR" sz="1600">
                <a:latin typeface="나눔스퀘어 Bold"/>
                <a:ea typeface="나눔스퀘어 Bold"/>
              </a:rPr>
              <a:t>GitHub Pages</a:t>
            </a:r>
            <a:endParaRPr lang="en-US" altLang="ko-KR" sz="16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 txBox="1"/>
          <p:nvPr/>
        </p:nvSpPr>
        <p:spPr>
          <a:xfrm>
            <a:off x="670674" y="569337"/>
            <a:ext cx="4821441" cy="57578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Contributions Welcome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70674" y="1682942"/>
            <a:ext cx="868566" cy="33826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ExtraBold"/>
                <a:ea typeface="나눔스퀘어 ExtraBold"/>
              </a:rPr>
              <a:t>GitHub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70674" y="2023110"/>
            <a:ext cx="72409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Bold"/>
                <a:ea typeface="나눔스퀘어 Bold"/>
              </a:rPr>
              <a:t>github.com/osamhack2020/WEB_CodeSqaure_AmongUs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70674" y="2692592"/>
            <a:ext cx="668541" cy="33826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ExtraBold"/>
                <a:ea typeface="나눔스퀘어 ExtraBold"/>
              </a:rPr>
              <a:t>Docs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70674" y="3032760"/>
            <a:ext cx="72409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Bold"/>
                <a:ea typeface="나눔스퀘어 Bold"/>
              </a:rPr>
              <a:t>docs.codesquare.space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3550" y="3135560"/>
            <a:ext cx="4585725" cy="300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935804" y="1774397"/>
            <a:ext cx="3169290" cy="8245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감사합니다</a:t>
            </a:r>
            <a:r>
              <a:rPr lang="en-US" altLang="ko-KR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.</a:t>
            </a:r>
            <a:endParaRPr lang="en-US" altLang="ko-KR" sz="48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40882" y="5790186"/>
            <a:ext cx="2085335" cy="49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670677" y="586228"/>
            <a:ext cx="2659263" cy="5739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200">
                <a:solidFill>
                  <a:srgbClr val="6c63ff"/>
                </a:solidFill>
                <a:latin typeface="나눔스퀘어 ExtraBold"/>
                <a:ea typeface="나눔스퀘어 ExtraBold"/>
              </a:rPr>
              <a:t>Among Us</a:t>
            </a:r>
            <a:r>
              <a:rPr lang="ko-KR" altLang="en-US" sz="3200">
                <a:solidFill>
                  <a:srgbClr val="6c63ff"/>
                </a:solidFill>
                <a:latin typeface="나눔스퀘어 ExtraBold"/>
                <a:ea typeface="나눔스퀘어 ExtraBold"/>
              </a:rPr>
              <a:t> 팀</a:t>
            </a:r>
            <a:endParaRPr lang="ko-KR" altLang="en-US" sz="320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70678" y="1348228"/>
            <a:ext cx="6259716" cy="21360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40000"/>
              </a:lnSpc>
              <a:defRPr/>
            </a:pPr>
            <a: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  <a:t>마치 유명한 게임 어몽 어스</a:t>
            </a: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(Among Us)</a:t>
            </a:r>
            <a: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  <a:t>처럼</a:t>
            </a: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,</a:t>
            </a:r>
            <a:b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</a:br>
            <a:r>
              <a:rPr lang="en-US" altLang="ko-KR" sz="1600">
                <a:solidFill>
                  <a:srgbClr val="262626"/>
                </a:solidFill>
                <a:latin typeface="나눔스퀘어 ExtraBold"/>
                <a:ea typeface="나눔스퀘어 ExtraBold"/>
              </a:rPr>
              <a:t>"우리 군에 오픈소스 문화를 이끌어갈 개발자가 숨어 있다"</a:t>
            </a: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라는 의미에서</a:t>
            </a:r>
            <a:b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</a:br>
            <a: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  <a:t>붙여진 </a:t>
            </a: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팀</a:t>
            </a:r>
            <a: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  <a:t> 이름</a:t>
            </a: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입니다.</a:t>
            </a:r>
            <a:b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</a:br>
            <a:b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</a:b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군 복무중인 개발자들에게 더 편리한 개발 환경을 제공하고,</a:t>
            </a:r>
            <a:br>
              <a:rPr lang="ko-KR" altLang="en-US" sz="1600">
                <a:solidFill>
                  <a:srgbClr val="262626"/>
                </a:solidFill>
                <a:latin typeface="나눔스퀘어 Bold"/>
                <a:ea typeface="나눔스퀘어 Bold"/>
              </a:rPr>
            </a:br>
            <a:r>
              <a:rPr lang="en-US" altLang="ko-KR" sz="1600">
                <a:solidFill>
                  <a:srgbClr val="262626"/>
                </a:solidFill>
                <a:latin typeface="나눔스퀘어 Bold"/>
                <a:ea typeface="나눔스퀘어 Bold"/>
              </a:rPr>
              <a:t>군에 오픈소스 문화가 자리잡을 수 있는 미래를 꿈꾸고 있습니다.</a:t>
            </a:r>
            <a:endParaRPr lang="en-US" altLang="ko-KR" sz="1600">
              <a:solidFill>
                <a:srgbClr val="262626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53" name=""/>
          <p:cNvGrpSpPr/>
          <p:nvPr/>
        </p:nvGrpSpPr>
        <p:grpSpPr>
          <a:xfrm rot="0">
            <a:off x="670678" y="4288631"/>
            <a:ext cx="10960243" cy="976789"/>
            <a:chOff x="670678" y="4574381"/>
            <a:chExt cx="10960243" cy="976789"/>
          </a:xfrm>
        </p:grpSpPr>
        <p:grpSp>
          <p:nvGrpSpPr>
            <p:cNvPr id="20" name=""/>
            <p:cNvGrpSpPr/>
            <p:nvPr/>
          </p:nvGrpSpPr>
          <p:grpSpPr>
            <a:xfrm rot="0">
              <a:off x="670678" y="4574381"/>
              <a:ext cx="1973462" cy="976789"/>
              <a:chOff x="670678" y="4336256"/>
              <a:chExt cx="1973462" cy="976789"/>
            </a:xfrm>
          </p:grpSpPr>
          <p:sp>
            <p:nvSpPr>
              <p:cNvPr id="11" name=""/>
              <p:cNvSpPr/>
              <p:nvPr/>
            </p:nvSpPr>
            <p:spPr>
              <a:xfrm>
                <a:off x="670678" y="4336256"/>
                <a:ext cx="620077" cy="620077"/>
              </a:xfrm>
              <a:prstGeom prst="ellipse">
                <a:avLst/>
              </a:prstGeom>
              <a:blipFill rotWithShape="1">
                <a:blip r:embed="rId3">
                  <a:alphaModFix/>
                  <a:lum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"/>
              <p:cNvSpPr txBox="1"/>
              <p:nvPr/>
            </p:nvSpPr>
            <p:spPr>
              <a:xfrm>
                <a:off x="1359067" y="4336256"/>
                <a:ext cx="1285073" cy="31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500">
                    <a:latin typeface="나눔스퀘어 ExtraBold"/>
                    <a:ea typeface="나눔스퀘어 ExtraBold"/>
                  </a:rPr>
                  <a:t>오찬영 팀장</a:t>
                </a:r>
                <a:endParaRPr lang="ko-KR" altLang="en-US" sz="15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13" name=""/>
              <p:cNvSpPr txBox="1"/>
              <p:nvPr/>
            </p:nvSpPr>
            <p:spPr>
              <a:xfrm>
                <a:off x="1366002" y="4646295"/>
                <a:ext cx="1211463" cy="66675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육군 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30</a:t>
                </a: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사단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프로젝트 구조 설계</a:t>
                </a:r>
                <a:b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</a:b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디자인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,</a:t>
                </a: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 문서화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7" name=""/>
            <p:cNvGrpSpPr/>
            <p:nvPr/>
          </p:nvGrpSpPr>
          <p:grpSpPr>
            <a:xfrm rot="0">
              <a:off x="2895941" y="4574381"/>
              <a:ext cx="2059187" cy="805339"/>
              <a:chOff x="670678" y="4336256"/>
              <a:chExt cx="2059187" cy="805339"/>
            </a:xfrm>
          </p:grpSpPr>
          <p:sp>
            <p:nvSpPr>
              <p:cNvPr id="38" name=""/>
              <p:cNvSpPr/>
              <p:nvPr/>
            </p:nvSpPr>
            <p:spPr>
              <a:xfrm>
                <a:off x="670678" y="4336256"/>
                <a:ext cx="620077" cy="620077"/>
              </a:xfrm>
              <a:prstGeom prst="ellipse">
                <a:avLst/>
              </a:prstGeom>
              <a:blipFill rotWithShape="1">
                <a:blip r:embed="rId4">
                  <a:alphaModFix/>
                  <a:lum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"/>
              <p:cNvSpPr txBox="1"/>
              <p:nvPr/>
            </p:nvSpPr>
            <p:spPr>
              <a:xfrm>
                <a:off x="1359062" y="4336256"/>
                <a:ext cx="1285079" cy="31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500">
                    <a:latin typeface="나눔스퀘어 ExtraBold"/>
                    <a:ea typeface="나눔스퀘어 ExtraBold"/>
                  </a:rPr>
                  <a:t>이세겸 팀원</a:t>
                </a:r>
                <a:endParaRPr lang="ko-KR" altLang="en-US" sz="15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40" name=""/>
              <p:cNvSpPr txBox="1"/>
              <p:nvPr/>
            </p:nvSpPr>
            <p:spPr>
              <a:xfrm>
                <a:off x="1365996" y="4646295"/>
                <a:ext cx="1363869" cy="49530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spAutoFit/>
              </a:bodyPr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육군 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12</a:t>
                </a: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보병사단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프론트엔드 개발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41" name=""/>
            <p:cNvGrpSpPr/>
            <p:nvPr/>
          </p:nvGrpSpPr>
          <p:grpSpPr>
            <a:xfrm rot="0">
              <a:off x="5121205" y="4574381"/>
              <a:ext cx="2059188" cy="805339"/>
              <a:chOff x="670678" y="4336256"/>
              <a:chExt cx="2059188" cy="805339"/>
            </a:xfrm>
          </p:grpSpPr>
          <p:sp>
            <p:nvSpPr>
              <p:cNvPr id="42" name=""/>
              <p:cNvSpPr/>
              <p:nvPr/>
            </p:nvSpPr>
            <p:spPr>
              <a:xfrm>
                <a:off x="670678" y="4336256"/>
                <a:ext cx="620077" cy="620077"/>
              </a:xfrm>
              <a:prstGeom prst="ellipse">
                <a:avLst/>
              </a:prstGeom>
              <a:blipFill rotWithShape="1">
                <a:blip r:embed="rId5">
                  <a:alphaModFix/>
                  <a:lum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3" name=""/>
              <p:cNvSpPr txBox="1"/>
              <p:nvPr/>
            </p:nvSpPr>
            <p:spPr>
              <a:xfrm>
                <a:off x="1359062" y="4336256"/>
                <a:ext cx="1285079" cy="31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500">
                    <a:latin typeface="나눔스퀘어 ExtraBold"/>
                    <a:ea typeface="나눔스퀘어 ExtraBold"/>
                  </a:rPr>
                  <a:t>박남규 팀원</a:t>
                </a:r>
                <a:endParaRPr lang="ko-KR" altLang="en-US" sz="15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44" name=""/>
              <p:cNvSpPr txBox="1"/>
              <p:nvPr/>
            </p:nvSpPr>
            <p:spPr>
              <a:xfrm>
                <a:off x="1365997" y="4646295"/>
                <a:ext cx="1363869" cy="49530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spAutoFit/>
              </a:bodyPr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해군본부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백엔드 개발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45" name=""/>
            <p:cNvGrpSpPr/>
            <p:nvPr/>
          </p:nvGrpSpPr>
          <p:grpSpPr>
            <a:xfrm rot="0">
              <a:off x="7346468" y="4574381"/>
              <a:ext cx="2059189" cy="805339"/>
              <a:chOff x="670678" y="4336256"/>
              <a:chExt cx="2059189" cy="805339"/>
            </a:xfrm>
          </p:grpSpPr>
          <p:sp>
            <p:nvSpPr>
              <p:cNvPr id="46" name=""/>
              <p:cNvSpPr/>
              <p:nvPr/>
            </p:nvSpPr>
            <p:spPr>
              <a:xfrm>
                <a:off x="670678" y="4336256"/>
                <a:ext cx="620077" cy="620077"/>
              </a:xfrm>
              <a:prstGeom prst="ellipse">
                <a:avLst/>
              </a:prstGeom>
              <a:blipFill rotWithShape="1">
                <a:blip r:embed="rId6">
                  <a:alphaModFix/>
                  <a:lum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"/>
              <p:cNvSpPr txBox="1"/>
              <p:nvPr/>
            </p:nvSpPr>
            <p:spPr>
              <a:xfrm>
                <a:off x="1359061" y="4336256"/>
                <a:ext cx="1285082" cy="31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500">
                    <a:latin typeface="나눔스퀘어 ExtraBold"/>
                    <a:ea typeface="나눔스퀘어 ExtraBold"/>
                  </a:rPr>
                  <a:t>이종목 팀원</a:t>
                </a:r>
                <a:endParaRPr lang="ko-KR" altLang="en-US" sz="15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48" name=""/>
              <p:cNvSpPr txBox="1"/>
              <p:nvPr/>
            </p:nvSpPr>
            <p:spPr>
              <a:xfrm>
                <a:off x="1365997" y="4646295"/>
                <a:ext cx="1363870" cy="49530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spAutoFit/>
              </a:bodyPr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해군 제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3</a:t>
                </a: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함대사령부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인프라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,</a:t>
                </a: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 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VM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49" name=""/>
            <p:cNvGrpSpPr/>
            <p:nvPr/>
          </p:nvGrpSpPr>
          <p:grpSpPr>
            <a:xfrm rot="0">
              <a:off x="9571731" y="4574381"/>
              <a:ext cx="2059190" cy="805339"/>
              <a:chOff x="670678" y="4336256"/>
              <a:chExt cx="2059190" cy="805339"/>
            </a:xfrm>
          </p:grpSpPr>
          <p:sp>
            <p:nvSpPr>
              <p:cNvPr id="50" name=""/>
              <p:cNvSpPr/>
              <p:nvPr/>
            </p:nvSpPr>
            <p:spPr>
              <a:xfrm>
                <a:off x="670678" y="4336256"/>
                <a:ext cx="620077" cy="620077"/>
              </a:xfrm>
              <a:prstGeom prst="ellipse">
                <a:avLst/>
              </a:prstGeom>
              <a:blipFill rotWithShape="1">
                <a:blip r:embed="rId7">
                  <a:alphaModFix/>
                  <a:lum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1" name=""/>
              <p:cNvSpPr txBox="1"/>
              <p:nvPr/>
            </p:nvSpPr>
            <p:spPr>
              <a:xfrm>
                <a:off x="1359061" y="4336256"/>
                <a:ext cx="1285082" cy="31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500">
                    <a:latin typeface="나눔스퀘어 ExtraBold"/>
                    <a:ea typeface="나눔스퀘어 ExtraBold"/>
                  </a:rPr>
                  <a:t>신지홍 팀원</a:t>
                </a:r>
                <a:endParaRPr lang="ko-KR" altLang="en-US" sz="15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52" name=""/>
              <p:cNvSpPr txBox="1"/>
              <p:nvPr/>
            </p:nvSpPr>
            <p:spPr>
              <a:xfrm>
                <a:off x="1365997" y="4646295"/>
                <a:ext cx="1363870" cy="49530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spAutoFit/>
              </a:bodyPr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해군 제</a:t>
                </a:r>
                <a:r>
                  <a:rPr lang="en-US" altLang="ko-KR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3</a:t>
                </a: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함대사령부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ko-KR" altLang="en-US" sz="1000">
                    <a:solidFill>
                      <a:srgbClr val="808080"/>
                    </a:solidFill>
                    <a:latin typeface="나눔고딕"/>
                    <a:ea typeface="나눔고딕"/>
                  </a:rPr>
                  <a:t>OpenStack Cloud</a:t>
                </a:r>
                <a:endParaRPr lang="ko-KR" altLang="en-US" sz="1000">
                  <a:solidFill>
                    <a:srgbClr val="808080"/>
                  </a:solidFill>
                  <a:latin typeface="나눔고딕"/>
                  <a:ea typeface="나눔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841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3406405" y="2653272"/>
            <a:ext cx="5379190" cy="82144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800">
                <a:solidFill>
                  <a:schemeClr val="lt1"/>
                </a:solidFill>
                <a:latin typeface="나눔스퀘어 ExtraBold"/>
                <a:ea typeface="나눔스퀘어 ExtraBold"/>
              </a:rPr>
              <a:t>프로젝트 추진 배경</a:t>
            </a:r>
            <a:endParaRPr lang="ko-KR" altLang="en-US" sz="4800">
              <a:solidFill>
                <a:schemeClr val="lt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13917" y="2669194"/>
            <a:ext cx="9564166" cy="15199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sz="3600">
                <a:latin typeface="나눔스퀘어 ExtraBold"/>
                <a:ea typeface="나눔스퀘어 ExtraBold"/>
              </a:rPr>
              <a:t>“</a:t>
            </a:r>
            <a:r>
              <a:rPr lang="ko-KR" altLang="en-US" sz="3600">
                <a:latin typeface="나눔스퀘어 ExtraBold"/>
                <a:ea typeface="나눔스퀘어 ExtraBold"/>
              </a:rPr>
              <a:t>우리 </a:t>
            </a:r>
            <a:r>
              <a:rPr lang="ko-KR" altLang="en-US" sz="3600">
                <a:latin typeface="맑은 고딕"/>
              </a:rPr>
              <a:t>軍</a:t>
            </a:r>
            <a:r>
              <a:rPr lang="ko-KR" altLang="en-US" sz="3600">
                <a:latin typeface="나눔스퀘어 ExtraBold"/>
                <a:ea typeface="나눔스퀘어 ExtraBold"/>
              </a:rPr>
              <a:t>에 </a:t>
            </a:r>
            <a:r>
              <a:rPr lang="ko-KR" altLang="en-US" sz="3600">
                <a:solidFill>
                  <a:srgbClr val="d462e7"/>
                </a:solidFill>
                <a:latin typeface="나눔스퀘어 ExtraBold"/>
                <a:ea typeface="나눔스퀘어 ExtraBold"/>
              </a:rPr>
              <a:t>오픈소스 문화</a:t>
            </a:r>
            <a:r>
              <a:rPr lang="ko-KR" altLang="en-US" sz="3600">
                <a:latin typeface="나눔스퀘어 ExtraBold"/>
                <a:ea typeface="나눔스퀘어 ExtraBold"/>
              </a:rPr>
              <a:t>가</a:t>
            </a:r>
            <a:br>
              <a:rPr lang="ko-KR" altLang="en-US" sz="3600">
                <a:latin typeface="나눔스퀘어 ExtraBold"/>
                <a:ea typeface="나눔스퀘어 ExtraBold"/>
              </a:rPr>
            </a:br>
            <a:r>
              <a:rPr lang="ko-KR" altLang="en-US" sz="3600">
                <a:latin typeface="나눔스퀘어 ExtraBold"/>
                <a:ea typeface="나눔스퀘어 ExtraBold"/>
              </a:rPr>
              <a:t>자리잡기 어려운 이유</a:t>
            </a:r>
            <a:r>
              <a:rPr lang="en-US" altLang="ko-KR" sz="3600">
                <a:latin typeface="나눔스퀘어 ExtraBold"/>
                <a:ea typeface="나눔스퀘어 ExtraBold"/>
              </a:rPr>
              <a:t>?”</a:t>
            </a:r>
            <a:r>
              <a:rPr lang="ko-KR" altLang="en-US" sz="3600">
                <a:latin typeface="나눔스퀘어 ExtraBold"/>
                <a:ea typeface="나눔스퀘어 ExtraBold"/>
              </a:rPr>
              <a:t> </a:t>
            </a:r>
            <a:endParaRPr lang="ko-KR" altLang="en-US" sz="3600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558494" y="2142634"/>
            <a:ext cx="2572732" cy="2572732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소스코드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공유의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어려움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"/>
          <p:cNvSpPr/>
          <p:nvPr/>
        </p:nvSpPr>
        <p:spPr>
          <a:xfrm>
            <a:off x="4809634" y="2142634"/>
            <a:ext cx="2572732" cy="2572732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개발 환경의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파편화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"/>
          <p:cNvSpPr/>
          <p:nvPr/>
        </p:nvSpPr>
        <p:spPr>
          <a:xfrm>
            <a:off x="7060774" y="2142634"/>
            <a:ext cx="2572732" cy="2572732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기술 관련</a:t>
            </a:r>
            <a:b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</a:br>
            <a:r>
              <a:rPr lang="ko-KR" altLang="en-US" sz="2400">
                <a:solidFill>
                  <a:srgbClr val="262626"/>
                </a:solidFill>
                <a:latin typeface="나눔스퀘어 ExtraBold"/>
                <a:ea typeface="나눔스퀘어 ExtraBold"/>
              </a:rPr>
              <a:t>지식 접근의 어려움</a:t>
            </a:r>
            <a:endParaRPr lang="ko-KR" altLang="en-US" sz="2400">
              <a:solidFill>
                <a:srgbClr val="262626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 txBox="1"/>
          <p:nvPr/>
        </p:nvSpPr>
        <p:spPr>
          <a:xfrm>
            <a:off x="670675" y="1293237"/>
            <a:ext cx="4097540" cy="57578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소스코드 공유의 어려움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0667" y="2285938"/>
            <a:ext cx="5345322" cy="2236532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defTabSz="9144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  <a:t>오픈소스 프로젝트를 진행하려고 해도</a:t>
            </a:r>
            <a:r>
              <a:rPr lang="en-US" altLang="ko-KR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b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lang="ko-KR" altLang="en-US">
                <a:solidFill>
                  <a:srgbClr val="6c63ff"/>
                </a:solidFill>
                <a:latin typeface="나눔스퀘어 ExtraBold"/>
                <a:ea typeface="나눔스퀘어 ExtraBold"/>
              </a:rPr>
              <a:t>소스코드 공유와 협업이 어려움</a:t>
            </a:r>
            <a:endParaRPr lang="ko-KR" altLang="en-US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defTabSz="9144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  <a:t>부대에 따라 자체 </a:t>
            </a:r>
            <a:r>
              <a:rPr lang="en-US" altLang="ko-KR">
                <a:solidFill>
                  <a:srgbClr val="808080"/>
                </a:solidFill>
                <a:latin typeface="나눔스퀘어 Bold"/>
                <a:ea typeface="나눔스퀘어 Bold"/>
              </a:rPr>
              <a:t>SVN</a:t>
            </a:r>
            <a: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  <a:t>을 사용하는 경우도 있지만</a:t>
            </a:r>
            <a:b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  <a:t>특정 인원만 접근 가능</a:t>
            </a:r>
            <a:r>
              <a:rPr lang="en-US" altLang="ko-KR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>
                <a:solidFill>
                  <a:srgbClr val="6c63ff"/>
                </a:solidFill>
                <a:latin typeface="나눔스퀘어 ExtraBold"/>
                <a:ea typeface="나눔스퀘어 ExtraBold"/>
              </a:rPr>
              <a:t>부대마다 코드 관리 방법 상이</a:t>
            </a:r>
            <a:endParaRPr lang="ko-KR" altLang="en-US">
              <a:solidFill>
                <a:srgbClr val="7bb0ff"/>
              </a:solidFill>
              <a:latin typeface="나눔스퀘어 ExtraBold"/>
              <a:ea typeface="나눔스퀘어 ExtraBold"/>
            </a:endParaRPr>
          </a:p>
          <a:p>
            <a:pPr marL="257040" indent="-257040" defTabSz="9144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lang="ko-KR" altLang="en-US">
                <a:solidFill>
                  <a:srgbClr val="808080"/>
                </a:solidFill>
                <a:latin typeface="나눔스퀘어 Bold"/>
                <a:ea typeface="나눔스퀘어 Bold"/>
              </a:rPr>
              <a:t>관련 부대가 아닌 인원은 </a:t>
            </a:r>
            <a:r>
              <a:rPr lang="ko-KR" altLang="en-US">
                <a:solidFill>
                  <a:srgbClr val="6c63ff"/>
                </a:solidFill>
                <a:latin typeface="나눔스퀘어 ExtraBold"/>
                <a:ea typeface="나눔스퀘어 ExtraBold"/>
              </a:rPr>
              <a:t>코드 저장조차 쉽지 않음</a:t>
            </a:r>
            <a:endParaRPr lang="ko-KR" altLang="en-US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85415" y="3310791"/>
            <a:ext cx="4160011" cy="3088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 txBox="1"/>
          <p:nvPr/>
        </p:nvSpPr>
        <p:spPr>
          <a:xfrm>
            <a:off x="670675" y="1293237"/>
            <a:ext cx="3354590" cy="57578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개발 환경의 파편화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70666" y="2285938"/>
            <a:ext cx="5011949" cy="2236532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개인에게 할당된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가 아닌 경우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로컬 개발 환경 구성에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많은 시간과 노력 필요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SW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관련 부대가 아닌 경우 로컬 개발 환경 세팅이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보안상 이유로 사실상 불가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여러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를 옮겨다니면서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연속적인 개발 불가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6697" y="3107466"/>
            <a:ext cx="4490897" cy="3269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5857542" cy="295109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70675" y="1293237"/>
            <a:ext cx="5040515" cy="57578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 ExtraBold"/>
                <a:ea typeface="나눔스퀘어 ExtraBold"/>
              </a:rPr>
              <a:t>기술 관련 지식 접근의 어려움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70667" y="2285938"/>
            <a:ext cx="5716797" cy="2569907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개발 도중 어려움에 봉착해도 인터넷이 없어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해결할 수 있는 방법이 많지 않음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SW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개발 관련 부대는 검색용 인터넷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가 있기도 하지만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3ff"/>
                </a:solidFill>
                <a:latin typeface="나눔스퀘어 ExtraBold"/>
                <a:ea typeface="나눔스퀘어 ExtraBold"/>
              </a:rPr>
              <a:t>사용이 불편하고 여러 제한사항이 있음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3ff"/>
              </a:solidFill>
              <a:latin typeface="나눔스퀘어 ExtraBold"/>
              <a:ea typeface="나눔스퀘어 ExtraBold"/>
            </a:endParaRPr>
          </a:p>
          <a:p>
            <a:pPr marL="257040" indent="-25704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언어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라이브러리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 프레임워크의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 Bold"/>
                <a:ea typeface="나눔스퀘어 Bold"/>
              </a:rPr>
              <a:t>레퍼런스 문서도 찾기 어려움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420</ep:Words>
  <ep:PresentationFormat>화면 슬라이드 쇼(4:3)</ep:PresentationFormat>
  <ep:Paragraphs>97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2020-10-31T10:31:15.249</dcterms:created>
  <dc:creator>W24202</dc:creator>
  <cp:lastModifiedBy>W24202</cp:lastModifiedBy>
  <dcterms:modified xsi:type="dcterms:W3CDTF">2020-10-31T14:49:34.231</dcterms:modified>
  <cp:revision>29</cp:revision>
  <cp:version>1000.0100.01</cp:version>
</cp:coreProperties>
</file>