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Merriweather-bold.fntdata"/><Relationship Id="rId10" Type="http://schemas.openxmlformats.org/officeDocument/2006/relationships/slide" Target="slides/slide6.xml"/><Relationship Id="rId21" Type="http://schemas.openxmlformats.org/officeDocument/2006/relationships/font" Target="fonts/Merriweather-regular.fntdata"/><Relationship Id="rId13" Type="http://schemas.openxmlformats.org/officeDocument/2006/relationships/slide" Target="slides/slide9.xml"/><Relationship Id="rId24" Type="http://schemas.openxmlformats.org/officeDocument/2006/relationships/font" Target="fonts/Merriweather-boldItalic.fntdata"/><Relationship Id="rId12" Type="http://schemas.openxmlformats.org/officeDocument/2006/relationships/slide" Target="slides/slide8.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4fba25e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34fba25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d0212093_0_1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3d0212093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3d0212093_0_1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3d0212093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3d0212093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3d021209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3d0212093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3d021209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3d02120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3d0212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3d021209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3d02120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3d0212093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3d021209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3d0212093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3d021209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d0212093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d021209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3d0211fd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3d0211f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p:nvPr>
            <p:ph idx="1" type="subTitle"/>
          </p:nvPr>
        </p:nvSpPr>
        <p:spPr>
          <a:xfrm>
            <a:off x="415600" y="2504747"/>
            <a:ext cx="5656800" cy="9843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p:nvPr>
            <p:ph idx="1" type="body"/>
          </p:nvPr>
        </p:nvSpPr>
        <p:spPr>
          <a:xfrm>
            <a:off x="415600" y="2828567"/>
            <a:ext cx="7113300" cy="12567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57" name="Google Shape;5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3700"/>
              <a:buNone/>
              <a:defRPr b="0" i="0" sz="4400" u="none" cap="none" strike="noStrike">
                <a:solidFill>
                  <a:schemeClr val="dk1"/>
                </a:solidFill>
                <a:latin typeface="Calibri"/>
                <a:ea typeface="Calibri"/>
                <a:cs typeface="Calibri"/>
                <a:sym typeface="Calibri"/>
              </a:defRPr>
            </a:lvl9pPr>
          </a:lstStyle>
          <a:p/>
        </p:txBody>
      </p:sp>
      <p:sp>
        <p:nvSpPr>
          <p:cNvPr id="62" name="Google Shape;6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dk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415633" y="667900"/>
            <a:ext cx="4941900" cy="33453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p4"/>
          <p:cNvSpPr txBox="1"/>
          <p:nvPr>
            <p:ph idx="1" type="body"/>
          </p:nvPr>
        </p:nvSpPr>
        <p:spPr>
          <a:xfrm>
            <a:off x="6192900" y="667900"/>
            <a:ext cx="5555100" cy="5464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25" name="Google Shape;25;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p5"/>
          <p:cNvSpPr txBox="1"/>
          <p:nvPr>
            <p:ph idx="1" type="body"/>
          </p:nvPr>
        </p:nvSpPr>
        <p:spPr>
          <a:xfrm>
            <a:off x="4156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5"/>
          <p:cNvSpPr txBox="1"/>
          <p:nvPr>
            <p:ph idx="2" type="body"/>
          </p:nvPr>
        </p:nvSpPr>
        <p:spPr>
          <a:xfrm>
            <a:off x="64432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1" name="Google Shape;31;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15633" y="667900"/>
            <a:ext cx="4170000" cy="2438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7"/>
          <p:cNvSpPr txBox="1"/>
          <p:nvPr>
            <p:ph idx="1" type="body"/>
          </p:nvPr>
        </p:nvSpPr>
        <p:spPr>
          <a:xfrm>
            <a:off x="415600" y="3187533"/>
            <a:ext cx="4170000" cy="30639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40" name="Google Shape;40;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15567" y="1064800"/>
            <a:ext cx="8330400" cy="4728300"/>
          </a:xfrm>
          <a:prstGeom prst="rect">
            <a:avLst/>
          </a:prstGeom>
        </p:spPr>
        <p:txBody>
          <a:bodyPr anchorCtr="0" anchor="ctr"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415067" y="667900"/>
            <a:ext cx="4939200" cy="2732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p9"/>
          <p:cNvSpPr txBox="1"/>
          <p:nvPr>
            <p:ph idx="1" type="subTitle"/>
          </p:nvPr>
        </p:nvSpPr>
        <p:spPr>
          <a:xfrm>
            <a:off x="406400" y="3502300"/>
            <a:ext cx="4939200" cy="12357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p9"/>
          <p:cNvSpPr txBox="1"/>
          <p:nvPr>
            <p:ph idx="2" type="body"/>
          </p:nvPr>
        </p:nvSpPr>
        <p:spPr>
          <a:xfrm>
            <a:off x="6505367" y="667900"/>
            <a:ext cx="5271900" cy="5481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9" name="Google Shape;49;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415600" y="6028533"/>
            <a:ext cx="106392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1524000" y="1277406"/>
            <a:ext cx="9144000" cy="12081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ENSE 374, Milestone 2</a:t>
            </a:r>
            <a:endParaRPr/>
          </a:p>
        </p:txBody>
      </p:sp>
      <p:sp>
        <p:nvSpPr>
          <p:cNvPr id="71" name="Google Shape;71;p14"/>
          <p:cNvSpPr txBox="1"/>
          <p:nvPr>
            <p:ph idx="1" type="subTitle"/>
          </p:nvPr>
        </p:nvSpPr>
        <p:spPr>
          <a:xfrm>
            <a:off x="5506200" y="3803800"/>
            <a:ext cx="6685800" cy="2631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1" lang="en-US">
                <a:solidFill>
                  <a:srgbClr val="FFFFFF"/>
                </a:solidFill>
              </a:rPr>
              <a:t>Snow Bird</a:t>
            </a:r>
            <a:endParaRPr b="1">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Ali Rizvi, </a:t>
            </a:r>
            <a:r>
              <a:rPr lang="en-US">
                <a:solidFill>
                  <a:srgbClr val="FFFFFF"/>
                </a:solidFill>
              </a:rPr>
              <a:t>Raymond Knorr, </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Sana Khan, Zain Abedin,</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Priscilla Chua, Li Pan</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2018-10-11</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Contact Us</a:t>
            </a:r>
            <a:endParaRPr/>
          </a:p>
        </p:txBody>
      </p:sp>
      <p:sp>
        <p:nvSpPr>
          <p:cNvPr id="126" name="Google Shape;126;p23"/>
          <p:cNvSpPr txBox="1"/>
          <p:nvPr>
            <p:ph idx="1" type="body"/>
          </p:nvPr>
        </p:nvSpPr>
        <p:spPr>
          <a:xfrm>
            <a:off x="496675" y="1487365"/>
            <a:ext cx="7038000" cy="597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latin typeface="Arial"/>
                <a:ea typeface="Arial"/>
                <a:cs typeface="Arial"/>
                <a:sym typeface="Arial"/>
              </a:rPr>
              <a:t>Good:</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Anyone who is seeing this page for the first time should be able to successfully submit a form on their own. </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The entire form can be filled out on one page without having to interact with multiple pages or objects. </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There is very little room for error when filling out the form. </a:t>
            </a:r>
            <a:endParaRPr sz="2400">
              <a:latin typeface="Arial"/>
              <a:ea typeface="Arial"/>
              <a:cs typeface="Arial"/>
              <a:sym typeface="Arial"/>
            </a:endParaRPr>
          </a:p>
          <a:p>
            <a:pPr indent="0" lvl="0" marL="457200" rtl="0" algn="l">
              <a:lnSpc>
                <a:spcPct val="100000"/>
              </a:lnSpc>
              <a:spcBef>
                <a:spcPts val="0"/>
              </a:spcBef>
              <a:spcAft>
                <a:spcPts val="0"/>
              </a:spcAft>
              <a:buNone/>
            </a:pPr>
            <a:r>
              <a:t/>
            </a:r>
            <a:endParaRPr sz="2400">
              <a:latin typeface="Arial"/>
              <a:ea typeface="Arial"/>
              <a:cs typeface="Arial"/>
              <a:sym typeface="Arial"/>
            </a:endParaRPr>
          </a:p>
        </p:txBody>
      </p:sp>
      <p:pic>
        <p:nvPicPr>
          <p:cNvPr id="127" name="Google Shape;127;p23"/>
          <p:cNvPicPr preferRelativeResize="0"/>
          <p:nvPr/>
        </p:nvPicPr>
        <p:blipFill>
          <a:blip r:embed="rId3">
            <a:alphaModFix/>
          </a:blip>
          <a:stretch>
            <a:fillRect/>
          </a:stretch>
        </p:blipFill>
        <p:spPr>
          <a:xfrm>
            <a:off x="7105275" y="540650"/>
            <a:ext cx="4988475" cy="5613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Contact Us</a:t>
            </a:r>
            <a:endParaRPr/>
          </a:p>
        </p:txBody>
      </p:sp>
      <p:sp>
        <p:nvSpPr>
          <p:cNvPr id="133" name="Google Shape;133;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latin typeface="Arial"/>
                <a:ea typeface="Arial"/>
                <a:cs typeface="Arial"/>
                <a:sym typeface="Arial"/>
              </a:rPr>
              <a:t>Possible Improvements:</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There is a lot of whitespace on the page which could potentially be used for something more meaningful.</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More reusability so that the form can be used to contact individual faculty/staff members. </a:t>
            </a:r>
            <a:endParaRPr sz="2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838200" y="39687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Group reflection</a:t>
            </a:r>
            <a:endParaRPr/>
          </a:p>
        </p:txBody>
      </p:sp>
      <p:sp>
        <p:nvSpPr>
          <p:cNvPr id="139" name="Google Shape;139;p25"/>
          <p:cNvSpPr txBox="1"/>
          <p:nvPr>
            <p:ph idx="1" type="body"/>
          </p:nvPr>
        </p:nvSpPr>
        <p:spPr>
          <a:xfrm>
            <a:off x="838200" y="1573624"/>
            <a:ext cx="10515600" cy="46467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8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How did you feel about this milestone? What did you like about it? What did you dislike?</a:t>
            </a:r>
            <a:endParaRPr sz="2400"/>
          </a:p>
          <a:p>
            <a:pPr indent="0" lvl="0" marL="914400" marR="0" rtl="0" algn="l">
              <a:lnSpc>
                <a:spcPct val="80000"/>
              </a:lnSpc>
              <a:spcBef>
                <a:spcPts val="500"/>
              </a:spcBef>
              <a:spcAft>
                <a:spcPts val="0"/>
              </a:spcAft>
              <a:buNone/>
            </a:pPr>
            <a:r>
              <a:rPr lang="en-US" sz="2400"/>
              <a:t>More clear about project requirement, planning ahead (time tight)</a:t>
            </a:r>
            <a:endParaRPr sz="2400"/>
          </a:p>
          <a:p>
            <a:pPr indent="-381000" lvl="0" marL="457200" marR="0" rtl="0" algn="l">
              <a:lnSpc>
                <a:spcPct val="8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did you learn about yourself as you collaborated and worked through this milestone?</a:t>
            </a:r>
            <a:endParaRPr sz="2400"/>
          </a:p>
          <a:p>
            <a:pPr indent="457200" lvl="0" marL="457200" marR="0" rtl="0" algn="l">
              <a:lnSpc>
                <a:spcPct val="80000"/>
              </a:lnSpc>
              <a:spcBef>
                <a:spcPts val="500"/>
              </a:spcBef>
              <a:spcAft>
                <a:spcPts val="0"/>
              </a:spcAft>
              <a:buNone/>
            </a:pPr>
            <a:r>
              <a:rPr lang="en-US" sz="2400"/>
              <a:t>That we should pay more attention to details, stick to project schedule </a:t>
            </a:r>
            <a:endParaRPr sz="2400"/>
          </a:p>
          <a:p>
            <a:pPr indent="-381000" lvl="0" marL="457200" marR="0" rtl="0" algn="l">
              <a:lnSpc>
                <a:spcPct val="8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How will you use what you have learned going forward?</a:t>
            </a:r>
            <a:endParaRPr sz="2400"/>
          </a:p>
          <a:p>
            <a:pPr indent="457200" lvl="0" marL="457200" marR="0" rtl="0" algn="l">
              <a:lnSpc>
                <a:spcPct val="80000"/>
              </a:lnSpc>
              <a:spcBef>
                <a:spcPts val="500"/>
              </a:spcBef>
              <a:spcAft>
                <a:spcPts val="0"/>
              </a:spcAft>
              <a:buNone/>
            </a:pPr>
            <a:r>
              <a:rPr lang="en-US" sz="2400"/>
              <a:t>Review project requirements continuously, keep tracking the process</a:t>
            </a:r>
            <a:endParaRPr sz="2400"/>
          </a:p>
          <a:p>
            <a:pPr indent="-381000" lvl="0" marL="457200" marR="0" rtl="0" algn="l">
              <a:lnSpc>
                <a:spcPct val="8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“stuff &amp; things” related to this milestone would you want help with?</a:t>
            </a:r>
            <a:endParaRPr sz="2400"/>
          </a:p>
          <a:p>
            <a:pPr indent="457200" lvl="0" marL="457200" marR="0" rtl="0" algn="l">
              <a:lnSpc>
                <a:spcPct val="80000"/>
              </a:lnSpc>
              <a:spcBef>
                <a:spcPts val="500"/>
              </a:spcBef>
              <a:spcAft>
                <a:spcPts val="0"/>
              </a:spcAft>
              <a:buNone/>
            </a:pPr>
            <a:r>
              <a:rPr lang="en-US" sz="2400"/>
              <a:t>Brainstorm everything that needs to be done, dynamic plans, more in depth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Engineering Homepage</a:t>
            </a:r>
            <a:endParaRPr/>
          </a:p>
        </p:txBody>
      </p:sp>
      <p:sp>
        <p:nvSpPr>
          <p:cNvPr id="77" name="Google Shape;77;p15"/>
          <p:cNvSpPr txBox="1"/>
          <p:nvPr>
            <p:ph idx="1" type="body"/>
          </p:nvPr>
        </p:nvSpPr>
        <p:spPr>
          <a:xfrm>
            <a:off x="838200" y="1825625"/>
            <a:ext cx="8142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Changes in navigation styles of quick links and upcoming event will improve the design of homepage and give more organized impression</a:t>
            </a:r>
            <a:endParaRPr sz="2400"/>
          </a:p>
          <a:p>
            <a:pPr indent="-381000" lvl="0" marL="457200" rtl="0" algn="l">
              <a:spcBef>
                <a:spcPts val="0"/>
              </a:spcBef>
              <a:spcAft>
                <a:spcPts val="0"/>
              </a:spcAft>
              <a:buSzPts val="2400"/>
              <a:buChar char="•"/>
            </a:pPr>
            <a:r>
              <a:rPr lang="en-US" sz="2400"/>
              <a:t>Text alignment should be done properly</a:t>
            </a:r>
            <a:endParaRPr sz="2400"/>
          </a:p>
          <a:p>
            <a:pPr indent="-381000" lvl="0" marL="457200" rtl="0" algn="l">
              <a:spcBef>
                <a:spcPts val="0"/>
              </a:spcBef>
              <a:spcAft>
                <a:spcPts val="0"/>
              </a:spcAft>
              <a:buSzPts val="2400"/>
              <a:buChar char="•"/>
            </a:pPr>
            <a:r>
              <a:rPr lang="en-US" sz="2400"/>
              <a:t>Contains some repeating information ( e.g. Contact us information)</a:t>
            </a:r>
            <a:endParaRPr sz="2400"/>
          </a:p>
          <a:p>
            <a:pPr indent="-381000" lvl="0" marL="457200" rtl="0" algn="l">
              <a:spcBef>
                <a:spcPts val="0"/>
              </a:spcBef>
              <a:spcAft>
                <a:spcPts val="0"/>
              </a:spcAft>
              <a:buSzPts val="2400"/>
              <a:buChar char="•"/>
            </a:pPr>
            <a:r>
              <a:rPr lang="en-US" sz="2400"/>
              <a:t>Some of the navigations have broken links (e.g.News &amp; Events)</a:t>
            </a:r>
            <a:endParaRPr sz="2400"/>
          </a:p>
          <a:p>
            <a:pPr indent="-381000" lvl="0" marL="457200" rtl="0" algn="l">
              <a:spcBef>
                <a:spcPts val="0"/>
              </a:spcBef>
              <a:spcAft>
                <a:spcPts val="0"/>
              </a:spcAft>
              <a:buSzPts val="2400"/>
              <a:buChar char="•"/>
            </a:pPr>
            <a:r>
              <a:rPr lang="en-US" sz="2400"/>
              <a:t>Some navigations contain unrelated and detailed content that user might not find interesting and helpful</a:t>
            </a:r>
            <a:endParaRPr sz="2400"/>
          </a:p>
          <a:p>
            <a:pPr indent="0" lvl="0" marL="0" rtl="0" algn="l">
              <a:spcBef>
                <a:spcPts val="1000"/>
              </a:spcBef>
              <a:spcAft>
                <a:spcPts val="0"/>
              </a:spcAft>
              <a:buNone/>
            </a:pPr>
            <a:r>
              <a:t/>
            </a:r>
            <a:endParaRPr/>
          </a:p>
        </p:txBody>
      </p:sp>
      <p:pic>
        <p:nvPicPr>
          <p:cNvPr id="78" name="Google Shape;78;p15"/>
          <p:cNvPicPr preferRelativeResize="0"/>
          <p:nvPr/>
        </p:nvPicPr>
        <p:blipFill>
          <a:blip r:embed="rId3">
            <a:alphaModFix/>
          </a:blip>
          <a:stretch>
            <a:fillRect/>
          </a:stretch>
        </p:blipFill>
        <p:spPr>
          <a:xfrm>
            <a:off x="8980800" y="2109625"/>
            <a:ext cx="2906400" cy="33463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Engineering Homepage</a:t>
            </a:r>
            <a:endParaRPr/>
          </a:p>
        </p:txBody>
      </p:sp>
      <p:sp>
        <p:nvSpPr>
          <p:cNvPr id="84" name="Google Shape;84;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Content provided on homepage can be reduced and written into the related section (Faculty News should go in News &amp; Events)</a:t>
            </a:r>
            <a:endParaRPr sz="2400"/>
          </a:p>
          <a:p>
            <a:pPr indent="0" lvl="0" marL="0" rtl="0" algn="l">
              <a:spcBef>
                <a:spcPts val="1000"/>
              </a:spcBef>
              <a:spcAft>
                <a:spcPts val="0"/>
              </a:spcAft>
              <a:buNone/>
            </a:pPr>
            <a:r>
              <a:rPr lang="en-US" sz="2400"/>
              <a:t>REMOVAL:</a:t>
            </a:r>
            <a:endParaRPr sz="2400"/>
          </a:p>
          <a:p>
            <a:pPr indent="-381000" lvl="0" marL="457200" rtl="0" algn="l">
              <a:spcBef>
                <a:spcPts val="1000"/>
              </a:spcBef>
              <a:spcAft>
                <a:spcPts val="0"/>
              </a:spcAft>
              <a:buSzPts val="2400"/>
              <a:buChar char="•"/>
            </a:pPr>
            <a:r>
              <a:rPr lang="en-US" sz="2400"/>
              <a:t>Upcoming Events should be removed and placed into News and Event section.</a:t>
            </a:r>
            <a:endParaRPr sz="2400"/>
          </a:p>
          <a:p>
            <a:pPr indent="-381000" lvl="0" marL="457200" rtl="0" algn="l">
              <a:spcBef>
                <a:spcPts val="0"/>
              </a:spcBef>
              <a:spcAft>
                <a:spcPts val="0"/>
              </a:spcAft>
              <a:buSzPts val="2400"/>
              <a:buChar char="•"/>
            </a:pPr>
            <a:r>
              <a:rPr lang="en-US" sz="2400"/>
              <a:t>Iron Ring Ceremony sections should be combined into one section and should be removed from upcoming events since a navigation is already provided on left.</a:t>
            </a:r>
            <a:endParaRPr sz="2400"/>
          </a:p>
          <a:p>
            <a:pPr indent="-381000" lvl="0" marL="457200" rtl="0" algn="l">
              <a:spcBef>
                <a:spcPts val="0"/>
              </a:spcBef>
              <a:spcAft>
                <a:spcPts val="0"/>
              </a:spcAft>
              <a:buSzPts val="2400"/>
              <a:buChar char="•"/>
            </a:pPr>
            <a:r>
              <a:rPr lang="en-US" sz="2400"/>
              <a:t>Registration deadline link is broken and does not work. It should be either fixed or removed</a:t>
            </a:r>
            <a:endParaRPr sz="2400"/>
          </a:p>
          <a:p>
            <a:pPr indent="-381000" lvl="0" marL="457200" rtl="0" algn="l">
              <a:spcBef>
                <a:spcPts val="0"/>
              </a:spcBef>
              <a:spcAft>
                <a:spcPts val="0"/>
              </a:spcAft>
              <a:buSzPts val="2400"/>
              <a:buChar char="•"/>
            </a:pPr>
            <a:r>
              <a:rPr lang="en-US" sz="2400"/>
              <a:t>Some downloadable files are not supported for download. They should be fixed.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Faculty and Staff</a:t>
            </a:r>
            <a:endParaRPr/>
          </a:p>
        </p:txBody>
      </p:sp>
      <p:sp>
        <p:nvSpPr>
          <p:cNvPr id="90" name="Google Shape;90;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1000"/>
              </a:spcBef>
              <a:spcAft>
                <a:spcPts val="0"/>
              </a:spcAft>
              <a:buSzPts val="2800"/>
              <a:buChar char="-"/>
            </a:pPr>
            <a:r>
              <a:rPr lang="en-US"/>
              <a:t>Uses massive list of faculty members on virtually every page</a:t>
            </a:r>
            <a:endParaRPr/>
          </a:p>
          <a:p>
            <a:pPr indent="-406400" lvl="0" marL="457200" rtl="0" algn="l">
              <a:lnSpc>
                <a:spcPct val="115000"/>
              </a:lnSpc>
              <a:spcBef>
                <a:spcPts val="0"/>
              </a:spcBef>
              <a:spcAft>
                <a:spcPts val="0"/>
              </a:spcAft>
              <a:buSzPts val="2800"/>
              <a:buChar char="-"/>
            </a:pPr>
            <a:r>
              <a:rPr lang="en-US"/>
              <a:t>Would benefit from restructuring, as it is very unwieldy at the moment</a:t>
            </a:r>
            <a:endParaRPr/>
          </a:p>
          <a:p>
            <a:pPr indent="-406400" lvl="0" marL="457200" rtl="0" algn="l">
              <a:lnSpc>
                <a:spcPct val="115000"/>
              </a:lnSpc>
              <a:spcBef>
                <a:spcPts val="0"/>
              </a:spcBef>
              <a:spcAft>
                <a:spcPts val="0"/>
              </a:spcAft>
              <a:buSzPts val="2800"/>
              <a:buChar char="-"/>
            </a:pPr>
            <a:r>
              <a:rPr lang="en-US"/>
              <a:t>“Engineering General” page seems to be just a formality. Not of any real use to public.</a:t>
            </a:r>
            <a:endParaRPr/>
          </a:p>
          <a:p>
            <a:pPr indent="-406400" lvl="0" marL="457200" rtl="0" algn="l">
              <a:lnSpc>
                <a:spcPct val="115000"/>
              </a:lnSpc>
              <a:spcBef>
                <a:spcPts val="0"/>
              </a:spcBef>
              <a:spcAft>
                <a:spcPts val="0"/>
              </a:spcAft>
              <a:buSzPts val="2800"/>
              <a:buChar char="-"/>
            </a:pPr>
            <a:r>
              <a:rPr lang="en-US"/>
              <a:t>For the most part, it has a shallow file structure and nothing is hard to find, although it would still benefit from search functionality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Faculty and Staff Content Removal</a:t>
            </a:r>
            <a:endParaRPr/>
          </a:p>
        </p:txBody>
      </p:sp>
      <p:sp>
        <p:nvSpPr>
          <p:cNvPr id="96" name="Google Shape;96;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1000"/>
              </a:spcBef>
              <a:spcAft>
                <a:spcPts val="0"/>
              </a:spcAft>
              <a:buSzPts val="2800"/>
              <a:buChar char="-"/>
            </a:pPr>
            <a:r>
              <a:rPr lang="en-US"/>
              <a:t>These pages are comprised of lists of faculty and staff members</a:t>
            </a:r>
            <a:endParaRPr/>
          </a:p>
          <a:p>
            <a:pPr indent="-406400" lvl="0" marL="457200" rtl="0" algn="l">
              <a:lnSpc>
                <a:spcPct val="115000"/>
              </a:lnSpc>
              <a:spcBef>
                <a:spcPts val="0"/>
              </a:spcBef>
              <a:spcAft>
                <a:spcPts val="0"/>
              </a:spcAft>
              <a:buSzPts val="2800"/>
              <a:buChar char="-"/>
            </a:pPr>
            <a:r>
              <a:rPr lang="en-US"/>
              <a:t>No content that would need removal from the public page, except possibly “Engineering General”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Students</a:t>
            </a:r>
            <a:endParaRPr/>
          </a:p>
        </p:txBody>
      </p:sp>
      <p:sp>
        <p:nvSpPr>
          <p:cNvPr id="102" name="Google Shape;102;p19"/>
          <p:cNvSpPr txBox="1"/>
          <p:nvPr>
            <p:ph idx="1" type="body"/>
          </p:nvPr>
        </p:nvSpPr>
        <p:spPr>
          <a:xfrm>
            <a:off x="920753" y="169081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t>Main improvement points:</a:t>
            </a:r>
            <a:endParaRPr/>
          </a:p>
          <a:p>
            <a:pPr indent="-406400" lvl="0" marL="457200" rtl="0" algn="l">
              <a:lnSpc>
                <a:spcPct val="115000"/>
              </a:lnSpc>
              <a:spcBef>
                <a:spcPts val="0"/>
              </a:spcBef>
              <a:spcAft>
                <a:spcPts val="0"/>
              </a:spcAft>
              <a:buSzPts val="2800"/>
              <a:buChar char="-"/>
            </a:pPr>
            <a:r>
              <a:rPr lang="en-US"/>
              <a:t>Combining some site pages into one page</a:t>
            </a:r>
            <a:endParaRPr/>
          </a:p>
          <a:p>
            <a:pPr indent="-406400" lvl="0" marL="457200" rtl="0" algn="l">
              <a:lnSpc>
                <a:spcPct val="115000"/>
              </a:lnSpc>
              <a:spcBef>
                <a:spcPts val="0"/>
              </a:spcBef>
              <a:spcAft>
                <a:spcPts val="0"/>
              </a:spcAft>
              <a:buSzPts val="2800"/>
              <a:buChar char="-"/>
            </a:pPr>
            <a:r>
              <a:rPr lang="en-US"/>
              <a:t>Some content pages could be removed</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rPr lang="en-US"/>
              <a:t>Student Resources can include some additional files:</a:t>
            </a:r>
            <a:endParaRPr/>
          </a:p>
          <a:p>
            <a:pPr indent="-406400" lvl="0" marL="457200" rtl="0" algn="l">
              <a:lnSpc>
                <a:spcPct val="115000"/>
              </a:lnSpc>
              <a:spcBef>
                <a:spcPts val="0"/>
              </a:spcBef>
              <a:spcAft>
                <a:spcPts val="0"/>
              </a:spcAft>
              <a:buSzPts val="2800"/>
              <a:buChar char="-"/>
            </a:pPr>
            <a:r>
              <a:rPr lang="en-US"/>
              <a:t>Student Groups &amp; Events</a:t>
            </a:r>
            <a:endParaRPr/>
          </a:p>
          <a:p>
            <a:pPr indent="-406400" lvl="0" marL="457200" rtl="0" algn="l">
              <a:lnSpc>
                <a:spcPct val="115000"/>
              </a:lnSpc>
              <a:spcBef>
                <a:spcPts val="0"/>
              </a:spcBef>
              <a:spcAft>
                <a:spcPts val="0"/>
              </a:spcAft>
              <a:buSzPts val="2800"/>
              <a:buChar char="-"/>
            </a:pPr>
            <a:r>
              <a:rPr lang="en-US"/>
              <a:t>Student Safety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Students</a:t>
            </a:r>
            <a:endParaRPr/>
          </a:p>
        </p:txBody>
      </p:sp>
      <p:sp>
        <p:nvSpPr>
          <p:cNvPr id="108" name="Google Shape;108;p20"/>
          <p:cNvSpPr txBox="1"/>
          <p:nvPr>
            <p:ph idx="1" type="body"/>
          </p:nvPr>
        </p:nvSpPr>
        <p:spPr>
          <a:xfrm>
            <a:off x="918950" y="177717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Char char="-"/>
            </a:pPr>
            <a:r>
              <a:rPr lang="en-US"/>
              <a:t>Consider putting all of the forms throughout the Forms page in one master page, separated by user instead of subject</a:t>
            </a:r>
            <a:endParaRPr/>
          </a:p>
          <a:p>
            <a:pPr indent="-406400" lvl="0" marL="457200" rtl="0" algn="l">
              <a:lnSpc>
                <a:spcPct val="115000"/>
              </a:lnSpc>
              <a:spcBef>
                <a:spcPts val="0"/>
              </a:spcBef>
              <a:spcAft>
                <a:spcPts val="0"/>
              </a:spcAft>
              <a:buSzPts val="2800"/>
              <a:buChar char="-"/>
            </a:pPr>
            <a:r>
              <a:rPr lang="en-US"/>
              <a:t>U</a:t>
            </a:r>
            <a:r>
              <a:rPr lang="en-US"/>
              <a:t>sers should be able to see all relevant forms within the same page</a:t>
            </a:r>
            <a:endParaRPr/>
          </a:p>
          <a:p>
            <a:pPr indent="-406400" lvl="0" marL="457200" rtl="0" algn="l">
              <a:lnSpc>
                <a:spcPct val="115000"/>
              </a:lnSpc>
              <a:spcBef>
                <a:spcPts val="0"/>
              </a:spcBef>
              <a:spcAft>
                <a:spcPts val="0"/>
              </a:spcAft>
              <a:buSzPts val="2800"/>
              <a:buChar char="-"/>
            </a:pPr>
            <a:r>
              <a:rPr lang="en-US"/>
              <a:t>Forms and Event Registration Forms</a:t>
            </a:r>
            <a:endParaRPr/>
          </a:p>
          <a:p>
            <a:pPr indent="0" lvl="0" marL="0" rtl="0" algn="l">
              <a:spcBef>
                <a:spcPts val="100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Students Content Removal</a:t>
            </a:r>
            <a:endParaRPr/>
          </a:p>
        </p:txBody>
      </p:sp>
      <p:sp>
        <p:nvSpPr>
          <p:cNvPr id="114" name="Google Shape;114;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1000"/>
              </a:spcBef>
              <a:spcAft>
                <a:spcPts val="0"/>
              </a:spcAft>
              <a:buSzPts val="2800"/>
              <a:buChar char="-"/>
            </a:pPr>
            <a:r>
              <a:rPr lang="en-US"/>
              <a:t>Large portions of the Forms subsection like “Office, Laboratory &amp; Key Card Access Forms &amp; Requirements”, and “Safety &amp; Travel-Related Forms” should be moved to a private faculty page, or at least somewhere off of the Students page</a:t>
            </a:r>
            <a:endParaRPr/>
          </a:p>
          <a:p>
            <a:pPr indent="-406400" lvl="0" marL="457200" rtl="0" algn="l">
              <a:lnSpc>
                <a:spcPct val="115000"/>
              </a:lnSpc>
              <a:spcBef>
                <a:spcPts val="0"/>
              </a:spcBef>
              <a:spcAft>
                <a:spcPts val="0"/>
              </a:spcAft>
              <a:buSzPts val="2800"/>
              <a:buChar char="-"/>
            </a:pPr>
            <a:r>
              <a:rPr lang="en-US"/>
              <a:t>In After Convocation, Engineer-in-Training can be removed, as it is already included on another page</a:t>
            </a:r>
            <a:endParaRPr/>
          </a:p>
          <a:p>
            <a:pPr indent="-406400" lvl="0" marL="457200" rtl="0" algn="l">
              <a:lnSpc>
                <a:spcPct val="115000"/>
              </a:lnSpc>
              <a:spcBef>
                <a:spcPts val="0"/>
              </a:spcBef>
              <a:spcAft>
                <a:spcPts val="0"/>
              </a:spcAft>
              <a:buSzPts val="2800"/>
              <a:buChar char="-"/>
            </a:pPr>
            <a:r>
              <a:rPr lang="en-US"/>
              <a:t>Scholarships page is duplicated in Student Resources </a:t>
            </a:r>
            <a:endParaRPr/>
          </a:p>
          <a:p>
            <a:pPr indent="0" lvl="0" marL="457200" rtl="0" algn="l">
              <a:spcBef>
                <a:spcPts val="100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Programs</a:t>
            </a:r>
            <a:endParaRPr/>
          </a:p>
        </p:txBody>
      </p:sp>
      <p:sp>
        <p:nvSpPr>
          <p:cNvPr id="120" name="Google Shape;120;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Char char="-"/>
            </a:pPr>
            <a:r>
              <a:rPr lang="en-US"/>
              <a:t>This portion is fairly organized. Each of the programs has </a:t>
            </a:r>
            <a:r>
              <a:rPr lang="en-US"/>
              <a:t>its</a:t>
            </a:r>
            <a:r>
              <a:rPr lang="en-US"/>
              <a:t> own page where you can find  information</a:t>
            </a:r>
            <a:endParaRPr/>
          </a:p>
          <a:p>
            <a:pPr indent="-406400" lvl="0" marL="457200" rtl="0" algn="l">
              <a:lnSpc>
                <a:spcPct val="115000"/>
              </a:lnSpc>
              <a:spcBef>
                <a:spcPts val="0"/>
              </a:spcBef>
              <a:spcAft>
                <a:spcPts val="0"/>
              </a:spcAft>
              <a:buSzPts val="2800"/>
              <a:buChar char="-"/>
            </a:pPr>
            <a:r>
              <a:rPr lang="en-US"/>
              <a:t>There is easy access to quick links such as admission and registration, forms, timetables and co-operative education.</a:t>
            </a:r>
            <a:endParaRPr/>
          </a:p>
          <a:p>
            <a:pPr indent="-406400" lvl="0" marL="457200" rtl="0" algn="l">
              <a:lnSpc>
                <a:spcPct val="115000"/>
              </a:lnSpc>
              <a:spcBef>
                <a:spcPts val="0"/>
              </a:spcBef>
              <a:spcAft>
                <a:spcPts val="0"/>
              </a:spcAft>
              <a:buSzPts val="2800"/>
              <a:buChar char="-"/>
            </a:pPr>
            <a:r>
              <a:rPr lang="en-US"/>
              <a:t>Even though the site is organized, there is still room for some improvement. One thing that could be improved is graduate program should have its own section rather than being with the same undergraduate programs as this might lead to some confusion.</a:t>
            </a:r>
            <a:endParaRPr/>
          </a:p>
          <a:p>
            <a:pPr indent="0" lvl="0" marL="0" rtl="0" algn="l">
              <a:spcBef>
                <a:spcPts val="100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