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8a735cff9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48a735cff9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8a735cff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8a735cff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8a735cff9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48a735cff9_2_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8a735cff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8a735cff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8a735cff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8a735cff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8a735cff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8a735cff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8a735cff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8a735cff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8a735cff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8a735cff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8a735cff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8a735cff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8a735cff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8a735cff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8a735cff9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48a735cff9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9ad8aac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9ad8aac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0" name="Shape 60"/>
        <p:cNvGrpSpPr/>
        <p:nvPr/>
      </p:nvGrpSpPr>
      <p:grpSpPr>
        <a:xfrm>
          <a:off x="0" y="0"/>
          <a:ext cx="0" cy="0"/>
          <a:chOff x="0" y="0"/>
          <a:chExt cx="0" cy="0"/>
        </a:xfrm>
      </p:grpSpPr>
      <p:sp>
        <p:nvSpPr>
          <p:cNvPr id="61" name="Google Shape;6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SzPts val="2800"/>
              <a:buNone/>
              <a:defRPr/>
            </a:lvl1pPr>
            <a:lvl2pPr lvl="1" rtl="0" algn="l">
              <a:lnSpc>
                <a:spcPct val="90000"/>
              </a:lnSpc>
              <a:spcBef>
                <a:spcPts val="0"/>
              </a:spcBef>
              <a:spcAft>
                <a:spcPts val="0"/>
              </a:spcAft>
              <a:buSzPts val="2800"/>
              <a:buNone/>
              <a:defRPr/>
            </a:lvl2pPr>
            <a:lvl3pPr lvl="2" rtl="0" algn="l">
              <a:lnSpc>
                <a:spcPct val="90000"/>
              </a:lnSpc>
              <a:spcBef>
                <a:spcPts val="0"/>
              </a:spcBef>
              <a:spcAft>
                <a:spcPts val="0"/>
              </a:spcAft>
              <a:buSzPts val="2800"/>
              <a:buNone/>
              <a:defRPr/>
            </a:lvl3pPr>
            <a:lvl4pPr lvl="3" rtl="0" algn="l">
              <a:lnSpc>
                <a:spcPct val="90000"/>
              </a:lnSpc>
              <a:spcBef>
                <a:spcPts val="0"/>
              </a:spcBef>
              <a:spcAft>
                <a:spcPts val="0"/>
              </a:spcAft>
              <a:buSzPts val="2800"/>
              <a:buNone/>
              <a:defRPr/>
            </a:lvl4pPr>
            <a:lvl5pPr lvl="4" rtl="0" algn="l">
              <a:lnSpc>
                <a:spcPct val="90000"/>
              </a:lnSpc>
              <a:spcBef>
                <a:spcPts val="0"/>
              </a:spcBef>
              <a:spcAft>
                <a:spcPts val="0"/>
              </a:spcAft>
              <a:buSzPts val="2800"/>
              <a:buNone/>
              <a:defRPr/>
            </a:lvl5pPr>
            <a:lvl6pPr lvl="5" rtl="0" algn="l">
              <a:lnSpc>
                <a:spcPct val="90000"/>
              </a:lnSpc>
              <a:spcBef>
                <a:spcPts val="0"/>
              </a:spcBef>
              <a:spcAft>
                <a:spcPts val="0"/>
              </a:spcAft>
              <a:buSzPts val="2800"/>
              <a:buNone/>
              <a:defRPr/>
            </a:lvl6pPr>
            <a:lvl7pPr lvl="6" rtl="0" algn="l">
              <a:lnSpc>
                <a:spcPct val="90000"/>
              </a:lnSpc>
              <a:spcBef>
                <a:spcPts val="0"/>
              </a:spcBef>
              <a:spcAft>
                <a:spcPts val="0"/>
              </a:spcAft>
              <a:buSzPts val="2800"/>
              <a:buNone/>
              <a:defRPr/>
            </a:lvl7pPr>
            <a:lvl8pPr lvl="7" rtl="0" algn="l">
              <a:lnSpc>
                <a:spcPct val="90000"/>
              </a:lnSpc>
              <a:spcBef>
                <a:spcPts val="0"/>
              </a:spcBef>
              <a:spcAft>
                <a:spcPts val="0"/>
              </a:spcAft>
              <a:buSzPts val="2800"/>
              <a:buNone/>
              <a:defRPr/>
            </a:lvl8pPr>
            <a:lvl9pPr lvl="8" rtl="0" algn="l">
              <a:lnSpc>
                <a:spcPct val="90000"/>
              </a:lnSpc>
              <a:spcBef>
                <a:spcPts val="0"/>
              </a:spcBef>
              <a:spcAft>
                <a:spcPts val="0"/>
              </a:spcAft>
              <a:buSzPts val="2800"/>
              <a:buNone/>
              <a:defRPr/>
            </a:lvl9pPr>
          </a:lstStyle>
          <a:p/>
        </p:txBody>
      </p:sp>
      <p:sp>
        <p:nvSpPr>
          <p:cNvPr id="62" name="Google Shape;6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63" name="Google Shape;6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000">
              <a:solidFill>
                <a:schemeClr val="dk2"/>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11700" y="539725"/>
            <a:ext cx="8520600" cy="12825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500"/>
              <a:buFont typeface="Calibri"/>
              <a:buNone/>
            </a:pPr>
            <a:r>
              <a:rPr b="0" i="0" lang="en" sz="4500" u="none">
                <a:solidFill>
                  <a:schemeClr val="dk1"/>
                </a:solidFill>
                <a:latin typeface="Calibri"/>
                <a:ea typeface="Calibri"/>
                <a:cs typeface="Calibri"/>
                <a:sym typeface="Calibri"/>
              </a:rPr>
              <a:t>ENSE 374, Milestone 5</a:t>
            </a:r>
            <a:endParaRPr sz="1100"/>
          </a:p>
        </p:txBody>
      </p:sp>
      <p:sp>
        <p:nvSpPr>
          <p:cNvPr id="71" name="Google Shape;71;p14"/>
          <p:cNvSpPr txBox="1"/>
          <p:nvPr>
            <p:ph idx="1" type="subTitle"/>
          </p:nvPr>
        </p:nvSpPr>
        <p:spPr>
          <a:xfrm>
            <a:off x="4683900" y="2823186"/>
            <a:ext cx="4266300" cy="17550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400"/>
              <a:buFont typeface="Arial"/>
              <a:buNone/>
            </a:pPr>
            <a:r>
              <a:rPr b="1" lang="en" sz="1800">
                <a:solidFill>
                  <a:schemeClr val="lt1"/>
                </a:solidFill>
              </a:rPr>
              <a:t>Snow Bird</a:t>
            </a:r>
            <a:endParaRPr b="1" sz="1800">
              <a:solidFill>
                <a:schemeClr val="lt1"/>
              </a:solidFill>
            </a:endParaRPr>
          </a:p>
          <a:p>
            <a:pPr indent="0" lvl="0" marL="0" rtl="0" algn="ctr">
              <a:spcBef>
                <a:spcPts val="0"/>
              </a:spcBef>
              <a:spcAft>
                <a:spcPts val="0"/>
              </a:spcAft>
              <a:buClr>
                <a:schemeClr val="dk1"/>
              </a:buClr>
              <a:buSzPts val="2400"/>
              <a:buFont typeface="Arial"/>
              <a:buNone/>
            </a:pPr>
            <a:r>
              <a:rPr lang="en" sz="1800">
                <a:solidFill>
                  <a:schemeClr val="lt1"/>
                </a:solidFill>
              </a:rPr>
              <a:t>Ali Rizvi, Raymond Knorr, </a:t>
            </a:r>
            <a:endParaRPr sz="1800">
              <a:solidFill>
                <a:schemeClr val="lt1"/>
              </a:solidFill>
            </a:endParaRPr>
          </a:p>
          <a:p>
            <a:pPr indent="0" lvl="0" marL="0" rtl="0" algn="ctr">
              <a:spcBef>
                <a:spcPts val="0"/>
              </a:spcBef>
              <a:spcAft>
                <a:spcPts val="0"/>
              </a:spcAft>
              <a:buClr>
                <a:schemeClr val="dk1"/>
              </a:buClr>
              <a:buSzPts val="2400"/>
              <a:buFont typeface="Arial"/>
              <a:buNone/>
            </a:pPr>
            <a:r>
              <a:rPr lang="en" sz="1800">
                <a:solidFill>
                  <a:schemeClr val="lt1"/>
                </a:solidFill>
              </a:rPr>
              <a:t>Sana Khan, Zain Abedin,</a:t>
            </a:r>
            <a:endParaRPr sz="1800">
              <a:solidFill>
                <a:schemeClr val="lt1"/>
              </a:solidFill>
            </a:endParaRPr>
          </a:p>
          <a:p>
            <a:pPr indent="0" lvl="0" marL="0" rtl="0" algn="ctr">
              <a:spcBef>
                <a:spcPts val="0"/>
              </a:spcBef>
              <a:spcAft>
                <a:spcPts val="0"/>
              </a:spcAft>
              <a:buClr>
                <a:schemeClr val="dk1"/>
              </a:buClr>
              <a:buSzPts val="2400"/>
              <a:buFont typeface="Arial"/>
              <a:buNone/>
            </a:pPr>
            <a:r>
              <a:rPr lang="en" sz="1800">
                <a:solidFill>
                  <a:schemeClr val="lt1"/>
                </a:solidFill>
              </a:rPr>
              <a:t>Priscilla Chua, Li Pan</a:t>
            </a:r>
            <a:endParaRPr sz="1800">
              <a:solidFill>
                <a:schemeClr val="lt1"/>
              </a:solidFill>
            </a:endParaRPr>
          </a:p>
          <a:p>
            <a:pPr indent="0" lvl="0" marL="0" rtl="0" algn="ctr">
              <a:spcBef>
                <a:spcPts val="0"/>
              </a:spcBef>
              <a:spcAft>
                <a:spcPts val="0"/>
              </a:spcAft>
              <a:buClr>
                <a:schemeClr val="dk1"/>
              </a:buClr>
              <a:buSzPts val="2400"/>
              <a:buFont typeface="Arial"/>
              <a:buNone/>
            </a:pPr>
            <a:r>
              <a:rPr lang="en" sz="1800">
                <a:solidFill>
                  <a:schemeClr val="lt1"/>
                </a:solidFill>
              </a:rPr>
              <a:t>2018-12-06</a:t>
            </a:r>
            <a:endParaRPr sz="1800">
              <a:solidFill>
                <a:schemeClr val="lt1"/>
              </a:solidFill>
            </a:endParaRPr>
          </a:p>
          <a:p>
            <a:pPr indent="0" lvl="0" marL="0" rtl="0" algn="ctr">
              <a:lnSpc>
                <a:spcPct val="90000"/>
              </a:lnSpc>
              <a:spcBef>
                <a:spcPts val="800"/>
              </a:spcBef>
              <a:spcAft>
                <a:spcPts val="0"/>
              </a:spcAft>
              <a:buClr>
                <a:schemeClr val="dk1"/>
              </a:buClr>
              <a:buSzPts val="1800"/>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Discussion of Next Steps</a:t>
            </a:r>
            <a:endParaRPr/>
          </a:p>
        </p:txBody>
      </p:sp>
      <p:sp>
        <p:nvSpPr>
          <p:cNvPr id="125" name="Google Shape;125;p23"/>
          <p:cNvSpPr txBox="1"/>
          <p:nvPr>
            <p:ph idx="1" type="body"/>
          </p:nvPr>
        </p:nvSpPr>
        <p:spPr>
          <a:xfrm>
            <a:off x="628650" y="1178719"/>
            <a:ext cx="7886700" cy="3263400"/>
          </a:xfrm>
          <a:prstGeom prst="rect">
            <a:avLst/>
          </a:prstGeom>
        </p:spPr>
        <p:txBody>
          <a:bodyPr anchorCtr="0" anchor="t" bIns="34275" lIns="68575" spcFirstLastPara="1" rIns="68575" wrap="square" tIns="34275">
            <a:noAutofit/>
          </a:bodyPr>
          <a:lstStyle/>
          <a:p>
            <a:pPr indent="-342900" lvl="0" marL="457200" rtl="0" algn="l">
              <a:lnSpc>
                <a:spcPct val="115000"/>
              </a:lnSpc>
              <a:spcBef>
                <a:spcPts val="800"/>
              </a:spcBef>
              <a:spcAft>
                <a:spcPts val="0"/>
              </a:spcAft>
              <a:buSzPts val="1800"/>
              <a:buChar char="-"/>
            </a:pPr>
            <a:r>
              <a:rPr lang="en" sz="1800"/>
              <a:t>Our proposal hinges on the fact that it is even </a:t>
            </a:r>
            <a:r>
              <a:rPr i="1" lang="en" sz="1800"/>
              <a:t>possible </a:t>
            </a:r>
            <a:r>
              <a:rPr lang="en" sz="1800"/>
              <a:t>to separate the site based on sub-faculty</a:t>
            </a:r>
            <a:endParaRPr sz="1800"/>
          </a:p>
          <a:p>
            <a:pPr indent="-342900" lvl="0" marL="457200" rtl="0" algn="l">
              <a:lnSpc>
                <a:spcPct val="115000"/>
              </a:lnSpc>
              <a:spcBef>
                <a:spcPts val="0"/>
              </a:spcBef>
              <a:spcAft>
                <a:spcPts val="0"/>
              </a:spcAft>
              <a:buSzPts val="1800"/>
              <a:buChar char="-"/>
            </a:pPr>
            <a:r>
              <a:rPr lang="en" sz="1800"/>
              <a:t>If it is, it would probably take a significant time investment to set it up, and likely even more to maintain it. However, once it is set up, it would provide a more efficient workflow to the average user</a:t>
            </a:r>
            <a:endParaRPr sz="1800"/>
          </a:p>
          <a:p>
            <a:pPr indent="-342900" lvl="0" marL="457200" rtl="0" algn="l">
              <a:lnSpc>
                <a:spcPct val="115000"/>
              </a:lnSpc>
              <a:spcBef>
                <a:spcPts val="0"/>
              </a:spcBef>
              <a:spcAft>
                <a:spcPts val="0"/>
              </a:spcAft>
              <a:buSzPts val="1800"/>
              <a:buChar char="-"/>
            </a:pPr>
            <a:r>
              <a:rPr lang="en" sz="1800"/>
              <a:t>Also, we were not able to test any of the actual security functionality of the private site. We do not know what kind of permissions would even be able to be given to users. </a:t>
            </a:r>
            <a:endParaRPr sz="1800"/>
          </a:p>
          <a:p>
            <a:pPr indent="-342900" lvl="0" marL="457200" rtl="0" algn="l">
              <a:lnSpc>
                <a:spcPct val="115000"/>
              </a:lnSpc>
              <a:spcBef>
                <a:spcPts val="0"/>
              </a:spcBef>
              <a:spcAft>
                <a:spcPts val="0"/>
              </a:spcAft>
              <a:buSzPts val="1800"/>
              <a:buChar char="-"/>
            </a:pPr>
            <a:r>
              <a:rPr lang="en" sz="1800"/>
              <a:t>Fortunately, our site (if implemented) would provide a base level of security based on the sub-faculty</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0" i="0" lang="en" sz="3300" u="none">
                <a:solidFill>
                  <a:schemeClr val="dk1"/>
                </a:solidFill>
                <a:latin typeface="Calibri"/>
                <a:ea typeface="Calibri"/>
                <a:cs typeface="Calibri"/>
                <a:sym typeface="Calibri"/>
              </a:rPr>
              <a:t>Group reflection</a:t>
            </a:r>
            <a:endParaRPr sz="1100"/>
          </a:p>
        </p:txBody>
      </p:sp>
      <p:sp>
        <p:nvSpPr>
          <p:cNvPr id="131" name="Google Shape;131;p24"/>
          <p:cNvSpPr txBox="1"/>
          <p:nvPr>
            <p:ph idx="1" type="body"/>
          </p:nvPr>
        </p:nvSpPr>
        <p:spPr>
          <a:xfrm>
            <a:off x="628650" y="1059669"/>
            <a:ext cx="7886700" cy="32634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None/>
            </a:pPr>
            <a:r>
              <a:rPr b="0" i="0" lang="en" sz="2100" u="none" cap="none" strike="noStrike">
                <a:solidFill>
                  <a:schemeClr val="dk1"/>
                </a:solidFill>
                <a:latin typeface="Calibri"/>
                <a:ea typeface="Calibri"/>
                <a:cs typeface="Calibri"/>
                <a:sym typeface="Calibri"/>
              </a:rPr>
              <a:t>How did you feel about this </a:t>
            </a:r>
            <a:r>
              <a:rPr b="1" i="0" lang="en" sz="2100" u="sng" cap="none" strike="noStrike">
                <a:solidFill>
                  <a:srgbClr val="FF0000"/>
                </a:solidFill>
                <a:latin typeface="Calibri"/>
                <a:ea typeface="Calibri"/>
                <a:cs typeface="Calibri"/>
                <a:sym typeface="Calibri"/>
              </a:rPr>
              <a:t>project</a:t>
            </a:r>
            <a:r>
              <a:rPr b="0" i="0" lang="en" sz="2100" u="none" cap="none" strike="noStrike">
                <a:solidFill>
                  <a:schemeClr val="dk1"/>
                </a:solidFill>
                <a:latin typeface="Calibri"/>
                <a:ea typeface="Calibri"/>
                <a:cs typeface="Calibri"/>
                <a:sym typeface="Calibri"/>
              </a:rPr>
              <a:t>? What did you like about it? What did you dislike?</a:t>
            </a:r>
            <a:endParaRPr sz="1100"/>
          </a:p>
          <a:p>
            <a:pPr indent="-342900" lvl="0" marL="457200" marR="0" rtl="0" algn="l">
              <a:lnSpc>
                <a:spcPct val="80000"/>
              </a:lnSpc>
              <a:spcBef>
                <a:spcPts val="4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Excellent presentation practice, and it gave a very good demonstration of how to develop a project on a timeline</a:t>
            </a:r>
            <a:endParaRPr sz="1800">
              <a:solidFill>
                <a:schemeClr val="dk1"/>
              </a:solidFill>
              <a:latin typeface="Calibri"/>
              <a:ea typeface="Calibri"/>
              <a:cs typeface="Calibri"/>
              <a:sym typeface="Calibri"/>
            </a:endParaRPr>
          </a:p>
          <a:p>
            <a:pPr indent="-342900" lvl="0" marL="457200" marR="0" rtl="0" algn="l">
              <a:lnSpc>
                <a:spcPct val="8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It was a bit rushed at times, but that is also part of the process</a:t>
            </a:r>
            <a:endParaRPr sz="1800">
              <a:solidFill>
                <a:schemeClr val="dk1"/>
              </a:solidFill>
              <a:latin typeface="Calibri"/>
              <a:ea typeface="Calibri"/>
              <a:cs typeface="Calibri"/>
              <a:sym typeface="Calibri"/>
            </a:endParaRPr>
          </a:p>
          <a:p>
            <a:pPr indent="0" lvl="0" marL="0" marR="0" rtl="0" algn="l">
              <a:lnSpc>
                <a:spcPct val="80000"/>
              </a:lnSpc>
              <a:spcBef>
                <a:spcPts val="800"/>
              </a:spcBef>
              <a:spcAft>
                <a:spcPts val="0"/>
              </a:spcAft>
              <a:buNone/>
            </a:pPr>
            <a:r>
              <a:rPr b="0" i="0" lang="en" sz="2100" u="none" cap="none" strike="noStrike">
                <a:solidFill>
                  <a:schemeClr val="dk1"/>
                </a:solidFill>
                <a:latin typeface="Calibri"/>
                <a:ea typeface="Calibri"/>
                <a:cs typeface="Calibri"/>
                <a:sym typeface="Calibri"/>
              </a:rPr>
              <a:t>What did you learn about yourself as you collaborated and worked through this </a:t>
            </a:r>
            <a:r>
              <a:rPr b="1" i="0" lang="en" sz="2100" u="sng" cap="none" strike="noStrike">
                <a:solidFill>
                  <a:srgbClr val="FF0000"/>
                </a:solidFill>
                <a:latin typeface="Calibri"/>
                <a:ea typeface="Calibri"/>
                <a:cs typeface="Calibri"/>
                <a:sym typeface="Calibri"/>
              </a:rPr>
              <a:t>project</a:t>
            </a:r>
            <a:r>
              <a:rPr b="0" i="0" lang="en" sz="2100" u="none" cap="none" strike="noStrike">
                <a:solidFill>
                  <a:schemeClr val="dk1"/>
                </a:solidFill>
                <a:latin typeface="Calibri"/>
                <a:ea typeface="Calibri"/>
                <a:cs typeface="Calibri"/>
                <a:sym typeface="Calibri"/>
              </a:rPr>
              <a:t>?</a:t>
            </a:r>
            <a:endParaRPr b="0" i="0" sz="2100" u="none" cap="none" strike="noStrike">
              <a:solidFill>
                <a:schemeClr val="dk1"/>
              </a:solidFill>
              <a:latin typeface="Calibri"/>
              <a:ea typeface="Calibri"/>
              <a:cs typeface="Calibri"/>
              <a:sym typeface="Calibri"/>
            </a:endParaRPr>
          </a:p>
          <a:p>
            <a:pPr indent="-342900" lvl="0" marL="457200" marR="0" rtl="0" algn="l">
              <a:lnSpc>
                <a:spcPct val="80000"/>
              </a:lnSpc>
              <a:spcBef>
                <a:spcPts val="4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That we need to continuously work to communicate as a group in order to get the milestones done on time. </a:t>
            </a:r>
            <a:endParaRPr sz="1100"/>
          </a:p>
          <a:p>
            <a:pPr indent="0" lvl="0" marL="177800" marR="0" rtl="0" algn="l">
              <a:lnSpc>
                <a:spcPct val="80000"/>
              </a:lnSpc>
              <a:spcBef>
                <a:spcPts val="800"/>
              </a:spcBef>
              <a:spcAft>
                <a:spcPts val="0"/>
              </a:spcAft>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300">
                <a:latin typeface="Calibri"/>
                <a:ea typeface="Calibri"/>
                <a:cs typeface="Calibri"/>
                <a:sym typeface="Calibri"/>
              </a:rPr>
              <a:t>Group reflection</a:t>
            </a:r>
            <a:endParaRPr sz="3300">
              <a:latin typeface="Calibri"/>
              <a:ea typeface="Calibri"/>
              <a:cs typeface="Calibri"/>
              <a:sym typeface="Calibri"/>
            </a:endParaRPr>
          </a:p>
        </p:txBody>
      </p:sp>
      <p:sp>
        <p:nvSpPr>
          <p:cNvPr id="137" name="Google Shape;137;p25"/>
          <p:cNvSpPr txBox="1"/>
          <p:nvPr>
            <p:ph idx="1" type="body"/>
          </p:nvPr>
        </p:nvSpPr>
        <p:spPr>
          <a:xfrm>
            <a:off x="628650" y="1142994"/>
            <a:ext cx="7886700" cy="3263400"/>
          </a:xfrm>
          <a:prstGeom prst="rect">
            <a:avLst/>
          </a:prstGeom>
        </p:spPr>
        <p:txBody>
          <a:bodyPr anchorCtr="0" anchor="t" bIns="34275" lIns="68575" spcFirstLastPara="1" rIns="68575" wrap="square" tIns="34275">
            <a:noAutofit/>
          </a:bodyPr>
          <a:lstStyle/>
          <a:p>
            <a:pPr indent="0" lvl="0" marL="0" rtl="0" algn="l">
              <a:lnSpc>
                <a:spcPct val="80000"/>
              </a:lnSpc>
              <a:spcBef>
                <a:spcPts val="800"/>
              </a:spcBef>
              <a:spcAft>
                <a:spcPts val="0"/>
              </a:spcAft>
              <a:buNone/>
            </a:pPr>
            <a:r>
              <a:rPr lang="en" sz="2100">
                <a:solidFill>
                  <a:schemeClr val="dk1"/>
                </a:solidFill>
                <a:latin typeface="Calibri"/>
                <a:ea typeface="Calibri"/>
                <a:cs typeface="Calibri"/>
                <a:sym typeface="Calibri"/>
              </a:rPr>
              <a:t>What “stuff &amp; things” related to this </a:t>
            </a:r>
            <a:r>
              <a:rPr b="1" lang="en" sz="2100" u="sng">
                <a:solidFill>
                  <a:srgbClr val="FF0000"/>
                </a:solidFill>
                <a:latin typeface="Calibri"/>
                <a:ea typeface="Calibri"/>
                <a:cs typeface="Calibri"/>
                <a:sym typeface="Calibri"/>
              </a:rPr>
              <a:t>project</a:t>
            </a:r>
            <a:r>
              <a:rPr lang="en" sz="2100">
                <a:solidFill>
                  <a:schemeClr val="dk1"/>
                </a:solidFill>
                <a:latin typeface="Calibri"/>
                <a:ea typeface="Calibri"/>
                <a:cs typeface="Calibri"/>
                <a:sym typeface="Calibri"/>
              </a:rPr>
              <a:t> needed additional clarity?</a:t>
            </a:r>
            <a:endParaRPr sz="2100">
              <a:solidFill>
                <a:schemeClr val="dk1"/>
              </a:solidFill>
              <a:latin typeface="Calibri"/>
              <a:ea typeface="Calibri"/>
              <a:cs typeface="Calibri"/>
              <a:sym typeface="Calibri"/>
            </a:endParaRPr>
          </a:p>
          <a:p>
            <a:pPr indent="-342900" lvl="0" marL="457200" rtl="0" algn="l">
              <a:lnSpc>
                <a:spcPct val="80000"/>
              </a:lnSpc>
              <a:spcBef>
                <a:spcPts val="800"/>
              </a:spcBef>
              <a:spcAft>
                <a:spcPts val="0"/>
              </a:spcAft>
              <a:buSzPts val="1800"/>
              <a:buFont typeface="Calibri"/>
              <a:buChar char="-"/>
            </a:pPr>
            <a:r>
              <a:rPr lang="en" sz="1800">
                <a:solidFill>
                  <a:schemeClr val="dk1"/>
                </a:solidFill>
                <a:latin typeface="Calibri"/>
                <a:ea typeface="Calibri"/>
                <a:cs typeface="Calibri"/>
                <a:sym typeface="Calibri"/>
              </a:rPr>
              <a:t>Generally, any of the process-specific aspects (like empathy maps, or user questionnaires) could use more explanation before we are supposed to accurately use them</a:t>
            </a:r>
            <a:endParaRPr/>
          </a:p>
          <a:p>
            <a:pPr indent="0" lvl="0" marL="0" rtl="0" algn="l">
              <a:lnSpc>
                <a:spcPct val="80000"/>
              </a:lnSpc>
              <a:spcBef>
                <a:spcPts val="800"/>
              </a:spcBef>
              <a:spcAft>
                <a:spcPts val="0"/>
              </a:spcAft>
              <a:buNone/>
            </a:pPr>
            <a:r>
              <a:rPr lang="en" sz="2100">
                <a:solidFill>
                  <a:schemeClr val="dk1"/>
                </a:solidFill>
                <a:latin typeface="Calibri"/>
                <a:ea typeface="Calibri"/>
                <a:cs typeface="Calibri"/>
                <a:sym typeface="Calibri"/>
              </a:rPr>
              <a:t>How will you use what you have learned going forward?</a:t>
            </a:r>
            <a:endParaRPr sz="1100"/>
          </a:p>
          <a:p>
            <a:pPr indent="-342900" lvl="0" marL="457200" rtl="0" algn="l">
              <a:lnSpc>
                <a:spcPct val="80000"/>
              </a:lnSpc>
              <a:spcBef>
                <a:spcPts val="800"/>
              </a:spcBef>
              <a:spcAft>
                <a:spcPts val="0"/>
              </a:spcAft>
              <a:buClr>
                <a:srgbClr val="434343"/>
              </a:buClr>
              <a:buSzPts val="1800"/>
              <a:buFont typeface="Calibri"/>
              <a:buChar char="-"/>
            </a:pPr>
            <a:r>
              <a:rPr lang="en" sz="1800">
                <a:solidFill>
                  <a:srgbClr val="434343"/>
                </a:solidFill>
                <a:latin typeface="Calibri"/>
                <a:ea typeface="Calibri"/>
                <a:cs typeface="Calibri"/>
                <a:sym typeface="Calibri"/>
              </a:rPr>
              <a:t>The practice in giving presentations and confidence in public speaking will benefit us for the rest of our lives. </a:t>
            </a:r>
            <a:endParaRPr sz="1800">
              <a:solidFill>
                <a:srgbClr val="434343"/>
              </a:solidFill>
              <a:latin typeface="Calibri"/>
              <a:ea typeface="Calibri"/>
              <a:cs typeface="Calibri"/>
              <a:sym typeface="Calibri"/>
            </a:endParaRPr>
          </a:p>
          <a:p>
            <a:pPr indent="-342900" lvl="0" marL="457200" rtl="0" algn="l">
              <a:lnSpc>
                <a:spcPct val="80000"/>
              </a:lnSpc>
              <a:spcBef>
                <a:spcPts val="0"/>
              </a:spcBef>
              <a:spcAft>
                <a:spcPts val="0"/>
              </a:spcAft>
              <a:buClr>
                <a:srgbClr val="434343"/>
              </a:buClr>
              <a:buSzPts val="1800"/>
              <a:buFont typeface="Calibri"/>
              <a:buChar char="-"/>
            </a:pPr>
            <a:r>
              <a:rPr lang="en" sz="1800">
                <a:solidFill>
                  <a:srgbClr val="434343"/>
                </a:solidFill>
                <a:latin typeface="Calibri"/>
                <a:ea typeface="Calibri"/>
                <a:cs typeface="Calibri"/>
                <a:sym typeface="Calibri"/>
              </a:rPr>
              <a:t>Teamwork cooperation</a:t>
            </a:r>
            <a:endParaRPr sz="1800">
              <a:solidFill>
                <a:srgbClr val="434343"/>
              </a:solidFill>
              <a:latin typeface="Calibri"/>
              <a:ea typeface="Calibri"/>
              <a:cs typeface="Calibri"/>
              <a:sym typeface="Calibri"/>
            </a:endParaRPr>
          </a:p>
          <a:p>
            <a:pPr indent="0" lvl="0" marL="0" rtl="0" algn="l">
              <a:spcBef>
                <a:spcPts val="8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628650" y="4286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3300"/>
              <a:buFont typeface="Calibri"/>
              <a:buNone/>
            </a:pPr>
            <a:r>
              <a:rPr lang="en" sz="3300">
                <a:solidFill>
                  <a:schemeClr val="dk1"/>
                </a:solidFill>
                <a:latin typeface="Calibri"/>
                <a:ea typeface="Calibri"/>
                <a:cs typeface="Calibri"/>
                <a:sym typeface="Calibri"/>
              </a:rPr>
              <a:t>Content Strategy Review</a:t>
            </a:r>
            <a:endParaRPr sz="1100"/>
          </a:p>
          <a:p>
            <a:pPr indent="0" lvl="0" marL="0" rtl="0" algn="l">
              <a:spcBef>
                <a:spcPts val="0"/>
              </a:spcBef>
              <a:spcAft>
                <a:spcPts val="0"/>
              </a:spcAft>
              <a:buNone/>
            </a:pPr>
            <a:r>
              <a:t/>
            </a:r>
            <a:endParaRPr/>
          </a:p>
        </p:txBody>
      </p:sp>
      <p:sp>
        <p:nvSpPr>
          <p:cNvPr id="77" name="Google Shape;77;p15"/>
          <p:cNvSpPr txBox="1"/>
          <p:nvPr>
            <p:ph idx="1" type="body"/>
          </p:nvPr>
        </p:nvSpPr>
        <p:spPr>
          <a:xfrm>
            <a:off x="628650" y="1178719"/>
            <a:ext cx="7886700" cy="3263400"/>
          </a:xfrm>
          <a:prstGeom prst="rect">
            <a:avLst/>
          </a:prstGeom>
        </p:spPr>
        <p:txBody>
          <a:bodyPr anchorCtr="0" anchor="t" bIns="34275" lIns="68575" spcFirstLastPara="1" rIns="68575" wrap="square" tIns="34275">
            <a:noAutofit/>
          </a:bodyPr>
          <a:lstStyle/>
          <a:p>
            <a:pPr indent="-342900" lvl="0" marL="457200" rtl="0" algn="l">
              <a:lnSpc>
                <a:spcPct val="115000"/>
              </a:lnSpc>
              <a:spcBef>
                <a:spcPts val="800"/>
              </a:spcBef>
              <a:spcAft>
                <a:spcPts val="0"/>
              </a:spcAft>
              <a:buSzPts val="1800"/>
              <a:buChar char="-"/>
            </a:pPr>
            <a:r>
              <a:rPr lang="en" sz="1800"/>
              <a:t>The key feature in our content strategy is the creation of an individual private site for each sub faculty within engineering. There would also be a general site created for use by the faculty administrative staff. An individual user would only access their particular version of the private site.</a:t>
            </a:r>
            <a:endParaRPr sz="1800"/>
          </a:p>
          <a:p>
            <a:pPr indent="-342900" lvl="0" marL="457200" rtl="0" algn="l">
              <a:lnSpc>
                <a:spcPct val="115000"/>
              </a:lnSpc>
              <a:spcBef>
                <a:spcPts val="0"/>
              </a:spcBef>
              <a:spcAft>
                <a:spcPts val="0"/>
              </a:spcAft>
              <a:buSzPts val="1800"/>
              <a:buChar char="-"/>
            </a:pPr>
            <a:r>
              <a:rPr lang="en" sz="1800"/>
              <a:t>Our main navigation has gained one new heading from the labs usability questionnaire. Now it consists of five:</a:t>
            </a:r>
            <a:endParaRPr sz="1800"/>
          </a:p>
          <a:p>
            <a:pPr indent="0" lvl="0" marL="457200" rtl="0" algn="l">
              <a:lnSpc>
                <a:spcPct val="115000"/>
              </a:lnSpc>
              <a:spcBef>
                <a:spcPts val="800"/>
              </a:spcBef>
              <a:spcAft>
                <a:spcPts val="0"/>
              </a:spcAft>
              <a:buNone/>
            </a:pPr>
            <a:r>
              <a:rPr lang="en" sz="1800"/>
              <a:t>Forms and Documentation, Research Areas, Committees, Course Material, and recently added, Safety</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Usability Evaluation Results: Pre-Task</a:t>
            </a:r>
            <a:endParaRPr/>
          </a:p>
        </p:txBody>
      </p:sp>
      <p:sp>
        <p:nvSpPr>
          <p:cNvPr id="83" name="Google Shape;83;p16"/>
          <p:cNvSpPr txBox="1"/>
          <p:nvPr>
            <p:ph idx="1" type="body"/>
          </p:nvPr>
        </p:nvSpPr>
        <p:spPr>
          <a:xfrm>
            <a:off x="628650" y="1119194"/>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en" sz="1800"/>
              <a:t>Our pre-task questionnaire did not contain as much demographic type questions as one normally would, however we did gather some knowledge about what type of users would be using the site:</a:t>
            </a:r>
            <a:endParaRPr sz="1800"/>
          </a:p>
          <a:p>
            <a:pPr indent="-342900" lvl="0" marL="457200" rtl="0" algn="l">
              <a:lnSpc>
                <a:spcPct val="115000"/>
              </a:lnSpc>
              <a:spcBef>
                <a:spcPts val="800"/>
              </a:spcBef>
              <a:spcAft>
                <a:spcPts val="0"/>
              </a:spcAft>
              <a:buSzPts val="1800"/>
              <a:buChar char="-"/>
            </a:pPr>
            <a:r>
              <a:rPr lang="en" sz="1800"/>
              <a:t>Virtually all of the users will be non-technical, so the content management system must be intuitive to use for anyone. We have to be careful about adding technical elements to the pages.</a:t>
            </a:r>
            <a:endParaRPr sz="1800"/>
          </a:p>
          <a:p>
            <a:pPr indent="-342900" lvl="0" marL="457200" rtl="0" algn="l">
              <a:lnSpc>
                <a:spcPct val="115000"/>
              </a:lnSpc>
              <a:spcBef>
                <a:spcPts val="0"/>
              </a:spcBef>
              <a:spcAft>
                <a:spcPts val="0"/>
              </a:spcAft>
              <a:buSzPts val="1800"/>
              <a:buChar char="-"/>
            </a:pPr>
            <a:r>
              <a:rPr lang="en" sz="1800"/>
              <a:t>Average users would be faculty members that would probably have an easier time getting around a site that is specific to them. The administrative staff would use the site enough to be able to fully utilise a more complicated internal site.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628650" y="488169"/>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rgbClr val="000000"/>
              </a:buClr>
              <a:buSzPts val="1100"/>
              <a:buFont typeface="Arial"/>
              <a:buNone/>
            </a:pPr>
            <a:r>
              <a:rPr lang="en"/>
              <a:t>Usability Evaluation Results: Task</a:t>
            </a:r>
            <a:endParaRPr/>
          </a:p>
          <a:p>
            <a:pPr indent="0" lvl="0" marL="0" rtl="0" algn="l">
              <a:spcBef>
                <a:spcPts val="0"/>
              </a:spcBef>
              <a:spcAft>
                <a:spcPts val="0"/>
              </a:spcAft>
              <a:buNone/>
            </a:pPr>
            <a:r>
              <a:t/>
            </a:r>
            <a:endParaRPr/>
          </a:p>
        </p:txBody>
      </p:sp>
      <p:sp>
        <p:nvSpPr>
          <p:cNvPr id="89" name="Google Shape;89;p17"/>
          <p:cNvSpPr txBox="1"/>
          <p:nvPr>
            <p:ph idx="1" type="body"/>
          </p:nvPr>
        </p:nvSpPr>
        <p:spPr>
          <a:xfrm>
            <a:off x="628650" y="1142994"/>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en" sz="1800"/>
              <a:t>In all of our tests, the participants were able to successfully navigate our site. Some key insights are:</a:t>
            </a:r>
            <a:endParaRPr sz="1800"/>
          </a:p>
          <a:p>
            <a:pPr indent="-342900" lvl="0" marL="457200" rtl="0" algn="l">
              <a:lnSpc>
                <a:spcPct val="115000"/>
              </a:lnSpc>
              <a:spcBef>
                <a:spcPts val="800"/>
              </a:spcBef>
              <a:spcAft>
                <a:spcPts val="0"/>
              </a:spcAft>
              <a:buSzPts val="1800"/>
              <a:buChar char="-"/>
            </a:pPr>
            <a:r>
              <a:rPr lang="en" sz="1800"/>
              <a:t>New people that are looking for specific course material would prefer to search by the year, but more experienced users would find the course faster by professor. </a:t>
            </a:r>
            <a:endParaRPr sz="1800"/>
          </a:p>
          <a:p>
            <a:pPr indent="-342900" lvl="0" marL="457200" rtl="0" algn="l">
              <a:lnSpc>
                <a:spcPct val="115000"/>
              </a:lnSpc>
              <a:spcBef>
                <a:spcPts val="0"/>
              </a:spcBef>
              <a:spcAft>
                <a:spcPts val="0"/>
              </a:spcAft>
              <a:buSzPts val="1800"/>
              <a:buChar char="-"/>
            </a:pPr>
            <a:r>
              <a:rPr lang="en" sz="1800"/>
              <a:t>A key point is that a lot of classes are taught by sessionals, which would require more upkeep to update the site for the different teachers and classes</a:t>
            </a:r>
            <a:endParaRPr sz="1800"/>
          </a:p>
          <a:p>
            <a:pPr indent="-342900" lvl="0" marL="457200" rtl="0" algn="l">
              <a:lnSpc>
                <a:spcPct val="115000"/>
              </a:lnSpc>
              <a:spcBef>
                <a:spcPts val="0"/>
              </a:spcBef>
              <a:spcAft>
                <a:spcPts val="0"/>
              </a:spcAft>
              <a:buSzPts val="1800"/>
              <a:buChar char="-"/>
            </a:pPr>
            <a:r>
              <a:rPr lang="en" sz="1800"/>
              <a:t>It is worth noting that the courses are initially sorted by the sub faculty that the user is currently logged into</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628650" y="470269"/>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rgbClr val="000000"/>
              </a:buClr>
              <a:buSzPts val="1100"/>
              <a:buFont typeface="Arial"/>
              <a:buNone/>
            </a:pPr>
            <a:r>
              <a:rPr lang="en"/>
              <a:t>Usability Evaluation Results: Task</a:t>
            </a:r>
            <a:endParaRPr/>
          </a:p>
          <a:p>
            <a:pPr indent="0" lvl="0" marL="0" rtl="0" algn="l">
              <a:spcBef>
                <a:spcPts val="0"/>
              </a:spcBef>
              <a:spcAft>
                <a:spcPts val="0"/>
              </a:spcAft>
              <a:buNone/>
            </a:pPr>
            <a:r>
              <a:t/>
            </a:r>
            <a:endParaRPr/>
          </a:p>
        </p:txBody>
      </p:sp>
      <p:sp>
        <p:nvSpPr>
          <p:cNvPr id="95" name="Google Shape;95;p1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42900" lvl="0" marL="457200" rtl="0" algn="l">
              <a:lnSpc>
                <a:spcPct val="115000"/>
              </a:lnSpc>
              <a:spcBef>
                <a:spcPts val="800"/>
              </a:spcBef>
              <a:spcAft>
                <a:spcPts val="0"/>
              </a:spcAft>
              <a:buSzPts val="1800"/>
              <a:buChar char="-"/>
            </a:pPr>
            <a:r>
              <a:rPr lang="en" sz="1800"/>
              <a:t>The forms and documentation section is easy to navigate, but could be harder with more files</a:t>
            </a:r>
            <a:endParaRPr sz="1800"/>
          </a:p>
          <a:p>
            <a:pPr indent="-342900" lvl="0" marL="457200" rtl="0" algn="l">
              <a:lnSpc>
                <a:spcPct val="115000"/>
              </a:lnSpc>
              <a:spcBef>
                <a:spcPts val="0"/>
              </a:spcBef>
              <a:spcAft>
                <a:spcPts val="0"/>
              </a:spcAft>
              <a:buSzPts val="1800"/>
              <a:buChar char="-"/>
            </a:pPr>
            <a:r>
              <a:rPr lang="en" sz="1800"/>
              <a:t>If the site could be pre-organized by sub faculty as intended, then </a:t>
            </a:r>
            <a:r>
              <a:rPr lang="en" sz="1800"/>
              <a:t>t</a:t>
            </a:r>
            <a:r>
              <a:rPr lang="en" sz="1800"/>
              <a:t>he overall navigation would be much easier. </a:t>
            </a:r>
            <a:endParaRPr sz="1800"/>
          </a:p>
          <a:p>
            <a:pPr indent="-342900" lvl="0" marL="457200" rtl="0" algn="l">
              <a:lnSpc>
                <a:spcPct val="115000"/>
              </a:lnSpc>
              <a:spcBef>
                <a:spcPts val="0"/>
              </a:spcBef>
              <a:spcAft>
                <a:spcPts val="0"/>
              </a:spcAft>
              <a:buSzPts val="1800"/>
              <a:buChar char="-"/>
            </a:pPr>
            <a:r>
              <a:rPr lang="en" sz="1800"/>
              <a:t>This is where the suggestion that an overarching ‘Safety’ section would be beneficial. It would constitute a large part of the documentation of the site, and could easily be supported by its own page. </a:t>
            </a:r>
            <a:endParaRPr sz="1800"/>
          </a:p>
          <a:p>
            <a:pPr indent="-342900" lvl="0" marL="457200" rtl="0" algn="l">
              <a:lnSpc>
                <a:spcPct val="115000"/>
              </a:lnSpc>
              <a:spcBef>
                <a:spcPts val="0"/>
              </a:spcBef>
              <a:spcAft>
                <a:spcPts val="0"/>
              </a:spcAft>
              <a:buSzPts val="1800"/>
              <a:buChar char="-"/>
            </a:pPr>
            <a:r>
              <a:rPr lang="en" sz="1800"/>
              <a:t>Having the Committee main heading would be </a:t>
            </a:r>
            <a:r>
              <a:rPr i="1" lang="en" sz="1800"/>
              <a:t>very </a:t>
            </a:r>
            <a:r>
              <a:rPr lang="en" sz="1800"/>
              <a:t>useful for faculty members, as this is one of the most used parts of the site.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628650" y="4762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rgbClr val="000000"/>
              </a:buClr>
              <a:buSzPts val="1100"/>
              <a:buFont typeface="Arial"/>
              <a:buNone/>
            </a:pPr>
            <a:r>
              <a:rPr lang="en"/>
              <a:t>Usability Evaluation Results: Post-Task</a:t>
            </a:r>
            <a:endParaRPr/>
          </a:p>
          <a:p>
            <a:pPr indent="0" lvl="0" marL="0" rtl="0" algn="l">
              <a:spcBef>
                <a:spcPts val="0"/>
              </a:spcBef>
              <a:spcAft>
                <a:spcPts val="0"/>
              </a:spcAft>
              <a:buNone/>
            </a:pPr>
            <a:r>
              <a:t/>
            </a:r>
            <a:endParaRPr/>
          </a:p>
        </p:txBody>
      </p:sp>
      <p:sp>
        <p:nvSpPr>
          <p:cNvPr id="101" name="Google Shape;101;p1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42900" lvl="0" marL="457200" rtl="0" algn="l">
              <a:lnSpc>
                <a:spcPct val="115000"/>
              </a:lnSpc>
              <a:spcBef>
                <a:spcPts val="800"/>
              </a:spcBef>
              <a:spcAft>
                <a:spcPts val="0"/>
              </a:spcAft>
              <a:buSzPts val="1800"/>
              <a:buChar char="-"/>
            </a:pPr>
            <a:r>
              <a:rPr lang="en" sz="1800"/>
              <a:t>Nothing was very confusing in our navigation structure. Although we recognize that once the page is fully fleshed-out, it is going to become more confusing. </a:t>
            </a:r>
            <a:endParaRPr sz="1800"/>
          </a:p>
          <a:p>
            <a:pPr indent="-342900" lvl="0" marL="457200" rtl="0" algn="l">
              <a:lnSpc>
                <a:spcPct val="115000"/>
              </a:lnSpc>
              <a:spcBef>
                <a:spcPts val="0"/>
              </a:spcBef>
              <a:spcAft>
                <a:spcPts val="0"/>
              </a:spcAft>
              <a:buSzPts val="1800"/>
              <a:buChar char="-"/>
            </a:pPr>
            <a:r>
              <a:rPr lang="en" sz="1800"/>
              <a:t>Generally, the splitting of the site by sub-faculty would be very good for the average user, but there is still a need for a centralized site for administrative staff. </a:t>
            </a:r>
            <a:endParaRPr sz="1800"/>
          </a:p>
          <a:p>
            <a:pPr indent="-342900" lvl="0" marL="457200" rtl="0" algn="l">
              <a:lnSpc>
                <a:spcPct val="115000"/>
              </a:lnSpc>
              <a:spcBef>
                <a:spcPts val="0"/>
              </a:spcBef>
              <a:spcAft>
                <a:spcPts val="0"/>
              </a:spcAft>
              <a:buSzPts val="1800"/>
              <a:buChar char="-"/>
            </a:pPr>
            <a:r>
              <a:rPr lang="en" sz="1800"/>
              <a:t>The site might benefit from even more classification within the forms section, as it will contain a very large volume of forms.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Revisions</a:t>
            </a:r>
            <a:endParaRPr/>
          </a:p>
        </p:txBody>
      </p:sp>
      <p:sp>
        <p:nvSpPr>
          <p:cNvPr id="107" name="Google Shape;107;p2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42900" lvl="0" marL="457200" rtl="0" algn="l">
              <a:lnSpc>
                <a:spcPct val="115000"/>
              </a:lnSpc>
              <a:spcBef>
                <a:spcPts val="800"/>
              </a:spcBef>
              <a:spcAft>
                <a:spcPts val="0"/>
              </a:spcAft>
              <a:buSzPts val="1800"/>
              <a:buChar char="-"/>
            </a:pPr>
            <a:r>
              <a:rPr lang="en" sz="1800"/>
              <a:t>Reviewing the suggestions given to us in the usability questionnaire, we decided that the inclusion of the ‘Safety’ main heading would be useful to the average user, and also would help further classify our forms section. </a:t>
            </a:r>
            <a:endParaRPr sz="1800"/>
          </a:p>
          <a:p>
            <a:pPr indent="-342900" lvl="0" marL="457200" rtl="0" algn="l">
              <a:lnSpc>
                <a:spcPct val="115000"/>
              </a:lnSpc>
              <a:spcBef>
                <a:spcPts val="0"/>
              </a:spcBef>
              <a:spcAft>
                <a:spcPts val="0"/>
              </a:spcAft>
              <a:buSzPts val="1800"/>
              <a:buChar char="-"/>
            </a:pPr>
            <a:r>
              <a:rPr lang="en" sz="1800"/>
              <a:t>No other large revisions were made</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t/>
            </a:r>
            <a:endParaRPr sz="1100"/>
          </a:p>
        </p:txBody>
      </p:sp>
      <p:sp>
        <p:nvSpPr>
          <p:cNvPr id="113" name="Google Shape;113;p2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3300"/>
              <a:buFont typeface="Calibri"/>
              <a:buNone/>
            </a:pPr>
            <a:r>
              <a:rPr lang="en" sz="3300">
                <a:solidFill>
                  <a:schemeClr val="dk1"/>
                </a:solidFill>
                <a:latin typeface="Calibri"/>
                <a:ea typeface="Calibri"/>
                <a:cs typeface="Calibri"/>
                <a:sym typeface="Calibri"/>
              </a:rPr>
              <a:t>Demo</a:t>
            </a:r>
            <a:endParaRPr sz="1100">
              <a:solidFill>
                <a:schemeClr val="accent1"/>
              </a:solidFill>
              <a:latin typeface="Merriweather"/>
              <a:ea typeface="Merriweather"/>
              <a:cs typeface="Merriweather"/>
              <a:sym typeface="Merriweather"/>
            </a:endParaRPr>
          </a:p>
          <a:p>
            <a:pPr indent="0" lvl="0" marL="177800" marR="0" rtl="0" algn="l">
              <a:lnSpc>
                <a:spcPct val="90000"/>
              </a:lnSpc>
              <a:spcBef>
                <a:spcPts val="800"/>
              </a:spcBef>
              <a:spcAft>
                <a:spcPts val="0"/>
              </a:spcAft>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628650" y="45839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rgbClr val="000000"/>
              </a:buClr>
              <a:buSzPts val="1100"/>
              <a:buFont typeface="Arial"/>
              <a:buNone/>
            </a:pPr>
            <a:r>
              <a:rPr lang="en"/>
              <a:t>Discussion of Next Steps</a:t>
            </a:r>
            <a:endParaRPr/>
          </a:p>
          <a:p>
            <a:pPr indent="0" lvl="0" marL="0" rtl="0" algn="l">
              <a:spcBef>
                <a:spcPts val="0"/>
              </a:spcBef>
              <a:spcAft>
                <a:spcPts val="0"/>
              </a:spcAft>
              <a:buNone/>
            </a:pPr>
            <a:r>
              <a:t/>
            </a:r>
            <a:endParaRPr/>
          </a:p>
        </p:txBody>
      </p:sp>
      <p:sp>
        <p:nvSpPr>
          <p:cNvPr id="119" name="Google Shape;119;p22"/>
          <p:cNvSpPr txBox="1"/>
          <p:nvPr>
            <p:ph idx="1" type="body"/>
          </p:nvPr>
        </p:nvSpPr>
        <p:spPr>
          <a:xfrm>
            <a:off x="628650" y="1290644"/>
            <a:ext cx="7886700" cy="32634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SzPts val="1800"/>
              <a:buChar char="-"/>
            </a:pPr>
            <a:r>
              <a:rPr lang="en" sz="1800"/>
              <a:t>Another suggestion that was made to us was that an in-site chat app would be very useful for users to immediately contact one of the staff members for assistance</a:t>
            </a:r>
            <a:endParaRPr sz="1800"/>
          </a:p>
          <a:p>
            <a:pPr indent="-342900" lvl="0" marL="457200" rtl="0" algn="l">
              <a:spcBef>
                <a:spcPts val="0"/>
              </a:spcBef>
              <a:spcAft>
                <a:spcPts val="0"/>
              </a:spcAft>
              <a:buSzPts val="1800"/>
              <a:buChar char="-"/>
            </a:pPr>
            <a:r>
              <a:rPr lang="en" sz="1800"/>
              <a:t>This could be hard to implement in the current version of the site, and it would require dedicated staff to answer the chat, but it would be an interesting idea</a:t>
            </a:r>
            <a:endParaRPr sz="1800"/>
          </a:p>
          <a:p>
            <a:pPr indent="-342900" lvl="0" marL="457200" rtl="0" algn="l">
              <a:spcBef>
                <a:spcPts val="0"/>
              </a:spcBef>
              <a:spcAft>
                <a:spcPts val="0"/>
              </a:spcAft>
              <a:buSzPts val="1800"/>
              <a:buChar char="-"/>
            </a:pPr>
            <a:r>
              <a:rPr lang="en" sz="1800"/>
              <a:t>We have also seen interest in the addition of a search engine to the private site, but we do not know how this would be implemented currently</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