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fc11f82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47fc11f82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fc11f82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fc11f82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fc11f82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fc11f82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fc11f8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fc11f8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fc11f82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fc11f82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7fc11f82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7fc11f82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7fc11f82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7fc11f82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fc11f82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fc11f82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7fc11f82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7fc11f82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7fc11f827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47fc11f827_2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7fc11f8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7fc11f8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fc11f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fc11f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fc11f8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fc11f8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fc11f8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fc11f8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fc11f8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fc11f8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7fc11f82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7fc11f8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7fc11f8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7fc11f8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fc11f82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fc11f8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lstStyle>
            <a:lvl1pPr lvl="0" rtl="0" algn="l">
              <a:lnSpc>
                <a:spcPct val="90000"/>
              </a:lnSpc>
              <a:spcBef>
                <a:spcPts val="0"/>
              </a:spcBef>
              <a:spcAft>
                <a:spcPts val="0"/>
              </a:spcAft>
              <a:buSzPts val="2800"/>
              <a:buNone/>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sp>
        <p:nvSpPr>
          <p:cNvPr id="62" name="Google Shape;6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3" name="Google Shape;6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5" name="Google Shape;6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ctrTitle"/>
          </p:nvPr>
        </p:nvSpPr>
        <p:spPr>
          <a:xfrm>
            <a:off x="311700" y="539725"/>
            <a:ext cx="8520600" cy="128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 sz="4500" u="none">
                <a:solidFill>
                  <a:schemeClr val="dk1"/>
                </a:solidFill>
                <a:latin typeface="Calibri"/>
                <a:ea typeface="Calibri"/>
                <a:cs typeface="Calibri"/>
                <a:sym typeface="Calibri"/>
              </a:rPr>
              <a:t>ENSE 374, Milestone 4</a:t>
            </a:r>
            <a:endParaRPr sz="1100"/>
          </a:p>
        </p:txBody>
      </p:sp>
      <p:sp>
        <p:nvSpPr>
          <p:cNvPr id="71" name="Google Shape;71;p14"/>
          <p:cNvSpPr txBox="1"/>
          <p:nvPr>
            <p:ph idx="1" type="subTitle"/>
          </p:nvPr>
        </p:nvSpPr>
        <p:spPr>
          <a:xfrm>
            <a:off x="4901400" y="2786883"/>
            <a:ext cx="4242600" cy="1948500"/>
          </a:xfrm>
          <a:prstGeom prst="rect">
            <a:avLst/>
          </a:prstGeom>
          <a:noFill/>
          <a:ln>
            <a:noFill/>
          </a:ln>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2400"/>
              <a:buFont typeface="Arial"/>
              <a:buNone/>
            </a:pPr>
            <a:r>
              <a:rPr b="1" lang="en" sz="1800">
                <a:solidFill>
                  <a:schemeClr val="lt1"/>
                </a:solidFill>
              </a:rPr>
              <a:t>Snow Bird</a:t>
            </a:r>
            <a:endParaRPr b="1" sz="1800">
              <a:solidFill>
                <a:schemeClr val="lt1"/>
              </a:solidFill>
            </a:endParaRPr>
          </a:p>
          <a:p>
            <a:pPr indent="0" lvl="0" marL="0" rtl="0" algn="ctr">
              <a:lnSpc>
                <a:spcPct val="100000"/>
              </a:lnSpc>
              <a:spcBef>
                <a:spcPts val="0"/>
              </a:spcBef>
              <a:spcAft>
                <a:spcPts val="0"/>
              </a:spcAft>
              <a:buClr>
                <a:schemeClr val="dk1"/>
              </a:buClr>
              <a:buSzPts val="2400"/>
              <a:buFont typeface="Arial"/>
              <a:buNone/>
            </a:pPr>
            <a:r>
              <a:rPr lang="en" sz="1800">
                <a:solidFill>
                  <a:schemeClr val="lt1"/>
                </a:solidFill>
              </a:rPr>
              <a:t>Ali Rizvi, Raymond Knorr, </a:t>
            </a:r>
            <a:endParaRPr sz="1800">
              <a:solidFill>
                <a:schemeClr val="lt1"/>
              </a:solidFill>
            </a:endParaRPr>
          </a:p>
          <a:p>
            <a:pPr indent="0" lvl="0" marL="0" rtl="0" algn="ctr">
              <a:lnSpc>
                <a:spcPct val="100000"/>
              </a:lnSpc>
              <a:spcBef>
                <a:spcPts val="0"/>
              </a:spcBef>
              <a:spcAft>
                <a:spcPts val="0"/>
              </a:spcAft>
              <a:buClr>
                <a:schemeClr val="dk1"/>
              </a:buClr>
              <a:buSzPts val="2400"/>
              <a:buFont typeface="Arial"/>
              <a:buNone/>
            </a:pPr>
            <a:r>
              <a:rPr lang="en" sz="1800">
                <a:solidFill>
                  <a:schemeClr val="lt1"/>
                </a:solidFill>
              </a:rPr>
              <a:t>Sana Khan, Zain Abedin,</a:t>
            </a:r>
            <a:endParaRPr sz="1800">
              <a:solidFill>
                <a:schemeClr val="lt1"/>
              </a:solidFill>
            </a:endParaRPr>
          </a:p>
          <a:p>
            <a:pPr indent="0" lvl="0" marL="0" rtl="0" algn="ctr">
              <a:lnSpc>
                <a:spcPct val="100000"/>
              </a:lnSpc>
              <a:spcBef>
                <a:spcPts val="0"/>
              </a:spcBef>
              <a:spcAft>
                <a:spcPts val="0"/>
              </a:spcAft>
              <a:buClr>
                <a:schemeClr val="dk1"/>
              </a:buClr>
              <a:buSzPts val="2400"/>
              <a:buFont typeface="Arial"/>
              <a:buNone/>
            </a:pPr>
            <a:r>
              <a:rPr lang="en" sz="1800">
                <a:solidFill>
                  <a:schemeClr val="lt1"/>
                </a:solidFill>
              </a:rPr>
              <a:t>Priscilla Chua, Li Pan</a:t>
            </a:r>
            <a:endParaRPr sz="1800">
              <a:solidFill>
                <a:schemeClr val="lt1"/>
              </a:solidFill>
            </a:endParaRPr>
          </a:p>
          <a:p>
            <a:pPr indent="0" lvl="0" marL="0" rtl="0" algn="ctr">
              <a:lnSpc>
                <a:spcPct val="100000"/>
              </a:lnSpc>
              <a:spcBef>
                <a:spcPts val="0"/>
              </a:spcBef>
              <a:spcAft>
                <a:spcPts val="0"/>
              </a:spcAft>
              <a:buClr>
                <a:schemeClr val="dk1"/>
              </a:buClr>
              <a:buSzPts val="2400"/>
              <a:buFont typeface="Arial"/>
              <a:buNone/>
            </a:pPr>
            <a:r>
              <a:rPr lang="en" sz="1800">
                <a:solidFill>
                  <a:schemeClr val="lt1"/>
                </a:solidFill>
              </a:rPr>
              <a:t>2018-11-15</a:t>
            </a:r>
            <a:endParaRPr sz="1800">
              <a:solidFill>
                <a:schemeClr val="lt1"/>
              </a:solidFill>
            </a:endParaRPr>
          </a:p>
          <a:p>
            <a:pPr indent="0" lvl="0" marL="0" rtl="0" algn="ctr">
              <a:lnSpc>
                <a:spcPct val="100000"/>
              </a:lnSpc>
              <a:spcBef>
                <a:spcPts val="0"/>
              </a:spcBef>
              <a:spcAft>
                <a:spcPts val="0"/>
              </a:spcAft>
              <a:buClr>
                <a:schemeClr val="dk1"/>
              </a:buClr>
              <a:buSzPts val="1800"/>
              <a:buNone/>
            </a:pPr>
            <a:r>
              <a:t/>
            </a:r>
            <a:endParaRPr sz="1800">
              <a:solidFill>
                <a:schemeClr val="lt1"/>
              </a:solidFill>
            </a:endParaRPr>
          </a:p>
          <a:p>
            <a:pPr indent="0" lvl="0" marL="0" rtl="0" algn="ctr">
              <a:lnSpc>
                <a:spcPct val="100000"/>
              </a:lnSpc>
              <a:spcBef>
                <a:spcPts val="0"/>
              </a:spcBef>
              <a:spcAft>
                <a:spcPts val="0"/>
              </a:spcAft>
              <a:buClr>
                <a:schemeClr val="dk1"/>
              </a:buClr>
              <a:buSzPts val="1800"/>
              <a:buNone/>
            </a:pPr>
            <a:r>
              <a:t/>
            </a:r>
            <a:endParaRPr sz="1800">
              <a:solidFill>
                <a:schemeClr val="lt1"/>
              </a:solidFill>
            </a:endParaRPr>
          </a:p>
          <a:p>
            <a:pPr indent="0" lvl="0" marL="0" rtl="0" algn="ctr">
              <a:lnSpc>
                <a:spcPct val="100000"/>
              </a:lnSpc>
              <a:spcBef>
                <a:spcPts val="0"/>
              </a:spcBef>
              <a:spcAft>
                <a:spcPts val="0"/>
              </a:spcAft>
              <a:buClr>
                <a:schemeClr val="dk1"/>
              </a:buClr>
              <a:buSzPts val="1800"/>
              <a:buNone/>
            </a:pPr>
            <a:r>
              <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287375" y="278250"/>
            <a:ext cx="4657800" cy="747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Research Areas</a:t>
            </a:r>
            <a:endParaRPr/>
          </a:p>
        </p:txBody>
      </p:sp>
      <p:sp>
        <p:nvSpPr>
          <p:cNvPr id="132" name="Google Shape;132;p23"/>
          <p:cNvSpPr txBox="1"/>
          <p:nvPr>
            <p:ph idx="1" type="body"/>
          </p:nvPr>
        </p:nvSpPr>
        <p:spPr>
          <a:xfrm>
            <a:off x="4287375" y="933225"/>
            <a:ext cx="4657800" cy="35517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Clr>
                <a:srgbClr val="000000"/>
              </a:buClr>
              <a:buSzPts val="1400"/>
              <a:buChar char="-"/>
            </a:pPr>
            <a:r>
              <a:rPr lang="en" sz="1800">
                <a:solidFill>
                  <a:srgbClr val="000000"/>
                </a:solidFill>
              </a:rPr>
              <a:t>Research areas are sorted by  professor, with the default page showing only the professors of the sub-faculty</a:t>
            </a:r>
            <a:endParaRPr sz="1800">
              <a:solidFill>
                <a:srgbClr val="000000"/>
              </a:solidFill>
            </a:endParaRPr>
          </a:p>
          <a:p>
            <a:pPr indent="-317500" lvl="0" marL="457200" rtl="0" algn="l">
              <a:spcBef>
                <a:spcPts val="0"/>
              </a:spcBef>
              <a:spcAft>
                <a:spcPts val="0"/>
              </a:spcAft>
              <a:buClr>
                <a:srgbClr val="000000"/>
              </a:buClr>
              <a:buSzPts val="1400"/>
              <a:buChar char="-"/>
            </a:pPr>
            <a:r>
              <a:rPr lang="en" sz="1800">
                <a:solidFill>
                  <a:srgbClr val="000000"/>
                </a:solidFill>
              </a:rPr>
              <a:t>By clicking on one of the professors, the user would be directed to the research done by that professor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Any of the list items could also include short summary of the professors personal research areas</a:t>
            </a:r>
            <a:endParaRPr sz="1800">
              <a:solidFill>
                <a:srgbClr val="000000"/>
              </a:solidFill>
            </a:endParaRPr>
          </a:p>
        </p:txBody>
      </p:sp>
      <p:pic>
        <p:nvPicPr>
          <p:cNvPr id="133" name="Google Shape;133;p23"/>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273850" y="153276"/>
            <a:ext cx="4657800" cy="1087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Forms</a:t>
            </a:r>
            <a:endParaRPr/>
          </a:p>
        </p:txBody>
      </p:sp>
      <p:sp>
        <p:nvSpPr>
          <p:cNvPr id="139" name="Google Shape;139;p24"/>
          <p:cNvSpPr txBox="1"/>
          <p:nvPr>
            <p:ph idx="1" type="body"/>
          </p:nvPr>
        </p:nvSpPr>
        <p:spPr>
          <a:xfrm>
            <a:off x="4273850" y="1055725"/>
            <a:ext cx="4657800" cy="3281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Faculty Specific Forms are </a:t>
            </a:r>
            <a:r>
              <a:rPr lang="en" sz="1800">
                <a:solidFill>
                  <a:srgbClr val="000000"/>
                </a:solidFill>
              </a:rPr>
              <a:t>provided in alphabetical order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Will include a link to a General Forms page for any forms not specific to the faculty</a:t>
            </a:r>
            <a:r>
              <a:rPr lang="en" sz="1800">
                <a:solidFill>
                  <a:srgbClr val="000000"/>
                </a:solidFill>
              </a:rPr>
              <a:t>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Each of these pages provides the user with a search bar to find forms immediately</a:t>
            </a:r>
            <a:endParaRPr sz="1800">
              <a:solidFill>
                <a:srgbClr val="000000"/>
              </a:solidFill>
            </a:endParaRPr>
          </a:p>
        </p:txBody>
      </p:sp>
      <p:pic>
        <p:nvPicPr>
          <p:cNvPr id="140" name="Google Shape;140;p24"/>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257900" y="175751"/>
            <a:ext cx="4657800" cy="1078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Documentation</a:t>
            </a:r>
            <a:endParaRPr/>
          </a:p>
        </p:txBody>
      </p:sp>
      <p:sp>
        <p:nvSpPr>
          <p:cNvPr id="146" name="Google Shape;146;p25"/>
          <p:cNvSpPr txBox="1"/>
          <p:nvPr>
            <p:ph idx="1" type="body"/>
          </p:nvPr>
        </p:nvSpPr>
        <p:spPr>
          <a:xfrm>
            <a:off x="4153075" y="970925"/>
            <a:ext cx="4657800" cy="34950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The Documentation site page provides folders that would have individual documents within them</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Two of these folders would be ‘New-Hire Documentation’, and ‘Policy and Procedures’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Should also include a link to a general documentation folder</a:t>
            </a:r>
            <a:endParaRPr sz="1800">
              <a:solidFill>
                <a:srgbClr val="000000"/>
              </a:solidFill>
            </a:endParaRPr>
          </a:p>
        </p:txBody>
      </p:sp>
      <p:pic>
        <p:nvPicPr>
          <p:cNvPr id="147" name="Google Shape;147;p25"/>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User Questionnaire: Pre-task Questions</a:t>
            </a:r>
            <a:endParaRPr/>
          </a:p>
        </p:txBody>
      </p:sp>
      <p:sp>
        <p:nvSpPr>
          <p:cNvPr id="153" name="Google Shape;153;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Do you think you would prefer to see more options on the same page with the potential for less </a:t>
            </a:r>
            <a:r>
              <a:rPr lang="en" sz="1800">
                <a:solidFill>
                  <a:srgbClr val="000000"/>
                </a:solidFill>
              </a:rPr>
              <a:t>click throughs</a:t>
            </a:r>
            <a:r>
              <a:rPr lang="en" sz="1800">
                <a:solidFill>
                  <a:srgbClr val="000000"/>
                </a:solidFill>
              </a:rPr>
              <a:t>? Or would you prefer the opposite?</a:t>
            </a:r>
            <a:endParaRPr sz="1800">
              <a:solidFill>
                <a:srgbClr val="000000"/>
              </a:solidFill>
            </a:endParaRPr>
          </a:p>
          <a:p>
            <a:pPr indent="0" lvl="0" marL="914400" rtl="0" algn="l">
              <a:spcBef>
                <a:spcPts val="800"/>
              </a:spcBef>
              <a:spcAft>
                <a:spcPts val="0"/>
              </a:spcAft>
              <a:buNone/>
            </a:pPr>
            <a:r>
              <a:rPr lang="en" sz="1800">
                <a:solidFill>
                  <a:srgbClr val="000000"/>
                </a:solidFill>
              </a:rPr>
              <a:t>This would be the closest the tester could get to an unbiased opinion of the users ideal navigation experience </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Task Questions</a:t>
            </a:r>
            <a:endParaRPr/>
          </a:p>
        </p:txBody>
      </p:sp>
      <p:sp>
        <p:nvSpPr>
          <p:cNvPr id="159" name="Google Shape;159;p2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Where would you go if you were searching for a specific course syllabus?</a:t>
            </a:r>
            <a:endParaRPr sz="1800">
              <a:solidFill>
                <a:srgbClr val="000000"/>
              </a:solidFill>
            </a:endParaRPr>
          </a:p>
          <a:p>
            <a:pPr indent="0" lvl="0" marL="914400" rtl="0" algn="l">
              <a:spcBef>
                <a:spcPts val="800"/>
              </a:spcBef>
              <a:spcAft>
                <a:spcPts val="0"/>
              </a:spcAft>
              <a:buNone/>
            </a:pPr>
            <a:r>
              <a:rPr lang="en" sz="1800">
                <a:solidFill>
                  <a:srgbClr val="000000"/>
                </a:solidFill>
              </a:rPr>
              <a:t>Would reveal whether the user chose to search by professor or by semester. </a:t>
            </a:r>
            <a:endParaRPr sz="1800">
              <a:solidFill>
                <a:srgbClr val="000000"/>
              </a:solidFill>
            </a:endParaRPr>
          </a:p>
          <a:p>
            <a:pPr indent="-342900" lvl="0" marL="457200" rtl="0" algn="l">
              <a:spcBef>
                <a:spcPts val="800"/>
              </a:spcBef>
              <a:spcAft>
                <a:spcPts val="0"/>
              </a:spcAft>
              <a:buClr>
                <a:srgbClr val="000000"/>
              </a:buClr>
              <a:buSzPts val="1800"/>
              <a:buChar char="-"/>
            </a:pPr>
            <a:r>
              <a:rPr lang="en" sz="1800">
                <a:solidFill>
                  <a:srgbClr val="000000"/>
                </a:solidFill>
              </a:rPr>
              <a:t>Can you attempt to find the page that would include lab safety procedures documentation?</a:t>
            </a:r>
            <a:endParaRPr sz="1800">
              <a:solidFill>
                <a:srgbClr val="000000"/>
              </a:solidFill>
            </a:endParaRPr>
          </a:p>
          <a:p>
            <a:pPr indent="0" lvl="0" marL="914400" rtl="0" algn="l">
              <a:spcBef>
                <a:spcPts val="800"/>
              </a:spcBef>
              <a:spcAft>
                <a:spcPts val="0"/>
              </a:spcAft>
              <a:buNone/>
            </a:pPr>
            <a:r>
              <a:rPr lang="en" sz="1800">
                <a:solidFill>
                  <a:srgbClr val="000000"/>
                </a:solidFill>
              </a:rPr>
              <a:t>Tests if the documentation tab makes logical sense to a first time user.</a:t>
            </a:r>
            <a:endParaRPr sz="1800">
              <a:solidFill>
                <a:srgbClr val="000000"/>
              </a:solidFill>
            </a:endParaRPr>
          </a:p>
          <a:p>
            <a:pPr indent="0" lvl="0" marL="457200" rtl="0" algn="l">
              <a:spcBef>
                <a:spcPts val="800"/>
              </a:spcBef>
              <a:spcAft>
                <a:spcPts val="0"/>
              </a:spcAft>
              <a:buNone/>
            </a:pPr>
            <a:r>
              <a:rPr lang="en" sz="1800">
                <a:solidFill>
                  <a:srgbClr val="000000"/>
                </a:solidFill>
              </a:rPr>
              <a:t>The tester would also glean many key insights into what the user is thinking while moving through the site.</a:t>
            </a:r>
            <a:endParaRPr sz="1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Post Task Questions</a:t>
            </a:r>
            <a:endParaRPr/>
          </a:p>
        </p:txBody>
      </p:sp>
      <p:sp>
        <p:nvSpPr>
          <p:cNvPr id="165" name="Google Shape;165;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How would you rate your ability to navigate the pages on a scale from 1-10?</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What is the most important feature that you think is missing, or that we need to add?</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Are there any parts of the web page structure or navigation that did not make sense?</a:t>
            </a:r>
            <a:endParaRPr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Cascade Server Progress</a:t>
            </a:r>
            <a:endParaRPr/>
          </a:p>
        </p:txBody>
      </p:sp>
      <p:sp>
        <p:nvSpPr>
          <p:cNvPr id="171" name="Google Shape;171;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Clr>
                <a:srgbClr val="000000"/>
              </a:buClr>
              <a:buSzPts val="1800"/>
              <a:buChar char="-"/>
            </a:pPr>
            <a:r>
              <a:rPr lang="en" sz="1800">
                <a:solidFill>
                  <a:srgbClr val="000000"/>
                </a:solidFill>
              </a:rPr>
              <a:t>We did not extensively test the usability of the Cascade Server</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However, we noticed that a lot of the functionality is similar to the public site investigated in Milestone 2. This includes the presence of the navigation path on each page, as well as the use of dropdown menus</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199300" y="273850"/>
            <a:ext cx="4930500" cy="1095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1962800" y="1643549"/>
            <a:ext cx="6552600" cy="29892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78" name="Google Shape;178;p30"/>
          <p:cNvPicPr preferRelativeResize="0"/>
          <p:nvPr/>
        </p:nvPicPr>
        <p:blipFill>
          <a:blip r:embed="rId3">
            <a:alphaModFix/>
          </a:blip>
          <a:stretch>
            <a:fillRect/>
          </a:stretch>
        </p:blipFill>
        <p:spPr>
          <a:xfrm>
            <a:off x="1143000" y="-47300"/>
            <a:ext cx="685799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730325" y="273849"/>
            <a:ext cx="7785000" cy="7980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b="0" i="0" lang="en" sz="3300" u="none">
                <a:solidFill>
                  <a:schemeClr val="dk1"/>
                </a:solidFill>
                <a:latin typeface="Calibri"/>
                <a:ea typeface="Calibri"/>
                <a:cs typeface="Calibri"/>
                <a:sym typeface="Calibri"/>
              </a:rPr>
              <a:t>Group reflection</a:t>
            </a:r>
            <a:endParaRPr sz="1100"/>
          </a:p>
        </p:txBody>
      </p:sp>
      <p:sp>
        <p:nvSpPr>
          <p:cNvPr id="184" name="Google Shape;184;p31"/>
          <p:cNvSpPr txBox="1"/>
          <p:nvPr>
            <p:ph idx="1" type="body"/>
          </p:nvPr>
        </p:nvSpPr>
        <p:spPr>
          <a:xfrm>
            <a:off x="865950" y="876375"/>
            <a:ext cx="7649400" cy="4162800"/>
          </a:xfrm>
          <a:prstGeom prst="rect">
            <a:avLst/>
          </a:prstGeom>
          <a:noFill/>
          <a:ln>
            <a:noFill/>
          </a:ln>
        </p:spPr>
        <p:txBody>
          <a:bodyPr anchorCtr="0" anchor="t" bIns="34275" lIns="68575" spcFirstLastPara="1" rIns="68575" wrap="square" tIns="34275">
            <a:noAutofit/>
          </a:bodyPr>
          <a:lstStyle/>
          <a:p>
            <a:pPr indent="-152400" lvl="0" marL="177800" marR="0" rtl="0" algn="l">
              <a:lnSpc>
                <a:spcPct val="8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How did you feel about this milestone? What did you like about it? What did you dislike?</a:t>
            </a:r>
            <a:endParaRPr sz="1800"/>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Using paper graphics to directly display our ideas</a:t>
            </a:r>
            <a:endParaRPr sz="1400">
              <a:solidFill>
                <a:srgbClr val="000000"/>
              </a:solidFill>
            </a:endParaRPr>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We realize there is room </a:t>
            </a:r>
            <a:r>
              <a:rPr lang="en" sz="1400">
                <a:solidFill>
                  <a:srgbClr val="000000"/>
                </a:solidFill>
              </a:rPr>
              <a:t>to improve, however we are getting close to being done</a:t>
            </a:r>
            <a:endParaRPr sz="1400">
              <a:solidFill>
                <a:srgbClr val="000000"/>
              </a:solidFill>
            </a:endParaRPr>
          </a:p>
          <a:p>
            <a:pPr indent="-152400" lvl="0" marL="177800" marR="0" rtl="0" algn="l">
              <a:lnSpc>
                <a:spcPct val="8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What did y</a:t>
            </a:r>
            <a:r>
              <a:rPr b="0" i="0" lang="en" sz="1800" u="none" cap="none" strike="noStrike">
                <a:solidFill>
                  <a:schemeClr val="dk1"/>
                </a:solidFill>
                <a:latin typeface="Calibri"/>
                <a:ea typeface="Calibri"/>
                <a:cs typeface="Calibri"/>
                <a:sym typeface="Calibri"/>
              </a:rPr>
              <a:t>ou learn about yourself as you collaborated and worked through this milestone?</a:t>
            </a:r>
            <a:endParaRPr sz="1800"/>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Brainstorming ideas from everyone helps a lot</a:t>
            </a:r>
            <a:endParaRPr sz="1400">
              <a:solidFill>
                <a:srgbClr val="000000"/>
              </a:solidFill>
            </a:endParaRPr>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This milestone is vital to the success of our project</a:t>
            </a:r>
            <a:endParaRPr sz="1400">
              <a:solidFill>
                <a:srgbClr val="000000"/>
              </a:solidFill>
            </a:endParaRPr>
          </a:p>
          <a:p>
            <a:pPr indent="-152400" lvl="0" marL="177800" marR="0" rtl="0" algn="l">
              <a:lnSpc>
                <a:spcPct val="8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How will you use what you have learned going forward?</a:t>
            </a:r>
            <a:endParaRPr sz="1800"/>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Balance the expected needs from different users</a:t>
            </a:r>
            <a:endParaRPr sz="1400">
              <a:solidFill>
                <a:srgbClr val="000000"/>
              </a:solidFill>
            </a:endParaRPr>
          </a:p>
          <a:p>
            <a:pPr indent="-152400" lvl="0" marL="177800" marR="0" rtl="0" algn="l">
              <a:lnSpc>
                <a:spcPct val="8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What “stuff &amp; things” related to this milestone would you want help with?</a:t>
            </a:r>
            <a:endParaRPr sz="1800"/>
          </a:p>
          <a:p>
            <a:pPr indent="-152400" lvl="1" marL="520700" marR="0" rtl="0" algn="l">
              <a:lnSpc>
                <a:spcPct val="80000"/>
              </a:lnSpc>
              <a:spcBef>
                <a:spcPts val="400"/>
              </a:spcBef>
              <a:spcAft>
                <a:spcPts val="0"/>
              </a:spcAft>
              <a:buClr>
                <a:srgbClr val="000000"/>
              </a:buClr>
              <a:buSzPts val="1400"/>
              <a:buFont typeface="Arial"/>
              <a:buChar char="•"/>
            </a:pPr>
            <a:r>
              <a:rPr lang="en" sz="1400">
                <a:solidFill>
                  <a:srgbClr val="000000"/>
                </a:solidFill>
              </a:rPr>
              <a:t> Spend more time to do the research and plan</a:t>
            </a: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Overview</a:t>
            </a:r>
            <a:endParaRPr/>
          </a:p>
        </p:txBody>
      </p:sp>
      <p:sp>
        <p:nvSpPr>
          <p:cNvPr id="77" name="Google Shape;77;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800"/>
              </a:spcBef>
              <a:spcAft>
                <a:spcPts val="0"/>
              </a:spcAft>
              <a:buClr>
                <a:srgbClr val="000000"/>
              </a:buClr>
              <a:buSzPts val="1800"/>
              <a:buChar char="-"/>
            </a:pPr>
            <a:r>
              <a:rPr lang="en" sz="1800">
                <a:solidFill>
                  <a:srgbClr val="000000"/>
                </a:solidFill>
              </a:rPr>
              <a:t>Continuing from our content strategy proposal, we decided to keep the idea of an ever-present nav bar with the four main headers: Committees, Course Material, Research Areas, and Forms/Documentation. This nav bar would be on any of the nested pages within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Since the private site would require a user to login, the site’s security would be tied to this authentication.</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 sz="1800">
                <a:solidFill>
                  <a:srgbClr val="000000"/>
                </a:solidFill>
              </a:rPr>
              <a:t>This could either mean a base security level based on the user’s faculty, or specific permissions given to individuals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4214725" y="153125"/>
            <a:ext cx="4300500" cy="792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Login Page</a:t>
            </a:r>
            <a:endParaRPr/>
          </a:p>
        </p:txBody>
      </p:sp>
      <p:sp>
        <p:nvSpPr>
          <p:cNvPr id="83" name="Google Shape;83;p16"/>
          <p:cNvSpPr txBox="1"/>
          <p:nvPr>
            <p:ph idx="1" type="body"/>
          </p:nvPr>
        </p:nvSpPr>
        <p:spPr>
          <a:xfrm>
            <a:off x="3900400" y="1053925"/>
            <a:ext cx="4615200" cy="35787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Would be a simple form page necessary to validate the user’s credentials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user would be directed to their respective faculty once they are authenticated </a:t>
            </a:r>
            <a:endParaRPr sz="1800">
              <a:solidFill>
                <a:srgbClr val="000000"/>
              </a:solidFill>
            </a:endParaRPr>
          </a:p>
        </p:txBody>
      </p:sp>
      <p:pic>
        <p:nvPicPr>
          <p:cNvPr id="84" name="Google Shape;84;p16"/>
          <p:cNvPicPr preferRelativeResize="0"/>
          <p:nvPr/>
        </p:nvPicPr>
        <p:blipFill>
          <a:blip r:embed="rId3">
            <a:alphaModFix/>
          </a:blip>
          <a:stretch>
            <a:fillRect/>
          </a:stretch>
        </p:blipFill>
        <p:spPr>
          <a:xfrm>
            <a:off x="0" y="2"/>
            <a:ext cx="3857634"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07475" y="256851"/>
            <a:ext cx="4707900" cy="684600"/>
          </a:xfrm>
          <a:prstGeom prst="rect">
            <a:avLst/>
          </a:prstGeom>
        </p:spPr>
        <p:txBody>
          <a:bodyPr anchorCtr="0" anchor="ctr" bIns="34275" lIns="68575" spcFirstLastPara="1" rIns="68575" wrap="square" tIns="34275">
            <a:noAutofit/>
          </a:bodyPr>
          <a:lstStyle/>
          <a:p>
            <a:pPr indent="457200" lvl="0" marL="0" rtl="0" algn="l">
              <a:spcBef>
                <a:spcPts val="0"/>
              </a:spcBef>
              <a:spcAft>
                <a:spcPts val="0"/>
              </a:spcAft>
              <a:buNone/>
            </a:pPr>
            <a:r>
              <a:rPr lang="en"/>
              <a:t>Main Page (Faculty)</a:t>
            </a:r>
            <a:endParaRPr/>
          </a:p>
        </p:txBody>
      </p:sp>
      <p:sp>
        <p:nvSpPr>
          <p:cNvPr id="90" name="Google Shape;90;p17"/>
          <p:cNvSpPr txBox="1"/>
          <p:nvPr>
            <p:ph idx="1" type="body"/>
          </p:nvPr>
        </p:nvSpPr>
        <p:spPr>
          <a:xfrm>
            <a:off x="4190575" y="941450"/>
            <a:ext cx="4324800" cy="41799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The main page will contain any default information available for the faculty’s staff, as well as a nav bar that will contain the four main headings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nav bar will have two dropdown menu options, that simplify the navigation to the respective pages</a:t>
            </a:r>
            <a:endParaRPr sz="1800">
              <a:solidFill>
                <a:srgbClr val="000000"/>
              </a:solidFill>
            </a:endParaRPr>
          </a:p>
        </p:txBody>
      </p:sp>
      <p:pic>
        <p:nvPicPr>
          <p:cNvPr id="91" name="Google Shape;91;p17"/>
          <p:cNvPicPr preferRelativeResize="0"/>
          <p:nvPr/>
        </p:nvPicPr>
        <p:blipFill>
          <a:blip r:embed="rId3">
            <a:alphaModFix/>
          </a:blip>
          <a:stretch>
            <a:fillRect/>
          </a:stretch>
        </p:blipFill>
        <p:spPr>
          <a:xfrm>
            <a:off x="0" y="0"/>
            <a:ext cx="3857634"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094175" y="89750"/>
            <a:ext cx="4614900" cy="621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Committee Main Page</a:t>
            </a:r>
            <a:endParaRPr/>
          </a:p>
        </p:txBody>
      </p:sp>
      <p:sp>
        <p:nvSpPr>
          <p:cNvPr id="97" name="Google Shape;97;p18"/>
          <p:cNvSpPr txBox="1"/>
          <p:nvPr>
            <p:ph idx="1" type="body"/>
          </p:nvPr>
        </p:nvSpPr>
        <p:spPr>
          <a:xfrm>
            <a:off x="4094175" y="792700"/>
            <a:ext cx="4614900" cy="38400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Contains a list of faculty-specific committee items corresponding to individual committees, where each contains a drop-down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drop-down menu contains the option to either see the historical record of the committee members, or to see the meeting notes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page also contains a link to a full list of all committees in engineering</a:t>
            </a:r>
            <a:endParaRPr sz="1800">
              <a:solidFill>
                <a:srgbClr val="000000"/>
              </a:solidFill>
            </a:endParaRPr>
          </a:p>
        </p:txBody>
      </p:sp>
      <p:pic>
        <p:nvPicPr>
          <p:cNvPr id="98" name="Google Shape;98;p18"/>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075625" y="116200"/>
            <a:ext cx="4657800" cy="7026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Committee Members</a:t>
            </a:r>
            <a:endParaRPr/>
          </a:p>
        </p:txBody>
      </p:sp>
      <p:sp>
        <p:nvSpPr>
          <p:cNvPr id="104" name="Google Shape;104;p19"/>
          <p:cNvSpPr txBox="1"/>
          <p:nvPr>
            <p:ph idx="1" type="body"/>
          </p:nvPr>
        </p:nvSpPr>
        <p:spPr>
          <a:xfrm>
            <a:off x="4002875" y="903575"/>
            <a:ext cx="4657800" cy="37047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Contains a list of the committee’s members, organized by year. With a possible option to enter the chosen year directly</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nav bar containing the four headings is still present, but is not detailed in further pages</a:t>
            </a:r>
            <a:endParaRPr sz="1800">
              <a:solidFill>
                <a:srgbClr val="000000"/>
              </a:solidFill>
            </a:endParaRPr>
          </a:p>
        </p:txBody>
      </p:sp>
      <p:pic>
        <p:nvPicPr>
          <p:cNvPr id="105" name="Google Shape;105;p19"/>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136175" y="302175"/>
            <a:ext cx="4657800" cy="836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Committee Meeting Notes</a:t>
            </a:r>
            <a:endParaRPr/>
          </a:p>
        </p:txBody>
      </p:sp>
      <p:sp>
        <p:nvSpPr>
          <p:cNvPr id="111" name="Google Shape;111;p20"/>
          <p:cNvSpPr txBox="1"/>
          <p:nvPr>
            <p:ph idx="1" type="body"/>
          </p:nvPr>
        </p:nvSpPr>
        <p:spPr>
          <a:xfrm>
            <a:off x="4136175" y="1231500"/>
            <a:ext cx="4657800" cy="39120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Contains a list of folders containing the individual meetings notes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Sorted in reverse chronological order</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Could have further classification of meetings based on topics covered</a:t>
            </a:r>
            <a:endParaRPr sz="1800">
              <a:solidFill>
                <a:srgbClr val="000000"/>
              </a:solidFill>
            </a:endParaRPr>
          </a:p>
        </p:txBody>
      </p:sp>
      <p:pic>
        <p:nvPicPr>
          <p:cNvPr id="112" name="Google Shape;112;p20"/>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148300" y="143925"/>
            <a:ext cx="4657800" cy="979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Course Material by Prof</a:t>
            </a:r>
            <a:endParaRPr/>
          </a:p>
        </p:txBody>
      </p:sp>
      <p:sp>
        <p:nvSpPr>
          <p:cNvPr id="118" name="Google Shape;118;p21"/>
          <p:cNvSpPr txBox="1"/>
          <p:nvPr>
            <p:ph idx="1" type="body"/>
          </p:nvPr>
        </p:nvSpPr>
        <p:spPr>
          <a:xfrm>
            <a:off x="4148300" y="945150"/>
            <a:ext cx="4657800" cy="3146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One of the two options given to sort the given courses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Provides a list of professors in the faculty, linking to lists of the courses that they teach</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Has an additional link to view a full list of professors in engineering</a:t>
            </a:r>
            <a:endParaRPr sz="1800">
              <a:solidFill>
                <a:srgbClr val="000000"/>
              </a:solidFill>
            </a:endParaRPr>
          </a:p>
        </p:txBody>
      </p:sp>
      <p:pic>
        <p:nvPicPr>
          <p:cNvPr id="119" name="Google Shape;119;p21"/>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099775" y="212175"/>
            <a:ext cx="4657800" cy="934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Course Material by Year</a:t>
            </a:r>
            <a:endParaRPr/>
          </a:p>
        </p:txBody>
      </p:sp>
      <p:sp>
        <p:nvSpPr>
          <p:cNvPr id="125" name="Google Shape;125;p22"/>
          <p:cNvSpPr txBox="1"/>
          <p:nvPr>
            <p:ph idx="1" type="body"/>
          </p:nvPr>
        </p:nvSpPr>
        <p:spPr>
          <a:xfrm>
            <a:off x="4099775" y="1048900"/>
            <a:ext cx="4657800" cy="3281400"/>
          </a:xfrm>
          <a:prstGeom prst="rect">
            <a:avLst/>
          </a:prstGeom>
        </p:spPr>
        <p:txBody>
          <a:bodyPr anchorCtr="0" anchor="t" bIns="34275" lIns="68575" spcFirstLastPara="1" rIns="68575" wrap="square" tIns="34275">
            <a:noAutofit/>
          </a:bodyPr>
          <a:lstStyle/>
          <a:p>
            <a:pPr indent="-342900" lvl="0" marL="457200" rtl="0" algn="l">
              <a:spcBef>
                <a:spcPts val="800"/>
              </a:spcBef>
              <a:spcAft>
                <a:spcPts val="0"/>
              </a:spcAft>
              <a:buClr>
                <a:srgbClr val="000000"/>
              </a:buClr>
              <a:buSzPts val="1800"/>
              <a:buChar char="-"/>
            </a:pPr>
            <a:r>
              <a:rPr lang="en" sz="1800">
                <a:solidFill>
                  <a:srgbClr val="000000"/>
                </a:solidFill>
              </a:rPr>
              <a:t>Provides a list of dropdown menus, corresponding to the year, and then the semester that the course is offered in</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Links to a page containing all of the courses offered in that semester (in the sub-faculty)</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Contains a link to a list of all courses in engineering, sorted the same way</a:t>
            </a:r>
            <a:endParaRPr sz="1800">
              <a:solidFill>
                <a:srgbClr val="000000"/>
              </a:solidFill>
            </a:endParaRPr>
          </a:p>
        </p:txBody>
      </p:sp>
      <p:pic>
        <p:nvPicPr>
          <p:cNvPr id="126" name="Google Shape;126;p22"/>
          <p:cNvPicPr preferRelativeResize="0"/>
          <p:nvPr/>
        </p:nvPicPr>
        <p:blipFill>
          <a:blip r:embed="rId3">
            <a:alphaModFix/>
          </a:blip>
          <a:stretch>
            <a:fillRect/>
          </a:stretch>
        </p:blipFill>
        <p:spPr>
          <a:xfrm>
            <a:off x="-12" y="0"/>
            <a:ext cx="385762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