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8"/>
  </p:notesMasterIdLst>
  <p:handoutMasterIdLst>
    <p:handoutMasterId r:id="rId19"/>
  </p:handoutMasterIdLst>
  <p:sldIdLst>
    <p:sldId id="256" r:id="rId2"/>
    <p:sldId id="334" r:id="rId3"/>
    <p:sldId id="333" r:id="rId4"/>
    <p:sldId id="270" r:id="rId5"/>
    <p:sldId id="281" r:id="rId6"/>
    <p:sldId id="335" r:id="rId7"/>
    <p:sldId id="345" r:id="rId8"/>
    <p:sldId id="336" r:id="rId9"/>
    <p:sldId id="337" r:id="rId10"/>
    <p:sldId id="338" r:id="rId11"/>
    <p:sldId id="339" r:id="rId12"/>
    <p:sldId id="340" r:id="rId13"/>
    <p:sldId id="341" r:id="rId14"/>
    <p:sldId id="342" r:id="rId15"/>
    <p:sldId id="344" r:id="rId16"/>
    <p:sldId id="317" r:id="rId17"/>
  </p:sldIdLst>
  <p:sldSz cx="9144000" cy="6858000" type="screen4x3"/>
  <p:notesSz cx="6788150" cy="9923463"/>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EF8"/>
    <a:srgbClr val="0000FF"/>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9"/>
    <p:restoredTop sz="82489" autoAdjust="0"/>
  </p:normalViewPr>
  <p:slideViewPr>
    <p:cSldViewPr snapToGrid="0" snapToObjects="1">
      <p:cViewPr varScale="1">
        <p:scale>
          <a:sx n="95" d="100"/>
          <a:sy n="95" d="100"/>
        </p:scale>
        <p:origin x="86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1531" cy="496173"/>
          </a:xfrm>
          <a:prstGeom prst="rect">
            <a:avLst/>
          </a:prstGeom>
        </p:spPr>
        <p:txBody>
          <a:bodyPr vert="horz" lIns="95482" tIns="47741" rIns="95482" bIns="47741" rtlCol="0"/>
          <a:lstStyle>
            <a:lvl1pPr algn="l">
              <a:defRPr sz="1300"/>
            </a:lvl1pPr>
          </a:lstStyle>
          <a:p>
            <a:endParaRPr lang="en-US"/>
          </a:p>
        </p:txBody>
      </p:sp>
      <p:sp>
        <p:nvSpPr>
          <p:cNvPr id="3" name="Date Placeholder 2"/>
          <p:cNvSpPr>
            <a:spLocks noGrp="1"/>
          </p:cNvSpPr>
          <p:nvPr>
            <p:ph type="dt" sz="quarter" idx="1"/>
          </p:nvPr>
        </p:nvSpPr>
        <p:spPr>
          <a:xfrm>
            <a:off x="3845048" y="1"/>
            <a:ext cx="2941531" cy="496173"/>
          </a:xfrm>
          <a:prstGeom prst="rect">
            <a:avLst/>
          </a:prstGeom>
        </p:spPr>
        <p:txBody>
          <a:bodyPr vert="horz" lIns="95482" tIns="47741" rIns="95482" bIns="47741" rtlCol="0"/>
          <a:lstStyle>
            <a:lvl1pPr algn="r">
              <a:defRPr sz="1300"/>
            </a:lvl1pPr>
          </a:lstStyle>
          <a:p>
            <a:fld id="{F2083BB4-0A16-5245-9E06-FF8135372772}" type="datetimeFigureOut">
              <a:rPr lang="en-US" smtClean="0"/>
              <a:pPr/>
              <a:t>7/22/18</a:t>
            </a:fld>
            <a:endParaRPr lang="en-US"/>
          </a:p>
        </p:txBody>
      </p:sp>
      <p:sp>
        <p:nvSpPr>
          <p:cNvPr id="4" name="Footer Placeholder 3"/>
          <p:cNvSpPr>
            <a:spLocks noGrp="1"/>
          </p:cNvSpPr>
          <p:nvPr>
            <p:ph type="ftr" sz="quarter" idx="2"/>
          </p:nvPr>
        </p:nvSpPr>
        <p:spPr>
          <a:xfrm>
            <a:off x="1" y="9425568"/>
            <a:ext cx="2941531" cy="496173"/>
          </a:xfrm>
          <a:prstGeom prst="rect">
            <a:avLst/>
          </a:prstGeom>
        </p:spPr>
        <p:txBody>
          <a:bodyPr vert="horz" lIns="95482" tIns="47741" rIns="95482" bIns="47741" rtlCol="0" anchor="b"/>
          <a:lstStyle>
            <a:lvl1pPr algn="l">
              <a:defRPr sz="1300"/>
            </a:lvl1pPr>
          </a:lstStyle>
          <a:p>
            <a:endParaRPr lang="en-US"/>
          </a:p>
        </p:txBody>
      </p:sp>
      <p:sp>
        <p:nvSpPr>
          <p:cNvPr id="5" name="Slide Number Placeholder 4"/>
          <p:cNvSpPr>
            <a:spLocks noGrp="1"/>
          </p:cNvSpPr>
          <p:nvPr>
            <p:ph type="sldNum" sz="quarter" idx="3"/>
          </p:nvPr>
        </p:nvSpPr>
        <p:spPr>
          <a:xfrm>
            <a:off x="3845048" y="9425568"/>
            <a:ext cx="2941531" cy="496173"/>
          </a:xfrm>
          <a:prstGeom prst="rect">
            <a:avLst/>
          </a:prstGeom>
        </p:spPr>
        <p:txBody>
          <a:bodyPr vert="horz" lIns="95482" tIns="47741" rIns="95482" bIns="47741" rtlCol="0" anchor="b"/>
          <a:lstStyle>
            <a:lvl1pPr algn="r">
              <a:defRPr sz="13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15459713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1531" cy="496173"/>
          </a:xfrm>
          <a:prstGeom prst="rect">
            <a:avLst/>
          </a:prstGeom>
        </p:spPr>
        <p:txBody>
          <a:bodyPr vert="horz" lIns="95482" tIns="47741" rIns="95482" bIns="47741" rtlCol="0"/>
          <a:lstStyle>
            <a:lvl1pPr algn="l">
              <a:defRPr sz="1300"/>
            </a:lvl1pPr>
          </a:lstStyle>
          <a:p>
            <a:endParaRPr lang="en-US"/>
          </a:p>
        </p:txBody>
      </p:sp>
      <p:sp>
        <p:nvSpPr>
          <p:cNvPr id="3" name="Date Placeholder 2"/>
          <p:cNvSpPr>
            <a:spLocks noGrp="1"/>
          </p:cNvSpPr>
          <p:nvPr>
            <p:ph type="dt" idx="1"/>
          </p:nvPr>
        </p:nvSpPr>
        <p:spPr>
          <a:xfrm>
            <a:off x="3845048" y="1"/>
            <a:ext cx="2941531" cy="496173"/>
          </a:xfrm>
          <a:prstGeom prst="rect">
            <a:avLst/>
          </a:prstGeom>
        </p:spPr>
        <p:txBody>
          <a:bodyPr vert="horz" lIns="95482" tIns="47741" rIns="95482" bIns="47741" rtlCol="0"/>
          <a:lstStyle>
            <a:lvl1pPr algn="r">
              <a:defRPr sz="1300"/>
            </a:lvl1pPr>
          </a:lstStyle>
          <a:p>
            <a:fld id="{2BF69228-E2B9-114B-84AC-2DD0140A52E6}" type="datetimeFigureOut">
              <a:rPr lang="en-US" smtClean="0"/>
              <a:pPr/>
              <a:t>7/22/18</a:t>
            </a:fld>
            <a:endParaRPr lang="en-US"/>
          </a:p>
        </p:txBody>
      </p:sp>
      <p:sp>
        <p:nvSpPr>
          <p:cNvPr id="4" name="Slide Image Placeholder 3"/>
          <p:cNvSpPr>
            <a:spLocks noGrp="1" noRot="1" noChangeAspect="1"/>
          </p:cNvSpPr>
          <p:nvPr>
            <p:ph type="sldImg" idx="2"/>
          </p:nvPr>
        </p:nvSpPr>
        <p:spPr>
          <a:xfrm>
            <a:off x="914400" y="744538"/>
            <a:ext cx="4959350" cy="3721100"/>
          </a:xfrm>
          <a:prstGeom prst="rect">
            <a:avLst/>
          </a:prstGeom>
          <a:noFill/>
          <a:ln w="12700">
            <a:solidFill>
              <a:prstClr val="black"/>
            </a:solidFill>
          </a:ln>
        </p:spPr>
        <p:txBody>
          <a:bodyPr vert="horz" lIns="95482" tIns="47741" rIns="95482" bIns="47741" rtlCol="0" anchor="ctr"/>
          <a:lstStyle/>
          <a:p>
            <a:endParaRPr lang="en-US"/>
          </a:p>
        </p:txBody>
      </p:sp>
      <p:sp>
        <p:nvSpPr>
          <p:cNvPr id="5" name="Notes Placeholder 4"/>
          <p:cNvSpPr>
            <a:spLocks noGrp="1"/>
          </p:cNvSpPr>
          <p:nvPr>
            <p:ph type="body" sz="quarter" idx="3"/>
          </p:nvPr>
        </p:nvSpPr>
        <p:spPr>
          <a:xfrm>
            <a:off x="678815" y="4713645"/>
            <a:ext cx="5430520" cy="4465558"/>
          </a:xfrm>
          <a:prstGeom prst="rect">
            <a:avLst/>
          </a:prstGeom>
        </p:spPr>
        <p:txBody>
          <a:bodyPr vert="horz" lIns="95482" tIns="47741" rIns="95482" bIns="47741"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1" y="9425568"/>
            <a:ext cx="2941531" cy="496173"/>
          </a:xfrm>
          <a:prstGeom prst="rect">
            <a:avLst/>
          </a:prstGeom>
        </p:spPr>
        <p:txBody>
          <a:bodyPr vert="horz" lIns="95482" tIns="47741" rIns="95482" bIns="47741" rtlCol="0" anchor="b"/>
          <a:lstStyle>
            <a:lvl1pPr algn="l">
              <a:defRPr sz="1300"/>
            </a:lvl1pPr>
          </a:lstStyle>
          <a:p>
            <a:endParaRPr lang="en-US"/>
          </a:p>
        </p:txBody>
      </p:sp>
      <p:sp>
        <p:nvSpPr>
          <p:cNvPr id="7" name="Slide Number Placeholder 6"/>
          <p:cNvSpPr>
            <a:spLocks noGrp="1"/>
          </p:cNvSpPr>
          <p:nvPr>
            <p:ph type="sldNum" sz="quarter" idx="5"/>
          </p:nvPr>
        </p:nvSpPr>
        <p:spPr>
          <a:xfrm>
            <a:off x="3845048" y="9425568"/>
            <a:ext cx="2941531" cy="496173"/>
          </a:xfrm>
          <a:prstGeom prst="rect">
            <a:avLst/>
          </a:prstGeom>
        </p:spPr>
        <p:txBody>
          <a:bodyPr vert="horz" lIns="95482" tIns="47741" rIns="95482" bIns="47741" rtlCol="0" anchor="b"/>
          <a:lstStyle>
            <a:lvl1pPr algn="r">
              <a:defRPr sz="13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24956997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pPr marL="171450" indent="-171450">
              <a:buFontTx/>
              <a:buChar char="-"/>
            </a:pPr>
            <a:r>
              <a:rPr lang="en-US" altLang="ko-KR" sz="1200" b="0" i="0" u="none" strike="noStrike" kern="1200" baseline="0" dirty="0" smtClean="0">
                <a:solidFill>
                  <a:schemeClr val="tx1"/>
                </a:solidFill>
                <a:latin typeface="+mn-lt"/>
                <a:ea typeface="+mn-ea"/>
                <a:cs typeface="+mn-cs"/>
              </a:rPr>
              <a:t>If you are reading this book, then presumably you already have an interest in architecture and aspire to be an architect.</a:t>
            </a:r>
          </a:p>
          <a:p>
            <a:pPr marL="171450" indent="-171450">
              <a:buFontTx/>
              <a:buChar char="-"/>
            </a:pPr>
            <a:r>
              <a:rPr lang="en-US" altLang="ko-KR" sz="1200" b="0" i="0" u="none" strike="noStrike" kern="1200" baseline="0" dirty="0" smtClean="0">
                <a:solidFill>
                  <a:schemeClr val="tx1"/>
                </a:solidFill>
                <a:latin typeface="+mn-lt"/>
                <a:ea typeface="+mn-ea"/>
                <a:cs typeface="+mn-cs"/>
              </a:rPr>
              <a:t>Design is not the sole province of wizards</a:t>
            </a:r>
            <a:endParaRPr 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4781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altLang="ko-KR" sz="1200" b="0" i="0" u="none" strike="noStrike" kern="1200" baseline="0" dirty="0" smtClean="0">
                <a:solidFill>
                  <a:schemeClr val="tx1"/>
                </a:solidFill>
                <a:latin typeface="+mn-lt"/>
                <a:ea typeface="+mn-ea"/>
                <a:cs typeface="+mn-cs"/>
              </a:rPr>
              <a:t>- These prerequisites include the following:</a:t>
            </a:r>
            <a:endParaRPr 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9312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pPr marL="171450" indent="-171450">
              <a:buFontTx/>
              <a:buChar char="-"/>
            </a:pPr>
            <a:r>
              <a:rPr lang="en-US" altLang="ko-KR" sz="1200" b="0" i="0" u="none" strike="noStrike" kern="1200" baseline="0" dirty="0" smtClean="0">
                <a:solidFill>
                  <a:schemeClr val="tx1"/>
                </a:solidFill>
                <a:latin typeface="+mn-lt"/>
                <a:ea typeface="+mn-ea"/>
                <a:cs typeface="+mn-cs"/>
              </a:rPr>
              <a:t>While an architect has many duties and responsibilities the single most important skill that a software engineer must master to be called “architect”: the process of design. </a:t>
            </a:r>
          </a:p>
          <a:p>
            <a:pPr marL="171450" indent="-171450">
              <a:buFontTx/>
              <a:buChar char="-"/>
            </a:pPr>
            <a:r>
              <a:rPr lang="en-US" altLang="ko-KR" sz="1200" b="0" i="0" u="none" strike="noStrike" kern="1200" baseline="0" dirty="0" smtClean="0">
                <a:solidFill>
                  <a:schemeClr val="tx1"/>
                </a:solidFill>
                <a:latin typeface="+mn-lt"/>
                <a:ea typeface="+mn-ea"/>
                <a:cs typeface="+mn-cs"/>
              </a:rPr>
              <a:t>To make architectural design more tractable and repeatable, in this book we focus most of our attention on the Attribute-Driven Design (ADD) method, which provides step-by-step guidance on how to iteratively perform the design activity shown in Figure 1.1.</a:t>
            </a:r>
          </a:p>
          <a:p>
            <a:pPr marL="171450" indent="-171450">
              <a:buFontTx/>
              <a:buChar char="-"/>
            </a:pPr>
            <a:r>
              <a:rPr lang="en-US" sz="1200" b="0" i="0" u="none" strike="noStrike" kern="1200" baseline="0" dirty="0" smtClean="0">
                <a:solidFill>
                  <a:schemeClr val="tx1"/>
                </a:solidFill>
                <a:latin typeface="+mn-lt"/>
                <a:ea typeface="+mn-ea"/>
                <a:cs typeface="+mn-cs"/>
              </a:rPr>
              <a:t>Before ADD 3.0, ADD2.5(2013) was proposed to overcome the shortcomings of ADD 2.0, to apply it to real world and many different contexts.</a:t>
            </a:r>
            <a:endParaRPr 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8859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altLang="ko-KR" sz="1200" b="0" i="0" u="none" strike="noStrike" kern="1200" baseline="0" dirty="0" smtClean="0">
                <a:solidFill>
                  <a:schemeClr val="tx1"/>
                </a:solidFill>
                <a:latin typeface="+mn-lt"/>
                <a:ea typeface="+mn-ea"/>
                <a:cs typeface="+mn-cs"/>
              </a:rPr>
              <a:t>- Much has been written on what </a:t>
            </a:r>
            <a:r>
              <a:rPr lang="en-US" altLang="ko-KR" sz="1200" b="0" i="1" u="none" strike="noStrike" kern="1200" baseline="0" dirty="0" smtClean="0">
                <a:solidFill>
                  <a:schemeClr val="tx1"/>
                </a:solidFill>
                <a:latin typeface="+mn-lt"/>
                <a:ea typeface="+mn-ea"/>
                <a:cs typeface="+mn-cs"/>
              </a:rPr>
              <a:t>software architecture </a:t>
            </a:r>
            <a:r>
              <a:rPr lang="en-US" altLang="ko-KR" sz="1200" b="0" i="0" u="none" strike="noStrike" kern="1200" baseline="0" dirty="0" smtClean="0">
                <a:solidFill>
                  <a:schemeClr val="tx1"/>
                </a:solidFill>
                <a:latin typeface="+mn-lt"/>
                <a:ea typeface="+mn-ea"/>
                <a:cs typeface="+mn-cs"/>
              </a:rPr>
              <a:t>is. We adopt the definition of software architecture from </a:t>
            </a:r>
            <a:r>
              <a:rPr lang="en-US" altLang="ko-KR" sz="1200" b="0" i="1" u="none" strike="noStrike" kern="1200" baseline="0" dirty="0" smtClean="0">
                <a:solidFill>
                  <a:schemeClr val="tx1"/>
                </a:solidFill>
                <a:latin typeface="+mn-lt"/>
                <a:ea typeface="+mn-ea"/>
                <a:cs typeface="+mn-cs"/>
              </a:rPr>
              <a:t>Software Architecture in Practice </a:t>
            </a:r>
            <a:r>
              <a:rPr lang="en-US" altLang="ko-KR" sz="1200" b="0" i="0" u="none" strike="noStrike" kern="1200" baseline="0" dirty="0" smtClean="0">
                <a:solidFill>
                  <a:schemeClr val="tx1"/>
                </a:solidFill>
                <a:latin typeface="+mn-lt"/>
                <a:ea typeface="+mn-ea"/>
                <a:cs typeface="+mn-cs"/>
              </a:rPr>
              <a:t>(third edition):</a:t>
            </a:r>
            <a:endParaRPr 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141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altLang="ko-KR" sz="1200" b="0" i="0" u="none" strike="noStrike" kern="1200" baseline="0" dirty="0" smtClean="0">
                <a:solidFill>
                  <a:schemeClr val="tx1"/>
                </a:solidFill>
                <a:latin typeface="+mn-lt"/>
                <a:ea typeface="+mn-ea"/>
                <a:cs typeface="+mn-cs"/>
              </a:rPr>
              <a:t>- Much has been written on what </a:t>
            </a:r>
            <a:r>
              <a:rPr lang="en-US" altLang="ko-KR" sz="1200" b="0" i="1" u="none" strike="noStrike" kern="1200" baseline="0" dirty="0" smtClean="0">
                <a:solidFill>
                  <a:schemeClr val="tx1"/>
                </a:solidFill>
                <a:latin typeface="+mn-lt"/>
                <a:ea typeface="+mn-ea"/>
                <a:cs typeface="+mn-cs"/>
              </a:rPr>
              <a:t>software architecture </a:t>
            </a:r>
            <a:r>
              <a:rPr lang="en-US" altLang="ko-KR" sz="1200" b="0" i="0" u="none" strike="noStrike" kern="1200" baseline="0" dirty="0" smtClean="0">
                <a:solidFill>
                  <a:schemeClr val="tx1"/>
                </a:solidFill>
                <a:latin typeface="+mn-lt"/>
                <a:ea typeface="+mn-ea"/>
                <a:cs typeface="+mn-cs"/>
              </a:rPr>
              <a:t>is. We adopt the definition of software architecture from </a:t>
            </a:r>
            <a:r>
              <a:rPr lang="en-US" altLang="ko-KR" sz="1200" b="0" i="1" u="none" strike="noStrike" kern="1200" baseline="0" dirty="0" smtClean="0">
                <a:solidFill>
                  <a:schemeClr val="tx1"/>
                </a:solidFill>
                <a:latin typeface="+mn-lt"/>
                <a:ea typeface="+mn-ea"/>
                <a:cs typeface="+mn-cs"/>
              </a:rPr>
              <a:t>Software Architecture in Practice </a:t>
            </a:r>
            <a:r>
              <a:rPr lang="en-US" altLang="ko-KR" sz="1200" b="0" i="0" u="none" strike="noStrike" kern="1200" baseline="0" dirty="0" smtClean="0">
                <a:solidFill>
                  <a:schemeClr val="tx1"/>
                </a:solidFill>
                <a:latin typeface="+mn-lt"/>
                <a:ea typeface="+mn-ea"/>
                <a:cs typeface="+mn-cs"/>
              </a:rPr>
              <a:t>(third edition):</a:t>
            </a:r>
            <a:endParaRPr 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2983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altLang="ko-KR" sz="1200" b="0" i="0" u="none" strike="noStrike" kern="1200" baseline="0" dirty="0" smtClean="0">
                <a:solidFill>
                  <a:schemeClr val="tx1"/>
                </a:solidFill>
                <a:latin typeface="+mn-lt"/>
                <a:ea typeface="+mn-ea"/>
                <a:cs typeface="+mn-cs"/>
              </a:rPr>
              <a:t>- If an architecture is important for all of these reasons—if it affects the structure of the organization, and the qualities of the system, and the people involved</a:t>
            </a:r>
          </a:p>
          <a:p>
            <a:r>
              <a:rPr lang="en-US" altLang="ko-KR" sz="1200" b="0" i="0" u="none" strike="noStrike" kern="1200" baseline="0" dirty="0" smtClean="0">
                <a:solidFill>
                  <a:schemeClr val="tx1"/>
                </a:solidFill>
                <a:latin typeface="+mn-lt"/>
                <a:ea typeface="+mn-ea"/>
                <a:cs typeface="+mn-cs"/>
              </a:rPr>
              <a:t>in its creation and evolution—then surely great care must be taken in designing this crucial artifact. </a:t>
            </a:r>
          </a:p>
          <a:p>
            <a:pPr marL="171450" indent="-171450">
              <a:buFontTx/>
              <a:buChar char="-"/>
            </a:pPr>
            <a:r>
              <a:rPr lang="en-US" altLang="ko-KR" sz="1200" b="0" i="0" u="none" strike="noStrike" kern="1200" baseline="0" dirty="0" smtClean="0">
                <a:solidFill>
                  <a:schemeClr val="tx1"/>
                </a:solidFill>
                <a:latin typeface="+mn-lt"/>
                <a:ea typeface="+mn-ea"/>
                <a:cs typeface="+mn-cs"/>
              </a:rPr>
              <a:t>Sadly, that is most often not the case.</a:t>
            </a:r>
          </a:p>
          <a:p>
            <a:pPr marL="171450" indent="-171450">
              <a:buFontTx/>
              <a:buChar char="-"/>
            </a:pPr>
            <a:r>
              <a:rPr lang="en-US" altLang="ko-KR" sz="1200" b="0" i="0" u="none" strike="noStrike" kern="1200" baseline="0" dirty="0" smtClean="0">
                <a:solidFill>
                  <a:schemeClr val="tx1"/>
                </a:solidFill>
                <a:latin typeface="+mn-lt"/>
                <a:ea typeface="+mn-ea"/>
                <a:cs typeface="+mn-cs"/>
              </a:rPr>
              <a:t>Architectures often “evolve” or “emerge”. </a:t>
            </a:r>
          </a:p>
          <a:p>
            <a:pPr marL="171450" indent="-171450">
              <a:buFontTx/>
              <a:buChar char="-"/>
            </a:pPr>
            <a:r>
              <a:rPr lang="en-US" altLang="ko-KR" sz="1200" b="0" i="0" u="none" strike="noStrike" kern="1200" baseline="0" dirty="0" smtClean="0">
                <a:solidFill>
                  <a:schemeClr val="tx1"/>
                </a:solidFill>
                <a:latin typeface="+mn-lt"/>
                <a:ea typeface="+mn-ea"/>
                <a:cs typeface="+mn-cs"/>
              </a:rPr>
              <a:t>While we have nothing against evolution or emergence, and while we emphatically are not arguing for “big design up front”, doing no architecture at all is often too risky for anything but the simplest projects. </a:t>
            </a:r>
          </a:p>
          <a:p>
            <a:pPr marL="171450" indent="-171450">
              <a:buFontTx/>
              <a:buChar char="-"/>
            </a:pPr>
            <a:r>
              <a:rPr lang="en-US" altLang="ko-KR" sz="1200" b="0" i="0" u="none" strike="noStrike" kern="1200" baseline="0" dirty="0" smtClean="0">
                <a:solidFill>
                  <a:schemeClr val="tx1"/>
                </a:solidFill>
                <a:latin typeface="+mn-lt"/>
                <a:ea typeface="+mn-ea"/>
                <a:cs typeface="+mn-cs"/>
              </a:rPr>
              <a:t>Would you want to drive over a bridge or ride in a jet that had not been carefully designed?</a:t>
            </a:r>
          </a:p>
          <a:p>
            <a:pPr marL="171450" indent="-171450">
              <a:buFontTx/>
              <a:buChar char="-"/>
            </a:pPr>
            <a:r>
              <a:rPr lang="en-US" altLang="ko-KR" sz="1200" b="0" i="0" u="none" strike="noStrike" kern="1200" baseline="0" dirty="0" smtClean="0">
                <a:solidFill>
                  <a:schemeClr val="tx1"/>
                </a:solidFill>
                <a:latin typeface="+mn-lt"/>
                <a:ea typeface="+mn-ea"/>
                <a:cs typeface="+mn-cs"/>
              </a:rPr>
              <a:t>Of course not. </a:t>
            </a:r>
          </a:p>
          <a:p>
            <a:pPr marL="171450" indent="-171450">
              <a:buFontTx/>
              <a:buChar char="-"/>
            </a:pPr>
            <a:r>
              <a:rPr lang="en-US" altLang="ko-KR" sz="1200" b="0" i="0" u="none" strike="noStrike" kern="1200" baseline="0" dirty="0" smtClean="0">
                <a:solidFill>
                  <a:schemeClr val="tx1"/>
                </a:solidFill>
                <a:latin typeface="+mn-lt"/>
                <a:ea typeface="+mn-ea"/>
                <a:cs typeface="+mn-cs"/>
              </a:rPr>
              <a:t>But you use software every day that is buggy, costly, insecure, unreliable, fault prone, and slow—and many of these undesirable characteristics can be avoided!</a:t>
            </a:r>
          </a:p>
          <a:p>
            <a:pPr marL="171450" indent="-171450">
              <a:buFontTx/>
              <a:buChar char="-"/>
            </a:pPr>
            <a:r>
              <a:rPr lang="en-US" altLang="ko-KR" sz="1200" b="0" i="0" u="none" strike="noStrike" kern="1200" baseline="0" dirty="0" smtClean="0">
                <a:solidFill>
                  <a:schemeClr val="tx1"/>
                </a:solidFill>
                <a:latin typeface="+mn-lt"/>
                <a:ea typeface="+mn-ea"/>
                <a:cs typeface="+mn-cs"/>
              </a:rPr>
              <a:t>The core message of this book is that architecture design does not need to be difficult or scary; it is not the sole province of wizards; and it does not have to be costly and all done up front. </a:t>
            </a:r>
          </a:p>
          <a:p>
            <a:pPr marL="171450" indent="-171450">
              <a:buFontTx/>
              <a:buChar char="-"/>
            </a:pPr>
            <a:r>
              <a:rPr lang="en-US" altLang="ko-KR" sz="1200" b="0" i="0" u="none" strike="noStrike" kern="1200" baseline="0" dirty="0" smtClean="0">
                <a:solidFill>
                  <a:schemeClr val="tx1"/>
                </a:solidFill>
                <a:latin typeface="+mn-lt"/>
                <a:ea typeface="+mn-ea"/>
                <a:cs typeface="+mn-cs"/>
              </a:rPr>
              <a:t>Our job is to show you how and convince you that it is within your reach.</a:t>
            </a:r>
          </a:p>
          <a:p>
            <a:endParaRPr lang="en-US" altLang="ko-KR" sz="1200" b="0" i="0" u="none" strike="noStrike" kern="1200" baseline="0" dirty="0" smtClean="0">
              <a:solidFill>
                <a:schemeClr val="tx1"/>
              </a:solidFill>
              <a:latin typeface="+mn-lt"/>
              <a:ea typeface="+mn-ea"/>
              <a:cs typeface="+mn-cs"/>
            </a:endParaRPr>
          </a:p>
          <a:p>
            <a:endParaRPr 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36250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pPr marL="171450" indent="-171450">
              <a:buFontTx/>
              <a:buChar char="-"/>
            </a:pPr>
            <a:r>
              <a:rPr lang="en-US" altLang="ko-KR" sz="1200" b="0" i="0" u="none" strike="noStrike" kern="1200" baseline="0" dirty="0" smtClean="0">
                <a:solidFill>
                  <a:schemeClr val="tx1"/>
                </a:solidFill>
                <a:latin typeface="+mn-lt"/>
                <a:ea typeface="+mn-ea"/>
                <a:cs typeface="+mn-cs"/>
              </a:rPr>
              <a:t>Software architecture design is one of the software architecture life-cycle activities (Figure 1.1). </a:t>
            </a:r>
          </a:p>
          <a:p>
            <a:pPr marL="171450" indent="-171450">
              <a:buFontTx/>
              <a:buChar char="-"/>
            </a:pPr>
            <a:r>
              <a:rPr lang="en-US" altLang="ko-KR" sz="1200" b="0" i="0" u="none" strike="noStrike" kern="1200" baseline="0" dirty="0" smtClean="0">
                <a:solidFill>
                  <a:schemeClr val="tx1"/>
                </a:solidFill>
                <a:latin typeface="+mn-lt"/>
                <a:ea typeface="+mn-ea"/>
                <a:cs typeface="+mn-cs"/>
              </a:rPr>
              <a:t>As in any software project life cycle, this activity is concerned with the translation of requirements into a design into an implementation. </a:t>
            </a:r>
          </a:p>
          <a:p>
            <a:pPr marL="171450" indent="-171450">
              <a:buFontTx/>
              <a:buChar char="-"/>
            </a:pPr>
            <a:r>
              <a:rPr lang="en-US" altLang="ko-KR" sz="1200" b="0" i="0" u="none" strike="noStrike" kern="1200" baseline="0" dirty="0" smtClean="0">
                <a:solidFill>
                  <a:schemeClr val="tx1"/>
                </a:solidFill>
                <a:latin typeface="+mn-lt"/>
                <a:ea typeface="+mn-ea"/>
                <a:cs typeface="+mn-cs"/>
              </a:rPr>
              <a:t>Specifically, the architect needs to worry about the following issues:</a:t>
            </a:r>
          </a:p>
          <a:p>
            <a:pPr marL="171450" indent="-171450">
              <a:buFontTx/>
              <a:buChar char="-"/>
            </a:pPr>
            <a:r>
              <a:rPr lang="en-US" sz="1200" b="0" i="0" u="none" strike="noStrike" kern="1200" baseline="0" dirty="0" smtClean="0">
                <a:solidFill>
                  <a:schemeClr val="tx1"/>
                </a:solidFill>
                <a:latin typeface="+mn-lt"/>
                <a:ea typeface="+mn-ea"/>
                <a:cs typeface="+mn-cs"/>
              </a:rPr>
              <a:t>(1)AR  </a:t>
            </a:r>
          </a:p>
          <a:p>
            <a:pPr marL="171450" indent="-171450">
              <a:buFontTx/>
              <a:buChar char="-"/>
            </a:pPr>
            <a:r>
              <a:rPr lang="en-US" altLang="ko-KR" sz="1200" b="0" i="0" u="none" strike="noStrike" kern="1200" baseline="0" dirty="0" smtClean="0">
                <a:solidFill>
                  <a:schemeClr val="tx1"/>
                </a:solidFill>
                <a:latin typeface="+mn-lt"/>
                <a:ea typeface="+mn-ea"/>
                <a:cs typeface="+mn-cs"/>
              </a:rPr>
              <a:t>Among all the requirements, a few will have a particular importance with respect to the software architecture. We call it, ASRs</a:t>
            </a:r>
          </a:p>
          <a:p>
            <a:pPr marL="171450" indent="-171450">
              <a:buFontTx/>
              <a:buChar char="-"/>
            </a:pPr>
            <a:r>
              <a:rPr lang="en-US" altLang="ko-KR" sz="1200" b="0" i="0" u="none" strike="noStrike" kern="1200" baseline="0" dirty="0" smtClean="0">
                <a:solidFill>
                  <a:schemeClr val="tx1"/>
                </a:solidFill>
                <a:latin typeface="+mn-lt"/>
                <a:ea typeface="+mn-ea"/>
                <a:cs typeface="+mn-cs"/>
              </a:rPr>
              <a:t>We will refer to these ASRs and concerns as </a:t>
            </a:r>
            <a:r>
              <a:rPr lang="en-US" altLang="ko-KR" sz="1200" b="0" i="1" u="none" strike="noStrike" kern="1200" baseline="0" dirty="0" smtClean="0">
                <a:solidFill>
                  <a:schemeClr val="tx1"/>
                </a:solidFill>
                <a:latin typeface="+mn-lt"/>
                <a:ea typeface="+mn-ea"/>
                <a:cs typeface="+mn-cs"/>
              </a:rPr>
              <a:t>drivers</a:t>
            </a:r>
            <a:r>
              <a:rPr lang="en-US" altLang="ko-KR" sz="1200" b="0" i="0" u="none" strike="noStrike" kern="1200" baseline="0" dirty="0" smtClean="0">
                <a:solidFill>
                  <a:schemeClr val="tx1"/>
                </a:solidFill>
                <a:latin typeface="+mn-lt"/>
                <a:ea typeface="+mn-ea"/>
                <a:cs typeface="+mn-cs"/>
              </a:rPr>
              <a:t>, as they can be said to drive the design. (</a:t>
            </a:r>
            <a:r>
              <a:rPr lang="ko-KR" altLang="en-US" sz="1200" b="0" i="0" u="none" strike="noStrike" kern="1200" baseline="0" dirty="0" smtClean="0">
                <a:solidFill>
                  <a:schemeClr val="tx1"/>
                </a:solidFill>
                <a:latin typeface="+mn-lt"/>
                <a:ea typeface="+mn-ea"/>
                <a:cs typeface="+mn-cs"/>
              </a:rPr>
              <a:t>결정자</a:t>
            </a:r>
            <a:r>
              <a:rPr lang="en-US" altLang="ko-KR" sz="1200" b="0" i="0" u="none" strike="noStrike" kern="1200" baseline="0" dirty="0" smtClean="0">
                <a:solidFill>
                  <a:schemeClr val="tx1"/>
                </a:solidFill>
                <a:latin typeface="+mn-lt"/>
                <a:ea typeface="+mn-ea"/>
                <a:cs typeface="+mn-cs"/>
              </a:rPr>
              <a:t>, </a:t>
            </a:r>
            <a:r>
              <a:rPr lang="ko-KR" altLang="en-US" sz="1200" b="0" i="0" u="none" strike="noStrike" kern="1200" baseline="0" dirty="0" err="1" smtClean="0">
                <a:solidFill>
                  <a:schemeClr val="tx1"/>
                </a:solidFill>
                <a:latin typeface="+mn-lt"/>
                <a:ea typeface="+mn-ea"/>
                <a:cs typeface="+mn-cs"/>
              </a:rPr>
              <a:t>구동자</a:t>
            </a:r>
            <a:r>
              <a:rPr lang="en-US" altLang="ko-KR" sz="1200" b="0" i="0" u="none" strike="noStrike" kern="1200" baseline="0" dirty="0" smtClean="0">
                <a:solidFill>
                  <a:schemeClr val="tx1"/>
                </a:solidFill>
                <a:latin typeface="+mn-lt"/>
                <a:ea typeface="+mn-ea"/>
                <a:cs typeface="+mn-cs"/>
              </a:rPr>
              <a:t>)</a:t>
            </a:r>
            <a:endParaRPr 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3397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pPr marL="171450" indent="-171450">
              <a:buFontTx/>
              <a:buChar char="-"/>
            </a:pPr>
            <a:endParaRPr 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8378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pPr marL="171450" indent="-171450">
              <a:buFontTx/>
              <a:buChar char="-"/>
            </a:pPr>
            <a:r>
              <a:rPr lang="en-US" altLang="ko-KR" sz="1200" b="0" i="0" u="none" strike="noStrike" kern="1200" baseline="0" dirty="0" smtClean="0">
                <a:solidFill>
                  <a:schemeClr val="tx1"/>
                </a:solidFill>
                <a:latin typeface="+mn-lt"/>
                <a:ea typeface="+mn-ea"/>
                <a:cs typeface="+mn-cs"/>
              </a:rPr>
              <a:t>Some level of preliminary documentation (or </a:t>
            </a:r>
            <a:r>
              <a:rPr lang="en-US" altLang="ko-KR" sz="1200" b="0" i="1" u="none" strike="noStrike" kern="1200" baseline="0" dirty="0" smtClean="0">
                <a:solidFill>
                  <a:schemeClr val="tx1"/>
                </a:solidFill>
                <a:latin typeface="+mn-lt"/>
                <a:ea typeface="+mn-ea"/>
                <a:cs typeface="+mn-cs"/>
              </a:rPr>
              <a:t>sketches</a:t>
            </a:r>
            <a:r>
              <a:rPr lang="en-US" altLang="ko-KR" sz="1200" b="0" i="0" u="none" strike="noStrike" kern="1200" baseline="0" dirty="0" smtClean="0">
                <a:solidFill>
                  <a:schemeClr val="tx1"/>
                </a:solidFill>
                <a:latin typeface="+mn-lt"/>
                <a:ea typeface="+mn-ea"/>
                <a:cs typeface="+mn-cs"/>
              </a:rPr>
              <a:t>) of the structures should be created as part of architectural design. </a:t>
            </a:r>
          </a:p>
          <a:p>
            <a:pPr marL="171450" indent="-171450">
              <a:buFontTx/>
              <a:buChar char="-"/>
            </a:pPr>
            <a:r>
              <a:rPr lang="en-US" altLang="ko-KR" sz="1200" b="0" i="0" u="none" strike="noStrike" kern="1200" baseline="0" dirty="0" smtClean="0">
                <a:solidFill>
                  <a:schemeClr val="tx1"/>
                </a:solidFill>
                <a:latin typeface="+mn-lt"/>
                <a:ea typeface="+mn-ea"/>
                <a:cs typeface="+mn-cs"/>
              </a:rPr>
              <a:t>If the project is small and has a precedent, then architecture documentation may be minimal.</a:t>
            </a:r>
            <a:r>
              <a:rPr lang="en-US" altLang="ko-KR" sz="1200" b="0" i="0" u="none" strike="noStrike" kern="1200" baseline="0" dirty="0">
                <a:solidFill>
                  <a:schemeClr val="tx1"/>
                </a:solidFill>
                <a:latin typeface="+mn-lt"/>
                <a:ea typeface="+mn-ea"/>
                <a:cs typeface="+mn-cs"/>
              </a:rPr>
              <a:t> </a:t>
            </a:r>
            <a:endParaRPr lang="en-US" altLang="ko-KR" sz="1200" b="0" i="0" u="none" strike="noStrike" kern="1200" baseline="0" dirty="0" smtClean="0">
              <a:solidFill>
                <a:schemeClr val="tx1"/>
              </a:solidFill>
              <a:latin typeface="+mn-lt"/>
              <a:ea typeface="+mn-ea"/>
              <a:cs typeface="+mn-cs"/>
            </a:endParaRPr>
          </a:p>
          <a:p>
            <a:pPr marL="171450" indent="-171450">
              <a:buFontTx/>
              <a:buChar char="-"/>
            </a:pPr>
            <a:r>
              <a:rPr lang="en-US" altLang="ko-KR" sz="1200" b="0" i="0" u="none" strike="noStrike" kern="1200" baseline="0" dirty="0" smtClean="0">
                <a:solidFill>
                  <a:schemeClr val="tx1"/>
                </a:solidFill>
                <a:latin typeface="+mn-lt"/>
                <a:ea typeface="+mn-ea"/>
                <a:cs typeface="+mn-cs"/>
              </a:rPr>
              <a:t>In other engineering disciplines, a “blueprint”—some sort of documented design—is an absolutely essential step in moving toward implementation and the commitment of resources(</a:t>
            </a:r>
            <a:r>
              <a:rPr lang="ko-KR" altLang="en-US" sz="1200" b="0" i="0" u="none" strike="noStrike" kern="1200" baseline="0" dirty="0" smtClean="0">
                <a:solidFill>
                  <a:schemeClr val="tx1"/>
                </a:solidFill>
                <a:latin typeface="+mn-lt"/>
                <a:ea typeface="+mn-ea"/>
                <a:cs typeface="+mn-cs"/>
              </a:rPr>
              <a:t>자원투입</a:t>
            </a:r>
            <a:r>
              <a:rPr lang="en-US" altLang="ko-KR" sz="1200" b="0" i="0" u="none" strike="noStrike" kern="1200" baseline="0" dirty="0" smtClean="0">
                <a:solidFill>
                  <a:schemeClr val="tx1"/>
                </a:solidFill>
                <a:latin typeface="+mn-lt"/>
                <a:ea typeface="+mn-ea"/>
                <a:cs typeface="+mn-cs"/>
              </a:rPr>
              <a:t>).</a:t>
            </a:r>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82076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altLang="ko-KR" sz="1200" b="0" i="0" u="none" strike="noStrike" kern="1200" baseline="0" dirty="0" smtClean="0">
                <a:solidFill>
                  <a:schemeClr val="tx1"/>
                </a:solidFill>
                <a:latin typeface="+mn-lt"/>
                <a:ea typeface="+mn-ea"/>
                <a:cs typeface="+mn-cs"/>
              </a:rPr>
              <a:t>- As with documentation, if your project is nontrivial, then you owe it to yourself and to your stakeholders to evaluate it—that is, to ensure that…</a:t>
            </a:r>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5909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pPr marL="171450" indent="-171450">
              <a:buFontTx/>
              <a:buChar char="-"/>
            </a:pPr>
            <a:r>
              <a:rPr lang="en-US" altLang="ko-KR" sz="1200" b="0" i="0" u="none" strike="noStrike" kern="1200" baseline="0" dirty="0" smtClean="0">
                <a:solidFill>
                  <a:schemeClr val="tx1"/>
                </a:solidFill>
                <a:latin typeface="+mn-lt"/>
                <a:ea typeface="+mn-ea"/>
                <a:cs typeface="+mn-cs"/>
              </a:rPr>
              <a:t>Finally, you need to implement the architecture that you have created (and evaluated).</a:t>
            </a:r>
          </a:p>
          <a:p>
            <a:pPr marL="171450" indent="-171450">
              <a:buFontTx/>
              <a:buChar char="-"/>
            </a:pPr>
            <a:r>
              <a:rPr lang="en-US" altLang="ko-KR" sz="1200" b="0" i="0" u="none" strike="noStrike" kern="1200" baseline="0" dirty="0" smtClean="0">
                <a:solidFill>
                  <a:schemeClr val="tx1"/>
                </a:solidFill>
                <a:latin typeface="+mn-lt"/>
                <a:ea typeface="+mn-ea"/>
                <a:cs typeface="+mn-cs"/>
              </a:rPr>
              <a:t>As an architect, you need to..</a:t>
            </a:r>
          </a:p>
          <a:p>
            <a:pPr marL="171450" indent="-171450">
              <a:buFontTx/>
              <a:buChar char="-"/>
            </a:pPr>
            <a:r>
              <a:rPr lang="en-US" altLang="ko-KR" sz="1200" b="0" i="0" u="none" strike="noStrike" kern="1200" baseline="0" dirty="0" smtClean="0">
                <a:solidFill>
                  <a:schemeClr val="tx1"/>
                </a:solidFill>
                <a:latin typeface="+mn-lt"/>
                <a:ea typeface="+mn-ea"/>
                <a:cs typeface="+mn-cs"/>
              </a:rPr>
              <a:t>In addition to this tweaking(</a:t>
            </a:r>
            <a:r>
              <a:rPr lang="ko-KR" altLang="en-US" sz="1200" b="0" i="0" u="none" strike="noStrike" kern="1200" baseline="0" dirty="0" smtClean="0">
                <a:solidFill>
                  <a:schemeClr val="tx1"/>
                </a:solidFill>
                <a:latin typeface="+mn-lt"/>
                <a:ea typeface="+mn-ea"/>
                <a:cs typeface="+mn-cs"/>
              </a:rPr>
              <a:t>변경</a:t>
            </a:r>
            <a:r>
              <a:rPr lang="en-US" altLang="ko-KR" sz="1200" b="0" i="0" u="none" strike="noStrike" kern="1200" baseline="0" dirty="0" smtClean="0">
                <a:solidFill>
                  <a:schemeClr val="tx1"/>
                </a:solidFill>
                <a:latin typeface="+mn-lt"/>
                <a:ea typeface="+mn-ea"/>
                <a:cs typeface="+mn-cs"/>
              </a:rPr>
              <a:t>, </a:t>
            </a:r>
            <a:r>
              <a:rPr lang="ko-KR" altLang="en-US" sz="1200" b="0" i="0" u="none" strike="noStrike" kern="1200" baseline="0" dirty="0" smtClean="0">
                <a:solidFill>
                  <a:schemeClr val="tx1"/>
                </a:solidFill>
                <a:latin typeface="+mn-lt"/>
                <a:ea typeface="+mn-ea"/>
                <a:cs typeface="+mn-cs"/>
              </a:rPr>
              <a:t>수정</a:t>
            </a:r>
            <a:r>
              <a:rPr lang="en-US" altLang="ko-KR" sz="1200" b="0" i="0" u="none" strike="noStrike" kern="1200" baseline="0" dirty="0" smtClean="0">
                <a:solidFill>
                  <a:schemeClr val="tx1"/>
                </a:solidFill>
                <a:latin typeface="+mn-lt"/>
                <a:ea typeface="+mn-ea"/>
                <a:cs typeface="+mn-cs"/>
              </a:rPr>
              <a:t>), major res….</a:t>
            </a:r>
          </a:p>
          <a:p>
            <a:pPr marL="171450" indent="-171450">
              <a:buFontTx/>
              <a:buChar char="-"/>
            </a:pPr>
            <a:r>
              <a:rPr lang="en-US" altLang="ko-KR" sz="1200" b="0" i="0" u="none" strike="noStrike" kern="1200" baseline="0" dirty="0" smtClean="0">
                <a:solidFill>
                  <a:schemeClr val="tx1"/>
                </a:solidFill>
                <a:latin typeface="+mn-lt"/>
                <a:ea typeface="+mn-ea"/>
                <a:cs typeface="+mn-cs"/>
              </a:rPr>
              <a:t>If developers are not faithfully implementing the architecture, they may be undermining the qualities that you have designed in.</a:t>
            </a:r>
          </a:p>
          <a:p>
            <a:pPr marL="171450" indent="-171450">
              <a:buFontTx/>
              <a:buChar char="-"/>
            </a:pPr>
            <a:endParaRPr lang="en-US" altLang="ko-KR" sz="1200" b="0" i="0" u="none" strike="noStrike" kern="1200" baseline="0" dirty="0" smtClean="0">
              <a:solidFill>
                <a:schemeClr val="tx1"/>
              </a:solidFill>
              <a:latin typeface="+mn-lt"/>
              <a:ea typeface="+mn-ea"/>
              <a:cs typeface="+mn-cs"/>
            </a:endParaRPr>
          </a:p>
          <a:p>
            <a:pPr marL="171450" indent="-171450">
              <a:buFontTx/>
              <a:buChar char="-"/>
            </a:pPr>
            <a:r>
              <a:rPr lang="en-US" altLang="ko-KR" sz="1200" b="0" i="0" u="none" strike="noStrike" kern="1200" baseline="0" dirty="0" smtClean="0">
                <a:solidFill>
                  <a:schemeClr val="tx1"/>
                </a:solidFill>
                <a:latin typeface="+mn-lt"/>
                <a:ea typeface="+mn-ea"/>
                <a:cs typeface="+mn-cs"/>
              </a:rPr>
              <a:t>Today most commercial software is developed using some form of Agile methodology.</a:t>
            </a:r>
          </a:p>
          <a:p>
            <a:pPr marL="171450" indent="-171450">
              <a:buFontTx/>
              <a:buChar char="-"/>
            </a:pPr>
            <a:r>
              <a:rPr lang="en-US" altLang="ko-KR" sz="1200" b="0" i="0" u="none" strike="noStrike" kern="1200" baseline="0" dirty="0" smtClean="0">
                <a:solidFill>
                  <a:schemeClr val="tx1"/>
                </a:solidFill>
                <a:latin typeface="+mn-lt"/>
                <a:ea typeface="+mn-ea"/>
                <a:cs typeface="+mn-cs"/>
              </a:rPr>
              <a:t>Agile and architecture are happy companions for many software projects. </a:t>
            </a:r>
          </a:p>
          <a:p>
            <a:pPr marL="171450" indent="-171450">
              <a:buFontTx/>
              <a:buChar char="-"/>
            </a:pPr>
            <a:r>
              <a:rPr lang="en-US" altLang="ko-KR" sz="1200" b="0" i="0" u="none" strike="noStrike" kern="1200" baseline="0" dirty="0" smtClean="0">
                <a:solidFill>
                  <a:schemeClr val="tx1"/>
                </a:solidFill>
                <a:latin typeface="+mn-lt"/>
                <a:ea typeface="+mn-ea"/>
                <a:cs typeface="+mn-cs"/>
              </a:rPr>
              <a:t>We will discuss the relationship between architecture design and various software life-cycle methods and process models, including iterative development, in Chapter 9.</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From</a:t>
            </a:r>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9584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395537" y="2348879"/>
            <a:ext cx="8352928" cy="1251571"/>
          </a:xfrm>
        </p:spPr>
        <p:txBody>
          <a:bodyPr anchor="t"/>
          <a:lstStyle>
            <a:lvl1pPr>
              <a:defRPr>
                <a:solidFill>
                  <a:schemeClr val="tx1"/>
                </a:solidFill>
                <a:effectLst/>
              </a:defRPr>
            </a:lvl1pPr>
          </a:lstStyle>
          <a:p>
            <a:r>
              <a:rPr lang="ko-KR" altLang="en-US" smtClean="0"/>
              <a:t>마스터 제목 스타일 편집</a:t>
            </a:r>
            <a:endParaRPr lang="ko-KR" altLang="en-US" dirty="0"/>
          </a:p>
        </p:txBody>
      </p:sp>
      <p:sp>
        <p:nvSpPr>
          <p:cNvPr id="3" name="부제목 2"/>
          <p:cNvSpPr>
            <a:spLocks noGrp="1"/>
          </p:cNvSpPr>
          <p:nvPr>
            <p:ph type="subTitle" idx="1" hasCustomPrompt="1"/>
          </p:nvPr>
        </p:nvSpPr>
        <p:spPr>
          <a:xfrm>
            <a:off x="5220072" y="3933056"/>
            <a:ext cx="3600400" cy="1343000"/>
          </a:xfrm>
        </p:spPr>
        <p:txBody>
          <a:bodyPr anchor="t">
            <a:normAutofit/>
          </a:bodyPr>
          <a:lstStyle>
            <a:lvl1pPr marL="0" indent="0" algn="r">
              <a:buNone/>
              <a:defRPr sz="1600" b="1"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발표자 입력</a:t>
            </a:r>
            <a:endParaRPr lang="ko-KR" altLang="en-US" dirty="0"/>
          </a:p>
        </p:txBody>
      </p:sp>
      <p:sp>
        <p:nvSpPr>
          <p:cNvPr id="4" name="날짜 개체 틀 3"/>
          <p:cNvSpPr>
            <a:spLocks noGrp="1"/>
          </p:cNvSpPr>
          <p:nvPr>
            <p:ph type="dt" sz="half" idx="10"/>
          </p:nvPr>
        </p:nvSpPr>
        <p:spPr/>
        <p:txBody>
          <a:bodyPr/>
          <a:lstStyle/>
          <a:p>
            <a:pPr>
              <a:defRPr/>
            </a:pPr>
            <a:fld id="{22E93307-8910-7843-A7DC-135F5F13F75F}" type="datetime1">
              <a:rPr lang="en-US" smtClean="0"/>
              <a:pPr>
                <a:defRPr/>
              </a:pPr>
              <a:t>7/22/18</a:t>
            </a:fld>
            <a:endParaRPr lang="en-US"/>
          </a:p>
        </p:txBody>
      </p:sp>
      <p:sp>
        <p:nvSpPr>
          <p:cNvPr id="5" name="바닥글 개체 틀 4"/>
          <p:cNvSpPr>
            <a:spLocks noGrp="1"/>
          </p:cNvSpPr>
          <p:nvPr>
            <p:ph type="ftr" sz="quarter" idx="11"/>
          </p:nvPr>
        </p:nvSpPr>
        <p:spPr>
          <a:xfrm>
            <a:off x="2926757" y="6361647"/>
            <a:ext cx="2895600" cy="365125"/>
          </a:xfrm>
        </p:spPr>
        <p:txBody>
          <a:bodyPr/>
          <a:lstStyle/>
          <a:p>
            <a:pPr>
              <a:defRPr/>
            </a:pPr>
            <a:r>
              <a:rPr lang="en-US" dirty="0" smtClean="0"/>
              <a:t>Software Processes</a:t>
            </a:r>
            <a:endParaRPr lang="en-US" dirty="0"/>
          </a:p>
        </p:txBody>
      </p:sp>
      <p:sp>
        <p:nvSpPr>
          <p:cNvPr id="11" name="내용 개체 틀 10"/>
          <p:cNvSpPr>
            <a:spLocks noGrp="1"/>
          </p:cNvSpPr>
          <p:nvPr>
            <p:ph sz="quarter" idx="13" hasCustomPrompt="1"/>
          </p:nvPr>
        </p:nvSpPr>
        <p:spPr>
          <a:xfrm>
            <a:off x="251520" y="1916832"/>
            <a:ext cx="8352929" cy="360040"/>
          </a:xfrm>
        </p:spPr>
        <p:txBody>
          <a:bodyPr>
            <a:noAutofit/>
          </a:bodyPr>
          <a:lstStyle>
            <a:lvl1pPr marL="0" indent="0">
              <a:buNone/>
              <a:defRPr sz="2000" b="1">
                <a:solidFill>
                  <a:schemeClr val="tx1"/>
                </a:solidFill>
                <a:effectLst/>
              </a:defRPr>
            </a:lvl1pPr>
          </a:lstStyle>
          <a:p>
            <a:pPr lvl="0"/>
            <a:r>
              <a:rPr lang="ko-KR" altLang="en-US" dirty="0" smtClean="0"/>
              <a:t>주제</a:t>
            </a:r>
            <a:r>
              <a:rPr lang="en-US" altLang="ko-KR" dirty="0" smtClean="0"/>
              <a:t>/</a:t>
            </a:r>
            <a:r>
              <a:rPr lang="ko-KR" altLang="en-US" dirty="0" smtClean="0"/>
              <a:t>분야</a:t>
            </a:r>
            <a:r>
              <a:rPr lang="en-US" altLang="ko-KR" dirty="0" smtClean="0"/>
              <a:t>/</a:t>
            </a:r>
            <a:r>
              <a:rPr lang="ko-KR" altLang="en-US" dirty="0" smtClean="0"/>
              <a:t>소제목</a:t>
            </a:r>
          </a:p>
        </p:txBody>
      </p:sp>
      <p:sp>
        <p:nvSpPr>
          <p:cNvPr id="10" name="직사각형 9"/>
          <p:cNvSpPr/>
          <p:nvPr/>
        </p:nvSpPr>
        <p:spPr>
          <a:xfrm>
            <a:off x="0" y="3068960"/>
            <a:ext cx="7956376" cy="525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3792862"/>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10" name="직사각형 9"/>
          <p:cNvSpPr/>
          <p:nvPr/>
        </p:nvSpPr>
        <p:spPr>
          <a:xfrm>
            <a:off x="0" y="1196752"/>
            <a:ext cx="9144000" cy="4896544"/>
          </a:xfrm>
          <a:prstGeom prst="rect">
            <a:avLst/>
          </a:prstGeom>
          <a:solidFill>
            <a:srgbClr val="E8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395536" y="188640"/>
            <a:ext cx="8075240" cy="796950"/>
          </a:xfrm>
        </p:spPr>
        <p:txBody>
          <a:bodyPr>
            <a:normAutofit/>
          </a:bodyPr>
          <a:lstStyle>
            <a:lvl1pPr latinLnBrk="0">
              <a:defRPr sz="2800"/>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467544" y="1384176"/>
            <a:ext cx="8363272" cy="4565104"/>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200">
                <a:solidFill>
                  <a:schemeClr val="tx1"/>
                </a:solidFill>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날짜 개체 틀 3"/>
          <p:cNvSpPr>
            <a:spLocks noGrp="1"/>
          </p:cNvSpPr>
          <p:nvPr>
            <p:ph type="dt" sz="half" idx="10"/>
          </p:nvPr>
        </p:nvSpPr>
        <p:spPr/>
        <p:txBody>
          <a:bodyPr/>
          <a:lstStyle/>
          <a:p>
            <a:pPr>
              <a:defRPr/>
            </a:pPr>
            <a:fld id="{22E93307-8910-7843-A7DC-135F5F13F75F}" type="datetime1">
              <a:rPr lang="en-US" smtClean="0"/>
              <a:pPr>
                <a:defRPr/>
              </a:pPr>
              <a:t>7/22/18</a:t>
            </a:fld>
            <a:endParaRPr lang="en-US"/>
          </a:p>
        </p:txBody>
      </p:sp>
      <p:sp>
        <p:nvSpPr>
          <p:cNvPr id="5" name="바닥글 개체 틀 4"/>
          <p:cNvSpPr>
            <a:spLocks noGrp="1"/>
          </p:cNvSpPr>
          <p:nvPr>
            <p:ph type="ftr" sz="quarter" idx="11"/>
          </p:nvPr>
        </p:nvSpPr>
        <p:spPr>
          <a:xfrm>
            <a:off x="3051448" y="6345324"/>
            <a:ext cx="2895600" cy="365125"/>
          </a:xfrm>
        </p:spPr>
        <p:txBody>
          <a:bodyPr/>
          <a:lstStyle/>
          <a:p>
            <a:pPr>
              <a:defRPr/>
            </a:pPr>
            <a:r>
              <a:rPr lang="en-US" dirty="0" smtClean="0"/>
              <a:t>Software Processes</a:t>
            </a:r>
            <a:endParaRPr lang="en-US" dirty="0"/>
          </a:p>
        </p:txBody>
      </p:sp>
      <p:sp>
        <p:nvSpPr>
          <p:cNvPr id="11" name="직사각형 10"/>
          <p:cNvSpPr/>
          <p:nvPr/>
        </p:nvSpPr>
        <p:spPr>
          <a:xfrm>
            <a:off x="0" y="947569"/>
            <a:ext cx="7452320" cy="525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41337758"/>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10" name="직사각형 9"/>
          <p:cNvSpPr/>
          <p:nvPr/>
        </p:nvSpPr>
        <p:spPr>
          <a:xfrm>
            <a:off x="0" y="1196752"/>
            <a:ext cx="9144000" cy="4896544"/>
          </a:xfrm>
          <a:prstGeom prst="rect">
            <a:avLst/>
          </a:prstGeom>
          <a:solidFill>
            <a:srgbClr val="E8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395536" y="188640"/>
            <a:ext cx="8075240" cy="796950"/>
          </a:xfrm>
        </p:spPr>
        <p:txBody>
          <a:bodyPr>
            <a:normAutofit/>
          </a:bodyPr>
          <a:lstStyle>
            <a:lvl1pPr>
              <a:defRPr sz="2800"/>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467544" y="1384176"/>
            <a:ext cx="8363272" cy="4565104"/>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200">
                <a:solidFill>
                  <a:schemeClr val="tx1"/>
                </a:solidFill>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날짜 개체 틀 3"/>
          <p:cNvSpPr>
            <a:spLocks noGrp="1"/>
          </p:cNvSpPr>
          <p:nvPr>
            <p:ph type="dt" sz="half" idx="10"/>
          </p:nvPr>
        </p:nvSpPr>
        <p:spPr/>
        <p:txBody>
          <a:bodyPr/>
          <a:lstStyle/>
          <a:p>
            <a:pPr>
              <a:defRPr/>
            </a:pPr>
            <a:fld id="{22E93307-8910-7843-A7DC-135F5F13F75F}" type="datetime1">
              <a:rPr lang="en-US" smtClean="0"/>
              <a:pPr>
                <a:defRPr/>
              </a:pPr>
              <a:t>7/22/18</a:t>
            </a:fld>
            <a:endParaRPr lang="en-US"/>
          </a:p>
        </p:txBody>
      </p:sp>
      <p:sp>
        <p:nvSpPr>
          <p:cNvPr id="5" name="바닥글 개체 틀 4"/>
          <p:cNvSpPr>
            <a:spLocks noGrp="1"/>
          </p:cNvSpPr>
          <p:nvPr>
            <p:ph type="ftr" sz="quarter" idx="11"/>
          </p:nvPr>
        </p:nvSpPr>
        <p:spPr>
          <a:xfrm>
            <a:off x="3016812" y="6350409"/>
            <a:ext cx="2895600" cy="365125"/>
          </a:xfrm>
        </p:spPr>
        <p:txBody>
          <a:bodyPr/>
          <a:lstStyle/>
          <a:p>
            <a:pPr>
              <a:defRPr/>
            </a:pPr>
            <a:r>
              <a:rPr lang="en-US" dirty="0" smtClean="0"/>
              <a:t>Software Processes</a:t>
            </a:r>
            <a:endParaRPr lang="en-US" dirty="0"/>
          </a:p>
        </p:txBody>
      </p:sp>
      <p:sp>
        <p:nvSpPr>
          <p:cNvPr id="11" name="직사각형 10"/>
          <p:cNvSpPr/>
          <p:nvPr/>
        </p:nvSpPr>
        <p:spPr>
          <a:xfrm>
            <a:off x="0" y="947569"/>
            <a:ext cx="7452320" cy="525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78443057"/>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ko-KR" altLang="en-US" smtClean="0"/>
              <a:t>마스터 제목 스타일 편집</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a:p>
        </p:txBody>
      </p:sp>
      <p:sp>
        <p:nvSpPr>
          <p:cNvPr id="4" name="Date Placeholder 3"/>
          <p:cNvSpPr>
            <a:spLocks noGrp="1"/>
          </p:cNvSpPr>
          <p:nvPr>
            <p:ph type="dt" sz="half" idx="10"/>
          </p:nvPr>
        </p:nvSpPr>
        <p:spPr/>
        <p:txBody>
          <a:bodyPr/>
          <a:lstStyle>
            <a:lvl1pPr>
              <a:defRPr/>
            </a:lvl1pPr>
          </a:lstStyle>
          <a:p>
            <a:pPr>
              <a:defRPr/>
            </a:pPr>
            <a:fld id="{22E93307-8910-7843-A7DC-135F5F13F75F}" type="datetime1">
              <a:rPr lang="en-US" smtClean="0"/>
              <a:pPr>
                <a:defRPr/>
              </a:pPr>
              <a:t>7/22/18</a:t>
            </a:fld>
            <a:endParaRPr lang="en-US"/>
          </a:p>
        </p:txBody>
      </p:sp>
      <p:sp>
        <p:nvSpPr>
          <p:cNvPr id="5" name="Footer Placeholder 4"/>
          <p:cNvSpPr>
            <a:spLocks noGrp="1"/>
          </p:cNvSpPr>
          <p:nvPr>
            <p:ph type="ftr" sz="quarter" idx="11"/>
          </p:nvPr>
        </p:nvSpPr>
        <p:spPr>
          <a:xfrm>
            <a:off x="3002957" y="6343955"/>
            <a:ext cx="2895600" cy="365125"/>
          </a:xfrm>
        </p:spPr>
        <p:txBody>
          <a:bodyPr/>
          <a:lstStyle>
            <a:lvl1pPr>
              <a:defRPr/>
            </a:lvl1pPr>
          </a:lstStyle>
          <a:p>
            <a:pPr>
              <a:defRPr/>
            </a:pPr>
            <a:r>
              <a:rPr lang="en-US" dirty="0" smtClean="0"/>
              <a:t>Software Processes</a:t>
            </a:r>
            <a:endParaRPr lang="en-US" dirty="0"/>
          </a:p>
        </p:txBody>
      </p:sp>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3774"/>
          <a:stretch/>
        </p:blipFill>
        <p:spPr bwMode="auto">
          <a:xfrm>
            <a:off x="7308304" y="7862"/>
            <a:ext cx="1835696" cy="63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854" t="28317" r="9854" b="28317"/>
          <a:stretch/>
        </p:blipFill>
        <p:spPr bwMode="auto">
          <a:xfrm>
            <a:off x="107504" y="6381327"/>
            <a:ext cx="2119160" cy="3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제목 개체 틀 1"/>
          <p:cNvSpPr>
            <a:spLocks noGrp="1"/>
          </p:cNvSpPr>
          <p:nvPr>
            <p:ph type="title"/>
          </p:nvPr>
        </p:nvSpPr>
        <p:spPr>
          <a:xfrm>
            <a:off x="241176" y="188640"/>
            <a:ext cx="8075240" cy="79695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539552" y="1600200"/>
            <a:ext cx="8075240" cy="4565104"/>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2268760" y="630932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2E93307-8910-7843-A7DC-135F5F13F75F}" type="datetime1">
              <a:rPr lang="en-US" smtClean="0"/>
              <a:pPr>
                <a:defRPr/>
              </a:pPr>
              <a:t>7/22/18</a:t>
            </a:fld>
            <a:endParaRPr lang="en-US"/>
          </a:p>
        </p:txBody>
      </p:sp>
      <p:sp>
        <p:nvSpPr>
          <p:cNvPr id="5" name="바닥글 개체 틀 4"/>
          <p:cNvSpPr>
            <a:spLocks noGrp="1"/>
          </p:cNvSpPr>
          <p:nvPr>
            <p:ph type="ftr" sz="quarter" idx="3"/>
          </p:nvPr>
        </p:nvSpPr>
        <p:spPr>
          <a:xfrm>
            <a:off x="3099939" y="638132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smtClean="0"/>
              <a:t>Software Processes</a:t>
            </a:r>
            <a:endParaRPr lang="en-US" dirty="0"/>
          </a:p>
        </p:txBody>
      </p:sp>
      <p:cxnSp>
        <p:nvCxnSpPr>
          <p:cNvPr id="11" name="Straight Connector 9"/>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4" name="직사각형 13"/>
          <p:cNvSpPr/>
          <p:nvPr/>
        </p:nvSpPr>
        <p:spPr>
          <a:xfrm>
            <a:off x="7452320" y="6350409"/>
            <a:ext cx="151216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EDCDEB0-90EA-4BAB-9D37-4DB446734899}" type="slidenum">
              <a:rPr lang="en-US" altLang="ko-KR" sz="1400" smtClean="0">
                <a:solidFill>
                  <a:schemeClr val="bg1">
                    <a:lumMod val="65000"/>
                  </a:schemeClr>
                </a:solidFill>
              </a:rPr>
              <a:t>‹#›</a:t>
            </a:fld>
            <a:endParaRPr lang="ko-KR" altLang="en-US" sz="1400" dirty="0">
              <a:solidFill>
                <a:schemeClr val="bg1">
                  <a:lumMod val="65000"/>
                </a:schemeClr>
              </a:solidFill>
            </a:endParaRPr>
          </a:p>
        </p:txBody>
      </p:sp>
    </p:spTree>
    <p:extLst>
      <p:ext uri="{BB962C8B-B14F-4D97-AF65-F5344CB8AC3E}">
        <p14:creationId xmlns:p14="http://schemas.microsoft.com/office/powerpoint/2010/main" val="116474644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iming>
    <p:tnLst>
      <p:par>
        <p:cTn id="1" dur="indefinite" restart="never" nodeType="tmRoot"/>
      </p:par>
    </p:tnLst>
  </p:timing>
  <p:hf hdr="0" dt="0"/>
  <p:txStyles>
    <p:titleStyle>
      <a:lvl1pPr algn="l" defTabSz="914400" rtl="0" eaLnBrk="1" latinLnBrk="1" hangingPunct="1">
        <a:spcBef>
          <a:spcPct val="0"/>
        </a:spcBef>
        <a:buNone/>
        <a:defRPr sz="3600" b="1" kern="1200">
          <a:solidFill>
            <a:schemeClr val="tx1"/>
          </a:solidFill>
          <a:latin typeface="+mj-lt"/>
          <a:ea typeface="+mj-ea"/>
          <a:cs typeface="+mj-cs"/>
        </a:defRPr>
      </a:lvl1pPr>
    </p:titleStyle>
    <p:bodyStyle>
      <a:lvl1pPr marL="216000" indent="-216000" algn="l" defTabSz="914400" rtl="0" eaLnBrk="1" latinLnBrk="0" hangingPunct="1">
        <a:spcBef>
          <a:spcPts val="600"/>
        </a:spcBef>
        <a:buFont typeface="Arial" pitchFamily="34" charset="0"/>
        <a:buChar char="•"/>
        <a:defRPr sz="2000" b="1" kern="1200">
          <a:solidFill>
            <a:schemeClr val="tx1"/>
          </a:solidFill>
          <a:latin typeface="+mn-lt"/>
          <a:ea typeface="+mn-ea"/>
          <a:cs typeface="+mn-cs"/>
        </a:defRPr>
      </a:lvl1pPr>
      <a:lvl2pPr marL="432000" indent="-2160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2pPr>
      <a:lvl3pPr marL="720000" indent="-2160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3pPr>
      <a:lvl4pPr marL="864000" indent="-216000" algn="l" defTabSz="914400" rtl="0" eaLnBrk="1" latinLnBrk="0" hangingPunct="1">
        <a:spcBef>
          <a:spcPts val="600"/>
        </a:spcBef>
        <a:buFont typeface="Arial" pitchFamily="34" charset="0"/>
        <a:buChar char="–"/>
        <a:defRPr sz="1400" kern="1200">
          <a:solidFill>
            <a:schemeClr val="tx1"/>
          </a:solidFill>
          <a:latin typeface="+mn-lt"/>
          <a:ea typeface="+mn-ea"/>
          <a:cs typeface="+mn-cs"/>
        </a:defRPr>
      </a:lvl4pPr>
      <a:lvl5pPr marL="1080000" indent="-216000" algn="l" defTabSz="914400" rtl="0" eaLnBrk="1" latinLnBrk="0" hangingPunct="1">
        <a:spcBef>
          <a:spcPts val="6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r" eaLnBrk="1" hangingPunct="1"/>
            <a:r>
              <a:rPr lang="en-US" dirty="0" smtClean="0"/>
              <a:t>Designing Software Architecture</a:t>
            </a:r>
            <a:br>
              <a:rPr lang="en-US" dirty="0" smtClean="0"/>
            </a:br>
            <a:r>
              <a:rPr lang="en-US" sz="3200" b="0" dirty="0" smtClean="0"/>
              <a:t>-Introduction</a:t>
            </a:r>
          </a:p>
        </p:txBody>
      </p:sp>
      <p:sp>
        <p:nvSpPr>
          <p:cNvPr id="5" name="Footer Placeholder 4"/>
          <p:cNvSpPr>
            <a:spLocks noGrp="1"/>
          </p:cNvSpPr>
          <p:nvPr>
            <p:ph type="ftr" sz="quarter" idx="11"/>
          </p:nvPr>
        </p:nvSpPr>
        <p:spPr/>
        <p:txBody>
          <a:bodyPr/>
          <a:lstStyle/>
          <a:p>
            <a:pPr>
              <a:defRPr/>
            </a:pPr>
            <a:r>
              <a:rPr lang="en-US" dirty="0" smtClean="0"/>
              <a:t>Introduction</a:t>
            </a:r>
            <a:endParaRPr lang="en-US" dirty="0"/>
          </a:p>
        </p:txBody>
      </p:sp>
      <p:sp>
        <p:nvSpPr>
          <p:cNvPr id="6" name="Subtitle 2"/>
          <p:cNvSpPr txBox="1">
            <a:spLocks/>
          </p:cNvSpPr>
          <p:nvPr/>
        </p:nvSpPr>
        <p:spPr>
          <a:xfrm>
            <a:off x="1371600" y="4355594"/>
            <a:ext cx="6400800" cy="1752600"/>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2000" b="1"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12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Font typeface="Arial"/>
              <a:buNone/>
              <a:defRPr/>
            </a:pPr>
            <a:r>
              <a:rPr lang="en-US" sz="2800" dirty="0" smtClean="0">
                <a:solidFill>
                  <a:schemeClr val="tx1"/>
                </a:solidFill>
              </a:rPr>
              <a:t>Eunseok Lee, Prof.</a:t>
            </a:r>
          </a:p>
          <a:p>
            <a:pPr>
              <a:buFont typeface="Arial"/>
              <a:buNone/>
              <a:defRPr/>
            </a:pPr>
            <a:r>
              <a:rPr lang="en-US" dirty="0" smtClean="0"/>
              <a:t>College of Software</a:t>
            </a:r>
          </a:p>
          <a:p>
            <a:pPr>
              <a:buFont typeface="Arial"/>
              <a:buNone/>
              <a:defRPr/>
            </a:pPr>
            <a:r>
              <a:rPr lang="en-US" dirty="0" smtClean="0"/>
              <a:t>Sungkyunkwan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2. Software Architecture</a:t>
            </a:r>
            <a:endParaRPr lang="en-GB" dirty="0"/>
          </a:p>
        </p:txBody>
      </p:sp>
      <p:sp>
        <p:nvSpPr>
          <p:cNvPr id="17411" name="Rectangle 3"/>
          <p:cNvSpPr>
            <a:spLocks noGrp="1" noChangeArrowheads="1"/>
          </p:cNvSpPr>
          <p:nvPr>
            <p:ph idx="1"/>
          </p:nvPr>
        </p:nvSpPr>
        <p:spPr>
          <a:xfrm>
            <a:off x="467543" y="1384176"/>
            <a:ext cx="8563335" cy="4565104"/>
          </a:xfrm>
        </p:spPr>
        <p:txBody>
          <a:bodyPr>
            <a:normAutofit/>
          </a:bodyPr>
          <a:lstStyle/>
          <a:p>
            <a:pPr marL="0" indent="0">
              <a:buNone/>
            </a:pPr>
            <a:r>
              <a:rPr lang="en-US" altLang="ko-KR" dirty="0" smtClean="0"/>
              <a:t>2.2 SA Life Cycle Activities</a:t>
            </a:r>
          </a:p>
          <a:p>
            <a:pPr marL="0" indent="0">
              <a:buNone/>
            </a:pPr>
            <a:r>
              <a:rPr lang="en-US" altLang="ko-KR" b="0" dirty="0" smtClean="0"/>
              <a:t>(2) Architectural design</a:t>
            </a:r>
          </a:p>
          <a:p>
            <a:pPr>
              <a:buFontTx/>
              <a:buChar char="-"/>
            </a:pPr>
            <a:r>
              <a:rPr lang="en-US" altLang="ko-KR" b="0" dirty="0" smtClean="0"/>
              <a:t>Design </a:t>
            </a:r>
            <a:r>
              <a:rPr lang="en-US" altLang="ko-KR" b="0" dirty="0"/>
              <a:t>is a translation, from the </a:t>
            </a:r>
            <a:r>
              <a:rPr lang="en-US" altLang="ko-KR" b="0" dirty="0" smtClean="0"/>
              <a:t>needs </a:t>
            </a:r>
            <a:r>
              <a:rPr lang="en-US" altLang="ko-KR" b="0" dirty="0"/>
              <a:t>(</a:t>
            </a:r>
            <a:r>
              <a:rPr lang="en-US" altLang="ko-KR" b="0" dirty="0" smtClean="0"/>
              <a:t>requirements) to </a:t>
            </a:r>
            <a:r>
              <a:rPr lang="en-US" altLang="ko-KR" b="0" dirty="0"/>
              <a:t>the </a:t>
            </a:r>
            <a:r>
              <a:rPr lang="en-US" altLang="ko-KR" b="0" dirty="0" smtClean="0"/>
              <a:t>solutions</a:t>
            </a:r>
            <a:r>
              <a:rPr lang="en-US" altLang="ko-KR" b="0" dirty="0"/>
              <a:t>, in terms of structures </a:t>
            </a:r>
            <a:endParaRPr lang="en-US" altLang="ko-KR" b="0" dirty="0" smtClean="0"/>
          </a:p>
          <a:p>
            <a:pPr>
              <a:buFontTx/>
              <a:buChar char="-"/>
            </a:pPr>
            <a:r>
              <a:rPr lang="en-US" altLang="ko-KR" b="0" dirty="0"/>
              <a:t>C</a:t>
            </a:r>
            <a:r>
              <a:rPr lang="en-US" altLang="ko-KR" b="0" dirty="0" smtClean="0"/>
              <a:t>omposed of code</a:t>
            </a:r>
            <a:r>
              <a:rPr lang="en-US" altLang="ko-KR" b="0" dirty="0"/>
              <a:t>, frameworks, and </a:t>
            </a:r>
            <a:r>
              <a:rPr lang="en-US" altLang="ko-KR" b="0" dirty="0" smtClean="0"/>
              <a:t>components.</a:t>
            </a:r>
          </a:p>
          <a:p>
            <a:pPr>
              <a:buFontTx/>
              <a:buChar char="-"/>
            </a:pPr>
            <a:r>
              <a:rPr lang="en-US" altLang="ko-KR" b="0" dirty="0" smtClean="0"/>
              <a:t>A </a:t>
            </a:r>
            <a:r>
              <a:rPr lang="en-US" altLang="ko-KR" b="0" dirty="0"/>
              <a:t>good design is one that </a:t>
            </a:r>
            <a:r>
              <a:rPr lang="en-US" altLang="ko-KR" b="0" i="1" dirty="0"/>
              <a:t>satisfies </a:t>
            </a:r>
            <a:r>
              <a:rPr lang="en-US" altLang="ko-KR" b="0" dirty="0" smtClean="0"/>
              <a:t>the drivers</a:t>
            </a:r>
            <a:r>
              <a:rPr lang="en-US" altLang="ko-KR" b="0" dirty="0"/>
              <a:t>.</a:t>
            </a:r>
            <a:endParaRPr lang="en-US" altLang="ko-KR" b="0" i="1" dirty="0"/>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16009982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2. Software Architecture</a:t>
            </a:r>
            <a:endParaRPr lang="en-GB" dirty="0"/>
          </a:p>
        </p:txBody>
      </p:sp>
      <p:sp>
        <p:nvSpPr>
          <p:cNvPr id="17411" name="Rectangle 3"/>
          <p:cNvSpPr>
            <a:spLocks noGrp="1" noChangeArrowheads="1"/>
          </p:cNvSpPr>
          <p:nvPr>
            <p:ph idx="1"/>
          </p:nvPr>
        </p:nvSpPr>
        <p:spPr>
          <a:xfrm>
            <a:off x="467543" y="1384176"/>
            <a:ext cx="8742445" cy="4565104"/>
          </a:xfrm>
        </p:spPr>
        <p:txBody>
          <a:bodyPr>
            <a:normAutofit/>
          </a:bodyPr>
          <a:lstStyle/>
          <a:p>
            <a:pPr marL="0" indent="0">
              <a:buNone/>
            </a:pPr>
            <a:r>
              <a:rPr lang="en-US" altLang="ko-KR" dirty="0" smtClean="0"/>
              <a:t>2.2 SA Life Cycle Activities</a:t>
            </a:r>
          </a:p>
          <a:p>
            <a:pPr marL="0" indent="0">
              <a:buNone/>
            </a:pPr>
            <a:r>
              <a:rPr lang="en-US" altLang="ko-KR" b="0" dirty="0" smtClean="0"/>
              <a:t>(3) Architectural documentation</a:t>
            </a:r>
          </a:p>
          <a:p>
            <a:pPr>
              <a:buFontTx/>
              <a:buChar char="-"/>
            </a:pPr>
            <a:r>
              <a:rPr lang="en-US" altLang="ko-KR" b="0" dirty="0" smtClean="0"/>
              <a:t>Refers </a:t>
            </a:r>
            <a:r>
              <a:rPr lang="en-US" altLang="ko-KR" b="0" dirty="0"/>
              <a:t>to the creation of a more formal </a:t>
            </a:r>
            <a:r>
              <a:rPr lang="en-US" altLang="ko-KR" b="0" dirty="0" smtClean="0"/>
              <a:t>document from rough sketches.</a:t>
            </a:r>
          </a:p>
          <a:p>
            <a:pPr>
              <a:buFontTx/>
              <a:buChar char="-"/>
            </a:pPr>
            <a:r>
              <a:rPr lang="en-US" altLang="ko-KR" b="0" dirty="0" smtClean="0"/>
              <a:t>When </a:t>
            </a:r>
            <a:r>
              <a:rPr lang="en-US" altLang="ko-KR" b="0" dirty="0"/>
              <a:t>the project is </a:t>
            </a:r>
            <a:r>
              <a:rPr lang="en-US" altLang="ko-KR" b="0" dirty="0" smtClean="0"/>
              <a:t>large, distributed </a:t>
            </a:r>
            <a:r>
              <a:rPr lang="en-US" altLang="ko-KR" b="0" dirty="0"/>
              <a:t>teams are collaborating, or </a:t>
            </a:r>
            <a:r>
              <a:rPr lang="en-US" altLang="ko-KR" b="0" dirty="0" smtClean="0"/>
              <a:t>significant </a:t>
            </a:r>
            <a:r>
              <a:rPr lang="en-US" altLang="ko-KR" b="0" dirty="0"/>
              <a:t>technical </a:t>
            </a:r>
            <a:r>
              <a:rPr lang="en-US" altLang="ko-KR" b="0" dirty="0" smtClean="0"/>
              <a:t>challenges exist.</a:t>
            </a:r>
          </a:p>
          <a:p>
            <a:pPr>
              <a:buFontTx/>
              <a:buChar char="-"/>
            </a:pPr>
            <a:r>
              <a:rPr lang="en-US" altLang="ko-KR" b="0" dirty="0" smtClean="0"/>
              <a:t>While </a:t>
            </a:r>
            <a:r>
              <a:rPr lang="en-US" altLang="ko-KR" b="0" dirty="0"/>
              <a:t>documentation is often avoided and derided by </a:t>
            </a:r>
            <a:r>
              <a:rPr lang="en-US" altLang="ko-KR" b="0" dirty="0" smtClean="0"/>
              <a:t>programmers, it </a:t>
            </a:r>
            <a:r>
              <a:rPr lang="en-US" altLang="ko-KR" b="0" dirty="0"/>
              <a:t>is a standard, non-negotiable deliverable in almost every other </a:t>
            </a:r>
            <a:r>
              <a:rPr lang="en-US" altLang="ko-KR" b="0" dirty="0" smtClean="0"/>
              <a:t>engineering discipline</a:t>
            </a:r>
            <a:r>
              <a:rPr lang="en-US" altLang="ko-KR" b="0" dirty="0"/>
              <a:t>.</a:t>
            </a:r>
            <a:endParaRPr lang="en-US" altLang="ko-KR" b="0" i="1" dirty="0"/>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374901008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2. Software Architecture</a:t>
            </a:r>
            <a:endParaRPr lang="en-GB" dirty="0"/>
          </a:p>
        </p:txBody>
      </p:sp>
      <p:sp>
        <p:nvSpPr>
          <p:cNvPr id="17411" name="Rectangle 3"/>
          <p:cNvSpPr>
            <a:spLocks noGrp="1" noChangeArrowheads="1"/>
          </p:cNvSpPr>
          <p:nvPr>
            <p:ph idx="1"/>
          </p:nvPr>
        </p:nvSpPr>
        <p:spPr>
          <a:xfrm>
            <a:off x="467543" y="1384176"/>
            <a:ext cx="8610469" cy="4565104"/>
          </a:xfrm>
        </p:spPr>
        <p:txBody>
          <a:bodyPr>
            <a:normAutofit/>
          </a:bodyPr>
          <a:lstStyle/>
          <a:p>
            <a:pPr marL="0" indent="0">
              <a:buNone/>
            </a:pPr>
            <a:r>
              <a:rPr lang="en-US" altLang="ko-KR" dirty="0" smtClean="0"/>
              <a:t>2.2 SA Life Cycle Activities</a:t>
            </a:r>
          </a:p>
          <a:p>
            <a:pPr marL="0" indent="0">
              <a:buNone/>
            </a:pPr>
            <a:r>
              <a:rPr lang="en-US" altLang="ko-KR" b="0" dirty="0" smtClean="0"/>
              <a:t>(4) Architectural evaluation</a:t>
            </a:r>
          </a:p>
          <a:p>
            <a:pPr>
              <a:buFontTx/>
              <a:buChar char="-"/>
            </a:pPr>
            <a:r>
              <a:rPr lang="en-US" altLang="ko-KR" b="0" dirty="0" smtClean="0"/>
              <a:t>Ensure </a:t>
            </a:r>
            <a:r>
              <a:rPr lang="en-US" altLang="ko-KR" b="0" dirty="0"/>
              <a:t>that the decisions made are appropriate to address </a:t>
            </a:r>
            <a:r>
              <a:rPr lang="en-US" altLang="ko-KR" b="0" dirty="0" smtClean="0"/>
              <a:t>the critical requirements</a:t>
            </a:r>
          </a:p>
          <a:p>
            <a:pPr>
              <a:buFontTx/>
              <a:buChar char="-"/>
            </a:pPr>
            <a:r>
              <a:rPr lang="en-US" altLang="ko-KR" b="0" dirty="0" smtClean="0"/>
              <a:t>Similar with delivering code after testing </a:t>
            </a:r>
          </a:p>
          <a:p>
            <a:pPr>
              <a:buFontTx/>
              <a:buChar char="-"/>
            </a:pPr>
            <a:r>
              <a:rPr lang="en-US" altLang="ko-KR" b="0" dirty="0" smtClean="0"/>
              <a:t>Typically </a:t>
            </a:r>
            <a:r>
              <a:rPr lang="en-US" altLang="ko-KR" b="0" dirty="0"/>
              <a:t>evaluation is done informally and internally, but </a:t>
            </a:r>
            <a:r>
              <a:rPr lang="en-US" altLang="ko-KR" b="0" dirty="0" smtClean="0"/>
              <a:t>for truly </a:t>
            </a:r>
            <a:r>
              <a:rPr lang="en-US" altLang="ko-KR" b="0" dirty="0"/>
              <a:t>important projects </a:t>
            </a:r>
            <a:r>
              <a:rPr lang="en-US" altLang="ko-KR" b="0" dirty="0" smtClean="0"/>
              <a:t>advisable formal </a:t>
            </a:r>
            <a:r>
              <a:rPr lang="en-US" altLang="ko-KR" b="0" dirty="0"/>
              <a:t>evaluation </a:t>
            </a:r>
            <a:r>
              <a:rPr lang="en-US" altLang="ko-KR" b="0" dirty="0" smtClean="0"/>
              <a:t>by an </a:t>
            </a:r>
            <a:r>
              <a:rPr lang="en-US" altLang="ko-KR" b="0" dirty="0"/>
              <a:t>external team.</a:t>
            </a:r>
            <a:endParaRPr lang="en-US" altLang="ko-KR" b="0" dirty="0" smtClean="0"/>
          </a:p>
          <a:p>
            <a:pPr>
              <a:buFontTx/>
              <a:buChar char="-"/>
            </a:pPr>
            <a:endParaRPr lang="en-US" altLang="ko-KR" b="0" i="1" dirty="0"/>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36025174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2. Software Architecture</a:t>
            </a:r>
            <a:endParaRPr lang="en-GB" dirty="0"/>
          </a:p>
        </p:txBody>
      </p:sp>
      <p:sp>
        <p:nvSpPr>
          <p:cNvPr id="17411" name="Rectangle 3"/>
          <p:cNvSpPr>
            <a:spLocks noGrp="1" noChangeArrowheads="1"/>
          </p:cNvSpPr>
          <p:nvPr>
            <p:ph idx="1"/>
          </p:nvPr>
        </p:nvSpPr>
        <p:spPr>
          <a:xfrm>
            <a:off x="467543" y="1384176"/>
            <a:ext cx="8610469" cy="4565104"/>
          </a:xfrm>
        </p:spPr>
        <p:txBody>
          <a:bodyPr>
            <a:normAutofit lnSpcReduction="10000"/>
          </a:bodyPr>
          <a:lstStyle/>
          <a:p>
            <a:pPr marL="0" indent="0">
              <a:buNone/>
            </a:pPr>
            <a:r>
              <a:rPr lang="en-US" altLang="ko-KR" dirty="0" smtClean="0"/>
              <a:t>2.2 SA Life Cycle Activities</a:t>
            </a:r>
          </a:p>
          <a:p>
            <a:pPr marL="0" indent="0">
              <a:buNone/>
            </a:pPr>
            <a:r>
              <a:rPr lang="en-US" altLang="ko-KR" b="0" dirty="0" smtClean="0"/>
              <a:t>(5) Architectural implementation/conformance checking</a:t>
            </a:r>
          </a:p>
          <a:p>
            <a:pPr>
              <a:buFontTx/>
              <a:buChar char="-"/>
            </a:pPr>
            <a:r>
              <a:rPr lang="en-US" altLang="ko-KR" b="0" dirty="0" smtClean="0"/>
              <a:t>Need </a:t>
            </a:r>
            <a:r>
              <a:rPr lang="en-US" altLang="ko-KR" b="0" dirty="0"/>
              <a:t>to tweak the design as the system grows </a:t>
            </a:r>
            <a:r>
              <a:rPr lang="en-US" altLang="ko-KR" b="0" dirty="0" smtClean="0"/>
              <a:t>and as </a:t>
            </a:r>
            <a:r>
              <a:rPr lang="en-US" altLang="ko-KR" b="0" dirty="0"/>
              <a:t>requirements </a:t>
            </a:r>
            <a:r>
              <a:rPr lang="en-US" altLang="ko-KR" b="0" dirty="0" smtClean="0"/>
              <a:t>evolve.</a:t>
            </a:r>
          </a:p>
          <a:p>
            <a:pPr>
              <a:buFontTx/>
              <a:buChar char="-"/>
            </a:pPr>
            <a:r>
              <a:rPr lang="en-US" altLang="ko-KR" b="0" dirty="0" smtClean="0"/>
              <a:t>Major </a:t>
            </a:r>
            <a:r>
              <a:rPr lang="en-US" altLang="ko-KR" b="0" dirty="0"/>
              <a:t>responsibility during implementation is to ensure conformance </a:t>
            </a:r>
            <a:r>
              <a:rPr lang="en-US" altLang="ko-KR" b="0" dirty="0" smtClean="0"/>
              <a:t>of the </a:t>
            </a:r>
            <a:r>
              <a:rPr lang="en-US" altLang="ko-KR" b="0" dirty="0"/>
              <a:t>code to </a:t>
            </a:r>
            <a:r>
              <a:rPr lang="en-US" altLang="ko-KR" b="0" dirty="0" smtClean="0"/>
              <a:t>the design. </a:t>
            </a:r>
          </a:p>
          <a:p>
            <a:pPr>
              <a:buFontTx/>
              <a:buChar char="-"/>
            </a:pPr>
            <a:r>
              <a:rPr lang="en-US" altLang="ko-KR" b="0" dirty="0" smtClean="0"/>
              <a:t>Without</a:t>
            </a:r>
            <a:r>
              <a:rPr lang="en-US" altLang="ko-KR" b="0" dirty="0"/>
              <a:t> </a:t>
            </a:r>
            <a:r>
              <a:rPr lang="en-US" altLang="ko-KR" b="0" dirty="0" smtClean="0"/>
              <a:t>conformance </a:t>
            </a:r>
            <a:r>
              <a:rPr lang="en-US" altLang="ko-KR" b="0" dirty="0"/>
              <a:t>checking, we have no way of ensuring the quality of what </a:t>
            </a:r>
            <a:r>
              <a:rPr lang="en-US" altLang="ko-KR" b="0" dirty="0" smtClean="0"/>
              <a:t>is being </a:t>
            </a:r>
            <a:r>
              <a:rPr lang="en-US" altLang="ko-KR" b="0" dirty="0"/>
              <a:t>subsequently </a:t>
            </a:r>
            <a:r>
              <a:rPr lang="en-US" altLang="ko-KR" b="0" dirty="0" smtClean="0"/>
              <a:t>constructed.</a:t>
            </a:r>
          </a:p>
          <a:p>
            <a:pPr>
              <a:buFontTx/>
              <a:buChar char="-"/>
            </a:pPr>
            <a:endParaRPr lang="en-US" altLang="ko-KR" b="0" dirty="0" smtClean="0"/>
          </a:p>
          <a:p>
            <a:pPr>
              <a:buFontTx/>
              <a:buChar char="-"/>
            </a:pPr>
            <a:r>
              <a:rPr lang="en-US" altLang="ko-KR" b="0" dirty="0" smtClean="0"/>
              <a:t>None </a:t>
            </a:r>
            <a:r>
              <a:rPr lang="en-US" altLang="ko-KR" b="0" dirty="0"/>
              <a:t>of these architecture activities is incompatible with </a:t>
            </a:r>
            <a:r>
              <a:rPr lang="en-US" altLang="ko-KR" i="1" dirty="0"/>
              <a:t>Agile </a:t>
            </a:r>
            <a:r>
              <a:rPr lang="en-US" altLang="ko-KR" i="1" dirty="0" smtClean="0"/>
              <a:t>practices</a:t>
            </a:r>
            <a:r>
              <a:rPr lang="en-US" altLang="ko-KR" b="0" dirty="0" smtClean="0"/>
              <a:t>.</a:t>
            </a:r>
          </a:p>
          <a:p>
            <a:pPr>
              <a:buFontTx/>
              <a:buChar char="-"/>
            </a:pPr>
            <a:r>
              <a:rPr lang="en-US" altLang="ko-KR" b="0" dirty="0" smtClean="0"/>
              <a:t>“</a:t>
            </a:r>
            <a:r>
              <a:rPr lang="en-US" altLang="ko-KR" b="0" dirty="0"/>
              <a:t>Should I do Agile or architecture</a:t>
            </a:r>
            <a:r>
              <a:rPr lang="en-US" altLang="ko-KR" b="0" dirty="0" smtClean="0"/>
              <a:t>?” (X)</a:t>
            </a:r>
          </a:p>
          <a:p>
            <a:pPr>
              <a:buFontTx/>
              <a:buChar char="-"/>
            </a:pPr>
            <a:r>
              <a:rPr lang="en-US" altLang="ko-KR" b="0" dirty="0" smtClean="0"/>
              <a:t>“</a:t>
            </a:r>
            <a:r>
              <a:rPr lang="en-US" altLang="ko-KR" b="0" dirty="0"/>
              <a:t>How much architecture should I do up front </a:t>
            </a:r>
            <a:r>
              <a:rPr lang="en-US" altLang="ko-KR" b="0" i="1" dirty="0"/>
              <a:t>versus</a:t>
            </a:r>
            <a:r>
              <a:rPr lang="en-US" altLang="ko-KR" b="0" dirty="0"/>
              <a:t> how </a:t>
            </a:r>
            <a:r>
              <a:rPr lang="en-US" altLang="ko-KR" b="0" dirty="0" smtClean="0"/>
              <a:t>much should </a:t>
            </a:r>
            <a:r>
              <a:rPr lang="en-US" altLang="ko-KR" b="0" dirty="0"/>
              <a:t>I defer until the project’s requirements have solidified somewhat?”</a:t>
            </a:r>
            <a:endParaRPr lang="en-US" altLang="ko-KR" b="0" i="1" dirty="0"/>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4358183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3. The Role of the Architect</a:t>
            </a:r>
            <a:endParaRPr lang="en-GB" dirty="0"/>
          </a:p>
        </p:txBody>
      </p:sp>
      <p:sp>
        <p:nvSpPr>
          <p:cNvPr id="17411" name="Rectangle 3"/>
          <p:cNvSpPr>
            <a:spLocks noGrp="1" noChangeArrowheads="1"/>
          </p:cNvSpPr>
          <p:nvPr>
            <p:ph idx="1"/>
          </p:nvPr>
        </p:nvSpPr>
        <p:spPr/>
        <p:txBody>
          <a:bodyPr>
            <a:normAutofit fontScale="92500"/>
          </a:bodyPr>
          <a:lstStyle/>
          <a:p>
            <a:pPr marL="0" indent="0">
              <a:buNone/>
            </a:pPr>
            <a:r>
              <a:rPr lang="en-US" altLang="ko-KR" sz="2200" b="0" dirty="0"/>
              <a:t>An architect is much more than “just” a designer</a:t>
            </a:r>
            <a:r>
              <a:rPr lang="en-US" altLang="ko-KR" b="0" dirty="0" smtClean="0"/>
              <a:t>. Has </a:t>
            </a:r>
            <a:r>
              <a:rPr lang="en-US" altLang="ko-KR" b="0" dirty="0"/>
              <a:t>a long list of duties, skills, and </a:t>
            </a:r>
            <a:r>
              <a:rPr lang="en-US" altLang="ko-KR" b="0" dirty="0" smtClean="0"/>
              <a:t>knowledge that </a:t>
            </a:r>
            <a:r>
              <a:rPr lang="en-US" altLang="ko-KR" b="0" dirty="0"/>
              <a:t>must be satisfied if it is to be successful.</a:t>
            </a:r>
            <a:endParaRPr lang="en-US" altLang="ko-KR" b="0" dirty="0" smtClean="0"/>
          </a:p>
          <a:p>
            <a:r>
              <a:rPr lang="en-US" altLang="ko-KR" sz="2200" dirty="0"/>
              <a:t>Leadership</a:t>
            </a:r>
            <a:r>
              <a:rPr lang="en-US" altLang="ko-KR" b="0" dirty="0"/>
              <a:t>: mentoring, team-building, establishing a vision, coaching</a:t>
            </a:r>
          </a:p>
          <a:p>
            <a:r>
              <a:rPr lang="en-US" altLang="ko-KR" sz="2200" dirty="0" smtClean="0"/>
              <a:t>Communication</a:t>
            </a:r>
            <a:r>
              <a:rPr lang="en-US" altLang="ko-KR" b="0" dirty="0"/>
              <a:t>: both technical and nontechnical, </a:t>
            </a:r>
            <a:r>
              <a:rPr lang="en-US" altLang="ko-KR" b="0" dirty="0" smtClean="0"/>
              <a:t>encouraging collaboration</a:t>
            </a:r>
            <a:endParaRPr lang="en-US" altLang="ko-KR" b="0" dirty="0"/>
          </a:p>
          <a:p>
            <a:r>
              <a:rPr lang="en-US" altLang="ko-KR" sz="2200" dirty="0" smtClean="0"/>
              <a:t>Negotiation</a:t>
            </a:r>
            <a:r>
              <a:rPr lang="en-US" altLang="ko-KR" b="0" dirty="0"/>
              <a:t>: dealing with internal and external stakeholders and their </a:t>
            </a:r>
            <a:r>
              <a:rPr lang="en-US" altLang="ko-KR" b="0" dirty="0" smtClean="0"/>
              <a:t>conflicting needs </a:t>
            </a:r>
            <a:r>
              <a:rPr lang="en-US" altLang="ko-KR" b="0" dirty="0"/>
              <a:t>and expectations</a:t>
            </a:r>
          </a:p>
          <a:p>
            <a:r>
              <a:rPr lang="en-US" altLang="ko-KR" sz="2200" dirty="0" smtClean="0"/>
              <a:t>Technical </a:t>
            </a:r>
            <a:r>
              <a:rPr lang="en-US" altLang="ko-KR" sz="2200" dirty="0"/>
              <a:t>skills</a:t>
            </a:r>
            <a:r>
              <a:rPr lang="en-US" altLang="ko-KR" b="0" dirty="0"/>
              <a:t>: life-cycle skills, expertise with technologies, </a:t>
            </a:r>
            <a:r>
              <a:rPr lang="en-US" altLang="ko-KR" b="0" dirty="0" smtClean="0"/>
              <a:t>continuous learning</a:t>
            </a:r>
            <a:r>
              <a:rPr lang="en-US" altLang="ko-KR" b="0" dirty="0"/>
              <a:t>, coding</a:t>
            </a:r>
          </a:p>
          <a:p>
            <a:r>
              <a:rPr lang="en-US" altLang="ko-KR" sz="2200" dirty="0" smtClean="0"/>
              <a:t>Project </a:t>
            </a:r>
            <a:r>
              <a:rPr lang="en-US" altLang="ko-KR" sz="2200" dirty="0"/>
              <a:t>skills</a:t>
            </a:r>
            <a:r>
              <a:rPr lang="en-US" altLang="ko-KR" b="0" dirty="0"/>
              <a:t>: budgeting, personnel, schedule management, </a:t>
            </a:r>
            <a:r>
              <a:rPr lang="en-US" altLang="ko-KR" b="0" dirty="0" smtClean="0"/>
              <a:t>risk management</a:t>
            </a:r>
            <a:endParaRPr lang="en-US" altLang="ko-KR" b="0" dirty="0"/>
          </a:p>
          <a:p>
            <a:r>
              <a:rPr lang="en-US" altLang="ko-KR" sz="2200" dirty="0" smtClean="0"/>
              <a:t>Analytical </a:t>
            </a:r>
            <a:r>
              <a:rPr lang="en-US" altLang="ko-KR" sz="2200" dirty="0"/>
              <a:t>skills</a:t>
            </a:r>
            <a:r>
              <a:rPr lang="en-US" altLang="ko-KR" b="0" dirty="0"/>
              <a:t>: architectural analysis, general analysis mindset for </a:t>
            </a:r>
            <a:r>
              <a:rPr lang="en-US" altLang="ko-KR" b="0" dirty="0" smtClean="0"/>
              <a:t>project management </a:t>
            </a:r>
            <a:r>
              <a:rPr lang="en-US" altLang="ko-KR" b="0" dirty="0"/>
              <a:t>and measurement</a:t>
            </a:r>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10486011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a:t>4</a:t>
            </a:r>
            <a:r>
              <a:rPr lang="en-GB" dirty="0" smtClean="0"/>
              <a:t>. A Brief History of ADD </a:t>
            </a:r>
            <a:endParaRPr lang="en-GB" dirty="0"/>
          </a:p>
        </p:txBody>
      </p:sp>
      <p:sp>
        <p:nvSpPr>
          <p:cNvPr id="17411" name="Rectangle 3"/>
          <p:cNvSpPr>
            <a:spLocks noGrp="1" noChangeArrowheads="1"/>
          </p:cNvSpPr>
          <p:nvPr>
            <p:ph idx="1"/>
          </p:nvPr>
        </p:nvSpPr>
        <p:spPr>
          <a:xfrm>
            <a:off x="467544" y="1384175"/>
            <a:ext cx="8363272" cy="4696113"/>
          </a:xfrm>
        </p:spPr>
        <p:txBody>
          <a:bodyPr>
            <a:normAutofit/>
          </a:bodyPr>
          <a:lstStyle/>
          <a:p>
            <a:r>
              <a:rPr lang="en-US" altLang="ko-KR" b="0" dirty="0" smtClean="0"/>
              <a:t>1</a:t>
            </a:r>
            <a:r>
              <a:rPr lang="en-US" altLang="ko-KR" b="0" baseline="30000" dirty="0" smtClean="0"/>
              <a:t>st</a:t>
            </a:r>
            <a:r>
              <a:rPr lang="en-US" altLang="ko-KR" b="0" dirty="0" smtClean="0"/>
              <a:t> version </a:t>
            </a:r>
            <a:r>
              <a:rPr lang="en-US" altLang="ko-KR" b="0" dirty="0"/>
              <a:t>of </a:t>
            </a:r>
            <a:r>
              <a:rPr lang="en-US" altLang="ko-KR" b="0" dirty="0" smtClean="0"/>
              <a:t>ADD: (</a:t>
            </a:r>
            <a:r>
              <a:rPr lang="en-US" altLang="ko-KR" b="0" dirty="0"/>
              <a:t>ADD 1.0, originally called </a:t>
            </a:r>
            <a:r>
              <a:rPr lang="en-US" altLang="ko-KR" b="0" dirty="0" smtClean="0"/>
              <a:t>ABD, for </a:t>
            </a:r>
            <a:r>
              <a:rPr lang="en-US" altLang="ko-KR" b="0" dirty="0"/>
              <a:t>“Architecture-Based Design”) </a:t>
            </a:r>
            <a:r>
              <a:rPr lang="en-US" altLang="ko-KR" b="0" dirty="0" smtClean="0"/>
              <a:t>January </a:t>
            </a:r>
            <a:r>
              <a:rPr lang="en-US" altLang="ko-KR" b="0" dirty="0"/>
              <a:t>2000, </a:t>
            </a:r>
            <a:r>
              <a:rPr lang="en-US" altLang="ko-KR" b="0" dirty="0" smtClean="0"/>
              <a:t> </a:t>
            </a:r>
          </a:p>
          <a:p>
            <a:r>
              <a:rPr lang="en-US" altLang="ko-KR" b="0" dirty="0" smtClean="0"/>
              <a:t>2</a:t>
            </a:r>
            <a:r>
              <a:rPr lang="en-US" altLang="ko-KR" b="0" baseline="30000" dirty="0" smtClean="0"/>
              <a:t>nd</a:t>
            </a:r>
            <a:r>
              <a:rPr lang="en-US" altLang="ko-KR" b="0" dirty="0" smtClean="0"/>
              <a:t> version: </a:t>
            </a:r>
            <a:r>
              <a:rPr lang="en-US" altLang="ko-KR" b="0" dirty="0"/>
              <a:t>(ADD 2.0) was published in November </a:t>
            </a:r>
            <a:r>
              <a:rPr lang="en-US" altLang="ko-KR" b="0" dirty="0" smtClean="0"/>
              <a:t>2006</a:t>
            </a:r>
            <a:r>
              <a:rPr lang="en-US" altLang="ko-KR" b="0" dirty="0"/>
              <a:t>,</a:t>
            </a:r>
            <a:endParaRPr lang="en-US" altLang="ko-KR" b="0" dirty="0" smtClean="0"/>
          </a:p>
          <a:p>
            <a:r>
              <a:rPr lang="en-US" altLang="ko-KR" b="0" dirty="0" smtClean="0"/>
              <a:t>3</a:t>
            </a:r>
            <a:r>
              <a:rPr lang="en-US" altLang="ko-KR" b="0" baseline="30000" dirty="0" smtClean="0"/>
              <a:t>rd</a:t>
            </a:r>
            <a:r>
              <a:rPr lang="en-US" altLang="ko-KR" b="0" dirty="0" smtClean="0"/>
              <a:t> version: (ADD 3.0) 2016 for agile development with quick design iteration.</a:t>
            </a:r>
          </a:p>
          <a:p>
            <a:pPr>
              <a:buFontTx/>
              <a:buChar char="-"/>
            </a:pPr>
            <a:r>
              <a:rPr lang="en-US" altLang="ko-KR" b="0" dirty="0" smtClean="0"/>
              <a:t>ADD is the </a:t>
            </a:r>
            <a:r>
              <a:rPr lang="en-US" altLang="ko-KR" b="0" dirty="0"/>
              <a:t>most comprehensive and most widely </a:t>
            </a:r>
            <a:r>
              <a:rPr lang="en-US" altLang="ko-KR" b="0" dirty="0" smtClean="0"/>
              <a:t>used documented </a:t>
            </a:r>
            <a:r>
              <a:rPr lang="en-US" altLang="ko-KR" b="0" dirty="0"/>
              <a:t>architecture design </a:t>
            </a:r>
            <a:r>
              <a:rPr lang="en-US" altLang="ko-KR" b="0" dirty="0" smtClean="0"/>
              <a:t>method.</a:t>
            </a:r>
          </a:p>
          <a:p>
            <a:pPr>
              <a:buFontTx/>
              <a:buChar char="-"/>
            </a:pPr>
            <a:r>
              <a:rPr lang="en-US" altLang="ko-KR" b="0" dirty="0" smtClean="0"/>
              <a:t>The first design </a:t>
            </a:r>
            <a:r>
              <a:rPr lang="en-US" altLang="ko-KR" b="0" dirty="0"/>
              <a:t>method to focus specifically on quality attributes and their </a:t>
            </a:r>
            <a:r>
              <a:rPr lang="en-US" altLang="ko-KR" b="0" dirty="0" smtClean="0"/>
              <a:t>achievement</a:t>
            </a:r>
          </a:p>
          <a:p>
            <a:pPr>
              <a:buFontTx/>
              <a:buChar char="-"/>
            </a:pPr>
            <a:r>
              <a:rPr lang="en-US" altLang="ko-KR" b="0" dirty="0" smtClean="0"/>
              <a:t>It </a:t>
            </a:r>
            <a:r>
              <a:rPr lang="en-US" altLang="ko-KR" b="0" dirty="0"/>
              <a:t>includes </a:t>
            </a:r>
            <a:r>
              <a:rPr lang="en-US" altLang="ko-KR" b="0" dirty="0" smtClean="0"/>
              <a:t>architecture analysis </a:t>
            </a:r>
            <a:r>
              <a:rPr lang="en-US" altLang="ko-KR" b="0" dirty="0"/>
              <a:t>and documentation as an integral part of the design process.</a:t>
            </a:r>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203036408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b="0" dirty="0" smtClean="0"/>
              <a:t>Software architecture is a description </a:t>
            </a:r>
            <a:r>
              <a:rPr lang="en-GB" b="0" smtClean="0"/>
              <a:t>of </a:t>
            </a:r>
            <a:r>
              <a:rPr lang="en-GB" b="0" smtClean="0"/>
              <a:t>a set </a:t>
            </a:r>
            <a:r>
              <a:rPr lang="en-GB" b="0" dirty="0" smtClean="0"/>
              <a:t>of major </a:t>
            </a:r>
            <a:r>
              <a:rPr lang="en-GB" b="0" dirty="0" smtClean="0"/>
              <a:t>elements, </a:t>
            </a:r>
            <a:r>
              <a:rPr lang="en-GB" b="0" dirty="0" smtClean="0"/>
              <a:t>communications between them, and control of them.</a:t>
            </a:r>
          </a:p>
          <a:p>
            <a:r>
              <a:rPr lang="en-GB" b="0" dirty="0" smtClean="0"/>
              <a:t>Software architecture has important roles for system analysis, construction and maintenance.</a:t>
            </a:r>
          </a:p>
          <a:p>
            <a:r>
              <a:rPr lang="en-GB" b="0" dirty="0" smtClean="0"/>
              <a:t>Architect has many duties and responsibilities, especially for architecture design.</a:t>
            </a:r>
          </a:p>
          <a:p>
            <a:r>
              <a:rPr lang="en-GB" b="0" dirty="0" smtClean="0"/>
              <a:t>ADD is one of prominent structured method for AD.</a:t>
            </a:r>
          </a:p>
        </p:txBody>
      </p:sp>
      <p:sp>
        <p:nvSpPr>
          <p:cNvPr id="6"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book</a:t>
            </a:r>
            <a:endParaRPr lang="en-US" dirty="0"/>
          </a:p>
        </p:txBody>
      </p:sp>
      <p:sp>
        <p:nvSpPr>
          <p:cNvPr id="3" name="Content Placeholder 2"/>
          <p:cNvSpPr>
            <a:spLocks noGrp="1"/>
          </p:cNvSpPr>
          <p:nvPr>
            <p:ph idx="1"/>
          </p:nvPr>
        </p:nvSpPr>
        <p:spPr/>
        <p:txBody>
          <a:bodyPr/>
          <a:lstStyle/>
          <a:p>
            <a:r>
              <a:rPr lang="en-US" b="0" dirty="0" smtClean="0"/>
              <a:t>Humberto Cervantes &amp; Rick </a:t>
            </a:r>
            <a:r>
              <a:rPr lang="en-US" b="0" dirty="0" err="1" smtClean="0"/>
              <a:t>Kazman</a:t>
            </a:r>
            <a:endParaRPr lang="en-US" b="0" dirty="0" smtClean="0"/>
          </a:p>
          <a:p>
            <a:r>
              <a:rPr lang="en-US" b="0" dirty="0" smtClean="0"/>
              <a:t>SEI Series in software Engineering</a:t>
            </a:r>
          </a:p>
          <a:p>
            <a:r>
              <a:rPr lang="en-US" altLang="ko-KR" b="0" dirty="0" smtClean="0"/>
              <a:t>Carnegie Mellon University</a:t>
            </a:r>
          </a:p>
          <a:p>
            <a:r>
              <a:rPr lang="en-US" altLang="ko-KR" b="0" dirty="0" smtClean="0"/>
              <a:t>Addison-Wesley 2016</a:t>
            </a:r>
            <a:endParaRPr lang="ko-KR" altLang="en-US" b="0" dirty="0"/>
          </a:p>
          <a:p>
            <a:endParaRPr lang="en-GB" dirty="0" smtClean="0"/>
          </a:p>
        </p:txBody>
      </p:sp>
      <p:pic>
        <p:nvPicPr>
          <p:cNvPr id="4" name="그림 3"/>
          <p:cNvPicPr>
            <a:picLocks noChangeAspect="1"/>
          </p:cNvPicPr>
          <p:nvPr/>
        </p:nvPicPr>
        <p:blipFill>
          <a:blip r:embed="rId2"/>
          <a:stretch>
            <a:fillRect/>
          </a:stretch>
        </p:blipFill>
        <p:spPr>
          <a:xfrm>
            <a:off x="4911543" y="1174366"/>
            <a:ext cx="3394748" cy="4872197"/>
          </a:xfrm>
          <a:prstGeom prst="rect">
            <a:avLst/>
          </a:prstGeom>
        </p:spPr>
      </p:pic>
      <p:sp>
        <p:nvSpPr>
          <p:cNvPr id="6"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101486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67544" y="1384176"/>
            <a:ext cx="8363272" cy="3471842"/>
          </a:xfrm>
        </p:spPr>
        <p:txBody>
          <a:bodyPr>
            <a:noAutofit/>
          </a:bodyPr>
          <a:lstStyle/>
          <a:p>
            <a:r>
              <a:rPr lang="en-US" altLang="ko-KR" sz="2200" b="0" dirty="0"/>
              <a:t>P</a:t>
            </a:r>
            <a:r>
              <a:rPr lang="en-US" altLang="ko-KR" sz="2200" b="0" dirty="0" smtClean="0"/>
              <a:t>rovide </a:t>
            </a:r>
            <a:r>
              <a:rPr lang="en-US" altLang="ko-KR" sz="2200" b="0" dirty="0"/>
              <a:t>an introduction to the topic of software architecture</a:t>
            </a:r>
            <a:r>
              <a:rPr lang="en-US" sz="2200" dirty="0" smtClean="0"/>
              <a:t>;</a:t>
            </a:r>
          </a:p>
          <a:p>
            <a:r>
              <a:rPr lang="en-US" altLang="ko-KR" sz="2200" b="0" dirty="0"/>
              <a:t>D</a:t>
            </a:r>
            <a:r>
              <a:rPr lang="en-US" altLang="ko-KR" sz="2200" b="0" dirty="0" smtClean="0"/>
              <a:t>iscuss </a:t>
            </a:r>
            <a:r>
              <a:rPr lang="en-US" altLang="ko-KR" sz="2200" b="0" dirty="0"/>
              <a:t>what architecture is and why it is fundamental to take it </a:t>
            </a:r>
            <a:r>
              <a:rPr lang="en-US" altLang="ko-KR" sz="2200" b="0" dirty="0" smtClean="0"/>
              <a:t>into account </a:t>
            </a:r>
            <a:r>
              <a:rPr lang="en-US" altLang="ko-KR" sz="2200" b="0" dirty="0"/>
              <a:t>when developing software systems</a:t>
            </a:r>
            <a:r>
              <a:rPr lang="en-US" sz="2200" dirty="0" smtClean="0"/>
              <a:t>;</a:t>
            </a:r>
          </a:p>
          <a:p>
            <a:r>
              <a:rPr lang="en-US" altLang="ko-KR" sz="2200" b="0" dirty="0"/>
              <a:t>D</a:t>
            </a:r>
            <a:r>
              <a:rPr lang="en-US" altLang="ko-KR" sz="2200" b="0" dirty="0" smtClean="0"/>
              <a:t>iscuss </a:t>
            </a:r>
            <a:r>
              <a:rPr lang="en-US" altLang="ko-KR" sz="2200" b="0" dirty="0"/>
              <a:t>the different </a:t>
            </a:r>
            <a:r>
              <a:rPr lang="en-US" altLang="ko-KR" sz="2200" b="0" dirty="0" smtClean="0"/>
              <a:t>activities that </a:t>
            </a:r>
            <a:r>
              <a:rPr lang="en-US" altLang="ko-KR" sz="2200" b="0" dirty="0"/>
              <a:t>are associated with the development of software architecture</a:t>
            </a:r>
            <a:r>
              <a:rPr lang="en-US" sz="2200" dirty="0" smtClean="0"/>
              <a:t>;</a:t>
            </a:r>
          </a:p>
          <a:p>
            <a:r>
              <a:rPr lang="en-US" altLang="ko-KR" sz="2200" b="0" dirty="0"/>
              <a:t>D</a:t>
            </a:r>
            <a:r>
              <a:rPr lang="en-US" altLang="ko-KR" sz="2200" b="0" dirty="0" smtClean="0"/>
              <a:t>iscuss </a:t>
            </a:r>
            <a:r>
              <a:rPr lang="en-US" altLang="ko-KR" sz="2200" b="0" dirty="0"/>
              <a:t>the role of the architect</a:t>
            </a:r>
            <a:r>
              <a:rPr lang="en-US" sz="2200" dirty="0" smtClean="0"/>
              <a:t>;</a:t>
            </a:r>
          </a:p>
          <a:p>
            <a:r>
              <a:rPr lang="en-US" altLang="ko-KR" sz="2200" b="0" dirty="0"/>
              <a:t>I</a:t>
            </a:r>
            <a:r>
              <a:rPr lang="en-US" altLang="ko-KR" sz="2200" b="0" dirty="0" smtClean="0"/>
              <a:t>ntroduce the Attribute-Driven </a:t>
            </a:r>
            <a:r>
              <a:rPr lang="en-US" altLang="ko-KR" sz="2200" b="0" dirty="0"/>
              <a:t>Design (ADD) method</a:t>
            </a:r>
            <a:r>
              <a:rPr lang="en-US" sz="2200" dirty="0" smtClean="0"/>
              <a:t>.</a:t>
            </a:r>
            <a:endParaRPr lang="en-US" sz="2200" dirty="0"/>
          </a:p>
        </p:txBody>
      </p:sp>
      <p:sp>
        <p:nvSpPr>
          <p:cNvPr id="6"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1929410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normAutofit/>
          </a:bodyPr>
          <a:lstStyle/>
          <a:p>
            <a:r>
              <a:rPr lang="en-GB" sz="2200" b="0" dirty="0" smtClean="0"/>
              <a:t>Software architecture</a:t>
            </a:r>
          </a:p>
          <a:p>
            <a:r>
              <a:rPr lang="en-GB" sz="2200" b="0" dirty="0" smtClean="0"/>
              <a:t>Importance of software architecture</a:t>
            </a:r>
          </a:p>
          <a:p>
            <a:r>
              <a:rPr lang="en-GB" sz="2200" b="0" dirty="0" smtClean="0"/>
              <a:t>Software architecture design processes</a:t>
            </a:r>
          </a:p>
          <a:p>
            <a:r>
              <a:rPr lang="en-GB" sz="2200" b="0" dirty="0" smtClean="0"/>
              <a:t>Software architect</a:t>
            </a:r>
          </a:p>
          <a:p>
            <a:r>
              <a:rPr lang="en-US" sz="2200" b="0" dirty="0" smtClean="0"/>
              <a:t>ADD(Attribute-Driven-Design)</a:t>
            </a:r>
            <a:endParaRPr lang="ko-KR" altLang="en-US" sz="2200" b="0" dirty="0"/>
          </a:p>
          <a:p>
            <a:endParaRPr lang="en-GB" sz="2200" b="0" dirty="0" smtClean="0"/>
          </a:p>
        </p:txBody>
      </p:sp>
      <p:sp>
        <p:nvSpPr>
          <p:cNvPr id="6"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1. Motivation</a:t>
            </a:r>
            <a:endParaRPr lang="en-GB" dirty="0"/>
          </a:p>
        </p:txBody>
      </p:sp>
      <p:sp>
        <p:nvSpPr>
          <p:cNvPr id="17411" name="Rectangle 3"/>
          <p:cNvSpPr>
            <a:spLocks noGrp="1" noChangeArrowheads="1"/>
          </p:cNvSpPr>
          <p:nvPr>
            <p:ph idx="1"/>
          </p:nvPr>
        </p:nvSpPr>
        <p:spPr/>
        <p:txBody>
          <a:bodyPr/>
          <a:lstStyle/>
          <a:p>
            <a:r>
              <a:rPr lang="en-US" altLang="ko-KR" b="0" dirty="0" smtClean="0"/>
              <a:t>Goal is to teach </a:t>
            </a:r>
            <a:r>
              <a:rPr lang="en-US" altLang="ko-KR" b="0" dirty="0"/>
              <a:t>you how to design software architecture in </a:t>
            </a:r>
            <a:r>
              <a:rPr lang="en-US" altLang="ko-KR" b="0" dirty="0" smtClean="0"/>
              <a:t>a systematic</a:t>
            </a:r>
            <a:r>
              <a:rPr lang="en-US" altLang="ko-KR" b="0" dirty="0"/>
              <a:t>, predictable, repeatable, and cost-effective way</a:t>
            </a:r>
            <a:r>
              <a:rPr lang="en-GB" dirty="0" smtClean="0"/>
              <a:t>. </a:t>
            </a:r>
          </a:p>
          <a:p>
            <a:r>
              <a:rPr lang="en-US" altLang="ko-KR" b="0" dirty="0"/>
              <a:t>In most fields, “design” involves the same sorts of </a:t>
            </a:r>
            <a:r>
              <a:rPr lang="en-US" altLang="ko-KR" b="0" dirty="0" smtClean="0"/>
              <a:t>challenges and considerations:</a:t>
            </a:r>
          </a:p>
          <a:p>
            <a:pPr lvl="1"/>
            <a:r>
              <a:rPr lang="en-US" altLang="ko-KR" b="0" dirty="0" smtClean="0"/>
              <a:t>meeting </a:t>
            </a:r>
            <a:r>
              <a:rPr lang="en-US" altLang="ko-KR" b="0" dirty="0"/>
              <a:t>stakeholder needs, </a:t>
            </a:r>
            <a:endParaRPr lang="en-US" altLang="ko-KR" b="0" dirty="0" smtClean="0"/>
          </a:p>
          <a:p>
            <a:pPr lvl="1"/>
            <a:r>
              <a:rPr lang="en-US" altLang="ko-KR" b="0" dirty="0" smtClean="0"/>
              <a:t>adhering </a:t>
            </a:r>
            <a:r>
              <a:rPr lang="en-US" altLang="ko-KR" b="0" dirty="0"/>
              <a:t>to budgets and </a:t>
            </a:r>
            <a:r>
              <a:rPr lang="en-US" altLang="ko-KR" b="0" dirty="0" smtClean="0"/>
              <a:t>schedules,</a:t>
            </a:r>
          </a:p>
          <a:p>
            <a:pPr lvl="1"/>
            <a:r>
              <a:rPr lang="en-US" altLang="ko-KR" b="0" dirty="0" smtClean="0"/>
              <a:t>dealing </a:t>
            </a:r>
            <a:r>
              <a:rPr lang="en-US" altLang="ko-KR" b="0" dirty="0"/>
              <a:t>with constraints, and so </a:t>
            </a:r>
            <a:r>
              <a:rPr lang="en-US" altLang="ko-KR" b="0" dirty="0" smtClean="0"/>
              <a:t>forth</a:t>
            </a:r>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2. Software Architecture</a:t>
            </a:r>
            <a:endParaRPr lang="en-GB" dirty="0"/>
          </a:p>
        </p:txBody>
      </p:sp>
      <p:sp>
        <p:nvSpPr>
          <p:cNvPr id="17411" name="Rectangle 3"/>
          <p:cNvSpPr>
            <a:spLocks noGrp="1" noChangeArrowheads="1"/>
          </p:cNvSpPr>
          <p:nvPr>
            <p:ph idx="1"/>
          </p:nvPr>
        </p:nvSpPr>
        <p:spPr/>
        <p:txBody>
          <a:bodyPr>
            <a:normAutofit/>
          </a:bodyPr>
          <a:lstStyle/>
          <a:p>
            <a:r>
              <a:rPr lang="en-US" altLang="ko-KR" b="0" dirty="0" smtClean="0"/>
              <a:t>“The </a:t>
            </a:r>
            <a:r>
              <a:rPr lang="en-US" altLang="ko-KR" b="0" dirty="0"/>
              <a:t>software architecture of a system is the set of structures needed </a:t>
            </a:r>
            <a:r>
              <a:rPr lang="en-US" altLang="ko-KR" b="0" dirty="0" smtClean="0"/>
              <a:t>to reason </a:t>
            </a:r>
            <a:r>
              <a:rPr lang="en-US" altLang="ko-KR" b="0" dirty="0"/>
              <a:t>about the system, which comprise software elements, </a:t>
            </a:r>
            <a:r>
              <a:rPr lang="en-US" altLang="ko-KR" b="0" dirty="0" smtClean="0"/>
              <a:t>relations among </a:t>
            </a:r>
            <a:r>
              <a:rPr lang="en-US" altLang="ko-KR" b="0" dirty="0"/>
              <a:t>them, and </a:t>
            </a:r>
            <a:r>
              <a:rPr lang="en-US" altLang="ko-KR" b="0" dirty="0" smtClean="0"/>
              <a:t>properties </a:t>
            </a:r>
            <a:r>
              <a:rPr lang="en-US" altLang="ko-KR" b="0" dirty="0"/>
              <a:t>of both</a:t>
            </a:r>
            <a:r>
              <a:rPr lang="en-US" altLang="ko-KR" b="0" dirty="0" smtClean="0"/>
              <a:t>.”</a:t>
            </a:r>
          </a:p>
          <a:p>
            <a:pPr marL="0" indent="0" algn="r">
              <a:buNone/>
            </a:pPr>
            <a:r>
              <a:rPr lang="en-US" altLang="ko-KR" sz="1800" b="0" dirty="0" smtClean="0"/>
              <a:t>&lt;</a:t>
            </a:r>
            <a:r>
              <a:rPr lang="en-US" altLang="ko-KR" sz="1800" b="0" i="1" dirty="0" smtClean="0"/>
              <a:t>Software Architecture in Practice, 3</a:t>
            </a:r>
            <a:r>
              <a:rPr lang="en-US" altLang="ko-KR" sz="1800" b="0" i="1" baseline="30000" dirty="0" smtClean="0"/>
              <a:t>rd</a:t>
            </a:r>
            <a:r>
              <a:rPr lang="en-US" altLang="ko-KR" sz="1800" b="0" i="1" dirty="0" smtClean="0"/>
              <a:t> edition, 2012</a:t>
            </a:r>
            <a:r>
              <a:rPr lang="en-US" altLang="ko-KR" sz="1800" b="0" dirty="0" smtClean="0"/>
              <a:t>&gt;</a:t>
            </a:r>
          </a:p>
          <a:p>
            <a:pPr marL="0" indent="0" algn="r">
              <a:buNone/>
            </a:pPr>
            <a:r>
              <a:rPr lang="en-US" altLang="ko-KR" sz="1800" b="0" dirty="0" smtClean="0"/>
              <a:t> </a:t>
            </a:r>
            <a:endParaRPr lang="en-US" altLang="ko-KR" b="0" dirty="0"/>
          </a:p>
          <a:p>
            <a:r>
              <a:rPr lang="en-US" altLang="ko-KR" b="0" dirty="0" smtClean="0"/>
              <a:t>“The </a:t>
            </a:r>
            <a:r>
              <a:rPr lang="en-US" altLang="ko-KR" b="0" dirty="0"/>
              <a:t>fundamental organization of a system embodied in its components, their relationships to each other, and to the environment, and the principles guiding its design and evolution</a:t>
            </a:r>
            <a:r>
              <a:rPr lang="ko-KR" altLang="ko-KR" b="0" dirty="0" smtClean="0"/>
              <a:t>.</a:t>
            </a:r>
            <a:r>
              <a:rPr lang="en-US" altLang="ko-KR" b="0" dirty="0" smtClean="0"/>
              <a:t>”</a:t>
            </a:r>
            <a:endParaRPr lang="ko-KR" altLang="ko-KR" b="0" dirty="0"/>
          </a:p>
          <a:p>
            <a:pPr marL="0" indent="0" algn="r">
              <a:buNone/>
            </a:pPr>
            <a:r>
              <a:rPr lang="en-US" altLang="ko-KR" sz="1800" b="0" dirty="0" smtClean="0"/>
              <a:t>&lt;</a:t>
            </a:r>
            <a:r>
              <a:rPr lang="en-US" altLang="ko-KR" sz="1800" b="0" i="1" dirty="0" smtClean="0"/>
              <a:t>IEEE Std. 1471, 2000</a:t>
            </a:r>
            <a:r>
              <a:rPr lang="en-US" altLang="ko-KR" sz="1800" b="0" dirty="0" smtClean="0"/>
              <a:t>&gt; </a:t>
            </a:r>
          </a:p>
          <a:p>
            <a:r>
              <a:rPr lang="en-US" altLang="ko-KR" b="0" dirty="0" smtClean="0"/>
              <a:t>“The architecture </a:t>
            </a:r>
            <a:r>
              <a:rPr lang="en-US" altLang="ko-KR" b="0" dirty="0"/>
              <a:t>is Fundamental concepts or properties of a system in its environment embodied in its elements, relationships, and in the principles of its design and evolution</a:t>
            </a:r>
            <a:r>
              <a:rPr lang="en-US" altLang="ko-KR" b="0" dirty="0" smtClean="0"/>
              <a:t>.”</a:t>
            </a:r>
            <a:endParaRPr lang="ko-KR" altLang="ko-KR" b="0" dirty="0"/>
          </a:p>
          <a:p>
            <a:pPr marL="0" indent="0" algn="r">
              <a:buNone/>
            </a:pPr>
            <a:r>
              <a:rPr lang="en-US" altLang="ko-KR" sz="1800" b="0" dirty="0" smtClean="0"/>
              <a:t>&lt;</a:t>
            </a:r>
            <a:r>
              <a:rPr lang="en-US" altLang="ko-KR" sz="1800" b="0" i="1" dirty="0" smtClean="0"/>
              <a:t>ISO/IEC/IEEE 42010, 2011</a:t>
            </a:r>
            <a:r>
              <a:rPr lang="en-US" altLang="ko-KR" sz="1800" b="0" dirty="0" smtClean="0"/>
              <a:t>&gt; </a:t>
            </a:r>
            <a:endParaRPr lang="en-US" altLang="ko-KR" sz="1800" b="0" dirty="0"/>
          </a:p>
          <a:p>
            <a:endParaRPr lang="en-US" altLang="ko-KR" b="0" dirty="0"/>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4834080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2. Software Architecture</a:t>
            </a:r>
            <a:endParaRPr lang="en-GB" dirty="0"/>
          </a:p>
        </p:txBody>
      </p:sp>
      <p:sp>
        <p:nvSpPr>
          <p:cNvPr id="17411" name="Rectangle 3"/>
          <p:cNvSpPr>
            <a:spLocks noGrp="1" noChangeArrowheads="1"/>
          </p:cNvSpPr>
          <p:nvPr>
            <p:ph idx="1"/>
          </p:nvPr>
        </p:nvSpPr>
        <p:spPr/>
        <p:txBody>
          <a:bodyPr>
            <a:normAutofit/>
          </a:bodyPr>
          <a:lstStyle/>
          <a:p>
            <a:pPr marL="0" indent="0">
              <a:buNone/>
            </a:pPr>
            <a:r>
              <a:rPr lang="en-US" altLang="ko-KR" dirty="0" smtClean="0"/>
              <a:t>2.1 The Importance of Software Architecture</a:t>
            </a:r>
          </a:p>
          <a:p>
            <a:r>
              <a:rPr lang="en-US" altLang="ko-KR" b="0" dirty="0"/>
              <a:t>I</a:t>
            </a:r>
            <a:r>
              <a:rPr lang="en-US" altLang="ko-KR" b="0" dirty="0" smtClean="0"/>
              <a:t>nhibit </a:t>
            </a:r>
            <a:r>
              <a:rPr lang="en-US" altLang="ko-KR" b="0" dirty="0"/>
              <a:t>or enable a system’s driving quality </a:t>
            </a:r>
            <a:r>
              <a:rPr lang="en-US" altLang="ko-KR" b="0" dirty="0" smtClean="0"/>
              <a:t>attributes.</a:t>
            </a:r>
            <a:endParaRPr lang="en-US" altLang="ko-KR" b="0" dirty="0"/>
          </a:p>
          <a:p>
            <a:r>
              <a:rPr lang="en-US" altLang="ko-KR" b="0" dirty="0" smtClean="0"/>
              <a:t>The </a:t>
            </a:r>
            <a:r>
              <a:rPr lang="en-US" altLang="ko-KR" b="0" dirty="0"/>
              <a:t>decisions made in an architecture allow you to reason about and </a:t>
            </a:r>
            <a:r>
              <a:rPr lang="en-US" altLang="ko-KR" b="0" dirty="0" smtClean="0"/>
              <a:t>manage change </a:t>
            </a:r>
            <a:r>
              <a:rPr lang="en-US" altLang="ko-KR" b="0" dirty="0"/>
              <a:t>as the system </a:t>
            </a:r>
            <a:r>
              <a:rPr lang="en-US" altLang="ko-KR" b="0" dirty="0" smtClean="0"/>
              <a:t>evolves.</a:t>
            </a:r>
            <a:endParaRPr lang="en-US" altLang="ko-KR" b="0" dirty="0"/>
          </a:p>
          <a:p>
            <a:r>
              <a:rPr lang="en-US" altLang="ko-KR" b="0" dirty="0" smtClean="0"/>
              <a:t>The </a:t>
            </a:r>
            <a:r>
              <a:rPr lang="en-US" altLang="ko-KR" b="0" dirty="0"/>
              <a:t>analysis of an architecture enables early prediction of a </a:t>
            </a:r>
            <a:r>
              <a:rPr lang="en-US" altLang="ko-KR" b="0" dirty="0" smtClean="0"/>
              <a:t>system’s qualities.</a:t>
            </a:r>
          </a:p>
          <a:p>
            <a:r>
              <a:rPr lang="en-US" altLang="ko-KR" b="0" dirty="0"/>
              <a:t>A documented architecture enhances communication among </a:t>
            </a:r>
            <a:r>
              <a:rPr lang="en-US" altLang="ko-KR" b="0" dirty="0" smtClean="0"/>
              <a:t>stakeholders.</a:t>
            </a:r>
          </a:p>
          <a:p>
            <a:r>
              <a:rPr lang="en-US" altLang="ko-KR" b="0" dirty="0"/>
              <a:t>The architecture influences the structure of an organization, and vice versa.</a:t>
            </a:r>
            <a:endParaRPr lang="en-US" altLang="ko-KR" dirty="0" smtClean="0"/>
          </a:p>
          <a:p>
            <a:r>
              <a:rPr lang="en-US" altLang="ko-KR" b="0" dirty="0"/>
              <a:t>An architecture can provide the basis for evolutionary, or even throwaway, prototyping</a:t>
            </a:r>
            <a:r>
              <a:rPr lang="en-US" altLang="ko-KR" b="0" dirty="0" smtClean="0"/>
              <a:t>.</a:t>
            </a:r>
            <a:endParaRPr lang="en-US" altLang="ko-KR" b="0" dirty="0"/>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8428513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2. Software Architecture</a:t>
            </a:r>
            <a:endParaRPr lang="en-GB" dirty="0"/>
          </a:p>
        </p:txBody>
      </p:sp>
      <p:sp>
        <p:nvSpPr>
          <p:cNvPr id="17411" name="Rectangle 3"/>
          <p:cNvSpPr>
            <a:spLocks noGrp="1" noChangeArrowheads="1"/>
          </p:cNvSpPr>
          <p:nvPr>
            <p:ph idx="1"/>
          </p:nvPr>
        </p:nvSpPr>
        <p:spPr/>
        <p:txBody>
          <a:bodyPr>
            <a:normAutofit/>
          </a:bodyPr>
          <a:lstStyle/>
          <a:p>
            <a:pPr marL="0" indent="0">
              <a:buNone/>
            </a:pPr>
            <a:r>
              <a:rPr lang="en-US" altLang="ko-KR" dirty="0" smtClean="0"/>
              <a:t>2.1 The Importance of Software </a:t>
            </a:r>
            <a:r>
              <a:rPr lang="en-US" altLang="ko-KR" dirty="0"/>
              <a:t>A</a:t>
            </a:r>
            <a:r>
              <a:rPr lang="en-US" altLang="ko-KR" dirty="0" smtClean="0"/>
              <a:t>rchitecture(</a:t>
            </a:r>
            <a:r>
              <a:rPr lang="en-US" altLang="ko-KR" dirty="0" err="1" smtClean="0"/>
              <a:t>cont</a:t>
            </a:r>
            <a:r>
              <a:rPr lang="en-US" altLang="ko-KR" dirty="0" smtClean="0"/>
              <a:t>’)</a:t>
            </a:r>
          </a:p>
          <a:p>
            <a:r>
              <a:rPr lang="en-US" altLang="ko-KR" b="0" dirty="0" smtClean="0"/>
              <a:t>An </a:t>
            </a:r>
            <a:r>
              <a:rPr lang="en-US" altLang="ko-KR" b="0" dirty="0"/>
              <a:t>architecture is the key artifact that allows the architect and the </a:t>
            </a:r>
            <a:r>
              <a:rPr lang="en-US" altLang="ko-KR" b="0" dirty="0" smtClean="0"/>
              <a:t>project manager </a:t>
            </a:r>
            <a:r>
              <a:rPr lang="en-US" altLang="ko-KR" b="0" dirty="0"/>
              <a:t>to reason about cost and schedule.</a:t>
            </a:r>
          </a:p>
          <a:p>
            <a:r>
              <a:rPr lang="en-US" altLang="ko-KR" b="0" dirty="0" smtClean="0"/>
              <a:t>An </a:t>
            </a:r>
            <a:r>
              <a:rPr lang="en-US" altLang="ko-KR" b="0" dirty="0"/>
              <a:t>architecture can be created as a transferable, reusable model that </a:t>
            </a:r>
            <a:r>
              <a:rPr lang="en-US" altLang="ko-KR" b="0" dirty="0" smtClean="0"/>
              <a:t>forms the </a:t>
            </a:r>
            <a:r>
              <a:rPr lang="en-US" altLang="ko-KR" b="0" dirty="0"/>
              <a:t>heart of a product line.</a:t>
            </a:r>
          </a:p>
          <a:p>
            <a:r>
              <a:rPr lang="en-US" altLang="ko-KR" b="0" dirty="0" smtClean="0"/>
              <a:t>Architecture-based </a:t>
            </a:r>
            <a:r>
              <a:rPr lang="en-US" altLang="ko-KR" b="0" dirty="0"/>
              <a:t>development focuses attention on the assembly of </a:t>
            </a:r>
            <a:r>
              <a:rPr lang="en-US" altLang="ko-KR" b="0" dirty="0" smtClean="0"/>
              <a:t>components, rather </a:t>
            </a:r>
            <a:r>
              <a:rPr lang="en-US" altLang="ko-KR" b="0" dirty="0"/>
              <a:t>than simply on their creation.</a:t>
            </a:r>
          </a:p>
          <a:p>
            <a:r>
              <a:rPr lang="en-US" altLang="ko-KR" b="0" dirty="0" smtClean="0"/>
              <a:t>By </a:t>
            </a:r>
            <a:r>
              <a:rPr lang="en-US" altLang="ko-KR" b="0" dirty="0"/>
              <a:t>restricting design alternatives, architecture channels the creativity </a:t>
            </a:r>
            <a:r>
              <a:rPr lang="en-US" altLang="ko-KR" b="0" dirty="0" smtClean="0"/>
              <a:t>of developers</a:t>
            </a:r>
            <a:r>
              <a:rPr lang="en-US" altLang="ko-KR" b="0" dirty="0"/>
              <a:t>, reducing design and system complexity.</a:t>
            </a:r>
          </a:p>
          <a:p>
            <a:r>
              <a:rPr lang="en-US" altLang="ko-KR" b="0" dirty="0" smtClean="0"/>
              <a:t>An </a:t>
            </a:r>
            <a:r>
              <a:rPr lang="en-US" altLang="ko-KR" b="0" dirty="0"/>
              <a:t>architecture can be the foundation for training a new team member.</a:t>
            </a:r>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15022184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2. Software Architecture</a:t>
            </a:r>
            <a:endParaRPr lang="en-GB" dirty="0"/>
          </a:p>
        </p:txBody>
      </p:sp>
      <p:sp>
        <p:nvSpPr>
          <p:cNvPr id="17411" name="Rectangle 3"/>
          <p:cNvSpPr>
            <a:spLocks noGrp="1" noChangeArrowheads="1"/>
          </p:cNvSpPr>
          <p:nvPr>
            <p:ph idx="1"/>
          </p:nvPr>
        </p:nvSpPr>
        <p:spPr>
          <a:xfrm>
            <a:off x="467543" y="1384176"/>
            <a:ext cx="4519235" cy="4565104"/>
          </a:xfrm>
        </p:spPr>
        <p:txBody>
          <a:bodyPr>
            <a:normAutofit/>
          </a:bodyPr>
          <a:lstStyle/>
          <a:p>
            <a:pPr marL="0" indent="0">
              <a:buNone/>
            </a:pPr>
            <a:r>
              <a:rPr lang="en-US" altLang="ko-KR" dirty="0" smtClean="0"/>
              <a:t>2.2 SA Life Cycle Activities</a:t>
            </a:r>
          </a:p>
          <a:p>
            <a:pPr marL="457200" indent="-457200">
              <a:buAutoNum type="arabicParenBoth"/>
            </a:pPr>
            <a:r>
              <a:rPr lang="en-US" altLang="ko-KR" b="0" dirty="0" smtClean="0"/>
              <a:t>Architectural requirements</a:t>
            </a:r>
          </a:p>
          <a:p>
            <a:pPr>
              <a:buFontTx/>
              <a:buChar char="-"/>
            </a:pPr>
            <a:r>
              <a:rPr lang="en-US" altLang="ko-KR" b="0" dirty="0" smtClean="0"/>
              <a:t>ASR(Architecturally Significant </a:t>
            </a:r>
            <a:r>
              <a:rPr lang="en-US" altLang="ko-KR" b="0" dirty="0"/>
              <a:t>R</a:t>
            </a:r>
            <a:r>
              <a:rPr lang="en-US" altLang="ko-KR" b="0" dirty="0" smtClean="0"/>
              <a:t>eq.)</a:t>
            </a:r>
          </a:p>
          <a:p>
            <a:pPr>
              <a:buFontTx/>
              <a:buChar char="-"/>
            </a:pPr>
            <a:r>
              <a:rPr lang="en-US" altLang="ko-KR" b="0" dirty="0" smtClean="0"/>
              <a:t>Very important functionalities, constraints, and </a:t>
            </a:r>
            <a:r>
              <a:rPr lang="en-US" altLang="ko-KR" i="1" dirty="0" smtClean="0"/>
              <a:t>QAs</a:t>
            </a:r>
            <a:endParaRPr lang="en-US" altLang="ko-KR" i="1" dirty="0"/>
          </a:p>
          <a:p>
            <a:pPr>
              <a:buFontTx/>
              <a:buChar char="-"/>
            </a:pPr>
            <a:r>
              <a:rPr lang="en-US" altLang="ko-KR" sz="1800" b="0" dirty="0"/>
              <a:t>e</a:t>
            </a:r>
            <a:r>
              <a:rPr lang="en-US" altLang="ko-KR" sz="1800" b="0" dirty="0" smtClean="0"/>
              <a:t>x) high </a:t>
            </a:r>
            <a:r>
              <a:rPr lang="en-US" altLang="ko-KR" sz="1800" b="0" dirty="0"/>
              <a:t>performance, high availability, ease of evolution, </a:t>
            </a:r>
            <a:r>
              <a:rPr lang="en-US" altLang="ko-KR" sz="1800" b="0" dirty="0" smtClean="0"/>
              <a:t>high security, </a:t>
            </a:r>
            <a:r>
              <a:rPr lang="en-US" altLang="ko-KR" sz="1800" b="0" dirty="0" err="1" smtClean="0"/>
              <a:t>etc</a:t>
            </a:r>
            <a:endParaRPr lang="en-US" altLang="ko-KR" sz="1800" b="0" dirty="0"/>
          </a:p>
          <a:p>
            <a:pPr>
              <a:buFontTx/>
              <a:buChar char="-"/>
            </a:pPr>
            <a:r>
              <a:rPr lang="en-US" altLang="ko-KR" b="0" dirty="0" smtClean="0"/>
              <a:t>Guide </a:t>
            </a:r>
            <a:r>
              <a:rPr lang="en-US" altLang="ko-KR" b="0" dirty="0"/>
              <a:t>you to choose one set of </a:t>
            </a:r>
            <a:r>
              <a:rPr lang="en-US" altLang="ko-KR" b="0" dirty="0" smtClean="0"/>
              <a:t>architectural structures </a:t>
            </a:r>
            <a:r>
              <a:rPr lang="en-US" altLang="ko-KR" b="0" dirty="0"/>
              <a:t>and components over another</a:t>
            </a:r>
            <a:r>
              <a:rPr lang="en-US" altLang="ko-KR" b="0" dirty="0" smtClean="0"/>
              <a:t>.</a:t>
            </a:r>
          </a:p>
          <a:p>
            <a:pPr>
              <a:buFontTx/>
              <a:buChar char="-"/>
            </a:pPr>
            <a:r>
              <a:rPr lang="en-US" altLang="ko-KR" b="0" i="1" dirty="0" smtClean="0"/>
              <a:t>Architecture design drivers</a:t>
            </a:r>
            <a:endParaRPr lang="en-US" altLang="ko-KR" b="0" i="1" dirty="0"/>
          </a:p>
        </p:txBody>
      </p:sp>
      <p:sp>
        <p:nvSpPr>
          <p:cNvPr id="5" name="Footer Placeholder 4"/>
          <p:cNvSpPr>
            <a:spLocks noGrp="1"/>
          </p:cNvSpPr>
          <p:nvPr>
            <p:ph type="ftr" sz="quarter" idx="11"/>
          </p:nvPr>
        </p:nvSpPr>
        <p:spPr>
          <a:xfrm>
            <a:off x="3002957" y="6343955"/>
            <a:ext cx="2895600" cy="365125"/>
          </a:xfrm>
        </p:spPr>
        <p:txBody>
          <a:bodyPr/>
          <a:lstStyle/>
          <a:p>
            <a:pPr>
              <a:defRPr/>
            </a:pPr>
            <a:r>
              <a:rPr lang="en-US" dirty="0" smtClean="0"/>
              <a:t>Introduction</a:t>
            </a:r>
            <a:endParaRPr lang="en-US" dirty="0"/>
          </a:p>
        </p:txBody>
      </p:sp>
      <p:pic>
        <p:nvPicPr>
          <p:cNvPr id="3" name="그림 2"/>
          <p:cNvPicPr>
            <a:picLocks noChangeAspect="1"/>
          </p:cNvPicPr>
          <p:nvPr/>
        </p:nvPicPr>
        <p:blipFill>
          <a:blip r:embed="rId3"/>
          <a:stretch>
            <a:fillRect/>
          </a:stretch>
        </p:blipFill>
        <p:spPr>
          <a:xfrm>
            <a:off x="5165889" y="1197205"/>
            <a:ext cx="3978111" cy="4890170"/>
          </a:xfrm>
          <a:prstGeom prst="rect">
            <a:avLst/>
          </a:prstGeom>
        </p:spPr>
      </p:pic>
    </p:spTree>
    <p:extLst>
      <p:ext uri="{BB962C8B-B14F-4D97-AF65-F5344CB8AC3E}">
        <p14:creationId xmlns:p14="http://schemas.microsoft.com/office/powerpoint/2010/main" val="996856296"/>
      </p:ext>
    </p:extLst>
  </p:cSld>
  <p:clrMapOvr>
    <a:masterClrMapping/>
  </p:clrMapOvr>
  <p:transition/>
</p:sld>
</file>

<file path=ppt/theme/theme1.xml><?xml version="1.0" encoding="utf-8"?>
<a:theme xmlns:a="http://schemas.openxmlformats.org/drawingml/2006/main" name="테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테마1</Template>
  <TotalTime>28181</TotalTime>
  <Words>1824</Words>
  <Application>Microsoft Macintosh PowerPoint</Application>
  <PresentationFormat>화면 슬라이드 쇼(4:3)</PresentationFormat>
  <Paragraphs>160</Paragraphs>
  <Slides>16</Slides>
  <Notes>11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맑은 고딕</vt:lpstr>
      <vt:lpstr>Calibri</vt:lpstr>
      <vt:lpstr>ＭＳ Ｐゴシック</vt:lpstr>
      <vt:lpstr>Arial</vt:lpstr>
      <vt:lpstr>테마1</vt:lpstr>
      <vt:lpstr>Designing Software Architecture -Introduction</vt:lpstr>
      <vt:lpstr>About the book</vt:lpstr>
      <vt:lpstr>Objectives</vt:lpstr>
      <vt:lpstr>Topics covered</vt:lpstr>
      <vt:lpstr>1. Motivation</vt:lpstr>
      <vt:lpstr>2. Software Architecture</vt:lpstr>
      <vt:lpstr>2. Software Architecture</vt:lpstr>
      <vt:lpstr>2. Software Architecture</vt:lpstr>
      <vt:lpstr>2. Software Architecture</vt:lpstr>
      <vt:lpstr>2. Software Architecture</vt:lpstr>
      <vt:lpstr>2. Software Architecture</vt:lpstr>
      <vt:lpstr>2. Software Architecture</vt:lpstr>
      <vt:lpstr>2. Software Architecture</vt:lpstr>
      <vt:lpstr>3. The Role of the Architect</vt:lpstr>
      <vt:lpstr>4. A Brief History of ADD </vt:lpstr>
      <vt:lpstr>Key points</vt:lpstr>
    </vt:vector>
  </TitlesOfParts>
  <Company>St Andrews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Microsoft Office 사용자</cp:lastModifiedBy>
  <cp:revision>168</cp:revision>
  <cp:lastPrinted>2011-09-07T06:47:38Z</cp:lastPrinted>
  <dcterms:created xsi:type="dcterms:W3CDTF">2010-01-06T19:57:16Z</dcterms:created>
  <dcterms:modified xsi:type="dcterms:W3CDTF">2018-07-22T14:12:13Z</dcterms:modified>
</cp:coreProperties>
</file>