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8005" y="442227"/>
            <a:ext cx="1175795" cy="11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4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9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8005" y="442227"/>
            <a:ext cx="1175795" cy="11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8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7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7CC-922C-41CA-B4D0-CE759766BC48}" type="datetimeFigureOut">
              <a:rPr lang="en-GB" smtClean="0"/>
              <a:t>21/01/2014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Cavity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40E2-6AFC-4E98-B539-B194494EEC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?q=Cavity" TargetMode="External"/><Relationship Id="rId2" Type="http://schemas.openxmlformats.org/officeDocument/2006/relationships/hyperlink" Target="https://code.google.com/p/cav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dirty="0" smtClean="0">
                <a:solidFill>
                  <a:srgbClr val="0070C0"/>
                </a:solidFill>
              </a:rPr>
              <a:t>Cavity</a:t>
            </a:r>
            <a:endParaRPr lang="en-GB" sz="8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1" y="1690688"/>
            <a:ext cx="3124597" cy="31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created on Google Code in June 2010 (under MIT licence)</a:t>
            </a:r>
          </a:p>
          <a:p>
            <a:pPr lvl="1"/>
            <a:r>
              <a:rPr lang="en-GB" dirty="0" smtClean="0">
                <a:hlinkClick r:id="rId2"/>
              </a:rPr>
              <a:t>https://code.google.com/p/cavity/</a:t>
            </a:r>
            <a:endParaRPr lang="en-GB" dirty="0" smtClean="0"/>
          </a:p>
          <a:p>
            <a:r>
              <a:rPr lang="en-GB" dirty="0" smtClean="0"/>
              <a:t>Very much a “personal” open source project</a:t>
            </a:r>
          </a:p>
          <a:p>
            <a:pPr lvl="1"/>
            <a:r>
              <a:rPr lang="en-GB" dirty="0" smtClean="0"/>
              <a:t>I didn’t want to be writing the same plumbing repeatedly</a:t>
            </a:r>
          </a:p>
          <a:p>
            <a:pPr lvl="1"/>
            <a:r>
              <a:rPr lang="en-GB" dirty="0" smtClean="0"/>
              <a:t>I figured other people might get mileage from the code and packages</a:t>
            </a:r>
          </a:p>
          <a:p>
            <a:pPr lvl="1"/>
            <a:r>
              <a:rPr lang="en-GB" dirty="0" smtClean="0"/>
              <a:t>It’s probably rather idiosyncratic</a:t>
            </a:r>
          </a:p>
          <a:p>
            <a:pPr lvl="1"/>
            <a:r>
              <a:rPr lang="en-GB" dirty="0" smtClean="0"/>
              <a:t>Everything is TDD with as near to total coverage as I can get</a:t>
            </a:r>
          </a:p>
          <a:p>
            <a:pPr lvl="1"/>
            <a:r>
              <a:rPr lang="en-GB" dirty="0" smtClean="0"/>
              <a:t>Releases are pushed to </a:t>
            </a:r>
            <a:r>
              <a:rPr lang="en-GB" dirty="0" err="1" smtClean="0"/>
              <a:t>NuGet</a:t>
            </a:r>
            <a:endParaRPr lang="en-GB" dirty="0" smtClean="0"/>
          </a:p>
          <a:p>
            <a:pPr lvl="2"/>
            <a:r>
              <a:rPr lang="en-GB" dirty="0" smtClean="0">
                <a:hlinkClick r:id="rId3"/>
              </a:rPr>
              <a:t>https://www.nuget.org/packages?q=Cavity</a:t>
            </a:r>
            <a:endParaRPr lang="en-GB" dirty="0" smtClean="0"/>
          </a:p>
          <a:p>
            <a:r>
              <a:rPr lang="en-GB" dirty="0" smtClean="0"/>
              <a:t>At some point I will probably port to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0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Studio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43 solutions, but the ones I use heavily are:</a:t>
            </a:r>
          </a:p>
          <a:p>
            <a:pPr lvl="1"/>
            <a:r>
              <a:rPr lang="en-GB" dirty="0" smtClean="0"/>
              <a:t>Cavity Configuration</a:t>
            </a:r>
          </a:p>
          <a:p>
            <a:pPr lvl="1"/>
            <a:r>
              <a:rPr lang="en-GB" dirty="0" smtClean="0"/>
              <a:t>Cavity Core</a:t>
            </a:r>
          </a:p>
          <a:p>
            <a:pPr lvl="1"/>
            <a:r>
              <a:rPr lang="en-GB" dirty="0" smtClean="0"/>
              <a:t>Cavity Data</a:t>
            </a:r>
          </a:p>
          <a:p>
            <a:pPr lvl="1"/>
            <a:r>
              <a:rPr lang="en-GB" dirty="0" smtClean="0"/>
              <a:t>Cavity Diagnostics log4net</a:t>
            </a:r>
          </a:p>
          <a:p>
            <a:pPr lvl="1"/>
            <a:r>
              <a:rPr lang="en-GB" dirty="0" smtClean="0"/>
              <a:t>Cavity Domain</a:t>
            </a:r>
          </a:p>
          <a:p>
            <a:pPr lvl="1"/>
            <a:r>
              <a:rPr lang="en-GB" dirty="0" smtClean="0"/>
              <a:t>Cavity Domain (Royal Mail)</a:t>
            </a:r>
          </a:p>
          <a:p>
            <a:pPr lvl="1"/>
            <a:r>
              <a:rPr lang="en-GB" dirty="0" smtClean="0"/>
              <a:t>Cavity Service Location</a:t>
            </a:r>
          </a:p>
          <a:p>
            <a:pPr lvl="1"/>
            <a:r>
              <a:rPr lang="en-GB" dirty="0" smtClean="0"/>
              <a:t>Cavity Unit Testing</a:t>
            </a:r>
          </a:p>
        </p:txBody>
      </p:sp>
    </p:spTree>
    <p:extLst>
      <p:ext uri="{BB962C8B-B14F-4D97-AF65-F5344CB8AC3E}">
        <p14:creationId xmlns:p14="http://schemas.microsoft.com/office/powerpoint/2010/main" val="32091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Cavity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Depends on:</a:t>
            </a:r>
          </a:p>
          <a:p>
            <a:pPr lvl="1"/>
            <a:r>
              <a:rPr lang="en-GB" dirty="0" smtClean="0"/>
              <a:t>Cavity Core</a:t>
            </a:r>
          </a:p>
          <a:p>
            <a:pPr lvl="1"/>
            <a:r>
              <a:rPr lang="en-GB" dirty="0" smtClean="0"/>
              <a:t>.NET 2.0 / 3.5 / 4.0 </a:t>
            </a:r>
            <a:r>
              <a:rPr lang="en-GB" i="1" dirty="0" smtClean="0"/>
              <a:t>(all three frameworks are separately targeted)</a:t>
            </a:r>
          </a:p>
          <a:p>
            <a:r>
              <a:rPr lang="en-GB" dirty="0" smtClean="0"/>
              <a:t>Comma-separation and tab-separation are currently implemented</a:t>
            </a:r>
          </a:p>
          <a:p>
            <a:pPr lvl="1"/>
            <a:r>
              <a:rPr lang="en-GB" dirty="0" smtClean="0"/>
              <a:t>Designed as forward-only, read-only </a:t>
            </a:r>
            <a:r>
              <a:rPr lang="en-GB" dirty="0" err="1" smtClean="0">
                <a:solidFill>
                  <a:srgbClr val="00B050"/>
                </a:solidFill>
              </a:rPr>
              <a:t>StreamReader</a:t>
            </a:r>
            <a:r>
              <a:rPr lang="en-GB" dirty="0" smtClean="0"/>
              <a:t> implementations</a:t>
            </a:r>
          </a:p>
          <a:p>
            <a:pPr lvl="1"/>
            <a:r>
              <a:rPr lang="en-GB" dirty="0" smtClean="0"/>
              <a:t>Expectation that data files are immutable (write-once, read-many)</a:t>
            </a:r>
          </a:p>
          <a:p>
            <a:r>
              <a:rPr lang="en-GB" dirty="0" smtClean="0"/>
              <a:t>Reader implementations are wrapped by </a:t>
            </a:r>
            <a:r>
              <a:rPr lang="en-GB" dirty="0" err="1" smtClean="0">
                <a:solidFill>
                  <a:srgbClr val="00B050"/>
                </a:solidFill>
              </a:rPr>
              <a:t>DataSheet</a:t>
            </a:r>
            <a:r>
              <a:rPr lang="en-GB" dirty="0" smtClean="0"/>
              <a:t> encapsulations</a:t>
            </a:r>
          </a:p>
          <a:p>
            <a:r>
              <a:rPr lang="en-GB" dirty="0" smtClean="0"/>
              <a:t>Data is primarily exposed as </a:t>
            </a:r>
            <a:r>
              <a:rPr lang="en-GB" dirty="0" err="1" smtClean="0">
                <a:solidFill>
                  <a:srgbClr val="00B050"/>
                </a:solidFill>
              </a:rPr>
              <a:t>IEnumerable</a:t>
            </a:r>
            <a:r>
              <a:rPr lang="en-GB" dirty="0" smtClean="0">
                <a:solidFill>
                  <a:srgbClr val="00B050"/>
                </a:solidFill>
              </a:rPr>
              <a:t>&lt;</a:t>
            </a:r>
            <a:r>
              <a:rPr lang="en-GB" dirty="0" err="1" smtClean="0">
                <a:solidFill>
                  <a:srgbClr val="00B050"/>
                </a:solidFill>
              </a:rPr>
              <a:t>KeyStringDictionary</a:t>
            </a:r>
            <a:r>
              <a:rPr lang="en-GB" dirty="0" smtClean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en-GB" dirty="0" smtClean="0"/>
              <a:t>Enables the power of </a:t>
            </a:r>
            <a:r>
              <a:rPr lang="en-GB" dirty="0" err="1" smtClean="0">
                <a:solidFill>
                  <a:srgbClr val="00B050"/>
                </a:solidFill>
              </a:rPr>
              <a:t>System.Linq</a:t>
            </a:r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Uses Cavity extensively</a:t>
            </a:r>
          </a:p>
          <a:p>
            <a:r>
              <a:rPr lang="en-GB" dirty="0"/>
              <a:t>D</a:t>
            </a:r>
            <a:r>
              <a:rPr lang="en-GB" dirty="0" smtClean="0"/>
              <a:t>rives much of the current development</a:t>
            </a:r>
          </a:p>
          <a:p>
            <a:r>
              <a:rPr lang="en-GB" dirty="0" smtClean="0"/>
              <a:t>Processes between 200 to 300 million records per day (≈ 50Gb data)</a:t>
            </a:r>
          </a:p>
          <a:p>
            <a:r>
              <a:rPr lang="en-GB" dirty="0" smtClean="0"/>
              <a:t>Example read rate (</a:t>
            </a:r>
            <a:r>
              <a:rPr lang="en-GB" dirty="0" smtClean="0"/>
              <a:t>whole of UK property model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30 million records (12½ Gb), with 180 columns (5.4 billion data points)</a:t>
            </a:r>
          </a:p>
          <a:p>
            <a:pPr lvl="1"/>
            <a:r>
              <a:rPr lang="en-GB" dirty="0" err="1" smtClean="0"/>
              <a:t>StreamReader</a:t>
            </a:r>
            <a:r>
              <a:rPr lang="en-GB" dirty="0" smtClean="0"/>
              <a:t> </a:t>
            </a:r>
            <a:r>
              <a:rPr lang="en-GB" dirty="0" err="1" smtClean="0"/>
              <a:t>ReadLine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2 minutes total read time = 15,000,000 records/sec</a:t>
            </a:r>
          </a:p>
          <a:p>
            <a:pPr lvl="1"/>
            <a:r>
              <a:rPr lang="en-GB" dirty="0" err="1" smtClean="0"/>
              <a:t>CsvStreamReader</a:t>
            </a:r>
            <a:r>
              <a:rPr lang="en-GB" dirty="0" smtClean="0"/>
              <a:t> </a:t>
            </a:r>
            <a:r>
              <a:rPr lang="en-GB" dirty="0" err="1" smtClean="0"/>
              <a:t>ReadEntry</a:t>
            </a:r>
            <a:r>
              <a:rPr lang="en-GB" dirty="0" smtClean="0"/>
              <a:t>&lt;T&gt;()</a:t>
            </a:r>
          </a:p>
          <a:p>
            <a:pPr lvl="2"/>
            <a:r>
              <a:rPr lang="en-GB" dirty="0" smtClean="0"/>
              <a:t>10 minutes total read time = 50,000 records/sec</a:t>
            </a:r>
            <a:endParaRPr lang="en-GB" dirty="0" smtClean="0"/>
          </a:p>
          <a:p>
            <a:r>
              <a:rPr lang="en-GB" dirty="0" smtClean="0"/>
              <a:t>The philosophy is to squeeze maximum value from dedicated tin</a:t>
            </a:r>
          </a:p>
          <a:p>
            <a:pPr lvl="1"/>
            <a:r>
              <a:rPr lang="en-GB" dirty="0" smtClean="0"/>
              <a:t>Predictable fixed cost with near-zero marginal cost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4" y="714991"/>
            <a:ext cx="5882530" cy="6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>
                <a:solidFill>
                  <a:srgbClr val="00B050"/>
                </a:solidFill>
              </a:rPr>
              <a:t>The Good</a:t>
            </a:r>
          </a:p>
          <a:p>
            <a:r>
              <a:rPr lang="en-GB" dirty="0" smtClean="0"/>
              <a:t>Consuming feeds</a:t>
            </a:r>
          </a:p>
          <a:p>
            <a:r>
              <a:rPr lang="en-GB" dirty="0" smtClean="0"/>
              <a:t>Producing feeds</a:t>
            </a:r>
          </a:p>
          <a:p>
            <a:r>
              <a:rPr lang="en-GB" dirty="0" smtClean="0"/>
              <a:t>(Near-) Non-Volatile data</a:t>
            </a:r>
          </a:p>
          <a:p>
            <a:r>
              <a:rPr lang="en-GB" dirty="0" smtClean="0"/>
              <a:t>Excellent match to CQRS (+REST)</a:t>
            </a:r>
          </a:p>
          <a:p>
            <a:r>
              <a:rPr lang="en-GB" dirty="0" smtClean="0"/>
              <a:t>When storage is cheap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>
                <a:solidFill>
                  <a:srgbClr val="FF0000"/>
                </a:solidFill>
              </a:rPr>
              <a:t>The Bad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Volatile data</a:t>
            </a:r>
          </a:p>
          <a:p>
            <a:r>
              <a:rPr lang="en-GB" dirty="0" smtClean="0"/>
              <a:t>Very large numbers of consumers</a:t>
            </a:r>
          </a:p>
          <a:p>
            <a:r>
              <a:rPr lang="en-GB" dirty="0" smtClean="0"/>
              <a:t>Mismatch to classic n-tier architectures</a:t>
            </a:r>
          </a:p>
          <a:p>
            <a:r>
              <a:rPr lang="en-GB" dirty="0" smtClean="0"/>
              <a:t>Limited tooling for </a:t>
            </a:r>
            <a:r>
              <a:rPr lang="en-GB" i="1" dirty="0" smtClean="0"/>
              <a:t>ad hoc</a:t>
            </a:r>
            <a:r>
              <a:rPr lang="en-GB" dirty="0" smtClean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41804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321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Cavity</vt:lpstr>
      <vt:lpstr>Background</vt:lpstr>
      <vt:lpstr>Visual Studio Solutions</vt:lpstr>
      <vt:lpstr>Cavity Data</vt:lpstr>
      <vt:lpstr>PowerPoint Presentation</vt:lpstr>
      <vt:lpstr>Use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Cavity</dc:title>
  <dc:creator>Alan Dean</dc:creator>
  <cp:lastModifiedBy>Alan Dean</cp:lastModifiedBy>
  <cp:revision>19</cp:revision>
  <dcterms:created xsi:type="dcterms:W3CDTF">2014-01-21T10:03:13Z</dcterms:created>
  <dcterms:modified xsi:type="dcterms:W3CDTF">2014-01-21T22:52:51Z</dcterms:modified>
</cp:coreProperties>
</file>