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70" Type="http://schemas.openxmlformats.org/officeDocument/2006/relationships/viewProps" Target="viewProps.xml" /><Relationship Id="rId69" Type="http://schemas.openxmlformats.org/officeDocument/2006/relationships/presProps" Target="presProps.xml" /><Relationship Id="rId1" Type="http://schemas.openxmlformats.org/officeDocument/2006/relationships/slideMaster" Target="slideMasters/slideMaster1.xml" /><Relationship Id="rId72" Type="http://schemas.openxmlformats.org/officeDocument/2006/relationships/tableStyles" Target="tableStyles.xml" /><Relationship Id="rId7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Post-Event Analysis: Summer Festival Series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Significant Incidents and Resolutions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Incident #1: Circuit Zone Sound Level Complaints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Date:</a:t>
            </a:r>
            <a:r>
              <a:rPr/>
              <a:t> August 1, 2024</a:t>
            </a:r>
            <a:br/>
            <a:r>
              <a:rPr b="1"/>
              <a:t>Event:</a:t>
            </a:r>
            <a:r>
              <a:rPr/>
              <a:t> Digital Phoenix Festival</a:t>
            </a:r>
            <a:br/>
            <a:r>
              <a:rPr b="1"/>
              <a:t>Customer Impact:</a:t>
            </a:r>
            <a:r>
              <a:rPr/>
              <a:t> 15 complaints regarding excessive sound levels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Incident Description</a:t>
            </a:r>
          </a:p>
        </p:txBody>
      </p:sp>
      <p:sp>
        <p:nvSpPr>
          <p:cNvPr id="3" name="Content Placeholder 2"/>
          <p:cNvSpPr>
            <a:spLocks noGrp="1"/>
          </p:cNvSpPr>
          <p:nvPr>
            <p:ph idx="1"/>
          </p:nvPr>
        </p:nvSpPr>
        <p:spPr/>
        <p:txBody>
          <a:bodyPr/>
          <a:lstStyle/>
          <a:p>
            <a:pPr lvl="0" indent="0" marL="0">
              <a:buNone/>
            </a:pPr>
            <a:r>
              <a:rPr/>
              <a:t>Multiple customers reported hearing discomfort during Neon Storm’s performance at Circuit Zone venue. Primary complainant Michael Chen (San Francisco) reported ear ringing and inability to enjoy the performance.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Resolution Actions Taken</a:t>
            </a:r>
          </a:p>
        </p:txBody>
      </p:sp>
      <p:sp>
        <p:nvSpPr>
          <p:cNvPr id="3" name="Content Placeholder 2"/>
          <p:cNvSpPr>
            <a:spLocks noGrp="1"/>
          </p:cNvSpPr>
          <p:nvPr>
            <p:ph idx="1"/>
          </p:nvPr>
        </p:nvSpPr>
        <p:spPr/>
        <p:txBody>
          <a:bodyPr/>
          <a:lstStyle/>
          <a:p>
            <a:pPr lvl="0" indent="-342900" marL="342900">
              <a:buAutoNum type="arabicPeriod"/>
            </a:pPr>
            <a:r>
              <a:rPr b="1"/>
              <a:t>Immediate Response:</a:t>
            </a:r>
            <a:r>
              <a:rPr/>
              <a:t> Technical support (Ryan Martinez) dispatched to sound booth within 2 minutes</a:t>
            </a:r>
          </a:p>
          <a:p>
            <a:pPr lvl="0" indent="-342900" marL="342900">
              <a:buAutoNum type="arabicPeriod"/>
            </a:pPr>
            <a:r>
              <a:rPr b="1"/>
              <a:t>Technical Adjustment:</a:t>
            </a:r>
            <a:r>
              <a:rPr/>
              <a:t> Sound levels reduced by 15dB while maintaining audio quality</a:t>
            </a:r>
          </a:p>
          <a:p>
            <a:pPr lvl="0" indent="-342900" marL="342900">
              <a:buAutoNum type="arabicPeriod"/>
            </a:pPr>
            <a:r>
              <a:rPr b="1"/>
              <a:t>Customer Care:</a:t>
            </a:r>
            <a:r>
              <a:rPr/>
              <a:t> Provided VIP ear protection and complimentary drink vouchers to affected customers</a:t>
            </a:r>
          </a:p>
          <a:p>
            <a:pPr lvl="0" indent="-342900" marL="342900">
              <a:buAutoNum type="arabicPeriod"/>
            </a:pPr>
            <a:r>
              <a:rPr b="1"/>
              <a:t>Follow-up:</a:t>
            </a:r>
            <a:r>
              <a:rPr/>
              <a:t> Personal check with complainants to confirm resolution satisfaction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Lessons Learned</a:t>
            </a:r>
          </a:p>
        </p:txBody>
      </p:sp>
      <p:sp>
        <p:nvSpPr>
          <p:cNvPr id="3" name="Content Placeholder 2"/>
          <p:cNvSpPr>
            <a:spLocks noGrp="1"/>
          </p:cNvSpPr>
          <p:nvPr>
            <p:ph idx="1"/>
          </p:nvPr>
        </p:nvSpPr>
        <p:spPr/>
        <p:txBody>
          <a:bodyPr/>
          <a:lstStyle/>
          <a:p>
            <a:pPr lvl="0"/>
            <a:r>
              <a:rPr/>
              <a:t>Implement proactive sound level monitoring during high-energy performances</a:t>
            </a:r>
          </a:p>
          <a:p>
            <a:pPr lvl="0"/>
            <a:r>
              <a:rPr/>
              <a:t>Pre-position audio equipment for rapid adjustments</a:t>
            </a:r>
          </a:p>
          <a:p>
            <a:pPr lvl="0"/>
            <a:r>
              <a:rPr/>
              <a:t>Enhance communication between sound engineers and customer service teams</a:t>
            </a:r>
          </a:p>
          <a:p>
            <a:pPr lvl="0"/>
            <a:r>
              <a:rPr/>
              <a:t>Consider acoustic analysis for high-decibel performances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Preventive Measures Implemented</a:t>
            </a:r>
          </a:p>
        </p:txBody>
      </p:sp>
      <p:sp>
        <p:nvSpPr>
          <p:cNvPr id="3" name="Content Placeholder 2"/>
          <p:cNvSpPr>
            <a:spLocks noGrp="1"/>
          </p:cNvSpPr>
          <p:nvPr>
            <p:ph idx="1"/>
          </p:nvPr>
        </p:nvSpPr>
        <p:spPr/>
        <p:txBody>
          <a:bodyPr/>
          <a:lstStyle/>
          <a:p>
            <a:pPr lvl="0"/>
            <a:r>
              <a:rPr/>
              <a:t>Real-time decibel monitoring systems installed at all venues</a:t>
            </a:r>
          </a:p>
          <a:p>
            <a:pPr lvl="0"/>
            <a:r>
              <a:rPr/>
              <a:t>Sound engineer communication protocol established with customer service</a:t>
            </a:r>
          </a:p>
          <a:p>
            <a:pPr lvl="0"/>
            <a:r>
              <a:rPr/>
              <a:t>Pre-event audio calibration procedures enhanced</a:t>
            </a:r>
          </a:p>
          <a:p>
            <a:pPr lvl="0"/>
            <a:r>
              <a:rPr/>
              <a:t>Customer notification system for sound level expectations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Incident #2: VIP Digital Pass Access Failures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Date:</a:t>
            </a:r>
            <a:r>
              <a:rPr/>
              <a:t> May 19, 2024</a:t>
            </a:r>
            <a:br/>
            <a:r>
              <a:rPr b="1"/>
              <a:t>Event:</a:t>
            </a:r>
            <a:r>
              <a:rPr/>
              <a:t> Beat Valley Festival</a:t>
            </a:r>
            <a:br/>
            <a:r>
              <a:rPr b="1"/>
              <a:t>Customer Impact:</a:t>
            </a:r>
            <a:r>
              <a:rPr/>
              <a:t> 8 VIP customers affected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Incident Description</a:t>
            </a:r>
          </a:p>
        </p:txBody>
      </p:sp>
      <p:sp>
        <p:nvSpPr>
          <p:cNvPr id="3" name="Content Placeholder 2"/>
          <p:cNvSpPr>
            <a:spLocks noGrp="1"/>
          </p:cNvSpPr>
          <p:nvPr>
            <p:ph idx="1"/>
          </p:nvPr>
        </p:nvSpPr>
        <p:spPr/>
        <p:txBody>
          <a:bodyPr/>
          <a:lstStyle/>
          <a:p>
            <a:pPr lvl="0" indent="0" marL="0">
              <a:buNone/>
            </a:pPr>
            <a:r>
              <a:rPr/>
              <a:t>Multiple VIP customers, including Sarah Johnson (Los Angeles), experienced digital pass download failures preventing venue access. Primary issue affected customers arriving from distant locations with high expectations for seamless entry.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Document Classification:</a:t>
            </a:r>
            <a:r>
              <a:rPr/>
              <a:t> Internal Review</a:t>
            </a:r>
            <a:br/>
            <a:r>
              <a:rPr b="1"/>
              <a:t>Incident Report ID:</a:t>
            </a:r>
            <a:r>
              <a:rPr/>
              <a:t> RPT-2024-08-15</a:t>
            </a:r>
            <a:br/>
            <a:r>
              <a:rPr b="1"/>
              <a:t>Analysis Period:</a:t>
            </a:r>
            <a:r>
              <a:rPr/>
              <a:t> June 1 - August 31, 2024</a:t>
            </a:r>
            <a:br/>
            <a:r>
              <a:rPr b="1"/>
              <a:t>Prepared By:</a:t>
            </a:r>
            <a:r>
              <a:rPr/>
              <a:t> Mike Chen, Operations Director</a:t>
            </a:r>
            <a:br/>
            <a:r>
              <a:rPr b="1"/>
              <a:t>Reviewed By:</a:t>
            </a:r>
            <a:r>
              <a:rPr/>
              <a:t> Sarah Thompson, Executive Director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Resolution Actions Taken</a:t>
            </a:r>
          </a:p>
        </p:txBody>
      </p:sp>
      <p:sp>
        <p:nvSpPr>
          <p:cNvPr id="3" name="Content Placeholder 2"/>
          <p:cNvSpPr>
            <a:spLocks noGrp="1"/>
          </p:cNvSpPr>
          <p:nvPr>
            <p:ph idx="1"/>
          </p:nvPr>
        </p:nvSpPr>
        <p:spPr/>
        <p:txBody>
          <a:bodyPr/>
          <a:lstStyle/>
          <a:p>
            <a:pPr lvl="0" indent="-342900" marL="342900">
              <a:buAutoNum type="arabicPeriod"/>
            </a:pPr>
            <a:r>
              <a:rPr b="1"/>
              <a:t>Immediate Assessment:</a:t>
            </a:r>
            <a:r>
              <a:rPr/>
              <a:t> VIP Services team (Ashley Davis) verified customer identities and ticket validity</a:t>
            </a:r>
          </a:p>
          <a:p>
            <a:pPr lvl="0" indent="-342900" marL="342900">
              <a:buAutoNum type="arabicPeriod"/>
            </a:pPr>
            <a:r>
              <a:rPr b="1"/>
              <a:t>Technical Solution:</a:t>
            </a:r>
            <a:r>
              <a:rPr/>
              <a:t> Fresh digital passes pushed to customer accounts via app refresh</a:t>
            </a:r>
          </a:p>
          <a:p>
            <a:pPr lvl="0" indent="-342900" marL="342900">
              <a:buAutoNum type="arabicPeriod"/>
            </a:pPr>
            <a:r>
              <a:rPr b="1"/>
              <a:t>Backup Process:</a:t>
            </a:r>
            <a:r>
              <a:rPr/>
              <a:t> Physical backup passes prepared at will-call stations</a:t>
            </a:r>
          </a:p>
          <a:p>
            <a:pPr lvl="0" indent="-342900" marL="342900">
              <a:buAutoNum type="arabicPeriod"/>
            </a:pPr>
            <a:r>
              <a:rPr b="1"/>
              <a:t>Service Recovery:</a:t>
            </a:r>
            <a:r>
              <a:rPr/>
              <a:t> VIP+ upgrades provided including enhanced amenities and future event benefits</a:t>
            </a:r>
          </a:p>
          <a:p>
            <a:pPr lvl="0" indent="-342900" marL="342900">
              <a:buAutoNum type="arabicPeriod"/>
            </a:pPr>
            <a:r>
              <a:rPr b="1"/>
              <a:t>Process Improvement:</a:t>
            </a:r>
            <a:r>
              <a:rPr/>
              <a:t> App logout/login troubleshooting procedure documented</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Impact Analysis</a:t>
            </a:r>
          </a:p>
        </p:txBody>
      </p:sp>
      <p:sp>
        <p:nvSpPr>
          <p:cNvPr id="3" name="Content Placeholder 2"/>
          <p:cNvSpPr>
            <a:spLocks noGrp="1"/>
          </p:cNvSpPr>
          <p:nvPr>
            <p:ph idx="1"/>
          </p:nvPr>
        </p:nvSpPr>
        <p:spPr/>
        <p:txBody>
          <a:bodyPr/>
          <a:lstStyle/>
          <a:p>
            <a:pPr lvl="0"/>
            <a:r>
              <a:rPr/>
              <a:t>Average resolution time: 7 minutes per customer</a:t>
            </a:r>
          </a:p>
          <a:p>
            <a:pPr lvl="0"/>
            <a:r>
              <a:rPr/>
              <a:t>Customer satisfaction recovery: 100% positive feedback post-resolution</a:t>
            </a:r>
          </a:p>
          <a:p>
            <a:pPr lvl="0"/>
            <a:r>
              <a:rPr/>
              <a:t>Revenue protection: $12,000 in VIP services retained through effective recovery</a:t>
            </a:r>
          </a:p>
          <a:p>
            <a:pPr lvl="0"/>
            <a:r>
              <a:rPr/>
              <a:t>Process improvement: Digital pass system reliability increased to 99.2%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Long-term Improvements</a:t>
            </a:r>
          </a:p>
        </p:txBody>
      </p:sp>
      <p:sp>
        <p:nvSpPr>
          <p:cNvPr id="3" name="Content Placeholder 2"/>
          <p:cNvSpPr>
            <a:spLocks noGrp="1"/>
          </p:cNvSpPr>
          <p:nvPr>
            <p:ph idx="1"/>
          </p:nvPr>
        </p:nvSpPr>
        <p:spPr/>
        <p:txBody>
          <a:bodyPr/>
          <a:lstStyle/>
          <a:p>
            <a:pPr lvl="0"/>
            <a:r>
              <a:rPr/>
              <a:t>Redundant digital pass delivery systems implemented</a:t>
            </a:r>
          </a:p>
          <a:p>
            <a:pPr lvl="0"/>
            <a:r>
              <a:rPr/>
              <a:t>Enhanced customer communication regarding backup access methods</a:t>
            </a:r>
          </a:p>
          <a:p>
            <a:pPr lvl="0"/>
            <a:r>
              <a:rPr/>
              <a:t>Staff training on VIP service recovery procedures</a:t>
            </a:r>
          </a:p>
          <a:p>
            <a:pPr lvl="0"/>
            <a:r>
              <a:rPr/>
              <a:t>Technology partnerships strengthened for improved app reliability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Incident #3: Weather-Related Venue Changes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Date:</a:t>
            </a:r>
            <a:r>
              <a:rPr/>
              <a:t> April 16, 2024</a:t>
            </a:r>
            <a:br/>
            <a:r>
              <a:rPr b="1"/>
              <a:t>Event:</a:t>
            </a:r>
            <a:r>
              <a:rPr/>
              <a:t> Digital Phoenix Festival</a:t>
            </a:r>
            <a:br/>
            <a:r>
              <a:rPr b="1"/>
              <a:t>Customer Impact:</a:t>
            </a:r>
            <a:r>
              <a:rPr/>
              <a:t> 8,500 attendees affected by venue relocation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Incident Description</a:t>
            </a:r>
          </a:p>
        </p:txBody>
      </p:sp>
      <p:sp>
        <p:nvSpPr>
          <p:cNvPr id="3" name="Content Placeholder 2"/>
          <p:cNvSpPr>
            <a:spLocks noGrp="1"/>
          </p:cNvSpPr>
          <p:nvPr>
            <p:ph idx="1"/>
          </p:nvPr>
        </p:nvSpPr>
        <p:spPr/>
        <p:txBody>
          <a:bodyPr/>
          <a:lstStyle/>
          <a:p>
            <a:pPr lvl="0" indent="0" marL="0">
              <a:buNone/>
            </a:pPr>
            <a:r>
              <a:rPr/>
              <a:t>Severe weather forecasts required moving Digital Phoenix Festival from outdoor Main Arena to covered Desert Pavilion. Customer Connor Brown (Dallas) expressed concerns about potential cancellation after 5-hour drive.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Resolution Actions Taken</a:t>
            </a:r>
          </a:p>
        </p:txBody>
      </p:sp>
      <p:sp>
        <p:nvSpPr>
          <p:cNvPr id="3" name="Content Placeholder 2"/>
          <p:cNvSpPr>
            <a:spLocks noGrp="1"/>
          </p:cNvSpPr>
          <p:nvPr>
            <p:ph idx="1"/>
          </p:nvPr>
        </p:nvSpPr>
        <p:spPr/>
        <p:txBody>
          <a:bodyPr/>
          <a:lstStyle/>
          <a:p>
            <a:pPr lvl="0" indent="-342900" marL="342900">
              <a:buAutoNum type="arabicPeriod"/>
            </a:pPr>
            <a:r>
              <a:rPr b="1"/>
              <a:t>Proactive Communication:</a:t>
            </a:r>
            <a:r>
              <a:rPr/>
              <a:t> Weather team (David Johnson) provided 30-minute advance notice via app notifications</a:t>
            </a:r>
          </a:p>
          <a:p>
            <a:pPr lvl="0" indent="-342900" marL="342900">
              <a:buAutoNum type="arabicPeriod"/>
            </a:pPr>
            <a:r>
              <a:rPr b="1"/>
              <a:t>Venue Transition:</a:t>
            </a:r>
            <a:r>
              <a:rPr/>
              <a:t> Desert Pavilion activated with superior acoustics and weather protection</a:t>
            </a:r>
          </a:p>
          <a:p>
            <a:pPr lvl="0" indent="-342900" marL="342900">
              <a:buAutoNum type="arabicPeriod"/>
            </a:pPr>
            <a:r>
              <a:rPr b="1"/>
              <a:t>Customer Reassurance:</a:t>
            </a:r>
            <a:r>
              <a:rPr/>
              <a:t> Personal communication with concerned customers about event continuation</a:t>
            </a:r>
          </a:p>
          <a:p>
            <a:pPr lvl="0" indent="-342900" marL="342900">
              <a:buAutoNum type="arabicPeriod"/>
            </a:pPr>
            <a:r>
              <a:rPr b="1"/>
              <a:t>Enhanced Experience:</a:t>
            </a:r>
            <a:r>
              <a:rPr/>
              <a:t> Emphasized acoustic improvements and climate comfort of backup venue</a:t>
            </a:r>
          </a:p>
          <a:p>
            <a:pPr lvl="0" indent="-342900" marL="342900">
              <a:buAutoNum type="arabicPeriod"/>
            </a:pPr>
            <a:r>
              <a:rPr b="1"/>
              <a:t>Transportation Coordination:</a:t>
            </a:r>
            <a:r>
              <a:rPr/>
              <a:t> Expedited shuttle services to minimize outdoor exposure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Customer Feedback Analysis</a:t>
            </a:r>
          </a:p>
        </p:txBody>
      </p:sp>
      <p:sp>
        <p:nvSpPr>
          <p:cNvPr id="3" name="Content Placeholder 2"/>
          <p:cNvSpPr>
            <a:spLocks noGrp="1"/>
          </p:cNvSpPr>
          <p:nvPr>
            <p:ph idx="1"/>
          </p:nvPr>
        </p:nvSpPr>
        <p:spPr/>
        <p:txBody>
          <a:bodyPr/>
          <a:lstStyle/>
          <a:p>
            <a:pPr lvl="0"/>
            <a:r>
              <a:rPr/>
              <a:t>Initial anxiety: 35% of customers expressed weather-related concerns</a:t>
            </a:r>
          </a:p>
          <a:p>
            <a:pPr lvl="0"/>
            <a:r>
              <a:rPr/>
              <a:t>Post-event satisfaction: 89% rated venue change as positive improvement</a:t>
            </a:r>
          </a:p>
          <a:p>
            <a:pPr lvl="0"/>
            <a:r>
              <a:rPr/>
              <a:t>Acoustic quality: 94% preferred Desert Pavilion sound quality</a:t>
            </a:r>
          </a:p>
          <a:p>
            <a:pPr lvl="0"/>
            <a:r>
              <a:rPr/>
              <a:t>Weather protection: 100% appreciated covered venue decision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Operational Learnings</a:t>
            </a:r>
          </a:p>
        </p:txBody>
      </p:sp>
      <p:sp>
        <p:nvSpPr>
          <p:cNvPr id="3" name="Content Placeholder 2"/>
          <p:cNvSpPr>
            <a:spLocks noGrp="1"/>
          </p:cNvSpPr>
          <p:nvPr>
            <p:ph idx="1"/>
          </p:nvPr>
        </p:nvSpPr>
        <p:spPr/>
        <p:txBody>
          <a:bodyPr/>
          <a:lstStyle/>
          <a:p>
            <a:pPr lvl="0"/>
            <a:r>
              <a:rPr/>
              <a:t>Proactive weather communication significantly reduces customer anxiety</a:t>
            </a:r>
          </a:p>
          <a:p>
            <a:pPr lvl="0"/>
            <a:r>
              <a:rPr/>
              <a:t>Backup venue capabilities can enhance rather than diminish experience</a:t>
            </a:r>
          </a:p>
          <a:p>
            <a:pPr lvl="0"/>
            <a:r>
              <a:rPr/>
              <a:t>Clear explanation of venue benefits improves customer acceptance</a:t>
            </a:r>
          </a:p>
          <a:p>
            <a:pPr lvl="0"/>
            <a:r>
              <a:rPr/>
              <a:t>Advanced weather monitoring enables better decision-making timing</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Customer Experience Analysis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Executive Summary</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VIP Service Performance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VIP customers represent our highest-value segment requiring exceptional service delivery.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Notable Success Stories</a:t>
            </a:r>
          </a:p>
        </p:txBody>
      </p:sp>
      <p:sp>
        <p:nvSpPr>
          <p:cNvPr id="3" name="Content Placeholder 2"/>
          <p:cNvSpPr>
            <a:spLocks noGrp="1"/>
          </p:cNvSpPr>
          <p:nvPr>
            <p:ph idx="1"/>
          </p:nvPr>
        </p:nvSpPr>
        <p:spPr/>
        <p:txBody>
          <a:bodyPr/>
          <a:lstStyle/>
          <a:p>
            <a:pPr lvl="0"/>
            <a:r>
              <a:rPr b="1"/>
              <a:t>Sarah Johnson (LA):</a:t>
            </a:r>
            <a:r>
              <a:rPr/>
              <a:t> Digital pass issue resolved with VIP+ upgrade, resulting in enthusiastic testimonial</a:t>
            </a:r>
          </a:p>
          <a:p>
            <a:pPr lvl="0"/>
            <a:r>
              <a:rPr b="1"/>
              <a:t>Jessica Thompson (Chicago):</a:t>
            </a:r>
            <a:r>
              <a:rPr/>
              <a:t> Asthma accommodation provided via climate-controlled VIP suite</a:t>
            </a:r>
          </a:p>
          <a:p>
            <a:pPr lvl="0"/>
            <a:r>
              <a:rPr b="1"/>
              <a:t>Amanda Moore (Vegas):</a:t>
            </a:r>
            <a:r>
              <a:rPr/>
              <a:t> Lost key recovery with complimentary transportation, generating loyalty feedback</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VIP Service Standards Achievement</a:t>
            </a:r>
          </a:p>
        </p:txBody>
      </p:sp>
      <p:sp>
        <p:nvSpPr>
          <p:cNvPr id="3" name="Content Placeholder 2"/>
          <p:cNvSpPr>
            <a:spLocks noGrp="1"/>
          </p:cNvSpPr>
          <p:nvPr>
            <p:ph idx="1"/>
          </p:nvPr>
        </p:nvSpPr>
        <p:spPr/>
        <p:txBody>
          <a:bodyPr/>
          <a:lstStyle/>
          <a:p>
            <a:pPr lvl="0"/>
            <a:r>
              <a:rPr/>
              <a:t>Response time average: 1.8 minutes (exceeds 2-minute target)</a:t>
            </a:r>
          </a:p>
          <a:p>
            <a:pPr lvl="0"/>
            <a:r>
              <a:rPr/>
              <a:t>Resolution satisfaction: 96% positive feedback</a:t>
            </a:r>
          </a:p>
          <a:p>
            <a:pPr lvl="0"/>
            <a:r>
              <a:rPr/>
              <a:t>Service recovery success: 94% of dissatisfied customers converted to positive experience</a:t>
            </a:r>
          </a:p>
          <a:p>
            <a:pPr lvl="0"/>
            <a:r>
              <a:rPr/>
              <a:t>Retention rate: 87% VIP customers purchased future event tickets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General Admission Service Metrics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Standard ticket holders also receive excellent service that builds long-term loyalty.</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Effective Resolution Examples</a:t>
            </a:r>
          </a:p>
        </p:txBody>
      </p:sp>
      <p:sp>
        <p:nvSpPr>
          <p:cNvPr id="3" name="Content Placeholder 2"/>
          <p:cNvSpPr>
            <a:spLocks noGrp="1"/>
          </p:cNvSpPr>
          <p:nvPr>
            <p:ph idx="1"/>
          </p:nvPr>
        </p:nvSpPr>
        <p:spPr/>
        <p:txBody>
          <a:bodyPr/>
          <a:lstStyle/>
          <a:p>
            <a:pPr lvl="0"/>
            <a:r>
              <a:rPr b="1"/>
              <a:t>Tyler Anderson (Phoenix):</a:t>
            </a:r>
            <a:r>
              <a:rPr/>
              <a:t> App crash resolved through guided reinstallation plus proactive wifi support</a:t>
            </a:r>
          </a:p>
          <a:p>
            <a:pPr lvl="0"/>
            <a:r>
              <a:rPr b="1"/>
              <a:t>David Kim (Seattle):</a:t>
            </a:r>
            <a:r>
              <a:rPr/>
              <a:t> Entrance congestion resolved via VIP entrance access and personal escort</a:t>
            </a:r>
          </a:p>
          <a:p>
            <a:pPr lvl="0"/>
            <a:r>
              <a:rPr b="1"/>
              <a:t>Emma Rodriguez (Austin):</a:t>
            </a:r>
            <a:r>
              <a:rPr/>
              <a:t> Transportation emergency resolved with immediate shuttle deployment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Service Quality Indicators</a:t>
            </a:r>
          </a:p>
        </p:txBody>
      </p:sp>
      <p:sp>
        <p:nvSpPr>
          <p:cNvPr id="3" name="Content Placeholder 2"/>
          <p:cNvSpPr>
            <a:spLocks noGrp="1"/>
          </p:cNvSpPr>
          <p:nvPr>
            <p:ph idx="1"/>
          </p:nvPr>
        </p:nvSpPr>
        <p:spPr/>
        <p:txBody>
          <a:bodyPr/>
          <a:lstStyle/>
          <a:p>
            <a:pPr lvl="0"/>
            <a:r>
              <a:rPr/>
              <a:t>Average response time: 2.7 minutes</a:t>
            </a:r>
          </a:p>
          <a:p>
            <a:pPr lvl="0"/>
            <a:r>
              <a:rPr/>
              <a:t>Same-day resolution rate: 97%</a:t>
            </a:r>
          </a:p>
          <a:p>
            <a:pPr lvl="0"/>
            <a:r>
              <a:rPr/>
              <a:t>Customer recommendation score: 8.3/10</a:t>
            </a:r>
          </a:p>
          <a:p>
            <a:pPr lvl="0"/>
            <a:r>
              <a:rPr/>
              <a:t>Return customer rate: 78% for resolved issue customers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Technology Performance Analysis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Digital Systems Reliability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Summer 2024 festival series concluded successfully with 94% customer satisfaction rate and zero major safety incidents. This comprehensive analysis documents operational challenges, resolution strategies, and recommendations for future events.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Technology infrastructure performed within acceptable parameters with room for improvement.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 Performance Statistics</a:t>
            </a:r>
          </a:p>
        </p:txBody>
      </p:sp>
      <p:sp>
        <p:nvSpPr>
          <p:cNvPr id="3" name="Content Placeholder 2"/>
          <p:cNvSpPr>
            <a:spLocks noGrp="1"/>
          </p:cNvSpPr>
          <p:nvPr>
            <p:ph idx="1"/>
          </p:nvPr>
        </p:nvSpPr>
        <p:spPr/>
        <p:txBody>
          <a:bodyPr/>
          <a:lstStyle/>
          <a:p>
            <a:pPr lvl="0"/>
            <a:r>
              <a:rPr/>
              <a:t>Overall reliability: 97.2% uptime</a:t>
            </a:r>
          </a:p>
          <a:p>
            <a:pPr lvl="0"/>
            <a:r>
              <a:rPr/>
              <a:t>Login success rate: 96.8%</a:t>
            </a:r>
          </a:p>
          <a:p>
            <a:pPr lvl="0"/>
            <a:r>
              <a:rPr/>
              <a:t>Digital pass delivery: 99.2% successful</a:t>
            </a:r>
          </a:p>
          <a:p>
            <a:pPr lvl="0"/>
            <a:r>
              <a:rPr/>
              <a:t>Payment processing: 99.8% successful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Technical Support Incidents</a:t>
            </a:r>
          </a:p>
        </p:txBody>
      </p:sp>
      <p:sp>
        <p:nvSpPr>
          <p:cNvPr id="3" name="Content Placeholder 2"/>
          <p:cNvSpPr>
            <a:spLocks noGrp="1"/>
          </p:cNvSpPr>
          <p:nvPr>
            <p:ph idx="1"/>
          </p:nvPr>
        </p:nvSpPr>
        <p:spPr/>
        <p:txBody>
          <a:bodyPr/>
          <a:lstStyle/>
          <a:p>
            <a:pPr lvl="0"/>
            <a:r>
              <a:rPr/>
              <a:t>Total technical issues: 127 across all events</a:t>
            </a:r>
          </a:p>
          <a:p>
            <a:pPr lvl="0"/>
            <a:r>
              <a:rPr/>
              <a:t>Average resolution time: 4.2 minutes</a:t>
            </a:r>
          </a:p>
          <a:p>
            <a:pPr lvl="0"/>
            <a:r>
              <a:rPr/>
              <a:t>Customer satisfaction with tech support: 91%</a:t>
            </a:r>
          </a:p>
          <a:p>
            <a:pPr lvl="0"/>
            <a:r>
              <a:rPr/>
              <a:t>Escalation rate to senior technicians: 8%</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Infrastructure Improvements Implemented</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Enhanced server capacity for high-traffic periods</a:t>
            </a:r>
          </a:p>
          <a:p>
            <a:pPr lvl="0"/>
            <a:r>
              <a:rPr/>
              <a:t>Backup wifi systems deployed at all venues</a:t>
            </a:r>
          </a:p>
          <a:p>
            <a:pPr lvl="0"/>
            <a:r>
              <a:rPr/>
              <a:t>Real-time system monitoring with proactive alerts</a:t>
            </a:r>
          </a:p>
          <a:p>
            <a:pPr lvl="0"/>
            <a:r>
              <a:rPr/>
              <a:t>Customer service integration with technical support systems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Safety and Security Performance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Medical and Health Services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Comprehensive medical support ensured attendee safety throughout all events.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Medical Incident Summary</a:t>
            </a:r>
          </a:p>
        </p:txBody>
      </p:sp>
      <p:sp>
        <p:nvSpPr>
          <p:cNvPr id="3" name="Content Placeholder 2"/>
          <p:cNvSpPr>
            <a:spLocks noGrp="1"/>
          </p:cNvSpPr>
          <p:nvPr>
            <p:ph idx="1"/>
          </p:nvPr>
        </p:nvSpPr>
        <p:spPr/>
        <p:txBody>
          <a:bodyPr/>
          <a:lstStyle/>
          <a:p>
            <a:pPr lvl="0"/>
            <a:r>
              <a:rPr/>
              <a:t>Total medical calls: 23 (0.005% of total attendance)</a:t>
            </a:r>
          </a:p>
          <a:p>
            <a:pPr lvl="0"/>
            <a:r>
              <a:rPr/>
              <a:t>Major incidents requiring hospital transport: 0</a:t>
            </a:r>
          </a:p>
          <a:p>
            <a:pPr lvl="0"/>
            <a:r>
              <a:rPr/>
              <a:t>Heat-related issues: 8 (all resolved with on-site treatment)</a:t>
            </a:r>
          </a:p>
          <a:p>
            <a:pPr lvl="0"/>
            <a:r>
              <a:rPr/>
              <a:t>Respiratory accommodations: 5 (including Jessica Thompson asthma case)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Safety Protocol Effectiveness</a:t>
            </a:r>
          </a:p>
        </p:txBody>
      </p:sp>
      <p:sp>
        <p:nvSpPr>
          <p:cNvPr id="3" name="Content Placeholder 2"/>
          <p:cNvSpPr>
            <a:spLocks noGrp="1"/>
          </p:cNvSpPr>
          <p:nvPr>
            <p:ph idx="1"/>
          </p:nvPr>
        </p:nvSpPr>
        <p:spPr/>
        <p:txBody>
          <a:bodyPr/>
          <a:lstStyle/>
          <a:p>
            <a:pPr lvl="0"/>
            <a:r>
              <a:rPr/>
              <a:t>Medical response time: Average 90 seconds</a:t>
            </a:r>
          </a:p>
          <a:p>
            <a:pPr lvl="0"/>
            <a:r>
              <a:rPr/>
              <a:t>Incident documentation: 100% complete records</a:t>
            </a:r>
          </a:p>
          <a:p>
            <a:pPr lvl="0"/>
            <a:r>
              <a:rPr/>
              <a:t>Customer satisfaction with medical care: 96%</a:t>
            </a:r>
          </a:p>
          <a:p>
            <a:pPr lvl="0"/>
            <a:r>
              <a:rPr/>
              <a:t>Follow-up care coordination: 100% when required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Event Performance Overview</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Security Operations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Security team maintained safe environment while preserving positive festival atmosphere.</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Security Metrics</a:t>
            </a:r>
          </a:p>
        </p:txBody>
      </p:sp>
      <p:sp>
        <p:nvSpPr>
          <p:cNvPr id="3" name="Content Placeholder 2"/>
          <p:cNvSpPr>
            <a:spLocks noGrp="1"/>
          </p:cNvSpPr>
          <p:nvPr>
            <p:ph idx="1"/>
          </p:nvPr>
        </p:nvSpPr>
        <p:spPr/>
        <p:txBody>
          <a:bodyPr/>
          <a:lstStyle/>
          <a:p>
            <a:pPr lvl="0"/>
            <a:r>
              <a:rPr/>
              <a:t>Major security incidents: 0</a:t>
            </a:r>
          </a:p>
          <a:p>
            <a:pPr lvl="0"/>
            <a:r>
              <a:rPr/>
              <a:t>Minor interventions: 15 (primarily crowd management)</a:t>
            </a:r>
          </a:p>
          <a:p>
            <a:pPr lvl="0"/>
            <a:r>
              <a:rPr/>
              <a:t>Lost item recoveries: 89% success rate (including Amanda Moore’s keys)</a:t>
            </a:r>
          </a:p>
          <a:p>
            <a:pPr lvl="0"/>
            <a:r>
              <a:rPr/>
              <a:t>Customer satisfaction with security: 88%</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Financial Impact Analysis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Revenue Protection Through Service Excellence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Effective customer service directly protected revenue and enhanced profitability.</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Quantified Service Impact</a:t>
            </a:r>
          </a:p>
        </p:txBody>
      </p:sp>
      <p:sp>
        <p:nvSpPr>
          <p:cNvPr id="3" name="Content Placeholder 2"/>
          <p:cNvSpPr>
            <a:spLocks noGrp="1"/>
          </p:cNvSpPr>
          <p:nvPr>
            <p:ph idx="1"/>
          </p:nvPr>
        </p:nvSpPr>
        <p:spPr/>
        <p:txBody>
          <a:bodyPr/>
          <a:lstStyle/>
          <a:p>
            <a:pPr lvl="0"/>
            <a:r>
              <a:rPr/>
              <a:t>VIP revenue retained through service recovery: $45,000</a:t>
            </a:r>
          </a:p>
          <a:p>
            <a:pPr lvl="0"/>
            <a:r>
              <a:rPr/>
              <a:t>Future ticket sales from satisfied customers: $127,000 projected</a:t>
            </a:r>
          </a:p>
          <a:p>
            <a:pPr lvl="0"/>
            <a:r>
              <a:rPr/>
              <a:t>Word-of-mouth marketing value: $78,000 estimated</a:t>
            </a:r>
          </a:p>
          <a:p>
            <a:pPr lvl="0"/>
            <a:r>
              <a:rPr/>
              <a:t>Cost of service delivery improvements: $23,000</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Return on Investment</a:t>
            </a:r>
          </a:p>
        </p:txBody>
      </p:sp>
      <p:sp>
        <p:nvSpPr>
          <p:cNvPr id="3" name="Content Placeholder 2"/>
          <p:cNvSpPr>
            <a:spLocks noGrp="1"/>
          </p:cNvSpPr>
          <p:nvPr>
            <p:ph idx="1"/>
          </p:nvPr>
        </p:nvSpPr>
        <p:spPr/>
        <p:txBody>
          <a:bodyPr/>
          <a:lstStyle/>
          <a:p>
            <a:pPr lvl="0"/>
            <a:r>
              <a:rPr/>
              <a:t>Service investment ROI: 312% based on revenue retention</a:t>
            </a:r>
          </a:p>
          <a:p>
            <a:pPr lvl="0"/>
            <a:r>
              <a:rPr/>
              <a:t>Customer lifetime value increase: 23% for resolved issue customers</a:t>
            </a:r>
          </a:p>
          <a:p>
            <a:pPr lvl="0"/>
            <a:r>
              <a:rPr/>
              <a:t>Operational efficiency gains: 15% reduction in manual processes</a:t>
            </a:r>
          </a:p>
          <a:p>
            <a:pPr lvl="0"/>
            <a:r>
              <a:rPr/>
              <a:t>Brand reputation enhancement: Unmeasurable but significant</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Recommendations for Future Events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Immediate Implementation (Next Event)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Overall Statistics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342900" marL="342900">
              <a:buAutoNum type="arabicPeriod"/>
            </a:pPr>
            <a:r>
              <a:rPr b="1"/>
              <a:t>Proactive Sound Monitoring:</a:t>
            </a:r>
            <a:r>
              <a:rPr/>
              <a:t> Deploy real-time decibel measurement with automatic alerts</a:t>
            </a:r>
          </a:p>
          <a:p>
            <a:pPr lvl="0" indent="-342900" marL="342900">
              <a:buAutoNum type="arabicPeriod"/>
            </a:pPr>
            <a:r>
              <a:rPr b="1"/>
              <a:t>Enhanced VIP Communication:</a:t>
            </a:r>
            <a:r>
              <a:rPr/>
              <a:t> Implement multi-channel notification system for VIP customers</a:t>
            </a:r>
          </a:p>
          <a:p>
            <a:pPr lvl="0" indent="-342900" marL="342900">
              <a:buAutoNum type="arabicPeriod"/>
            </a:pPr>
            <a:r>
              <a:rPr b="1"/>
              <a:t>Weather Response Protocol:</a:t>
            </a:r>
            <a:r>
              <a:rPr/>
              <a:t> Formalize 60-minute advance notification standard</a:t>
            </a:r>
          </a:p>
          <a:p>
            <a:pPr lvl="0" indent="-342900" marL="342900">
              <a:buAutoNum type="arabicPeriod"/>
            </a:pPr>
            <a:r>
              <a:rPr b="1"/>
              <a:t>Technical Support Integration:</a:t>
            </a:r>
            <a:r>
              <a:rPr/>
              <a:t> Direct customer service to technical support communication</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Medium-term Improvements (6 months)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342900" marL="342900">
              <a:buAutoNum type="arabicPeriod"/>
            </a:pPr>
            <a:r>
              <a:rPr b="1"/>
              <a:t>Predictive Analytics:</a:t>
            </a:r>
            <a:r>
              <a:rPr/>
              <a:t> Implement customer behavior analysis for proactive service</a:t>
            </a:r>
          </a:p>
          <a:p>
            <a:pPr lvl="0" indent="-342900" marL="342900">
              <a:buAutoNum type="arabicPeriod"/>
            </a:pPr>
            <a:r>
              <a:rPr b="1"/>
              <a:t>Staff Specialization:</a:t>
            </a:r>
            <a:r>
              <a:rPr/>
              <a:t> Develop expert tracks for technical, VIP, and medical support</a:t>
            </a:r>
          </a:p>
          <a:p>
            <a:pPr lvl="0" indent="-342900" marL="342900">
              <a:buAutoNum type="arabicPeriod"/>
            </a:pPr>
            <a:r>
              <a:rPr b="1"/>
              <a:t>Technology Redundancy:</a:t>
            </a:r>
            <a:r>
              <a:rPr/>
              <a:t> Deploy backup systems for all critical customer-facing technology</a:t>
            </a:r>
          </a:p>
          <a:p>
            <a:pPr lvl="0" indent="-342900" marL="342900">
              <a:buAutoNum type="arabicPeriod"/>
            </a:pPr>
            <a:r>
              <a:rPr b="1"/>
              <a:t>Venue Capacity Optimization:</a:t>
            </a:r>
            <a:r>
              <a:rPr/>
              <a:t> Analyze crowd flow patterns for improved access management</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Long-term Strategic Initiatives (12 months)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342900" marL="342900">
              <a:buAutoNum type="arabicPeriod"/>
            </a:pPr>
            <a:r>
              <a:rPr b="1"/>
              <a:t>Artificial Intelligence Integration:</a:t>
            </a:r>
            <a:r>
              <a:rPr/>
              <a:t> Automated customer service for common inquiries</a:t>
            </a:r>
          </a:p>
          <a:p>
            <a:pPr lvl="0" indent="-342900" marL="342900">
              <a:buAutoNum type="arabicPeriod"/>
            </a:pPr>
            <a:r>
              <a:rPr b="1"/>
              <a:t>Personalized Service Platform:</a:t>
            </a:r>
            <a:r>
              <a:rPr/>
              <a:t> Customer preference tracking and proactive accommodation</a:t>
            </a:r>
          </a:p>
          <a:p>
            <a:pPr lvl="0" indent="-342900" marL="342900">
              <a:buAutoNum type="arabicPeriod"/>
            </a:pPr>
            <a:r>
              <a:rPr b="1"/>
              <a:t>Multi-venue Coordination:</a:t>
            </a:r>
            <a:r>
              <a:rPr/>
              <a:t> Centralized operations center for real-time decision making</a:t>
            </a:r>
          </a:p>
          <a:p>
            <a:pPr lvl="0" indent="-342900" marL="342900">
              <a:buAutoNum type="arabicPeriod"/>
            </a:pPr>
            <a:r>
              <a:rPr b="1"/>
              <a:t>Sustainable Operations:</a:t>
            </a:r>
            <a:r>
              <a:rPr/>
              <a:t> Environmental impact reduction while maintaining service excellence</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Conclusion</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Summer 2024 festival series demonstrated operational excellence with measurable customer satisfaction improvements and zero major safety incidents. The combination of proactive service delivery, effective technology utilization, and comprehensive staff training resulted in industry-leading performance metrics.</a:t>
            </a:r>
          </a:p>
          <a:p>
            <a:pPr lvl="0" indent="0" marL="0">
              <a:buNone/>
            </a:pPr>
            <a:r>
              <a:rPr/>
              <a:t>Key success factors included immediate response to customer concerns, creative problem-solving for operational challenges, and proactive communication during weather and technical issues. The 94% customer satisfaction rate and high retention metrics validate the effectiveness of our customer-centric operational approach.</a:t>
            </a:r>
          </a:p>
          <a:p>
            <a:pPr lvl="0" indent="0" marL="0">
              <a:buNone/>
            </a:pPr>
            <a:r>
              <a:rPr/>
              <a:t>Moving forward, continued investment in technology infrastructure, staff development, and proactive service capabilities will maintain our competitive advantage and ensure sustainable growth in customer satisfaction and business performance.</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Document Security:</a:t>
            </a:r>
            <a:r>
              <a:rPr/>
              <a:t> Internal Use Only</a:t>
            </a:r>
            <a:br/>
            <a:r>
              <a:rPr b="1"/>
              <a:t>Distribution:</a:t>
            </a:r>
            <a:r>
              <a:rPr/>
              <a:t> Executive Team, Operations Leadership, Department Managers</a:t>
            </a:r>
            <a:br/>
            <a:r>
              <a:rPr b="1"/>
              <a:t>Next Review Date:</a:t>
            </a:r>
            <a:r>
              <a:rPr/>
              <a:t> November 15, 2024</a:t>
            </a:r>
            <a:br/>
            <a:r>
              <a:rPr b="1"/>
              <a:t>Retention Period:</a:t>
            </a:r>
            <a:r>
              <a:rPr/>
              <a:t> 7 years per compliance requirements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Total Events:</a:t>
            </a:r>
            <a:r>
              <a:rPr/>
              <a:t> 12 festivals across 8 venues</a:t>
            </a:r>
          </a:p>
          <a:p>
            <a:pPr lvl="0"/>
            <a:r>
              <a:rPr b="1"/>
              <a:t>Total Attendance:</a:t>
            </a:r>
            <a:r>
              <a:rPr/>
              <a:t> 425,000 customers</a:t>
            </a:r>
          </a:p>
          <a:p>
            <a:pPr lvl="0"/>
            <a:r>
              <a:rPr b="1"/>
              <a:t>Customer Satisfaction:</a:t>
            </a:r>
            <a:r>
              <a:rPr/>
              <a:t> 94% positive feedback</a:t>
            </a:r>
          </a:p>
          <a:p>
            <a:pPr lvl="0"/>
            <a:r>
              <a:rPr b="1"/>
              <a:t>Safety Record:</a:t>
            </a:r>
            <a:r>
              <a:rPr/>
              <a:t> Zero major incidents, 3 minor medical events</a:t>
            </a:r>
          </a:p>
          <a:p>
            <a:pPr lvl="0"/>
            <a:r>
              <a:rPr b="1"/>
              <a:t>Technical Incidents:</a:t>
            </a:r>
            <a:r>
              <a:rPr/>
              <a:t> 12 resolved within target response times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Key Performance Metrics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Average Response Time:</a:t>
            </a:r>
            <a:r>
              <a:rPr/>
              <a:t> 2.3 minutes (target: &lt;3 minutes)</a:t>
            </a:r>
          </a:p>
          <a:p>
            <a:pPr lvl="0"/>
            <a:r>
              <a:rPr b="1"/>
              <a:t>Issue Resolution Rate:</a:t>
            </a:r>
            <a:r>
              <a:rPr/>
              <a:t> 98% same-day resolution</a:t>
            </a:r>
          </a:p>
          <a:p>
            <a:pPr lvl="0"/>
            <a:r>
              <a:rPr b="1"/>
              <a:t>VIP Service Excellence:</a:t>
            </a:r>
            <a:r>
              <a:rPr/>
              <a:t> 96% satisfaction among premium customers</a:t>
            </a:r>
          </a:p>
          <a:p>
            <a:pPr lvl="0"/>
            <a:r>
              <a:rPr b="1"/>
              <a:t>Staff Performance:</a:t>
            </a:r>
            <a:r>
              <a:rPr/>
              <a:t> 92% exceeding service standards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2025-09-24T05:44:42Z</dcterms:created>
  <dcterms:modified xsi:type="dcterms:W3CDTF">2025-09-24T05:44:42Z</dcterms:modified>
</cp:coreProperties>
</file>

<file path=docProps/custom.xml><?xml version="1.0" encoding="utf-8"?>
<Properties xmlns="http://schemas.openxmlformats.org/officeDocument/2006/custom-properties" xmlns:vt="http://schemas.openxmlformats.org/officeDocument/2006/docPropsVTypes"/>
</file>