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8" Type="http://schemas.openxmlformats.org/officeDocument/2006/relationships/viewProps" Target="viewProps.xml" /><Relationship Id="rId6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0" Type="http://schemas.openxmlformats.org/officeDocument/2006/relationships/tableStyles" Target="tableStyles.xml" /><Relationship Id="rId6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Customer Service Training Guide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Customer Personas and Service Strategies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VIP Customers (Premium Service Tier)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VIP customers have high expectations and deserve our highest level of service attention.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VIP Customer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Tech-Savvy Professionals:</a:t>
            </a:r>
            <a:r>
              <a:rPr/>
              <a:t> Expect digital solutions, quick app-based resolutions</a:t>
            </a:r>
          </a:p>
          <a:p>
            <a:pPr lvl="0"/>
            <a:r>
              <a:rPr b="1"/>
              <a:t>Health-Conscious Attendees:</a:t>
            </a:r>
            <a:r>
              <a:rPr/>
              <a:t> May need accommodations for medical conditions</a:t>
            </a:r>
          </a:p>
          <a:p>
            <a:pPr lvl="0"/>
            <a:r>
              <a:rPr b="1"/>
              <a:t>Travel-Focused Customers:</a:t>
            </a:r>
            <a:r>
              <a:rPr/>
              <a:t> Often come from distant cities, high investment in experience</a:t>
            </a:r>
          </a:p>
          <a:p>
            <a:pPr lvl="0"/>
            <a:r>
              <a:rPr b="1"/>
              <a:t>Loyalty-Driven Guests:</a:t>
            </a:r>
            <a:r>
              <a:rPr/>
              <a:t> Return customers who expect recognition and special treatment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VIP Service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Response time: Under 2 minutes for all inquiries</a:t>
            </a:r>
          </a:p>
          <a:p>
            <a:pPr lvl="0"/>
            <a:r>
              <a:rPr/>
              <a:t>Resolution approach: Offer upgrades and additional perks proactively</a:t>
            </a:r>
          </a:p>
          <a:p>
            <a:pPr lvl="0"/>
            <a:r>
              <a:rPr/>
              <a:t>Communication style: Professional, personalized, solution-oriented</a:t>
            </a:r>
          </a:p>
          <a:p>
            <a:pPr lvl="0"/>
            <a:r>
              <a:rPr/>
              <a:t>Follow-up requirements: Confirm satisfaction after resolution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Premium and Standard Customers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customers form the majority of our attendee base and deserve excellent service.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Friendly and Approachable:</a:t>
            </a:r>
            <a:r>
              <a:rPr/>
              <a:t> Use welcoming language and active listening</a:t>
            </a:r>
          </a:p>
          <a:p>
            <a:pPr lvl="0"/>
            <a:r>
              <a:rPr b="1"/>
              <a:t>Efficient Resolution:</a:t>
            </a:r>
            <a:r>
              <a:rPr/>
              <a:t> Solve problems quickly without sacrificing quality</a:t>
            </a:r>
          </a:p>
          <a:p>
            <a:pPr lvl="0"/>
            <a:r>
              <a:rPr b="1"/>
              <a:t>Educational Support:</a:t>
            </a:r>
            <a:r>
              <a:rPr/>
              <a:t> Explain solutions and provide helpful tips</a:t>
            </a:r>
          </a:p>
          <a:p>
            <a:pPr lvl="0"/>
            <a:r>
              <a:rPr b="1"/>
              <a:t>Positive Attitude:</a:t>
            </a:r>
            <a:r>
              <a:rPr/>
              <a:t> Maintain enthusiasm even under stressful conditions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Common Customer Issues and Solutions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Technical Support Issues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Document Version:</a:t>
            </a:r>
            <a:r>
              <a:rPr/>
              <a:t> 2.1</a:t>
            </a:r>
            <a:br/>
            <a:r>
              <a:rPr b="1"/>
              <a:t>Last Updated:</a:t>
            </a:r>
            <a:r>
              <a:rPr/>
              <a:t> February 28, 2024</a:t>
            </a:r>
            <a:br/>
            <a:r>
              <a:rPr b="1"/>
              <a:t>Author:</a:t>
            </a:r>
            <a:r>
              <a:rPr/>
              <a:t> Jessica Taylor, Customer Experience Lead</a:t>
            </a:r>
            <a:br/>
            <a:r>
              <a:rPr b="1"/>
              <a:t>Approved By:</a:t>
            </a:r>
            <a:r>
              <a:rPr/>
              <a:t> Ashley Davis, VIP Services Manager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customer inquiries relate to app functionality and digital access.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 Crashes and Technical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Immediate Response:</a:t>
            </a:r>
            <a:r>
              <a:rPr/>
              <a:t> “I understand how frustrating that must be, let me help you right away”</a:t>
            </a:r>
          </a:p>
          <a:p>
            <a:pPr lvl="0"/>
            <a:r>
              <a:rPr b="1"/>
              <a:t>Solution Process:</a:t>
            </a:r>
            <a:r>
              <a:rPr/>
              <a:t> Guide through app deletion and reinstallation</a:t>
            </a:r>
          </a:p>
          <a:p>
            <a:pPr lvl="0"/>
            <a:r>
              <a:rPr b="1"/>
              <a:t>Proactive Service:</a:t>
            </a:r>
            <a:r>
              <a:rPr/>
              <a:t> Provide guest wifi credentials to avoid data usage</a:t>
            </a:r>
          </a:p>
          <a:p>
            <a:pPr lvl="0"/>
            <a:r>
              <a:rPr b="1"/>
              <a:t>Follow-up:</a:t>
            </a:r>
            <a:r>
              <a:rPr/>
              <a:t> “Let me know if you need any other assistance”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Pass Access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Assessment:</a:t>
            </a:r>
            <a:r>
              <a:rPr/>
              <a:t> Verify customer identity and ticket status</a:t>
            </a:r>
          </a:p>
          <a:p>
            <a:pPr lvl="0"/>
            <a:r>
              <a:rPr b="1"/>
              <a:t>Resolution:</a:t>
            </a:r>
            <a:r>
              <a:rPr/>
              <a:t> Push fresh digital pass to account</a:t>
            </a:r>
          </a:p>
          <a:p>
            <a:pPr lvl="0"/>
            <a:r>
              <a:rPr b="1"/>
              <a:t>Backup Plan:</a:t>
            </a:r>
            <a:r>
              <a:rPr/>
              <a:t> Provide physical pass backup at will-call</a:t>
            </a:r>
          </a:p>
          <a:p>
            <a:pPr lvl="0"/>
            <a:r>
              <a:rPr b="1"/>
              <a:t>Compensation:</a:t>
            </a:r>
            <a:r>
              <a:rPr/>
              <a:t> Consider upgrade or additional perks for inconvenience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Venue and Logistics Issues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Sound Level Complaints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Immediate Action:</a:t>
            </a:r>
            <a:r>
              <a:rPr/>
              <a:t> “I’m dispatching our sound engineer to address this right now”</a:t>
            </a:r>
          </a:p>
          <a:p>
            <a:pPr lvl="0"/>
            <a:r>
              <a:rPr b="1"/>
              <a:t>Technical Response:</a:t>
            </a:r>
            <a:r>
              <a:rPr/>
              <a:t> Contact technical support for decibel adjustment</a:t>
            </a:r>
          </a:p>
          <a:p>
            <a:pPr lvl="0"/>
            <a:r>
              <a:rPr b="1"/>
              <a:t>Customer Care:</a:t>
            </a:r>
            <a:r>
              <a:rPr/>
              <a:t> Offer VIP ear protection and drink vouchers while resolving</a:t>
            </a:r>
          </a:p>
          <a:p>
            <a:pPr lvl="0"/>
            <a:r>
              <a:rPr b="1"/>
              <a:t>Monitoring:</a:t>
            </a:r>
            <a:r>
              <a:rPr/>
              <a:t> Follow up within 10 minutes to confirm resolution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Entrance Congestion and Wait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Alternative Solutions:</a:t>
            </a:r>
            <a:r>
              <a:rPr/>
              <a:t> Direct customers to less crowded entry points</a:t>
            </a:r>
          </a:p>
          <a:p>
            <a:pPr lvl="0"/>
            <a:r>
              <a:rPr b="1"/>
              <a:t>VIP Accommodation:</a:t>
            </a:r>
            <a:r>
              <a:rPr/>
              <a:t> Open exclusive entrances for VIP ticket holders</a:t>
            </a:r>
          </a:p>
          <a:p>
            <a:pPr lvl="0"/>
            <a:r>
              <a:rPr b="1"/>
              <a:t>Communication:</a:t>
            </a:r>
            <a:r>
              <a:rPr/>
              <a:t> Provide realistic wait time estimates</a:t>
            </a:r>
          </a:p>
          <a:p>
            <a:pPr lvl="0"/>
            <a:r>
              <a:rPr b="1"/>
              <a:t>Compensation:</a:t>
            </a:r>
            <a:r>
              <a:rPr/>
              <a:t> Consider future event benefits for extended delays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Health and Safety Accommodations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Medical and Health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Immediate Assessment:</a:t>
            </a:r>
            <a:r>
              <a:rPr/>
              <a:t> Take all health concerns seriously</a:t>
            </a:r>
          </a:p>
          <a:p>
            <a:pPr lvl="0"/>
            <a:r>
              <a:rPr b="1"/>
              <a:t>Safety Priority:</a:t>
            </a:r>
            <a:r>
              <a:rPr/>
              <a:t> Remove customers from potentially harmful situations immediately</a:t>
            </a:r>
          </a:p>
          <a:p>
            <a:pPr lvl="0"/>
            <a:r>
              <a:rPr b="1"/>
              <a:t>Accommodation Options:</a:t>
            </a:r>
            <a:r>
              <a:rPr/>
              <a:t> Provide climate-controlled areas, medical assistance</a:t>
            </a:r>
          </a:p>
          <a:p>
            <a:pPr lvl="0"/>
            <a:r>
              <a:rPr b="1"/>
              <a:t>Documentation:</a:t>
            </a:r>
            <a:r>
              <a:rPr/>
              <a:t> Record incidents for safety protocol improvements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Weather-Related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Proactive Communication:</a:t>
            </a:r>
            <a:r>
              <a:rPr/>
              <a:t> Update customers on weather contingency plans</a:t>
            </a:r>
          </a:p>
          <a:p>
            <a:pPr lvl="0"/>
            <a:r>
              <a:rPr b="1"/>
              <a:t>Venue Changes:</a:t>
            </a:r>
            <a:r>
              <a:rPr/>
              <a:t> Explain backup venue benefits (better acoustics, climate control)</a:t>
            </a:r>
          </a:p>
          <a:p>
            <a:pPr lvl="0"/>
            <a:r>
              <a:rPr b="1"/>
              <a:t>Transportation:</a:t>
            </a:r>
            <a:r>
              <a:rPr/>
              <a:t> Coordinate shuttle services if needed</a:t>
            </a:r>
          </a:p>
          <a:p>
            <a:pPr lvl="0"/>
            <a:r>
              <a:rPr b="1"/>
              <a:t>Reassurance:</a:t>
            </a:r>
            <a:r>
              <a:rPr/>
              <a:t> Emphasize event will proceed as planned with improvements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Communication Best Practices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to Harmony Grove Festival Operations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Positive Language Patterns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language that conveys competence, care, and solution focus:</a:t>
            </a:r>
          </a:p>
          <a:p>
            <a:pPr lvl="0" indent="0" marL="0">
              <a:buNone/>
            </a:pPr>
            <a:r>
              <a:rPr b="1"/>
              <a:t>Instead of:</a:t>
            </a:r>
            <a:r>
              <a:rPr/>
              <a:t> “I don’t know” or “That’s not possible”</a:t>
            </a:r>
            <a:br/>
            <a:r>
              <a:rPr b="1"/>
              <a:t>Say:</a:t>
            </a:r>
            <a:r>
              <a:rPr/>
              <a:t> “Let me find that information for you” or “Here’s what I can do”</a:t>
            </a:r>
          </a:p>
          <a:p>
            <a:pPr lvl="0" indent="0" marL="0">
              <a:buNone/>
            </a:pPr>
            <a:r>
              <a:rPr b="1"/>
              <a:t>Instead of:</a:t>
            </a:r>
            <a:r>
              <a:rPr/>
              <a:t> “You’ll have to…” or “Our policy says…”</a:t>
            </a:r>
            <a:br/>
            <a:r>
              <a:rPr b="1"/>
              <a:t>Say:</a:t>
            </a:r>
            <a:r>
              <a:rPr/>
              <a:t> “I’ll be happy to help you with…” or “Here’s how we can resolve this”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Emotional Intelligence in Service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Recognizing Customer Emotions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Frustration Indicators:</a:t>
            </a:r>
            <a:r>
              <a:rPr/>
              <a:t> Repeated issues, escalating language, time pressure</a:t>
            </a:r>
          </a:p>
          <a:p>
            <a:pPr lvl="0"/>
            <a:r>
              <a:rPr b="1"/>
              <a:t>Anxiety Signals:</a:t>
            </a:r>
            <a:r>
              <a:rPr/>
              <a:t> Health concerns, first-time attendee questions, travel stress</a:t>
            </a:r>
          </a:p>
          <a:p>
            <a:pPr lvl="0"/>
            <a:r>
              <a:rPr b="1"/>
              <a:t>Satisfaction Markers:</a:t>
            </a:r>
            <a:r>
              <a:rPr/>
              <a:t> Thank you expressions, positive feedback, willingness to wait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Appropriate Response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For Frustrated Customers:</a:t>
            </a:r>
            <a:r>
              <a:rPr/>
              <a:t> Acknowledge concerns, take immediate action, provide regular updates</a:t>
            </a:r>
          </a:p>
          <a:p>
            <a:pPr lvl="0"/>
            <a:r>
              <a:rPr b="1"/>
              <a:t>For Anxious Customers:</a:t>
            </a:r>
            <a:r>
              <a:rPr/>
              <a:t> Offer reassurance, explain processes clearly, provide multiple options</a:t>
            </a:r>
          </a:p>
          <a:p>
            <a:pPr lvl="0"/>
            <a:r>
              <a:rPr b="1"/>
              <a:t>For Satisfied Customers:</a:t>
            </a:r>
            <a:r>
              <a:rPr/>
              <a:t> Maintain positive energy, ask about additional needs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Escalation Procedures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When to Escalate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Escalate customer issues immediately when:</a:t>
            </a:r>
          </a:p>
          <a:p>
            <a:pPr lvl="0"/>
            <a:r>
              <a:rPr/>
              <a:t>Customer expresses safety or health concerns</a:t>
            </a:r>
          </a:p>
          <a:p>
            <a:pPr lvl="0"/>
            <a:r>
              <a:rPr/>
              <a:t>Technical solutions are not resolving app or access issues</a:t>
            </a:r>
          </a:p>
          <a:p>
            <a:pPr lvl="0"/>
            <a:r>
              <a:rPr/>
              <a:t>Customer requests manager or supervisor involvement</a:t>
            </a:r>
          </a:p>
          <a:p>
            <a:pPr lvl="0"/>
            <a:r>
              <a:rPr/>
              <a:t>Issue requires coordination between multiple departments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Escalation Process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Immediate Notification:</a:t>
            </a:r>
            <a:r>
              <a:rPr/>
              <a:t> Contact appropriate supervisor within 30 seconds</a:t>
            </a:r>
          </a:p>
          <a:p>
            <a:pPr lvl="0" indent="-342900" marL="342900">
              <a:buAutoNum type="arabicPeriod"/>
            </a:pPr>
            <a:r>
              <a:rPr b="1"/>
              <a:t>Information Transfer:</a:t>
            </a:r>
            <a:r>
              <a:rPr/>
              <a:t> Provide complete context and attempted solutions</a:t>
            </a:r>
          </a:p>
          <a:p>
            <a:pPr lvl="0" indent="-342900" marL="342900">
              <a:buAutoNum type="arabicPeriod"/>
            </a:pPr>
            <a:r>
              <a:rPr b="1"/>
              <a:t>Customer Communication:</a:t>
            </a:r>
            <a:r>
              <a:rPr/>
              <a:t> “I’m bringing in our specialist to ensure we resolve this perfectly”</a:t>
            </a:r>
          </a:p>
          <a:p>
            <a:pPr lvl="0" indent="-342900" marL="342900">
              <a:buAutoNum type="arabicPeriod"/>
            </a:pPr>
            <a:r>
              <a:rPr b="1"/>
              <a:t>Follow-Through:</a:t>
            </a:r>
            <a:r>
              <a:rPr/>
              <a:t> Monitor resolution and confirm customer satisfaction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training guide prepares new team members to deliver exceptional customer service that exceeds attendee expectations and maintains our reputation for operational excellence.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Technology Tools and Resources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Customer Service Applications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Ticket Verification System:</a:t>
            </a:r>
            <a:r>
              <a:rPr/>
              <a:t> Real-time access to customer records and ticket status</a:t>
            </a:r>
          </a:p>
          <a:p>
            <a:pPr lvl="0"/>
            <a:r>
              <a:rPr b="1"/>
              <a:t>Communication Platform:</a:t>
            </a:r>
            <a:r>
              <a:rPr/>
              <a:t> Direct messaging with technical support and management</a:t>
            </a:r>
          </a:p>
          <a:p>
            <a:pPr lvl="0"/>
            <a:r>
              <a:rPr b="1"/>
              <a:t>Issue Tracking:</a:t>
            </a:r>
            <a:r>
              <a:rPr/>
              <a:t> Document all customer interactions for analysis and improvement</a:t>
            </a:r>
          </a:p>
          <a:p>
            <a:pPr lvl="0"/>
            <a:r>
              <a:rPr b="1"/>
              <a:t>Knowledge Base:</a:t>
            </a:r>
            <a:r>
              <a:rPr/>
              <a:t> Access to common solutions and troubleshooting guides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Mobile Response Tools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customer service staff are equipped with:</a:t>
            </a:r>
          </a:p>
          <a:p>
            <a:pPr lvl="0"/>
            <a:r>
              <a:rPr b="1"/>
              <a:t>Smartphone with Customer Service App:</a:t>
            </a:r>
            <a:r>
              <a:rPr/>
              <a:t> Direct access to customer records</a:t>
            </a:r>
          </a:p>
          <a:p>
            <a:pPr lvl="0"/>
            <a:r>
              <a:rPr b="1"/>
              <a:t>Portable Card Readers:</a:t>
            </a:r>
            <a:r>
              <a:rPr/>
              <a:t> Process refunds and upgrades on location</a:t>
            </a:r>
          </a:p>
          <a:p>
            <a:pPr lvl="0"/>
            <a:r>
              <a:rPr b="1"/>
              <a:t>Direct Radio Communication:</a:t>
            </a:r>
            <a:r>
              <a:rPr/>
              <a:t> Immediate contact with operations center</a:t>
            </a:r>
          </a:p>
          <a:p>
            <a:pPr lvl="0"/>
            <a:r>
              <a:rPr b="1"/>
              <a:t>Emergency Contact System:</a:t>
            </a:r>
            <a:r>
              <a:rPr/>
              <a:t> One-touch access to medical and security support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Performance Metrics and Excellence Standards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Customer Satisfaction Targets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Response Time:</a:t>
            </a:r>
            <a:r>
              <a:rPr/>
              <a:t> 95% of inquiries acknowledged within 2 minutes</a:t>
            </a:r>
          </a:p>
          <a:p>
            <a:pPr lvl="0"/>
            <a:r>
              <a:rPr b="1"/>
              <a:t>Resolution Time:</a:t>
            </a:r>
            <a:r>
              <a:rPr/>
              <a:t> 90% of issues resolved within 15 minutes</a:t>
            </a:r>
          </a:p>
          <a:p>
            <a:pPr lvl="0"/>
            <a:r>
              <a:rPr b="1"/>
              <a:t>Customer Satisfaction:</a:t>
            </a:r>
            <a:r>
              <a:rPr/>
              <a:t> 94% positive feedback on service interactions</a:t>
            </a:r>
          </a:p>
          <a:p>
            <a:pPr lvl="0"/>
            <a:r>
              <a:rPr b="1"/>
              <a:t>Follow-up Completion:</a:t>
            </a:r>
            <a:r>
              <a:rPr/>
              <a:t> 100% follow-up on escalated issues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Personal Development Goals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team member should strive for:</a:t>
            </a:r>
          </a:p>
          <a:p>
            <a:pPr lvl="0"/>
            <a:r>
              <a:rPr b="1"/>
              <a:t>Product Knowledge:</a:t>
            </a:r>
            <a:r>
              <a:rPr/>
              <a:t> Complete familiarity with all venue locations and services</a:t>
            </a:r>
          </a:p>
          <a:p>
            <a:pPr lvl="0"/>
            <a:r>
              <a:rPr b="1"/>
              <a:t>Technology Proficiency:</a:t>
            </a:r>
            <a:r>
              <a:rPr/>
              <a:t> Expert use of all customer service tools and applications</a:t>
            </a:r>
          </a:p>
          <a:p>
            <a:pPr lvl="0"/>
            <a:r>
              <a:rPr b="1"/>
              <a:t>Communication Excellence:</a:t>
            </a:r>
            <a:r>
              <a:rPr/>
              <a:t> Clear, friendly, professional interaction style</a:t>
            </a:r>
          </a:p>
          <a:p>
            <a:pPr lvl="0"/>
            <a:r>
              <a:rPr b="1"/>
              <a:t>Problem-Solving Skills:</a:t>
            </a:r>
            <a:r>
              <a:rPr/>
              <a:t> Creative approaches to unique customer challenges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Customer Service Philosophy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Emergency Response Training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Medical Emergency Procedures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customers report health concerns:</a:t>
            </a:r>
          </a:p>
          <a:p>
            <a:pPr lvl="0" indent="-342900" marL="342900">
              <a:buAutoNum type="arabicPeriod"/>
            </a:pPr>
            <a:r>
              <a:rPr b="1"/>
              <a:t>Immediate Response:</a:t>
            </a:r>
            <a:r>
              <a:rPr/>
              <a:t> “Your safety is our priority, let me get you help right away”</a:t>
            </a:r>
          </a:p>
          <a:p>
            <a:pPr lvl="0" indent="-342900" marL="342900">
              <a:buAutoNum type="arabicPeriod"/>
            </a:pPr>
            <a:r>
              <a:rPr b="1"/>
              <a:t>Medical Assessment:</a:t>
            </a:r>
            <a:r>
              <a:rPr/>
              <a:t> Connect with on-site medical personnel immediately</a:t>
            </a:r>
          </a:p>
          <a:p>
            <a:pPr lvl="0" indent="-342900" marL="342900">
              <a:buAutoNum type="arabicPeriod"/>
            </a:pPr>
            <a:r>
              <a:rPr b="1"/>
              <a:t>Environmental Control:</a:t>
            </a:r>
            <a:r>
              <a:rPr/>
              <a:t> Move customer to safe, climate-controlled area if needed</a:t>
            </a:r>
          </a:p>
          <a:p>
            <a:pPr lvl="0" indent="-342900" marL="342900">
              <a:buAutoNum type="arabicPeriod"/>
            </a:pPr>
            <a:r>
              <a:rPr b="1"/>
              <a:t>Documentation:</a:t>
            </a:r>
            <a:r>
              <a:rPr/>
              <a:t> Record incident details for safety analysis</a:t>
            </a:r>
          </a:p>
          <a:p>
            <a:pPr lvl="0" indent="-342900" marL="342900">
              <a:buAutoNum type="arabicPeriod"/>
            </a:pPr>
            <a:r>
              <a:rPr b="1"/>
              <a:t>Follow-up Care:</a:t>
            </a:r>
            <a:r>
              <a:rPr/>
              <a:t> Ensure customer receives appropriate ongoing support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Security and Safety Issues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security concerns or safety incidents:</a:t>
            </a:r>
          </a:p>
          <a:p>
            <a:pPr lvl="0" indent="-342900" marL="342900">
              <a:buAutoNum type="arabicPeriod"/>
            </a:pPr>
            <a:r>
              <a:rPr b="1"/>
              <a:t>Immediate Alert:</a:t>
            </a:r>
            <a:r>
              <a:rPr/>
              <a:t> Notify security team via emergency communication system</a:t>
            </a:r>
          </a:p>
          <a:p>
            <a:pPr lvl="0" indent="-342900" marL="342900">
              <a:buAutoNum type="arabicPeriod"/>
            </a:pPr>
            <a:r>
              <a:rPr b="1"/>
              <a:t>Customer Protection:</a:t>
            </a:r>
            <a:r>
              <a:rPr/>
              <a:t> Ensure customer safety while security responds</a:t>
            </a:r>
          </a:p>
          <a:p>
            <a:pPr lvl="0" indent="-342900" marL="342900">
              <a:buAutoNum type="arabicPeriod"/>
            </a:pPr>
            <a:r>
              <a:rPr b="1"/>
              <a:t>Incident Management:</a:t>
            </a:r>
            <a:r>
              <a:rPr/>
              <a:t> Coordinate with security for appropriate response</a:t>
            </a:r>
          </a:p>
          <a:p>
            <a:pPr lvl="0" indent="-342900" marL="342900">
              <a:buAutoNum type="arabicPeriod"/>
            </a:pPr>
            <a:r>
              <a:rPr b="1"/>
              <a:t>Communication:</a:t>
            </a:r>
            <a:r>
              <a:rPr/>
              <a:t> Keep customer informed of protective measures being taken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Continuous Learning and Improvement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Regular Training Updates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Monthly Skills Sessions:</a:t>
            </a:r>
            <a:r>
              <a:rPr/>
              <a:t> Practice difficult customer scenarios</a:t>
            </a:r>
          </a:p>
          <a:p>
            <a:pPr lvl="0"/>
            <a:r>
              <a:rPr b="1"/>
              <a:t>Quarterly Policy Reviews:</a:t>
            </a:r>
            <a:r>
              <a:rPr/>
              <a:t> Updates to procedures and technology</a:t>
            </a:r>
          </a:p>
          <a:p>
            <a:pPr lvl="0"/>
            <a:r>
              <a:rPr b="1"/>
              <a:t>Annual Certification:</a:t>
            </a:r>
            <a:r>
              <a:rPr/>
              <a:t> Complete customer service excellence certification</a:t>
            </a:r>
          </a:p>
          <a:p>
            <a:pPr lvl="0"/>
            <a:r>
              <a:rPr b="1"/>
              <a:t>Peer Learning:</a:t>
            </a:r>
            <a:r>
              <a:rPr/>
              <a:t> Share successful resolution strategies with team members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Feedback and Recognition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Customer Feedback Analysis:</a:t>
            </a:r>
            <a:r>
              <a:rPr/>
              <a:t> Review positive and negative feedback for learning</a:t>
            </a:r>
          </a:p>
          <a:p>
            <a:pPr lvl="0"/>
            <a:r>
              <a:rPr b="1"/>
              <a:t>Team Recognition:</a:t>
            </a:r>
            <a:r>
              <a:rPr/>
              <a:t> Celebrate excellent customer service examples</a:t>
            </a:r>
          </a:p>
          <a:p>
            <a:pPr lvl="0"/>
            <a:r>
              <a:rPr b="1"/>
              <a:t>Performance Coaching:</a:t>
            </a:r>
            <a:r>
              <a:rPr/>
              <a:t> Individual development planning with supervisors</a:t>
            </a:r>
          </a:p>
          <a:p>
            <a:pPr lvl="0"/>
            <a:r>
              <a:rPr b="1"/>
              <a:t>Career Advancement:</a:t>
            </a:r>
            <a:r>
              <a:rPr/>
              <a:t> Opportunities for growth within customer experience organization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Our Mission Statement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Contact Directory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Customer Experience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Jessica Taylor, Customer Experience Lead: ext. 2001</a:t>
            </a:r>
          </a:p>
          <a:p>
            <a:pPr lvl="0"/>
            <a:r>
              <a:rPr/>
              <a:t>Ashley Davis, VIP Services Manager: ext. 2002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Ryan Martinez, Tech Support Lead: ext. 3001</a:t>
            </a:r>
          </a:p>
          <a:p>
            <a:pPr lvl="0"/>
            <a:r>
              <a:rPr/>
              <a:t>Brandon Lee, IT Support Specialist: ext. 3002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Emma Wilson, Security Operations: ext. 4001</a:t>
            </a:r>
          </a:p>
          <a:p>
            <a:pPr lvl="0"/>
            <a:r>
              <a:rPr/>
              <a:t>Tyler Garcia, Operations Coordinator: ext. 4002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Emergency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Medical Support: ext. 911 (internal) / 911 (external)</a:t>
            </a:r>
          </a:p>
          <a:p>
            <a:pPr lvl="0"/>
            <a:r>
              <a:rPr/>
              <a:t>Security Emergency: ext. 411 (internal)</a:t>
            </a:r>
          </a:p>
          <a:p>
            <a:pPr lvl="0"/>
            <a:r>
              <a:rPr/>
              <a:t>Operations Center: ext. 100 (24/7 staffed)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Confidential training material - for authorized personnel only. Contains proprietary customer service methodologies and operational procedures.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“To transform every customer interaction into a positive memorable experience that builds lasting loyalty to Harmony Grove events.”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Core Values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Immediate Response:</a:t>
            </a:r>
            <a:r>
              <a:rPr/>
              <a:t> Acknowledge all customer concerns within 2 minutes</a:t>
            </a:r>
          </a:p>
          <a:p>
            <a:pPr lvl="0"/>
            <a:r>
              <a:rPr b="1"/>
              <a:t>Solution-Focused:</a:t>
            </a:r>
            <a:r>
              <a:rPr/>
              <a:t> Every problem has a resolution, find the best path forward</a:t>
            </a:r>
          </a:p>
          <a:p>
            <a:pPr lvl="0"/>
            <a:r>
              <a:rPr b="1"/>
              <a:t>Proactive Communication:</a:t>
            </a:r>
            <a:r>
              <a:rPr/>
              <a:t> Keep customers informed throughout the resolution process</a:t>
            </a:r>
          </a:p>
          <a:p>
            <a:pPr lvl="0"/>
            <a:r>
              <a:rPr b="1"/>
              <a:t>Personal Touch:</a:t>
            </a:r>
            <a:r>
              <a:rPr/>
              <a:t> Use customer names and personalize interactions when possible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2025-09-24T05:44:41Z</dcterms:created>
  <dcterms:modified xsi:type="dcterms:W3CDTF">2025-09-24T05:44:41Z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