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60" r:id="rId3"/>
    <p:sldId id="261" r:id="rId4"/>
    <p:sldId id="257" r:id="rId5"/>
    <p:sldId id="258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Texta Black" panose="02000000000000000000" pitchFamily="2" charset="77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6E8"/>
    <a:srgbClr val="FFC000"/>
    <a:srgbClr val="9FDEF4"/>
    <a:srgbClr val="ECB4CE"/>
    <a:srgbClr val="94DAF3"/>
    <a:srgbClr val="EAACC8"/>
    <a:srgbClr val="D45B90"/>
    <a:srgbClr val="D49FAE"/>
    <a:srgbClr val="B9E7E8"/>
    <a:srgbClr val="FF9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E77AC-8E1B-4211-9C7E-83514034D018}">
  <a:tblStyle styleId="{548E77AC-8E1B-4211-9C7E-83514034D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4"/>
    <p:restoredTop sz="84508"/>
  </p:normalViewPr>
  <p:slideViewPr>
    <p:cSldViewPr snapToGrid="0">
      <p:cViewPr varScale="1">
        <p:scale>
          <a:sx n="244" d="100"/>
          <a:sy n="244" d="100"/>
        </p:scale>
        <p:origin x="21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b1e898a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b1e898a5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29B5E8"/>
                </a:solidFill>
              </a:rPr>
              <a:t>Section 1: Statement on Current State and Path to Green</a:t>
            </a:r>
            <a:endParaRPr sz="1300" b="1" dirty="0">
              <a:solidFill>
                <a:srgbClr val="29B5E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Example:</a:t>
            </a:r>
            <a:endParaRPr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"The organization is currently at the data democratization stage, with significant work needed to achieve data as an asset."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"Identified gaps in data governance policies require immediate attention to move towards ROI."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FDA100"/>
                </a:solidFill>
              </a:rPr>
              <a:t>Section 2: Overview of Snowflake Feature Adoption and Alignment</a:t>
            </a:r>
            <a:endParaRPr sz="1300" b="1" dirty="0">
              <a:solidFill>
                <a:srgbClr val="FDA1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Example:</a:t>
            </a:r>
            <a:endParaRPr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"Certain advanced analytics features of Snowflake are underutilized, representing a missed opportunity for business optimization."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"Aligning these features with business needs can drive significant improvements."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9462BA"/>
                </a:solidFill>
              </a:rPr>
              <a:t>Section 3: Data Monetization Strategies</a:t>
            </a:r>
            <a:endParaRPr sz="1300" b="1" dirty="0">
              <a:solidFill>
                <a:srgbClr val="9462B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Example:</a:t>
            </a:r>
            <a:endParaRPr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"Implementing targeted marketing campaigns based on customer data can significantly increase revenue."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D45B90"/>
                </a:solidFill>
              </a:rPr>
              <a:t>Section 4: Establish a Regular Review Cadence</a:t>
            </a:r>
            <a:endParaRPr sz="1300" b="1" dirty="0">
              <a:solidFill>
                <a:srgbClr val="D45B9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Example:</a:t>
            </a:r>
            <a:endParaRPr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"Recommend quarterly reviews to monitor progress and ensure alignment with strategic goals."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 b="1" dirty="0">
              <a:solidFill>
                <a:srgbClr val="FDA1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279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b1e898a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b1e898a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392;p41">
            <a:extLst>
              <a:ext uri="{FF2B5EF4-FFF2-40B4-BE49-F238E27FC236}">
                <a16:creationId xmlns:a16="http://schemas.microsoft.com/office/drawing/2014/main" id="{F40D32A5-08D6-DF90-D99F-E4B3DFB58AAB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V="1">
            <a:off x="801075" y="1799730"/>
            <a:ext cx="7567725" cy="13075"/>
          </a:xfrm>
          <a:prstGeom prst="straightConnector1">
            <a:avLst/>
          </a:prstGeom>
          <a:noFill/>
          <a:ln w="38100" cap="flat" cmpd="sng">
            <a:solidFill>
              <a:srgbClr val="2AB6E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9" name="Google Shape;394;p41">
            <a:extLst>
              <a:ext uri="{FF2B5EF4-FFF2-40B4-BE49-F238E27FC236}">
                <a16:creationId xmlns:a16="http://schemas.microsoft.com/office/drawing/2014/main" id="{2839D588-A4EE-B163-F94A-0B3F354DEA3F}"/>
              </a:ext>
            </a:extLst>
          </p:cNvPr>
          <p:cNvGrpSpPr/>
          <p:nvPr/>
        </p:nvGrpSpPr>
        <p:grpSpPr>
          <a:xfrm>
            <a:off x="801075" y="1652755"/>
            <a:ext cx="320100" cy="320100"/>
            <a:chOff x="853475" y="1771825"/>
            <a:chExt cx="320100" cy="320100"/>
          </a:xfrm>
        </p:grpSpPr>
        <p:sp>
          <p:nvSpPr>
            <p:cNvPr id="10" name="Google Shape;395;p41">
              <a:extLst>
                <a:ext uri="{FF2B5EF4-FFF2-40B4-BE49-F238E27FC236}">
                  <a16:creationId xmlns:a16="http://schemas.microsoft.com/office/drawing/2014/main" id="{E9201994-F763-0D9D-63D1-110E3A858C31}"/>
                </a:ext>
              </a:extLst>
            </p:cNvPr>
            <p:cNvSpPr/>
            <p:nvPr/>
          </p:nvSpPr>
          <p:spPr>
            <a:xfrm>
              <a:off x="853475" y="1771825"/>
              <a:ext cx="320100" cy="320100"/>
            </a:xfrm>
            <a:prstGeom prst="ellipse">
              <a:avLst/>
            </a:prstGeom>
            <a:solidFill>
              <a:srgbClr val="8A999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000080"/>
                </a:highlight>
              </a:endParaRPr>
            </a:p>
          </p:txBody>
        </p:sp>
        <p:sp>
          <p:nvSpPr>
            <p:cNvPr id="11" name="Google Shape;396;p41">
              <a:extLst>
                <a:ext uri="{FF2B5EF4-FFF2-40B4-BE49-F238E27FC236}">
                  <a16:creationId xmlns:a16="http://schemas.microsoft.com/office/drawing/2014/main" id="{A1330F24-0D29-DA50-DA61-E0DBCC6C39ED}"/>
                </a:ext>
              </a:extLst>
            </p:cNvPr>
            <p:cNvSpPr/>
            <p:nvPr/>
          </p:nvSpPr>
          <p:spPr>
            <a:xfrm>
              <a:off x="922025" y="1840375"/>
              <a:ext cx="183000" cy="183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80"/>
                </a:highlight>
              </a:endParaRPr>
            </a:p>
          </p:txBody>
        </p:sp>
      </p:grpSp>
      <p:grpSp>
        <p:nvGrpSpPr>
          <p:cNvPr id="12" name="Google Shape;397;p41">
            <a:extLst>
              <a:ext uri="{FF2B5EF4-FFF2-40B4-BE49-F238E27FC236}">
                <a16:creationId xmlns:a16="http://schemas.microsoft.com/office/drawing/2014/main" id="{B2FB865B-4B24-F8F2-BF30-74F8D557579D}"/>
              </a:ext>
            </a:extLst>
          </p:cNvPr>
          <p:cNvGrpSpPr/>
          <p:nvPr/>
        </p:nvGrpSpPr>
        <p:grpSpPr>
          <a:xfrm>
            <a:off x="2606500" y="1652755"/>
            <a:ext cx="320100" cy="320100"/>
            <a:chOff x="853475" y="1771825"/>
            <a:chExt cx="320100" cy="320100"/>
          </a:xfrm>
        </p:grpSpPr>
        <p:sp>
          <p:nvSpPr>
            <p:cNvPr id="13" name="Google Shape;398;p41">
              <a:extLst>
                <a:ext uri="{FF2B5EF4-FFF2-40B4-BE49-F238E27FC236}">
                  <a16:creationId xmlns:a16="http://schemas.microsoft.com/office/drawing/2014/main" id="{1091B4A8-A5AA-46AA-2C5A-164C2603B528}"/>
                </a:ext>
              </a:extLst>
            </p:cNvPr>
            <p:cNvSpPr/>
            <p:nvPr/>
          </p:nvSpPr>
          <p:spPr>
            <a:xfrm>
              <a:off x="853475" y="1771825"/>
              <a:ext cx="320100" cy="320100"/>
            </a:xfrm>
            <a:prstGeom prst="ellipse">
              <a:avLst/>
            </a:prstGeom>
            <a:solidFill>
              <a:srgbClr val="7D44C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99;p41">
              <a:extLst>
                <a:ext uri="{FF2B5EF4-FFF2-40B4-BE49-F238E27FC236}">
                  <a16:creationId xmlns:a16="http://schemas.microsoft.com/office/drawing/2014/main" id="{E53C590E-0A2C-40A1-84B1-D4C3631D85DB}"/>
                </a:ext>
              </a:extLst>
            </p:cNvPr>
            <p:cNvSpPr/>
            <p:nvPr/>
          </p:nvSpPr>
          <p:spPr>
            <a:xfrm>
              <a:off x="922025" y="1840375"/>
              <a:ext cx="183000" cy="183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00;p41">
            <a:extLst>
              <a:ext uri="{FF2B5EF4-FFF2-40B4-BE49-F238E27FC236}">
                <a16:creationId xmlns:a16="http://schemas.microsoft.com/office/drawing/2014/main" id="{81720DCB-6877-CD0B-3B0B-C1383DAD9442}"/>
              </a:ext>
            </a:extLst>
          </p:cNvPr>
          <p:cNvGrpSpPr/>
          <p:nvPr/>
        </p:nvGrpSpPr>
        <p:grpSpPr>
          <a:xfrm>
            <a:off x="4411950" y="1639680"/>
            <a:ext cx="320100" cy="320100"/>
            <a:chOff x="853475" y="1771825"/>
            <a:chExt cx="320100" cy="320100"/>
          </a:xfrm>
        </p:grpSpPr>
        <p:sp>
          <p:nvSpPr>
            <p:cNvPr id="16" name="Google Shape;401;p41">
              <a:extLst>
                <a:ext uri="{FF2B5EF4-FFF2-40B4-BE49-F238E27FC236}">
                  <a16:creationId xmlns:a16="http://schemas.microsoft.com/office/drawing/2014/main" id="{D05F96CB-39EF-BE81-20C0-30215D2CA262}"/>
                </a:ext>
              </a:extLst>
            </p:cNvPr>
            <p:cNvSpPr/>
            <p:nvPr/>
          </p:nvSpPr>
          <p:spPr>
            <a:xfrm>
              <a:off x="853475" y="1771825"/>
              <a:ext cx="320100" cy="320100"/>
            </a:xfrm>
            <a:prstGeom prst="ellipse">
              <a:avLst/>
            </a:prstGeom>
            <a:solidFill>
              <a:srgbClr val="FF9F3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02;p41">
              <a:extLst>
                <a:ext uri="{FF2B5EF4-FFF2-40B4-BE49-F238E27FC236}">
                  <a16:creationId xmlns:a16="http://schemas.microsoft.com/office/drawing/2014/main" id="{DA24F2CF-7BAF-DF96-BC49-75FF83BC17C7}"/>
                </a:ext>
              </a:extLst>
            </p:cNvPr>
            <p:cNvSpPr/>
            <p:nvPr/>
          </p:nvSpPr>
          <p:spPr>
            <a:xfrm>
              <a:off x="922025" y="1840375"/>
              <a:ext cx="183000" cy="183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403;p41">
            <a:extLst>
              <a:ext uri="{FF2B5EF4-FFF2-40B4-BE49-F238E27FC236}">
                <a16:creationId xmlns:a16="http://schemas.microsoft.com/office/drawing/2014/main" id="{290BC218-AB72-7CF3-1638-08D7E1DE33D1}"/>
              </a:ext>
            </a:extLst>
          </p:cNvPr>
          <p:cNvGrpSpPr/>
          <p:nvPr/>
        </p:nvGrpSpPr>
        <p:grpSpPr>
          <a:xfrm>
            <a:off x="6230313" y="1660105"/>
            <a:ext cx="320100" cy="320100"/>
            <a:chOff x="853475" y="1771825"/>
            <a:chExt cx="320100" cy="320100"/>
          </a:xfrm>
        </p:grpSpPr>
        <p:sp>
          <p:nvSpPr>
            <p:cNvPr id="19" name="Google Shape;404;p41">
              <a:extLst>
                <a:ext uri="{FF2B5EF4-FFF2-40B4-BE49-F238E27FC236}">
                  <a16:creationId xmlns:a16="http://schemas.microsoft.com/office/drawing/2014/main" id="{8E50249D-361B-EC40-8BDE-31755B048A0E}"/>
                </a:ext>
              </a:extLst>
            </p:cNvPr>
            <p:cNvSpPr/>
            <p:nvPr/>
          </p:nvSpPr>
          <p:spPr>
            <a:xfrm>
              <a:off x="853475" y="1771825"/>
              <a:ext cx="320100" cy="320100"/>
            </a:xfrm>
            <a:prstGeom prst="ellipse">
              <a:avLst/>
            </a:prstGeom>
            <a:solidFill>
              <a:srgbClr val="D45B9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05;p41">
              <a:extLst>
                <a:ext uri="{FF2B5EF4-FFF2-40B4-BE49-F238E27FC236}">
                  <a16:creationId xmlns:a16="http://schemas.microsoft.com/office/drawing/2014/main" id="{DB623C36-EFEE-337B-4B43-313319F03DC4}"/>
                </a:ext>
              </a:extLst>
            </p:cNvPr>
            <p:cNvSpPr/>
            <p:nvPr/>
          </p:nvSpPr>
          <p:spPr>
            <a:xfrm>
              <a:off x="922025" y="1840375"/>
              <a:ext cx="183000" cy="183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406;p41">
            <a:extLst>
              <a:ext uri="{FF2B5EF4-FFF2-40B4-BE49-F238E27FC236}">
                <a16:creationId xmlns:a16="http://schemas.microsoft.com/office/drawing/2014/main" id="{EFACE800-7AFE-8370-A786-8830B83A7042}"/>
              </a:ext>
            </a:extLst>
          </p:cNvPr>
          <p:cNvGrpSpPr/>
          <p:nvPr/>
        </p:nvGrpSpPr>
        <p:grpSpPr>
          <a:xfrm>
            <a:off x="8048700" y="1639680"/>
            <a:ext cx="320100" cy="320100"/>
            <a:chOff x="853475" y="1771825"/>
            <a:chExt cx="320100" cy="320100"/>
          </a:xfrm>
        </p:grpSpPr>
        <p:sp>
          <p:nvSpPr>
            <p:cNvPr id="22" name="Google Shape;407;p41">
              <a:extLst>
                <a:ext uri="{FF2B5EF4-FFF2-40B4-BE49-F238E27FC236}">
                  <a16:creationId xmlns:a16="http://schemas.microsoft.com/office/drawing/2014/main" id="{9C7A8CAA-B272-8DA1-91A4-8CB4019C8B91}"/>
                </a:ext>
              </a:extLst>
            </p:cNvPr>
            <p:cNvSpPr/>
            <p:nvPr/>
          </p:nvSpPr>
          <p:spPr>
            <a:xfrm>
              <a:off x="853475" y="1771825"/>
              <a:ext cx="320100" cy="320100"/>
            </a:xfrm>
            <a:prstGeom prst="ellipse">
              <a:avLst/>
            </a:prstGeom>
            <a:solidFill>
              <a:srgbClr val="2AB6E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8;p41">
              <a:extLst>
                <a:ext uri="{FF2B5EF4-FFF2-40B4-BE49-F238E27FC236}">
                  <a16:creationId xmlns:a16="http://schemas.microsoft.com/office/drawing/2014/main" id="{E38DBA44-F43F-716F-91D5-3B56285DBAF8}"/>
                </a:ext>
              </a:extLst>
            </p:cNvPr>
            <p:cNvSpPr/>
            <p:nvPr/>
          </p:nvSpPr>
          <p:spPr>
            <a:xfrm>
              <a:off x="922025" y="1840375"/>
              <a:ext cx="183000" cy="183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409;p41">
            <a:extLst>
              <a:ext uri="{FF2B5EF4-FFF2-40B4-BE49-F238E27FC236}">
                <a16:creationId xmlns:a16="http://schemas.microsoft.com/office/drawing/2014/main" id="{C3AF69D3-ECFF-6397-471D-8DFF6CB21F01}"/>
              </a:ext>
            </a:extLst>
          </p:cNvPr>
          <p:cNvSpPr txBox="1"/>
          <p:nvPr/>
        </p:nvSpPr>
        <p:spPr>
          <a:xfrm rot="-732">
            <a:off x="256733" y="1145203"/>
            <a:ext cx="14088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Data Cloud Enablement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5" name="Google Shape;410;p41">
            <a:extLst>
              <a:ext uri="{FF2B5EF4-FFF2-40B4-BE49-F238E27FC236}">
                <a16:creationId xmlns:a16="http://schemas.microsoft.com/office/drawing/2014/main" id="{A279B5C6-FB3C-1337-E53D-BD0599022703}"/>
              </a:ext>
            </a:extLst>
          </p:cNvPr>
          <p:cNvSpPr txBox="1"/>
          <p:nvPr/>
        </p:nvSpPr>
        <p:spPr>
          <a:xfrm rot="-859">
            <a:off x="2171464" y="1146035"/>
            <a:ext cx="1194682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Data Consolidation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6" name="Google Shape;411;p41">
            <a:extLst>
              <a:ext uri="{FF2B5EF4-FFF2-40B4-BE49-F238E27FC236}">
                <a16:creationId xmlns:a16="http://schemas.microsoft.com/office/drawing/2014/main" id="{E4E12905-558B-F967-55A2-89E428355A98}"/>
              </a:ext>
            </a:extLst>
          </p:cNvPr>
          <p:cNvSpPr txBox="1"/>
          <p:nvPr/>
        </p:nvSpPr>
        <p:spPr>
          <a:xfrm rot="-1411">
            <a:off x="3850203" y="1131481"/>
            <a:ext cx="14619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Data 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Democratization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Google Shape;412;p41">
            <a:extLst>
              <a:ext uri="{FF2B5EF4-FFF2-40B4-BE49-F238E27FC236}">
                <a16:creationId xmlns:a16="http://schemas.microsoft.com/office/drawing/2014/main" id="{B5BA95BA-11ED-68FE-F093-DE111BE79FCA}"/>
              </a:ext>
            </a:extLst>
          </p:cNvPr>
          <p:cNvSpPr txBox="1"/>
          <p:nvPr/>
        </p:nvSpPr>
        <p:spPr>
          <a:xfrm rot="1880">
            <a:off x="5865199" y="1123309"/>
            <a:ext cx="105032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Data 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as an Asset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8" name="Google Shape;413;p41">
            <a:extLst>
              <a:ext uri="{FF2B5EF4-FFF2-40B4-BE49-F238E27FC236}">
                <a16:creationId xmlns:a16="http://schemas.microsoft.com/office/drawing/2014/main" id="{8AADEAE7-A26A-FCD7-F266-AE3026E045AB}"/>
              </a:ext>
            </a:extLst>
          </p:cNvPr>
          <p:cNvSpPr txBox="1"/>
          <p:nvPr/>
        </p:nvSpPr>
        <p:spPr>
          <a:xfrm rot="-4233">
            <a:off x="7545789" y="1137380"/>
            <a:ext cx="1307622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Digital 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Lato" panose="020F0502020204030203" pitchFamily="34" charset="77"/>
              </a:rPr>
              <a:t>Transformation</a:t>
            </a:r>
            <a:endParaRPr sz="1200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9" name="Google Shape;414;p41">
            <a:extLst>
              <a:ext uri="{FF2B5EF4-FFF2-40B4-BE49-F238E27FC236}">
                <a16:creationId xmlns:a16="http://schemas.microsoft.com/office/drawing/2014/main" id="{4DAA8309-2E25-D75E-1439-A738029AE394}"/>
              </a:ext>
            </a:extLst>
          </p:cNvPr>
          <p:cNvSpPr/>
          <p:nvPr/>
        </p:nvSpPr>
        <p:spPr>
          <a:xfrm>
            <a:off x="107175" y="2155309"/>
            <a:ext cx="1707900" cy="24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8A999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Migration approach</a:t>
            </a:r>
            <a:endParaRPr sz="900" dirty="0">
              <a:latin typeface="Lato" panose="020F050202020403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Use case data architecture</a:t>
            </a:r>
            <a:endParaRPr sz="900" dirty="0">
              <a:latin typeface="Lato" panose="020F050202020403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Data Ingestion &amp; Transformation</a:t>
            </a:r>
            <a:endParaRPr sz="900" dirty="0">
              <a:latin typeface="Lato" panose="020F050202020403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User authentication, role access &amp; data security</a:t>
            </a:r>
            <a:endParaRPr sz="900" dirty="0">
              <a:latin typeface="Lato" panose="020F050202020403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Cost Management</a:t>
            </a:r>
            <a:endParaRPr sz="900" dirty="0">
              <a:latin typeface="Lato" panose="020F050202020403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Backup/Recovery </a:t>
            </a:r>
            <a:endParaRPr sz="900" dirty="0">
              <a:latin typeface="Lato" panose="020F0502020204030203" pitchFamily="34" charset="77"/>
            </a:endParaRPr>
          </a:p>
        </p:txBody>
      </p:sp>
      <p:sp>
        <p:nvSpPr>
          <p:cNvPr id="30" name="Google Shape;415;p41">
            <a:extLst>
              <a:ext uri="{FF2B5EF4-FFF2-40B4-BE49-F238E27FC236}">
                <a16:creationId xmlns:a16="http://schemas.microsoft.com/office/drawing/2014/main" id="{0419CC7E-B47E-C851-B26D-6E09A2728FEF}"/>
              </a:ext>
            </a:extLst>
          </p:cNvPr>
          <p:cNvSpPr/>
          <p:nvPr/>
        </p:nvSpPr>
        <p:spPr>
          <a:xfrm>
            <a:off x="1917975" y="2155309"/>
            <a:ext cx="1707900" cy="24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7D44C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Data governance, cost management and chargeback strategy</a:t>
            </a:r>
            <a:endParaRPr sz="9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Data catalog strategy</a:t>
            </a:r>
            <a:endParaRPr sz="9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CI/CD and DevOps</a:t>
            </a:r>
            <a:endParaRPr sz="9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Data integrity process, monitoring and alerting</a:t>
            </a:r>
            <a:endParaRPr sz="9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Enable data sharing</a:t>
            </a:r>
            <a:endParaRPr sz="9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Optimization</a:t>
            </a:r>
            <a:endParaRPr sz="900" dirty="0">
              <a:latin typeface="Lato" panose="020F0502020204030203" pitchFamily="34" charset="77"/>
            </a:endParaRPr>
          </a:p>
        </p:txBody>
      </p:sp>
      <p:sp>
        <p:nvSpPr>
          <p:cNvPr id="31" name="Google Shape;416;p41">
            <a:extLst>
              <a:ext uri="{FF2B5EF4-FFF2-40B4-BE49-F238E27FC236}">
                <a16:creationId xmlns:a16="http://schemas.microsoft.com/office/drawing/2014/main" id="{C717990F-7488-38CC-39CC-3C1BEAEAA11B}"/>
              </a:ext>
            </a:extLst>
          </p:cNvPr>
          <p:cNvSpPr/>
          <p:nvPr/>
        </p:nvSpPr>
        <p:spPr>
          <a:xfrm>
            <a:off x="3727200" y="2155309"/>
            <a:ext cx="1707900" cy="24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 dirty="0">
                <a:latin typeface="Lato" panose="020F0502020204030203" pitchFamily="34" charset="77"/>
              </a:rPr>
              <a:t>Enable federated development across business entities</a:t>
            </a:r>
            <a:endParaRPr sz="8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ato" panose="020F0502020204030203" pitchFamily="34" charset="77"/>
            </a:endParaRPr>
          </a:p>
          <a:p>
            <a:pPr marL="17145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 dirty="0">
                <a:latin typeface="Lato" panose="020F0502020204030203" pitchFamily="34" charset="77"/>
              </a:rPr>
              <a:t>Develop Snowflake Center of Excellence/Enablement</a:t>
            </a:r>
            <a:endParaRPr sz="8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ato" panose="020F0502020204030203" pitchFamily="34" charset="77"/>
            </a:endParaRPr>
          </a:p>
          <a:p>
            <a:pPr marL="17145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 dirty="0">
                <a:latin typeface="Lato" panose="020F0502020204030203" pitchFamily="34" charset="77"/>
              </a:rPr>
              <a:t>Expand data governance, data security and privacy controls</a:t>
            </a:r>
            <a:endParaRPr sz="8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ato" panose="020F0502020204030203" pitchFamily="34" charset="77"/>
            </a:endParaRPr>
          </a:p>
          <a:p>
            <a:pPr marL="17145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 dirty="0">
                <a:latin typeface="Lato" panose="020F0502020204030203" pitchFamily="34" charset="77"/>
              </a:rPr>
              <a:t>Provide repeatable patterns for extensibility and ease of administration</a:t>
            </a:r>
            <a:endParaRPr sz="8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ato" panose="020F0502020204030203" pitchFamily="34" charset="77"/>
            </a:endParaRPr>
          </a:p>
          <a:p>
            <a:pPr marL="17145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 dirty="0">
                <a:latin typeface="Lato" panose="020F0502020204030203" pitchFamily="34" charset="77"/>
              </a:rPr>
              <a:t>Optimization</a:t>
            </a:r>
            <a:endParaRPr sz="800" dirty="0">
              <a:latin typeface="Lato" panose="020F0502020204030203" pitchFamily="34" charset="77"/>
            </a:endParaRPr>
          </a:p>
        </p:txBody>
      </p:sp>
      <p:sp>
        <p:nvSpPr>
          <p:cNvPr id="32" name="Google Shape;417;p41">
            <a:extLst>
              <a:ext uri="{FF2B5EF4-FFF2-40B4-BE49-F238E27FC236}">
                <a16:creationId xmlns:a16="http://schemas.microsoft.com/office/drawing/2014/main" id="{78158983-6310-74DA-F40F-8A081B7C3B6B}"/>
              </a:ext>
            </a:extLst>
          </p:cNvPr>
          <p:cNvSpPr/>
          <p:nvPr/>
        </p:nvSpPr>
        <p:spPr>
          <a:xfrm>
            <a:off x="5536425" y="2155309"/>
            <a:ext cx="1707900" cy="24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D45B9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Enable improved data discovery and access (centrally managed data hub and data exchange)</a:t>
            </a:r>
            <a:endParaRPr sz="9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Data Monetization strategies</a:t>
            </a:r>
            <a:endParaRPr sz="900" dirty="0">
              <a:latin typeface="Lato" panose="020F0502020204030203" pitchFamily="34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 panose="020F0502020204030203" pitchFamily="34" charset="7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Expand Center of Excellence</a:t>
            </a:r>
            <a:endParaRPr sz="900" dirty="0">
              <a:latin typeface="Lato" panose="020F0502020204030203" pitchFamily="34" charset="77"/>
            </a:endParaRPr>
          </a:p>
        </p:txBody>
      </p:sp>
      <p:sp>
        <p:nvSpPr>
          <p:cNvPr id="33" name="Google Shape;418;p41">
            <a:extLst>
              <a:ext uri="{FF2B5EF4-FFF2-40B4-BE49-F238E27FC236}">
                <a16:creationId xmlns:a16="http://schemas.microsoft.com/office/drawing/2014/main" id="{BCA0D85E-7C8F-8AAB-6F71-CBC1088BFA89}"/>
              </a:ext>
            </a:extLst>
          </p:cNvPr>
          <p:cNvSpPr/>
          <p:nvPr/>
        </p:nvSpPr>
        <p:spPr>
          <a:xfrm>
            <a:off x="7345650" y="2155309"/>
            <a:ext cx="1707900" cy="24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rgbClr val="2AB6E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 dirty="0">
                <a:latin typeface="Lato" panose="020F0502020204030203" pitchFamily="34" charset="77"/>
              </a:rPr>
              <a:t>Sustain, operate, Innovate at scale and speed</a:t>
            </a:r>
            <a:endParaRPr sz="900" dirty="0">
              <a:latin typeface="Lato" panose="020F0502020204030203" pitchFamily="34" charset="77"/>
            </a:endParaRPr>
          </a:p>
        </p:txBody>
      </p:sp>
      <p:sp>
        <p:nvSpPr>
          <p:cNvPr id="41" name="Down Arrow Callout 40">
            <a:extLst>
              <a:ext uri="{FF2B5EF4-FFF2-40B4-BE49-F238E27FC236}">
                <a16:creationId xmlns:a16="http://schemas.microsoft.com/office/drawing/2014/main" id="{261DBE0B-B32E-664C-8B6E-ABDCA4890419}"/>
              </a:ext>
            </a:extLst>
          </p:cNvPr>
          <p:cNvSpPr/>
          <p:nvPr/>
        </p:nvSpPr>
        <p:spPr>
          <a:xfrm>
            <a:off x="4880847" y="821956"/>
            <a:ext cx="1194754" cy="590241"/>
          </a:xfrm>
          <a:prstGeom prst="downArrowCallout">
            <a:avLst/>
          </a:prstGeom>
          <a:solidFill>
            <a:srgbClr val="FF2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Competitor #1</a:t>
            </a:r>
          </a:p>
        </p:txBody>
      </p:sp>
      <p:sp>
        <p:nvSpPr>
          <p:cNvPr id="43" name="Down Arrow Callout 42">
            <a:extLst>
              <a:ext uri="{FF2B5EF4-FFF2-40B4-BE49-F238E27FC236}">
                <a16:creationId xmlns:a16="http://schemas.microsoft.com/office/drawing/2014/main" id="{2589CE4B-71FA-7DB7-114C-D94750F52A38}"/>
              </a:ext>
            </a:extLst>
          </p:cNvPr>
          <p:cNvSpPr/>
          <p:nvPr/>
        </p:nvSpPr>
        <p:spPr>
          <a:xfrm>
            <a:off x="7887671" y="137853"/>
            <a:ext cx="1194754" cy="590241"/>
          </a:xfrm>
          <a:prstGeom prst="downArrowCallout">
            <a:avLst/>
          </a:prstGeom>
          <a:solidFill>
            <a:srgbClr val="FF2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Competitor #3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439455-D01D-C422-729B-2C12E20CA835}"/>
              </a:ext>
            </a:extLst>
          </p:cNvPr>
          <p:cNvSpPr txBox="1"/>
          <p:nvPr/>
        </p:nvSpPr>
        <p:spPr>
          <a:xfrm>
            <a:off x="61575" y="36058"/>
            <a:ext cx="369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AB6E8"/>
                </a:solidFill>
                <a:latin typeface="Texta Black" panose="02000000000000000000" pitchFamily="2" charset="77"/>
              </a:rPr>
              <a:t>Customer Data Journey</a:t>
            </a:r>
          </a:p>
        </p:txBody>
      </p:sp>
      <p:sp>
        <p:nvSpPr>
          <p:cNvPr id="46" name="Down Arrow Callout 45">
            <a:extLst>
              <a:ext uri="{FF2B5EF4-FFF2-40B4-BE49-F238E27FC236}">
                <a16:creationId xmlns:a16="http://schemas.microsoft.com/office/drawing/2014/main" id="{36B92C85-71C1-14AB-68A5-108F0B81476C}"/>
              </a:ext>
            </a:extLst>
          </p:cNvPr>
          <p:cNvSpPr/>
          <p:nvPr/>
        </p:nvSpPr>
        <p:spPr>
          <a:xfrm>
            <a:off x="1332079" y="767052"/>
            <a:ext cx="1194754" cy="590241"/>
          </a:xfrm>
          <a:prstGeom prst="downArrowCallout">
            <a:avLst/>
          </a:prstGeom>
          <a:solidFill>
            <a:srgbClr val="2AB6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 are here</a:t>
            </a:r>
          </a:p>
        </p:txBody>
      </p:sp>
      <p:sp>
        <p:nvSpPr>
          <p:cNvPr id="47" name="Google Shape;419;p41">
            <a:extLst>
              <a:ext uri="{FF2B5EF4-FFF2-40B4-BE49-F238E27FC236}">
                <a16:creationId xmlns:a16="http://schemas.microsoft.com/office/drawing/2014/main" id="{7A5090A5-31A8-9BAC-041B-893F6D599577}"/>
              </a:ext>
            </a:extLst>
          </p:cNvPr>
          <p:cNvSpPr/>
          <p:nvPr/>
        </p:nvSpPr>
        <p:spPr>
          <a:xfrm>
            <a:off x="62100" y="4772255"/>
            <a:ext cx="9038100" cy="320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Lato" panose="020F0502020204030203" pitchFamily="34" charset="77"/>
              </a:rPr>
              <a:t>1. Sustain Focus and Funding for existing initiatives     2. Adherence to approved Design patterns.     3. Measure adherence iteratively and intermittently and course correct</a:t>
            </a:r>
            <a:endParaRPr sz="800" b="1" dirty="0">
              <a:latin typeface="Lato" panose="020F0502020204030203" pitchFamily="34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9DA929-417E-EEAA-F267-234C0E2E7166}"/>
              </a:ext>
            </a:extLst>
          </p:cNvPr>
          <p:cNvSpPr txBox="1"/>
          <p:nvPr/>
        </p:nvSpPr>
        <p:spPr>
          <a:xfrm>
            <a:off x="3769221" y="56214"/>
            <a:ext cx="36973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Lato" panose="020F0502020204030203" pitchFamily="34" charset="77"/>
              </a:rPr>
              <a:t>📝 Instructions: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Step 1: </a:t>
            </a:r>
            <a:r>
              <a:rPr lang="en-US" sz="1000" dirty="0">
                <a:latin typeface="Lato" panose="020F0502020204030203" pitchFamily="34" charset="77"/>
              </a:rPr>
              <a:t>Place the BLUE PIN at your current data maturity level.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Step 2: </a:t>
            </a:r>
            <a:r>
              <a:rPr lang="en-US" sz="1000" dirty="0">
                <a:latin typeface="Lato" panose="020F0502020204030203" pitchFamily="34" charset="77"/>
              </a:rPr>
              <a:t>Place your peer’s RED PIN at their maturity level.</a:t>
            </a:r>
          </a:p>
        </p:txBody>
      </p:sp>
      <p:sp>
        <p:nvSpPr>
          <p:cNvPr id="42" name="Down Arrow Callout 41">
            <a:extLst>
              <a:ext uri="{FF2B5EF4-FFF2-40B4-BE49-F238E27FC236}">
                <a16:creationId xmlns:a16="http://schemas.microsoft.com/office/drawing/2014/main" id="{C066C155-583C-D9D8-40EC-C45FBB450A47}"/>
              </a:ext>
            </a:extLst>
          </p:cNvPr>
          <p:cNvSpPr/>
          <p:nvPr/>
        </p:nvSpPr>
        <p:spPr>
          <a:xfrm>
            <a:off x="7602223" y="432973"/>
            <a:ext cx="1194754" cy="590241"/>
          </a:xfrm>
          <a:prstGeom prst="downArrowCallout">
            <a:avLst/>
          </a:prstGeom>
          <a:solidFill>
            <a:srgbClr val="FF2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Competitor #2</a:t>
            </a:r>
          </a:p>
        </p:txBody>
      </p:sp>
    </p:spTree>
    <p:extLst>
      <p:ext uri="{BB962C8B-B14F-4D97-AF65-F5344CB8AC3E}">
        <p14:creationId xmlns:p14="http://schemas.microsoft.com/office/powerpoint/2010/main" val="199239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A8EC25-5B53-21EA-F280-D95BE94C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00856"/>
              </p:ext>
            </p:extLst>
          </p:nvPr>
        </p:nvGraphicFramePr>
        <p:xfrm>
          <a:off x="122549" y="1309316"/>
          <a:ext cx="8770070" cy="3673637"/>
        </p:xfrm>
        <a:graphic>
          <a:graphicData uri="http://schemas.openxmlformats.org/drawingml/2006/table">
            <a:tbl>
              <a:tblPr firstRow="1" bandRow="1">
                <a:tableStyleId>{548E77AC-8E1B-4211-9C7E-83514034D018}</a:tableStyleId>
              </a:tblPr>
              <a:tblGrid>
                <a:gridCol w="4385035">
                  <a:extLst>
                    <a:ext uri="{9D8B030D-6E8A-4147-A177-3AD203B41FA5}">
                      <a16:colId xmlns:a16="http://schemas.microsoft.com/office/drawing/2014/main" val="3360621636"/>
                    </a:ext>
                  </a:extLst>
                </a:gridCol>
                <a:gridCol w="4385035">
                  <a:extLst>
                    <a:ext uri="{9D8B030D-6E8A-4147-A177-3AD203B41FA5}">
                      <a16:colId xmlns:a16="http://schemas.microsoft.com/office/drawing/2014/main" val="2074424068"/>
                    </a:ext>
                  </a:extLst>
                </a:gridCol>
              </a:tblGrid>
              <a:tr h="2932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ato" panose="020F0502020204030203" pitchFamily="34" charset="77"/>
                        </a:rPr>
                        <a:t>Strengths</a:t>
                      </a:r>
                    </a:p>
                  </a:txBody>
                  <a:tcPr anchor="ctr">
                    <a:solidFill>
                      <a:srgbClr val="2AB6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ato" panose="020F0502020204030203" pitchFamily="34" charset="77"/>
                        </a:rPr>
                        <a:t>Weakness</a:t>
                      </a:r>
                    </a:p>
                  </a:txBody>
                  <a:tcPr anchor="ctr">
                    <a:solidFill>
                      <a:srgbClr val="D45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6278"/>
                  </a:ext>
                </a:extLst>
              </a:tr>
              <a:tr h="1562717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100" b="1" dirty="0">
                          <a:effectLst/>
                          <a:latin typeface="Lato" panose="020F0502020204030203" pitchFamily="34" charset="77"/>
                        </a:rPr>
                        <a:t>Ex. </a:t>
                      </a:r>
                      <a:r>
                        <a:rPr lang="en-US" sz="1100" b="1" i="1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77"/>
                        </a:rPr>
                        <a:t>Security - Data Protection</a:t>
                      </a:r>
                      <a:r>
                        <a:rPr lang="en-US" sz="11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: Snowflake provides strong data protection with built-in encryption methods, secure data transfer, and effective key management.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2.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3.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4.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b="1" dirty="0">
                          <a:effectLst/>
                        </a:rPr>
                        <a:t>Ex. </a:t>
                      </a:r>
                      <a:r>
                        <a:rPr lang="en-US" sz="1100" b="1" i="1" dirty="0">
                          <a:solidFill>
                            <a:schemeClr val="bg2"/>
                          </a:solidFill>
                          <a:effectLst/>
                        </a:rPr>
                        <a:t>Reliability - Disaster Recovery</a:t>
                      </a:r>
                      <a:r>
                        <a:rPr lang="en-US" sz="1100" i="1" dirty="0">
                          <a:solidFill>
                            <a:schemeClr val="bg2"/>
                          </a:solidFill>
                        </a:rPr>
                        <a:t>: Lack of regular testing for disaster recovery plans, posing a risk to data availability and business continuity.</a:t>
                      </a:r>
                      <a:endParaRPr lang="en-US" sz="11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2.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3.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4.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5.</a:t>
                      </a:r>
                    </a:p>
                    <a:p>
                      <a:pPr algn="l"/>
                      <a:endParaRPr lang="en-US" dirty="0">
                        <a:latin typeface="Lato" panose="020F050202020403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21182"/>
                  </a:ext>
                </a:extLst>
              </a:tr>
              <a:tr h="3186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ato" panose="020F0502020204030203" pitchFamily="34" charset="77"/>
                        </a:rPr>
                        <a:t>Opportunities</a:t>
                      </a:r>
                    </a:p>
                  </a:txBody>
                  <a:tcPr anchor="ctr">
                    <a:solidFill>
                      <a:srgbClr val="9FD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ato" panose="020F0502020204030203" pitchFamily="34" charset="77"/>
                        </a:rPr>
                        <a:t>Threats</a:t>
                      </a:r>
                    </a:p>
                  </a:txBody>
                  <a:tcPr anchor="ctr">
                    <a:solidFill>
                      <a:srgbClr val="ECB4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37077"/>
                  </a:ext>
                </a:extLst>
              </a:tr>
              <a:tr h="148749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b="1" dirty="0">
                          <a:effectLst/>
                        </a:rPr>
                        <a:t>Ex. </a:t>
                      </a:r>
                      <a:r>
                        <a:rPr lang="en-US" sz="1100" b="1" i="1" dirty="0">
                          <a:solidFill>
                            <a:schemeClr val="bg2"/>
                          </a:solidFill>
                          <a:effectLst/>
                        </a:rPr>
                        <a:t>Operational Excellence - ML Ops</a:t>
                      </a:r>
                      <a:r>
                        <a:rPr lang="en-US" sz="1100" i="1" dirty="0">
                          <a:solidFill>
                            <a:schemeClr val="bg2"/>
                          </a:solidFill>
                        </a:rPr>
                        <a:t>: Leveraging Snowflake’s integration with machine learning tools to enhance data analytics capabilities and drive innovation.</a:t>
                      </a:r>
                      <a:endParaRPr lang="en-US" sz="11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2.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3.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4.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5.</a:t>
                      </a:r>
                    </a:p>
                    <a:p>
                      <a:pPr algn="l"/>
                      <a:endParaRPr lang="en-US" dirty="0">
                        <a:latin typeface="Lato" panose="020F050202020403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b="1" dirty="0">
                          <a:latin typeface="Lato" panose="020F0502020204030203" pitchFamily="34" charset="77"/>
                        </a:rPr>
                        <a:t>Ex.</a:t>
                      </a:r>
                      <a:r>
                        <a:rPr lang="en-US" sz="1100" dirty="0">
                          <a:latin typeface="Lato" panose="020F0502020204030203" pitchFamily="34" charset="77"/>
                        </a:rPr>
                        <a:t>  </a:t>
                      </a:r>
                      <a:r>
                        <a:rPr lang="en-US" sz="1100" b="1" i="1" dirty="0">
                          <a:solidFill>
                            <a:schemeClr val="bg2"/>
                          </a:solidFill>
                          <a:effectLst/>
                        </a:rPr>
                        <a:t>Data Governance - Regulatory Compliance</a:t>
                      </a:r>
                      <a:r>
                        <a:rPr lang="en-US" sz="1100" i="1" dirty="0">
                          <a:solidFill>
                            <a:schemeClr val="bg2"/>
                          </a:solidFill>
                        </a:rPr>
                        <a:t>: Increasing regulatory requirements may challenge the organization’s ability to stay compliant, even with Snowflake's compliance tools.</a:t>
                      </a:r>
                      <a:endParaRPr lang="en-US" sz="11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2.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3.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4.</a:t>
                      </a:r>
                    </a:p>
                    <a:p>
                      <a:pPr algn="l"/>
                      <a:r>
                        <a:rPr lang="en-US" sz="1100" dirty="0">
                          <a:latin typeface="Lato" panose="020F0502020204030203" pitchFamily="34" charset="77"/>
                        </a:rPr>
                        <a:t>5.</a:t>
                      </a:r>
                    </a:p>
                    <a:p>
                      <a:pPr algn="ctr"/>
                      <a:endParaRPr lang="en-US" dirty="0">
                        <a:latin typeface="Lato" panose="020F050202020403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773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34A022-C6C3-7A6D-B110-95C582EECFE3}"/>
              </a:ext>
            </a:extLst>
          </p:cNvPr>
          <p:cNvSpPr txBox="1"/>
          <p:nvPr/>
        </p:nvSpPr>
        <p:spPr>
          <a:xfrm>
            <a:off x="122549" y="750789"/>
            <a:ext cx="8770070" cy="446276"/>
          </a:xfrm>
          <a:prstGeom prst="rect">
            <a:avLst/>
          </a:prstGeom>
          <a:noFill/>
          <a:ln w="19050">
            <a:solidFill>
              <a:schemeClr val="bg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77"/>
              </a:rPr>
              <a:t>📝 </a:t>
            </a:r>
            <a:r>
              <a:rPr lang="en-US" sz="1200" b="1" dirty="0">
                <a:latin typeface="Lato" panose="020F0502020204030203" pitchFamily="34" charset="77"/>
              </a:rPr>
              <a:t>Instructions:</a:t>
            </a:r>
            <a:endParaRPr lang="en-US" sz="1200" dirty="0">
              <a:latin typeface="Lato" panose="020F0502020204030203" pitchFamily="34" charset="77"/>
            </a:endParaRPr>
          </a:p>
          <a:p>
            <a:r>
              <a:rPr lang="en-US" sz="1000" dirty="0">
                <a:latin typeface="Lato" panose="020F0502020204030203" pitchFamily="34" charset="77"/>
              </a:rPr>
              <a:t>Add pillars, topics or sub-topics to the relevant quadrant. Limit the number of items per quadrant to maximum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A7190-E6A1-0BEF-D082-F978B3CF5F2F}"/>
              </a:ext>
            </a:extLst>
          </p:cNvPr>
          <p:cNvSpPr txBox="1"/>
          <p:nvPr/>
        </p:nvSpPr>
        <p:spPr>
          <a:xfrm>
            <a:off x="122549" y="54551"/>
            <a:ext cx="251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AB6E8"/>
                </a:solidFill>
                <a:latin typeface="Texta Black" panose="02000000000000000000" pitchFamily="2" charset="77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55320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4350" y="1026299"/>
            <a:ext cx="8415300" cy="3841535"/>
          </a:xfrm>
          <a:prstGeom prst="rect">
            <a:avLst/>
          </a:prstGeom>
          <a:noFill/>
          <a:ln w="19050" cap="flat" cmpd="sng">
            <a:solidFill>
              <a:schemeClr val="bg1">
                <a:lumMod val="85000"/>
              </a:schemeClr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endParaRPr lang="en"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indent="-292100">
              <a:lnSpc>
                <a:spcPct val="115000"/>
              </a:lnSpc>
              <a:buClr>
                <a:schemeClr val="dk1"/>
              </a:buClr>
              <a:buSzPts val="1000"/>
              <a:buFont typeface="Lato"/>
              <a:buChar char="●"/>
            </a:pPr>
            <a:r>
              <a:rPr lang="en-GB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State the purpose of this Executive Summary and WAF Review</a:t>
            </a:r>
          </a:p>
          <a:p>
            <a:pPr marL="457200" indent="-292100">
              <a:lnSpc>
                <a:spcPct val="115000"/>
              </a:lnSpc>
              <a:buClr>
                <a:schemeClr val="dk1"/>
              </a:buClr>
              <a:buSzPts val="1000"/>
              <a:buFont typeface="Lato"/>
              <a:buChar char="●"/>
            </a:pPr>
            <a:endParaRPr lang="en-GB"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indent="-292100">
              <a:lnSpc>
                <a:spcPct val="115000"/>
              </a:lnSpc>
              <a:buClr>
                <a:schemeClr val="dk1"/>
              </a:buClr>
              <a:buSzPts val="1000"/>
              <a:buFont typeface="Lato"/>
              <a:buChar char="●"/>
            </a:pPr>
            <a:r>
              <a:rPr lang="en-GB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</a:t>
            </a:r>
            <a:r>
              <a:rPr lang="en" sz="1000" i="1" dirty="0" err="1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mmarize</a:t>
            </a:r>
            <a:r>
              <a:rPr lang="en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key elements from the detailed  overview: Data Journey, SWOT, risks and threats, opportunities.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endParaRPr lang="en"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Mention any strengths.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endParaRPr lang="en"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Highlight any paths to green or key items that need investment to move towards the desired return on investment (ROI).</a:t>
            </a:r>
            <a:endParaRPr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endParaRPr lang="en"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these paths are missing, call them out as critical areas that need immediate attention.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"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Don’t forget a call to action.</a:t>
            </a:r>
            <a:br>
              <a:rPr lang="en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br>
              <a:rPr lang="en" sz="1000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000" b="1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-US" sz="1000" b="1" i="1" dirty="0">
                <a:solidFill>
                  <a:schemeClr val="bg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more details, please view the Executive Summary section of the course.</a:t>
            </a:r>
            <a:endParaRPr sz="1000" i="1" dirty="0">
              <a:solidFill>
                <a:schemeClr val="bg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38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1147" y="2450"/>
            <a:ext cx="84153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AB6E8"/>
                </a:solidFill>
                <a:latin typeface="Texta Black" panose="02000000000000000000" pitchFamily="2" charset="77"/>
              </a:rPr>
              <a:t>Executive Summary</a:t>
            </a:r>
            <a:endParaRPr sz="2800" b="1" dirty="0">
              <a:solidFill>
                <a:srgbClr val="2AB6E8"/>
              </a:solidFill>
              <a:latin typeface="Texta Black" panose="02000000000000000000" pitchFamily="2" charset="7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AB6E8"/>
                </a:solidFill>
                <a:latin typeface="Lato" panose="020F0502020204030203" pitchFamily="34" charset="77"/>
              </a:rPr>
              <a:t>Snowflake Well-Architected Framework</a:t>
            </a:r>
            <a:endParaRPr sz="1000" dirty="0">
              <a:solidFill>
                <a:srgbClr val="2AB6E8"/>
              </a:solidFill>
              <a:latin typeface="Lato" panose="020F0502020204030203" pitchFamily="34" charset="7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Lato" panose="020F0502020204030203" pitchFamily="34" charset="77"/>
              </a:rPr>
              <a:t>Data of Review: [Insert Date]</a:t>
            </a:r>
            <a:endParaRPr sz="1000" dirty="0">
              <a:solidFill>
                <a:schemeClr val="dk2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640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2560596027"/>
              </p:ext>
            </p:extLst>
          </p:nvPr>
        </p:nvGraphicFramePr>
        <p:xfrm>
          <a:off x="324150" y="1432873"/>
          <a:ext cx="8495500" cy="3574652"/>
        </p:xfrm>
        <a:graphic>
          <a:graphicData uri="http://schemas.openxmlformats.org/drawingml/2006/table">
            <a:tbl>
              <a:tblPr>
                <a:noFill/>
                <a:tableStyleId>{548E77AC-8E1B-4211-9C7E-83514034D018}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Pillar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Status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Findings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Path to Green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5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Data Governance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[ Insert status color ]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Lato" panose="020F0502020204030203" pitchFamily="34" charset="77"/>
                        </a:rPr>
                        <a:t>[ 🟥,🟧,🟩 ]</a:t>
                      </a:r>
                      <a:endParaRPr sz="1000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Example:</a:t>
                      </a:r>
                      <a:endParaRPr sz="10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Lato" panose="020F0502020204030203" pitchFamily="34" charset="77"/>
                        </a:rPr>
                        <a:t>🟧</a:t>
                      </a:r>
                      <a:endParaRPr sz="2400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[ Brief summary of key observations ]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Example:</a:t>
                      </a:r>
                      <a:br>
                        <a:rPr lang="en" sz="90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90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</a:t>
                      </a:r>
                      <a: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 🟢 Data Governance Framework is evolving with the correct intent, and due overall in 2025</a:t>
                      </a:r>
                      <a:b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🟠 No overall clarity on strategic solutions for the roadmap, mainly tactical interim state</a:t>
                      </a:r>
                      <a:b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🔴 Data Clean Rooms not used or evaluated yet</a:t>
                      </a:r>
                      <a:endParaRPr sz="9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[Actions and strategies for improvement]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Example:</a:t>
                      </a:r>
                      <a:br>
                        <a:rPr lang="en" sz="100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Maintain course on multi-year funding</a:t>
                      </a:r>
                      <a:endParaRPr sz="9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Mature the governance model for managing interim capability state; to ensure remains fit-for-purpose</a:t>
                      </a:r>
                      <a:endParaRPr sz="9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•Evaluate Data Clean rooms as a data sharing pattern</a:t>
                      </a:r>
                      <a:endParaRPr sz="9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Cost &amp; Performance Optimization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Reliability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324150" y="10468"/>
            <a:ext cx="8495400" cy="133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AB6E8"/>
                </a:solidFill>
                <a:latin typeface="Texta Black" panose="02000000000000000000" pitchFamily="2" charset="77"/>
              </a:rPr>
              <a:t>Executive Summary Details</a:t>
            </a:r>
            <a:endParaRPr sz="2800" b="1" dirty="0">
              <a:solidFill>
                <a:srgbClr val="2AB6E8"/>
              </a:solidFill>
              <a:latin typeface="Texta Black" panose="02000000000000000000" pitchFamily="2" charset="77"/>
            </a:endParaRPr>
          </a:p>
          <a:p>
            <a:endParaRPr lang="en-US" sz="1000" b="1" dirty="0">
              <a:latin typeface="Lato" panose="020F0502020204030203" pitchFamily="34" charset="77"/>
            </a:endParaRPr>
          </a:p>
          <a:p>
            <a:r>
              <a:rPr lang="en-US" sz="1000" b="1" dirty="0">
                <a:latin typeface="Lato" panose="020F0502020204030203" pitchFamily="34" charset="77"/>
              </a:rPr>
              <a:t>📝 Instructions: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Status: </a:t>
            </a:r>
            <a:r>
              <a:rPr lang="en-US" sz="1000" dirty="0">
                <a:latin typeface="Lato" panose="020F0502020204030203" pitchFamily="34" charset="77"/>
              </a:rPr>
              <a:t>Indicate overall maturity level for each pillar using color codes (Green = strong alignment, Orange = partial, Red = significant gaps or risks)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Findings: </a:t>
            </a:r>
            <a:r>
              <a:rPr lang="en-US" sz="1000" dirty="0">
                <a:latin typeface="Lato" panose="020F0502020204030203" pitchFamily="34" charset="77"/>
              </a:rPr>
              <a:t>Summarize 3 key findings and issues for each pillar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Path to Green: </a:t>
            </a:r>
            <a:r>
              <a:rPr lang="en-US" sz="1000" dirty="0">
                <a:latin typeface="Lato" panose="020F0502020204030203" pitchFamily="34" charset="77"/>
              </a:rPr>
              <a:t>List recommended actions to achieve desired state.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2626078967"/>
              </p:ext>
            </p:extLst>
          </p:nvPr>
        </p:nvGraphicFramePr>
        <p:xfrm>
          <a:off x="324150" y="1423447"/>
          <a:ext cx="8495500" cy="3568578"/>
        </p:xfrm>
        <a:graphic>
          <a:graphicData uri="http://schemas.openxmlformats.org/drawingml/2006/table">
            <a:tbl>
              <a:tblPr>
                <a:noFill/>
                <a:tableStyleId>{548E77AC-8E1B-4211-9C7E-83514034D018}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Pillar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Status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Findings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Path to Green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Enterprise Grade Deployment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[ Insert status color ]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Lato" panose="020F0502020204030203" pitchFamily="34" charset="77"/>
                        </a:rPr>
                        <a:t>[ 🟥,🟧, 🟩 ]</a:t>
                      </a:r>
                      <a:endParaRPr sz="1000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Example:</a:t>
                      </a:r>
                      <a:endParaRPr sz="10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Lato" panose="020F0502020204030203" pitchFamily="34" charset="77"/>
                        </a:rPr>
                        <a:t>🟩</a:t>
                      </a:r>
                      <a:endParaRPr sz="2400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[ Brief summary of key observations ]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Example:</a:t>
                      </a:r>
                      <a:br>
                        <a:rPr lang="en" sz="100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100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</a:t>
                      </a:r>
                      <a: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 🟢 Data Strategy is in place</a:t>
                      </a:r>
                      <a:b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🟢 Design conforms to best practices </a:t>
                      </a:r>
                      <a:b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🟠 Mature  operating model under implementation, but capability awareness is a risk to new projects.</a:t>
                      </a:r>
                      <a:endParaRPr sz="10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[ Actions and strategies for improvement ] 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Example:</a:t>
                      </a:r>
                      <a:br>
                        <a:rPr lang="en" sz="100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</a:br>
                      <a: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Maintain course on delivering foundational capabilities </a:t>
                      </a:r>
                      <a:endParaRPr sz="10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Maintain full market adoption of the latter</a:t>
                      </a:r>
                      <a:endParaRPr sz="10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</a:rPr>
                        <a:t>• Maintain full organizational awareness</a:t>
                      </a:r>
                      <a:endParaRPr sz="1000" i="1" dirty="0">
                        <a:solidFill>
                          <a:schemeClr val="bg2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6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Security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6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Lato" panose="020F0502020204030203" pitchFamily="34" charset="77"/>
                        </a:rPr>
                        <a:t>Architecture</a:t>
                      </a:r>
                      <a:endParaRPr sz="1000" b="1" dirty="0">
                        <a:latin typeface="Lato" panose="020F0502020204030203" pitchFamily="34" charset="7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324250" y="17004"/>
            <a:ext cx="8495400" cy="130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2800" b="1" dirty="0">
                <a:solidFill>
                  <a:srgbClr val="2AB6E8"/>
                </a:solidFill>
                <a:latin typeface="Texta Black" panose="02000000000000000000" pitchFamily="2" charset="77"/>
              </a:rPr>
              <a:t>Executive Summary Details (Continued)</a:t>
            </a:r>
          </a:p>
          <a:p>
            <a:endParaRPr lang="en-US" sz="1000" b="1" dirty="0">
              <a:latin typeface="Lato" panose="020F0502020204030203" pitchFamily="34" charset="77"/>
            </a:endParaRPr>
          </a:p>
          <a:p>
            <a:r>
              <a:rPr lang="en-US" sz="1000" b="1" dirty="0">
                <a:latin typeface="Lato" panose="020F0502020204030203" pitchFamily="34" charset="77"/>
              </a:rPr>
              <a:t>📝 Instructions: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Status: </a:t>
            </a:r>
            <a:r>
              <a:rPr lang="en-US" sz="1000" dirty="0">
                <a:latin typeface="Lato" panose="020F0502020204030203" pitchFamily="34" charset="77"/>
              </a:rPr>
              <a:t>Indicate overall maturity level for each pillar using color codes (Green = strong alignment, Orange = partial, Red = significant gaps or risks)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Findings: </a:t>
            </a:r>
            <a:r>
              <a:rPr lang="en-US" sz="1000" dirty="0">
                <a:latin typeface="Lato" panose="020F0502020204030203" pitchFamily="34" charset="77"/>
              </a:rPr>
              <a:t>Summarize 3 key findings and issues for each pillar</a:t>
            </a:r>
          </a:p>
          <a:p>
            <a:r>
              <a:rPr lang="en-US" sz="1000" b="1" dirty="0">
                <a:latin typeface="Lato" panose="020F0502020204030203" pitchFamily="34" charset="77"/>
              </a:rPr>
              <a:t>Path to Green: </a:t>
            </a:r>
            <a:r>
              <a:rPr lang="en-US" sz="1000" dirty="0">
                <a:latin typeface="Lato" panose="020F0502020204030203" pitchFamily="34" charset="77"/>
              </a:rPr>
              <a:t>List recommended actions to achieve desired state.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955</Words>
  <Application>Microsoft Macintosh PowerPoint</Application>
  <PresentationFormat>On-screen Show (16:9)</PresentationFormat>
  <Paragraphs>162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Texta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James Jay</cp:lastModifiedBy>
  <cp:revision>12</cp:revision>
  <dcterms:modified xsi:type="dcterms:W3CDTF">2024-07-11T13:45:57Z</dcterms:modified>
</cp:coreProperties>
</file>