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8" r:id="rId2"/>
    <p:sldId id="331" r:id="rId3"/>
    <p:sldId id="325" r:id="rId4"/>
    <p:sldId id="319" r:id="rId5"/>
    <p:sldId id="326" r:id="rId6"/>
    <p:sldId id="321" r:id="rId7"/>
    <p:sldId id="260" r:id="rId8"/>
    <p:sldId id="261" r:id="rId9"/>
    <p:sldId id="327" r:id="rId10"/>
    <p:sldId id="263" r:id="rId11"/>
    <p:sldId id="271" r:id="rId12"/>
    <p:sldId id="328" r:id="rId13"/>
    <p:sldId id="264" r:id="rId14"/>
    <p:sldId id="332" r:id="rId15"/>
    <p:sldId id="322" r:id="rId16"/>
    <p:sldId id="323" r:id="rId17"/>
    <p:sldId id="329" r:id="rId18"/>
    <p:sldId id="330" r:id="rId19"/>
    <p:sldId id="268" r:id="rId20"/>
    <p:sldId id="267" r:id="rId21"/>
    <p:sldId id="320" r:id="rId22"/>
    <p:sldId id="318"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B5B5B"/>
    <a:srgbClr val="D9D9D9"/>
    <a:srgbClr val="CCCCCC"/>
    <a:srgbClr val="00FF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45"/>
    <p:restoredTop sz="96654"/>
  </p:normalViewPr>
  <p:slideViewPr>
    <p:cSldViewPr snapToGrid="0" showGuides="1">
      <p:cViewPr varScale="1">
        <p:scale>
          <a:sx n="171" d="100"/>
          <a:sy n="171" d="100"/>
        </p:scale>
        <p:origin x="800" y="168"/>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8858A-AC4A-2245-B318-A5DE4B98D96B}" type="datetimeFigureOut">
              <a:rPr lang="en-US" smtClean="0"/>
              <a:t>6/7/24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A9337-E495-1C47-A3C3-964D675D1410}" type="slidenum">
              <a:rPr lang="en-US" smtClean="0"/>
              <a:t>‹#›</a:t>
            </a:fld>
            <a:endParaRPr lang="en-US"/>
          </a:p>
        </p:txBody>
      </p:sp>
    </p:spTree>
    <p:extLst>
      <p:ext uri="{BB962C8B-B14F-4D97-AF65-F5344CB8AC3E}">
        <p14:creationId xmlns:p14="http://schemas.microsoft.com/office/powerpoint/2010/main" val="207029306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c023a859d_0_2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c023a859d_0_2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b75fc408b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b75fc408b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Platform Review: </a:t>
            </a:r>
            <a:endParaRPr/>
          </a:p>
          <a:p>
            <a:pPr marL="0" lvl="0" indent="0" algn="l" rtl="0">
              <a:spcBef>
                <a:spcPts val="0"/>
              </a:spcBef>
              <a:spcAft>
                <a:spcPts val="0"/>
              </a:spcAft>
              <a:buNone/>
            </a:pPr>
            <a:r>
              <a:rPr lang="en"/>
              <a:t>Stakeholder: Senior Management, CDO, CIO</a:t>
            </a:r>
            <a:endParaRPr/>
          </a:p>
          <a:p>
            <a:pPr marL="0" lvl="0" indent="0" algn="l" rtl="0">
              <a:spcBef>
                <a:spcPts val="0"/>
              </a:spcBef>
              <a:spcAft>
                <a:spcPts val="0"/>
              </a:spcAft>
              <a:buNone/>
            </a:pPr>
            <a:r>
              <a:rPr lang="en"/>
              <a:t>Exploratory, establish where the customer stands, identify stakeholders and areas for deep dive, improvements, set up regular cadence, define outcomes of reviews</a:t>
            </a:r>
            <a:endParaRPr/>
          </a:p>
          <a:p>
            <a:pPr marL="0" lvl="0" indent="0" algn="l" rtl="0">
              <a:spcBef>
                <a:spcPts val="0"/>
              </a:spcBef>
              <a:spcAft>
                <a:spcPts val="0"/>
              </a:spcAft>
              <a:buNone/>
            </a:pPr>
            <a:endParaRPr/>
          </a:p>
          <a:p>
            <a:pPr marL="0" lvl="0" indent="0" algn="l" rtl="0">
              <a:spcBef>
                <a:spcPts val="0"/>
              </a:spcBef>
              <a:spcAft>
                <a:spcPts val="0"/>
              </a:spcAft>
              <a:buNone/>
            </a:pPr>
            <a:r>
              <a:rPr lang="en"/>
              <a:t>Best Practices Review: </a:t>
            </a:r>
            <a:endParaRPr/>
          </a:p>
          <a:p>
            <a:pPr marL="0" lvl="0" indent="0" algn="l" rtl="0">
              <a:spcBef>
                <a:spcPts val="0"/>
              </a:spcBef>
              <a:spcAft>
                <a:spcPts val="0"/>
              </a:spcAft>
              <a:buNone/>
            </a:pPr>
            <a:r>
              <a:rPr lang="en"/>
              <a:t>Stakeholders: Architects, developers</a:t>
            </a:r>
            <a:endParaRPr/>
          </a:p>
          <a:p>
            <a:pPr marL="0" lvl="0" indent="0" algn="l" rtl="0">
              <a:spcBef>
                <a:spcPts val="0"/>
              </a:spcBef>
              <a:spcAft>
                <a:spcPts val="0"/>
              </a:spcAft>
              <a:buNone/>
            </a:pPr>
            <a:r>
              <a:rPr lang="en"/>
              <a:t>Deep dive into best practices and design patterns</a:t>
            </a:r>
            <a:endParaRPr/>
          </a:p>
          <a:p>
            <a:pPr marL="0" lvl="0" indent="0" algn="l" rtl="0">
              <a:spcBef>
                <a:spcPts val="0"/>
              </a:spcBef>
              <a:spcAft>
                <a:spcPts val="0"/>
              </a:spcAft>
              <a:buNone/>
            </a:pPr>
            <a:endParaRPr/>
          </a:p>
          <a:p>
            <a:pPr marL="0" lvl="0" indent="0" algn="l" rtl="0">
              <a:spcBef>
                <a:spcPts val="0"/>
              </a:spcBef>
              <a:spcAft>
                <a:spcPts val="0"/>
              </a:spcAft>
              <a:buNone/>
            </a:pPr>
            <a:r>
              <a:rPr lang="en"/>
              <a:t>Example: </a:t>
            </a:r>
            <a:endParaRPr/>
          </a:p>
          <a:p>
            <a:pPr marL="0" lvl="0" indent="0" algn="l" rtl="0">
              <a:spcBef>
                <a:spcPts val="0"/>
              </a:spcBef>
              <a:spcAft>
                <a:spcPts val="0"/>
              </a:spcAft>
              <a:buNone/>
            </a:pPr>
            <a:r>
              <a:rPr lang="en"/>
              <a:t>Direction of travel at big customer at begin of assignment, where do we stand now? Do we have a strategy, funding, data stewardship? Who are the </a:t>
            </a:r>
            <a:r>
              <a:rPr lang="en">
                <a:solidFill>
                  <a:schemeClr val="dk1"/>
                </a:solidFill>
              </a:rPr>
              <a:t>stakeholders?</a:t>
            </a:r>
            <a:endParaRPr/>
          </a:p>
          <a:p>
            <a:pPr marL="0" lvl="0" indent="0" algn="l" rtl="0">
              <a:spcBef>
                <a:spcPts val="0"/>
              </a:spcBef>
              <a:spcAft>
                <a:spcPts val="0"/>
              </a:spcAft>
              <a:buNone/>
            </a:pPr>
            <a:endParaRPr/>
          </a:p>
          <a:p>
            <a:pPr marL="0" lvl="0" indent="0" algn="l" rtl="0">
              <a:spcBef>
                <a:spcPts val="0"/>
              </a:spcBef>
              <a:spcAft>
                <a:spcPts val="0"/>
              </a:spcAft>
              <a:buNone/>
            </a:pPr>
            <a:r>
              <a:rPr lang="en"/>
              <a:t>Later in the journey, deep dive.</a:t>
            </a:r>
            <a:endParaRPr/>
          </a:p>
          <a:p>
            <a:pPr marL="0" lvl="0" indent="0" algn="l" rtl="0">
              <a:spcBef>
                <a:spcPts val="0"/>
              </a:spcBef>
              <a:spcAft>
                <a:spcPts val="0"/>
              </a:spcAft>
              <a:buNone/>
            </a:pPr>
            <a:endParaRPr/>
          </a:p>
          <a:p>
            <a:pPr marL="0" lvl="0" indent="0" algn="l" rtl="0">
              <a:spcBef>
                <a:spcPts val="0"/>
              </a:spcBef>
              <a:spcAft>
                <a:spcPts val="0"/>
              </a:spcAft>
              <a:buNone/>
            </a:pPr>
            <a:r>
              <a:rPr lang="en"/>
              <a:t>Pitch WAF review to find out where the customer stands, identify use cases and gaps and generate new interactions with the customer</a:t>
            </a:r>
            <a:endParaRPr/>
          </a:p>
          <a:p>
            <a:pPr marL="0" lvl="0" indent="0" algn="l" rtl="0">
              <a:spcBef>
                <a:spcPts val="0"/>
              </a:spcBef>
              <a:spcAft>
                <a:spcPts val="0"/>
              </a:spcAft>
              <a:buNone/>
            </a:pPr>
            <a:endParaRPr/>
          </a:p>
          <a:p>
            <a:pPr marL="0" lvl="0" indent="0" algn="l" rtl="0">
              <a:spcBef>
                <a:spcPts val="0"/>
              </a:spcBef>
              <a:spcAft>
                <a:spcPts val="0"/>
              </a:spcAft>
              <a:buNone/>
            </a:pPr>
            <a:r>
              <a:rPr lang="en"/>
              <a:t>Put the WAF forward at the beginning of an assignment and establish a recurring review cycle aligned with the customers processes to keep in touch with the development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b698aeda2f_0_7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b698aeda2f_0_7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110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b258cc46f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b258cc46f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b31006570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b31006570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b258cc46f9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b258cc46f9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b698aeda2f_0_7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b698aeda2f_0_7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251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b698aeda2f_0_7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b698aeda2f_0_7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496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b698aeda2f_0_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2b698aeda2f_0_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030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2b698aeda2f_0_6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2b698aeda2f_0_6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655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b1eae2c69f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b1eae2c69f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302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b698aeda2f_0_7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b698aeda2f_0_7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77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7"/>
        <p:cNvGrpSpPr/>
        <p:nvPr/>
      </p:nvGrpSpPr>
      <p:grpSpPr>
        <a:xfrm>
          <a:off x="0" y="0"/>
          <a:ext cx="0" cy="0"/>
          <a:chOff x="0" y="0"/>
          <a:chExt cx="0" cy="0"/>
        </a:xfrm>
      </p:grpSpPr>
      <p:sp>
        <p:nvSpPr>
          <p:cNvPr id="2478" name="Google Shape;2478;g11c023a859d_0_44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9" name="Google Shape;2479;g11c023a859d_0_44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b698aeda2f_0_8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b698aeda2f_0_8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Customisation of SKE, need single Snowflake perspective</a:t>
            </a:r>
            <a:br>
              <a:rPr lang="en"/>
            </a:br>
            <a:r>
              <a:rPr lang="en"/>
              <a:t>RSA assignments often reactive, should be proactive, more prescriptive</a:t>
            </a:r>
            <a:endParaRPr/>
          </a:p>
          <a:p>
            <a:pPr marL="0" lvl="0" indent="0" algn="l" rtl="0">
              <a:spcBef>
                <a:spcPts val="0"/>
              </a:spcBef>
              <a:spcAft>
                <a:spcPts val="0"/>
              </a:spcAft>
              <a:buNone/>
            </a:pPr>
            <a:r>
              <a:rPr lang="en"/>
              <a:t>DCDF: doesn’t cover all topics in breadth or in depth</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b698aeda2f_0_7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b698aeda2f_0_7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96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b1eae2c69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b1eae2c69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b718437ef5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b718437ef5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Curate, bundle and present existing content in a consistent and unified manner to the customer</a:t>
            </a:r>
            <a:endParaRPr/>
          </a:p>
          <a:p>
            <a:pPr marL="0" lvl="0" indent="0" algn="l" rtl="0">
              <a:spcBef>
                <a:spcPts val="0"/>
              </a:spcBef>
              <a:spcAft>
                <a:spcPts val="0"/>
              </a:spcAft>
              <a:buNone/>
            </a:pPr>
            <a:r>
              <a:rPr lang="en"/>
              <a:t>WAF provides a categorization of content</a:t>
            </a:r>
            <a:endParaRPr/>
          </a:p>
          <a:p>
            <a:pPr marL="0" lvl="0" indent="0" algn="l" rtl="0">
              <a:spcBef>
                <a:spcPts val="0"/>
              </a:spcBef>
              <a:spcAft>
                <a:spcPts val="0"/>
              </a:spcAft>
              <a:buNone/>
            </a:pPr>
            <a:r>
              <a:rPr lang="en"/>
              <a:t>Select content to present to the customer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b698aeda2f_0_6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b698aeda2f_0_6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WAF pillars based on AWS WAF</a:t>
            </a:r>
            <a:endParaRPr/>
          </a:p>
          <a:p>
            <a:pPr marL="0" lvl="0" indent="0" algn="l" rtl="0">
              <a:spcBef>
                <a:spcPts val="0"/>
              </a:spcBef>
              <a:spcAft>
                <a:spcPts val="0"/>
              </a:spcAft>
              <a:buNone/>
            </a:pPr>
            <a:r>
              <a:rPr lang="en"/>
              <a:t>Snowflake WAF is complementary to cloud provider’s architecture frameworks, like AWS WAF</a:t>
            </a:r>
            <a:endParaRPr/>
          </a:p>
          <a:p>
            <a:pPr marL="0" lvl="0" indent="0" algn="l" rtl="0">
              <a:spcBef>
                <a:spcPts val="0"/>
              </a:spcBef>
              <a:spcAft>
                <a:spcPts val="0"/>
              </a:spcAft>
              <a:buNone/>
            </a:pPr>
            <a:r>
              <a:rPr lang="en"/>
              <a:t>Augmented with data cloud specific pillars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b698aeda2f_0_7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b698aeda2f_0_7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48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c0ee1d4b0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c0ee1d4b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ulti-use layout">
    <p:spTree>
      <p:nvGrpSpPr>
        <p:cNvPr id="1" name=""/>
        <p:cNvGrpSpPr/>
        <p:nvPr/>
      </p:nvGrpSpPr>
      <p:grpSpPr>
        <a:xfrm>
          <a:off x="0" y="0"/>
          <a:ext cx="0" cy="0"/>
          <a:chOff x="0" y="0"/>
          <a:chExt cx="0" cy="0"/>
        </a:xfrm>
      </p:grpSpPr>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1" name="TextBox 10">
            <a:extLst>
              <a:ext uri="{FF2B5EF4-FFF2-40B4-BE49-F238E27FC236}">
                <a16:creationId xmlns:a16="http://schemas.microsoft.com/office/drawing/2014/main" id="{FB499FC0-591F-7C46-DAD8-8F4DF6DE6F5C}"/>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13" name="Google Shape;150;p23">
            <a:extLst>
              <a:ext uri="{FF2B5EF4-FFF2-40B4-BE49-F238E27FC236}">
                <a16:creationId xmlns:a16="http://schemas.microsoft.com/office/drawing/2014/main" id="{3188B7A7-1671-4C59-623A-2DD6B50D4881}"/>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1">
            <a:extLst>
              <a:ext uri="{FF2B5EF4-FFF2-40B4-BE49-F238E27FC236}">
                <a16:creationId xmlns:a16="http://schemas.microsoft.com/office/drawing/2014/main" id="{7EDE6888-D6B4-610E-2B13-799002D38C67}"/>
              </a:ext>
            </a:extLst>
          </p:cNvPr>
          <p:cNvSpPr>
            <a:spLocks noGrp="1"/>
          </p:cNvSpPr>
          <p:nvPr>
            <p:ph type="title"/>
          </p:nvPr>
        </p:nvSpPr>
        <p:spPr>
          <a:xfrm>
            <a:off x="354559" y="291988"/>
            <a:ext cx="8370340" cy="473131"/>
          </a:xfrm>
        </p:spPr>
        <p:txBody>
          <a:bodyPr bIns="0">
            <a:noAutofit/>
          </a:bodyPr>
          <a:lstStyle>
            <a:lvl1pPr>
              <a:defRPr sz="2600" b="1"/>
            </a:lvl1pPr>
          </a:lstStyle>
          <a:p>
            <a:r>
              <a:rPr lang="en-GB"/>
              <a:t>Click to edit Master title style</a:t>
            </a:r>
            <a:endParaRPr lang="en-US" dirty="0"/>
          </a:p>
        </p:txBody>
      </p:sp>
      <p:sp>
        <p:nvSpPr>
          <p:cNvPr id="4" name="Google Shape;58;p14">
            <a:extLst>
              <a:ext uri="{FF2B5EF4-FFF2-40B4-BE49-F238E27FC236}">
                <a16:creationId xmlns:a16="http://schemas.microsoft.com/office/drawing/2014/main" id="{4823B32A-3BF7-C75E-0DCF-6A3FF8EE8037}"/>
              </a:ext>
            </a:extLst>
          </p:cNvPr>
          <p:cNvSpPr txBox="1">
            <a:spLocks noGrp="1"/>
          </p:cNvSpPr>
          <p:nvPr>
            <p:ph type="subTitle" idx="1"/>
          </p:nvPr>
        </p:nvSpPr>
        <p:spPr>
          <a:xfrm>
            <a:off x="354558" y="774863"/>
            <a:ext cx="8370341"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Tree>
    <p:extLst>
      <p:ext uri="{BB962C8B-B14F-4D97-AF65-F5344CB8AC3E}">
        <p14:creationId xmlns:p14="http://schemas.microsoft.com/office/powerpoint/2010/main" val="257052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1" name="TextBox 10">
            <a:extLst>
              <a:ext uri="{FF2B5EF4-FFF2-40B4-BE49-F238E27FC236}">
                <a16:creationId xmlns:a16="http://schemas.microsoft.com/office/drawing/2014/main" id="{A5323337-BC0E-625E-3DD7-ED8A97338A1B}"/>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15" name="Google Shape;150;p23">
            <a:extLst>
              <a:ext uri="{FF2B5EF4-FFF2-40B4-BE49-F238E27FC236}">
                <a16:creationId xmlns:a16="http://schemas.microsoft.com/office/drawing/2014/main" id="{F2562AB0-2C2A-E4DE-D135-FE457A8254C8}"/>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1">
            <a:extLst>
              <a:ext uri="{FF2B5EF4-FFF2-40B4-BE49-F238E27FC236}">
                <a16:creationId xmlns:a16="http://schemas.microsoft.com/office/drawing/2014/main" id="{DC2586E7-99A1-1FA6-3303-D3BD6DF82FB2}"/>
              </a:ext>
            </a:extLst>
          </p:cNvPr>
          <p:cNvSpPr>
            <a:spLocks noGrp="1"/>
          </p:cNvSpPr>
          <p:nvPr>
            <p:ph type="title"/>
          </p:nvPr>
        </p:nvSpPr>
        <p:spPr>
          <a:xfrm>
            <a:off x="354559" y="291988"/>
            <a:ext cx="8370340" cy="473131"/>
          </a:xfrm>
        </p:spPr>
        <p:txBody>
          <a:bodyPr bIns="0">
            <a:noAutofit/>
          </a:bodyPr>
          <a:lstStyle>
            <a:lvl1pPr>
              <a:defRPr sz="2600" b="1"/>
            </a:lvl1pPr>
          </a:lstStyle>
          <a:p>
            <a:r>
              <a:rPr lang="en-GB"/>
              <a:t>Click to edit Master title style</a:t>
            </a:r>
            <a:endParaRPr lang="en-US" dirty="0"/>
          </a:p>
        </p:txBody>
      </p:sp>
      <p:sp>
        <p:nvSpPr>
          <p:cNvPr id="7" name="Google Shape;58;p14">
            <a:extLst>
              <a:ext uri="{FF2B5EF4-FFF2-40B4-BE49-F238E27FC236}">
                <a16:creationId xmlns:a16="http://schemas.microsoft.com/office/drawing/2014/main" id="{6BFE870A-5F41-223D-D1F6-7F9996682487}"/>
              </a:ext>
            </a:extLst>
          </p:cNvPr>
          <p:cNvSpPr txBox="1">
            <a:spLocks noGrp="1"/>
          </p:cNvSpPr>
          <p:nvPr>
            <p:ph type="subTitle" idx="1"/>
          </p:nvPr>
        </p:nvSpPr>
        <p:spPr>
          <a:xfrm>
            <a:off x="354558" y="774863"/>
            <a:ext cx="8370341"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
        <p:nvSpPr>
          <p:cNvPr id="2" name="Content Placeholder 2">
            <a:extLst>
              <a:ext uri="{FF2B5EF4-FFF2-40B4-BE49-F238E27FC236}">
                <a16:creationId xmlns:a16="http://schemas.microsoft.com/office/drawing/2014/main" id="{DC0A53BB-4BFA-5028-7BF6-B3B8EC5A9BF4}"/>
              </a:ext>
            </a:extLst>
          </p:cNvPr>
          <p:cNvSpPr>
            <a:spLocks noGrp="1"/>
          </p:cNvSpPr>
          <p:nvPr>
            <p:ph sz="quarter" idx="16"/>
          </p:nvPr>
        </p:nvSpPr>
        <p:spPr>
          <a:xfrm>
            <a:off x="457200" y="1417638"/>
            <a:ext cx="4000502" cy="3287712"/>
          </a:xfrm>
          <a:prstGeom prst="rect">
            <a:avLst/>
          </a:prstGeom>
        </p:spPr>
        <p:txBody>
          <a:bodyPr/>
          <a:lstStyle>
            <a:lvl1pPr>
              <a:lnSpc>
                <a:spcPct val="114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Content Placeholder 2">
            <a:extLst>
              <a:ext uri="{FF2B5EF4-FFF2-40B4-BE49-F238E27FC236}">
                <a16:creationId xmlns:a16="http://schemas.microsoft.com/office/drawing/2014/main" id="{C54F6331-3B9D-C7BA-48C7-A73E9440A6E3}"/>
              </a:ext>
            </a:extLst>
          </p:cNvPr>
          <p:cNvSpPr>
            <a:spLocks noGrp="1"/>
          </p:cNvSpPr>
          <p:nvPr>
            <p:ph sz="quarter" idx="17"/>
          </p:nvPr>
        </p:nvSpPr>
        <p:spPr>
          <a:xfrm>
            <a:off x="4686299" y="1417298"/>
            <a:ext cx="4038599" cy="3287712"/>
          </a:xfrm>
          <a:prstGeom prst="rect">
            <a:avLst/>
          </a:prstGeom>
        </p:spPr>
        <p:txBody>
          <a:bodyPr/>
          <a:lstStyle>
            <a:lvl1pPr>
              <a:lnSpc>
                <a:spcPct val="114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72179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Layout w/ Titles">
    <p:spTree>
      <p:nvGrpSpPr>
        <p:cNvPr id="1" name=""/>
        <p:cNvGrpSpPr/>
        <p:nvPr/>
      </p:nvGrpSpPr>
      <p:grpSpPr>
        <a:xfrm>
          <a:off x="0" y="0"/>
          <a:ext cx="0" cy="0"/>
          <a:chOff x="0" y="0"/>
          <a:chExt cx="0" cy="0"/>
        </a:xfrm>
      </p:grpSpPr>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1" name="TextBox 10">
            <a:extLst>
              <a:ext uri="{FF2B5EF4-FFF2-40B4-BE49-F238E27FC236}">
                <a16:creationId xmlns:a16="http://schemas.microsoft.com/office/drawing/2014/main" id="{A5323337-BC0E-625E-3DD7-ED8A97338A1B}"/>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16" name="Content Placeholder 13">
            <a:extLst>
              <a:ext uri="{FF2B5EF4-FFF2-40B4-BE49-F238E27FC236}">
                <a16:creationId xmlns:a16="http://schemas.microsoft.com/office/drawing/2014/main" id="{E616F3B1-E663-A9DF-9131-45660F7FCDCC}"/>
              </a:ext>
            </a:extLst>
          </p:cNvPr>
          <p:cNvSpPr>
            <a:spLocks noGrp="1"/>
          </p:cNvSpPr>
          <p:nvPr>
            <p:ph sz="quarter" idx="17"/>
          </p:nvPr>
        </p:nvSpPr>
        <p:spPr>
          <a:xfrm>
            <a:off x="457200" y="1346357"/>
            <a:ext cx="4014908" cy="387350"/>
          </a:xfrm>
          <a:prstGeom prst="rect">
            <a:avLst/>
          </a:prstGeom>
        </p:spPr>
        <p:txBody>
          <a:bodyPr bIns="0" anchor="b"/>
          <a:lstStyle>
            <a:lvl1pPr marL="0" indent="0">
              <a:buNone/>
              <a:defRPr sz="1800" b="1">
                <a:solidFill>
                  <a:schemeClr val="accent2"/>
                </a:solidFill>
              </a:defRPr>
            </a:lvl1pPr>
          </a:lstStyle>
          <a:p>
            <a:pPr lvl="0"/>
            <a:r>
              <a:rPr lang="en-GB"/>
              <a:t>Click to edit Master text styles</a:t>
            </a:r>
          </a:p>
        </p:txBody>
      </p:sp>
      <p:sp>
        <p:nvSpPr>
          <p:cNvPr id="17" name="Content Placeholder 13">
            <a:extLst>
              <a:ext uri="{FF2B5EF4-FFF2-40B4-BE49-F238E27FC236}">
                <a16:creationId xmlns:a16="http://schemas.microsoft.com/office/drawing/2014/main" id="{F2438672-D28B-4F9B-886C-CE292E9642E5}"/>
              </a:ext>
            </a:extLst>
          </p:cNvPr>
          <p:cNvSpPr>
            <a:spLocks noGrp="1"/>
          </p:cNvSpPr>
          <p:nvPr>
            <p:ph sz="quarter" idx="18"/>
          </p:nvPr>
        </p:nvSpPr>
        <p:spPr>
          <a:xfrm>
            <a:off x="4686300" y="1346357"/>
            <a:ext cx="4034761" cy="387350"/>
          </a:xfrm>
          <a:prstGeom prst="rect">
            <a:avLst/>
          </a:prstGeom>
        </p:spPr>
        <p:txBody>
          <a:bodyPr bIns="0" anchor="b"/>
          <a:lstStyle>
            <a:lvl1pPr marL="0" indent="0">
              <a:buNone/>
              <a:defRPr sz="1800" b="1">
                <a:solidFill>
                  <a:schemeClr val="accent2"/>
                </a:solidFill>
              </a:defRPr>
            </a:lvl1pPr>
          </a:lstStyle>
          <a:p>
            <a:pPr lvl="0"/>
            <a:r>
              <a:rPr lang="en-GB"/>
              <a:t>Click to edit Master text styles</a:t>
            </a:r>
          </a:p>
        </p:txBody>
      </p:sp>
      <p:sp>
        <p:nvSpPr>
          <p:cNvPr id="18" name="Google Shape;150;p23">
            <a:extLst>
              <a:ext uri="{FF2B5EF4-FFF2-40B4-BE49-F238E27FC236}">
                <a16:creationId xmlns:a16="http://schemas.microsoft.com/office/drawing/2014/main" id="{0BC63F7D-82A0-CBDC-D115-1AAFC01BC11F}"/>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1">
            <a:extLst>
              <a:ext uri="{FF2B5EF4-FFF2-40B4-BE49-F238E27FC236}">
                <a16:creationId xmlns:a16="http://schemas.microsoft.com/office/drawing/2014/main" id="{8A5DB8A7-4AAA-D584-DD95-6AC1BEA53636}"/>
              </a:ext>
            </a:extLst>
          </p:cNvPr>
          <p:cNvSpPr>
            <a:spLocks noGrp="1"/>
          </p:cNvSpPr>
          <p:nvPr>
            <p:ph type="title"/>
          </p:nvPr>
        </p:nvSpPr>
        <p:spPr>
          <a:xfrm>
            <a:off x="354559" y="291988"/>
            <a:ext cx="8370340" cy="473131"/>
          </a:xfrm>
        </p:spPr>
        <p:txBody>
          <a:bodyPr bIns="0">
            <a:noAutofit/>
          </a:bodyPr>
          <a:lstStyle>
            <a:lvl1pPr>
              <a:defRPr sz="2600" b="1"/>
            </a:lvl1pPr>
          </a:lstStyle>
          <a:p>
            <a:r>
              <a:rPr lang="en-GB"/>
              <a:t>Click to edit Master title style</a:t>
            </a:r>
            <a:endParaRPr lang="en-US" dirty="0"/>
          </a:p>
        </p:txBody>
      </p:sp>
      <p:sp>
        <p:nvSpPr>
          <p:cNvPr id="7" name="Google Shape;58;p14">
            <a:extLst>
              <a:ext uri="{FF2B5EF4-FFF2-40B4-BE49-F238E27FC236}">
                <a16:creationId xmlns:a16="http://schemas.microsoft.com/office/drawing/2014/main" id="{25056249-D4CC-B0C4-7638-C51976B5A9BF}"/>
              </a:ext>
            </a:extLst>
          </p:cNvPr>
          <p:cNvSpPr txBox="1">
            <a:spLocks noGrp="1"/>
          </p:cNvSpPr>
          <p:nvPr>
            <p:ph type="subTitle" idx="1"/>
          </p:nvPr>
        </p:nvSpPr>
        <p:spPr>
          <a:xfrm>
            <a:off x="354558" y="774863"/>
            <a:ext cx="8370341"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
        <p:nvSpPr>
          <p:cNvPr id="3" name="Content Placeholder 2">
            <a:extLst>
              <a:ext uri="{FF2B5EF4-FFF2-40B4-BE49-F238E27FC236}">
                <a16:creationId xmlns:a16="http://schemas.microsoft.com/office/drawing/2014/main" id="{06BE0279-1EAC-5CF5-CE87-124102BB9F4E}"/>
              </a:ext>
            </a:extLst>
          </p:cNvPr>
          <p:cNvSpPr>
            <a:spLocks noGrp="1"/>
          </p:cNvSpPr>
          <p:nvPr>
            <p:ph sz="quarter" idx="16"/>
          </p:nvPr>
        </p:nvSpPr>
        <p:spPr>
          <a:xfrm>
            <a:off x="457200" y="1741730"/>
            <a:ext cx="4000502" cy="2963619"/>
          </a:xfrm>
          <a:prstGeom prst="rect">
            <a:avLst/>
          </a:prstGeom>
        </p:spPr>
        <p:txBody>
          <a:bodyPr/>
          <a:lstStyle>
            <a:lvl1pPr>
              <a:lnSpc>
                <a:spcPct val="114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Content Placeholder 2">
            <a:extLst>
              <a:ext uri="{FF2B5EF4-FFF2-40B4-BE49-F238E27FC236}">
                <a16:creationId xmlns:a16="http://schemas.microsoft.com/office/drawing/2014/main" id="{956A83AF-5618-0645-9CE7-56FB178E5009}"/>
              </a:ext>
            </a:extLst>
          </p:cNvPr>
          <p:cNvSpPr>
            <a:spLocks noGrp="1"/>
          </p:cNvSpPr>
          <p:nvPr>
            <p:ph sz="quarter" idx="19"/>
          </p:nvPr>
        </p:nvSpPr>
        <p:spPr>
          <a:xfrm>
            <a:off x="4686299" y="1741390"/>
            <a:ext cx="4038599" cy="2963619"/>
          </a:xfrm>
          <a:prstGeom prst="rect">
            <a:avLst/>
          </a:prstGeom>
        </p:spPr>
        <p:txBody>
          <a:bodyPr/>
          <a:lstStyle>
            <a:lvl1pPr>
              <a:lnSpc>
                <a:spcPct val="114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7622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imag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BC94D15-DA55-0A94-A624-764033AF1767}"/>
              </a:ext>
            </a:extLst>
          </p:cNvPr>
          <p:cNvSpPr>
            <a:spLocks noGrp="1"/>
          </p:cNvSpPr>
          <p:nvPr>
            <p:ph sz="quarter" idx="18"/>
          </p:nvPr>
        </p:nvSpPr>
        <p:spPr>
          <a:xfrm>
            <a:off x="457200" y="1414463"/>
            <a:ext cx="2578958" cy="3287712"/>
          </a:xfrm>
          <a:prstGeom prst="rect">
            <a:avLst/>
          </a:prstGeom>
        </p:spPr>
        <p:txBody>
          <a:bodyPr/>
          <a:lstStyle>
            <a:lvl1pPr>
              <a:lnSpc>
                <a:spcPct val="114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2">
            <a:extLst>
              <a:ext uri="{FF2B5EF4-FFF2-40B4-BE49-F238E27FC236}">
                <a16:creationId xmlns:a16="http://schemas.microsoft.com/office/drawing/2014/main" id="{56874374-02FD-810C-7DE6-2238086673A1}"/>
              </a:ext>
            </a:extLst>
          </p:cNvPr>
          <p:cNvSpPr>
            <a:spLocks noGrp="1"/>
          </p:cNvSpPr>
          <p:nvPr>
            <p:ph sz="quarter" idx="19"/>
          </p:nvPr>
        </p:nvSpPr>
        <p:spPr>
          <a:xfrm>
            <a:off x="3231899" y="1414463"/>
            <a:ext cx="2682144" cy="3287712"/>
          </a:xfrm>
          <a:prstGeom prst="rect">
            <a:avLst/>
          </a:prstGeom>
        </p:spPr>
        <p:txBody>
          <a:bodyPr/>
          <a:lstStyle>
            <a:lvl1pPr>
              <a:lnSpc>
                <a:spcPct val="114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1" name="TextBox 10">
            <a:extLst>
              <a:ext uri="{FF2B5EF4-FFF2-40B4-BE49-F238E27FC236}">
                <a16:creationId xmlns:a16="http://schemas.microsoft.com/office/drawing/2014/main" id="{A5323337-BC0E-625E-3DD7-ED8A97338A1B}"/>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12" name="Google Shape;150;p23">
            <a:extLst>
              <a:ext uri="{FF2B5EF4-FFF2-40B4-BE49-F238E27FC236}">
                <a16:creationId xmlns:a16="http://schemas.microsoft.com/office/drawing/2014/main" id="{F5EB19C4-8C05-9D47-ECB4-5F028060DAC9}"/>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itle 1">
            <a:extLst>
              <a:ext uri="{FF2B5EF4-FFF2-40B4-BE49-F238E27FC236}">
                <a16:creationId xmlns:a16="http://schemas.microsoft.com/office/drawing/2014/main" id="{5E0DB5C6-EFB4-2DA6-52E3-29AFDB2C83E5}"/>
              </a:ext>
            </a:extLst>
          </p:cNvPr>
          <p:cNvSpPr>
            <a:spLocks noGrp="1"/>
          </p:cNvSpPr>
          <p:nvPr>
            <p:ph type="title"/>
          </p:nvPr>
        </p:nvSpPr>
        <p:spPr>
          <a:xfrm>
            <a:off x="354559" y="291988"/>
            <a:ext cx="8370340" cy="473131"/>
          </a:xfrm>
        </p:spPr>
        <p:txBody>
          <a:bodyPr bIns="0">
            <a:noAutofit/>
          </a:bodyPr>
          <a:lstStyle>
            <a:lvl1pPr>
              <a:defRPr sz="2600" b="1"/>
            </a:lvl1pPr>
          </a:lstStyle>
          <a:p>
            <a:r>
              <a:rPr lang="en-GB"/>
              <a:t>Click to edit Master title style</a:t>
            </a:r>
            <a:endParaRPr lang="en-US" dirty="0"/>
          </a:p>
        </p:txBody>
      </p:sp>
      <p:sp>
        <p:nvSpPr>
          <p:cNvPr id="10" name="Google Shape;58;p14">
            <a:extLst>
              <a:ext uri="{FF2B5EF4-FFF2-40B4-BE49-F238E27FC236}">
                <a16:creationId xmlns:a16="http://schemas.microsoft.com/office/drawing/2014/main" id="{ED42C494-7245-E368-BA28-1C37B04D4F12}"/>
              </a:ext>
            </a:extLst>
          </p:cNvPr>
          <p:cNvSpPr txBox="1">
            <a:spLocks noGrp="1"/>
          </p:cNvSpPr>
          <p:nvPr>
            <p:ph type="subTitle" idx="1"/>
          </p:nvPr>
        </p:nvSpPr>
        <p:spPr>
          <a:xfrm>
            <a:off x="354558" y="774863"/>
            <a:ext cx="8370341"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
        <p:nvSpPr>
          <p:cNvPr id="2" name="Content Placeholder 6">
            <a:extLst>
              <a:ext uri="{FF2B5EF4-FFF2-40B4-BE49-F238E27FC236}">
                <a16:creationId xmlns:a16="http://schemas.microsoft.com/office/drawing/2014/main" id="{7505ACA3-134F-4318-69FC-79B44FA2BA05}"/>
              </a:ext>
            </a:extLst>
          </p:cNvPr>
          <p:cNvSpPr>
            <a:spLocks noGrp="1"/>
          </p:cNvSpPr>
          <p:nvPr>
            <p:ph sz="quarter" idx="10" hasCustomPrompt="1"/>
          </p:nvPr>
        </p:nvSpPr>
        <p:spPr>
          <a:xfrm>
            <a:off x="6116858" y="1417298"/>
            <a:ext cx="2608042" cy="3288052"/>
          </a:xfrm>
          <a:prstGeom prst="rect">
            <a:avLst/>
          </a:prstGeom>
          <a:solidFill>
            <a:schemeClr val="tx1">
              <a:lumMod val="10000"/>
              <a:lumOff val="90000"/>
            </a:schemeClr>
          </a:solidFill>
        </p:spPr>
        <p:txBody>
          <a:bodyPr/>
          <a:lstStyle>
            <a:lvl1pPr marL="0" indent="0">
              <a:buNone/>
              <a:defRPr/>
            </a:lvl1pPr>
          </a:lstStyle>
          <a:p>
            <a:pPr lvl="0"/>
            <a:r>
              <a:rPr lang="en-US" dirty="0"/>
              <a:t>Placeholder</a:t>
            </a:r>
          </a:p>
        </p:txBody>
      </p:sp>
    </p:spTree>
    <p:extLst>
      <p:ext uri="{BB962C8B-B14F-4D97-AF65-F5344CB8AC3E}">
        <p14:creationId xmlns:p14="http://schemas.microsoft.com/office/powerpoint/2010/main" val="86766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Layout">
    <p:spTree>
      <p:nvGrpSpPr>
        <p:cNvPr id="1" name=""/>
        <p:cNvGrpSpPr/>
        <p:nvPr/>
      </p:nvGrpSpPr>
      <p:grpSpPr>
        <a:xfrm>
          <a:off x="0" y="0"/>
          <a:ext cx="0" cy="0"/>
          <a:chOff x="0" y="0"/>
          <a:chExt cx="0" cy="0"/>
        </a:xfrm>
      </p:grpSpPr>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1" name="TextBox 10">
            <a:extLst>
              <a:ext uri="{FF2B5EF4-FFF2-40B4-BE49-F238E27FC236}">
                <a16:creationId xmlns:a16="http://schemas.microsoft.com/office/drawing/2014/main" id="{A5323337-BC0E-625E-3DD7-ED8A97338A1B}"/>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12" name="Google Shape;150;p23">
            <a:extLst>
              <a:ext uri="{FF2B5EF4-FFF2-40B4-BE49-F238E27FC236}">
                <a16:creationId xmlns:a16="http://schemas.microsoft.com/office/drawing/2014/main" id="{F5EB19C4-8C05-9D47-ECB4-5F028060DAC9}"/>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itle 1">
            <a:extLst>
              <a:ext uri="{FF2B5EF4-FFF2-40B4-BE49-F238E27FC236}">
                <a16:creationId xmlns:a16="http://schemas.microsoft.com/office/drawing/2014/main" id="{5E0DB5C6-EFB4-2DA6-52E3-29AFDB2C83E5}"/>
              </a:ext>
            </a:extLst>
          </p:cNvPr>
          <p:cNvSpPr>
            <a:spLocks noGrp="1"/>
          </p:cNvSpPr>
          <p:nvPr>
            <p:ph type="title"/>
          </p:nvPr>
        </p:nvSpPr>
        <p:spPr>
          <a:xfrm>
            <a:off x="354559" y="291988"/>
            <a:ext cx="8370340" cy="473131"/>
          </a:xfrm>
        </p:spPr>
        <p:txBody>
          <a:bodyPr bIns="0">
            <a:noAutofit/>
          </a:bodyPr>
          <a:lstStyle>
            <a:lvl1pPr>
              <a:defRPr sz="2600" b="1"/>
            </a:lvl1pPr>
          </a:lstStyle>
          <a:p>
            <a:r>
              <a:rPr lang="en-GB"/>
              <a:t>Click to edit Master title style</a:t>
            </a:r>
            <a:endParaRPr lang="en-US" dirty="0"/>
          </a:p>
        </p:txBody>
      </p:sp>
      <p:sp>
        <p:nvSpPr>
          <p:cNvPr id="10" name="Google Shape;58;p14">
            <a:extLst>
              <a:ext uri="{FF2B5EF4-FFF2-40B4-BE49-F238E27FC236}">
                <a16:creationId xmlns:a16="http://schemas.microsoft.com/office/drawing/2014/main" id="{ED42C494-7245-E368-BA28-1C37B04D4F12}"/>
              </a:ext>
            </a:extLst>
          </p:cNvPr>
          <p:cNvSpPr txBox="1">
            <a:spLocks noGrp="1"/>
          </p:cNvSpPr>
          <p:nvPr>
            <p:ph type="subTitle" idx="1"/>
          </p:nvPr>
        </p:nvSpPr>
        <p:spPr>
          <a:xfrm>
            <a:off x="354558" y="774863"/>
            <a:ext cx="8370341"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
        <p:nvSpPr>
          <p:cNvPr id="2" name="Content Placeholder 2">
            <a:extLst>
              <a:ext uri="{FF2B5EF4-FFF2-40B4-BE49-F238E27FC236}">
                <a16:creationId xmlns:a16="http://schemas.microsoft.com/office/drawing/2014/main" id="{5A0E17D0-FB89-4ABE-A559-395814A714B3}"/>
              </a:ext>
            </a:extLst>
          </p:cNvPr>
          <p:cNvSpPr>
            <a:spLocks noGrp="1"/>
          </p:cNvSpPr>
          <p:nvPr>
            <p:ph sz="quarter" idx="19"/>
          </p:nvPr>
        </p:nvSpPr>
        <p:spPr>
          <a:xfrm>
            <a:off x="457200" y="1416357"/>
            <a:ext cx="2578958" cy="3287712"/>
          </a:xfrm>
          <a:prstGeom prst="rect">
            <a:avLst/>
          </a:prstGeom>
        </p:spPr>
        <p:txBody>
          <a:bodyPr/>
          <a:lstStyle>
            <a:lvl1pPr>
              <a:lnSpc>
                <a:spcPct val="114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Content Placeholder 2">
            <a:extLst>
              <a:ext uri="{FF2B5EF4-FFF2-40B4-BE49-F238E27FC236}">
                <a16:creationId xmlns:a16="http://schemas.microsoft.com/office/drawing/2014/main" id="{D999F8D7-3483-C258-2B50-74CCF4D42F44}"/>
              </a:ext>
            </a:extLst>
          </p:cNvPr>
          <p:cNvSpPr>
            <a:spLocks noGrp="1"/>
          </p:cNvSpPr>
          <p:nvPr>
            <p:ph sz="quarter" idx="20"/>
          </p:nvPr>
        </p:nvSpPr>
        <p:spPr>
          <a:xfrm>
            <a:off x="3231899" y="1416357"/>
            <a:ext cx="2682144" cy="3287712"/>
          </a:xfrm>
          <a:prstGeom prst="rect">
            <a:avLst/>
          </a:prstGeom>
        </p:spPr>
        <p:txBody>
          <a:bodyPr/>
          <a:lstStyle>
            <a:lvl1pPr>
              <a:lnSpc>
                <a:spcPct val="114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Content Placeholder 2">
            <a:extLst>
              <a:ext uri="{FF2B5EF4-FFF2-40B4-BE49-F238E27FC236}">
                <a16:creationId xmlns:a16="http://schemas.microsoft.com/office/drawing/2014/main" id="{AF3EA4A7-FF2A-02C9-D9F7-4E7B48069A1A}"/>
              </a:ext>
            </a:extLst>
          </p:cNvPr>
          <p:cNvSpPr>
            <a:spLocks noGrp="1"/>
          </p:cNvSpPr>
          <p:nvPr>
            <p:ph sz="quarter" idx="21"/>
          </p:nvPr>
        </p:nvSpPr>
        <p:spPr>
          <a:xfrm>
            <a:off x="6107842" y="1416017"/>
            <a:ext cx="2617057" cy="3287712"/>
          </a:xfrm>
          <a:prstGeom prst="rect">
            <a:avLst/>
          </a:prstGeom>
        </p:spPr>
        <p:txBody>
          <a:bodyPr/>
          <a:lstStyle>
            <a:lvl1pPr>
              <a:lnSpc>
                <a:spcPct val="114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71548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Layout w Titles">
    <p:spTree>
      <p:nvGrpSpPr>
        <p:cNvPr id="1" name=""/>
        <p:cNvGrpSpPr/>
        <p:nvPr/>
      </p:nvGrpSpPr>
      <p:grpSpPr>
        <a:xfrm>
          <a:off x="0" y="0"/>
          <a:ext cx="0" cy="0"/>
          <a:chOff x="0" y="0"/>
          <a:chExt cx="0" cy="0"/>
        </a:xfrm>
      </p:grpSpPr>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1" name="TextBox 10">
            <a:extLst>
              <a:ext uri="{FF2B5EF4-FFF2-40B4-BE49-F238E27FC236}">
                <a16:creationId xmlns:a16="http://schemas.microsoft.com/office/drawing/2014/main" id="{A5323337-BC0E-625E-3DD7-ED8A97338A1B}"/>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15" name="Content Placeholder 13">
            <a:extLst>
              <a:ext uri="{FF2B5EF4-FFF2-40B4-BE49-F238E27FC236}">
                <a16:creationId xmlns:a16="http://schemas.microsoft.com/office/drawing/2014/main" id="{F9EE5671-DEE7-CCD6-192D-9B2E151D7ADB}"/>
              </a:ext>
            </a:extLst>
          </p:cNvPr>
          <p:cNvSpPr>
            <a:spLocks noGrp="1"/>
          </p:cNvSpPr>
          <p:nvPr>
            <p:ph sz="quarter" idx="19"/>
          </p:nvPr>
        </p:nvSpPr>
        <p:spPr>
          <a:xfrm>
            <a:off x="457200" y="1354041"/>
            <a:ext cx="2578958" cy="387350"/>
          </a:xfrm>
          <a:prstGeom prst="rect">
            <a:avLst/>
          </a:prstGeom>
        </p:spPr>
        <p:txBody>
          <a:bodyPr bIns="0" anchor="b"/>
          <a:lstStyle>
            <a:lvl1pPr marL="0" indent="0">
              <a:buNone/>
              <a:defRPr sz="1800" b="1">
                <a:solidFill>
                  <a:schemeClr val="accent2"/>
                </a:solidFill>
              </a:defRPr>
            </a:lvl1pPr>
          </a:lstStyle>
          <a:p>
            <a:pPr lvl="0"/>
            <a:r>
              <a:rPr lang="en-GB"/>
              <a:t>Click to edit Master text styles</a:t>
            </a:r>
          </a:p>
        </p:txBody>
      </p:sp>
      <p:sp>
        <p:nvSpPr>
          <p:cNvPr id="16" name="Content Placeholder 13">
            <a:extLst>
              <a:ext uri="{FF2B5EF4-FFF2-40B4-BE49-F238E27FC236}">
                <a16:creationId xmlns:a16="http://schemas.microsoft.com/office/drawing/2014/main" id="{FA3135A5-32B2-47C8-B809-AEA978B82C08}"/>
              </a:ext>
            </a:extLst>
          </p:cNvPr>
          <p:cNvSpPr>
            <a:spLocks noGrp="1"/>
          </p:cNvSpPr>
          <p:nvPr>
            <p:ph sz="quarter" idx="20"/>
          </p:nvPr>
        </p:nvSpPr>
        <p:spPr>
          <a:xfrm>
            <a:off x="3229927" y="1355610"/>
            <a:ext cx="2684145" cy="387350"/>
          </a:xfrm>
          <a:prstGeom prst="rect">
            <a:avLst/>
          </a:prstGeom>
        </p:spPr>
        <p:txBody>
          <a:bodyPr bIns="0" anchor="b"/>
          <a:lstStyle>
            <a:lvl1pPr marL="0" indent="0">
              <a:buNone/>
              <a:defRPr sz="1800" b="1">
                <a:solidFill>
                  <a:schemeClr val="accent2"/>
                </a:solidFill>
              </a:defRPr>
            </a:lvl1pPr>
          </a:lstStyle>
          <a:p>
            <a:pPr lvl="0"/>
            <a:r>
              <a:rPr lang="en-GB"/>
              <a:t>Click to edit Master text styles</a:t>
            </a:r>
          </a:p>
        </p:txBody>
      </p:sp>
      <p:sp>
        <p:nvSpPr>
          <p:cNvPr id="17" name="Content Placeholder 13">
            <a:extLst>
              <a:ext uri="{FF2B5EF4-FFF2-40B4-BE49-F238E27FC236}">
                <a16:creationId xmlns:a16="http://schemas.microsoft.com/office/drawing/2014/main" id="{D8A1BEF0-E942-E03B-81AB-BF03DB790EB6}"/>
              </a:ext>
            </a:extLst>
          </p:cNvPr>
          <p:cNvSpPr>
            <a:spLocks noGrp="1"/>
          </p:cNvSpPr>
          <p:nvPr>
            <p:ph sz="quarter" idx="21"/>
          </p:nvPr>
        </p:nvSpPr>
        <p:spPr>
          <a:xfrm>
            <a:off x="6107841" y="1354041"/>
            <a:ext cx="2617059" cy="387350"/>
          </a:xfrm>
          <a:prstGeom prst="rect">
            <a:avLst/>
          </a:prstGeom>
        </p:spPr>
        <p:txBody>
          <a:bodyPr bIns="0" anchor="b"/>
          <a:lstStyle>
            <a:lvl1pPr marL="0" indent="0">
              <a:buNone/>
              <a:defRPr sz="1800" b="1">
                <a:solidFill>
                  <a:schemeClr val="accent2"/>
                </a:solidFill>
              </a:defRPr>
            </a:lvl1pPr>
          </a:lstStyle>
          <a:p>
            <a:pPr lvl="0"/>
            <a:r>
              <a:rPr lang="en-GB"/>
              <a:t>Click to edit Master text styles</a:t>
            </a:r>
          </a:p>
        </p:txBody>
      </p:sp>
      <p:sp>
        <p:nvSpPr>
          <p:cNvPr id="18" name="Google Shape;150;p23">
            <a:extLst>
              <a:ext uri="{FF2B5EF4-FFF2-40B4-BE49-F238E27FC236}">
                <a16:creationId xmlns:a16="http://schemas.microsoft.com/office/drawing/2014/main" id="{82C0BBD0-F535-9AAF-DA52-C96B8B811DD8}"/>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itle 1">
            <a:extLst>
              <a:ext uri="{FF2B5EF4-FFF2-40B4-BE49-F238E27FC236}">
                <a16:creationId xmlns:a16="http://schemas.microsoft.com/office/drawing/2014/main" id="{6EE85270-35B2-10A3-A7E5-FF52FA6E6329}"/>
              </a:ext>
            </a:extLst>
          </p:cNvPr>
          <p:cNvSpPr>
            <a:spLocks noGrp="1"/>
          </p:cNvSpPr>
          <p:nvPr>
            <p:ph type="title"/>
          </p:nvPr>
        </p:nvSpPr>
        <p:spPr>
          <a:xfrm>
            <a:off x="354559" y="291988"/>
            <a:ext cx="8370340" cy="473131"/>
          </a:xfrm>
        </p:spPr>
        <p:txBody>
          <a:bodyPr bIns="0">
            <a:noAutofit/>
          </a:bodyPr>
          <a:lstStyle>
            <a:lvl1pPr>
              <a:defRPr sz="2600" b="1"/>
            </a:lvl1pPr>
          </a:lstStyle>
          <a:p>
            <a:r>
              <a:rPr lang="en-GB"/>
              <a:t>Click to edit Master title style</a:t>
            </a:r>
            <a:endParaRPr lang="en-US" dirty="0"/>
          </a:p>
        </p:txBody>
      </p:sp>
      <p:sp>
        <p:nvSpPr>
          <p:cNvPr id="10" name="Google Shape;58;p14">
            <a:extLst>
              <a:ext uri="{FF2B5EF4-FFF2-40B4-BE49-F238E27FC236}">
                <a16:creationId xmlns:a16="http://schemas.microsoft.com/office/drawing/2014/main" id="{4DE9C0F1-70CE-1DA8-B130-E8004B242F24}"/>
              </a:ext>
            </a:extLst>
          </p:cNvPr>
          <p:cNvSpPr txBox="1">
            <a:spLocks noGrp="1"/>
          </p:cNvSpPr>
          <p:nvPr>
            <p:ph type="subTitle" idx="1"/>
          </p:nvPr>
        </p:nvSpPr>
        <p:spPr>
          <a:xfrm>
            <a:off x="354558" y="774863"/>
            <a:ext cx="8370341"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
        <p:nvSpPr>
          <p:cNvPr id="5" name="Content Placeholder 2">
            <a:extLst>
              <a:ext uri="{FF2B5EF4-FFF2-40B4-BE49-F238E27FC236}">
                <a16:creationId xmlns:a16="http://schemas.microsoft.com/office/drawing/2014/main" id="{27996DBE-B145-0809-95BA-58D4782451DE}"/>
              </a:ext>
            </a:extLst>
          </p:cNvPr>
          <p:cNvSpPr>
            <a:spLocks noGrp="1"/>
          </p:cNvSpPr>
          <p:nvPr>
            <p:ph sz="quarter" idx="22"/>
          </p:nvPr>
        </p:nvSpPr>
        <p:spPr>
          <a:xfrm>
            <a:off x="457200" y="1764770"/>
            <a:ext cx="2578958" cy="2940580"/>
          </a:xfrm>
          <a:prstGeom prst="rect">
            <a:avLst/>
          </a:prstGeom>
        </p:spPr>
        <p:txBody>
          <a:bodyPr/>
          <a:lstStyle>
            <a:lvl1pPr>
              <a:lnSpc>
                <a:spcPct val="114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2">
            <a:extLst>
              <a:ext uri="{FF2B5EF4-FFF2-40B4-BE49-F238E27FC236}">
                <a16:creationId xmlns:a16="http://schemas.microsoft.com/office/drawing/2014/main" id="{43891044-E93C-51D2-6167-F2C0331735B7}"/>
              </a:ext>
            </a:extLst>
          </p:cNvPr>
          <p:cNvSpPr>
            <a:spLocks noGrp="1"/>
          </p:cNvSpPr>
          <p:nvPr>
            <p:ph sz="quarter" idx="23"/>
          </p:nvPr>
        </p:nvSpPr>
        <p:spPr>
          <a:xfrm>
            <a:off x="3231899" y="1764770"/>
            <a:ext cx="2682144" cy="2940580"/>
          </a:xfrm>
          <a:prstGeom prst="rect">
            <a:avLst/>
          </a:prstGeom>
        </p:spPr>
        <p:txBody>
          <a:bodyPr/>
          <a:lstStyle>
            <a:lvl1pPr>
              <a:lnSpc>
                <a:spcPct val="114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2">
            <a:extLst>
              <a:ext uri="{FF2B5EF4-FFF2-40B4-BE49-F238E27FC236}">
                <a16:creationId xmlns:a16="http://schemas.microsoft.com/office/drawing/2014/main" id="{F629D29E-EBFE-922D-2B99-3D25A451D2E2}"/>
              </a:ext>
            </a:extLst>
          </p:cNvPr>
          <p:cNvSpPr>
            <a:spLocks noGrp="1"/>
          </p:cNvSpPr>
          <p:nvPr>
            <p:ph sz="quarter" idx="24"/>
          </p:nvPr>
        </p:nvSpPr>
        <p:spPr>
          <a:xfrm>
            <a:off x="6107842" y="1764430"/>
            <a:ext cx="2617057" cy="2940580"/>
          </a:xfrm>
          <a:prstGeom prst="rect">
            <a:avLst/>
          </a:prstGeom>
        </p:spPr>
        <p:txBody>
          <a:bodyPr/>
          <a:lstStyle>
            <a:lvl1pPr>
              <a:lnSpc>
                <a:spcPct val="114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2037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lumn Layout">
    <p:spTree>
      <p:nvGrpSpPr>
        <p:cNvPr id="1" name=""/>
        <p:cNvGrpSpPr/>
        <p:nvPr/>
      </p:nvGrpSpPr>
      <p:grpSpPr>
        <a:xfrm>
          <a:off x="0" y="0"/>
          <a:ext cx="0" cy="0"/>
          <a:chOff x="0" y="0"/>
          <a:chExt cx="0" cy="0"/>
        </a:xfrm>
      </p:grpSpPr>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1" name="TextBox 10">
            <a:extLst>
              <a:ext uri="{FF2B5EF4-FFF2-40B4-BE49-F238E27FC236}">
                <a16:creationId xmlns:a16="http://schemas.microsoft.com/office/drawing/2014/main" id="{A5323337-BC0E-625E-3DD7-ED8A97338A1B}"/>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18" name="Google Shape;150;p23">
            <a:extLst>
              <a:ext uri="{FF2B5EF4-FFF2-40B4-BE49-F238E27FC236}">
                <a16:creationId xmlns:a16="http://schemas.microsoft.com/office/drawing/2014/main" id="{083B192A-DC11-E214-333E-DEE3FF151A5D}"/>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itle 1">
            <a:extLst>
              <a:ext uri="{FF2B5EF4-FFF2-40B4-BE49-F238E27FC236}">
                <a16:creationId xmlns:a16="http://schemas.microsoft.com/office/drawing/2014/main" id="{59FD56F6-2901-6AAE-7BEA-9EF1EED40463}"/>
              </a:ext>
            </a:extLst>
          </p:cNvPr>
          <p:cNvSpPr>
            <a:spLocks noGrp="1"/>
          </p:cNvSpPr>
          <p:nvPr>
            <p:ph type="title"/>
          </p:nvPr>
        </p:nvSpPr>
        <p:spPr>
          <a:xfrm>
            <a:off x="354559" y="291988"/>
            <a:ext cx="8370340" cy="473131"/>
          </a:xfrm>
        </p:spPr>
        <p:txBody>
          <a:bodyPr bIns="0">
            <a:noAutofit/>
          </a:bodyPr>
          <a:lstStyle>
            <a:lvl1pPr>
              <a:defRPr sz="2600" b="1"/>
            </a:lvl1pPr>
          </a:lstStyle>
          <a:p>
            <a:r>
              <a:rPr lang="en-GB"/>
              <a:t>Click to edit Master title style</a:t>
            </a:r>
            <a:endParaRPr lang="en-US" dirty="0"/>
          </a:p>
        </p:txBody>
      </p:sp>
      <p:sp>
        <p:nvSpPr>
          <p:cNvPr id="14" name="Google Shape;58;p14">
            <a:extLst>
              <a:ext uri="{FF2B5EF4-FFF2-40B4-BE49-F238E27FC236}">
                <a16:creationId xmlns:a16="http://schemas.microsoft.com/office/drawing/2014/main" id="{50FC779A-882C-359C-0BC7-F4B7F9AF1073}"/>
              </a:ext>
            </a:extLst>
          </p:cNvPr>
          <p:cNvSpPr txBox="1">
            <a:spLocks noGrp="1"/>
          </p:cNvSpPr>
          <p:nvPr>
            <p:ph type="subTitle" idx="1"/>
          </p:nvPr>
        </p:nvSpPr>
        <p:spPr>
          <a:xfrm>
            <a:off x="354558" y="774863"/>
            <a:ext cx="8370341"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
        <p:nvSpPr>
          <p:cNvPr id="15" name="Content Placeholder 2">
            <a:extLst>
              <a:ext uri="{FF2B5EF4-FFF2-40B4-BE49-F238E27FC236}">
                <a16:creationId xmlns:a16="http://schemas.microsoft.com/office/drawing/2014/main" id="{055B88C0-F073-037E-A486-B50231229972}"/>
              </a:ext>
            </a:extLst>
          </p:cNvPr>
          <p:cNvSpPr>
            <a:spLocks noGrp="1"/>
          </p:cNvSpPr>
          <p:nvPr>
            <p:ph sz="quarter" idx="20"/>
          </p:nvPr>
        </p:nvSpPr>
        <p:spPr>
          <a:xfrm>
            <a:off x="457200" y="1425322"/>
            <a:ext cx="1866900" cy="3280028"/>
          </a:xfrm>
          <a:prstGeom prst="rect">
            <a:avLst/>
          </a:prstGeom>
        </p:spPr>
        <p:txBody>
          <a:bodyPr/>
          <a:lstStyle>
            <a:lvl1pPr>
              <a:lnSpc>
                <a:spcPct val="114000"/>
              </a:lnSpc>
              <a:defRPr sz="1400"/>
            </a:lvl1pPr>
            <a:lvl2pPr>
              <a:defRPr sz="1200"/>
            </a:lvl2pPr>
            <a:lvl3pPr>
              <a:defRPr sz="1000"/>
            </a:lvl3pPr>
            <a:lvl4pPr>
              <a:defRPr sz="1000"/>
            </a:lvl4pPr>
            <a:lvl5pPr>
              <a:defRPr sz="1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Content Placeholder 2">
            <a:extLst>
              <a:ext uri="{FF2B5EF4-FFF2-40B4-BE49-F238E27FC236}">
                <a16:creationId xmlns:a16="http://schemas.microsoft.com/office/drawing/2014/main" id="{E5412859-AD8C-B792-BC96-0DCD63D1528F}"/>
              </a:ext>
            </a:extLst>
          </p:cNvPr>
          <p:cNvSpPr>
            <a:spLocks noGrp="1"/>
          </p:cNvSpPr>
          <p:nvPr>
            <p:ph sz="quarter" idx="21"/>
          </p:nvPr>
        </p:nvSpPr>
        <p:spPr>
          <a:xfrm>
            <a:off x="2600309" y="1425322"/>
            <a:ext cx="1866901" cy="3280028"/>
          </a:xfrm>
          <a:prstGeom prst="rect">
            <a:avLst/>
          </a:prstGeom>
        </p:spPr>
        <p:txBody>
          <a:bodyPr/>
          <a:lstStyle>
            <a:lvl1pPr>
              <a:lnSpc>
                <a:spcPct val="114000"/>
              </a:lnSpc>
              <a:defRPr sz="1400"/>
            </a:lvl1pPr>
            <a:lvl2pPr>
              <a:defRPr sz="1200"/>
            </a:lvl2pPr>
            <a:lvl3pPr>
              <a:defRPr sz="1000"/>
            </a:lvl3pPr>
            <a:lvl4pPr>
              <a:defRPr sz="1000"/>
            </a:lvl4pPr>
            <a:lvl5pPr>
              <a:defRPr sz="1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2">
            <a:extLst>
              <a:ext uri="{FF2B5EF4-FFF2-40B4-BE49-F238E27FC236}">
                <a16:creationId xmlns:a16="http://schemas.microsoft.com/office/drawing/2014/main" id="{D0D6DA87-DF47-DDE4-9B69-83FE687F9FFF}"/>
              </a:ext>
            </a:extLst>
          </p:cNvPr>
          <p:cNvSpPr>
            <a:spLocks noGrp="1"/>
          </p:cNvSpPr>
          <p:nvPr>
            <p:ph sz="quarter" idx="22"/>
          </p:nvPr>
        </p:nvSpPr>
        <p:spPr>
          <a:xfrm>
            <a:off x="4676792" y="1425322"/>
            <a:ext cx="1894790" cy="3280028"/>
          </a:xfrm>
          <a:prstGeom prst="rect">
            <a:avLst/>
          </a:prstGeom>
        </p:spPr>
        <p:txBody>
          <a:bodyPr/>
          <a:lstStyle>
            <a:lvl1pPr>
              <a:lnSpc>
                <a:spcPct val="114000"/>
              </a:lnSpc>
              <a:defRPr sz="1400"/>
            </a:lvl1pPr>
            <a:lvl2pPr>
              <a:defRPr sz="1200"/>
            </a:lvl2pPr>
            <a:lvl3pPr>
              <a:defRPr sz="1000"/>
            </a:lvl3pPr>
            <a:lvl4pPr>
              <a:defRPr sz="1000"/>
            </a:lvl4pPr>
            <a:lvl5pPr>
              <a:defRPr sz="1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2" name="Content Placeholder 2">
            <a:extLst>
              <a:ext uri="{FF2B5EF4-FFF2-40B4-BE49-F238E27FC236}">
                <a16:creationId xmlns:a16="http://schemas.microsoft.com/office/drawing/2014/main" id="{B7DEE984-257D-6477-F236-740B7045FF1E}"/>
              </a:ext>
            </a:extLst>
          </p:cNvPr>
          <p:cNvSpPr>
            <a:spLocks noGrp="1"/>
          </p:cNvSpPr>
          <p:nvPr>
            <p:ph sz="quarter" idx="23"/>
          </p:nvPr>
        </p:nvSpPr>
        <p:spPr>
          <a:xfrm>
            <a:off x="6858000" y="1425322"/>
            <a:ext cx="1856692" cy="3280028"/>
          </a:xfrm>
          <a:prstGeom prst="rect">
            <a:avLst/>
          </a:prstGeom>
        </p:spPr>
        <p:txBody>
          <a:bodyPr/>
          <a:lstStyle>
            <a:lvl1pPr>
              <a:lnSpc>
                <a:spcPct val="114000"/>
              </a:lnSpc>
              <a:defRPr sz="1400"/>
            </a:lvl1pPr>
            <a:lvl2pPr>
              <a:defRPr sz="1200"/>
            </a:lvl2pPr>
            <a:lvl3pPr>
              <a:defRPr sz="1000"/>
            </a:lvl3pPr>
            <a:lvl4pPr>
              <a:defRPr sz="1000"/>
            </a:lvl4pPr>
            <a:lvl5pPr>
              <a:defRPr sz="1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90830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our Column Layout w titles">
    <p:spTree>
      <p:nvGrpSpPr>
        <p:cNvPr id="1" name=""/>
        <p:cNvGrpSpPr/>
        <p:nvPr/>
      </p:nvGrpSpPr>
      <p:grpSpPr>
        <a:xfrm>
          <a:off x="0" y="0"/>
          <a:ext cx="0" cy="0"/>
          <a:chOff x="0" y="0"/>
          <a:chExt cx="0" cy="0"/>
        </a:xfrm>
      </p:grpSpPr>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1" name="TextBox 10">
            <a:extLst>
              <a:ext uri="{FF2B5EF4-FFF2-40B4-BE49-F238E27FC236}">
                <a16:creationId xmlns:a16="http://schemas.microsoft.com/office/drawing/2014/main" id="{A5323337-BC0E-625E-3DD7-ED8A97338A1B}"/>
              </a:ext>
            </a:extLst>
          </p:cNvPr>
          <p:cNvSpPr txBox="1"/>
          <p:nvPr userDrawn="1"/>
        </p:nvSpPr>
        <p:spPr>
          <a:xfrm>
            <a:off x="8334249"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17" name="Content Placeholder 13">
            <a:extLst>
              <a:ext uri="{FF2B5EF4-FFF2-40B4-BE49-F238E27FC236}">
                <a16:creationId xmlns:a16="http://schemas.microsoft.com/office/drawing/2014/main" id="{B9990043-3CEA-7FC0-222E-1950BA9B709E}"/>
              </a:ext>
            </a:extLst>
          </p:cNvPr>
          <p:cNvSpPr>
            <a:spLocks noGrp="1"/>
          </p:cNvSpPr>
          <p:nvPr>
            <p:ph sz="quarter" idx="19"/>
          </p:nvPr>
        </p:nvSpPr>
        <p:spPr>
          <a:xfrm>
            <a:off x="457196" y="1364480"/>
            <a:ext cx="1875430" cy="387350"/>
          </a:xfrm>
          <a:prstGeom prst="rect">
            <a:avLst/>
          </a:prstGeom>
        </p:spPr>
        <p:txBody>
          <a:bodyPr bIns="0" anchor="b">
            <a:noAutofit/>
          </a:bodyPr>
          <a:lstStyle>
            <a:lvl1pPr marL="0" indent="0">
              <a:buNone/>
              <a:defRPr sz="1400" b="1">
                <a:solidFill>
                  <a:schemeClr val="accent2"/>
                </a:solidFill>
              </a:defRPr>
            </a:lvl1pPr>
          </a:lstStyle>
          <a:p>
            <a:pPr lvl="0"/>
            <a:r>
              <a:rPr lang="en-GB"/>
              <a:t>Click to edit Master text styles</a:t>
            </a:r>
          </a:p>
        </p:txBody>
      </p:sp>
      <p:sp>
        <p:nvSpPr>
          <p:cNvPr id="18" name="Content Placeholder 13">
            <a:extLst>
              <a:ext uri="{FF2B5EF4-FFF2-40B4-BE49-F238E27FC236}">
                <a16:creationId xmlns:a16="http://schemas.microsoft.com/office/drawing/2014/main" id="{B7907B28-82F7-169B-69AB-DC044E0AC980}"/>
              </a:ext>
            </a:extLst>
          </p:cNvPr>
          <p:cNvSpPr>
            <a:spLocks noGrp="1"/>
          </p:cNvSpPr>
          <p:nvPr>
            <p:ph sz="quarter" idx="20"/>
          </p:nvPr>
        </p:nvSpPr>
        <p:spPr>
          <a:xfrm>
            <a:off x="2590800" y="1364480"/>
            <a:ext cx="1876390" cy="387350"/>
          </a:xfrm>
          <a:prstGeom prst="rect">
            <a:avLst/>
          </a:prstGeom>
        </p:spPr>
        <p:txBody>
          <a:bodyPr bIns="0" anchor="b">
            <a:noAutofit/>
          </a:bodyPr>
          <a:lstStyle>
            <a:lvl1pPr marL="0" indent="0">
              <a:buNone/>
              <a:defRPr sz="1400" b="1">
                <a:solidFill>
                  <a:schemeClr val="accent2"/>
                </a:solidFill>
              </a:defRPr>
            </a:lvl1pPr>
          </a:lstStyle>
          <a:p>
            <a:pPr lvl="0"/>
            <a:r>
              <a:rPr lang="en-GB"/>
              <a:t>Click to edit Master text styles</a:t>
            </a:r>
          </a:p>
        </p:txBody>
      </p:sp>
      <p:sp>
        <p:nvSpPr>
          <p:cNvPr id="19" name="Content Placeholder 13">
            <a:extLst>
              <a:ext uri="{FF2B5EF4-FFF2-40B4-BE49-F238E27FC236}">
                <a16:creationId xmlns:a16="http://schemas.microsoft.com/office/drawing/2014/main" id="{1C08ACAE-FC49-0A90-D755-56861511C19B}"/>
              </a:ext>
            </a:extLst>
          </p:cNvPr>
          <p:cNvSpPr>
            <a:spLocks noGrp="1"/>
          </p:cNvSpPr>
          <p:nvPr>
            <p:ph sz="quarter" idx="21"/>
          </p:nvPr>
        </p:nvSpPr>
        <p:spPr>
          <a:xfrm>
            <a:off x="4676813" y="1364480"/>
            <a:ext cx="1923012" cy="387350"/>
          </a:xfrm>
          <a:prstGeom prst="rect">
            <a:avLst/>
          </a:prstGeom>
        </p:spPr>
        <p:txBody>
          <a:bodyPr bIns="0" anchor="b">
            <a:noAutofit/>
          </a:bodyPr>
          <a:lstStyle>
            <a:lvl1pPr marL="0" indent="0">
              <a:buNone/>
              <a:defRPr sz="1400" b="1">
                <a:solidFill>
                  <a:schemeClr val="accent2"/>
                </a:solidFill>
              </a:defRPr>
            </a:lvl1pPr>
          </a:lstStyle>
          <a:p>
            <a:pPr lvl="0"/>
            <a:r>
              <a:rPr lang="en-GB"/>
              <a:t>Click to edit Master text styles</a:t>
            </a:r>
          </a:p>
        </p:txBody>
      </p:sp>
      <p:sp>
        <p:nvSpPr>
          <p:cNvPr id="20" name="Content Placeholder 13">
            <a:extLst>
              <a:ext uri="{FF2B5EF4-FFF2-40B4-BE49-F238E27FC236}">
                <a16:creationId xmlns:a16="http://schemas.microsoft.com/office/drawing/2014/main" id="{5B3A4BF2-76E0-CA6E-C59D-3287AD58E998}"/>
              </a:ext>
            </a:extLst>
          </p:cNvPr>
          <p:cNvSpPr>
            <a:spLocks noGrp="1"/>
          </p:cNvSpPr>
          <p:nvPr>
            <p:ph sz="quarter" idx="22"/>
          </p:nvPr>
        </p:nvSpPr>
        <p:spPr>
          <a:xfrm>
            <a:off x="6858000" y="1364480"/>
            <a:ext cx="1866900" cy="387350"/>
          </a:xfrm>
          <a:prstGeom prst="rect">
            <a:avLst/>
          </a:prstGeom>
        </p:spPr>
        <p:txBody>
          <a:bodyPr bIns="0" anchor="b">
            <a:noAutofit/>
          </a:bodyPr>
          <a:lstStyle>
            <a:lvl1pPr marL="0" indent="0">
              <a:buNone/>
              <a:defRPr sz="1400" b="1">
                <a:solidFill>
                  <a:schemeClr val="accent2"/>
                </a:solidFill>
              </a:defRPr>
            </a:lvl1pPr>
          </a:lstStyle>
          <a:p>
            <a:pPr lvl="0"/>
            <a:r>
              <a:rPr lang="en-GB"/>
              <a:t>Click to edit Master text styles</a:t>
            </a:r>
          </a:p>
        </p:txBody>
      </p:sp>
      <p:sp>
        <p:nvSpPr>
          <p:cNvPr id="22" name="Google Shape;150;p23">
            <a:extLst>
              <a:ext uri="{FF2B5EF4-FFF2-40B4-BE49-F238E27FC236}">
                <a16:creationId xmlns:a16="http://schemas.microsoft.com/office/drawing/2014/main" id="{5F546386-E044-F4E7-72AE-B961156C93F7}"/>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itle 1">
            <a:extLst>
              <a:ext uri="{FF2B5EF4-FFF2-40B4-BE49-F238E27FC236}">
                <a16:creationId xmlns:a16="http://schemas.microsoft.com/office/drawing/2014/main" id="{08B1DFFE-BE9E-BA30-0464-D77A13A9F8C5}"/>
              </a:ext>
            </a:extLst>
          </p:cNvPr>
          <p:cNvSpPr>
            <a:spLocks noGrp="1"/>
          </p:cNvSpPr>
          <p:nvPr>
            <p:ph type="title"/>
          </p:nvPr>
        </p:nvSpPr>
        <p:spPr>
          <a:xfrm>
            <a:off x="354559" y="291988"/>
            <a:ext cx="8370340" cy="473131"/>
          </a:xfrm>
        </p:spPr>
        <p:txBody>
          <a:bodyPr bIns="0">
            <a:noAutofit/>
          </a:bodyPr>
          <a:lstStyle>
            <a:lvl1pPr>
              <a:defRPr sz="2600" b="1"/>
            </a:lvl1pPr>
          </a:lstStyle>
          <a:p>
            <a:r>
              <a:rPr lang="en-GB"/>
              <a:t>Click to edit Master title style</a:t>
            </a:r>
            <a:endParaRPr lang="en-US" dirty="0"/>
          </a:p>
        </p:txBody>
      </p:sp>
      <p:sp>
        <p:nvSpPr>
          <p:cNvPr id="12" name="Google Shape;58;p14">
            <a:extLst>
              <a:ext uri="{FF2B5EF4-FFF2-40B4-BE49-F238E27FC236}">
                <a16:creationId xmlns:a16="http://schemas.microsoft.com/office/drawing/2014/main" id="{3EAE753E-8561-CCD5-5ED6-1C4E1A4D9F81}"/>
              </a:ext>
            </a:extLst>
          </p:cNvPr>
          <p:cNvSpPr txBox="1">
            <a:spLocks noGrp="1"/>
          </p:cNvSpPr>
          <p:nvPr>
            <p:ph type="subTitle" idx="1"/>
          </p:nvPr>
        </p:nvSpPr>
        <p:spPr>
          <a:xfrm>
            <a:off x="354558" y="774863"/>
            <a:ext cx="8370341"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
        <p:nvSpPr>
          <p:cNvPr id="15" name="Content Placeholder 2">
            <a:extLst>
              <a:ext uri="{FF2B5EF4-FFF2-40B4-BE49-F238E27FC236}">
                <a16:creationId xmlns:a16="http://schemas.microsoft.com/office/drawing/2014/main" id="{4259E312-DE8A-89C3-F5AA-6D8106FE089A}"/>
              </a:ext>
            </a:extLst>
          </p:cNvPr>
          <p:cNvSpPr>
            <a:spLocks noGrp="1"/>
          </p:cNvSpPr>
          <p:nvPr>
            <p:ph sz="quarter" idx="23"/>
          </p:nvPr>
        </p:nvSpPr>
        <p:spPr>
          <a:xfrm>
            <a:off x="457200" y="1763183"/>
            <a:ext cx="1866900" cy="2942167"/>
          </a:xfrm>
          <a:prstGeom prst="rect">
            <a:avLst/>
          </a:prstGeom>
        </p:spPr>
        <p:txBody>
          <a:bodyPr/>
          <a:lstStyle>
            <a:lvl1pPr>
              <a:lnSpc>
                <a:spcPct val="114000"/>
              </a:lnSpc>
              <a:defRPr sz="1400"/>
            </a:lvl1pPr>
            <a:lvl2pPr>
              <a:defRPr sz="1200"/>
            </a:lvl2pPr>
            <a:lvl3pPr>
              <a:defRPr sz="1000"/>
            </a:lvl3pPr>
            <a:lvl4pPr>
              <a:defRPr sz="1000"/>
            </a:lvl4pPr>
            <a:lvl5pPr>
              <a:defRPr sz="1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2">
            <a:extLst>
              <a:ext uri="{FF2B5EF4-FFF2-40B4-BE49-F238E27FC236}">
                <a16:creationId xmlns:a16="http://schemas.microsoft.com/office/drawing/2014/main" id="{98ADEB94-2292-B066-D0FE-2AEBCE1D1135}"/>
              </a:ext>
            </a:extLst>
          </p:cNvPr>
          <p:cNvSpPr>
            <a:spLocks noGrp="1"/>
          </p:cNvSpPr>
          <p:nvPr>
            <p:ph sz="quarter" idx="24"/>
          </p:nvPr>
        </p:nvSpPr>
        <p:spPr>
          <a:xfrm>
            <a:off x="2600309" y="1763183"/>
            <a:ext cx="1866901" cy="2942167"/>
          </a:xfrm>
          <a:prstGeom prst="rect">
            <a:avLst/>
          </a:prstGeom>
        </p:spPr>
        <p:txBody>
          <a:bodyPr/>
          <a:lstStyle>
            <a:lvl1pPr>
              <a:lnSpc>
                <a:spcPct val="114000"/>
              </a:lnSpc>
              <a:defRPr sz="1400"/>
            </a:lvl1pPr>
            <a:lvl2pPr>
              <a:defRPr sz="1200"/>
            </a:lvl2pPr>
            <a:lvl3pPr>
              <a:defRPr sz="1000"/>
            </a:lvl3pPr>
            <a:lvl4pPr>
              <a:defRPr sz="1000"/>
            </a:lvl4pPr>
            <a:lvl5pPr>
              <a:defRPr sz="1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2">
            <a:extLst>
              <a:ext uri="{FF2B5EF4-FFF2-40B4-BE49-F238E27FC236}">
                <a16:creationId xmlns:a16="http://schemas.microsoft.com/office/drawing/2014/main" id="{EE326CCB-29B8-A6D8-4FEC-281F59C3426E}"/>
              </a:ext>
            </a:extLst>
          </p:cNvPr>
          <p:cNvSpPr>
            <a:spLocks noGrp="1"/>
          </p:cNvSpPr>
          <p:nvPr>
            <p:ph sz="quarter" idx="25"/>
          </p:nvPr>
        </p:nvSpPr>
        <p:spPr>
          <a:xfrm>
            <a:off x="4686300" y="1763183"/>
            <a:ext cx="1885282" cy="2942167"/>
          </a:xfrm>
          <a:prstGeom prst="rect">
            <a:avLst/>
          </a:prstGeom>
        </p:spPr>
        <p:txBody>
          <a:bodyPr/>
          <a:lstStyle>
            <a:lvl1pPr>
              <a:lnSpc>
                <a:spcPct val="114000"/>
              </a:lnSpc>
              <a:defRPr sz="1400"/>
            </a:lvl1pPr>
            <a:lvl2pPr>
              <a:defRPr sz="1200"/>
            </a:lvl2pPr>
            <a:lvl3pPr>
              <a:defRPr sz="1000"/>
            </a:lvl3pPr>
            <a:lvl4pPr>
              <a:defRPr sz="1000"/>
            </a:lvl4pPr>
            <a:lvl5pPr>
              <a:defRPr sz="1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Content Placeholder 2">
            <a:extLst>
              <a:ext uri="{FF2B5EF4-FFF2-40B4-BE49-F238E27FC236}">
                <a16:creationId xmlns:a16="http://schemas.microsoft.com/office/drawing/2014/main" id="{AA2FDB54-1A0F-330C-2D5E-198BE6B463E1}"/>
              </a:ext>
            </a:extLst>
          </p:cNvPr>
          <p:cNvSpPr>
            <a:spLocks noGrp="1"/>
          </p:cNvSpPr>
          <p:nvPr>
            <p:ph sz="quarter" idx="26"/>
          </p:nvPr>
        </p:nvSpPr>
        <p:spPr>
          <a:xfrm>
            <a:off x="6857999" y="1763183"/>
            <a:ext cx="1856694" cy="2942167"/>
          </a:xfrm>
          <a:prstGeom prst="rect">
            <a:avLst/>
          </a:prstGeom>
        </p:spPr>
        <p:txBody>
          <a:bodyPr/>
          <a:lstStyle>
            <a:lvl1pPr>
              <a:lnSpc>
                <a:spcPct val="114000"/>
              </a:lnSpc>
              <a:defRPr sz="1400"/>
            </a:lvl1pPr>
            <a:lvl2pPr>
              <a:defRPr sz="1200"/>
            </a:lvl2pPr>
            <a:lvl3pPr>
              <a:defRPr sz="1000"/>
            </a:lvl3pPr>
            <a:lvl4pPr>
              <a:defRPr sz="1000"/>
            </a:lvl4pPr>
            <a:lvl5pPr>
              <a:defRPr sz="1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62150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2" name="Google Shape;142;p23">
            <a:extLst>
              <a:ext uri="{FF2B5EF4-FFF2-40B4-BE49-F238E27FC236}">
                <a16:creationId xmlns:a16="http://schemas.microsoft.com/office/drawing/2014/main" id="{D2FB9B6D-6368-FE95-4ACC-ABFB5843C303}"/>
              </a:ext>
            </a:extLst>
          </p:cNvPr>
          <p:cNvSpPr/>
          <p:nvPr userDrawn="1"/>
        </p:nvSpPr>
        <p:spPr>
          <a:xfrm>
            <a:off x="2590800" y="0"/>
            <a:ext cx="65532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8;p23">
            <a:extLst>
              <a:ext uri="{FF2B5EF4-FFF2-40B4-BE49-F238E27FC236}">
                <a16:creationId xmlns:a16="http://schemas.microsoft.com/office/drawing/2014/main" id="{4DAB85F9-062F-95F5-32C9-9D50E3227A16}"/>
              </a:ext>
            </a:extLst>
          </p:cNvPr>
          <p:cNvSpPr/>
          <p:nvPr userDrawn="1"/>
        </p:nvSpPr>
        <p:spPr>
          <a:xfrm>
            <a:off x="6369225" y="228600"/>
            <a:ext cx="1322446" cy="1414662"/>
          </a:xfrm>
          <a:custGeom>
            <a:avLst/>
            <a:gdLst/>
            <a:ahLst/>
            <a:cxnLst/>
            <a:rect l="l" t="t" r="r" b="b"/>
            <a:pathLst>
              <a:path w="1950" h="2085" extrusionOk="0">
                <a:moveTo>
                  <a:pt x="402" y="0"/>
                </a:moveTo>
                <a:cubicBezTo>
                  <a:pt x="281" y="0"/>
                  <a:pt x="162" y="64"/>
                  <a:pt x="97" y="177"/>
                </a:cubicBezTo>
                <a:cubicBezTo>
                  <a:pt x="0" y="345"/>
                  <a:pt x="57" y="560"/>
                  <a:pt x="226" y="657"/>
                </a:cubicBezTo>
                <a:cubicBezTo>
                  <a:pt x="894" y="1043"/>
                  <a:pt x="894" y="1043"/>
                  <a:pt x="894" y="1043"/>
                </a:cubicBezTo>
                <a:cubicBezTo>
                  <a:pt x="226" y="1428"/>
                  <a:pt x="226" y="1428"/>
                  <a:pt x="226" y="1428"/>
                </a:cubicBezTo>
                <a:cubicBezTo>
                  <a:pt x="57" y="1526"/>
                  <a:pt x="0" y="1740"/>
                  <a:pt x="97" y="1909"/>
                </a:cubicBezTo>
                <a:cubicBezTo>
                  <a:pt x="162" y="2022"/>
                  <a:pt x="280" y="2085"/>
                  <a:pt x="402" y="2085"/>
                </a:cubicBezTo>
                <a:cubicBezTo>
                  <a:pt x="462" y="2085"/>
                  <a:pt x="522" y="2070"/>
                  <a:pt x="578" y="2038"/>
                </a:cubicBezTo>
                <a:cubicBezTo>
                  <a:pt x="1773" y="1347"/>
                  <a:pt x="1773" y="1347"/>
                  <a:pt x="1773" y="1347"/>
                </a:cubicBezTo>
                <a:cubicBezTo>
                  <a:pt x="1853" y="1301"/>
                  <a:pt x="1908" y="1228"/>
                  <a:pt x="1933" y="1146"/>
                </a:cubicBezTo>
                <a:cubicBezTo>
                  <a:pt x="1945" y="1109"/>
                  <a:pt x="1950" y="1070"/>
                  <a:pt x="1949" y="1032"/>
                </a:cubicBezTo>
                <a:cubicBezTo>
                  <a:pt x="1948" y="1004"/>
                  <a:pt x="1944" y="976"/>
                  <a:pt x="1937" y="949"/>
                </a:cubicBezTo>
                <a:cubicBezTo>
                  <a:pt x="1913" y="863"/>
                  <a:pt x="1857" y="786"/>
                  <a:pt x="1773" y="738"/>
                </a:cubicBezTo>
                <a:cubicBezTo>
                  <a:pt x="578" y="48"/>
                  <a:pt x="578" y="48"/>
                  <a:pt x="578" y="48"/>
                </a:cubicBezTo>
                <a:cubicBezTo>
                  <a:pt x="522" y="16"/>
                  <a:pt x="462" y="0"/>
                  <a:pt x="402" y="0"/>
                </a:cubicBezTo>
              </a:path>
            </a:pathLst>
          </a:custGeom>
          <a:solidFill>
            <a:srgbClr val="27B1E3">
              <a:alpha val="1173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013">
              <a:solidFill>
                <a:schemeClr val="dk1"/>
              </a:solidFill>
              <a:latin typeface="Arial"/>
              <a:ea typeface="Arial"/>
              <a:cs typeface="Arial"/>
              <a:sym typeface="Arial"/>
            </a:endParaRPr>
          </a:p>
        </p:txBody>
      </p:sp>
      <p:sp>
        <p:nvSpPr>
          <p:cNvPr id="15" name="Google Shape;149;p23">
            <a:extLst>
              <a:ext uri="{FF2B5EF4-FFF2-40B4-BE49-F238E27FC236}">
                <a16:creationId xmlns:a16="http://schemas.microsoft.com/office/drawing/2014/main" id="{8F657C1B-92B4-6B9D-5FE1-04A3ACDD0B0C}"/>
              </a:ext>
            </a:extLst>
          </p:cNvPr>
          <p:cNvSpPr/>
          <p:nvPr userDrawn="1"/>
        </p:nvSpPr>
        <p:spPr>
          <a:xfrm>
            <a:off x="2596853" y="2767075"/>
            <a:ext cx="2772174" cy="2372082"/>
          </a:xfrm>
          <a:custGeom>
            <a:avLst/>
            <a:gdLst/>
            <a:ahLst/>
            <a:cxnLst/>
            <a:rect l="l" t="t" r="r" b="b"/>
            <a:pathLst>
              <a:path w="4248542" h="3635375" extrusionOk="0">
                <a:moveTo>
                  <a:pt x="0" y="0"/>
                </a:moveTo>
                <a:cubicBezTo>
                  <a:pt x="0" y="0"/>
                  <a:pt x="0" y="0"/>
                  <a:pt x="3688930" y="2134683"/>
                </a:cubicBezTo>
                <a:cubicBezTo>
                  <a:pt x="3955829" y="2287388"/>
                  <a:pt x="4133762" y="2532351"/>
                  <a:pt x="4210019" y="2805947"/>
                </a:cubicBezTo>
                <a:cubicBezTo>
                  <a:pt x="4232261" y="2891843"/>
                  <a:pt x="4244971" y="2980921"/>
                  <a:pt x="4248147" y="3069999"/>
                </a:cubicBezTo>
                <a:cubicBezTo>
                  <a:pt x="4251325" y="3190890"/>
                  <a:pt x="4235438" y="3314962"/>
                  <a:pt x="4197309" y="3432672"/>
                </a:cubicBezTo>
                <a:cubicBezTo>
                  <a:pt x="4177450" y="3497890"/>
                  <a:pt x="4151634" y="3561318"/>
                  <a:pt x="4120109" y="3622062"/>
                </a:cubicBezTo>
                <a:lnTo>
                  <a:pt x="4112399" y="3635375"/>
                </a:lnTo>
                <a:lnTo>
                  <a:pt x="0" y="3635375"/>
                </a:lnTo>
                <a:lnTo>
                  <a:pt x="0" y="3623553"/>
                </a:lnTo>
                <a:cubicBezTo>
                  <a:pt x="0" y="3623553"/>
                  <a:pt x="0" y="3623553"/>
                  <a:pt x="896019" y="3104994"/>
                </a:cubicBezTo>
                <a:cubicBezTo>
                  <a:pt x="896019" y="3104994"/>
                  <a:pt x="896019" y="3104994"/>
                  <a:pt x="0" y="2586434"/>
                </a:cubicBezTo>
                <a:cubicBezTo>
                  <a:pt x="0" y="2586434"/>
                  <a:pt x="0" y="2586434"/>
                  <a:pt x="0" y="0"/>
                </a:cubicBezTo>
                <a:close/>
              </a:path>
            </a:pathLst>
          </a:custGeom>
          <a:solidFill>
            <a:srgbClr val="27B1E3">
              <a:alpha val="1173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Arial"/>
              <a:ea typeface="Arial"/>
              <a:cs typeface="Arial"/>
              <a:sym typeface="Arial"/>
            </a:endParaRPr>
          </a:p>
        </p:txBody>
      </p:sp>
      <p:pic>
        <p:nvPicPr>
          <p:cNvPr id="16" name="Google Shape;151;p23">
            <a:extLst>
              <a:ext uri="{FF2B5EF4-FFF2-40B4-BE49-F238E27FC236}">
                <a16:creationId xmlns:a16="http://schemas.microsoft.com/office/drawing/2014/main" id="{FD0D6CEB-D284-400B-5E7A-E1C1E3DBBF80}"/>
              </a:ext>
            </a:extLst>
          </p:cNvPr>
          <p:cNvPicPr preferRelativeResize="0"/>
          <p:nvPr userDrawn="1"/>
        </p:nvPicPr>
        <p:blipFill rotWithShape="1">
          <a:blip r:embed="rId2">
            <a:alphaModFix/>
          </a:blip>
          <a:srcRect l="16763"/>
          <a:stretch/>
        </p:blipFill>
        <p:spPr>
          <a:xfrm rot="10800000">
            <a:off x="7338076" y="640000"/>
            <a:ext cx="1805925" cy="2369900"/>
          </a:xfrm>
          <a:prstGeom prst="rect">
            <a:avLst/>
          </a:prstGeom>
          <a:noFill/>
          <a:ln>
            <a:noFill/>
          </a:ln>
        </p:spPr>
      </p:pic>
      <p:sp>
        <p:nvSpPr>
          <p:cNvPr id="2" name="Title 1"/>
          <p:cNvSpPr>
            <a:spLocks noGrp="1"/>
          </p:cNvSpPr>
          <p:nvPr>
            <p:ph type="title"/>
          </p:nvPr>
        </p:nvSpPr>
        <p:spPr>
          <a:xfrm>
            <a:off x="353539" y="291988"/>
            <a:ext cx="1959263" cy="473131"/>
          </a:xfrm>
        </p:spPr>
        <p:txBody>
          <a:bodyPr>
            <a:noAutofit/>
          </a:bodyPr>
          <a:lstStyle>
            <a:lvl1pPr>
              <a:defRPr sz="2600" b="1"/>
            </a:lvl1pPr>
          </a:lstStyle>
          <a:p>
            <a:r>
              <a:rPr lang="en-GB"/>
              <a:t>Click to edit Master title style</a:t>
            </a:r>
            <a:endParaRPr lang="en-US" dirty="0"/>
          </a:p>
        </p:txBody>
      </p:sp>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3" name="TextBox 12">
            <a:extLst>
              <a:ext uri="{FF2B5EF4-FFF2-40B4-BE49-F238E27FC236}">
                <a16:creationId xmlns:a16="http://schemas.microsoft.com/office/drawing/2014/main" id="{612AB308-CDD2-59CC-482E-153C99757AFA}"/>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chemeClr val="bg1"/>
                </a:solidFill>
                <a:latin typeface="+mn-lt"/>
                <a:ea typeface="+mn-ea"/>
                <a:cs typeface="+mn-cs"/>
              </a:rPr>
              <a:pPr algn="r"/>
              <a:t>‹#›</a:t>
            </a:fld>
            <a:endParaRPr lang="en-US" sz="600" i="0" kern="1200" dirty="0">
              <a:solidFill>
                <a:schemeClr val="bg1"/>
              </a:solidFill>
              <a:latin typeface="+mn-lt"/>
              <a:ea typeface="+mn-ea"/>
              <a:cs typeface="+mn-cs"/>
            </a:endParaRPr>
          </a:p>
        </p:txBody>
      </p:sp>
      <p:sp>
        <p:nvSpPr>
          <p:cNvPr id="21" name="Google Shape;150;p23">
            <a:extLst>
              <a:ext uri="{FF2B5EF4-FFF2-40B4-BE49-F238E27FC236}">
                <a16:creationId xmlns:a16="http://schemas.microsoft.com/office/drawing/2014/main" id="{4701A14F-C5DC-D91B-CAAF-9F6050DD7D8F}"/>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Content Placeholder 2">
            <a:extLst>
              <a:ext uri="{FF2B5EF4-FFF2-40B4-BE49-F238E27FC236}">
                <a16:creationId xmlns:a16="http://schemas.microsoft.com/office/drawing/2014/main" id="{E1839889-1EBD-E4BD-1C4B-C52F84F4923A}"/>
              </a:ext>
            </a:extLst>
          </p:cNvPr>
          <p:cNvSpPr>
            <a:spLocks noGrp="1"/>
          </p:cNvSpPr>
          <p:nvPr>
            <p:ph sz="quarter" idx="22"/>
          </p:nvPr>
        </p:nvSpPr>
        <p:spPr>
          <a:xfrm>
            <a:off x="3088263" y="1684085"/>
            <a:ext cx="3814574" cy="2940580"/>
          </a:xfrm>
          <a:prstGeom prst="rect">
            <a:avLst/>
          </a:prstGeom>
        </p:spPr>
        <p:txBody>
          <a:bodyPr/>
          <a:lstStyle>
            <a:lvl1pPr>
              <a:lnSpc>
                <a:spcPct val="114000"/>
              </a:lnSpc>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4378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lit Layout">
    <p:spTree>
      <p:nvGrpSpPr>
        <p:cNvPr id="1" name=""/>
        <p:cNvGrpSpPr/>
        <p:nvPr/>
      </p:nvGrpSpPr>
      <p:grpSpPr>
        <a:xfrm>
          <a:off x="0" y="0"/>
          <a:ext cx="0" cy="0"/>
          <a:chOff x="0" y="0"/>
          <a:chExt cx="0" cy="0"/>
        </a:xfrm>
      </p:grpSpPr>
      <p:sp>
        <p:nvSpPr>
          <p:cNvPr id="12" name="Google Shape;142;p23">
            <a:extLst>
              <a:ext uri="{FF2B5EF4-FFF2-40B4-BE49-F238E27FC236}">
                <a16:creationId xmlns:a16="http://schemas.microsoft.com/office/drawing/2014/main" id="{20296E92-7094-A702-9723-6C0F91656D60}"/>
              </a:ext>
            </a:extLst>
          </p:cNvPr>
          <p:cNvSpPr/>
          <p:nvPr userDrawn="1"/>
        </p:nvSpPr>
        <p:spPr>
          <a:xfrm>
            <a:off x="4675160" y="0"/>
            <a:ext cx="446884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3" name="Google Shape;173;p25">
            <a:extLst>
              <a:ext uri="{FF2B5EF4-FFF2-40B4-BE49-F238E27FC236}">
                <a16:creationId xmlns:a16="http://schemas.microsoft.com/office/drawing/2014/main" id="{A10AF59D-ABBE-0951-4030-2A73CC651E5F}"/>
              </a:ext>
            </a:extLst>
          </p:cNvPr>
          <p:cNvSpPr/>
          <p:nvPr userDrawn="1"/>
        </p:nvSpPr>
        <p:spPr>
          <a:xfrm>
            <a:off x="8067676" y="228601"/>
            <a:ext cx="1077917" cy="1543491"/>
          </a:xfrm>
          <a:custGeom>
            <a:avLst/>
            <a:gdLst/>
            <a:ahLst/>
            <a:cxnLst/>
            <a:rect l="l" t="t" r="r" b="b"/>
            <a:pathLst>
              <a:path w="2613132" h="3741797" extrusionOk="0">
                <a:moveTo>
                  <a:pt x="2613132" y="0"/>
                </a:moveTo>
                <a:lnTo>
                  <a:pt x="2613132" y="1482383"/>
                </a:lnTo>
                <a:lnTo>
                  <a:pt x="2480582" y="1558999"/>
                </a:lnTo>
                <a:cubicBezTo>
                  <a:pt x="1938975" y="1872053"/>
                  <a:pt x="1938975" y="1872053"/>
                  <a:pt x="1938975" y="1872053"/>
                </a:cubicBezTo>
                <a:cubicBezTo>
                  <a:pt x="2168749" y="2004548"/>
                  <a:pt x="2355441" y="2112200"/>
                  <a:pt x="2507127" y="2199667"/>
                </a:cubicBezTo>
                <a:lnTo>
                  <a:pt x="2613132" y="2260793"/>
                </a:lnTo>
                <a:lnTo>
                  <a:pt x="2613132" y="3741797"/>
                </a:lnTo>
                <a:lnTo>
                  <a:pt x="2518746" y="3699509"/>
                </a:lnTo>
                <a:cubicBezTo>
                  <a:pt x="324746" y="2431617"/>
                  <a:pt x="324746" y="2431617"/>
                  <a:pt x="324746" y="2431617"/>
                </a:cubicBezTo>
                <a:cubicBezTo>
                  <a:pt x="176001" y="2345400"/>
                  <a:pt x="76273" y="2211848"/>
                  <a:pt x="28945" y="2061392"/>
                </a:cubicBezTo>
                <a:cubicBezTo>
                  <a:pt x="6971" y="1993771"/>
                  <a:pt x="-1480" y="1922769"/>
                  <a:pt x="210" y="1851767"/>
                </a:cubicBezTo>
                <a:cubicBezTo>
                  <a:pt x="1901" y="1801051"/>
                  <a:pt x="8662" y="1750335"/>
                  <a:pt x="23874" y="1699620"/>
                </a:cubicBezTo>
                <a:cubicBezTo>
                  <a:pt x="66132" y="1540710"/>
                  <a:pt x="169240" y="1400397"/>
                  <a:pt x="324746" y="1310799"/>
                </a:cubicBezTo>
                <a:cubicBezTo>
                  <a:pt x="2518746" y="44597"/>
                  <a:pt x="2518746" y="44597"/>
                  <a:pt x="2518746" y="44597"/>
                </a:cubicBezTo>
                <a:cubicBezTo>
                  <a:pt x="2547745" y="27797"/>
                  <a:pt x="2577487" y="13509"/>
                  <a:pt x="2607725" y="1663"/>
                </a:cubicBezTo>
                <a:close/>
              </a:path>
            </a:pathLst>
          </a:custGeom>
          <a:solidFill>
            <a:srgbClr val="27B1E3">
              <a:alpha val="1173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Arial"/>
              <a:ea typeface="Arial"/>
              <a:cs typeface="Arial"/>
              <a:sym typeface="Arial"/>
            </a:endParaRPr>
          </a:p>
        </p:txBody>
      </p:sp>
      <p:sp>
        <p:nvSpPr>
          <p:cNvPr id="14" name="TextBox 13">
            <a:extLst>
              <a:ext uri="{FF2B5EF4-FFF2-40B4-BE49-F238E27FC236}">
                <a16:creationId xmlns:a16="http://schemas.microsoft.com/office/drawing/2014/main" id="{E79F42F5-0329-A383-74D4-0B757CFCAD0C}"/>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chemeClr val="bg1"/>
                </a:solidFill>
                <a:latin typeface="+mn-lt"/>
                <a:ea typeface="+mn-ea"/>
                <a:cs typeface="+mn-cs"/>
              </a:rPr>
              <a:pPr algn="r"/>
              <a:t>‹#›</a:t>
            </a:fld>
            <a:endParaRPr lang="en-US" sz="600" i="0" kern="1200" dirty="0">
              <a:solidFill>
                <a:schemeClr val="bg1"/>
              </a:solidFill>
              <a:latin typeface="+mn-lt"/>
              <a:ea typeface="+mn-ea"/>
              <a:cs typeface="+mn-cs"/>
            </a:endParaRPr>
          </a:p>
        </p:txBody>
      </p:sp>
      <p:sp>
        <p:nvSpPr>
          <p:cNvPr id="16" name="Google Shape;150;p23">
            <a:extLst>
              <a:ext uri="{FF2B5EF4-FFF2-40B4-BE49-F238E27FC236}">
                <a16:creationId xmlns:a16="http://schemas.microsoft.com/office/drawing/2014/main" id="{867694D1-40E9-6A62-5E08-7DACA984A6F0}"/>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1">
            <a:extLst>
              <a:ext uri="{FF2B5EF4-FFF2-40B4-BE49-F238E27FC236}">
                <a16:creationId xmlns:a16="http://schemas.microsoft.com/office/drawing/2014/main" id="{D3535C7E-5722-E4E7-F4F7-2278339B39F6}"/>
              </a:ext>
            </a:extLst>
          </p:cNvPr>
          <p:cNvSpPr>
            <a:spLocks noGrp="1"/>
          </p:cNvSpPr>
          <p:nvPr>
            <p:ph type="title"/>
          </p:nvPr>
        </p:nvSpPr>
        <p:spPr>
          <a:xfrm>
            <a:off x="354559" y="291988"/>
            <a:ext cx="4103142" cy="473131"/>
          </a:xfrm>
        </p:spPr>
        <p:txBody>
          <a:bodyPr bIns="0">
            <a:noAutofit/>
          </a:bodyPr>
          <a:lstStyle>
            <a:lvl1pPr>
              <a:defRPr sz="2600" b="1"/>
            </a:lvl1pPr>
          </a:lstStyle>
          <a:p>
            <a:r>
              <a:rPr lang="en-GB"/>
              <a:t>Click to edit Master title style</a:t>
            </a:r>
            <a:endParaRPr lang="en-US" dirty="0"/>
          </a:p>
        </p:txBody>
      </p:sp>
      <p:sp>
        <p:nvSpPr>
          <p:cNvPr id="4" name="Google Shape;58;p14">
            <a:extLst>
              <a:ext uri="{FF2B5EF4-FFF2-40B4-BE49-F238E27FC236}">
                <a16:creationId xmlns:a16="http://schemas.microsoft.com/office/drawing/2014/main" id="{936381EB-FB04-D988-1D42-B17BAD26D90A}"/>
              </a:ext>
            </a:extLst>
          </p:cNvPr>
          <p:cNvSpPr txBox="1">
            <a:spLocks noGrp="1"/>
          </p:cNvSpPr>
          <p:nvPr>
            <p:ph type="subTitle" idx="1"/>
          </p:nvPr>
        </p:nvSpPr>
        <p:spPr>
          <a:xfrm>
            <a:off x="354559" y="774863"/>
            <a:ext cx="4103142"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
        <p:nvSpPr>
          <p:cNvPr id="7" name="Content Placeholder 6">
            <a:extLst>
              <a:ext uri="{FF2B5EF4-FFF2-40B4-BE49-F238E27FC236}">
                <a16:creationId xmlns:a16="http://schemas.microsoft.com/office/drawing/2014/main" id="{B058B340-F2D3-9F6B-7DAC-62713BCCE505}"/>
              </a:ext>
            </a:extLst>
          </p:cNvPr>
          <p:cNvSpPr>
            <a:spLocks noGrp="1"/>
          </p:cNvSpPr>
          <p:nvPr>
            <p:ph sz="quarter" idx="21" hasCustomPrompt="1"/>
          </p:nvPr>
        </p:nvSpPr>
        <p:spPr>
          <a:xfrm>
            <a:off x="457200" y="1544638"/>
            <a:ext cx="4000500" cy="3160712"/>
          </a:xfrm>
          <a:prstGeom prst="rect">
            <a:avLst/>
          </a:prstGeom>
          <a:solidFill>
            <a:schemeClr val="tx1">
              <a:lumMod val="10000"/>
              <a:lumOff val="90000"/>
            </a:schemeClr>
          </a:solidFill>
        </p:spPr>
        <p:txBody>
          <a:bodyPr/>
          <a:lstStyle>
            <a:lvl1pPr marL="0" indent="0">
              <a:buNone/>
              <a:defRPr/>
            </a:lvl1pPr>
          </a:lstStyle>
          <a:p>
            <a:pPr lvl="0"/>
            <a:r>
              <a:rPr lang="en-US" dirty="0"/>
              <a:t>Placeholder</a:t>
            </a:r>
          </a:p>
        </p:txBody>
      </p:sp>
      <p:sp>
        <p:nvSpPr>
          <p:cNvPr id="2" name="Content Placeholder 2">
            <a:extLst>
              <a:ext uri="{FF2B5EF4-FFF2-40B4-BE49-F238E27FC236}">
                <a16:creationId xmlns:a16="http://schemas.microsoft.com/office/drawing/2014/main" id="{2567BD78-4742-C974-CA1B-C841B0E09315}"/>
              </a:ext>
            </a:extLst>
          </p:cNvPr>
          <p:cNvSpPr>
            <a:spLocks noGrp="1"/>
          </p:cNvSpPr>
          <p:nvPr>
            <p:ph sz="quarter" idx="22"/>
          </p:nvPr>
        </p:nvSpPr>
        <p:spPr>
          <a:xfrm>
            <a:off x="5025683" y="1544638"/>
            <a:ext cx="3814574" cy="3160712"/>
          </a:xfrm>
          <a:prstGeom prst="rect">
            <a:avLst/>
          </a:prstGeom>
        </p:spPr>
        <p:txBody>
          <a:bodyPr/>
          <a:lstStyle>
            <a:lvl1pPr>
              <a:lnSpc>
                <a:spcPct val="114000"/>
              </a:lnSpc>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27390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ark Blue Left Bar">
    <p:spTree>
      <p:nvGrpSpPr>
        <p:cNvPr id="1" name=""/>
        <p:cNvGrpSpPr/>
        <p:nvPr/>
      </p:nvGrpSpPr>
      <p:grpSpPr>
        <a:xfrm>
          <a:off x="0" y="0"/>
          <a:ext cx="0" cy="0"/>
          <a:chOff x="0" y="0"/>
          <a:chExt cx="0" cy="0"/>
        </a:xfrm>
      </p:grpSpPr>
      <p:sp>
        <p:nvSpPr>
          <p:cNvPr id="12" name="Google Shape;142;p23">
            <a:extLst>
              <a:ext uri="{FF2B5EF4-FFF2-40B4-BE49-F238E27FC236}">
                <a16:creationId xmlns:a16="http://schemas.microsoft.com/office/drawing/2014/main" id="{20296E92-7094-A702-9723-6C0F91656D60}"/>
              </a:ext>
            </a:extLst>
          </p:cNvPr>
          <p:cNvSpPr/>
          <p:nvPr userDrawn="1"/>
        </p:nvSpPr>
        <p:spPr>
          <a:xfrm>
            <a:off x="0" y="0"/>
            <a:ext cx="273138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353539" y="291988"/>
            <a:ext cx="2377841" cy="473131"/>
          </a:xfrm>
        </p:spPr>
        <p:txBody>
          <a:bodyPr>
            <a:noAutofit/>
          </a:bodyPr>
          <a:lstStyle>
            <a:lvl1pPr>
              <a:defRPr sz="2600" b="1">
                <a:solidFill>
                  <a:schemeClr val="bg1"/>
                </a:solidFill>
              </a:defRPr>
            </a:lvl1pPr>
          </a:lstStyle>
          <a:p>
            <a:r>
              <a:rPr lang="en-GB"/>
              <a:t>Click to edit Master title style</a:t>
            </a:r>
            <a:endParaRPr lang="en-US" dirty="0"/>
          </a:p>
        </p:txBody>
      </p:sp>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3" name="Google Shape;173;p25">
            <a:extLst>
              <a:ext uri="{FF2B5EF4-FFF2-40B4-BE49-F238E27FC236}">
                <a16:creationId xmlns:a16="http://schemas.microsoft.com/office/drawing/2014/main" id="{A10AF59D-ABBE-0951-4030-2A73CC651E5F}"/>
              </a:ext>
            </a:extLst>
          </p:cNvPr>
          <p:cNvSpPr/>
          <p:nvPr userDrawn="1"/>
        </p:nvSpPr>
        <p:spPr>
          <a:xfrm>
            <a:off x="8067676" y="228601"/>
            <a:ext cx="1077917" cy="1543491"/>
          </a:xfrm>
          <a:custGeom>
            <a:avLst/>
            <a:gdLst/>
            <a:ahLst/>
            <a:cxnLst/>
            <a:rect l="l" t="t" r="r" b="b"/>
            <a:pathLst>
              <a:path w="2613132" h="3741797" extrusionOk="0">
                <a:moveTo>
                  <a:pt x="2613132" y="0"/>
                </a:moveTo>
                <a:lnTo>
                  <a:pt x="2613132" y="1482383"/>
                </a:lnTo>
                <a:lnTo>
                  <a:pt x="2480582" y="1558999"/>
                </a:lnTo>
                <a:cubicBezTo>
                  <a:pt x="1938975" y="1872053"/>
                  <a:pt x="1938975" y="1872053"/>
                  <a:pt x="1938975" y="1872053"/>
                </a:cubicBezTo>
                <a:cubicBezTo>
                  <a:pt x="2168749" y="2004548"/>
                  <a:pt x="2355441" y="2112200"/>
                  <a:pt x="2507127" y="2199667"/>
                </a:cubicBezTo>
                <a:lnTo>
                  <a:pt x="2613132" y="2260793"/>
                </a:lnTo>
                <a:lnTo>
                  <a:pt x="2613132" y="3741797"/>
                </a:lnTo>
                <a:lnTo>
                  <a:pt x="2518746" y="3699509"/>
                </a:lnTo>
                <a:cubicBezTo>
                  <a:pt x="324746" y="2431617"/>
                  <a:pt x="324746" y="2431617"/>
                  <a:pt x="324746" y="2431617"/>
                </a:cubicBezTo>
                <a:cubicBezTo>
                  <a:pt x="176001" y="2345400"/>
                  <a:pt x="76273" y="2211848"/>
                  <a:pt x="28945" y="2061392"/>
                </a:cubicBezTo>
                <a:cubicBezTo>
                  <a:pt x="6971" y="1993771"/>
                  <a:pt x="-1480" y="1922769"/>
                  <a:pt x="210" y="1851767"/>
                </a:cubicBezTo>
                <a:cubicBezTo>
                  <a:pt x="1901" y="1801051"/>
                  <a:pt x="8662" y="1750335"/>
                  <a:pt x="23874" y="1699620"/>
                </a:cubicBezTo>
                <a:cubicBezTo>
                  <a:pt x="66132" y="1540710"/>
                  <a:pt x="169240" y="1400397"/>
                  <a:pt x="324746" y="1310799"/>
                </a:cubicBezTo>
                <a:cubicBezTo>
                  <a:pt x="2518746" y="44597"/>
                  <a:pt x="2518746" y="44597"/>
                  <a:pt x="2518746" y="44597"/>
                </a:cubicBezTo>
                <a:cubicBezTo>
                  <a:pt x="2547745" y="27797"/>
                  <a:pt x="2577487" y="13509"/>
                  <a:pt x="2607725" y="1663"/>
                </a:cubicBezTo>
                <a:close/>
              </a:path>
            </a:pathLst>
          </a:custGeom>
          <a:solidFill>
            <a:srgbClr val="27B1E3">
              <a:alpha val="1173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Arial"/>
              <a:ea typeface="Arial"/>
              <a:cs typeface="Arial"/>
              <a:sym typeface="Arial"/>
            </a:endParaRPr>
          </a:p>
        </p:txBody>
      </p:sp>
      <p:sp>
        <p:nvSpPr>
          <p:cNvPr id="14" name="TextBox 13">
            <a:extLst>
              <a:ext uri="{FF2B5EF4-FFF2-40B4-BE49-F238E27FC236}">
                <a16:creationId xmlns:a16="http://schemas.microsoft.com/office/drawing/2014/main" id="{E79F42F5-0329-A383-74D4-0B757CFCAD0C}"/>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chemeClr val="bg1"/>
                </a:solidFill>
                <a:latin typeface="+mn-lt"/>
                <a:ea typeface="+mn-ea"/>
                <a:cs typeface="+mn-cs"/>
              </a:rPr>
              <a:pPr algn="r"/>
              <a:t>‹#›</a:t>
            </a:fld>
            <a:endParaRPr lang="en-US" sz="600" i="0" kern="1200" dirty="0">
              <a:solidFill>
                <a:schemeClr val="bg1"/>
              </a:solidFill>
              <a:latin typeface="+mn-lt"/>
              <a:ea typeface="+mn-ea"/>
              <a:cs typeface="+mn-cs"/>
            </a:endParaRPr>
          </a:p>
        </p:txBody>
      </p:sp>
      <p:sp>
        <p:nvSpPr>
          <p:cNvPr id="3" name="TextBox 2">
            <a:extLst>
              <a:ext uri="{FF2B5EF4-FFF2-40B4-BE49-F238E27FC236}">
                <a16:creationId xmlns:a16="http://schemas.microsoft.com/office/drawing/2014/main" id="{D489FA23-8BD3-56D4-BB4A-5BE09B8CB651}"/>
              </a:ext>
            </a:extLst>
          </p:cNvPr>
          <p:cNvSpPr txBox="1"/>
          <p:nvPr userDrawn="1"/>
        </p:nvSpPr>
        <p:spPr>
          <a:xfrm>
            <a:off x="8334249"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4" name="Google Shape;150;p23">
            <a:extLst>
              <a:ext uri="{FF2B5EF4-FFF2-40B4-BE49-F238E27FC236}">
                <a16:creationId xmlns:a16="http://schemas.microsoft.com/office/drawing/2014/main" id="{4C9665B1-5647-673F-BAF3-3DE55536918A}"/>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Content Placeholder 2">
            <a:extLst>
              <a:ext uri="{FF2B5EF4-FFF2-40B4-BE49-F238E27FC236}">
                <a16:creationId xmlns:a16="http://schemas.microsoft.com/office/drawing/2014/main" id="{35E79355-6C73-910D-8667-2AC02482BFD4}"/>
              </a:ext>
            </a:extLst>
          </p:cNvPr>
          <p:cNvSpPr>
            <a:spLocks noGrp="1"/>
          </p:cNvSpPr>
          <p:nvPr>
            <p:ph sz="quarter" idx="22"/>
          </p:nvPr>
        </p:nvSpPr>
        <p:spPr>
          <a:xfrm>
            <a:off x="457195" y="1527328"/>
            <a:ext cx="2133605" cy="2940580"/>
          </a:xfrm>
          <a:prstGeom prst="rect">
            <a:avLst/>
          </a:prstGeom>
        </p:spPr>
        <p:txBody>
          <a:bodyPr/>
          <a:lstStyle>
            <a:lvl1pPr>
              <a:lnSpc>
                <a:spcPct val="114000"/>
              </a:lnSpc>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31174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ulti-use layout_image">
    <p:spTree>
      <p:nvGrpSpPr>
        <p:cNvPr id="1" name=""/>
        <p:cNvGrpSpPr/>
        <p:nvPr/>
      </p:nvGrpSpPr>
      <p:grpSpPr>
        <a:xfrm>
          <a:off x="0" y="0"/>
          <a:ext cx="0" cy="0"/>
          <a:chOff x="0" y="0"/>
          <a:chExt cx="0" cy="0"/>
        </a:xfrm>
      </p:grpSpPr>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1" name="TextBox 10">
            <a:extLst>
              <a:ext uri="{FF2B5EF4-FFF2-40B4-BE49-F238E27FC236}">
                <a16:creationId xmlns:a16="http://schemas.microsoft.com/office/drawing/2014/main" id="{FB499FC0-591F-7C46-DAD8-8F4DF6DE6F5C}"/>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13" name="Google Shape;150;p23">
            <a:extLst>
              <a:ext uri="{FF2B5EF4-FFF2-40B4-BE49-F238E27FC236}">
                <a16:creationId xmlns:a16="http://schemas.microsoft.com/office/drawing/2014/main" id="{3188B7A7-1671-4C59-623A-2DD6B50D4881}"/>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1">
            <a:extLst>
              <a:ext uri="{FF2B5EF4-FFF2-40B4-BE49-F238E27FC236}">
                <a16:creationId xmlns:a16="http://schemas.microsoft.com/office/drawing/2014/main" id="{7EDE6888-D6B4-610E-2B13-799002D38C67}"/>
              </a:ext>
            </a:extLst>
          </p:cNvPr>
          <p:cNvSpPr>
            <a:spLocks noGrp="1"/>
          </p:cNvSpPr>
          <p:nvPr>
            <p:ph type="title"/>
          </p:nvPr>
        </p:nvSpPr>
        <p:spPr>
          <a:xfrm>
            <a:off x="354559" y="291988"/>
            <a:ext cx="8370340" cy="473131"/>
          </a:xfrm>
        </p:spPr>
        <p:txBody>
          <a:bodyPr bIns="0">
            <a:noAutofit/>
          </a:bodyPr>
          <a:lstStyle>
            <a:lvl1pPr>
              <a:defRPr sz="2600" b="1"/>
            </a:lvl1pPr>
          </a:lstStyle>
          <a:p>
            <a:r>
              <a:rPr lang="en-GB"/>
              <a:t>Click to edit Master title style</a:t>
            </a:r>
            <a:endParaRPr lang="en-US" dirty="0"/>
          </a:p>
        </p:txBody>
      </p:sp>
      <p:sp>
        <p:nvSpPr>
          <p:cNvPr id="4" name="Google Shape;58;p14">
            <a:extLst>
              <a:ext uri="{FF2B5EF4-FFF2-40B4-BE49-F238E27FC236}">
                <a16:creationId xmlns:a16="http://schemas.microsoft.com/office/drawing/2014/main" id="{4823B32A-3BF7-C75E-0DCF-6A3FF8EE8037}"/>
              </a:ext>
            </a:extLst>
          </p:cNvPr>
          <p:cNvSpPr txBox="1">
            <a:spLocks noGrp="1"/>
          </p:cNvSpPr>
          <p:nvPr>
            <p:ph type="subTitle" idx="1"/>
          </p:nvPr>
        </p:nvSpPr>
        <p:spPr>
          <a:xfrm>
            <a:off x="354558" y="774863"/>
            <a:ext cx="8370341"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
        <p:nvSpPr>
          <p:cNvPr id="2" name="Content Placeholder 6">
            <a:extLst>
              <a:ext uri="{FF2B5EF4-FFF2-40B4-BE49-F238E27FC236}">
                <a16:creationId xmlns:a16="http://schemas.microsoft.com/office/drawing/2014/main" id="{4FC98C78-81FF-8FBC-19F3-BD5D5CF69785}"/>
              </a:ext>
            </a:extLst>
          </p:cNvPr>
          <p:cNvSpPr>
            <a:spLocks noGrp="1"/>
          </p:cNvSpPr>
          <p:nvPr>
            <p:ph sz="quarter" idx="10" hasCustomPrompt="1"/>
          </p:nvPr>
        </p:nvSpPr>
        <p:spPr>
          <a:xfrm>
            <a:off x="457195" y="1225550"/>
            <a:ext cx="8267705" cy="3479800"/>
          </a:xfrm>
          <a:prstGeom prst="rect">
            <a:avLst/>
          </a:prstGeom>
          <a:solidFill>
            <a:schemeClr val="tx1">
              <a:lumMod val="10000"/>
              <a:lumOff val="90000"/>
            </a:schemeClr>
          </a:solidFill>
        </p:spPr>
        <p:txBody>
          <a:bodyPr/>
          <a:lstStyle>
            <a:lvl1pPr marL="0" indent="0">
              <a:buNone/>
              <a:defRPr/>
            </a:lvl1pPr>
          </a:lstStyle>
          <a:p>
            <a:pPr lvl="0"/>
            <a:r>
              <a:rPr lang="en-US" dirty="0"/>
              <a:t>Placeholder</a:t>
            </a:r>
          </a:p>
        </p:txBody>
      </p:sp>
    </p:spTree>
    <p:extLst>
      <p:ext uri="{BB962C8B-B14F-4D97-AF65-F5344CB8AC3E}">
        <p14:creationId xmlns:p14="http://schemas.microsoft.com/office/powerpoint/2010/main" val="40032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only)">
    <p:spTree>
      <p:nvGrpSpPr>
        <p:cNvPr id="1" name=""/>
        <p:cNvGrpSpPr/>
        <p:nvPr/>
      </p:nvGrpSpPr>
      <p:grpSpPr>
        <a:xfrm>
          <a:off x="0" y="0"/>
          <a:ext cx="0" cy="0"/>
          <a:chOff x="0" y="0"/>
          <a:chExt cx="0" cy="0"/>
        </a:xfrm>
      </p:grpSpPr>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1" name="TextBox 10">
            <a:extLst>
              <a:ext uri="{FF2B5EF4-FFF2-40B4-BE49-F238E27FC236}">
                <a16:creationId xmlns:a16="http://schemas.microsoft.com/office/drawing/2014/main" id="{A5323337-BC0E-625E-3DD7-ED8A97338A1B}"/>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13" name="Google Shape;150;p23">
            <a:extLst>
              <a:ext uri="{FF2B5EF4-FFF2-40B4-BE49-F238E27FC236}">
                <a16:creationId xmlns:a16="http://schemas.microsoft.com/office/drawing/2014/main" id="{50E977E4-4028-3991-2863-6CF02869C7DC}"/>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25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01">
    <p:bg>
      <p:bgPr>
        <a:solidFill>
          <a:schemeClr val="accent1"/>
        </a:solidFill>
        <a:effectLst/>
      </p:bgPr>
    </p:bg>
    <p:spTree>
      <p:nvGrpSpPr>
        <p:cNvPr id="1" name=""/>
        <p:cNvGrpSpPr/>
        <p:nvPr/>
      </p:nvGrpSpPr>
      <p:grpSpPr>
        <a:xfrm>
          <a:off x="0" y="0"/>
          <a:ext cx="0" cy="0"/>
          <a:chOff x="0" y="0"/>
          <a:chExt cx="0" cy="0"/>
        </a:xfrm>
      </p:grpSpPr>
      <p:grpSp>
        <p:nvGrpSpPr>
          <p:cNvPr id="12" name="Google Shape;187;p27">
            <a:extLst>
              <a:ext uri="{FF2B5EF4-FFF2-40B4-BE49-F238E27FC236}">
                <a16:creationId xmlns:a16="http://schemas.microsoft.com/office/drawing/2014/main" id="{D2CD792D-9D0E-7154-1D48-7E137433CC92}"/>
              </a:ext>
            </a:extLst>
          </p:cNvPr>
          <p:cNvGrpSpPr/>
          <p:nvPr userDrawn="1"/>
        </p:nvGrpSpPr>
        <p:grpSpPr>
          <a:xfrm>
            <a:off x="0" y="3771936"/>
            <a:ext cx="9143997" cy="1371564"/>
            <a:chOff x="-10" y="3735321"/>
            <a:chExt cx="9139427" cy="1408177"/>
          </a:xfrm>
        </p:grpSpPr>
        <p:pic>
          <p:nvPicPr>
            <p:cNvPr id="13" name="Google Shape;188;p27">
              <a:extLst>
                <a:ext uri="{FF2B5EF4-FFF2-40B4-BE49-F238E27FC236}">
                  <a16:creationId xmlns:a16="http://schemas.microsoft.com/office/drawing/2014/main" id="{294BDD61-B66B-EA4E-02A2-C849BC1D4DD0}"/>
                </a:ext>
              </a:extLst>
            </p:cNvPr>
            <p:cNvPicPr preferRelativeResize="0"/>
            <p:nvPr/>
          </p:nvPicPr>
          <p:blipFill>
            <a:blip r:embed="rId2">
              <a:alphaModFix/>
            </a:blip>
            <a:stretch>
              <a:fillRect/>
            </a:stretch>
          </p:blipFill>
          <p:spPr>
            <a:xfrm>
              <a:off x="-10" y="3735321"/>
              <a:ext cx="3044952" cy="1408177"/>
            </a:xfrm>
            <a:prstGeom prst="rect">
              <a:avLst/>
            </a:prstGeom>
            <a:noFill/>
            <a:ln>
              <a:noFill/>
            </a:ln>
          </p:spPr>
        </p:pic>
        <p:pic>
          <p:nvPicPr>
            <p:cNvPr id="14" name="Google Shape;189;p27">
              <a:extLst>
                <a:ext uri="{FF2B5EF4-FFF2-40B4-BE49-F238E27FC236}">
                  <a16:creationId xmlns:a16="http://schemas.microsoft.com/office/drawing/2014/main" id="{0C496021-1805-CB5A-DD3C-3599E614033B}"/>
                </a:ext>
              </a:extLst>
            </p:cNvPr>
            <p:cNvPicPr preferRelativeResize="0"/>
            <p:nvPr userDrawn="1"/>
          </p:nvPicPr>
          <p:blipFill rotWithShape="1">
            <a:blip r:embed="rId3">
              <a:alphaModFix/>
            </a:blip>
            <a:srcRect t="139" b="139"/>
            <a:stretch/>
          </p:blipFill>
          <p:spPr>
            <a:xfrm>
              <a:off x="3049515" y="3735321"/>
              <a:ext cx="3044952" cy="1408177"/>
            </a:xfrm>
            <a:prstGeom prst="rect">
              <a:avLst/>
            </a:prstGeom>
            <a:noFill/>
            <a:ln>
              <a:noFill/>
            </a:ln>
          </p:spPr>
        </p:pic>
        <p:pic>
          <p:nvPicPr>
            <p:cNvPr id="15" name="Google Shape;190;p27">
              <a:extLst>
                <a:ext uri="{FF2B5EF4-FFF2-40B4-BE49-F238E27FC236}">
                  <a16:creationId xmlns:a16="http://schemas.microsoft.com/office/drawing/2014/main" id="{0F8328AB-2E67-4244-956C-F3F118248A25}"/>
                </a:ext>
              </a:extLst>
            </p:cNvPr>
            <p:cNvPicPr preferRelativeResize="0"/>
            <p:nvPr/>
          </p:nvPicPr>
          <p:blipFill rotWithShape="1">
            <a:blip r:embed="rId4">
              <a:alphaModFix/>
            </a:blip>
            <a:srcRect t="139" b="139"/>
            <a:stretch/>
          </p:blipFill>
          <p:spPr>
            <a:xfrm>
              <a:off x="6094465" y="3735321"/>
              <a:ext cx="3044952" cy="1408177"/>
            </a:xfrm>
            <a:prstGeom prst="rect">
              <a:avLst/>
            </a:prstGeom>
            <a:noFill/>
            <a:ln>
              <a:noFill/>
            </a:ln>
          </p:spPr>
        </p:pic>
      </p:grpSp>
      <p:sp>
        <p:nvSpPr>
          <p:cNvPr id="2" name="Title 1"/>
          <p:cNvSpPr>
            <a:spLocks noGrp="1"/>
          </p:cNvSpPr>
          <p:nvPr>
            <p:ph type="ctrTitle"/>
          </p:nvPr>
        </p:nvSpPr>
        <p:spPr>
          <a:xfrm>
            <a:off x="352602" y="1956685"/>
            <a:ext cx="8372297" cy="1162750"/>
          </a:xfrm>
        </p:spPr>
        <p:txBody>
          <a:bodyPr anchor="b"/>
          <a:lstStyle>
            <a:lvl1pPr algn="l">
              <a:lnSpc>
                <a:spcPct val="75000"/>
              </a:lnSpc>
              <a:defRPr sz="4400" cap="all" baseline="0"/>
            </a:lvl1pPr>
          </a:lstStyle>
          <a:p>
            <a:r>
              <a:rPr lang="en-GB"/>
              <a:t>Click to edit Master title style</a:t>
            </a:r>
            <a:endParaRPr lang="en-US" dirty="0"/>
          </a:p>
        </p:txBody>
      </p:sp>
      <p:sp>
        <p:nvSpPr>
          <p:cNvPr id="3" name="Subtitle 2"/>
          <p:cNvSpPr>
            <a:spLocks noGrp="1"/>
          </p:cNvSpPr>
          <p:nvPr>
            <p:ph type="subTitle" idx="1"/>
          </p:nvPr>
        </p:nvSpPr>
        <p:spPr>
          <a:xfrm>
            <a:off x="364876" y="3131803"/>
            <a:ext cx="8372297" cy="409338"/>
          </a:xfrm>
          <a:prstGeom prst="rect">
            <a:avLst/>
          </a:prstGeom>
        </p:spPr>
        <p:txBody>
          <a:bodyPr tIns="0">
            <a:no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8" name="Google Shape;56;p14">
            <a:extLst>
              <a:ext uri="{FF2B5EF4-FFF2-40B4-BE49-F238E27FC236}">
                <a16:creationId xmlns:a16="http://schemas.microsoft.com/office/drawing/2014/main" id="{C609C043-DFE7-5188-1123-0B1C42A7C4D1}"/>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16" name="Google Shape;191;p27">
            <a:extLst>
              <a:ext uri="{FF2B5EF4-FFF2-40B4-BE49-F238E27FC236}">
                <a16:creationId xmlns:a16="http://schemas.microsoft.com/office/drawing/2014/main" id="{372F8DEC-8E8C-7D67-A4D2-0B25330A235D}"/>
              </a:ext>
            </a:extLst>
          </p:cNvPr>
          <p:cNvSpPr/>
          <p:nvPr userDrawn="1"/>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chemeClr val="dk1"/>
                </a:solidFill>
                <a:latin typeface="Arial"/>
                <a:ea typeface="Arial"/>
                <a:cs typeface="Arial"/>
                <a:sym typeface="Arial"/>
              </a:rPr>
              <a:t>© 2023 Snowflake Inc. All Rights Reserved</a:t>
            </a:r>
            <a:endParaRPr sz="600" dirty="0">
              <a:solidFill>
                <a:schemeClr val="dk1"/>
              </a:solidFill>
              <a:latin typeface="Arial"/>
              <a:ea typeface="Arial"/>
              <a:cs typeface="Arial"/>
              <a:sym typeface="Arial"/>
            </a:endParaRPr>
          </a:p>
        </p:txBody>
      </p:sp>
      <p:sp>
        <p:nvSpPr>
          <p:cNvPr id="17" name="Google Shape;195;p27">
            <a:extLst>
              <a:ext uri="{FF2B5EF4-FFF2-40B4-BE49-F238E27FC236}">
                <a16:creationId xmlns:a16="http://schemas.microsoft.com/office/drawing/2014/main" id="{FB8E2E24-3074-B2B7-CB91-8FD122C1F814}"/>
              </a:ext>
            </a:extLst>
          </p:cNvPr>
          <p:cNvSpPr/>
          <p:nvPr userDrawn="1"/>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13">
              <a:solidFill>
                <a:schemeClr val="lt1"/>
              </a:solidFill>
              <a:latin typeface="Arial"/>
              <a:ea typeface="Arial"/>
              <a:cs typeface="Arial"/>
              <a:sym typeface="Arial"/>
            </a:endParaRPr>
          </a:p>
        </p:txBody>
      </p:sp>
      <p:sp>
        <p:nvSpPr>
          <p:cNvPr id="24" name="Content Placeholder 22">
            <a:extLst>
              <a:ext uri="{FF2B5EF4-FFF2-40B4-BE49-F238E27FC236}">
                <a16:creationId xmlns:a16="http://schemas.microsoft.com/office/drawing/2014/main" id="{AC8C4274-C67A-0600-F861-FBC656C87CFC}"/>
              </a:ext>
            </a:extLst>
          </p:cNvPr>
          <p:cNvSpPr>
            <a:spLocks noGrp="1"/>
          </p:cNvSpPr>
          <p:nvPr>
            <p:ph sz="quarter" idx="10"/>
          </p:nvPr>
        </p:nvSpPr>
        <p:spPr>
          <a:xfrm>
            <a:off x="364876" y="4184596"/>
            <a:ext cx="3635375" cy="379413"/>
          </a:xfrm>
          <a:prstGeom prst="rect">
            <a:avLst/>
          </a:prstGeom>
        </p:spPr>
        <p:txBody>
          <a:bodyPr anchor="b"/>
          <a:lstStyle>
            <a:lvl1pPr marL="0" indent="0">
              <a:buNone/>
              <a:defRPr sz="1400"/>
            </a:lvl1pPr>
            <a:lvl2pPr marL="342900" indent="0">
              <a:buNone/>
              <a:defRPr sz="1400"/>
            </a:lvl2pPr>
            <a:lvl3pPr marL="685800" indent="0">
              <a:buNone/>
              <a:defRPr sz="1400"/>
            </a:lvl3pPr>
            <a:lvl4pPr marL="1028700" indent="0">
              <a:buNone/>
              <a:defRPr sz="1400"/>
            </a:lvl4pPr>
            <a:lvl5pPr marL="1371600" indent="0">
              <a:buNone/>
              <a:defRPr sz="1400"/>
            </a:lvl5pPr>
          </a:lstStyle>
          <a:p>
            <a:pPr lvl="0"/>
            <a:r>
              <a:rPr lang="en-GB"/>
              <a:t>Click to edit Master text styles</a:t>
            </a:r>
          </a:p>
        </p:txBody>
      </p:sp>
    </p:spTree>
    <p:extLst>
      <p:ext uri="{BB962C8B-B14F-4D97-AF65-F5344CB8AC3E}">
        <p14:creationId xmlns:p14="http://schemas.microsoft.com/office/powerpoint/2010/main" val="42195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 02">
    <p:bg>
      <p:bgPr>
        <a:solidFill>
          <a:schemeClr val="accent1"/>
        </a:solidFill>
        <a:effectLst/>
      </p:bgPr>
    </p:bg>
    <p:spTree>
      <p:nvGrpSpPr>
        <p:cNvPr id="1" name=""/>
        <p:cNvGrpSpPr/>
        <p:nvPr/>
      </p:nvGrpSpPr>
      <p:grpSpPr>
        <a:xfrm>
          <a:off x="0" y="0"/>
          <a:ext cx="0" cy="0"/>
          <a:chOff x="0" y="0"/>
          <a:chExt cx="0" cy="0"/>
        </a:xfrm>
      </p:grpSpPr>
      <p:grpSp>
        <p:nvGrpSpPr>
          <p:cNvPr id="4" name="Google Shape;197;p28">
            <a:extLst>
              <a:ext uri="{FF2B5EF4-FFF2-40B4-BE49-F238E27FC236}">
                <a16:creationId xmlns:a16="http://schemas.microsoft.com/office/drawing/2014/main" id="{E334A711-9EE0-A19D-F45C-2D7B437C6ABD}"/>
              </a:ext>
            </a:extLst>
          </p:cNvPr>
          <p:cNvGrpSpPr/>
          <p:nvPr userDrawn="1"/>
        </p:nvGrpSpPr>
        <p:grpSpPr>
          <a:xfrm>
            <a:off x="-2" y="2914850"/>
            <a:ext cx="9143627" cy="2228425"/>
            <a:chOff x="-834856" y="2711517"/>
            <a:chExt cx="9978858" cy="2431981"/>
          </a:xfrm>
        </p:grpSpPr>
        <p:pic>
          <p:nvPicPr>
            <p:cNvPr id="5" name="Google Shape;198;p28">
              <a:extLst>
                <a:ext uri="{FF2B5EF4-FFF2-40B4-BE49-F238E27FC236}">
                  <a16:creationId xmlns:a16="http://schemas.microsoft.com/office/drawing/2014/main" id="{DC8A6625-35A2-10CD-2482-E132F6E8779E}"/>
                </a:ext>
              </a:extLst>
            </p:cNvPr>
            <p:cNvPicPr preferRelativeResize="0"/>
            <p:nvPr/>
          </p:nvPicPr>
          <p:blipFill rotWithShape="1">
            <a:blip r:embed="rId2">
              <a:alphaModFix amt="85000"/>
            </a:blip>
            <a:srcRect l="45992" t="24707" b="30782"/>
            <a:stretch/>
          </p:blipFill>
          <p:spPr>
            <a:xfrm>
              <a:off x="-834856" y="2711517"/>
              <a:ext cx="3540541" cy="2431980"/>
            </a:xfrm>
            <a:prstGeom prst="rect">
              <a:avLst/>
            </a:prstGeom>
            <a:noFill/>
            <a:ln>
              <a:noFill/>
            </a:ln>
          </p:spPr>
        </p:pic>
        <p:pic>
          <p:nvPicPr>
            <p:cNvPr id="6" name="Google Shape;199;p28">
              <a:extLst>
                <a:ext uri="{FF2B5EF4-FFF2-40B4-BE49-F238E27FC236}">
                  <a16:creationId xmlns:a16="http://schemas.microsoft.com/office/drawing/2014/main" id="{3DCB4B56-DF87-5039-B22C-7160128B8233}"/>
                </a:ext>
              </a:extLst>
            </p:cNvPr>
            <p:cNvPicPr preferRelativeResize="0"/>
            <p:nvPr/>
          </p:nvPicPr>
          <p:blipFill rotWithShape="1">
            <a:blip r:embed="rId3">
              <a:alphaModFix amt="85000"/>
            </a:blip>
            <a:srcRect t="25271" r="1931" b="30786"/>
            <a:stretch/>
          </p:blipFill>
          <p:spPr>
            <a:xfrm>
              <a:off x="2715550" y="2742300"/>
              <a:ext cx="6428452" cy="2401198"/>
            </a:xfrm>
            <a:prstGeom prst="rect">
              <a:avLst/>
            </a:prstGeom>
            <a:noFill/>
            <a:ln>
              <a:noFill/>
            </a:ln>
          </p:spPr>
        </p:pic>
      </p:grpSp>
      <p:sp>
        <p:nvSpPr>
          <p:cNvPr id="2" name="Title 1"/>
          <p:cNvSpPr>
            <a:spLocks noGrp="1"/>
          </p:cNvSpPr>
          <p:nvPr>
            <p:ph type="ctrTitle"/>
          </p:nvPr>
        </p:nvSpPr>
        <p:spPr>
          <a:xfrm>
            <a:off x="352603" y="1956685"/>
            <a:ext cx="6428686" cy="1162750"/>
          </a:xfrm>
        </p:spPr>
        <p:txBody>
          <a:bodyPr anchor="b"/>
          <a:lstStyle>
            <a:lvl1pPr algn="l">
              <a:lnSpc>
                <a:spcPct val="75000"/>
              </a:lnSpc>
              <a:defRPr sz="4400" cap="all" baseline="0"/>
            </a:lvl1pPr>
          </a:lstStyle>
          <a:p>
            <a:r>
              <a:rPr lang="en-GB"/>
              <a:t>Click to edit Master title style</a:t>
            </a:r>
            <a:endParaRPr lang="en-US" dirty="0"/>
          </a:p>
        </p:txBody>
      </p:sp>
      <p:sp>
        <p:nvSpPr>
          <p:cNvPr id="3" name="Subtitle 2"/>
          <p:cNvSpPr>
            <a:spLocks noGrp="1"/>
          </p:cNvSpPr>
          <p:nvPr>
            <p:ph type="subTitle" idx="1"/>
          </p:nvPr>
        </p:nvSpPr>
        <p:spPr>
          <a:xfrm>
            <a:off x="364877" y="3131803"/>
            <a:ext cx="8064898" cy="409338"/>
          </a:xfrm>
          <a:prstGeom prst="rect">
            <a:avLst/>
          </a:prstGeom>
        </p:spPr>
        <p:txBody>
          <a:bodyPr tIns="0">
            <a:no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8" name="Google Shape;56;p14">
            <a:extLst>
              <a:ext uri="{FF2B5EF4-FFF2-40B4-BE49-F238E27FC236}">
                <a16:creationId xmlns:a16="http://schemas.microsoft.com/office/drawing/2014/main" id="{C609C043-DFE7-5188-1123-0B1C42A7C4D1}"/>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16" name="Google Shape;191;p27">
            <a:extLst>
              <a:ext uri="{FF2B5EF4-FFF2-40B4-BE49-F238E27FC236}">
                <a16:creationId xmlns:a16="http://schemas.microsoft.com/office/drawing/2014/main" id="{372F8DEC-8E8C-7D67-A4D2-0B25330A235D}"/>
              </a:ext>
            </a:extLst>
          </p:cNvPr>
          <p:cNvSpPr/>
          <p:nvPr userDrawn="1"/>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chemeClr val="dk1"/>
                </a:solidFill>
                <a:latin typeface="Arial"/>
                <a:ea typeface="Arial"/>
                <a:cs typeface="Arial"/>
                <a:sym typeface="Arial"/>
              </a:rPr>
              <a:t>© 2023 Snowflake Inc. All Rights Reserved</a:t>
            </a:r>
            <a:endParaRPr sz="600" dirty="0">
              <a:solidFill>
                <a:schemeClr val="dk1"/>
              </a:solidFill>
              <a:latin typeface="Arial"/>
              <a:ea typeface="Arial"/>
              <a:cs typeface="Arial"/>
              <a:sym typeface="Arial"/>
            </a:endParaRPr>
          </a:p>
        </p:txBody>
      </p:sp>
      <p:sp>
        <p:nvSpPr>
          <p:cNvPr id="17" name="Google Shape;195;p27">
            <a:extLst>
              <a:ext uri="{FF2B5EF4-FFF2-40B4-BE49-F238E27FC236}">
                <a16:creationId xmlns:a16="http://schemas.microsoft.com/office/drawing/2014/main" id="{FB8E2E24-3074-B2B7-CB91-8FD122C1F814}"/>
              </a:ext>
            </a:extLst>
          </p:cNvPr>
          <p:cNvSpPr/>
          <p:nvPr userDrawn="1"/>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13">
              <a:solidFill>
                <a:schemeClr val="lt1"/>
              </a:solidFill>
              <a:latin typeface="Arial"/>
              <a:ea typeface="Arial"/>
              <a:cs typeface="Arial"/>
              <a:sym typeface="Arial"/>
            </a:endParaRPr>
          </a:p>
        </p:txBody>
      </p:sp>
      <p:sp>
        <p:nvSpPr>
          <p:cNvPr id="9" name="Content Placeholder 22">
            <a:extLst>
              <a:ext uri="{FF2B5EF4-FFF2-40B4-BE49-F238E27FC236}">
                <a16:creationId xmlns:a16="http://schemas.microsoft.com/office/drawing/2014/main" id="{E5E870D2-D674-003F-77CD-50FC9B24997C}"/>
              </a:ext>
            </a:extLst>
          </p:cNvPr>
          <p:cNvSpPr>
            <a:spLocks noGrp="1"/>
          </p:cNvSpPr>
          <p:nvPr>
            <p:ph sz="quarter" idx="10"/>
          </p:nvPr>
        </p:nvSpPr>
        <p:spPr>
          <a:xfrm>
            <a:off x="364876" y="4184596"/>
            <a:ext cx="3635375" cy="379413"/>
          </a:xfrm>
          <a:prstGeom prst="rect">
            <a:avLst/>
          </a:prstGeom>
        </p:spPr>
        <p:txBody>
          <a:bodyPr anchor="b"/>
          <a:lstStyle>
            <a:lvl1pPr marL="0" indent="0">
              <a:buNone/>
              <a:defRPr sz="1400"/>
            </a:lvl1pPr>
            <a:lvl2pPr marL="342900" indent="0">
              <a:buNone/>
              <a:defRPr sz="1400"/>
            </a:lvl2pPr>
            <a:lvl3pPr marL="685800" indent="0">
              <a:buNone/>
              <a:defRPr sz="1400"/>
            </a:lvl3pPr>
            <a:lvl4pPr marL="1028700" indent="0">
              <a:buNone/>
              <a:defRPr sz="1400"/>
            </a:lvl4pPr>
            <a:lvl5pPr marL="1371600" indent="0">
              <a:buNone/>
              <a:defRPr sz="1400"/>
            </a:lvl5pPr>
          </a:lstStyle>
          <a:p>
            <a:pPr lvl="0"/>
            <a:r>
              <a:rPr lang="en-GB"/>
              <a:t>Click to edit Master text styles</a:t>
            </a:r>
          </a:p>
        </p:txBody>
      </p:sp>
    </p:spTree>
    <p:extLst>
      <p:ext uri="{BB962C8B-B14F-4D97-AF65-F5344CB8AC3E}">
        <p14:creationId xmlns:p14="http://schemas.microsoft.com/office/powerpoint/2010/main" val="133472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03">
    <p:bg>
      <p:bgPr>
        <a:solidFill>
          <a:schemeClr val="accent1"/>
        </a:solidFill>
        <a:effectLst/>
      </p:bgPr>
    </p:bg>
    <p:spTree>
      <p:nvGrpSpPr>
        <p:cNvPr id="1" name=""/>
        <p:cNvGrpSpPr/>
        <p:nvPr/>
      </p:nvGrpSpPr>
      <p:grpSpPr>
        <a:xfrm>
          <a:off x="0" y="0"/>
          <a:ext cx="0" cy="0"/>
          <a:chOff x="0" y="0"/>
          <a:chExt cx="0" cy="0"/>
        </a:xfrm>
      </p:grpSpPr>
      <p:grpSp>
        <p:nvGrpSpPr>
          <p:cNvPr id="7" name="Google Shape;208;p29">
            <a:extLst>
              <a:ext uri="{FF2B5EF4-FFF2-40B4-BE49-F238E27FC236}">
                <a16:creationId xmlns:a16="http://schemas.microsoft.com/office/drawing/2014/main" id="{2AE7B616-A893-FCC1-436A-094AF25B10D0}"/>
              </a:ext>
            </a:extLst>
          </p:cNvPr>
          <p:cNvGrpSpPr/>
          <p:nvPr userDrawn="1"/>
        </p:nvGrpSpPr>
        <p:grpSpPr>
          <a:xfrm rot="-5400000">
            <a:off x="5223451" y="1196298"/>
            <a:ext cx="5164226" cy="2747927"/>
            <a:chOff x="1155183" y="3814094"/>
            <a:chExt cx="3118306" cy="1659276"/>
          </a:xfrm>
        </p:grpSpPr>
        <p:pic>
          <p:nvPicPr>
            <p:cNvPr id="9" name="Google Shape;209;p29">
              <a:extLst>
                <a:ext uri="{FF2B5EF4-FFF2-40B4-BE49-F238E27FC236}">
                  <a16:creationId xmlns:a16="http://schemas.microsoft.com/office/drawing/2014/main" id="{F1CA60C3-7E47-7B46-5EA9-337975EF3216}"/>
                </a:ext>
              </a:extLst>
            </p:cNvPr>
            <p:cNvPicPr preferRelativeResize="0"/>
            <p:nvPr/>
          </p:nvPicPr>
          <p:blipFill rotWithShape="1">
            <a:blip r:embed="rId2">
              <a:alphaModFix/>
            </a:blip>
            <a:srcRect l="37919" t="24705" b="10228"/>
            <a:stretch/>
          </p:blipFill>
          <p:spPr>
            <a:xfrm>
              <a:off x="1155183" y="3814094"/>
              <a:ext cx="1891297" cy="1652133"/>
            </a:xfrm>
            <a:prstGeom prst="rect">
              <a:avLst/>
            </a:prstGeom>
            <a:noFill/>
            <a:ln>
              <a:noFill/>
            </a:ln>
          </p:spPr>
        </p:pic>
        <p:pic>
          <p:nvPicPr>
            <p:cNvPr id="10" name="Google Shape;210;p29">
              <a:extLst>
                <a:ext uri="{FF2B5EF4-FFF2-40B4-BE49-F238E27FC236}">
                  <a16:creationId xmlns:a16="http://schemas.microsoft.com/office/drawing/2014/main" id="{71453704-295F-145A-734B-086AC7E582BC}"/>
                </a:ext>
              </a:extLst>
            </p:cNvPr>
            <p:cNvPicPr preferRelativeResize="0"/>
            <p:nvPr/>
          </p:nvPicPr>
          <p:blipFill rotWithShape="1">
            <a:blip r:embed="rId3">
              <a:alphaModFix/>
            </a:blip>
            <a:srcRect t="25270" r="59873" b="9950"/>
            <a:stretch/>
          </p:blipFill>
          <p:spPr>
            <a:xfrm>
              <a:off x="3051053" y="3828390"/>
              <a:ext cx="1222436" cy="1644980"/>
            </a:xfrm>
            <a:prstGeom prst="rect">
              <a:avLst/>
            </a:prstGeom>
            <a:noFill/>
            <a:ln>
              <a:noFill/>
            </a:ln>
          </p:spPr>
        </p:pic>
      </p:grpSp>
      <p:sp>
        <p:nvSpPr>
          <p:cNvPr id="2" name="Title 1"/>
          <p:cNvSpPr>
            <a:spLocks noGrp="1"/>
          </p:cNvSpPr>
          <p:nvPr>
            <p:ph type="ctrTitle"/>
          </p:nvPr>
        </p:nvSpPr>
        <p:spPr>
          <a:xfrm>
            <a:off x="352602" y="1956685"/>
            <a:ext cx="6416413" cy="1162750"/>
          </a:xfrm>
        </p:spPr>
        <p:txBody>
          <a:bodyPr anchor="b"/>
          <a:lstStyle>
            <a:lvl1pPr algn="l">
              <a:lnSpc>
                <a:spcPct val="75000"/>
              </a:lnSpc>
              <a:defRPr sz="4400" cap="all" baseline="0"/>
            </a:lvl1pPr>
          </a:lstStyle>
          <a:p>
            <a:r>
              <a:rPr lang="en-GB"/>
              <a:t>Click to edit Master title style</a:t>
            </a:r>
            <a:endParaRPr lang="en-US" dirty="0"/>
          </a:p>
        </p:txBody>
      </p:sp>
      <p:sp>
        <p:nvSpPr>
          <p:cNvPr id="3" name="Subtitle 2"/>
          <p:cNvSpPr>
            <a:spLocks noGrp="1"/>
          </p:cNvSpPr>
          <p:nvPr>
            <p:ph type="subTitle" idx="1"/>
          </p:nvPr>
        </p:nvSpPr>
        <p:spPr>
          <a:xfrm>
            <a:off x="364877" y="3131803"/>
            <a:ext cx="8064898" cy="409338"/>
          </a:xfrm>
          <a:prstGeom prst="rect">
            <a:avLst/>
          </a:prstGeom>
        </p:spPr>
        <p:txBody>
          <a:bodyPr tIns="0">
            <a:no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8" name="Google Shape;56;p14">
            <a:extLst>
              <a:ext uri="{FF2B5EF4-FFF2-40B4-BE49-F238E27FC236}">
                <a16:creationId xmlns:a16="http://schemas.microsoft.com/office/drawing/2014/main" id="{C609C043-DFE7-5188-1123-0B1C42A7C4D1}"/>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16" name="Google Shape;191;p27">
            <a:extLst>
              <a:ext uri="{FF2B5EF4-FFF2-40B4-BE49-F238E27FC236}">
                <a16:creationId xmlns:a16="http://schemas.microsoft.com/office/drawing/2014/main" id="{372F8DEC-8E8C-7D67-A4D2-0B25330A235D}"/>
              </a:ext>
            </a:extLst>
          </p:cNvPr>
          <p:cNvSpPr/>
          <p:nvPr userDrawn="1"/>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chemeClr val="dk1"/>
                </a:solidFill>
                <a:latin typeface="Arial"/>
                <a:ea typeface="Arial"/>
                <a:cs typeface="Arial"/>
                <a:sym typeface="Arial"/>
              </a:rPr>
              <a:t>© 2023 Snowflake Inc. All Rights Reserved</a:t>
            </a:r>
            <a:endParaRPr sz="600" dirty="0">
              <a:solidFill>
                <a:schemeClr val="dk1"/>
              </a:solidFill>
              <a:latin typeface="Arial"/>
              <a:ea typeface="Arial"/>
              <a:cs typeface="Arial"/>
              <a:sym typeface="Arial"/>
            </a:endParaRPr>
          </a:p>
        </p:txBody>
      </p:sp>
      <p:sp>
        <p:nvSpPr>
          <p:cNvPr id="17" name="Google Shape;195;p27">
            <a:extLst>
              <a:ext uri="{FF2B5EF4-FFF2-40B4-BE49-F238E27FC236}">
                <a16:creationId xmlns:a16="http://schemas.microsoft.com/office/drawing/2014/main" id="{FB8E2E24-3074-B2B7-CB91-8FD122C1F814}"/>
              </a:ext>
            </a:extLst>
          </p:cNvPr>
          <p:cNvSpPr/>
          <p:nvPr userDrawn="1"/>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13">
              <a:solidFill>
                <a:schemeClr val="lt1"/>
              </a:solidFill>
              <a:latin typeface="Arial"/>
              <a:ea typeface="Arial"/>
              <a:cs typeface="Arial"/>
              <a:sym typeface="Arial"/>
            </a:endParaRPr>
          </a:p>
        </p:txBody>
      </p:sp>
      <p:sp>
        <p:nvSpPr>
          <p:cNvPr id="11" name="Content Placeholder 22">
            <a:extLst>
              <a:ext uri="{FF2B5EF4-FFF2-40B4-BE49-F238E27FC236}">
                <a16:creationId xmlns:a16="http://schemas.microsoft.com/office/drawing/2014/main" id="{C71A5C91-BF88-FAE1-FBFF-10E097A0EE3F}"/>
              </a:ext>
            </a:extLst>
          </p:cNvPr>
          <p:cNvSpPr>
            <a:spLocks noGrp="1"/>
          </p:cNvSpPr>
          <p:nvPr>
            <p:ph sz="quarter" idx="10"/>
          </p:nvPr>
        </p:nvSpPr>
        <p:spPr>
          <a:xfrm>
            <a:off x="364876" y="4184596"/>
            <a:ext cx="3635375" cy="379413"/>
          </a:xfrm>
          <a:prstGeom prst="rect">
            <a:avLst/>
          </a:prstGeom>
        </p:spPr>
        <p:txBody>
          <a:bodyPr anchor="b"/>
          <a:lstStyle>
            <a:lvl1pPr marL="0" indent="0">
              <a:buNone/>
              <a:defRPr sz="1400"/>
            </a:lvl1pPr>
            <a:lvl2pPr marL="342900" indent="0">
              <a:buNone/>
              <a:defRPr sz="1400"/>
            </a:lvl2pPr>
            <a:lvl3pPr marL="685800" indent="0">
              <a:buNone/>
              <a:defRPr sz="1400"/>
            </a:lvl3pPr>
            <a:lvl4pPr marL="1028700" indent="0">
              <a:buNone/>
              <a:defRPr sz="1400"/>
            </a:lvl4pPr>
            <a:lvl5pPr marL="1371600" indent="0">
              <a:buNone/>
              <a:defRPr sz="1400"/>
            </a:lvl5pPr>
          </a:lstStyle>
          <a:p>
            <a:pPr lvl="0"/>
            <a:r>
              <a:rPr lang="en-GB"/>
              <a:t>Click to edit Master text styles</a:t>
            </a:r>
          </a:p>
        </p:txBody>
      </p:sp>
    </p:spTree>
    <p:extLst>
      <p:ext uri="{BB962C8B-B14F-4D97-AF65-F5344CB8AC3E}">
        <p14:creationId xmlns:p14="http://schemas.microsoft.com/office/powerpoint/2010/main" val="334904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 04">
    <p:bg>
      <p:bgPr>
        <a:solidFill>
          <a:schemeClr val="accent1"/>
        </a:solidFill>
        <a:effectLst/>
      </p:bgPr>
    </p:bg>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1258D14B-4333-0375-7DC2-6D60A8228506}"/>
              </a:ext>
            </a:extLst>
          </p:cNvPr>
          <p:cNvSpPr/>
          <p:nvPr userDrawn="1"/>
        </p:nvSpPr>
        <p:spPr>
          <a:xfrm>
            <a:off x="5917776" y="1776876"/>
            <a:ext cx="3226224" cy="3366625"/>
          </a:xfrm>
          <a:custGeom>
            <a:avLst/>
            <a:gdLst>
              <a:gd name="connsiteX0" fmla="*/ 2543434 w 3226224"/>
              <a:gd name="connsiteY0" fmla="*/ 2642742 h 3366625"/>
              <a:gd name="connsiteX1" fmla="*/ 2694445 w 3226224"/>
              <a:gd name="connsiteY1" fmla="*/ 2676643 h 3366625"/>
              <a:gd name="connsiteX2" fmla="*/ 3226224 w 3226224"/>
              <a:gd name="connsiteY2" fmla="*/ 2981884 h 3366625"/>
              <a:gd name="connsiteX3" fmla="*/ 3226224 w 3226224"/>
              <a:gd name="connsiteY3" fmla="*/ 3366625 h 3366625"/>
              <a:gd name="connsiteX4" fmla="*/ 2852852 w 3226224"/>
              <a:gd name="connsiteY4" fmla="*/ 3366625 h 3366625"/>
              <a:gd name="connsiteX5" fmla="*/ 2823822 w 3226224"/>
              <a:gd name="connsiteY5" fmla="*/ 3349948 h 3366625"/>
              <a:gd name="connsiteX6" fmla="*/ 2823822 w 3226224"/>
              <a:gd name="connsiteY6" fmla="*/ 3366625 h 3366625"/>
              <a:gd name="connsiteX7" fmla="*/ 2302225 w 3226224"/>
              <a:gd name="connsiteY7" fmla="*/ 3366625 h 3366625"/>
              <a:gd name="connsiteX8" fmla="*/ 2302225 w 3226224"/>
              <a:gd name="connsiteY8" fmla="*/ 2901365 h 3366625"/>
              <a:gd name="connsiteX9" fmla="*/ 2543434 w 3226224"/>
              <a:gd name="connsiteY9" fmla="*/ 2642742 h 3366625"/>
              <a:gd name="connsiteX10" fmla="*/ 1635967 w 3226224"/>
              <a:gd name="connsiteY10" fmla="*/ 2642742 h 3366625"/>
              <a:gd name="connsiteX11" fmla="*/ 1877283 w 3226224"/>
              <a:gd name="connsiteY11" fmla="*/ 2901365 h 3366625"/>
              <a:gd name="connsiteX12" fmla="*/ 1877283 w 3226224"/>
              <a:gd name="connsiteY12" fmla="*/ 3366625 h 3366625"/>
              <a:gd name="connsiteX13" fmla="*/ 1355686 w 3226224"/>
              <a:gd name="connsiteY13" fmla="*/ 3366625 h 3366625"/>
              <a:gd name="connsiteX14" fmla="*/ 1355686 w 3226224"/>
              <a:gd name="connsiteY14" fmla="*/ 3349948 h 3366625"/>
              <a:gd name="connsiteX15" fmla="*/ 1326631 w 3226224"/>
              <a:gd name="connsiteY15" fmla="*/ 3366625 h 3366625"/>
              <a:gd name="connsiteX16" fmla="*/ 473251 w 3226224"/>
              <a:gd name="connsiteY16" fmla="*/ 3366625 h 3366625"/>
              <a:gd name="connsiteX17" fmla="*/ 477199 w 3226224"/>
              <a:gd name="connsiteY17" fmla="*/ 3343115 h 3366625"/>
              <a:gd name="connsiteX18" fmla="*/ 598584 w 3226224"/>
              <a:gd name="connsiteY18" fmla="*/ 3185173 h 3366625"/>
              <a:gd name="connsiteX19" fmla="*/ 1484632 w 3226224"/>
              <a:gd name="connsiteY19" fmla="*/ 2676643 h 3366625"/>
              <a:gd name="connsiteX20" fmla="*/ 1635967 w 3226224"/>
              <a:gd name="connsiteY20" fmla="*/ 2642742 h 3366625"/>
              <a:gd name="connsiteX21" fmla="*/ 2087386 w 3226224"/>
              <a:gd name="connsiteY21" fmla="*/ 1916485 h 3366625"/>
              <a:gd name="connsiteX22" fmla="*/ 2041533 w 3226224"/>
              <a:gd name="connsiteY22" fmla="*/ 1935643 h 3366625"/>
              <a:gd name="connsiteX23" fmla="*/ 1934868 w 3226224"/>
              <a:gd name="connsiteY23" fmla="*/ 2041224 h 3366625"/>
              <a:gd name="connsiteX24" fmla="*/ 1916031 w 3226224"/>
              <a:gd name="connsiteY24" fmla="*/ 2087610 h 3366625"/>
              <a:gd name="connsiteX25" fmla="*/ 1916031 w 3226224"/>
              <a:gd name="connsiteY25" fmla="*/ 2091700 h 3366625"/>
              <a:gd name="connsiteX26" fmla="*/ 1934868 w 3226224"/>
              <a:gd name="connsiteY26" fmla="*/ 2137441 h 3366625"/>
              <a:gd name="connsiteX27" fmla="*/ 2041533 w 3226224"/>
              <a:gd name="connsiteY27" fmla="*/ 2243344 h 3366625"/>
              <a:gd name="connsiteX28" fmla="*/ 2087386 w 3226224"/>
              <a:gd name="connsiteY28" fmla="*/ 2262502 h 3366625"/>
              <a:gd name="connsiteX29" fmla="*/ 2091584 w 3226224"/>
              <a:gd name="connsiteY29" fmla="*/ 2262502 h 3366625"/>
              <a:gd name="connsiteX30" fmla="*/ 2137651 w 3226224"/>
              <a:gd name="connsiteY30" fmla="*/ 2243344 h 3366625"/>
              <a:gd name="connsiteX31" fmla="*/ 2244317 w 3226224"/>
              <a:gd name="connsiteY31" fmla="*/ 2137441 h 3366625"/>
              <a:gd name="connsiteX32" fmla="*/ 2263799 w 3226224"/>
              <a:gd name="connsiteY32" fmla="*/ 2091700 h 3366625"/>
              <a:gd name="connsiteX33" fmla="*/ 2263799 w 3226224"/>
              <a:gd name="connsiteY33" fmla="*/ 2087610 h 3366625"/>
              <a:gd name="connsiteX34" fmla="*/ 2244317 w 3226224"/>
              <a:gd name="connsiteY34" fmla="*/ 2041224 h 3366625"/>
              <a:gd name="connsiteX35" fmla="*/ 2137651 w 3226224"/>
              <a:gd name="connsiteY35" fmla="*/ 1935643 h 3366625"/>
              <a:gd name="connsiteX36" fmla="*/ 2091584 w 3226224"/>
              <a:gd name="connsiteY36" fmla="*/ 1916485 h 3366625"/>
              <a:gd name="connsiteX37" fmla="*/ 3226224 w 3226224"/>
              <a:gd name="connsiteY37" fmla="*/ 1678236 h 3366625"/>
              <a:gd name="connsiteX38" fmla="*/ 3226224 w 3226224"/>
              <a:gd name="connsiteY38" fmla="*/ 2500438 h 3366625"/>
              <a:gd name="connsiteX39" fmla="*/ 2902072 w 3226224"/>
              <a:gd name="connsiteY39" fmla="*/ 2314161 h 3366625"/>
              <a:gd name="connsiteX40" fmla="*/ 2783782 w 3226224"/>
              <a:gd name="connsiteY40" fmla="*/ 2165961 h 3366625"/>
              <a:gd name="connsiteX41" fmla="*/ 2781306 w 3226224"/>
              <a:gd name="connsiteY41" fmla="*/ 2020129 h 3366625"/>
              <a:gd name="connsiteX42" fmla="*/ 2902072 w 3226224"/>
              <a:gd name="connsiteY42" fmla="*/ 1864395 h 3366625"/>
              <a:gd name="connsiteX43" fmla="*/ 2035291 w 3226224"/>
              <a:gd name="connsiteY43" fmla="*/ 1604156 h 3366625"/>
              <a:gd name="connsiteX44" fmla="*/ 2143679 w 3226224"/>
              <a:gd name="connsiteY44" fmla="*/ 1604156 h 3366625"/>
              <a:gd name="connsiteX45" fmla="*/ 2189854 w 3226224"/>
              <a:gd name="connsiteY45" fmla="*/ 1623422 h 3366625"/>
              <a:gd name="connsiteX46" fmla="*/ 2558180 w 3226224"/>
              <a:gd name="connsiteY46" fmla="*/ 1989455 h 3366625"/>
              <a:gd name="connsiteX47" fmla="*/ 2577124 w 3226224"/>
              <a:gd name="connsiteY47" fmla="*/ 2035627 h 3366625"/>
              <a:gd name="connsiteX48" fmla="*/ 2577124 w 3226224"/>
              <a:gd name="connsiteY48" fmla="*/ 2143575 h 3366625"/>
              <a:gd name="connsiteX49" fmla="*/ 2558180 w 3226224"/>
              <a:gd name="connsiteY49" fmla="*/ 2189208 h 3366625"/>
              <a:gd name="connsiteX50" fmla="*/ 2189854 w 3226224"/>
              <a:gd name="connsiteY50" fmla="*/ 2555242 h 3366625"/>
              <a:gd name="connsiteX51" fmla="*/ 2143679 w 3226224"/>
              <a:gd name="connsiteY51" fmla="*/ 2574830 h 3366625"/>
              <a:gd name="connsiteX52" fmla="*/ 2035291 w 3226224"/>
              <a:gd name="connsiteY52" fmla="*/ 2574830 h 3366625"/>
              <a:gd name="connsiteX53" fmla="*/ 1989116 w 3226224"/>
              <a:gd name="connsiteY53" fmla="*/ 2555242 h 3366625"/>
              <a:gd name="connsiteX54" fmla="*/ 1621005 w 3226224"/>
              <a:gd name="connsiteY54" fmla="*/ 2189208 h 3366625"/>
              <a:gd name="connsiteX55" fmla="*/ 1601954 w 3226224"/>
              <a:gd name="connsiteY55" fmla="*/ 2143575 h 3366625"/>
              <a:gd name="connsiteX56" fmla="*/ 1601954 w 3226224"/>
              <a:gd name="connsiteY56" fmla="*/ 2035627 h 3366625"/>
              <a:gd name="connsiteX57" fmla="*/ 1621005 w 3226224"/>
              <a:gd name="connsiteY57" fmla="*/ 1989455 h 3366625"/>
              <a:gd name="connsiteX58" fmla="*/ 1989116 w 3226224"/>
              <a:gd name="connsiteY58" fmla="*/ 1623422 h 3366625"/>
              <a:gd name="connsiteX59" fmla="*/ 2035291 w 3226224"/>
              <a:gd name="connsiteY59" fmla="*/ 1604156 h 3366625"/>
              <a:gd name="connsiteX60" fmla="*/ 242607 w 3226224"/>
              <a:gd name="connsiteY60" fmla="*/ 1321445 h 3366625"/>
              <a:gd name="connsiteX61" fmla="*/ 391279 w 3226224"/>
              <a:gd name="connsiteY61" fmla="*/ 1355542 h 3366625"/>
              <a:gd name="connsiteX62" fmla="*/ 1276682 w 3226224"/>
              <a:gd name="connsiteY62" fmla="*/ 1864395 h 3366625"/>
              <a:gd name="connsiteX63" fmla="*/ 1398093 w 3226224"/>
              <a:gd name="connsiteY63" fmla="*/ 2020129 h 3366625"/>
              <a:gd name="connsiteX64" fmla="*/ 1407566 w 3226224"/>
              <a:gd name="connsiteY64" fmla="*/ 2081475 h 3366625"/>
              <a:gd name="connsiteX65" fmla="*/ 1395726 w 3226224"/>
              <a:gd name="connsiteY65" fmla="*/ 2165961 h 3366625"/>
              <a:gd name="connsiteX66" fmla="*/ 1276682 w 3226224"/>
              <a:gd name="connsiteY66" fmla="*/ 2314161 h 3366625"/>
              <a:gd name="connsiteX67" fmla="*/ 391279 w 3226224"/>
              <a:gd name="connsiteY67" fmla="*/ 2823337 h 3366625"/>
              <a:gd name="connsiteX68" fmla="*/ 35224 w 3226224"/>
              <a:gd name="connsiteY68" fmla="*/ 2728627 h 3366625"/>
              <a:gd name="connsiteX69" fmla="*/ 130480 w 3226224"/>
              <a:gd name="connsiteY69" fmla="*/ 2373678 h 3366625"/>
              <a:gd name="connsiteX70" fmla="*/ 625277 w 3226224"/>
              <a:gd name="connsiteY70" fmla="*/ 2089763 h 3366625"/>
              <a:gd name="connsiteX71" fmla="*/ 130480 w 3226224"/>
              <a:gd name="connsiteY71" fmla="*/ 1804986 h 3366625"/>
              <a:gd name="connsiteX72" fmla="*/ 35224 w 3226224"/>
              <a:gd name="connsiteY72" fmla="*/ 1450683 h 3366625"/>
              <a:gd name="connsiteX73" fmla="*/ 242607 w 3226224"/>
              <a:gd name="connsiteY73" fmla="*/ 1321445 h 3366625"/>
              <a:gd name="connsiteX74" fmla="*/ 2562808 w 3226224"/>
              <a:gd name="connsiteY74" fmla="*/ 0 h 3366625"/>
              <a:gd name="connsiteX75" fmla="*/ 2823822 w 3226224"/>
              <a:gd name="connsiteY75" fmla="*/ 259377 h 3366625"/>
              <a:gd name="connsiteX76" fmla="*/ 2823822 w 3226224"/>
              <a:gd name="connsiteY76" fmla="*/ 829039 h 3366625"/>
              <a:gd name="connsiteX77" fmla="*/ 3226224 w 3226224"/>
              <a:gd name="connsiteY77" fmla="*/ 597605 h 3366625"/>
              <a:gd name="connsiteX78" fmla="*/ 3226224 w 3226224"/>
              <a:gd name="connsiteY78" fmla="*/ 1196951 h 3366625"/>
              <a:gd name="connsiteX79" fmla="*/ 2694445 w 3226224"/>
              <a:gd name="connsiteY79" fmla="*/ 1502451 h 3366625"/>
              <a:gd name="connsiteX80" fmla="*/ 2543434 w 3226224"/>
              <a:gd name="connsiteY80" fmla="*/ 1536352 h 3366625"/>
              <a:gd name="connsiteX81" fmla="*/ 2302225 w 3226224"/>
              <a:gd name="connsiteY81" fmla="*/ 1277514 h 3366625"/>
              <a:gd name="connsiteX82" fmla="*/ 2302225 w 3226224"/>
              <a:gd name="connsiteY82" fmla="*/ 259377 h 3366625"/>
              <a:gd name="connsiteX83" fmla="*/ 2562808 w 3226224"/>
              <a:gd name="connsiteY83" fmla="*/ 0 h 3366625"/>
              <a:gd name="connsiteX84" fmla="*/ 1616592 w 3226224"/>
              <a:gd name="connsiteY84" fmla="*/ 0 h 3366625"/>
              <a:gd name="connsiteX85" fmla="*/ 1877283 w 3226224"/>
              <a:gd name="connsiteY85" fmla="*/ 259377 h 3366625"/>
              <a:gd name="connsiteX86" fmla="*/ 1877283 w 3226224"/>
              <a:gd name="connsiteY86" fmla="*/ 1277514 h 3366625"/>
              <a:gd name="connsiteX87" fmla="*/ 1635967 w 3226224"/>
              <a:gd name="connsiteY87" fmla="*/ 1536352 h 3366625"/>
              <a:gd name="connsiteX88" fmla="*/ 1484632 w 3226224"/>
              <a:gd name="connsiteY88" fmla="*/ 1502451 h 3366625"/>
              <a:gd name="connsiteX89" fmla="*/ 598584 w 3226224"/>
              <a:gd name="connsiteY89" fmla="*/ 993490 h 3366625"/>
              <a:gd name="connsiteX90" fmla="*/ 597701 w 3226224"/>
              <a:gd name="connsiteY90" fmla="*/ 992982 h 3366625"/>
              <a:gd name="connsiteX91" fmla="*/ 503220 w 3226224"/>
              <a:gd name="connsiteY91" fmla="*/ 638542 h 3366625"/>
              <a:gd name="connsiteX92" fmla="*/ 859167 w 3226224"/>
              <a:gd name="connsiteY92" fmla="*/ 543724 h 3366625"/>
              <a:gd name="connsiteX93" fmla="*/ 1355686 w 3226224"/>
              <a:gd name="connsiteY93" fmla="*/ 829039 h 3366625"/>
              <a:gd name="connsiteX94" fmla="*/ 1355686 w 3226224"/>
              <a:gd name="connsiteY94" fmla="*/ 259377 h 3366625"/>
              <a:gd name="connsiteX95" fmla="*/ 1616592 w 3226224"/>
              <a:gd name="connsiteY95" fmla="*/ 0 h 33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3226224" h="3366625">
                <a:moveTo>
                  <a:pt x="2543434" y="2642742"/>
                </a:moveTo>
                <a:cubicBezTo>
                  <a:pt x="2596059" y="2638260"/>
                  <a:pt x="2648787" y="2650097"/>
                  <a:pt x="2694445" y="2676643"/>
                </a:cubicBezTo>
                <a:lnTo>
                  <a:pt x="3226224" y="2981884"/>
                </a:lnTo>
                <a:lnTo>
                  <a:pt x="3226224" y="3366625"/>
                </a:lnTo>
                <a:lnTo>
                  <a:pt x="2852852" y="3366625"/>
                </a:lnTo>
                <a:lnTo>
                  <a:pt x="2823822" y="3349948"/>
                </a:lnTo>
                <a:lnTo>
                  <a:pt x="2823822" y="3366625"/>
                </a:lnTo>
                <a:lnTo>
                  <a:pt x="2302225" y="3366625"/>
                </a:lnTo>
                <a:lnTo>
                  <a:pt x="2302225" y="2901365"/>
                </a:lnTo>
                <a:cubicBezTo>
                  <a:pt x="2302225" y="2764681"/>
                  <a:pt x="2408353" y="2652428"/>
                  <a:pt x="2543434" y="2642742"/>
                </a:cubicBezTo>
                <a:close/>
                <a:moveTo>
                  <a:pt x="1635967" y="2642742"/>
                </a:moveTo>
                <a:cubicBezTo>
                  <a:pt x="1770833" y="2652428"/>
                  <a:pt x="1877283" y="2764681"/>
                  <a:pt x="1877283" y="2901365"/>
                </a:cubicBezTo>
                <a:lnTo>
                  <a:pt x="1877283" y="3366625"/>
                </a:lnTo>
                <a:lnTo>
                  <a:pt x="1355686" y="3366625"/>
                </a:lnTo>
                <a:lnTo>
                  <a:pt x="1355686" y="3349948"/>
                </a:lnTo>
                <a:lnTo>
                  <a:pt x="1326631" y="3366625"/>
                </a:lnTo>
                <a:lnTo>
                  <a:pt x="473251" y="3366625"/>
                </a:lnTo>
                <a:lnTo>
                  <a:pt x="477199" y="3343115"/>
                </a:lnTo>
                <a:cubicBezTo>
                  <a:pt x="494448" y="3278808"/>
                  <a:pt x="536264" y="3221067"/>
                  <a:pt x="598584" y="3185173"/>
                </a:cubicBezTo>
                <a:lnTo>
                  <a:pt x="1484632" y="2676643"/>
                </a:lnTo>
                <a:cubicBezTo>
                  <a:pt x="1530406" y="2650092"/>
                  <a:pt x="1583238" y="2638256"/>
                  <a:pt x="1635967" y="2642742"/>
                </a:cubicBezTo>
                <a:close/>
                <a:moveTo>
                  <a:pt x="2087386" y="1916485"/>
                </a:moveTo>
                <a:cubicBezTo>
                  <a:pt x="2072533" y="1916485"/>
                  <a:pt x="2051867" y="1925204"/>
                  <a:pt x="2041533" y="1935643"/>
                </a:cubicBezTo>
                <a:lnTo>
                  <a:pt x="1934868" y="2041224"/>
                </a:lnTo>
                <a:cubicBezTo>
                  <a:pt x="1924212" y="2052201"/>
                  <a:pt x="1916031" y="2072758"/>
                  <a:pt x="1916031" y="2087610"/>
                </a:cubicBezTo>
                <a:lnTo>
                  <a:pt x="1916031" y="2091700"/>
                </a:lnTo>
                <a:cubicBezTo>
                  <a:pt x="1916031" y="2106337"/>
                  <a:pt x="1924212" y="2126786"/>
                  <a:pt x="1934868" y="2137441"/>
                </a:cubicBezTo>
                <a:lnTo>
                  <a:pt x="2041533" y="2243344"/>
                </a:lnTo>
                <a:cubicBezTo>
                  <a:pt x="2051974" y="2253783"/>
                  <a:pt x="2072533" y="2262502"/>
                  <a:pt x="2087386" y="2262502"/>
                </a:cubicBezTo>
                <a:lnTo>
                  <a:pt x="2091584" y="2262502"/>
                </a:lnTo>
                <a:cubicBezTo>
                  <a:pt x="2106437" y="2262502"/>
                  <a:pt x="2127103" y="2253783"/>
                  <a:pt x="2137651" y="2243344"/>
                </a:cubicBezTo>
                <a:lnTo>
                  <a:pt x="2244317" y="2137441"/>
                </a:lnTo>
                <a:cubicBezTo>
                  <a:pt x="2254758" y="2126786"/>
                  <a:pt x="2263799" y="2106337"/>
                  <a:pt x="2263799" y="2091700"/>
                </a:cubicBezTo>
                <a:lnTo>
                  <a:pt x="2263799" y="2087610"/>
                </a:lnTo>
                <a:cubicBezTo>
                  <a:pt x="2263799" y="2072758"/>
                  <a:pt x="2254758" y="2052201"/>
                  <a:pt x="2244317" y="2041224"/>
                </a:cubicBezTo>
                <a:lnTo>
                  <a:pt x="2137651" y="1935643"/>
                </a:lnTo>
                <a:cubicBezTo>
                  <a:pt x="2127103" y="1925204"/>
                  <a:pt x="2106437" y="1916485"/>
                  <a:pt x="2091584" y="1916485"/>
                </a:cubicBezTo>
                <a:close/>
                <a:moveTo>
                  <a:pt x="3226224" y="1678236"/>
                </a:moveTo>
                <a:lnTo>
                  <a:pt x="3226224" y="2500438"/>
                </a:lnTo>
                <a:lnTo>
                  <a:pt x="2902072" y="2314161"/>
                </a:lnTo>
                <a:cubicBezTo>
                  <a:pt x="2842981" y="2279829"/>
                  <a:pt x="2801972" y="2226232"/>
                  <a:pt x="2783782" y="2165961"/>
                </a:cubicBezTo>
                <a:cubicBezTo>
                  <a:pt x="2768890" y="2118609"/>
                  <a:pt x="2768030" y="2067959"/>
                  <a:pt x="2781306" y="2020129"/>
                </a:cubicBezTo>
                <a:cubicBezTo>
                  <a:pt x="2799588" y="1954395"/>
                  <a:pt x="2842956" y="1898469"/>
                  <a:pt x="2902072" y="1864395"/>
                </a:cubicBezTo>
                <a:close/>
                <a:moveTo>
                  <a:pt x="2035291" y="1604156"/>
                </a:moveTo>
                <a:lnTo>
                  <a:pt x="2143679" y="1604156"/>
                </a:lnTo>
                <a:cubicBezTo>
                  <a:pt x="2158640" y="1604156"/>
                  <a:pt x="2179306" y="1612659"/>
                  <a:pt x="2189854" y="1623422"/>
                </a:cubicBezTo>
                <a:lnTo>
                  <a:pt x="2558180" y="1989455"/>
                </a:lnTo>
                <a:cubicBezTo>
                  <a:pt x="2568621" y="1999895"/>
                  <a:pt x="2577124" y="2020667"/>
                  <a:pt x="2577124" y="2035627"/>
                </a:cubicBezTo>
                <a:lnTo>
                  <a:pt x="2577124" y="2143575"/>
                </a:lnTo>
                <a:cubicBezTo>
                  <a:pt x="2577124" y="2158212"/>
                  <a:pt x="2568621" y="2178877"/>
                  <a:pt x="2558180" y="2189208"/>
                </a:cubicBezTo>
                <a:lnTo>
                  <a:pt x="2189854" y="2555242"/>
                </a:lnTo>
                <a:cubicBezTo>
                  <a:pt x="2179306" y="2566004"/>
                  <a:pt x="2158963" y="2574830"/>
                  <a:pt x="2143679" y="2574830"/>
                </a:cubicBezTo>
                <a:lnTo>
                  <a:pt x="2035291" y="2574830"/>
                </a:lnTo>
                <a:cubicBezTo>
                  <a:pt x="2020438" y="2574830"/>
                  <a:pt x="1999772" y="2566004"/>
                  <a:pt x="1989116" y="2555242"/>
                </a:cubicBezTo>
                <a:lnTo>
                  <a:pt x="1621005" y="2189208"/>
                </a:lnTo>
                <a:cubicBezTo>
                  <a:pt x="1610457" y="2178877"/>
                  <a:pt x="1601954" y="2158212"/>
                  <a:pt x="1601954" y="2143575"/>
                </a:cubicBezTo>
                <a:lnTo>
                  <a:pt x="1601954" y="2035627"/>
                </a:lnTo>
                <a:cubicBezTo>
                  <a:pt x="1601954" y="2020667"/>
                  <a:pt x="1610457" y="1999895"/>
                  <a:pt x="1621005" y="1989455"/>
                </a:cubicBezTo>
                <a:lnTo>
                  <a:pt x="1989116" y="1623422"/>
                </a:lnTo>
                <a:cubicBezTo>
                  <a:pt x="1999772" y="1612659"/>
                  <a:pt x="2020438" y="1604156"/>
                  <a:pt x="2035291" y="1604156"/>
                </a:cubicBezTo>
                <a:close/>
                <a:moveTo>
                  <a:pt x="242607" y="1321445"/>
                </a:moveTo>
                <a:cubicBezTo>
                  <a:pt x="292713" y="1317907"/>
                  <a:pt x="344418" y="1328703"/>
                  <a:pt x="391279" y="1355542"/>
                </a:cubicBezTo>
                <a:lnTo>
                  <a:pt x="1276682" y="1864395"/>
                </a:lnTo>
                <a:cubicBezTo>
                  <a:pt x="1339002" y="1900127"/>
                  <a:pt x="1380549" y="1956738"/>
                  <a:pt x="1398093" y="2020129"/>
                </a:cubicBezTo>
                <a:cubicBezTo>
                  <a:pt x="1403906" y="2040578"/>
                  <a:pt x="1406489" y="2061027"/>
                  <a:pt x="1407566" y="2081475"/>
                </a:cubicBezTo>
                <a:cubicBezTo>
                  <a:pt x="1408321" y="2110099"/>
                  <a:pt x="1404320" y="2138648"/>
                  <a:pt x="1395726" y="2165961"/>
                </a:cubicBezTo>
                <a:cubicBezTo>
                  <a:pt x="1376288" y="2228675"/>
                  <a:pt x="1333731" y="2281654"/>
                  <a:pt x="1276682" y="2314161"/>
                </a:cubicBezTo>
                <a:lnTo>
                  <a:pt x="391279" y="2823337"/>
                </a:lnTo>
                <a:cubicBezTo>
                  <a:pt x="266316" y="2894908"/>
                  <a:pt x="107554" y="2853149"/>
                  <a:pt x="35224" y="2728627"/>
                </a:cubicBezTo>
                <a:cubicBezTo>
                  <a:pt x="-37107" y="2604104"/>
                  <a:pt x="5517" y="2445680"/>
                  <a:pt x="130480" y="2373678"/>
                </a:cubicBezTo>
                <a:lnTo>
                  <a:pt x="625277" y="2089763"/>
                </a:lnTo>
                <a:lnTo>
                  <a:pt x="130480" y="1804986"/>
                </a:lnTo>
                <a:cubicBezTo>
                  <a:pt x="5517" y="1733199"/>
                  <a:pt x="-36461" y="1574883"/>
                  <a:pt x="35224" y="1450683"/>
                </a:cubicBezTo>
                <a:cubicBezTo>
                  <a:pt x="80027" y="1373058"/>
                  <a:pt x="159097" y="1327342"/>
                  <a:pt x="242607" y="1321445"/>
                </a:cubicBezTo>
                <a:close/>
                <a:moveTo>
                  <a:pt x="2562808" y="0"/>
                </a:moveTo>
                <a:cubicBezTo>
                  <a:pt x="2707146" y="0"/>
                  <a:pt x="2823822" y="116236"/>
                  <a:pt x="2823822" y="259377"/>
                </a:cubicBezTo>
                <a:lnTo>
                  <a:pt x="2823822" y="829039"/>
                </a:lnTo>
                <a:lnTo>
                  <a:pt x="3226224" y="597605"/>
                </a:lnTo>
                <a:lnTo>
                  <a:pt x="3226224" y="1196951"/>
                </a:lnTo>
                <a:lnTo>
                  <a:pt x="2694445" y="1502451"/>
                </a:lnTo>
                <a:cubicBezTo>
                  <a:pt x="2648711" y="1528802"/>
                  <a:pt x="2596044" y="1540625"/>
                  <a:pt x="2543434" y="1536352"/>
                </a:cubicBezTo>
                <a:cubicBezTo>
                  <a:pt x="2408353" y="1526451"/>
                  <a:pt x="2302225" y="1413983"/>
                  <a:pt x="2302225" y="1277514"/>
                </a:cubicBezTo>
                <a:lnTo>
                  <a:pt x="2302225" y="259377"/>
                </a:lnTo>
                <a:cubicBezTo>
                  <a:pt x="2302225" y="116236"/>
                  <a:pt x="2418470" y="0"/>
                  <a:pt x="2562808" y="0"/>
                </a:cubicBezTo>
                <a:close/>
                <a:moveTo>
                  <a:pt x="1616592" y="0"/>
                </a:moveTo>
                <a:cubicBezTo>
                  <a:pt x="1760284" y="0"/>
                  <a:pt x="1877283" y="116236"/>
                  <a:pt x="1877283" y="259377"/>
                </a:cubicBezTo>
                <a:lnTo>
                  <a:pt x="1877283" y="1277514"/>
                </a:lnTo>
                <a:cubicBezTo>
                  <a:pt x="1877283" y="1413983"/>
                  <a:pt x="1770833" y="1526451"/>
                  <a:pt x="1635967" y="1536352"/>
                </a:cubicBezTo>
                <a:cubicBezTo>
                  <a:pt x="1583253" y="1540624"/>
                  <a:pt x="1530484" y="1528803"/>
                  <a:pt x="1484632" y="1502451"/>
                </a:cubicBezTo>
                <a:lnTo>
                  <a:pt x="598584" y="993490"/>
                </a:lnTo>
                <a:cubicBezTo>
                  <a:pt x="598290" y="993321"/>
                  <a:pt x="597995" y="993151"/>
                  <a:pt x="597701" y="992982"/>
                </a:cubicBezTo>
                <a:cubicBezTo>
                  <a:pt x="473727" y="921194"/>
                  <a:pt x="431426" y="762505"/>
                  <a:pt x="503220" y="638542"/>
                </a:cubicBezTo>
                <a:cubicBezTo>
                  <a:pt x="575550" y="514557"/>
                  <a:pt x="734742" y="472045"/>
                  <a:pt x="859167" y="543724"/>
                </a:cubicBezTo>
                <a:lnTo>
                  <a:pt x="1355686" y="829039"/>
                </a:lnTo>
                <a:lnTo>
                  <a:pt x="1355686" y="259377"/>
                </a:lnTo>
                <a:cubicBezTo>
                  <a:pt x="1355686" y="116236"/>
                  <a:pt x="1472900" y="0"/>
                  <a:pt x="1616592" y="0"/>
                </a:cubicBezTo>
                <a:close/>
              </a:path>
            </a:pathLst>
          </a:custGeom>
          <a:solidFill>
            <a:srgbClr val="FFFFFF">
              <a:alpha val="139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2" name="Title 1"/>
          <p:cNvSpPr>
            <a:spLocks noGrp="1"/>
          </p:cNvSpPr>
          <p:nvPr>
            <p:ph type="ctrTitle"/>
          </p:nvPr>
        </p:nvSpPr>
        <p:spPr>
          <a:xfrm>
            <a:off x="352602" y="1956685"/>
            <a:ext cx="6416413" cy="1162750"/>
          </a:xfrm>
        </p:spPr>
        <p:txBody>
          <a:bodyPr anchor="b"/>
          <a:lstStyle>
            <a:lvl1pPr algn="l">
              <a:lnSpc>
                <a:spcPct val="75000"/>
              </a:lnSpc>
              <a:defRPr sz="4400" cap="all" baseline="0"/>
            </a:lvl1pPr>
          </a:lstStyle>
          <a:p>
            <a:r>
              <a:rPr lang="en-GB"/>
              <a:t>Click to edit Master title style</a:t>
            </a:r>
            <a:endParaRPr lang="en-US" dirty="0"/>
          </a:p>
        </p:txBody>
      </p:sp>
      <p:sp>
        <p:nvSpPr>
          <p:cNvPr id="3" name="Subtitle 2"/>
          <p:cNvSpPr>
            <a:spLocks noGrp="1"/>
          </p:cNvSpPr>
          <p:nvPr>
            <p:ph type="subTitle" idx="1"/>
          </p:nvPr>
        </p:nvSpPr>
        <p:spPr>
          <a:xfrm>
            <a:off x="364877" y="3131803"/>
            <a:ext cx="8064898" cy="409338"/>
          </a:xfrm>
          <a:prstGeom prst="rect">
            <a:avLst/>
          </a:prstGeom>
        </p:spPr>
        <p:txBody>
          <a:bodyPr tIns="0">
            <a:no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8" name="Google Shape;56;p14">
            <a:extLst>
              <a:ext uri="{FF2B5EF4-FFF2-40B4-BE49-F238E27FC236}">
                <a16:creationId xmlns:a16="http://schemas.microsoft.com/office/drawing/2014/main" id="{C609C043-DFE7-5188-1123-0B1C42A7C4D1}"/>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16" name="Google Shape;191;p27">
            <a:extLst>
              <a:ext uri="{FF2B5EF4-FFF2-40B4-BE49-F238E27FC236}">
                <a16:creationId xmlns:a16="http://schemas.microsoft.com/office/drawing/2014/main" id="{372F8DEC-8E8C-7D67-A4D2-0B25330A235D}"/>
              </a:ext>
            </a:extLst>
          </p:cNvPr>
          <p:cNvSpPr/>
          <p:nvPr userDrawn="1"/>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chemeClr val="dk1"/>
                </a:solidFill>
                <a:latin typeface="Arial"/>
                <a:ea typeface="Arial"/>
                <a:cs typeface="Arial"/>
                <a:sym typeface="Arial"/>
              </a:rPr>
              <a:t>© 2023 Snowflake Inc. All Rights Reserved</a:t>
            </a:r>
            <a:endParaRPr sz="600" dirty="0">
              <a:solidFill>
                <a:schemeClr val="dk1"/>
              </a:solidFill>
              <a:latin typeface="Arial"/>
              <a:ea typeface="Arial"/>
              <a:cs typeface="Arial"/>
              <a:sym typeface="Arial"/>
            </a:endParaRPr>
          </a:p>
        </p:txBody>
      </p:sp>
      <p:sp>
        <p:nvSpPr>
          <p:cNvPr id="17" name="Google Shape;195;p27">
            <a:extLst>
              <a:ext uri="{FF2B5EF4-FFF2-40B4-BE49-F238E27FC236}">
                <a16:creationId xmlns:a16="http://schemas.microsoft.com/office/drawing/2014/main" id="{FB8E2E24-3074-B2B7-CB91-8FD122C1F814}"/>
              </a:ext>
            </a:extLst>
          </p:cNvPr>
          <p:cNvSpPr/>
          <p:nvPr userDrawn="1"/>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13">
              <a:solidFill>
                <a:schemeClr val="lt1"/>
              </a:solidFill>
              <a:latin typeface="Arial"/>
              <a:ea typeface="Arial"/>
              <a:cs typeface="Arial"/>
              <a:sym typeface="Arial"/>
            </a:endParaRPr>
          </a:p>
        </p:txBody>
      </p:sp>
      <p:sp>
        <p:nvSpPr>
          <p:cNvPr id="13" name="Content Placeholder 22">
            <a:extLst>
              <a:ext uri="{FF2B5EF4-FFF2-40B4-BE49-F238E27FC236}">
                <a16:creationId xmlns:a16="http://schemas.microsoft.com/office/drawing/2014/main" id="{6BD44AA9-3059-683C-E6CC-4C0B2957B36F}"/>
              </a:ext>
            </a:extLst>
          </p:cNvPr>
          <p:cNvSpPr>
            <a:spLocks noGrp="1"/>
          </p:cNvSpPr>
          <p:nvPr>
            <p:ph sz="quarter" idx="10"/>
          </p:nvPr>
        </p:nvSpPr>
        <p:spPr>
          <a:xfrm>
            <a:off x="364876" y="4184596"/>
            <a:ext cx="3635375" cy="379413"/>
          </a:xfrm>
          <a:prstGeom prst="rect">
            <a:avLst/>
          </a:prstGeom>
        </p:spPr>
        <p:txBody>
          <a:bodyPr anchor="b"/>
          <a:lstStyle>
            <a:lvl1pPr marL="0" indent="0">
              <a:buNone/>
              <a:defRPr sz="1400"/>
            </a:lvl1pPr>
            <a:lvl2pPr marL="342900" indent="0">
              <a:buNone/>
              <a:defRPr sz="1400"/>
            </a:lvl2pPr>
            <a:lvl3pPr marL="685800" indent="0">
              <a:buNone/>
              <a:defRPr sz="1400"/>
            </a:lvl3pPr>
            <a:lvl4pPr marL="1028700" indent="0">
              <a:buNone/>
              <a:defRPr sz="1400"/>
            </a:lvl4pPr>
            <a:lvl5pPr marL="1371600" indent="0">
              <a:buNone/>
              <a:defRPr sz="1400"/>
            </a:lvl5pPr>
          </a:lstStyle>
          <a:p>
            <a:pPr lvl="0"/>
            <a:r>
              <a:rPr lang="en-GB"/>
              <a:t>Click to edit Master text styles</a:t>
            </a:r>
          </a:p>
        </p:txBody>
      </p:sp>
    </p:spTree>
    <p:extLst>
      <p:ext uri="{BB962C8B-B14F-4D97-AF65-F5344CB8AC3E}">
        <p14:creationId xmlns:p14="http://schemas.microsoft.com/office/powerpoint/2010/main" val="407543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 w customer logo">
    <p:bg>
      <p:bgPr>
        <a:solidFill>
          <a:schemeClr val="accent1"/>
        </a:solidFill>
        <a:effectLst/>
      </p:bgPr>
    </p:bg>
    <p:spTree>
      <p:nvGrpSpPr>
        <p:cNvPr id="1" name=""/>
        <p:cNvGrpSpPr/>
        <p:nvPr/>
      </p:nvGrpSpPr>
      <p:grpSpPr>
        <a:xfrm>
          <a:off x="0" y="0"/>
          <a:ext cx="0" cy="0"/>
          <a:chOff x="0" y="0"/>
          <a:chExt cx="0" cy="0"/>
        </a:xfrm>
      </p:grpSpPr>
      <p:grpSp>
        <p:nvGrpSpPr>
          <p:cNvPr id="4" name="Google Shape;228;p31">
            <a:extLst>
              <a:ext uri="{FF2B5EF4-FFF2-40B4-BE49-F238E27FC236}">
                <a16:creationId xmlns:a16="http://schemas.microsoft.com/office/drawing/2014/main" id="{777B43BE-8ABE-4951-D3A2-96D2F3FD9470}"/>
              </a:ext>
            </a:extLst>
          </p:cNvPr>
          <p:cNvGrpSpPr/>
          <p:nvPr userDrawn="1"/>
        </p:nvGrpSpPr>
        <p:grpSpPr>
          <a:xfrm rot="-5400000">
            <a:off x="3113903" y="1996926"/>
            <a:ext cx="5157146" cy="1163295"/>
            <a:chOff x="49487" y="3735321"/>
            <a:chExt cx="6094477" cy="1408177"/>
          </a:xfrm>
        </p:grpSpPr>
        <p:pic>
          <p:nvPicPr>
            <p:cNvPr id="5" name="Google Shape;229;p31">
              <a:extLst>
                <a:ext uri="{FF2B5EF4-FFF2-40B4-BE49-F238E27FC236}">
                  <a16:creationId xmlns:a16="http://schemas.microsoft.com/office/drawing/2014/main" id="{5F979A94-BCF7-95D4-B725-F20A2C4C5F14}"/>
                </a:ext>
              </a:extLst>
            </p:cNvPr>
            <p:cNvPicPr preferRelativeResize="0"/>
            <p:nvPr/>
          </p:nvPicPr>
          <p:blipFill>
            <a:blip r:embed="rId2">
              <a:alphaModFix/>
            </a:blip>
            <a:stretch>
              <a:fillRect/>
            </a:stretch>
          </p:blipFill>
          <p:spPr>
            <a:xfrm>
              <a:off x="49487" y="3735321"/>
              <a:ext cx="3044952" cy="1408177"/>
            </a:xfrm>
            <a:prstGeom prst="rect">
              <a:avLst/>
            </a:prstGeom>
            <a:noFill/>
            <a:ln>
              <a:noFill/>
            </a:ln>
          </p:spPr>
        </p:pic>
        <p:pic>
          <p:nvPicPr>
            <p:cNvPr id="6" name="Google Shape;230;p31">
              <a:extLst>
                <a:ext uri="{FF2B5EF4-FFF2-40B4-BE49-F238E27FC236}">
                  <a16:creationId xmlns:a16="http://schemas.microsoft.com/office/drawing/2014/main" id="{34B6A8DB-2E90-D5A9-421B-96A795DD5D93}"/>
                </a:ext>
              </a:extLst>
            </p:cNvPr>
            <p:cNvPicPr preferRelativeResize="0"/>
            <p:nvPr/>
          </p:nvPicPr>
          <p:blipFill rotWithShape="1">
            <a:blip r:embed="rId3">
              <a:alphaModFix/>
            </a:blip>
            <a:srcRect t="139" b="139"/>
            <a:stretch/>
          </p:blipFill>
          <p:spPr>
            <a:xfrm>
              <a:off x="3099012" y="3735321"/>
              <a:ext cx="3044952" cy="1408177"/>
            </a:xfrm>
            <a:prstGeom prst="rect">
              <a:avLst/>
            </a:prstGeom>
            <a:noFill/>
            <a:ln>
              <a:noFill/>
            </a:ln>
          </p:spPr>
        </p:pic>
      </p:grpSp>
      <p:sp>
        <p:nvSpPr>
          <p:cNvPr id="7" name="Google Shape;236;p31">
            <a:extLst>
              <a:ext uri="{FF2B5EF4-FFF2-40B4-BE49-F238E27FC236}">
                <a16:creationId xmlns:a16="http://schemas.microsoft.com/office/drawing/2014/main" id="{7E97FD4B-6A63-AFB3-0D63-0CA494D80B38}"/>
              </a:ext>
            </a:extLst>
          </p:cNvPr>
          <p:cNvSpPr/>
          <p:nvPr userDrawn="1"/>
        </p:nvSpPr>
        <p:spPr>
          <a:xfrm>
            <a:off x="6097525" y="0"/>
            <a:ext cx="30465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ctrTitle"/>
          </p:nvPr>
        </p:nvSpPr>
        <p:spPr>
          <a:xfrm>
            <a:off x="352602" y="1956685"/>
            <a:ext cx="5744923" cy="1162750"/>
          </a:xfrm>
        </p:spPr>
        <p:txBody>
          <a:bodyPr anchor="b"/>
          <a:lstStyle>
            <a:lvl1pPr algn="l">
              <a:lnSpc>
                <a:spcPct val="75000"/>
              </a:lnSpc>
              <a:defRPr sz="4400" cap="all" baseline="0"/>
            </a:lvl1pPr>
          </a:lstStyle>
          <a:p>
            <a:r>
              <a:rPr lang="en-GB"/>
              <a:t>Click to edit Master title style</a:t>
            </a:r>
            <a:endParaRPr lang="en-US" dirty="0"/>
          </a:p>
        </p:txBody>
      </p:sp>
      <p:sp>
        <p:nvSpPr>
          <p:cNvPr id="3" name="Subtitle 2"/>
          <p:cNvSpPr>
            <a:spLocks noGrp="1"/>
          </p:cNvSpPr>
          <p:nvPr>
            <p:ph type="subTitle" idx="1"/>
          </p:nvPr>
        </p:nvSpPr>
        <p:spPr>
          <a:xfrm>
            <a:off x="364877" y="3131803"/>
            <a:ext cx="5732648" cy="409338"/>
          </a:xfrm>
          <a:prstGeom prst="rect">
            <a:avLst/>
          </a:prstGeom>
        </p:spPr>
        <p:txBody>
          <a:bodyPr tIns="0">
            <a:no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8" name="Google Shape;56;p14">
            <a:extLst>
              <a:ext uri="{FF2B5EF4-FFF2-40B4-BE49-F238E27FC236}">
                <a16:creationId xmlns:a16="http://schemas.microsoft.com/office/drawing/2014/main" id="{C609C043-DFE7-5188-1123-0B1C42A7C4D1}"/>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16" name="Google Shape;191;p27">
            <a:extLst>
              <a:ext uri="{FF2B5EF4-FFF2-40B4-BE49-F238E27FC236}">
                <a16:creationId xmlns:a16="http://schemas.microsoft.com/office/drawing/2014/main" id="{372F8DEC-8E8C-7D67-A4D2-0B25330A235D}"/>
              </a:ext>
            </a:extLst>
          </p:cNvPr>
          <p:cNvSpPr/>
          <p:nvPr userDrawn="1"/>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chemeClr val="dk1"/>
                </a:solidFill>
                <a:latin typeface="Arial"/>
                <a:ea typeface="Arial"/>
                <a:cs typeface="Arial"/>
                <a:sym typeface="Arial"/>
              </a:rPr>
              <a:t>© 2023 Snowflake Inc. All Rights Reserved</a:t>
            </a:r>
            <a:endParaRPr sz="600" dirty="0">
              <a:solidFill>
                <a:schemeClr val="dk1"/>
              </a:solidFill>
              <a:latin typeface="Arial"/>
              <a:ea typeface="Arial"/>
              <a:cs typeface="Arial"/>
              <a:sym typeface="Arial"/>
            </a:endParaRPr>
          </a:p>
        </p:txBody>
      </p:sp>
      <p:sp>
        <p:nvSpPr>
          <p:cNvPr id="17" name="Google Shape;195;p27">
            <a:extLst>
              <a:ext uri="{FF2B5EF4-FFF2-40B4-BE49-F238E27FC236}">
                <a16:creationId xmlns:a16="http://schemas.microsoft.com/office/drawing/2014/main" id="{FB8E2E24-3074-B2B7-CB91-8FD122C1F814}"/>
              </a:ext>
            </a:extLst>
          </p:cNvPr>
          <p:cNvSpPr/>
          <p:nvPr userDrawn="1"/>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13">
              <a:solidFill>
                <a:schemeClr val="lt1"/>
              </a:solidFill>
              <a:latin typeface="Arial"/>
              <a:ea typeface="Arial"/>
              <a:cs typeface="Arial"/>
              <a:sym typeface="Arial"/>
            </a:endParaRPr>
          </a:p>
        </p:txBody>
      </p:sp>
      <p:sp>
        <p:nvSpPr>
          <p:cNvPr id="9" name="Content Placeholder 22">
            <a:extLst>
              <a:ext uri="{FF2B5EF4-FFF2-40B4-BE49-F238E27FC236}">
                <a16:creationId xmlns:a16="http://schemas.microsoft.com/office/drawing/2014/main" id="{8A23FF57-863D-938B-45F3-8CE4E4D96D80}"/>
              </a:ext>
            </a:extLst>
          </p:cNvPr>
          <p:cNvSpPr>
            <a:spLocks noGrp="1"/>
          </p:cNvSpPr>
          <p:nvPr>
            <p:ph sz="quarter" idx="10"/>
          </p:nvPr>
        </p:nvSpPr>
        <p:spPr>
          <a:xfrm>
            <a:off x="364876" y="4184596"/>
            <a:ext cx="3635375" cy="379413"/>
          </a:xfrm>
          <a:prstGeom prst="rect">
            <a:avLst/>
          </a:prstGeom>
        </p:spPr>
        <p:txBody>
          <a:bodyPr anchor="b"/>
          <a:lstStyle>
            <a:lvl1pPr marL="0" indent="0">
              <a:buNone/>
              <a:defRPr sz="1400"/>
            </a:lvl1pPr>
            <a:lvl2pPr marL="342900" indent="0">
              <a:buNone/>
              <a:defRPr sz="1400"/>
            </a:lvl2pPr>
            <a:lvl3pPr marL="685800" indent="0">
              <a:buNone/>
              <a:defRPr sz="1400"/>
            </a:lvl3pPr>
            <a:lvl4pPr marL="1028700" indent="0">
              <a:buNone/>
              <a:defRPr sz="1400"/>
            </a:lvl4pPr>
            <a:lvl5pPr marL="1371600" indent="0">
              <a:buNone/>
              <a:defRPr sz="1400"/>
            </a:lvl5pPr>
          </a:lstStyle>
          <a:p>
            <a:pPr lvl="0"/>
            <a:r>
              <a:rPr lang="en-GB"/>
              <a:t>Click to edit Master text styles</a:t>
            </a:r>
          </a:p>
        </p:txBody>
      </p:sp>
      <p:sp>
        <p:nvSpPr>
          <p:cNvPr id="11" name="Content Placeholder 10">
            <a:extLst>
              <a:ext uri="{FF2B5EF4-FFF2-40B4-BE49-F238E27FC236}">
                <a16:creationId xmlns:a16="http://schemas.microsoft.com/office/drawing/2014/main" id="{B753B0FE-913F-CF34-F825-A12212BDCFF7}"/>
              </a:ext>
            </a:extLst>
          </p:cNvPr>
          <p:cNvSpPr>
            <a:spLocks noGrp="1"/>
          </p:cNvSpPr>
          <p:nvPr>
            <p:ph sz="quarter" idx="11" hasCustomPrompt="1"/>
          </p:nvPr>
        </p:nvSpPr>
        <p:spPr>
          <a:xfrm>
            <a:off x="6097588" y="0"/>
            <a:ext cx="3046412" cy="5143500"/>
          </a:xfrm>
          <a:prstGeom prst="rect">
            <a:avLst/>
          </a:prstGeom>
          <a:solidFill>
            <a:schemeClr val="bg1"/>
          </a:solidFill>
        </p:spPr>
        <p:txBody>
          <a:bodyPr/>
          <a:lstStyle/>
          <a:p>
            <a:pPr lvl="0"/>
            <a:r>
              <a:rPr lang="en-US" dirty="0"/>
              <a:t>Placeholder</a:t>
            </a:r>
          </a:p>
        </p:txBody>
      </p:sp>
    </p:spTree>
    <p:extLst>
      <p:ext uri="{BB962C8B-B14F-4D97-AF65-F5344CB8AC3E}">
        <p14:creationId xmlns:p14="http://schemas.microsoft.com/office/powerpoint/2010/main" val="177729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01 (No Graphic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2602" y="1956685"/>
            <a:ext cx="8009733" cy="1162750"/>
          </a:xfrm>
        </p:spPr>
        <p:txBody>
          <a:bodyPr anchor="ctr"/>
          <a:lstStyle>
            <a:lvl1pPr algn="l">
              <a:lnSpc>
                <a:spcPct val="75000"/>
              </a:lnSpc>
              <a:defRPr sz="4000" cap="all" baseline="0">
                <a:solidFill>
                  <a:schemeClr val="bg1"/>
                </a:solidFill>
              </a:defRPr>
            </a:lvl1pPr>
          </a:lstStyle>
          <a:p>
            <a:r>
              <a:rPr lang="en-GB"/>
              <a:t>Click to edit Master title style</a:t>
            </a:r>
            <a:endParaRPr lang="en-US" dirty="0"/>
          </a:p>
        </p:txBody>
      </p:sp>
      <p:sp>
        <p:nvSpPr>
          <p:cNvPr id="9" name="Google Shape;56;p14">
            <a:extLst>
              <a:ext uri="{FF2B5EF4-FFF2-40B4-BE49-F238E27FC236}">
                <a16:creationId xmlns:a16="http://schemas.microsoft.com/office/drawing/2014/main" id="{4AC51843-C18A-49DC-14AE-6D1F5A0092AF}"/>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bg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10" name="Google Shape;60;p14">
            <a:extLst>
              <a:ext uri="{FF2B5EF4-FFF2-40B4-BE49-F238E27FC236}">
                <a16:creationId xmlns:a16="http://schemas.microsoft.com/office/drawing/2014/main" id="{84E422D2-D851-A137-9D92-1D0E220143EA}"/>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chemeClr val="bg1"/>
                </a:solidFill>
                <a:latin typeface="Arial"/>
                <a:ea typeface="Arial"/>
                <a:cs typeface="Arial"/>
                <a:sym typeface="Arial"/>
              </a:rPr>
              <a:t>© 2023 Snowflake Inc. All Rights Reserved</a:t>
            </a:r>
            <a:endParaRPr sz="600"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85323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96" userDrawn="1">
          <p15:clr>
            <a:srgbClr val="FBAE40"/>
          </p15:clr>
        </p15:guide>
        <p15:guide id="2" pos="288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02">
    <p:bg>
      <p:bgPr>
        <a:solidFill>
          <a:schemeClr val="accent2"/>
        </a:solidFill>
        <a:effectLst/>
      </p:bgPr>
    </p:bg>
    <p:spTree>
      <p:nvGrpSpPr>
        <p:cNvPr id="1" name=""/>
        <p:cNvGrpSpPr/>
        <p:nvPr/>
      </p:nvGrpSpPr>
      <p:grpSpPr>
        <a:xfrm>
          <a:off x="0" y="0"/>
          <a:ext cx="0" cy="0"/>
          <a:chOff x="0" y="0"/>
          <a:chExt cx="0" cy="0"/>
        </a:xfrm>
      </p:grpSpPr>
      <p:pic>
        <p:nvPicPr>
          <p:cNvPr id="3" name="Google Shape;246;p33">
            <a:extLst>
              <a:ext uri="{FF2B5EF4-FFF2-40B4-BE49-F238E27FC236}">
                <a16:creationId xmlns:a16="http://schemas.microsoft.com/office/drawing/2014/main" id="{B2AB9140-44F3-C9E0-5D15-5F4D9D61E695}"/>
              </a:ext>
            </a:extLst>
          </p:cNvPr>
          <p:cNvPicPr preferRelativeResize="0"/>
          <p:nvPr userDrawn="1"/>
        </p:nvPicPr>
        <p:blipFill rotWithShape="1">
          <a:blip r:embed="rId2">
            <a:alphaModFix amt="27000"/>
          </a:blip>
          <a:srcRect l="21476"/>
          <a:stretch/>
        </p:blipFill>
        <p:spPr>
          <a:xfrm flipH="1">
            <a:off x="7048002" y="1780300"/>
            <a:ext cx="2095998" cy="2905999"/>
          </a:xfrm>
          <a:prstGeom prst="rect">
            <a:avLst/>
          </a:prstGeom>
          <a:noFill/>
          <a:ln>
            <a:noFill/>
          </a:ln>
        </p:spPr>
      </p:pic>
      <p:sp>
        <p:nvSpPr>
          <p:cNvPr id="2" name="Title 1"/>
          <p:cNvSpPr>
            <a:spLocks noGrp="1"/>
          </p:cNvSpPr>
          <p:nvPr>
            <p:ph type="ctrTitle"/>
          </p:nvPr>
        </p:nvSpPr>
        <p:spPr>
          <a:xfrm>
            <a:off x="352602" y="1956685"/>
            <a:ext cx="8009733" cy="1162750"/>
          </a:xfrm>
        </p:spPr>
        <p:txBody>
          <a:bodyPr anchor="ctr"/>
          <a:lstStyle>
            <a:lvl1pPr algn="l">
              <a:lnSpc>
                <a:spcPct val="75000"/>
              </a:lnSpc>
              <a:defRPr sz="4000" cap="all" baseline="0">
                <a:solidFill>
                  <a:schemeClr val="bg1"/>
                </a:solidFill>
              </a:defRPr>
            </a:lvl1pPr>
          </a:lstStyle>
          <a:p>
            <a:r>
              <a:rPr lang="en-GB"/>
              <a:t>Click to edit Master title style</a:t>
            </a:r>
            <a:endParaRPr lang="en-US" dirty="0"/>
          </a:p>
        </p:txBody>
      </p:sp>
      <p:sp>
        <p:nvSpPr>
          <p:cNvPr id="9" name="Google Shape;56;p14">
            <a:extLst>
              <a:ext uri="{FF2B5EF4-FFF2-40B4-BE49-F238E27FC236}">
                <a16:creationId xmlns:a16="http://schemas.microsoft.com/office/drawing/2014/main" id="{4AC51843-C18A-49DC-14AE-6D1F5A0092AF}"/>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bg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10" name="Google Shape;60;p14">
            <a:extLst>
              <a:ext uri="{FF2B5EF4-FFF2-40B4-BE49-F238E27FC236}">
                <a16:creationId xmlns:a16="http://schemas.microsoft.com/office/drawing/2014/main" id="{84E422D2-D851-A137-9D92-1D0E220143EA}"/>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chemeClr val="bg1"/>
                </a:solidFill>
                <a:latin typeface="Arial"/>
                <a:ea typeface="Arial"/>
                <a:cs typeface="Arial"/>
                <a:sym typeface="Arial"/>
              </a:rPr>
              <a:t>© 2023 Snowflake Inc. All Rights Reserved</a:t>
            </a:r>
            <a:endParaRPr sz="600"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10504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96" userDrawn="1">
          <p15:clr>
            <a:srgbClr val="FBAE40"/>
          </p15:clr>
        </p15:guide>
        <p15:guide id="2" pos="288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03">
    <p:bg>
      <p:bgPr>
        <a:solidFill>
          <a:schemeClr val="accent2"/>
        </a:solidFill>
        <a:effectLst/>
      </p:bgPr>
    </p:bg>
    <p:spTree>
      <p:nvGrpSpPr>
        <p:cNvPr id="1" name=""/>
        <p:cNvGrpSpPr/>
        <p:nvPr/>
      </p:nvGrpSpPr>
      <p:grpSpPr>
        <a:xfrm>
          <a:off x="0" y="0"/>
          <a:ext cx="0" cy="0"/>
          <a:chOff x="0" y="0"/>
          <a:chExt cx="0" cy="0"/>
        </a:xfrm>
      </p:grpSpPr>
      <p:grpSp>
        <p:nvGrpSpPr>
          <p:cNvPr id="4" name="Google Shape;249;p34">
            <a:extLst>
              <a:ext uri="{FF2B5EF4-FFF2-40B4-BE49-F238E27FC236}">
                <a16:creationId xmlns:a16="http://schemas.microsoft.com/office/drawing/2014/main" id="{C8C7A9DA-6683-04E1-57B1-BEEA583BF44F}"/>
              </a:ext>
            </a:extLst>
          </p:cNvPr>
          <p:cNvGrpSpPr/>
          <p:nvPr userDrawn="1"/>
        </p:nvGrpSpPr>
        <p:grpSpPr>
          <a:xfrm>
            <a:off x="-10" y="3770439"/>
            <a:ext cx="9143997" cy="1371564"/>
            <a:chOff x="-10" y="3735321"/>
            <a:chExt cx="9139427" cy="1408177"/>
          </a:xfrm>
        </p:grpSpPr>
        <p:pic>
          <p:nvPicPr>
            <p:cNvPr id="5" name="Google Shape;250;p34">
              <a:extLst>
                <a:ext uri="{FF2B5EF4-FFF2-40B4-BE49-F238E27FC236}">
                  <a16:creationId xmlns:a16="http://schemas.microsoft.com/office/drawing/2014/main" id="{67CF61D8-135A-2A41-ACB1-55C65ED4C7B7}"/>
                </a:ext>
              </a:extLst>
            </p:cNvPr>
            <p:cNvPicPr preferRelativeResize="0"/>
            <p:nvPr/>
          </p:nvPicPr>
          <p:blipFill>
            <a:blip r:embed="rId2">
              <a:alphaModFix amt="72000"/>
            </a:blip>
            <a:stretch>
              <a:fillRect/>
            </a:stretch>
          </p:blipFill>
          <p:spPr>
            <a:xfrm>
              <a:off x="-10" y="3735321"/>
              <a:ext cx="3044952" cy="1408177"/>
            </a:xfrm>
            <a:prstGeom prst="rect">
              <a:avLst/>
            </a:prstGeom>
            <a:noFill/>
            <a:ln>
              <a:noFill/>
            </a:ln>
          </p:spPr>
        </p:pic>
        <p:pic>
          <p:nvPicPr>
            <p:cNvPr id="6" name="Google Shape;251;p34">
              <a:extLst>
                <a:ext uri="{FF2B5EF4-FFF2-40B4-BE49-F238E27FC236}">
                  <a16:creationId xmlns:a16="http://schemas.microsoft.com/office/drawing/2014/main" id="{8C24717E-6C87-714E-27DF-F48F8D2912E3}"/>
                </a:ext>
              </a:extLst>
            </p:cNvPr>
            <p:cNvPicPr preferRelativeResize="0"/>
            <p:nvPr/>
          </p:nvPicPr>
          <p:blipFill rotWithShape="1">
            <a:blip r:embed="rId3">
              <a:alphaModFix amt="72000"/>
            </a:blip>
            <a:srcRect t="139" b="139"/>
            <a:stretch/>
          </p:blipFill>
          <p:spPr>
            <a:xfrm>
              <a:off x="3049515" y="3735321"/>
              <a:ext cx="3044952" cy="1408177"/>
            </a:xfrm>
            <a:prstGeom prst="rect">
              <a:avLst/>
            </a:prstGeom>
            <a:noFill/>
            <a:ln>
              <a:noFill/>
            </a:ln>
          </p:spPr>
        </p:pic>
        <p:pic>
          <p:nvPicPr>
            <p:cNvPr id="7" name="Google Shape;252;p34">
              <a:extLst>
                <a:ext uri="{FF2B5EF4-FFF2-40B4-BE49-F238E27FC236}">
                  <a16:creationId xmlns:a16="http://schemas.microsoft.com/office/drawing/2014/main" id="{14D476DB-B69E-DC2C-3D16-87C6F8227F9C}"/>
                </a:ext>
              </a:extLst>
            </p:cNvPr>
            <p:cNvPicPr preferRelativeResize="0"/>
            <p:nvPr/>
          </p:nvPicPr>
          <p:blipFill rotWithShape="1">
            <a:blip r:embed="rId4">
              <a:alphaModFix amt="72000"/>
            </a:blip>
            <a:srcRect t="139" b="139"/>
            <a:stretch/>
          </p:blipFill>
          <p:spPr>
            <a:xfrm>
              <a:off x="6094465" y="3735321"/>
              <a:ext cx="3044952" cy="1408177"/>
            </a:xfrm>
            <a:prstGeom prst="rect">
              <a:avLst/>
            </a:prstGeom>
            <a:noFill/>
            <a:ln>
              <a:noFill/>
            </a:ln>
          </p:spPr>
        </p:pic>
      </p:grpSp>
      <p:sp>
        <p:nvSpPr>
          <p:cNvPr id="2" name="Title 1"/>
          <p:cNvSpPr>
            <a:spLocks noGrp="1"/>
          </p:cNvSpPr>
          <p:nvPr>
            <p:ph type="ctrTitle"/>
          </p:nvPr>
        </p:nvSpPr>
        <p:spPr>
          <a:xfrm>
            <a:off x="352602" y="1956685"/>
            <a:ext cx="8009733" cy="1162750"/>
          </a:xfrm>
        </p:spPr>
        <p:txBody>
          <a:bodyPr anchor="ctr"/>
          <a:lstStyle>
            <a:lvl1pPr algn="l">
              <a:lnSpc>
                <a:spcPct val="75000"/>
              </a:lnSpc>
              <a:defRPr sz="4000" cap="all" baseline="0">
                <a:solidFill>
                  <a:schemeClr val="bg1"/>
                </a:solidFill>
              </a:defRPr>
            </a:lvl1pPr>
          </a:lstStyle>
          <a:p>
            <a:r>
              <a:rPr lang="en-GB"/>
              <a:t>Click to edit Master title style</a:t>
            </a:r>
            <a:endParaRPr lang="en-US" dirty="0"/>
          </a:p>
        </p:txBody>
      </p:sp>
      <p:sp>
        <p:nvSpPr>
          <p:cNvPr id="9" name="Google Shape;56;p14">
            <a:extLst>
              <a:ext uri="{FF2B5EF4-FFF2-40B4-BE49-F238E27FC236}">
                <a16:creationId xmlns:a16="http://schemas.microsoft.com/office/drawing/2014/main" id="{4AC51843-C18A-49DC-14AE-6D1F5A0092AF}"/>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bg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10" name="Google Shape;60;p14">
            <a:extLst>
              <a:ext uri="{FF2B5EF4-FFF2-40B4-BE49-F238E27FC236}">
                <a16:creationId xmlns:a16="http://schemas.microsoft.com/office/drawing/2014/main" id="{84E422D2-D851-A137-9D92-1D0E220143EA}"/>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chemeClr val="bg1"/>
                </a:solidFill>
                <a:latin typeface="Arial"/>
                <a:ea typeface="Arial"/>
                <a:cs typeface="Arial"/>
                <a:sym typeface="Arial"/>
              </a:rPr>
              <a:t>© 2023 Snowflake Inc. All Rights Reserved</a:t>
            </a:r>
            <a:endParaRPr sz="600"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326748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96" userDrawn="1">
          <p15:clr>
            <a:srgbClr val="FBAE40"/>
          </p15:clr>
        </p15:guide>
        <p15:guide id="2" pos="288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04">
    <p:bg>
      <p:bgPr>
        <a:solidFill>
          <a:schemeClr val="accent2"/>
        </a:solidFill>
        <a:effectLst/>
      </p:bgPr>
    </p:bg>
    <p:spTree>
      <p:nvGrpSpPr>
        <p:cNvPr id="1" name=""/>
        <p:cNvGrpSpPr/>
        <p:nvPr/>
      </p:nvGrpSpPr>
      <p:grpSpPr>
        <a:xfrm>
          <a:off x="0" y="0"/>
          <a:ext cx="0" cy="0"/>
          <a:chOff x="0" y="0"/>
          <a:chExt cx="0" cy="0"/>
        </a:xfrm>
      </p:grpSpPr>
      <p:grpSp>
        <p:nvGrpSpPr>
          <p:cNvPr id="3" name="Google Shape;260;p35">
            <a:extLst>
              <a:ext uri="{FF2B5EF4-FFF2-40B4-BE49-F238E27FC236}">
                <a16:creationId xmlns:a16="http://schemas.microsoft.com/office/drawing/2014/main" id="{15180FD7-B8C1-2565-BC7A-72CAA1ABD0A3}"/>
              </a:ext>
            </a:extLst>
          </p:cNvPr>
          <p:cNvGrpSpPr/>
          <p:nvPr userDrawn="1"/>
        </p:nvGrpSpPr>
        <p:grpSpPr>
          <a:xfrm>
            <a:off x="4" y="1803975"/>
            <a:ext cx="9143996" cy="3339526"/>
            <a:chOff x="4" y="1803975"/>
            <a:chExt cx="9143996" cy="3339526"/>
          </a:xfrm>
        </p:grpSpPr>
        <p:pic>
          <p:nvPicPr>
            <p:cNvPr id="8" name="Google Shape;261;p35">
              <a:extLst>
                <a:ext uri="{FF2B5EF4-FFF2-40B4-BE49-F238E27FC236}">
                  <a16:creationId xmlns:a16="http://schemas.microsoft.com/office/drawing/2014/main" id="{A3E1EE85-B732-76DE-0E1B-94CD264D613B}"/>
                </a:ext>
              </a:extLst>
            </p:cNvPr>
            <p:cNvPicPr preferRelativeResize="0"/>
            <p:nvPr/>
          </p:nvPicPr>
          <p:blipFill rotWithShape="1">
            <a:blip r:embed="rId2">
              <a:alphaModFix amt="57000"/>
            </a:blip>
            <a:srcRect l="32605" b="34253"/>
            <a:stretch/>
          </p:blipFill>
          <p:spPr>
            <a:xfrm flipH="1">
              <a:off x="5036874" y="1804050"/>
              <a:ext cx="4107126" cy="3339451"/>
            </a:xfrm>
            <a:prstGeom prst="rect">
              <a:avLst/>
            </a:prstGeom>
            <a:noFill/>
            <a:ln>
              <a:noFill/>
            </a:ln>
          </p:spPr>
        </p:pic>
        <p:pic>
          <p:nvPicPr>
            <p:cNvPr id="11" name="Google Shape;262;p35">
              <a:extLst>
                <a:ext uri="{FF2B5EF4-FFF2-40B4-BE49-F238E27FC236}">
                  <a16:creationId xmlns:a16="http://schemas.microsoft.com/office/drawing/2014/main" id="{D6706F43-1E96-433A-DBAB-4F013D346ED9}"/>
                </a:ext>
              </a:extLst>
            </p:cNvPr>
            <p:cNvPicPr preferRelativeResize="0"/>
            <p:nvPr/>
          </p:nvPicPr>
          <p:blipFill rotWithShape="1">
            <a:blip r:embed="rId3">
              <a:alphaModFix amt="57000"/>
            </a:blip>
            <a:srcRect r="17498" b="34258"/>
            <a:stretch/>
          </p:blipFill>
          <p:spPr>
            <a:xfrm flipH="1">
              <a:off x="4" y="1803975"/>
              <a:ext cx="5027748" cy="3339451"/>
            </a:xfrm>
            <a:prstGeom prst="rect">
              <a:avLst/>
            </a:prstGeom>
            <a:noFill/>
            <a:ln>
              <a:noFill/>
            </a:ln>
          </p:spPr>
        </p:pic>
      </p:grpSp>
      <p:sp>
        <p:nvSpPr>
          <p:cNvPr id="2" name="Title 1"/>
          <p:cNvSpPr>
            <a:spLocks noGrp="1"/>
          </p:cNvSpPr>
          <p:nvPr>
            <p:ph type="ctrTitle"/>
          </p:nvPr>
        </p:nvSpPr>
        <p:spPr>
          <a:xfrm>
            <a:off x="352602" y="1956685"/>
            <a:ext cx="8009733" cy="1162750"/>
          </a:xfrm>
        </p:spPr>
        <p:txBody>
          <a:bodyPr anchor="ctr"/>
          <a:lstStyle>
            <a:lvl1pPr algn="l">
              <a:lnSpc>
                <a:spcPct val="75000"/>
              </a:lnSpc>
              <a:defRPr sz="4000" cap="all" baseline="0">
                <a:solidFill>
                  <a:schemeClr val="bg1"/>
                </a:solidFill>
              </a:defRPr>
            </a:lvl1pPr>
          </a:lstStyle>
          <a:p>
            <a:r>
              <a:rPr lang="en-GB"/>
              <a:t>Click to edit Master title style</a:t>
            </a:r>
            <a:endParaRPr lang="en-US" dirty="0"/>
          </a:p>
        </p:txBody>
      </p:sp>
      <p:sp>
        <p:nvSpPr>
          <p:cNvPr id="9" name="Google Shape;56;p14">
            <a:extLst>
              <a:ext uri="{FF2B5EF4-FFF2-40B4-BE49-F238E27FC236}">
                <a16:creationId xmlns:a16="http://schemas.microsoft.com/office/drawing/2014/main" id="{4AC51843-C18A-49DC-14AE-6D1F5A0092AF}"/>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bg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10" name="Google Shape;60;p14">
            <a:extLst>
              <a:ext uri="{FF2B5EF4-FFF2-40B4-BE49-F238E27FC236}">
                <a16:creationId xmlns:a16="http://schemas.microsoft.com/office/drawing/2014/main" id="{84E422D2-D851-A137-9D92-1D0E220143EA}"/>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chemeClr val="bg1"/>
                </a:solidFill>
                <a:latin typeface="Arial"/>
                <a:ea typeface="Arial"/>
                <a:cs typeface="Arial"/>
                <a:sym typeface="Arial"/>
              </a:rPr>
              <a:t>© 2023 Snowflake Inc. All Rights Reserved</a:t>
            </a:r>
            <a:endParaRPr sz="600"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419120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96"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ulti-use layout w/ 2-Line Title">
    <p:spTree>
      <p:nvGrpSpPr>
        <p:cNvPr id="1" name=""/>
        <p:cNvGrpSpPr/>
        <p:nvPr/>
      </p:nvGrpSpPr>
      <p:grpSpPr>
        <a:xfrm>
          <a:off x="0" y="0"/>
          <a:ext cx="0" cy="0"/>
          <a:chOff x="0" y="0"/>
          <a:chExt cx="0" cy="0"/>
        </a:xfrm>
      </p:grpSpPr>
      <p:sp>
        <p:nvSpPr>
          <p:cNvPr id="2" name="Title 1"/>
          <p:cNvSpPr>
            <a:spLocks noGrp="1"/>
          </p:cNvSpPr>
          <p:nvPr>
            <p:ph type="title"/>
          </p:nvPr>
        </p:nvSpPr>
        <p:spPr>
          <a:xfrm>
            <a:off x="354559" y="623635"/>
            <a:ext cx="8370341" cy="473131"/>
          </a:xfrm>
        </p:spPr>
        <p:txBody>
          <a:bodyPr anchor="b">
            <a:noAutofit/>
          </a:bodyPr>
          <a:lstStyle>
            <a:lvl1pPr>
              <a:defRPr sz="2600" b="1"/>
            </a:lvl1pPr>
          </a:lstStyle>
          <a:p>
            <a:r>
              <a:rPr lang="en-GB"/>
              <a:t>Click to edit Master title style</a:t>
            </a:r>
            <a:endParaRPr lang="en-US" dirty="0"/>
          </a:p>
        </p:txBody>
      </p:sp>
      <p:sp>
        <p:nvSpPr>
          <p:cNvPr id="6" name="Google Shape;58;p14">
            <a:extLst>
              <a:ext uri="{FF2B5EF4-FFF2-40B4-BE49-F238E27FC236}">
                <a16:creationId xmlns:a16="http://schemas.microsoft.com/office/drawing/2014/main" id="{0B775E3D-28D8-E8C7-FB82-8ED0B4A975F4}"/>
              </a:ext>
            </a:extLst>
          </p:cNvPr>
          <p:cNvSpPr txBox="1">
            <a:spLocks noGrp="1"/>
          </p:cNvSpPr>
          <p:nvPr>
            <p:ph type="subTitle" idx="1"/>
          </p:nvPr>
        </p:nvSpPr>
        <p:spPr>
          <a:xfrm>
            <a:off x="361933" y="1112921"/>
            <a:ext cx="8344800"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5" name="TextBox 4">
            <a:extLst>
              <a:ext uri="{FF2B5EF4-FFF2-40B4-BE49-F238E27FC236}">
                <a16:creationId xmlns:a16="http://schemas.microsoft.com/office/drawing/2014/main" id="{35BDA084-18F1-1D8D-1E60-238941C1B1D1}"/>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13" name="Google Shape;150;p23">
            <a:extLst>
              <a:ext uri="{FF2B5EF4-FFF2-40B4-BE49-F238E27FC236}">
                <a16:creationId xmlns:a16="http://schemas.microsoft.com/office/drawing/2014/main" id="{76012362-853B-83F7-64D4-1A593309909B}"/>
              </a:ext>
            </a:extLst>
          </p:cNvPr>
          <p:cNvSpPr/>
          <p:nvPr userDrawn="1"/>
        </p:nvSpPr>
        <p:spPr>
          <a:xfrm>
            <a:off x="0" y="350815"/>
            <a:ext cx="137100" cy="7625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81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05">
    <p:bg>
      <p:bgPr>
        <a:solidFill>
          <a:schemeClr val="accent2"/>
        </a:solidFill>
        <a:effectLst/>
      </p:bgPr>
    </p:bg>
    <p:spTree>
      <p:nvGrpSpPr>
        <p:cNvPr id="1" name=""/>
        <p:cNvGrpSpPr/>
        <p:nvPr/>
      </p:nvGrpSpPr>
      <p:grpSpPr>
        <a:xfrm>
          <a:off x="0" y="0"/>
          <a:ext cx="0" cy="0"/>
          <a:chOff x="0" y="0"/>
          <a:chExt cx="0" cy="0"/>
        </a:xfrm>
      </p:grpSpPr>
      <p:grpSp>
        <p:nvGrpSpPr>
          <p:cNvPr id="4" name="Google Shape;267;p36">
            <a:extLst>
              <a:ext uri="{FF2B5EF4-FFF2-40B4-BE49-F238E27FC236}">
                <a16:creationId xmlns:a16="http://schemas.microsoft.com/office/drawing/2014/main" id="{B1E043E2-DBE5-EF5A-B7AF-11ED776DCE11}"/>
              </a:ext>
            </a:extLst>
          </p:cNvPr>
          <p:cNvGrpSpPr/>
          <p:nvPr userDrawn="1"/>
        </p:nvGrpSpPr>
        <p:grpSpPr>
          <a:xfrm rot="-5400000">
            <a:off x="5223451" y="1196298"/>
            <a:ext cx="5164226" cy="2747927"/>
            <a:chOff x="1155183" y="3814094"/>
            <a:chExt cx="3118306" cy="1659276"/>
          </a:xfrm>
        </p:grpSpPr>
        <p:pic>
          <p:nvPicPr>
            <p:cNvPr id="5" name="Google Shape;268;p36">
              <a:extLst>
                <a:ext uri="{FF2B5EF4-FFF2-40B4-BE49-F238E27FC236}">
                  <a16:creationId xmlns:a16="http://schemas.microsoft.com/office/drawing/2014/main" id="{41422D10-8E80-E6CC-1B7E-E2199A8016E7}"/>
                </a:ext>
              </a:extLst>
            </p:cNvPr>
            <p:cNvPicPr preferRelativeResize="0"/>
            <p:nvPr/>
          </p:nvPicPr>
          <p:blipFill rotWithShape="1">
            <a:blip r:embed="rId2">
              <a:alphaModFix amt="58000"/>
            </a:blip>
            <a:srcRect l="37919" t="24705" b="10228"/>
            <a:stretch/>
          </p:blipFill>
          <p:spPr>
            <a:xfrm>
              <a:off x="1155183" y="3814094"/>
              <a:ext cx="1891297" cy="1652133"/>
            </a:xfrm>
            <a:prstGeom prst="rect">
              <a:avLst/>
            </a:prstGeom>
            <a:noFill/>
            <a:ln>
              <a:noFill/>
            </a:ln>
          </p:spPr>
        </p:pic>
        <p:pic>
          <p:nvPicPr>
            <p:cNvPr id="6" name="Google Shape;269;p36">
              <a:extLst>
                <a:ext uri="{FF2B5EF4-FFF2-40B4-BE49-F238E27FC236}">
                  <a16:creationId xmlns:a16="http://schemas.microsoft.com/office/drawing/2014/main" id="{5DD734C2-83A3-1714-A48F-6CBA96DFE578}"/>
                </a:ext>
              </a:extLst>
            </p:cNvPr>
            <p:cNvPicPr preferRelativeResize="0"/>
            <p:nvPr/>
          </p:nvPicPr>
          <p:blipFill rotWithShape="1">
            <a:blip r:embed="rId3">
              <a:alphaModFix amt="58000"/>
            </a:blip>
            <a:srcRect t="25270" r="59873" b="9950"/>
            <a:stretch/>
          </p:blipFill>
          <p:spPr>
            <a:xfrm>
              <a:off x="3051053" y="3828390"/>
              <a:ext cx="1222436" cy="1644980"/>
            </a:xfrm>
            <a:prstGeom prst="rect">
              <a:avLst/>
            </a:prstGeom>
            <a:noFill/>
            <a:ln>
              <a:noFill/>
            </a:ln>
          </p:spPr>
        </p:pic>
      </p:grpSp>
      <p:sp>
        <p:nvSpPr>
          <p:cNvPr id="2" name="Title 1"/>
          <p:cNvSpPr>
            <a:spLocks noGrp="1"/>
          </p:cNvSpPr>
          <p:nvPr>
            <p:ph type="ctrTitle"/>
          </p:nvPr>
        </p:nvSpPr>
        <p:spPr>
          <a:xfrm>
            <a:off x="352602" y="1956685"/>
            <a:ext cx="8009733" cy="1162750"/>
          </a:xfrm>
        </p:spPr>
        <p:txBody>
          <a:bodyPr anchor="ctr"/>
          <a:lstStyle>
            <a:lvl1pPr algn="l">
              <a:lnSpc>
                <a:spcPct val="75000"/>
              </a:lnSpc>
              <a:defRPr sz="4000" cap="all" baseline="0">
                <a:solidFill>
                  <a:schemeClr val="bg1"/>
                </a:solidFill>
              </a:defRPr>
            </a:lvl1pPr>
          </a:lstStyle>
          <a:p>
            <a:r>
              <a:rPr lang="en-GB"/>
              <a:t>Click to edit Master title style</a:t>
            </a:r>
            <a:endParaRPr lang="en-US" dirty="0"/>
          </a:p>
        </p:txBody>
      </p:sp>
      <p:sp>
        <p:nvSpPr>
          <p:cNvPr id="9" name="Google Shape;56;p14">
            <a:extLst>
              <a:ext uri="{FF2B5EF4-FFF2-40B4-BE49-F238E27FC236}">
                <a16:creationId xmlns:a16="http://schemas.microsoft.com/office/drawing/2014/main" id="{4AC51843-C18A-49DC-14AE-6D1F5A0092AF}"/>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bg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10" name="Google Shape;60;p14">
            <a:extLst>
              <a:ext uri="{FF2B5EF4-FFF2-40B4-BE49-F238E27FC236}">
                <a16:creationId xmlns:a16="http://schemas.microsoft.com/office/drawing/2014/main" id="{84E422D2-D851-A137-9D92-1D0E220143EA}"/>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chemeClr val="bg1"/>
                </a:solidFill>
                <a:latin typeface="Arial"/>
                <a:ea typeface="Arial"/>
                <a:cs typeface="Arial"/>
                <a:sym typeface="Arial"/>
              </a:rPr>
              <a:t>© 2023 Snowflake Inc. All Rights Reserved</a:t>
            </a:r>
            <a:endParaRPr sz="600"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287227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96" userDrawn="1">
          <p15:clr>
            <a:srgbClr val="FBAE40"/>
          </p15:clr>
        </p15:guide>
        <p15:guide id="2" pos="288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 Dk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2602" y="1956685"/>
            <a:ext cx="8009733" cy="1162750"/>
          </a:xfrm>
        </p:spPr>
        <p:txBody>
          <a:bodyPr anchor="ctr"/>
          <a:lstStyle>
            <a:lvl1pPr algn="l">
              <a:lnSpc>
                <a:spcPct val="100000"/>
              </a:lnSpc>
              <a:defRPr sz="4000" b="0">
                <a:solidFill>
                  <a:schemeClr val="bg1"/>
                </a:solidFill>
              </a:defRPr>
            </a:lvl1pPr>
          </a:lstStyle>
          <a:p>
            <a:r>
              <a:rPr lang="en-GB"/>
              <a:t>Click to edit Master title style</a:t>
            </a:r>
            <a:endParaRPr lang="en-US" dirty="0"/>
          </a:p>
        </p:txBody>
      </p:sp>
      <p:sp>
        <p:nvSpPr>
          <p:cNvPr id="9" name="Google Shape;56;p14">
            <a:extLst>
              <a:ext uri="{FF2B5EF4-FFF2-40B4-BE49-F238E27FC236}">
                <a16:creationId xmlns:a16="http://schemas.microsoft.com/office/drawing/2014/main" id="{4AC51843-C18A-49DC-14AE-6D1F5A0092AF}"/>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bg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10" name="Google Shape;60;p14">
            <a:extLst>
              <a:ext uri="{FF2B5EF4-FFF2-40B4-BE49-F238E27FC236}">
                <a16:creationId xmlns:a16="http://schemas.microsoft.com/office/drawing/2014/main" id="{84E422D2-D851-A137-9D92-1D0E220143EA}"/>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chemeClr val="bg1"/>
                </a:solidFill>
                <a:latin typeface="Arial"/>
                <a:ea typeface="Arial"/>
                <a:cs typeface="Arial"/>
                <a:sym typeface="Arial"/>
              </a:rPr>
              <a:t>© 2023 Snowflake Inc. All Rights Reserved</a:t>
            </a:r>
            <a:endParaRPr sz="600" dirty="0">
              <a:solidFill>
                <a:schemeClr val="bg1"/>
              </a:solidFill>
              <a:latin typeface="Arial"/>
              <a:ea typeface="Arial"/>
              <a:cs typeface="Arial"/>
              <a:sym typeface="Arial"/>
            </a:endParaRPr>
          </a:p>
        </p:txBody>
      </p:sp>
      <p:grpSp>
        <p:nvGrpSpPr>
          <p:cNvPr id="3" name="Google Shape;275;p37">
            <a:extLst>
              <a:ext uri="{FF2B5EF4-FFF2-40B4-BE49-F238E27FC236}">
                <a16:creationId xmlns:a16="http://schemas.microsoft.com/office/drawing/2014/main" id="{74847857-F937-CD64-1E2C-D0E5EAE37063}"/>
              </a:ext>
            </a:extLst>
          </p:cNvPr>
          <p:cNvGrpSpPr/>
          <p:nvPr userDrawn="1"/>
        </p:nvGrpSpPr>
        <p:grpSpPr>
          <a:xfrm>
            <a:off x="457209" y="474129"/>
            <a:ext cx="1177786" cy="857849"/>
            <a:chOff x="865451" y="2114550"/>
            <a:chExt cx="3399093" cy="2475755"/>
          </a:xfrm>
        </p:grpSpPr>
        <p:sp>
          <p:nvSpPr>
            <p:cNvPr id="7" name="Google Shape;276;p37">
              <a:extLst>
                <a:ext uri="{FF2B5EF4-FFF2-40B4-BE49-F238E27FC236}">
                  <a16:creationId xmlns:a16="http://schemas.microsoft.com/office/drawing/2014/main" id="{EB101FE0-5C53-430B-5E96-45909B4CB126}"/>
                </a:ext>
              </a:extLst>
            </p:cNvPr>
            <p:cNvSpPr/>
            <p:nvPr/>
          </p:nvSpPr>
          <p:spPr>
            <a:xfrm>
              <a:off x="865451" y="2114550"/>
              <a:ext cx="1571381" cy="2475755"/>
            </a:xfrm>
            <a:custGeom>
              <a:avLst/>
              <a:gdLst/>
              <a:ahLst/>
              <a:cxnLst/>
              <a:rect l="l" t="t" r="r" b="b"/>
              <a:pathLst>
                <a:path w="3654375" h="5757569" extrusionOk="0">
                  <a:moveTo>
                    <a:pt x="3448790" y="0"/>
                  </a:moveTo>
                  <a:lnTo>
                    <a:pt x="3458290" y="1432474"/>
                  </a:lnTo>
                  <a:cubicBezTo>
                    <a:pt x="2772941" y="1684660"/>
                    <a:pt x="2415542" y="1991333"/>
                    <a:pt x="2248907" y="2449965"/>
                  </a:cubicBezTo>
                  <a:cubicBezTo>
                    <a:pt x="3226484" y="2526039"/>
                    <a:pt x="3654376" y="3276319"/>
                    <a:pt x="3654376" y="4068726"/>
                  </a:cubicBezTo>
                  <a:cubicBezTo>
                    <a:pt x="3654376" y="5007004"/>
                    <a:pt x="2925326" y="5757569"/>
                    <a:pt x="1987935" y="5757569"/>
                  </a:cubicBezTo>
                  <a:cubicBezTo>
                    <a:pt x="1050544" y="5757569"/>
                    <a:pt x="14541" y="5150119"/>
                    <a:pt x="196" y="3782402"/>
                  </a:cubicBezTo>
                  <a:cubicBezTo>
                    <a:pt x="-30015" y="843186"/>
                    <a:pt x="3448790" y="0"/>
                    <a:pt x="344879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277;p37">
              <a:extLst>
                <a:ext uri="{FF2B5EF4-FFF2-40B4-BE49-F238E27FC236}">
                  <a16:creationId xmlns:a16="http://schemas.microsoft.com/office/drawing/2014/main" id="{86F5F33E-42B8-8868-A558-76F7DFEE5726}"/>
                </a:ext>
              </a:extLst>
            </p:cNvPr>
            <p:cNvSpPr/>
            <p:nvPr/>
          </p:nvSpPr>
          <p:spPr>
            <a:xfrm>
              <a:off x="2693163" y="2114550"/>
              <a:ext cx="1571381" cy="2475755"/>
            </a:xfrm>
            <a:custGeom>
              <a:avLst/>
              <a:gdLst/>
              <a:ahLst/>
              <a:cxnLst/>
              <a:rect l="l" t="t" r="r" b="b"/>
              <a:pathLst>
                <a:path w="3654375" h="5757569" extrusionOk="0">
                  <a:moveTo>
                    <a:pt x="3448790" y="0"/>
                  </a:moveTo>
                  <a:lnTo>
                    <a:pt x="3458290" y="1432474"/>
                  </a:lnTo>
                  <a:cubicBezTo>
                    <a:pt x="2772941" y="1684660"/>
                    <a:pt x="2415542" y="1991333"/>
                    <a:pt x="2248907" y="2449965"/>
                  </a:cubicBezTo>
                  <a:cubicBezTo>
                    <a:pt x="3226484" y="2526039"/>
                    <a:pt x="3654376" y="3276319"/>
                    <a:pt x="3654376" y="4068726"/>
                  </a:cubicBezTo>
                  <a:cubicBezTo>
                    <a:pt x="3654376" y="5007004"/>
                    <a:pt x="2925326" y="5757569"/>
                    <a:pt x="1987935" y="5757569"/>
                  </a:cubicBezTo>
                  <a:cubicBezTo>
                    <a:pt x="1050544" y="5757569"/>
                    <a:pt x="14541" y="5150119"/>
                    <a:pt x="196" y="3782402"/>
                  </a:cubicBezTo>
                  <a:cubicBezTo>
                    <a:pt x="-30015" y="843186"/>
                    <a:pt x="3448790" y="0"/>
                    <a:pt x="344879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 name="Subtitle 2">
            <a:extLst>
              <a:ext uri="{FF2B5EF4-FFF2-40B4-BE49-F238E27FC236}">
                <a16:creationId xmlns:a16="http://schemas.microsoft.com/office/drawing/2014/main" id="{4E29DC9F-0930-5ACB-CBA0-C28321058B93}"/>
              </a:ext>
            </a:extLst>
          </p:cNvPr>
          <p:cNvSpPr>
            <a:spLocks noGrp="1"/>
          </p:cNvSpPr>
          <p:nvPr>
            <p:ph type="subTitle" idx="1"/>
          </p:nvPr>
        </p:nvSpPr>
        <p:spPr>
          <a:xfrm>
            <a:off x="364877" y="4041210"/>
            <a:ext cx="5732648" cy="409338"/>
          </a:xfrm>
          <a:prstGeom prst="rect">
            <a:avLst/>
          </a:prstGeom>
        </p:spPr>
        <p:txBody>
          <a:bodyPr>
            <a:noAutofit/>
          </a:bodyPr>
          <a:lstStyle>
            <a:lvl1pPr marL="0" indent="0" algn="l">
              <a:buNone/>
              <a:defRPr sz="1800" b="1">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12" name="TextBox 11">
            <a:extLst>
              <a:ext uri="{FF2B5EF4-FFF2-40B4-BE49-F238E27FC236}">
                <a16:creationId xmlns:a16="http://schemas.microsoft.com/office/drawing/2014/main" id="{17BACBE6-4F66-1DDA-2337-2C1ED35B4838}"/>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chemeClr val="bg1"/>
                </a:solidFill>
                <a:latin typeface="+mn-lt"/>
                <a:ea typeface="+mn-ea"/>
                <a:cs typeface="+mn-cs"/>
              </a:rPr>
              <a:pPr algn="r"/>
              <a:t>‹#›</a:t>
            </a:fld>
            <a:endParaRPr lang="en-US" sz="600" i="0" kern="1200" dirty="0">
              <a:solidFill>
                <a:schemeClr val="bg1"/>
              </a:solidFill>
              <a:latin typeface="+mn-lt"/>
              <a:ea typeface="+mn-ea"/>
              <a:cs typeface="+mn-cs"/>
            </a:endParaRPr>
          </a:p>
        </p:txBody>
      </p:sp>
    </p:spTree>
    <p:extLst>
      <p:ext uri="{BB962C8B-B14F-4D97-AF65-F5344CB8AC3E}">
        <p14:creationId xmlns:p14="http://schemas.microsoft.com/office/powerpoint/2010/main" val="31436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96" userDrawn="1">
          <p15:clr>
            <a:srgbClr val="FBAE40"/>
          </p15:clr>
        </p15:guide>
        <p15:guide id="2" pos="288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2602" y="1956685"/>
            <a:ext cx="8009733" cy="1162750"/>
          </a:xfrm>
        </p:spPr>
        <p:txBody>
          <a:bodyPr anchor="ctr"/>
          <a:lstStyle>
            <a:lvl1pPr algn="l">
              <a:lnSpc>
                <a:spcPct val="100000"/>
              </a:lnSpc>
              <a:defRPr sz="4000" b="0">
                <a:solidFill>
                  <a:schemeClr val="tx1"/>
                </a:solidFill>
              </a:defRPr>
            </a:lvl1pPr>
          </a:lstStyle>
          <a:p>
            <a:r>
              <a:rPr lang="en-GB"/>
              <a:t>Click to edit Master title style</a:t>
            </a:r>
            <a:endParaRPr lang="en-US" dirty="0"/>
          </a:p>
        </p:txBody>
      </p:sp>
      <p:sp>
        <p:nvSpPr>
          <p:cNvPr id="9" name="Google Shape;56;p14">
            <a:extLst>
              <a:ext uri="{FF2B5EF4-FFF2-40B4-BE49-F238E27FC236}">
                <a16:creationId xmlns:a16="http://schemas.microsoft.com/office/drawing/2014/main" id="{4AC51843-C18A-49DC-14AE-6D1F5A0092AF}"/>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bg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10" name="Google Shape;60;p14">
            <a:extLst>
              <a:ext uri="{FF2B5EF4-FFF2-40B4-BE49-F238E27FC236}">
                <a16:creationId xmlns:a16="http://schemas.microsoft.com/office/drawing/2014/main" id="{84E422D2-D851-A137-9D92-1D0E220143EA}"/>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chemeClr val="bg1"/>
                </a:solidFill>
                <a:latin typeface="Arial"/>
                <a:ea typeface="Arial"/>
                <a:cs typeface="Arial"/>
                <a:sym typeface="Arial"/>
              </a:rPr>
              <a:t>© 2023 Snowflake Inc. All Rights Reserved</a:t>
            </a:r>
            <a:endParaRPr sz="600" dirty="0">
              <a:solidFill>
                <a:schemeClr val="bg1"/>
              </a:solidFill>
              <a:latin typeface="Arial"/>
              <a:ea typeface="Arial"/>
              <a:cs typeface="Arial"/>
              <a:sym typeface="Arial"/>
            </a:endParaRPr>
          </a:p>
        </p:txBody>
      </p:sp>
      <p:grpSp>
        <p:nvGrpSpPr>
          <p:cNvPr id="3" name="Google Shape;275;p37">
            <a:extLst>
              <a:ext uri="{FF2B5EF4-FFF2-40B4-BE49-F238E27FC236}">
                <a16:creationId xmlns:a16="http://schemas.microsoft.com/office/drawing/2014/main" id="{74847857-F937-CD64-1E2C-D0E5EAE37063}"/>
              </a:ext>
            </a:extLst>
          </p:cNvPr>
          <p:cNvGrpSpPr/>
          <p:nvPr userDrawn="1"/>
        </p:nvGrpSpPr>
        <p:grpSpPr>
          <a:xfrm>
            <a:off x="457209" y="474129"/>
            <a:ext cx="1177786" cy="857849"/>
            <a:chOff x="865451" y="2114550"/>
            <a:chExt cx="3399093" cy="2475755"/>
          </a:xfrm>
        </p:grpSpPr>
        <p:sp>
          <p:nvSpPr>
            <p:cNvPr id="7" name="Google Shape;276;p37">
              <a:extLst>
                <a:ext uri="{FF2B5EF4-FFF2-40B4-BE49-F238E27FC236}">
                  <a16:creationId xmlns:a16="http://schemas.microsoft.com/office/drawing/2014/main" id="{EB101FE0-5C53-430B-5E96-45909B4CB126}"/>
                </a:ext>
              </a:extLst>
            </p:cNvPr>
            <p:cNvSpPr/>
            <p:nvPr/>
          </p:nvSpPr>
          <p:spPr>
            <a:xfrm>
              <a:off x="865451" y="2114550"/>
              <a:ext cx="1571381" cy="2475755"/>
            </a:xfrm>
            <a:custGeom>
              <a:avLst/>
              <a:gdLst/>
              <a:ahLst/>
              <a:cxnLst/>
              <a:rect l="l" t="t" r="r" b="b"/>
              <a:pathLst>
                <a:path w="3654375" h="5757569" extrusionOk="0">
                  <a:moveTo>
                    <a:pt x="3448790" y="0"/>
                  </a:moveTo>
                  <a:lnTo>
                    <a:pt x="3458290" y="1432474"/>
                  </a:lnTo>
                  <a:cubicBezTo>
                    <a:pt x="2772941" y="1684660"/>
                    <a:pt x="2415542" y="1991333"/>
                    <a:pt x="2248907" y="2449965"/>
                  </a:cubicBezTo>
                  <a:cubicBezTo>
                    <a:pt x="3226484" y="2526039"/>
                    <a:pt x="3654376" y="3276319"/>
                    <a:pt x="3654376" y="4068726"/>
                  </a:cubicBezTo>
                  <a:cubicBezTo>
                    <a:pt x="3654376" y="5007004"/>
                    <a:pt x="2925326" y="5757569"/>
                    <a:pt x="1987935" y="5757569"/>
                  </a:cubicBezTo>
                  <a:cubicBezTo>
                    <a:pt x="1050544" y="5757569"/>
                    <a:pt x="14541" y="5150119"/>
                    <a:pt x="196" y="3782402"/>
                  </a:cubicBezTo>
                  <a:cubicBezTo>
                    <a:pt x="-30015" y="843186"/>
                    <a:pt x="3448790" y="0"/>
                    <a:pt x="344879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277;p37">
              <a:extLst>
                <a:ext uri="{FF2B5EF4-FFF2-40B4-BE49-F238E27FC236}">
                  <a16:creationId xmlns:a16="http://schemas.microsoft.com/office/drawing/2014/main" id="{86F5F33E-42B8-8868-A558-76F7DFEE5726}"/>
                </a:ext>
              </a:extLst>
            </p:cNvPr>
            <p:cNvSpPr/>
            <p:nvPr/>
          </p:nvSpPr>
          <p:spPr>
            <a:xfrm>
              <a:off x="2693163" y="2114550"/>
              <a:ext cx="1571381" cy="2475755"/>
            </a:xfrm>
            <a:custGeom>
              <a:avLst/>
              <a:gdLst/>
              <a:ahLst/>
              <a:cxnLst/>
              <a:rect l="l" t="t" r="r" b="b"/>
              <a:pathLst>
                <a:path w="3654375" h="5757569" extrusionOk="0">
                  <a:moveTo>
                    <a:pt x="3448790" y="0"/>
                  </a:moveTo>
                  <a:lnTo>
                    <a:pt x="3458290" y="1432474"/>
                  </a:lnTo>
                  <a:cubicBezTo>
                    <a:pt x="2772941" y="1684660"/>
                    <a:pt x="2415542" y="1991333"/>
                    <a:pt x="2248907" y="2449965"/>
                  </a:cubicBezTo>
                  <a:cubicBezTo>
                    <a:pt x="3226484" y="2526039"/>
                    <a:pt x="3654376" y="3276319"/>
                    <a:pt x="3654376" y="4068726"/>
                  </a:cubicBezTo>
                  <a:cubicBezTo>
                    <a:pt x="3654376" y="5007004"/>
                    <a:pt x="2925326" y="5757569"/>
                    <a:pt x="1987935" y="5757569"/>
                  </a:cubicBezTo>
                  <a:cubicBezTo>
                    <a:pt x="1050544" y="5757569"/>
                    <a:pt x="14541" y="5150119"/>
                    <a:pt x="196" y="3782402"/>
                  </a:cubicBezTo>
                  <a:cubicBezTo>
                    <a:pt x="-30015" y="843186"/>
                    <a:pt x="3448790" y="0"/>
                    <a:pt x="344879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 name="Subtitle 2">
            <a:extLst>
              <a:ext uri="{FF2B5EF4-FFF2-40B4-BE49-F238E27FC236}">
                <a16:creationId xmlns:a16="http://schemas.microsoft.com/office/drawing/2014/main" id="{4E29DC9F-0930-5ACB-CBA0-C28321058B93}"/>
              </a:ext>
            </a:extLst>
          </p:cNvPr>
          <p:cNvSpPr>
            <a:spLocks noGrp="1"/>
          </p:cNvSpPr>
          <p:nvPr>
            <p:ph type="subTitle" idx="1"/>
          </p:nvPr>
        </p:nvSpPr>
        <p:spPr>
          <a:xfrm>
            <a:off x="364877" y="4041210"/>
            <a:ext cx="5732648" cy="409338"/>
          </a:xfrm>
          <a:prstGeom prst="rect">
            <a:avLst/>
          </a:prstGeom>
        </p:spPr>
        <p:txBody>
          <a:bodyPr>
            <a:noAutofit/>
          </a:bodyPr>
          <a:lstStyle>
            <a:lvl1pPr marL="0" indent="0" algn="l">
              <a:buNone/>
              <a:defRPr sz="1800" b="1">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12" name="TextBox 11">
            <a:extLst>
              <a:ext uri="{FF2B5EF4-FFF2-40B4-BE49-F238E27FC236}">
                <a16:creationId xmlns:a16="http://schemas.microsoft.com/office/drawing/2014/main" id="{17BACBE6-4F66-1DDA-2337-2C1ED35B4838}"/>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chemeClr val="tx1">
                    <a:lumMod val="50000"/>
                    <a:lumOff val="50000"/>
                  </a:schemeClr>
                </a:solidFill>
                <a:latin typeface="+mn-lt"/>
                <a:ea typeface="+mn-ea"/>
                <a:cs typeface="+mn-cs"/>
              </a:rPr>
              <a:pPr algn="r"/>
              <a:t>‹#›</a:t>
            </a:fld>
            <a:endParaRPr lang="en-US" sz="600" i="0" kern="1200" dirty="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39228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96" userDrawn="1">
          <p15:clr>
            <a:srgbClr val="FBAE40"/>
          </p15:clr>
        </p15:guide>
        <p15:guide id="2" pos="288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 Dk Blue w phot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2603" y="1956685"/>
            <a:ext cx="5192792" cy="1162750"/>
          </a:xfrm>
        </p:spPr>
        <p:txBody>
          <a:bodyPr anchor="ctr"/>
          <a:lstStyle>
            <a:lvl1pPr algn="l">
              <a:lnSpc>
                <a:spcPct val="100000"/>
              </a:lnSpc>
              <a:defRPr sz="4000" b="0">
                <a:solidFill>
                  <a:schemeClr val="bg1"/>
                </a:solidFill>
              </a:defRPr>
            </a:lvl1pPr>
          </a:lstStyle>
          <a:p>
            <a:r>
              <a:rPr lang="en-GB"/>
              <a:t>Click to edit Master title style</a:t>
            </a:r>
            <a:endParaRPr lang="en-US" dirty="0"/>
          </a:p>
        </p:txBody>
      </p:sp>
      <p:sp>
        <p:nvSpPr>
          <p:cNvPr id="9" name="Google Shape;56;p14">
            <a:extLst>
              <a:ext uri="{FF2B5EF4-FFF2-40B4-BE49-F238E27FC236}">
                <a16:creationId xmlns:a16="http://schemas.microsoft.com/office/drawing/2014/main" id="{4AC51843-C18A-49DC-14AE-6D1F5A0092AF}"/>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bg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10" name="Google Shape;60;p14">
            <a:extLst>
              <a:ext uri="{FF2B5EF4-FFF2-40B4-BE49-F238E27FC236}">
                <a16:creationId xmlns:a16="http://schemas.microsoft.com/office/drawing/2014/main" id="{84E422D2-D851-A137-9D92-1D0E220143EA}"/>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chemeClr val="bg1"/>
                </a:solidFill>
                <a:latin typeface="Arial"/>
                <a:ea typeface="Arial"/>
                <a:cs typeface="Arial"/>
                <a:sym typeface="Arial"/>
              </a:rPr>
              <a:t>© 2023 Snowflake Inc. All Rights Reserved</a:t>
            </a:r>
            <a:endParaRPr sz="600" dirty="0">
              <a:solidFill>
                <a:schemeClr val="bg1"/>
              </a:solidFill>
              <a:latin typeface="Arial"/>
              <a:ea typeface="Arial"/>
              <a:cs typeface="Arial"/>
              <a:sym typeface="Arial"/>
            </a:endParaRPr>
          </a:p>
        </p:txBody>
      </p:sp>
      <p:grpSp>
        <p:nvGrpSpPr>
          <p:cNvPr id="3" name="Google Shape;275;p37">
            <a:extLst>
              <a:ext uri="{FF2B5EF4-FFF2-40B4-BE49-F238E27FC236}">
                <a16:creationId xmlns:a16="http://schemas.microsoft.com/office/drawing/2014/main" id="{74847857-F937-CD64-1E2C-D0E5EAE37063}"/>
              </a:ext>
            </a:extLst>
          </p:cNvPr>
          <p:cNvGrpSpPr/>
          <p:nvPr userDrawn="1"/>
        </p:nvGrpSpPr>
        <p:grpSpPr>
          <a:xfrm>
            <a:off x="457209" y="474129"/>
            <a:ext cx="1177786" cy="857849"/>
            <a:chOff x="865451" y="2114550"/>
            <a:chExt cx="3399093" cy="2475755"/>
          </a:xfrm>
        </p:grpSpPr>
        <p:sp>
          <p:nvSpPr>
            <p:cNvPr id="7" name="Google Shape;276;p37">
              <a:extLst>
                <a:ext uri="{FF2B5EF4-FFF2-40B4-BE49-F238E27FC236}">
                  <a16:creationId xmlns:a16="http://schemas.microsoft.com/office/drawing/2014/main" id="{EB101FE0-5C53-430B-5E96-45909B4CB126}"/>
                </a:ext>
              </a:extLst>
            </p:cNvPr>
            <p:cNvSpPr/>
            <p:nvPr/>
          </p:nvSpPr>
          <p:spPr>
            <a:xfrm>
              <a:off x="865451" y="2114550"/>
              <a:ext cx="1571381" cy="2475755"/>
            </a:xfrm>
            <a:custGeom>
              <a:avLst/>
              <a:gdLst/>
              <a:ahLst/>
              <a:cxnLst/>
              <a:rect l="l" t="t" r="r" b="b"/>
              <a:pathLst>
                <a:path w="3654375" h="5757569" extrusionOk="0">
                  <a:moveTo>
                    <a:pt x="3448790" y="0"/>
                  </a:moveTo>
                  <a:lnTo>
                    <a:pt x="3458290" y="1432474"/>
                  </a:lnTo>
                  <a:cubicBezTo>
                    <a:pt x="2772941" y="1684660"/>
                    <a:pt x="2415542" y="1991333"/>
                    <a:pt x="2248907" y="2449965"/>
                  </a:cubicBezTo>
                  <a:cubicBezTo>
                    <a:pt x="3226484" y="2526039"/>
                    <a:pt x="3654376" y="3276319"/>
                    <a:pt x="3654376" y="4068726"/>
                  </a:cubicBezTo>
                  <a:cubicBezTo>
                    <a:pt x="3654376" y="5007004"/>
                    <a:pt x="2925326" y="5757569"/>
                    <a:pt x="1987935" y="5757569"/>
                  </a:cubicBezTo>
                  <a:cubicBezTo>
                    <a:pt x="1050544" y="5757569"/>
                    <a:pt x="14541" y="5150119"/>
                    <a:pt x="196" y="3782402"/>
                  </a:cubicBezTo>
                  <a:cubicBezTo>
                    <a:pt x="-30015" y="843186"/>
                    <a:pt x="3448790" y="0"/>
                    <a:pt x="344879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277;p37">
              <a:extLst>
                <a:ext uri="{FF2B5EF4-FFF2-40B4-BE49-F238E27FC236}">
                  <a16:creationId xmlns:a16="http://schemas.microsoft.com/office/drawing/2014/main" id="{86F5F33E-42B8-8868-A558-76F7DFEE5726}"/>
                </a:ext>
              </a:extLst>
            </p:cNvPr>
            <p:cNvSpPr/>
            <p:nvPr/>
          </p:nvSpPr>
          <p:spPr>
            <a:xfrm>
              <a:off x="2693163" y="2114550"/>
              <a:ext cx="1571381" cy="2475755"/>
            </a:xfrm>
            <a:custGeom>
              <a:avLst/>
              <a:gdLst/>
              <a:ahLst/>
              <a:cxnLst/>
              <a:rect l="l" t="t" r="r" b="b"/>
              <a:pathLst>
                <a:path w="3654375" h="5757569" extrusionOk="0">
                  <a:moveTo>
                    <a:pt x="3448790" y="0"/>
                  </a:moveTo>
                  <a:lnTo>
                    <a:pt x="3458290" y="1432474"/>
                  </a:lnTo>
                  <a:cubicBezTo>
                    <a:pt x="2772941" y="1684660"/>
                    <a:pt x="2415542" y="1991333"/>
                    <a:pt x="2248907" y="2449965"/>
                  </a:cubicBezTo>
                  <a:cubicBezTo>
                    <a:pt x="3226484" y="2526039"/>
                    <a:pt x="3654376" y="3276319"/>
                    <a:pt x="3654376" y="4068726"/>
                  </a:cubicBezTo>
                  <a:cubicBezTo>
                    <a:pt x="3654376" y="5007004"/>
                    <a:pt x="2925326" y="5757569"/>
                    <a:pt x="1987935" y="5757569"/>
                  </a:cubicBezTo>
                  <a:cubicBezTo>
                    <a:pt x="1050544" y="5757569"/>
                    <a:pt x="14541" y="5150119"/>
                    <a:pt x="196" y="3782402"/>
                  </a:cubicBezTo>
                  <a:cubicBezTo>
                    <a:pt x="-30015" y="843186"/>
                    <a:pt x="3448790" y="0"/>
                    <a:pt x="344879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 name="Subtitle 2">
            <a:extLst>
              <a:ext uri="{FF2B5EF4-FFF2-40B4-BE49-F238E27FC236}">
                <a16:creationId xmlns:a16="http://schemas.microsoft.com/office/drawing/2014/main" id="{4E29DC9F-0930-5ACB-CBA0-C28321058B93}"/>
              </a:ext>
            </a:extLst>
          </p:cNvPr>
          <p:cNvSpPr>
            <a:spLocks noGrp="1"/>
          </p:cNvSpPr>
          <p:nvPr>
            <p:ph type="subTitle" idx="1"/>
          </p:nvPr>
        </p:nvSpPr>
        <p:spPr>
          <a:xfrm>
            <a:off x="1362753" y="4041210"/>
            <a:ext cx="5732648" cy="409338"/>
          </a:xfrm>
          <a:prstGeom prst="rect">
            <a:avLst/>
          </a:prstGeom>
        </p:spPr>
        <p:txBody>
          <a:bodyPr>
            <a:noAutofit/>
          </a:bodyPr>
          <a:lstStyle>
            <a:lvl1pPr marL="0" indent="0" algn="r">
              <a:buNone/>
              <a:defRPr sz="1800" b="1">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12" name="TextBox 11">
            <a:extLst>
              <a:ext uri="{FF2B5EF4-FFF2-40B4-BE49-F238E27FC236}">
                <a16:creationId xmlns:a16="http://schemas.microsoft.com/office/drawing/2014/main" id="{17BACBE6-4F66-1DDA-2337-2C1ED35B4838}"/>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chemeClr val="bg1"/>
                </a:solidFill>
                <a:latin typeface="+mn-lt"/>
                <a:ea typeface="+mn-ea"/>
                <a:cs typeface="+mn-cs"/>
              </a:rPr>
              <a:pPr algn="r"/>
              <a:t>‹#›</a:t>
            </a:fld>
            <a:endParaRPr lang="en-US" sz="600" i="0" kern="1200" dirty="0">
              <a:solidFill>
                <a:schemeClr val="bg1"/>
              </a:solidFill>
              <a:latin typeface="+mn-lt"/>
              <a:ea typeface="+mn-ea"/>
              <a:cs typeface="+mn-cs"/>
            </a:endParaRPr>
          </a:p>
        </p:txBody>
      </p:sp>
    </p:spTree>
    <p:extLst>
      <p:ext uri="{BB962C8B-B14F-4D97-AF65-F5344CB8AC3E}">
        <p14:creationId xmlns:p14="http://schemas.microsoft.com/office/powerpoint/2010/main" val="400494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96" userDrawn="1">
          <p15:clr>
            <a:srgbClr val="FBAE40"/>
          </p15:clr>
        </p15:guide>
        <p15:guide id="2" pos="288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 name="Google Shape;298;p40">
            <a:extLst>
              <a:ext uri="{FF2B5EF4-FFF2-40B4-BE49-F238E27FC236}">
                <a16:creationId xmlns:a16="http://schemas.microsoft.com/office/drawing/2014/main" id="{207C3CF2-0C10-9D95-85E9-CCB75BBCB73B}"/>
              </a:ext>
            </a:extLst>
          </p:cNvPr>
          <p:cNvSpPr/>
          <p:nvPr userDrawn="1"/>
        </p:nvSpPr>
        <p:spPr>
          <a:xfrm>
            <a:off x="0" y="1120200"/>
            <a:ext cx="9144000" cy="402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353539" y="291988"/>
            <a:ext cx="8461830" cy="473131"/>
          </a:xfrm>
        </p:spPr>
        <p:txBody>
          <a:bodyPr>
            <a:noAutofit/>
          </a:bodyPr>
          <a:lstStyle>
            <a:lvl1pPr>
              <a:defRPr sz="2600" b="1"/>
            </a:lvl1pPr>
          </a:lstStyle>
          <a:p>
            <a:r>
              <a:rPr lang="en-GB"/>
              <a:t>Click to edit Master title style</a:t>
            </a:r>
            <a:endParaRPr lang="en-US" dirty="0"/>
          </a:p>
        </p:txBody>
      </p:sp>
      <p:sp>
        <p:nvSpPr>
          <p:cNvPr id="4" name="Google Shape;56;p14">
            <a:extLst>
              <a:ext uri="{FF2B5EF4-FFF2-40B4-BE49-F238E27FC236}">
                <a16:creationId xmlns:a16="http://schemas.microsoft.com/office/drawing/2014/main" id="{DE015E05-38D6-E7B3-8895-F15B0BF4D187}"/>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bg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5" name="Google Shape;60;p14">
            <a:extLst>
              <a:ext uri="{FF2B5EF4-FFF2-40B4-BE49-F238E27FC236}">
                <a16:creationId xmlns:a16="http://schemas.microsoft.com/office/drawing/2014/main" id="{B032178A-FF5A-BB80-D369-633B524632B5}"/>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chemeClr val="bg1"/>
                </a:solidFill>
                <a:latin typeface="Arial"/>
                <a:ea typeface="Arial"/>
                <a:cs typeface="Arial"/>
                <a:sym typeface="Arial"/>
              </a:rPr>
              <a:t>© 2023 Snowflake Inc. All Rights Reserved</a:t>
            </a:r>
            <a:endParaRPr sz="600" dirty="0">
              <a:solidFill>
                <a:schemeClr val="bg1"/>
              </a:solidFill>
              <a:latin typeface="Arial"/>
              <a:ea typeface="Arial"/>
              <a:cs typeface="Arial"/>
              <a:sym typeface="Arial"/>
            </a:endParaRPr>
          </a:p>
        </p:txBody>
      </p:sp>
      <p:sp>
        <p:nvSpPr>
          <p:cNvPr id="7" name="TextBox 6">
            <a:extLst>
              <a:ext uri="{FF2B5EF4-FFF2-40B4-BE49-F238E27FC236}">
                <a16:creationId xmlns:a16="http://schemas.microsoft.com/office/drawing/2014/main" id="{05AB7F74-391F-1B14-92BB-DD7F5991E969}"/>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chemeClr val="bg1"/>
                </a:solidFill>
                <a:latin typeface="+mn-lt"/>
                <a:ea typeface="+mn-ea"/>
                <a:cs typeface="+mn-cs"/>
              </a:rPr>
              <a:pPr algn="r"/>
              <a:t>‹#›</a:t>
            </a:fld>
            <a:endParaRPr lang="en-US" sz="600" i="0" kern="1200" dirty="0">
              <a:solidFill>
                <a:schemeClr val="bg1"/>
              </a:solidFill>
              <a:latin typeface="+mn-lt"/>
              <a:ea typeface="+mn-ea"/>
              <a:cs typeface="+mn-cs"/>
            </a:endParaRPr>
          </a:p>
        </p:txBody>
      </p:sp>
      <p:sp>
        <p:nvSpPr>
          <p:cNvPr id="12" name="Google Shape;150;p23">
            <a:extLst>
              <a:ext uri="{FF2B5EF4-FFF2-40B4-BE49-F238E27FC236}">
                <a16:creationId xmlns:a16="http://schemas.microsoft.com/office/drawing/2014/main" id="{4CE2E9DF-AB9E-39C5-C729-61C217023B2C}"/>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75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02">
    <p:bg>
      <p:bgPr>
        <a:solidFill>
          <a:schemeClr val="accent1"/>
        </a:solidFill>
        <a:effectLst/>
      </p:bgPr>
    </p:bg>
    <p:spTree>
      <p:nvGrpSpPr>
        <p:cNvPr id="1" name=""/>
        <p:cNvGrpSpPr/>
        <p:nvPr/>
      </p:nvGrpSpPr>
      <p:grpSpPr>
        <a:xfrm>
          <a:off x="0" y="0"/>
          <a:ext cx="0" cy="0"/>
          <a:chOff x="0" y="0"/>
          <a:chExt cx="0" cy="0"/>
        </a:xfrm>
      </p:grpSpPr>
      <p:grpSp>
        <p:nvGrpSpPr>
          <p:cNvPr id="4" name="Google Shape;249;p34">
            <a:extLst>
              <a:ext uri="{FF2B5EF4-FFF2-40B4-BE49-F238E27FC236}">
                <a16:creationId xmlns:a16="http://schemas.microsoft.com/office/drawing/2014/main" id="{C8C7A9DA-6683-04E1-57B1-BEEA583BF44F}"/>
              </a:ext>
            </a:extLst>
          </p:cNvPr>
          <p:cNvGrpSpPr/>
          <p:nvPr userDrawn="1"/>
        </p:nvGrpSpPr>
        <p:grpSpPr>
          <a:xfrm>
            <a:off x="-10" y="3770439"/>
            <a:ext cx="9143997" cy="1371564"/>
            <a:chOff x="-10" y="3735321"/>
            <a:chExt cx="9139427" cy="1408177"/>
          </a:xfrm>
        </p:grpSpPr>
        <p:pic>
          <p:nvPicPr>
            <p:cNvPr id="5" name="Google Shape;250;p34">
              <a:extLst>
                <a:ext uri="{FF2B5EF4-FFF2-40B4-BE49-F238E27FC236}">
                  <a16:creationId xmlns:a16="http://schemas.microsoft.com/office/drawing/2014/main" id="{67CF61D8-135A-2A41-ACB1-55C65ED4C7B7}"/>
                </a:ext>
              </a:extLst>
            </p:cNvPr>
            <p:cNvPicPr preferRelativeResize="0"/>
            <p:nvPr/>
          </p:nvPicPr>
          <p:blipFill>
            <a:blip r:embed="rId2">
              <a:alphaModFix amt="72000"/>
            </a:blip>
            <a:stretch>
              <a:fillRect/>
            </a:stretch>
          </p:blipFill>
          <p:spPr>
            <a:xfrm>
              <a:off x="-10" y="3735321"/>
              <a:ext cx="3044952" cy="1408177"/>
            </a:xfrm>
            <a:prstGeom prst="rect">
              <a:avLst/>
            </a:prstGeom>
            <a:noFill/>
            <a:ln>
              <a:noFill/>
            </a:ln>
          </p:spPr>
        </p:pic>
        <p:pic>
          <p:nvPicPr>
            <p:cNvPr id="6" name="Google Shape;251;p34">
              <a:extLst>
                <a:ext uri="{FF2B5EF4-FFF2-40B4-BE49-F238E27FC236}">
                  <a16:creationId xmlns:a16="http://schemas.microsoft.com/office/drawing/2014/main" id="{8C24717E-6C87-714E-27DF-F48F8D2912E3}"/>
                </a:ext>
              </a:extLst>
            </p:cNvPr>
            <p:cNvPicPr preferRelativeResize="0"/>
            <p:nvPr/>
          </p:nvPicPr>
          <p:blipFill rotWithShape="1">
            <a:blip r:embed="rId3">
              <a:alphaModFix amt="72000"/>
            </a:blip>
            <a:srcRect t="139" b="139"/>
            <a:stretch/>
          </p:blipFill>
          <p:spPr>
            <a:xfrm>
              <a:off x="3049515" y="3735321"/>
              <a:ext cx="3044952" cy="1408177"/>
            </a:xfrm>
            <a:prstGeom prst="rect">
              <a:avLst/>
            </a:prstGeom>
            <a:noFill/>
            <a:ln>
              <a:noFill/>
            </a:ln>
          </p:spPr>
        </p:pic>
        <p:pic>
          <p:nvPicPr>
            <p:cNvPr id="7" name="Google Shape;252;p34">
              <a:extLst>
                <a:ext uri="{FF2B5EF4-FFF2-40B4-BE49-F238E27FC236}">
                  <a16:creationId xmlns:a16="http://schemas.microsoft.com/office/drawing/2014/main" id="{14D476DB-B69E-DC2C-3D16-87C6F8227F9C}"/>
                </a:ext>
              </a:extLst>
            </p:cNvPr>
            <p:cNvPicPr preferRelativeResize="0"/>
            <p:nvPr/>
          </p:nvPicPr>
          <p:blipFill rotWithShape="1">
            <a:blip r:embed="rId4">
              <a:alphaModFix amt="72000"/>
            </a:blip>
            <a:srcRect t="139" b="139"/>
            <a:stretch/>
          </p:blipFill>
          <p:spPr>
            <a:xfrm>
              <a:off x="6094465" y="3735321"/>
              <a:ext cx="3044952" cy="1408177"/>
            </a:xfrm>
            <a:prstGeom prst="rect">
              <a:avLst/>
            </a:prstGeom>
            <a:noFill/>
            <a:ln>
              <a:noFill/>
            </a:ln>
          </p:spPr>
        </p:pic>
      </p:grpSp>
      <p:sp>
        <p:nvSpPr>
          <p:cNvPr id="2" name="Title 1"/>
          <p:cNvSpPr>
            <a:spLocks noGrp="1"/>
          </p:cNvSpPr>
          <p:nvPr>
            <p:ph type="ctrTitle"/>
          </p:nvPr>
        </p:nvSpPr>
        <p:spPr>
          <a:xfrm>
            <a:off x="352602" y="1956685"/>
            <a:ext cx="8009733" cy="1162750"/>
          </a:xfrm>
        </p:spPr>
        <p:txBody>
          <a:bodyPr anchor="ctr"/>
          <a:lstStyle>
            <a:lvl1pPr algn="l">
              <a:defRPr sz="5200" cap="all" baseline="0">
                <a:solidFill>
                  <a:schemeClr val="bg1"/>
                </a:solidFill>
              </a:defRPr>
            </a:lvl1pPr>
          </a:lstStyle>
          <a:p>
            <a:r>
              <a:rPr lang="en-GB"/>
              <a:t>Click to edit Master title style</a:t>
            </a:r>
            <a:endParaRPr lang="en-US" dirty="0"/>
          </a:p>
        </p:txBody>
      </p:sp>
      <p:sp>
        <p:nvSpPr>
          <p:cNvPr id="3" name="Google Shape;310;p42">
            <a:extLst>
              <a:ext uri="{FF2B5EF4-FFF2-40B4-BE49-F238E27FC236}">
                <a16:creationId xmlns:a16="http://schemas.microsoft.com/office/drawing/2014/main" id="{5C13B558-7EC7-3168-24F4-4BB2DA05261A}"/>
              </a:ext>
            </a:extLst>
          </p:cNvPr>
          <p:cNvSpPr/>
          <p:nvPr userDrawn="1"/>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13">
              <a:solidFill>
                <a:schemeClr val="lt1"/>
              </a:solidFill>
              <a:latin typeface="Arial"/>
              <a:ea typeface="Arial"/>
              <a:cs typeface="Arial"/>
              <a:sym typeface="Arial"/>
            </a:endParaRPr>
          </a:p>
        </p:txBody>
      </p:sp>
      <p:sp>
        <p:nvSpPr>
          <p:cNvPr id="8" name="Google Shape;312;p42">
            <a:extLst>
              <a:ext uri="{FF2B5EF4-FFF2-40B4-BE49-F238E27FC236}">
                <a16:creationId xmlns:a16="http://schemas.microsoft.com/office/drawing/2014/main" id="{F4B5383E-D245-D777-626A-03F278B175B9}"/>
              </a:ext>
            </a:extLst>
          </p:cNvPr>
          <p:cNvSpPr/>
          <p:nvPr userDrawn="1"/>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chemeClr val="lt1"/>
                </a:solidFill>
                <a:latin typeface="Arial"/>
                <a:ea typeface="Arial"/>
                <a:cs typeface="Arial"/>
                <a:sym typeface="Arial"/>
              </a:rPr>
              <a:t>© 2023 Snowflake Inc. All Rights Reserved</a:t>
            </a:r>
            <a:endParaRPr sz="6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92188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96" userDrawn="1">
          <p15:clr>
            <a:srgbClr val="FBAE40"/>
          </p15:clr>
        </p15:guide>
        <p15:guide id="2" pos="288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Multi-use layout">
  <p:cSld name="1_Multi-use layout">
    <p:spTree>
      <p:nvGrpSpPr>
        <p:cNvPr id="1" name="Shape 55"/>
        <p:cNvGrpSpPr/>
        <p:nvPr/>
      </p:nvGrpSpPr>
      <p:grpSpPr>
        <a:xfrm>
          <a:off x="0" y="0"/>
          <a:ext cx="0" cy="0"/>
          <a:chOff x="0" y="0"/>
          <a:chExt cx="0" cy="0"/>
        </a:xfrm>
      </p:grpSpPr>
      <p:sp>
        <p:nvSpPr>
          <p:cNvPr id="56" name="Google Shape;56;p14"/>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rtl="0">
              <a:spcBef>
                <a:spcPts val="0"/>
              </a:spcBef>
              <a:buNone/>
              <a:defRPr sz="600" i="0">
                <a:solidFill>
                  <a:srgbClr val="929292"/>
                </a:solidFill>
              </a:defRPr>
            </a:lvl1pPr>
            <a:lvl2pPr marL="0" marR="0" lvl="1" indent="0" algn="r" rtl="0">
              <a:spcBef>
                <a:spcPts val="0"/>
              </a:spcBef>
              <a:buNone/>
              <a:defRPr sz="600" i="0">
                <a:solidFill>
                  <a:srgbClr val="929292"/>
                </a:solidFill>
              </a:defRPr>
            </a:lvl2pPr>
            <a:lvl3pPr marL="0" marR="0" lvl="2" indent="0" algn="r" rtl="0">
              <a:spcBef>
                <a:spcPts val="0"/>
              </a:spcBef>
              <a:buNone/>
              <a:defRPr sz="600" i="0">
                <a:solidFill>
                  <a:srgbClr val="929292"/>
                </a:solidFill>
              </a:defRPr>
            </a:lvl3pPr>
            <a:lvl4pPr marL="0" marR="0" lvl="3" indent="0" algn="r" rtl="0">
              <a:spcBef>
                <a:spcPts val="0"/>
              </a:spcBef>
              <a:buNone/>
              <a:defRPr sz="600" i="0">
                <a:solidFill>
                  <a:srgbClr val="929292"/>
                </a:solidFill>
              </a:defRPr>
            </a:lvl4pPr>
            <a:lvl5pPr marL="0" marR="0" lvl="4" indent="0" algn="r" rtl="0">
              <a:spcBef>
                <a:spcPts val="0"/>
              </a:spcBef>
              <a:buNone/>
              <a:defRPr sz="600" i="0">
                <a:solidFill>
                  <a:srgbClr val="929292"/>
                </a:solidFill>
              </a:defRPr>
            </a:lvl5pPr>
            <a:lvl6pPr marL="0" marR="0" lvl="5" indent="0" algn="r" rtl="0">
              <a:spcBef>
                <a:spcPts val="0"/>
              </a:spcBef>
              <a:buNone/>
              <a:defRPr sz="600" i="0">
                <a:solidFill>
                  <a:srgbClr val="929292"/>
                </a:solidFill>
              </a:defRPr>
            </a:lvl6pPr>
            <a:lvl7pPr marL="0" marR="0" lvl="6" indent="0" algn="r" rtl="0">
              <a:spcBef>
                <a:spcPts val="0"/>
              </a:spcBef>
              <a:buNone/>
              <a:defRPr sz="600" i="0">
                <a:solidFill>
                  <a:srgbClr val="929292"/>
                </a:solidFill>
              </a:defRPr>
            </a:lvl7pPr>
            <a:lvl8pPr marL="0" marR="0" lvl="7" indent="0" algn="r" rtl="0">
              <a:spcBef>
                <a:spcPts val="0"/>
              </a:spcBef>
              <a:buNone/>
              <a:defRPr sz="600" i="0">
                <a:solidFill>
                  <a:srgbClr val="929292"/>
                </a:solidFill>
              </a:defRPr>
            </a:lvl8pPr>
            <a:lvl9pPr marL="0" marR="0" lvl="8" indent="0" algn="r" rtl="0">
              <a:spcBef>
                <a:spcPts val="0"/>
              </a:spcBef>
              <a:buNone/>
              <a:defRPr sz="600" i="0">
                <a:solidFill>
                  <a:srgbClr val="929292"/>
                </a:solidFill>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4"/>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58" name="Google Shape;58;p14"/>
          <p:cNvSpPr txBox="1">
            <a:spLocks noGrp="1"/>
          </p:cNvSpPr>
          <p:nvPr>
            <p:ph type="subTitle" idx="1"/>
          </p:nvPr>
        </p:nvSpPr>
        <p:spPr>
          <a:xfrm>
            <a:off x="365760" y="655285"/>
            <a:ext cx="8344800" cy="365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5B5B5B"/>
              </a:buClr>
              <a:buSzPts val="1800"/>
              <a:buNone/>
              <a:defRPr>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endParaRPr/>
          </a:p>
        </p:txBody>
      </p:sp>
      <p:sp>
        <p:nvSpPr>
          <p:cNvPr id="59" name="Google Shape;59;p14"/>
          <p:cNvSpPr txBox="1"/>
          <p:nvPr/>
        </p:nvSpPr>
        <p:spPr>
          <a:xfrm>
            <a:off x="2883200" y="1953900"/>
            <a:ext cx="266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0" name="Google Shape;60;p14"/>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a:solidFill>
                  <a:srgbClr val="929292"/>
                </a:solidFill>
                <a:latin typeface="Arial"/>
                <a:ea typeface="Arial"/>
                <a:cs typeface="Arial"/>
                <a:sym typeface="Arial"/>
              </a:rPr>
              <a:t>© </a:t>
            </a:r>
            <a:r>
              <a:rPr lang="en" sz="600">
                <a:solidFill>
                  <a:srgbClr val="929292"/>
                </a:solidFill>
              </a:rPr>
              <a:t>2024</a:t>
            </a:r>
            <a:r>
              <a:rPr lang="en" sz="600" b="0" i="0">
                <a:solidFill>
                  <a:srgbClr val="929292"/>
                </a:solidFill>
                <a:latin typeface="Arial"/>
                <a:ea typeface="Arial"/>
                <a:cs typeface="Arial"/>
                <a:sym typeface="Arial"/>
              </a:rPr>
              <a:t> Snowflake Inc. All Rights Reserved</a:t>
            </a:r>
            <a:endParaRPr sz="600">
              <a:solidFill>
                <a:srgbClr val="929292"/>
              </a:solidFill>
              <a:latin typeface="Arial"/>
              <a:ea typeface="Arial"/>
              <a:cs typeface="Arial"/>
              <a:sym typeface="Arial"/>
            </a:endParaRPr>
          </a:p>
        </p:txBody>
      </p:sp>
      <p:sp>
        <p:nvSpPr>
          <p:cNvPr id="61" name="Google Shape;61;p14"/>
          <p:cNvSpPr/>
          <p:nvPr/>
        </p:nvSpPr>
        <p:spPr>
          <a:xfrm>
            <a:off x="0" y="343500"/>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txBox="1">
            <a:spLocks noGrp="1"/>
          </p:cNvSpPr>
          <p:nvPr>
            <p:ph type="title"/>
          </p:nvPr>
        </p:nvSpPr>
        <p:spPr>
          <a:xfrm>
            <a:off x="365750" y="274323"/>
            <a:ext cx="8344800" cy="365700"/>
          </a:xfrm>
          <a:prstGeom prst="rect">
            <a:avLst/>
          </a:prstGeom>
        </p:spPr>
        <p:txBody>
          <a:bodyPr spcFirstLastPara="1" wrap="square" lIns="91425" tIns="91425" rIns="91425" bIns="91425" anchor="t" anchorCtr="0">
            <a:noAutofit/>
          </a:bodyPr>
          <a:lstStyle>
            <a:lvl1pPr lvl="0" rtl="0">
              <a:lnSpc>
                <a:spcPct val="85000"/>
              </a:lnSpc>
              <a:spcBef>
                <a:spcPts val="0"/>
              </a:spcBef>
              <a:spcAft>
                <a:spcPts val="0"/>
              </a:spcAft>
              <a:buSzPts val="2600"/>
              <a:buNone/>
              <a:defRPr/>
            </a:lvl1pPr>
            <a:lvl2pPr lvl="1" rtl="0">
              <a:lnSpc>
                <a:spcPct val="85000"/>
              </a:lnSpc>
              <a:spcBef>
                <a:spcPts val="1000"/>
              </a:spcBef>
              <a:spcAft>
                <a:spcPts val="0"/>
              </a:spcAft>
              <a:buSzPts val="1400"/>
              <a:buNone/>
              <a:defRPr/>
            </a:lvl2pPr>
            <a:lvl3pPr lvl="2" rtl="0">
              <a:lnSpc>
                <a:spcPct val="85000"/>
              </a:lnSpc>
              <a:spcBef>
                <a:spcPts val="1000"/>
              </a:spcBef>
              <a:spcAft>
                <a:spcPts val="0"/>
              </a:spcAft>
              <a:buSzPts val="1400"/>
              <a:buNone/>
              <a:defRPr/>
            </a:lvl3pPr>
            <a:lvl4pPr lvl="3" rtl="0">
              <a:lnSpc>
                <a:spcPct val="85000"/>
              </a:lnSpc>
              <a:spcBef>
                <a:spcPts val="1000"/>
              </a:spcBef>
              <a:spcAft>
                <a:spcPts val="0"/>
              </a:spcAft>
              <a:buSzPts val="1400"/>
              <a:buNone/>
              <a:defRPr/>
            </a:lvl4pPr>
            <a:lvl5pPr lvl="4" rtl="0">
              <a:lnSpc>
                <a:spcPct val="85000"/>
              </a:lnSpc>
              <a:spcBef>
                <a:spcPts val="1000"/>
              </a:spcBef>
              <a:spcAft>
                <a:spcPts val="0"/>
              </a:spcAft>
              <a:buSzPts val="1400"/>
              <a:buNone/>
              <a:defRPr/>
            </a:lvl5pPr>
            <a:lvl6pPr lvl="5" rtl="0">
              <a:lnSpc>
                <a:spcPct val="85000"/>
              </a:lnSpc>
              <a:spcBef>
                <a:spcPts val="1000"/>
              </a:spcBef>
              <a:spcAft>
                <a:spcPts val="0"/>
              </a:spcAft>
              <a:buSzPts val="1400"/>
              <a:buNone/>
              <a:defRPr/>
            </a:lvl6pPr>
            <a:lvl7pPr lvl="6" rtl="0">
              <a:lnSpc>
                <a:spcPct val="85000"/>
              </a:lnSpc>
              <a:spcBef>
                <a:spcPts val="1000"/>
              </a:spcBef>
              <a:spcAft>
                <a:spcPts val="0"/>
              </a:spcAft>
              <a:buSzPts val="1400"/>
              <a:buNone/>
              <a:defRPr/>
            </a:lvl7pPr>
            <a:lvl8pPr lvl="7" rtl="0">
              <a:lnSpc>
                <a:spcPct val="85000"/>
              </a:lnSpc>
              <a:spcBef>
                <a:spcPts val="1000"/>
              </a:spcBef>
              <a:spcAft>
                <a:spcPts val="0"/>
              </a:spcAft>
              <a:buSzPts val="1400"/>
              <a:buNone/>
              <a:defRPr/>
            </a:lvl8pPr>
            <a:lvl9pPr lvl="8" rtl="0">
              <a:lnSpc>
                <a:spcPct val="85000"/>
              </a:lnSpc>
              <a:spcBef>
                <a:spcPts val="1000"/>
              </a:spcBef>
              <a:spcAft>
                <a:spcPts val="1000"/>
              </a:spcAft>
              <a:buSzPts val="1400"/>
              <a:buNone/>
              <a:defRPr/>
            </a:lvl9pPr>
          </a:lstStyle>
          <a:p>
            <a:endParaRPr/>
          </a:p>
        </p:txBody>
      </p:sp>
    </p:spTree>
    <p:extLst>
      <p:ext uri="{BB962C8B-B14F-4D97-AF65-F5344CB8AC3E}">
        <p14:creationId xmlns:p14="http://schemas.microsoft.com/office/powerpoint/2010/main" val="16098790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ivider - Dark Blue 01 (No Graphics)">
  <p:cSld name="Divider - Dark Blue 01 (No Graphics)">
    <p:bg>
      <p:bgPr>
        <a:solidFill>
          <a:schemeClr val="dk2"/>
        </a:solidFill>
        <a:effectLst/>
      </p:bgPr>
    </p:bg>
    <p:spTree>
      <p:nvGrpSpPr>
        <p:cNvPr id="1" name="Shape 233"/>
        <p:cNvGrpSpPr/>
        <p:nvPr/>
      </p:nvGrpSpPr>
      <p:grpSpPr>
        <a:xfrm>
          <a:off x="0" y="0"/>
          <a:ext cx="0" cy="0"/>
          <a:chOff x="0" y="0"/>
          <a:chExt cx="0" cy="0"/>
        </a:xfrm>
      </p:grpSpPr>
      <p:sp>
        <p:nvSpPr>
          <p:cNvPr id="234" name="Google Shape;234;p32"/>
          <p:cNvSpPr txBox="1">
            <a:spLocks noGrp="1"/>
          </p:cNvSpPr>
          <p:nvPr>
            <p:ph type="body" idx="1"/>
          </p:nvPr>
        </p:nvSpPr>
        <p:spPr>
          <a:xfrm>
            <a:off x="365760" y="1214450"/>
            <a:ext cx="7484400" cy="2714700"/>
          </a:xfrm>
          <a:prstGeom prst="rect">
            <a:avLst/>
          </a:prstGeom>
          <a:noFill/>
          <a:ln>
            <a:noFill/>
          </a:ln>
        </p:spPr>
        <p:txBody>
          <a:bodyPr spcFirstLastPara="1" wrap="square" lIns="91425" tIns="45700" rIns="91425" bIns="45700" anchor="ctr" anchorCtr="0">
            <a:noAutofit/>
          </a:bodyPr>
          <a:lstStyle>
            <a:lvl1pPr marL="457200" lvl="0" indent="-228600" rtl="0">
              <a:lnSpc>
                <a:spcPct val="74000"/>
              </a:lnSpc>
              <a:spcBef>
                <a:spcPts val="0"/>
              </a:spcBef>
              <a:spcAft>
                <a:spcPts val="0"/>
              </a:spcAft>
              <a:buClr>
                <a:schemeClr val="lt1"/>
              </a:buClr>
              <a:buSzPts val="4000"/>
              <a:buNone/>
              <a:defRPr sz="4000" b="1">
                <a:solidFill>
                  <a:schemeClr val="lt1"/>
                </a:solidFill>
              </a:defRPr>
            </a:lvl1pPr>
            <a:lvl2pPr marL="914400" lvl="1" indent="-342900" rtl="0">
              <a:lnSpc>
                <a:spcPct val="74000"/>
              </a:lnSpc>
              <a:spcBef>
                <a:spcPts val="800"/>
              </a:spcBef>
              <a:spcAft>
                <a:spcPts val="0"/>
              </a:spcAft>
              <a:buClr>
                <a:schemeClr val="lt1"/>
              </a:buClr>
              <a:buSzPts val="1800"/>
              <a:buChar char="•"/>
              <a:defRPr>
                <a:solidFill>
                  <a:schemeClr val="lt1"/>
                </a:solidFill>
              </a:defRPr>
            </a:lvl2pPr>
            <a:lvl3pPr marL="1371600" lvl="2" indent="-342900" rtl="0">
              <a:lnSpc>
                <a:spcPct val="74000"/>
              </a:lnSpc>
              <a:spcBef>
                <a:spcPts val="1000"/>
              </a:spcBef>
              <a:spcAft>
                <a:spcPts val="0"/>
              </a:spcAft>
              <a:buClr>
                <a:schemeClr val="lt1"/>
              </a:buClr>
              <a:buSzPts val="1800"/>
              <a:buChar char="•"/>
              <a:defRPr>
                <a:solidFill>
                  <a:schemeClr val="lt1"/>
                </a:solidFill>
              </a:defRPr>
            </a:lvl3pPr>
            <a:lvl4pPr marL="1828800" lvl="3" indent="-342900" rtl="0">
              <a:lnSpc>
                <a:spcPct val="74000"/>
              </a:lnSpc>
              <a:spcBef>
                <a:spcPts val="1000"/>
              </a:spcBef>
              <a:spcAft>
                <a:spcPts val="0"/>
              </a:spcAft>
              <a:buClr>
                <a:schemeClr val="lt1"/>
              </a:buClr>
              <a:buSzPts val="1800"/>
              <a:buChar char="•"/>
              <a:defRPr>
                <a:solidFill>
                  <a:schemeClr val="lt1"/>
                </a:solidFill>
              </a:defRPr>
            </a:lvl4pPr>
            <a:lvl5pPr marL="2286000" lvl="4" indent="-342900" rtl="0">
              <a:lnSpc>
                <a:spcPct val="74000"/>
              </a:lnSpc>
              <a:spcBef>
                <a:spcPts val="1000"/>
              </a:spcBef>
              <a:spcAft>
                <a:spcPts val="0"/>
              </a:spcAft>
              <a:buClr>
                <a:schemeClr val="lt1"/>
              </a:buClr>
              <a:buSzPts val="1800"/>
              <a:buChar char="•"/>
              <a:defRPr>
                <a:solidFill>
                  <a:schemeClr val="lt1"/>
                </a:solidFill>
              </a:defRPr>
            </a:lvl5pPr>
            <a:lvl6pPr marL="2743200" lvl="5" indent="-342900" rtl="0">
              <a:lnSpc>
                <a:spcPct val="74000"/>
              </a:lnSpc>
              <a:spcBef>
                <a:spcPts val="1000"/>
              </a:spcBef>
              <a:spcAft>
                <a:spcPts val="0"/>
              </a:spcAft>
              <a:buClr>
                <a:schemeClr val="lt1"/>
              </a:buClr>
              <a:buSzPts val="1800"/>
              <a:buChar char="•"/>
              <a:defRPr>
                <a:solidFill>
                  <a:schemeClr val="lt1"/>
                </a:solidFill>
              </a:defRPr>
            </a:lvl6pPr>
            <a:lvl7pPr marL="3200400" lvl="6" indent="-342900" rtl="0">
              <a:lnSpc>
                <a:spcPct val="74000"/>
              </a:lnSpc>
              <a:spcBef>
                <a:spcPts val="1000"/>
              </a:spcBef>
              <a:spcAft>
                <a:spcPts val="0"/>
              </a:spcAft>
              <a:buClr>
                <a:schemeClr val="lt1"/>
              </a:buClr>
              <a:buSzPts val="1800"/>
              <a:buChar char="•"/>
              <a:defRPr>
                <a:solidFill>
                  <a:schemeClr val="lt1"/>
                </a:solidFill>
              </a:defRPr>
            </a:lvl7pPr>
            <a:lvl8pPr marL="3657600" lvl="7" indent="-342900" rtl="0">
              <a:lnSpc>
                <a:spcPct val="74000"/>
              </a:lnSpc>
              <a:spcBef>
                <a:spcPts val="1000"/>
              </a:spcBef>
              <a:spcAft>
                <a:spcPts val="0"/>
              </a:spcAft>
              <a:buClr>
                <a:schemeClr val="lt1"/>
              </a:buClr>
              <a:buSzPts val="1800"/>
              <a:buChar char="•"/>
              <a:defRPr>
                <a:solidFill>
                  <a:schemeClr val="lt1"/>
                </a:solidFill>
              </a:defRPr>
            </a:lvl8pPr>
            <a:lvl9pPr marL="4114800" lvl="8" indent="-342900" rtl="0">
              <a:lnSpc>
                <a:spcPct val="74000"/>
              </a:lnSpc>
              <a:spcBef>
                <a:spcPts val="1000"/>
              </a:spcBef>
              <a:spcAft>
                <a:spcPts val="1000"/>
              </a:spcAft>
              <a:buClr>
                <a:schemeClr val="lt1"/>
              </a:buClr>
              <a:buSzPts val="1800"/>
              <a:buChar char="•"/>
              <a:defRPr>
                <a:solidFill>
                  <a:schemeClr val="lt1"/>
                </a:solidFill>
              </a:defRPr>
            </a:lvl9pPr>
          </a:lstStyle>
          <a:p>
            <a:endParaRPr/>
          </a:p>
        </p:txBody>
      </p:sp>
      <p:sp>
        <p:nvSpPr>
          <p:cNvPr id="235" name="Google Shape;235;p32"/>
          <p:cNvSpPr/>
          <p:nvPr/>
        </p:nvSpPr>
        <p:spPr>
          <a:xfrm>
            <a:off x="660652" y="4866916"/>
            <a:ext cx="17085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a:solidFill>
                  <a:schemeClr val="lt1"/>
                </a:solidFill>
                <a:latin typeface="Arial"/>
                <a:ea typeface="Arial"/>
                <a:cs typeface="Arial"/>
                <a:sym typeface="Arial"/>
              </a:rPr>
              <a:t>© </a:t>
            </a:r>
            <a:r>
              <a:rPr lang="en" sz="600">
                <a:solidFill>
                  <a:schemeClr val="lt1"/>
                </a:solidFill>
              </a:rPr>
              <a:t>2024</a:t>
            </a:r>
            <a:r>
              <a:rPr lang="en" sz="600" b="0" i="0">
                <a:solidFill>
                  <a:schemeClr val="lt1"/>
                </a:solidFill>
                <a:latin typeface="Arial"/>
                <a:ea typeface="Arial"/>
                <a:cs typeface="Arial"/>
                <a:sym typeface="Arial"/>
              </a:rPr>
              <a:t> Snowflake Inc. All Rights Reserved</a:t>
            </a:r>
            <a:endParaRPr sz="600">
              <a:solidFill>
                <a:schemeClr val="lt1"/>
              </a:solidFill>
              <a:latin typeface="Arial"/>
              <a:ea typeface="Arial"/>
              <a:cs typeface="Arial"/>
              <a:sym typeface="Arial"/>
            </a:endParaRPr>
          </a:p>
        </p:txBody>
      </p:sp>
      <p:sp>
        <p:nvSpPr>
          <p:cNvPr id="236" name="Google Shape;236;p32"/>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Tree>
    <p:extLst>
      <p:ext uri="{BB962C8B-B14F-4D97-AF65-F5344CB8AC3E}">
        <p14:creationId xmlns:p14="http://schemas.microsoft.com/office/powerpoint/2010/main" val="13857938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wo Column Layout">
  <p:cSld name="1_Two Column Layout">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65750" y="274323"/>
            <a:ext cx="8348400" cy="365700"/>
          </a:xfrm>
          <a:prstGeom prst="rect">
            <a:avLst/>
          </a:prstGeom>
        </p:spPr>
        <p:txBody>
          <a:bodyPr spcFirstLastPara="1" wrap="square" lIns="91425" tIns="91425" rIns="91425" bIns="91425" anchor="t" anchorCtr="0">
            <a:spAutoFit/>
          </a:bodyPr>
          <a:lstStyle>
            <a:lvl1pPr lvl="0" rtl="0">
              <a:spcBef>
                <a:spcPts val="0"/>
              </a:spcBef>
              <a:spcAft>
                <a:spcPts val="0"/>
              </a:spcAft>
              <a:buSzPts val="2600"/>
              <a:buNone/>
              <a:defRPr/>
            </a:lvl1pPr>
            <a:lvl2pPr lvl="1" rtl="0">
              <a:spcBef>
                <a:spcPts val="1000"/>
              </a:spcBef>
              <a:spcAft>
                <a:spcPts val="0"/>
              </a:spcAft>
              <a:buSzPts val="1400"/>
              <a:buNone/>
              <a:defRPr/>
            </a:lvl2pPr>
            <a:lvl3pPr lvl="2" rtl="0">
              <a:spcBef>
                <a:spcPts val="1000"/>
              </a:spcBef>
              <a:spcAft>
                <a:spcPts val="0"/>
              </a:spcAft>
              <a:buSzPts val="1400"/>
              <a:buNone/>
              <a:defRPr/>
            </a:lvl3pPr>
            <a:lvl4pPr lvl="3" rtl="0">
              <a:spcBef>
                <a:spcPts val="1000"/>
              </a:spcBef>
              <a:spcAft>
                <a:spcPts val="0"/>
              </a:spcAft>
              <a:buSzPts val="1400"/>
              <a:buNone/>
              <a:defRPr/>
            </a:lvl4pPr>
            <a:lvl5pPr lvl="4" rtl="0">
              <a:spcBef>
                <a:spcPts val="1000"/>
              </a:spcBef>
              <a:spcAft>
                <a:spcPts val="0"/>
              </a:spcAft>
              <a:buSzPts val="1400"/>
              <a:buNone/>
              <a:defRPr/>
            </a:lvl5pPr>
            <a:lvl6pPr lvl="5" rtl="0">
              <a:spcBef>
                <a:spcPts val="1000"/>
              </a:spcBef>
              <a:spcAft>
                <a:spcPts val="0"/>
              </a:spcAft>
              <a:buSzPts val="1400"/>
              <a:buNone/>
              <a:defRPr/>
            </a:lvl6pPr>
            <a:lvl7pPr lvl="6" rtl="0">
              <a:spcBef>
                <a:spcPts val="1000"/>
              </a:spcBef>
              <a:spcAft>
                <a:spcPts val="0"/>
              </a:spcAft>
              <a:buSzPts val="1400"/>
              <a:buNone/>
              <a:defRPr/>
            </a:lvl7pPr>
            <a:lvl8pPr lvl="7" rtl="0">
              <a:spcBef>
                <a:spcPts val="1000"/>
              </a:spcBef>
              <a:spcAft>
                <a:spcPts val="0"/>
              </a:spcAft>
              <a:buSzPts val="1400"/>
              <a:buNone/>
              <a:defRPr/>
            </a:lvl8pPr>
            <a:lvl9pPr lvl="8" rtl="0">
              <a:spcBef>
                <a:spcPts val="1000"/>
              </a:spcBef>
              <a:spcAft>
                <a:spcPts val="1000"/>
              </a:spcAft>
              <a:buSzPts val="1400"/>
              <a:buNone/>
              <a:defRPr/>
            </a:lvl9pPr>
          </a:lstStyle>
          <a:p>
            <a:endParaRPr/>
          </a:p>
        </p:txBody>
      </p:sp>
      <p:sp>
        <p:nvSpPr>
          <p:cNvPr id="114" name="Google Shape;114;p20"/>
          <p:cNvSpPr txBox="1">
            <a:spLocks noGrp="1"/>
          </p:cNvSpPr>
          <p:nvPr>
            <p:ph type="body" idx="1"/>
          </p:nvPr>
        </p:nvSpPr>
        <p:spPr>
          <a:xfrm>
            <a:off x="365750" y="1371600"/>
            <a:ext cx="4160400" cy="3314700"/>
          </a:xfrm>
          <a:prstGeom prst="rect">
            <a:avLst/>
          </a:prstGeom>
        </p:spPr>
        <p:txBody>
          <a:bodyPr spcFirstLastPara="1" wrap="square" lIns="91425" tIns="91425" rIns="91425" bIns="91425" anchor="t" anchorCtr="0">
            <a:spAutoFit/>
          </a:bodyPr>
          <a:lstStyle>
            <a:lvl1pPr marL="457200" lvl="0" indent="-342900" rtl="0">
              <a:spcBef>
                <a:spcPts val="0"/>
              </a:spcBef>
              <a:spcAft>
                <a:spcPts val="0"/>
              </a:spcAft>
              <a:buSzPts val="1800"/>
              <a:buChar char="•"/>
              <a:defRPr/>
            </a:lvl1pPr>
            <a:lvl2pPr marL="914400" lvl="1" indent="-342900" rtl="0">
              <a:spcBef>
                <a:spcPts val="1000"/>
              </a:spcBef>
              <a:spcAft>
                <a:spcPts val="0"/>
              </a:spcAft>
              <a:buSzPts val="1800"/>
              <a:buChar char="•"/>
              <a:defRPr/>
            </a:lvl2pPr>
            <a:lvl3pPr marL="1371600" lvl="2" indent="-317500" rtl="0">
              <a:spcBef>
                <a:spcPts val="1000"/>
              </a:spcBef>
              <a:spcAft>
                <a:spcPts val="0"/>
              </a:spcAft>
              <a:buSzPts val="1400"/>
              <a:buChar char="•"/>
              <a:defRPr/>
            </a:lvl3pPr>
            <a:lvl4pPr marL="1828800" lvl="3" indent="-317500" rtl="0">
              <a:spcBef>
                <a:spcPts val="1000"/>
              </a:spcBef>
              <a:spcAft>
                <a:spcPts val="0"/>
              </a:spcAft>
              <a:buSzPts val="1400"/>
              <a:buChar char="•"/>
              <a:defRPr/>
            </a:lvl4pPr>
            <a:lvl5pPr marL="2286000" lvl="4" indent="-317500" rtl="0">
              <a:spcBef>
                <a:spcPts val="1000"/>
              </a:spcBef>
              <a:spcAft>
                <a:spcPts val="0"/>
              </a:spcAft>
              <a:buSzPts val="1400"/>
              <a:buChar char="•"/>
              <a:defRPr/>
            </a:lvl5pPr>
            <a:lvl6pPr marL="2743200" lvl="5" indent="-317500" rtl="0">
              <a:spcBef>
                <a:spcPts val="1000"/>
              </a:spcBef>
              <a:spcAft>
                <a:spcPts val="0"/>
              </a:spcAft>
              <a:buSzPts val="1400"/>
              <a:buChar char="•"/>
              <a:defRPr/>
            </a:lvl6pPr>
            <a:lvl7pPr marL="3200400" lvl="6" indent="-317500" rtl="0">
              <a:spcBef>
                <a:spcPts val="1000"/>
              </a:spcBef>
              <a:spcAft>
                <a:spcPts val="0"/>
              </a:spcAft>
              <a:buSzPts val="1400"/>
              <a:buChar char="•"/>
              <a:defRPr/>
            </a:lvl7pPr>
            <a:lvl8pPr marL="3657600" lvl="7" indent="-317500" rtl="0">
              <a:spcBef>
                <a:spcPts val="1000"/>
              </a:spcBef>
              <a:spcAft>
                <a:spcPts val="0"/>
              </a:spcAft>
              <a:buSzPts val="1400"/>
              <a:buChar char="•"/>
              <a:defRPr/>
            </a:lvl8pPr>
            <a:lvl9pPr marL="4114800" lvl="8" indent="-317500" rtl="0">
              <a:spcBef>
                <a:spcPts val="1000"/>
              </a:spcBef>
              <a:spcAft>
                <a:spcPts val="1000"/>
              </a:spcAft>
              <a:buSzPts val="1400"/>
              <a:buChar char="•"/>
              <a:defRPr/>
            </a:lvl9pPr>
          </a:lstStyle>
          <a:p>
            <a:endParaRPr/>
          </a:p>
        </p:txBody>
      </p:sp>
      <p:sp>
        <p:nvSpPr>
          <p:cNvPr id="115" name="Google Shape;115;p20"/>
          <p:cNvSpPr txBox="1">
            <a:spLocks noGrp="1"/>
          </p:cNvSpPr>
          <p:nvPr>
            <p:ph type="body" idx="2"/>
          </p:nvPr>
        </p:nvSpPr>
        <p:spPr>
          <a:xfrm>
            <a:off x="4617721" y="1371600"/>
            <a:ext cx="4160400" cy="3314700"/>
          </a:xfrm>
          <a:prstGeom prst="rect">
            <a:avLst/>
          </a:prstGeom>
        </p:spPr>
        <p:txBody>
          <a:bodyPr spcFirstLastPara="1" wrap="square" lIns="91425" tIns="91425" rIns="91425" bIns="91425" anchor="t" anchorCtr="0">
            <a:spAutoFit/>
          </a:bodyPr>
          <a:lstStyle>
            <a:lvl1pPr marL="457200" lvl="0" indent="-342900" rtl="0">
              <a:spcBef>
                <a:spcPts val="0"/>
              </a:spcBef>
              <a:spcAft>
                <a:spcPts val="0"/>
              </a:spcAft>
              <a:buSzPts val="1800"/>
              <a:buChar char="•"/>
              <a:defRPr/>
            </a:lvl1pPr>
            <a:lvl2pPr marL="914400" lvl="1" indent="-342900" rtl="0">
              <a:spcBef>
                <a:spcPts val="1000"/>
              </a:spcBef>
              <a:spcAft>
                <a:spcPts val="0"/>
              </a:spcAft>
              <a:buSzPts val="1800"/>
              <a:buChar char="•"/>
              <a:defRPr/>
            </a:lvl2pPr>
            <a:lvl3pPr marL="1371600" lvl="2" indent="-317500" rtl="0">
              <a:spcBef>
                <a:spcPts val="1000"/>
              </a:spcBef>
              <a:spcAft>
                <a:spcPts val="0"/>
              </a:spcAft>
              <a:buSzPts val="1400"/>
              <a:buChar char="•"/>
              <a:defRPr/>
            </a:lvl3pPr>
            <a:lvl4pPr marL="1828800" lvl="3" indent="-317500" rtl="0">
              <a:spcBef>
                <a:spcPts val="1000"/>
              </a:spcBef>
              <a:spcAft>
                <a:spcPts val="0"/>
              </a:spcAft>
              <a:buSzPts val="1400"/>
              <a:buChar char="•"/>
              <a:defRPr/>
            </a:lvl4pPr>
            <a:lvl5pPr marL="2286000" lvl="4" indent="-317500" rtl="0">
              <a:spcBef>
                <a:spcPts val="1000"/>
              </a:spcBef>
              <a:spcAft>
                <a:spcPts val="0"/>
              </a:spcAft>
              <a:buSzPts val="1400"/>
              <a:buChar char="•"/>
              <a:defRPr/>
            </a:lvl5pPr>
            <a:lvl6pPr marL="2743200" lvl="5" indent="-317500" rtl="0">
              <a:spcBef>
                <a:spcPts val="1000"/>
              </a:spcBef>
              <a:spcAft>
                <a:spcPts val="0"/>
              </a:spcAft>
              <a:buSzPts val="1400"/>
              <a:buChar char="•"/>
              <a:defRPr/>
            </a:lvl6pPr>
            <a:lvl7pPr marL="3200400" lvl="6" indent="-317500" rtl="0">
              <a:spcBef>
                <a:spcPts val="1000"/>
              </a:spcBef>
              <a:spcAft>
                <a:spcPts val="0"/>
              </a:spcAft>
              <a:buSzPts val="1400"/>
              <a:buChar char="•"/>
              <a:defRPr/>
            </a:lvl7pPr>
            <a:lvl8pPr marL="3657600" lvl="7" indent="-317500" rtl="0">
              <a:spcBef>
                <a:spcPts val="1000"/>
              </a:spcBef>
              <a:spcAft>
                <a:spcPts val="0"/>
              </a:spcAft>
              <a:buSzPts val="1400"/>
              <a:buChar char="•"/>
              <a:defRPr/>
            </a:lvl8pPr>
            <a:lvl9pPr marL="4114800" lvl="8" indent="-317500" rtl="0">
              <a:spcBef>
                <a:spcPts val="1000"/>
              </a:spcBef>
              <a:spcAft>
                <a:spcPts val="1000"/>
              </a:spcAft>
              <a:buSzPts val="1400"/>
              <a:buChar char="•"/>
              <a:defRPr/>
            </a:lvl9pPr>
          </a:lstStyle>
          <a:p>
            <a:endParaRPr/>
          </a:p>
        </p:txBody>
      </p:sp>
      <p:sp>
        <p:nvSpPr>
          <p:cNvPr id="116" name="Google Shape;116;p20"/>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rtl="0">
              <a:spcBef>
                <a:spcPts val="0"/>
              </a:spcBef>
              <a:buNone/>
              <a:defRPr sz="600" i="0">
                <a:solidFill>
                  <a:srgbClr val="929292"/>
                </a:solidFill>
              </a:defRPr>
            </a:lvl1pPr>
            <a:lvl2pPr marL="0" marR="0" lvl="1" indent="0" algn="r" rtl="0">
              <a:spcBef>
                <a:spcPts val="0"/>
              </a:spcBef>
              <a:buNone/>
              <a:defRPr sz="600" i="0">
                <a:solidFill>
                  <a:srgbClr val="929292"/>
                </a:solidFill>
              </a:defRPr>
            </a:lvl2pPr>
            <a:lvl3pPr marL="0" marR="0" lvl="2" indent="0" algn="r" rtl="0">
              <a:spcBef>
                <a:spcPts val="0"/>
              </a:spcBef>
              <a:buNone/>
              <a:defRPr sz="600" i="0">
                <a:solidFill>
                  <a:srgbClr val="929292"/>
                </a:solidFill>
              </a:defRPr>
            </a:lvl3pPr>
            <a:lvl4pPr marL="0" marR="0" lvl="3" indent="0" algn="r" rtl="0">
              <a:spcBef>
                <a:spcPts val="0"/>
              </a:spcBef>
              <a:buNone/>
              <a:defRPr sz="600" i="0">
                <a:solidFill>
                  <a:srgbClr val="929292"/>
                </a:solidFill>
              </a:defRPr>
            </a:lvl4pPr>
            <a:lvl5pPr marL="0" marR="0" lvl="4" indent="0" algn="r" rtl="0">
              <a:spcBef>
                <a:spcPts val="0"/>
              </a:spcBef>
              <a:buNone/>
              <a:defRPr sz="600" i="0">
                <a:solidFill>
                  <a:srgbClr val="929292"/>
                </a:solidFill>
              </a:defRPr>
            </a:lvl5pPr>
            <a:lvl6pPr marL="0" marR="0" lvl="5" indent="0" algn="r" rtl="0">
              <a:spcBef>
                <a:spcPts val="0"/>
              </a:spcBef>
              <a:buNone/>
              <a:defRPr sz="600" i="0">
                <a:solidFill>
                  <a:srgbClr val="929292"/>
                </a:solidFill>
              </a:defRPr>
            </a:lvl6pPr>
            <a:lvl7pPr marL="0" marR="0" lvl="6" indent="0" algn="r" rtl="0">
              <a:spcBef>
                <a:spcPts val="0"/>
              </a:spcBef>
              <a:buNone/>
              <a:defRPr sz="600" i="0">
                <a:solidFill>
                  <a:srgbClr val="929292"/>
                </a:solidFill>
              </a:defRPr>
            </a:lvl7pPr>
            <a:lvl8pPr marL="0" marR="0" lvl="7" indent="0" algn="r" rtl="0">
              <a:spcBef>
                <a:spcPts val="0"/>
              </a:spcBef>
              <a:buNone/>
              <a:defRPr sz="600" i="0">
                <a:solidFill>
                  <a:srgbClr val="929292"/>
                </a:solidFill>
              </a:defRPr>
            </a:lvl8pPr>
            <a:lvl9pPr marL="0" marR="0" lvl="8" indent="0" algn="r" rtl="0">
              <a:spcBef>
                <a:spcPts val="0"/>
              </a:spcBef>
              <a:buNone/>
              <a:defRPr sz="600" i="0">
                <a:solidFill>
                  <a:srgbClr val="929292"/>
                </a:solidFill>
              </a:defRPr>
            </a:lvl9pPr>
          </a:lstStyle>
          <a:p>
            <a:pPr marL="0" lvl="0" indent="0" algn="r" rtl="0">
              <a:spcBef>
                <a:spcPts val="0"/>
              </a:spcBef>
              <a:spcAft>
                <a:spcPts val="0"/>
              </a:spcAft>
              <a:buNone/>
            </a:pPr>
            <a:fld id="{00000000-1234-1234-1234-123412341234}" type="slidenum">
              <a:rPr lang="en"/>
              <a:t>‹#›</a:t>
            </a:fld>
            <a:endParaRPr/>
          </a:p>
        </p:txBody>
      </p:sp>
      <p:sp>
        <p:nvSpPr>
          <p:cNvPr id="117" name="Google Shape;117;p20"/>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118" name="Google Shape;118;p20"/>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a:solidFill>
                  <a:srgbClr val="929292"/>
                </a:solidFill>
                <a:latin typeface="Arial"/>
                <a:ea typeface="Arial"/>
                <a:cs typeface="Arial"/>
                <a:sym typeface="Arial"/>
              </a:rPr>
              <a:t>© </a:t>
            </a:r>
            <a:r>
              <a:rPr lang="en" sz="600">
                <a:solidFill>
                  <a:srgbClr val="929292"/>
                </a:solidFill>
              </a:rPr>
              <a:t>2024</a:t>
            </a:r>
            <a:r>
              <a:rPr lang="en" sz="600" b="0" i="0">
                <a:solidFill>
                  <a:srgbClr val="929292"/>
                </a:solidFill>
                <a:latin typeface="Arial"/>
                <a:ea typeface="Arial"/>
                <a:cs typeface="Arial"/>
                <a:sym typeface="Arial"/>
              </a:rPr>
              <a:t> Snowflake Inc. All Rights Reserved</a:t>
            </a:r>
            <a:endParaRPr sz="600">
              <a:solidFill>
                <a:srgbClr val="929292"/>
              </a:solidFill>
              <a:latin typeface="Arial"/>
              <a:ea typeface="Arial"/>
              <a:cs typeface="Arial"/>
              <a:sym typeface="Arial"/>
            </a:endParaRPr>
          </a:p>
        </p:txBody>
      </p:sp>
      <p:sp>
        <p:nvSpPr>
          <p:cNvPr id="119" name="Google Shape;119;p20"/>
          <p:cNvSpPr txBox="1">
            <a:spLocks noGrp="1"/>
          </p:cNvSpPr>
          <p:nvPr>
            <p:ph type="subTitle" idx="3"/>
          </p:nvPr>
        </p:nvSpPr>
        <p:spPr>
          <a:xfrm>
            <a:off x="365760" y="655285"/>
            <a:ext cx="8344800" cy="365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5B5B5B"/>
              </a:buClr>
              <a:buSzPts val="1800"/>
              <a:buNone/>
              <a:defRPr>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endParaRPr/>
          </a:p>
        </p:txBody>
      </p:sp>
      <p:sp>
        <p:nvSpPr>
          <p:cNvPr id="120" name="Google Shape;120;p20"/>
          <p:cNvSpPr/>
          <p:nvPr/>
        </p:nvSpPr>
        <p:spPr>
          <a:xfrm>
            <a:off x="0" y="343500"/>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932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ulti-use layout w/ 2-Line Title_image">
    <p:spTree>
      <p:nvGrpSpPr>
        <p:cNvPr id="1" name=""/>
        <p:cNvGrpSpPr/>
        <p:nvPr/>
      </p:nvGrpSpPr>
      <p:grpSpPr>
        <a:xfrm>
          <a:off x="0" y="0"/>
          <a:ext cx="0" cy="0"/>
          <a:chOff x="0" y="0"/>
          <a:chExt cx="0" cy="0"/>
        </a:xfrm>
      </p:grpSpPr>
      <p:sp>
        <p:nvSpPr>
          <p:cNvPr id="2" name="Title 1"/>
          <p:cNvSpPr>
            <a:spLocks noGrp="1"/>
          </p:cNvSpPr>
          <p:nvPr>
            <p:ph type="title"/>
          </p:nvPr>
        </p:nvSpPr>
        <p:spPr>
          <a:xfrm>
            <a:off x="354559" y="623635"/>
            <a:ext cx="8370341" cy="473131"/>
          </a:xfrm>
        </p:spPr>
        <p:txBody>
          <a:bodyPr anchor="b">
            <a:noAutofit/>
          </a:bodyPr>
          <a:lstStyle>
            <a:lvl1pPr>
              <a:defRPr sz="2600" b="1"/>
            </a:lvl1pPr>
          </a:lstStyle>
          <a:p>
            <a:r>
              <a:rPr lang="en-GB"/>
              <a:t>Click to edit Master title style</a:t>
            </a:r>
            <a:endParaRPr lang="en-US" dirty="0"/>
          </a:p>
        </p:txBody>
      </p:sp>
      <p:sp>
        <p:nvSpPr>
          <p:cNvPr id="6" name="Google Shape;58;p14">
            <a:extLst>
              <a:ext uri="{FF2B5EF4-FFF2-40B4-BE49-F238E27FC236}">
                <a16:creationId xmlns:a16="http://schemas.microsoft.com/office/drawing/2014/main" id="{0B775E3D-28D8-E8C7-FB82-8ED0B4A975F4}"/>
              </a:ext>
            </a:extLst>
          </p:cNvPr>
          <p:cNvSpPr txBox="1">
            <a:spLocks noGrp="1"/>
          </p:cNvSpPr>
          <p:nvPr>
            <p:ph type="subTitle" idx="1"/>
          </p:nvPr>
        </p:nvSpPr>
        <p:spPr>
          <a:xfrm>
            <a:off x="361933" y="1112921"/>
            <a:ext cx="8344800"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5" name="TextBox 4">
            <a:extLst>
              <a:ext uri="{FF2B5EF4-FFF2-40B4-BE49-F238E27FC236}">
                <a16:creationId xmlns:a16="http://schemas.microsoft.com/office/drawing/2014/main" id="{35BDA084-18F1-1D8D-1E60-238941C1B1D1}"/>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13" name="Google Shape;150;p23">
            <a:extLst>
              <a:ext uri="{FF2B5EF4-FFF2-40B4-BE49-F238E27FC236}">
                <a16:creationId xmlns:a16="http://schemas.microsoft.com/office/drawing/2014/main" id="{76012362-853B-83F7-64D4-1A593309909B}"/>
              </a:ext>
            </a:extLst>
          </p:cNvPr>
          <p:cNvSpPr/>
          <p:nvPr userDrawn="1"/>
        </p:nvSpPr>
        <p:spPr>
          <a:xfrm>
            <a:off x="0" y="350815"/>
            <a:ext cx="137100" cy="7625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Content Placeholder 6">
            <a:extLst>
              <a:ext uri="{FF2B5EF4-FFF2-40B4-BE49-F238E27FC236}">
                <a16:creationId xmlns:a16="http://schemas.microsoft.com/office/drawing/2014/main" id="{4B6023EE-D852-B275-63D9-888C7679E5E0}"/>
              </a:ext>
            </a:extLst>
          </p:cNvPr>
          <p:cNvSpPr>
            <a:spLocks noGrp="1"/>
          </p:cNvSpPr>
          <p:nvPr>
            <p:ph sz="quarter" idx="10" hasCustomPrompt="1"/>
          </p:nvPr>
        </p:nvSpPr>
        <p:spPr>
          <a:xfrm>
            <a:off x="4686300" y="1478620"/>
            <a:ext cx="4038600" cy="3226729"/>
          </a:xfrm>
          <a:prstGeom prst="rect">
            <a:avLst/>
          </a:prstGeom>
          <a:solidFill>
            <a:schemeClr val="tx1">
              <a:lumMod val="10000"/>
              <a:lumOff val="90000"/>
            </a:schemeClr>
          </a:solidFill>
        </p:spPr>
        <p:txBody>
          <a:bodyPr/>
          <a:lstStyle>
            <a:lvl1pPr marL="0" indent="0">
              <a:buNone/>
              <a:defRPr/>
            </a:lvl1pPr>
          </a:lstStyle>
          <a:p>
            <a:pPr lvl="0"/>
            <a:r>
              <a:rPr lang="en-US" dirty="0"/>
              <a:t>Placeholder</a:t>
            </a:r>
          </a:p>
        </p:txBody>
      </p:sp>
    </p:spTree>
    <p:extLst>
      <p:ext uri="{BB962C8B-B14F-4D97-AF65-F5344CB8AC3E}">
        <p14:creationId xmlns:p14="http://schemas.microsoft.com/office/powerpoint/2010/main" val="235044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use layout w/ Dotted Lines 01">
    <p:spTree>
      <p:nvGrpSpPr>
        <p:cNvPr id="1" name=""/>
        <p:cNvGrpSpPr/>
        <p:nvPr/>
      </p:nvGrpSpPr>
      <p:grpSpPr>
        <a:xfrm>
          <a:off x="0" y="0"/>
          <a:ext cx="0" cy="0"/>
          <a:chOff x="0" y="0"/>
          <a:chExt cx="0" cy="0"/>
        </a:xfrm>
      </p:grpSpPr>
      <p:grpSp>
        <p:nvGrpSpPr>
          <p:cNvPr id="3" name="Google Shape;71;p16">
            <a:extLst>
              <a:ext uri="{FF2B5EF4-FFF2-40B4-BE49-F238E27FC236}">
                <a16:creationId xmlns:a16="http://schemas.microsoft.com/office/drawing/2014/main" id="{F5712FE6-95D4-0A05-91B3-005EE5F455D3}"/>
              </a:ext>
            </a:extLst>
          </p:cNvPr>
          <p:cNvGrpSpPr/>
          <p:nvPr userDrawn="1"/>
        </p:nvGrpSpPr>
        <p:grpSpPr>
          <a:xfrm>
            <a:off x="3" y="3761952"/>
            <a:ext cx="9143997" cy="1371564"/>
            <a:chOff x="-10" y="3735321"/>
            <a:chExt cx="9139427" cy="1408177"/>
          </a:xfrm>
        </p:grpSpPr>
        <p:pic>
          <p:nvPicPr>
            <p:cNvPr id="4" name="Google Shape;72;p16">
              <a:extLst>
                <a:ext uri="{FF2B5EF4-FFF2-40B4-BE49-F238E27FC236}">
                  <a16:creationId xmlns:a16="http://schemas.microsoft.com/office/drawing/2014/main" id="{2EB517F5-120D-A1CF-A55A-81935290C8D6}"/>
                </a:ext>
              </a:extLst>
            </p:cNvPr>
            <p:cNvPicPr preferRelativeResize="0"/>
            <p:nvPr/>
          </p:nvPicPr>
          <p:blipFill rotWithShape="1">
            <a:blip r:embed="rId2">
              <a:alphaModFix amt="29000"/>
            </a:blip>
            <a:srcRect t="139" b="139"/>
            <a:stretch/>
          </p:blipFill>
          <p:spPr>
            <a:xfrm>
              <a:off x="-10" y="3735321"/>
              <a:ext cx="3044952" cy="1408177"/>
            </a:xfrm>
            <a:prstGeom prst="rect">
              <a:avLst/>
            </a:prstGeom>
            <a:noFill/>
            <a:ln>
              <a:noFill/>
            </a:ln>
          </p:spPr>
        </p:pic>
        <p:pic>
          <p:nvPicPr>
            <p:cNvPr id="5" name="Google Shape;73;p16">
              <a:extLst>
                <a:ext uri="{FF2B5EF4-FFF2-40B4-BE49-F238E27FC236}">
                  <a16:creationId xmlns:a16="http://schemas.microsoft.com/office/drawing/2014/main" id="{568F6261-20FB-2209-74F0-E783214B37D3}"/>
                </a:ext>
              </a:extLst>
            </p:cNvPr>
            <p:cNvPicPr preferRelativeResize="0"/>
            <p:nvPr/>
          </p:nvPicPr>
          <p:blipFill rotWithShape="1">
            <a:blip r:embed="rId3">
              <a:alphaModFix amt="29000"/>
            </a:blip>
            <a:srcRect t="139" b="139"/>
            <a:stretch/>
          </p:blipFill>
          <p:spPr>
            <a:xfrm>
              <a:off x="3049515" y="3735321"/>
              <a:ext cx="3044952" cy="1408177"/>
            </a:xfrm>
            <a:prstGeom prst="rect">
              <a:avLst/>
            </a:prstGeom>
            <a:noFill/>
            <a:ln>
              <a:noFill/>
            </a:ln>
          </p:spPr>
        </p:pic>
        <p:pic>
          <p:nvPicPr>
            <p:cNvPr id="11" name="Google Shape;74;p16">
              <a:extLst>
                <a:ext uri="{FF2B5EF4-FFF2-40B4-BE49-F238E27FC236}">
                  <a16:creationId xmlns:a16="http://schemas.microsoft.com/office/drawing/2014/main" id="{2CA3C9D2-7D63-855F-F611-8800E278F22C}"/>
                </a:ext>
              </a:extLst>
            </p:cNvPr>
            <p:cNvPicPr preferRelativeResize="0"/>
            <p:nvPr/>
          </p:nvPicPr>
          <p:blipFill rotWithShape="1">
            <a:blip r:embed="rId4">
              <a:alphaModFix amt="29000"/>
            </a:blip>
            <a:srcRect t="139" b="139"/>
            <a:stretch/>
          </p:blipFill>
          <p:spPr>
            <a:xfrm>
              <a:off x="6094465" y="3735321"/>
              <a:ext cx="3044952" cy="1408177"/>
            </a:xfrm>
            <a:prstGeom prst="rect">
              <a:avLst/>
            </a:prstGeom>
            <a:noFill/>
            <a:ln>
              <a:noFill/>
            </a:ln>
          </p:spPr>
        </p:pic>
      </p:grpSp>
      <p:sp>
        <p:nvSpPr>
          <p:cNvPr id="2" name="Title 1"/>
          <p:cNvSpPr>
            <a:spLocks noGrp="1"/>
          </p:cNvSpPr>
          <p:nvPr>
            <p:ph type="title"/>
          </p:nvPr>
        </p:nvSpPr>
        <p:spPr>
          <a:xfrm>
            <a:off x="354559" y="291988"/>
            <a:ext cx="8370340" cy="473131"/>
          </a:xfrm>
        </p:spPr>
        <p:txBody>
          <a:bodyPr bIns="0">
            <a:noAutofit/>
          </a:bodyPr>
          <a:lstStyle>
            <a:lvl1pPr>
              <a:defRPr sz="2600" b="1"/>
            </a:lvl1pPr>
          </a:lstStyle>
          <a:p>
            <a:r>
              <a:rPr lang="en-GB"/>
              <a:t>Click to edit Master title style</a:t>
            </a:r>
            <a:endParaRPr lang="en-US" dirty="0"/>
          </a:p>
        </p:txBody>
      </p:sp>
      <p:sp>
        <p:nvSpPr>
          <p:cNvPr id="6" name="Google Shape;58;p14">
            <a:extLst>
              <a:ext uri="{FF2B5EF4-FFF2-40B4-BE49-F238E27FC236}">
                <a16:creationId xmlns:a16="http://schemas.microsoft.com/office/drawing/2014/main" id="{0B775E3D-28D8-E8C7-FB82-8ED0B4A975F4}"/>
              </a:ext>
            </a:extLst>
          </p:cNvPr>
          <p:cNvSpPr txBox="1">
            <a:spLocks noGrp="1"/>
          </p:cNvSpPr>
          <p:nvPr>
            <p:ph type="subTitle" idx="1"/>
          </p:nvPr>
        </p:nvSpPr>
        <p:spPr>
          <a:xfrm>
            <a:off x="354558" y="774863"/>
            <a:ext cx="8370341"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2" name="TextBox 11">
            <a:extLst>
              <a:ext uri="{FF2B5EF4-FFF2-40B4-BE49-F238E27FC236}">
                <a16:creationId xmlns:a16="http://schemas.microsoft.com/office/drawing/2014/main" id="{FDBF6CD7-E1CF-47B4-D56B-8FDF0442A4EE}"/>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13" name="Google Shape;150;p23">
            <a:extLst>
              <a:ext uri="{FF2B5EF4-FFF2-40B4-BE49-F238E27FC236}">
                <a16:creationId xmlns:a16="http://schemas.microsoft.com/office/drawing/2014/main" id="{10A98A14-BB97-0A95-E1EC-BC99BFA217B1}"/>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973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ulti-use layout w/ Dotted Lines 02">
    <p:spTree>
      <p:nvGrpSpPr>
        <p:cNvPr id="1" name=""/>
        <p:cNvGrpSpPr/>
        <p:nvPr/>
      </p:nvGrpSpPr>
      <p:grpSpPr>
        <a:xfrm>
          <a:off x="0" y="0"/>
          <a:ext cx="0" cy="0"/>
          <a:chOff x="0" y="0"/>
          <a:chExt cx="0" cy="0"/>
        </a:xfrm>
      </p:grpSpPr>
      <p:grpSp>
        <p:nvGrpSpPr>
          <p:cNvPr id="12" name="Google Shape;83;p17">
            <a:extLst>
              <a:ext uri="{FF2B5EF4-FFF2-40B4-BE49-F238E27FC236}">
                <a16:creationId xmlns:a16="http://schemas.microsoft.com/office/drawing/2014/main" id="{4C95999B-B6BF-D590-8663-7B14FB67D3D5}"/>
              </a:ext>
            </a:extLst>
          </p:cNvPr>
          <p:cNvGrpSpPr/>
          <p:nvPr userDrawn="1"/>
        </p:nvGrpSpPr>
        <p:grpSpPr>
          <a:xfrm>
            <a:off x="0" y="4370576"/>
            <a:ext cx="9144001" cy="772925"/>
            <a:chOff x="0" y="4370576"/>
            <a:chExt cx="9144001" cy="772925"/>
          </a:xfrm>
        </p:grpSpPr>
        <p:pic>
          <p:nvPicPr>
            <p:cNvPr id="13" name="Google Shape;84;p17">
              <a:extLst>
                <a:ext uri="{FF2B5EF4-FFF2-40B4-BE49-F238E27FC236}">
                  <a16:creationId xmlns:a16="http://schemas.microsoft.com/office/drawing/2014/main" id="{A912FA4E-1FF1-C3A6-93D8-9DE6CDA74B16}"/>
                </a:ext>
              </a:extLst>
            </p:cNvPr>
            <p:cNvPicPr preferRelativeResize="0"/>
            <p:nvPr/>
          </p:nvPicPr>
          <p:blipFill rotWithShape="1">
            <a:blip r:embed="rId2">
              <a:alphaModFix amt="29000"/>
            </a:blip>
            <a:srcRect t="140" b="43663"/>
            <a:stretch/>
          </p:blipFill>
          <p:spPr>
            <a:xfrm>
              <a:off x="0" y="4370576"/>
              <a:ext cx="3046476" cy="772925"/>
            </a:xfrm>
            <a:prstGeom prst="rect">
              <a:avLst/>
            </a:prstGeom>
            <a:noFill/>
            <a:ln>
              <a:noFill/>
            </a:ln>
          </p:spPr>
        </p:pic>
        <p:pic>
          <p:nvPicPr>
            <p:cNvPr id="14" name="Google Shape;85;p17">
              <a:extLst>
                <a:ext uri="{FF2B5EF4-FFF2-40B4-BE49-F238E27FC236}">
                  <a16:creationId xmlns:a16="http://schemas.microsoft.com/office/drawing/2014/main" id="{420F7E2D-7FAD-AE8F-87D6-EF61614A1411}"/>
                </a:ext>
              </a:extLst>
            </p:cNvPr>
            <p:cNvPicPr preferRelativeResize="0"/>
            <p:nvPr/>
          </p:nvPicPr>
          <p:blipFill rotWithShape="1">
            <a:blip r:embed="rId3">
              <a:alphaModFix amt="29000"/>
            </a:blip>
            <a:srcRect t="140" b="43663"/>
            <a:stretch/>
          </p:blipFill>
          <p:spPr>
            <a:xfrm>
              <a:off x="3051050" y="4370576"/>
              <a:ext cx="3046476" cy="772925"/>
            </a:xfrm>
            <a:prstGeom prst="rect">
              <a:avLst/>
            </a:prstGeom>
            <a:noFill/>
            <a:ln>
              <a:noFill/>
            </a:ln>
          </p:spPr>
        </p:pic>
        <p:pic>
          <p:nvPicPr>
            <p:cNvPr id="15" name="Google Shape;86;p17">
              <a:extLst>
                <a:ext uri="{FF2B5EF4-FFF2-40B4-BE49-F238E27FC236}">
                  <a16:creationId xmlns:a16="http://schemas.microsoft.com/office/drawing/2014/main" id="{67637665-225E-2962-B7AE-5172900BC291}"/>
                </a:ext>
              </a:extLst>
            </p:cNvPr>
            <p:cNvPicPr preferRelativeResize="0"/>
            <p:nvPr/>
          </p:nvPicPr>
          <p:blipFill rotWithShape="1">
            <a:blip r:embed="rId4">
              <a:alphaModFix amt="29000"/>
            </a:blip>
            <a:srcRect t="140" b="43663"/>
            <a:stretch/>
          </p:blipFill>
          <p:spPr>
            <a:xfrm>
              <a:off x="6097525" y="4370576"/>
              <a:ext cx="3046476" cy="772925"/>
            </a:xfrm>
            <a:prstGeom prst="rect">
              <a:avLst/>
            </a:prstGeom>
            <a:noFill/>
            <a:ln>
              <a:noFill/>
            </a:ln>
          </p:spPr>
        </p:pic>
      </p:grpSp>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6" name="TextBox 15">
            <a:extLst>
              <a:ext uri="{FF2B5EF4-FFF2-40B4-BE49-F238E27FC236}">
                <a16:creationId xmlns:a16="http://schemas.microsoft.com/office/drawing/2014/main" id="{B017F4A2-3E91-C66F-D995-26C1F58A9B87}"/>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17" name="Google Shape;150;p23">
            <a:extLst>
              <a:ext uri="{FF2B5EF4-FFF2-40B4-BE49-F238E27FC236}">
                <a16:creationId xmlns:a16="http://schemas.microsoft.com/office/drawing/2014/main" id="{103FFCFB-A861-A76D-AC24-BD450B73EA4C}"/>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1">
            <a:extLst>
              <a:ext uri="{FF2B5EF4-FFF2-40B4-BE49-F238E27FC236}">
                <a16:creationId xmlns:a16="http://schemas.microsoft.com/office/drawing/2014/main" id="{718DAC0F-3101-828A-295C-46D6EE581DA4}"/>
              </a:ext>
            </a:extLst>
          </p:cNvPr>
          <p:cNvSpPr>
            <a:spLocks noGrp="1"/>
          </p:cNvSpPr>
          <p:nvPr>
            <p:ph type="title"/>
          </p:nvPr>
        </p:nvSpPr>
        <p:spPr>
          <a:xfrm>
            <a:off x="354559" y="291988"/>
            <a:ext cx="8370340" cy="473131"/>
          </a:xfrm>
        </p:spPr>
        <p:txBody>
          <a:bodyPr bIns="0">
            <a:noAutofit/>
          </a:bodyPr>
          <a:lstStyle>
            <a:lvl1pPr>
              <a:defRPr sz="2600" b="1"/>
            </a:lvl1pPr>
          </a:lstStyle>
          <a:p>
            <a:r>
              <a:rPr lang="en-GB"/>
              <a:t>Click to edit Master title style</a:t>
            </a:r>
            <a:endParaRPr lang="en-US" dirty="0"/>
          </a:p>
        </p:txBody>
      </p:sp>
      <p:sp>
        <p:nvSpPr>
          <p:cNvPr id="4" name="Google Shape;58;p14">
            <a:extLst>
              <a:ext uri="{FF2B5EF4-FFF2-40B4-BE49-F238E27FC236}">
                <a16:creationId xmlns:a16="http://schemas.microsoft.com/office/drawing/2014/main" id="{D00A811F-2219-412F-E4B7-7235B0B6D98D}"/>
              </a:ext>
            </a:extLst>
          </p:cNvPr>
          <p:cNvSpPr txBox="1">
            <a:spLocks noGrp="1"/>
          </p:cNvSpPr>
          <p:nvPr>
            <p:ph type="subTitle" idx="1"/>
          </p:nvPr>
        </p:nvSpPr>
        <p:spPr>
          <a:xfrm>
            <a:off x="354558" y="774863"/>
            <a:ext cx="8370341"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Tree>
    <p:extLst>
      <p:ext uri="{BB962C8B-B14F-4D97-AF65-F5344CB8AC3E}">
        <p14:creationId xmlns:p14="http://schemas.microsoft.com/office/powerpoint/2010/main" val="37520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lti-use layout w/ Dotted Arrows">
    <p:spTree>
      <p:nvGrpSpPr>
        <p:cNvPr id="1" name=""/>
        <p:cNvGrpSpPr/>
        <p:nvPr/>
      </p:nvGrpSpPr>
      <p:grpSpPr>
        <a:xfrm>
          <a:off x="0" y="0"/>
          <a:ext cx="0" cy="0"/>
          <a:chOff x="0" y="0"/>
          <a:chExt cx="0" cy="0"/>
        </a:xfrm>
      </p:grpSpPr>
      <p:pic>
        <p:nvPicPr>
          <p:cNvPr id="3" name="Google Shape;95;p18">
            <a:extLst>
              <a:ext uri="{FF2B5EF4-FFF2-40B4-BE49-F238E27FC236}">
                <a16:creationId xmlns:a16="http://schemas.microsoft.com/office/drawing/2014/main" id="{03B0C888-0540-C555-9C13-EB6D2DBFEC45}"/>
              </a:ext>
            </a:extLst>
          </p:cNvPr>
          <p:cNvPicPr preferRelativeResize="0"/>
          <p:nvPr userDrawn="1"/>
        </p:nvPicPr>
        <p:blipFill rotWithShape="1">
          <a:blip r:embed="rId2">
            <a:alphaModFix/>
          </a:blip>
          <a:srcRect l="22839"/>
          <a:stretch/>
        </p:blipFill>
        <p:spPr>
          <a:xfrm flipH="1">
            <a:off x="7782375" y="2935675"/>
            <a:ext cx="1368150" cy="1931223"/>
          </a:xfrm>
          <a:prstGeom prst="rect">
            <a:avLst/>
          </a:prstGeom>
          <a:noFill/>
          <a:ln>
            <a:noFill/>
          </a:ln>
        </p:spPr>
      </p:pic>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4" name="TextBox 3">
            <a:extLst>
              <a:ext uri="{FF2B5EF4-FFF2-40B4-BE49-F238E27FC236}">
                <a16:creationId xmlns:a16="http://schemas.microsoft.com/office/drawing/2014/main" id="{719A20F0-86D7-3CAD-C7E5-4754BB5C30CE}"/>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5" name="Google Shape;150;p23">
            <a:extLst>
              <a:ext uri="{FF2B5EF4-FFF2-40B4-BE49-F238E27FC236}">
                <a16:creationId xmlns:a16="http://schemas.microsoft.com/office/drawing/2014/main" id="{1D88B5BC-6068-EFDF-5C33-7F7209964012}"/>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itle 1">
            <a:extLst>
              <a:ext uri="{FF2B5EF4-FFF2-40B4-BE49-F238E27FC236}">
                <a16:creationId xmlns:a16="http://schemas.microsoft.com/office/drawing/2014/main" id="{1EAF51E6-96EF-B3C1-4DA3-17930BAB512B}"/>
              </a:ext>
            </a:extLst>
          </p:cNvPr>
          <p:cNvSpPr>
            <a:spLocks noGrp="1"/>
          </p:cNvSpPr>
          <p:nvPr>
            <p:ph type="title"/>
          </p:nvPr>
        </p:nvSpPr>
        <p:spPr>
          <a:xfrm>
            <a:off x="354559" y="291988"/>
            <a:ext cx="8370340" cy="473131"/>
          </a:xfrm>
        </p:spPr>
        <p:txBody>
          <a:bodyPr bIns="0">
            <a:noAutofit/>
          </a:bodyPr>
          <a:lstStyle>
            <a:lvl1pPr>
              <a:defRPr sz="2600" b="1"/>
            </a:lvl1pPr>
          </a:lstStyle>
          <a:p>
            <a:r>
              <a:rPr lang="en-GB"/>
              <a:t>Click to edit Master title style</a:t>
            </a:r>
            <a:endParaRPr lang="en-US" dirty="0"/>
          </a:p>
        </p:txBody>
      </p:sp>
      <p:sp>
        <p:nvSpPr>
          <p:cNvPr id="10" name="Google Shape;58;p14">
            <a:extLst>
              <a:ext uri="{FF2B5EF4-FFF2-40B4-BE49-F238E27FC236}">
                <a16:creationId xmlns:a16="http://schemas.microsoft.com/office/drawing/2014/main" id="{2D475D88-D31F-F168-E0A5-0187D2500A66}"/>
              </a:ext>
            </a:extLst>
          </p:cNvPr>
          <p:cNvSpPr txBox="1">
            <a:spLocks noGrp="1"/>
          </p:cNvSpPr>
          <p:nvPr>
            <p:ph type="subTitle" idx="1"/>
          </p:nvPr>
        </p:nvSpPr>
        <p:spPr>
          <a:xfrm>
            <a:off x="354558" y="774863"/>
            <a:ext cx="8370341"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Tree>
    <p:extLst>
      <p:ext uri="{BB962C8B-B14F-4D97-AF65-F5344CB8AC3E}">
        <p14:creationId xmlns:p14="http://schemas.microsoft.com/office/powerpoint/2010/main" val="312929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lumn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E7206-111E-8E74-8715-88893424E81D}"/>
              </a:ext>
            </a:extLst>
          </p:cNvPr>
          <p:cNvSpPr>
            <a:spLocks noGrp="1"/>
          </p:cNvSpPr>
          <p:nvPr>
            <p:ph sz="quarter" idx="15"/>
          </p:nvPr>
        </p:nvSpPr>
        <p:spPr>
          <a:xfrm>
            <a:off x="457200" y="1417638"/>
            <a:ext cx="6134100" cy="3287712"/>
          </a:xfrm>
          <a:prstGeom prst="rect">
            <a:avLst/>
          </a:prstGeom>
        </p:spPr>
        <p:txBody>
          <a:bodyPr/>
          <a:lstStyle>
            <a:lvl1pPr>
              <a:lnSpc>
                <a:spcPct val="114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3" name="TextBox 12">
            <a:extLst>
              <a:ext uri="{FF2B5EF4-FFF2-40B4-BE49-F238E27FC236}">
                <a16:creationId xmlns:a16="http://schemas.microsoft.com/office/drawing/2014/main" id="{36D19F60-AD96-2D2F-3EC1-2676A02D6100}"/>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15" name="Google Shape;150;p23">
            <a:extLst>
              <a:ext uri="{FF2B5EF4-FFF2-40B4-BE49-F238E27FC236}">
                <a16:creationId xmlns:a16="http://schemas.microsoft.com/office/drawing/2014/main" id="{6103EABF-71D4-1CAA-6899-A91B4F1FE7D1}"/>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itle 1">
            <a:extLst>
              <a:ext uri="{FF2B5EF4-FFF2-40B4-BE49-F238E27FC236}">
                <a16:creationId xmlns:a16="http://schemas.microsoft.com/office/drawing/2014/main" id="{730ED7E6-15CD-1C84-CF70-B773B2CEF89B}"/>
              </a:ext>
            </a:extLst>
          </p:cNvPr>
          <p:cNvSpPr>
            <a:spLocks noGrp="1"/>
          </p:cNvSpPr>
          <p:nvPr>
            <p:ph type="title"/>
          </p:nvPr>
        </p:nvSpPr>
        <p:spPr>
          <a:xfrm>
            <a:off x="354559" y="291988"/>
            <a:ext cx="8370340" cy="473131"/>
          </a:xfrm>
        </p:spPr>
        <p:txBody>
          <a:bodyPr bIns="0">
            <a:noAutofit/>
          </a:bodyPr>
          <a:lstStyle>
            <a:lvl1pPr>
              <a:defRPr sz="2600" b="1"/>
            </a:lvl1pPr>
          </a:lstStyle>
          <a:p>
            <a:r>
              <a:rPr lang="en-GB"/>
              <a:t>Click to edit Master title style</a:t>
            </a:r>
            <a:endParaRPr lang="en-US" dirty="0"/>
          </a:p>
        </p:txBody>
      </p:sp>
      <p:sp>
        <p:nvSpPr>
          <p:cNvPr id="10" name="Google Shape;58;p14">
            <a:extLst>
              <a:ext uri="{FF2B5EF4-FFF2-40B4-BE49-F238E27FC236}">
                <a16:creationId xmlns:a16="http://schemas.microsoft.com/office/drawing/2014/main" id="{C9E5113C-6037-0A13-4702-85D31C1F71CE}"/>
              </a:ext>
            </a:extLst>
          </p:cNvPr>
          <p:cNvSpPr txBox="1">
            <a:spLocks noGrp="1"/>
          </p:cNvSpPr>
          <p:nvPr>
            <p:ph type="subTitle" idx="1"/>
          </p:nvPr>
        </p:nvSpPr>
        <p:spPr>
          <a:xfrm>
            <a:off x="354558" y="774863"/>
            <a:ext cx="8370341"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Tree>
    <p:extLst>
      <p:ext uri="{BB962C8B-B14F-4D97-AF65-F5344CB8AC3E}">
        <p14:creationId xmlns:p14="http://schemas.microsoft.com/office/powerpoint/2010/main" val="69578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Layout_image">
    <p:spTree>
      <p:nvGrpSpPr>
        <p:cNvPr id="1" name=""/>
        <p:cNvGrpSpPr/>
        <p:nvPr/>
      </p:nvGrpSpPr>
      <p:grpSpPr>
        <a:xfrm>
          <a:off x="0" y="0"/>
          <a:ext cx="0" cy="0"/>
          <a:chOff x="0" y="0"/>
          <a:chExt cx="0" cy="0"/>
        </a:xfrm>
      </p:grpSpPr>
      <p:sp>
        <p:nvSpPr>
          <p:cNvPr id="8" name="Google Shape;56;p14">
            <a:extLst>
              <a:ext uri="{FF2B5EF4-FFF2-40B4-BE49-F238E27FC236}">
                <a16:creationId xmlns:a16="http://schemas.microsoft.com/office/drawing/2014/main" id="{31CB46A4-FC4D-4155-C621-2DEFBEE151C4}"/>
              </a:ext>
            </a:extLst>
          </p:cNvPr>
          <p:cNvSpPr/>
          <p:nvPr userDrawn="1"/>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Google Shape;60;p14">
            <a:extLst>
              <a:ext uri="{FF2B5EF4-FFF2-40B4-BE49-F238E27FC236}">
                <a16:creationId xmlns:a16="http://schemas.microsoft.com/office/drawing/2014/main" id="{4E6DFB9D-C452-8B65-2586-1D9E334B6CCC}"/>
              </a:ext>
            </a:extLst>
          </p:cNvPr>
          <p:cNvSpPr/>
          <p:nvPr userDrawn="1"/>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0" i="0" dirty="0">
                <a:solidFill>
                  <a:srgbClr val="929292"/>
                </a:solidFill>
                <a:latin typeface="Arial"/>
                <a:ea typeface="Arial"/>
                <a:cs typeface="Arial"/>
                <a:sym typeface="Arial"/>
              </a:rPr>
              <a:t>© 2023 Snowflake Inc. All Rights Reserved</a:t>
            </a:r>
            <a:endParaRPr sz="600" dirty="0">
              <a:solidFill>
                <a:srgbClr val="929292"/>
              </a:solidFill>
              <a:latin typeface="Arial"/>
              <a:ea typeface="Arial"/>
              <a:cs typeface="Arial"/>
              <a:sym typeface="Arial"/>
            </a:endParaRPr>
          </a:p>
        </p:txBody>
      </p:sp>
      <p:sp>
        <p:nvSpPr>
          <p:cNvPr id="13" name="TextBox 12">
            <a:extLst>
              <a:ext uri="{FF2B5EF4-FFF2-40B4-BE49-F238E27FC236}">
                <a16:creationId xmlns:a16="http://schemas.microsoft.com/office/drawing/2014/main" id="{36D19F60-AD96-2D2F-3EC1-2676A02D6100}"/>
              </a:ext>
            </a:extLst>
          </p:cNvPr>
          <p:cNvSpPr txBox="1"/>
          <p:nvPr userDrawn="1"/>
        </p:nvSpPr>
        <p:spPr>
          <a:xfrm>
            <a:off x="8326875" y="4825492"/>
            <a:ext cx="566671" cy="184666"/>
          </a:xfrm>
          <a:prstGeom prst="rect">
            <a:avLst/>
          </a:prstGeom>
          <a:noFill/>
        </p:spPr>
        <p:txBody>
          <a:bodyPr wrap="square" rtlCol="0">
            <a:spAutoFit/>
          </a:bodyPr>
          <a:lstStyle/>
          <a:p>
            <a:pPr algn="r"/>
            <a:fld id="{0010F0A1-A3D3-9B4F-9301-9A3940CF1543}" type="slidenum">
              <a:rPr lang="en-US" sz="600" i="0" kern="1200" smtClean="0">
                <a:solidFill>
                  <a:srgbClr val="929292"/>
                </a:solidFill>
                <a:latin typeface="+mn-lt"/>
                <a:ea typeface="+mn-ea"/>
                <a:cs typeface="+mn-cs"/>
              </a:rPr>
              <a:pPr algn="r"/>
              <a:t>‹#›</a:t>
            </a:fld>
            <a:endParaRPr lang="en-US" sz="600" i="0" kern="1200" dirty="0">
              <a:solidFill>
                <a:srgbClr val="929292"/>
              </a:solidFill>
              <a:latin typeface="+mn-lt"/>
              <a:ea typeface="+mn-ea"/>
              <a:cs typeface="+mn-cs"/>
            </a:endParaRPr>
          </a:p>
        </p:txBody>
      </p:sp>
      <p:sp>
        <p:nvSpPr>
          <p:cNvPr id="15" name="Google Shape;150;p23">
            <a:extLst>
              <a:ext uri="{FF2B5EF4-FFF2-40B4-BE49-F238E27FC236}">
                <a16:creationId xmlns:a16="http://schemas.microsoft.com/office/drawing/2014/main" id="{6103EABF-71D4-1CAA-6899-A91B4F1FE7D1}"/>
              </a:ext>
            </a:extLst>
          </p:cNvPr>
          <p:cNvSpPr/>
          <p:nvPr userDrawn="1"/>
        </p:nvSpPr>
        <p:spPr>
          <a:xfrm>
            <a:off x="0" y="350815"/>
            <a:ext cx="137100" cy="3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itle 1">
            <a:extLst>
              <a:ext uri="{FF2B5EF4-FFF2-40B4-BE49-F238E27FC236}">
                <a16:creationId xmlns:a16="http://schemas.microsoft.com/office/drawing/2014/main" id="{730ED7E6-15CD-1C84-CF70-B773B2CEF89B}"/>
              </a:ext>
            </a:extLst>
          </p:cNvPr>
          <p:cNvSpPr>
            <a:spLocks noGrp="1"/>
          </p:cNvSpPr>
          <p:nvPr>
            <p:ph type="title"/>
          </p:nvPr>
        </p:nvSpPr>
        <p:spPr>
          <a:xfrm>
            <a:off x="354559" y="291988"/>
            <a:ext cx="8370340" cy="473131"/>
          </a:xfrm>
        </p:spPr>
        <p:txBody>
          <a:bodyPr bIns="0">
            <a:noAutofit/>
          </a:bodyPr>
          <a:lstStyle>
            <a:lvl1pPr>
              <a:defRPr sz="2600" b="1"/>
            </a:lvl1pPr>
          </a:lstStyle>
          <a:p>
            <a:r>
              <a:rPr lang="en-GB"/>
              <a:t>Click to edit Master title style</a:t>
            </a:r>
            <a:endParaRPr lang="en-US" dirty="0"/>
          </a:p>
        </p:txBody>
      </p:sp>
      <p:sp>
        <p:nvSpPr>
          <p:cNvPr id="10" name="Google Shape;58;p14">
            <a:extLst>
              <a:ext uri="{FF2B5EF4-FFF2-40B4-BE49-F238E27FC236}">
                <a16:creationId xmlns:a16="http://schemas.microsoft.com/office/drawing/2014/main" id="{C9E5113C-6037-0A13-4702-85D31C1F71CE}"/>
              </a:ext>
            </a:extLst>
          </p:cNvPr>
          <p:cNvSpPr txBox="1">
            <a:spLocks noGrp="1"/>
          </p:cNvSpPr>
          <p:nvPr>
            <p:ph type="subTitle" idx="1"/>
          </p:nvPr>
        </p:nvSpPr>
        <p:spPr>
          <a:xfrm>
            <a:off x="354558" y="774863"/>
            <a:ext cx="8370341" cy="365700"/>
          </a:xfrm>
          <a:prstGeom prst="rect">
            <a:avLst/>
          </a:prstGeom>
        </p:spPr>
        <p:txBody>
          <a:bodyPr spcFirstLastPara="1" wrap="square" lIns="91425" tIns="0" rIns="91425" bIns="91425" anchor="t" anchorCtr="0">
            <a:noAutofit/>
          </a:bodyPr>
          <a:lstStyle>
            <a:lvl1pPr lvl="0" rtl="0">
              <a:spcBef>
                <a:spcPts val="0"/>
              </a:spcBef>
              <a:spcAft>
                <a:spcPts val="0"/>
              </a:spcAft>
              <a:buClr>
                <a:srgbClr val="5B5B5B"/>
              </a:buClr>
              <a:buSzPts val="1800"/>
              <a:buNone/>
              <a:defRPr sz="1800">
                <a:solidFill>
                  <a:srgbClr val="5B5B5B"/>
                </a:solidFill>
              </a:defRPr>
            </a:lvl1pPr>
            <a:lvl2pPr lvl="1" rtl="0">
              <a:spcBef>
                <a:spcPts val="1000"/>
              </a:spcBef>
              <a:spcAft>
                <a:spcPts val="0"/>
              </a:spcAft>
              <a:buClr>
                <a:srgbClr val="5B5B5B"/>
              </a:buClr>
              <a:buSzPts val="1800"/>
              <a:buNone/>
              <a:defRPr>
                <a:solidFill>
                  <a:srgbClr val="5B5B5B"/>
                </a:solidFill>
              </a:defRPr>
            </a:lvl2pPr>
            <a:lvl3pPr lvl="2" rtl="0">
              <a:spcBef>
                <a:spcPts val="1000"/>
              </a:spcBef>
              <a:spcAft>
                <a:spcPts val="0"/>
              </a:spcAft>
              <a:buClr>
                <a:srgbClr val="5B5B5B"/>
              </a:buClr>
              <a:buSzPts val="1400"/>
              <a:buNone/>
              <a:defRPr>
                <a:solidFill>
                  <a:srgbClr val="5B5B5B"/>
                </a:solidFill>
              </a:defRPr>
            </a:lvl3pPr>
            <a:lvl4pPr lvl="3" rtl="0">
              <a:spcBef>
                <a:spcPts val="1000"/>
              </a:spcBef>
              <a:spcAft>
                <a:spcPts val="0"/>
              </a:spcAft>
              <a:buClr>
                <a:srgbClr val="5B5B5B"/>
              </a:buClr>
              <a:buSzPts val="1400"/>
              <a:buNone/>
              <a:defRPr>
                <a:solidFill>
                  <a:srgbClr val="5B5B5B"/>
                </a:solidFill>
              </a:defRPr>
            </a:lvl4pPr>
            <a:lvl5pPr lvl="4" rtl="0">
              <a:spcBef>
                <a:spcPts val="1000"/>
              </a:spcBef>
              <a:spcAft>
                <a:spcPts val="0"/>
              </a:spcAft>
              <a:buClr>
                <a:srgbClr val="5B5B5B"/>
              </a:buClr>
              <a:buSzPts val="1400"/>
              <a:buNone/>
              <a:defRPr>
                <a:solidFill>
                  <a:srgbClr val="5B5B5B"/>
                </a:solidFill>
              </a:defRPr>
            </a:lvl5pPr>
            <a:lvl6pPr lvl="5" rtl="0">
              <a:spcBef>
                <a:spcPts val="1000"/>
              </a:spcBef>
              <a:spcAft>
                <a:spcPts val="0"/>
              </a:spcAft>
              <a:buClr>
                <a:srgbClr val="5B5B5B"/>
              </a:buClr>
              <a:buSzPts val="1400"/>
              <a:buNone/>
              <a:defRPr>
                <a:solidFill>
                  <a:srgbClr val="5B5B5B"/>
                </a:solidFill>
              </a:defRPr>
            </a:lvl6pPr>
            <a:lvl7pPr lvl="6" rtl="0">
              <a:spcBef>
                <a:spcPts val="1000"/>
              </a:spcBef>
              <a:spcAft>
                <a:spcPts val="0"/>
              </a:spcAft>
              <a:buClr>
                <a:srgbClr val="5B5B5B"/>
              </a:buClr>
              <a:buSzPts val="1400"/>
              <a:buNone/>
              <a:defRPr>
                <a:solidFill>
                  <a:srgbClr val="5B5B5B"/>
                </a:solidFill>
              </a:defRPr>
            </a:lvl7pPr>
            <a:lvl8pPr lvl="7" rtl="0">
              <a:spcBef>
                <a:spcPts val="1000"/>
              </a:spcBef>
              <a:spcAft>
                <a:spcPts val="0"/>
              </a:spcAft>
              <a:buClr>
                <a:srgbClr val="5B5B5B"/>
              </a:buClr>
              <a:buSzPts val="1400"/>
              <a:buNone/>
              <a:defRPr>
                <a:solidFill>
                  <a:srgbClr val="5B5B5B"/>
                </a:solidFill>
              </a:defRPr>
            </a:lvl8pPr>
            <a:lvl9pPr lvl="8" rtl="0">
              <a:spcBef>
                <a:spcPts val="1000"/>
              </a:spcBef>
              <a:spcAft>
                <a:spcPts val="1000"/>
              </a:spcAft>
              <a:buClr>
                <a:srgbClr val="5B5B5B"/>
              </a:buClr>
              <a:buSzPts val="1400"/>
              <a:buNone/>
              <a:defRPr>
                <a:solidFill>
                  <a:srgbClr val="5B5B5B"/>
                </a:solidFill>
              </a:defRPr>
            </a:lvl9pPr>
          </a:lstStyle>
          <a:p>
            <a:r>
              <a:rPr lang="en-GB"/>
              <a:t>Click to edit Master subtitle style</a:t>
            </a:r>
            <a:endParaRPr dirty="0"/>
          </a:p>
        </p:txBody>
      </p:sp>
      <p:sp>
        <p:nvSpPr>
          <p:cNvPr id="2" name="Content Placeholder 6">
            <a:extLst>
              <a:ext uri="{FF2B5EF4-FFF2-40B4-BE49-F238E27FC236}">
                <a16:creationId xmlns:a16="http://schemas.microsoft.com/office/drawing/2014/main" id="{CFADCA40-D16E-9257-54E2-B895AD6CCFB6}"/>
              </a:ext>
            </a:extLst>
          </p:cNvPr>
          <p:cNvSpPr>
            <a:spLocks noGrp="1"/>
          </p:cNvSpPr>
          <p:nvPr>
            <p:ph sz="quarter" idx="10" hasCustomPrompt="1"/>
          </p:nvPr>
        </p:nvSpPr>
        <p:spPr>
          <a:xfrm>
            <a:off x="4686300" y="1417298"/>
            <a:ext cx="4038600" cy="3288052"/>
          </a:xfrm>
          <a:prstGeom prst="rect">
            <a:avLst/>
          </a:prstGeom>
          <a:solidFill>
            <a:schemeClr val="tx1">
              <a:lumMod val="10000"/>
              <a:lumOff val="90000"/>
            </a:schemeClr>
          </a:solidFill>
        </p:spPr>
        <p:txBody>
          <a:bodyPr/>
          <a:lstStyle>
            <a:lvl1pPr marL="0" indent="0">
              <a:buNone/>
              <a:defRPr/>
            </a:lvl1pPr>
          </a:lstStyle>
          <a:p>
            <a:pPr lvl="0"/>
            <a:r>
              <a:rPr lang="en-US" dirty="0"/>
              <a:t>Placeholder</a:t>
            </a:r>
          </a:p>
        </p:txBody>
      </p:sp>
      <p:sp>
        <p:nvSpPr>
          <p:cNvPr id="3" name="Content Placeholder 2">
            <a:extLst>
              <a:ext uri="{FF2B5EF4-FFF2-40B4-BE49-F238E27FC236}">
                <a16:creationId xmlns:a16="http://schemas.microsoft.com/office/drawing/2014/main" id="{3A6E3AF0-85EA-67AC-5A6A-F7B588F6CE4F}"/>
              </a:ext>
            </a:extLst>
          </p:cNvPr>
          <p:cNvSpPr>
            <a:spLocks noGrp="1"/>
          </p:cNvSpPr>
          <p:nvPr>
            <p:ph sz="quarter" idx="15"/>
          </p:nvPr>
        </p:nvSpPr>
        <p:spPr>
          <a:xfrm>
            <a:off x="457200" y="1417638"/>
            <a:ext cx="4000502" cy="3287712"/>
          </a:xfrm>
          <a:prstGeom prst="rect">
            <a:avLst/>
          </a:prstGeom>
        </p:spPr>
        <p:txBody>
          <a:bodyPr/>
          <a:lstStyle>
            <a:lvl1pPr>
              <a:lnSpc>
                <a:spcPct val="114000"/>
              </a:lnSpc>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13078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4559" y="291988"/>
            <a:ext cx="7886700" cy="473131"/>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085661A6-7EF8-3908-7D7D-693EF36EBBE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99602035"/>
      </p:ext>
    </p:extLst>
  </p:cSld>
  <p:clrMap bg1="lt1" tx1="dk1" bg2="lt2" tx2="dk2" accent1="accent1" accent2="accent2" accent3="accent3" accent4="accent4" accent5="accent5" accent6="accent6" hlink="hlink" folHlink="folHlink"/>
  <p:sldLayoutIdLst>
    <p:sldLayoutId id="2147483666" r:id="rId1"/>
    <p:sldLayoutId id="2147483700" r:id="rId2"/>
    <p:sldLayoutId id="2147483670" r:id="rId3"/>
    <p:sldLayoutId id="2147483701" r:id="rId4"/>
    <p:sldLayoutId id="2147483671" r:id="rId5"/>
    <p:sldLayoutId id="2147483672" r:id="rId6"/>
    <p:sldLayoutId id="2147483673" r:id="rId7"/>
    <p:sldLayoutId id="2147483674" r:id="rId8"/>
    <p:sldLayoutId id="2147483702" r:id="rId9"/>
    <p:sldLayoutId id="2147483675" r:id="rId10"/>
    <p:sldLayoutId id="2147483678" r:id="rId11"/>
    <p:sldLayoutId id="2147483703" r:id="rId12"/>
    <p:sldLayoutId id="2147483676" r:id="rId13"/>
    <p:sldLayoutId id="2147483679" r:id="rId14"/>
    <p:sldLayoutId id="2147483677" r:id="rId15"/>
    <p:sldLayoutId id="2147483680" r:id="rId16"/>
    <p:sldLayoutId id="2147483681" r:id="rId17"/>
    <p:sldLayoutId id="2147483683" r:id="rId18"/>
    <p:sldLayoutId id="2147483684" r:id="rId19"/>
    <p:sldLayoutId id="2147483699" r:id="rId20"/>
    <p:sldLayoutId id="2147483661"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704" r:id="rId36"/>
    <p:sldLayoutId id="2147483707" r:id="rId37"/>
    <p:sldLayoutId id="2147483708" r:id="rId38"/>
  </p:sldLayoutIdLst>
  <p:txStyles>
    <p:titleStyle>
      <a:lvl1pPr algn="l" defTabSz="685800" rtl="0" eaLnBrk="1" latinLnBrk="0" hangingPunct="1">
        <a:lnSpc>
          <a:spcPct val="90000"/>
        </a:lnSpc>
        <a:spcBef>
          <a:spcPct val="0"/>
        </a:spcBef>
        <a:buNone/>
        <a:defRPr lang="en-US" sz="1800" b="1" kern="1200" dirty="0">
          <a:solidFill>
            <a:schemeClr val="tx1"/>
          </a:solidFill>
          <a:latin typeface="+mn-lt"/>
          <a:ea typeface="+mn-ea"/>
          <a:cs typeface="+mn-cs"/>
        </a:defRPr>
      </a:lvl1pPr>
    </p:titleStyle>
    <p:bodyStyle>
      <a:lvl1pPr marL="0" indent="0" algn="l" defTabSz="685800" rtl="0" eaLnBrk="1" latinLnBrk="0" hangingPunct="1">
        <a:lnSpc>
          <a:spcPct val="114000"/>
        </a:lnSpc>
        <a:spcBef>
          <a:spcPts val="0"/>
        </a:spcBef>
        <a:spcAft>
          <a:spcPts val="1000"/>
        </a:spcAft>
        <a:buFont typeface="Arial" panose="020B0604020202020204" pitchFamily="34" charset="0"/>
        <a:buNone/>
        <a:defRPr lang="en-US" sz="1800" kern="1200" dirty="0" smtClean="0">
          <a:solidFill>
            <a:srgbClr val="5B5B5B"/>
          </a:solidFill>
          <a:latin typeface="+mn-lt"/>
          <a:ea typeface="+mn-ea"/>
          <a:cs typeface="+mn-cs"/>
        </a:defRPr>
      </a:lvl1pPr>
      <a:lvl2pPr marL="290513" indent="-176213" algn="l" defTabSz="685800" rtl="0" eaLnBrk="1" latinLnBrk="0" hangingPunct="1">
        <a:lnSpc>
          <a:spcPct val="114000"/>
        </a:lnSpc>
        <a:spcBef>
          <a:spcPts val="0"/>
        </a:spcBef>
        <a:spcAft>
          <a:spcPts val="600"/>
        </a:spcAft>
        <a:buClr>
          <a:schemeClr val="accent1"/>
        </a:buClr>
        <a:buFont typeface="Arial" panose="020B0604020202020204" pitchFamily="34" charset="0"/>
        <a:buChar char="•"/>
        <a:tabLst/>
        <a:defRPr lang="en-US" sz="1800" kern="1200" dirty="0" smtClean="0">
          <a:solidFill>
            <a:srgbClr val="5B5B5B"/>
          </a:solidFill>
          <a:latin typeface="+mn-lt"/>
          <a:ea typeface="+mn-ea"/>
          <a:cs typeface="+mn-cs"/>
        </a:defRPr>
      </a:lvl2pPr>
      <a:lvl3pPr marL="519113" indent="-198438" algn="l" defTabSz="685800" rtl="0" eaLnBrk="1" latinLnBrk="0" hangingPunct="1">
        <a:lnSpc>
          <a:spcPct val="114000"/>
        </a:lnSpc>
        <a:spcBef>
          <a:spcPts val="0"/>
        </a:spcBef>
        <a:spcAft>
          <a:spcPts val="600"/>
        </a:spcAft>
        <a:buClr>
          <a:schemeClr val="accent1"/>
        </a:buClr>
        <a:buFont typeface="Arial" panose="020B0604020202020204" pitchFamily="34" charset="0"/>
        <a:buChar char="•"/>
        <a:tabLst/>
        <a:defRPr lang="en-US" sz="1500" kern="1200" dirty="0" smtClean="0">
          <a:solidFill>
            <a:srgbClr val="5B5B5B"/>
          </a:solidFill>
          <a:latin typeface="+mn-lt"/>
          <a:ea typeface="+mn-ea"/>
          <a:cs typeface="+mn-cs"/>
        </a:defRPr>
      </a:lvl3pPr>
      <a:lvl4pPr marL="749300" indent="-174625" algn="l" defTabSz="685800" rtl="0" eaLnBrk="1" latinLnBrk="0" hangingPunct="1">
        <a:lnSpc>
          <a:spcPct val="114000"/>
        </a:lnSpc>
        <a:spcBef>
          <a:spcPts val="0"/>
        </a:spcBef>
        <a:spcAft>
          <a:spcPts val="600"/>
        </a:spcAft>
        <a:buClr>
          <a:schemeClr val="accent1"/>
        </a:buClr>
        <a:buFont typeface="Arial" panose="020B0604020202020204" pitchFamily="34" charset="0"/>
        <a:buChar char="•"/>
        <a:tabLst/>
        <a:defRPr lang="en-US" sz="1350" kern="1200" dirty="0" smtClean="0">
          <a:solidFill>
            <a:srgbClr val="5B5B5B"/>
          </a:solidFill>
          <a:latin typeface="+mn-lt"/>
          <a:ea typeface="+mn-ea"/>
          <a:cs typeface="+mn-cs"/>
        </a:defRPr>
      </a:lvl4pPr>
      <a:lvl5pPr marL="971550" indent="-171450" algn="l" defTabSz="685800" rtl="0" eaLnBrk="1" latinLnBrk="0" hangingPunct="1">
        <a:lnSpc>
          <a:spcPct val="114000"/>
        </a:lnSpc>
        <a:spcBef>
          <a:spcPts val="0"/>
        </a:spcBef>
        <a:spcAft>
          <a:spcPts val="600"/>
        </a:spcAft>
        <a:buClr>
          <a:schemeClr val="accent1"/>
        </a:buClr>
        <a:buFont typeface="Arial" panose="020B0604020202020204" pitchFamily="34" charset="0"/>
        <a:buChar char="•"/>
        <a:tabLst/>
        <a:defRPr lang="en-US" sz="1350" kern="1200" dirty="0">
          <a:solidFill>
            <a:srgbClr val="5B5B5B"/>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pos="5496" userDrawn="1">
          <p15:clr>
            <a:srgbClr val="F26B43"/>
          </p15:clr>
        </p15:guide>
        <p15:guide id="4" pos="288" userDrawn="1">
          <p15:clr>
            <a:srgbClr val="F26B43"/>
          </p15:clr>
        </p15:guide>
        <p15:guide id="5" pos="4152" userDrawn="1">
          <p15:clr>
            <a:srgbClr val="F26B43"/>
          </p15:clr>
        </p15:guide>
        <p15:guide id="6" orient="horz" pos="2964" userDrawn="1">
          <p15:clr>
            <a:srgbClr val="F26B43"/>
          </p15:clr>
        </p15:guide>
        <p15:guide id="7" pos="4320" userDrawn="1">
          <p15:clr>
            <a:srgbClr val="F26B43"/>
          </p15:clr>
        </p15:guide>
        <p15:guide id="8" pos="2952" userDrawn="1">
          <p15:clr>
            <a:srgbClr val="F26B43"/>
          </p15:clr>
        </p15:guide>
        <p15:guide id="9" pos="2808" userDrawn="1">
          <p15:clr>
            <a:srgbClr val="F26B43"/>
          </p15:clr>
        </p15:guide>
        <p15:guide id="10" pos="1632" userDrawn="1">
          <p15:clr>
            <a:srgbClr val="F26B43"/>
          </p15:clr>
        </p15:guide>
        <p15:guide id="11" pos="1464" userDrawn="1">
          <p15:clr>
            <a:srgbClr val="F26B43"/>
          </p15:clr>
        </p15:guide>
        <p15:guide id="12" orient="horz" pos="3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6.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Google Shape;358;p48"/>
          <p:cNvSpPr txBox="1">
            <a:spLocks noGrp="1"/>
          </p:cNvSpPr>
          <p:nvPr>
            <p:ph type="ctrTitle"/>
          </p:nvPr>
        </p:nvSpPr>
        <p:spPr/>
        <p:txBody>
          <a:bodyPr/>
          <a:lstStyle/>
          <a:p>
            <a:pPr lvl="0"/>
            <a:r>
              <a:rPr lang="en-US" dirty="0">
                <a:solidFill>
                  <a:schemeClr val="bg1"/>
                </a:solidFill>
              </a:rPr>
              <a:t>SNOWFLAKE</a:t>
            </a:r>
            <a:r>
              <a:rPr lang="en-US" dirty="0"/>
              <a:t> </a:t>
            </a:r>
            <a:br>
              <a:rPr lang="en-US" dirty="0"/>
            </a:br>
            <a:r>
              <a:rPr lang="en-US" sz="3600" dirty="0"/>
              <a:t>Well-architected framework</a:t>
            </a:r>
          </a:p>
        </p:txBody>
      </p:sp>
      <p:sp>
        <p:nvSpPr>
          <p:cNvPr id="8" name="Content Placeholder 7">
            <a:extLst>
              <a:ext uri="{FF2B5EF4-FFF2-40B4-BE49-F238E27FC236}">
                <a16:creationId xmlns:a16="http://schemas.microsoft.com/office/drawing/2014/main" id="{C5346B6A-A908-F6B5-93BF-847C4929E0E1}"/>
              </a:ext>
            </a:extLst>
          </p:cNvPr>
          <p:cNvSpPr>
            <a:spLocks noGrp="1"/>
          </p:cNvSpPr>
          <p:nvPr>
            <p:ph sz="quarter" idx="10"/>
          </p:nvPr>
        </p:nvSpPr>
        <p:spPr/>
        <p:txBody>
          <a:bodyPr/>
          <a:lstStyle/>
          <a:p>
            <a:r>
              <a:rPr lang="en-US" dirty="0">
                <a:solidFill>
                  <a:schemeClr val="tx1"/>
                </a:solidFill>
              </a:rPr>
              <a:t>March 2024</a:t>
            </a:r>
          </a:p>
        </p:txBody>
      </p:sp>
      <p:sp>
        <p:nvSpPr>
          <p:cNvPr id="4" name="Subtitle 3">
            <a:extLst>
              <a:ext uri="{FF2B5EF4-FFF2-40B4-BE49-F238E27FC236}">
                <a16:creationId xmlns:a16="http://schemas.microsoft.com/office/drawing/2014/main" id="{C94CF298-4787-BFCC-0391-3FA9F53850C1}"/>
              </a:ext>
            </a:extLst>
          </p:cNvPr>
          <p:cNvSpPr>
            <a:spLocks noGrp="1"/>
          </p:cNvSpPr>
          <p:nvPr>
            <p:ph type="subTitle" idx="1"/>
          </p:nvPr>
        </p:nvSpPr>
        <p:spPr/>
        <p:txBody>
          <a:bodyPr/>
          <a:lstStyle/>
          <a:p>
            <a:r>
              <a:rPr lang="en-CH" dirty="0"/>
              <a:t>Customer Facing Deck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8" name="Google Shape;428;p51"/>
          <p:cNvSpPr txBox="1">
            <a:spLocks noGrp="1"/>
          </p:cNvSpPr>
          <p:nvPr>
            <p:ph type="title"/>
          </p:nvPr>
        </p:nvSpPr>
        <p:spPr>
          <a:xfrm>
            <a:off x="367897" y="185377"/>
            <a:ext cx="8344800" cy="548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2200" dirty="0"/>
              <a:t>Review Cadence</a:t>
            </a:r>
            <a:endParaRPr sz="2200" dirty="0"/>
          </a:p>
        </p:txBody>
      </p:sp>
      <p:sp>
        <p:nvSpPr>
          <p:cNvPr id="429" name="Google Shape;429;p51"/>
          <p:cNvSpPr/>
          <p:nvPr/>
        </p:nvSpPr>
        <p:spPr>
          <a:xfrm>
            <a:off x="3297500" y="937142"/>
            <a:ext cx="2540100" cy="25401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51"/>
          <p:cNvGrpSpPr/>
          <p:nvPr/>
        </p:nvGrpSpPr>
        <p:grpSpPr>
          <a:xfrm>
            <a:off x="5517319" y="1086525"/>
            <a:ext cx="3165206" cy="669600"/>
            <a:chOff x="5517319" y="1315125"/>
            <a:chExt cx="3165206" cy="669600"/>
          </a:xfrm>
        </p:grpSpPr>
        <p:cxnSp>
          <p:nvCxnSpPr>
            <p:cNvPr id="431" name="Google Shape;431;p51"/>
            <p:cNvCxnSpPr/>
            <p:nvPr/>
          </p:nvCxnSpPr>
          <p:spPr>
            <a:xfrm flipH="1">
              <a:off x="5517319" y="1638300"/>
              <a:ext cx="433500" cy="252300"/>
            </a:xfrm>
            <a:prstGeom prst="straightConnector1">
              <a:avLst/>
            </a:prstGeom>
            <a:noFill/>
            <a:ln w="19050" cap="flat" cmpd="sng">
              <a:solidFill>
                <a:srgbClr val="0942A1"/>
              </a:solidFill>
              <a:prstDash val="solid"/>
              <a:round/>
              <a:headEnd type="oval" w="med" len="med"/>
              <a:tailEnd type="none" w="sm" len="sm"/>
            </a:ln>
          </p:spPr>
        </p:cxnSp>
        <p:sp>
          <p:nvSpPr>
            <p:cNvPr id="432" name="Google Shape;432;p51"/>
            <p:cNvSpPr txBox="1"/>
            <p:nvPr/>
          </p:nvSpPr>
          <p:spPr>
            <a:xfrm>
              <a:off x="6419325" y="1315125"/>
              <a:ext cx="22632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latin typeface="Roboto"/>
                  <a:ea typeface="Roboto"/>
                  <a:cs typeface="Roboto"/>
                  <a:sym typeface="Roboto"/>
                </a:rPr>
                <a:t>Data Platform Review</a:t>
              </a:r>
              <a:endParaRPr sz="600">
                <a:latin typeface="Roboto"/>
                <a:ea typeface="Roboto"/>
                <a:cs typeface="Roboto"/>
                <a:sym typeface="Roboto"/>
              </a:endParaRPr>
            </a:p>
            <a:p>
              <a:pPr marL="0" lvl="0" indent="0" algn="l" rtl="0">
                <a:lnSpc>
                  <a:spcPct val="115000"/>
                </a:lnSpc>
                <a:spcBef>
                  <a:spcPts val="0"/>
                </a:spcBef>
                <a:spcAft>
                  <a:spcPts val="0"/>
                </a:spcAft>
                <a:buNone/>
              </a:pPr>
              <a:r>
                <a:rPr lang="en" sz="1200" i="1">
                  <a:latin typeface="Roboto"/>
                  <a:ea typeface="Roboto"/>
                  <a:cs typeface="Roboto"/>
                  <a:sym typeface="Roboto"/>
                </a:rPr>
                <a:t>Discovery</a:t>
              </a:r>
              <a:endParaRPr sz="1200" i="1">
                <a:latin typeface="Roboto"/>
                <a:ea typeface="Roboto"/>
                <a:cs typeface="Roboto"/>
                <a:sym typeface="Roboto"/>
              </a:endParaRPr>
            </a:p>
          </p:txBody>
        </p:sp>
      </p:grpSp>
      <p:grpSp>
        <p:nvGrpSpPr>
          <p:cNvPr id="433" name="Google Shape;433;p51"/>
          <p:cNvGrpSpPr/>
          <p:nvPr/>
        </p:nvGrpSpPr>
        <p:grpSpPr>
          <a:xfrm>
            <a:off x="3806250" y="3306540"/>
            <a:ext cx="1836300" cy="1054470"/>
            <a:chOff x="3806250" y="3535140"/>
            <a:chExt cx="1836300" cy="1054470"/>
          </a:xfrm>
        </p:grpSpPr>
        <p:cxnSp>
          <p:nvCxnSpPr>
            <p:cNvPr id="434" name="Google Shape;434;p51"/>
            <p:cNvCxnSpPr/>
            <p:nvPr/>
          </p:nvCxnSpPr>
          <p:spPr>
            <a:xfrm rot="10800000">
              <a:off x="4556399" y="3535140"/>
              <a:ext cx="0" cy="460500"/>
            </a:xfrm>
            <a:prstGeom prst="straightConnector1">
              <a:avLst/>
            </a:prstGeom>
            <a:noFill/>
            <a:ln w="19050" cap="flat" cmpd="sng">
              <a:solidFill>
                <a:srgbClr val="307AF3"/>
              </a:solidFill>
              <a:prstDash val="solid"/>
              <a:round/>
              <a:headEnd type="oval" w="med" len="med"/>
              <a:tailEnd type="none" w="sm" len="sm"/>
            </a:ln>
          </p:spPr>
        </p:cxnSp>
        <p:sp>
          <p:nvSpPr>
            <p:cNvPr id="435" name="Google Shape;435;p51"/>
            <p:cNvSpPr txBox="1"/>
            <p:nvPr/>
          </p:nvSpPr>
          <p:spPr>
            <a:xfrm>
              <a:off x="3806250" y="3920010"/>
              <a:ext cx="1836300" cy="66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latin typeface="Roboto"/>
                  <a:ea typeface="Roboto"/>
                  <a:cs typeface="Roboto"/>
                  <a:sym typeface="Roboto"/>
                </a:rPr>
                <a:t>Best Practices Review</a:t>
              </a:r>
              <a:endParaRPr sz="1200" b="1">
                <a:latin typeface="Roboto"/>
                <a:ea typeface="Roboto"/>
                <a:cs typeface="Roboto"/>
                <a:sym typeface="Roboto"/>
              </a:endParaRPr>
            </a:p>
            <a:p>
              <a:pPr marL="0" lvl="0" indent="0" algn="l" rtl="0">
                <a:lnSpc>
                  <a:spcPct val="115000"/>
                </a:lnSpc>
                <a:spcBef>
                  <a:spcPts val="0"/>
                </a:spcBef>
                <a:spcAft>
                  <a:spcPts val="0"/>
                </a:spcAft>
                <a:buNone/>
              </a:pPr>
              <a:r>
                <a:rPr lang="en" sz="1200" i="1">
                  <a:latin typeface="Roboto"/>
                  <a:ea typeface="Roboto"/>
                  <a:cs typeface="Roboto"/>
                  <a:sym typeface="Roboto"/>
                </a:rPr>
                <a:t>   Deep Dive</a:t>
              </a:r>
              <a:endParaRPr sz="1200" i="1">
                <a:latin typeface="Roboto"/>
                <a:ea typeface="Roboto"/>
                <a:cs typeface="Roboto"/>
                <a:sym typeface="Roboto"/>
              </a:endParaRPr>
            </a:p>
          </p:txBody>
        </p:sp>
      </p:grpSp>
      <p:grpSp>
        <p:nvGrpSpPr>
          <p:cNvPr id="436" name="Google Shape;436;p51"/>
          <p:cNvGrpSpPr/>
          <p:nvPr/>
        </p:nvGrpSpPr>
        <p:grpSpPr>
          <a:xfrm>
            <a:off x="644722" y="1086013"/>
            <a:ext cx="2967747" cy="669600"/>
            <a:chOff x="644722" y="1314613"/>
            <a:chExt cx="2967747" cy="669600"/>
          </a:xfrm>
        </p:grpSpPr>
        <p:cxnSp>
          <p:nvCxnSpPr>
            <p:cNvPr id="437" name="Google Shape;437;p51"/>
            <p:cNvCxnSpPr/>
            <p:nvPr/>
          </p:nvCxnSpPr>
          <p:spPr>
            <a:xfrm>
              <a:off x="3178969" y="1638300"/>
              <a:ext cx="433500" cy="252300"/>
            </a:xfrm>
            <a:prstGeom prst="straightConnector1">
              <a:avLst/>
            </a:prstGeom>
            <a:noFill/>
            <a:ln w="19050" cap="flat" cmpd="sng">
              <a:solidFill>
                <a:srgbClr val="A1C2FA"/>
              </a:solidFill>
              <a:prstDash val="solid"/>
              <a:round/>
              <a:headEnd type="oval" w="med" len="med"/>
              <a:tailEnd type="none" w="sm" len="sm"/>
            </a:ln>
          </p:spPr>
        </p:cxnSp>
        <p:sp>
          <p:nvSpPr>
            <p:cNvPr id="438" name="Google Shape;438;p51"/>
            <p:cNvSpPr txBox="1"/>
            <p:nvPr/>
          </p:nvSpPr>
          <p:spPr>
            <a:xfrm>
              <a:off x="644722" y="1314613"/>
              <a:ext cx="1940100" cy="669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a:latin typeface="Roboto"/>
                  <a:ea typeface="Roboto"/>
                  <a:cs typeface="Roboto"/>
                  <a:sym typeface="Roboto"/>
                </a:rPr>
                <a:t>Plan &amp; Prioritise</a:t>
              </a:r>
              <a:endParaRPr sz="1200" b="1">
                <a:latin typeface="Roboto"/>
                <a:ea typeface="Roboto"/>
                <a:cs typeface="Roboto"/>
                <a:sym typeface="Roboto"/>
              </a:endParaRPr>
            </a:p>
            <a:p>
              <a:pPr marL="0" lvl="0" indent="0" algn="l" rtl="0">
                <a:lnSpc>
                  <a:spcPct val="115000"/>
                </a:lnSpc>
                <a:spcBef>
                  <a:spcPts val="0"/>
                </a:spcBef>
                <a:spcAft>
                  <a:spcPts val="0"/>
                </a:spcAft>
                <a:buNone/>
              </a:pPr>
              <a:r>
                <a:rPr lang="en" sz="1200" b="1">
                  <a:latin typeface="Roboto"/>
                  <a:ea typeface="Roboto"/>
                  <a:cs typeface="Roboto"/>
                  <a:sym typeface="Roboto"/>
                </a:rPr>
                <a:t>                  </a:t>
              </a:r>
              <a:r>
                <a:rPr lang="en" sz="1200" i="1">
                  <a:latin typeface="Roboto"/>
                  <a:ea typeface="Roboto"/>
                  <a:cs typeface="Roboto"/>
                  <a:sym typeface="Roboto"/>
                </a:rPr>
                <a:t>Action Plan</a:t>
              </a:r>
              <a:endParaRPr sz="1200" i="1">
                <a:latin typeface="Roboto"/>
                <a:ea typeface="Roboto"/>
                <a:cs typeface="Roboto"/>
                <a:sym typeface="Roboto"/>
              </a:endParaRPr>
            </a:p>
          </p:txBody>
        </p:sp>
      </p:grpSp>
      <p:sp>
        <p:nvSpPr>
          <p:cNvPr id="439" name="Google Shape;439;p51"/>
          <p:cNvSpPr txBox="1"/>
          <p:nvPr/>
        </p:nvSpPr>
        <p:spPr>
          <a:xfrm>
            <a:off x="3843109" y="1319985"/>
            <a:ext cx="1443600" cy="80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a:latin typeface="Roboto"/>
                <a:ea typeface="Roboto"/>
                <a:cs typeface="Roboto"/>
                <a:sym typeface="Roboto"/>
              </a:rPr>
              <a:t>Review Cycle</a:t>
            </a:r>
            <a:endParaRPr sz="1200"/>
          </a:p>
        </p:txBody>
      </p:sp>
      <p:sp>
        <p:nvSpPr>
          <p:cNvPr id="440" name="Google Shape;440;p51"/>
          <p:cNvSpPr/>
          <p:nvPr/>
        </p:nvSpPr>
        <p:spPr>
          <a:xfrm rot="1800047">
            <a:off x="3219843" y="857834"/>
            <a:ext cx="2690936" cy="2690936"/>
          </a:xfrm>
          <a:prstGeom prst="blockArc">
            <a:avLst>
              <a:gd name="adj1" fmla="val 14414370"/>
              <a:gd name="adj2" fmla="val 694"/>
              <a:gd name="adj3" fmla="val 9562"/>
            </a:avLst>
          </a:prstGeom>
          <a:solidFill>
            <a:srgbClr val="0942A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rot="-1800047" flipH="1">
            <a:off x="3221956" y="857834"/>
            <a:ext cx="2690936" cy="2690936"/>
          </a:xfrm>
          <a:prstGeom prst="blockArc">
            <a:avLst>
              <a:gd name="adj1" fmla="val 14348563"/>
              <a:gd name="adj2" fmla="val 21472873"/>
              <a:gd name="adj3" fmla="val 9381"/>
            </a:avLst>
          </a:prstGeom>
          <a:solidFill>
            <a:srgbClr val="A1C2FA"/>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rot="-8100000">
            <a:off x="4382715" y="798793"/>
            <a:ext cx="363170" cy="363170"/>
          </a:xfrm>
          <a:prstGeom prst="rtTriangle">
            <a:avLst/>
          </a:prstGeom>
          <a:solidFill>
            <a:srgbClr val="A1C2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rot="-9000757" flipH="1">
            <a:off x="3220953" y="856208"/>
            <a:ext cx="2690226" cy="2690226"/>
          </a:xfrm>
          <a:prstGeom prst="blockArc">
            <a:avLst>
              <a:gd name="adj1" fmla="val 14316164"/>
              <a:gd name="adj2" fmla="val 21502663"/>
              <a:gd name="adj3" fmla="val 9415"/>
            </a:avLst>
          </a:prstGeom>
          <a:solidFill>
            <a:srgbClr val="307AF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p:nvPr/>
        </p:nvSpPr>
        <p:spPr>
          <a:xfrm rot="-1027861">
            <a:off x="5485874" y="2621232"/>
            <a:ext cx="312672" cy="312672"/>
          </a:xfrm>
          <a:prstGeom prst="rtTriangle">
            <a:avLst/>
          </a:prstGeom>
          <a:solidFill>
            <a:srgbClr val="094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1"/>
          <p:cNvSpPr/>
          <p:nvPr/>
        </p:nvSpPr>
        <p:spPr>
          <a:xfrm rot="6359841">
            <a:off x="3315801" y="2619162"/>
            <a:ext cx="363580" cy="363580"/>
          </a:xfrm>
          <a:prstGeom prst="rtTriangle">
            <a:avLst/>
          </a:prstGeom>
          <a:solidFill>
            <a:srgbClr val="307A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txBox="1"/>
          <p:nvPr/>
        </p:nvSpPr>
        <p:spPr>
          <a:xfrm>
            <a:off x="5962608" y="1604846"/>
            <a:ext cx="2540100" cy="1477800"/>
          </a:xfrm>
          <a:prstGeom prst="rect">
            <a:avLst/>
          </a:prstGeom>
          <a:noFill/>
          <a:ln>
            <a:noFill/>
          </a:ln>
        </p:spPr>
        <p:txBody>
          <a:bodyPr spcFirstLastPara="1" wrap="square" lIns="91425" tIns="91425" rIns="91425" bIns="91425" anchor="t" anchorCtr="0">
            <a:noAutofit/>
          </a:bodyPr>
          <a:lstStyle/>
          <a:p>
            <a:pPr marL="457200" lvl="0" indent="-285750" algn="l" rtl="0">
              <a:spcBef>
                <a:spcPts val="0"/>
              </a:spcBef>
              <a:spcAft>
                <a:spcPts val="0"/>
              </a:spcAft>
              <a:buClr>
                <a:srgbClr val="5B5B5B"/>
              </a:buClr>
              <a:buSzPts val="900"/>
              <a:buChar char="●"/>
            </a:pPr>
            <a:r>
              <a:rPr lang="en" sz="900">
                <a:solidFill>
                  <a:srgbClr val="5B5B5B"/>
                </a:solidFill>
              </a:rPr>
              <a:t>Informal/Discovery Conversations based on questionnaires</a:t>
            </a:r>
            <a:endParaRPr sz="900">
              <a:solidFill>
                <a:srgbClr val="5B5B5B"/>
              </a:solidFill>
            </a:endParaRPr>
          </a:p>
          <a:p>
            <a:pPr marL="457200" lvl="0" indent="0" algn="l" rtl="0">
              <a:spcBef>
                <a:spcPts val="0"/>
              </a:spcBef>
              <a:spcAft>
                <a:spcPts val="0"/>
              </a:spcAft>
              <a:buNone/>
            </a:pPr>
            <a:endParaRPr sz="900">
              <a:solidFill>
                <a:srgbClr val="5B5B5B"/>
              </a:solidFill>
            </a:endParaRPr>
          </a:p>
          <a:p>
            <a:pPr marL="457200" lvl="0" indent="-285750" algn="l" rtl="0">
              <a:spcBef>
                <a:spcPts val="0"/>
              </a:spcBef>
              <a:spcAft>
                <a:spcPts val="0"/>
              </a:spcAft>
              <a:buClr>
                <a:srgbClr val="5B5B5B"/>
              </a:buClr>
              <a:buSzPts val="900"/>
              <a:buChar char="●"/>
            </a:pPr>
            <a:r>
              <a:rPr lang="en" sz="900">
                <a:solidFill>
                  <a:srgbClr val="5B5B5B"/>
                </a:solidFill>
              </a:rPr>
              <a:t>Identify team members</a:t>
            </a:r>
            <a:endParaRPr sz="900">
              <a:solidFill>
                <a:srgbClr val="5B5B5B"/>
              </a:solidFill>
            </a:endParaRPr>
          </a:p>
          <a:p>
            <a:pPr marL="457200" lvl="0" indent="0" algn="l" rtl="0">
              <a:spcBef>
                <a:spcPts val="0"/>
              </a:spcBef>
              <a:spcAft>
                <a:spcPts val="0"/>
              </a:spcAft>
              <a:buNone/>
            </a:pPr>
            <a:endParaRPr sz="900">
              <a:solidFill>
                <a:srgbClr val="5B5B5B"/>
              </a:solidFill>
            </a:endParaRPr>
          </a:p>
          <a:p>
            <a:pPr marL="457200" lvl="0" indent="-285750" algn="l" rtl="0">
              <a:spcBef>
                <a:spcPts val="0"/>
              </a:spcBef>
              <a:spcAft>
                <a:spcPts val="0"/>
              </a:spcAft>
              <a:buClr>
                <a:srgbClr val="5B5B5B"/>
              </a:buClr>
              <a:buSzPts val="900"/>
              <a:buChar char="●"/>
            </a:pPr>
            <a:r>
              <a:rPr lang="en" sz="900">
                <a:solidFill>
                  <a:srgbClr val="5B5B5B"/>
                </a:solidFill>
              </a:rPr>
              <a:t>Lightweight, hours not days</a:t>
            </a:r>
            <a:endParaRPr sz="900">
              <a:solidFill>
                <a:srgbClr val="5B5B5B"/>
              </a:solidFill>
            </a:endParaRPr>
          </a:p>
          <a:p>
            <a:pPr marL="0" lvl="0" indent="0" algn="l" rtl="0">
              <a:spcBef>
                <a:spcPts val="0"/>
              </a:spcBef>
              <a:spcAft>
                <a:spcPts val="0"/>
              </a:spcAft>
              <a:buNone/>
            </a:pPr>
            <a:endParaRPr sz="900">
              <a:solidFill>
                <a:srgbClr val="5B5B5B"/>
              </a:solidFill>
            </a:endParaRPr>
          </a:p>
          <a:p>
            <a:pPr marL="457200" lvl="0" indent="-285750" algn="l" rtl="0">
              <a:spcBef>
                <a:spcPts val="0"/>
              </a:spcBef>
              <a:spcAft>
                <a:spcPts val="0"/>
              </a:spcAft>
              <a:buClr>
                <a:srgbClr val="5B5B5B"/>
              </a:buClr>
              <a:buSzPts val="900"/>
              <a:buChar char="●"/>
            </a:pPr>
            <a:r>
              <a:rPr lang="en" sz="900">
                <a:solidFill>
                  <a:srgbClr val="5B5B5B"/>
                </a:solidFill>
              </a:rPr>
              <a:t>Assess the Data Platform, using Snowflake Data Platform lens</a:t>
            </a:r>
            <a:endParaRPr sz="900">
              <a:solidFill>
                <a:srgbClr val="5B5B5B"/>
              </a:solidFill>
            </a:endParaRPr>
          </a:p>
        </p:txBody>
      </p:sp>
      <p:sp>
        <p:nvSpPr>
          <p:cNvPr id="447" name="Google Shape;447;p51"/>
          <p:cNvSpPr txBox="1"/>
          <p:nvPr/>
        </p:nvSpPr>
        <p:spPr>
          <a:xfrm>
            <a:off x="3470881" y="4147905"/>
            <a:ext cx="2852700" cy="929400"/>
          </a:xfrm>
          <a:prstGeom prst="rect">
            <a:avLst/>
          </a:prstGeom>
          <a:noFill/>
          <a:ln>
            <a:noFill/>
          </a:ln>
        </p:spPr>
        <p:txBody>
          <a:bodyPr spcFirstLastPara="1" wrap="square" lIns="91425" tIns="91425" rIns="91425" bIns="91425" anchor="t" anchorCtr="0">
            <a:noAutofit/>
          </a:bodyPr>
          <a:lstStyle/>
          <a:p>
            <a:pPr marL="457200" lvl="0" indent="-285750" algn="l" rtl="0">
              <a:spcBef>
                <a:spcPts val="0"/>
              </a:spcBef>
              <a:spcAft>
                <a:spcPts val="0"/>
              </a:spcAft>
              <a:buClr>
                <a:srgbClr val="5B5B5B"/>
              </a:buClr>
              <a:buSzPts val="900"/>
              <a:buChar char="●"/>
            </a:pPr>
            <a:r>
              <a:rPr lang="en" sz="900">
                <a:solidFill>
                  <a:srgbClr val="5B5B5B"/>
                </a:solidFill>
              </a:rPr>
              <a:t>Deep dive into Snowflake Best Practices</a:t>
            </a:r>
            <a:endParaRPr sz="900">
              <a:solidFill>
                <a:srgbClr val="5B5B5B"/>
              </a:solidFill>
            </a:endParaRPr>
          </a:p>
          <a:p>
            <a:pPr marL="457200" lvl="0" indent="0" algn="l" rtl="0">
              <a:spcBef>
                <a:spcPts val="0"/>
              </a:spcBef>
              <a:spcAft>
                <a:spcPts val="0"/>
              </a:spcAft>
              <a:buNone/>
            </a:pPr>
            <a:endParaRPr sz="900">
              <a:solidFill>
                <a:srgbClr val="5B5B5B"/>
              </a:solidFill>
            </a:endParaRPr>
          </a:p>
          <a:p>
            <a:pPr marL="457200" lvl="0" indent="-285750" algn="l" rtl="0">
              <a:spcBef>
                <a:spcPts val="0"/>
              </a:spcBef>
              <a:spcAft>
                <a:spcPts val="0"/>
              </a:spcAft>
              <a:buClr>
                <a:srgbClr val="5B5B5B"/>
              </a:buClr>
              <a:buSzPts val="900"/>
              <a:buChar char="●"/>
            </a:pPr>
            <a:r>
              <a:rPr lang="en" sz="900">
                <a:solidFill>
                  <a:srgbClr val="5B5B5B"/>
                </a:solidFill>
              </a:rPr>
              <a:t>Conformance to best practices assessed</a:t>
            </a:r>
            <a:endParaRPr sz="900">
              <a:solidFill>
                <a:srgbClr val="5B5B5B"/>
              </a:solidFill>
            </a:endParaRPr>
          </a:p>
          <a:p>
            <a:pPr marL="457200" lvl="0" indent="0" algn="l" rtl="0">
              <a:spcBef>
                <a:spcPts val="0"/>
              </a:spcBef>
              <a:spcAft>
                <a:spcPts val="0"/>
              </a:spcAft>
              <a:buNone/>
            </a:pPr>
            <a:endParaRPr sz="900">
              <a:solidFill>
                <a:srgbClr val="5B5B5B"/>
              </a:solidFill>
            </a:endParaRPr>
          </a:p>
          <a:p>
            <a:pPr marL="457200" lvl="0" indent="-285750" algn="l" rtl="0">
              <a:spcBef>
                <a:spcPts val="0"/>
              </a:spcBef>
              <a:spcAft>
                <a:spcPts val="0"/>
              </a:spcAft>
              <a:buClr>
                <a:srgbClr val="5B5B5B"/>
              </a:buClr>
              <a:buSzPts val="900"/>
              <a:buChar char="●"/>
            </a:pPr>
            <a:r>
              <a:rPr lang="en" sz="900">
                <a:solidFill>
                  <a:srgbClr val="5B5B5B"/>
                </a:solidFill>
              </a:rPr>
              <a:t>Identify gaps and areas of improvement</a:t>
            </a:r>
            <a:endParaRPr sz="900">
              <a:solidFill>
                <a:srgbClr val="5B5B5B"/>
              </a:solidFill>
            </a:endParaRPr>
          </a:p>
        </p:txBody>
      </p:sp>
      <p:sp>
        <p:nvSpPr>
          <p:cNvPr id="448" name="Google Shape;448;p51"/>
          <p:cNvSpPr txBox="1"/>
          <p:nvPr/>
        </p:nvSpPr>
        <p:spPr>
          <a:xfrm>
            <a:off x="864300" y="1468300"/>
            <a:ext cx="2308200" cy="147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900">
              <a:solidFill>
                <a:srgbClr val="5B5B5B"/>
              </a:solidFill>
            </a:endParaRPr>
          </a:p>
          <a:p>
            <a:pPr marL="457200" lvl="0" indent="-285750" algn="l" rtl="0">
              <a:spcBef>
                <a:spcPts val="0"/>
              </a:spcBef>
              <a:spcAft>
                <a:spcPts val="0"/>
              </a:spcAft>
              <a:buClr>
                <a:srgbClr val="5B5B5B"/>
              </a:buClr>
              <a:buSzPts val="900"/>
              <a:buChar char="●"/>
            </a:pPr>
            <a:r>
              <a:rPr lang="en" sz="900">
                <a:solidFill>
                  <a:srgbClr val="5B5B5B"/>
                </a:solidFill>
              </a:rPr>
              <a:t>Prioritise based on Business Context</a:t>
            </a:r>
            <a:endParaRPr sz="900">
              <a:solidFill>
                <a:srgbClr val="5B5B5B"/>
              </a:solidFill>
            </a:endParaRPr>
          </a:p>
          <a:p>
            <a:pPr marL="457200" lvl="0" indent="0" algn="l" rtl="0">
              <a:spcBef>
                <a:spcPts val="0"/>
              </a:spcBef>
              <a:spcAft>
                <a:spcPts val="0"/>
              </a:spcAft>
              <a:buNone/>
            </a:pPr>
            <a:endParaRPr sz="900">
              <a:solidFill>
                <a:srgbClr val="5B5B5B"/>
              </a:solidFill>
            </a:endParaRPr>
          </a:p>
          <a:p>
            <a:pPr marL="457200" lvl="0" indent="-285750" algn="l" rtl="0">
              <a:spcBef>
                <a:spcPts val="0"/>
              </a:spcBef>
              <a:spcAft>
                <a:spcPts val="0"/>
              </a:spcAft>
              <a:buClr>
                <a:srgbClr val="5B5B5B"/>
              </a:buClr>
              <a:buSzPts val="900"/>
              <a:buChar char="●"/>
            </a:pPr>
            <a:r>
              <a:rPr lang="en" sz="900">
                <a:solidFill>
                  <a:srgbClr val="5B5B5B"/>
                </a:solidFill>
              </a:rPr>
              <a:t>Identify any systemic issues such as training deficit and plan to address them</a:t>
            </a:r>
            <a:endParaRPr sz="900">
              <a:solidFill>
                <a:srgbClr val="5B5B5B"/>
              </a:solidFill>
            </a:endParaRPr>
          </a:p>
          <a:p>
            <a:pPr marL="0" lvl="0" indent="0" algn="l" rtl="0">
              <a:spcBef>
                <a:spcPts val="0"/>
              </a:spcBef>
              <a:spcAft>
                <a:spcPts val="0"/>
              </a:spcAft>
              <a:buNone/>
            </a:pPr>
            <a:endParaRPr sz="900">
              <a:solidFill>
                <a:srgbClr val="5B5B5B"/>
              </a:solidFill>
            </a:endParaRPr>
          </a:p>
          <a:p>
            <a:pPr marL="457200" lvl="0" indent="-285750" algn="l" rtl="0">
              <a:spcBef>
                <a:spcPts val="0"/>
              </a:spcBef>
              <a:spcAft>
                <a:spcPts val="0"/>
              </a:spcAft>
              <a:buClr>
                <a:srgbClr val="5B5B5B"/>
              </a:buClr>
              <a:buSzPts val="900"/>
              <a:buChar char="●"/>
            </a:pPr>
            <a:r>
              <a:rPr lang="en" sz="900">
                <a:solidFill>
                  <a:srgbClr val="5B5B5B"/>
                </a:solidFill>
              </a:rPr>
              <a:t>Agree on next steps</a:t>
            </a:r>
            <a:endParaRPr sz="900">
              <a:solidFill>
                <a:srgbClr val="5B5B5B"/>
              </a:solidFill>
            </a:endParaRPr>
          </a:p>
        </p:txBody>
      </p:sp>
      <p:sp>
        <p:nvSpPr>
          <p:cNvPr id="449" name="Google Shape;449;p51"/>
          <p:cNvSpPr txBox="1"/>
          <p:nvPr/>
        </p:nvSpPr>
        <p:spPr>
          <a:xfrm>
            <a:off x="3558560" y="1799163"/>
            <a:ext cx="1443600" cy="804300"/>
          </a:xfrm>
          <a:prstGeom prst="rect">
            <a:avLst/>
          </a:prstGeom>
          <a:noFill/>
          <a:ln>
            <a:noFill/>
          </a:ln>
        </p:spPr>
        <p:txBody>
          <a:bodyPr spcFirstLastPara="1" wrap="square" lIns="91425" tIns="91425" rIns="91425" bIns="91425" anchor="t" anchorCtr="0">
            <a:noAutofit/>
          </a:bodyPr>
          <a:lstStyle/>
          <a:p>
            <a:pPr marL="457200" lvl="0" indent="-285750" algn="l" rtl="0">
              <a:spcBef>
                <a:spcPts val="0"/>
              </a:spcBef>
              <a:spcAft>
                <a:spcPts val="0"/>
              </a:spcAft>
              <a:buClr>
                <a:srgbClr val="5B5B5B"/>
              </a:buClr>
              <a:buSzPts val="900"/>
              <a:buChar char="●"/>
            </a:pPr>
            <a:r>
              <a:rPr lang="en" sz="900">
                <a:solidFill>
                  <a:srgbClr val="5B5B5B"/>
                </a:solidFill>
              </a:rPr>
              <a:t>Iterate</a:t>
            </a:r>
            <a:endParaRPr sz="900">
              <a:solidFill>
                <a:srgbClr val="5B5B5B"/>
              </a:solidFill>
            </a:endParaRPr>
          </a:p>
          <a:p>
            <a:pPr marL="0" lvl="0" indent="0" algn="l" rtl="0">
              <a:spcBef>
                <a:spcPts val="0"/>
              </a:spcBef>
              <a:spcAft>
                <a:spcPts val="0"/>
              </a:spcAft>
              <a:buNone/>
            </a:pPr>
            <a:endParaRPr sz="900">
              <a:solidFill>
                <a:srgbClr val="5B5B5B"/>
              </a:solidFill>
            </a:endParaRPr>
          </a:p>
          <a:p>
            <a:pPr marL="457200" lvl="0" indent="-285750" algn="l" rtl="0">
              <a:spcBef>
                <a:spcPts val="0"/>
              </a:spcBef>
              <a:spcAft>
                <a:spcPts val="0"/>
              </a:spcAft>
              <a:buClr>
                <a:srgbClr val="5B5B5B"/>
              </a:buClr>
              <a:buSzPts val="900"/>
              <a:buChar char="●"/>
            </a:pPr>
            <a:r>
              <a:rPr lang="en" sz="900">
                <a:solidFill>
                  <a:srgbClr val="5B5B5B"/>
                </a:solidFill>
              </a:rPr>
              <a:t>Embed reviews as part of design process, before key milestones</a:t>
            </a:r>
            <a:endParaRPr sz="900">
              <a:solidFill>
                <a:srgbClr val="5B5B5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59"/>
          <p:cNvSpPr/>
          <p:nvPr/>
        </p:nvSpPr>
        <p:spPr>
          <a:xfrm>
            <a:off x="7031238" y="1091825"/>
            <a:ext cx="1910100" cy="1092300"/>
          </a:xfrm>
          <a:prstGeom prst="chevron">
            <a:avLst>
              <a:gd name="adj" fmla="val 28556"/>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0" name="Google Shape;610;p59"/>
          <p:cNvSpPr/>
          <p:nvPr/>
        </p:nvSpPr>
        <p:spPr>
          <a:xfrm>
            <a:off x="4801038" y="1091825"/>
            <a:ext cx="1910100" cy="1092300"/>
          </a:xfrm>
          <a:prstGeom prst="chevron">
            <a:avLst>
              <a:gd name="adj" fmla="val 28853"/>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1" name="Google Shape;611;p59"/>
          <p:cNvSpPr/>
          <p:nvPr/>
        </p:nvSpPr>
        <p:spPr>
          <a:xfrm>
            <a:off x="2570838" y="1091825"/>
            <a:ext cx="1910100" cy="1092300"/>
          </a:xfrm>
          <a:prstGeom prst="chevron">
            <a:avLst>
              <a:gd name="adj" fmla="val 33158"/>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2" name="Google Shape;612;p59"/>
          <p:cNvSpPr/>
          <p:nvPr/>
        </p:nvSpPr>
        <p:spPr>
          <a:xfrm>
            <a:off x="372175" y="1091825"/>
            <a:ext cx="1910100" cy="1092300"/>
          </a:xfrm>
          <a:prstGeom prst="chevron">
            <a:avLst>
              <a:gd name="adj" fmla="val 27323"/>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3" name="Google Shape;613;p59"/>
          <p:cNvSpPr txBox="1">
            <a:spLocks noGrp="1"/>
          </p:cNvSpPr>
          <p:nvPr>
            <p:ph type="sldNum" idx="12"/>
          </p:nvPr>
        </p:nvSpPr>
        <p:spPr>
          <a:xfrm>
            <a:off x="8229600" y="4866905"/>
            <a:ext cx="473700" cy="92400"/>
          </a:xfrm>
          <a:prstGeom prst="rect">
            <a:avLst/>
          </a:prstGeom>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
              <a:t>11</a:t>
            </a:fld>
            <a:endParaRPr/>
          </a:p>
        </p:txBody>
      </p:sp>
      <p:sp>
        <p:nvSpPr>
          <p:cNvPr id="614" name="Google Shape;614;p59"/>
          <p:cNvSpPr txBox="1">
            <a:spLocks noGrp="1"/>
          </p:cNvSpPr>
          <p:nvPr>
            <p:ph type="title"/>
          </p:nvPr>
        </p:nvSpPr>
        <p:spPr>
          <a:xfrm>
            <a:off x="365750" y="274323"/>
            <a:ext cx="8344800" cy="365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2200"/>
              <a:t>Establish a cadence with the customer</a:t>
            </a:r>
            <a:endParaRPr sz="2200"/>
          </a:p>
        </p:txBody>
      </p:sp>
      <p:sp>
        <p:nvSpPr>
          <p:cNvPr id="615" name="Google Shape;615;p59"/>
          <p:cNvSpPr txBox="1"/>
          <p:nvPr/>
        </p:nvSpPr>
        <p:spPr>
          <a:xfrm>
            <a:off x="2656300" y="2192500"/>
            <a:ext cx="2113200" cy="109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rgbClr val="5B5B5B"/>
                </a:solidFill>
              </a:rPr>
              <a:t>Deep dive into Snowflake Best Practices</a:t>
            </a:r>
            <a:endParaRPr sz="1000" dirty="0">
              <a:solidFill>
                <a:srgbClr val="5B5B5B"/>
              </a:solidFill>
            </a:endParaRPr>
          </a:p>
          <a:p>
            <a:pPr marL="0" lvl="0" indent="0" algn="l" rtl="0">
              <a:spcBef>
                <a:spcPts val="0"/>
              </a:spcBef>
              <a:spcAft>
                <a:spcPts val="0"/>
              </a:spcAft>
              <a:buNone/>
            </a:pPr>
            <a:endParaRPr sz="1000" dirty="0">
              <a:solidFill>
                <a:srgbClr val="5B5B5B"/>
              </a:solidFill>
            </a:endParaRPr>
          </a:p>
          <a:p>
            <a:pPr marL="0" lvl="0" indent="0" algn="l" rtl="0">
              <a:spcBef>
                <a:spcPts val="0"/>
              </a:spcBef>
              <a:spcAft>
                <a:spcPts val="0"/>
              </a:spcAft>
              <a:buNone/>
            </a:pPr>
            <a:r>
              <a:rPr lang="en" sz="1000" dirty="0">
                <a:solidFill>
                  <a:srgbClr val="5B5B5B"/>
                </a:solidFill>
              </a:rPr>
              <a:t>Identify if best practices are followed</a:t>
            </a:r>
            <a:endParaRPr sz="1000" dirty="0">
              <a:solidFill>
                <a:srgbClr val="5B5B5B"/>
              </a:solidFill>
            </a:endParaRPr>
          </a:p>
          <a:p>
            <a:pPr marL="0" lvl="0" indent="0" algn="l" rtl="0">
              <a:spcBef>
                <a:spcPts val="0"/>
              </a:spcBef>
              <a:spcAft>
                <a:spcPts val="0"/>
              </a:spcAft>
              <a:buNone/>
            </a:pPr>
            <a:endParaRPr sz="1000" dirty="0">
              <a:solidFill>
                <a:srgbClr val="5B5B5B"/>
              </a:solidFill>
            </a:endParaRPr>
          </a:p>
          <a:p>
            <a:pPr marL="0" lvl="0" indent="0" algn="l" rtl="0">
              <a:spcBef>
                <a:spcPts val="0"/>
              </a:spcBef>
              <a:spcAft>
                <a:spcPts val="0"/>
              </a:spcAft>
              <a:buNone/>
            </a:pPr>
            <a:r>
              <a:rPr lang="en" sz="1000" dirty="0">
                <a:solidFill>
                  <a:srgbClr val="5B5B5B"/>
                </a:solidFill>
              </a:rPr>
              <a:t>Identify gaps and areas of improvement</a:t>
            </a:r>
          </a:p>
          <a:p>
            <a:pPr marL="0" lvl="0" indent="0" algn="l" rtl="0">
              <a:spcBef>
                <a:spcPts val="0"/>
              </a:spcBef>
              <a:spcAft>
                <a:spcPts val="0"/>
              </a:spcAft>
              <a:buNone/>
            </a:pPr>
            <a:endParaRPr lang="en" sz="1000" dirty="0">
              <a:solidFill>
                <a:srgbClr val="5B5B5B"/>
              </a:solidFill>
            </a:endParaRPr>
          </a:p>
          <a:p>
            <a:pPr marL="0" lvl="0" indent="0" algn="l" rtl="0">
              <a:spcBef>
                <a:spcPts val="0"/>
              </a:spcBef>
              <a:spcAft>
                <a:spcPts val="0"/>
              </a:spcAft>
              <a:buNone/>
            </a:pPr>
            <a:endParaRPr sz="1000" dirty="0">
              <a:solidFill>
                <a:srgbClr val="5B5B5B"/>
              </a:solidFill>
            </a:endParaRPr>
          </a:p>
          <a:p>
            <a:pPr marL="0" lvl="0" indent="0" algn="l" rtl="0">
              <a:spcBef>
                <a:spcPts val="0"/>
              </a:spcBef>
              <a:spcAft>
                <a:spcPts val="0"/>
              </a:spcAft>
              <a:buNone/>
            </a:pPr>
            <a:endParaRPr sz="1000" dirty="0">
              <a:solidFill>
                <a:srgbClr val="5B5B5B"/>
              </a:solidFill>
            </a:endParaRPr>
          </a:p>
        </p:txBody>
      </p:sp>
      <p:sp>
        <p:nvSpPr>
          <p:cNvPr id="616" name="Google Shape;616;p59"/>
          <p:cNvSpPr txBox="1"/>
          <p:nvPr/>
        </p:nvSpPr>
        <p:spPr>
          <a:xfrm>
            <a:off x="4841500" y="2276650"/>
            <a:ext cx="1410600" cy="7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B5B5B"/>
              </a:solidFill>
            </a:endParaRPr>
          </a:p>
        </p:txBody>
      </p:sp>
      <p:sp>
        <p:nvSpPr>
          <p:cNvPr id="617" name="Google Shape;617;p59"/>
          <p:cNvSpPr txBox="1"/>
          <p:nvPr/>
        </p:nvSpPr>
        <p:spPr>
          <a:xfrm>
            <a:off x="7031250" y="2166625"/>
            <a:ext cx="1910100" cy="128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5B5B5B"/>
                </a:solidFill>
              </a:rPr>
              <a:t>Embed reviews as part of design process, before key milestones</a:t>
            </a:r>
            <a:endParaRPr sz="1000">
              <a:solidFill>
                <a:srgbClr val="5B5B5B"/>
              </a:solidFill>
            </a:endParaRPr>
          </a:p>
          <a:p>
            <a:pPr marL="0" lvl="0" indent="0" algn="l" rtl="0">
              <a:spcBef>
                <a:spcPts val="0"/>
              </a:spcBef>
              <a:spcAft>
                <a:spcPts val="0"/>
              </a:spcAft>
              <a:buNone/>
            </a:pPr>
            <a:endParaRPr sz="1000">
              <a:solidFill>
                <a:srgbClr val="5B5B5B"/>
              </a:solidFill>
            </a:endParaRPr>
          </a:p>
          <a:p>
            <a:pPr marL="0" lvl="0" indent="0" algn="l" rtl="0">
              <a:spcBef>
                <a:spcPts val="0"/>
              </a:spcBef>
              <a:spcAft>
                <a:spcPts val="0"/>
              </a:spcAft>
              <a:buNone/>
            </a:pPr>
            <a:r>
              <a:rPr lang="en" sz="1000">
                <a:solidFill>
                  <a:srgbClr val="5B5B5B"/>
                </a:solidFill>
              </a:rPr>
              <a:t>Identify any systemic issues such as training deficit and address them</a:t>
            </a:r>
            <a:endParaRPr sz="1000">
              <a:solidFill>
                <a:srgbClr val="5B5B5B"/>
              </a:solidFill>
            </a:endParaRPr>
          </a:p>
          <a:p>
            <a:pPr marL="0" lvl="0" indent="0" algn="l" rtl="0">
              <a:spcBef>
                <a:spcPts val="0"/>
              </a:spcBef>
              <a:spcAft>
                <a:spcPts val="0"/>
              </a:spcAft>
              <a:buNone/>
            </a:pPr>
            <a:endParaRPr sz="1000">
              <a:solidFill>
                <a:srgbClr val="5B5B5B"/>
              </a:solidFill>
            </a:endParaRPr>
          </a:p>
          <a:p>
            <a:pPr marL="0" lvl="0" indent="0" algn="l" rtl="0">
              <a:spcBef>
                <a:spcPts val="0"/>
              </a:spcBef>
              <a:spcAft>
                <a:spcPts val="0"/>
              </a:spcAft>
              <a:buNone/>
            </a:pPr>
            <a:r>
              <a:rPr lang="en" sz="1000">
                <a:solidFill>
                  <a:srgbClr val="5B5B5B"/>
                </a:solidFill>
              </a:rPr>
              <a:t>Perform as part of an RSA assignment, as Sales Engineer to establish maturity, or teach the customer to do this themselves</a:t>
            </a:r>
            <a:endParaRPr sz="1000">
              <a:solidFill>
                <a:srgbClr val="5B5B5B"/>
              </a:solidFill>
            </a:endParaRPr>
          </a:p>
        </p:txBody>
      </p:sp>
      <p:sp>
        <p:nvSpPr>
          <p:cNvPr id="618" name="Google Shape;618;p59"/>
          <p:cNvSpPr txBox="1"/>
          <p:nvPr/>
        </p:nvSpPr>
        <p:spPr>
          <a:xfrm>
            <a:off x="784694" y="1346138"/>
            <a:ext cx="1298400" cy="38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lt1"/>
                </a:solidFill>
                <a:latin typeface="Montserrat SemiBold"/>
                <a:ea typeface="Montserrat SemiBold"/>
                <a:cs typeface="Montserrat SemiBold"/>
                <a:sym typeface="Montserrat SemiBold"/>
              </a:rPr>
              <a:t>Maturity Review</a:t>
            </a:r>
            <a:endParaRPr sz="1200" dirty="0">
              <a:solidFill>
                <a:schemeClr val="lt1"/>
              </a:solidFill>
              <a:latin typeface="Montserrat SemiBold"/>
              <a:ea typeface="Montserrat SemiBold"/>
              <a:cs typeface="Montserrat SemiBold"/>
              <a:sym typeface="Montserrat SemiBold"/>
            </a:endParaRPr>
          </a:p>
        </p:txBody>
      </p:sp>
      <p:sp>
        <p:nvSpPr>
          <p:cNvPr id="619" name="Google Shape;619;p59"/>
          <p:cNvSpPr txBox="1"/>
          <p:nvPr/>
        </p:nvSpPr>
        <p:spPr>
          <a:xfrm>
            <a:off x="3063700" y="1346138"/>
            <a:ext cx="1298400" cy="38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200" dirty="0">
                <a:solidFill>
                  <a:schemeClr val="lt1"/>
                </a:solidFill>
                <a:latin typeface="Montserrat SemiBold"/>
                <a:ea typeface="Montserrat SemiBold"/>
                <a:cs typeface="Montserrat SemiBold"/>
                <a:sym typeface="Montserrat SemiBold"/>
              </a:rPr>
              <a:t>Capability</a:t>
            </a:r>
            <a:br>
              <a:rPr lang="en" sz="1200" dirty="0">
                <a:solidFill>
                  <a:schemeClr val="lt1"/>
                </a:solidFill>
                <a:latin typeface="Montserrat SemiBold"/>
                <a:ea typeface="Montserrat SemiBold"/>
                <a:cs typeface="Montserrat SemiBold"/>
                <a:sym typeface="Montserrat SemiBold"/>
              </a:rPr>
            </a:br>
            <a:r>
              <a:rPr lang="en" sz="1200" dirty="0">
                <a:solidFill>
                  <a:schemeClr val="lt1"/>
                </a:solidFill>
                <a:latin typeface="Montserrat SemiBold"/>
                <a:ea typeface="Montserrat SemiBold"/>
                <a:cs typeface="Montserrat SemiBold"/>
                <a:sym typeface="Montserrat SemiBold"/>
              </a:rPr>
              <a:t>Review</a:t>
            </a:r>
            <a:endParaRPr sz="1200" dirty="0">
              <a:solidFill>
                <a:schemeClr val="lt1"/>
              </a:solidFill>
              <a:latin typeface="Montserrat SemiBold"/>
              <a:ea typeface="Montserrat SemiBold"/>
              <a:cs typeface="Montserrat SemiBold"/>
              <a:sym typeface="Montserrat SemiBold"/>
            </a:endParaRPr>
          </a:p>
        </p:txBody>
      </p:sp>
      <p:sp>
        <p:nvSpPr>
          <p:cNvPr id="620" name="Google Shape;620;p59"/>
          <p:cNvSpPr txBox="1"/>
          <p:nvPr/>
        </p:nvSpPr>
        <p:spPr>
          <a:xfrm>
            <a:off x="5416975" y="1346138"/>
            <a:ext cx="1298400" cy="38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Montserrat SemiBold"/>
                <a:ea typeface="Montserrat SemiBold"/>
                <a:cs typeface="Montserrat SemiBold"/>
                <a:sym typeface="Montserrat SemiBold"/>
              </a:rPr>
              <a:t>Prioritise</a:t>
            </a:r>
            <a:endParaRPr sz="1200">
              <a:solidFill>
                <a:schemeClr val="lt1"/>
              </a:solidFill>
              <a:latin typeface="Montserrat SemiBold"/>
              <a:ea typeface="Montserrat SemiBold"/>
              <a:cs typeface="Montserrat SemiBold"/>
              <a:sym typeface="Montserrat SemiBold"/>
            </a:endParaRPr>
          </a:p>
        </p:txBody>
      </p:sp>
      <p:sp>
        <p:nvSpPr>
          <p:cNvPr id="621" name="Google Shape;621;p59"/>
          <p:cNvSpPr txBox="1"/>
          <p:nvPr/>
        </p:nvSpPr>
        <p:spPr>
          <a:xfrm>
            <a:off x="7694050" y="1346150"/>
            <a:ext cx="1298400" cy="38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Montserrat SemiBold"/>
                <a:ea typeface="Montserrat SemiBold"/>
                <a:cs typeface="Montserrat SemiBold"/>
                <a:sym typeface="Montserrat SemiBold"/>
              </a:rPr>
              <a:t>Repeat</a:t>
            </a:r>
            <a:endParaRPr sz="1200">
              <a:solidFill>
                <a:schemeClr val="lt1"/>
              </a:solidFill>
              <a:latin typeface="Montserrat SemiBold"/>
              <a:ea typeface="Montserrat SemiBold"/>
              <a:cs typeface="Montserrat SemiBold"/>
              <a:sym typeface="Montserrat SemiBold"/>
            </a:endParaRPr>
          </a:p>
        </p:txBody>
      </p:sp>
      <p:sp>
        <p:nvSpPr>
          <p:cNvPr id="622" name="Google Shape;622;p59"/>
          <p:cNvSpPr txBox="1"/>
          <p:nvPr/>
        </p:nvSpPr>
        <p:spPr>
          <a:xfrm>
            <a:off x="372175" y="2214100"/>
            <a:ext cx="1812300" cy="9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rgbClr val="5B5B5B"/>
                </a:solidFill>
              </a:rPr>
              <a:t>Informal/Discovery Conversations based on questionnaires</a:t>
            </a:r>
            <a:endParaRPr sz="1000" dirty="0">
              <a:solidFill>
                <a:srgbClr val="5B5B5B"/>
              </a:solidFill>
            </a:endParaRPr>
          </a:p>
          <a:p>
            <a:pPr marL="0" lvl="0" indent="0" algn="l" rtl="0">
              <a:spcBef>
                <a:spcPts val="0"/>
              </a:spcBef>
              <a:spcAft>
                <a:spcPts val="0"/>
              </a:spcAft>
              <a:buNone/>
            </a:pPr>
            <a:endParaRPr sz="1000" dirty="0">
              <a:solidFill>
                <a:srgbClr val="5B5B5B"/>
              </a:solidFill>
            </a:endParaRPr>
          </a:p>
          <a:p>
            <a:pPr marL="0" lvl="0" indent="0" algn="l" rtl="0">
              <a:spcBef>
                <a:spcPts val="0"/>
              </a:spcBef>
              <a:spcAft>
                <a:spcPts val="0"/>
              </a:spcAft>
              <a:buNone/>
            </a:pPr>
            <a:r>
              <a:rPr lang="en" sz="1000" dirty="0">
                <a:solidFill>
                  <a:srgbClr val="5B5B5B"/>
                </a:solidFill>
              </a:rPr>
              <a:t>Identify team members</a:t>
            </a:r>
            <a:endParaRPr sz="1000" dirty="0">
              <a:solidFill>
                <a:srgbClr val="5B5B5B"/>
              </a:solidFill>
            </a:endParaRPr>
          </a:p>
          <a:p>
            <a:pPr marL="0" lvl="0" indent="0" algn="l" rtl="0">
              <a:spcBef>
                <a:spcPts val="0"/>
              </a:spcBef>
              <a:spcAft>
                <a:spcPts val="0"/>
              </a:spcAft>
              <a:buNone/>
            </a:pPr>
            <a:r>
              <a:rPr lang="en" sz="1000" dirty="0">
                <a:solidFill>
                  <a:srgbClr val="5B5B5B"/>
                </a:solidFill>
              </a:rPr>
              <a:t>  </a:t>
            </a:r>
            <a:endParaRPr sz="1000" dirty="0">
              <a:solidFill>
                <a:srgbClr val="5B5B5B"/>
              </a:solidFill>
            </a:endParaRPr>
          </a:p>
          <a:p>
            <a:pPr marL="0" lvl="0" indent="0" algn="l" rtl="0">
              <a:spcBef>
                <a:spcPts val="0"/>
              </a:spcBef>
              <a:spcAft>
                <a:spcPts val="0"/>
              </a:spcAft>
              <a:buNone/>
            </a:pPr>
            <a:r>
              <a:rPr lang="en" sz="1000" dirty="0">
                <a:solidFill>
                  <a:srgbClr val="5B5B5B"/>
                </a:solidFill>
              </a:rPr>
              <a:t>Lightweight, hours not days</a:t>
            </a:r>
            <a:endParaRPr sz="1000" dirty="0">
              <a:solidFill>
                <a:srgbClr val="5B5B5B"/>
              </a:solidFill>
            </a:endParaRPr>
          </a:p>
          <a:p>
            <a:pPr marL="0" lvl="0" indent="0" algn="l" rtl="0">
              <a:spcBef>
                <a:spcPts val="0"/>
              </a:spcBef>
              <a:spcAft>
                <a:spcPts val="0"/>
              </a:spcAft>
              <a:buNone/>
            </a:pPr>
            <a:endParaRPr sz="1000" dirty="0">
              <a:solidFill>
                <a:srgbClr val="5B5B5B"/>
              </a:solidFill>
            </a:endParaRPr>
          </a:p>
          <a:p>
            <a:pPr marL="0" lvl="0" indent="0" algn="l" rtl="0">
              <a:spcBef>
                <a:spcPts val="0"/>
              </a:spcBef>
              <a:spcAft>
                <a:spcPts val="0"/>
              </a:spcAft>
              <a:buNone/>
            </a:pPr>
            <a:r>
              <a:rPr lang="en" sz="1000" dirty="0">
                <a:solidFill>
                  <a:srgbClr val="5B5B5B"/>
                </a:solidFill>
              </a:rPr>
              <a:t>Review entire Data Platform, not just Snowflake</a:t>
            </a:r>
          </a:p>
          <a:p>
            <a:pPr marL="0" lvl="0" indent="0" algn="l" rtl="0">
              <a:spcBef>
                <a:spcPts val="0"/>
              </a:spcBef>
              <a:spcAft>
                <a:spcPts val="0"/>
              </a:spcAft>
              <a:buNone/>
            </a:pPr>
            <a:endParaRPr lang="en" sz="1000" dirty="0">
              <a:solidFill>
                <a:srgbClr val="5B5B5B"/>
              </a:solidFill>
            </a:endParaRPr>
          </a:p>
        </p:txBody>
      </p:sp>
      <p:sp>
        <p:nvSpPr>
          <p:cNvPr id="623" name="Google Shape;623;p59"/>
          <p:cNvSpPr txBox="1"/>
          <p:nvPr/>
        </p:nvSpPr>
        <p:spPr>
          <a:xfrm>
            <a:off x="4769500" y="2158974"/>
            <a:ext cx="2113200" cy="20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5B5B5B"/>
                </a:solidFill>
              </a:rPr>
              <a:t>Discuss priorities with stakeholders </a:t>
            </a:r>
            <a:endParaRPr sz="1000">
              <a:solidFill>
                <a:srgbClr val="5B5B5B"/>
              </a:solidFill>
            </a:endParaRPr>
          </a:p>
          <a:p>
            <a:pPr marL="0" lvl="0" indent="0" algn="l" rtl="0">
              <a:spcBef>
                <a:spcPts val="0"/>
              </a:spcBef>
              <a:spcAft>
                <a:spcPts val="0"/>
              </a:spcAft>
              <a:buNone/>
            </a:pPr>
            <a:endParaRPr sz="1000">
              <a:solidFill>
                <a:srgbClr val="5B5B5B"/>
              </a:solidFill>
            </a:endParaRPr>
          </a:p>
          <a:p>
            <a:pPr marL="0" lvl="0" indent="0" algn="l" rtl="0">
              <a:spcBef>
                <a:spcPts val="0"/>
              </a:spcBef>
              <a:spcAft>
                <a:spcPts val="0"/>
              </a:spcAft>
              <a:buNone/>
            </a:pPr>
            <a:r>
              <a:rPr lang="en" sz="1000">
                <a:solidFill>
                  <a:srgbClr val="5B5B5B"/>
                </a:solidFill>
              </a:rPr>
              <a:t>Prioritise based on Business Context</a:t>
            </a:r>
            <a:endParaRPr sz="1000">
              <a:solidFill>
                <a:srgbClr val="5B5B5B"/>
              </a:solidFill>
            </a:endParaRPr>
          </a:p>
          <a:p>
            <a:pPr marL="0" lvl="0" indent="0" algn="l" rtl="0">
              <a:spcBef>
                <a:spcPts val="0"/>
              </a:spcBef>
              <a:spcAft>
                <a:spcPts val="0"/>
              </a:spcAft>
              <a:buNone/>
            </a:pPr>
            <a:endParaRPr sz="1000">
              <a:solidFill>
                <a:srgbClr val="5B5B5B"/>
              </a:solidFill>
            </a:endParaRPr>
          </a:p>
          <a:p>
            <a:pPr marL="0" lvl="0" indent="0" algn="l" rtl="0">
              <a:spcBef>
                <a:spcPts val="0"/>
              </a:spcBef>
              <a:spcAft>
                <a:spcPts val="0"/>
              </a:spcAft>
              <a:buNone/>
            </a:pPr>
            <a:r>
              <a:rPr lang="en" sz="1000">
                <a:solidFill>
                  <a:srgbClr val="5B5B5B"/>
                </a:solidFill>
              </a:rPr>
              <a:t>Agree on next steps</a:t>
            </a:r>
            <a:endParaRPr sz="1000">
              <a:solidFill>
                <a:srgbClr val="5B5B5B"/>
              </a:solidFill>
            </a:endParaRPr>
          </a:p>
          <a:p>
            <a:pPr marL="0" lvl="0" indent="0" algn="l" rtl="0">
              <a:spcBef>
                <a:spcPts val="0"/>
              </a:spcBef>
              <a:spcAft>
                <a:spcPts val="0"/>
              </a:spcAft>
              <a:buNone/>
            </a:pPr>
            <a:endParaRPr sz="1000">
              <a:solidFill>
                <a:srgbClr val="5B5B5B"/>
              </a:solidFill>
            </a:endParaRPr>
          </a:p>
          <a:p>
            <a:pPr marL="0" lvl="0" indent="0" algn="l" rtl="0">
              <a:spcBef>
                <a:spcPts val="0"/>
              </a:spcBef>
              <a:spcAft>
                <a:spcPts val="0"/>
              </a:spcAft>
              <a:buNone/>
            </a:pPr>
            <a:r>
              <a:rPr lang="en" sz="1000">
                <a:solidFill>
                  <a:srgbClr val="5B5B5B"/>
                </a:solidFill>
              </a:rPr>
              <a:t>For example, create a Red Amber Green dashboard per sub-topic and highlight priorities</a:t>
            </a:r>
            <a:endParaRPr sz="1000">
              <a:solidFill>
                <a:srgbClr val="5B5B5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2"/>
          <p:cNvSpPr txBox="1">
            <a:spLocks noGrp="1"/>
          </p:cNvSpPr>
          <p:nvPr>
            <p:ph type="body" idx="1"/>
          </p:nvPr>
        </p:nvSpPr>
        <p:spPr>
          <a:xfrm>
            <a:off x="365749" y="1214450"/>
            <a:ext cx="8510100" cy="271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Well-Architected Framework</a:t>
            </a:r>
            <a:endParaRPr dirty="0"/>
          </a:p>
          <a:p>
            <a:pPr marL="0" lvl="0" indent="0" algn="l" rtl="0">
              <a:spcBef>
                <a:spcPts val="800"/>
              </a:spcBef>
              <a:spcAft>
                <a:spcPts val="0"/>
              </a:spcAft>
              <a:buNone/>
            </a:pPr>
            <a:r>
              <a:rPr lang="en-US" dirty="0">
                <a:solidFill>
                  <a:schemeClr val="accent1"/>
                </a:solidFill>
              </a:rPr>
              <a:t>Review Outcomes: Example</a:t>
            </a:r>
            <a:endParaRPr dirty="0">
              <a:solidFill>
                <a:schemeClr val="accent1"/>
              </a:solidFill>
            </a:endParaRPr>
          </a:p>
          <a:p>
            <a:pPr marL="0" lvl="0" indent="0" algn="l" rtl="0">
              <a:spcBef>
                <a:spcPts val="800"/>
              </a:spcBef>
              <a:spcAft>
                <a:spcPts val="800"/>
              </a:spcAft>
              <a:buNone/>
            </a:pPr>
            <a:endParaRPr dirty="0">
              <a:solidFill>
                <a:schemeClr val="accent1"/>
              </a:solidFill>
            </a:endParaRPr>
          </a:p>
        </p:txBody>
      </p:sp>
    </p:spTree>
    <p:extLst>
      <p:ext uri="{BB962C8B-B14F-4D97-AF65-F5344CB8AC3E}">
        <p14:creationId xmlns:p14="http://schemas.microsoft.com/office/powerpoint/2010/main" val="193578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cxnSp>
        <p:nvCxnSpPr>
          <p:cNvPr id="392" name="Google Shape;392;p41"/>
          <p:cNvCxnSpPr/>
          <p:nvPr/>
        </p:nvCxnSpPr>
        <p:spPr>
          <a:xfrm rot="10800000" flipH="1">
            <a:off x="0" y="1567600"/>
            <a:ext cx="9162300" cy="45300"/>
          </a:xfrm>
          <a:prstGeom prst="straightConnector1">
            <a:avLst/>
          </a:prstGeom>
          <a:noFill/>
          <a:ln w="38100" cap="flat" cmpd="sng">
            <a:solidFill>
              <a:schemeClr val="accent1"/>
            </a:solidFill>
            <a:prstDash val="solid"/>
            <a:round/>
            <a:headEnd type="none" w="med" len="med"/>
            <a:tailEnd type="none" w="med" len="med"/>
          </a:ln>
          <a:effectLst>
            <a:outerShdw blurRad="57150" dist="19050" dir="5400000" algn="bl" rotWithShape="0">
              <a:srgbClr val="000000">
                <a:alpha val="50000"/>
              </a:srgbClr>
            </a:outerShdw>
          </a:effectLst>
        </p:spPr>
      </p:cxnSp>
      <p:sp>
        <p:nvSpPr>
          <p:cNvPr id="393" name="Google Shape;393;p41"/>
          <p:cNvSpPr txBox="1">
            <a:spLocks noGrp="1"/>
          </p:cNvSpPr>
          <p:nvPr>
            <p:ph type="title"/>
          </p:nvPr>
        </p:nvSpPr>
        <p:spPr>
          <a:xfrm>
            <a:off x="256722" y="304125"/>
            <a:ext cx="8344800" cy="548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2200" dirty="0"/>
              <a:t>Data </a:t>
            </a:r>
            <a:r>
              <a:rPr lang="en" sz="2200" dirty="0" err="1"/>
              <a:t>Programme</a:t>
            </a:r>
            <a:r>
              <a:rPr lang="en" sz="2200" dirty="0"/>
              <a:t> Maturity – Customer’s Journey</a:t>
            </a:r>
            <a:endParaRPr sz="2200" dirty="0"/>
          </a:p>
        </p:txBody>
      </p:sp>
      <p:grpSp>
        <p:nvGrpSpPr>
          <p:cNvPr id="394" name="Google Shape;394;p41"/>
          <p:cNvGrpSpPr/>
          <p:nvPr/>
        </p:nvGrpSpPr>
        <p:grpSpPr>
          <a:xfrm>
            <a:off x="801075" y="1435938"/>
            <a:ext cx="320100" cy="320100"/>
            <a:chOff x="853475" y="1771825"/>
            <a:chExt cx="320100" cy="320100"/>
          </a:xfrm>
        </p:grpSpPr>
        <p:sp>
          <p:nvSpPr>
            <p:cNvPr id="395" name="Google Shape;395;p41"/>
            <p:cNvSpPr/>
            <p:nvPr/>
          </p:nvSpPr>
          <p:spPr>
            <a:xfrm>
              <a:off x="853475" y="1771825"/>
              <a:ext cx="320100" cy="320100"/>
            </a:xfrm>
            <a:prstGeom prst="ellipse">
              <a:avLst/>
            </a:prstGeom>
            <a:solidFill>
              <a:schemeClr val="accent6"/>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6" name="Google Shape;396;p41"/>
            <p:cNvSpPr/>
            <p:nvPr/>
          </p:nvSpPr>
          <p:spPr>
            <a:xfrm>
              <a:off x="922025" y="1840375"/>
              <a:ext cx="183000" cy="183000"/>
            </a:xfrm>
            <a:prstGeom prst="ellipse">
              <a:avLst/>
            </a:prstGeom>
            <a:solidFill>
              <a:schemeClr val="l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397" name="Google Shape;397;p41"/>
          <p:cNvGrpSpPr/>
          <p:nvPr/>
        </p:nvGrpSpPr>
        <p:grpSpPr>
          <a:xfrm>
            <a:off x="2606500" y="1435938"/>
            <a:ext cx="320100" cy="320100"/>
            <a:chOff x="853475" y="1771825"/>
            <a:chExt cx="320100" cy="320100"/>
          </a:xfrm>
        </p:grpSpPr>
        <p:sp>
          <p:nvSpPr>
            <p:cNvPr id="398" name="Google Shape;398;p41"/>
            <p:cNvSpPr/>
            <p:nvPr/>
          </p:nvSpPr>
          <p:spPr>
            <a:xfrm>
              <a:off x="853475" y="1771825"/>
              <a:ext cx="320100" cy="320100"/>
            </a:xfrm>
            <a:prstGeom prst="ellipse">
              <a:avLst/>
            </a:prstGeom>
            <a:solidFill>
              <a:schemeClr val="accent6"/>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9" name="Google Shape;399;p41"/>
            <p:cNvSpPr/>
            <p:nvPr/>
          </p:nvSpPr>
          <p:spPr>
            <a:xfrm>
              <a:off x="922025" y="1840375"/>
              <a:ext cx="183000" cy="183000"/>
            </a:xfrm>
            <a:prstGeom prst="ellipse">
              <a:avLst/>
            </a:prstGeom>
            <a:solidFill>
              <a:schemeClr val="l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00" name="Google Shape;400;p41"/>
          <p:cNvGrpSpPr/>
          <p:nvPr/>
        </p:nvGrpSpPr>
        <p:grpSpPr>
          <a:xfrm>
            <a:off x="4411950" y="1422863"/>
            <a:ext cx="320100" cy="320100"/>
            <a:chOff x="853475" y="1771825"/>
            <a:chExt cx="320100" cy="320100"/>
          </a:xfrm>
        </p:grpSpPr>
        <p:sp>
          <p:nvSpPr>
            <p:cNvPr id="401" name="Google Shape;401;p41"/>
            <p:cNvSpPr/>
            <p:nvPr/>
          </p:nvSpPr>
          <p:spPr>
            <a:xfrm>
              <a:off x="853475" y="1771825"/>
              <a:ext cx="320100" cy="320100"/>
            </a:xfrm>
            <a:prstGeom prst="ellipse">
              <a:avLst/>
            </a:prstGeom>
            <a:solidFill>
              <a:schemeClr val="accent6"/>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2" name="Google Shape;402;p41"/>
            <p:cNvSpPr/>
            <p:nvPr/>
          </p:nvSpPr>
          <p:spPr>
            <a:xfrm>
              <a:off x="922025" y="1840375"/>
              <a:ext cx="183000" cy="183000"/>
            </a:xfrm>
            <a:prstGeom prst="ellipse">
              <a:avLst/>
            </a:prstGeom>
            <a:solidFill>
              <a:schemeClr val="l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03" name="Google Shape;403;p41"/>
          <p:cNvGrpSpPr/>
          <p:nvPr/>
        </p:nvGrpSpPr>
        <p:grpSpPr>
          <a:xfrm>
            <a:off x="6230313" y="1443288"/>
            <a:ext cx="320100" cy="320100"/>
            <a:chOff x="853475" y="1771825"/>
            <a:chExt cx="320100" cy="320100"/>
          </a:xfrm>
        </p:grpSpPr>
        <p:sp>
          <p:nvSpPr>
            <p:cNvPr id="404" name="Google Shape;404;p41"/>
            <p:cNvSpPr/>
            <p:nvPr/>
          </p:nvSpPr>
          <p:spPr>
            <a:xfrm>
              <a:off x="853475" y="1771825"/>
              <a:ext cx="320100" cy="320100"/>
            </a:xfrm>
            <a:prstGeom prst="ellipse">
              <a:avLst/>
            </a:prstGeom>
            <a:solidFill>
              <a:schemeClr val="accent6"/>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5" name="Google Shape;405;p41"/>
            <p:cNvSpPr/>
            <p:nvPr/>
          </p:nvSpPr>
          <p:spPr>
            <a:xfrm>
              <a:off x="922025" y="1840375"/>
              <a:ext cx="183000" cy="183000"/>
            </a:xfrm>
            <a:prstGeom prst="ellipse">
              <a:avLst/>
            </a:prstGeom>
            <a:solidFill>
              <a:schemeClr val="l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06" name="Google Shape;406;p41"/>
          <p:cNvGrpSpPr/>
          <p:nvPr/>
        </p:nvGrpSpPr>
        <p:grpSpPr>
          <a:xfrm>
            <a:off x="8048700" y="1422863"/>
            <a:ext cx="320100" cy="320100"/>
            <a:chOff x="853475" y="1771825"/>
            <a:chExt cx="320100" cy="320100"/>
          </a:xfrm>
        </p:grpSpPr>
        <p:sp>
          <p:nvSpPr>
            <p:cNvPr id="407" name="Google Shape;407;p41"/>
            <p:cNvSpPr/>
            <p:nvPr/>
          </p:nvSpPr>
          <p:spPr>
            <a:xfrm>
              <a:off x="853475" y="1771825"/>
              <a:ext cx="320100" cy="320100"/>
            </a:xfrm>
            <a:prstGeom prst="ellipse">
              <a:avLst/>
            </a:prstGeom>
            <a:solidFill>
              <a:schemeClr val="accent6"/>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8" name="Google Shape;408;p41"/>
            <p:cNvSpPr/>
            <p:nvPr/>
          </p:nvSpPr>
          <p:spPr>
            <a:xfrm>
              <a:off x="922025" y="1840375"/>
              <a:ext cx="183000" cy="183000"/>
            </a:xfrm>
            <a:prstGeom prst="ellipse">
              <a:avLst/>
            </a:prstGeom>
            <a:solidFill>
              <a:schemeClr val="l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09" name="Google Shape;409;p41"/>
          <p:cNvSpPr txBox="1"/>
          <p:nvPr/>
        </p:nvSpPr>
        <p:spPr>
          <a:xfrm rot="-732">
            <a:off x="256733" y="852970"/>
            <a:ext cx="1408800" cy="49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5B5B5B"/>
                </a:solidFill>
              </a:rPr>
              <a:t>Data Cloud Enablement</a:t>
            </a:r>
            <a:endParaRPr sz="1200" b="1">
              <a:solidFill>
                <a:srgbClr val="5B5B5B"/>
              </a:solidFill>
            </a:endParaRPr>
          </a:p>
        </p:txBody>
      </p:sp>
      <p:sp>
        <p:nvSpPr>
          <p:cNvPr id="410" name="Google Shape;410;p41"/>
          <p:cNvSpPr txBox="1"/>
          <p:nvPr/>
        </p:nvSpPr>
        <p:spPr>
          <a:xfrm rot="-859">
            <a:off x="2171463" y="882073"/>
            <a:ext cx="1283605" cy="43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5B5B5B"/>
                </a:solidFill>
              </a:rPr>
              <a:t>Data Consolidation</a:t>
            </a:r>
            <a:endParaRPr sz="1200" b="1" dirty="0">
              <a:solidFill>
                <a:srgbClr val="5B5B5B"/>
              </a:solidFill>
            </a:endParaRPr>
          </a:p>
        </p:txBody>
      </p:sp>
      <p:sp>
        <p:nvSpPr>
          <p:cNvPr id="411" name="Google Shape;411;p41"/>
          <p:cNvSpPr txBox="1"/>
          <p:nvPr/>
        </p:nvSpPr>
        <p:spPr>
          <a:xfrm rot="-1411">
            <a:off x="3850203" y="867529"/>
            <a:ext cx="1461900" cy="46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5B5B5B"/>
                </a:solidFill>
              </a:rPr>
              <a:t>Data </a:t>
            </a:r>
            <a:endParaRPr sz="1200" b="1">
              <a:solidFill>
                <a:srgbClr val="5B5B5B"/>
              </a:solidFill>
            </a:endParaRPr>
          </a:p>
          <a:p>
            <a:pPr marL="0" lvl="0" indent="0" algn="ctr" rtl="0">
              <a:spcBef>
                <a:spcPts val="0"/>
              </a:spcBef>
              <a:spcAft>
                <a:spcPts val="0"/>
              </a:spcAft>
              <a:buNone/>
            </a:pPr>
            <a:r>
              <a:rPr lang="en" sz="1200" b="1">
                <a:solidFill>
                  <a:srgbClr val="5B5B5B"/>
                </a:solidFill>
              </a:rPr>
              <a:t>Democratisation</a:t>
            </a:r>
            <a:endParaRPr sz="1200" b="1">
              <a:solidFill>
                <a:srgbClr val="5B5B5B"/>
              </a:solidFill>
            </a:endParaRPr>
          </a:p>
        </p:txBody>
      </p:sp>
      <p:sp>
        <p:nvSpPr>
          <p:cNvPr id="412" name="Google Shape;412;p41"/>
          <p:cNvSpPr txBox="1"/>
          <p:nvPr/>
        </p:nvSpPr>
        <p:spPr>
          <a:xfrm rot="1880">
            <a:off x="5567322" y="867670"/>
            <a:ext cx="1646100" cy="48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5B5B5B"/>
                </a:solidFill>
              </a:rPr>
              <a:t>Data </a:t>
            </a:r>
            <a:endParaRPr sz="1200" b="1">
              <a:solidFill>
                <a:srgbClr val="5B5B5B"/>
              </a:solidFill>
            </a:endParaRPr>
          </a:p>
          <a:p>
            <a:pPr marL="0" lvl="0" indent="0" algn="ctr" rtl="0">
              <a:spcBef>
                <a:spcPts val="0"/>
              </a:spcBef>
              <a:spcAft>
                <a:spcPts val="0"/>
              </a:spcAft>
              <a:buNone/>
            </a:pPr>
            <a:r>
              <a:rPr lang="en" sz="1200" b="1">
                <a:solidFill>
                  <a:srgbClr val="5B5B5B"/>
                </a:solidFill>
              </a:rPr>
              <a:t>as an Asset</a:t>
            </a:r>
            <a:endParaRPr sz="1200" b="1">
              <a:solidFill>
                <a:srgbClr val="5B5B5B"/>
              </a:solidFill>
            </a:endParaRPr>
          </a:p>
        </p:txBody>
      </p:sp>
      <p:sp>
        <p:nvSpPr>
          <p:cNvPr id="413" name="Google Shape;413;p41"/>
          <p:cNvSpPr txBox="1"/>
          <p:nvPr/>
        </p:nvSpPr>
        <p:spPr>
          <a:xfrm rot="-4233">
            <a:off x="7468649" y="853715"/>
            <a:ext cx="1461901" cy="49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5B5B5B"/>
                </a:solidFill>
              </a:rPr>
              <a:t>Digital </a:t>
            </a:r>
            <a:endParaRPr sz="1200" b="1">
              <a:solidFill>
                <a:srgbClr val="5B5B5B"/>
              </a:solidFill>
            </a:endParaRPr>
          </a:p>
          <a:p>
            <a:pPr marL="0" lvl="0" indent="0" algn="ctr" rtl="0">
              <a:spcBef>
                <a:spcPts val="0"/>
              </a:spcBef>
              <a:spcAft>
                <a:spcPts val="0"/>
              </a:spcAft>
              <a:buNone/>
            </a:pPr>
            <a:r>
              <a:rPr lang="en" sz="1200" b="1">
                <a:solidFill>
                  <a:srgbClr val="5B5B5B"/>
                </a:solidFill>
              </a:rPr>
              <a:t>Transformation</a:t>
            </a:r>
            <a:endParaRPr sz="1200" b="1">
              <a:solidFill>
                <a:srgbClr val="5B5B5B"/>
              </a:solidFill>
            </a:endParaRPr>
          </a:p>
        </p:txBody>
      </p:sp>
      <p:sp>
        <p:nvSpPr>
          <p:cNvPr id="414" name="Google Shape;414;p41"/>
          <p:cNvSpPr/>
          <p:nvPr/>
        </p:nvSpPr>
        <p:spPr>
          <a:xfrm>
            <a:off x="107175" y="1976200"/>
            <a:ext cx="1707900" cy="2481600"/>
          </a:xfrm>
          <a:prstGeom prst="roundRect">
            <a:avLst>
              <a:gd name="adj" fmla="val 16667"/>
            </a:avLst>
          </a:prstGeom>
          <a:solidFill>
            <a:schemeClr val="lt2"/>
          </a:solidFill>
          <a:ln w="381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171450" lvl="0" indent="-171450" algn="l" rtl="0">
              <a:spcBef>
                <a:spcPts val="0"/>
              </a:spcBef>
              <a:spcAft>
                <a:spcPts val="0"/>
              </a:spcAft>
              <a:buSzPts val="900"/>
              <a:buChar char="➔"/>
            </a:pPr>
            <a:r>
              <a:rPr lang="en" sz="900"/>
              <a:t>Migration approach</a:t>
            </a:r>
            <a:endParaRPr sz="900"/>
          </a:p>
          <a:p>
            <a:pPr marL="0" lvl="0" indent="0" algn="l" rtl="0">
              <a:spcBef>
                <a:spcPts val="0"/>
              </a:spcBef>
              <a:spcAft>
                <a:spcPts val="0"/>
              </a:spcAft>
              <a:buNone/>
            </a:pPr>
            <a:endParaRPr sz="900"/>
          </a:p>
          <a:p>
            <a:pPr marL="171450" lvl="0" indent="-171450" algn="l" rtl="0">
              <a:spcBef>
                <a:spcPts val="0"/>
              </a:spcBef>
              <a:spcAft>
                <a:spcPts val="0"/>
              </a:spcAft>
              <a:buSzPts val="900"/>
              <a:buChar char="➔"/>
            </a:pPr>
            <a:r>
              <a:rPr lang="en" sz="900"/>
              <a:t>Use case data architecture</a:t>
            </a:r>
            <a:endParaRPr sz="900"/>
          </a:p>
          <a:p>
            <a:pPr marL="0" lvl="0" indent="0" algn="l" rtl="0">
              <a:spcBef>
                <a:spcPts val="0"/>
              </a:spcBef>
              <a:spcAft>
                <a:spcPts val="0"/>
              </a:spcAft>
              <a:buNone/>
            </a:pPr>
            <a:endParaRPr sz="900"/>
          </a:p>
          <a:p>
            <a:pPr marL="171450" lvl="0" indent="-171450" algn="l" rtl="0">
              <a:spcBef>
                <a:spcPts val="0"/>
              </a:spcBef>
              <a:spcAft>
                <a:spcPts val="0"/>
              </a:spcAft>
              <a:buSzPts val="900"/>
              <a:buChar char="➔"/>
            </a:pPr>
            <a:r>
              <a:rPr lang="en" sz="900"/>
              <a:t>Data Ingestion &amp; Transformation</a:t>
            </a:r>
            <a:endParaRPr sz="900"/>
          </a:p>
          <a:p>
            <a:pPr marL="0" lvl="0" indent="0" algn="l" rtl="0">
              <a:spcBef>
                <a:spcPts val="0"/>
              </a:spcBef>
              <a:spcAft>
                <a:spcPts val="0"/>
              </a:spcAft>
              <a:buNone/>
            </a:pPr>
            <a:endParaRPr sz="900"/>
          </a:p>
          <a:p>
            <a:pPr marL="171450" lvl="0" indent="-171450" algn="l" rtl="0">
              <a:spcBef>
                <a:spcPts val="0"/>
              </a:spcBef>
              <a:spcAft>
                <a:spcPts val="0"/>
              </a:spcAft>
              <a:buSzPts val="900"/>
              <a:buChar char="➔"/>
            </a:pPr>
            <a:r>
              <a:rPr lang="en" sz="900"/>
              <a:t>User authentication, role access &amp; data security</a:t>
            </a:r>
            <a:endParaRPr sz="900"/>
          </a:p>
          <a:p>
            <a:pPr marL="0" lvl="0" indent="0" algn="l" rtl="0">
              <a:spcBef>
                <a:spcPts val="0"/>
              </a:spcBef>
              <a:spcAft>
                <a:spcPts val="0"/>
              </a:spcAft>
              <a:buNone/>
            </a:pPr>
            <a:endParaRPr sz="900"/>
          </a:p>
          <a:p>
            <a:pPr marL="171450" lvl="0" indent="-171450" algn="l" rtl="0">
              <a:spcBef>
                <a:spcPts val="0"/>
              </a:spcBef>
              <a:spcAft>
                <a:spcPts val="0"/>
              </a:spcAft>
              <a:buSzPts val="900"/>
              <a:buChar char="➔"/>
            </a:pPr>
            <a:r>
              <a:rPr lang="en" sz="900"/>
              <a:t>Cost Management</a:t>
            </a:r>
            <a:endParaRPr sz="900"/>
          </a:p>
          <a:p>
            <a:pPr marL="0" lvl="0" indent="0" algn="l" rtl="0">
              <a:spcBef>
                <a:spcPts val="0"/>
              </a:spcBef>
              <a:spcAft>
                <a:spcPts val="0"/>
              </a:spcAft>
              <a:buNone/>
            </a:pPr>
            <a:endParaRPr sz="900"/>
          </a:p>
          <a:p>
            <a:pPr marL="171450" lvl="0" indent="-171450" algn="l" rtl="0">
              <a:spcBef>
                <a:spcPts val="0"/>
              </a:spcBef>
              <a:spcAft>
                <a:spcPts val="0"/>
              </a:spcAft>
              <a:buSzPts val="900"/>
              <a:buChar char="➔"/>
            </a:pPr>
            <a:r>
              <a:rPr lang="en" sz="900"/>
              <a:t>Backup/Recovery </a:t>
            </a:r>
            <a:endParaRPr sz="900"/>
          </a:p>
        </p:txBody>
      </p:sp>
      <p:sp>
        <p:nvSpPr>
          <p:cNvPr id="415" name="Google Shape;415;p41"/>
          <p:cNvSpPr/>
          <p:nvPr/>
        </p:nvSpPr>
        <p:spPr>
          <a:xfrm>
            <a:off x="1917975" y="1976200"/>
            <a:ext cx="1707900" cy="2481600"/>
          </a:xfrm>
          <a:prstGeom prst="roundRect">
            <a:avLst>
              <a:gd name="adj" fmla="val 16667"/>
            </a:avLst>
          </a:prstGeom>
          <a:solidFill>
            <a:schemeClr val="lt2"/>
          </a:solidFill>
          <a:ln w="381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171450" marR="0" lvl="0" indent="-171450" algn="l" rtl="0">
              <a:lnSpc>
                <a:spcPct val="100000"/>
              </a:lnSpc>
              <a:spcBef>
                <a:spcPts val="0"/>
              </a:spcBef>
              <a:spcAft>
                <a:spcPts val="0"/>
              </a:spcAft>
              <a:buSzPts val="900"/>
              <a:buChar char="➔"/>
            </a:pPr>
            <a:r>
              <a:rPr lang="en" sz="900"/>
              <a:t>Data governance, cost management and chargeback strategy</a:t>
            </a:r>
            <a:endParaRPr sz="900"/>
          </a:p>
          <a:p>
            <a:pPr marL="0" marR="0" lvl="0" indent="0" algn="l" rtl="0">
              <a:lnSpc>
                <a:spcPct val="100000"/>
              </a:lnSpc>
              <a:spcBef>
                <a:spcPts val="0"/>
              </a:spcBef>
              <a:spcAft>
                <a:spcPts val="0"/>
              </a:spcAft>
              <a:buNone/>
            </a:pPr>
            <a:endParaRPr sz="900"/>
          </a:p>
          <a:p>
            <a:pPr marL="171450" marR="0" lvl="0" indent="-171450" algn="l" rtl="0">
              <a:lnSpc>
                <a:spcPct val="100000"/>
              </a:lnSpc>
              <a:spcBef>
                <a:spcPts val="0"/>
              </a:spcBef>
              <a:spcAft>
                <a:spcPts val="0"/>
              </a:spcAft>
              <a:buSzPts val="900"/>
              <a:buChar char="➔"/>
            </a:pPr>
            <a:r>
              <a:rPr lang="en" sz="900"/>
              <a:t>Data catalog strategy</a:t>
            </a:r>
            <a:endParaRPr sz="900"/>
          </a:p>
          <a:p>
            <a:pPr marL="0" marR="0" lvl="0" indent="0" algn="l" rtl="0">
              <a:lnSpc>
                <a:spcPct val="100000"/>
              </a:lnSpc>
              <a:spcBef>
                <a:spcPts val="0"/>
              </a:spcBef>
              <a:spcAft>
                <a:spcPts val="0"/>
              </a:spcAft>
              <a:buNone/>
            </a:pPr>
            <a:endParaRPr sz="900"/>
          </a:p>
          <a:p>
            <a:pPr marL="171450" marR="0" lvl="0" indent="-171450" algn="l" rtl="0">
              <a:lnSpc>
                <a:spcPct val="100000"/>
              </a:lnSpc>
              <a:spcBef>
                <a:spcPts val="0"/>
              </a:spcBef>
              <a:spcAft>
                <a:spcPts val="0"/>
              </a:spcAft>
              <a:buSzPts val="900"/>
              <a:buChar char="➔"/>
            </a:pPr>
            <a:r>
              <a:rPr lang="en" sz="900"/>
              <a:t>CI/CD and DevOps</a:t>
            </a:r>
            <a:endParaRPr sz="900"/>
          </a:p>
          <a:p>
            <a:pPr marL="0" marR="0" lvl="0" indent="0" algn="l" rtl="0">
              <a:lnSpc>
                <a:spcPct val="100000"/>
              </a:lnSpc>
              <a:spcBef>
                <a:spcPts val="0"/>
              </a:spcBef>
              <a:spcAft>
                <a:spcPts val="0"/>
              </a:spcAft>
              <a:buNone/>
            </a:pPr>
            <a:endParaRPr sz="900"/>
          </a:p>
          <a:p>
            <a:pPr marL="171450" marR="0" lvl="0" indent="-171450" algn="l" rtl="0">
              <a:lnSpc>
                <a:spcPct val="100000"/>
              </a:lnSpc>
              <a:spcBef>
                <a:spcPts val="0"/>
              </a:spcBef>
              <a:spcAft>
                <a:spcPts val="0"/>
              </a:spcAft>
              <a:buSzPts val="900"/>
              <a:buChar char="➔"/>
            </a:pPr>
            <a:r>
              <a:rPr lang="en" sz="900"/>
              <a:t>Data integrity process, monitoring and alerting</a:t>
            </a:r>
            <a:endParaRPr sz="900"/>
          </a:p>
          <a:p>
            <a:pPr marL="0" marR="0" lvl="0" indent="0" algn="l" rtl="0">
              <a:lnSpc>
                <a:spcPct val="100000"/>
              </a:lnSpc>
              <a:spcBef>
                <a:spcPts val="0"/>
              </a:spcBef>
              <a:spcAft>
                <a:spcPts val="0"/>
              </a:spcAft>
              <a:buNone/>
            </a:pPr>
            <a:endParaRPr sz="900"/>
          </a:p>
          <a:p>
            <a:pPr marL="171450" marR="0" lvl="0" indent="-171450" algn="l" rtl="0">
              <a:lnSpc>
                <a:spcPct val="100000"/>
              </a:lnSpc>
              <a:spcBef>
                <a:spcPts val="0"/>
              </a:spcBef>
              <a:spcAft>
                <a:spcPts val="0"/>
              </a:spcAft>
              <a:buSzPts val="900"/>
              <a:buChar char="➔"/>
            </a:pPr>
            <a:r>
              <a:rPr lang="en" sz="900"/>
              <a:t>Enable data sharing</a:t>
            </a:r>
            <a:endParaRPr sz="900"/>
          </a:p>
          <a:p>
            <a:pPr marL="0" marR="0" lvl="0" indent="0" algn="l" rtl="0">
              <a:lnSpc>
                <a:spcPct val="100000"/>
              </a:lnSpc>
              <a:spcBef>
                <a:spcPts val="0"/>
              </a:spcBef>
              <a:spcAft>
                <a:spcPts val="0"/>
              </a:spcAft>
              <a:buNone/>
            </a:pPr>
            <a:endParaRPr sz="900"/>
          </a:p>
          <a:p>
            <a:pPr marL="171450" marR="0" lvl="0" indent="-171450" algn="l" rtl="0">
              <a:lnSpc>
                <a:spcPct val="100000"/>
              </a:lnSpc>
              <a:spcBef>
                <a:spcPts val="0"/>
              </a:spcBef>
              <a:spcAft>
                <a:spcPts val="0"/>
              </a:spcAft>
              <a:buSzPts val="900"/>
              <a:buChar char="➔"/>
            </a:pPr>
            <a:r>
              <a:rPr lang="en" sz="900"/>
              <a:t>Optimization</a:t>
            </a:r>
            <a:endParaRPr sz="900"/>
          </a:p>
        </p:txBody>
      </p:sp>
      <p:sp>
        <p:nvSpPr>
          <p:cNvPr id="416" name="Google Shape;416;p41"/>
          <p:cNvSpPr/>
          <p:nvPr/>
        </p:nvSpPr>
        <p:spPr>
          <a:xfrm>
            <a:off x="3727200" y="1976200"/>
            <a:ext cx="1707900" cy="2481600"/>
          </a:xfrm>
          <a:prstGeom prst="roundRect">
            <a:avLst>
              <a:gd name="adj" fmla="val 16667"/>
            </a:avLst>
          </a:prstGeom>
          <a:solidFill>
            <a:schemeClr val="lt2"/>
          </a:solidFill>
          <a:ln w="381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171450" marR="0" lvl="0" indent="-165100" algn="l" rtl="0">
              <a:lnSpc>
                <a:spcPct val="100000"/>
              </a:lnSpc>
              <a:spcBef>
                <a:spcPts val="0"/>
              </a:spcBef>
              <a:spcAft>
                <a:spcPts val="0"/>
              </a:spcAft>
              <a:buSzPts val="800"/>
              <a:buChar char="➔"/>
            </a:pPr>
            <a:r>
              <a:rPr lang="en" sz="800"/>
              <a:t>Enable federated development across business entities</a:t>
            </a:r>
            <a:endParaRPr sz="800"/>
          </a:p>
          <a:p>
            <a:pPr marL="0" marR="0" lvl="0" indent="0" algn="l" rtl="0">
              <a:lnSpc>
                <a:spcPct val="100000"/>
              </a:lnSpc>
              <a:spcBef>
                <a:spcPts val="0"/>
              </a:spcBef>
              <a:spcAft>
                <a:spcPts val="0"/>
              </a:spcAft>
              <a:buNone/>
            </a:pPr>
            <a:endParaRPr sz="800"/>
          </a:p>
          <a:p>
            <a:pPr marL="171450" marR="0" lvl="0" indent="-165100" algn="l" rtl="0">
              <a:lnSpc>
                <a:spcPct val="100000"/>
              </a:lnSpc>
              <a:spcBef>
                <a:spcPts val="0"/>
              </a:spcBef>
              <a:spcAft>
                <a:spcPts val="0"/>
              </a:spcAft>
              <a:buSzPts val="800"/>
              <a:buChar char="➔"/>
            </a:pPr>
            <a:r>
              <a:rPr lang="en" sz="800"/>
              <a:t>Develop Snowflake Center of Excellence/Enablement</a:t>
            </a:r>
            <a:endParaRPr sz="800"/>
          </a:p>
          <a:p>
            <a:pPr marL="0" marR="0" lvl="0" indent="0" algn="l" rtl="0">
              <a:lnSpc>
                <a:spcPct val="100000"/>
              </a:lnSpc>
              <a:spcBef>
                <a:spcPts val="0"/>
              </a:spcBef>
              <a:spcAft>
                <a:spcPts val="0"/>
              </a:spcAft>
              <a:buNone/>
            </a:pPr>
            <a:endParaRPr sz="800"/>
          </a:p>
          <a:p>
            <a:pPr marL="171450" marR="0" lvl="0" indent="-165100" algn="l" rtl="0">
              <a:lnSpc>
                <a:spcPct val="100000"/>
              </a:lnSpc>
              <a:spcBef>
                <a:spcPts val="0"/>
              </a:spcBef>
              <a:spcAft>
                <a:spcPts val="0"/>
              </a:spcAft>
              <a:buSzPts val="800"/>
              <a:buChar char="➔"/>
            </a:pPr>
            <a:r>
              <a:rPr lang="en" sz="800"/>
              <a:t>Expand data governance, data security and privacy controls</a:t>
            </a:r>
            <a:endParaRPr sz="800"/>
          </a:p>
          <a:p>
            <a:pPr marL="0" marR="0" lvl="0" indent="0" algn="l" rtl="0">
              <a:lnSpc>
                <a:spcPct val="100000"/>
              </a:lnSpc>
              <a:spcBef>
                <a:spcPts val="0"/>
              </a:spcBef>
              <a:spcAft>
                <a:spcPts val="0"/>
              </a:spcAft>
              <a:buNone/>
            </a:pPr>
            <a:endParaRPr sz="800"/>
          </a:p>
          <a:p>
            <a:pPr marL="171450" marR="0" lvl="0" indent="-165100" algn="l" rtl="0">
              <a:lnSpc>
                <a:spcPct val="100000"/>
              </a:lnSpc>
              <a:spcBef>
                <a:spcPts val="0"/>
              </a:spcBef>
              <a:spcAft>
                <a:spcPts val="0"/>
              </a:spcAft>
              <a:buSzPts val="800"/>
              <a:buChar char="➔"/>
            </a:pPr>
            <a:r>
              <a:rPr lang="en" sz="800"/>
              <a:t>Provide repeatable patterns for extensibility and ease of administration</a:t>
            </a:r>
            <a:endParaRPr sz="800"/>
          </a:p>
          <a:p>
            <a:pPr marL="0" marR="0" lvl="0" indent="0" algn="l" rtl="0">
              <a:lnSpc>
                <a:spcPct val="100000"/>
              </a:lnSpc>
              <a:spcBef>
                <a:spcPts val="0"/>
              </a:spcBef>
              <a:spcAft>
                <a:spcPts val="0"/>
              </a:spcAft>
              <a:buNone/>
            </a:pPr>
            <a:endParaRPr sz="800"/>
          </a:p>
          <a:p>
            <a:pPr marL="171450" marR="0" lvl="0" indent="-165100" algn="l" rtl="0">
              <a:lnSpc>
                <a:spcPct val="100000"/>
              </a:lnSpc>
              <a:spcBef>
                <a:spcPts val="0"/>
              </a:spcBef>
              <a:spcAft>
                <a:spcPts val="0"/>
              </a:spcAft>
              <a:buSzPts val="800"/>
              <a:buChar char="➔"/>
            </a:pPr>
            <a:r>
              <a:rPr lang="en" sz="800"/>
              <a:t>Optimization</a:t>
            </a:r>
            <a:endParaRPr sz="800"/>
          </a:p>
        </p:txBody>
      </p:sp>
      <p:sp>
        <p:nvSpPr>
          <p:cNvPr id="417" name="Google Shape;417;p41"/>
          <p:cNvSpPr/>
          <p:nvPr/>
        </p:nvSpPr>
        <p:spPr>
          <a:xfrm>
            <a:off x="5536425" y="1976200"/>
            <a:ext cx="1707900" cy="2481600"/>
          </a:xfrm>
          <a:prstGeom prst="roundRect">
            <a:avLst>
              <a:gd name="adj" fmla="val 16667"/>
            </a:avLst>
          </a:prstGeom>
          <a:solidFill>
            <a:schemeClr val="lt2"/>
          </a:solidFill>
          <a:ln w="381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171450" marR="0" lvl="0" indent="-171450" algn="l" rtl="0">
              <a:lnSpc>
                <a:spcPct val="100000"/>
              </a:lnSpc>
              <a:spcBef>
                <a:spcPts val="0"/>
              </a:spcBef>
              <a:spcAft>
                <a:spcPts val="0"/>
              </a:spcAft>
              <a:buSzPts val="900"/>
              <a:buChar char="➔"/>
            </a:pPr>
            <a:r>
              <a:rPr lang="en" sz="900"/>
              <a:t>Enable improved data discovery and access (centrally managed data hub and data exchange)</a:t>
            </a:r>
            <a:endParaRPr sz="900"/>
          </a:p>
          <a:p>
            <a:pPr marL="0" marR="0" lvl="0" indent="0" algn="l" rtl="0">
              <a:lnSpc>
                <a:spcPct val="100000"/>
              </a:lnSpc>
              <a:spcBef>
                <a:spcPts val="0"/>
              </a:spcBef>
              <a:spcAft>
                <a:spcPts val="0"/>
              </a:spcAft>
              <a:buNone/>
            </a:pPr>
            <a:endParaRPr sz="900"/>
          </a:p>
          <a:p>
            <a:pPr marL="171450" marR="0" lvl="0" indent="-171450" algn="l" rtl="0">
              <a:lnSpc>
                <a:spcPct val="100000"/>
              </a:lnSpc>
              <a:spcBef>
                <a:spcPts val="0"/>
              </a:spcBef>
              <a:spcAft>
                <a:spcPts val="0"/>
              </a:spcAft>
              <a:buSzPts val="900"/>
              <a:buChar char="➔"/>
            </a:pPr>
            <a:r>
              <a:rPr lang="en" sz="900"/>
              <a:t>Data Monetization strategies</a:t>
            </a:r>
            <a:endParaRPr sz="900"/>
          </a:p>
          <a:p>
            <a:pPr marL="0" marR="0" lvl="0" indent="0" algn="l" rtl="0">
              <a:lnSpc>
                <a:spcPct val="100000"/>
              </a:lnSpc>
              <a:spcBef>
                <a:spcPts val="0"/>
              </a:spcBef>
              <a:spcAft>
                <a:spcPts val="0"/>
              </a:spcAft>
              <a:buNone/>
            </a:pPr>
            <a:endParaRPr sz="900"/>
          </a:p>
          <a:p>
            <a:pPr marL="171450" marR="0" lvl="0" indent="-171450" algn="l" rtl="0">
              <a:lnSpc>
                <a:spcPct val="100000"/>
              </a:lnSpc>
              <a:spcBef>
                <a:spcPts val="0"/>
              </a:spcBef>
              <a:spcAft>
                <a:spcPts val="0"/>
              </a:spcAft>
              <a:buSzPts val="900"/>
              <a:buChar char="➔"/>
            </a:pPr>
            <a:r>
              <a:rPr lang="en" sz="900"/>
              <a:t>Expand Center of Excellence</a:t>
            </a:r>
            <a:endParaRPr sz="900"/>
          </a:p>
        </p:txBody>
      </p:sp>
      <p:sp>
        <p:nvSpPr>
          <p:cNvPr id="418" name="Google Shape;418;p41"/>
          <p:cNvSpPr/>
          <p:nvPr/>
        </p:nvSpPr>
        <p:spPr>
          <a:xfrm>
            <a:off x="7345650" y="1976200"/>
            <a:ext cx="1707900" cy="2481600"/>
          </a:xfrm>
          <a:prstGeom prst="roundRect">
            <a:avLst>
              <a:gd name="adj" fmla="val 16667"/>
            </a:avLst>
          </a:prstGeom>
          <a:solidFill>
            <a:schemeClr val="lt2"/>
          </a:solidFill>
          <a:ln w="381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171450" marR="0" lvl="0" indent="-171450" algn="l" rtl="0">
              <a:lnSpc>
                <a:spcPct val="100000"/>
              </a:lnSpc>
              <a:spcBef>
                <a:spcPts val="0"/>
              </a:spcBef>
              <a:spcAft>
                <a:spcPts val="0"/>
              </a:spcAft>
              <a:buSzPts val="900"/>
              <a:buChar char="➔"/>
            </a:pPr>
            <a:r>
              <a:rPr lang="en" sz="900"/>
              <a:t>Sustain, operate, Innovate at scale and speed</a:t>
            </a:r>
            <a:endParaRPr sz="900"/>
          </a:p>
        </p:txBody>
      </p:sp>
      <p:sp>
        <p:nvSpPr>
          <p:cNvPr id="419" name="Google Shape;419;p41"/>
          <p:cNvSpPr/>
          <p:nvPr/>
        </p:nvSpPr>
        <p:spPr>
          <a:xfrm>
            <a:off x="57750" y="4668725"/>
            <a:ext cx="9038100" cy="320100"/>
          </a:xfrm>
          <a:prstGeom prst="roundRect">
            <a:avLst>
              <a:gd name="adj" fmla="val 16667"/>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50" b="1"/>
              <a:t>1. Sustain Focus and Funding for existing initiatives     2. Adherence to approved Design patterns.     3. Measure adherence iteratively and intermittently and course correct</a:t>
            </a:r>
            <a:endParaRPr sz="850" b="1"/>
          </a:p>
        </p:txBody>
      </p:sp>
      <p:pic>
        <p:nvPicPr>
          <p:cNvPr id="420" name="Google Shape;420;p41"/>
          <p:cNvPicPr preferRelativeResize="0"/>
          <p:nvPr/>
        </p:nvPicPr>
        <p:blipFill>
          <a:blip r:embed="rId3">
            <a:alphaModFix/>
          </a:blip>
          <a:stretch>
            <a:fillRect/>
          </a:stretch>
        </p:blipFill>
        <p:spPr>
          <a:xfrm>
            <a:off x="1860600" y="1071400"/>
            <a:ext cx="420608" cy="4962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14EAE1-68D5-A261-783E-F892B26C64F9}"/>
              </a:ext>
            </a:extLst>
          </p:cNvPr>
          <p:cNvSpPr>
            <a:spLocks noGrp="1"/>
          </p:cNvSpPr>
          <p:nvPr>
            <p:ph type="title"/>
          </p:nvPr>
        </p:nvSpPr>
        <p:spPr/>
        <p:txBody>
          <a:bodyPr/>
          <a:lstStyle/>
          <a:p>
            <a:r>
              <a:rPr lang="en-GB" sz="1800" b="1" i="0" u="none" strike="noStrike" dirty="0">
                <a:solidFill>
                  <a:srgbClr val="262626"/>
                </a:solidFill>
                <a:effectLst/>
                <a:latin typeface="Arial" panose="020B0604020202020204" pitchFamily="34" charset="0"/>
              </a:rPr>
              <a:t>Example - Executive Summary - Emerging Themes</a:t>
            </a:r>
            <a:endParaRPr lang="en-CH" dirty="0"/>
          </a:p>
        </p:txBody>
      </p:sp>
      <p:sp>
        <p:nvSpPr>
          <p:cNvPr id="4" name="TextBox 3">
            <a:extLst>
              <a:ext uri="{FF2B5EF4-FFF2-40B4-BE49-F238E27FC236}">
                <a16:creationId xmlns:a16="http://schemas.microsoft.com/office/drawing/2014/main" id="{B121638B-00BC-7FCB-7CED-9CB2E24F1D04}"/>
              </a:ext>
            </a:extLst>
          </p:cNvPr>
          <p:cNvSpPr txBox="1"/>
          <p:nvPr/>
        </p:nvSpPr>
        <p:spPr>
          <a:xfrm>
            <a:off x="365750" y="742295"/>
            <a:ext cx="8344799" cy="3539430"/>
          </a:xfrm>
          <a:prstGeom prst="rect">
            <a:avLst/>
          </a:prstGeom>
          <a:noFill/>
        </p:spPr>
        <p:txBody>
          <a:bodyPr wrap="square" rtlCol="0">
            <a:spAutoFit/>
          </a:bodyPr>
          <a:lstStyle/>
          <a:p>
            <a:pPr marL="285750" indent="-285750" rtl="0" fontAlgn="base">
              <a:spcBef>
                <a:spcPts val="0"/>
              </a:spcBef>
              <a:spcAft>
                <a:spcPts val="0"/>
              </a:spcAft>
              <a:buFont typeface="Wingdings" pitchFamily="2" charset="2"/>
              <a:buChar char="Ø"/>
            </a:pPr>
            <a:r>
              <a:rPr lang="en-GB" sz="1400" b="0" i="0" u="none" strike="noStrike" dirty="0">
                <a:solidFill>
                  <a:srgbClr val="1F1F1F"/>
                </a:solidFill>
                <a:effectLst/>
                <a:highlight>
                  <a:srgbClr val="FFFFFF"/>
                </a:highlight>
                <a:latin typeface="Roboto" panose="02000000000000000000" pitchFamily="2" charset="0"/>
              </a:rPr>
              <a:t>Most of the foundational and subsequent work is enshrined in patterns, artifacts and roadmaps. To be successful; investment should be maintained at the right levels to ensure strategic delivery, especially as data is a long-lived asset with many stakeholders.</a:t>
            </a:r>
          </a:p>
          <a:p>
            <a:pPr rtl="0" fontAlgn="base">
              <a:spcBef>
                <a:spcPts val="0"/>
              </a:spcBef>
              <a:spcAft>
                <a:spcPts val="0"/>
              </a:spcAft>
            </a:pPr>
            <a:endParaRPr lang="en-GB" sz="1400" b="0" i="0" u="none" strike="noStrike" dirty="0">
              <a:solidFill>
                <a:srgbClr val="1F1F1F"/>
              </a:solidFill>
              <a:effectLst/>
              <a:latin typeface="Roboto" panose="02000000000000000000" pitchFamily="2" charset="0"/>
            </a:endParaRPr>
          </a:p>
          <a:p>
            <a:pPr marL="285750" indent="-285750" rtl="0" fontAlgn="base">
              <a:spcBef>
                <a:spcPts val="0"/>
              </a:spcBef>
              <a:spcAft>
                <a:spcPts val="0"/>
              </a:spcAft>
              <a:buFont typeface="Wingdings" pitchFamily="2" charset="2"/>
              <a:buChar char="Ø"/>
            </a:pPr>
            <a:r>
              <a:rPr lang="en-GB" sz="1400" b="0" i="0" u="none" strike="noStrike" dirty="0">
                <a:solidFill>
                  <a:srgbClr val="1F1F1F"/>
                </a:solidFill>
                <a:effectLst/>
                <a:highlight>
                  <a:srgbClr val="FFFFFF"/>
                </a:highlight>
                <a:latin typeface="Roboto" panose="02000000000000000000" pitchFamily="2" charset="0"/>
              </a:rPr>
              <a:t>Onboarding and evaluation of new Snowflake features requires a process and pipeline that allows quick adoption when production ready. Data clean rooms being a stand out example for the many industries and is becoming the secure sharing standard.</a:t>
            </a:r>
            <a:br>
              <a:rPr lang="en-GB" sz="1400" b="0" i="0" u="none" strike="noStrike" dirty="0">
                <a:solidFill>
                  <a:srgbClr val="1F1F1F"/>
                </a:solidFill>
                <a:effectLst/>
                <a:highlight>
                  <a:srgbClr val="FFFFFF"/>
                </a:highlight>
                <a:latin typeface="Roboto" panose="02000000000000000000" pitchFamily="2" charset="0"/>
              </a:rPr>
            </a:br>
            <a:endParaRPr lang="en-GB" sz="1400" b="0" i="0" u="none" strike="noStrike" dirty="0">
              <a:solidFill>
                <a:srgbClr val="1F1F1F"/>
              </a:solidFill>
              <a:effectLst/>
              <a:latin typeface="Roboto" panose="02000000000000000000" pitchFamily="2" charset="0"/>
            </a:endParaRPr>
          </a:p>
          <a:p>
            <a:pPr marL="285750" indent="-285750" rtl="0" fontAlgn="base">
              <a:spcBef>
                <a:spcPts val="0"/>
              </a:spcBef>
              <a:spcAft>
                <a:spcPts val="0"/>
              </a:spcAft>
              <a:buFont typeface="Wingdings" pitchFamily="2" charset="2"/>
              <a:buChar char="Ø"/>
            </a:pPr>
            <a:r>
              <a:rPr lang="en-GB" sz="1400" b="0" i="0" u="none" strike="noStrike" dirty="0">
                <a:solidFill>
                  <a:srgbClr val="000000"/>
                </a:solidFill>
                <a:effectLst/>
                <a:highlight>
                  <a:srgbClr val="FFFFFF"/>
                </a:highlight>
                <a:latin typeface="Arial" panose="020B0604020202020204" pitchFamily="34" charset="0"/>
              </a:rPr>
              <a:t>Monetisation is one of the key draws of Snowflake, beyond simplification and robust &amp; secure data sharing. This requires evaluating data in terms of market value as part of the business case.</a:t>
            </a:r>
            <a:br>
              <a:rPr lang="en-GB" sz="1400" b="0" i="0" u="none" strike="noStrike" dirty="0">
                <a:solidFill>
                  <a:srgbClr val="000000"/>
                </a:solidFill>
                <a:effectLst/>
                <a:highlight>
                  <a:srgbClr val="FFFFFF"/>
                </a:highlight>
                <a:latin typeface="Arial" panose="020B0604020202020204" pitchFamily="34" charset="0"/>
              </a:rPr>
            </a:br>
            <a:endParaRPr lang="en-GB" sz="1400" b="0" i="0" u="none" strike="noStrike" dirty="0">
              <a:solidFill>
                <a:srgbClr val="000000"/>
              </a:solidFill>
              <a:effectLst/>
              <a:latin typeface="Arial" panose="020B0604020202020204" pitchFamily="34" charset="0"/>
            </a:endParaRPr>
          </a:p>
          <a:p>
            <a:pPr marL="285750" indent="-285750" rtl="0" fontAlgn="base">
              <a:spcBef>
                <a:spcPts val="0"/>
              </a:spcBef>
              <a:spcAft>
                <a:spcPts val="0"/>
              </a:spcAft>
              <a:buFont typeface="Wingdings" pitchFamily="2" charset="2"/>
              <a:buChar char="Ø"/>
            </a:pPr>
            <a:r>
              <a:rPr lang="en-GB" sz="1400" b="0" i="0" u="none" strike="noStrike" dirty="0">
                <a:solidFill>
                  <a:srgbClr val="000000"/>
                </a:solidFill>
                <a:effectLst/>
                <a:latin typeface="Arial" panose="020B0604020202020204" pitchFamily="34" charset="0"/>
              </a:rPr>
              <a:t>Snowflake will provide a regular view of how the platform is being leveraged against best practice and our customer base to help provide the most up to date information to strategically plan. This allows customers the ability to make the right investment decisions around data maturity and how market leading they wish to be.</a:t>
            </a:r>
          </a:p>
          <a:p>
            <a:endParaRPr lang="en-CH" sz="1400" dirty="0"/>
          </a:p>
        </p:txBody>
      </p:sp>
    </p:spTree>
    <p:extLst>
      <p:ext uri="{BB962C8B-B14F-4D97-AF65-F5344CB8AC3E}">
        <p14:creationId xmlns:p14="http://schemas.microsoft.com/office/powerpoint/2010/main" val="4224645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graphicFrame>
        <p:nvGraphicFramePr>
          <p:cNvPr id="342" name="Google Shape;342;p38"/>
          <p:cNvGraphicFramePr/>
          <p:nvPr>
            <p:extLst>
              <p:ext uri="{D42A27DB-BD31-4B8C-83A1-F6EECF244321}">
                <p14:modId xmlns:p14="http://schemas.microsoft.com/office/powerpoint/2010/main" val="2728206824"/>
              </p:ext>
            </p:extLst>
          </p:nvPr>
        </p:nvGraphicFramePr>
        <p:xfrm>
          <a:off x="146663" y="834413"/>
          <a:ext cx="8850675" cy="3898405"/>
        </p:xfrm>
        <a:graphic>
          <a:graphicData uri="http://schemas.openxmlformats.org/drawingml/2006/table">
            <a:tbl>
              <a:tblPr>
                <a:noFill/>
              </a:tblPr>
              <a:tblGrid>
                <a:gridCol w="1170800">
                  <a:extLst>
                    <a:ext uri="{9D8B030D-6E8A-4147-A177-3AD203B41FA5}">
                      <a16:colId xmlns:a16="http://schemas.microsoft.com/office/drawing/2014/main" val="20000"/>
                    </a:ext>
                  </a:extLst>
                </a:gridCol>
                <a:gridCol w="739925">
                  <a:extLst>
                    <a:ext uri="{9D8B030D-6E8A-4147-A177-3AD203B41FA5}">
                      <a16:colId xmlns:a16="http://schemas.microsoft.com/office/drawing/2014/main" val="20001"/>
                    </a:ext>
                  </a:extLst>
                </a:gridCol>
                <a:gridCol w="3292775">
                  <a:extLst>
                    <a:ext uri="{9D8B030D-6E8A-4147-A177-3AD203B41FA5}">
                      <a16:colId xmlns:a16="http://schemas.microsoft.com/office/drawing/2014/main" val="20002"/>
                    </a:ext>
                  </a:extLst>
                </a:gridCol>
                <a:gridCol w="3647175">
                  <a:extLst>
                    <a:ext uri="{9D8B030D-6E8A-4147-A177-3AD203B41FA5}">
                      <a16:colId xmlns:a16="http://schemas.microsoft.com/office/drawing/2014/main" val="20003"/>
                    </a:ext>
                  </a:extLst>
                </a:gridCol>
              </a:tblGrid>
              <a:tr h="224750">
                <a:tc>
                  <a:txBody>
                    <a:bodyPr/>
                    <a:lstStyle/>
                    <a:p>
                      <a:pPr marL="0" lvl="0" indent="0" algn="ctr" rtl="0">
                        <a:spcBef>
                          <a:spcPts val="0"/>
                        </a:spcBef>
                        <a:spcAft>
                          <a:spcPts val="0"/>
                        </a:spcAft>
                        <a:buNone/>
                      </a:pPr>
                      <a:r>
                        <a:rPr lang="en">
                          <a:solidFill>
                            <a:schemeClr val="lt1"/>
                          </a:solidFill>
                        </a:rPr>
                        <a:t>Pillar</a:t>
                      </a:r>
                      <a:endParaRPr>
                        <a:solidFill>
                          <a:schemeClr val="lt1"/>
                        </a:solidFill>
                      </a:endParaRPr>
                    </a:p>
                  </a:txBody>
                  <a:tcPr marL="91425" marR="91425" marT="91425" marB="91425">
                    <a:solidFill>
                      <a:schemeClr val="accent2"/>
                    </a:solidFill>
                  </a:tcPr>
                </a:tc>
                <a:tc>
                  <a:txBody>
                    <a:bodyPr/>
                    <a:lstStyle/>
                    <a:p>
                      <a:pPr marL="0" lvl="0" indent="0" algn="ctr" rtl="0">
                        <a:spcBef>
                          <a:spcPts val="0"/>
                        </a:spcBef>
                        <a:spcAft>
                          <a:spcPts val="0"/>
                        </a:spcAft>
                        <a:buNone/>
                      </a:pPr>
                      <a:r>
                        <a:rPr lang="en">
                          <a:solidFill>
                            <a:schemeClr val="lt1"/>
                          </a:solidFill>
                        </a:rPr>
                        <a:t>Status</a:t>
                      </a:r>
                      <a:endParaRPr>
                        <a:solidFill>
                          <a:schemeClr val="lt1"/>
                        </a:solidFill>
                      </a:endParaRPr>
                    </a:p>
                  </a:txBody>
                  <a:tcPr marL="91425" marR="91425" marT="91425" marB="91425">
                    <a:solidFill>
                      <a:schemeClr val="accent2"/>
                    </a:solidFill>
                  </a:tcPr>
                </a:tc>
                <a:tc>
                  <a:txBody>
                    <a:bodyPr/>
                    <a:lstStyle/>
                    <a:p>
                      <a:pPr marL="0" lvl="0" indent="0" algn="ctr" rtl="0">
                        <a:spcBef>
                          <a:spcPts val="0"/>
                        </a:spcBef>
                        <a:spcAft>
                          <a:spcPts val="0"/>
                        </a:spcAft>
                        <a:buNone/>
                      </a:pPr>
                      <a:r>
                        <a:rPr lang="en">
                          <a:solidFill>
                            <a:schemeClr val="lt1"/>
                          </a:solidFill>
                        </a:rPr>
                        <a:t>Findings</a:t>
                      </a:r>
                      <a:endParaRPr>
                        <a:solidFill>
                          <a:schemeClr val="lt1"/>
                        </a:solidFill>
                      </a:endParaRPr>
                    </a:p>
                  </a:txBody>
                  <a:tcPr marL="91425" marR="91425" marT="91425" marB="91425">
                    <a:solidFill>
                      <a:schemeClr val="accent2"/>
                    </a:solidFill>
                  </a:tcPr>
                </a:tc>
                <a:tc>
                  <a:txBody>
                    <a:bodyPr/>
                    <a:lstStyle/>
                    <a:p>
                      <a:pPr marL="0" lvl="0" indent="0" algn="ctr" rtl="0">
                        <a:spcBef>
                          <a:spcPts val="0"/>
                        </a:spcBef>
                        <a:spcAft>
                          <a:spcPts val="0"/>
                        </a:spcAft>
                        <a:buNone/>
                      </a:pPr>
                      <a:r>
                        <a:rPr lang="en">
                          <a:solidFill>
                            <a:schemeClr val="lt1"/>
                          </a:solidFill>
                        </a:rPr>
                        <a:t>Path to Green</a:t>
                      </a:r>
                      <a:endParaRPr>
                        <a:solidFill>
                          <a:schemeClr val="lt1"/>
                        </a:solidFill>
                      </a:endParaRPr>
                    </a:p>
                  </a:txBody>
                  <a:tcPr marL="91425" marR="91425" marT="91425" marB="91425">
                    <a:solidFill>
                      <a:schemeClr val="accent2"/>
                    </a:solidFill>
                  </a:tcPr>
                </a:tc>
                <a:extLst>
                  <a:ext uri="{0D108BD9-81ED-4DB2-BD59-A6C34878D82A}">
                    <a16:rowId xmlns:a16="http://schemas.microsoft.com/office/drawing/2014/main" val="10000"/>
                  </a:ext>
                </a:extLst>
              </a:tr>
              <a:tr h="1106200">
                <a:tc>
                  <a:txBody>
                    <a:bodyPr/>
                    <a:lstStyle/>
                    <a:p>
                      <a:pPr marL="0" lvl="0" indent="0" algn="l" rtl="0">
                        <a:spcBef>
                          <a:spcPts val="0"/>
                        </a:spcBef>
                        <a:spcAft>
                          <a:spcPts val="0"/>
                        </a:spcAft>
                        <a:buNone/>
                      </a:pPr>
                      <a:r>
                        <a:rPr lang="en" sz="1200" b="1"/>
                        <a:t>Enterprise Grade </a:t>
                      </a:r>
                      <a:br>
                        <a:rPr lang="en" sz="1200" b="1"/>
                      </a:br>
                      <a:r>
                        <a:rPr lang="en" sz="1200" b="1"/>
                        <a:t>Deployment</a:t>
                      </a:r>
                      <a:endParaRPr sz="1200" b="1"/>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457200" lvl="0" indent="-292100" algn="l" rtl="0">
                        <a:spcBef>
                          <a:spcPts val="0"/>
                        </a:spcBef>
                        <a:spcAft>
                          <a:spcPts val="0"/>
                        </a:spcAft>
                        <a:buClr>
                          <a:srgbClr val="6AA84F"/>
                        </a:buClr>
                        <a:buSzPts val="1000"/>
                        <a:buChar char="●"/>
                      </a:pPr>
                      <a:r>
                        <a:rPr lang="en" sz="1000"/>
                        <a:t>Data Strategy is in place</a:t>
                      </a:r>
                      <a:endParaRPr sz="1000"/>
                    </a:p>
                    <a:p>
                      <a:pPr marL="457200" lvl="0" indent="-292100" algn="l" rtl="0">
                        <a:spcBef>
                          <a:spcPts val="0"/>
                        </a:spcBef>
                        <a:spcAft>
                          <a:spcPts val="0"/>
                        </a:spcAft>
                        <a:buClr>
                          <a:srgbClr val="6AA84F"/>
                        </a:buClr>
                        <a:buSzPts val="1000"/>
                        <a:buChar char="●"/>
                      </a:pPr>
                      <a:r>
                        <a:rPr lang="en" sz="1000"/>
                        <a:t>Design conforms to best practices</a:t>
                      </a:r>
                      <a:endParaRPr sz="1000"/>
                    </a:p>
                    <a:p>
                      <a:pPr marL="457200" lvl="0" indent="-292100" algn="l" rtl="0">
                        <a:spcBef>
                          <a:spcPts val="0"/>
                        </a:spcBef>
                        <a:spcAft>
                          <a:spcPts val="0"/>
                        </a:spcAft>
                        <a:buClr>
                          <a:srgbClr val="FF9900"/>
                        </a:buClr>
                        <a:buSzPts val="1000"/>
                        <a:buChar char="●"/>
                      </a:pPr>
                      <a:r>
                        <a:rPr lang="en" sz="1000"/>
                        <a:t>Mature operating model under implementation, but capability awareness is a risk to new projects</a:t>
                      </a:r>
                      <a:endParaRPr sz="1000"/>
                    </a:p>
                    <a:p>
                      <a:pPr marL="0" lvl="0" indent="0" algn="l" rtl="0">
                        <a:spcBef>
                          <a:spcPts val="0"/>
                        </a:spcBef>
                        <a:spcAft>
                          <a:spcPts val="0"/>
                        </a:spcAft>
                        <a:buNone/>
                      </a:pPr>
                      <a:endParaRPr/>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457200" lvl="0" indent="-292100" algn="l" rtl="0">
                        <a:spcBef>
                          <a:spcPts val="0"/>
                        </a:spcBef>
                        <a:spcAft>
                          <a:spcPts val="0"/>
                        </a:spcAft>
                        <a:buSzPts val="1000"/>
                        <a:buChar char="●"/>
                      </a:pPr>
                      <a:r>
                        <a:rPr lang="en" sz="1000" dirty="0"/>
                        <a:t>Maintain course on delivering foundational capabilities</a:t>
                      </a:r>
                      <a:endParaRPr sz="1000" dirty="0"/>
                    </a:p>
                    <a:p>
                      <a:pPr marL="457200" lvl="0" indent="-292100" algn="l" rtl="0">
                        <a:spcBef>
                          <a:spcPts val="0"/>
                        </a:spcBef>
                        <a:spcAft>
                          <a:spcPts val="0"/>
                        </a:spcAft>
                        <a:buSzPts val="1000"/>
                        <a:buChar char="●"/>
                      </a:pPr>
                      <a:r>
                        <a:rPr lang="en" sz="1000" dirty="0"/>
                        <a:t>Maintain full adoption of the latter</a:t>
                      </a:r>
                      <a:endParaRPr sz="1000" dirty="0"/>
                    </a:p>
                    <a:p>
                      <a:pPr marL="457200" lvl="0" indent="-292100" algn="l" rtl="0">
                        <a:spcBef>
                          <a:spcPts val="0"/>
                        </a:spcBef>
                        <a:spcAft>
                          <a:spcPts val="0"/>
                        </a:spcAft>
                        <a:buSzPts val="1000"/>
                        <a:buChar char="●"/>
                      </a:pPr>
                      <a:r>
                        <a:rPr lang="en" sz="1000" dirty="0"/>
                        <a:t>Maintain full </a:t>
                      </a:r>
                      <a:r>
                        <a:rPr lang="en" sz="1000" dirty="0" err="1"/>
                        <a:t>organisational</a:t>
                      </a:r>
                      <a:r>
                        <a:rPr lang="en" sz="1000" dirty="0"/>
                        <a:t> awareness</a:t>
                      </a:r>
                      <a:endParaRPr dirty="0"/>
                    </a:p>
                  </a:txBody>
                  <a:tcPr marL="91425" marR="91425" marT="91425" marB="91425">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61175">
                <a:tc>
                  <a:txBody>
                    <a:bodyPr/>
                    <a:lstStyle/>
                    <a:p>
                      <a:pPr marL="0" lvl="0" indent="0" algn="l" rtl="0">
                        <a:spcBef>
                          <a:spcPts val="0"/>
                        </a:spcBef>
                        <a:spcAft>
                          <a:spcPts val="0"/>
                        </a:spcAft>
                        <a:buNone/>
                      </a:pPr>
                      <a:r>
                        <a:rPr lang="en" sz="1200" b="1"/>
                        <a:t>Security</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457200" lvl="0" indent="-292100" algn="l" rtl="0">
                        <a:spcBef>
                          <a:spcPts val="0"/>
                        </a:spcBef>
                        <a:spcAft>
                          <a:spcPts val="0"/>
                        </a:spcAft>
                        <a:buClr>
                          <a:srgbClr val="6AA84F"/>
                        </a:buClr>
                        <a:buSzPts val="1000"/>
                        <a:buChar char="●"/>
                      </a:pPr>
                      <a:r>
                        <a:rPr lang="en" sz="1000" dirty="0"/>
                        <a:t>Shared responsibility model defined and implemented, with appropriate automation</a:t>
                      </a:r>
                      <a:endParaRPr sz="1000" dirty="0"/>
                    </a:p>
                    <a:p>
                      <a:pPr marL="457200" lvl="0" indent="-292100" algn="l" rtl="0">
                        <a:spcBef>
                          <a:spcPts val="0"/>
                        </a:spcBef>
                        <a:spcAft>
                          <a:spcPts val="0"/>
                        </a:spcAft>
                        <a:buClr>
                          <a:srgbClr val="6AA84F"/>
                        </a:buClr>
                        <a:buSzPts val="1000"/>
                        <a:buChar char="●"/>
                      </a:pPr>
                      <a:r>
                        <a:rPr lang="en" sz="1000" dirty="0"/>
                        <a:t>Security monitoring under construction</a:t>
                      </a:r>
                      <a:endParaRPr sz="1000" dirty="0"/>
                    </a:p>
                    <a:p>
                      <a:pPr marL="457200" lvl="0" indent="-292100" algn="l" rtl="0">
                        <a:spcBef>
                          <a:spcPts val="0"/>
                        </a:spcBef>
                        <a:spcAft>
                          <a:spcPts val="0"/>
                        </a:spcAft>
                        <a:buClr>
                          <a:srgbClr val="FF9900"/>
                        </a:buClr>
                        <a:buSzPts val="1000"/>
                        <a:buChar char="●"/>
                      </a:pPr>
                      <a:r>
                        <a:rPr lang="en" sz="1000" dirty="0"/>
                        <a:t>No external network access based on customer security position</a:t>
                      </a:r>
                      <a:endParaRPr sz="1000" dirty="0"/>
                    </a:p>
                    <a:p>
                      <a:pPr marL="457200" lvl="0" indent="0" algn="l" rtl="0">
                        <a:spcBef>
                          <a:spcPts val="0"/>
                        </a:spcBef>
                        <a:spcAft>
                          <a:spcPts val="0"/>
                        </a:spcAft>
                        <a:buNone/>
                      </a:pPr>
                      <a:endParaRPr sz="10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457200" lvl="0" indent="-292100" algn="l" rtl="0">
                        <a:spcBef>
                          <a:spcPts val="0"/>
                        </a:spcBef>
                        <a:spcAft>
                          <a:spcPts val="0"/>
                        </a:spcAft>
                        <a:buSzPts val="1000"/>
                        <a:buChar char="●"/>
                      </a:pPr>
                      <a:r>
                        <a:rPr lang="en" sz="1000" dirty="0"/>
                        <a:t>Continue building foundational capabilities</a:t>
                      </a:r>
                      <a:endParaRPr sz="1000" dirty="0"/>
                    </a:p>
                    <a:p>
                      <a:pPr marL="457200" lvl="0" indent="-292100" algn="l" rtl="0">
                        <a:spcBef>
                          <a:spcPts val="0"/>
                        </a:spcBef>
                        <a:spcAft>
                          <a:spcPts val="0"/>
                        </a:spcAft>
                        <a:buSzPts val="1000"/>
                        <a:buChar char="●"/>
                      </a:pPr>
                      <a:r>
                        <a:rPr lang="en" sz="1000" dirty="0"/>
                        <a:t>Evaluate external network access as a pattern to facilitate new use cases, supported by an SME</a:t>
                      </a:r>
                      <a:endParaRPr sz="1000" dirty="0"/>
                    </a:p>
                    <a:p>
                      <a:pPr marL="457200" lvl="0" indent="0" algn="l" rtl="0">
                        <a:spcBef>
                          <a:spcPts val="0"/>
                        </a:spcBef>
                        <a:spcAft>
                          <a:spcPts val="0"/>
                        </a:spcAft>
                        <a:buNone/>
                      </a:pPr>
                      <a:endParaRPr sz="10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261975">
                <a:tc>
                  <a:txBody>
                    <a:bodyPr/>
                    <a:lstStyle/>
                    <a:p>
                      <a:pPr marL="0" lvl="0" indent="0" algn="l" rtl="0">
                        <a:spcBef>
                          <a:spcPts val="0"/>
                        </a:spcBef>
                        <a:spcAft>
                          <a:spcPts val="0"/>
                        </a:spcAft>
                        <a:buNone/>
                      </a:pPr>
                      <a:r>
                        <a:rPr lang="en" sz="1200" b="1"/>
                        <a:t>Architecture</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457200" lvl="0" indent="-292100" algn="l" rtl="0">
                        <a:spcBef>
                          <a:spcPts val="0"/>
                        </a:spcBef>
                        <a:spcAft>
                          <a:spcPts val="0"/>
                        </a:spcAft>
                        <a:buClr>
                          <a:srgbClr val="6AA84F"/>
                        </a:buClr>
                        <a:buSzPts val="1000"/>
                        <a:buChar char="●"/>
                      </a:pPr>
                      <a:r>
                        <a:rPr lang="en" sz="1000" dirty="0"/>
                        <a:t>Conformance to Data Architecture best practices, implementation ongoing</a:t>
                      </a:r>
                      <a:endParaRPr sz="1000" dirty="0"/>
                    </a:p>
                    <a:p>
                      <a:pPr marL="457200" lvl="0" indent="-292100" algn="l" rtl="0">
                        <a:spcBef>
                          <a:spcPts val="0"/>
                        </a:spcBef>
                        <a:spcAft>
                          <a:spcPts val="0"/>
                        </a:spcAft>
                        <a:buClr>
                          <a:srgbClr val="FF9900"/>
                        </a:buClr>
                        <a:buSzPts val="1000"/>
                        <a:buChar char="●"/>
                      </a:pPr>
                      <a:r>
                        <a:rPr lang="en" sz="1000" dirty="0"/>
                        <a:t>Target Architectures and Design Patterns yet to be tested in implementation</a:t>
                      </a:r>
                      <a:endParaRPr sz="1000" dirty="0"/>
                    </a:p>
                    <a:p>
                      <a:pPr marL="457200" lvl="0" indent="-292100" algn="l" rtl="0">
                        <a:spcBef>
                          <a:spcPts val="0"/>
                        </a:spcBef>
                        <a:spcAft>
                          <a:spcPts val="0"/>
                        </a:spcAft>
                        <a:buClr>
                          <a:srgbClr val="FF0000"/>
                        </a:buClr>
                        <a:buSzPts val="1000"/>
                        <a:buChar char="●"/>
                      </a:pPr>
                      <a:r>
                        <a:rPr lang="en" sz="1000" dirty="0" err="1"/>
                        <a:t>Monetisation</a:t>
                      </a:r>
                      <a:r>
                        <a:rPr lang="en" sz="1000" dirty="0"/>
                        <a:t> and app usage not defined</a:t>
                      </a:r>
                      <a:endParaRPr sz="10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457200" lvl="0" indent="-292100" algn="l" rtl="0">
                        <a:spcBef>
                          <a:spcPts val="0"/>
                        </a:spcBef>
                        <a:spcAft>
                          <a:spcPts val="0"/>
                        </a:spcAft>
                        <a:buSzPts val="1000"/>
                        <a:buChar char="●"/>
                      </a:pPr>
                      <a:r>
                        <a:rPr lang="en" sz="1000" dirty="0"/>
                        <a:t>Maintain course to promote and use design patterns across all lines of business</a:t>
                      </a:r>
                      <a:endParaRPr sz="1000" dirty="0"/>
                    </a:p>
                    <a:p>
                      <a:pPr marL="457200" lvl="0" indent="-292100" algn="l" rtl="0">
                        <a:spcBef>
                          <a:spcPts val="0"/>
                        </a:spcBef>
                        <a:spcAft>
                          <a:spcPts val="0"/>
                        </a:spcAft>
                        <a:buSzPts val="1000"/>
                        <a:buChar char="●"/>
                      </a:pPr>
                      <a:r>
                        <a:rPr lang="en" sz="1000" dirty="0"/>
                        <a:t>Evaluate use of Data Apps</a:t>
                      </a:r>
                      <a:endParaRPr sz="1000" dirty="0"/>
                    </a:p>
                    <a:p>
                      <a:pPr marL="457200" lvl="0" indent="-292100" algn="l" rtl="0">
                        <a:spcBef>
                          <a:spcPts val="0"/>
                        </a:spcBef>
                        <a:spcAft>
                          <a:spcPts val="0"/>
                        </a:spcAft>
                        <a:buSzPts val="1000"/>
                        <a:buChar char="●"/>
                      </a:pPr>
                      <a:r>
                        <a:rPr lang="en" sz="1000" dirty="0"/>
                        <a:t>Evaluate opportunities for </a:t>
                      </a:r>
                      <a:r>
                        <a:rPr lang="en" sz="1000" dirty="0" err="1"/>
                        <a:t>monetisation</a:t>
                      </a:r>
                      <a:r>
                        <a:rPr lang="en" sz="1000" dirty="0"/>
                        <a:t> through Data Transformation</a:t>
                      </a:r>
                      <a:endParaRPr sz="10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343" name="Google Shape;343;p38"/>
          <p:cNvSpPr txBox="1">
            <a:spLocks noGrp="1"/>
          </p:cNvSpPr>
          <p:nvPr>
            <p:ph type="title"/>
          </p:nvPr>
        </p:nvSpPr>
        <p:spPr>
          <a:xfrm>
            <a:off x="272097" y="242025"/>
            <a:ext cx="8344800" cy="548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2200" dirty="0"/>
              <a:t>Executive Summary – Example Findings</a:t>
            </a:r>
            <a:endParaRPr sz="2200" dirty="0"/>
          </a:p>
        </p:txBody>
      </p:sp>
      <p:sp>
        <p:nvSpPr>
          <p:cNvPr id="344" name="Google Shape;344;p38"/>
          <p:cNvSpPr/>
          <p:nvPr/>
        </p:nvSpPr>
        <p:spPr>
          <a:xfrm>
            <a:off x="1478950" y="1608000"/>
            <a:ext cx="399600" cy="312000"/>
          </a:xfrm>
          <a:prstGeom prst="roundRect">
            <a:avLst>
              <a:gd name="adj" fmla="val 16667"/>
            </a:avLst>
          </a:prstGeom>
          <a:solidFill>
            <a:srgbClr val="6AA84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p>
        </p:txBody>
      </p:sp>
      <p:sp>
        <p:nvSpPr>
          <p:cNvPr id="345" name="Google Shape;345;p38"/>
          <p:cNvSpPr/>
          <p:nvPr/>
        </p:nvSpPr>
        <p:spPr>
          <a:xfrm>
            <a:off x="1478950" y="2706038"/>
            <a:ext cx="399600" cy="312000"/>
          </a:xfrm>
          <a:prstGeom prst="roundRect">
            <a:avLst>
              <a:gd name="adj" fmla="val 16667"/>
            </a:avLst>
          </a:prstGeom>
          <a:solidFill>
            <a:srgbClr val="6AA84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p>
        </p:txBody>
      </p:sp>
      <p:sp>
        <p:nvSpPr>
          <p:cNvPr id="346" name="Google Shape;346;p38"/>
          <p:cNvSpPr/>
          <p:nvPr/>
        </p:nvSpPr>
        <p:spPr>
          <a:xfrm>
            <a:off x="1478950" y="3695375"/>
            <a:ext cx="399600" cy="312000"/>
          </a:xfrm>
          <a:prstGeom prst="roundRect">
            <a:avLst>
              <a:gd name="adj" fmla="val 16667"/>
            </a:avLst>
          </a:prstGeom>
          <a:solidFill>
            <a:srgbClr val="6AA84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aphicFrame>
        <p:nvGraphicFramePr>
          <p:cNvPr id="352" name="Google Shape;352;p39"/>
          <p:cNvGraphicFramePr/>
          <p:nvPr>
            <p:extLst>
              <p:ext uri="{D42A27DB-BD31-4B8C-83A1-F6EECF244321}">
                <p14:modId xmlns:p14="http://schemas.microsoft.com/office/powerpoint/2010/main" val="1811024940"/>
              </p:ext>
            </p:extLst>
          </p:nvPr>
        </p:nvGraphicFramePr>
        <p:xfrm>
          <a:off x="146663" y="834413"/>
          <a:ext cx="8850675" cy="4050805"/>
        </p:xfrm>
        <a:graphic>
          <a:graphicData uri="http://schemas.openxmlformats.org/drawingml/2006/table">
            <a:tbl>
              <a:tblPr>
                <a:noFill/>
              </a:tblPr>
              <a:tblGrid>
                <a:gridCol w="1170800">
                  <a:extLst>
                    <a:ext uri="{9D8B030D-6E8A-4147-A177-3AD203B41FA5}">
                      <a16:colId xmlns:a16="http://schemas.microsoft.com/office/drawing/2014/main" val="20000"/>
                    </a:ext>
                  </a:extLst>
                </a:gridCol>
                <a:gridCol w="739925">
                  <a:extLst>
                    <a:ext uri="{9D8B030D-6E8A-4147-A177-3AD203B41FA5}">
                      <a16:colId xmlns:a16="http://schemas.microsoft.com/office/drawing/2014/main" val="20001"/>
                    </a:ext>
                  </a:extLst>
                </a:gridCol>
                <a:gridCol w="3292775">
                  <a:extLst>
                    <a:ext uri="{9D8B030D-6E8A-4147-A177-3AD203B41FA5}">
                      <a16:colId xmlns:a16="http://schemas.microsoft.com/office/drawing/2014/main" val="20002"/>
                    </a:ext>
                  </a:extLst>
                </a:gridCol>
                <a:gridCol w="3647175">
                  <a:extLst>
                    <a:ext uri="{9D8B030D-6E8A-4147-A177-3AD203B41FA5}">
                      <a16:colId xmlns:a16="http://schemas.microsoft.com/office/drawing/2014/main" val="20003"/>
                    </a:ext>
                  </a:extLst>
                </a:gridCol>
              </a:tblGrid>
              <a:tr h="224750">
                <a:tc>
                  <a:txBody>
                    <a:bodyPr/>
                    <a:lstStyle/>
                    <a:p>
                      <a:pPr marL="0" lvl="0" indent="0" algn="ctr" rtl="0">
                        <a:spcBef>
                          <a:spcPts val="0"/>
                        </a:spcBef>
                        <a:spcAft>
                          <a:spcPts val="0"/>
                        </a:spcAft>
                        <a:buNone/>
                      </a:pPr>
                      <a:r>
                        <a:rPr lang="en">
                          <a:solidFill>
                            <a:schemeClr val="lt1"/>
                          </a:solidFill>
                        </a:rPr>
                        <a:t>Pillar</a:t>
                      </a:r>
                      <a:endParaRPr>
                        <a:solidFill>
                          <a:schemeClr val="lt1"/>
                        </a:solidFill>
                      </a:endParaRPr>
                    </a:p>
                  </a:txBody>
                  <a:tcPr marL="91425" marR="91425" marT="91425" marB="91425">
                    <a:solidFill>
                      <a:schemeClr val="accent2"/>
                    </a:solidFill>
                  </a:tcPr>
                </a:tc>
                <a:tc>
                  <a:txBody>
                    <a:bodyPr/>
                    <a:lstStyle/>
                    <a:p>
                      <a:pPr marL="0" lvl="0" indent="0" algn="ctr" rtl="0">
                        <a:spcBef>
                          <a:spcPts val="0"/>
                        </a:spcBef>
                        <a:spcAft>
                          <a:spcPts val="0"/>
                        </a:spcAft>
                        <a:buNone/>
                      </a:pPr>
                      <a:r>
                        <a:rPr lang="en">
                          <a:solidFill>
                            <a:schemeClr val="lt1"/>
                          </a:solidFill>
                        </a:rPr>
                        <a:t>Status</a:t>
                      </a:r>
                      <a:endParaRPr>
                        <a:solidFill>
                          <a:schemeClr val="lt1"/>
                        </a:solidFill>
                      </a:endParaRPr>
                    </a:p>
                  </a:txBody>
                  <a:tcPr marL="91425" marR="91425" marT="91425" marB="91425">
                    <a:solidFill>
                      <a:schemeClr val="accent2"/>
                    </a:solidFill>
                  </a:tcPr>
                </a:tc>
                <a:tc>
                  <a:txBody>
                    <a:bodyPr/>
                    <a:lstStyle/>
                    <a:p>
                      <a:pPr marL="0" lvl="0" indent="0" algn="ctr" rtl="0">
                        <a:spcBef>
                          <a:spcPts val="0"/>
                        </a:spcBef>
                        <a:spcAft>
                          <a:spcPts val="0"/>
                        </a:spcAft>
                        <a:buNone/>
                      </a:pPr>
                      <a:r>
                        <a:rPr lang="en">
                          <a:solidFill>
                            <a:schemeClr val="lt1"/>
                          </a:solidFill>
                        </a:rPr>
                        <a:t>Findings</a:t>
                      </a:r>
                      <a:endParaRPr>
                        <a:solidFill>
                          <a:schemeClr val="lt1"/>
                        </a:solidFill>
                      </a:endParaRPr>
                    </a:p>
                  </a:txBody>
                  <a:tcPr marL="91425" marR="91425" marT="91425" marB="91425">
                    <a:solidFill>
                      <a:schemeClr val="accent2"/>
                    </a:solidFill>
                  </a:tcPr>
                </a:tc>
                <a:tc>
                  <a:txBody>
                    <a:bodyPr/>
                    <a:lstStyle/>
                    <a:p>
                      <a:pPr marL="0" lvl="0" indent="0" algn="ctr" rtl="0">
                        <a:spcBef>
                          <a:spcPts val="0"/>
                        </a:spcBef>
                        <a:spcAft>
                          <a:spcPts val="0"/>
                        </a:spcAft>
                        <a:buNone/>
                      </a:pPr>
                      <a:r>
                        <a:rPr lang="en">
                          <a:solidFill>
                            <a:schemeClr val="lt1"/>
                          </a:solidFill>
                        </a:rPr>
                        <a:t>Path to Green</a:t>
                      </a:r>
                      <a:endParaRPr>
                        <a:solidFill>
                          <a:schemeClr val="lt1"/>
                        </a:solidFill>
                      </a:endParaRPr>
                    </a:p>
                  </a:txBody>
                  <a:tcPr marL="91425" marR="91425" marT="91425" marB="91425">
                    <a:solidFill>
                      <a:schemeClr val="accent2"/>
                    </a:solidFill>
                  </a:tcPr>
                </a:tc>
                <a:extLst>
                  <a:ext uri="{0D108BD9-81ED-4DB2-BD59-A6C34878D82A}">
                    <a16:rowId xmlns:a16="http://schemas.microsoft.com/office/drawing/2014/main" val="10000"/>
                  </a:ext>
                </a:extLst>
              </a:tr>
              <a:tr h="1106200">
                <a:tc>
                  <a:txBody>
                    <a:bodyPr/>
                    <a:lstStyle/>
                    <a:p>
                      <a:pPr marL="0" lvl="0" indent="0" algn="l" rtl="0">
                        <a:spcBef>
                          <a:spcPts val="0"/>
                        </a:spcBef>
                        <a:spcAft>
                          <a:spcPts val="0"/>
                        </a:spcAft>
                        <a:buNone/>
                      </a:pPr>
                      <a:r>
                        <a:rPr lang="en" sz="1200" b="1"/>
                        <a:t>Data Governance</a:t>
                      </a:r>
                      <a:endParaRPr sz="1200" b="1"/>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457200" lvl="0" indent="-292100" algn="l" rtl="0">
                        <a:spcBef>
                          <a:spcPts val="0"/>
                        </a:spcBef>
                        <a:spcAft>
                          <a:spcPts val="0"/>
                        </a:spcAft>
                        <a:buClr>
                          <a:srgbClr val="6AA84F"/>
                        </a:buClr>
                        <a:buSzPts val="1000"/>
                        <a:buChar char="●"/>
                      </a:pPr>
                      <a:r>
                        <a:rPr lang="en" sz="1000" dirty="0"/>
                        <a:t>Data Governance Framework is evolving with the correct intent, and due overall in 2025</a:t>
                      </a:r>
                      <a:endParaRPr sz="1000" dirty="0">
                        <a:solidFill>
                          <a:schemeClr val="dk1"/>
                        </a:solidFill>
                      </a:endParaRPr>
                    </a:p>
                    <a:p>
                      <a:pPr marL="457200" lvl="0" indent="-292100" algn="l" rtl="0">
                        <a:spcBef>
                          <a:spcPts val="0"/>
                        </a:spcBef>
                        <a:spcAft>
                          <a:spcPts val="0"/>
                        </a:spcAft>
                        <a:buClr>
                          <a:schemeClr val="accent4"/>
                        </a:buClr>
                        <a:buSzPts val="1000"/>
                        <a:buChar char="●"/>
                      </a:pPr>
                      <a:r>
                        <a:rPr lang="en" sz="1000" dirty="0">
                          <a:solidFill>
                            <a:schemeClr val="dk1"/>
                          </a:solidFill>
                        </a:rPr>
                        <a:t>No overall clarity on strategic solutions for the roadmap, mainly tactical interim state</a:t>
                      </a:r>
                      <a:endParaRPr sz="1000" dirty="0">
                        <a:solidFill>
                          <a:schemeClr val="dk1"/>
                        </a:solidFill>
                      </a:endParaRPr>
                    </a:p>
                    <a:p>
                      <a:pPr marL="457200" lvl="0" indent="-292100" algn="l" rtl="0">
                        <a:spcBef>
                          <a:spcPts val="0"/>
                        </a:spcBef>
                        <a:spcAft>
                          <a:spcPts val="0"/>
                        </a:spcAft>
                        <a:buClr>
                          <a:srgbClr val="FF0000"/>
                        </a:buClr>
                        <a:buSzPts val="1000"/>
                        <a:buChar char="●"/>
                      </a:pPr>
                      <a:r>
                        <a:rPr lang="en" sz="1000" dirty="0">
                          <a:solidFill>
                            <a:schemeClr val="dk1"/>
                          </a:solidFill>
                        </a:rPr>
                        <a:t>Data Clean Rooms not used or evaluated yet</a:t>
                      </a:r>
                      <a:endParaRPr sz="1000" dirty="0">
                        <a:solidFill>
                          <a:schemeClr val="dk1"/>
                        </a:solidFill>
                      </a:endParaRPr>
                    </a:p>
                    <a:p>
                      <a:pPr marL="0" lvl="0" indent="0" algn="l" rtl="0">
                        <a:spcBef>
                          <a:spcPts val="0"/>
                        </a:spcBef>
                        <a:spcAft>
                          <a:spcPts val="0"/>
                        </a:spcAft>
                        <a:buNone/>
                      </a:pPr>
                      <a:endParaRPr dirty="0"/>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457200" lvl="0" indent="-292100" algn="l" rtl="0">
                        <a:spcBef>
                          <a:spcPts val="0"/>
                        </a:spcBef>
                        <a:spcAft>
                          <a:spcPts val="0"/>
                        </a:spcAft>
                        <a:buSzPts val="1000"/>
                        <a:buChar char="●"/>
                      </a:pPr>
                      <a:r>
                        <a:rPr lang="en" sz="1000" dirty="0"/>
                        <a:t>Maintain course on multi-year funding</a:t>
                      </a:r>
                      <a:endParaRPr sz="1000" dirty="0"/>
                    </a:p>
                    <a:p>
                      <a:pPr marL="457200" lvl="0" indent="-292100" algn="l" rtl="0">
                        <a:spcBef>
                          <a:spcPts val="0"/>
                        </a:spcBef>
                        <a:spcAft>
                          <a:spcPts val="0"/>
                        </a:spcAft>
                        <a:buSzPts val="1000"/>
                        <a:buChar char="●"/>
                      </a:pPr>
                      <a:r>
                        <a:rPr lang="en" sz="1000" dirty="0"/>
                        <a:t>Mature the governance model for managing interim capability state; to ensure remains fit-for-purpose</a:t>
                      </a:r>
                      <a:endParaRPr sz="1000" dirty="0"/>
                    </a:p>
                    <a:p>
                      <a:pPr marL="457200" lvl="0" indent="-292100" algn="l" rtl="0">
                        <a:spcBef>
                          <a:spcPts val="0"/>
                        </a:spcBef>
                        <a:spcAft>
                          <a:spcPts val="0"/>
                        </a:spcAft>
                        <a:buSzPts val="1000"/>
                        <a:buChar char="●"/>
                      </a:pPr>
                      <a:r>
                        <a:rPr lang="en" sz="1000" dirty="0"/>
                        <a:t>Evaluate Data Clean rooms as a data sharing pattern</a:t>
                      </a:r>
                      <a:endParaRPr dirty="0"/>
                    </a:p>
                  </a:txBody>
                  <a:tcPr marL="91425" marR="91425" marT="91425" marB="91425">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61175">
                <a:tc>
                  <a:txBody>
                    <a:bodyPr/>
                    <a:lstStyle/>
                    <a:p>
                      <a:pPr marL="0" lvl="0" indent="0" algn="l" rtl="0">
                        <a:spcBef>
                          <a:spcPts val="0"/>
                        </a:spcBef>
                        <a:spcAft>
                          <a:spcPts val="0"/>
                        </a:spcAft>
                        <a:buNone/>
                      </a:pPr>
                      <a:r>
                        <a:rPr lang="en" sz="1200" b="1"/>
                        <a:t>Cost &amp; Performance Optimisation</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457200" lvl="0" indent="-292100" algn="l" rtl="0">
                        <a:spcBef>
                          <a:spcPts val="0"/>
                        </a:spcBef>
                        <a:spcAft>
                          <a:spcPts val="0"/>
                        </a:spcAft>
                        <a:buClr>
                          <a:srgbClr val="FF9F36"/>
                        </a:buClr>
                        <a:buSzPts val="1000"/>
                        <a:buChar char="●"/>
                      </a:pPr>
                      <a:r>
                        <a:rPr lang="en" sz="1000"/>
                        <a:t>Most initiatives still in the design phase</a:t>
                      </a:r>
                      <a:endParaRPr sz="1000"/>
                    </a:p>
                    <a:p>
                      <a:pPr marL="457200" lvl="0" indent="-292100" algn="l" rtl="0">
                        <a:spcBef>
                          <a:spcPts val="0"/>
                        </a:spcBef>
                        <a:spcAft>
                          <a:spcPts val="0"/>
                        </a:spcAft>
                        <a:buClr>
                          <a:srgbClr val="FF9F36"/>
                        </a:buClr>
                        <a:buSzPts val="1000"/>
                        <a:buChar char="●"/>
                      </a:pPr>
                      <a:r>
                        <a:rPr lang="en" sz="1000"/>
                        <a:t>Strategic approach to capacity planning remains to be implementing</a:t>
                      </a:r>
                      <a:endParaRPr sz="1000"/>
                    </a:p>
                    <a:p>
                      <a:pPr marL="457200" lvl="0" indent="-292100" algn="l" rtl="0">
                        <a:spcBef>
                          <a:spcPts val="0"/>
                        </a:spcBef>
                        <a:spcAft>
                          <a:spcPts val="0"/>
                        </a:spcAft>
                        <a:buClr>
                          <a:srgbClr val="FF0000"/>
                        </a:buClr>
                        <a:buSzPts val="1000"/>
                        <a:buChar char="●"/>
                      </a:pPr>
                      <a:r>
                        <a:rPr lang="en" sz="1000"/>
                        <a:t>Warehouse consolidation remains to be defined</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457200" lvl="0" indent="-292100" algn="l" rtl="0">
                        <a:spcBef>
                          <a:spcPts val="0"/>
                        </a:spcBef>
                        <a:spcAft>
                          <a:spcPts val="0"/>
                        </a:spcAft>
                        <a:buSzPts val="1000"/>
                        <a:buChar char="●"/>
                      </a:pPr>
                      <a:r>
                        <a:rPr lang="en" sz="1000" dirty="0"/>
                        <a:t>Establish a health measure for teams, based on direct accountability for cost and performance </a:t>
                      </a:r>
                      <a:r>
                        <a:rPr lang="en" sz="1000" dirty="0" err="1"/>
                        <a:t>optimisation</a:t>
                      </a:r>
                      <a:endParaRPr sz="1000" dirty="0"/>
                    </a:p>
                    <a:p>
                      <a:pPr marL="457200" lvl="0" indent="-292100" algn="l" rtl="0">
                        <a:spcBef>
                          <a:spcPts val="0"/>
                        </a:spcBef>
                        <a:spcAft>
                          <a:spcPts val="0"/>
                        </a:spcAft>
                        <a:buSzPts val="1000"/>
                        <a:buChar char="●"/>
                      </a:pPr>
                      <a:r>
                        <a:rPr lang="en" sz="1000" dirty="0"/>
                        <a:t>Maintain course of training in performance </a:t>
                      </a:r>
                      <a:r>
                        <a:rPr lang="en" sz="1000" dirty="0" err="1"/>
                        <a:t>optimisation</a:t>
                      </a:r>
                      <a:r>
                        <a:rPr lang="en" sz="1000" dirty="0"/>
                        <a:t> </a:t>
                      </a:r>
                    </a:p>
                    <a:p>
                      <a:pPr marL="457200" lvl="0" indent="-292100" algn="l" rtl="0">
                        <a:spcBef>
                          <a:spcPts val="0"/>
                        </a:spcBef>
                        <a:spcAft>
                          <a:spcPts val="0"/>
                        </a:spcAft>
                        <a:buSzPts val="1000"/>
                        <a:buChar char="●"/>
                      </a:pPr>
                      <a:r>
                        <a:rPr lang="en" sz="1000" dirty="0" err="1"/>
                        <a:t>Mobilise</a:t>
                      </a:r>
                      <a:r>
                        <a:rPr lang="en" sz="1000" dirty="0"/>
                        <a:t> a warehouse consolidation strategy as an increment on the data roadmaps</a:t>
                      </a:r>
                      <a:endParaRPr sz="10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261975">
                <a:tc>
                  <a:txBody>
                    <a:bodyPr/>
                    <a:lstStyle/>
                    <a:p>
                      <a:pPr marL="0" lvl="0" indent="0" algn="l" rtl="0">
                        <a:spcBef>
                          <a:spcPts val="0"/>
                        </a:spcBef>
                        <a:spcAft>
                          <a:spcPts val="0"/>
                        </a:spcAft>
                        <a:buNone/>
                      </a:pPr>
                      <a:r>
                        <a:rPr lang="en" sz="1200" b="1"/>
                        <a:t>Reliability</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457200" lvl="0" indent="-292100" algn="l" rtl="0">
                        <a:spcBef>
                          <a:spcPts val="0"/>
                        </a:spcBef>
                        <a:spcAft>
                          <a:spcPts val="0"/>
                        </a:spcAft>
                        <a:buClr>
                          <a:srgbClr val="6AA84F"/>
                        </a:buClr>
                        <a:buSzPts val="1000"/>
                        <a:buChar char="●"/>
                      </a:pPr>
                      <a:r>
                        <a:rPr lang="en" sz="1000">
                          <a:solidFill>
                            <a:schemeClr val="dk1"/>
                          </a:solidFill>
                        </a:rPr>
                        <a:t>Cross region Disaster Recovery and base Business Continuity are on the roadmap</a:t>
                      </a:r>
                      <a:endParaRPr sz="1000">
                        <a:solidFill>
                          <a:schemeClr val="dk1"/>
                        </a:solidFill>
                      </a:endParaRPr>
                    </a:p>
                    <a:p>
                      <a:pPr marL="457200" lvl="0" indent="-292100" algn="l" rtl="0">
                        <a:spcBef>
                          <a:spcPts val="0"/>
                        </a:spcBef>
                        <a:spcAft>
                          <a:spcPts val="0"/>
                        </a:spcAft>
                        <a:buClr>
                          <a:srgbClr val="FF9F36"/>
                        </a:buClr>
                        <a:buSzPts val="1000"/>
                        <a:buChar char="●"/>
                      </a:pPr>
                      <a:r>
                        <a:rPr lang="en" sz="1000">
                          <a:solidFill>
                            <a:schemeClr val="dk1"/>
                          </a:solidFill>
                        </a:rPr>
                        <a:t>Mature approach in a cloud context remains to be fully defined (beyond native capabilities)</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457200" lvl="0" indent="-292100" algn="l" rtl="0">
                        <a:spcBef>
                          <a:spcPts val="0"/>
                        </a:spcBef>
                        <a:spcAft>
                          <a:spcPts val="0"/>
                        </a:spcAft>
                        <a:buSzPts val="1000"/>
                        <a:buChar char="●"/>
                      </a:pPr>
                      <a:r>
                        <a:rPr lang="en" sz="1000" dirty="0" err="1"/>
                        <a:t>Mobilise</a:t>
                      </a:r>
                      <a:r>
                        <a:rPr lang="en" sz="1000" dirty="0"/>
                        <a:t> a review of  the DR and BC approach and its ability to take full advantage of cloud capabilities</a:t>
                      </a:r>
                      <a:endParaRPr sz="10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353" name="Google Shape;353;p39"/>
          <p:cNvSpPr txBox="1">
            <a:spLocks noGrp="1"/>
          </p:cNvSpPr>
          <p:nvPr>
            <p:ph type="title"/>
          </p:nvPr>
        </p:nvSpPr>
        <p:spPr>
          <a:xfrm>
            <a:off x="272097" y="242025"/>
            <a:ext cx="8344800" cy="548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2200" dirty="0"/>
              <a:t>Executive Summary – Example Findings</a:t>
            </a:r>
            <a:endParaRPr sz="2200" dirty="0"/>
          </a:p>
        </p:txBody>
      </p:sp>
      <p:sp>
        <p:nvSpPr>
          <p:cNvPr id="355" name="Google Shape;355;p39"/>
          <p:cNvSpPr/>
          <p:nvPr/>
        </p:nvSpPr>
        <p:spPr>
          <a:xfrm>
            <a:off x="1478950" y="1608000"/>
            <a:ext cx="399600" cy="312000"/>
          </a:xfrm>
          <a:prstGeom prst="roundRect">
            <a:avLst>
              <a:gd name="adj" fmla="val 16667"/>
            </a:avLst>
          </a:pr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6" name="Google Shape;356;p39"/>
          <p:cNvSpPr/>
          <p:nvPr/>
        </p:nvSpPr>
        <p:spPr>
          <a:xfrm>
            <a:off x="1478950" y="2706038"/>
            <a:ext cx="399600" cy="312000"/>
          </a:xfrm>
          <a:prstGeom prst="roundRect">
            <a:avLst>
              <a:gd name="adj" fmla="val 16667"/>
            </a:avLst>
          </a:pr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7" name="Google Shape;357;p39"/>
          <p:cNvSpPr/>
          <p:nvPr/>
        </p:nvSpPr>
        <p:spPr>
          <a:xfrm>
            <a:off x="1478950" y="3695375"/>
            <a:ext cx="399600" cy="312000"/>
          </a:xfrm>
          <a:prstGeom prst="roundRect">
            <a:avLst>
              <a:gd name="adj" fmla="val 16667"/>
            </a:avLst>
          </a:prstGeom>
          <a:solidFill>
            <a:srgbClr val="6AA84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2"/>
          <p:cNvSpPr txBox="1">
            <a:spLocks noGrp="1"/>
          </p:cNvSpPr>
          <p:nvPr>
            <p:ph type="body" idx="1"/>
          </p:nvPr>
        </p:nvSpPr>
        <p:spPr>
          <a:xfrm>
            <a:off x="365749" y="1214450"/>
            <a:ext cx="8510100" cy="271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Q&amp;A</a:t>
            </a:r>
            <a:endParaRPr dirty="0"/>
          </a:p>
          <a:p>
            <a:pPr marL="0" lvl="0" indent="0" algn="l" rtl="0">
              <a:spcBef>
                <a:spcPts val="800"/>
              </a:spcBef>
              <a:spcAft>
                <a:spcPts val="0"/>
              </a:spcAft>
              <a:buNone/>
            </a:pPr>
            <a:endParaRPr dirty="0">
              <a:solidFill>
                <a:schemeClr val="accent1"/>
              </a:solidFill>
            </a:endParaRPr>
          </a:p>
          <a:p>
            <a:pPr marL="0" lvl="0" indent="0" algn="l" rtl="0">
              <a:spcBef>
                <a:spcPts val="800"/>
              </a:spcBef>
              <a:spcAft>
                <a:spcPts val="800"/>
              </a:spcAft>
              <a:buNone/>
            </a:pPr>
            <a:endParaRPr dirty="0">
              <a:solidFill>
                <a:schemeClr val="accent1"/>
              </a:solidFill>
            </a:endParaRPr>
          </a:p>
        </p:txBody>
      </p:sp>
    </p:spTree>
    <p:extLst>
      <p:ext uri="{BB962C8B-B14F-4D97-AF65-F5344CB8AC3E}">
        <p14:creationId xmlns:p14="http://schemas.microsoft.com/office/powerpoint/2010/main" val="1365028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2"/>
          <p:cNvSpPr txBox="1">
            <a:spLocks noGrp="1"/>
          </p:cNvSpPr>
          <p:nvPr>
            <p:ph type="body" idx="1"/>
          </p:nvPr>
        </p:nvSpPr>
        <p:spPr>
          <a:xfrm>
            <a:off x="365749" y="1214450"/>
            <a:ext cx="8510100" cy="271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Well-Architected Framework</a:t>
            </a:r>
            <a:endParaRPr dirty="0"/>
          </a:p>
          <a:p>
            <a:pPr marL="0" lvl="0" indent="0" algn="l" rtl="0">
              <a:spcBef>
                <a:spcPts val="800"/>
              </a:spcBef>
              <a:spcAft>
                <a:spcPts val="0"/>
              </a:spcAft>
              <a:buNone/>
            </a:pPr>
            <a:r>
              <a:rPr lang="en-US" dirty="0">
                <a:solidFill>
                  <a:schemeClr val="accent1"/>
                </a:solidFill>
              </a:rPr>
              <a:t>Built on the Cloud</a:t>
            </a:r>
            <a:endParaRPr dirty="0">
              <a:solidFill>
                <a:schemeClr val="accent1"/>
              </a:solidFill>
            </a:endParaRPr>
          </a:p>
          <a:p>
            <a:pPr marL="0" lvl="0" indent="0" algn="l" rtl="0">
              <a:spcBef>
                <a:spcPts val="800"/>
              </a:spcBef>
              <a:spcAft>
                <a:spcPts val="800"/>
              </a:spcAft>
              <a:buNone/>
            </a:pPr>
            <a:endParaRPr dirty="0">
              <a:solidFill>
                <a:schemeClr val="accent1"/>
              </a:solidFill>
            </a:endParaRPr>
          </a:p>
        </p:txBody>
      </p:sp>
    </p:spTree>
    <p:extLst>
      <p:ext uri="{BB962C8B-B14F-4D97-AF65-F5344CB8AC3E}">
        <p14:creationId xmlns:p14="http://schemas.microsoft.com/office/powerpoint/2010/main" val="277455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6"/>
          <p:cNvSpPr txBox="1">
            <a:spLocks noGrp="1"/>
          </p:cNvSpPr>
          <p:nvPr>
            <p:ph type="body" idx="1"/>
          </p:nvPr>
        </p:nvSpPr>
        <p:spPr>
          <a:xfrm>
            <a:off x="365750" y="1665150"/>
            <a:ext cx="4160400" cy="1417500"/>
          </a:xfrm>
          <a:prstGeom prst="rect">
            <a:avLst/>
          </a:prstGeom>
        </p:spPr>
        <p:txBody>
          <a:bodyPr spcFirstLastPara="1" wrap="square" lIns="91425" tIns="91425" rIns="91425" bIns="91425" anchor="t" anchorCtr="0">
            <a:spAutoFit/>
          </a:bodyPr>
          <a:lstStyle/>
          <a:p>
            <a:pPr marL="0" lvl="0" indent="0" algn="l" rtl="0">
              <a:spcBef>
                <a:spcPts val="0"/>
              </a:spcBef>
              <a:spcAft>
                <a:spcPts val="1000"/>
              </a:spcAft>
              <a:buNone/>
            </a:pPr>
            <a:r>
              <a:rPr lang="en">
                <a:solidFill>
                  <a:srgbClr val="232F3E"/>
                </a:solidFill>
              </a:rPr>
              <a:t>Machines, hardware, networking, S3 buckets, operating systems, patching, disks, data centers, availability zones, regions, physical security</a:t>
            </a:r>
            <a:endParaRPr b="1">
              <a:solidFill>
                <a:srgbClr val="232F3E"/>
              </a:solidFill>
            </a:endParaRPr>
          </a:p>
        </p:txBody>
      </p:sp>
      <p:sp>
        <p:nvSpPr>
          <p:cNvPr id="516" name="Google Shape;516;p56"/>
          <p:cNvSpPr txBox="1">
            <a:spLocks noGrp="1"/>
          </p:cNvSpPr>
          <p:nvPr>
            <p:ph type="title"/>
          </p:nvPr>
        </p:nvSpPr>
        <p:spPr>
          <a:xfrm>
            <a:off x="365750" y="228600"/>
            <a:ext cx="8321100" cy="617575"/>
          </a:xfrm>
          <a:prstGeom prst="rect">
            <a:avLst/>
          </a:prstGeom>
        </p:spPr>
        <p:txBody>
          <a:bodyPr spcFirstLastPara="1" wrap="square" lIns="91425" tIns="91425" rIns="91425" bIns="91425" anchor="t" anchorCtr="0">
            <a:spAutoFit/>
          </a:bodyPr>
          <a:lstStyle/>
          <a:p>
            <a:pPr marL="0" lvl="0" indent="0" algn="l" rtl="0">
              <a:spcBef>
                <a:spcPts val="0"/>
              </a:spcBef>
              <a:spcAft>
                <a:spcPts val="1000"/>
              </a:spcAft>
              <a:buNone/>
            </a:pPr>
            <a:r>
              <a:rPr lang="en" sz="2200" dirty="0"/>
              <a:t>Complementary to AWS Well-Architected</a:t>
            </a:r>
            <a:endParaRPr sz="2200" dirty="0"/>
          </a:p>
        </p:txBody>
      </p:sp>
      <p:sp>
        <p:nvSpPr>
          <p:cNvPr id="517" name="Google Shape;517;p56"/>
          <p:cNvSpPr txBox="1">
            <a:spLocks noGrp="1"/>
          </p:cNvSpPr>
          <p:nvPr>
            <p:ph type="body" idx="2"/>
          </p:nvPr>
        </p:nvSpPr>
        <p:spPr>
          <a:xfrm>
            <a:off x="4617721" y="1665150"/>
            <a:ext cx="4160400" cy="1736100"/>
          </a:xfrm>
          <a:prstGeom prst="rect">
            <a:avLst/>
          </a:prstGeom>
        </p:spPr>
        <p:txBody>
          <a:bodyPr spcFirstLastPara="1" wrap="square" lIns="91425" tIns="91425" rIns="91425" bIns="91425" anchor="t" anchorCtr="0">
            <a:spAutoFit/>
          </a:bodyPr>
          <a:lstStyle/>
          <a:p>
            <a:pPr marL="0" lvl="0" indent="0" algn="l" rtl="0">
              <a:spcBef>
                <a:spcPts val="0"/>
              </a:spcBef>
              <a:spcAft>
                <a:spcPts val="1000"/>
              </a:spcAft>
              <a:buNone/>
            </a:pPr>
            <a:r>
              <a:rPr lang="en">
                <a:solidFill>
                  <a:srgbClr val="232F3E"/>
                </a:solidFill>
              </a:rPr>
              <a:t>Virtual warehouses, databases, micro-partitions, data governance, privacy, archiving, time travel, third-party integrations, accounts, data pipelines, data sharing</a:t>
            </a:r>
            <a:endParaRPr>
              <a:solidFill>
                <a:srgbClr val="232F3E"/>
              </a:solidFill>
            </a:endParaRPr>
          </a:p>
        </p:txBody>
      </p:sp>
      <p:sp>
        <p:nvSpPr>
          <p:cNvPr id="518" name="Google Shape;518;p56"/>
          <p:cNvSpPr txBox="1"/>
          <p:nvPr/>
        </p:nvSpPr>
        <p:spPr>
          <a:xfrm>
            <a:off x="365750" y="130140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800" b="1">
                <a:solidFill>
                  <a:schemeClr val="dk2"/>
                </a:solidFill>
              </a:rPr>
              <a:t>AWS</a:t>
            </a:r>
            <a:endParaRPr/>
          </a:p>
        </p:txBody>
      </p:sp>
      <p:sp>
        <p:nvSpPr>
          <p:cNvPr id="519" name="Google Shape;519;p56"/>
          <p:cNvSpPr txBox="1"/>
          <p:nvPr/>
        </p:nvSpPr>
        <p:spPr>
          <a:xfrm>
            <a:off x="4617718" y="130140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800" b="1">
                <a:solidFill>
                  <a:schemeClr val="dk2"/>
                </a:solidFill>
              </a:rPr>
              <a:t>Snowflake</a:t>
            </a:r>
            <a:endParaRPr/>
          </a:p>
        </p:txBody>
      </p:sp>
      <p:sp>
        <p:nvSpPr>
          <p:cNvPr id="520" name="Google Shape;520;p56"/>
          <p:cNvSpPr txBox="1">
            <a:spLocks noGrp="1"/>
          </p:cNvSpPr>
          <p:nvPr>
            <p:ph type="sldNum" idx="12"/>
          </p:nvPr>
        </p:nvSpPr>
        <p:spPr>
          <a:xfrm>
            <a:off x="8229600" y="4866905"/>
            <a:ext cx="473700" cy="92400"/>
          </a:xfrm>
          <a:prstGeom prst="rect">
            <a:avLst/>
          </a:prstGeom>
        </p:spPr>
        <p:txBody>
          <a:bodyPr spcFirstLastPara="1" wrap="square" lIns="0" tIns="0" rIns="0" bIns="0" anchor="b" anchorCtr="0">
            <a:spAutoFit/>
          </a:bodyPr>
          <a:lstStyle/>
          <a:p>
            <a:pPr marL="0" lvl="0" indent="0" algn="r" rtl="0">
              <a:spcBef>
                <a:spcPts val="0"/>
              </a:spcBef>
              <a:spcAft>
                <a:spcPts val="0"/>
              </a:spcAft>
              <a:buClr>
                <a:srgbClr val="000000"/>
              </a:buClr>
              <a:buFont typeface="Arial"/>
              <a:buNone/>
            </a:pPr>
            <a:fld id="{00000000-1234-1234-1234-123412341234}" type="slidenum">
              <a:rPr lang="en"/>
              <a:t>19</a:t>
            </a:fld>
            <a:endParaRPr/>
          </a:p>
        </p:txBody>
      </p:sp>
      <p:sp>
        <p:nvSpPr>
          <p:cNvPr id="521" name="Google Shape;521;p56"/>
          <p:cNvSpPr txBox="1">
            <a:spLocks noGrp="1"/>
          </p:cNvSpPr>
          <p:nvPr>
            <p:ph type="subTitle" idx="3"/>
          </p:nvPr>
        </p:nvSpPr>
        <p:spPr>
          <a:xfrm>
            <a:off x="365760" y="655285"/>
            <a:ext cx="8344800" cy="365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t>Snowflake is built on a Cloud Service Provider</a:t>
            </a:r>
            <a:endParaRPr>
              <a:solidFill>
                <a:srgbClr val="5B5B5B"/>
              </a:solidFill>
            </a:endParaRPr>
          </a:p>
        </p:txBody>
      </p:sp>
      <p:sp>
        <p:nvSpPr>
          <p:cNvPr id="522" name="Google Shape;522;p56"/>
          <p:cNvSpPr txBox="1"/>
          <p:nvPr/>
        </p:nvSpPr>
        <p:spPr>
          <a:xfrm>
            <a:off x="457200" y="3408225"/>
            <a:ext cx="8070300" cy="141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232F3E"/>
                </a:solidFill>
              </a:rPr>
              <a:t>Snowflake inherits and implements AWS features so the customer doesn’t have to. The customer only needs to take care of residual tasks of managing access to Snowflake and data objects in Snowflake.</a:t>
            </a:r>
            <a:endParaRPr sz="1800">
              <a:solidFill>
                <a:srgbClr val="232F3E"/>
              </a:solidFill>
            </a:endParaRPr>
          </a:p>
        </p:txBody>
      </p:sp>
    </p:spTree>
    <p:extLst>
      <p:ext uri="{BB962C8B-B14F-4D97-AF65-F5344CB8AC3E}">
        <p14:creationId xmlns:p14="http://schemas.microsoft.com/office/powerpoint/2010/main" val="73027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77C8-CA95-19D8-3E10-6372A9748DB7}"/>
              </a:ext>
            </a:extLst>
          </p:cNvPr>
          <p:cNvSpPr>
            <a:spLocks noGrp="1"/>
          </p:cNvSpPr>
          <p:nvPr>
            <p:ph type="title"/>
          </p:nvPr>
        </p:nvSpPr>
        <p:spPr/>
        <p:txBody>
          <a:bodyPr/>
          <a:lstStyle/>
          <a:p>
            <a:r>
              <a:rPr lang="en-CH" dirty="0"/>
              <a:t>Executive Summary</a:t>
            </a:r>
          </a:p>
        </p:txBody>
      </p:sp>
      <p:sp>
        <p:nvSpPr>
          <p:cNvPr id="3" name="Subtitle 2">
            <a:extLst>
              <a:ext uri="{FF2B5EF4-FFF2-40B4-BE49-F238E27FC236}">
                <a16:creationId xmlns:a16="http://schemas.microsoft.com/office/drawing/2014/main" id="{9308179E-2CFC-6D1C-8B4E-1DCE548029E5}"/>
              </a:ext>
            </a:extLst>
          </p:cNvPr>
          <p:cNvSpPr>
            <a:spLocks noGrp="1"/>
          </p:cNvSpPr>
          <p:nvPr>
            <p:ph type="subTitle" idx="1"/>
          </p:nvPr>
        </p:nvSpPr>
        <p:spPr/>
        <p:txBody>
          <a:bodyPr/>
          <a:lstStyle/>
          <a:p>
            <a:r>
              <a:rPr lang="en-CH" dirty="0"/>
              <a:t>Snowflake Well-Architected Framework</a:t>
            </a:r>
          </a:p>
        </p:txBody>
      </p:sp>
      <p:sp>
        <p:nvSpPr>
          <p:cNvPr id="4" name="TextBox 3">
            <a:extLst>
              <a:ext uri="{FF2B5EF4-FFF2-40B4-BE49-F238E27FC236}">
                <a16:creationId xmlns:a16="http://schemas.microsoft.com/office/drawing/2014/main" id="{079296C9-585F-33AE-E1E8-0C5A2F1B22A6}"/>
              </a:ext>
            </a:extLst>
          </p:cNvPr>
          <p:cNvSpPr txBox="1"/>
          <p:nvPr/>
        </p:nvSpPr>
        <p:spPr>
          <a:xfrm>
            <a:off x="354558" y="1248033"/>
            <a:ext cx="8116324" cy="3416320"/>
          </a:xfrm>
          <a:prstGeom prst="rect">
            <a:avLst/>
          </a:prstGeom>
          <a:noFill/>
        </p:spPr>
        <p:txBody>
          <a:bodyPr wrap="none" rtlCol="0">
            <a:spAutoFit/>
          </a:bodyPr>
          <a:lstStyle/>
          <a:p>
            <a:pPr marL="285750" indent="-285750">
              <a:buFont typeface="Arial" panose="020B0604020202020204" pitchFamily="34" charset="0"/>
              <a:buChar char="•"/>
            </a:pPr>
            <a:r>
              <a:rPr lang="en-CH" dirty="0"/>
              <a:t>Started by customer demand</a:t>
            </a:r>
          </a:p>
          <a:p>
            <a:pPr marL="285750" indent="-285750">
              <a:buFont typeface="Arial" panose="020B0604020202020204" pitchFamily="34" charset="0"/>
              <a:buChar char="•"/>
            </a:pPr>
            <a:r>
              <a:rPr lang="en-CH" dirty="0"/>
              <a:t>All customers have similar problems and thus need tried-and-true solutions</a:t>
            </a:r>
          </a:p>
          <a:p>
            <a:pPr marL="285750" indent="-285750">
              <a:buFont typeface="Arial" panose="020B0604020202020204" pitchFamily="34" charset="0"/>
              <a:buChar char="•"/>
            </a:pPr>
            <a:r>
              <a:rPr lang="en-CH" dirty="0"/>
              <a:t>WAF is aligned with major Cloud Service Provider’s architectures</a:t>
            </a:r>
          </a:p>
          <a:p>
            <a:pPr marL="285750" indent="-285750">
              <a:buFont typeface="Arial" panose="020B0604020202020204" pitchFamily="34" charset="0"/>
              <a:buChar char="•"/>
            </a:pPr>
            <a:r>
              <a:rPr lang="en-CH" dirty="0"/>
              <a:t>WAF consists of:</a:t>
            </a:r>
          </a:p>
          <a:p>
            <a:pPr marL="800100" lvl="1" indent="-342900">
              <a:buFont typeface="+mj-lt"/>
              <a:buAutoNum type="arabicPeriod"/>
            </a:pPr>
            <a:r>
              <a:rPr lang="en-CH" dirty="0"/>
              <a:t>Common Architecture for Data Cloud Platforms</a:t>
            </a:r>
          </a:p>
          <a:p>
            <a:pPr marL="800100" lvl="1" indent="-342900">
              <a:buFont typeface="+mj-lt"/>
              <a:buAutoNum type="arabicPeriod"/>
            </a:pPr>
            <a:r>
              <a:rPr lang="en-CH" dirty="0"/>
              <a:t>Best Practices and Design Patterns</a:t>
            </a:r>
          </a:p>
          <a:p>
            <a:pPr marL="800100" lvl="1" indent="-342900">
              <a:buFont typeface="+mj-lt"/>
              <a:buAutoNum type="arabicPeriod"/>
            </a:pPr>
            <a:r>
              <a:rPr lang="en-CH" dirty="0"/>
              <a:t>Review methodology</a:t>
            </a:r>
          </a:p>
          <a:p>
            <a:pPr marL="342900" indent="-342900">
              <a:buFont typeface="Arial" panose="020B0604020202020204" pitchFamily="34" charset="0"/>
              <a:buChar char="•"/>
            </a:pPr>
            <a:r>
              <a:rPr lang="en-CH" dirty="0"/>
              <a:t>The framework allows multiple parties to communicate </a:t>
            </a:r>
            <a:br>
              <a:rPr lang="en-CH" dirty="0"/>
            </a:br>
            <a:r>
              <a:rPr lang="en-CH" dirty="0"/>
              <a:t>and share knowledge in a common language</a:t>
            </a:r>
          </a:p>
          <a:p>
            <a:pPr marL="342900" indent="-342900">
              <a:buFont typeface="Arial" panose="020B0604020202020204" pitchFamily="34" charset="0"/>
              <a:buChar char="•"/>
            </a:pPr>
            <a:r>
              <a:rPr lang="en-CH" dirty="0"/>
              <a:t>The WAF allows to establish a regular cadence and discover use cases</a:t>
            </a:r>
          </a:p>
          <a:p>
            <a:pPr marL="342900" indent="-342900">
              <a:buFont typeface="Arial" panose="020B0604020202020204" pitchFamily="34" charset="0"/>
              <a:buChar char="•"/>
            </a:pPr>
            <a:r>
              <a:rPr lang="en-CH" dirty="0"/>
              <a:t>Using WAF reduces risk for customers</a:t>
            </a:r>
          </a:p>
          <a:p>
            <a:pPr marL="800100" lvl="1" indent="-342900">
              <a:buFont typeface="+mj-lt"/>
              <a:buAutoNum type="arabicPeriod"/>
            </a:pPr>
            <a:endParaRPr lang="en-CH" dirty="0"/>
          </a:p>
        </p:txBody>
      </p:sp>
    </p:spTree>
    <p:extLst>
      <p:ext uri="{BB962C8B-B14F-4D97-AF65-F5344CB8AC3E}">
        <p14:creationId xmlns:p14="http://schemas.microsoft.com/office/powerpoint/2010/main" val="322592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5"/>
          <p:cNvSpPr txBox="1">
            <a:spLocks noGrp="1"/>
          </p:cNvSpPr>
          <p:nvPr>
            <p:ph type="title"/>
          </p:nvPr>
        </p:nvSpPr>
        <p:spPr>
          <a:xfrm>
            <a:off x="271772" y="226475"/>
            <a:ext cx="8344800" cy="548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t>Snowflake &amp; AWS Well-Architected </a:t>
            </a:r>
            <a:endParaRPr/>
          </a:p>
        </p:txBody>
      </p:sp>
      <p:sp>
        <p:nvSpPr>
          <p:cNvPr id="483" name="Google Shape;483;p55"/>
          <p:cNvSpPr/>
          <p:nvPr/>
        </p:nvSpPr>
        <p:spPr>
          <a:xfrm>
            <a:off x="2820864" y="3509226"/>
            <a:ext cx="824100" cy="1239000"/>
          </a:xfrm>
          <a:prstGeom prst="flowChartAlternateProcess">
            <a:avLst/>
          </a:prstGeom>
          <a:solidFill>
            <a:schemeClr val="dk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Operational Excellence</a:t>
            </a:r>
            <a:endParaRPr sz="700">
              <a:solidFill>
                <a:schemeClr val="lt1"/>
              </a:solidFill>
            </a:endParaRPr>
          </a:p>
        </p:txBody>
      </p:sp>
      <p:sp>
        <p:nvSpPr>
          <p:cNvPr id="484" name="Google Shape;484;p55"/>
          <p:cNvSpPr/>
          <p:nvPr/>
        </p:nvSpPr>
        <p:spPr>
          <a:xfrm>
            <a:off x="3845506" y="3509226"/>
            <a:ext cx="824100" cy="1239000"/>
          </a:xfrm>
          <a:prstGeom prst="flowChartAlternateProcess">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Security</a:t>
            </a:r>
            <a:endParaRPr sz="700">
              <a:solidFill>
                <a:schemeClr val="lt1"/>
              </a:solidFill>
            </a:endParaRPr>
          </a:p>
        </p:txBody>
      </p:sp>
      <p:sp>
        <p:nvSpPr>
          <p:cNvPr id="485" name="Google Shape;485;p55"/>
          <p:cNvSpPr/>
          <p:nvPr/>
        </p:nvSpPr>
        <p:spPr>
          <a:xfrm>
            <a:off x="4837986" y="3509226"/>
            <a:ext cx="824100" cy="1239000"/>
          </a:xfrm>
          <a:prstGeom prst="flowChartAlternateProcess">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Sustainability</a:t>
            </a:r>
            <a:endParaRPr sz="700">
              <a:solidFill>
                <a:schemeClr val="lt1"/>
              </a:solidFill>
            </a:endParaRPr>
          </a:p>
        </p:txBody>
      </p:sp>
      <p:sp>
        <p:nvSpPr>
          <p:cNvPr id="486" name="Google Shape;486;p55"/>
          <p:cNvSpPr/>
          <p:nvPr/>
        </p:nvSpPr>
        <p:spPr>
          <a:xfrm>
            <a:off x="5885199" y="3509226"/>
            <a:ext cx="824100" cy="1239000"/>
          </a:xfrm>
          <a:prstGeom prst="flowChartAlternateProcess">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Performance Efficiency</a:t>
            </a:r>
            <a:endParaRPr sz="700">
              <a:solidFill>
                <a:schemeClr val="lt1"/>
              </a:solidFill>
            </a:endParaRPr>
          </a:p>
        </p:txBody>
      </p:sp>
      <p:sp>
        <p:nvSpPr>
          <p:cNvPr id="487" name="Google Shape;487;p55"/>
          <p:cNvSpPr/>
          <p:nvPr/>
        </p:nvSpPr>
        <p:spPr>
          <a:xfrm>
            <a:off x="6919429" y="3509226"/>
            <a:ext cx="824100" cy="1239000"/>
          </a:xfrm>
          <a:prstGeom prst="flowChartAlternateProcess">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Cost Optimisation</a:t>
            </a:r>
            <a:endParaRPr sz="700">
              <a:solidFill>
                <a:schemeClr val="lt1"/>
              </a:solidFill>
            </a:endParaRPr>
          </a:p>
        </p:txBody>
      </p:sp>
      <p:sp>
        <p:nvSpPr>
          <p:cNvPr id="488" name="Google Shape;488;p55"/>
          <p:cNvSpPr/>
          <p:nvPr/>
        </p:nvSpPr>
        <p:spPr>
          <a:xfrm>
            <a:off x="7937427" y="3509226"/>
            <a:ext cx="824100" cy="1239000"/>
          </a:xfrm>
          <a:prstGeom prst="flowChartAlternateProcess">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Reliability</a:t>
            </a:r>
            <a:endParaRPr sz="700">
              <a:solidFill>
                <a:schemeClr val="lt1"/>
              </a:solidFill>
            </a:endParaRPr>
          </a:p>
        </p:txBody>
      </p:sp>
      <p:sp>
        <p:nvSpPr>
          <p:cNvPr id="489" name="Google Shape;489;p55"/>
          <p:cNvSpPr/>
          <p:nvPr/>
        </p:nvSpPr>
        <p:spPr>
          <a:xfrm>
            <a:off x="2820864" y="3073922"/>
            <a:ext cx="5940600" cy="358200"/>
          </a:xfrm>
          <a:prstGeom prst="flowChartAlternateProcess">
            <a:avLst/>
          </a:prstGeom>
          <a:solidFill>
            <a:srgbClr val="FF9F36"/>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a:t>AWS Well-Architected</a:t>
            </a:r>
            <a:endParaRPr sz="1800"/>
          </a:p>
        </p:txBody>
      </p:sp>
      <p:sp>
        <p:nvSpPr>
          <p:cNvPr id="490" name="Google Shape;490;p55"/>
          <p:cNvSpPr/>
          <p:nvPr/>
        </p:nvSpPr>
        <p:spPr>
          <a:xfrm>
            <a:off x="2820864" y="1095375"/>
            <a:ext cx="5874900" cy="390900"/>
          </a:xfrm>
          <a:prstGeom prst="roundRect">
            <a:avLst>
              <a:gd name="adj" fmla="val 16667"/>
            </a:avLst>
          </a:prstGeom>
          <a:solidFill>
            <a:srgbClr val="CBE5F6"/>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a:t>Snowflake Well-Architected</a:t>
            </a:r>
            <a:endParaRPr sz="1800"/>
          </a:p>
        </p:txBody>
      </p:sp>
      <p:sp>
        <p:nvSpPr>
          <p:cNvPr id="491" name="Google Shape;491;p55"/>
          <p:cNvSpPr/>
          <p:nvPr/>
        </p:nvSpPr>
        <p:spPr>
          <a:xfrm>
            <a:off x="2820864" y="1562805"/>
            <a:ext cx="814800" cy="1351500"/>
          </a:xfrm>
          <a:prstGeom prst="flowChartAlternateProcess">
            <a:avLst/>
          </a:prstGeom>
          <a:solidFill>
            <a:srgbClr val="27B1E3"/>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Enterprise Grade Deployment</a:t>
            </a:r>
            <a:endParaRPr sz="700">
              <a:solidFill>
                <a:schemeClr val="lt1"/>
              </a:solidFill>
            </a:endParaRPr>
          </a:p>
        </p:txBody>
      </p:sp>
      <p:sp>
        <p:nvSpPr>
          <p:cNvPr id="492" name="Google Shape;492;p55"/>
          <p:cNvSpPr/>
          <p:nvPr/>
        </p:nvSpPr>
        <p:spPr>
          <a:xfrm>
            <a:off x="3834177" y="1562805"/>
            <a:ext cx="814800" cy="1351500"/>
          </a:xfrm>
          <a:prstGeom prst="flowChartAlternateProcess">
            <a:avLst/>
          </a:prstGeom>
          <a:solidFill>
            <a:srgbClr val="27B1E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Security</a:t>
            </a:r>
            <a:endParaRPr sz="700">
              <a:solidFill>
                <a:schemeClr val="lt1"/>
              </a:solidFill>
            </a:endParaRPr>
          </a:p>
        </p:txBody>
      </p:sp>
      <p:sp>
        <p:nvSpPr>
          <p:cNvPr id="493" name="Google Shape;493;p55"/>
          <p:cNvSpPr/>
          <p:nvPr/>
        </p:nvSpPr>
        <p:spPr>
          <a:xfrm>
            <a:off x="4815686" y="1562805"/>
            <a:ext cx="814800" cy="1351500"/>
          </a:xfrm>
          <a:prstGeom prst="flowChartAlternateProcess">
            <a:avLst/>
          </a:prstGeom>
          <a:solidFill>
            <a:srgbClr val="27B1E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Architecture</a:t>
            </a:r>
            <a:endParaRPr sz="700">
              <a:solidFill>
                <a:schemeClr val="lt1"/>
              </a:solidFill>
            </a:endParaRPr>
          </a:p>
        </p:txBody>
      </p:sp>
      <p:sp>
        <p:nvSpPr>
          <p:cNvPr id="494" name="Google Shape;494;p55"/>
          <p:cNvSpPr/>
          <p:nvPr/>
        </p:nvSpPr>
        <p:spPr>
          <a:xfrm>
            <a:off x="5851321" y="1562805"/>
            <a:ext cx="814800" cy="1351500"/>
          </a:xfrm>
          <a:prstGeom prst="flowChartAlternateProcess">
            <a:avLst/>
          </a:prstGeom>
          <a:solidFill>
            <a:schemeClr val="accen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highlight>
                  <a:srgbClr val="29B5E8"/>
                </a:highlight>
              </a:rPr>
              <a:t>Data Governance</a:t>
            </a:r>
            <a:endParaRPr sz="700">
              <a:solidFill>
                <a:schemeClr val="lt1"/>
              </a:solidFill>
              <a:highlight>
                <a:srgbClr val="29B5E8"/>
              </a:highlight>
            </a:endParaRPr>
          </a:p>
        </p:txBody>
      </p:sp>
      <p:sp>
        <p:nvSpPr>
          <p:cNvPr id="495" name="Google Shape;495;p55"/>
          <p:cNvSpPr/>
          <p:nvPr/>
        </p:nvSpPr>
        <p:spPr>
          <a:xfrm>
            <a:off x="6874117" y="1562805"/>
            <a:ext cx="814800" cy="1351500"/>
          </a:xfrm>
          <a:prstGeom prst="flowChartAlternateProcess">
            <a:avLst/>
          </a:prstGeom>
          <a:solidFill>
            <a:srgbClr val="27B1E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Cost &amp; Performance Optimisation</a:t>
            </a:r>
            <a:endParaRPr sz="700">
              <a:solidFill>
                <a:schemeClr val="lt1"/>
              </a:solidFill>
            </a:endParaRPr>
          </a:p>
        </p:txBody>
      </p:sp>
      <p:sp>
        <p:nvSpPr>
          <p:cNvPr id="496" name="Google Shape;496;p55"/>
          <p:cNvSpPr/>
          <p:nvPr/>
        </p:nvSpPr>
        <p:spPr>
          <a:xfrm>
            <a:off x="7880859" y="1562805"/>
            <a:ext cx="814800" cy="1351500"/>
          </a:xfrm>
          <a:prstGeom prst="flowChartAlternateProcess">
            <a:avLst/>
          </a:prstGeom>
          <a:solidFill>
            <a:srgbClr val="27B1E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Reliability</a:t>
            </a:r>
            <a:endParaRPr sz="700">
              <a:solidFill>
                <a:schemeClr val="lt1"/>
              </a:solidFill>
            </a:endParaRPr>
          </a:p>
        </p:txBody>
      </p:sp>
      <p:sp>
        <p:nvSpPr>
          <p:cNvPr id="497" name="Google Shape;497;p55"/>
          <p:cNvSpPr txBox="1">
            <a:spLocks noGrp="1"/>
          </p:cNvSpPr>
          <p:nvPr>
            <p:ph type="subTitle" idx="1"/>
          </p:nvPr>
        </p:nvSpPr>
        <p:spPr>
          <a:xfrm>
            <a:off x="269635" y="653160"/>
            <a:ext cx="8344800" cy="365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1600"/>
              <a:t>Side-by-side comparison</a:t>
            </a:r>
            <a:endParaRPr sz="1600"/>
          </a:p>
        </p:txBody>
      </p:sp>
      <p:pic>
        <p:nvPicPr>
          <p:cNvPr id="498" name="Google Shape;498;p55"/>
          <p:cNvPicPr preferRelativeResize="0"/>
          <p:nvPr/>
        </p:nvPicPr>
        <p:blipFill rotWithShape="1">
          <a:blip r:embed="rId3">
            <a:alphaModFix/>
          </a:blip>
          <a:srcRect/>
          <a:stretch/>
        </p:blipFill>
        <p:spPr>
          <a:xfrm>
            <a:off x="6078326" y="2355822"/>
            <a:ext cx="347956" cy="315912"/>
          </a:xfrm>
          <a:prstGeom prst="rect">
            <a:avLst/>
          </a:prstGeom>
          <a:noFill/>
          <a:ln>
            <a:noFill/>
          </a:ln>
          <a:effectLst>
            <a:outerShdw blurRad="57150" dist="19050" dir="5400000" algn="bl" rotWithShape="0">
              <a:srgbClr val="000000">
                <a:alpha val="50000"/>
              </a:srgbClr>
            </a:outerShdw>
          </a:effectLst>
        </p:spPr>
      </p:pic>
      <p:pic>
        <p:nvPicPr>
          <p:cNvPr id="499" name="Google Shape;499;p55"/>
          <p:cNvPicPr preferRelativeResize="0"/>
          <p:nvPr/>
        </p:nvPicPr>
        <p:blipFill rotWithShape="1">
          <a:blip r:embed="rId3">
            <a:alphaModFix/>
          </a:blip>
          <a:srcRect/>
          <a:stretch/>
        </p:blipFill>
        <p:spPr>
          <a:xfrm>
            <a:off x="5076176" y="2355822"/>
            <a:ext cx="347956" cy="315912"/>
          </a:xfrm>
          <a:prstGeom prst="rect">
            <a:avLst/>
          </a:prstGeom>
          <a:noFill/>
          <a:ln>
            <a:noFill/>
          </a:ln>
          <a:effectLst>
            <a:outerShdw blurRad="57150" dist="19050" dir="5400000" algn="bl" rotWithShape="0">
              <a:srgbClr val="000000">
                <a:alpha val="50000"/>
              </a:srgbClr>
            </a:outerShdw>
          </a:effectLst>
        </p:spPr>
      </p:pic>
      <p:pic>
        <p:nvPicPr>
          <p:cNvPr id="500" name="Google Shape;500;p55"/>
          <p:cNvPicPr preferRelativeResize="0"/>
          <p:nvPr/>
        </p:nvPicPr>
        <p:blipFill>
          <a:blip r:embed="rId4">
            <a:alphaModFix/>
          </a:blip>
          <a:stretch>
            <a:fillRect/>
          </a:stretch>
        </p:blipFill>
        <p:spPr>
          <a:xfrm>
            <a:off x="5092075" y="3970775"/>
            <a:ext cx="315900" cy="315900"/>
          </a:xfrm>
          <a:prstGeom prst="rect">
            <a:avLst/>
          </a:prstGeom>
          <a:noFill/>
          <a:ln>
            <a:noFill/>
          </a:ln>
          <a:effectLst>
            <a:outerShdw blurRad="57150" dist="19050" dir="5400000" algn="bl" rotWithShape="0">
              <a:srgbClr val="000000">
                <a:alpha val="50000"/>
              </a:srgbClr>
            </a:outerShdw>
          </a:effectLst>
        </p:spPr>
      </p:pic>
      <p:pic>
        <p:nvPicPr>
          <p:cNvPr id="501" name="Google Shape;501;p55"/>
          <p:cNvPicPr preferRelativeResize="0"/>
          <p:nvPr/>
        </p:nvPicPr>
        <p:blipFill rotWithShape="1">
          <a:blip r:embed="rId3">
            <a:alphaModFix/>
          </a:blip>
          <a:srcRect/>
          <a:stretch/>
        </p:blipFill>
        <p:spPr>
          <a:xfrm>
            <a:off x="2876126" y="2339797"/>
            <a:ext cx="347956" cy="315912"/>
          </a:xfrm>
          <a:prstGeom prst="rect">
            <a:avLst/>
          </a:prstGeom>
          <a:noFill/>
          <a:ln>
            <a:noFill/>
          </a:ln>
          <a:effectLst>
            <a:outerShdw blurRad="57150" dist="19050" dir="5400000" algn="bl" rotWithShape="0">
              <a:srgbClr val="000000">
                <a:alpha val="50000"/>
              </a:srgbClr>
            </a:outerShdw>
          </a:effectLst>
        </p:spPr>
      </p:pic>
      <p:pic>
        <p:nvPicPr>
          <p:cNvPr id="502" name="Google Shape;502;p55"/>
          <p:cNvPicPr preferRelativeResize="0"/>
          <p:nvPr/>
        </p:nvPicPr>
        <p:blipFill>
          <a:blip r:embed="rId4">
            <a:alphaModFix/>
          </a:blip>
          <a:stretch>
            <a:fillRect/>
          </a:stretch>
        </p:blipFill>
        <p:spPr>
          <a:xfrm>
            <a:off x="3224075" y="2355825"/>
            <a:ext cx="315900" cy="315900"/>
          </a:xfrm>
          <a:prstGeom prst="rect">
            <a:avLst/>
          </a:prstGeom>
          <a:noFill/>
          <a:ln>
            <a:noFill/>
          </a:ln>
          <a:effectLst>
            <a:outerShdw blurRad="57150" dist="19050" dir="5400000" algn="bl" rotWithShape="0">
              <a:srgbClr val="000000">
                <a:alpha val="50000"/>
              </a:srgbClr>
            </a:outerShdw>
          </a:effectLst>
        </p:spPr>
      </p:pic>
      <p:pic>
        <p:nvPicPr>
          <p:cNvPr id="503" name="Google Shape;503;p55"/>
          <p:cNvPicPr preferRelativeResize="0"/>
          <p:nvPr/>
        </p:nvPicPr>
        <p:blipFill rotWithShape="1">
          <a:blip r:embed="rId3">
            <a:alphaModFix/>
          </a:blip>
          <a:srcRect/>
          <a:stretch/>
        </p:blipFill>
        <p:spPr>
          <a:xfrm>
            <a:off x="3893751" y="2331784"/>
            <a:ext cx="347956" cy="315912"/>
          </a:xfrm>
          <a:prstGeom prst="rect">
            <a:avLst/>
          </a:prstGeom>
          <a:noFill/>
          <a:ln>
            <a:noFill/>
          </a:ln>
          <a:effectLst>
            <a:outerShdw blurRad="57150" dist="19050" dir="5400000" algn="bl" rotWithShape="0">
              <a:srgbClr val="000000">
                <a:alpha val="50000"/>
              </a:srgbClr>
            </a:outerShdw>
          </a:effectLst>
        </p:spPr>
      </p:pic>
      <p:pic>
        <p:nvPicPr>
          <p:cNvPr id="504" name="Google Shape;504;p55"/>
          <p:cNvPicPr preferRelativeResize="0"/>
          <p:nvPr/>
        </p:nvPicPr>
        <p:blipFill>
          <a:blip r:embed="rId4">
            <a:alphaModFix/>
          </a:blip>
          <a:stretch>
            <a:fillRect/>
          </a:stretch>
        </p:blipFill>
        <p:spPr>
          <a:xfrm>
            <a:off x="4241700" y="2347813"/>
            <a:ext cx="315900" cy="315900"/>
          </a:xfrm>
          <a:prstGeom prst="rect">
            <a:avLst/>
          </a:prstGeom>
          <a:noFill/>
          <a:ln>
            <a:noFill/>
          </a:ln>
          <a:effectLst>
            <a:outerShdw blurRad="57150" dist="19050" dir="5400000" algn="bl" rotWithShape="0">
              <a:srgbClr val="000000">
                <a:alpha val="50000"/>
              </a:srgbClr>
            </a:outerShdw>
          </a:effectLst>
        </p:spPr>
      </p:pic>
      <p:pic>
        <p:nvPicPr>
          <p:cNvPr id="505" name="Google Shape;505;p55"/>
          <p:cNvPicPr preferRelativeResize="0"/>
          <p:nvPr/>
        </p:nvPicPr>
        <p:blipFill rotWithShape="1">
          <a:blip r:embed="rId3">
            <a:alphaModFix/>
          </a:blip>
          <a:srcRect/>
          <a:stretch/>
        </p:blipFill>
        <p:spPr>
          <a:xfrm>
            <a:off x="6919488" y="2355822"/>
            <a:ext cx="347956" cy="315912"/>
          </a:xfrm>
          <a:prstGeom prst="rect">
            <a:avLst/>
          </a:prstGeom>
          <a:noFill/>
          <a:ln>
            <a:noFill/>
          </a:ln>
          <a:effectLst>
            <a:outerShdw blurRad="57150" dist="19050" dir="5400000" algn="bl" rotWithShape="0">
              <a:srgbClr val="000000">
                <a:alpha val="50000"/>
              </a:srgbClr>
            </a:outerShdw>
          </a:effectLst>
        </p:spPr>
      </p:pic>
      <p:pic>
        <p:nvPicPr>
          <p:cNvPr id="506" name="Google Shape;506;p55"/>
          <p:cNvPicPr preferRelativeResize="0"/>
          <p:nvPr/>
        </p:nvPicPr>
        <p:blipFill>
          <a:blip r:embed="rId4">
            <a:alphaModFix/>
          </a:blip>
          <a:stretch>
            <a:fillRect/>
          </a:stretch>
        </p:blipFill>
        <p:spPr>
          <a:xfrm>
            <a:off x="7311588" y="2355825"/>
            <a:ext cx="315900" cy="315900"/>
          </a:xfrm>
          <a:prstGeom prst="rect">
            <a:avLst/>
          </a:prstGeom>
          <a:noFill/>
          <a:ln>
            <a:noFill/>
          </a:ln>
          <a:effectLst>
            <a:outerShdw blurRad="57150" dist="19050" dir="5400000" algn="bl" rotWithShape="0">
              <a:srgbClr val="000000">
                <a:alpha val="50000"/>
              </a:srgbClr>
            </a:outerShdw>
          </a:effectLst>
        </p:spPr>
      </p:pic>
      <p:pic>
        <p:nvPicPr>
          <p:cNvPr id="507" name="Google Shape;507;p55"/>
          <p:cNvPicPr preferRelativeResize="0"/>
          <p:nvPr/>
        </p:nvPicPr>
        <p:blipFill rotWithShape="1">
          <a:blip r:embed="rId3">
            <a:alphaModFix/>
          </a:blip>
          <a:srcRect/>
          <a:stretch/>
        </p:blipFill>
        <p:spPr>
          <a:xfrm>
            <a:off x="7934988" y="2355822"/>
            <a:ext cx="347956" cy="315912"/>
          </a:xfrm>
          <a:prstGeom prst="rect">
            <a:avLst/>
          </a:prstGeom>
          <a:noFill/>
          <a:ln>
            <a:noFill/>
          </a:ln>
          <a:effectLst>
            <a:outerShdw blurRad="57150" dist="19050" dir="5400000" algn="bl" rotWithShape="0">
              <a:srgbClr val="000000">
                <a:alpha val="50000"/>
              </a:srgbClr>
            </a:outerShdw>
          </a:effectLst>
        </p:spPr>
      </p:pic>
      <p:pic>
        <p:nvPicPr>
          <p:cNvPr id="508" name="Google Shape;508;p55"/>
          <p:cNvPicPr preferRelativeResize="0"/>
          <p:nvPr/>
        </p:nvPicPr>
        <p:blipFill>
          <a:blip r:embed="rId4">
            <a:alphaModFix/>
          </a:blip>
          <a:stretch>
            <a:fillRect/>
          </a:stretch>
        </p:blipFill>
        <p:spPr>
          <a:xfrm>
            <a:off x="8345863" y="2355813"/>
            <a:ext cx="315900" cy="315900"/>
          </a:xfrm>
          <a:prstGeom prst="rect">
            <a:avLst/>
          </a:prstGeom>
          <a:noFill/>
          <a:ln>
            <a:noFill/>
          </a:ln>
          <a:effectLst>
            <a:outerShdw blurRad="57150" dist="19050" dir="5400000" algn="bl" rotWithShape="0">
              <a:srgbClr val="000000">
                <a:alpha val="50000"/>
              </a:srgbClr>
            </a:outerShdw>
          </a:effectLst>
        </p:spPr>
      </p:pic>
      <p:sp>
        <p:nvSpPr>
          <p:cNvPr id="509" name="Google Shape;509;p55"/>
          <p:cNvSpPr/>
          <p:nvPr/>
        </p:nvSpPr>
        <p:spPr>
          <a:xfrm>
            <a:off x="228450" y="1095375"/>
            <a:ext cx="2391900" cy="3652800"/>
          </a:xfrm>
          <a:prstGeom prst="roundRect">
            <a:avLst>
              <a:gd name="adj" fmla="val 3960"/>
            </a:avLst>
          </a:prstGeom>
          <a:solidFill>
            <a:schemeClr val="lt1"/>
          </a:solidFill>
          <a:ln w="19050"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5B5B5B"/>
                </a:solidFill>
              </a:rPr>
              <a:t>Snowflake builds on the Cloud Service Provider and adds additional capabilities.</a:t>
            </a:r>
            <a:endParaRPr sz="1200">
              <a:solidFill>
                <a:srgbClr val="5B5B5B"/>
              </a:solidFill>
            </a:endParaRPr>
          </a:p>
          <a:p>
            <a:pPr marL="0" lvl="0" indent="0" algn="l" rtl="0">
              <a:spcBef>
                <a:spcPts val="0"/>
              </a:spcBef>
              <a:spcAft>
                <a:spcPts val="0"/>
              </a:spcAft>
              <a:buNone/>
            </a:pPr>
            <a:endParaRPr sz="1200">
              <a:solidFill>
                <a:srgbClr val="5B5B5B"/>
              </a:solidFill>
            </a:endParaRPr>
          </a:p>
          <a:p>
            <a:pPr marL="0" lvl="0" indent="0" algn="l" rtl="0">
              <a:spcBef>
                <a:spcPts val="0"/>
              </a:spcBef>
              <a:spcAft>
                <a:spcPts val="0"/>
              </a:spcAft>
              <a:buNone/>
            </a:pPr>
            <a:r>
              <a:rPr lang="en" sz="1200">
                <a:solidFill>
                  <a:srgbClr val="5B5B5B"/>
                </a:solidFill>
              </a:rPr>
              <a:t>Sustainability, for example energy saving, waste management and cooling, is uniquely a CSP topic inherited by Snowflake.</a:t>
            </a:r>
            <a:endParaRPr sz="1200">
              <a:solidFill>
                <a:srgbClr val="5B5B5B"/>
              </a:solidFill>
            </a:endParaRPr>
          </a:p>
          <a:p>
            <a:pPr marL="0" lvl="0" indent="0" algn="l" rtl="0">
              <a:spcBef>
                <a:spcPts val="0"/>
              </a:spcBef>
              <a:spcAft>
                <a:spcPts val="0"/>
              </a:spcAft>
              <a:buNone/>
            </a:pPr>
            <a:endParaRPr sz="1200">
              <a:solidFill>
                <a:srgbClr val="5B5B5B"/>
              </a:solidFill>
            </a:endParaRPr>
          </a:p>
          <a:p>
            <a:pPr marL="0" lvl="0" indent="0" algn="l" rtl="0">
              <a:spcBef>
                <a:spcPts val="0"/>
              </a:spcBef>
              <a:spcAft>
                <a:spcPts val="0"/>
              </a:spcAft>
              <a:buNone/>
            </a:pPr>
            <a:r>
              <a:rPr lang="en" sz="1200">
                <a:solidFill>
                  <a:srgbClr val="5B5B5B"/>
                </a:solidFill>
              </a:rPr>
              <a:t>Performance and cost optimisation are so closely tied in Snowflake that they're bundled together.</a:t>
            </a:r>
            <a:endParaRPr sz="1200">
              <a:solidFill>
                <a:srgbClr val="5B5B5B"/>
              </a:solidFill>
            </a:endParaRPr>
          </a:p>
          <a:p>
            <a:pPr marL="0" lvl="0" indent="0" algn="l" rtl="0">
              <a:spcBef>
                <a:spcPts val="0"/>
              </a:spcBef>
              <a:spcAft>
                <a:spcPts val="0"/>
              </a:spcAft>
              <a:buNone/>
            </a:pPr>
            <a:endParaRPr sz="1200">
              <a:solidFill>
                <a:srgbClr val="5B5B5B"/>
              </a:solidFill>
            </a:endParaRPr>
          </a:p>
          <a:p>
            <a:pPr marL="0" lvl="0" indent="0" algn="l" rtl="0">
              <a:spcBef>
                <a:spcPts val="0"/>
              </a:spcBef>
              <a:spcAft>
                <a:spcPts val="0"/>
              </a:spcAft>
              <a:buNone/>
            </a:pPr>
            <a:r>
              <a:rPr lang="en" sz="1200">
                <a:solidFill>
                  <a:srgbClr val="5B5B5B"/>
                </a:solidFill>
              </a:rPr>
              <a:t>Enterprise Grade Deployment encapsulates Operational Excellence plus Data Strategy and supporting processes.</a:t>
            </a:r>
            <a:endParaRPr sz="1200">
              <a:solidFill>
                <a:srgbClr val="5B5B5B"/>
              </a:solidFill>
            </a:endParaRPr>
          </a:p>
        </p:txBody>
      </p:sp>
    </p:spTree>
    <p:extLst>
      <p:ext uri="{BB962C8B-B14F-4D97-AF65-F5344CB8AC3E}">
        <p14:creationId xmlns:p14="http://schemas.microsoft.com/office/powerpoint/2010/main" val="2630528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sldNum" idx="12"/>
          </p:nvPr>
        </p:nvSpPr>
        <p:spPr>
          <a:xfrm>
            <a:off x="8229600" y="4866905"/>
            <a:ext cx="473700" cy="92400"/>
          </a:xfrm>
          <a:prstGeom prst="rect">
            <a:avLst/>
          </a:prstGeom>
        </p:spPr>
        <p:txBody>
          <a:bodyPr spcFirstLastPara="1" wrap="square" lIns="0" tIns="0" rIns="0" bIns="0" anchor="b" anchorCtr="0">
            <a:spAutoFit/>
          </a:bodyPr>
          <a:lstStyle/>
          <a:p>
            <a:pPr marL="0" lvl="0" indent="0" algn="r" rtl="0">
              <a:spcBef>
                <a:spcPts val="0"/>
              </a:spcBef>
              <a:spcAft>
                <a:spcPts val="0"/>
              </a:spcAft>
              <a:buClr>
                <a:srgbClr val="000000"/>
              </a:buClr>
              <a:buFont typeface="Arial"/>
              <a:buNone/>
            </a:pPr>
            <a:fld id="{00000000-1234-1234-1234-123412341234}" type="slidenum">
              <a:rPr lang="en"/>
              <a:t>21</a:t>
            </a:fld>
            <a:endParaRPr/>
          </a:p>
        </p:txBody>
      </p:sp>
      <p:sp>
        <p:nvSpPr>
          <p:cNvPr id="352" name="Google Shape;352;p38"/>
          <p:cNvSpPr txBox="1">
            <a:spLocks noGrp="1"/>
          </p:cNvSpPr>
          <p:nvPr>
            <p:ph type="title"/>
          </p:nvPr>
        </p:nvSpPr>
        <p:spPr>
          <a:xfrm>
            <a:off x="367897" y="228600"/>
            <a:ext cx="8344800" cy="548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2200"/>
              <a:t>AWS Well-Architected Pillars</a:t>
            </a:r>
            <a:endParaRPr sz="2200"/>
          </a:p>
        </p:txBody>
      </p:sp>
      <p:sp>
        <p:nvSpPr>
          <p:cNvPr id="353" name="Google Shape;353;p38"/>
          <p:cNvSpPr/>
          <p:nvPr/>
        </p:nvSpPr>
        <p:spPr>
          <a:xfrm>
            <a:off x="530850" y="1696974"/>
            <a:ext cx="1147200" cy="2224200"/>
          </a:xfrm>
          <a:prstGeom prst="flowChartAlternateProcess">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rPr>
              <a:t>Operational Excellence</a:t>
            </a:r>
            <a:endParaRPr sz="1000" b="1" dirty="0">
              <a:solidFill>
                <a:schemeClr val="lt1"/>
              </a:solidFill>
            </a:endParaRPr>
          </a:p>
        </p:txBody>
      </p:sp>
      <p:sp>
        <p:nvSpPr>
          <p:cNvPr id="354" name="Google Shape;354;p38"/>
          <p:cNvSpPr/>
          <p:nvPr/>
        </p:nvSpPr>
        <p:spPr>
          <a:xfrm>
            <a:off x="1957400" y="1696974"/>
            <a:ext cx="1147200" cy="2224200"/>
          </a:xfrm>
          <a:prstGeom prst="flowChartAlternateProcess">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rPr>
              <a:t>Security</a:t>
            </a:r>
            <a:endParaRPr sz="1000" b="1" dirty="0">
              <a:solidFill>
                <a:schemeClr val="lt1"/>
              </a:solidFill>
            </a:endParaRPr>
          </a:p>
        </p:txBody>
      </p:sp>
      <p:sp>
        <p:nvSpPr>
          <p:cNvPr id="355" name="Google Shape;355;p38"/>
          <p:cNvSpPr/>
          <p:nvPr/>
        </p:nvSpPr>
        <p:spPr>
          <a:xfrm>
            <a:off x="3339175" y="1696974"/>
            <a:ext cx="1147200" cy="2224200"/>
          </a:xfrm>
          <a:prstGeom prst="flowChartAlternateProcess">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rPr>
              <a:t>Sustainability</a:t>
            </a:r>
            <a:endParaRPr sz="1000" b="1" dirty="0">
              <a:solidFill>
                <a:schemeClr val="lt1"/>
              </a:solidFill>
            </a:endParaRPr>
          </a:p>
        </p:txBody>
      </p:sp>
      <p:sp>
        <p:nvSpPr>
          <p:cNvPr id="356" name="Google Shape;356;p38"/>
          <p:cNvSpPr/>
          <p:nvPr/>
        </p:nvSpPr>
        <p:spPr>
          <a:xfrm>
            <a:off x="4797150" y="1696974"/>
            <a:ext cx="1147200" cy="2224200"/>
          </a:xfrm>
          <a:prstGeom prst="flowChartAlternateProcess">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rPr>
              <a:t>Performance Efficiency</a:t>
            </a:r>
            <a:endParaRPr sz="1000" b="1" dirty="0">
              <a:solidFill>
                <a:schemeClr val="lt1"/>
              </a:solidFill>
            </a:endParaRPr>
          </a:p>
        </p:txBody>
      </p:sp>
      <p:sp>
        <p:nvSpPr>
          <p:cNvPr id="357" name="Google Shape;357;p38"/>
          <p:cNvSpPr/>
          <p:nvPr/>
        </p:nvSpPr>
        <p:spPr>
          <a:xfrm>
            <a:off x="6237050" y="1696974"/>
            <a:ext cx="1147200" cy="2224200"/>
          </a:xfrm>
          <a:prstGeom prst="flowChartAlternateProcess">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rPr>
              <a:t>Cost </a:t>
            </a:r>
            <a:r>
              <a:rPr lang="en" sz="1000" b="1" dirty="0" err="1">
                <a:solidFill>
                  <a:schemeClr val="lt1"/>
                </a:solidFill>
              </a:rPr>
              <a:t>Optimisation</a:t>
            </a:r>
            <a:endParaRPr sz="1000" b="1" dirty="0">
              <a:solidFill>
                <a:schemeClr val="lt1"/>
              </a:solidFill>
            </a:endParaRPr>
          </a:p>
        </p:txBody>
      </p:sp>
      <p:sp>
        <p:nvSpPr>
          <p:cNvPr id="358" name="Google Shape;358;p38"/>
          <p:cNvSpPr/>
          <p:nvPr/>
        </p:nvSpPr>
        <p:spPr>
          <a:xfrm>
            <a:off x="7654350" y="1696974"/>
            <a:ext cx="1147200" cy="2224200"/>
          </a:xfrm>
          <a:prstGeom prst="flowChartAlternateProcess">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dirty="0">
                <a:solidFill>
                  <a:schemeClr val="lt1"/>
                </a:solidFill>
              </a:rPr>
              <a:t>Reliability</a:t>
            </a:r>
            <a:endParaRPr sz="1100" b="1" dirty="0">
              <a:solidFill>
                <a:schemeClr val="lt1"/>
              </a:solidFill>
            </a:endParaRPr>
          </a:p>
        </p:txBody>
      </p:sp>
      <p:sp>
        <p:nvSpPr>
          <p:cNvPr id="359" name="Google Shape;359;p38"/>
          <p:cNvSpPr/>
          <p:nvPr/>
        </p:nvSpPr>
        <p:spPr>
          <a:xfrm>
            <a:off x="530850" y="915525"/>
            <a:ext cx="8270700" cy="643200"/>
          </a:xfrm>
          <a:prstGeom prst="flowChartAlternateProcess">
            <a:avLst/>
          </a:prstGeom>
          <a:solidFill>
            <a:srgbClr val="FF9F3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AWS Well-Architected</a:t>
            </a:r>
            <a:endParaRPr sz="1800"/>
          </a:p>
        </p:txBody>
      </p:sp>
      <p:sp>
        <p:nvSpPr>
          <p:cNvPr id="360" name="Google Shape;360;p38"/>
          <p:cNvSpPr txBox="1"/>
          <p:nvPr/>
        </p:nvSpPr>
        <p:spPr>
          <a:xfrm>
            <a:off x="581025" y="2266950"/>
            <a:ext cx="10971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1"/>
                </a:solidFill>
              </a:rPr>
              <a:t>Support development and run workloads, gain insights, continuously improve</a:t>
            </a:r>
            <a:endParaRPr sz="800">
              <a:solidFill>
                <a:schemeClr val="lt1"/>
              </a:solidFill>
            </a:endParaRPr>
          </a:p>
          <a:p>
            <a:pPr marL="0" lvl="0" indent="0" algn="l" rtl="0">
              <a:spcBef>
                <a:spcPts val="0"/>
              </a:spcBef>
              <a:spcAft>
                <a:spcPts val="0"/>
              </a:spcAft>
              <a:buNone/>
            </a:pPr>
            <a:endParaRPr sz="1800">
              <a:solidFill>
                <a:schemeClr val="lt1"/>
              </a:solidFill>
            </a:endParaRPr>
          </a:p>
        </p:txBody>
      </p:sp>
      <p:sp>
        <p:nvSpPr>
          <p:cNvPr id="361" name="Google Shape;361;p38"/>
          <p:cNvSpPr txBox="1"/>
          <p:nvPr/>
        </p:nvSpPr>
        <p:spPr>
          <a:xfrm>
            <a:off x="2019150" y="2266950"/>
            <a:ext cx="1068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1"/>
                </a:solidFill>
              </a:rPr>
              <a:t>Protect data, systems, and assets</a:t>
            </a:r>
            <a:endParaRPr sz="200">
              <a:solidFill>
                <a:schemeClr val="lt1"/>
              </a:solidFill>
            </a:endParaRPr>
          </a:p>
          <a:p>
            <a:pPr marL="0" lvl="0" indent="0" algn="l" rtl="0">
              <a:spcBef>
                <a:spcPts val="0"/>
              </a:spcBef>
              <a:spcAft>
                <a:spcPts val="0"/>
              </a:spcAft>
              <a:buNone/>
            </a:pPr>
            <a:endParaRPr sz="1800">
              <a:solidFill>
                <a:schemeClr val="lt1"/>
              </a:solidFill>
            </a:endParaRPr>
          </a:p>
        </p:txBody>
      </p:sp>
      <p:sp>
        <p:nvSpPr>
          <p:cNvPr id="362" name="Google Shape;362;p38"/>
          <p:cNvSpPr txBox="1"/>
          <p:nvPr/>
        </p:nvSpPr>
        <p:spPr>
          <a:xfrm>
            <a:off x="3383875" y="2266950"/>
            <a:ext cx="10167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1"/>
                </a:solidFill>
              </a:rPr>
              <a:t>Continually improve sustainability impacts by reducing energy consumption and increasing efficiency </a:t>
            </a:r>
            <a:endParaRPr sz="800">
              <a:solidFill>
                <a:schemeClr val="lt1"/>
              </a:solidFill>
            </a:endParaRPr>
          </a:p>
          <a:p>
            <a:pPr marL="0" lvl="0" indent="0" algn="l" rtl="0">
              <a:spcBef>
                <a:spcPts val="0"/>
              </a:spcBef>
              <a:spcAft>
                <a:spcPts val="0"/>
              </a:spcAft>
              <a:buNone/>
            </a:pPr>
            <a:endParaRPr sz="1800">
              <a:solidFill>
                <a:schemeClr val="lt1"/>
              </a:solidFill>
            </a:endParaRPr>
          </a:p>
          <a:p>
            <a:pPr marL="0" lvl="0" indent="0" algn="l" rtl="0">
              <a:spcBef>
                <a:spcPts val="0"/>
              </a:spcBef>
              <a:spcAft>
                <a:spcPts val="0"/>
              </a:spcAft>
              <a:buNone/>
            </a:pPr>
            <a:endParaRPr sz="800">
              <a:solidFill>
                <a:schemeClr val="lt1"/>
              </a:solidFill>
            </a:endParaRPr>
          </a:p>
        </p:txBody>
      </p:sp>
      <p:sp>
        <p:nvSpPr>
          <p:cNvPr id="363" name="Google Shape;363;p38"/>
          <p:cNvSpPr txBox="1"/>
          <p:nvPr/>
        </p:nvSpPr>
        <p:spPr>
          <a:xfrm>
            <a:off x="4876313" y="2266950"/>
            <a:ext cx="970800" cy="144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1"/>
                </a:solidFill>
              </a:rPr>
              <a:t>Use computing resources efficiently to meet system requirements, and to maintain that efficiency as demand changes </a:t>
            </a:r>
            <a:endParaRPr sz="800">
              <a:solidFill>
                <a:schemeClr val="lt1"/>
              </a:solidFill>
            </a:endParaRPr>
          </a:p>
          <a:p>
            <a:pPr marL="0" lvl="0" indent="0" algn="l" rtl="0">
              <a:spcBef>
                <a:spcPts val="0"/>
              </a:spcBef>
              <a:spcAft>
                <a:spcPts val="0"/>
              </a:spcAft>
              <a:buNone/>
            </a:pPr>
            <a:endParaRPr sz="1800">
              <a:solidFill>
                <a:schemeClr val="lt1"/>
              </a:solidFill>
            </a:endParaRPr>
          </a:p>
        </p:txBody>
      </p:sp>
      <p:sp>
        <p:nvSpPr>
          <p:cNvPr id="364" name="Google Shape;364;p38"/>
          <p:cNvSpPr txBox="1"/>
          <p:nvPr/>
        </p:nvSpPr>
        <p:spPr>
          <a:xfrm>
            <a:off x="6313950" y="2266950"/>
            <a:ext cx="970800" cy="7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rPr>
              <a:t>Run systems to deliver business value at the lowest price point</a:t>
            </a:r>
            <a:endParaRPr sz="800">
              <a:solidFill>
                <a:schemeClr val="lt1"/>
              </a:solidFill>
            </a:endParaRPr>
          </a:p>
          <a:p>
            <a:pPr marL="0" lvl="0" indent="0" algn="l" rtl="0">
              <a:spcBef>
                <a:spcPts val="0"/>
              </a:spcBef>
              <a:spcAft>
                <a:spcPts val="0"/>
              </a:spcAft>
              <a:buNone/>
            </a:pPr>
            <a:endParaRPr sz="1800">
              <a:solidFill>
                <a:schemeClr val="lt1"/>
              </a:solidFill>
            </a:endParaRPr>
          </a:p>
        </p:txBody>
      </p:sp>
      <p:sp>
        <p:nvSpPr>
          <p:cNvPr id="365" name="Google Shape;365;p38"/>
          <p:cNvSpPr txBox="1"/>
          <p:nvPr/>
        </p:nvSpPr>
        <p:spPr>
          <a:xfrm>
            <a:off x="7676950" y="2266950"/>
            <a:ext cx="1068000" cy="144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1"/>
                </a:solidFill>
              </a:rPr>
              <a:t>Continually improve sustainability impacts by reducing energy consumption and increasing efficiency </a:t>
            </a:r>
            <a:endParaRPr sz="800">
              <a:solidFill>
                <a:schemeClr val="lt1"/>
              </a:solidFill>
            </a:endParaRPr>
          </a:p>
          <a:p>
            <a:pPr marL="0" lvl="0" indent="0" algn="l" rtl="0">
              <a:spcBef>
                <a:spcPts val="0"/>
              </a:spcBef>
              <a:spcAft>
                <a:spcPts val="0"/>
              </a:spcAft>
              <a:buNone/>
            </a:pPr>
            <a:endParaRPr sz="1800">
              <a:solidFill>
                <a:schemeClr val="lt1"/>
              </a:solidFill>
            </a:endParaRPr>
          </a:p>
        </p:txBody>
      </p:sp>
    </p:spTree>
    <p:extLst>
      <p:ext uri="{BB962C8B-B14F-4D97-AF65-F5344CB8AC3E}">
        <p14:creationId xmlns:p14="http://schemas.microsoft.com/office/powerpoint/2010/main" val="3779932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0"/>
        <p:cNvGrpSpPr/>
        <p:nvPr/>
      </p:nvGrpSpPr>
      <p:grpSpPr>
        <a:xfrm>
          <a:off x="0" y="0"/>
          <a:ext cx="0" cy="0"/>
          <a:chOff x="0" y="0"/>
          <a:chExt cx="0" cy="0"/>
        </a:xfrm>
      </p:grpSpPr>
      <p:sp>
        <p:nvSpPr>
          <p:cNvPr id="3" name="Title 2">
            <a:extLst>
              <a:ext uri="{FF2B5EF4-FFF2-40B4-BE49-F238E27FC236}">
                <a16:creationId xmlns:a16="http://schemas.microsoft.com/office/drawing/2014/main" id="{6F294087-F7E5-E801-AFC5-2607D991ADDC}"/>
              </a:ext>
            </a:extLst>
          </p:cNvPr>
          <p:cNvSpPr>
            <a:spLocks noGrp="1"/>
          </p:cNvSpPr>
          <p:nvPr>
            <p:ph type="ctrTitle"/>
          </p:nvPr>
        </p:nvSpPr>
        <p:spPr/>
        <p:txBody>
          <a:bodyPr/>
          <a:lstStyle/>
          <a:p>
            <a:r>
              <a:rPr lang="en-US" dirty="0"/>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2"/>
          <p:cNvSpPr txBox="1">
            <a:spLocks noGrp="1"/>
          </p:cNvSpPr>
          <p:nvPr>
            <p:ph type="body" idx="1"/>
          </p:nvPr>
        </p:nvSpPr>
        <p:spPr>
          <a:xfrm>
            <a:off x="365749" y="1214450"/>
            <a:ext cx="8510100" cy="271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Well-Architected Framework</a:t>
            </a:r>
            <a:endParaRPr dirty="0"/>
          </a:p>
          <a:p>
            <a:pPr marL="0" lvl="0" indent="0" algn="l" rtl="0">
              <a:spcBef>
                <a:spcPts val="800"/>
              </a:spcBef>
              <a:spcAft>
                <a:spcPts val="0"/>
              </a:spcAft>
              <a:buNone/>
            </a:pPr>
            <a:r>
              <a:rPr lang="en-US" dirty="0">
                <a:solidFill>
                  <a:schemeClr val="accent1"/>
                </a:solidFill>
              </a:rPr>
              <a:t>Problem Statement</a:t>
            </a:r>
            <a:endParaRPr dirty="0">
              <a:solidFill>
                <a:schemeClr val="accent1"/>
              </a:solidFill>
            </a:endParaRPr>
          </a:p>
          <a:p>
            <a:pPr marL="0" lvl="0" indent="0" algn="l" rtl="0">
              <a:spcBef>
                <a:spcPts val="800"/>
              </a:spcBef>
              <a:spcAft>
                <a:spcPts val="800"/>
              </a:spcAft>
              <a:buNone/>
            </a:pPr>
            <a:endParaRPr dirty="0">
              <a:solidFill>
                <a:schemeClr val="accent1"/>
              </a:solidFill>
            </a:endParaRPr>
          </a:p>
        </p:txBody>
      </p:sp>
    </p:spTree>
    <p:extLst>
      <p:ext uri="{BB962C8B-B14F-4D97-AF65-F5344CB8AC3E}">
        <p14:creationId xmlns:p14="http://schemas.microsoft.com/office/powerpoint/2010/main" val="176175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6"/>
          <p:cNvSpPr/>
          <p:nvPr/>
        </p:nvSpPr>
        <p:spPr>
          <a:xfrm rot="10800000">
            <a:off x="274875" y="1287350"/>
            <a:ext cx="3276000" cy="931200"/>
          </a:xfrm>
          <a:prstGeom prst="homePlate">
            <a:avLst>
              <a:gd name="adj" fmla="val 24928"/>
            </a:avLst>
          </a:prstGeom>
          <a:solidFill>
            <a:srgbClr val="D45B90">
              <a:alpha val="62890"/>
            </a:srgbClr>
          </a:solid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0" name="Google Shape;340;p46"/>
          <p:cNvSpPr/>
          <p:nvPr/>
        </p:nvSpPr>
        <p:spPr>
          <a:xfrm rot="10800000">
            <a:off x="274875" y="2391250"/>
            <a:ext cx="3276000" cy="931200"/>
          </a:xfrm>
          <a:prstGeom prst="homePlate">
            <a:avLst>
              <a:gd name="adj" fmla="val 27704"/>
            </a:avLst>
          </a:prstGeom>
          <a:solidFill>
            <a:srgbClr val="FF9F36">
              <a:alpha val="50940"/>
            </a:srgbClr>
          </a:solid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1" name="Google Shape;341;p46"/>
          <p:cNvSpPr/>
          <p:nvPr/>
        </p:nvSpPr>
        <p:spPr>
          <a:xfrm>
            <a:off x="5414340" y="754275"/>
            <a:ext cx="3276000" cy="931200"/>
          </a:xfrm>
          <a:prstGeom prst="homePlate">
            <a:avLst>
              <a:gd name="adj" fmla="val 16173"/>
            </a:avLst>
          </a:prstGeom>
          <a:solidFill>
            <a:srgbClr val="29B5E8">
              <a:alpha val="51570"/>
            </a:srgbClr>
          </a:solidFill>
          <a:ln w="1905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2" name="Google Shape;342;p46"/>
          <p:cNvSpPr/>
          <p:nvPr/>
        </p:nvSpPr>
        <p:spPr>
          <a:xfrm>
            <a:off x="5424850" y="1836325"/>
            <a:ext cx="3276000" cy="931200"/>
          </a:xfrm>
          <a:prstGeom prst="homePlate">
            <a:avLst>
              <a:gd name="adj" fmla="val 16173"/>
            </a:avLst>
          </a:prstGeom>
          <a:solidFill>
            <a:srgbClr val="71D3DC">
              <a:alpha val="51570"/>
            </a:srgbClr>
          </a:solid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3" name="Google Shape;343;p46"/>
          <p:cNvSpPr/>
          <p:nvPr/>
        </p:nvSpPr>
        <p:spPr>
          <a:xfrm>
            <a:off x="5403391" y="2918375"/>
            <a:ext cx="3276000" cy="931200"/>
          </a:xfrm>
          <a:prstGeom prst="homePlate">
            <a:avLst>
              <a:gd name="adj" fmla="val 16173"/>
            </a:avLst>
          </a:prstGeom>
          <a:solidFill>
            <a:srgbClr val="7D44CF">
              <a:alpha val="61009"/>
            </a:srgbClr>
          </a:solid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4" name="Google Shape;344;p46"/>
          <p:cNvSpPr txBox="1">
            <a:spLocks noGrp="1"/>
          </p:cNvSpPr>
          <p:nvPr>
            <p:ph type="title"/>
          </p:nvPr>
        </p:nvSpPr>
        <p:spPr>
          <a:xfrm>
            <a:off x="365750" y="274323"/>
            <a:ext cx="8344800" cy="365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2200" dirty="0"/>
              <a:t>Customers have the same problems</a:t>
            </a:r>
            <a:endParaRPr sz="2200" dirty="0"/>
          </a:p>
        </p:txBody>
      </p:sp>
      <p:sp>
        <p:nvSpPr>
          <p:cNvPr id="345" name="Google Shape;345;p46"/>
          <p:cNvSpPr/>
          <p:nvPr/>
        </p:nvSpPr>
        <p:spPr>
          <a:xfrm>
            <a:off x="4482491" y="2918363"/>
            <a:ext cx="1125300" cy="931200"/>
          </a:xfrm>
          <a:prstGeom prst="hexagon">
            <a:avLst>
              <a:gd name="adj" fmla="val 19241"/>
              <a:gd name="vf" fmla="val 115470"/>
            </a:avLst>
          </a:prstGeom>
          <a:solidFill>
            <a:schemeClr val="accent5"/>
          </a:solid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346" name="Google Shape;346;p46"/>
          <p:cNvSpPr/>
          <p:nvPr/>
        </p:nvSpPr>
        <p:spPr>
          <a:xfrm>
            <a:off x="4475275" y="1836313"/>
            <a:ext cx="1125300" cy="931200"/>
          </a:xfrm>
          <a:prstGeom prst="hexagon">
            <a:avLst>
              <a:gd name="adj" fmla="val 19241"/>
              <a:gd name="vf" fmla="val 115470"/>
            </a:avLst>
          </a:prstGeom>
          <a:solidFill>
            <a:schemeClr val="accent3"/>
          </a:solid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347" name="Google Shape;347;p46"/>
          <p:cNvSpPr/>
          <p:nvPr/>
        </p:nvSpPr>
        <p:spPr>
          <a:xfrm>
            <a:off x="4464765" y="754263"/>
            <a:ext cx="1125300" cy="931200"/>
          </a:xfrm>
          <a:prstGeom prst="hexagon">
            <a:avLst>
              <a:gd name="adj" fmla="val 19241"/>
              <a:gd name="vf" fmla="val 115470"/>
            </a:avLst>
          </a:prstGeom>
          <a:solidFill>
            <a:schemeClr val="accent1"/>
          </a:solid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348" name="Google Shape;348;p46"/>
          <p:cNvSpPr/>
          <p:nvPr/>
        </p:nvSpPr>
        <p:spPr>
          <a:xfrm>
            <a:off x="3381010" y="1287338"/>
            <a:ext cx="1125300" cy="931200"/>
          </a:xfrm>
          <a:prstGeom prst="hexagon">
            <a:avLst>
              <a:gd name="adj" fmla="val 19241"/>
              <a:gd name="vf" fmla="val 115470"/>
            </a:avLst>
          </a:prstGeom>
          <a:solidFill>
            <a:schemeClr val="accent6"/>
          </a:solidFill>
          <a:ln w="1905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349" name="Google Shape;349;p46"/>
          <p:cNvSpPr/>
          <p:nvPr/>
        </p:nvSpPr>
        <p:spPr>
          <a:xfrm>
            <a:off x="3364399" y="2391238"/>
            <a:ext cx="1125300" cy="931200"/>
          </a:xfrm>
          <a:prstGeom prst="hexagon">
            <a:avLst>
              <a:gd name="adj" fmla="val 19241"/>
              <a:gd name="vf" fmla="val 115470"/>
            </a:avLst>
          </a:prstGeom>
          <a:solidFill>
            <a:schemeClr val="accent4"/>
          </a:solid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350" name="Google Shape;350;p46"/>
          <p:cNvSpPr txBox="1"/>
          <p:nvPr/>
        </p:nvSpPr>
        <p:spPr>
          <a:xfrm>
            <a:off x="547325" y="1287350"/>
            <a:ext cx="2936700" cy="93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000" b="1">
                <a:solidFill>
                  <a:schemeClr val="dk1"/>
                </a:solidFill>
              </a:rPr>
              <a:t>My customer wants some guidelines and best practices in a given area, where can I find it?</a:t>
            </a:r>
            <a:endParaRPr sz="1000" b="1">
              <a:solidFill>
                <a:schemeClr val="dk1"/>
              </a:solidFill>
            </a:endParaRPr>
          </a:p>
        </p:txBody>
      </p:sp>
      <p:sp>
        <p:nvSpPr>
          <p:cNvPr id="351" name="Google Shape;351;p46"/>
          <p:cNvSpPr txBox="1"/>
          <p:nvPr/>
        </p:nvSpPr>
        <p:spPr>
          <a:xfrm>
            <a:off x="547325" y="2391250"/>
            <a:ext cx="2936700" cy="93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000" b="1">
                <a:solidFill>
                  <a:schemeClr val="dk1"/>
                </a:solidFill>
              </a:rPr>
              <a:t>If only I had an comprehensive overview of all internal knowledge and accelerators packaged to be customer facing.</a:t>
            </a:r>
            <a:endParaRPr sz="1000" b="1">
              <a:solidFill>
                <a:schemeClr val="dk1"/>
              </a:solidFill>
            </a:endParaRPr>
          </a:p>
        </p:txBody>
      </p:sp>
      <p:sp>
        <p:nvSpPr>
          <p:cNvPr id="352" name="Google Shape;352;p46"/>
          <p:cNvSpPr txBox="1"/>
          <p:nvPr/>
        </p:nvSpPr>
        <p:spPr>
          <a:xfrm>
            <a:off x="5553050" y="2918375"/>
            <a:ext cx="2936700" cy="9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rgbClr val="5B5B5B"/>
              </a:solidFill>
            </a:endParaRPr>
          </a:p>
        </p:txBody>
      </p:sp>
      <p:sp>
        <p:nvSpPr>
          <p:cNvPr id="353" name="Google Shape;353;p46"/>
          <p:cNvSpPr txBox="1"/>
          <p:nvPr/>
        </p:nvSpPr>
        <p:spPr>
          <a:xfrm>
            <a:off x="5594490" y="777150"/>
            <a:ext cx="2852100" cy="93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rPr>
              <a:t>All CSPs have a Well Architected framework, does Snowflake have one?</a:t>
            </a:r>
            <a:endParaRPr sz="1000" b="1">
              <a:solidFill>
                <a:schemeClr val="dk1"/>
              </a:solidFill>
            </a:endParaRPr>
          </a:p>
        </p:txBody>
      </p:sp>
      <p:sp>
        <p:nvSpPr>
          <p:cNvPr id="354" name="Google Shape;354;p46"/>
          <p:cNvSpPr txBox="1"/>
          <p:nvPr/>
        </p:nvSpPr>
        <p:spPr>
          <a:xfrm>
            <a:off x="5594500" y="1845475"/>
            <a:ext cx="2852100" cy="93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rPr>
              <a:t>Can Snowflake review our deployment against your PoV and learnings from your numerous other customers?</a:t>
            </a:r>
            <a:endParaRPr sz="1000" b="1">
              <a:solidFill>
                <a:schemeClr val="dk1"/>
              </a:solidFill>
            </a:endParaRPr>
          </a:p>
        </p:txBody>
      </p:sp>
      <p:sp>
        <p:nvSpPr>
          <p:cNvPr id="355" name="Google Shape;355;p46"/>
          <p:cNvSpPr/>
          <p:nvPr/>
        </p:nvSpPr>
        <p:spPr>
          <a:xfrm rot="10800000">
            <a:off x="274875" y="3495150"/>
            <a:ext cx="3276000" cy="931200"/>
          </a:xfrm>
          <a:prstGeom prst="homePlate">
            <a:avLst>
              <a:gd name="adj" fmla="val 27704"/>
            </a:avLst>
          </a:prstGeom>
          <a:solidFill>
            <a:srgbClr val="11567F">
              <a:alpha val="49060"/>
            </a:srgbClr>
          </a:solid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6" name="Google Shape;356;p46"/>
          <p:cNvSpPr/>
          <p:nvPr/>
        </p:nvSpPr>
        <p:spPr>
          <a:xfrm>
            <a:off x="3364399" y="3495138"/>
            <a:ext cx="1125300" cy="931200"/>
          </a:xfrm>
          <a:prstGeom prst="hexagon">
            <a:avLst>
              <a:gd name="adj" fmla="val 19241"/>
              <a:gd name="vf" fmla="val 115470"/>
            </a:avLst>
          </a:prstGeom>
          <a:solidFill>
            <a:schemeClr val="accent2"/>
          </a:solid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357" name="Google Shape;357;p46"/>
          <p:cNvSpPr txBox="1"/>
          <p:nvPr/>
        </p:nvSpPr>
        <p:spPr>
          <a:xfrm>
            <a:off x="5615341" y="2918375"/>
            <a:ext cx="2852100" cy="93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rPr>
              <a:t>The Snowflake packages do not cover the breadth of platform domains I want to review.</a:t>
            </a:r>
            <a:endParaRPr sz="1000" b="1">
              <a:solidFill>
                <a:schemeClr val="dk1"/>
              </a:solidFill>
            </a:endParaRPr>
          </a:p>
        </p:txBody>
      </p:sp>
      <p:sp>
        <p:nvSpPr>
          <p:cNvPr id="358" name="Google Shape;358;p46"/>
          <p:cNvSpPr txBox="1"/>
          <p:nvPr/>
        </p:nvSpPr>
        <p:spPr>
          <a:xfrm>
            <a:off x="5288400" y="357575"/>
            <a:ext cx="2420700" cy="29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5B5B5B"/>
                </a:solidFill>
              </a:rPr>
              <a:t>Customer</a:t>
            </a:r>
            <a:endParaRPr b="1">
              <a:solidFill>
                <a:srgbClr val="5B5B5B"/>
              </a:solidFill>
            </a:endParaRPr>
          </a:p>
        </p:txBody>
      </p:sp>
      <p:sp>
        <p:nvSpPr>
          <p:cNvPr id="359" name="Google Shape;359;p46"/>
          <p:cNvSpPr txBox="1"/>
          <p:nvPr/>
        </p:nvSpPr>
        <p:spPr>
          <a:xfrm>
            <a:off x="1063325" y="926450"/>
            <a:ext cx="2420700" cy="29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5B5B5B"/>
                </a:solidFill>
              </a:rPr>
              <a:t>Snowflake</a:t>
            </a:r>
            <a:endParaRPr b="1">
              <a:solidFill>
                <a:srgbClr val="5B5B5B"/>
              </a:solidFill>
            </a:endParaRPr>
          </a:p>
        </p:txBody>
      </p:sp>
      <p:sp>
        <p:nvSpPr>
          <p:cNvPr id="360" name="Google Shape;360;p46"/>
          <p:cNvSpPr/>
          <p:nvPr/>
        </p:nvSpPr>
        <p:spPr>
          <a:xfrm>
            <a:off x="5410600" y="3991275"/>
            <a:ext cx="3276000" cy="931200"/>
          </a:xfrm>
          <a:prstGeom prst="homePlate">
            <a:avLst>
              <a:gd name="adj" fmla="val 16173"/>
            </a:avLst>
          </a:prstGeom>
          <a:solidFill>
            <a:srgbClr val="D45B90">
              <a:alpha val="62890"/>
            </a:srgbClr>
          </a:solid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1" name="Google Shape;361;p46"/>
          <p:cNvSpPr/>
          <p:nvPr/>
        </p:nvSpPr>
        <p:spPr>
          <a:xfrm>
            <a:off x="4489699" y="3991263"/>
            <a:ext cx="1125300" cy="931200"/>
          </a:xfrm>
          <a:prstGeom prst="hexagon">
            <a:avLst>
              <a:gd name="adj" fmla="val 19241"/>
              <a:gd name="vf" fmla="val 115470"/>
            </a:avLst>
          </a:prstGeom>
          <a:solidFill>
            <a:schemeClr val="accent6"/>
          </a:solid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362" name="Google Shape;362;p46"/>
          <p:cNvSpPr txBox="1"/>
          <p:nvPr/>
        </p:nvSpPr>
        <p:spPr>
          <a:xfrm>
            <a:off x="5615000" y="3991275"/>
            <a:ext cx="2936700" cy="9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rgbClr val="5B5B5B"/>
              </a:solidFill>
            </a:endParaRPr>
          </a:p>
        </p:txBody>
      </p:sp>
      <p:sp>
        <p:nvSpPr>
          <p:cNvPr id="363" name="Google Shape;363;p46"/>
          <p:cNvSpPr txBox="1"/>
          <p:nvPr/>
        </p:nvSpPr>
        <p:spPr>
          <a:xfrm>
            <a:off x="5622550" y="3991275"/>
            <a:ext cx="2852100" cy="93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rPr>
              <a:t>Do you have customer facing collateral such as a questionnaire?</a:t>
            </a:r>
            <a:endParaRPr sz="1000" b="1">
              <a:solidFill>
                <a:schemeClr val="dk1"/>
              </a:solidFill>
            </a:endParaRPr>
          </a:p>
          <a:p>
            <a:pPr marL="0" lvl="0" indent="0" algn="l" rtl="0">
              <a:spcBef>
                <a:spcPts val="0"/>
              </a:spcBef>
              <a:spcAft>
                <a:spcPts val="0"/>
              </a:spcAft>
              <a:buNone/>
            </a:pPr>
            <a:r>
              <a:rPr lang="en" sz="1000" b="1">
                <a:solidFill>
                  <a:schemeClr val="dk1"/>
                </a:solidFill>
              </a:rPr>
              <a:t>Can I use this to gauge myself in the future as my architecture evolves?</a:t>
            </a:r>
            <a:endParaRPr sz="1000" b="1">
              <a:solidFill>
                <a:schemeClr val="dk1"/>
              </a:solidFill>
            </a:endParaRPr>
          </a:p>
        </p:txBody>
      </p:sp>
      <p:sp>
        <p:nvSpPr>
          <p:cNvPr id="364" name="Google Shape;364;p46"/>
          <p:cNvSpPr txBox="1"/>
          <p:nvPr/>
        </p:nvSpPr>
        <p:spPr>
          <a:xfrm>
            <a:off x="547325" y="3495150"/>
            <a:ext cx="2936700" cy="931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000" b="1">
                <a:solidFill>
                  <a:schemeClr val="dk1"/>
                </a:solidFill>
              </a:rPr>
              <a:t>How can I create opportunities for regular cadence with the customer and anchor discussions around feature adoption.</a:t>
            </a:r>
            <a:endParaRPr sz="1000" b="1">
              <a:solidFill>
                <a:schemeClr val="dk1"/>
              </a:solidFill>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2"/>
          <p:cNvSpPr txBox="1">
            <a:spLocks noGrp="1"/>
          </p:cNvSpPr>
          <p:nvPr>
            <p:ph type="body" idx="1"/>
          </p:nvPr>
        </p:nvSpPr>
        <p:spPr>
          <a:xfrm>
            <a:off x="365749" y="1214450"/>
            <a:ext cx="8510100" cy="271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Well-Architected Framework</a:t>
            </a:r>
            <a:endParaRPr dirty="0"/>
          </a:p>
          <a:p>
            <a:pPr marL="0" lvl="0" indent="0" algn="l" rtl="0">
              <a:spcBef>
                <a:spcPts val="800"/>
              </a:spcBef>
              <a:spcAft>
                <a:spcPts val="0"/>
              </a:spcAft>
              <a:buNone/>
            </a:pPr>
            <a:r>
              <a:rPr lang="en-US" dirty="0">
                <a:solidFill>
                  <a:schemeClr val="accent1"/>
                </a:solidFill>
              </a:rPr>
              <a:t>Outline</a:t>
            </a:r>
            <a:endParaRPr dirty="0">
              <a:solidFill>
                <a:schemeClr val="accent1"/>
              </a:solidFill>
            </a:endParaRPr>
          </a:p>
          <a:p>
            <a:pPr marL="0" lvl="0" indent="0" algn="l" rtl="0">
              <a:spcBef>
                <a:spcPts val="800"/>
              </a:spcBef>
              <a:spcAft>
                <a:spcPts val="800"/>
              </a:spcAft>
              <a:buNone/>
            </a:pPr>
            <a:endParaRPr dirty="0">
              <a:solidFill>
                <a:schemeClr val="accent1"/>
              </a:solidFill>
            </a:endParaRPr>
          </a:p>
        </p:txBody>
      </p:sp>
    </p:spTree>
    <p:extLst>
      <p:ext uri="{BB962C8B-B14F-4D97-AF65-F5344CB8AC3E}">
        <p14:creationId xmlns:p14="http://schemas.microsoft.com/office/powerpoint/2010/main" val="93507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61"/>
        <p:cNvGrpSpPr/>
        <p:nvPr/>
      </p:nvGrpSpPr>
      <p:grpSpPr>
        <a:xfrm>
          <a:off x="0" y="0"/>
          <a:ext cx="0" cy="0"/>
          <a:chOff x="0" y="0"/>
          <a:chExt cx="0" cy="0"/>
        </a:xfrm>
      </p:grpSpPr>
      <p:sp>
        <p:nvSpPr>
          <p:cNvPr id="362" name="Google Shape;362;p40"/>
          <p:cNvSpPr txBox="1">
            <a:spLocks noGrp="1"/>
          </p:cNvSpPr>
          <p:nvPr>
            <p:ph type="title"/>
          </p:nvPr>
        </p:nvSpPr>
        <p:spPr>
          <a:xfrm>
            <a:off x="341997" y="166200"/>
            <a:ext cx="8344800" cy="548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2200"/>
              <a:t>Snowflake Well-Architected Coverage</a:t>
            </a:r>
            <a:endParaRPr sz="2200"/>
          </a:p>
        </p:txBody>
      </p:sp>
      <p:grpSp>
        <p:nvGrpSpPr>
          <p:cNvPr id="363" name="Google Shape;363;p40"/>
          <p:cNvGrpSpPr/>
          <p:nvPr/>
        </p:nvGrpSpPr>
        <p:grpSpPr>
          <a:xfrm>
            <a:off x="1153113" y="1922950"/>
            <a:ext cx="6722575" cy="1885225"/>
            <a:chOff x="946725" y="1890100"/>
            <a:chExt cx="6722575" cy="1885225"/>
          </a:xfrm>
        </p:grpSpPr>
        <p:sp>
          <p:nvSpPr>
            <p:cNvPr id="364" name="Google Shape;364;p40"/>
            <p:cNvSpPr/>
            <p:nvPr/>
          </p:nvSpPr>
          <p:spPr>
            <a:xfrm>
              <a:off x="946725" y="1890100"/>
              <a:ext cx="1635300" cy="1885200"/>
            </a:xfrm>
            <a:prstGeom prst="rect">
              <a:avLst/>
            </a:prstGeom>
            <a:solidFill>
              <a:schemeClr val="lt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5" name="Google Shape;365;p40"/>
            <p:cNvSpPr txBox="1"/>
            <p:nvPr/>
          </p:nvSpPr>
          <p:spPr>
            <a:xfrm>
              <a:off x="1059075" y="1989975"/>
              <a:ext cx="1410600" cy="2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27B1E3"/>
                  </a:solidFill>
                </a:rPr>
                <a:t>Total Customers</a:t>
              </a:r>
              <a:endParaRPr sz="1200" b="1">
                <a:solidFill>
                  <a:srgbClr val="27B1E3"/>
                </a:solidFill>
              </a:endParaRPr>
            </a:p>
          </p:txBody>
        </p:sp>
        <p:sp>
          <p:nvSpPr>
            <p:cNvPr id="366" name="Google Shape;366;p40"/>
            <p:cNvSpPr/>
            <p:nvPr/>
          </p:nvSpPr>
          <p:spPr>
            <a:xfrm>
              <a:off x="3490363" y="1890125"/>
              <a:ext cx="1635300" cy="18852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7" name="Google Shape;367;p40"/>
            <p:cNvSpPr txBox="1"/>
            <p:nvPr/>
          </p:nvSpPr>
          <p:spPr>
            <a:xfrm>
              <a:off x="3602713" y="1990000"/>
              <a:ext cx="1410600" cy="2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27B1E3"/>
                  </a:solidFill>
                </a:rPr>
                <a:t>$1M+ Customers</a:t>
              </a:r>
              <a:endParaRPr sz="1200" b="1">
                <a:solidFill>
                  <a:srgbClr val="27B1E3"/>
                </a:solidFill>
              </a:endParaRPr>
            </a:p>
          </p:txBody>
        </p:sp>
        <p:sp>
          <p:nvSpPr>
            <p:cNvPr id="368" name="Google Shape;368;p40"/>
            <p:cNvSpPr/>
            <p:nvPr/>
          </p:nvSpPr>
          <p:spPr>
            <a:xfrm>
              <a:off x="6034000" y="1890113"/>
              <a:ext cx="1635300" cy="1885200"/>
            </a:xfrm>
            <a:prstGeom prst="rect">
              <a:avLst/>
            </a:prstGeom>
            <a:solidFill>
              <a:schemeClr val="lt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9" name="Google Shape;369;p40"/>
            <p:cNvSpPr txBox="1"/>
            <p:nvPr/>
          </p:nvSpPr>
          <p:spPr>
            <a:xfrm>
              <a:off x="6196300" y="1989988"/>
              <a:ext cx="1410600" cy="2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27B1E3"/>
                  </a:solidFill>
                </a:rPr>
                <a:t>Forbes Global 2000 Customers</a:t>
              </a:r>
              <a:endParaRPr sz="1200" b="1">
                <a:solidFill>
                  <a:srgbClr val="27B1E3"/>
                </a:solidFill>
              </a:endParaRPr>
            </a:p>
          </p:txBody>
        </p:sp>
        <p:sp>
          <p:nvSpPr>
            <p:cNvPr id="370" name="Google Shape;370;p40"/>
            <p:cNvSpPr/>
            <p:nvPr/>
          </p:nvSpPr>
          <p:spPr>
            <a:xfrm>
              <a:off x="1516348" y="2665662"/>
              <a:ext cx="496059" cy="334076"/>
            </a:xfrm>
            <a:custGeom>
              <a:avLst/>
              <a:gdLst/>
              <a:ahLst/>
              <a:cxnLst/>
              <a:rect l="l" t="t" r="r" b="b"/>
              <a:pathLst>
                <a:path w="9273" h="6245" extrusionOk="0">
                  <a:moveTo>
                    <a:pt x="5875" y="1049"/>
                  </a:moveTo>
                  <a:cubicBezTo>
                    <a:pt x="5861" y="1049"/>
                    <a:pt x="5846" y="1052"/>
                    <a:pt x="5833" y="1059"/>
                  </a:cubicBezTo>
                  <a:cubicBezTo>
                    <a:pt x="5792" y="1080"/>
                    <a:pt x="5770" y="1121"/>
                    <a:pt x="5778" y="1166"/>
                  </a:cubicBezTo>
                  <a:cubicBezTo>
                    <a:pt x="5783" y="1184"/>
                    <a:pt x="5856" y="1599"/>
                    <a:pt x="5468" y="1767"/>
                  </a:cubicBezTo>
                  <a:cubicBezTo>
                    <a:pt x="5418" y="1789"/>
                    <a:pt x="5395" y="1847"/>
                    <a:pt x="5416" y="1898"/>
                  </a:cubicBezTo>
                  <a:cubicBezTo>
                    <a:pt x="5432" y="1935"/>
                    <a:pt x="5468" y="1957"/>
                    <a:pt x="5507" y="1957"/>
                  </a:cubicBezTo>
                  <a:cubicBezTo>
                    <a:pt x="5520" y="1957"/>
                    <a:pt x="5532" y="1956"/>
                    <a:pt x="5545" y="1950"/>
                  </a:cubicBezTo>
                  <a:cubicBezTo>
                    <a:pt x="5833" y="1824"/>
                    <a:pt x="5946" y="1586"/>
                    <a:pt x="5976" y="1381"/>
                  </a:cubicBezTo>
                  <a:cubicBezTo>
                    <a:pt x="6206" y="1582"/>
                    <a:pt x="6644" y="1886"/>
                    <a:pt x="7183" y="1886"/>
                  </a:cubicBezTo>
                  <a:cubicBezTo>
                    <a:pt x="7237" y="1886"/>
                    <a:pt x="7281" y="1841"/>
                    <a:pt x="7281" y="1788"/>
                  </a:cubicBezTo>
                  <a:cubicBezTo>
                    <a:pt x="7281" y="1735"/>
                    <a:pt x="7237" y="1690"/>
                    <a:pt x="7183" y="1690"/>
                  </a:cubicBezTo>
                  <a:cubicBezTo>
                    <a:pt x="6490" y="1690"/>
                    <a:pt x="5955" y="1089"/>
                    <a:pt x="5949" y="1083"/>
                  </a:cubicBezTo>
                  <a:cubicBezTo>
                    <a:pt x="5931" y="1061"/>
                    <a:pt x="5903" y="1049"/>
                    <a:pt x="5875" y="1049"/>
                  </a:cubicBezTo>
                  <a:close/>
                  <a:moveTo>
                    <a:pt x="2552" y="1585"/>
                  </a:moveTo>
                  <a:cubicBezTo>
                    <a:pt x="2547" y="1585"/>
                    <a:pt x="2543" y="1585"/>
                    <a:pt x="2538" y="1586"/>
                  </a:cubicBezTo>
                  <a:cubicBezTo>
                    <a:pt x="2500" y="1588"/>
                    <a:pt x="2464" y="1616"/>
                    <a:pt x="2451" y="1653"/>
                  </a:cubicBezTo>
                  <a:cubicBezTo>
                    <a:pt x="2446" y="1668"/>
                    <a:pt x="2327" y="2005"/>
                    <a:pt x="1860" y="2213"/>
                  </a:cubicBezTo>
                  <a:cubicBezTo>
                    <a:pt x="1809" y="2235"/>
                    <a:pt x="1787" y="2293"/>
                    <a:pt x="1809" y="2343"/>
                  </a:cubicBezTo>
                  <a:cubicBezTo>
                    <a:pt x="1823" y="2379"/>
                    <a:pt x="1860" y="2401"/>
                    <a:pt x="1899" y="2401"/>
                  </a:cubicBezTo>
                  <a:cubicBezTo>
                    <a:pt x="1912" y="2401"/>
                    <a:pt x="1925" y="2399"/>
                    <a:pt x="1937" y="2394"/>
                  </a:cubicBezTo>
                  <a:cubicBezTo>
                    <a:pt x="2272" y="2245"/>
                    <a:pt x="2457" y="2032"/>
                    <a:pt x="2552" y="1885"/>
                  </a:cubicBezTo>
                  <a:cubicBezTo>
                    <a:pt x="2724" y="2128"/>
                    <a:pt x="3138" y="2584"/>
                    <a:pt x="3896" y="2743"/>
                  </a:cubicBezTo>
                  <a:cubicBezTo>
                    <a:pt x="3903" y="2744"/>
                    <a:pt x="3907" y="2744"/>
                    <a:pt x="3916" y="2744"/>
                  </a:cubicBezTo>
                  <a:cubicBezTo>
                    <a:pt x="3962" y="2744"/>
                    <a:pt x="4002" y="2713"/>
                    <a:pt x="4011" y="2666"/>
                  </a:cubicBezTo>
                  <a:cubicBezTo>
                    <a:pt x="4023" y="2612"/>
                    <a:pt x="3991" y="2560"/>
                    <a:pt x="3936" y="2550"/>
                  </a:cubicBezTo>
                  <a:cubicBezTo>
                    <a:pt x="3005" y="2354"/>
                    <a:pt x="2636" y="1647"/>
                    <a:pt x="2633" y="1639"/>
                  </a:cubicBezTo>
                  <a:cubicBezTo>
                    <a:pt x="2616" y="1608"/>
                    <a:pt x="2585" y="1585"/>
                    <a:pt x="2552" y="1585"/>
                  </a:cubicBezTo>
                  <a:close/>
                  <a:moveTo>
                    <a:pt x="1635" y="2612"/>
                  </a:moveTo>
                  <a:cubicBezTo>
                    <a:pt x="1633" y="2612"/>
                    <a:pt x="1631" y="2612"/>
                    <a:pt x="1630" y="2612"/>
                  </a:cubicBezTo>
                  <a:cubicBezTo>
                    <a:pt x="1575" y="2617"/>
                    <a:pt x="1534" y="2664"/>
                    <a:pt x="1537" y="2718"/>
                  </a:cubicBezTo>
                  <a:cubicBezTo>
                    <a:pt x="1627" y="3919"/>
                    <a:pt x="2320" y="4339"/>
                    <a:pt x="2613" y="4465"/>
                  </a:cubicBezTo>
                  <a:cubicBezTo>
                    <a:pt x="2691" y="4498"/>
                    <a:pt x="2774" y="4514"/>
                    <a:pt x="2858" y="4514"/>
                  </a:cubicBezTo>
                  <a:cubicBezTo>
                    <a:pt x="2924" y="4514"/>
                    <a:pt x="2990" y="4504"/>
                    <a:pt x="3054" y="4483"/>
                  </a:cubicBezTo>
                  <a:cubicBezTo>
                    <a:pt x="3334" y="4391"/>
                    <a:pt x="4014" y="4057"/>
                    <a:pt x="4246" y="2977"/>
                  </a:cubicBezTo>
                  <a:cubicBezTo>
                    <a:pt x="4256" y="2924"/>
                    <a:pt x="4224" y="2872"/>
                    <a:pt x="4170" y="2862"/>
                  </a:cubicBezTo>
                  <a:cubicBezTo>
                    <a:pt x="4162" y="2860"/>
                    <a:pt x="4155" y="2859"/>
                    <a:pt x="4147" y="2859"/>
                  </a:cubicBezTo>
                  <a:cubicBezTo>
                    <a:pt x="4102" y="2859"/>
                    <a:pt x="4063" y="2892"/>
                    <a:pt x="4053" y="2937"/>
                  </a:cubicBezTo>
                  <a:cubicBezTo>
                    <a:pt x="3844" y="3916"/>
                    <a:pt x="3242" y="4213"/>
                    <a:pt x="2993" y="4296"/>
                  </a:cubicBezTo>
                  <a:cubicBezTo>
                    <a:pt x="2950" y="4310"/>
                    <a:pt x="2905" y="4318"/>
                    <a:pt x="2860" y="4318"/>
                  </a:cubicBezTo>
                  <a:cubicBezTo>
                    <a:pt x="2804" y="4318"/>
                    <a:pt x="2747" y="4306"/>
                    <a:pt x="2693" y="4283"/>
                  </a:cubicBezTo>
                  <a:cubicBezTo>
                    <a:pt x="2433" y="4171"/>
                    <a:pt x="1818" y="3797"/>
                    <a:pt x="1736" y="2706"/>
                  </a:cubicBezTo>
                  <a:cubicBezTo>
                    <a:pt x="1731" y="2651"/>
                    <a:pt x="1688" y="2612"/>
                    <a:pt x="1635" y="2612"/>
                  </a:cubicBezTo>
                  <a:close/>
                  <a:moveTo>
                    <a:pt x="6374" y="169"/>
                  </a:moveTo>
                  <a:cubicBezTo>
                    <a:pt x="6373" y="169"/>
                    <a:pt x="6371" y="169"/>
                    <a:pt x="6369" y="169"/>
                  </a:cubicBezTo>
                  <a:lnTo>
                    <a:pt x="6329" y="171"/>
                  </a:lnTo>
                  <a:cubicBezTo>
                    <a:pt x="6315" y="171"/>
                    <a:pt x="6299" y="171"/>
                    <a:pt x="6281" y="171"/>
                  </a:cubicBezTo>
                  <a:cubicBezTo>
                    <a:pt x="5986" y="171"/>
                    <a:pt x="5332" y="215"/>
                    <a:pt x="5012" y="992"/>
                  </a:cubicBezTo>
                  <a:cubicBezTo>
                    <a:pt x="4966" y="1106"/>
                    <a:pt x="5021" y="1239"/>
                    <a:pt x="5137" y="1286"/>
                  </a:cubicBezTo>
                  <a:cubicBezTo>
                    <a:pt x="5165" y="1298"/>
                    <a:pt x="5194" y="1303"/>
                    <a:pt x="5222" y="1303"/>
                  </a:cubicBezTo>
                  <a:cubicBezTo>
                    <a:pt x="5311" y="1303"/>
                    <a:pt x="5395" y="1250"/>
                    <a:pt x="5432" y="1163"/>
                  </a:cubicBezTo>
                  <a:cubicBezTo>
                    <a:pt x="5641" y="649"/>
                    <a:pt x="6050" y="624"/>
                    <a:pt x="6293" y="624"/>
                  </a:cubicBezTo>
                  <a:cubicBezTo>
                    <a:pt x="6305" y="624"/>
                    <a:pt x="6318" y="624"/>
                    <a:pt x="6329" y="624"/>
                  </a:cubicBezTo>
                  <a:lnTo>
                    <a:pt x="6369" y="624"/>
                  </a:lnTo>
                  <a:cubicBezTo>
                    <a:pt x="6372" y="624"/>
                    <a:pt x="6374" y="624"/>
                    <a:pt x="6376" y="624"/>
                  </a:cubicBezTo>
                  <a:cubicBezTo>
                    <a:pt x="6554" y="624"/>
                    <a:pt x="6842" y="625"/>
                    <a:pt x="7066" y="848"/>
                  </a:cubicBezTo>
                  <a:cubicBezTo>
                    <a:pt x="7290" y="1075"/>
                    <a:pt x="7406" y="1478"/>
                    <a:pt x="7406" y="2046"/>
                  </a:cubicBezTo>
                  <a:cubicBezTo>
                    <a:pt x="7406" y="2106"/>
                    <a:pt x="7430" y="2162"/>
                    <a:pt x="7471" y="2205"/>
                  </a:cubicBezTo>
                  <a:cubicBezTo>
                    <a:pt x="7535" y="2269"/>
                    <a:pt x="7568" y="2352"/>
                    <a:pt x="7568" y="2440"/>
                  </a:cubicBezTo>
                  <a:lnTo>
                    <a:pt x="7568" y="2559"/>
                  </a:lnTo>
                  <a:cubicBezTo>
                    <a:pt x="7568" y="2646"/>
                    <a:pt x="7534" y="2731"/>
                    <a:pt x="7471" y="2792"/>
                  </a:cubicBezTo>
                  <a:lnTo>
                    <a:pt x="7416" y="2848"/>
                  </a:lnTo>
                  <a:cubicBezTo>
                    <a:pt x="7373" y="2890"/>
                    <a:pt x="7349" y="2948"/>
                    <a:pt x="7349" y="3007"/>
                  </a:cubicBezTo>
                  <a:cubicBezTo>
                    <a:pt x="7349" y="3251"/>
                    <a:pt x="7238" y="3484"/>
                    <a:pt x="7052" y="3629"/>
                  </a:cubicBezTo>
                  <a:cubicBezTo>
                    <a:pt x="6980" y="3687"/>
                    <a:pt x="6901" y="3764"/>
                    <a:pt x="6816" y="3849"/>
                  </a:cubicBezTo>
                  <a:cubicBezTo>
                    <a:pt x="6680" y="3986"/>
                    <a:pt x="6472" y="4192"/>
                    <a:pt x="6349" y="4192"/>
                  </a:cubicBezTo>
                  <a:cubicBezTo>
                    <a:pt x="6227" y="4192"/>
                    <a:pt x="6019" y="3984"/>
                    <a:pt x="5881" y="3849"/>
                  </a:cubicBezTo>
                  <a:cubicBezTo>
                    <a:pt x="5798" y="3764"/>
                    <a:pt x="5718" y="3687"/>
                    <a:pt x="5646" y="3629"/>
                  </a:cubicBezTo>
                  <a:cubicBezTo>
                    <a:pt x="5604" y="3597"/>
                    <a:pt x="5555" y="3582"/>
                    <a:pt x="5506" y="3582"/>
                  </a:cubicBezTo>
                  <a:cubicBezTo>
                    <a:pt x="5439" y="3582"/>
                    <a:pt x="5373" y="3611"/>
                    <a:pt x="5328" y="3668"/>
                  </a:cubicBezTo>
                  <a:cubicBezTo>
                    <a:pt x="5253" y="3767"/>
                    <a:pt x="5269" y="3908"/>
                    <a:pt x="5367" y="3986"/>
                  </a:cubicBezTo>
                  <a:cubicBezTo>
                    <a:pt x="5428" y="4035"/>
                    <a:pt x="5493" y="4099"/>
                    <a:pt x="5565" y="4170"/>
                  </a:cubicBezTo>
                  <a:cubicBezTo>
                    <a:pt x="5789" y="4391"/>
                    <a:pt x="6041" y="4644"/>
                    <a:pt x="6352" y="4644"/>
                  </a:cubicBezTo>
                  <a:cubicBezTo>
                    <a:pt x="6660" y="4644"/>
                    <a:pt x="6913" y="4393"/>
                    <a:pt x="7139" y="4170"/>
                  </a:cubicBezTo>
                  <a:cubicBezTo>
                    <a:pt x="7208" y="4099"/>
                    <a:pt x="7274" y="4035"/>
                    <a:pt x="7335" y="3986"/>
                  </a:cubicBezTo>
                  <a:cubicBezTo>
                    <a:pt x="7603" y="3775"/>
                    <a:pt x="7773" y="3450"/>
                    <a:pt x="7801" y="3104"/>
                  </a:cubicBezTo>
                  <a:cubicBezTo>
                    <a:pt x="7942" y="2958"/>
                    <a:pt x="8024" y="2759"/>
                    <a:pt x="8024" y="2557"/>
                  </a:cubicBezTo>
                  <a:lnTo>
                    <a:pt x="8024" y="2438"/>
                  </a:lnTo>
                  <a:cubicBezTo>
                    <a:pt x="8024" y="2263"/>
                    <a:pt x="7966" y="2097"/>
                    <a:pt x="7860" y="1959"/>
                  </a:cubicBezTo>
                  <a:cubicBezTo>
                    <a:pt x="7847" y="1310"/>
                    <a:pt x="7688" y="829"/>
                    <a:pt x="7387" y="527"/>
                  </a:cubicBezTo>
                  <a:cubicBezTo>
                    <a:pt x="7030" y="171"/>
                    <a:pt x="6574" y="169"/>
                    <a:pt x="6374" y="169"/>
                  </a:cubicBezTo>
                  <a:close/>
                  <a:moveTo>
                    <a:pt x="2513" y="453"/>
                  </a:moveTo>
                  <a:cubicBezTo>
                    <a:pt x="2706" y="453"/>
                    <a:pt x="2815" y="544"/>
                    <a:pt x="2832" y="560"/>
                  </a:cubicBezTo>
                  <a:cubicBezTo>
                    <a:pt x="2875" y="602"/>
                    <a:pt x="2933" y="625"/>
                    <a:pt x="2991" y="625"/>
                  </a:cubicBezTo>
                  <a:cubicBezTo>
                    <a:pt x="3020" y="625"/>
                    <a:pt x="3049" y="619"/>
                    <a:pt x="3077" y="607"/>
                  </a:cubicBezTo>
                  <a:cubicBezTo>
                    <a:pt x="3090" y="602"/>
                    <a:pt x="3224" y="549"/>
                    <a:pt x="3402" y="549"/>
                  </a:cubicBezTo>
                  <a:cubicBezTo>
                    <a:pt x="3649" y="549"/>
                    <a:pt x="3981" y="651"/>
                    <a:pt x="4188" y="1124"/>
                  </a:cubicBezTo>
                  <a:cubicBezTo>
                    <a:pt x="4311" y="1402"/>
                    <a:pt x="4415" y="2462"/>
                    <a:pt x="4452" y="3072"/>
                  </a:cubicBezTo>
                  <a:cubicBezTo>
                    <a:pt x="4489" y="3426"/>
                    <a:pt x="4470" y="3819"/>
                    <a:pt x="4415" y="3894"/>
                  </a:cubicBezTo>
                  <a:cubicBezTo>
                    <a:pt x="4288" y="4012"/>
                    <a:pt x="4013" y="4106"/>
                    <a:pt x="3918" y="4133"/>
                  </a:cubicBezTo>
                  <a:cubicBezTo>
                    <a:pt x="3798" y="4165"/>
                    <a:pt x="3726" y="4290"/>
                    <a:pt x="3760" y="4410"/>
                  </a:cubicBezTo>
                  <a:cubicBezTo>
                    <a:pt x="3784" y="4498"/>
                    <a:pt x="3857" y="4556"/>
                    <a:pt x="3939" y="4571"/>
                  </a:cubicBezTo>
                  <a:lnTo>
                    <a:pt x="2895" y="5487"/>
                  </a:lnTo>
                  <a:lnTo>
                    <a:pt x="1840" y="4562"/>
                  </a:lnTo>
                  <a:cubicBezTo>
                    <a:pt x="1810" y="4536"/>
                    <a:pt x="1775" y="4518"/>
                    <a:pt x="1737" y="4510"/>
                  </a:cubicBezTo>
                  <a:lnTo>
                    <a:pt x="1737" y="4510"/>
                  </a:lnTo>
                  <a:cubicBezTo>
                    <a:pt x="1824" y="4489"/>
                    <a:pt x="1894" y="4417"/>
                    <a:pt x="1907" y="4324"/>
                  </a:cubicBezTo>
                  <a:cubicBezTo>
                    <a:pt x="1926" y="4201"/>
                    <a:pt x="1842" y="4084"/>
                    <a:pt x="1719" y="4066"/>
                  </a:cubicBezTo>
                  <a:cubicBezTo>
                    <a:pt x="1649" y="4054"/>
                    <a:pt x="1445" y="4002"/>
                    <a:pt x="1347" y="3895"/>
                  </a:cubicBezTo>
                  <a:cubicBezTo>
                    <a:pt x="1295" y="3809"/>
                    <a:pt x="1306" y="3415"/>
                    <a:pt x="1373" y="3067"/>
                  </a:cubicBezTo>
                  <a:cubicBezTo>
                    <a:pt x="1379" y="3040"/>
                    <a:pt x="1379" y="3010"/>
                    <a:pt x="1373" y="2982"/>
                  </a:cubicBezTo>
                  <a:cubicBezTo>
                    <a:pt x="1370" y="2966"/>
                    <a:pt x="1052" y="1295"/>
                    <a:pt x="1980" y="649"/>
                  </a:cubicBezTo>
                  <a:cubicBezTo>
                    <a:pt x="2198" y="498"/>
                    <a:pt x="2376" y="453"/>
                    <a:pt x="2513" y="453"/>
                  </a:cubicBezTo>
                  <a:close/>
                  <a:moveTo>
                    <a:pt x="2509" y="1"/>
                  </a:moveTo>
                  <a:cubicBezTo>
                    <a:pt x="2282" y="1"/>
                    <a:pt x="2014" y="72"/>
                    <a:pt x="1722" y="275"/>
                  </a:cubicBezTo>
                  <a:cubicBezTo>
                    <a:pt x="638" y="1031"/>
                    <a:pt x="869" y="2721"/>
                    <a:pt x="921" y="3025"/>
                  </a:cubicBezTo>
                  <a:cubicBezTo>
                    <a:pt x="857" y="3378"/>
                    <a:pt x="793" y="3960"/>
                    <a:pt x="1010" y="4195"/>
                  </a:cubicBezTo>
                  <a:cubicBezTo>
                    <a:pt x="1223" y="4427"/>
                    <a:pt x="1560" y="4496"/>
                    <a:pt x="1639" y="4511"/>
                  </a:cubicBezTo>
                  <a:lnTo>
                    <a:pt x="1639" y="4511"/>
                  </a:lnTo>
                  <a:cubicBezTo>
                    <a:pt x="1636" y="4511"/>
                    <a:pt x="1633" y="4512"/>
                    <a:pt x="1630" y="4513"/>
                  </a:cubicBezTo>
                  <a:cubicBezTo>
                    <a:pt x="274" y="4900"/>
                    <a:pt x="191" y="5105"/>
                    <a:pt x="153" y="5190"/>
                  </a:cubicBezTo>
                  <a:cubicBezTo>
                    <a:pt x="79" y="5371"/>
                    <a:pt x="53" y="5621"/>
                    <a:pt x="30" y="5842"/>
                  </a:cubicBezTo>
                  <a:lnTo>
                    <a:pt x="15" y="5984"/>
                  </a:lnTo>
                  <a:cubicBezTo>
                    <a:pt x="1" y="6109"/>
                    <a:pt x="90" y="6222"/>
                    <a:pt x="213" y="6237"/>
                  </a:cubicBezTo>
                  <a:cubicBezTo>
                    <a:pt x="222" y="6240"/>
                    <a:pt x="231" y="6240"/>
                    <a:pt x="241" y="6240"/>
                  </a:cubicBezTo>
                  <a:cubicBezTo>
                    <a:pt x="354" y="6240"/>
                    <a:pt x="450" y="6155"/>
                    <a:pt x="465" y="6041"/>
                  </a:cubicBezTo>
                  <a:cubicBezTo>
                    <a:pt x="471" y="5995"/>
                    <a:pt x="476" y="5943"/>
                    <a:pt x="482" y="5888"/>
                  </a:cubicBezTo>
                  <a:cubicBezTo>
                    <a:pt x="498" y="5722"/>
                    <a:pt x="520" y="5515"/>
                    <a:pt x="562" y="5390"/>
                  </a:cubicBezTo>
                  <a:cubicBezTo>
                    <a:pt x="682" y="5300"/>
                    <a:pt x="1180" y="5119"/>
                    <a:pt x="1634" y="4982"/>
                  </a:cubicBezTo>
                  <a:lnTo>
                    <a:pt x="2736" y="5950"/>
                  </a:lnTo>
                  <a:cubicBezTo>
                    <a:pt x="2777" y="5987"/>
                    <a:pt x="2829" y="6004"/>
                    <a:pt x="2884" y="6004"/>
                  </a:cubicBezTo>
                  <a:cubicBezTo>
                    <a:pt x="2887" y="6004"/>
                    <a:pt x="2892" y="6005"/>
                    <a:pt x="2895" y="6005"/>
                  </a:cubicBezTo>
                  <a:cubicBezTo>
                    <a:pt x="2899" y="6005"/>
                    <a:pt x="2902" y="6004"/>
                    <a:pt x="2907" y="6004"/>
                  </a:cubicBezTo>
                  <a:cubicBezTo>
                    <a:pt x="2959" y="6004"/>
                    <a:pt x="3012" y="5987"/>
                    <a:pt x="3055" y="5950"/>
                  </a:cubicBezTo>
                  <a:lnTo>
                    <a:pt x="4155" y="4982"/>
                  </a:lnTo>
                  <a:cubicBezTo>
                    <a:pt x="4610" y="5119"/>
                    <a:pt x="5107" y="5300"/>
                    <a:pt x="5228" y="5390"/>
                  </a:cubicBezTo>
                  <a:cubicBezTo>
                    <a:pt x="5278" y="5537"/>
                    <a:pt x="5302" y="5788"/>
                    <a:pt x="5320" y="5974"/>
                  </a:cubicBezTo>
                  <a:lnTo>
                    <a:pt x="5324" y="6035"/>
                  </a:lnTo>
                  <a:cubicBezTo>
                    <a:pt x="5336" y="6152"/>
                    <a:pt x="5434" y="6241"/>
                    <a:pt x="5550" y="6241"/>
                  </a:cubicBezTo>
                  <a:lnTo>
                    <a:pt x="5572" y="6241"/>
                  </a:lnTo>
                  <a:cubicBezTo>
                    <a:pt x="5695" y="6229"/>
                    <a:pt x="5787" y="6118"/>
                    <a:pt x="5775" y="5995"/>
                  </a:cubicBezTo>
                  <a:lnTo>
                    <a:pt x="5770" y="5935"/>
                  </a:lnTo>
                  <a:cubicBezTo>
                    <a:pt x="5750" y="5695"/>
                    <a:pt x="5722" y="5398"/>
                    <a:pt x="5636" y="5194"/>
                  </a:cubicBezTo>
                  <a:cubicBezTo>
                    <a:pt x="5602" y="5107"/>
                    <a:pt x="5516" y="4906"/>
                    <a:pt x="4187" y="4522"/>
                  </a:cubicBezTo>
                  <a:cubicBezTo>
                    <a:pt x="4337" y="4468"/>
                    <a:pt x="4567" y="4370"/>
                    <a:pt x="4721" y="4228"/>
                  </a:cubicBezTo>
                  <a:cubicBezTo>
                    <a:pt x="4966" y="4001"/>
                    <a:pt x="4938" y="3377"/>
                    <a:pt x="4904" y="3035"/>
                  </a:cubicBezTo>
                  <a:cubicBezTo>
                    <a:pt x="4892" y="2869"/>
                    <a:pt x="4797" y="1387"/>
                    <a:pt x="4602" y="942"/>
                  </a:cubicBezTo>
                  <a:cubicBezTo>
                    <a:pt x="4313" y="282"/>
                    <a:pt x="3816" y="96"/>
                    <a:pt x="3402" y="96"/>
                  </a:cubicBezTo>
                  <a:cubicBezTo>
                    <a:pt x="3267" y="96"/>
                    <a:pt x="3140" y="116"/>
                    <a:pt x="3033" y="146"/>
                  </a:cubicBezTo>
                  <a:cubicBezTo>
                    <a:pt x="2907" y="67"/>
                    <a:pt x="2727" y="1"/>
                    <a:pt x="2509" y="1"/>
                  </a:cubicBezTo>
                  <a:close/>
                  <a:moveTo>
                    <a:pt x="7576" y="4509"/>
                  </a:moveTo>
                  <a:cubicBezTo>
                    <a:pt x="7522" y="4509"/>
                    <a:pt x="7469" y="4528"/>
                    <a:pt x="7428" y="4565"/>
                  </a:cubicBezTo>
                  <a:lnTo>
                    <a:pt x="6234" y="5613"/>
                  </a:lnTo>
                  <a:cubicBezTo>
                    <a:pt x="6139" y="5695"/>
                    <a:pt x="6130" y="5840"/>
                    <a:pt x="6214" y="5932"/>
                  </a:cubicBezTo>
                  <a:cubicBezTo>
                    <a:pt x="6258" y="5983"/>
                    <a:pt x="6321" y="6010"/>
                    <a:pt x="6385" y="6010"/>
                  </a:cubicBezTo>
                  <a:cubicBezTo>
                    <a:pt x="6438" y="6010"/>
                    <a:pt x="6491" y="5991"/>
                    <a:pt x="6533" y="5953"/>
                  </a:cubicBezTo>
                  <a:lnTo>
                    <a:pt x="7633" y="4987"/>
                  </a:lnTo>
                  <a:cubicBezTo>
                    <a:pt x="8089" y="5122"/>
                    <a:pt x="8586" y="5304"/>
                    <a:pt x="8707" y="5395"/>
                  </a:cubicBezTo>
                  <a:cubicBezTo>
                    <a:pt x="8745" y="5512"/>
                    <a:pt x="8768" y="5714"/>
                    <a:pt x="8782" y="5866"/>
                  </a:cubicBezTo>
                  <a:cubicBezTo>
                    <a:pt x="8790" y="5934"/>
                    <a:pt x="8797" y="5999"/>
                    <a:pt x="8805" y="6050"/>
                  </a:cubicBezTo>
                  <a:cubicBezTo>
                    <a:pt x="8821" y="6163"/>
                    <a:pt x="8918" y="6244"/>
                    <a:pt x="9029" y="6244"/>
                  </a:cubicBezTo>
                  <a:cubicBezTo>
                    <a:pt x="9041" y="6244"/>
                    <a:pt x="9051" y="6244"/>
                    <a:pt x="9063" y="6243"/>
                  </a:cubicBezTo>
                  <a:cubicBezTo>
                    <a:pt x="9188" y="6224"/>
                    <a:pt x="9272" y="6109"/>
                    <a:pt x="9253" y="5986"/>
                  </a:cubicBezTo>
                  <a:cubicBezTo>
                    <a:pt x="9247" y="5938"/>
                    <a:pt x="9241" y="5881"/>
                    <a:pt x="9234" y="5818"/>
                  </a:cubicBezTo>
                  <a:cubicBezTo>
                    <a:pt x="9212" y="5616"/>
                    <a:pt x="9185" y="5365"/>
                    <a:pt x="9115" y="5194"/>
                  </a:cubicBezTo>
                  <a:cubicBezTo>
                    <a:pt x="9079" y="5107"/>
                    <a:pt x="8995" y="4903"/>
                    <a:pt x="7639" y="4517"/>
                  </a:cubicBezTo>
                  <a:cubicBezTo>
                    <a:pt x="7618" y="4511"/>
                    <a:pt x="7597" y="4509"/>
                    <a:pt x="7576" y="4509"/>
                  </a:cubicBezTo>
                  <a:close/>
                </a:path>
              </a:pathLst>
            </a:custGeom>
            <a:solidFill>
              <a:srgbClr val="29B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40"/>
            <p:cNvGrpSpPr/>
            <p:nvPr/>
          </p:nvGrpSpPr>
          <p:grpSpPr>
            <a:xfrm>
              <a:off x="4071356" y="2667041"/>
              <a:ext cx="351410" cy="331381"/>
              <a:chOff x="583315" y="243510"/>
              <a:chExt cx="290206" cy="275921"/>
            </a:xfrm>
          </p:grpSpPr>
          <p:sp>
            <p:nvSpPr>
              <p:cNvPr id="372" name="Google Shape;372;p40"/>
              <p:cNvSpPr/>
              <p:nvPr/>
            </p:nvSpPr>
            <p:spPr>
              <a:xfrm>
                <a:off x="583315" y="243510"/>
                <a:ext cx="290206" cy="275921"/>
              </a:xfrm>
              <a:custGeom>
                <a:avLst/>
                <a:gdLst/>
                <a:ahLst/>
                <a:cxnLst/>
                <a:rect l="l" t="t" r="r" b="b"/>
                <a:pathLst>
                  <a:path w="290206" h="275921" extrusionOk="0">
                    <a:moveTo>
                      <a:pt x="280970" y="111442"/>
                    </a:moveTo>
                    <a:lnTo>
                      <a:pt x="277553" y="111442"/>
                    </a:lnTo>
                    <a:lnTo>
                      <a:pt x="277553" y="83733"/>
                    </a:lnTo>
                    <a:cubicBezTo>
                      <a:pt x="277321" y="78986"/>
                      <a:pt x="273525" y="75190"/>
                      <a:pt x="268778" y="74958"/>
                    </a:cubicBezTo>
                    <a:lnTo>
                      <a:pt x="216962" y="74958"/>
                    </a:lnTo>
                    <a:cubicBezTo>
                      <a:pt x="212036" y="74952"/>
                      <a:pt x="207972" y="78813"/>
                      <a:pt x="207726" y="83733"/>
                    </a:cubicBezTo>
                    <a:lnTo>
                      <a:pt x="207726" y="111442"/>
                    </a:lnTo>
                    <a:lnTo>
                      <a:pt x="205140" y="111442"/>
                    </a:lnTo>
                    <a:cubicBezTo>
                      <a:pt x="200038" y="111442"/>
                      <a:pt x="195903" y="115577"/>
                      <a:pt x="195903" y="120678"/>
                    </a:cubicBezTo>
                    <a:lnTo>
                      <a:pt x="195903" y="151066"/>
                    </a:lnTo>
                    <a:lnTo>
                      <a:pt x="127739" y="151066"/>
                    </a:lnTo>
                    <a:lnTo>
                      <a:pt x="127739" y="107470"/>
                    </a:lnTo>
                    <a:cubicBezTo>
                      <a:pt x="127739" y="102369"/>
                      <a:pt x="123604" y="98234"/>
                      <a:pt x="118503" y="98234"/>
                    </a:cubicBezTo>
                    <a:lnTo>
                      <a:pt x="115362" y="98234"/>
                    </a:lnTo>
                    <a:lnTo>
                      <a:pt x="115362" y="42816"/>
                    </a:lnTo>
                    <a:cubicBezTo>
                      <a:pt x="115362" y="37715"/>
                      <a:pt x="111227" y="33580"/>
                      <a:pt x="106126" y="33580"/>
                    </a:cubicBezTo>
                    <a:lnTo>
                      <a:pt x="71120" y="33580"/>
                    </a:lnTo>
                    <a:lnTo>
                      <a:pt x="71120" y="5316"/>
                    </a:lnTo>
                    <a:cubicBezTo>
                      <a:pt x="70127" y="1516"/>
                      <a:pt x="66242" y="-760"/>
                      <a:pt x="62441" y="233"/>
                    </a:cubicBezTo>
                    <a:cubicBezTo>
                      <a:pt x="59952" y="883"/>
                      <a:pt x="58008" y="2827"/>
                      <a:pt x="57358" y="5316"/>
                    </a:cubicBezTo>
                    <a:lnTo>
                      <a:pt x="57358" y="34318"/>
                    </a:lnTo>
                    <a:lnTo>
                      <a:pt x="21244" y="34318"/>
                    </a:lnTo>
                    <a:cubicBezTo>
                      <a:pt x="16143" y="34318"/>
                      <a:pt x="12007" y="38454"/>
                      <a:pt x="12007" y="43555"/>
                    </a:cubicBezTo>
                    <a:lnTo>
                      <a:pt x="12007" y="98973"/>
                    </a:lnTo>
                    <a:lnTo>
                      <a:pt x="9236" y="98973"/>
                    </a:lnTo>
                    <a:cubicBezTo>
                      <a:pt x="4135" y="98973"/>
                      <a:pt x="0" y="103108"/>
                      <a:pt x="0" y="108209"/>
                    </a:cubicBezTo>
                    <a:lnTo>
                      <a:pt x="0" y="266613"/>
                    </a:lnTo>
                    <a:cubicBezTo>
                      <a:pt x="0" y="271714"/>
                      <a:pt x="4135" y="275849"/>
                      <a:pt x="9236" y="275849"/>
                    </a:cubicBezTo>
                    <a:lnTo>
                      <a:pt x="118872" y="275849"/>
                    </a:lnTo>
                    <a:cubicBezTo>
                      <a:pt x="119453" y="275945"/>
                      <a:pt x="120046" y="275945"/>
                      <a:pt x="120627" y="275849"/>
                    </a:cubicBezTo>
                    <a:lnTo>
                      <a:pt x="280970" y="275849"/>
                    </a:lnTo>
                    <a:cubicBezTo>
                      <a:pt x="285896" y="275856"/>
                      <a:pt x="289960" y="271995"/>
                      <a:pt x="290207" y="267075"/>
                    </a:cubicBezTo>
                    <a:lnTo>
                      <a:pt x="290207" y="120217"/>
                    </a:lnTo>
                    <a:cubicBezTo>
                      <a:pt x="289960" y="115296"/>
                      <a:pt x="285896" y="111436"/>
                      <a:pt x="280970" y="111442"/>
                    </a:cubicBezTo>
                    <a:close/>
                    <a:moveTo>
                      <a:pt x="29649" y="51960"/>
                    </a:moveTo>
                    <a:lnTo>
                      <a:pt x="97721" y="51960"/>
                    </a:lnTo>
                    <a:lnTo>
                      <a:pt x="97721" y="98604"/>
                    </a:lnTo>
                    <a:lnTo>
                      <a:pt x="29649" y="98604"/>
                    </a:lnTo>
                    <a:close/>
                    <a:moveTo>
                      <a:pt x="109728" y="257746"/>
                    </a:moveTo>
                    <a:lnTo>
                      <a:pt x="17364" y="257746"/>
                    </a:lnTo>
                    <a:lnTo>
                      <a:pt x="17364" y="116245"/>
                    </a:lnTo>
                    <a:lnTo>
                      <a:pt x="109728" y="116245"/>
                    </a:lnTo>
                    <a:close/>
                    <a:moveTo>
                      <a:pt x="195441" y="257746"/>
                    </a:moveTo>
                    <a:lnTo>
                      <a:pt x="127831" y="257746"/>
                    </a:lnTo>
                    <a:lnTo>
                      <a:pt x="127831" y="168246"/>
                    </a:lnTo>
                    <a:lnTo>
                      <a:pt x="195903" y="168246"/>
                    </a:lnTo>
                    <a:close/>
                    <a:moveTo>
                      <a:pt x="225367" y="92969"/>
                    </a:moveTo>
                    <a:lnTo>
                      <a:pt x="259542" y="92969"/>
                    </a:lnTo>
                    <a:lnTo>
                      <a:pt x="259542" y="111442"/>
                    </a:lnTo>
                    <a:lnTo>
                      <a:pt x="225367" y="111442"/>
                    </a:lnTo>
                    <a:close/>
                    <a:moveTo>
                      <a:pt x="271549" y="257746"/>
                    </a:moveTo>
                    <a:lnTo>
                      <a:pt x="213452" y="257746"/>
                    </a:lnTo>
                    <a:lnTo>
                      <a:pt x="213452" y="129084"/>
                    </a:lnTo>
                    <a:lnTo>
                      <a:pt x="272196" y="129084"/>
                    </a:lnTo>
                    <a:close/>
                  </a:path>
                </a:pathLst>
              </a:custGeom>
              <a:solidFill>
                <a:srgbClr val="2AB5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rgbClr val="262626"/>
                  </a:solidFill>
                  <a:latin typeface="Arial"/>
                  <a:ea typeface="Arial"/>
                  <a:cs typeface="Arial"/>
                  <a:sym typeface="Arial"/>
                </a:endParaRPr>
              </a:p>
            </p:txBody>
          </p:sp>
          <p:sp>
            <p:nvSpPr>
              <p:cNvPr id="373" name="Google Shape;373;p40"/>
              <p:cNvSpPr/>
              <p:nvPr/>
            </p:nvSpPr>
            <p:spPr>
              <a:xfrm>
                <a:off x="617120" y="378320"/>
                <a:ext cx="60405" cy="14131"/>
              </a:xfrm>
              <a:custGeom>
                <a:avLst/>
                <a:gdLst/>
                <a:ahLst/>
                <a:cxnLst/>
                <a:rect l="l" t="t" r="r" b="b"/>
                <a:pathLst>
                  <a:path w="60405" h="14131" extrusionOk="0">
                    <a:moveTo>
                      <a:pt x="53294" y="0"/>
                    </a:moveTo>
                    <a:lnTo>
                      <a:pt x="7112" y="0"/>
                    </a:lnTo>
                    <a:cubicBezTo>
                      <a:pt x="3220" y="0"/>
                      <a:pt x="51" y="3128"/>
                      <a:pt x="0" y="7020"/>
                    </a:cubicBezTo>
                    <a:cubicBezTo>
                      <a:pt x="50" y="10927"/>
                      <a:pt x="3205" y="14082"/>
                      <a:pt x="7112" y="14132"/>
                    </a:cubicBezTo>
                    <a:lnTo>
                      <a:pt x="53294" y="14132"/>
                    </a:lnTo>
                    <a:cubicBezTo>
                      <a:pt x="57201" y="14082"/>
                      <a:pt x="60356" y="10927"/>
                      <a:pt x="60406" y="7020"/>
                    </a:cubicBezTo>
                    <a:cubicBezTo>
                      <a:pt x="60355" y="3128"/>
                      <a:pt x="57186" y="0"/>
                      <a:pt x="53294" y="0"/>
                    </a:cubicBezTo>
                    <a:close/>
                  </a:path>
                </a:pathLst>
              </a:custGeom>
              <a:solidFill>
                <a:srgbClr val="2AB5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rgbClr val="262626"/>
                  </a:solidFill>
                  <a:latin typeface="Arial"/>
                  <a:ea typeface="Arial"/>
                  <a:cs typeface="Arial"/>
                  <a:sym typeface="Arial"/>
                </a:endParaRPr>
              </a:p>
            </p:txBody>
          </p:sp>
          <p:sp>
            <p:nvSpPr>
              <p:cNvPr id="374" name="Google Shape;374;p40"/>
              <p:cNvSpPr/>
              <p:nvPr/>
            </p:nvSpPr>
            <p:spPr>
              <a:xfrm>
                <a:off x="625362" y="311679"/>
                <a:ext cx="42488" cy="14224"/>
              </a:xfrm>
              <a:custGeom>
                <a:avLst/>
                <a:gdLst/>
                <a:ahLst/>
                <a:cxnLst/>
                <a:rect l="l" t="t" r="r" b="b"/>
                <a:pathLst>
                  <a:path w="42488" h="14224" extrusionOk="0">
                    <a:moveTo>
                      <a:pt x="36185" y="47"/>
                    </a:moveTo>
                    <a:lnTo>
                      <a:pt x="7922" y="47"/>
                    </a:lnTo>
                    <a:cubicBezTo>
                      <a:pt x="4019" y="-400"/>
                      <a:pt x="494" y="2401"/>
                      <a:pt x="47" y="6303"/>
                    </a:cubicBezTo>
                    <a:cubicBezTo>
                      <a:pt x="-400" y="10206"/>
                      <a:pt x="2401" y="13731"/>
                      <a:pt x="6304" y="14178"/>
                    </a:cubicBezTo>
                    <a:cubicBezTo>
                      <a:pt x="6841" y="14240"/>
                      <a:pt x="7384" y="14240"/>
                      <a:pt x="7922" y="14178"/>
                    </a:cubicBezTo>
                    <a:lnTo>
                      <a:pt x="36185" y="14178"/>
                    </a:lnTo>
                    <a:cubicBezTo>
                      <a:pt x="40087" y="13731"/>
                      <a:pt x="42889" y="10206"/>
                      <a:pt x="42442" y="6303"/>
                    </a:cubicBezTo>
                    <a:cubicBezTo>
                      <a:pt x="42065" y="3017"/>
                      <a:pt x="39472" y="423"/>
                      <a:pt x="36185" y="47"/>
                    </a:cubicBezTo>
                    <a:close/>
                  </a:path>
                </a:pathLst>
              </a:custGeom>
              <a:solidFill>
                <a:srgbClr val="2AB5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rgbClr val="262626"/>
                  </a:solidFill>
                  <a:latin typeface="Arial"/>
                  <a:ea typeface="Arial"/>
                  <a:cs typeface="Arial"/>
                  <a:sym typeface="Arial"/>
                </a:endParaRPr>
              </a:p>
            </p:txBody>
          </p:sp>
          <p:sp>
            <p:nvSpPr>
              <p:cNvPr id="375" name="Google Shape;375;p40"/>
              <p:cNvSpPr/>
              <p:nvPr/>
            </p:nvSpPr>
            <p:spPr>
              <a:xfrm>
                <a:off x="617213" y="405290"/>
                <a:ext cx="60221" cy="14039"/>
              </a:xfrm>
              <a:custGeom>
                <a:avLst/>
                <a:gdLst/>
                <a:ahLst/>
                <a:cxnLst/>
                <a:rect l="l" t="t" r="r" b="b"/>
                <a:pathLst>
                  <a:path w="60221" h="14039" extrusionOk="0">
                    <a:moveTo>
                      <a:pt x="53201" y="0"/>
                    </a:moveTo>
                    <a:lnTo>
                      <a:pt x="7020" y="0"/>
                    </a:lnTo>
                    <a:cubicBezTo>
                      <a:pt x="3143" y="0"/>
                      <a:pt x="0" y="3143"/>
                      <a:pt x="0" y="7020"/>
                    </a:cubicBezTo>
                    <a:cubicBezTo>
                      <a:pt x="0" y="10896"/>
                      <a:pt x="3143" y="14039"/>
                      <a:pt x="7020" y="14039"/>
                    </a:cubicBezTo>
                    <a:lnTo>
                      <a:pt x="53201" y="14039"/>
                    </a:lnTo>
                    <a:cubicBezTo>
                      <a:pt x="57078" y="14039"/>
                      <a:pt x="60221" y="10896"/>
                      <a:pt x="60221" y="7020"/>
                    </a:cubicBezTo>
                    <a:cubicBezTo>
                      <a:pt x="60221" y="3143"/>
                      <a:pt x="57078" y="0"/>
                      <a:pt x="53201" y="0"/>
                    </a:cubicBezTo>
                    <a:close/>
                  </a:path>
                </a:pathLst>
              </a:custGeom>
              <a:solidFill>
                <a:srgbClr val="2AB5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rgbClr val="262626"/>
                  </a:solidFill>
                  <a:latin typeface="Arial"/>
                  <a:ea typeface="Arial"/>
                  <a:cs typeface="Arial"/>
                  <a:sym typeface="Arial"/>
                </a:endParaRPr>
              </a:p>
            </p:txBody>
          </p:sp>
          <p:sp>
            <p:nvSpPr>
              <p:cNvPr id="376" name="Google Shape;376;p40"/>
              <p:cNvSpPr/>
              <p:nvPr/>
            </p:nvSpPr>
            <p:spPr>
              <a:xfrm>
                <a:off x="617213" y="432260"/>
                <a:ext cx="60221" cy="14039"/>
              </a:xfrm>
              <a:custGeom>
                <a:avLst/>
                <a:gdLst/>
                <a:ahLst/>
                <a:cxnLst/>
                <a:rect l="l" t="t" r="r" b="b"/>
                <a:pathLst>
                  <a:path w="60221" h="14039" extrusionOk="0">
                    <a:moveTo>
                      <a:pt x="53201" y="0"/>
                    </a:moveTo>
                    <a:lnTo>
                      <a:pt x="7020" y="0"/>
                    </a:lnTo>
                    <a:cubicBezTo>
                      <a:pt x="3143" y="0"/>
                      <a:pt x="0" y="3143"/>
                      <a:pt x="0" y="7020"/>
                    </a:cubicBezTo>
                    <a:cubicBezTo>
                      <a:pt x="0" y="10896"/>
                      <a:pt x="3143" y="14039"/>
                      <a:pt x="7020" y="14039"/>
                    </a:cubicBezTo>
                    <a:lnTo>
                      <a:pt x="53201" y="14039"/>
                    </a:lnTo>
                    <a:cubicBezTo>
                      <a:pt x="57078" y="14039"/>
                      <a:pt x="60221" y="10896"/>
                      <a:pt x="60221" y="7020"/>
                    </a:cubicBezTo>
                    <a:cubicBezTo>
                      <a:pt x="60221" y="3143"/>
                      <a:pt x="57078" y="0"/>
                      <a:pt x="53201" y="0"/>
                    </a:cubicBezTo>
                    <a:close/>
                  </a:path>
                </a:pathLst>
              </a:custGeom>
              <a:solidFill>
                <a:srgbClr val="2AB5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rgbClr val="262626"/>
                  </a:solidFill>
                  <a:latin typeface="Arial"/>
                  <a:ea typeface="Arial"/>
                  <a:cs typeface="Arial"/>
                  <a:sym typeface="Arial"/>
                </a:endParaRPr>
              </a:p>
            </p:txBody>
          </p:sp>
          <p:sp>
            <p:nvSpPr>
              <p:cNvPr id="377" name="Google Shape;377;p40"/>
              <p:cNvSpPr/>
              <p:nvPr/>
            </p:nvSpPr>
            <p:spPr>
              <a:xfrm>
                <a:off x="617213" y="459231"/>
                <a:ext cx="60221" cy="14039"/>
              </a:xfrm>
              <a:custGeom>
                <a:avLst/>
                <a:gdLst/>
                <a:ahLst/>
                <a:cxnLst/>
                <a:rect l="l" t="t" r="r" b="b"/>
                <a:pathLst>
                  <a:path w="60221" h="14039" extrusionOk="0">
                    <a:moveTo>
                      <a:pt x="53201" y="0"/>
                    </a:moveTo>
                    <a:lnTo>
                      <a:pt x="7020" y="0"/>
                    </a:lnTo>
                    <a:cubicBezTo>
                      <a:pt x="3143" y="0"/>
                      <a:pt x="0" y="3143"/>
                      <a:pt x="0" y="7020"/>
                    </a:cubicBezTo>
                    <a:cubicBezTo>
                      <a:pt x="0" y="10896"/>
                      <a:pt x="3143" y="14039"/>
                      <a:pt x="7020" y="14039"/>
                    </a:cubicBezTo>
                    <a:lnTo>
                      <a:pt x="53201" y="14039"/>
                    </a:lnTo>
                    <a:cubicBezTo>
                      <a:pt x="57078" y="14039"/>
                      <a:pt x="60221" y="10896"/>
                      <a:pt x="60221" y="7020"/>
                    </a:cubicBezTo>
                    <a:cubicBezTo>
                      <a:pt x="60221" y="3143"/>
                      <a:pt x="57078" y="0"/>
                      <a:pt x="53201" y="0"/>
                    </a:cubicBezTo>
                    <a:close/>
                  </a:path>
                </a:pathLst>
              </a:custGeom>
              <a:solidFill>
                <a:srgbClr val="2AB5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rgbClr val="262626"/>
                  </a:solidFill>
                  <a:latin typeface="Arial"/>
                  <a:ea typeface="Arial"/>
                  <a:cs typeface="Arial"/>
                  <a:sym typeface="Arial"/>
                </a:endParaRPr>
              </a:p>
            </p:txBody>
          </p:sp>
          <p:sp>
            <p:nvSpPr>
              <p:cNvPr id="378" name="Google Shape;378;p40"/>
              <p:cNvSpPr/>
              <p:nvPr/>
            </p:nvSpPr>
            <p:spPr>
              <a:xfrm>
                <a:off x="806835" y="405290"/>
                <a:ext cx="38608" cy="14039"/>
              </a:xfrm>
              <a:custGeom>
                <a:avLst/>
                <a:gdLst/>
                <a:ahLst/>
                <a:cxnLst/>
                <a:rect l="l" t="t" r="r" b="b"/>
                <a:pathLst>
                  <a:path w="38608" h="14039" extrusionOk="0">
                    <a:moveTo>
                      <a:pt x="7020" y="14039"/>
                    </a:moveTo>
                    <a:lnTo>
                      <a:pt x="31588" y="14039"/>
                    </a:lnTo>
                    <a:cubicBezTo>
                      <a:pt x="35465" y="14039"/>
                      <a:pt x="38608" y="10896"/>
                      <a:pt x="38608" y="7020"/>
                    </a:cubicBezTo>
                    <a:cubicBezTo>
                      <a:pt x="38608" y="3143"/>
                      <a:pt x="35465" y="0"/>
                      <a:pt x="31588" y="0"/>
                    </a:cubicBezTo>
                    <a:lnTo>
                      <a:pt x="7020" y="0"/>
                    </a:lnTo>
                    <a:cubicBezTo>
                      <a:pt x="3143" y="0"/>
                      <a:pt x="0" y="3143"/>
                      <a:pt x="0" y="7020"/>
                    </a:cubicBezTo>
                    <a:cubicBezTo>
                      <a:pt x="0" y="10896"/>
                      <a:pt x="3143" y="14039"/>
                      <a:pt x="7020" y="14039"/>
                    </a:cubicBezTo>
                    <a:close/>
                  </a:path>
                </a:pathLst>
              </a:custGeom>
              <a:solidFill>
                <a:srgbClr val="2AB5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rgbClr val="262626"/>
                  </a:solidFill>
                  <a:latin typeface="Arial"/>
                  <a:ea typeface="Arial"/>
                  <a:cs typeface="Arial"/>
                  <a:sym typeface="Arial"/>
                </a:endParaRPr>
              </a:p>
            </p:txBody>
          </p:sp>
          <p:sp>
            <p:nvSpPr>
              <p:cNvPr id="379" name="Google Shape;379;p40"/>
              <p:cNvSpPr/>
              <p:nvPr/>
            </p:nvSpPr>
            <p:spPr>
              <a:xfrm>
                <a:off x="806835" y="432260"/>
                <a:ext cx="38608" cy="14039"/>
              </a:xfrm>
              <a:custGeom>
                <a:avLst/>
                <a:gdLst/>
                <a:ahLst/>
                <a:cxnLst/>
                <a:rect l="l" t="t" r="r" b="b"/>
                <a:pathLst>
                  <a:path w="38608" h="14039" extrusionOk="0">
                    <a:moveTo>
                      <a:pt x="7020" y="14039"/>
                    </a:moveTo>
                    <a:lnTo>
                      <a:pt x="31588" y="14039"/>
                    </a:lnTo>
                    <a:cubicBezTo>
                      <a:pt x="35465" y="14039"/>
                      <a:pt x="38608" y="10896"/>
                      <a:pt x="38608" y="7020"/>
                    </a:cubicBezTo>
                    <a:cubicBezTo>
                      <a:pt x="38608" y="3143"/>
                      <a:pt x="35465" y="0"/>
                      <a:pt x="31588" y="0"/>
                    </a:cubicBezTo>
                    <a:lnTo>
                      <a:pt x="7020" y="0"/>
                    </a:lnTo>
                    <a:cubicBezTo>
                      <a:pt x="3143" y="0"/>
                      <a:pt x="0" y="3143"/>
                      <a:pt x="0" y="7020"/>
                    </a:cubicBezTo>
                    <a:cubicBezTo>
                      <a:pt x="0" y="10896"/>
                      <a:pt x="3143" y="14039"/>
                      <a:pt x="7020" y="14039"/>
                    </a:cubicBezTo>
                    <a:close/>
                  </a:path>
                </a:pathLst>
              </a:custGeom>
              <a:solidFill>
                <a:srgbClr val="2AB5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rgbClr val="262626"/>
                  </a:solidFill>
                  <a:latin typeface="Arial"/>
                  <a:ea typeface="Arial"/>
                  <a:cs typeface="Arial"/>
                  <a:sym typeface="Arial"/>
                </a:endParaRPr>
              </a:p>
            </p:txBody>
          </p:sp>
          <p:sp>
            <p:nvSpPr>
              <p:cNvPr id="380" name="Google Shape;380;p40"/>
              <p:cNvSpPr/>
              <p:nvPr/>
            </p:nvSpPr>
            <p:spPr>
              <a:xfrm>
                <a:off x="806835" y="459231"/>
                <a:ext cx="38608" cy="14039"/>
              </a:xfrm>
              <a:custGeom>
                <a:avLst/>
                <a:gdLst/>
                <a:ahLst/>
                <a:cxnLst/>
                <a:rect l="l" t="t" r="r" b="b"/>
                <a:pathLst>
                  <a:path w="38608" h="14039" extrusionOk="0">
                    <a:moveTo>
                      <a:pt x="7020" y="14039"/>
                    </a:moveTo>
                    <a:lnTo>
                      <a:pt x="31588" y="14039"/>
                    </a:lnTo>
                    <a:cubicBezTo>
                      <a:pt x="35465" y="14039"/>
                      <a:pt x="38608" y="10896"/>
                      <a:pt x="38608" y="7020"/>
                    </a:cubicBezTo>
                    <a:cubicBezTo>
                      <a:pt x="38608" y="3143"/>
                      <a:pt x="35465" y="0"/>
                      <a:pt x="31588" y="0"/>
                    </a:cubicBezTo>
                    <a:lnTo>
                      <a:pt x="7020" y="0"/>
                    </a:lnTo>
                    <a:cubicBezTo>
                      <a:pt x="3143" y="0"/>
                      <a:pt x="0" y="3143"/>
                      <a:pt x="0" y="7020"/>
                    </a:cubicBezTo>
                    <a:cubicBezTo>
                      <a:pt x="0" y="10896"/>
                      <a:pt x="3143" y="14039"/>
                      <a:pt x="7020" y="14039"/>
                    </a:cubicBezTo>
                    <a:close/>
                  </a:path>
                </a:pathLst>
              </a:custGeom>
              <a:solidFill>
                <a:srgbClr val="2AB5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rgbClr val="262626"/>
                  </a:solidFill>
                  <a:latin typeface="Arial"/>
                  <a:ea typeface="Arial"/>
                  <a:cs typeface="Arial"/>
                  <a:sym typeface="Arial"/>
                </a:endParaRPr>
              </a:p>
            </p:txBody>
          </p:sp>
          <p:sp>
            <p:nvSpPr>
              <p:cNvPr id="381" name="Google Shape;381;p40"/>
              <p:cNvSpPr/>
              <p:nvPr/>
            </p:nvSpPr>
            <p:spPr>
              <a:xfrm>
                <a:off x="726017" y="432260"/>
                <a:ext cx="38053" cy="14039"/>
              </a:xfrm>
              <a:custGeom>
                <a:avLst/>
                <a:gdLst/>
                <a:ahLst/>
                <a:cxnLst/>
                <a:rect l="l" t="t" r="r" b="b"/>
                <a:pathLst>
                  <a:path w="38053" h="14039" extrusionOk="0">
                    <a:moveTo>
                      <a:pt x="7020" y="14039"/>
                    </a:moveTo>
                    <a:lnTo>
                      <a:pt x="31034" y="14039"/>
                    </a:lnTo>
                    <a:cubicBezTo>
                      <a:pt x="34911" y="14039"/>
                      <a:pt x="38054" y="10896"/>
                      <a:pt x="38054" y="7020"/>
                    </a:cubicBezTo>
                    <a:cubicBezTo>
                      <a:pt x="38054" y="3143"/>
                      <a:pt x="34911" y="0"/>
                      <a:pt x="31034" y="0"/>
                    </a:cubicBezTo>
                    <a:lnTo>
                      <a:pt x="7020" y="0"/>
                    </a:lnTo>
                    <a:cubicBezTo>
                      <a:pt x="3143" y="0"/>
                      <a:pt x="0" y="3143"/>
                      <a:pt x="0" y="7020"/>
                    </a:cubicBezTo>
                    <a:cubicBezTo>
                      <a:pt x="0" y="10896"/>
                      <a:pt x="3143" y="14039"/>
                      <a:pt x="7020" y="14039"/>
                    </a:cubicBezTo>
                    <a:close/>
                  </a:path>
                </a:pathLst>
              </a:custGeom>
              <a:solidFill>
                <a:srgbClr val="2AB5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rgbClr val="262626"/>
                  </a:solidFill>
                  <a:latin typeface="Arial"/>
                  <a:ea typeface="Arial"/>
                  <a:cs typeface="Arial"/>
                  <a:sym typeface="Arial"/>
                </a:endParaRPr>
              </a:p>
            </p:txBody>
          </p:sp>
          <p:sp>
            <p:nvSpPr>
              <p:cNvPr id="382" name="Google Shape;382;p40"/>
              <p:cNvSpPr/>
              <p:nvPr/>
            </p:nvSpPr>
            <p:spPr>
              <a:xfrm>
                <a:off x="726017" y="459231"/>
                <a:ext cx="38053" cy="14039"/>
              </a:xfrm>
              <a:custGeom>
                <a:avLst/>
                <a:gdLst/>
                <a:ahLst/>
                <a:cxnLst/>
                <a:rect l="l" t="t" r="r" b="b"/>
                <a:pathLst>
                  <a:path w="38053" h="14039" extrusionOk="0">
                    <a:moveTo>
                      <a:pt x="7020" y="14039"/>
                    </a:moveTo>
                    <a:lnTo>
                      <a:pt x="31034" y="14039"/>
                    </a:lnTo>
                    <a:cubicBezTo>
                      <a:pt x="34911" y="14039"/>
                      <a:pt x="38054" y="10896"/>
                      <a:pt x="38054" y="7020"/>
                    </a:cubicBezTo>
                    <a:cubicBezTo>
                      <a:pt x="38054" y="3143"/>
                      <a:pt x="34911" y="0"/>
                      <a:pt x="31034" y="0"/>
                    </a:cubicBezTo>
                    <a:lnTo>
                      <a:pt x="7020" y="0"/>
                    </a:lnTo>
                    <a:cubicBezTo>
                      <a:pt x="3143" y="0"/>
                      <a:pt x="0" y="3143"/>
                      <a:pt x="0" y="7020"/>
                    </a:cubicBezTo>
                    <a:cubicBezTo>
                      <a:pt x="0" y="10896"/>
                      <a:pt x="3143" y="14039"/>
                      <a:pt x="7020" y="14039"/>
                    </a:cubicBezTo>
                    <a:close/>
                  </a:path>
                </a:pathLst>
              </a:custGeom>
              <a:solidFill>
                <a:srgbClr val="2AB5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rgbClr val="262626"/>
                  </a:solidFill>
                  <a:latin typeface="Arial"/>
                  <a:ea typeface="Arial"/>
                  <a:cs typeface="Arial"/>
                  <a:sym typeface="Arial"/>
                </a:endParaRPr>
              </a:p>
            </p:txBody>
          </p:sp>
        </p:grpSp>
        <p:sp>
          <p:nvSpPr>
            <p:cNvPr id="383" name="Google Shape;383;p40"/>
            <p:cNvSpPr/>
            <p:nvPr/>
          </p:nvSpPr>
          <p:spPr>
            <a:xfrm>
              <a:off x="6644017" y="2625084"/>
              <a:ext cx="415266" cy="415266"/>
            </a:xfrm>
            <a:custGeom>
              <a:avLst/>
              <a:gdLst/>
              <a:ahLst/>
              <a:cxnLst/>
              <a:rect l="l" t="t" r="r" b="b"/>
              <a:pathLst>
                <a:path w="295563" h="295563" extrusionOk="0">
                  <a:moveTo>
                    <a:pt x="147782" y="0"/>
                  </a:moveTo>
                  <a:cubicBezTo>
                    <a:pt x="66164" y="0"/>
                    <a:pt x="0" y="66164"/>
                    <a:pt x="0" y="147782"/>
                  </a:cubicBezTo>
                  <a:cubicBezTo>
                    <a:pt x="0" y="229400"/>
                    <a:pt x="66164" y="295564"/>
                    <a:pt x="147782" y="295564"/>
                  </a:cubicBezTo>
                  <a:cubicBezTo>
                    <a:pt x="229400" y="295564"/>
                    <a:pt x="295564" y="229400"/>
                    <a:pt x="295564" y="147782"/>
                  </a:cubicBezTo>
                  <a:cubicBezTo>
                    <a:pt x="295564" y="66164"/>
                    <a:pt x="229400" y="0"/>
                    <a:pt x="147782" y="0"/>
                  </a:cubicBezTo>
                  <a:close/>
                  <a:moveTo>
                    <a:pt x="101600" y="31773"/>
                  </a:moveTo>
                  <a:cubicBezTo>
                    <a:pt x="84605" y="56434"/>
                    <a:pt x="73337" y="94580"/>
                    <a:pt x="72044" y="138730"/>
                  </a:cubicBezTo>
                  <a:lnTo>
                    <a:pt x="23091" y="138730"/>
                  </a:lnTo>
                  <a:cubicBezTo>
                    <a:pt x="26627" y="91072"/>
                    <a:pt x="56976" y="49581"/>
                    <a:pt x="101323" y="31773"/>
                  </a:cubicBezTo>
                  <a:close/>
                  <a:moveTo>
                    <a:pt x="23091" y="156833"/>
                  </a:moveTo>
                  <a:lnTo>
                    <a:pt x="71767" y="156833"/>
                  </a:lnTo>
                  <a:cubicBezTo>
                    <a:pt x="73060" y="200983"/>
                    <a:pt x="84328" y="239129"/>
                    <a:pt x="101323" y="263791"/>
                  </a:cubicBezTo>
                  <a:cubicBezTo>
                    <a:pt x="56976" y="245983"/>
                    <a:pt x="26627" y="204491"/>
                    <a:pt x="23091" y="156833"/>
                  </a:cubicBezTo>
                  <a:close/>
                  <a:moveTo>
                    <a:pt x="138730" y="272473"/>
                  </a:moveTo>
                  <a:lnTo>
                    <a:pt x="136329" y="272473"/>
                  </a:lnTo>
                  <a:cubicBezTo>
                    <a:pt x="113238" y="261389"/>
                    <a:pt x="91902" y="218071"/>
                    <a:pt x="90147" y="157018"/>
                  </a:cubicBezTo>
                  <a:lnTo>
                    <a:pt x="139007" y="157018"/>
                  </a:lnTo>
                  <a:close/>
                  <a:moveTo>
                    <a:pt x="138730" y="138823"/>
                  </a:moveTo>
                  <a:lnTo>
                    <a:pt x="89870" y="138823"/>
                  </a:lnTo>
                  <a:cubicBezTo>
                    <a:pt x="91902" y="77770"/>
                    <a:pt x="113238" y="34452"/>
                    <a:pt x="136052" y="23368"/>
                  </a:cubicBezTo>
                  <a:lnTo>
                    <a:pt x="138453" y="23368"/>
                  </a:lnTo>
                  <a:close/>
                  <a:moveTo>
                    <a:pt x="156833" y="23091"/>
                  </a:moveTo>
                  <a:lnTo>
                    <a:pt x="159235" y="23091"/>
                  </a:lnTo>
                  <a:cubicBezTo>
                    <a:pt x="182326" y="34175"/>
                    <a:pt x="203662" y="77493"/>
                    <a:pt x="205417" y="138545"/>
                  </a:cubicBezTo>
                  <a:lnTo>
                    <a:pt x="156833" y="138545"/>
                  </a:lnTo>
                  <a:close/>
                  <a:moveTo>
                    <a:pt x="159235" y="272473"/>
                  </a:moveTo>
                  <a:lnTo>
                    <a:pt x="156833" y="272473"/>
                  </a:lnTo>
                  <a:lnTo>
                    <a:pt x="156833" y="156833"/>
                  </a:lnTo>
                  <a:lnTo>
                    <a:pt x="205694" y="156833"/>
                  </a:lnTo>
                  <a:cubicBezTo>
                    <a:pt x="203662" y="217886"/>
                    <a:pt x="182326" y="261204"/>
                    <a:pt x="159235" y="272473"/>
                  </a:cubicBezTo>
                  <a:close/>
                  <a:moveTo>
                    <a:pt x="194241" y="263975"/>
                  </a:moveTo>
                  <a:cubicBezTo>
                    <a:pt x="211236" y="239314"/>
                    <a:pt x="222504" y="201168"/>
                    <a:pt x="223797" y="157018"/>
                  </a:cubicBezTo>
                  <a:lnTo>
                    <a:pt x="272473" y="157018"/>
                  </a:lnTo>
                  <a:cubicBezTo>
                    <a:pt x="268869" y="204608"/>
                    <a:pt x="238531" y="246012"/>
                    <a:pt x="194241" y="263791"/>
                  </a:cubicBezTo>
                  <a:close/>
                  <a:moveTo>
                    <a:pt x="223797" y="138915"/>
                  </a:moveTo>
                  <a:cubicBezTo>
                    <a:pt x="222504" y="94765"/>
                    <a:pt x="211236" y="56619"/>
                    <a:pt x="194241" y="31958"/>
                  </a:cubicBezTo>
                  <a:cubicBezTo>
                    <a:pt x="238531" y="49736"/>
                    <a:pt x="268869" y="91141"/>
                    <a:pt x="272473" y="138730"/>
                  </a:cubicBezTo>
                  <a:close/>
                </a:path>
              </a:pathLst>
            </a:custGeom>
            <a:solidFill>
              <a:srgbClr val="2AB5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rgbClr val="262626"/>
                </a:solidFill>
                <a:latin typeface="Arial"/>
                <a:ea typeface="Arial"/>
                <a:cs typeface="Arial"/>
                <a:sym typeface="Arial"/>
              </a:endParaRPr>
            </a:p>
          </p:txBody>
        </p:sp>
      </p:grpSp>
      <p:sp>
        <p:nvSpPr>
          <p:cNvPr id="384" name="Google Shape;384;p40"/>
          <p:cNvSpPr txBox="1"/>
          <p:nvPr/>
        </p:nvSpPr>
        <p:spPr>
          <a:xfrm>
            <a:off x="1417450" y="3105650"/>
            <a:ext cx="986400" cy="41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27B1E3"/>
                </a:solidFill>
              </a:rPr>
              <a:t>8907</a:t>
            </a:r>
            <a:endParaRPr sz="1800" b="1">
              <a:solidFill>
                <a:srgbClr val="27B1E3"/>
              </a:solidFill>
            </a:endParaRPr>
          </a:p>
        </p:txBody>
      </p:sp>
      <p:sp>
        <p:nvSpPr>
          <p:cNvPr id="385" name="Google Shape;385;p40"/>
          <p:cNvSpPr txBox="1"/>
          <p:nvPr/>
        </p:nvSpPr>
        <p:spPr>
          <a:xfrm>
            <a:off x="3814813" y="3182850"/>
            <a:ext cx="986400" cy="41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27B1E3"/>
                </a:solidFill>
              </a:rPr>
              <a:t>436</a:t>
            </a:r>
            <a:endParaRPr sz="1800" b="1">
              <a:solidFill>
                <a:srgbClr val="27B1E3"/>
              </a:solidFill>
            </a:endParaRPr>
          </a:p>
        </p:txBody>
      </p:sp>
      <p:sp>
        <p:nvSpPr>
          <p:cNvPr id="386" name="Google Shape;386;p40"/>
          <p:cNvSpPr txBox="1"/>
          <p:nvPr/>
        </p:nvSpPr>
        <p:spPr>
          <a:xfrm>
            <a:off x="6358450" y="3182838"/>
            <a:ext cx="986400" cy="41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27B1E3"/>
                </a:solidFill>
              </a:rPr>
              <a:t>647</a:t>
            </a:r>
            <a:endParaRPr sz="1800" b="1">
              <a:solidFill>
                <a:srgbClr val="27B1E3"/>
              </a:solidFill>
            </a:endParaRPr>
          </a:p>
        </p:txBody>
      </p:sp>
      <p:sp>
        <p:nvSpPr>
          <p:cNvPr id="387" name="Google Shape;387;p40"/>
          <p:cNvSpPr txBox="1"/>
          <p:nvPr/>
        </p:nvSpPr>
        <p:spPr>
          <a:xfrm>
            <a:off x="419900" y="585775"/>
            <a:ext cx="70875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lt1"/>
                </a:solidFill>
              </a:rPr>
              <a:t>The Snowflake Well Architected framework draws upon our experience over the years implementing and operating Snowflake at a multitude of customers  </a:t>
            </a:r>
            <a:endParaRPr sz="1500" dirty="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8"/>
          <p:cNvSpPr/>
          <p:nvPr/>
        </p:nvSpPr>
        <p:spPr>
          <a:xfrm>
            <a:off x="5034325" y="777300"/>
            <a:ext cx="3803700" cy="41031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5" name="Google Shape;375;p48"/>
          <p:cNvSpPr txBox="1">
            <a:spLocks noGrp="1"/>
          </p:cNvSpPr>
          <p:nvPr>
            <p:ph type="title"/>
          </p:nvPr>
        </p:nvSpPr>
        <p:spPr>
          <a:xfrm>
            <a:off x="365750" y="274323"/>
            <a:ext cx="8344800" cy="365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2200"/>
              <a:t>Well-Architected Framework Outline</a:t>
            </a:r>
            <a:endParaRPr sz="2200"/>
          </a:p>
        </p:txBody>
      </p:sp>
      <p:sp>
        <p:nvSpPr>
          <p:cNvPr id="376" name="Google Shape;376;p48"/>
          <p:cNvSpPr/>
          <p:nvPr/>
        </p:nvSpPr>
        <p:spPr>
          <a:xfrm>
            <a:off x="5173475" y="1335000"/>
            <a:ext cx="3541200" cy="34254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7" name="Google Shape;377;p48"/>
          <p:cNvSpPr/>
          <p:nvPr/>
        </p:nvSpPr>
        <p:spPr>
          <a:xfrm>
            <a:off x="5396075" y="1807850"/>
            <a:ext cx="3133800" cy="28668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8" name="Google Shape;378;p48"/>
          <p:cNvSpPr/>
          <p:nvPr/>
        </p:nvSpPr>
        <p:spPr>
          <a:xfrm>
            <a:off x="5592175" y="2307547"/>
            <a:ext cx="2825400" cy="46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Best Practices</a:t>
            </a:r>
            <a:endParaRPr/>
          </a:p>
        </p:txBody>
      </p:sp>
      <p:sp>
        <p:nvSpPr>
          <p:cNvPr id="379" name="Google Shape;379;p48"/>
          <p:cNvSpPr/>
          <p:nvPr/>
        </p:nvSpPr>
        <p:spPr>
          <a:xfrm>
            <a:off x="5550275" y="2901822"/>
            <a:ext cx="2825400" cy="46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Design Patterns</a:t>
            </a:r>
            <a:endParaRPr/>
          </a:p>
        </p:txBody>
      </p:sp>
      <p:sp>
        <p:nvSpPr>
          <p:cNvPr id="380" name="Google Shape;380;p48"/>
          <p:cNvSpPr/>
          <p:nvPr/>
        </p:nvSpPr>
        <p:spPr>
          <a:xfrm>
            <a:off x="5550275" y="3458000"/>
            <a:ext cx="2825400" cy="46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Review Questions</a:t>
            </a:r>
            <a:endParaRPr dirty="0"/>
          </a:p>
        </p:txBody>
      </p:sp>
      <p:sp>
        <p:nvSpPr>
          <p:cNvPr id="381" name="Google Shape;381;p48"/>
          <p:cNvSpPr txBox="1"/>
          <p:nvPr/>
        </p:nvSpPr>
        <p:spPr>
          <a:xfrm>
            <a:off x="5515975" y="1350063"/>
            <a:ext cx="777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B5B5B"/>
                </a:solidFill>
              </a:rPr>
              <a:t>Topics</a:t>
            </a:r>
            <a:endParaRPr sz="1800">
              <a:solidFill>
                <a:srgbClr val="5B5B5B"/>
              </a:solidFill>
            </a:endParaRPr>
          </a:p>
        </p:txBody>
      </p:sp>
      <p:sp>
        <p:nvSpPr>
          <p:cNvPr id="382" name="Google Shape;382;p48"/>
          <p:cNvSpPr txBox="1"/>
          <p:nvPr/>
        </p:nvSpPr>
        <p:spPr>
          <a:xfrm>
            <a:off x="5609875" y="1826850"/>
            <a:ext cx="162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B5B5B"/>
                </a:solidFill>
              </a:rPr>
              <a:t>Subtopics</a:t>
            </a:r>
            <a:endParaRPr sz="1800">
              <a:solidFill>
                <a:srgbClr val="5B5B5B"/>
              </a:solidFill>
            </a:endParaRPr>
          </a:p>
        </p:txBody>
      </p:sp>
      <p:sp>
        <p:nvSpPr>
          <p:cNvPr id="383" name="Google Shape;383;p48"/>
          <p:cNvSpPr txBox="1"/>
          <p:nvPr/>
        </p:nvSpPr>
        <p:spPr>
          <a:xfrm>
            <a:off x="5396075" y="832825"/>
            <a:ext cx="777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B5B5B"/>
                </a:solidFill>
              </a:rPr>
              <a:t>Pillar</a:t>
            </a:r>
            <a:endParaRPr sz="1800">
              <a:solidFill>
                <a:srgbClr val="5B5B5B"/>
              </a:solidFill>
            </a:endParaRPr>
          </a:p>
        </p:txBody>
      </p:sp>
      <p:sp>
        <p:nvSpPr>
          <p:cNvPr id="384" name="Google Shape;384;p48"/>
          <p:cNvSpPr txBox="1"/>
          <p:nvPr/>
        </p:nvSpPr>
        <p:spPr>
          <a:xfrm>
            <a:off x="367900" y="1083775"/>
            <a:ext cx="42042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232F3E"/>
                </a:solidFill>
              </a:rPr>
              <a:t>The framework consists of pillars. A pillar is a specific domain of a data platform.</a:t>
            </a:r>
            <a:endParaRPr sz="1800">
              <a:solidFill>
                <a:srgbClr val="232F3E"/>
              </a:solidFill>
            </a:endParaRPr>
          </a:p>
          <a:p>
            <a:pPr marL="0" lvl="0" indent="0" algn="l" rtl="0">
              <a:spcBef>
                <a:spcPts val="0"/>
              </a:spcBef>
              <a:spcAft>
                <a:spcPts val="0"/>
              </a:spcAft>
              <a:buNone/>
            </a:pPr>
            <a:endParaRPr sz="1800">
              <a:solidFill>
                <a:srgbClr val="232F3E"/>
              </a:solidFill>
            </a:endParaRPr>
          </a:p>
          <a:p>
            <a:pPr marL="0" lvl="0" indent="0" algn="l" rtl="0">
              <a:spcBef>
                <a:spcPts val="0"/>
              </a:spcBef>
              <a:spcAft>
                <a:spcPts val="0"/>
              </a:spcAft>
              <a:buNone/>
            </a:pPr>
            <a:r>
              <a:rPr lang="en" sz="1800">
                <a:solidFill>
                  <a:srgbClr val="232F3E"/>
                </a:solidFill>
              </a:rPr>
              <a:t>A pillar is organised in topics and sub-topics, like an index.</a:t>
            </a:r>
            <a:endParaRPr sz="1800">
              <a:solidFill>
                <a:srgbClr val="232F3E"/>
              </a:solidFill>
            </a:endParaRPr>
          </a:p>
          <a:p>
            <a:pPr marL="0" lvl="0" indent="0" algn="l" rtl="0">
              <a:spcBef>
                <a:spcPts val="0"/>
              </a:spcBef>
              <a:spcAft>
                <a:spcPts val="0"/>
              </a:spcAft>
              <a:buNone/>
            </a:pPr>
            <a:endParaRPr sz="1800">
              <a:solidFill>
                <a:srgbClr val="232F3E"/>
              </a:solidFill>
            </a:endParaRPr>
          </a:p>
          <a:p>
            <a:pPr marL="0" lvl="0" indent="0" algn="l" rtl="0">
              <a:spcBef>
                <a:spcPts val="0"/>
              </a:spcBef>
              <a:spcAft>
                <a:spcPts val="0"/>
              </a:spcAft>
              <a:buNone/>
            </a:pPr>
            <a:r>
              <a:rPr lang="en" sz="1800">
                <a:solidFill>
                  <a:srgbClr val="232F3E"/>
                </a:solidFill>
              </a:rPr>
              <a:t>A subtopic is a bundle of best practices, design patterns, evaluative questions, collateral, and accelerators.</a:t>
            </a:r>
            <a:endParaRPr sz="1800">
              <a:solidFill>
                <a:srgbClr val="232F3E"/>
              </a:solidFill>
            </a:endParaRPr>
          </a:p>
        </p:txBody>
      </p:sp>
      <p:sp>
        <p:nvSpPr>
          <p:cNvPr id="385" name="Google Shape;385;p48"/>
          <p:cNvSpPr/>
          <p:nvPr/>
        </p:nvSpPr>
        <p:spPr>
          <a:xfrm>
            <a:off x="5550275" y="4014175"/>
            <a:ext cx="2825400" cy="46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Accelerators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9"/>
          <p:cNvSpPr txBox="1">
            <a:spLocks noGrp="1"/>
          </p:cNvSpPr>
          <p:nvPr>
            <p:ph type="sldNum" idx="12"/>
          </p:nvPr>
        </p:nvSpPr>
        <p:spPr>
          <a:xfrm>
            <a:off x="8229600" y="4866905"/>
            <a:ext cx="473700" cy="92400"/>
          </a:xfrm>
          <a:prstGeom prst="rect">
            <a:avLst/>
          </a:prstGeom>
        </p:spPr>
        <p:txBody>
          <a:bodyPr spcFirstLastPara="1" wrap="square" lIns="0" tIns="0" rIns="0" bIns="0" anchor="b" anchorCtr="0">
            <a:spAutoFit/>
          </a:bodyPr>
          <a:lstStyle/>
          <a:p>
            <a:pPr marL="0" lvl="0" indent="0" algn="r" rtl="0">
              <a:spcBef>
                <a:spcPts val="0"/>
              </a:spcBef>
              <a:spcAft>
                <a:spcPts val="0"/>
              </a:spcAft>
              <a:buClr>
                <a:srgbClr val="000000"/>
              </a:buClr>
              <a:buFont typeface="Arial"/>
              <a:buNone/>
            </a:pPr>
            <a:fld id="{00000000-1234-1234-1234-123412341234}" type="slidenum">
              <a:rPr lang="en"/>
              <a:t>8</a:t>
            </a:fld>
            <a:endParaRPr/>
          </a:p>
        </p:txBody>
      </p:sp>
      <p:sp>
        <p:nvSpPr>
          <p:cNvPr id="391" name="Google Shape;391;p49"/>
          <p:cNvSpPr txBox="1">
            <a:spLocks noGrp="1"/>
          </p:cNvSpPr>
          <p:nvPr>
            <p:ph type="title"/>
          </p:nvPr>
        </p:nvSpPr>
        <p:spPr>
          <a:xfrm>
            <a:off x="365750" y="274323"/>
            <a:ext cx="8344800" cy="365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2200"/>
              <a:t>Snowflake Well-Architected Pillars</a:t>
            </a:r>
            <a:endParaRPr sz="2200"/>
          </a:p>
        </p:txBody>
      </p:sp>
      <p:sp>
        <p:nvSpPr>
          <p:cNvPr id="392" name="Google Shape;392;p49"/>
          <p:cNvSpPr/>
          <p:nvPr/>
        </p:nvSpPr>
        <p:spPr>
          <a:xfrm>
            <a:off x="530850" y="927750"/>
            <a:ext cx="8270700" cy="643200"/>
          </a:xfrm>
          <a:prstGeom prst="roundRect">
            <a:avLst>
              <a:gd name="adj" fmla="val 16667"/>
            </a:avLst>
          </a:prstGeom>
          <a:solidFill>
            <a:srgbClr val="CBE5F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Snowflake Well-Architected</a:t>
            </a:r>
            <a:endParaRPr sz="1800"/>
          </a:p>
        </p:txBody>
      </p:sp>
      <p:sp>
        <p:nvSpPr>
          <p:cNvPr id="393" name="Google Shape;393;p49"/>
          <p:cNvSpPr/>
          <p:nvPr/>
        </p:nvSpPr>
        <p:spPr>
          <a:xfrm>
            <a:off x="530850" y="1696974"/>
            <a:ext cx="1147200" cy="2224200"/>
          </a:xfrm>
          <a:prstGeom prst="flowChartAlternateProcess">
            <a:avLst/>
          </a:prstGeom>
          <a:solidFill>
            <a:srgbClr val="27B1E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rPr>
              <a:t>Enterprise Grade Deployment</a:t>
            </a:r>
            <a:endParaRPr sz="1000" b="1" dirty="0">
              <a:solidFill>
                <a:schemeClr val="lt1"/>
              </a:solidFill>
            </a:endParaRPr>
          </a:p>
        </p:txBody>
      </p:sp>
      <p:sp>
        <p:nvSpPr>
          <p:cNvPr id="394" name="Google Shape;394;p49"/>
          <p:cNvSpPr/>
          <p:nvPr/>
        </p:nvSpPr>
        <p:spPr>
          <a:xfrm>
            <a:off x="1957400" y="1696974"/>
            <a:ext cx="1147200" cy="2224200"/>
          </a:xfrm>
          <a:prstGeom prst="flowChartAlternateProcess">
            <a:avLst/>
          </a:prstGeom>
          <a:solidFill>
            <a:srgbClr val="27B1E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rPr>
              <a:t>Security</a:t>
            </a:r>
            <a:endParaRPr sz="1000" b="1" dirty="0">
              <a:solidFill>
                <a:schemeClr val="lt1"/>
              </a:solidFill>
            </a:endParaRPr>
          </a:p>
        </p:txBody>
      </p:sp>
      <p:sp>
        <p:nvSpPr>
          <p:cNvPr id="395" name="Google Shape;395;p49"/>
          <p:cNvSpPr/>
          <p:nvPr/>
        </p:nvSpPr>
        <p:spPr>
          <a:xfrm>
            <a:off x="3339175" y="1696974"/>
            <a:ext cx="1147200" cy="2224200"/>
          </a:xfrm>
          <a:prstGeom prst="flowChartAlternateProcess">
            <a:avLst/>
          </a:prstGeom>
          <a:solidFill>
            <a:srgbClr val="27B1E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rPr>
              <a:t>Architecture</a:t>
            </a:r>
            <a:endParaRPr sz="1000" b="1" dirty="0">
              <a:solidFill>
                <a:schemeClr val="lt1"/>
              </a:solidFill>
            </a:endParaRPr>
          </a:p>
        </p:txBody>
      </p:sp>
      <p:sp>
        <p:nvSpPr>
          <p:cNvPr id="396" name="Google Shape;396;p49"/>
          <p:cNvSpPr/>
          <p:nvPr/>
        </p:nvSpPr>
        <p:spPr>
          <a:xfrm>
            <a:off x="4797150" y="1696974"/>
            <a:ext cx="1147200" cy="2224200"/>
          </a:xfrm>
          <a:prstGeom prst="flowChartAlternateProcess">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highlight>
                  <a:srgbClr val="29B5E8"/>
                </a:highlight>
              </a:rPr>
              <a:t>Data Governance</a:t>
            </a:r>
            <a:endParaRPr sz="1000" b="1" dirty="0">
              <a:solidFill>
                <a:schemeClr val="lt1"/>
              </a:solidFill>
              <a:highlight>
                <a:srgbClr val="29B5E8"/>
              </a:highlight>
            </a:endParaRPr>
          </a:p>
        </p:txBody>
      </p:sp>
      <p:sp>
        <p:nvSpPr>
          <p:cNvPr id="397" name="Google Shape;397;p49"/>
          <p:cNvSpPr/>
          <p:nvPr/>
        </p:nvSpPr>
        <p:spPr>
          <a:xfrm>
            <a:off x="6237050" y="1696974"/>
            <a:ext cx="1147200" cy="2224200"/>
          </a:xfrm>
          <a:prstGeom prst="flowChartAlternateProcess">
            <a:avLst/>
          </a:prstGeom>
          <a:solidFill>
            <a:srgbClr val="27B1E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rPr>
              <a:t>Cost &amp; Performance </a:t>
            </a:r>
            <a:r>
              <a:rPr lang="en" sz="1000" b="1" dirty="0" err="1">
                <a:solidFill>
                  <a:schemeClr val="lt1"/>
                </a:solidFill>
              </a:rPr>
              <a:t>Optimisation</a:t>
            </a:r>
            <a:endParaRPr sz="1000" b="1" dirty="0">
              <a:solidFill>
                <a:schemeClr val="lt1"/>
              </a:solidFill>
            </a:endParaRPr>
          </a:p>
        </p:txBody>
      </p:sp>
      <p:sp>
        <p:nvSpPr>
          <p:cNvPr id="398" name="Google Shape;398;p49"/>
          <p:cNvSpPr/>
          <p:nvPr/>
        </p:nvSpPr>
        <p:spPr>
          <a:xfrm>
            <a:off x="7654350" y="1696974"/>
            <a:ext cx="1147200" cy="2224200"/>
          </a:xfrm>
          <a:prstGeom prst="flowChartAlternateProcess">
            <a:avLst/>
          </a:prstGeom>
          <a:solidFill>
            <a:srgbClr val="27B1E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rPr>
              <a:t>Reliability</a:t>
            </a:r>
            <a:endParaRPr sz="1000" b="1" dirty="0">
              <a:solidFill>
                <a:schemeClr val="lt1"/>
              </a:solidFill>
            </a:endParaRPr>
          </a:p>
        </p:txBody>
      </p:sp>
      <p:sp>
        <p:nvSpPr>
          <p:cNvPr id="399" name="Google Shape;399;p49"/>
          <p:cNvSpPr txBox="1"/>
          <p:nvPr/>
        </p:nvSpPr>
        <p:spPr>
          <a:xfrm>
            <a:off x="600000" y="2368608"/>
            <a:ext cx="988500" cy="181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dirty="0">
                <a:solidFill>
                  <a:schemeClr val="lt1"/>
                </a:solidFill>
              </a:rPr>
              <a:t>Well-defined data strategy, data platform of enterprise grade quality, foundational capabilities, supporting processes for rapid onboarding of new use cases</a:t>
            </a:r>
            <a:endParaRPr sz="800" dirty="0">
              <a:solidFill>
                <a:schemeClr val="lt1"/>
              </a:solidFill>
            </a:endParaRPr>
          </a:p>
          <a:p>
            <a:pPr marL="0" lvl="0" indent="0" algn="l" rtl="0">
              <a:spcBef>
                <a:spcPts val="0"/>
              </a:spcBef>
              <a:spcAft>
                <a:spcPts val="0"/>
              </a:spcAft>
              <a:buNone/>
            </a:pPr>
            <a:endParaRPr sz="1800" dirty="0">
              <a:solidFill>
                <a:schemeClr val="lt1"/>
              </a:solidFill>
            </a:endParaRPr>
          </a:p>
        </p:txBody>
      </p:sp>
      <p:sp>
        <p:nvSpPr>
          <p:cNvPr id="400" name="Google Shape;400;p49"/>
          <p:cNvSpPr txBox="1"/>
          <p:nvPr/>
        </p:nvSpPr>
        <p:spPr>
          <a:xfrm>
            <a:off x="2014363" y="2354975"/>
            <a:ext cx="9885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dirty="0">
                <a:solidFill>
                  <a:schemeClr val="lt1"/>
                </a:solidFill>
              </a:rPr>
              <a:t>Secure data assets using cloud capabilities and Snowflake features to underpin all other pillars.</a:t>
            </a:r>
            <a:endParaRPr sz="800" dirty="0">
              <a:solidFill>
                <a:schemeClr val="lt1"/>
              </a:solidFill>
            </a:endParaRPr>
          </a:p>
          <a:p>
            <a:pPr marL="0" lvl="0" indent="0" algn="l" rtl="0">
              <a:spcBef>
                <a:spcPts val="0"/>
              </a:spcBef>
              <a:spcAft>
                <a:spcPts val="0"/>
              </a:spcAft>
              <a:buNone/>
            </a:pPr>
            <a:endParaRPr sz="800" dirty="0">
              <a:solidFill>
                <a:schemeClr val="lt1"/>
              </a:solidFill>
            </a:endParaRPr>
          </a:p>
        </p:txBody>
      </p:sp>
      <p:sp>
        <p:nvSpPr>
          <p:cNvPr id="401" name="Google Shape;401;p49"/>
          <p:cNvSpPr txBox="1"/>
          <p:nvPr/>
        </p:nvSpPr>
        <p:spPr>
          <a:xfrm>
            <a:off x="3383950" y="2379250"/>
            <a:ext cx="10515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1"/>
                </a:solidFill>
              </a:rPr>
              <a:t>Best in class architecture alignment to acquire, ingest, transform, publish and monetise data and apps </a:t>
            </a:r>
            <a:endParaRPr sz="800">
              <a:solidFill>
                <a:schemeClr val="lt1"/>
              </a:solidFill>
            </a:endParaRPr>
          </a:p>
          <a:p>
            <a:pPr marL="0" lvl="0" indent="0" algn="l" rtl="0">
              <a:spcBef>
                <a:spcPts val="0"/>
              </a:spcBef>
              <a:spcAft>
                <a:spcPts val="0"/>
              </a:spcAft>
              <a:buNone/>
            </a:pPr>
            <a:endParaRPr sz="1800">
              <a:solidFill>
                <a:schemeClr val="lt1"/>
              </a:solidFill>
            </a:endParaRPr>
          </a:p>
        </p:txBody>
      </p:sp>
      <p:sp>
        <p:nvSpPr>
          <p:cNvPr id="402" name="Google Shape;402;p49"/>
          <p:cNvSpPr txBox="1"/>
          <p:nvPr/>
        </p:nvSpPr>
        <p:spPr>
          <a:xfrm>
            <a:off x="4842000" y="2379250"/>
            <a:ext cx="988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1"/>
                </a:solidFill>
              </a:rPr>
              <a:t>Guidelines, best practices and capabilities for data management</a:t>
            </a:r>
            <a:endParaRPr sz="1800">
              <a:solidFill>
                <a:schemeClr val="lt1"/>
              </a:solidFill>
            </a:endParaRPr>
          </a:p>
        </p:txBody>
      </p:sp>
      <p:sp>
        <p:nvSpPr>
          <p:cNvPr id="403" name="Google Shape;403;p49"/>
          <p:cNvSpPr txBox="1"/>
          <p:nvPr/>
        </p:nvSpPr>
        <p:spPr>
          <a:xfrm>
            <a:off x="6255125" y="2401025"/>
            <a:ext cx="10515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1"/>
                </a:solidFill>
              </a:rPr>
              <a:t>Proactively monitor workloads, attribute cost and look for opportunities to optimise continuously</a:t>
            </a:r>
            <a:endParaRPr sz="800">
              <a:solidFill>
                <a:schemeClr val="lt1"/>
              </a:solidFill>
            </a:endParaRPr>
          </a:p>
          <a:p>
            <a:pPr marL="0" lvl="0" indent="0" algn="l" rtl="0">
              <a:spcBef>
                <a:spcPts val="0"/>
              </a:spcBef>
              <a:spcAft>
                <a:spcPts val="0"/>
              </a:spcAft>
              <a:buNone/>
            </a:pPr>
            <a:endParaRPr sz="1800">
              <a:solidFill>
                <a:schemeClr val="lt1"/>
              </a:solidFill>
            </a:endParaRPr>
          </a:p>
        </p:txBody>
      </p:sp>
      <p:sp>
        <p:nvSpPr>
          <p:cNvPr id="404" name="Google Shape;404;p49"/>
          <p:cNvSpPr txBox="1"/>
          <p:nvPr/>
        </p:nvSpPr>
        <p:spPr>
          <a:xfrm>
            <a:off x="7731250" y="2398198"/>
            <a:ext cx="988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1"/>
                </a:solidFill>
              </a:rPr>
              <a:t>Recover from failure and also meet fluctuating demand</a:t>
            </a:r>
            <a:endParaRPr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2"/>
          <p:cNvSpPr txBox="1">
            <a:spLocks noGrp="1"/>
          </p:cNvSpPr>
          <p:nvPr>
            <p:ph type="body" idx="1"/>
          </p:nvPr>
        </p:nvSpPr>
        <p:spPr>
          <a:xfrm>
            <a:off x="365749" y="1214450"/>
            <a:ext cx="8510100" cy="271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Well-Architected Framework</a:t>
            </a:r>
            <a:endParaRPr dirty="0"/>
          </a:p>
          <a:p>
            <a:pPr marL="0" lvl="0" indent="0" algn="l" rtl="0">
              <a:spcBef>
                <a:spcPts val="800"/>
              </a:spcBef>
              <a:spcAft>
                <a:spcPts val="0"/>
              </a:spcAft>
              <a:buNone/>
            </a:pPr>
            <a:r>
              <a:rPr lang="en-US" dirty="0">
                <a:solidFill>
                  <a:schemeClr val="accent1"/>
                </a:solidFill>
              </a:rPr>
              <a:t>Review Cadence</a:t>
            </a:r>
            <a:endParaRPr dirty="0">
              <a:solidFill>
                <a:schemeClr val="accent1"/>
              </a:solidFill>
            </a:endParaRPr>
          </a:p>
          <a:p>
            <a:pPr marL="0" lvl="0" indent="0" algn="l" rtl="0">
              <a:spcBef>
                <a:spcPts val="800"/>
              </a:spcBef>
              <a:spcAft>
                <a:spcPts val="800"/>
              </a:spcAft>
              <a:buNone/>
            </a:pPr>
            <a:endParaRPr dirty="0">
              <a:solidFill>
                <a:schemeClr val="accent1"/>
              </a:solidFill>
            </a:endParaRPr>
          </a:p>
        </p:txBody>
      </p:sp>
    </p:spTree>
    <p:extLst>
      <p:ext uri="{BB962C8B-B14F-4D97-AF65-F5344CB8AC3E}">
        <p14:creationId xmlns:p14="http://schemas.microsoft.com/office/powerpoint/2010/main" val="1918649704"/>
      </p:ext>
    </p:extLst>
  </p:cSld>
  <p:clrMapOvr>
    <a:masterClrMapping/>
  </p:clrMapOvr>
</p:sld>
</file>

<file path=ppt/theme/theme1.xml><?xml version="1.0" encoding="utf-8"?>
<a:theme xmlns:a="http://schemas.openxmlformats.org/drawingml/2006/main" name="Snowflake PPT 2022">
  <a:themeElements>
    <a:clrScheme name="Custom 63">
      <a:dk1>
        <a:srgbClr val="252525"/>
      </a:dk1>
      <a:lt1>
        <a:srgbClr val="FEFEFF"/>
      </a:lt1>
      <a:dk2>
        <a:srgbClr val="11567E"/>
      </a:dk2>
      <a:lt2>
        <a:srgbClr val="FEFEFF"/>
      </a:lt2>
      <a:accent1>
        <a:srgbClr val="28B5E8"/>
      </a:accent1>
      <a:accent2>
        <a:srgbClr val="11567E"/>
      </a:accent2>
      <a:accent3>
        <a:srgbClr val="71D3DC"/>
      </a:accent3>
      <a:accent4>
        <a:srgbClr val="FF9E35"/>
      </a:accent4>
      <a:accent5>
        <a:srgbClr val="7C44CF"/>
      </a:accent5>
      <a:accent6>
        <a:srgbClr val="D35A90"/>
      </a:accent6>
      <a:hlink>
        <a:srgbClr val="28B5E8"/>
      </a:hlink>
      <a:folHlink>
        <a:srgbClr val="BFBFB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nowflake_Template_January_2023" id="{E2D76F48-CA83-A149-8ACD-5198A1E14624}" vid="{F9C4D0BE-18E8-854D-8ADA-9DCF85418B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Snowflake PPT 2022</Template>
  <TotalTime>9666</TotalTime>
  <Words>1879</Words>
  <Application>Microsoft Macintosh PowerPoint</Application>
  <PresentationFormat>On-screen Show (16:9)</PresentationFormat>
  <Paragraphs>312</Paragraphs>
  <Slides>22</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Montserrat SemiBold</vt:lpstr>
      <vt:lpstr>Roboto</vt:lpstr>
      <vt:lpstr>Wingdings</vt:lpstr>
      <vt:lpstr>Snowflake PPT 2022</vt:lpstr>
      <vt:lpstr>SNOWFLAKE  Well-architected framework</vt:lpstr>
      <vt:lpstr>Executive Summary</vt:lpstr>
      <vt:lpstr>PowerPoint Presentation</vt:lpstr>
      <vt:lpstr>Customers have the same problems</vt:lpstr>
      <vt:lpstr>PowerPoint Presentation</vt:lpstr>
      <vt:lpstr>Snowflake Well-Architected Coverage</vt:lpstr>
      <vt:lpstr>Well-Architected Framework Outline</vt:lpstr>
      <vt:lpstr>Snowflake Well-Architected Pillars</vt:lpstr>
      <vt:lpstr>PowerPoint Presentation</vt:lpstr>
      <vt:lpstr>Review Cadence</vt:lpstr>
      <vt:lpstr>Establish a cadence with the customer</vt:lpstr>
      <vt:lpstr>PowerPoint Presentation</vt:lpstr>
      <vt:lpstr>Data Programme Maturity – Customer’s Journey</vt:lpstr>
      <vt:lpstr>Example - Executive Summary - Emerging Themes</vt:lpstr>
      <vt:lpstr>Executive Summary – Example Findings</vt:lpstr>
      <vt:lpstr>Executive Summary – Example Findings</vt:lpstr>
      <vt:lpstr>PowerPoint Presentation</vt:lpstr>
      <vt:lpstr>PowerPoint Presentation</vt:lpstr>
      <vt:lpstr>Complementary to AWS Well-Architected</vt:lpstr>
      <vt:lpstr>Snowflake &amp; AWS Well-Architected </vt:lpstr>
      <vt:lpstr>AWS Well-Architected Pillars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Well-architected framework</dc:title>
  <dc:creator>Reinout Korbee</dc:creator>
  <cp:lastModifiedBy>Graeme Forbes</cp:lastModifiedBy>
  <cp:revision>20</cp:revision>
  <dcterms:created xsi:type="dcterms:W3CDTF">2024-03-14T12:56:45Z</dcterms:created>
  <dcterms:modified xsi:type="dcterms:W3CDTF">2024-06-07T08:47:57Z</dcterms:modified>
</cp:coreProperties>
</file>