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sldIdLst>
    <p:sldId id="256" r:id="rId2"/>
    <p:sldId id="279" r:id="rId3"/>
    <p:sldId id="280" r:id="rId4"/>
    <p:sldId id="266" r:id="rId5"/>
    <p:sldId id="267" r:id="rId6"/>
    <p:sldId id="268" r:id="rId7"/>
    <p:sldId id="269" r:id="rId8"/>
    <p:sldId id="273" r:id="rId9"/>
    <p:sldId id="274" r:id="rId10"/>
    <p:sldId id="281" r:id="rId11"/>
    <p:sldId id="282" r:id="rId12"/>
    <p:sldId id="275" r:id="rId13"/>
    <p:sldId id="276" r:id="rId14"/>
    <p:sldId id="277" r:id="rId15"/>
    <p:sldId id="278" r:id="rId16"/>
    <p:sldId id="284" r:id="rId17"/>
    <p:sldId id="285" r:id="rId18"/>
    <p:sldId id="286" r:id="rId19"/>
    <p:sldId id="287" r:id="rId20"/>
    <p:sldId id="288" r:id="rId21"/>
    <p:sldId id="293" r:id="rId22"/>
    <p:sldId id="294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68" autoAdjust="0"/>
  </p:normalViewPr>
  <p:slideViewPr>
    <p:cSldViewPr snapToGrid="0">
      <p:cViewPr varScale="1">
        <p:scale>
          <a:sx n="55" d="100"/>
          <a:sy n="55" d="100"/>
        </p:scale>
        <p:origin x="-10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811E0-A6F1-45B1-983A-40BE2A3B8D6B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8513-18A1-4935-B069-65653182B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4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如果某个进程向共享内存写入数据，所做的改动将立即影响到可以访问同一段共享内存的任何其他进程。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08513-18A1-4935-B069-65653182BC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计算机操作系统实验指导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王红</a:t>
            </a:r>
            <a:r>
              <a:rPr lang="zh-CN" altLang="en-US" dirty="0" smtClean="0"/>
              <a:t>玲 褚晓敏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章 进程通信与进程同步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4.1 </a:t>
            </a:r>
            <a:r>
              <a:rPr lang="zh-CN" altLang="en-US" b="1" dirty="0" smtClean="0"/>
              <a:t>两个进程相互通信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实验目的和实验内容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10668000" cy="4572000"/>
          </a:xfrm>
        </p:spPr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）理解进程间通信的概念和方法。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）掌握常用的</a:t>
            </a:r>
            <a:r>
              <a:rPr lang="en-US" altLang="zh-CN" dirty="0"/>
              <a:t>Linux </a:t>
            </a:r>
            <a:r>
              <a:rPr lang="zh-CN" altLang="en-US" dirty="0"/>
              <a:t>进程间通信的方法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</a:t>
            </a:r>
            <a:r>
              <a:rPr lang="en-US" altLang="zh-CN" dirty="0"/>
              <a:t>C</a:t>
            </a:r>
            <a:r>
              <a:rPr lang="zh-CN" altLang="zh-CN" dirty="0"/>
              <a:t>程序，使用</a:t>
            </a:r>
            <a:r>
              <a:rPr lang="en-US" altLang="zh-CN" dirty="0"/>
              <a:t>Linux</a:t>
            </a:r>
            <a:r>
              <a:rPr lang="zh-CN" altLang="zh-CN" dirty="0"/>
              <a:t>中的</a:t>
            </a:r>
            <a:r>
              <a:rPr lang="en-US" altLang="zh-CN" dirty="0"/>
              <a:t>IPC</a:t>
            </a:r>
            <a:r>
              <a:rPr lang="zh-CN" altLang="zh-CN" dirty="0"/>
              <a:t>机制，完成</a:t>
            </a:r>
            <a:r>
              <a:rPr lang="en-US" altLang="zh-CN" dirty="0"/>
              <a:t> “</a:t>
            </a:r>
            <a:r>
              <a:rPr lang="zh-CN" altLang="zh-CN" dirty="0"/>
              <a:t>石头、剪子、布</a:t>
            </a:r>
            <a:r>
              <a:rPr lang="en-US" altLang="zh-CN" dirty="0"/>
              <a:t>”</a:t>
            </a:r>
            <a:r>
              <a:rPr lang="zh-CN" altLang="zh-CN" dirty="0"/>
              <a:t>的游戏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）修改上述程序，使之能够在网络上运行该游戏。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创建三个</a:t>
            </a:r>
            <a:r>
              <a:rPr lang="zh-CN" altLang="zh-CN" dirty="0" smtClean="0"/>
              <a:t>进程</a:t>
            </a:r>
            <a:r>
              <a:rPr lang="zh-CN" altLang="en-US" dirty="0"/>
              <a:t>：</a:t>
            </a:r>
            <a:r>
              <a:rPr lang="zh-CN" altLang="zh-CN" dirty="0" smtClean="0"/>
              <a:t>一</a:t>
            </a:r>
            <a:r>
              <a:rPr lang="zh-CN" altLang="zh-CN" dirty="0"/>
              <a:t>个进程为裁判进程，另外两个进程为选手进程。可将“石头、剪子、布”这三招定义为三个整型值，胜负关系为：石头</a:t>
            </a:r>
            <a:r>
              <a:rPr lang="en-US" altLang="zh-CN" dirty="0"/>
              <a:t>&gt;</a:t>
            </a:r>
            <a:r>
              <a:rPr lang="zh-CN" altLang="zh-CN" dirty="0"/>
              <a:t>剪子</a:t>
            </a:r>
            <a:r>
              <a:rPr lang="en-US" altLang="zh-CN" dirty="0"/>
              <a:t>&gt;</a:t>
            </a:r>
            <a:r>
              <a:rPr lang="zh-CN" altLang="zh-CN" dirty="0"/>
              <a:t>布</a:t>
            </a:r>
            <a:r>
              <a:rPr lang="en-US" altLang="zh-CN" dirty="0"/>
              <a:t>&gt;</a:t>
            </a:r>
            <a:r>
              <a:rPr lang="zh-CN" altLang="zh-CN" dirty="0"/>
              <a:t>石头。</a:t>
            </a:r>
          </a:p>
          <a:p>
            <a:r>
              <a:rPr lang="zh-CN" altLang="zh-CN" dirty="0" smtClean="0"/>
              <a:t>选手</a:t>
            </a:r>
            <a:r>
              <a:rPr lang="zh-CN" altLang="zh-CN" dirty="0"/>
              <a:t>进程按照某种策略（例如，随机产生）出招，交给裁判进程判断大小。裁判进程将对手的出招和胜负结果通知选手。比赛可以采取多盘（如</a:t>
            </a:r>
            <a:r>
              <a:rPr lang="en-US" altLang="zh-CN" dirty="0"/>
              <a:t>100</a:t>
            </a:r>
            <a:r>
              <a:rPr lang="zh-CN" altLang="zh-CN" dirty="0"/>
              <a:t>盘）定胜负，由裁判宣布最后结果。每次出招由裁判限定时间，超时判负。</a:t>
            </a:r>
          </a:p>
          <a:p>
            <a:r>
              <a:rPr lang="zh-CN" altLang="zh-CN" dirty="0" smtClean="0"/>
              <a:t>每</a:t>
            </a:r>
            <a:r>
              <a:rPr lang="zh-CN" altLang="zh-CN" dirty="0"/>
              <a:t>盘结果可以存放在文件或其他数据结构中。比赛结束，可以打印每盘的胜负情况和总的结果。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</a:t>
            </a:r>
            <a:r>
              <a:rPr lang="zh-CN" altLang="en-US" dirty="0"/>
              <a:t>指导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具体的实验步骤包括：</a:t>
            </a:r>
          </a:p>
          <a:p>
            <a:pPr lvl="1"/>
            <a:r>
              <a:rPr lang="zh-CN" altLang="zh-CN" dirty="0"/>
              <a:t>设计表示“石头、剪子、布”的数据结构，以及它们之间的大小规则；</a:t>
            </a:r>
          </a:p>
          <a:p>
            <a:pPr lvl="1"/>
            <a:r>
              <a:rPr lang="zh-CN" altLang="zh-CN" dirty="0"/>
              <a:t>设计比赛结果的存放方式；</a:t>
            </a:r>
          </a:p>
          <a:p>
            <a:pPr lvl="1"/>
            <a:r>
              <a:rPr lang="zh-CN" altLang="zh-CN" dirty="0"/>
              <a:t>选择</a:t>
            </a:r>
            <a:r>
              <a:rPr lang="en-US" altLang="zh-CN" dirty="0"/>
              <a:t>IPC</a:t>
            </a:r>
            <a:r>
              <a:rPr lang="zh-CN" altLang="zh-CN" dirty="0"/>
              <a:t>的方法；</a:t>
            </a:r>
          </a:p>
          <a:p>
            <a:pPr lvl="1"/>
            <a:r>
              <a:rPr lang="zh-CN" altLang="zh-CN" dirty="0"/>
              <a:t>根据你所选择的</a:t>
            </a:r>
            <a:r>
              <a:rPr lang="en-US" altLang="zh-CN" dirty="0"/>
              <a:t>IPC</a:t>
            </a:r>
            <a:r>
              <a:rPr lang="zh-CN" altLang="zh-CN" dirty="0"/>
              <a:t>方法，创建对应的</a:t>
            </a:r>
            <a:r>
              <a:rPr lang="en-US" altLang="zh-CN" dirty="0"/>
              <a:t>IPC</a:t>
            </a:r>
            <a:r>
              <a:rPr lang="zh-CN" altLang="zh-CN" dirty="0"/>
              <a:t>资源；</a:t>
            </a:r>
          </a:p>
          <a:p>
            <a:pPr lvl="1"/>
            <a:r>
              <a:rPr lang="zh-CN" altLang="zh-CN" dirty="0"/>
              <a:t>完成选手进程；</a:t>
            </a:r>
          </a:p>
          <a:p>
            <a:pPr lvl="1"/>
            <a:r>
              <a:rPr lang="zh-CN" altLang="zh-CN" dirty="0"/>
              <a:t>完成裁判进程。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1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使用随机数</a:t>
            </a:r>
            <a:r>
              <a:rPr lang="zh-CN" altLang="en-US" dirty="0"/>
              <a:t>函数</a:t>
            </a:r>
            <a:r>
              <a:rPr lang="en-US" altLang="zh-CN" dirty="0" smtClean="0"/>
              <a:t>rand</a:t>
            </a:r>
            <a:r>
              <a:rPr lang="en-US" altLang="zh-CN" dirty="0"/>
              <a:t>()</a:t>
            </a:r>
            <a:r>
              <a:rPr lang="zh-CN" altLang="en-US" dirty="0" smtClean="0"/>
              <a:t>模拟出拳信息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使用时间作为种子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srand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时间需要岔开，否则产生的随机数会相同</a:t>
            </a:r>
            <a:endParaRPr lang="en-US" altLang="zh-CN" dirty="0" smtClean="0"/>
          </a:p>
          <a:p>
            <a:pPr lvl="2"/>
            <a:r>
              <a:rPr lang="en-US" altLang="zh-CN" dirty="0" err="1"/>
              <a:t>srand</a:t>
            </a:r>
            <a:r>
              <a:rPr lang="en-US" altLang="zh-CN" dirty="0"/>
              <a:t>((unsigned)time(0) * 3000 );</a:t>
            </a:r>
          </a:p>
          <a:p>
            <a:pPr lvl="2"/>
            <a:r>
              <a:rPr lang="en-US" altLang="zh-CN" dirty="0" err="1"/>
              <a:t>srand</a:t>
            </a:r>
            <a:r>
              <a:rPr lang="en-US" altLang="zh-CN" dirty="0"/>
              <a:t>((unsigned)time(NULL</a:t>
            </a:r>
            <a:r>
              <a:rPr lang="en-US" altLang="zh-CN" dirty="0" smtClean="0"/>
              <a:t>)*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消息队列命令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ipcs</a:t>
            </a:r>
            <a:r>
              <a:rPr lang="en-US" altLang="zh-CN" dirty="0" smtClean="0"/>
              <a:t> –q    		//</a:t>
            </a:r>
            <a:r>
              <a:rPr lang="zh-CN" altLang="en-US" dirty="0" smtClean="0"/>
              <a:t>查看消息队列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ipcrm</a:t>
            </a:r>
            <a:r>
              <a:rPr lang="en-US" altLang="zh-CN" dirty="0" smtClean="0"/>
              <a:t> –q   		//</a:t>
            </a:r>
            <a:r>
              <a:rPr lang="zh-CN" altLang="en-US" dirty="0" smtClean="0"/>
              <a:t>删除消息队列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9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针对实验内容（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可以采用多种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机制，如管道、消息队列、共享内存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在编写程序时，有两种模式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程序，然后在该程序中创建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个子进程，分别模拟裁判和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个选手，运行时只需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shell</a:t>
            </a:r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程序，分别模拟裁判和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个选手，运行时可打开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同时运行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针对实验内容（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），可以使用</a:t>
            </a:r>
            <a:r>
              <a:rPr lang="en-US" altLang="zh-CN" dirty="0" smtClean="0"/>
              <a:t>socket()</a:t>
            </a:r>
            <a:r>
              <a:rPr lang="zh-CN" altLang="en-US" dirty="0" smtClean="0"/>
              <a:t>编程，编写三个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程序分别代表裁判和两个选手。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60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Linux</a:t>
            </a:r>
            <a:r>
              <a:rPr lang="zh-CN" altLang="en-US" b="1" dirty="0" smtClean="0">
                <a:solidFill>
                  <a:srgbClr val="000000"/>
                </a:solidFill>
              </a:rPr>
              <a:t>进程同步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线程同步简介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互斥锁</a:t>
            </a:r>
            <a:r>
              <a:rPr lang="zh-CN" altLang="en-US" dirty="0" smtClean="0"/>
              <a:t>：保证资源独占</a:t>
            </a:r>
            <a:endParaRPr lang="en-US" altLang="zh-CN" dirty="0" smtClean="0"/>
          </a:p>
          <a:p>
            <a:r>
              <a:rPr lang="zh-CN" altLang="en-US" b="1" dirty="0" smtClean="0"/>
              <a:t>自旋锁</a:t>
            </a:r>
            <a:r>
              <a:rPr lang="zh-CN" altLang="en-US" dirty="0" smtClean="0"/>
              <a:t>：</a:t>
            </a:r>
            <a:r>
              <a:rPr lang="zh-CN" altLang="en-US" dirty="0"/>
              <a:t>与互斥量类似，但是等待自旋锁时，进程不会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而是一直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条件变量</a:t>
            </a:r>
            <a:r>
              <a:rPr lang="zh-CN" altLang="en-US" dirty="0" smtClean="0"/>
              <a:t>：等待和通知，一般与互斥锁合用</a:t>
            </a:r>
            <a:endParaRPr lang="en-US" altLang="zh-CN" dirty="0" smtClean="0"/>
          </a:p>
          <a:p>
            <a:r>
              <a:rPr lang="zh-CN" altLang="en-US" b="1" dirty="0" smtClean="0"/>
              <a:t>读写锁</a:t>
            </a:r>
            <a:r>
              <a:rPr lang="zh-CN" altLang="en-US" dirty="0" smtClean="0"/>
              <a:t>：</a:t>
            </a:r>
            <a:r>
              <a:rPr lang="zh-CN" altLang="en-US" dirty="0"/>
              <a:t>与</a:t>
            </a:r>
            <a:r>
              <a:rPr lang="zh-CN" altLang="en-US" dirty="0" smtClean="0"/>
              <a:t>互斥锁类似</a:t>
            </a:r>
            <a:r>
              <a:rPr lang="zh-CN" altLang="en-US" dirty="0"/>
              <a:t>，不过读写锁允许更高的并行性</a:t>
            </a:r>
            <a:endParaRPr lang="en-US" altLang="zh-CN" dirty="0" smtClean="0"/>
          </a:p>
          <a:p>
            <a:r>
              <a:rPr lang="zh-CN" altLang="en-US" b="1" dirty="0" smtClean="0"/>
              <a:t>记录锁（文件锁）：</a:t>
            </a:r>
            <a:r>
              <a:rPr lang="zh-CN" altLang="en-US" dirty="0"/>
              <a:t>在读写锁的基础上进一步细分被锁对象的粒度</a:t>
            </a:r>
            <a:endParaRPr lang="en-US" altLang="zh-CN" b="1" dirty="0" smtClean="0"/>
          </a:p>
          <a:p>
            <a:r>
              <a:rPr lang="zh-CN" altLang="en-US" b="1" dirty="0" smtClean="0"/>
              <a:t>信号量</a:t>
            </a:r>
            <a:r>
              <a:rPr lang="zh-CN" altLang="en-US" dirty="0" smtClean="0"/>
              <a:t>：条件变量的升级版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692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信号量机制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POSIX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1"/>
            <a:r>
              <a:rPr lang="zh-CN" altLang="zh-CN" dirty="0"/>
              <a:t>有名</a:t>
            </a:r>
            <a:r>
              <a:rPr lang="zh-CN" altLang="zh-CN" dirty="0" smtClean="0"/>
              <a:t>信号量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基于</a:t>
            </a:r>
            <a:r>
              <a:rPr lang="zh-CN" altLang="zh-CN" dirty="0"/>
              <a:t>内存的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常用</a:t>
            </a:r>
            <a:r>
              <a:rPr lang="zh-CN" altLang="zh-CN" dirty="0"/>
              <a:t>于多线程间的同步，也可用于相关进程间的</a:t>
            </a:r>
            <a:r>
              <a:rPr lang="zh-CN" altLang="zh-CN" dirty="0" smtClean="0"/>
              <a:t>同步</a:t>
            </a:r>
            <a:endParaRPr lang="en-US" altLang="zh-CN" dirty="0" smtClean="0"/>
          </a:p>
          <a:p>
            <a:pPr lvl="2"/>
            <a:r>
              <a:rPr lang="zh-CN" altLang="zh-CN" dirty="0"/>
              <a:t>用于进行进程同步时，需要放在进程间的共享内存区中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无名信号量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通过</a:t>
            </a:r>
            <a:r>
              <a:rPr lang="en-US" altLang="zh-CN" dirty="0"/>
              <a:t>IPC</a:t>
            </a:r>
            <a:r>
              <a:rPr lang="zh-CN" altLang="zh-CN" dirty="0"/>
              <a:t>名字进行进程间的</a:t>
            </a:r>
            <a:r>
              <a:rPr lang="zh-CN" altLang="zh-CN" dirty="0" smtClean="0"/>
              <a:t>同步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特点</a:t>
            </a:r>
            <a:r>
              <a:rPr lang="zh-CN" altLang="zh-CN" dirty="0"/>
              <a:t>是把信号量值保存在文件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既</a:t>
            </a:r>
            <a:r>
              <a:rPr lang="zh-CN" altLang="zh-CN" dirty="0"/>
              <a:t>可用于线程，也可用于相关进程，甚至是不相关的</a:t>
            </a:r>
            <a:r>
              <a:rPr lang="zh-CN" altLang="zh-CN" dirty="0" smtClean="0"/>
              <a:t>进程</a:t>
            </a:r>
            <a:endParaRPr lang="en-US" altLang="zh-CN" dirty="0" smtClean="0"/>
          </a:p>
          <a:p>
            <a:r>
              <a:rPr lang="en-US" altLang="zh-CN" dirty="0" smtClean="0"/>
              <a:t>System V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使用相对复杂</a:t>
            </a:r>
            <a:endParaRPr lang="en-US" altLang="zh-CN" dirty="0" smtClean="0"/>
          </a:p>
          <a:p>
            <a:pPr lvl="1"/>
            <a:r>
              <a:rPr lang="zh-CN" altLang="zh-CN" dirty="0"/>
              <a:t>在内核中维护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22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POSIX</a:t>
            </a:r>
            <a:r>
              <a:rPr lang="zh-CN" altLang="en-US" dirty="0" smtClean="0"/>
              <a:t>信号量操作函数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semaphore.h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2124635"/>
            <a:ext cx="9426388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进程通信机制介绍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进程通信实验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进程同步介绍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进程同步实验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7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信号量操作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68188" y="1447800"/>
            <a:ext cx="10614212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#include &lt;sys/</a:t>
            </a:r>
            <a:r>
              <a:rPr lang="en-US" altLang="zh-CN" dirty="0" err="1" smtClean="0"/>
              <a:t>sem.h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semget</a:t>
            </a:r>
            <a:r>
              <a:rPr lang="en-US" altLang="zh-CN" dirty="0"/>
              <a:t>(</a:t>
            </a:r>
            <a:r>
              <a:rPr lang="en-US" altLang="zh-CN" dirty="0" err="1"/>
              <a:t>key_t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num_sems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sem_flags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semctl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sem_num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, union </a:t>
            </a:r>
            <a:r>
              <a:rPr lang="en-US" altLang="zh-CN" dirty="0" err="1"/>
              <a:t>semun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semop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sembuf</a:t>
            </a:r>
            <a:r>
              <a:rPr lang="en-US" altLang="zh-CN" dirty="0"/>
              <a:t> *sops,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nsops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zh-CN" altLang="en-US" dirty="0" smtClean="0"/>
              <a:t>使用步骤：</a:t>
            </a:r>
            <a:endParaRPr lang="en-US" altLang="zh-CN" dirty="0" smtClean="0"/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semget</a:t>
            </a:r>
            <a:r>
              <a:rPr lang="en-US" altLang="zh-CN" dirty="0"/>
              <a:t>()</a:t>
            </a:r>
            <a:r>
              <a:rPr lang="zh-CN" altLang="zh-CN" dirty="0"/>
              <a:t>函数创建或获取信号量。不同进程通过使用同一个信号量键值来获得同一个信号量。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semctl</a:t>
            </a:r>
            <a:r>
              <a:rPr lang="en-US" altLang="zh-CN" dirty="0"/>
              <a:t>()</a:t>
            </a:r>
            <a:r>
              <a:rPr lang="zh-CN" altLang="zh-CN" dirty="0"/>
              <a:t>函数的</a:t>
            </a:r>
            <a:r>
              <a:rPr lang="en-US" altLang="zh-CN" dirty="0"/>
              <a:t>SETVAL</a:t>
            </a:r>
            <a:r>
              <a:rPr lang="zh-CN" altLang="zh-CN" dirty="0"/>
              <a:t>操作初始化信号量。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semop</a:t>
            </a:r>
            <a:r>
              <a:rPr lang="en-US" altLang="zh-CN" dirty="0"/>
              <a:t>()</a:t>
            </a:r>
            <a:r>
              <a:rPr lang="zh-CN" altLang="zh-CN" dirty="0"/>
              <a:t>函数进行信号量的</a:t>
            </a:r>
            <a:r>
              <a:rPr lang="en-US" altLang="zh-CN" dirty="0"/>
              <a:t>PV</a:t>
            </a:r>
            <a:r>
              <a:rPr lang="zh-CN" altLang="zh-CN" dirty="0"/>
              <a:t>操作，这是实现进程同步或互斥的核心工作。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如果</a:t>
            </a:r>
            <a:r>
              <a:rPr lang="zh-CN" altLang="zh-CN" dirty="0"/>
              <a:t>不需要信号量，则从系统中删除它，此时使用</a:t>
            </a:r>
            <a:r>
              <a:rPr lang="en-US" altLang="zh-CN" dirty="0" err="1"/>
              <a:t>shmctl</a:t>
            </a:r>
            <a:r>
              <a:rPr lang="en-US" altLang="zh-CN" dirty="0"/>
              <a:t>()</a:t>
            </a:r>
            <a:r>
              <a:rPr lang="zh-CN" altLang="zh-CN" dirty="0"/>
              <a:t>函数的</a:t>
            </a:r>
            <a:r>
              <a:rPr lang="en-US" altLang="zh-CN" dirty="0"/>
              <a:t>IPC_RMID</a:t>
            </a:r>
            <a:r>
              <a:rPr lang="zh-CN" altLang="zh-CN" dirty="0"/>
              <a:t>操作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034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实验</a:t>
            </a:r>
            <a:r>
              <a:rPr lang="en-US" altLang="zh-CN" b="1" dirty="0" smtClean="0">
                <a:latin typeface="+mj-ea"/>
              </a:rPr>
              <a:t>4.2 </a:t>
            </a:r>
            <a:r>
              <a:rPr lang="zh-CN" altLang="en-US" b="1" dirty="0" smtClean="0">
                <a:latin typeface="+mj-ea"/>
              </a:rPr>
              <a:t>进程同步实验</a:t>
            </a:r>
            <a:endParaRPr lang="zh-CN" altLang="en-US" b="1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</a:t>
            </a:r>
            <a:r>
              <a:rPr lang="zh-CN" altLang="en-US" dirty="0"/>
              <a:t>目的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加强</a:t>
            </a:r>
            <a:r>
              <a:rPr lang="zh-CN" altLang="en-US" dirty="0"/>
              <a:t>对进程同步和互斥的理解，学会使用信号量解决资源共享问题。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熟悉</a:t>
            </a:r>
            <a:r>
              <a:rPr lang="en-US" altLang="zh-CN" dirty="0"/>
              <a:t>Linux </a:t>
            </a:r>
            <a:r>
              <a:rPr lang="zh-CN" altLang="en-US" dirty="0"/>
              <a:t>进程同步原语。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zh-CN" altLang="en-US" dirty="0"/>
              <a:t>信号量</a:t>
            </a:r>
            <a:r>
              <a:rPr lang="en-US" altLang="zh-CN" dirty="0"/>
              <a:t>wait/signal </a:t>
            </a:r>
            <a:r>
              <a:rPr lang="zh-CN" altLang="en-US" dirty="0"/>
              <a:t>原语的使用方法，理解信号量的定义、赋初值及</a:t>
            </a:r>
            <a:r>
              <a:rPr lang="en-US" altLang="zh-CN" dirty="0" smtClean="0"/>
              <a:t>wait/signal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20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5360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编写</a:t>
            </a:r>
            <a:r>
              <a:rPr lang="zh-CN" altLang="zh-CN" sz="2800" dirty="0"/>
              <a:t>程序，使用</a:t>
            </a:r>
            <a:r>
              <a:rPr lang="en-US" altLang="zh-CN" sz="2800" dirty="0"/>
              <a:t>Linux</a:t>
            </a:r>
            <a:r>
              <a:rPr lang="zh-CN" altLang="zh-CN" sz="2800" dirty="0"/>
              <a:t>操作系统中的信号量机制</a:t>
            </a:r>
            <a:r>
              <a:rPr lang="zh-CN" altLang="zh-CN" sz="2800" dirty="0" smtClean="0"/>
              <a:t>模拟</a:t>
            </a:r>
            <a:r>
              <a:rPr lang="zh-CN" altLang="en-US" sz="2800" dirty="0" smtClean="0"/>
              <a:t>实现</a:t>
            </a:r>
            <a:r>
              <a:rPr lang="zh-CN" altLang="zh-CN" sz="2800" dirty="0" smtClean="0"/>
              <a:t>生产者</a:t>
            </a:r>
            <a:r>
              <a:rPr lang="en-US" altLang="zh-CN" sz="2800" dirty="0"/>
              <a:t>-</a:t>
            </a:r>
            <a:r>
              <a:rPr lang="zh-CN" altLang="zh-CN" sz="2800" dirty="0"/>
              <a:t>消费者</a:t>
            </a:r>
            <a:r>
              <a:rPr lang="zh-CN" altLang="zh-CN" sz="2800" dirty="0" smtClean="0"/>
              <a:t>问题</a:t>
            </a:r>
            <a:r>
              <a:rPr lang="zh-CN" altLang="en-US" sz="2800" dirty="0"/>
              <a:t>。</a:t>
            </a:r>
            <a:r>
              <a:rPr lang="zh-CN" altLang="zh-CN" sz="2800" dirty="0" smtClean="0"/>
              <a:t>设有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生产者和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消费者，</a:t>
            </a:r>
            <a:r>
              <a:rPr lang="zh-CN" altLang="zh-CN" sz="2800" dirty="0"/>
              <a:t>缓冲区可以存放产品，生产者不断生成产品放入缓冲区，消费者不断从缓冲区中取出产品，消费产品。</a:t>
            </a:r>
          </a:p>
        </p:txBody>
      </p:sp>
    </p:spTree>
    <p:extLst>
      <p:ext uri="{BB962C8B-B14F-4D97-AF65-F5344CB8AC3E}">
        <p14:creationId xmlns:p14="http://schemas.microsoft.com/office/powerpoint/2010/main" val="2560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示例代码设计：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zh-CN" altLang="zh-CN" sz="2600" dirty="0"/>
              <a:t>两个</a:t>
            </a:r>
            <a:r>
              <a:rPr lang="zh-CN" altLang="zh-CN" sz="2600" b="1" dirty="0"/>
              <a:t>线程</a:t>
            </a:r>
            <a:r>
              <a:rPr lang="zh-CN" altLang="zh-CN" sz="2600" dirty="0"/>
              <a:t>来模拟生产者和</a:t>
            </a:r>
            <a:r>
              <a:rPr lang="zh-CN" altLang="zh-CN" sz="2600" dirty="0" smtClean="0"/>
              <a:t>消费者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en-US" altLang="zh-CN" sz="2600" dirty="0" err="1" smtClean="0"/>
              <a:t>pthread</a:t>
            </a:r>
            <a:r>
              <a:rPr lang="zh-CN" altLang="zh-CN" sz="2600" dirty="0"/>
              <a:t>库提供的线程操作，需要包含头文件</a:t>
            </a:r>
            <a:r>
              <a:rPr lang="en-US" altLang="zh-CN" sz="2600" dirty="0" err="1" smtClean="0"/>
              <a:t>pthread.h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en-US" altLang="zh-CN" sz="2600" dirty="0" smtClean="0"/>
              <a:t>POSIX</a:t>
            </a:r>
            <a:r>
              <a:rPr lang="zh-CN" altLang="zh-CN" sz="2600" dirty="0" smtClean="0"/>
              <a:t>的</a:t>
            </a:r>
            <a:r>
              <a:rPr lang="zh-CN" altLang="en-US" sz="2600" dirty="0" smtClean="0"/>
              <a:t>无名</a:t>
            </a:r>
            <a:r>
              <a:rPr lang="zh-CN" altLang="zh-CN" sz="2600" dirty="0" smtClean="0"/>
              <a:t>信号量机制</a:t>
            </a:r>
            <a:r>
              <a:rPr lang="zh-CN" altLang="en-US" sz="2600" dirty="0" smtClean="0"/>
              <a:t>，</a:t>
            </a:r>
            <a:r>
              <a:rPr lang="zh-CN" altLang="zh-CN" sz="2600" dirty="0"/>
              <a:t>需要</a:t>
            </a:r>
            <a:r>
              <a:rPr lang="zh-CN" altLang="en-US" sz="2600" dirty="0" smtClean="0"/>
              <a:t>包含头文件</a:t>
            </a:r>
            <a:r>
              <a:rPr lang="en-US" altLang="zh-CN" sz="2600" dirty="0" err="1" smtClean="0"/>
              <a:t>semaphore.h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66671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</a:t>
            </a:r>
            <a:r>
              <a:rPr lang="zh-CN" altLang="en-US" dirty="0"/>
              <a:t>指导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899212"/>
          </a:xfrm>
        </p:spPr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缓冲区写产品</a:t>
            </a:r>
            <a:endParaRPr lang="en-US" altLang="zh-CN" dirty="0" smtClean="0"/>
          </a:p>
          <a:p>
            <a:pPr marL="319088" lvl="1" indent="0">
              <a:buNone/>
            </a:pPr>
            <a:r>
              <a:rPr lang="en-US" altLang="zh-CN" dirty="0" smtClean="0"/>
              <a:t>buffer</a:t>
            </a:r>
            <a:r>
              <a:rPr lang="en-US" altLang="zh-CN" dirty="0"/>
              <a:t>=(char *)</a:t>
            </a:r>
            <a:r>
              <a:rPr lang="en-US" altLang="zh-CN" dirty="0" err="1"/>
              <a:t>malloc</a:t>
            </a:r>
            <a:r>
              <a:rPr lang="en-US" altLang="zh-CN" dirty="0"/>
              <a:t>(MAX);	//</a:t>
            </a:r>
            <a:r>
              <a:rPr lang="zh-CN" altLang="zh-CN" dirty="0"/>
              <a:t>给缓冲区分配内存空间</a:t>
            </a:r>
          </a:p>
          <a:p>
            <a:pPr marL="319088" lvl="1" indent="0">
              <a:buNone/>
            </a:pPr>
            <a:r>
              <a:rPr lang="en-US" altLang="zh-CN" dirty="0" err="1" smtClean="0"/>
              <a:t>fgets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buffer,MAX,stdin</a:t>
            </a:r>
            <a:r>
              <a:rPr lang="en-US" altLang="zh-CN" dirty="0"/>
              <a:t>);	//</a:t>
            </a:r>
            <a:r>
              <a:rPr lang="zh-CN" altLang="zh-CN" dirty="0"/>
              <a:t>输入产品至</a:t>
            </a:r>
            <a:r>
              <a:rPr lang="zh-CN" altLang="zh-CN" dirty="0" smtClean="0"/>
              <a:t>缓冲区</a:t>
            </a:r>
            <a:endParaRPr lang="en-US" altLang="zh-CN" dirty="0" smtClean="0"/>
          </a:p>
          <a:p>
            <a:pPr marL="319088" lvl="1" indent="0">
              <a:buNone/>
            </a:pPr>
            <a:endParaRPr lang="en-US" altLang="zh-CN" sz="800" dirty="0" smtClean="0"/>
          </a:p>
          <a:p>
            <a:r>
              <a:rPr lang="zh-CN" altLang="en-US" dirty="0"/>
              <a:t>从缓冲区读产品</a:t>
            </a:r>
            <a:endParaRPr lang="en-US" altLang="zh-CN" dirty="0"/>
          </a:p>
          <a:p>
            <a:pPr marL="274638" lvl="1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("read product from buffer:%</a:t>
            </a:r>
            <a:r>
              <a:rPr lang="en-US" altLang="zh-CN" sz="2400" dirty="0" err="1"/>
              <a:t>s",buffer</a:t>
            </a:r>
            <a:r>
              <a:rPr lang="en-US" altLang="zh-CN" sz="2400" dirty="0"/>
              <a:t>); //</a:t>
            </a:r>
            <a:r>
              <a:rPr lang="zh-CN" altLang="zh-CN" sz="2400" dirty="0"/>
              <a:t>从缓冲区中取出产品</a:t>
            </a:r>
          </a:p>
          <a:p>
            <a:pPr marL="274638" lvl="1" indent="0">
              <a:buNone/>
            </a:pPr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(buffer,0,MAX</a:t>
            </a:r>
            <a:r>
              <a:rPr lang="en-US" altLang="zh-CN" sz="2400" dirty="0"/>
              <a:t>);		</a:t>
            </a:r>
            <a:r>
              <a:rPr lang="en-US" altLang="zh-CN" sz="2400" dirty="0" smtClean="0"/>
              <a:t>           //</a:t>
            </a:r>
            <a:r>
              <a:rPr lang="zh-CN" altLang="zh-CN" sz="2400" dirty="0"/>
              <a:t>清空</a:t>
            </a:r>
            <a:r>
              <a:rPr lang="zh-CN" altLang="zh-CN" sz="2400" dirty="0" smtClean="0"/>
              <a:t>缓冲区</a:t>
            </a:r>
            <a:endParaRPr lang="en-US" altLang="zh-CN" sz="2400" dirty="0" smtClean="0"/>
          </a:p>
          <a:p>
            <a:pPr marL="274638" lvl="1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线程创建、等待线程结束</a:t>
            </a:r>
            <a:endParaRPr lang="en-US" altLang="zh-CN" dirty="0" smtClean="0"/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/>
              <a:t>ret=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id_producer,NULL,producer,NULL</a:t>
            </a:r>
            <a:r>
              <a:rPr lang="en-US" altLang="zh-CN" sz="2400" dirty="0"/>
              <a:t>);  //</a:t>
            </a:r>
            <a:r>
              <a:rPr lang="zh-CN" altLang="zh-CN" sz="2400" dirty="0"/>
              <a:t>创建生产者线程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smtClean="0"/>
              <a:t>ret=</a:t>
            </a:r>
            <a:r>
              <a:rPr lang="en-US" altLang="zh-CN" sz="2400" dirty="0" err="1" smtClean="0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id_consumer,NULL,consumer,NULL</a:t>
            </a:r>
            <a:r>
              <a:rPr lang="en-US" altLang="zh-CN" sz="2400" dirty="0"/>
              <a:t>);  //</a:t>
            </a:r>
            <a:r>
              <a:rPr lang="zh-CN" altLang="zh-CN" sz="2400" dirty="0"/>
              <a:t>创建消费者线程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id_producer,NULL</a:t>
            </a:r>
            <a:r>
              <a:rPr lang="en-US" altLang="zh-CN" sz="2400" dirty="0"/>
              <a:t>);	//</a:t>
            </a:r>
            <a:r>
              <a:rPr lang="zh-CN" altLang="zh-CN" sz="2400" dirty="0"/>
              <a:t>等待生产者线程结束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err="1" smtClean="0"/>
              <a:t>pthread_join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id_consumer,NULL</a:t>
            </a:r>
            <a:r>
              <a:rPr lang="en-US" altLang="zh-CN" sz="2400" dirty="0"/>
              <a:t>);	//</a:t>
            </a:r>
            <a:r>
              <a:rPr lang="zh-CN" altLang="zh-CN" sz="2400" dirty="0"/>
              <a:t>等待消费者线程结束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0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pthread</a:t>
            </a:r>
            <a:r>
              <a:rPr lang="zh-CN" altLang="zh-CN" dirty="0"/>
              <a:t>库并非</a:t>
            </a:r>
            <a:r>
              <a:rPr lang="en-US" altLang="zh-CN" dirty="0"/>
              <a:t>Linux</a:t>
            </a:r>
            <a:r>
              <a:rPr lang="zh-CN" altLang="zh-CN" dirty="0"/>
              <a:t>操作系统的默认库，编译时需加上</a:t>
            </a:r>
            <a:r>
              <a:rPr lang="en-US" altLang="zh-CN" dirty="0"/>
              <a:t>-</a:t>
            </a:r>
            <a:r>
              <a:rPr lang="en-US" altLang="zh-CN" dirty="0" err="1"/>
              <a:t>lpthread</a:t>
            </a:r>
            <a:r>
              <a:rPr lang="zh-CN" altLang="zh-CN" dirty="0"/>
              <a:t>选项，以调用该链接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*.c –</a:t>
            </a:r>
            <a:r>
              <a:rPr lang="en-US" altLang="zh-CN" dirty="0" err="1">
                <a:solidFill>
                  <a:srgbClr val="FF0000"/>
                </a:solidFill>
              </a:rPr>
              <a:t>lpthread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388" y="3321424"/>
            <a:ext cx="9897036" cy="3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进程通信（</a:t>
            </a:r>
            <a:r>
              <a:rPr lang="en-US" altLang="zh-CN" b="1" dirty="0" smtClean="0"/>
              <a:t>IPC</a:t>
            </a:r>
            <a:r>
              <a:rPr lang="zh-CN" altLang="en-US" b="1" dirty="0" smtClean="0"/>
              <a:t>）机制介绍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IPC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1138517" y="1304365"/>
            <a:ext cx="10363200" cy="49619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管道</a:t>
            </a:r>
            <a:r>
              <a:rPr lang="zh-CN" altLang="en-US" dirty="0"/>
              <a:t>（</a:t>
            </a:r>
            <a:r>
              <a:rPr lang="en-US" altLang="zh-CN" dirty="0"/>
              <a:t>Pipe</a:t>
            </a:r>
            <a:r>
              <a:rPr lang="zh-CN" altLang="en-US" dirty="0"/>
              <a:t>）及有名管道（</a:t>
            </a:r>
            <a:r>
              <a:rPr lang="en-US" altLang="zh-CN" dirty="0"/>
              <a:t>named pipe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最古老</a:t>
            </a:r>
            <a:r>
              <a:rPr lang="zh-CN" altLang="zh-CN" dirty="0" smtClean="0"/>
              <a:t>的进程间通信方式</a:t>
            </a:r>
            <a:r>
              <a:rPr lang="zh-CN" altLang="en-US" dirty="0" smtClean="0"/>
              <a:t>，通过</a:t>
            </a:r>
            <a:r>
              <a:rPr lang="zh-CN" altLang="zh-CN" dirty="0" smtClean="0"/>
              <a:t>管道文件，将</a:t>
            </a:r>
            <a:r>
              <a:rPr lang="zh-CN" altLang="zh-CN" dirty="0"/>
              <a:t>读进程和写进程连接在一起，实现两个进程之间的通信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无名管道：</a:t>
            </a:r>
            <a:r>
              <a:rPr lang="zh-CN" altLang="zh-CN" dirty="0"/>
              <a:t>有亲缘关系的父子进程或兄弟进程间的通信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有名管道：</a:t>
            </a:r>
            <a:r>
              <a:rPr lang="zh-CN" altLang="zh-CN" dirty="0"/>
              <a:t>允许无亲缘关系的任意两个进程间进行通信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消息</a:t>
            </a:r>
            <a:r>
              <a:rPr lang="zh-CN" altLang="en-US" b="1" dirty="0" smtClean="0"/>
              <a:t>队列</a:t>
            </a:r>
            <a:r>
              <a:rPr lang="zh-CN" altLang="en-US" dirty="0" smtClean="0"/>
              <a:t>（报文队列）：</a:t>
            </a:r>
            <a:r>
              <a:rPr lang="zh-CN" altLang="en-US" dirty="0"/>
              <a:t>消息队列是消息的</a:t>
            </a:r>
            <a:r>
              <a:rPr lang="zh-CN" altLang="en-US" dirty="0" smtClean="0"/>
              <a:t>链接表。</a:t>
            </a:r>
            <a:r>
              <a:rPr lang="zh-CN" altLang="en-US" dirty="0"/>
              <a:t>有足够权限的进程可以向队列中添加消息，被赋予读权限的进程则可以读走队列中的消息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r>
              <a:rPr lang="zh-CN" altLang="en-US" dirty="0"/>
              <a:t>队列克服了信号承载信息量少，管道只能承载无格式字节流以及缓冲区大小受限等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 </a:t>
            </a:r>
            <a:r>
              <a:rPr lang="en-US" altLang="zh-CN" dirty="0"/>
              <a:t>V</a:t>
            </a:r>
            <a:r>
              <a:rPr lang="zh-CN" altLang="en-US" dirty="0"/>
              <a:t>消息</a:t>
            </a:r>
            <a:r>
              <a:rPr lang="zh-CN" altLang="en-US" dirty="0" smtClean="0"/>
              <a:t>队列、</a:t>
            </a:r>
            <a:r>
              <a:rPr lang="en-US" altLang="zh-CN" dirty="0" err="1" smtClean="0"/>
              <a:t>Posix</a:t>
            </a:r>
            <a:r>
              <a:rPr lang="zh-CN" altLang="en-US" dirty="0"/>
              <a:t>消息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endParaRPr lang="en-US" altLang="zh-CN" sz="2600" dirty="0"/>
          </a:p>
          <a:p>
            <a:r>
              <a:rPr lang="zh-CN" altLang="en-US" b="1" dirty="0"/>
              <a:t>共享内存</a:t>
            </a:r>
            <a:r>
              <a:rPr lang="zh-CN" altLang="en-US" dirty="0"/>
              <a:t>：使得多个进程可以访问同一块内存空间，是最快的</a:t>
            </a:r>
            <a:r>
              <a:rPr lang="en-US" altLang="zh-CN" dirty="0"/>
              <a:t>IPC</a:t>
            </a:r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往往与其它通信机制，如信号量结合使用，来达到进程间的同步及互斥</a:t>
            </a:r>
            <a:endParaRPr lang="en-US" altLang="zh-CN" dirty="0"/>
          </a:p>
          <a:p>
            <a:pPr lvl="1"/>
            <a:r>
              <a:rPr lang="en-US" altLang="zh-CN" dirty="0"/>
              <a:t>POSIX</a:t>
            </a:r>
            <a:r>
              <a:rPr lang="zh-CN" altLang="zh-CN" dirty="0"/>
              <a:t>共享内存</a:t>
            </a:r>
            <a:r>
              <a:rPr lang="zh-CN" altLang="en-US" dirty="0"/>
              <a:t>、</a:t>
            </a:r>
            <a:r>
              <a:rPr lang="en-US" altLang="zh-CN" dirty="0"/>
              <a:t>System V</a:t>
            </a:r>
            <a:r>
              <a:rPr lang="zh-CN" altLang="zh-CN" dirty="0"/>
              <a:t>共享</a:t>
            </a:r>
            <a:r>
              <a:rPr lang="zh-CN" altLang="zh-CN" dirty="0" smtClean="0"/>
              <a:t>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1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en-US" altLang="zh-CN" dirty="0" smtClean="0"/>
              <a:t>IPC</a:t>
            </a:r>
            <a:r>
              <a:rPr lang="zh-CN" altLang="en-US" dirty="0"/>
              <a:t>简介（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21977" y="1371599"/>
            <a:ext cx="9870140" cy="5042647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sz="2400" b="1" dirty="0" smtClean="0"/>
              <a:t>信号量</a:t>
            </a:r>
            <a:r>
              <a:rPr lang="zh-CN" altLang="en-US" sz="2400" dirty="0"/>
              <a:t>（</a:t>
            </a:r>
            <a:r>
              <a:rPr lang="en-US" altLang="zh-CN" sz="2400" dirty="0"/>
              <a:t>semaphore</a:t>
            </a:r>
            <a:r>
              <a:rPr lang="zh-CN" altLang="en-US" sz="2400" dirty="0"/>
              <a:t>）：主要作为进程间以及同一进程不同线程之间的同步</a:t>
            </a:r>
            <a:r>
              <a:rPr lang="zh-CN" altLang="en-US" sz="2400" dirty="0" smtClean="0"/>
              <a:t>手段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POSIX</a:t>
            </a:r>
            <a:r>
              <a:rPr lang="zh-CN" altLang="zh-CN" sz="2000" dirty="0" smtClean="0"/>
              <a:t>信号量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System </a:t>
            </a:r>
            <a:r>
              <a:rPr lang="en-US" altLang="zh-CN" sz="2000" dirty="0"/>
              <a:t>V</a:t>
            </a:r>
            <a:r>
              <a:rPr lang="zh-CN" altLang="zh-CN" sz="2000" dirty="0"/>
              <a:t>信号量</a:t>
            </a:r>
            <a:endParaRPr lang="en-US" altLang="zh-CN" sz="2000" dirty="0" smtClean="0"/>
          </a:p>
          <a:p>
            <a:endParaRPr lang="zh-CN" altLang="en-US" dirty="0"/>
          </a:p>
          <a:p>
            <a:r>
              <a:rPr lang="zh-CN" altLang="en-US" sz="2400" b="1" dirty="0"/>
              <a:t>套</a:t>
            </a:r>
            <a:r>
              <a:rPr lang="zh-CN" altLang="en-US" sz="2400" b="1" dirty="0" smtClean="0"/>
              <a:t>接字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Socket</a:t>
            </a:r>
            <a:r>
              <a:rPr lang="zh-CN" altLang="en-US" sz="2400" dirty="0"/>
              <a:t>）：更为一般的进程间通信机制，可用于不同机器之间的进程间通信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支持多种类型的套</a:t>
            </a:r>
            <a:r>
              <a:rPr lang="zh-CN" altLang="en-US" sz="2400" dirty="0"/>
              <a:t>接字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信号</a:t>
            </a:r>
            <a:r>
              <a:rPr lang="zh-CN" altLang="en-US" sz="2400" dirty="0">
                <a:solidFill>
                  <a:srgbClr val="0070C0"/>
                </a:solidFill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</a:rPr>
              <a:t>Signal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  <a:r>
              <a:rPr lang="zh-CN" altLang="en-US" sz="2400" dirty="0"/>
              <a:t>：信号是比较复杂的通信方式，用于通知接受进程有某种事件</a:t>
            </a:r>
            <a:r>
              <a:rPr lang="zh-CN" altLang="en-US" sz="2400" dirty="0" smtClean="0"/>
              <a:t>发生（软中断）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除用于</a:t>
            </a:r>
            <a:r>
              <a:rPr lang="zh-CN" altLang="en-US" sz="2000" dirty="0"/>
              <a:t>进程间通信外，进程还可以发送信号给进程</a:t>
            </a:r>
            <a:r>
              <a:rPr lang="zh-CN" altLang="en-US" sz="2000" dirty="0" smtClean="0"/>
              <a:t>本身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支持</a:t>
            </a:r>
            <a:r>
              <a:rPr lang="en-US" altLang="zh-CN" sz="2000" dirty="0" smtClean="0"/>
              <a:t>Unix</a:t>
            </a:r>
            <a:r>
              <a:rPr lang="zh-CN" altLang="en-US" sz="2000" dirty="0" smtClean="0"/>
              <a:t>早期</a:t>
            </a:r>
            <a:r>
              <a:rPr lang="zh-CN" altLang="en-US" sz="2000" dirty="0"/>
              <a:t>信号语义函数</a:t>
            </a:r>
            <a:r>
              <a:rPr lang="en-US" altLang="zh-CN" sz="2000" dirty="0" err="1" smtClean="0"/>
              <a:t>sigal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和符合</a:t>
            </a:r>
            <a:r>
              <a:rPr lang="en-US" altLang="zh-CN" sz="2000" dirty="0"/>
              <a:t>Posix.1</a:t>
            </a:r>
            <a:r>
              <a:rPr lang="zh-CN" altLang="en-US" sz="2000" dirty="0"/>
              <a:t>标准的信号函数</a:t>
            </a:r>
            <a:r>
              <a:rPr lang="en-US" altLang="zh-CN" sz="2000" dirty="0" err="1" smtClean="0"/>
              <a:t>sigaction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93375" y="1371600"/>
            <a:ext cx="9962777" cy="4881282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允许</a:t>
            </a:r>
            <a:r>
              <a:rPr lang="zh-CN" altLang="en-US" sz="2200" dirty="0"/>
              <a:t>两个不相关的进程访问同一个逻辑内存</a:t>
            </a:r>
            <a:r>
              <a:rPr lang="zh-CN" altLang="en-US" sz="2200" dirty="0" smtClean="0"/>
              <a:t>。不同</a:t>
            </a:r>
            <a:r>
              <a:rPr lang="zh-CN" altLang="en-US" sz="2200" dirty="0"/>
              <a:t>进程之间共享的内存通常安排为同一段物理内存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dirty="0" smtClean="0"/>
              <a:t>进程</a:t>
            </a:r>
            <a:r>
              <a:rPr lang="zh-CN" altLang="en-US" sz="2200" dirty="0"/>
              <a:t>可以将同一段共享内存连接到它们自己的地址空间中，所有进程都可以访问共享内存中的</a:t>
            </a:r>
            <a:r>
              <a:rPr lang="zh-CN" altLang="en-US" sz="2200" dirty="0" smtClean="0"/>
              <a:t>地址。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b="1" dirty="0" smtClean="0"/>
              <a:t>优点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①使用方便，函数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接口简单；</a:t>
            </a:r>
            <a:endParaRPr lang="en-US" altLang="zh-CN" sz="20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②数据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共享是</a:t>
            </a:r>
            <a:r>
              <a:rPr lang="zh-CN" altLang="en-US" sz="2000" dirty="0"/>
              <a:t>直接访问内存</a:t>
            </a:r>
            <a:r>
              <a:rPr lang="zh-CN" altLang="en-US" sz="2000" dirty="0" smtClean="0"/>
              <a:t>，加快</a:t>
            </a:r>
            <a:r>
              <a:rPr lang="zh-CN" altLang="en-US" sz="2000" dirty="0"/>
              <a:t>了程序的</a:t>
            </a:r>
            <a:r>
              <a:rPr lang="zh-CN" altLang="en-US" sz="2000" dirty="0" smtClean="0"/>
              <a:t>效率；</a:t>
            </a:r>
            <a:endParaRPr lang="en-US" altLang="zh-CN" sz="20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③不要求</a:t>
            </a:r>
            <a:r>
              <a:rPr lang="zh-CN" altLang="en-US" sz="2000" dirty="0"/>
              <a:t>通信的进程有一定的父子</a:t>
            </a:r>
            <a:r>
              <a:rPr lang="zh-CN" altLang="en-US" sz="2000" dirty="0" smtClean="0"/>
              <a:t>关系</a:t>
            </a:r>
            <a:endParaRPr lang="zh-CN" altLang="en-US" sz="2000" dirty="0"/>
          </a:p>
          <a:p>
            <a:r>
              <a:rPr lang="zh-CN" altLang="en-US" sz="2200" b="1" dirty="0" smtClean="0"/>
              <a:t>缺点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319088" lvl="1" indent="0">
              <a:buNone/>
            </a:pPr>
            <a:r>
              <a:rPr lang="zh-CN" altLang="en-US" sz="2000" dirty="0" smtClean="0"/>
              <a:t>共享</a:t>
            </a:r>
            <a:r>
              <a:rPr lang="zh-CN" altLang="en-US" sz="2000" dirty="0"/>
              <a:t>内存没有提供同步的机制</a:t>
            </a:r>
            <a:r>
              <a:rPr lang="zh-CN" altLang="en-US" sz="2000" dirty="0" smtClean="0"/>
              <a:t>，需要</a:t>
            </a:r>
            <a:r>
              <a:rPr lang="zh-CN" altLang="en-US" sz="2000" dirty="0"/>
              <a:t>借助其他的</a:t>
            </a:r>
            <a:r>
              <a:rPr lang="zh-CN" altLang="en-US" sz="2000" dirty="0" smtClean="0"/>
              <a:t>手段（信号量）来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进程间的同步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7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共享内存操作函数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#include &lt;sys/</a:t>
            </a:r>
            <a:r>
              <a:rPr lang="en-US" altLang="zh-CN" dirty="0" err="1" smtClean="0"/>
              <a:t>shm.h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创建共享内存</a:t>
            </a:r>
            <a:endParaRPr lang="en-US" altLang="zh-CN" dirty="0" smtClean="0"/>
          </a:p>
          <a:p>
            <a:pPr lvl="1"/>
            <a:r>
              <a:rPr lang="en-US" altLang="zh-CN" sz="2400" b="1" dirty="0" err="1" smtClean="0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shmget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key_t</a:t>
            </a:r>
            <a:r>
              <a:rPr lang="en-US" altLang="zh-CN" sz="2400" b="1" dirty="0"/>
              <a:t> key, </a:t>
            </a:r>
            <a:r>
              <a:rPr lang="en-US" altLang="zh-CN" sz="2400" b="1" dirty="0" err="1"/>
              <a:t>size_t</a:t>
            </a:r>
            <a:r>
              <a:rPr lang="en-US" altLang="zh-CN" sz="2400" b="1" dirty="0"/>
              <a:t> size,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shmflg</a:t>
            </a:r>
            <a:r>
              <a:rPr lang="en-US" altLang="zh-CN" sz="2400" b="1" dirty="0"/>
              <a:t>); </a:t>
            </a:r>
            <a:endParaRPr lang="en-US" altLang="zh-CN" sz="2400" b="1" dirty="0" smtClean="0"/>
          </a:p>
          <a:p>
            <a:r>
              <a:rPr lang="zh-CN" altLang="en-US" dirty="0" smtClean="0"/>
              <a:t>把共享内存连接到当前进程的地址空间</a:t>
            </a:r>
            <a:endParaRPr lang="en-US" altLang="zh-CN" dirty="0" smtClean="0"/>
          </a:p>
          <a:p>
            <a:pPr lvl="1"/>
            <a:r>
              <a:rPr lang="en-US" altLang="zh-CN" sz="2400" b="1" dirty="0"/>
              <a:t>void *</a:t>
            </a:r>
            <a:r>
              <a:rPr lang="en-US" altLang="zh-CN" sz="2400" b="1" dirty="0" err="1"/>
              <a:t>shmat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shm_addr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shmflg</a:t>
            </a:r>
            <a:r>
              <a:rPr lang="en-US" altLang="zh-CN" sz="2400" b="1" dirty="0"/>
              <a:t>); </a:t>
            </a:r>
          </a:p>
          <a:p>
            <a:r>
              <a:rPr lang="zh-CN" altLang="en-US" dirty="0"/>
              <a:t>将共享内存从当前进程中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shmdt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shmaddr</a:t>
            </a:r>
            <a:r>
              <a:rPr lang="en-US" altLang="zh-CN" sz="2400" b="1" dirty="0"/>
              <a:t>); 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控制共享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shmctl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command, 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shmid_ds</a:t>
            </a:r>
            <a:r>
              <a:rPr lang="en-US" altLang="zh-CN" sz="2400" b="1" dirty="0"/>
              <a:t> *</a:t>
            </a:r>
            <a:r>
              <a:rPr lang="en-US" altLang="zh-CN" sz="2400" b="1" dirty="0" err="1"/>
              <a:t>buf</a:t>
            </a:r>
            <a:r>
              <a:rPr lang="en-US" altLang="zh-CN" sz="2400" b="1" dirty="0"/>
              <a:t>);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消息队列（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消息</a:t>
            </a:r>
            <a:r>
              <a:rPr lang="zh-CN" altLang="en-US" sz="2400" dirty="0" smtClean="0"/>
              <a:t>队列是</a:t>
            </a:r>
            <a:r>
              <a:rPr lang="zh-CN" altLang="en-US" sz="2400" dirty="0"/>
              <a:t>由一</a:t>
            </a:r>
            <a:r>
              <a:rPr lang="zh-CN" altLang="en-US" sz="2400" dirty="0" smtClean="0"/>
              <a:t>条由消息</a:t>
            </a:r>
            <a:r>
              <a:rPr lang="zh-CN" altLang="en-US" sz="2400" dirty="0"/>
              <a:t>连接而成的链表，是消息的链式队列，它保存在内核中，通过消息队列的引用标识符来访问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信息</a:t>
            </a:r>
            <a:r>
              <a:rPr lang="zh-CN" altLang="en-US" sz="2400" dirty="0"/>
              <a:t>被放置在一个预定义的消息结构中，进程生成的消息指明了该消息的类型，并把它放入一个由系统负责维护的消息队列中去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访问</a:t>
            </a:r>
            <a:r>
              <a:rPr lang="zh-CN" altLang="en-US" sz="2400" dirty="0"/>
              <a:t>消息队列的进程可以根据消息的类型，有选择地从队列中遵照</a:t>
            </a:r>
            <a:r>
              <a:rPr lang="en-US" altLang="zh-CN" sz="2400" dirty="0"/>
              <a:t>FIFO</a:t>
            </a:r>
            <a:r>
              <a:rPr lang="zh-CN" altLang="en-US" sz="2400" dirty="0"/>
              <a:t>原则读取特定类型的消息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00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V</a:t>
            </a:r>
            <a:r>
              <a:rPr lang="zh-CN" altLang="en-US" dirty="0"/>
              <a:t>消息</a:t>
            </a:r>
            <a:r>
              <a:rPr lang="zh-CN" altLang="en-US" dirty="0" smtClean="0"/>
              <a:t>队列（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11369040" cy="51206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types.h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 include &lt;sys/</a:t>
            </a:r>
            <a:r>
              <a:rPr lang="en-US" altLang="zh-CN" sz="2400" dirty="0" err="1"/>
              <a:t>ipc.h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 include &lt;sys/</a:t>
            </a:r>
            <a:r>
              <a:rPr lang="en-US" altLang="zh-CN" sz="2400" dirty="0" err="1"/>
              <a:t>msg.h</a:t>
            </a:r>
            <a:r>
              <a:rPr lang="en-US" altLang="zh-CN" sz="24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smtClean="0"/>
              <a:t>sys/</a:t>
            </a:r>
            <a:r>
              <a:rPr lang="en-US" altLang="zh-CN" sz="2400" dirty="0" err="1"/>
              <a:t>ipc</a:t>
            </a:r>
            <a:r>
              <a:rPr lang="en-US" altLang="zh-CN" sz="2400" dirty="0" err="1" smtClean="0"/>
              <a:t>.h</a:t>
            </a:r>
            <a:r>
              <a:rPr lang="en-US" altLang="zh-CN" sz="24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key_t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ftok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 *pathname,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proj_id</a:t>
            </a:r>
            <a:r>
              <a:rPr lang="en-US" altLang="zh-CN" sz="2800" dirty="0" smtClean="0"/>
              <a:t>);  </a:t>
            </a:r>
            <a:r>
              <a:rPr lang="en-US" altLang="zh-CN" sz="2200" dirty="0"/>
              <a:t>//</a:t>
            </a:r>
            <a:r>
              <a:rPr lang="zh-CN" altLang="en-US" sz="2200" dirty="0"/>
              <a:t>根据关键字生成标识符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msgget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ket_t</a:t>
            </a:r>
            <a:r>
              <a:rPr lang="en-US" altLang="zh-CN" sz="2800" dirty="0"/>
              <a:t> key,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800" dirty="0" smtClean="0"/>
              <a:t>);  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打开</a:t>
            </a:r>
            <a:r>
              <a:rPr lang="zh-CN" altLang="en-US" sz="2200" dirty="0"/>
              <a:t>或创建消息</a:t>
            </a:r>
            <a:r>
              <a:rPr lang="zh-CN" altLang="en-US" sz="2200" dirty="0" smtClean="0"/>
              <a:t>队列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msgsnd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msgbuf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msgp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size_t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msgsz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发送</a:t>
            </a:r>
            <a:r>
              <a:rPr lang="zh-CN" altLang="zh-CN" sz="2200" dirty="0" smtClean="0"/>
              <a:t>消息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msgrcv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msgbuf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msgq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size_t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msgsz</a:t>
            </a:r>
            <a:r>
              <a:rPr lang="en-US" altLang="zh-CN" sz="2800" dirty="0"/>
              <a:t>, long </a:t>
            </a:r>
            <a:r>
              <a:rPr lang="en-US" altLang="zh-CN" sz="2800" dirty="0" err="1"/>
              <a:t>msgtype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接收</a:t>
            </a:r>
            <a:r>
              <a:rPr lang="zh-CN" altLang="zh-CN" sz="2200" dirty="0"/>
              <a:t>消息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msgctl</a:t>
            </a:r>
            <a:r>
              <a:rPr lang="en-US" altLang="zh-CN" sz="2800" dirty="0"/>
              <a:t> 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cmd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msqid_ds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); </a:t>
            </a:r>
            <a:r>
              <a:rPr lang="en-US" altLang="zh-CN" sz="2200" dirty="0"/>
              <a:t>//</a:t>
            </a:r>
            <a:r>
              <a:rPr lang="zh-CN" altLang="en-US" sz="2200" dirty="0"/>
              <a:t>消息队列的属性控制</a:t>
            </a:r>
          </a:p>
          <a:p>
            <a:pPr lvl="1"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386</TotalTime>
  <Words>1688</Words>
  <Application>Microsoft Office PowerPoint</Application>
  <PresentationFormat>自定义</PresentationFormat>
  <Paragraphs>172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第1章_操作系统引论</vt:lpstr>
      <vt:lpstr>第4章 进程通信与进程同步</vt:lpstr>
      <vt:lpstr>内容</vt:lpstr>
      <vt:lpstr>Linux进程通信（IPC）机制介绍</vt:lpstr>
      <vt:lpstr>Linux IPC简介（1）</vt:lpstr>
      <vt:lpstr>Linux IPC简介（2）</vt:lpstr>
      <vt:lpstr>共享内存</vt:lpstr>
      <vt:lpstr>System V共享内存操作函数</vt:lpstr>
      <vt:lpstr>System V消息队列（1）</vt:lpstr>
      <vt:lpstr>System V消息队列（2）</vt:lpstr>
      <vt:lpstr>实验4.1 两个进程相互通信</vt:lpstr>
      <vt:lpstr>实验4.1 实验目的和实验内容</vt:lpstr>
      <vt:lpstr>实验4.1 实验指导（1）</vt:lpstr>
      <vt:lpstr>实验4.1 实验指导（2）</vt:lpstr>
      <vt:lpstr>实验4.1 实验指导（3）</vt:lpstr>
      <vt:lpstr>实验4.1 实验指导4</vt:lpstr>
      <vt:lpstr>Linux进程同步</vt:lpstr>
      <vt:lpstr>Linux进程/线程同步简介</vt:lpstr>
      <vt:lpstr>Linux信号量机制</vt:lpstr>
      <vt:lpstr>POSIX信号量操作函数</vt:lpstr>
      <vt:lpstr>System V信号量操作</vt:lpstr>
      <vt:lpstr>实验4.2 进程同步实验</vt:lpstr>
      <vt:lpstr>实验4.2 实验目的</vt:lpstr>
      <vt:lpstr>实验4.2 实验内容</vt:lpstr>
      <vt:lpstr>实验4.2 实验指导（1）</vt:lpstr>
      <vt:lpstr>实验4.2 实验指导（2）</vt:lpstr>
      <vt:lpstr>实验4.2  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65</cp:revision>
  <dcterms:created xsi:type="dcterms:W3CDTF">2016-09-29T07:28:19Z</dcterms:created>
  <dcterms:modified xsi:type="dcterms:W3CDTF">2022-10-20T23:55:45Z</dcterms:modified>
</cp:coreProperties>
</file>