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70" r:id="rId8"/>
    <p:sldId id="271" r:id="rId9"/>
    <p:sldId id="264" r:id="rId10"/>
    <p:sldId id="265" r:id="rId11"/>
    <p:sldId id="266" r:id="rId12"/>
    <p:sldId id="273" r:id="rId13"/>
    <p:sldId id="269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181" autoAdjust="0"/>
  </p:normalViewPr>
  <p:slideViewPr>
    <p:cSldViewPr>
      <p:cViewPr varScale="1">
        <p:scale>
          <a:sx n="94" d="100"/>
          <a:sy n="94" d="100"/>
        </p:scale>
        <p:origin x="20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1373188" y="1066800"/>
            <a:ext cx="7237412" cy="1981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38243" name="Rectangle 3"/>
          <p:cNvSpPr>
            <a:spLocks noGrp="1" noRot="1" noChangeArrowheads="1"/>
          </p:cNvSpPr>
          <p:nvPr>
            <p:ph type="subTitle" idx="1"/>
          </p:nvPr>
        </p:nvSpPr>
        <p:spPr bwMode="auto">
          <a:xfrm>
            <a:off x="2173288" y="3494088"/>
            <a:ext cx="5535612" cy="22844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36612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C5E184-07EE-47A4-839F-07EA6536019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0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E451AAF9-CE2E-4D2C-BBE7-838500836083}" type="datetimeFigureOut">
              <a:rPr lang="zh-CN" altLang="en-US" smtClean="0"/>
              <a:t>2016/12/13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2018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88975"/>
            <a:ext cx="2057400" cy="54371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88975"/>
            <a:ext cx="6019800" cy="54371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C5E184-07EE-47A4-839F-07EA6536019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0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E451AAF9-CE2E-4D2C-BBE7-838500836083}" type="datetimeFigureOut">
              <a:rPr lang="zh-CN" altLang="en-US" smtClean="0"/>
              <a:t>2016/12/13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20628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688975"/>
            <a:ext cx="8229600" cy="54371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C5E184-07EE-47A4-839F-07EA6536019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0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E451AAF9-CE2E-4D2C-BBE7-838500836083}" type="datetimeFigureOut">
              <a:rPr lang="zh-CN" altLang="en-US" smtClean="0"/>
              <a:t>2016/12/13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02101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7013" y="688975"/>
            <a:ext cx="6642100" cy="5873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C5E184-07EE-47A4-839F-07EA6536019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0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E451AAF9-CE2E-4D2C-BBE7-838500836083}" type="datetimeFigureOut">
              <a:rPr lang="zh-CN" altLang="en-US" smtClean="0"/>
              <a:t>2016/12/13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2284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C5E184-07EE-47A4-839F-07EA65360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83457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C5E184-07EE-47A4-839F-07EA65360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14818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C5E184-07EE-47A4-839F-07EA6536019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0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E451AAF9-CE2E-4D2C-BBE7-838500836083}" type="datetimeFigureOut">
              <a:rPr lang="zh-CN" altLang="en-US" smtClean="0"/>
              <a:t>2016/12/13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0653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C5E184-07EE-47A4-839F-07EA6536019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0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E451AAF9-CE2E-4D2C-BBE7-838500836083}" type="datetimeFigureOut">
              <a:rPr lang="zh-CN" altLang="en-US" smtClean="0"/>
              <a:t>2016/12/13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50058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C5E184-07EE-47A4-839F-07EA6536019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0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E451AAF9-CE2E-4D2C-BBE7-838500836083}" type="datetimeFigureOut">
              <a:rPr lang="zh-CN" altLang="en-US" smtClean="0"/>
              <a:t>2016/12/13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8452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C5E184-07EE-47A4-839F-07EA65360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66512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C5E184-07EE-47A4-839F-07EA6536019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0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E451AAF9-CE2E-4D2C-BBE7-838500836083}" type="datetimeFigureOut">
              <a:rPr lang="zh-CN" altLang="en-US" smtClean="0"/>
              <a:t>2016/12/13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65812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C5E184-07EE-47A4-839F-07EA6536019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0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E451AAF9-CE2E-4D2C-BBE7-838500836083}" type="datetimeFigureOut">
              <a:rPr lang="zh-CN" altLang="en-US" smtClean="0"/>
              <a:t>2016/12/13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9552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1497013" y="688975"/>
            <a:ext cx="66421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单击编辑母版标题样式</a:t>
            </a:r>
          </a:p>
        </p:txBody>
      </p:sp>
      <p:sp>
        <p:nvSpPr>
          <p:cNvPr id="13722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555875" y="6237288"/>
            <a:ext cx="22907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A2C5E184-07EE-47A4-839F-07EA6536019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28" name="Line 6"/>
          <p:cNvSpPr>
            <a:spLocks noChangeShapeType="1"/>
          </p:cNvSpPr>
          <p:nvPr/>
        </p:nvSpPr>
        <p:spPr bwMode="auto">
          <a:xfrm>
            <a:off x="450850" y="1406525"/>
            <a:ext cx="8302625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13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华文新魏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华文新魏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华文新魏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华文新魏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pitchFamily="34" charset="0"/>
          <a:ea typeface="华文新魏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pitchFamily="34" charset="0"/>
          <a:ea typeface="华文新魏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pitchFamily="34" charset="0"/>
          <a:ea typeface="华文新魏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pitchFamily="34" charset="0"/>
          <a:ea typeface="华文新魏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027996" y="1556792"/>
            <a:ext cx="7237412" cy="2736304"/>
          </a:xfrm>
        </p:spPr>
        <p:txBody>
          <a:bodyPr/>
          <a:lstStyle/>
          <a:p>
            <a:pPr algn="ctr">
              <a:defRPr/>
            </a:pPr>
            <a:r>
              <a:rPr lang="zh-CN" altLang="en-US" sz="5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第三章 进程（一）</a:t>
            </a:r>
            <a:r>
              <a:rPr lang="en-US" altLang="zh-CN" sz="54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/>
            </a:r>
            <a:br>
              <a:rPr lang="en-US" altLang="zh-CN" sz="54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</a:br>
            <a:r>
              <a:rPr lang="en-US" altLang="zh-CN" sz="5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/>
            </a:r>
            <a:br>
              <a:rPr lang="en-US" altLang="zh-CN" sz="5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</a:br>
            <a:r>
              <a:rPr lang="zh-CN" altLang="en-US" sz="5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进程</a:t>
            </a:r>
            <a:r>
              <a:rPr lang="zh-CN" altLang="en-US" sz="5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概念</a:t>
            </a:r>
          </a:p>
        </p:txBody>
      </p:sp>
      <p:sp>
        <p:nvSpPr>
          <p:cNvPr id="7171" name="副标题 4"/>
          <p:cNvSpPr>
            <a:spLocks noGrp="1"/>
          </p:cNvSpPr>
          <p:nvPr>
            <p:ph type="subTitle" idx="1"/>
          </p:nvPr>
        </p:nvSpPr>
        <p:spPr>
          <a:xfrm>
            <a:off x="1611142" y="4797152"/>
            <a:ext cx="6071120" cy="1125364"/>
          </a:xfrm>
        </p:spPr>
        <p:txBody>
          <a:bodyPr/>
          <a:lstStyle/>
          <a:p>
            <a:r>
              <a:rPr lang="zh-CN" altLang="en-US" sz="2400" dirty="0" smtClean="0">
                <a:ea typeface="宋体" pitchFamily="2" charset="-122"/>
              </a:rPr>
              <a:t>苏州大学计算机科学与技术学院</a:t>
            </a:r>
            <a:endParaRPr lang="zh-CN" altLang="en-US" sz="2400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803652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945952" y="720725"/>
            <a:ext cx="7113984" cy="5762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 smtClean="0"/>
              <a:t>Linux </a:t>
            </a:r>
            <a:r>
              <a:rPr lang="en-US" altLang="zh-CN" dirty="0" smtClean="0"/>
              <a:t>PCB</a:t>
            </a:r>
            <a:endParaRPr lang="en-US" altLang="en-US" dirty="0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827088" y="1484784"/>
            <a:ext cx="7351712" cy="4281016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dirty="0" smtClean="0"/>
              <a:t>C</a:t>
            </a:r>
            <a:r>
              <a:rPr lang="zh-CN" altLang="en-US" dirty="0" smtClean="0">
                <a:ea typeface="宋体" pitchFamily="2" charset="-122"/>
              </a:rPr>
              <a:t>结构：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task_struct</a:t>
            </a:r>
            <a:endParaRPr lang="en-US" alt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pid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t_pid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; /* process identifier */ </a:t>
            </a:r>
            <a:br>
              <a:rPr lang="en-US" alt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long state; /* state of the process */ </a:t>
            </a:r>
            <a:br>
              <a:rPr lang="en-US" alt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unsigned </a:t>
            </a: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time_slice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/* scheduling information */ </a:t>
            </a:r>
            <a:br>
              <a:rPr lang="en-US" alt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task_struct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*parent; /* this process</a:t>
            </a:r>
            <a:r>
              <a:rPr lang="ja-JP" altLang="en-US" sz="1600" dirty="0" smtClean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’</a:t>
            </a:r>
            <a:r>
              <a:rPr lang="en-US" altLang="ja-JP" sz="1600" dirty="0" smtClean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s parent */ </a:t>
            </a:r>
            <a:br>
              <a:rPr lang="en-US" altLang="ja-JP" sz="1600" dirty="0" smtClean="0">
                <a:latin typeface="Courier New" pitchFamily="49" charset="0"/>
                <a:ea typeface="MS PGothic" pitchFamily="34" charset="-128"/>
                <a:cs typeface="Courier New" pitchFamily="49" charset="0"/>
              </a:rPr>
            </a:br>
            <a:r>
              <a:rPr lang="en-US" altLang="ja-JP" sz="1600" dirty="0" err="1" smtClean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struct</a:t>
            </a:r>
            <a:r>
              <a:rPr lang="en-US" altLang="ja-JP" sz="1600" dirty="0" smtClean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 </a:t>
            </a:r>
            <a:r>
              <a:rPr lang="en-US" altLang="ja-JP" sz="1600" dirty="0" err="1" smtClean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list_head</a:t>
            </a:r>
            <a:r>
              <a:rPr lang="en-US" altLang="ja-JP" sz="1600" dirty="0" smtClean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 children; /* this process</a:t>
            </a:r>
            <a:r>
              <a:rPr lang="ja-JP" altLang="en-US" sz="1600" dirty="0" smtClean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’</a:t>
            </a:r>
            <a:r>
              <a:rPr lang="en-US" altLang="ja-JP" sz="1600" dirty="0" smtClean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s children */ </a:t>
            </a:r>
            <a:br>
              <a:rPr lang="en-US" altLang="ja-JP" sz="1600" dirty="0" smtClean="0">
                <a:latin typeface="Courier New" pitchFamily="49" charset="0"/>
                <a:ea typeface="MS PGothic" pitchFamily="34" charset="-128"/>
                <a:cs typeface="Courier New" pitchFamily="49" charset="0"/>
              </a:rPr>
            </a:br>
            <a:r>
              <a:rPr lang="en-US" altLang="ja-JP" sz="1600" dirty="0" err="1" smtClean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struct</a:t>
            </a:r>
            <a:r>
              <a:rPr lang="en-US" altLang="ja-JP" sz="1600" dirty="0" smtClean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 </a:t>
            </a:r>
            <a:r>
              <a:rPr lang="en-US" altLang="ja-JP" sz="1600" dirty="0" err="1" smtClean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files_struct</a:t>
            </a:r>
            <a:r>
              <a:rPr lang="en-US" altLang="ja-JP" sz="1600" dirty="0" smtClean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 *files; /* list of open files */ </a:t>
            </a:r>
            <a:br>
              <a:rPr lang="en-US" altLang="ja-JP" sz="1600" dirty="0" smtClean="0">
                <a:latin typeface="Courier New" pitchFamily="49" charset="0"/>
                <a:ea typeface="MS PGothic" pitchFamily="34" charset="-128"/>
                <a:cs typeface="Courier New" pitchFamily="49" charset="0"/>
              </a:rPr>
            </a:br>
            <a:r>
              <a:rPr lang="en-US" altLang="ja-JP" sz="1600" dirty="0" err="1" smtClean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struct</a:t>
            </a:r>
            <a:r>
              <a:rPr lang="en-US" altLang="ja-JP" sz="1600" dirty="0" smtClean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 </a:t>
            </a:r>
            <a:r>
              <a:rPr lang="en-US" altLang="ja-JP" sz="1600" dirty="0" err="1" smtClean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mm_struct</a:t>
            </a:r>
            <a:r>
              <a:rPr lang="en-US" altLang="ja-JP" sz="1600" dirty="0" smtClean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 *mm; /* address space of this process */</a:t>
            </a:r>
            <a:endParaRPr lang="en-US" alt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5364" name="Picture 3" descr="C:\Users\as668\Desktop\in-3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038" y="4510559"/>
            <a:ext cx="5865812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9397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Windows PCB</a:t>
            </a:r>
            <a:endParaRPr lang="zh-CN" altLang="en-US" smtClean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>
                <a:ea typeface="宋体" pitchFamily="2" charset="-122"/>
              </a:rPr>
              <a:t>每个</a:t>
            </a:r>
            <a:r>
              <a:rPr lang="en-US" altLang="zh-CN" sz="2800" dirty="0" smtClean="0">
                <a:ea typeface="宋体" pitchFamily="2" charset="-122"/>
              </a:rPr>
              <a:t>Win32</a:t>
            </a:r>
            <a:r>
              <a:rPr lang="zh-CN" altLang="en-US" sz="2800" dirty="0" smtClean="0">
                <a:ea typeface="宋体" pitchFamily="2" charset="-122"/>
              </a:rPr>
              <a:t>进程都由一个执行体进程块（</a:t>
            </a:r>
            <a:r>
              <a:rPr lang="en-US" altLang="zh-CN" sz="2800" dirty="0" smtClean="0">
                <a:ea typeface="宋体" pitchFamily="2" charset="-122"/>
              </a:rPr>
              <a:t>executive process block</a:t>
            </a:r>
            <a:r>
              <a:rPr lang="zh-CN" altLang="en-US" sz="2800" dirty="0" smtClean="0">
                <a:ea typeface="宋体" pitchFamily="2" charset="-122"/>
              </a:rPr>
              <a:t>）</a:t>
            </a:r>
            <a:r>
              <a:rPr lang="en-US" altLang="zh-CN" sz="2800" dirty="0" smtClean="0">
                <a:solidFill>
                  <a:srgbClr val="FF0000"/>
                </a:solidFill>
                <a:ea typeface="宋体" pitchFamily="2" charset="-122"/>
              </a:rPr>
              <a:t>EPROCESS</a:t>
            </a:r>
            <a:r>
              <a:rPr lang="zh-CN" altLang="en-US" sz="2800" dirty="0" smtClean="0">
                <a:ea typeface="宋体" pitchFamily="2" charset="-122"/>
              </a:rPr>
              <a:t>：</a:t>
            </a:r>
            <a:r>
              <a:rPr lang="en-US" altLang="zh-CN" sz="2800" dirty="0" smtClean="0">
                <a:ea typeface="宋体" pitchFamily="2" charset="-122"/>
              </a:rPr>
              <a:t>PID, PCB, Access Token, Base Priority, </a:t>
            </a:r>
            <a:r>
              <a:rPr lang="zh-CN" altLang="en-US" sz="2800" dirty="0" smtClean="0">
                <a:ea typeface="宋体" pitchFamily="2" charset="-122"/>
              </a:rPr>
              <a:t>句柄表，指向进程环境块</a:t>
            </a:r>
            <a:r>
              <a:rPr lang="en-US" altLang="zh-CN" sz="2800" dirty="0" smtClean="0">
                <a:ea typeface="宋体" pitchFamily="2" charset="-122"/>
              </a:rPr>
              <a:t>PEB</a:t>
            </a:r>
            <a:r>
              <a:rPr lang="zh-CN" altLang="en-US" sz="2800" dirty="0" smtClean="0">
                <a:ea typeface="宋体" pitchFamily="2" charset="-122"/>
              </a:rPr>
              <a:t>指针，默认和处理器集合等</a:t>
            </a:r>
            <a:endParaRPr lang="en-US" altLang="zh-CN" sz="2800" dirty="0" smtClean="0">
              <a:ea typeface="宋体" pitchFamily="2" charset="-122"/>
            </a:endParaRPr>
          </a:p>
          <a:p>
            <a:r>
              <a:rPr lang="en-US" altLang="zh-CN" sz="2800" dirty="0" smtClean="0">
                <a:ea typeface="宋体" pitchFamily="2" charset="-122"/>
              </a:rPr>
              <a:t>Windows</a:t>
            </a:r>
            <a:r>
              <a:rPr lang="zh-CN" altLang="en-US" sz="2800" dirty="0" smtClean="0">
                <a:ea typeface="宋体" pitchFamily="2" charset="-122"/>
              </a:rPr>
              <a:t>的</a:t>
            </a:r>
            <a:r>
              <a:rPr lang="en-US" altLang="zh-CN" sz="2800" dirty="0" smtClean="0">
                <a:ea typeface="宋体" pitchFamily="2" charset="-122"/>
              </a:rPr>
              <a:t>PCB</a:t>
            </a:r>
            <a:r>
              <a:rPr lang="zh-CN" altLang="en-US" sz="2800" dirty="0" smtClean="0">
                <a:ea typeface="宋体" pitchFamily="2" charset="-122"/>
              </a:rPr>
              <a:t>称为内核进程对象</a:t>
            </a:r>
            <a:r>
              <a:rPr lang="en-US" altLang="zh-CN" sz="2800" dirty="0" smtClean="0">
                <a:solidFill>
                  <a:srgbClr val="FF0000"/>
                </a:solidFill>
                <a:ea typeface="宋体" pitchFamily="2" charset="-122"/>
              </a:rPr>
              <a:t>KPROCESS</a:t>
            </a:r>
            <a:r>
              <a:rPr lang="zh-CN" altLang="en-US" sz="2800" dirty="0" smtClean="0">
                <a:ea typeface="宋体" pitchFamily="2" charset="-122"/>
              </a:rPr>
              <a:t>：</a:t>
            </a:r>
            <a:endParaRPr lang="en-US" altLang="zh-CN" sz="2800" dirty="0" smtClean="0">
              <a:ea typeface="宋体" pitchFamily="2" charset="-122"/>
            </a:endParaRPr>
          </a:p>
          <a:p>
            <a:r>
              <a:rPr lang="zh-CN" altLang="en-US" sz="2800" dirty="0" smtClean="0">
                <a:ea typeface="宋体" pitchFamily="2" charset="-122"/>
              </a:rPr>
              <a:t>执行体进程对象</a:t>
            </a:r>
            <a:r>
              <a:rPr lang="en-US" altLang="zh-CN" sz="2800" dirty="0" smtClean="0">
                <a:ea typeface="宋体" pitchFamily="2" charset="-122"/>
              </a:rPr>
              <a:t>EPOCESS</a:t>
            </a:r>
            <a:r>
              <a:rPr lang="zh-CN" altLang="en-US" sz="2800" dirty="0" smtClean="0">
                <a:ea typeface="宋体" pitchFamily="2" charset="-122"/>
              </a:rPr>
              <a:t>和</a:t>
            </a:r>
            <a:r>
              <a:rPr lang="en-US" altLang="zh-CN" sz="2800" dirty="0" smtClean="0">
                <a:ea typeface="宋体" pitchFamily="2" charset="-122"/>
              </a:rPr>
              <a:t>KPROCESS</a:t>
            </a:r>
            <a:r>
              <a:rPr lang="zh-CN" altLang="en-US" sz="2800" dirty="0" smtClean="0">
                <a:ea typeface="宋体" pitchFamily="2" charset="-122"/>
              </a:rPr>
              <a:t>位于内核空间</a:t>
            </a:r>
            <a:endParaRPr lang="en-US" altLang="zh-CN" sz="2800" dirty="0" smtClean="0">
              <a:ea typeface="宋体" pitchFamily="2" charset="-122"/>
            </a:endParaRPr>
          </a:p>
          <a:p>
            <a:r>
              <a:rPr lang="zh-CN" altLang="en-US" sz="2800" dirty="0" smtClean="0">
                <a:ea typeface="宋体" pitchFamily="2" charset="-122"/>
              </a:rPr>
              <a:t>进程环境块</a:t>
            </a:r>
            <a:r>
              <a:rPr lang="en-US" altLang="zh-CN" sz="2800" dirty="0" smtClean="0">
                <a:ea typeface="宋体" pitchFamily="2" charset="-122"/>
              </a:rPr>
              <a:t>PEB </a:t>
            </a:r>
            <a:r>
              <a:rPr lang="zh-CN" altLang="en-US" sz="2800" dirty="0" smtClean="0">
                <a:ea typeface="宋体" pitchFamily="2" charset="-122"/>
              </a:rPr>
              <a:t>（</a:t>
            </a:r>
            <a:r>
              <a:rPr lang="en-US" altLang="zh-CN" sz="2800" dirty="0" smtClean="0">
                <a:solidFill>
                  <a:srgbClr val="FF0000"/>
                </a:solidFill>
                <a:ea typeface="宋体" pitchFamily="2" charset="-122"/>
              </a:rPr>
              <a:t> Process Environment Block </a:t>
            </a:r>
            <a:r>
              <a:rPr lang="zh-CN" altLang="en-US" sz="2800" dirty="0" smtClean="0">
                <a:ea typeface="宋体" pitchFamily="2" charset="-122"/>
              </a:rPr>
              <a:t>），</a:t>
            </a:r>
            <a:r>
              <a:rPr lang="en-US" altLang="zh-CN" sz="2800" dirty="0" smtClean="0">
                <a:ea typeface="宋体" pitchFamily="2" charset="-122"/>
              </a:rPr>
              <a:t>PEB</a:t>
            </a:r>
            <a:r>
              <a:rPr lang="zh-CN" altLang="en-US" sz="2800" dirty="0" smtClean="0">
                <a:ea typeface="宋体" pitchFamily="2" charset="-122"/>
              </a:rPr>
              <a:t>位于用户空间</a:t>
            </a:r>
          </a:p>
          <a:p>
            <a:pPr>
              <a:buFont typeface="Monotype Sorts" pitchFamily="2" charset="2"/>
              <a:buNone/>
            </a:pPr>
            <a:endParaRPr lang="zh-CN" altLang="en-US" sz="2800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367736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EPROCESS/KPROCESS</a:t>
            </a:r>
            <a:endParaRPr lang="zh-CN" altLang="en-US" smtClean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" y="1445418"/>
            <a:ext cx="875030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478992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833" y="608013"/>
            <a:ext cx="6642100" cy="587375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CPU </a:t>
            </a:r>
            <a:r>
              <a:rPr lang="zh-CN" altLang="en-US" dirty="0" smtClean="0">
                <a:ea typeface="宋体" panose="02010600030101010101" pitchFamily="2" charset="-122"/>
              </a:rPr>
              <a:t>在进程间切换</a:t>
            </a:r>
          </a:p>
        </p:txBody>
      </p:sp>
      <p:pic>
        <p:nvPicPr>
          <p:cNvPr id="1945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2" t="873" r="4802" b="291"/>
          <a:stretch>
            <a:fillRect/>
          </a:stretch>
        </p:blipFill>
        <p:spPr bwMode="auto">
          <a:xfrm>
            <a:off x="1619672" y="1925340"/>
            <a:ext cx="5697538" cy="467201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60" name="TextBox 1"/>
          <p:cNvSpPr txBox="1">
            <a:spLocks noChangeArrowheads="1"/>
          </p:cNvSpPr>
          <p:nvPr/>
        </p:nvSpPr>
        <p:spPr bwMode="auto">
          <a:xfrm>
            <a:off x="971600" y="1400716"/>
            <a:ext cx="5626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Helvetica" pitchFamily="34" charset="0"/>
              </a:defRPr>
            </a:lvl1pPr>
            <a:lvl2pPr>
              <a:defRPr kumimoji="1" sz="2000">
                <a:solidFill>
                  <a:schemeClr val="tx1"/>
                </a:solidFill>
                <a:latin typeface="Helvetica" pitchFamily="34" charset="0"/>
              </a:defRPr>
            </a:lvl2pPr>
            <a:lvl3pPr marL="1143000"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kumimoji="0" lang="zh-CN" altLang="en-US" sz="1800" dirty="0">
                <a:ea typeface="宋体" pitchFamily="2" charset="-122"/>
              </a:rPr>
              <a:t>进程的并发执行需要</a:t>
            </a:r>
            <a:r>
              <a:rPr kumimoji="0" lang="en-US" altLang="zh-CN" sz="1800" dirty="0">
                <a:ea typeface="宋体" pitchFamily="2" charset="-122"/>
              </a:rPr>
              <a:t>PCB</a:t>
            </a:r>
            <a:r>
              <a:rPr kumimoji="0" lang="zh-CN" altLang="en-US" sz="1800" dirty="0">
                <a:ea typeface="宋体" pitchFamily="2" charset="-122"/>
              </a:rPr>
              <a:t>保存和恢复现场</a:t>
            </a:r>
          </a:p>
        </p:txBody>
      </p:sp>
    </p:spTree>
    <p:extLst>
      <p:ext uri="{BB962C8B-B14F-4D97-AF65-F5344CB8AC3E}">
        <p14:creationId xmlns:p14="http://schemas.microsoft.com/office/powerpoint/2010/main" val="6546609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476672"/>
            <a:ext cx="6757988" cy="7080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进程</a:t>
            </a:r>
            <a:r>
              <a:rPr lang="en-US" altLang="zh-CN" dirty="0" smtClean="0">
                <a:ea typeface="宋体" panose="02010600030101010101" pitchFamily="2" charset="-122"/>
              </a:rPr>
              <a:t>(Process)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484784"/>
            <a:ext cx="8136904" cy="468052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zh-CN" altLang="en-US" dirty="0" smtClean="0">
                <a:ea typeface="宋体" pitchFamily="2" charset="-122"/>
              </a:rPr>
              <a:t>操作系统执行各种程序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dirty="0" smtClean="0">
                <a:ea typeface="宋体" pitchFamily="2" charset="-122"/>
              </a:rPr>
              <a:t>批处理系统 - 作业</a:t>
            </a:r>
            <a:r>
              <a:rPr lang="en-US" altLang="zh-CN" dirty="0" smtClean="0">
                <a:ea typeface="宋体" pitchFamily="2" charset="-122"/>
              </a:rPr>
              <a:t>(Job)</a:t>
            </a:r>
            <a:endParaRPr lang="zh-CN" altLang="en-US" dirty="0" smtClean="0">
              <a:ea typeface="宋体" pitchFamily="2" charset="-122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zh-CN" altLang="en-US" dirty="0" smtClean="0">
                <a:ea typeface="宋体" pitchFamily="2" charset="-122"/>
              </a:rPr>
              <a:t>分时系统 - 用户程序或任务</a:t>
            </a:r>
            <a:r>
              <a:rPr lang="en-US" altLang="zh-CN" dirty="0" smtClean="0">
                <a:ea typeface="宋体" pitchFamily="2" charset="-122"/>
              </a:rPr>
              <a:t>(Task)</a:t>
            </a:r>
            <a:endParaRPr lang="zh-CN" altLang="en-US" dirty="0" smtClean="0">
              <a:ea typeface="宋体" pitchFamily="2" charset="-122"/>
            </a:endParaRPr>
          </a:p>
          <a:p>
            <a:pPr lvl="1">
              <a:lnSpc>
                <a:spcPct val="90000"/>
              </a:lnSpc>
              <a:defRPr/>
            </a:pPr>
            <a:endParaRPr lang="zh-CN" altLang="en-US" dirty="0" smtClean="0">
              <a:ea typeface="宋体" pitchFamily="2" charset="-122"/>
            </a:endParaRPr>
          </a:p>
          <a:p>
            <a:pPr>
              <a:lnSpc>
                <a:spcPct val="90000"/>
              </a:lnSpc>
              <a:defRPr/>
            </a:pPr>
            <a:r>
              <a:rPr lang="zh-CN" altLang="en-US" dirty="0" smtClean="0">
                <a:ea typeface="宋体" pitchFamily="2" charset="-122"/>
              </a:rPr>
              <a:t>本书使用的名词作业和进程，基本可互换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dirty="0" smtClean="0">
                <a:ea typeface="宋体" pitchFamily="2" charset="-122"/>
              </a:rPr>
              <a:t>作业：被组装成一个整体运行的一组计算步骤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dirty="0">
                <a:ea typeface="宋体" pitchFamily="2" charset="-122"/>
              </a:rPr>
              <a:t>任务</a:t>
            </a:r>
            <a:r>
              <a:rPr lang="en-US" altLang="zh-CN" dirty="0" smtClean="0">
                <a:ea typeface="宋体" pitchFamily="2" charset="-122"/>
              </a:rPr>
              <a:t>: </a:t>
            </a:r>
            <a:r>
              <a:rPr lang="zh-CN" altLang="en-US" dirty="0" smtClean="0">
                <a:ea typeface="宋体" pitchFamily="2" charset="-122"/>
              </a:rPr>
              <a:t>进程或线程</a:t>
            </a:r>
            <a:endParaRPr lang="en-US" altLang="zh-CN" dirty="0" smtClean="0">
              <a:ea typeface="宋体" pitchFamily="2" charset="-122"/>
            </a:endParaRPr>
          </a:p>
          <a:p>
            <a:pPr marL="457200" lvl="1" indent="0"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altLang="zh-CN" dirty="0" smtClean="0">
              <a:ea typeface="宋体" pitchFamily="2" charset="-122"/>
            </a:endParaRPr>
          </a:p>
          <a:p>
            <a:pPr>
              <a:lnSpc>
                <a:spcPct val="90000"/>
              </a:lnSpc>
              <a:defRPr/>
            </a:pPr>
            <a:r>
              <a:rPr lang="zh-CN" altLang="en-US" dirty="0" smtClean="0">
                <a:ea typeface="宋体" pitchFamily="2" charset="-122"/>
              </a:rPr>
              <a:t>进程 - 执行中的程序；进程的执行必须以顺序方式进行</a:t>
            </a:r>
            <a:endParaRPr lang="en-US" altLang="zh-CN" dirty="0" smtClean="0">
              <a:ea typeface="宋体" pitchFamily="2" charset="-122"/>
            </a:endParaRPr>
          </a:p>
          <a:p>
            <a:pPr>
              <a:lnSpc>
                <a:spcPct val="90000"/>
              </a:lnSpc>
              <a:defRPr/>
            </a:pPr>
            <a:endParaRPr lang="en-US" altLang="zh-CN" dirty="0">
              <a:ea typeface="宋体" pitchFamily="2" charset="-122"/>
            </a:endParaRPr>
          </a:p>
          <a:p>
            <a:pPr>
              <a:lnSpc>
                <a:spcPct val="90000"/>
              </a:lnSpc>
              <a:defRPr/>
            </a:pPr>
            <a:r>
              <a:rPr lang="zh-CN" altLang="en-US" dirty="0" smtClean="0">
                <a:ea typeface="宋体" pitchFamily="2" charset="-122"/>
              </a:rPr>
              <a:t>另一个说法：一个程序在一个数据集上的一次运行</a:t>
            </a:r>
          </a:p>
        </p:txBody>
      </p:sp>
    </p:spTree>
    <p:extLst>
      <p:ext uri="{BB962C8B-B14F-4D97-AF65-F5344CB8AC3E}">
        <p14:creationId xmlns:p14="http://schemas.microsoft.com/office/powerpoint/2010/main" val="25110024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53520" y="476672"/>
            <a:ext cx="8229600" cy="765175"/>
          </a:xfrm>
        </p:spPr>
        <p:txBody>
          <a:bodyPr/>
          <a:lstStyle/>
          <a:p>
            <a:pPr>
              <a:defRPr/>
            </a:pPr>
            <a:r>
              <a:rPr lang="zh-CN" altLang="en-US" sz="2800" dirty="0" smtClean="0">
                <a:ea typeface="宋体" panose="02010600030101010101" pitchFamily="2" charset="-122"/>
              </a:rPr>
              <a:t>进程例子： </a:t>
            </a:r>
            <a:r>
              <a:rPr lang="en-US" altLang="zh-CN" sz="2800" dirty="0" err="1" smtClean="0">
                <a:ea typeface="宋体" panose="02010600030101010101" pitchFamily="2" charset="-122"/>
              </a:rPr>
              <a:t>Suse</a:t>
            </a:r>
            <a:r>
              <a:rPr lang="en-US" altLang="zh-CN" sz="2800" dirty="0" smtClean="0">
                <a:ea typeface="宋体" panose="02010600030101010101" pitchFamily="2" charset="-122"/>
              </a:rPr>
              <a:t> Linux</a:t>
            </a:r>
            <a:endParaRPr lang="zh-CN" altLang="en-US" sz="2800" dirty="0" smtClean="0">
              <a:ea typeface="宋体" panose="02010600030101010101" pitchFamily="2" charset="-122"/>
            </a:endParaRPr>
          </a:p>
        </p:txBody>
      </p:sp>
      <p:graphicFrame>
        <p:nvGraphicFramePr>
          <p:cNvPr id="9219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6455421"/>
              </p:ext>
            </p:extLst>
          </p:nvPr>
        </p:nvGraphicFramePr>
        <p:xfrm>
          <a:off x="827584" y="1484784"/>
          <a:ext cx="7554913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位图图像" r:id="rId3" imgW="6342857" imgH="4285714" progId="Paint.Picture">
                  <p:embed/>
                </p:oleObj>
              </mc:Choice>
              <mc:Fallback>
                <p:oleObj name="位图图像" r:id="rId3" imgW="6342857" imgH="428571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484784"/>
                        <a:ext cx="7554913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49232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692696"/>
            <a:ext cx="6642100" cy="587375"/>
          </a:xfrm>
        </p:spPr>
        <p:txBody>
          <a:bodyPr/>
          <a:lstStyle/>
          <a:p>
            <a:pPr>
              <a:defRPr/>
            </a:pPr>
            <a:r>
              <a:rPr lang="zh-CN" altLang="en-US" sz="2800" dirty="0" smtClean="0">
                <a:ea typeface="宋体" panose="02010600030101010101" pitchFamily="2" charset="-122"/>
              </a:rPr>
              <a:t>进程例子： </a:t>
            </a:r>
            <a:r>
              <a:rPr lang="en-US" altLang="zh-CN" sz="2800" dirty="0" smtClean="0">
                <a:ea typeface="宋体" panose="02010600030101010101" pitchFamily="2" charset="-122"/>
              </a:rPr>
              <a:t>Windows XP</a:t>
            </a:r>
            <a:endParaRPr lang="zh-CN" altLang="en-US" sz="2800" dirty="0" smtClean="0">
              <a:ea typeface="宋体" panose="02010600030101010101" pitchFamily="2" charset="-122"/>
            </a:endParaRPr>
          </a:p>
        </p:txBody>
      </p:sp>
      <p:graphicFrame>
        <p:nvGraphicFramePr>
          <p:cNvPr id="10243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451809"/>
              </p:ext>
            </p:extLst>
          </p:nvPr>
        </p:nvGraphicFramePr>
        <p:xfrm>
          <a:off x="2483768" y="1700808"/>
          <a:ext cx="4156298" cy="4372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位图图像" r:id="rId3" imgW="3847619" imgH="4048690" progId="Paint.Picture">
                  <p:embed/>
                </p:oleObj>
              </mc:Choice>
              <mc:Fallback>
                <p:oleObj name="位图图像" r:id="rId3" imgW="3847619" imgH="404869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1700808"/>
                        <a:ext cx="4156298" cy="43723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873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382633" y="692696"/>
            <a:ext cx="6642100" cy="58737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内存中的进程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92" t="1192" r="27121" b="1192"/>
          <a:stretch>
            <a:fillRect/>
          </a:stretch>
        </p:blipFill>
        <p:spPr bwMode="auto">
          <a:xfrm>
            <a:off x="5220072" y="1657350"/>
            <a:ext cx="2778125" cy="44450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8" name="Rectangle 3"/>
          <p:cNvSpPr txBox="1">
            <a:spLocks noChangeArrowheads="1"/>
          </p:cNvSpPr>
          <p:nvPr/>
        </p:nvSpPr>
        <p:spPr bwMode="auto">
          <a:xfrm>
            <a:off x="747713" y="1643380"/>
            <a:ext cx="4070350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Helvetica" pitchFamily="34" charset="0"/>
              </a:defRPr>
            </a:lvl1pPr>
            <a:lvl2pPr>
              <a:defRPr kumimoji="1" sz="2000">
                <a:solidFill>
                  <a:schemeClr val="tx1"/>
                </a:solidFill>
                <a:latin typeface="Helvetica" pitchFamily="34" charset="0"/>
              </a:defRPr>
            </a:lvl2pPr>
            <a:lvl3pPr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lang="zh-CN" altLang="en-US" dirty="0">
                <a:ea typeface="宋体" pitchFamily="2" charset="-122"/>
              </a:rPr>
              <a:t>进程包括</a:t>
            </a:r>
          </a:p>
          <a:p>
            <a:pPr marL="742950" lvl="1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lang="zh-CN" altLang="en-US" b="1" dirty="0">
                <a:ea typeface="宋体" pitchFamily="2" charset="-122"/>
              </a:rPr>
              <a:t>代码（</a:t>
            </a:r>
            <a:r>
              <a:rPr lang="en-US" altLang="zh-CN" b="1" dirty="0">
                <a:ea typeface="宋体" pitchFamily="2" charset="-122"/>
              </a:rPr>
              <a:t>Text</a:t>
            </a:r>
            <a:r>
              <a:rPr lang="zh-CN" altLang="en-US" b="1" dirty="0">
                <a:ea typeface="宋体" pitchFamily="2" charset="-122"/>
              </a:rPr>
              <a:t>）</a:t>
            </a:r>
          </a:p>
          <a:p>
            <a:pPr marL="742950" lvl="1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lang="zh-CN" altLang="en-US" b="1" dirty="0">
                <a:ea typeface="宋体" pitchFamily="2" charset="-122"/>
              </a:rPr>
              <a:t>当前活动</a:t>
            </a:r>
            <a:endParaRPr lang="en-US" altLang="zh-CN" b="1" dirty="0">
              <a:ea typeface="宋体" pitchFamily="2" charset="-122"/>
            </a:endParaRPr>
          </a:p>
          <a:p>
            <a:pPr marL="1085850" lvl="2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</a:pPr>
            <a:r>
              <a:rPr lang="zh-CN" altLang="en-US" b="1" dirty="0">
                <a:ea typeface="宋体" pitchFamily="2" charset="-122"/>
              </a:rPr>
              <a:t>程序计数器（</a:t>
            </a:r>
            <a:r>
              <a:rPr lang="en-US" altLang="zh-CN" b="1" dirty="0">
                <a:ea typeface="宋体" pitchFamily="2" charset="-122"/>
              </a:rPr>
              <a:t>PC</a:t>
            </a:r>
            <a:r>
              <a:rPr lang="zh-CN" altLang="en-US" b="1" dirty="0">
                <a:ea typeface="宋体" pitchFamily="2" charset="-122"/>
              </a:rPr>
              <a:t>）</a:t>
            </a:r>
            <a:r>
              <a:rPr lang="en-US" altLang="zh-CN" dirty="0">
                <a:ea typeface="宋体" pitchFamily="2" charset="-122"/>
              </a:rPr>
              <a:t>-</a:t>
            </a:r>
            <a:r>
              <a:rPr lang="zh-CN" altLang="en-US" dirty="0">
                <a:ea typeface="宋体" pitchFamily="2" charset="-122"/>
              </a:rPr>
              <a:t>指向当前要执行的指令（地址）</a:t>
            </a:r>
          </a:p>
          <a:p>
            <a:pPr marL="1085850" lvl="2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</a:pPr>
            <a:r>
              <a:rPr lang="zh-CN" altLang="en-US" b="1" dirty="0">
                <a:ea typeface="宋体" pitchFamily="2" charset="-122"/>
              </a:rPr>
              <a:t>堆栈（</a:t>
            </a:r>
            <a:r>
              <a:rPr lang="en-US" altLang="zh-CN" b="1" dirty="0">
                <a:ea typeface="宋体" pitchFamily="2" charset="-122"/>
              </a:rPr>
              <a:t>Stack</a:t>
            </a:r>
            <a:r>
              <a:rPr lang="zh-CN" altLang="en-US" b="1" dirty="0">
                <a:ea typeface="宋体" pitchFamily="2" charset="-122"/>
              </a:rPr>
              <a:t>）</a:t>
            </a:r>
            <a:r>
              <a:rPr lang="zh-CN" altLang="en-US" dirty="0">
                <a:ea typeface="宋体" pitchFamily="2" charset="-122"/>
              </a:rPr>
              <a:t>：存放函数参数、临时变量等临时数据</a:t>
            </a:r>
            <a:endParaRPr lang="en-US" altLang="zh-CN" dirty="0">
              <a:ea typeface="宋体" pitchFamily="2" charset="-122"/>
            </a:endParaRPr>
          </a:p>
          <a:p>
            <a:pPr marL="1085850" lvl="2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</a:pPr>
            <a:r>
              <a:rPr lang="zh-CN" altLang="en-US" b="1" dirty="0">
                <a:ea typeface="宋体" pitchFamily="2" charset="-122"/>
              </a:rPr>
              <a:t>数据（</a:t>
            </a:r>
            <a:r>
              <a:rPr lang="en-US" altLang="zh-CN" b="1" dirty="0">
                <a:ea typeface="宋体" pitchFamily="2" charset="-122"/>
              </a:rPr>
              <a:t>Data</a:t>
            </a:r>
            <a:r>
              <a:rPr lang="zh-CN" altLang="en-US" b="1" dirty="0">
                <a:ea typeface="宋体" pitchFamily="2" charset="-122"/>
              </a:rPr>
              <a:t>）</a:t>
            </a:r>
            <a:r>
              <a:rPr lang="zh-CN" altLang="en-US" dirty="0">
                <a:ea typeface="宋体" pitchFamily="2" charset="-122"/>
              </a:rPr>
              <a:t>：全局变量，处理的文件</a:t>
            </a:r>
            <a:endParaRPr lang="en-US" altLang="zh-CN" dirty="0">
              <a:ea typeface="宋体" pitchFamily="2" charset="-122"/>
            </a:endParaRPr>
          </a:p>
          <a:p>
            <a:pPr marL="1085850" lvl="2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</a:pPr>
            <a:r>
              <a:rPr lang="zh-CN" altLang="en-US" b="1" dirty="0">
                <a:ea typeface="宋体" pitchFamily="2" charset="-122"/>
              </a:rPr>
              <a:t>堆（</a:t>
            </a:r>
            <a:r>
              <a:rPr lang="en-US" altLang="zh-CN" b="1" dirty="0">
                <a:ea typeface="宋体" pitchFamily="2" charset="-122"/>
              </a:rPr>
              <a:t>Heap</a:t>
            </a:r>
            <a:r>
              <a:rPr lang="zh-CN" altLang="en-US" b="1" dirty="0">
                <a:ea typeface="宋体" pitchFamily="2" charset="-122"/>
              </a:rPr>
              <a:t>）</a:t>
            </a:r>
            <a:r>
              <a:rPr lang="zh-CN" altLang="en-US" dirty="0">
                <a:ea typeface="宋体" pitchFamily="2" charset="-122"/>
              </a:rPr>
              <a:t>：动态内存分配</a:t>
            </a:r>
            <a:endParaRPr lang="en-US" altLang="zh-CN" dirty="0">
              <a:ea typeface="宋体" pitchFamily="2" charset="-122"/>
            </a:endParaRPr>
          </a:p>
          <a:p>
            <a:pPr marL="1085850" lvl="2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</a:pPr>
            <a:endParaRPr lang="zh-CN" altLang="en-US" dirty="0">
              <a:ea typeface="宋体" pitchFamily="2" charset="-122"/>
            </a:endParaRPr>
          </a:p>
          <a:p>
            <a:pPr marL="742950" lvl="1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3035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611" y="548680"/>
            <a:ext cx="7488832" cy="7080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600" dirty="0" smtClean="0">
                <a:ea typeface="宋体" panose="02010600030101010101" pitchFamily="2" charset="-122"/>
              </a:rPr>
              <a:t>进程和程序</a:t>
            </a:r>
            <a:endParaRPr lang="en-US" altLang="zh-CN" sz="3600" dirty="0" smtClean="0">
              <a:ea typeface="宋体" panose="02010600030101010101" pitchFamily="2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899592" y="1484784"/>
            <a:ext cx="7848871" cy="4483100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ea typeface="宋体" pitchFamily="2" charset="-122"/>
              </a:rPr>
              <a:t>进程是程序的一个实例，是程序的一次执行</a:t>
            </a:r>
            <a:endParaRPr lang="en-US" altLang="zh-CN" sz="2800" dirty="0" smtClean="0">
              <a:ea typeface="宋体" pitchFamily="2" charset="-122"/>
            </a:endParaRPr>
          </a:p>
          <a:p>
            <a:r>
              <a:rPr lang="zh-CN" altLang="en-US" sz="2800" dirty="0" smtClean="0">
                <a:ea typeface="宋体" pitchFamily="2" charset="-122"/>
              </a:rPr>
              <a:t>一个程序可对应</a:t>
            </a:r>
            <a:r>
              <a:rPr lang="zh-CN" altLang="en-US" sz="2800" dirty="0">
                <a:ea typeface="宋体" pitchFamily="2" charset="-122"/>
              </a:rPr>
              <a:t>一</a:t>
            </a:r>
            <a:r>
              <a:rPr lang="zh-CN" altLang="en-US" sz="2800" dirty="0" smtClean="0">
                <a:ea typeface="宋体" pitchFamily="2" charset="-122"/>
              </a:rPr>
              <a:t>个或多个进程，同样一个进程可对应</a:t>
            </a:r>
            <a:r>
              <a:rPr lang="zh-CN" altLang="en-US" sz="2800" dirty="0">
                <a:ea typeface="宋体" pitchFamily="2" charset="-122"/>
              </a:rPr>
              <a:t>一</a:t>
            </a:r>
            <a:r>
              <a:rPr lang="zh-CN" altLang="en-US" sz="2800" dirty="0" smtClean="0">
                <a:ea typeface="宋体" pitchFamily="2" charset="-122"/>
              </a:rPr>
              <a:t>个或多个程序</a:t>
            </a:r>
            <a:endParaRPr lang="en-US" altLang="zh-CN" sz="2800" dirty="0" smtClean="0">
              <a:ea typeface="宋体" pitchFamily="2" charset="-122"/>
            </a:endParaRPr>
          </a:p>
          <a:p>
            <a:r>
              <a:rPr lang="zh-CN" altLang="en-US" sz="2800" dirty="0" smtClean="0">
                <a:ea typeface="宋体" pitchFamily="2" charset="-122"/>
              </a:rPr>
              <a:t>程序是进程的代码部分</a:t>
            </a:r>
          </a:p>
          <a:p>
            <a:r>
              <a:rPr lang="zh-CN" altLang="en-US" sz="2800" dirty="0" smtClean="0">
                <a:ea typeface="宋体" pitchFamily="2" charset="-122"/>
              </a:rPr>
              <a:t>进程是活动实体，程序静止（被动）实体</a:t>
            </a:r>
          </a:p>
          <a:p>
            <a:r>
              <a:rPr lang="zh-CN" altLang="en-US" sz="2800" dirty="0" smtClean="0">
                <a:ea typeface="宋体" pitchFamily="2" charset="-122"/>
              </a:rPr>
              <a:t>进程在内存，程序在外存</a:t>
            </a:r>
          </a:p>
          <a:p>
            <a:pPr lvl="1"/>
            <a:endParaRPr lang="zh-CN" altLang="en-US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82320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692696"/>
            <a:ext cx="6757987" cy="51911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进程状态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1772816"/>
            <a:ext cx="7194550" cy="3314749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ea typeface="宋体" pitchFamily="2" charset="-122"/>
              </a:rPr>
              <a:t>进程执行时，改变状态</a:t>
            </a:r>
          </a:p>
          <a:p>
            <a:pPr lvl="1"/>
            <a:r>
              <a:rPr lang="zh-CN" altLang="en-US" sz="2400" dirty="0" smtClean="0">
                <a:ea typeface="宋体" pitchFamily="2" charset="-122"/>
              </a:rPr>
              <a:t>新建：在创建进程</a:t>
            </a:r>
          </a:p>
          <a:p>
            <a:pPr lvl="1"/>
            <a:r>
              <a:rPr lang="zh-CN" altLang="en-US" sz="2400" dirty="0" smtClean="0">
                <a:ea typeface="宋体" pitchFamily="2" charset="-122"/>
              </a:rPr>
              <a:t>运行：指令在执行</a:t>
            </a:r>
          </a:p>
          <a:p>
            <a:pPr lvl="1"/>
            <a:r>
              <a:rPr lang="zh-CN" altLang="en-US" sz="2400" dirty="0" smtClean="0">
                <a:ea typeface="宋体" pitchFamily="2" charset="-122"/>
              </a:rPr>
              <a:t>等待：进程等待某些事件发生</a:t>
            </a:r>
          </a:p>
          <a:p>
            <a:pPr lvl="1"/>
            <a:r>
              <a:rPr lang="zh-CN" altLang="en-US" sz="2400" dirty="0" smtClean="0">
                <a:ea typeface="宋体" pitchFamily="2" charset="-122"/>
              </a:rPr>
              <a:t>就绪：进程等待分配处理器</a:t>
            </a:r>
          </a:p>
          <a:p>
            <a:pPr lvl="1"/>
            <a:r>
              <a:rPr lang="zh-CN" altLang="en-US" sz="2400" dirty="0" smtClean="0">
                <a:ea typeface="宋体" pitchFamily="2" charset="-122"/>
              </a:rPr>
              <a:t>终止：进程执行完毕</a:t>
            </a:r>
          </a:p>
        </p:txBody>
      </p:sp>
    </p:spTree>
    <p:extLst>
      <p:ext uri="{BB962C8B-B14F-4D97-AF65-F5344CB8AC3E}">
        <p14:creationId xmlns:p14="http://schemas.microsoft.com/office/powerpoint/2010/main" val="16604915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进程状态变化图</a:t>
            </a:r>
            <a:endParaRPr lang="zh-CN" altLang="en-US" dirty="0"/>
          </a:p>
        </p:txBody>
      </p:sp>
      <p:pic>
        <p:nvPicPr>
          <p:cNvPr id="4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97013" y="1700808"/>
            <a:ext cx="6034617" cy="452596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56671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28725" y="333375"/>
            <a:ext cx="6757988" cy="5778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mtClean="0">
                <a:ea typeface="宋体" panose="02010600030101010101" pitchFamily="2" charset="-122"/>
              </a:rPr>
              <a:t/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zh-CN" altLang="en-US" smtClean="0">
                <a:ea typeface="宋体" panose="02010600030101010101" pitchFamily="2" charset="-122"/>
              </a:rPr>
              <a:t>进程控制块</a:t>
            </a:r>
            <a:r>
              <a:rPr lang="en-US" altLang="zh-CN" smtClean="0">
                <a:ea typeface="宋体" panose="02010600030101010101" pitchFamily="2" charset="-122"/>
              </a:rPr>
              <a:t>(PCB)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Monotype Sorts" pitchFamily="2" charset="2"/>
              <a:buNone/>
            </a:pPr>
            <a:r>
              <a:rPr lang="en-US" altLang="zh-CN" sz="2600" dirty="0" smtClean="0">
                <a:ea typeface="宋体" pitchFamily="2" charset="-122"/>
              </a:rPr>
              <a:t>PCB</a:t>
            </a:r>
            <a:r>
              <a:rPr lang="zh-CN" altLang="en-US" sz="2600" dirty="0" smtClean="0">
                <a:ea typeface="宋体" pitchFamily="2" charset="-122"/>
              </a:rPr>
              <a:t>包含同进程有关的信息，包括</a:t>
            </a:r>
            <a:r>
              <a:rPr lang="zh-CN" altLang="en-US" sz="2800" dirty="0" smtClean="0">
                <a:ea typeface="宋体" pitchFamily="2" charset="-122"/>
              </a:rPr>
              <a:t>：</a:t>
            </a:r>
          </a:p>
          <a:p>
            <a:r>
              <a:rPr lang="zh-CN" altLang="en-US" sz="2600" dirty="0" smtClean="0">
                <a:ea typeface="宋体" pitchFamily="2" charset="-122"/>
              </a:rPr>
              <a:t>进程状态</a:t>
            </a:r>
          </a:p>
          <a:p>
            <a:r>
              <a:rPr lang="zh-CN" altLang="en-US" sz="2600" dirty="0" smtClean="0">
                <a:ea typeface="宋体" pitchFamily="2" charset="-122"/>
              </a:rPr>
              <a:t>程序计数器</a:t>
            </a:r>
          </a:p>
          <a:p>
            <a:r>
              <a:rPr lang="en-US" altLang="zh-CN" sz="2600" dirty="0" smtClean="0">
                <a:ea typeface="宋体" pitchFamily="2" charset="-122"/>
              </a:rPr>
              <a:t>CPU</a:t>
            </a:r>
            <a:r>
              <a:rPr lang="zh-CN" altLang="en-US" sz="2600" dirty="0" smtClean="0">
                <a:ea typeface="宋体" pitchFamily="2" charset="-122"/>
              </a:rPr>
              <a:t>寄存器</a:t>
            </a:r>
          </a:p>
          <a:p>
            <a:r>
              <a:rPr lang="en-US" altLang="zh-CN" sz="2600" dirty="0" smtClean="0">
                <a:ea typeface="宋体" pitchFamily="2" charset="-122"/>
              </a:rPr>
              <a:t>CPU</a:t>
            </a:r>
            <a:r>
              <a:rPr lang="zh-CN" altLang="en-US" sz="2600" dirty="0" smtClean="0">
                <a:ea typeface="宋体" pitchFamily="2" charset="-122"/>
              </a:rPr>
              <a:t>调度信息</a:t>
            </a:r>
          </a:p>
          <a:p>
            <a:r>
              <a:rPr lang="zh-CN" altLang="en-US" sz="2600" dirty="0" smtClean="0">
                <a:ea typeface="宋体" pitchFamily="2" charset="-122"/>
              </a:rPr>
              <a:t>内存管理信息</a:t>
            </a:r>
          </a:p>
          <a:p>
            <a:r>
              <a:rPr lang="zh-CN" altLang="en-US" sz="2600" dirty="0" smtClean="0">
                <a:ea typeface="宋体" pitchFamily="2" charset="-122"/>
              </a:rPr>
              <a:t>计账信息</a:t>
            </a:r>
          </a:p>
          <a:p>
            <a:r>
              <a:rPr lang="en-US" altLang="zh-CN" sz="2600" dirty="0" smtClean="0">
                <a:ea typeface="宋体" pitchFamily="2" charset="-122"/>
              </a:rPr>
              <a:t>I/O</a:t>
            </a:r>
            <a:r>
              <a:rPr lang="zh-CN" altLang="en-US" sz="2600" dirty="0" smtClean="0">
                <a:ea typeface="宋体" pitchFamily="2" charset="-122"/>
              </a:rPr>
              <a:t>状态信息</a:t>
            </a:r>
          </a:p>
          <a:p>
            <a:endParaRPr lang="zh-CN" altLang="en-US" sz="2800" dirty="0" smtClean="0">
              <a:ea typeface="宋体" pitchFamily="2" charset="-122"/>
            </a:endParaRPr>
          </a:p>
        </p:txBody>
      </p:sp>
      <p:pic>
        <p:nvPicPr>
          <p:cNvPr id="1434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87" t="362" r="27414" b="1085"/>
          <a:stretch>
            <a:fillRect/>
          </a:stretch>
        </p:blipFill>
        <p:spPr bwMode="auto">
          <a:xfrm>
            <a:off x="6022975" y="1851819"/>
            <a:ext cx="2663825" cy="43275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62836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uda">
  <a:themeElements>
    <a:clrScheme name="suda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suda">
      <a:majorFont>
        <a:latin typeface="Arial"/>
        <a:ea typeface="华文新魏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suda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uda" id="{CA1FFCAC-1875-4C6A-B114-01528468120D}" vid="{4850C8DD-F9BA-478B-9637-533962C4B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suda</Template>
  <TotalTime>349</TotalTime>
  <Words>396</Words>
  <Application>Microsoft Office PowerPoint</Application>
  <PresentationFormat>全屏显示(4:3)</PresentationFormat>
  <Paragraphs>58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MS PGothic</vt:lpstr>
      <vt:lpstr>华文新魏</vt:lpstr>
      <vt:lpstr>宋体</vt:lpstr>
      <vt:lpstr>Arial</vt:lpstr>
      <vt:lpstr>Courier New</vt:lpstr>
      <vt:lpstr>Helvetica</vt:lpstr>
      <vt:lpstr>Monotype Sorts</vt:lpstr>
      <vt:lpstr>Webdings</vt:lpstr>
      <vt:lpstr>Wingdings</vt:lpstr>
      <vt:lpstr>suda</vt:lpstr>
      <vt:lpstr>位图图像</vt:lpstr>
      <vt:lpstr>第三章 进程（一）  进程概念</vt:lpstr>
      <vt:lpstr>进程(Process)</vt:lpstr>
      <vt:lpstr>进程例子： Suse Linux</vt:lpstr>
      <vt:lpstr>进程例子： Windows XP</vt:lpstr>
      <vt:lpstr>内存中的进程</vt:lpstr>
      <vt:lpstr>进程和程序</vt:lpstr>
      <vt:lpstr>进程状态</vt:lpstr>
      <vt:lpstr>进程状态变化图</vt:lpstr>
      <vt:lpstr> 进程控制块(PCB)</vt:lpstr>
      <vt:lpstr>Linux PCB</vt:lpstr>
      <vt:lpstr>Windows PCB</vt:lpstr>
      <vt:lpstr>EPROCESS/KPROCESS</vt:lpstr>
      <vt:lpstr>CPU 在进程间切换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1、进程概念</dc:title>
  <dc:creator>hlwang</dc:creator>
  <cp:lastModifiedBy>hlwang</cp:lastModifiedBy>
  <cp:revision>16</cp:revision>
  <dcterms:created xsi:type="dcterms:W3CDTF">2016-12-10T07:36:45Z</dcterms:created>
  <dcterms:modified xsi:type="dcterms:W3CDTF">2016-12-13T00:42:19Z</dcterms:modified>
</cp:coreProperties>
</file>