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8" r:id="rId2"/>
    <p:sldId id="261" r:id="rId3"/>
    <p:sldId id="262" r:id="rId4"/>
    <p:sldId id="263" r:id="rId5"/>
    <p:sldId id="265" r:id="rId6"/>
    <p:sldId id="267" r:id="rId7"/>
    <p:sldId id="268" r:id="rId8"/>
    <p:sldId id="269" r:id="rId9"/>
    <p:sldId id="270" r:id="rId10"/>
    <p:sldId id="271" r:id="rId11"/>
    <p:sldId id="272" r:id="rId12"/>
    <p:sldId id="273" r:id="rId13"/>
    <p:sldId id="274"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81" autoAdjust="0"/>
  </p:normalViewPr>
  <p:slideViewPr>
    <p:cSldViewPr>
      <p:cViewPr varScale="1">
        <p:scale>
          <a:sx n="82" d="100"/>
          <a:sy n="82" d="100"/>
        </p:scale>
        <p:origin x="108" y="30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A5C4FB-6A84-4C0D-A1D2-567AA50F41DD}" type="datetimeFigureOut">
              <a:rPr lang="zh-CN" altLang="en-US" smtClean="0"/>
              <a:t>2016/12/13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625ED-7D36-43B5-9772-BE24BF6A83F7}" type="slidenum">
              <a:rPr lang="zh-CN" altLang="en-US" smtClean="0"/>
              <a:t>‹#›</a:t>
            </a:fld>
            <a:endParaRPr lang="zh-CN" altLang="en-US"/>
          </a:p>
        </p:txBody>
      </p:sp>
    </p:spTree>
    <p:extLst>
      <p:ext uri="{BB962C8B-B14F-4D97-AF65-F5344CB8AC3E}">
        <p14:creationId xmlns:p14="http://schemas.microsoft.com/office/powerpoint/2010/main" val="4013329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38242" name="Rectangle 2"/>
          <p:cNvSpPr>
            <a:spLocks noGrp="1" noRot="1" noChangeArrowheads="1"/>
          </p:cNvSpPr>
          <p:nvPr>
            <p:ph type="ctrTitle"/>
          </p:nvPr>
        </p:nvSpPr>
        <p:spPr>
          <a:xfrm>
            <a:off x="1373188" y="1066800"/>
            <a:ext cx="7237412" cy="1981200"/>
          </a:xfrm>
        </p:spPr>
        <p:txBody>
          <a:bodyPr/>
          <a:lstStyle>
            <a:lvl1pPr>
              <a:defRPr/>
            </a:lvl1pPr>
          </a:lstStyle>
          <a:p>
            <a:r>
              <a:rPr lang="zh-CN" altLang="en-US" smtClean="0"/>
              <a:t>单击此处编辑母版标题样式</a:t>
            </a:r>
            <a:endParaRPr lang="zh-CN" altLang="en-US"/>
          </a:p>
        </p:txBody>
      </p:sp>
      <p:sp>
        <p:nvSpPr>
          <p:cNvPr id="138243" name="Rectangle 3"/>
          <p:cNvSpPr>
            <a:spLocks noGrp="1" noRot="1" noChangeArrowheads="1"/>
          </p:cNvSpPr>
          <p:nvPr>
            <p:ph type="subTitle" idx="1"/>
          </p:nvPr>
        </p:nvSpPr>
        <p:spPr bwMode="auto">
          <a:xfrm>
            <a:off x="2173288" y="3494088"/>
            <a:ext cx="5535612" cy="2284412"/>
          </a:xfrm>
          <a:prstGeom prst="rect">
            <a:avLst/>
          </a:prstGeom>
          <a:noFill/>
          <a:ln>
            <a:miter lim="800000"/>
            <a:headEnd/>
            <a:tailEnd/>
          </a:ln>
        </p:spPr>
        <p:txBody>
          <a:bodyPr vert="horz" wrap="square" lIns="91422" tIns="45711" rIns="91422" bIns="45711" numCol="1" anchor="t" anchorCtr="0" compatLnSpc="1">
            <a:prstTxWarp prst="textNoShape">
              <a:avLst/>
            </a:prstTxWarp>
          </a:bodyPr>
          <a:lstStyle>
            <a:lvl1pPr marL="0" indent="0" algn="ctr">
              <a:buFont typeface="Wingdings" pitchFamily="2" charset="2"/>
              <a:buNone/>
              <a:defRPr/>
            </a:lvl1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89036612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t>‹#›</a:t>
            </a:fld>
            <a:endParaRPr lang="zh-CN" altLang="en-US"/>
          </a:p>
        </p:txBody>
      </p:sp>
      <p:sp>
        <p:nvSpPr>
          <p:cNvPr id="5"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6"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t>2016/12/13</a:t>
            </a:fld>
            <a:endParaRPr lang="zh-CN" altLang="en-US"/>
          </a:p>
        </p:txBody>
      </p:sp>
    </p:spTree>
    <p:extLst>
      <p:ext uri="{BB962C8B-B14F-4D97-AF65-F5344CB8AC3E}">
        <p14:creationId xmlns:p14="http://schemas.microsoft.com/office/powerpoint/2010/main" val="3265201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8975"/>
            <a:ext cx="2057400" cy="5437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88975"/>
            <a:ext cx="6019800" cy="54371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t>‹#›</a:t>
            </a:fld>
            <a:endParaRPr lang="zh-CN" altLang="en-US"/>
          </a:p>
        </p:txBody>
      </p:sp>
      <p:sp>
        <p:nvSpPr>
          <p:cNvPr id="5"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6"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t>2016/12/13</a:t>
            </a:fld>
            <a:endParaRPr lang="zh-CN" altLang="en-US"/>
          </a:p>
        </p:txBody>
      </p:sp>
    </p:spTree>
    <p:extLst>
      <p:ext uri="{BB962C8B-B14F-4D97-AF65-F5344CB8AC3E}">
        <p14:creationId xmlns:p14="http://schemas.microsoft.com/office/powerpoint/2010/main" val="174920628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688975"/>
            <a:ext cx="8229600" cy="54371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t>‹#›</a:t>
            </a:fld>
            <a:endParaRPr lang="zh-CN" altLang="en-US"/>
          </a:p>
        </p:txBody>
      </p:sp>
      <p:sp>
        <p:nvSpPr>
          <p:cNvPr id="4"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5"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t>2016/12/13</a:t>
            </a:fld>
            <a:endParaRPr lang="zh-CN" altLang="en-US"/>
          </a:p>
        </p:txBody>
      </p:sp>
    </p:spTree>
    <p:extLst>
      <p:ext uri="{BB962C8B-B14F-4D97-AF65-F5344CB8AC3E}">
        <p14:creationId xmlns:p14="http://schemas.microsoft.com/office/powerpoint/2010/main" val="126402101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97013" y="688975"/>
            <a:ext cx="6642100" cy="5873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t>2016/12/13</a:t>
            </a:fld>
            <a:endParaRPr lang="zh-CN" altLang="en-US"/>
          </a:p>
        </p:txBody>
      </p:sp>
    </p:spTree>
    <p:extLst>
      <p:ext uri="{BB962C8B-B14F-4D97-AF65-F5344CB8AC3E}">
        <p14:creationId xmlns:p14="http://schemas.microsoft.com/office/powerpoint/2010/main" val="39892284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fld id="{A2C5E184-07EE-47A4-839F-07EA65360195}" type="slidenum">
              <a:rPr lang="zh-CN" altLang="en-US" smtClean="0"/>
              <a:t>‹#›</a:t>
            </a:fld>
            <a:endParaRPr lang="zh-CN" altLang="en-US"/>
          </a:p>
        </p:txBody>
      </p:sp>
    </p:spTree>
    <p:extLst>
      <p:ext uri="{BB962C8B-B14F-4D97-AF65-F5344CB8AC3E}">
        <p14:creationId xmlns:p14="http://schemas.microsoft.com/office/powerpoint/2010/main" val="10578345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sldNum" sz="quarter" idx="10"/>
          </p:nvPr>
        </p:nvSpPr>
        <p:spPr>
          <a:ln/>
        </p:spPr>
        <p:txBody>
          <a:bodyPr/>
          <a:lstStyle>
            <a:lvl1pPr>
              <a:defRPr/>
            </a:lvl1pPr>
          </a:lstStyle>
          <a:p>
            <a:fld id="{A2C5E184-07EE-47A4-839F-07EA65360195}" type="slidenum">
              <a:rPr lang="zh-CN" altLang="en-US" smtClean="0"/>
              <a:t>‹#›</a:t>
            </a:fld>
            <a:endParaRPr lang="zh-CN" altLang="en-US"/>
          </a:p>
        </p:txBody>
      </p:sp>
    </p:spTree>
    <p:extLst>
      <p:ext uri="{BB962C8B-B14F-4D97-AF65-F5344CB8AC3E}">
        <p14:creationId xmlns:p14="http://schemas.microsoft.com/office/powerpoint/2010/main" val="40031481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t>2016/12/13</a:t>
            </a:fld>
            <a:endParaRPr lang="zh-CN" altLang="en-US"/>
          </a:p>
        </p:txBody>
      </p:sp>
    </p:spTree>
    <p:extLst>
      <p:ext uri="{BB962C8B-B14F-4D97-AF65-F5344CB8AC3E}">
        <p14:creationId xmlns:p14="http://schemas.microsoft.com/office/powerpoint/2010/main" val="3669065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t>‹#›</a:t>
            </a:fld>
            <a:endParaRPr lang="zh-CN" altLang="en-US"/>
          </a:p>
        </p:txBody>
      </p:sp>
      <p:sp>
        <p:nvSpPr>
          <p:cNvPr id="8"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9"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t>2016/12/13</a:t>
            </a:fld>
            <a:endParaRPr lang="zh-CN" altLang="en-US"/>
          </a:p>
        </p:txBody>
      </p:sp>
    </p:spTree>
    <p:extLst>
      <p:ext uri="{BB962C8B-B14F-4D97-AF65-F5344CB8AC3E}">
        <p14:creationId xmlns:p14="http://schemas.microsoft.com/office/powerpoint/2010/main" val="243250058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t>‹#›</a:t>
            </a:fld>
            <a:endParaRPr lang="zh-CN" altLang="en-US"/>
          </a:p>
        </p:txBody>
      </p:sp>
      <p:sp>
        <p:nvSpPr>
          <p:cNvPr id="4"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5"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t>2016/12/13</a:t>
            </a:fld>
            <a:endParaRPr lang="zh-CN" altLang="en-US"/>
          </a:p>
        </p:txBody>
      </p:sp>
    </p:spTree>
    <p:extLst>
      <p:ext uri="{BB962C8B-B14F-4D97-AF65-F5344CB8AC3E}">
        <p14:creationId xmlns:p14="http://schemas.microsoft.com/office/powerpoint/2010/main" val="9708452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fld id="{A2C5E184-07EE-47A4-839F-07EA65360195}" type="slidenum">
              <a:rPr lang="zh-CN" altLang="en-US" smtClean="0"/>
              <a:t>‹#›</a:t>
            </a:fld>
            <a:endParaRPr lang="zh-CN" altLang="en-US"/>
          </a:p>
        </p:txBody>
      </p:sp>
    </p:spTree>
    <p:extLst>
      <p:ext uri="{BB962C8B-B14F-4D97-AF65-F5344CB8AC3E}">
        <p14:creationId xmlns:p14="http://schemas.microsoft.com/office/powerpoint/2010/main" val="5636651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t>2016/12/13</a:t>
            </a:fld>
            <a:endParaRPr lang="zh-CN" altLang="en-US"/>
          </a:p>
        </p:txBody>
      </p:sp>
    </p:spTree>
    <p:extLst>
      <p:ext uri="{BB962C8B-B14F-4D97-AF65-F5344CB8AC3E}">
        <p14:creationId xmlns:p14="http://schemas.microsoft.com/office/powerpoint/2010/main" val="19946581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t>2016/12/13</a:t>
            </a:fld>
            <a:endParaRPr lang="zh-CN" altLang="en-US"/>
          </a:p>
        </p:txBody>
      </p:sp>
    </p:spTree>
    <p:extLst>
      <p:ext uri="{BB962C8B-B14F-4D97-AF65-F5344CB8AC3E}">
        <p14:creationId xmlns:p14="http://schemas.microsoft.com/office/powerpoint/2010/main" val="181469552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497013" y="688975"/>
            <a:ext cx="66421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p>
            <a:pPr lvl="0"/>
            <a:r>
              <a:rPr lang="zh-CN" altLang="en-US" smtClean="0"/>
              <a:t>单击编辑母版标题样式</a:t>
            </a:r>
          </a:p>
        </p:txBody>
      </p:sp>
      <p:sp>
        <p:nvSpPr>
          <p:cNvPr id="137221" name="Rectangle 5"/>
          <p:cNvSpPr>
            <a:spLocks noGrp="1" noChangeArrowheads="1"/>
          </p:cNvSpPr>
          <p:nvPr>
            <p:ph type="sldNum" sz="quarter" idx="4"/>
          </p:nvPr>
        </p:nvSpPr>
        <p:spPr bwMode="auto">
          <a:xfrm>
            <a:off x="2555875" y="6237288"/>
            <a:ext cx="2290763"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r" eaLnBrk="1" hangingPunct="1">
              <a:defRPr sz="1400"/>
            </a:lvl1pPr>
          </a:lstStyle>
          <a:p>
            <a:fld id="{A2C5E184-07EE-47A4-839F-07EA65360195}" type="slidenum">
              <a:rPr lang="zh-CN" altLang="en-US" smtClean="0"/>
              <a:t>‹#›</a:t>
            </a:fld>
            <a:endParaRPr lang="zh-CN" altLang="en-US"/>
          </a:p>
        </p:txBody>
      </p:sp>
      <p:sp>
        <p:nvSpPr>
          <p:cNvPr id="1028" name="Line 6"/>
          <p:cNvSpPr>
            <a:spLocks noChangeShapeType="1"/>
          </p:cNvSpPr>
          <p:nvPr/>
        </p:nvSpPr>
        <p:spPr bwMode="auto">
          <a:xfrm>
            <a:off x="450850" y="1406525"/>
            <a:ext cx="8302625"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1091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timing>
    <p:tnLst>
      <p:par>
        <p:cTn id="1" dur="indefinite" restart="never" nodeType="tmRoot"/>
      </p:par>
    </p:tnLst>
  </p:timing>
  <p:txStyles>
    <p:titleStyle>
      <a:lvl1pPr algn="l" rtl="0" eaLnBrk="1" fontAlgn="base" hangingPunct="1">
        <a:spcBef>
          <a:spcPct val="0"/>
        </a:spcBef>
        <a:spcAft>
          <a:spcPct val="0"/>
        </a:spcAft>
        <a:defRPr sz="3600">
          <a:solidFill>
            <a:srgbClr val="000000"/>
          </a:solidFill>
          <a:latin typeface="+mj-lt"/>
          <a:ea typeface="+mj-ea"/>
          <a:cs typeface="+mj-cs"/>
        </a:defRPr>
      </a:lvl1pPr>
      <a:lvl2pPr algn="l" rtl="0" eaLnBrk="1" fontAlgn="base" hangingPunct="1">
        <a:spcBef>
          <a:spcPct val="0"/>
        </a:spcBef>
        <a:spcAft>
          <a:spcPct val="0"/>
        </a:spcAft>
        <a:defRPr sz="3600">
          <a:solidFill>
            <a:srgbClr val="000000"/>
          </a:solidFill>
          <a:latin typeface="Arial" pitchFamily="34" charset="0"/>
          <a:ea typeface="华文新魏" pitchFamily="2" charset="-122"/>
        </a:defRPr>
      </a:lvl2pPr>
      <a:lvl3pPr algn="l" rtl="0" eaLnBrk="1" fontAlgn="base" hangingPunct="1">
        <a:spcBef>
          <a:spcPct val="0"/>
        </a:spcBef>
        <a:spcAft>
          <a:spcPct val="0"/>
        </a:spcAft>
        <a:defRPr sz="3600">
          <a:solidFill>
            <a:srgbClr val="000000"/>
          </a:solidFill>
          <a:latin typeface="Arial" pitchFamily="34" charset="0"/>
          <a:ea typeface="华文新魏" pitchFamily="2" charset="-122"/>
        </a:defRPr>
      </a:lvl3pPr>
      <a:lvl4pPr algn="l" rtl="0" eaLnBrk="1" fontAlgn="base" hangingPunct="1">
        <a:spcBef>
          <a:spcPct val="0"/>
        </a:spcBef>
        <a:spcAft>
          <a:spcPct val="0"/>
        </a:spcAft>
        <a:defRPr sz="3600">
          <a:solidFill>
            <a:srgbClr val="000000"/>
          </a:solidFill>
          <a:latin typeface="Arial" pitchFamily="34" charset="0"/>
          <a:ea typeface="华文新魏" pitchFamily="2" charset="-122"/>
        </a:defRPr>
      </a:lvl4pPr>
      <a:lvl5pPr algn="l" rtl="0" eaLnBrk="1" fontAlgn="base" hangingPunct="1">
        <a:spcBef>
          <a:spcPct val="0"/>
        </a:spcBef>
        <a:spcAft>
          <a:spcPct val="0"/>
        </a:spcAft>
        <a:defRPr sz="3600">
          <a:solidFill>
            <a:srgbClr val="000000"/>
          </a:solidFill>
          <a:latin typeface="Arial" pitchFamily="34" charset="0"/>
          <a:ea typeface="华文新魏" pitchFamily="2" charset="-122"/>
        </a:defRPr>
      </a:lvl5pPr>
      <a:lvl6pPr marL="457200" algn="l" rtl="0" eaLnBrk="1" fontAlgn="base" hangingPunct="1">
        <a:spcBef>
          <a:spcPct val="0"/>
        </a:spcBef>
        <a:spcAft>
          <a:spcPct val="0"/>
        </a:spcAft>
        <a:defRPr sz="3200">
          <a:solidFill>
            <a:srgbClr val="000000"/>
          </a:solidFill>
          <a:latin typeface="Arial" pitchFamily="34" charset="0"/>
          <a:ea typeface="华文新魏" pitchFamily="2" charset="-122"/>
        </a:defRPr>
      </a:lvl6pPr>
      <a:lvl7pPr marL="914400" algn="l" rtl="0" eaLnBrk="1" fontAlgn="base" hangingPunct="1">
        <a:spcBef>
          <a:spcPct val="0"/>
        </a:spcBef>
        <a:spcAft>
          <a:spcPct val="0"/>
        </a:spcAft>
        <a:defRPr sz="3200">
          <a:solidFill>
            <a:srgbClr val="000000"/>
          </a:solidFill>
          <a:latin typeface="Arial" pitchFamily="34" charset="0"/>
          <a:ea typeface="华文新魏" pitchFamily="2" charset="-122"/>
        </a:defRPr>
      </a:lvl7pPr>
      <a:lvl8pPr marL="1371600" algn="l" rtl="0" eaLnBrk="1" fontAlgn="base" hangingPunct="1">
        <a:spcBef>
          <a:spcPct val="0"/>
        </a:spcBef>
        <a:spcAft>
          <a:spcPct val="0"/>
        </a:spcAft>
        <a:defRPr sz="3200">
          <a:solidFill>
            <a:srgbClr val="000000"/>
          </a:solidFill>
          <a:latin typeface="Arial" pitchFamily="34" charset="0"/>
          <a:ea typeface="华文新魏" pitchFamily="2" charset="-122"/>
        </a:defRPr>
      </a:lvl8pPr>
      <a:lvl9pPr marL="1828800" algn="l" rtl="0" eaLnBrk="1" fontAlgn="base" hangingPunct="1">
        <a:spcBef>
          <a:spcPct val="0"/>
        </a:spcBef>
        <a:spcAft>
          <a:spcPct val="0"/>
        </a:spcAft>
        <a:defRPr sz="3200">
          <a:solidFill>
            <a:srgbClr val="000000"/>
          </a:solidFill>
          <a:latin typeface="Arial" pitchFamily="34" charset="0"/>
          <a:ea typeface="华文新魏" pitchFamily="2" charset="-122"/>
        </a:defRPr>
      </a:lvl9pPr>
    </p:titleStyle>
    <p:bodyStyle>
      <a:lvl1pPr marL="342900" indent="-342900" algn="l" rtl="0" eaLnBrk="1" fontAlgn="base" hangingPunct="1">
        <a:spcBef>
          <a:spcPct val="20000"/>
        </a:spcBef>
        <a:spcAft>
          <a:spcPct val="0"/>
        </a:spcAft>
        <a:buClr>
          <a:schemeClr val="hlink"/>
        </a:buClr>
        <a:buSzPct val="70000"/>
        <a:buFont typeface="Wingdings" panose="05000000000000000000" pitchFamily="2" charset="2"/>
        <a:buChar char="v"/>
        <a:defRPr sz="3200">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anose="05000000000000000000" pitchFamily="2" charset="2"/>
        <a:buChar char=""/>
        <a:defRPr sz="2800">
          <a:solidFill>
            <a:srgbClr val="000000"/>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anose="05000000000000000000" pitchFamily="2" charset="2"/>
        <a:buChar char="v"/>
        <a:defRPr sz="2400">
          <a:solidFill>
            <a:srgbClr val="000000"/>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anose="05000000000000000000" pitchFamily="2" charset="2"/>
        <a:buChar char=""/>
        <a:defRPr sz="2000">
          <a:solidFill>
            <a:srgbClr val="000000"/>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anose="05000000000000000000" pitchFamily="2" charset="2"/>
        <a:buChar char="v"/>
        <a:defRPr sz="2000">
          <a:solidFill>
            <a:srgbClr val="000000"/>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027996" y="1556792"/>
            <a:ext cx="7237412" cy="2736304"/>
          </a:xfrm>
        </p:spPr>
        <p:txBody>
          <a:bodyPr/>
          <a:lstStyle/>
          <a:p>
            <a:pPr algn="ctr">
              <a:defRPr/>
            </a:pPr>
            <a:r>
              <a:rPr lang="zh-CN" altLang="en-US" sz="5400" dirty="0" smtClean="0">
                <a:effectLst>
                  <a:outerShdw blurRad="38100" dist="38100" dir="2700000" algn="tl">
                    <a:srgbClr val="C0C0C0"/>
                  </a:outerShdw>
                </a:effectLst>
                <a:ea typeface="宋体" panose="02010600030101010101" pitchFamily="2" charset="-122"/>
              </a:rPr>
              <a:t>第七章 死锁（一）</a:t>
            </a:r>
            <a:r>
              <a:rPr lang="en-US" altLang="zh-CN" sz="5400" dirty="0">
                <a:effectLst>
                  <a:outerShdw blurRad="38100" dist="38100" dir="2700000" algn="tl">
                    <a:srgbClr val="C0C0C0"/>
                  </a:outerShdw>
                </a:effectLst>
                <a:ea typeface="宋体" panose="02010600030101010101" pitchFamily="2" charset="-122"/>
              </a:rPr>
              <a:t/>
            </a:r>
            <a:br>
              <a:rPr lang="en-US" altLang="zh-CN" sz="5400" dirty="0">
                <a:effectLst>
                  <a:outerShdw blurRad="38100" dist="38100" dir="2700000" algn="tl">
                    <a:srgbClr val="C0C0C0"/>
                  </a:outerShdw>
                </a:effectLst>
                <a:ea typeface="宋体" panose="02010600030101010101" pitchFamily="2" charset="-122"/>
              </a:rPr>
            </a:br>
            <a:r>
              <a:rPr lang="en-US" altLang="zh-CN" sz="5400" dirty="0" smtClean="0">
                <a:effectLst>
                  <a:outerShdw blurRad="38100" dist="38100" dir="2700000" algn="tl">
                    <a:srgbClr val="C0C0C0"/>
                  </a:outerShdw>
                </a:effectLst>
                <a:ea typeface="宋体" panose="02010600030101010101" pitchFamily="2" charset="-122"/>
              </a:rPr>
              <a:t/>
            </a:r>
            <a:br>
              <a:rPr lang="en-US" altLang="zh-CN" sz="5400" dirty="0" smtClean="0">
                <a:effectLst>
                  <a:outerShdw blurRad="38100" dist="38100" dir="2700000" algn="tl">
                    <a:srgbClr val="C0C0C0"/>
                  </a:outerShdw>
                </a:effectLst>
                <a:ea typeface="宋体" panose="02010600030101010101" pitchFamily="2" charset="-122"/>
              </a:rPr>
            </a:br>
            <a:r>
              <a:rPr lang="zh-CN" altLang="en-US" sz="5400" dirty="0">
                <a:effectLst>
                  <a:outerShdw blurRad="38100" dist="38100" dir="2700000" algn="tl">
                    <a:srgbClr val="C0C0C0"/>
                  </a:outerShdw>
                </a:effectLst>
                <a:ea typeface="宋体" panose="02010600030101010101" pitchFamily="2" charset="-122"/>
              </a:rPr>
              <a:t>死锁</a:t>
            </a:r>
            <a:r>
              <a:rPr lang="zh-CN" altLang="en-US" sz="5400" dirty="0" smtClean="0">
                <a:effectLst>
                  <a:outerShdw blurRad="38100" dist="38100" dir="2700000" algn="tl">
                    <a:srgbClr val="C0C0C0"/>
                  </a:outerShdw>
                </a:effectLst>
                <a:ea typeface="宋体" panose="02010600030101010101" pitchFamily="2" charset="-122"/>
              </a:rPr>
              <a:t>概念</a:t>
            </a:r>
          </a:p>
        </p:txBody>
      </p:sp>
      <p:sp>
        <p:nvSpPr>
          <p:cNvPr id="7171" name="副标题 4"/>
          <p:cNvSpPr>
            <a:spLocks noGrp="1"/>
          </p:cNvSpPr>
          <p:nvPr>
            <p:ph type="subTitle" idx="1"/>
          </p:nvPr>
        </p:nvSpPr>
        <p:spPr>
          <a:xfrm>
            <a:off x="1611142" y="4797152"/>
            <a:ext cx="6071120" cy="1125364"/>
          </a:xfrm>
        </p:spPr>
        <p:txBody>
          <a:bodyPr/>
          <a:lstStyle/>
          <a:p>
            <a:r>
              <a:rPr lang="zh-CN" altLang="en-US" sz="2400" dirty="0" smtClean="0">
                <a:ea typeface="宋体" pitchFamily="2" charset="-122"/>
              </a:rPr>
              <a:t>苏州大学计算机科学与技术学院</a:t>
            </a:r>
          </a:p>
        </p:txBody>
      </p:sp>
    </p:spTree>
    <p:extLst>
      <p:ext uri="{BB962C8B-B14F-4D97-AF65-F5344CB8AC3E}">
        <p14:creationId xmlns:p14="http://schemas.microsoft.com/office/powerpoint/2010/main" val="12380365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71600" y="764704"/>
            <a:ext cx="7510462" cy="457200"/>
          </a:xfrm>
        </p:spPr>
        <p:txBody>
          <a:bodyPr/>
          <a:lstStyle/>
          <a:p>
            <a:pPr>
              <a:defRPr/>
            </a:pPr>
            <a:r>
              <a:rPr lang="zh-CN" altLang="en-US" dirty="0" smtClean="0">
                <a:ea typeface="宋体" panose="02010600030101010101" pitchFamily="2" charset="-122"/>
              </a:rPr>
              <a:t>有环有死锁的资源分配图</a:t>
            </a:r>
          </a:p>
        </p:txBody>
      </p:sp>
      <p:pic>
        <p:nvPicPr>
          <p:cNvPr id="16387" name="Picture 5"/>
          <p:cNvPicPr>
            <a:picLocks noChangeAspect="1" noChangeArrowheads="1"/>
          </p:cNvPicPr>
          <p:nvPr/>
        </p:nvPicPr>
        <p:blipFill>
          <a:blip r:embed="rId2">
            <a:extLst>
              <a:ext uri="{28A0092B-C50C-407E-A947-70E740481C1C}">
                <a14:useLocalDpi xmlns:a14="http://schemas.microsoft.com/office/drawing/2010/main" val="0"/>
              </a:ext>
            </a:extLst>
          </a:blip>
          <a:srcRect l="23473" t="919" r="23195" b="1358"/>
          <a:stretch>
            <a:fillRect/>
          </a:stretch>
        </p:blipFill>
        <p:spPr bwMode="auto">
          <a:xfrm>
            <a:off x="2699792" y="1700808"/>
            <a:ext cx="3354388" cy="49164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61027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71600" y="692696"/>
            <a:ext cx="7951787" cy="457200"/>
          </a:xfrm>
        </p:spPr>
        <p:txBody>
          <a:bodyPr/>
          <a:lstStyle/>
          <a:p>
            <a:pPr>
              <a:defRPr/>
            </a:pPr>
            <a:r>
              <a:rPr lang="zh-CN" altLang="en-US" dirty="0" smtClean="0">
                <a:ea typeface="宋体" panose="02010600030101010101" pitchFamily="2" charset="-122"/>
              </a:rPr>
              <a:t>有环但没有死锁的资源分配图</a:t>
            </a:r>
          </a:p>
        </p:txBody>
      </p:sp>
      <p:pic>
        <p:nvPicPr>
          <p:cNvPr id="17411" name="Picture 4"/>
          <p:cNvPicPr>
            <a:picLocks noChangeAspect="1" noChangeArrowheads="1"/>
          </p:cNvPicPr>
          <p:nvPr/>
        </p:nvPicPr>
        <p:blipFill>
          <a:blip r:embed="rId2">
            <a:extLst>
              <a:ext uri="{28A0092B-C50C-407E-A947-70E740481C1C}">
                <a14:useLocalDpi xmlns:a14="http://schemas.microsoft.com/office/drawing/2010/main" val="0"/>
              </a:ext>
            </a:extLst>
          </a:blip>
          <a:srcRect l="19093" t="700" r="19093" b="700"/>
          <a:stretch>
            <a:fillRect/>
          </a:stretch>
        </p:blipFill>
        <p:spPr bwMode="auto">
          <a:xfrm>
            <a:off x="2411760" y="1412776"/>
            <a:ext cx="4024312" cy="51355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74123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353344" y="404664"/>
            <a:ext cx="6350000" cy="908720"/>
          </a:xfrm>
        </p:spPr>
        <p:txBody>
          <a:bodyPr/>
          <a:lstStyle/>
          <a:p>
            <a:pPr>
              <a:defRPr/>
            </a:pPr>
            <a:r>
              <a:rPr lang="zh-CN" altLang="en-US" dirty="0" smtClean="0">
                <a:ea typeface="宋体" panose="02010600030101010101" pitchFamily="2" charset="-122"/>
              </a:rPr>
              <a:t>基本事实</a:t>
            </a:r>
          </a:p>
        </p:txBody>
      </p:sp>
      <p:sp>
        <p:nvSpPr>
          <p:cNvPr id="21507" name="Rectangle 3"/>
          <p:cNvSpPr>
            <a:spLocks noGrp="1" noChangeArrowheads="1"/>
          </p:cNvSpPr>
          <p:nvPr>
            <p:ph type="body" idx="1"/>
          </p:nvPr>
        </p:nvSpPr>
        <p:spPr>
          <a:xfrm>
            <a:off x="539552" y="1604963"/>
            <a:ext cx="7664648" cy="4483100"/>
          </a:xfrm>
        </p:spPr>
        <p:txBody>
          <a:bodyPr/>
          <a:lstStyle/>
          <a:p>
            <a:r>
              <a:rPr lang="zh-CN" altLang="en-US" sz="2800" dirty="0" smtClean="0">
                <a:ea typeface="宋体" panose="02010600030101010101" pitchFamily="2" charset="-122"/>
                <a:sym typeface="Symbol" panose="05050102010706020507" pitchFamily="18" charset="2"/>
              </a:rPr>
              <a:t>如果图没有环，那么不会有死锁</a:t>
            </a:r>
            <a:endParaRPr lang="en-US" altLang="zh-CN" sz="2800" dirty="0" smtClean="0">
              <a:ea typeface="宋体" panose="02010600030101010101" pitchFamily="2" charset="-122"/>
              <a:sym typeface="Symbol" panose="05050102010706020507" pitchFamily="18" charset="2"/>
            </a:endParaRPr>
          </a:p>
          <a:p>
            <a:endParaRPr lang="zh-CN" altLang="en-US" sz="2800" dirty="0" smtClean="0">
              <a:ea typeface="宋体" panose="02010600030101010101" pitchFamily="2" charset="-122"/>
              <a:sym typeface="Symbol" panose="05050102010706020507" pitchFamily="18" charset="2"/>
            </a:endParaRPr>
          </a:p>
          <a:p>
            <a:r>
              <a:rPr lang="zh-CN" altLang="en-US" sz="2800" dirty="0" smtClean="0">
                <a:ea typeface="宋体" panose="02010600030101010101" pitchFamily="2" charset="-122"/>
                <a:sym typeface="Symbol" panose="05050102010706020507" pitchFamily="18" charset="2"/>
              </a:rPr>
              <a:t>如果图有环</a:t>
            </a:r>
            <a:r>
              <a:rPr lang="en-US" altLang="zh-CN" sz="2800" dirty="0" smtClean="0">
                <a:ea typeface="宋体" panose="02010600030101010101" pitchFamily="2" charset="-122"/>
                <a:sym typeface="Symbol" panose="05050102010706020507" pitchFamily="18" charset="2"/>
              </a:rPr>
              <a:t></a:t>
            </a:r>
            <a:endParaRPr lang="zh-CN" altLang="en-US" sz="2800" dirty="0" smtClean="0">
              <a:ea typeface="宋体" panose="02010600030101010101" pitchFamily="2" charset="-122"/>
              <a:sym typeface="Symbol" panose="05050102010706020507" pitchFamily="18" charset="2"/>
            </a:endParaRPr>
          </a:p>
          <a:p>
            <a:pPr lvl="1"/>
            <a:r>
              <a:rPr lang="zh-CN" altLang="en-US" sz="2400" dirty="0" smtClean="0">
                <a:ea typeface="宋体" panose="02010600030101010101" pitchFamily="2" charset="-122"/>
                <a:sym typeface="Symbol" panose="05050102010706020507" pitchFamily="18" charset="2"/>
              </a:rPr>
              <a:t>如果每一种资源类型只有一个实例，那么死锁发生</a:t>
            </a:r>
          </a:p>
          <a:p>
            <a:pPr lvl="1"/>
            <a:r>
              <a:rPr lang="zh-CN" altLang="en-US" sz="2400" dirty="0" smtClean="0">
                <a:ea typeface="宋体" panose="02010600030101010101" pitchFamily="2" charset="-122"/>
                <a:sym typeface="Symbol" panose="05050102010706020507" pitchFamily="18" charset="2"/>
              </a:rPr>
              <a:t>如果一种资源类型有多个实例，可能死锁</a:t>
            </a:r>
          </a:p>
        </p:txBody>
      </p:sp>
    </p:spTree>
    <p:extLst>
      <p:ext uri="{BB962C8B-B14F-4D97-AF65-F5344CB8AC3E}">
        <p14:creationId xmlns:p14="http://schemas.microsoft.com/office/powerpoint/2010/main" val="204042975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28712" y="836712"/>
            <a:ext cx="6886575" cy="457200"/>
          </a:xfrm>
        </p:spPr>
        <p:txBody>
          <a:bodyPr/>
          <a:lstStyle/>
          <a:p>
            <a:pPr>
              <a:defRPr/>
            </a:pPr>
            <a:r>
              <a:rPr lang="zh-CN" altLang="en-US" sz="3000" dirty="0" smtClean="0">
                <a:ea typeface="宋体" panose="02010600030101010101" pitchFamily="2" charset="-122"/>
              </a:rPr>
              <a:t>处理死锁的方法</a:t>
            </a:r>
          </a:p>
        </p:txBody>
      </p:sp>
      <p:sp>
        <p:nvSpPr>
          <p:cNvPr id="19459" name="Rectangle 3"/>
          <p:cNvSpPr>
            <a:spLocks noGrp="1" noChangeArrowheads="1"/>
          </p:cNvSpPr>
          <p:nvPr>
            <p:ph type="body" idx="1"/>
          </p:nvPr>
        </p:nvSpPr>
        <p:spPr>
          <a:xfrm>
            <a:off x="323528" y="1600200"/>
            <a:ext cx="8363272" cy="4525963"/>
          </a:xfrm>
        </p:spPr>
        <p:txBody>
          <a:bodyPr/>
          <a:lstStyle/>
          <a:p>
            <a:r>
              <a:rPr lang="zh-CN" altLang="en-US" sz="2800" dirty="0" smtClean="0">
                <a:ea typeface="宋体" panose="02010600030101010101" pitchFamily="2" charset="-122"/>
              </a:rPr>
              <a:t>确保系统永远不会进入死锁状态</a:t>
            </a:r>
            <a:endParaRPr lang="en-US" altLang="zh-CN" sz="2800" dirty="0" smtClean="0">
              <a:ea typeface="宋体" panose="02010600030101010101" pitchFamily="2" charset="-122"/>
            </a:endParaRPr>
          </a:p>
          <a:p>
            <a:pPr lvl="1"/>
            <a:r>
              <a:rPr lang="zh-CN" altLang="en-US" sz="2400" dirty="0" smtClean="0">
                <a:ea typeface="宋体" panose="02010600030101010101" pitchFamily="2" charset="-122"/>
              </a:rPr>
              <a:t>死锁预防</a:t>
            </a:r>
            <a:endParaRPr lang="en-US" altLang="zh-CN" sz="2400" dirty="0" smtClean="0">
              <a:ea typeface="宋体" panose="02010600030101010101" pitchFamily="2" charset="-122"/>
            </a:endParaRPr>
          </a:p>
          <a:p>
            <a:pPr lvl="1"/>
            <a:r>
              <a:rPr lang="zh-CN" altLang="en-US" sz="2400" dirty="0" smtClean="0">
                <a:ea typeface="宋体" panose="02010600030101010101" pitchFamily="2" charset="-122"/>
              </a:rPr>
              <a:t>死锁避免</a:t>
            </a:r>
          </a:p>
          <a:p>
            <a:r>
              <a:rPr lang="zh-CN" altLang="en-US" sz="2800" dirty="0" smtClean="0">
                <a:ea typeface="宋体" panose="02010600030101010101" pitchFamily="2" charset="-122"/>
              </a:rPr>
              <a:t>允许系统进入死锁状态，然后检测它，并加以恢复</a:t>
            </a:r>
            <a:endParaRPr lang="en-US" altLang="zh-CN" sz="2800" dirty="0" smtClean="0">
              <a:ea typeface="宋体" panose="02010600030101010101" pitchFamily="2" charset="-122"/>
            </a:endParaRPr>
          </a:p>
          <a:p>
            <a:pPr lvl="1"/>
            <a:r>
              <a:rPr lang="zh-CN" altLang="en-US" sz="2400" dirty="0" smtClean="0">
                <a:ea typeface="宋体" panose="02010600030101010101" pitchFamily="2" charset="-122"/>
              </a:rPr>
              <a:t>死锁检测</a:t>
            </a:r>
            <a:endParaRPr lang="en-US" altLang="zh-CN" sz="2400" dirty="0" smtClean="0">
              <a:ea typeface="宋体" panose="02010600030101010101" pitchFamily="2" charset="-122"/>
            </a:endParaRPr>
          </a:p>
          <a:p>
            <a:pPr lvl="1"/>
            <a:r>
              <a:rPr lang="zh-CN" altLang="en-US" sz="2400" dirty="0" smtClean="0">
                <a:ea typeface="宋体" panose="02010600030101010101" pitchFamily="2" charset="-122"/>
              </a:rPr>
              <a:t>死锁恢复</a:t>
            </a:r>
          </a:p>
          <a:p>
            <a:r>
              <a:rPr lang="zh-CN" altLang="en-US" sz="2800" dirty="0" smtClean="0">
                <a:ea typeface="宋体" panose="02010600030101010101" pitchFamily="2" charset="-122"/>
              </a:rPr>
              <a:t>忽略这个问题，假装系统中从未出现过死锁。</a:t>
            </a:r>
            <a:endParaRPr lang="en-US" altLang="zh-CN" sz="2800" dirty="0" smtClean="0">
              <a:ea typeface="宋体" panose="02010600030101010101" pitchFamily="2" charset="-122"/>
            </a:endParaRPr>
          </a:p>
          <a:p>
            <a:pPr lvl="1"/>
            <a:r>
              <a:rPr lang="zh-CN" altLang="en-US" sz="2400" dirty="0" smtClean="0">
                <a:ea typeface="宋体" panose="02010600030101010101" pitchFamily="2" charset="-122"/>
              </a:rPr>
              <a:t>这个方法被大部分的操作系统采用，包括</a:t>
            </a:r>
            <a:r>
              <a:rPr lang="en-US" altLang="zh-CN" sz="2400" dirty="0" smtClean="0">
                <a:ea typeface="宋体" panose="02010600030101010101" pitchFamily="2" charset="-122"/>
              </a:rPr>
              <a:t>UNIX</a:t>
            </a:r>
            <a:r>
              <a:rPr lang="zh-CN" altLang="en-US" sz="2400" dirty="0" smtClean="0">
                <a:ea typeface="宋体" panose="02010600030101010101" pitchFamily="2" charset="-122"/>
              </a:rPr>
              <a:t>、</a:t>
            </a:r>
            <a:r>
              <a:rPr lang="en-US" altLang="zh-CN" sz="2400" dirty="0" smtClean="0">
                <a:ea typeface="宋体" panose="02010600030101010101" pitchFamily="2" charset="-122"/>
              </a:rPr>
              <a:t>Windows</a:t>
            </a:r>
          </a:p>
          <a:p>
            <a:pPr lvl="1"/>
            <a:r>
              <a:rPr lang="zh-CN" altLang="en-US" sz="2400" smtClean="0">
                <a:ea typeface="宋体" panose="02010600030101010101" pitchFamily="2" charset="-122"/>
              </a:rPr>
              <a:t>由开发人员自行处理死锁</a:t>
            </a:r>
            <a:endParaRPr lang="en-US" altLang="zh-CN" sz="2400" dirty="0" smtClean="0">
              <a:ea typeface="宋体" panose="02010600030101010101" pitchFamily="2" charset="-122"/>
            </a:endParaRPr>
          </a:p>
        </p:txBody>
      </p:sp>
    </p:spTree>
    <p:extLst>
      <p:ext uri="{BB962C8B-B14F-4D97-AF65-F5344CB8AC3E}">
        <p14:creationId xmlns:p14="http://schemas.microsoft.com/office/powerpoint/2010/main" val="100227768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endParaRPr lang="zh-CN" altLang="en-US" smtClean="0">
              <a:effectLst/>
              <a:ea typeface="宋体" panose="02010600030101010101" pitchFamily="2" charset="-122"/>
            </a:endParaRPr>
          </a:p>
        </p:txBody>
      </p:sp>
      <p:sp>
        <p:nvSpPr>
          <p:cNvPr id="6147" name="Rectangle 3"/>
          <p:cNvSpPr>
            <a:spLocks noGrp="1" noChangeArrowheads="1"/>
          </p:cNvSpPr>
          <p:nvPr>
            <p:ph type="body" idx="1"/>
          </p:nvPr>
        </p:nvSpPr>
        <p:spPr/>
        <p:txBody>
          <a:bodyPr/>
          <a:lstStyle/>
          <a:p>
            <a:endParaRPr lang="zh-CN" altLang="en-US" smtClean="0">
              <a:ea typeface="宋体" panose="02010600030101010101" pitchFamily="2" charset="-122"/>
            </a:endParaRPr>
          </a:p>
        </p:txBody>
      </p:sp>
      <p:pic>
        <p:nvPicPr>
          <p:cNvPr id="6148" name="Picture 4" descr="deadl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8913"/>
            <a:ext cx="8601075" cy="645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814265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266825" y="590551"/>
            <a:ext cx="7088187" cy="571500"/>
          </a:xfrm>
        </p:spPr>
        <p:txBody>
          <a:bodyPr/>
          <a:lstStyle/>
          <a:p>
            <a:pPr>
              <a:defRPr/>
            </a:pPr>
            <a:r>
              <a:rPr lang="zh-CN" altLang="en-US" dirty="0" smtClean="0">
                <a:ea typeface="宋体" panose="02010600030101010101" pitchFamily="2" charset="-122"/>
              </a:rPr>
              <a:t>过桥例子</a:t>
            </a:r>
          </a:p>
        </p:txBody>
      </p:sp>
      <p:sp>
        <p:nvSpPr>
          <p:cNvPr id="7171" name="Rectangle 3"/>
          <p:cNvSpPr>
            <a:spLocks noGrp="1" noChangeArrowheads="1"/>
          </p:cNvSpPr>
          <p:nvPr>
            <p:ph type="body" idx="1"/>
          </p:nvPr>
        </p:nvSpPr>
        <p:spPr>
          <a:xfrm>
            <a:off x="914400" y="3276600"/>
            <a:ext cx="7969250" cy="3200400"/>
          </a:xfrm>
        </p:spPr>
        <p:txBody>
          <a:bodyPr/>
          <a:lstStyle/>
          <a:p>
            <a:r>
              <a:rPr lang="zh-CN" altLang="en-US" sz="2000" smtClean="0">
                <a:ea typeface="宋体" panose="02010600030101010101" pitchFamily="2" charset="-122"/>
              </a:rPr>
              <a:t>只能一个方向通行</a:t>
            </a:r>
          </a:p>
          <a:p>
            <a:r>
              <a:rPr lang="zh-CN" altLang="en-US" sz="2000" smtClean="0">
                <a:ea typeface="宋体" panose="02010600030101010101" pitchFamily="2" charset="-122"/>
              </a:rPr>
              <a:t>桥的每一个部分都可以看成资源</a:t>
            </a:r>
          </a:p>
          <a:p>
            <a:r>
              <a:rPr lang="zh-CN" altLang="en-US" sz="2000" smtClean="0">
                <a:ea typeface="宋体" panose="02010600030101010101" pitchFamily="2" charset="-122"/>
              </a:rPr>
              <a:t>如果死锁发生，它可以由一辆车返回而解决，抢占资源并回退</a:t>
            </a:r>
          </a:p>
          <a:p>
            <a:r>
              <a:rPr lang="zh-CN" altLang="en-US" sz="2000" smtClean="0">
                <a:ea typeface="宋体" panose="02010600030101010101" pitchFamily="2" charset="-122"/>
              </a:rPr>
              <a:t>如果死锁发生，可能很多车都不得不返回</a:t>
            </a:r>
          </a:p>
          <a:p>
            <a:r>
              <a:rPr lang="zh-CN" altLang="en-US" sz="2000" smtClean="0">
                <a:ea typeface="宋体" panose="02010600030101010101" pitchFamily="2" charset="-122"/>
              </a:rPr>
              <a:t>有可能产生饥饿</a:t>
            </a:r>
          </a:p>
        </p:txBody>
      </p:sp>
      <p:grpSp>
        <p:nvGrpSpPr>
          <p:cNvPr id="7172" name="Group 35"/>
          <p:cNvGrpSpPr>
            <a:grpSpLocks/>
          </p:cNvGrpSpPr>
          <p:nvPr/>
        </p:nvGrpSpPr>
        <p:grpSpPr bwMode="auto">
          <a:xfrm>
            <a:off x="1266825" y="1600200"/>
            <a:ext cx="6276975" cy="1371600"/>
            <a:chOff x="798" y="1008"/>
            <a:chExt cx="3954" cy="864"/>
          </a:xfrm>
        </p:grpSpPr>
        <p:grpSp>
          <p:nvGrpSpPr>
            <p:cNvPr id="7173" name="Group 11"/>
            <p:cNvGrpSpPr>
              <a:grpSpLocks/>
            </p:cNvGrpSpPr>
            <p:nvPr/>
          </p:nvGrpSpPr>
          <p:grpSpPr bwMode="auto">
            <a:xfrm>
              <a:off x="816" y="1008"/>
              <a:ext cx="3936" cy="240"/>
              <a:chOff x="672" y="1008"/>
              <a:chExt cx="3936" cy="240"/>
            </a:xfrm>
          </p:grpSpPr>
          <p:sp>
            <p:nvSpPr>
              <p:cNvPr id="7197" name="Line 6"/>
              <p:cNvSpPr>
                <a:spLocks noChangeShapeType="1"/>
              </p:cNvSpPr>
              <p:nvPr/>
            </p:nvSpPr>
            <p:spPr bwMode="auto">
              <a:xfrm>
                <a:off x="672" y="100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Line 7"/>
              <p:cNvSpPr>
                <a:spLocks noChangeShapeType="1"/>
              </p:cNvSpPr>
              <p:nvPr/>
            </p:nvSpPr>
            <p:spPr bwMode="auto">
              <a:xfrm>
                <a:off x="1824" y="1008"/>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Line 8"/>
              <p:cNvSpPr>
                <a:spLocks noChangeShapeType="1"/>
              </p:cNvSpPr>
              <p:nvPr/>
            </p:nvSpPr>
            <p:spPr bwMode="auto">
              <a:xfrm>
                <a:off x="2208" y="124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0" name="Line 9"/>
              <p:cNvSpPr>
                <a:spLocks noChangeShapeType="1"/>
              </p:cNvSpPr>
              <p:nvPr/>
            </p:nvSpPr>
            <p:spPr bwMode="auto">
              <a:xfrm flipV="1">
                <a:off x="3072" y="1026"/>
                <a:ext cx="384"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Line 10"/>
              <p:cNvSpPr>
                <a:spLocks noChangeShapeType="1"/>
              </p:cNvSpPr>
              <p:nvPr/>
            </p:nvSpPr>
            <p:spPr bwMode="auto">
              <a:xfrm>
                <a:off x="3456" y="10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74" name="Group 12"/>
            <p:cNvGrpSpPr>
              <a:grpSpLocks/>
            </p:cNvGrpSpPr>
            <p:nvPr/>
          </p:nvGrpSpPr>
          <p:grpSpPr bwMode="auto">
            <a:xfrm flipV="1">
              <a:off x="816" y="1632"/>
              <a:ext cx="3936" cy="240"/>
              <a:chOff x="672" y="1008"/>
              <a:chExt cx="3936" cy="240"/>
            </a:xfrm>
          </p:grpSpPr>
          <p:sp>
            <p:nvSpPr>
              <p:cNvPr id="7192" name="Line 13"/>
              <p:cNvSpPr>
                <a:spLocks noChangeShapeType="1"/>
              </p:cNvSpPr>
              <p:nvPr/>
            </p:nvSpPr>
            <p:spPr bwMode="auto">
              <a:xfrm>
                <a:off x="672" y="100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3" name="Line 14"/>
              <p:cNvSpPr>
                <a:spLocks noChangeShapeType="1"/>
              </p:cNvSpPr>
              <p:nvPr/>
            </p:nvSpPr>
            <p:spPr bwMode="auto">
              <a:xfrm>
                <a:off x="1824" y="1008"/>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4" name="Line 15"/>
              <p:cNvSpPr>
                <a:spLocks noChangeShapeType="1"/>
              </p:cNvSpPr>
              <p:nvPr/>
            </p:nvSpPr>
            <p:spPr bwMode="auto">
              <a:xfrm>
                <a:off x="2208" y="124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5" name="Line 16"/>
              <p:cNvSpPr>
                <a:spLocks noChangeShapeType="1"/>
              </p:cNvSpPr>
              <p:nvPr/>
            </p:nvSpPr>
            <p:spPr bwMode="auto">
              <a:xfrm flipV="1">
                <a:off x="3072" y="1026"/>
                <a:ext cx="384"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6" name="Line 17"/>
              <p:cNvSpPr>
                <a:spLocks noChangeShapeType="1"/>
              </p:cNvSpPr>
              <p:nvPr/>
            </p:nvSpPr>
            <p:spPr bwMode="auto">
              <a:xfrm>
                <a:off x="3456" y="10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75" name="Group 22"/>
            <p:cNvGrpSpPr>
              <a:grpSpLocks/>
            </p:cNvGrpSpPr>
            <p:nvPr/>
          </p:nvGrpSpPr>
          <p:grpSpPr bwMode="auto">
            <a:xfrm>
              <a:off x="1512" y="1614"/>
              <a:ext cx="288" cy="162"/>
              <a:chOff x="1056" y="1614"/>
              <a:chExt cx="288" cy="162"/>
            </a:xfrm>
          </p:grpSpPr>
          <p:sp>
            <p:nvSpPr>
              <p:cNvPr id="7190"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7191"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sp>
          <p:nvSpPr>
            <p:cNvPr id="7176" name="Line 20"/>
            <p:cNvSpPr>
              <a:spLocks noChangeShapeType="1"/>
            </p:cNvSpPr>
            <p:nvPr/>
          </p:nvSpPr>
          <p:spPr bwMode="auto">
            <a:xfrm>
              <a:off x="798" y="1428"/>
              <a:ext cx="127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7" name="Line 21"/>
            <p:cNvSpPr>
              <a:spLocks noChangeShapeType="1"/>
            </p:cNvSpPr>
            <p:nvPr/>
          </p:nvSpPr>
          <p:spPr bwMode="auto">
            <a:xfrm>
              <a:off x="3444" y="1422"/>
              <a:ext cx="127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8" name="Group 23"/>
            <p:cNvGrpSpPr>
              <a:grpSpLocks/>
            </p:cNvGrpSpPr>
            <p:nvPr/>
          </p:nvGrpSpPr>
          <p:grpSpPr bwMode="auto">
            <a:xfrm>
              <a:off x="2382" y="1344"/>
              <a:ext cx="288" cy="162"/>
              <a:chOff x="1056" y="1614"/>
              <a:chExt cx="288" cy="162"/>
            </a:xfrm>
          </p:grpSpPr>
          <p:sp>
            <p:nvSpPr>
              <p:cNvPr id="7188" name="Rectangle 24"/>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7189" name="Rectangle 25"/>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grpSp>
          <p:nvGrpSpPr>
            <p:cNvPr id="7179" name="Group 26"/>
            <p:cNvGrpSpPr>
              <a:grpSpLocks/>
            </p:cNvGrpSpPr>
            <p:nvPr/>
          </p:nvGrpSpPr>
          <p:grpSpPr bwMode="auto">
            <a:xfrm flipH="1">
              <a:off x="2838" y="1344"/>
              <a:ext cx="288" cy="162"/>
              <a:chOff x="1056" y="1614"/>
              <a:chExt cx="288" cy="162"/>
            </a:xfrm>
          </p:grpSpPr>
          <p:sp>
            <p:nvSpPr>
              <p:cNvPr id="7186" name="Rectangle 27"/>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7187" name="Rectangle 28"/>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grpSp>
          <p:nvGrpSpPr>
            <p:cNvPr id="7180" name="Group 29"/>
            <p:cNvGrpSpPr>
              <a:grpSpLocks/>
            </p:cNvGrpSpPr>
            <p:nvPr/>
          </p:nvGrpSpPr>
          <p:grpSpPr bwMode="auto">
            <a:xfrm flipH="1">
              <a:off x="3822" y="1140"/>
              <a:ext cx="288" cy="162"/>
              <a:chOff x="1056" y="1614"/>
              <a:chExt cx="288" cy="162"/>
            </a:xfrm>
          </p:grpSpPr>
          <p:sp>
            <p:nvSpPr>
              <p:cNvPr id="7184" name="Rectangle 30"/>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7185" name="Rectangle 31"/>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grpSp>
          <p:nvGrpSpPr>
            <p:cNvPr id="7181" name="Group 32"/>
            <p:cNvGrpSpPr>
              <a:grpSpLocks/>
            </p:cNvGrpSpPr>
            <p:nvPr/>
          </p:nvGrpSpPr>
          <p:grpSpPr bwMode="auto">
            <a:xfrm flipH="1">
              <a:off x="4248" y="1140"/>
              <a:ext cx="288" cy="162"/>
              <a:chOff x="1056" y="1614"/>
              <a:chExt cx="288" cy="162"/>
            </a:xfrm>
          </p:grpSpPr>
          <p:sp>
            <p:nvSpPr>
              <p:cNvPr id="7182" name="Rectangle 3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7183" name="Rectangle 3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grpSp>
    </p:spTree>
    <p:extLst>
      <p:ext uri="{BB962C8B-B14F-4D97-AF65-F5344CB8AC3E}">
        <p14:creationId xmlns:p14="http://schemas.microsoft.com/office/powerpoint/2010/main" val="290706759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259632" y="620688"/>
            <a:ext cx="7442473" cy="609600"/>
          </a:xfrm>
        </p:spPr>
        <p:txBody>
          <a:bodyPr/>
          <a:lstStyle/>
          <a:p>
            <a:pPr>
              <a:defRPr/>
            </a:pPr>
            <a:r>
              <a:rPr lang="zh-CN" altLang="en-US" dirty="0" smtClean="0">
                <a:ea typeface="宋体" panose="02010600030101010101" pitchFamily="2" charset="-122"/>
              </a:rPr>
              <a:t>死锁问题</a:t>
            </a:r>
          </a:p>
        </p:txBody>
      </p:sp>
      <p:sp>
        <p:nvSpPr>
          <p:cNvPr id="8195" name="Rectangle 3"/>
          <p:cNvSpPr>
            <a:spLocks noGrp="1" noChangeArrowheads="1"/>
          </p:cNvSpPr>
          <p:nvPr>
            <p:ph type="body" idx="1"/>
          </p:nvPr>
        </p:nvSpPr>
        <p:spPr>
          <a:xfrm>
            <a:off x="1060450" y="1549400"/>
            <a:ext cx="7029450" cy="4813300"/>
          </a:xfrm>
        </p:spPr>
        <p:txBody>
          <a:bodyPr/>
          <a:lstStyle/>
          <a:p>
            <a:r>
              <a:rPr lang="zh-CN" altLang="en-US" sz="2000" smtClean="0">
                <a:ea typeface="宋体" panose="02010600030101010101" pitchFamily="2" charset="-122"/>
              </a:rPr>
              <a:t>一组等待的进程，其中每一个进程都持有资源，并且等待着由这个组中其他进程所持有的资源</a:t>
            </a:r>
            <a:endParaRPr lang="en-US" altLang="zh-CN" sz="2000" smtClean="0">
              <a:ea typeface="宋体" panose="02010600030101010101" pitchFamily="2" charset="-122"/>
            </a:endParaRPr>
          </a:p>
          <a:p>
            <a:r>
              <a:rPr lang="zh-CN" altLang="en-US" sz="2000" smtClean="0">
                <a:ea typeface="宋体" panose="02010600030101010101" pitchFamily="2" charset="-122"/>
              </a:rPr>
              <a:t>所有死锁进程无法推进</a:t>
            </a:r>
            <a:endParaRPr lang="en-US" altLang="zh-CN" sz="2000" smtClean="0">
              <a:ea typeface="宋体" panose="02010600030101010101" pitchFamily="2" charset="-122"/>
            </a:endParaRPr>
          </a:p>
          <a:p>
            <a:r>
              <a:rPr lang="zh-CN" altLang="en-US" sz="2000" smtClean="0">
                <a:ea typeface="宋体" panose="02010600030101010101" pitchFamily="2" charset="-122"/>
              </a:rPr>
              <a:t>原因</a:t>
            </a:r>
            <a:endParaRPr lang="en-US" altLang="zh-CN" sz="2000" smtClean="0">
              <a:ea typeface="宋体" panose="02010600030101010101" pitchFamily="2" charset="-122"/>
            </a:endParaRPr>
          </a:p>
          <a:p>
            <a:pPr lvl="1"/>
            <a:r>
              <a:rPr lang="zh-CN" altLang="en-US" sz="2000" smtClean="0">
                <a:ea typeface="宋体" panose="02010600030101010101" pitchFamily="2" charset="-122"/>
              </a:rPr>
              <a:t>竞争互斥资源</a:t>
            </a:r>
            <a:endParaRPr lang="en-US" altLang="zh-CN" sz="2000" smtClean="0">
              <a:ea typeface="宋体" panose="02010600030101010101" pitchFamily="2" charset="-122"/>
            </a:endParaRPr>
          </a:p>
          <a:p>
            <a:pPr lvl="1"/>
            <a:r>
              <a:rPr lang="zh-CN" altLang="en-US" sz="2000" smtClean="0">
                <a:ea typeface="宋体" panose="02010600030101010101" pitchFamily="2" charset="-122"/>
              </a:rPr>
              <a:t>进程推进不当</a:t>
            </a:r>
          </a:p>
          <a:p>
            <a:r>
              <a:rPr lang="zh-CN" altLang="en-US" sz="2000" smtClean="0">
                <a:ea typeface="宋体" panose="02010600030101010101" pitchFamily="2" charset="-122"/>
              </a:rPr>
              <a:t>例如</a:t>
            </a:r>
          </a:p>
          <a:p>
            <a:pPr lvl="1"/>
            <a:r>
              <a:rPr lang="zh-CN" altLang="en-US" sz="2000" smtClean="0">
                <a:ea typeface="宋体" panose="02010600030101010101" pitchFamily="2" charset="-122"/>
              </a:rPr>
              <a:t>系统有两个磁带设备</a:t>
            </a:r>
          </a:p>
          <a:p>
            <a:pPr lvl="1"/>
            <a:r>
              <a:rPr lang="zh-CN" altLang="en-US" sz="2000" smtClean="0">
                <a:ea typeface="宋体" panose="02010600030101010101" pitchFamily="2" charset="-122"/>
              </a:rPr>
              <a:t>进程</a:t>
            </a:r>
            <a:r>
              <a:rPr lang="en-US" altLang="zh-CN" sz="2000" smtClean="0">
                <a:ea typeface="宋体" panose="02010600030101010101" pitchFamily="2" charset="-122"/>
              </a:rPr>
              <a:t>P1</a:t>
            </a:r>
            <a:r>
              <a:rPr lang="zh-CN" altLang="en-US" sz="2000" smtClean="0">
                <a:ea typeface="宋体" panose="02010600030101010101" pitchFamily="2" charset="-122"/>
              </a:rPr>
              <a:t>和</a:t>
            </a:r>
            <a:r>
              <a:rPr lang="en-US" altLang="zh-CN" sz="2000" smtClean="0">
                <a:ea typeface="宋体" panose="02010600030101010101" pitchFamily="2" charset="-122"/>
              </a:rPr>
              <a:t>P2</a:t>
            </a:r>
            <a:r>
              <a:rPr lang="zh-CN" altLang="en-US" sz="2000" smtClean="0">
                <a:ea typeface="宋体" panose="02010600030101010101" pitchFamily="2" charset="-122"/>
              </a:rPr>
              <a:t>各占有一个磁带设备并且实际需要两个磁带</a:t>
            </a:r>
          </a:p>
          <a:p>
            <a:pPr lvl="1"/>
            <a:endParaRPr lang="zh-CN" altLang="zh-CN" b="1" smtClean="0">
              <a:ea typeface="宋体" panose="02010600030101010101" pitchFamily="2" charset="-122"/>
            </a:endParaRPr>
          </a:p>
        </p:txBody>
      </p:sp>
    </p:spTree>
    <p:extLst>
      <p:ext uri="{BB962C8B-B14F-4D97-AF65-F5344CB8AC3E}">
        <p14:creationId xmlns:p14="http://schemas.microsoft.com/office/powerpoint/2010/main" val="317094151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87624" y="787400"/>
            <a:ext cx="7165975" cy="457200"/>
          </a:xfrm>
        </p:spPr>
        <p:txBody>
          <a:bodyPr/>
          <a:lstStyle/>
          <a:p>
            <a:pPr>
              <a:defRPr/>
            </a:pPr>
            <a:r>
              <a:rPr lang="zh-CN" altLang="en-US" dirty="0" smtClean="0">
                <a:ea typeface="宋体" panose="02010600030101010101" pitchFamily="2" charset="-122"/>
              </a:rPr>
              <a:t>死锁的特征</a:t>
            </a:r>
          </a:p>
        </p:txBody>
      </p:sp>
      <p:sp>
        <p:nvSpPr>
          <p:cNvPr id="43011" name="Rectangle 3"/>
          <p:cNvSpPr>
            <a:spLocks noGrp="1" noChangeArrowheads="1"/>
          </p:cNvSpPr>
          <p:nvPr>
            <p:ph type="body" idx="1"/>
          </p:nvPr>
        </p:nvSpPr>
        <p:spPr>
          <a:xfrm>
            <a:off x="971600" y="1628800"/>
            <a:ext cx="7029450" cy="3375025"/>
          </a:xfrm>
        </p:spPr>
        <p:txBody>
          <a:bodyPr/>
          <a:lstStyle/>
          <a:p>
            <a:pPr>
              <a:defRPr/>
            </a:pPr>
            <a:r>
              <a:rPr lang="zh-CN" altLang="en-US" sz="2000" b="1" dirty="0" smtClean="0">
                <a:solidFill>
                  <a:schemeClr val="tx2"/>
                </a:solidFill>
                <a:effectLst>
                  <a:outerShdw blurRad="38100" dist="38100" dir="2700000" algn="tl">
                    <a:srgbClr val="000000"/>
                  </a:outerShdw>
                </a:effectLst>
                <a:ea typeface="宋体" panose="02010600030101010101" pitchFamily="2" charset="-122"/>
              </a:rPr>
              <a:t>互斥</a:t>
            </a:r>
            <a:r>
              <a:rPr lang="zh-CN" altLang="en-US" sz="2000" b="1" dirty="0" smtClean="0">
                <a:ea typeface="宋体" panose="02010600030101010101" pitchFamily="2" charset="-122"/>
              </a:rPr>
              <a:t>：一次只有一个进程可以使用一个资源</a:t>
            </a:r>
          </a:p>
          <a:p>
            <a:pPr>
              <a:defRPr/>
            </a:pPr>
            <a:r>
              <a:rPr lang="zh-CN" altLang="en-US" sz="2000" b="1" dirty="0" smtClean="0">
                <a:solidFill>
                  <a:schemeClr val="tx2"/>
                </a:solidFill>
                <a:ea typeface="宋体" panose="02010600030101010101" pitchFamily="2" charset="-122"/>
              </a:rPr>
              <a:t>占有并等待</a:t>
            </a:r>
            <a:r>
              <a:rPr lang="zh-CN" altLang="en-US" sz="2000" b="1" dirty="0" smtClean="0">
                <a:ea typeface="宋体" panose="02010600030101010101" pitchFamily="2" charset="-122"/>
              </a:rPr>
              <a:t>：一个至少持有一个资源的进程等待获得额外的由其他进程所持有的资源</a:t>
            </a:r>
          </a:p>
          <a:p>
            <a:pPr>
              <a:defRPr/>
            </a:pPr>
            <a:r>
              <a:rPr lang="zh-CN" altLang="en-US" sz="2000" b="1" dirty="0" smtClean="0">
                <a:solidFill>
                  <a:schemeClr val="tx2"/>
                </a:solidFill>
                <a:ea typeface="宋体" panose="02010600030101010101" pitchFamily="2" charset="-122"/>
              </a:rPr>
              <a:t>不可抢占</a:t>
            </a:r>
            <a:r>
              <a:rPr lang="zh-CN" altLang="en-US" sz="2000" b="1" dirty="0" smtClean="0">
                <a:ea typeface="宋体" panose="02010600030101010101" pitchFamily="2" charset="-122"/>
              </a:rPr>
              <a:t>：一个资源只有当持有它的进程完成任务后，自由的释放</a:t>
            </a:r>
          </a:p>
          <a:p>
            <a:pPr>
              <a:defRPr/>
            </a:pPr>
            <a:r>
              <a:rPr lang="zh-CN" altLang="en-US" sz="2000" b="1" dirty="0" smtClean="0">
                <a:solidFill>
                  <a:schemeClr val="tx2"/>
                </a:solidFill>
                <a:ea typeface="宋体" panose="02010600030101010101" pitchFamily="2" charset="-122"/>
              </a:rPr>
              <a:t>循环等待</a:t>
            </a:r>
            <a:r>
              <a:rPr lang="zh-CN" altLang="en-US" sz="2000" b="1" dirty="0" smtClean="0">
                <a:ea typeface="宋体" panose="02010600030101010101" pitchFamily="2" charset="-122"/>
              </a:rPr>
              <a:t>：等待资源的进程之间存在环</a:t>
            </a:r>
            <a:r>
              <a:rPr lang="en-US" altLang="zh-CN" sz="2000" b="1" dirty="0" smtClean="0">
                <a:solidFill>
                  <a:schemeClr val="accent2"/>
                </a:solidFill>
                <a:effectLst>
                  <a:outerShdw blurRad="38100" dist="38100" dir="2700000" algn="tl">
                    <a:srgbClr val="000000"/>
                  </a:outerShdw>
                </a:effectLst>
                <a:ea typeface="宋体" panose="02010600030101010101" pitchFamily="2" charset="-122"/>
              </a:rPr>
              <a:t> </a:t>
            </a:r>
            <a:r>
              <a:rPr lang="en-US" altLang="zh-CN" sz="2000" b="1" dirty="0" smtClean="0">
                <a:ea typeface="宋体" panose="02010600030101010101" pitchFamily="2" charset="-122"/>
              </a:rPr>
              <a:t>{</a:t>
            </a:r>
            <a:r>
              <a:rPr lang="en-US" altLang="zh-CN" sz="2000" b="1" i="1" dirty="0" smtClean="0">
                <a:ea typeface="宋体" panose="02010600030101010101" pitchFamily="2" charset="-122"/>
              </a:rPr>
              <a:t>P</a:t>
            </a:r>
            <a:r>
              <a:rPr lang="en-US" altLang="zh-CN" sz="2000" b="1" baseline="-25000" dirty="0" smtClean="0">
                <a:ea typeface="宋体" panose="02010600030101010101" pitchFamily="2" charset="-122"/>
              </a:rPr>
              <a:t>0</a:t>
            </a:r>
            <a:r>
              <a:rPr lang="en-US" altLang="zh-CN" sz="2000" b="1" dirty="0" smtClean="0">
                <a:ea typeface="宋体" panose="02010600030101010101" pitchFamily="2" charset="-122"/>
              </a:rPr>
              <a:t>, P</a:t>
            </a:r>
            <a:r>
              <a:rPr lang="en-US" altLang="zh-CN" sz="2000" b="1" baseline="-25000" dirty="0" smtClean="0">
                <a:ea typeface="宋体" panose="02010600030101010101" pitchFamily="2" charset="-122"/>
              </a:rPr>
              <a:t>1</a:t>
            </a:r>
            <a:r>
              <a:rPr lang="en-US" altLang="zh-CN" sz="2000" b="1" dirty="0" smtClean="0">
                <a:ea typeface="宋体" panose="02010600030101010101" pitchFamily="2" charset="-122"/>
              </a:rPr>
              <a:t>, …, P</a:t>
            </a:r>
            <a:r>
              <a:rPr lang="en-US" altLang="zh-CN" sz="2000" b="1" baseline="-25000" dirty="0" smtClean="0">
                <a:ea typeface="宋体" panose="02010600030101010101" pitchFamily="2" charset="-122"/>
              </a:rPr>
              <a:t>0</a:t>
            </a:r>
            <a:r>
              <a:rPr lang="en-US" altLang="zh-CN" sz="2000" b="1" dirty="0" smtClean="0">
                <a:ea typeface="宋体" panose="02010600030101010101" pitchFamily="2" charset="-122"/>
              </a:rPr>
              <a:t>} </a:t>
            </a:r>
          </a:p>
          <a:p>
            <a:pPr lvl="1">
              <a:defRPr/>
            </a:pPr>
            <a:r>
              <a:rPr lang="en-US" altLang="zh-CN" sz="2000" b="1" dirty="0" smtClean="0">
                <a:ea typeface="宋体" panose="02010600030101010101" pitchFamily="2" charset="-122"/>
              </a:rPr>
              <a:t>P</a:t>
            </a:r>
            <a:r>
              <a:rPr lang="en-US" altLang="zh-CN" sz="2000" b="1" baseline="-25000" dirty="0" smtClean="0">
                <a:ea typeface="宋体" panose="02010600030101010101" pitchFamily="2" charset="-122"/>
              </a:rPr>
              <a:t>0 </a:t>
            </a:r>
            <a:r>
              <a:rPr lang="zh-CN" altLang="en-US" sz="2000" b="1" dirty="0" smtClean="0">
                <a:ea typeface="宋体" panose="02010600030101010101" pitchFamily="2" charset="-122"/>
              </a:rPr>
              <a:t>等待</a:t>
            </a:r>
            <a:r>
              <a:rPr lang="en-US" altLang="zh-CN" sz="2000" b="1" dirty="0" smtClean="0">
                <a:ea typeface="宋体" panose="02010600030101010101" pitchFamily="2" charset="-122"/>
              </a:rPr>
              <a:t>P</a:t>
            </a:r>
            <a:r>
              <a:rPr lang="en-US" altLang="zh-CN" sz="2000" b="1" baseline="-25000" dirty="0" smtClean="0">
                <a:ea typeface="宋体" panose="02010600030101010101" pitchFamily="2" charset="-122"/>
              </a:rPr>
              <a:t>1</a:t>
            </a:r>
            <a:r>
              <a:rPr lang="zh-CN" altLang="en-US" sz="2000" b="1" dirty="0" smtClean="0">
                <a:ea typeface="宋体" panose="02010600030101010101" pitchFamily="2" charset="-122"/>
              </a:rPr>
              <a:t>占有的资源</a:t>
            </a:r>
            <a:r>
              <a:rPr lang="en-US" altLang="zh-CN" sz="2000" b="1" dirty="0" smtClean="0">
                <a:ea typeface="宋体" panose="02010600030101010101" pitchFamily="2" charset="-122"/>
              </a:rPr>
              <a:t>, P</a:t>
            </a:r>
            <a:r>
              <a:rPr lang="en-US" altLang="zh-CN" sz="2000" b="1" baseline="-25000" dirty="0" smtClean="0">
                <a:ea typeface="宋体" panose="02010600030101010101" pitchFamily="2" charset="-122"/>
              </a:rPr>
              <a:t>1</a:t>
            </a:r>
            <a:r>
              <a:rPr lang="zh-CN" altLang="en-US" sz="2000" b="1" dirty="0" smtClean="0">
                <a:ea typeface="宋体" panose="02010600030101010101" pitchFamily="2" charset="-122"/>
              </a:rPr>
              <a:t>等待</a:t>
            </a:r>
            <a:r>
              <a:rPr lang="en-US" altLang="zh-CN" sz="2000" b="1" dirty="0" smtClean="0">
                <a:ea typeface="宋体" panose="02010600030101010101" pitchFamily="2" charset="-122"/>
              </a:rPr>
              <a:t>P</a:t>
            </a:r>
            <a:r>
              <a:rPr lang="en-US" altLang="zh-CN" sz="2000" b="1" baseline="-25000" dirty="0" smtClean="0">
                <a:ea typeface="宋体" panose="02010600030101010101" pitchFamily="2" charset="-122"/>
              </a:rPr>
              <a:t>2</a:t>
            </a:r>
            <a:r>
              <a:rPr lang="zh-CN" altLang="en-US" sz="2000" b="1" dirty="0" smtClean="0">
                <a:ea typeface="宋体" panose="02010600030101010101" pitchFamily="2" charset="-122"/>
              </a:rPr>
              <a:t>占有的资源</a:t>
            </a:r>
            <a:r>
              <a:rPr lang="en-US" altLang="zh-CN" sz="2000" b="1" dirty="0" smtClean="0">
                <a:ea typeface="宋体" panose="02010600030101010101" pitchFamily="2" charset="-122"/>
              </a:rPr>
              <a:t>, …, </a:t>
            </a:r>
            <a:r>
              <a:rPr lang="en-US" altLang="zh-CN" sz="2000" b="1" dirty="0" err="1" smtClean="0">
                <a:ea typeface="宋体" panose="02010600030101010101" pitchFamily="2" charset="-122"/>
              </a:rPr>
              <a:t>P</a:t>
            </a:r>
            <a:r>
              <a:rPr lang="en-US" altLang="zh-CN" sz="2000" b="1" baseline="-25000" dirty="0" err="1" smtClean="0">
                <a:ea typeface="宋体" panose="02010600030101010101" pitchFamily="2" charset="-122"/>
              </a:rPr>
              <a:t>n</a:t>
            </a:r>
            <a:r>
              <a:rPr lang="en-US" altLang="zh-CN" sz="2000" b="1" baseline="-25000" dirty="0" smtClean="0">
                <a:ea typeface="宋体" panose="02010600030101010101" pitchFamily="2" charset="-122"/>
              </a:rPr>
              <a:t>–1</a:t>
            </a:r>
            <a:r>
              <a:rPr lang="zh-CN" altLang="en-US" sz="2000" b="1" dirty="0" smtClean="0">
                <a:ea typeface="宋体" panose="02010600030101010101" pitchFamily="2" charset="-122"/>
              </a:rPr>
              <a:t>等待</a:t>
            </a:r>
            <a:r>
              <a:rPr lang="en-US" altLang="zh-CN" sz="2000" b="1" dirty="0" err="1" smtClean="0">
                <a:ea typeface="宋体" panose="02010600030101010101" pitchFamily="2" charset="-122"/>
              </a:rPr>
              <a:t>P</a:t>
            </a:r>
            <a:r>
              <a:rPr lang="en-US" altLang="zh-CN" sz="2000" b="1" baseline="-25000" dirty="0" err="1" smtClean="0">
                <a:ea typeface="宋体" panose="02010600030101010101" pitchFamily="2" charset="-122"/>
              </a:rPr>
              <a:t>n</a:t>
            </a:r>
            <a:r>
              <a:rPr lang="zh-CN" altLang="en-US" sz="2000" b="1" dirty="0" smtClean="0">
                <a:ea typeface="宋体" panose="02010600030101010101" pitchFamily="2" charset="-122"/>
              </a:rPr>
              <a:t>占有的资源</a:t>
            </a:r>
            <a:r>
              <a:rPr lang="en-US" altLang="zh-CN" sz="2000" b="1" dirty="0" smtClean="0">
                <a:ea typeface="宋体" panose="02010600030101010101" pitchFamily="2" charset="-122"/>
              </a:rPr>
              <a:t>, </a:t>
            </a:r>
            <a:r>
              <a:rPr lang="en-US" altLang="zh-CN" sz="2000" b="1" dirty="0" err="1" smtClean="0">
                <a:ea typeface="宋体" panose="02010600030101010101" pitchFamily="2" charset="-122"/>
              </a:rPr>
              <a:t>P</a:t>
            </a:r>
            <a:r>
              <a:rPr lang="en-US" altLang="zh-CN" sz="2000" b="1" baseline="-25000" dirty="0" err="1" smtClean="0">
                <a:ea typeface="宋体" panose="02010600030101010101" pitchFamily="2" charset="-122"/>
              </a:rPr>
              <a:t>n</a:t>
            </a:r>
            <a:r>
              <a:rPr lang="zh-CN" altLang="en-US" sz="2000" b="1" dirty="0" smtClean="0">
                <a:ea typeface="宋体" panose="02010600030101010101" pitchFamily="2" charset="-122"/>
              </a:rPr>
              <a:t>等待</a:t>
            </a:r>
            <a:r>
              <a:rPr lang="en-US" altLang="zh-CN" sz="2000" b="1" dirty="0" smtClean="0">
                <a:ea typeface="宋体" panose="02010600030101010101" pitchFamily="2" charset="-122"/>
              </a:rPr>
              <a:t>P</a:t>
            </a:r>
            <a:r>
              <a:rPr lang="en-US" altLang="zh-CN" sz="2000" b="1" baseline="-25000" dirty="0" smtClean="0">
                <a:ea typeface="宋体" panose="02010600030101010101" pitchFamily="2" charset="-122"/>
              </a:rPr>
              <a:t>0</a:t>
            </a:r>
            <a:r>
              <a:rPr lang="zh-CN" altLang="en-US" sz="2000" b="1" dirty="0" smtClean="0">
                <a:ea typeface="宋体" panose="02010600030101010101" pitchFamily="2" charset="-122"/>
              </a:rPr>
              <a:t>占有的资源</a:t>
            </a:r>
          </a:p>
          <a:p>
            <a:pPr>
              <a:defRPr/>
            </a:pPr>
            <a:endParaRPr lang="zh-CN" altLang="en-US" b="1" dirty="0" smtClean="0">
              <a:ea typeface="宋体" panose="02010600030101010101" pitchFamily="2" charset="-122"/>
            </a:endParaRPr>
          </a:p>
        </p:txBody>
      </p:sp>
      <p:sp>
        <p:nvSpPr>
          <p:cNvPr id="10244" name="Text Box 5"/>
          <p:cNvSpPr txBox="1">
            <a:spLocks noChangeArrowheads="1"/>
          </p:cNvSpPr>
          <p:nvPr/>
        </p:nvSpPr>
        <p:spPr bwMode="auto">
          <a:xfrm>
            <a:off x="206375" y="5210175"/>
            <a:ext cx="88280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algn="ctr">
              <a:spcBef>
                <a:spcPct val="50000"/>
              </a:spcBef>
            </a:pPr>
            <a:r>
              <a:rPr lang="zh-CN" altLang="en-US" b="1">
                <a:solidFill>
                  <a:srgbClr val="030DCD"/>
                </a:solidFill>
              </a:rPr>
              <a:t>►四个条件同时出现，死锁将会发生（必要条件）</a:t>
            </a:r>
          </a:p>
        </p:txBody>
      </p:sp>
    </p:spTree>
    <p:extLst>
      <p:ext uri="{BB962C8B-B14F-4D97-AF65-F5344CB8AC3E}">
        <p14:creationId xmlns:p14="http://schemas.microsoft.com/office/powerpoint/2010/main" val="236031242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12737" y="625251"/>
            <a:ext cx="7442200" cy="647700"/>
          </a:xfrm>
        </p:spPr>
        <p:txBody>
          <a:bodyPr/>
          <a:lstStyle/>
          <a:p>
            <a:pPr>
              <a:defRPr/>
            </a:pPr>
            <a:r>
              <a:rPr lang="zh-CN" altLang="en-US" dirty="0" smtClean="0">
                <a:ea typeface="宋体" panose="02010600030101010101" pitchFamily="2" charset="-122"/>
              </a:rPr>
              <a:t>系统模型</a:t>
            </a:r>
          </a:p>
        </p:txBody>
      </p:sp>
      <p:sp>
        <p:nvSpPr>
          <p:cNvPr id="12291" name="Rectangle 3"/>
          <p:cNvSpPr>
            <a:spLocks noGrp="1" noChangeArrowheads="1"/>
          </p:cNvSpPr>
          <p:nvPr>
            <p:ph type="body" idx="1"/>
          </p:nvPr>
        </p:nvSpPr>
        <p:spPr/>
        <p:txBody>
          <a:bodyPr/>
          <a:lstStyle/>
          <a:p>
            <a:r>
              <a:rPr lang="zh-CN" altLang="en-US" sz="2000" smtClean="0">
                <a:ea typeface="宋体" panose="02010600030101010101" pitchFamily="2" charset="-122"/>
              </a:rPr>
              <a:t>资源类型 </a:t>
            </a:r>
            <a:r>
              <a:rPr lang="en-US" altLang="zh-CN" sz="2000" i="1" smtClean="0">
                <a:ea typeface="宋体" panose="02010600030101010101" pitchFamily="2" charset="-122"/>
              </a:rPr>
              <a:t>R</a:t>
            </a:r>
            <a:r>
              <a:rPr lang="en-US" altLang="zh-CN" sz="2000" baseline="-25000" smtClean="0">
                <a:ea typeface="宋体" panose="02010600030101010101" pitchFamily="2" charset="-122"/>
              </a:rPr>
              <a:t>1</a:t>
            </a:r>
            <a:r>
              <a:rPr lang="en-US" altLang="zh-CN" sz="2000" smtClean="0">
                <a:ea typeface="宋体" panose="02010600030101010101" pitchFamily="2" charset="-122"/>
              </a:rPr>
              <a:t>, </a:t>
            </a:r>
            <a:r>
              <a:rPr lang="en-US" altLang="zh-CN" sz="2000" i="1" smtClean="0">
                <a:ea typeface="宋体" panose="02010600030101010101" pitchFamily="2" charset="-122"/>
              </a:rPr>
              <a:t>R</a:t>
            </a:r>
            <a:r>
              <a:rPr lang="en-US" altLang="zh-CN" sz="2000" baseline="-25000" smtClean="0">
                <a:ea typeface="宋体" panose="02010600030101010101" pitchFamily="2" charset="-122"/>
              </a:rPr>
              <a:t>2</a:t>
            </a:r>
            <a:r>
              <a:rPr lang="en-US" altLang="zh-CN" sz="2000" smtClean="0">
                <a:ea typeface="宋体" panose="02010600030101010101" pitchFamily="2" charset="-122"/>
              </a:rPr>
              <a:t>, . . ., </a:t>
            </a:r>
            <a:r>
              <a:rPr lang="en-US" altLang="zh-CN" sz="2000" i="1" smtClean="0">
                <a:ea typeface="宋体" panose="02010600030101010101" pitchFamily="2" charset="-122"/>
              </a:rPr>
              <a:t>R</a:t>
            </a:r>
            <a:r>
              <a:rPr lang="en-US" altLang="zh-CN" sz="2000" baseline="-25000" smtClean="0">
                <a:ea typeface="宋体" panose="02010600030101010101" pitchFamily="2" charset="-122"/>
              </a:rPr>
              <a:t>m </a:t>
            </a:r>
            <a:endParaRPr lang="zh-CN" altLang="en-US" sz="2000" baseline="-25000" smtClean="0">
              <a:ea typeface="宋体" panose="02010600030101010101" pitchFamily="2" charset="-122"/>
            </a:endParaRPr>
          </a:p>
          <a:p>
            <a:pPr lvl="2">
              <a:buFont typeface="Webdings" panose="05030102010509060703" pitchFamily="18" charset="2"/>
              <a:buNone/>
            </a:pPr>
            <a:r>
              <a:rPr lang="en-US" altLang="zh-CN" sz="2000" i="1" smtClean="0">
                <a:ea typeface="宋体" panose="02010600030101010101" pitchFamily="2" charset="-122"/>
              </a:rPr>
              <a:t>CPU</a:t>
            </a:r>
            <a:r>
              <a:rPr lang="zh-CN" altLang="en-US" sz="2000" i="1" smtClean="0">
                <a:ea typeface="宋体" panose="02010600030101010101" pitchFamily="2" charset="-122"/>
              </a:rPr>
              <a:t>周期，内存空间，</a:t>
            </a:r>
            <a:r>
              <a:rPr lang="en-US" altLang="zh-CN" sz="2000" i="1" smtClean="0">
                <a:ea typeface="宋体" panose="02010600030101010101" pitchFamily="2" charset="-122"/>
              </a:rPr>
              <a:t>I/O</a:t>
            </a:r>
            <a:r>
              <a:rPr lang="zh-CN" altLang="en-US" sz="2000" i="1" smtClean="0">
                <a:ea typeface="宋体" panose="02010600030101010101" pitchFamily="2" charset="-122"/>
              </a:rPr>
              <a:t>设备</a:t>
            </a:r>
          </a:p>
          <a:p>
            <a:r>
              <a:rPr lang="zh-CN" altLang="en-US" sz="2000" smtClean="0">
                <a:ea typeface="宋体" panose="02010600030101010101" pitchFamily="2" charset="-122"/>
              </a:rPr>
              <a:t>每一种资源</a:t>
            </a:r>
            <a:r>
              <a:rPr lang="en-US" altLang="zh-CN" sz="2000" i="1" smtClean="0">
                <a:ea typeface="宋体" panose="02010600030101010101" pitchFamily="2" charset="-122"/>
              </a:rPr>
              <a:t>R</a:t>
            </a:r>
            <a:r>
              <a:rPr lang="en-US" altLang="zh-CN" sz="2000" baseline="-25000" smtClean="0">
                <a:ea typeface="宋体" panose="02010600030101010101" pitchFamily="2" charset="-122"/>
              </a:rPr>
              <a:t>i </a:t>
            </a:r>
            <a:r>
              <a:rPr lang="zh-CN" altLang="en-US" sz="2000" smtClean="0">
                <a:ea typeface="宋体" panose="02010600030101010101" pitchFamily="2" charset="-122"/>
              </a:rPr>
              <a:t>有</a:t>
            </a:r>
            <a:r>
              <a:rPr lang="en-US" altLang="zh-CN" sz="2000" i="1" smtClean="0">
                <a:ea typeface="宋体" panose="02010600030101010101" pitchFamily="2" charset="-122"/>
              </a:rPr>
              <a:t>W</a:t>
            </a:r>
            <a:r>
              <a:rPr lang="en-US" altLang="zh-CN" sz="2000" baseline="-25000" smtClean="0">
                <a:ea typeface="宋体" panose="02010600030101010101" pitchFamily="2" charset="-122"/>
              </a:rPr>
              <a:t>i  </a:t>
            </a:r>
            <a:r>
              <a:rPr lang="zh-CN" altLang="en-US" sz="2000" smtClean="0">
                <a:ea typeface="宋体" panose="02010600030101010101" pitchFamily="2" charset="-122"/>
              </a:rPr>
              <a:t>种实例</a:t>
            </a:r>
          </a:p>
          <a:p>
            <a:r>
              <a:rPr lang="zh-CN" altLang="en-US" sz="2000" smtClean="0">
                <a:ea typeface="宋体" panose="02010600030101010101" pitchFamily="2" charset="-122"/>
              </a:rPr>
              <a:t>每一个进程通过如下方法来使用资源</a:t>
            </a:r>
          </a:p>
          <a:p>
            <a:pPr lvl="1"/>
            <a:r>
              <a:rPr lang="zh-CN" altLang="en-US" sz="2000" smtClean="0">
                <a:ea typeface="宋体" panose="02010600030101010101" pitchFamily="2" charset="-122"/>
              </a:rPr>
              <a:t>申请</a:t>
            </a:r>
          </a:p>
          <a:p>
            <a:pPr lvl="1"/>
            <a:r>
              <a:rPr lang="zh-CN" altLang="en-US" sz="2000" smtClean="0">
                <a:ea typeface="宋体" panose="02010600030101010101" pitchFamily="2" charset="-122"/>
              </a:rPr>
              <a:t>使用</a:t>
            </a:r>
          </a:p>
          <a:p>
            <a:pPr lvl="1"/>
            <a:r>
              <a:rPr lang="zh-CN" altLang="en-US" sz="2000" smtClean="0">
                <a:ea typeface="宋体" panose="02010600030101010101" pitchFamily="2" charset="-122"/>
              </a:rPr>
              <a:t>释放</a:t>
            </a:r>
            <a:endParaRPr lang="en-US" altLang="zh-CN" sz="2000" smtClean="0">
              <a:ea typeface="宋体" panose="02010600030101010101" pitchFamily="2" charset="-122"/>
            </a:endParaRPr>
          </a:p>
          <a:p>
            <a:r>
              <a:rPr lang="zh-CN" altLang="en-US" sz="2000" smtClean="0">
                <a:ea typeface="宋体" panose="02010600030101010101" pitchFamily="2" charset="-122"/>
              </a:rPr>
              <a:t>资源动态申请</a:t>
            </a:r>
            <a:r>
              <a:rPr lang="en-US" altLang="zh-CN" sz="2000" smtClean="0">
                <a:ea typeface="宋体" panose="02010600030101010101" pitchFamily="2" charset="-122"/>
              </a:rPr>
              <a:t>-</a:t>
            </a:r>
            <a:r>
              <a:rPr lang="zh-CN" altLang="en-US" sz="2000" smtClean="0">
                <a:ea typeface="宋体" panose="02010600030101010101" pitchFamily="2" charset="-122"/>
              </a:rPr>
              <a:t>常用方法</a:t>
            </a:r>
            <a:endParaRPr lang="en-US" altLang="zh-CN" sz="2000" smtClean="0">
              <a:ea typeface="宋体" panose="02010600030101010101" pitchFamily="2" charset="-122"/>
            </a:endParaRPr>
          </a:p>
          <a:p>
            <a:pPr lvl="1"/>
            <a:r>
              <a:rPr lang="zh-CN" altLang="en-US" sz="2000" smtClean="0">
                <a:ea typeface="宋体" panose="02010600030101010101" pitchFamily="2" charset="-122"/>
              </a:rPr>
              <a:t>在进程运行过程中申请资源</a:t>
            </a:r>
            <a:endParaRPr lang="en-US" altLang="zh-CN" sz="2000" smtClean="0">
              <a:ea typeface="宋体" panose="02010600030101010101" pitchFamily="2" charset="-122"/>
            </a:endParaRPr>
          </a:p>
          <a:p>
            <a:r>
              <a:rPr lang="zh-CN" altLang="en-US" sz="2000" smtClean="0">
                <a:ea typeface="宋体" panose="02010600030101010101" pitchFamily="2" charset="-122"/>
              </a:rPr>
              <a:t>资源静态申请</a:t>
            </a:r>
            <a:endParaRPr lang="en-US" altLang="zh-CN" sz="2000" smtClean="0">
              <a:ea typeface="宋体" panose="02010600030101010101" pitchFamily="2" charset="-122"/>
            </a:endParaRPr>
          </a:p>
          <a:p>
            <a:pPr lvl="1"/>
            <a:r>
              <a:rPr lang="zh-CN" altLang="en-US" sz="2000" smtClean="0">
                <a:ea typeface="宋体" panose="02010600030101010101" pitchFamily="2" charset="-122"/>
              </a:rPr>
              <a:t>在进程运行前一次申请所有资源</a:t>
            </a:r>
          </a:p>
        </p:txBody>
      </p:sp>
    </p:spTree>
    <p:extLst>
      <p:ext uri="{BB962C8B-B14F-4D97-AF65-F5344CB8AC3E}">
        <p14:creationId xmlns:p14="http://schemas.microsoft.com/office/powerpoint/2010/main" val="386207015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00762" y="684213"/>
            <a:ext cx="7343775" cy="457200"/>
          </a:xfrm>
        </p:spPr>
        <p:txBody>
          <a:bodyPr/>
          <a:lstStyle/>
          <a:p>
            <a:pPr>
              <a:defRPr/>
            </a:pPr>
            <a:r>
              <a:rPr lang="zh-CN" altLang="en-US" dirty="0" smtClean="0">
                <a:ea typeface="宋体" panose="02010600030101010101" pitchFamily="2" charset="-122"/>
              </a:rPr>
              <a:t>资源分配图</a:t>
            </a:r>
          </a:p>
        </p:txBody>
      </p:sp>
      <p:sp>
        <p:nvSpPr>
          <p:cNvPr id="13315" name="Rectangle 3"/>
          <p:cNvSpPr>
            <a:spLocks noGrp="1" noChangeArrowheads="1"/>
          </p:cNvSpPr>
          <p:nvPr>
            <p:ph type="body" idx="1"/>
          </p:nvPr>
        </p:nvSpPr>
        <p:spPr>
          <a:xfrm>
            <a:off x="990600" y="2209800"/>
            <a:ext cx="7270750" cy="2924175"/>
          </a:xfrm>
        </p:spPr>
        <p:txBody>
          <a:bodyPr/>
          <a:lstStyle/>
          <a:p>
            <a:r>
              <a:rPr lang="en-US" altLang="zh-CN" sz="2000" dirty="0" smtClean="0">
                <a:ea typeface="宋体" panose="02010600030101010101" pitchFamily="2" charset="-122"/>
              </a:rPr>
              <a:t>V</a:t>
            </a:r>
            <a:r>
              <a:rPr lang="zh-CN" altLang="en-US" sz="2000" dirty="0" smtClean="0">
                <a:ea typeface="宋体" panose="02010600030101010101" pitchFamily="2" charset="-122"/>
              </a:rPr>
              <a:t>被分为两个部分</a:t>
            </a:r>
          </a:p>
          <a:p>
            <a:pPr lvl="1"/>
            <a:r>
              <a:rPr lang="en-US" altLang="zh-CN" sz="2000" i="1" dirty="0" smtClean="0">
                <a:ea typeface="宋体" panose="02010600030101010101" pitchFamily="2" charset="-122"/>
              </a:rPr>
              <a:t>P</a:t>
            </a:r>
            <a:r>
              <a:rPr lang="en-US" altLang="zh-CN" sz="2000" dirty="0" smtClean="0">
                <a:ea typeface="宋体" panose="02010600030101010101" pitchFamily="2" charset="-122"/>
              </a:rPr>
              <a:t> = {</a:t>
            </a:r>
            <a:r>
              <a:rPr lang="en-US" altLang="zh-CN" sz="2000" i="1" dirty="0" smtClean="0">
                <a:ea typeface="宋体" panose="02010600030101010101" pitchFamily="2" charset="-122"/>
              </a:rPr>
              <a:t>P</a:t>
            </a:r>
            <a:r>
              <a:rPr lang="en-US" altLang="zh-CN" sz="2000" baseline="-25000" dirty="0" smtClean="0">
                <a:ea typeface="宋体" panose="02010600030101010101" pitchFamily="2" charset="-122"/>
              </a:rPr>
              <a:t>1</a:t>
            </a:r>
            <a:r>
              <a:rPr lang="en-US" altLang="zh-CN" sz="2000" dirty="0" smtClean="0">
                <a:ea typeface="宋体" panose="02010600030101010101" pitchFamily="2" charset="-122"/>
              </a:rPr>
              <a:t>, </a:t>
            </a:r>
            <a:r>
              <a:rPr lang="en-US" altLang="zh-CN" sz="2000" i="1" dirty="0" smtClean="0">
                <a:ea typeface="宋体" panose="02010600030101010101" pitchFamily="2" charset="-122"/>
              </a:rPr>
              <a:t>P</a:t>
            </a:r>
            <a:r>
              <a:rPr lang="en-US" altLang="zh-CN" sz="2000" baseline="-25000" dirty="0" smtClean="0">
                <a:ea typeface="宋体" panose="02010600030101010101" pitchFamily="2" charset="-122"/>
              </a:rPr>
              <a:t>2</a:t>
            </a:r>
            <a:r>
              <a:rPr lang="en-US" altLang="zh-CN" sz="2000" dirty="0" smtClean="0">
                <a:ea typeface="宋体" panose="02010600030101010101" pitchFamily="2" charset="-122"/>
              </a:rPr>
              <a:t>, …, </a:t>
            </a:r>
            <a:r>
              <a:rPr lang="en-US" altLang="zh-CN" sz="2000" i="1" dirty="0" err="1" smtClean="0">
                <a:ea typeface="宋体" panose="02010600030101010101" pitchFamily="2" charset="-122"/>
              </a:rPr>
              <a:t>P</a:t>
            </a:r>
            <a:r>
              <a:rPr lang="en-US" altLang="zh-CN" sz="2000" i="1" baseline="-25000" dirty="0" err="1" smtClean="0">
                <a:ea typeface="宋体" panose="02010600030101010101" pitchFamily="2" charset="-122"/>
              </a:rPr>
              <a:t>n</a:t>
            </a:r>
            <a:r>
              <a:rPr lang="en-US" altLang="zh-CN" sz="2000" dirty="0" smtClean="0">
                <a:ea typeface="宋体" panose="02010600030101010101" pitchFamily="2" charset="-122"/>
              </a:rPr>
              <a:t>}, </a:t>
            </a:r>
            <a:r>
              <a:rPr lang="zh-CN" altLang="en-US" sz="2000" dirty="0" smtClean="0">
                <a:ea typeface="宋体" panose="02010600030101010101" pitchFamily="2" charset="-122"/>
              </a:rPr>
              <a:t>含有系统中全部的进程</a:t>
            </a:r>
          </a:p>
          <a:p>
            <a:pPr lvl="1">
              <a:buFont typeface="Monotype Sorts" pitchFamily="2" charset="2"/>
              <a:buNone/>
            </a:pPr>
            <a:endParaRPr lang="zh-CN" altLang="en-US" sz="2000" dirty="0" smtClean="0">
              <a:ea typeface="宋体" panose="02010600030101010101" pitchFamily="2" charset="-122"/>
            </a:endParaRPr>
          </a:p>
          <a:p>
            <a:pPr lvl="1"/>
            <a:r>
              <a:rPr lang="en-US" altLang="zh-CN" sz="2000" i="1" dirty="0" smtClean="0">
                <a:ea typeface="宋体" panose="02010600030101010101" pitchFamily="2" charset="-122"/>
              </a:rPr>
              <a:t>R</a:t>
            </a:r>
            <a:r>
              <a:rPr lang="en-US" altLang="zh-CN" sz="2000" dirty="0" smtClean="0">
                <a:ea typeface="宋体" panose="02010600030101010101" pitchFamily="2" charset="-122"/>
              </a:rPr>
              <a:t> = {</a:t>
            </a:r>
            <a:r>
              <a:rPr lang="en-US" altLang="zh-CN" sz="2000" i="1" dirty="0" smtClean="0">
                <a:ea typeface="宋体" panose="02010600030101010101" pitchFamily="2" charset="-122"/>
              </a:rPr>
              <a:t>R</a:t>
            </a:r>
            <a:r>
              <a:rPr lang="en-US" altLang="zh-CN" sz="2000" baseline="-25000" dirty="0" smtClean="0">
                <a:ea typeface="宋体" panose="02010600030101010101" pitchFamily="2" charset="-122"/>
              </a:rPr>
              <a:t>1</a:t>
            </a:r>
            <a:r>
              <a:rPr lang="en-US" altLang="zh-CN" sz="2000" dirty="0" smtClean="0">
                <a:ea typeface="宋体" panose="02010600030101010101" pitchFamily="2" charset="-122"/>
              </a:rPr>
              <a:t>, </a:t>
            </a:r>
            <a:r>
              <a:rPr lang="en-US" altLang="zh-CN" sz="2000" i="1" dirty="0" smtClean="0">
                <a:ea typeface="宋体" panose="02010600030101010101" pitchFamily="2" charset="-122"/>
              </a:rPr>
              <a:t>R</a:t>
            </a:r>
            <a:r>
              <a:rPr lang="en-US" altLang="zh-CN" sz="2000" baseline="-25000" dirty="0" smtClean="0">
                <a:ea typeface="宋体" panose="02010600030101010101" pitchFamily="2" charset="-122"/>
              </a:rPr>
              <a:t>2</a:t>
            </a:r>
            <a:r>
              <a:rPr lang="en-US" altLang="zh-CN" sz="2000" dirty="0" smtClean="0">
                <a:ea typeface="宋体" panose="02010600030101010101" pitchFamily="2" charset="-122"/>
              </a:rPr>
              <a:t>, …, </a:t>
            </a:r>
            <a:r>
              <a:rPr lang="en-US" altLang="zh-CN" sz="2000" i="1" dirty="0" smtClean="0">
                <a:ea typeface="宋体" panose="02010600030101010101" pitchFamily="2" charset="-122"/>
              </a:rPr>
              <a:t>R</a:t>
            </a:r>
            <a:r>
              <a:rPr lang="en-US" altLang="zh-CN" sz="2000" i="1" baseline="-25000" dirty="0" smtClean="0">
                <a:ea typeface="宋体" panose="02010600030101010101" pitchFamily="2" charset="-122"/>
              </a:rPr>
              <a:t>m</a:t>
            </a:r>
            <a:r>
              <a:rPr lang="en-US" altLang="zh-CN" sz="2000" dirty="0" smtClean="0">
                <a:ea typeface="宋体" panose="02010600030101010101" pitchFamily="2" charset="-122"/>
              </a:rPr>
              <a:t>}, </a:t>
            </a:r>
            <a:r>
              <a:rPr lang="zh-CN" altLang="en-US" sz="2000" dirty="0" smtClean="0">
                <a:ea typeface="宋体" panose="02010600030101010101" pitchFamily="2" charset="-122"/>
              </a:rPr>
              <a:t>含有系统中全部的资源</a:t>
            </a:r>
          </a:p>
          <a:p>
            <a:r>
              <a:rPr lang="zh-CN" altLang="en-US" sz="2000" dirty="0" smtClean="0">
                <a:ea typeface="宋体" panose="02010600030101010101" pitchFamily="2" charset="-122"/>
              </a:rPr>
              <a:t>请求边：有向边</a:t>
            </a:r>
            <a:r>
              <a:rPr lang="en-US" altLang="zh-CN" sz="2000" i="1" dirty="0" smtClean="0">
                <a:ea typeface="宋体" panose="02010600030101010101" pitchFamily="2" charset="-122"/>
              </a:rPr>
              <a:t>P</a:t>
            </a:r>
            <a:r>
              <a:rPr lang="en-US" altLang="zh-CN" sz="2000" baseline="-25000" dirty="0" smtClean="0">
                <a:ea typeface="宋体" panose="02010600030101010101" pitchFamily="2" charset="-122"/>
              </a:rPr>
              <a:t>i </a:t>
            </a:r>
            <a:r>
              <a:rPr lang="en-US" altLang="zh-CN" sz="2000" dirty="0" smtClean="0">
                <a:ea typeface="宋体" panose="02010600030101010101" pitchFamily="2" charset="-122"/>
                <a:sym typeface="Symbol" panose="05050102010706020507" pitchFamily="18" charset="2"/>
              </a:rPr>
              <a:t> </a:t>
            </a:r>
            <a:r>
              <a:rPr lang="en-US" altLang="zh-CN" sz="2000" i="1" dirty="0" err="1" smtClean="0">
                <a:ea typeface="宋体" panose="02010600030101010101" pitchFamily="2" charset="-122"/>
                <a:sym typeface="Symbol" panose="05050102010706020507" pitchFamily="18" charset="2"/>
              </a:rPr>
              <a:t>R</a:t>
            </a:r>
            <a:r>
              <a:rPr lang="en-US" altLang="zh-CN" sz="2000" i="1" baseline="-25000" dirty="0" err="1" smtClean="0">
                <a:ea typeface="宋体" panose="02010600030101010101" pitchFamily="2" charset="-122"/>
                <a:sym typeface="Symbol" panose="05050102010706020507" pitchFamily="18" charset="2"/>
              </a:rPr>
              <a:t>j</a:t>
            </a:r>
            <a:r>
              <a:rPr lang="en-US" altLang="zh-CN" sz="2000" i="1" baseline="-25000" dirty="0" smtClean="0">
                <a:ea typeface="宋体" panose="02010600030101010101" pitchFamily="2" charset="-122"/>
                <a:sym typeface="Symbol" panose="05050102010706020507" pitchFamily="18" charset="2"/>
              </a:rPr>
              <a:t> </a:t>
            </a:r>
            <a:endParaRPr lang="en-US" altLang="zh-CN" sz="2000" i="1" dirty="0" smtClean="0">
              <a:ea typeface="宋体" panose="02010600030101010101" pitchFamily="2" charset="-122"/>
              <a:sym typeface="Symbol" panose="05050102010706020507" pitchFamily="18" charset="2"/>
            </a:endParaRPr>
          </a:p>
          <a:p>
            <a:r>
              <a:rPr lang="zh-CN" altLang="en-US" sz="2000" dirty="0" smtClean="0">
                <a:ea typeface="宋体" panose="02010600030101010101" pitchFamily="2" charset="-122"/>
              </a:rPr>
              <a:t>分配边：有向边</a:t>
            </a:r>
            <a:r>
              <a:rPr lang="en-US" altLang="zh-CN" sz="2000" i="1" dirty="0" err="1" smtClean="0">
                <a:ea typeface="宋体" panose="02010600030101010101" pitchFamily="2" charset="-122"/>
                <a:sym typeface="Symbol" panose="05050102010706020507" pitchFamily="18" charset="2"/>
              </a:rPr>
              <a:t>R</a:t>
            </a:r>
            <a:r>
              <a:rPr lang="en-US" altLang="zh-CN" sz="2000" baseline="-25000" dirty="0" err="1" smtClean="0">
                <a:ea typeface="宋体" panose="02010600030101010101" pitchFamily="2" charset="-122"/>
              </a:rPr>
              <a:t>i</a:t>
            </a:r>
            <a:r>
              <a:rPr lang="en-US" altLang="zh-CN" sz="2000" baseline="-25000" dirty="0" smtClean="0">
                <a:ea typeface="宋体" panose="02010600030101010101" pitchFamily="2" charset="-122"/>
              </a:rPr>
              <a:t> </a:t>
            </a:r>
            <a:r>
              <a:rPr lang="en-US" altLang="zh-CN" sz="2000" dirty="0" smtClean="0">
                <a:ea typeface="宋体" panose="02010600030101010101" pitchFamily="2" charset="-122"/>
                <a:sym typeface="Symbol" panose="05050102010706020507" pitchFamily="18" charset="2"/>
              </a:rPr>
              <a:t></a:t>
            </a:r>
            <a:r>
              <a:rPr lang="en-US" altLang="zh-CN" sz="2000" i="1" dirty="0" smtClean="0">
                <a:ea typeface="宋体" panose="02010600030101010101" pitchFamily="2" charset="-122"/>
              </a:rPr>
              <a:t>P</a:t>
            </a:r>
            <a:r>
              <a:rPr lang="en-US" altLang="zh-CN" sz="2000" dirty="0" smtClean="0">
                <a:ea typeface="宋体" panose="02010600030101010101" pitchFamily="2" charset="-122"/>
                <a:sym typeface="Symbol" panose="05050102010706020507" pitchFamily="18" charset="2"/>
              </a:rPr>
              <a:t> </a:t>
            </a:r>
            <a:r>
              <a:rPr lang="en-US" altLang="zh-CN" sz="2000" i="1" baseline="-25000" dirty="0" smtClean="0">
                <a:ea typeface="宋体" panose="02010600030101010101" pitchFamily="2" charset="-122"/>
                <a:sym typeface="Symbol" panose="05050102010706020507" pitchFamily="18" charset="2"/>
              </a:rPr>
              <a:t>j </a:t>
            </a:r>
            <a:endParaRPr lang="en-US" altLang="zh-CN" sz="2000" i="1" dirty="0" smtClean="0">
              <a:ea typeface="宋体" panose="02010600030101010101" pitchFamily="2" charset="-122"/>
              <a:sym typeface="Symbol" panose="05050102010706020507" pitchFamily="18" charset="2"/>
            </a:endParaRPr>
          </a:p>
          <a:p>
            <a:endParaRPr lang="zh-CN" altLang="zh-CN" b="1" i="1" baseline="-25000" dirty="0" smtClean="0">
              <a:ea typeface="宋体" panose="02010600030101010101" pitchFamily="2" charset="-122"/>
              <a:sym typeface="Symbol" panose="05050102010706020507" pitchFamily="18" charset="2"/>
            </a:endParaRPr>
          </a:p>
        </p:txBody>
      </p:sp>
      <p:sp>
        <p:nvSpPr>
          <p:cNvPr id="13316" name="Text Box 4"/>
          <p:cNvSpPr txBox="1">
            <a:spLocks noChangeArrowheads="1"/>
          </p:cNvSpPr>
          <p:nvPr/>
        </p:nvSpPr>
        <p:spPr bwMode="auto">
          <a:xfrm>
            <a:off x="539552" y="1628800"/>
            <a:ext cx="709228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algn="ctr">
              <a:spcBef>
                <a:spcPct val="50000"/>
              </a:spcBef>
            </a:pPr>
            <a:r>
              <a:rPr lang="zh-CN" altLang="en-US" b="1" dirty="0"/>
              <a:t>一个顶点的集合</a:t>
            </a:r>
            <a:r>
              <a:rPr lang="en-US" altLang="zh-CN" b="1" dirty="0"/>
              <a:t>V</a:t>
            </a:r>
            <a:r>
              <a:rPr lang="zh-CN" altLang="en-US" b="1" dirty="0"/>
              <a:t>和边的集合</a:t>
            </a:r>
            <a:r>
              <a:rPr lang="en-US" altLang="zh-CN" b="1" dirty="0"/>
              <a:t>E</a:t>
            </a:r>
            <a:endParaRPr lang="zh-CN" altLang="en-US" b="1" dirty="0"/>
          </a:p>
        </p:txBody>
      </p:sp>
    </p:spTree>
    <p:extLst>
      <p:ext uri="{BB962C8B-B14F-4D97-AF65-F5344CB8AC3E}">
        <p14:creationId xmlns:p14="http://schemas.microsoft.com/office/powerpoint/2010/main" val="272709423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39825" y="417513"/>
            <a:ext cx="7188200" cy="806450"/>
          </a:xfrm>
        </p:spPr>
        <p:txBody>
          <a:bodyPr/>
          <a:lstStyle/>
          <a:p>
            <a:pPr>
              <a:defRPr/>
            </a:pPr>
            <a:r>
              <a:rPr lang="zh-CN" altLang="en-US" sz="3000" dirty="0" smtClean="0">
                <a:ea typeface="宋体" panose="02010600030101010101" pitchFamily="2" charset="-122"/>
              </a:rPr>
              <a:t>资源分配图</a:t>
            </a:r>
          </a:p>
        </p:txBody>
      </p:sp>
      <p:sp>
        <p:nvSpPr>
          <p:cNvPr id="14339" name="Rectangle 3"/>
          <p:cNvSpPr>
            <a:spLocks noGrp="1" noChangeArrowheads="1"/>
          </p:cNvSpPr>
          <p:nvPr>
            <p:ph type="body" idx="1"/>
          </p:nvPr>
        </p:nvSpPr>
        <p:spPr>
          <a:xfrm>
            <a:off x="717550" y="1672432"/>
            <a:ext cx="7029450" cy="3949699"/>
          </a:xfrm>
        </p:spPr>
        <p:txBody>
          <a:bodyPr/>
          <a:lstStyle/>
          <a:p>
            <a:r>
              <a:rPr lang="zh-CN" altLang="en-US" sz="2000" b="1" dirty="0" smtClean="0">
                <a:ea typeface="宋体" panose="02010600030101010101" pitchFamily="2" charset="-122"/>
              </a:rPr>
              <a:t>进程</a:t>
            </a:r>
            <a:br>
              <a:rPr lang="zh-CN" altLang="en-US" sz="2000" b="1" dirty="0" smtClean="0">
                <a:ea typeface="宋体" panose="02010600030101010101" pitchFamily="2" charset="-122"/>
              </a:rPr>
            </a:br>
            <a:r>
              <a:rPr lang="zh-CN" altLang="en-US" sz="2000" b="1" dirty="0" smtClean="0">
                <a:ea typeface="宋体" panose="02010600030101010101" pitchFamily="2" charset="-122"/>
              </a:rPr>
              <a:t/>
            </a:r>
            <a:br>
              <a:rPr lang="zh-CN" altLang="en-US" sz="2000" b="1" dirty="0" smtClean="0">
                <a:ea typeface="宋体" panose="02010600030101010101" pitchFamily="2" charset="-122"/>
              </a:rPr>
            </a:br>
            <a:r>
              <a:rPr lang="zh-CN" altLang="en-US" sz="2000" b="1" dirty="0" smtClean="0">
                <a:ea typeface="宋体" panose="02010600030101010101" pitchFamily="2" charset="-122"/>
              </a:rPr>
              <a:t/>
            </a:r>
            <a:br>
              <a:rPr lang="zh-CN" altLang="en-US" sz="2000" b="1" dirty="0" smtClean="0">
                <a:ea typeface="宋体" panose="02010600030101010101" pitchFamily="2" charset="-122"/>
              </a:rPr>
            </a:br>
            <a:endParaRPr lang="zh-CN" altLang="en-US" sz="2000" b="1" dirty="0" smtClean="0">
              <a:ea typeface="宋体" panose="02010600030101010101" pitchFamily="2" charset="-122"/>
            </a:endParaRPr>
          </a:p>
          <a:p>
            <a:r>
              <a:rPr lang="zh-CN" altLang="en-US" sz="2000" b="1" dirty="0" smtClean="0">
                <a:ea typeface="宋体" panose="02010600030101010101" pitchFamily="2" charset="-122"/>
              </a:rPr>
              <a:t>有四个实例的资源类型</a:t>
            </a:r>
          </a:p>
          <a:p>
            <a:pPr>
              <a:buFont typeface="Monotype Sorts" pitchFamily="2" charset="2"/>
              <a:buNone/>
            </a:pPr>
            <a:endParaRPr lang="zh-CN" altLang="zh-CN" sz="2000" b="1" dirty="0" smtClean="0">
              <a:ea typeface="宋体" panose="02010600030101010101" pitchFamily="2" charset="-122"/>
            </a:endParaRPr>
          </a:p>
          <a:p>
            <a:endParaRPr lang="zh-CN" altLang="zh-CN" sz="2000" b="1" dirty="0" smtClean="0">
              <a:ea typeface="宋体" panose="02010600030101010101" pitchFamily="2" charset="-122"/>
            </a:endParaRPr>
          </a:p>
          <a:p>
            <a:r>
              <a:rPr lang="en-US" altLang="zh-CN" sz="2000" b="1" i="1" dirty="0" smtClean="0">
                <a:ea typeface="宋体" panose="02010600030101010101" pitchFamily="2" charset="-122"/>
              </a:rPr>
              <a:t>P</a:t>
            </a:r>
            <a:r>
              <a:rPr lang="en-US" altLang="zh-CN" sz="2000" b="1" i="1" baseline="-25000" dirty="0" smtClean="0">
                <a:ea typeface="宋体" panose="02010600030101010101" pitchFamily="2" charset="-122"/>
              </a:rPr>
              <a:t>i</a:t>
            </a:r>
            <a:r>
              <a:rPr lang="en-US" altLang="zh-CN" sz="2000" b="1" i="1" dirty="0" smtClean="0">
                <a:ea typeface="宋体" panose="02010600030101010101" pitchFamily="2" charset="-122"/>
              </a:rPr>
              <a:t> </a:t>
            </a:r>
            <a:r>
              <a:rPr lang="zh-CN" altLang="en-US" sz="2000" b="1" i="1" dirty="0" smtClean="0">
                <a:ea typeface="宋体" panose="02010600030101010101" pitchFamily="2" charset="-122"/>
              </a:rPr>
              <a:t>请求一个</a:t>
            </a:r>
            <a:r>
              <a:rPr lang="en-US" altLang="zh-CN" sz="2000" b="1" i="1" dirty="0" err="1" smtClean="0">
                <a:ea typeface="宋体" panose="02010600030101010101" pitchFamily="2" charset="-122"/>
              </a:rPr>
              <a:t>R</a:t>
            </a:r>
            <a:r>
              <a:rPr lang="en-US" altLang="zh-CN" sz="2000" b="1" i="1" baseline="-25000" dirty="0" err="1" smtClean="0">
                <a:ea typeface="宋体" panose="02010600030101010101" pitchFamily="2" charset="-122"/>
              </a:rPr>
              <a:t>j</a:t>
            </a:r>
            <a:r>
              <a:rPr lang="zh-CN" altLang="en-US" sz="2000" b="1" i="1" dirty="0" smtClean="0">
                <a:ea typeface="宋体" panose="02010600030101010101" pitchFamily="2" charset="-122"/>
              </a:rPr>
              <a:t>的实例</a:t>
            </a:r>
            <a:endParaRPr lang="zh-CN" altLang="en-US" sz="2000" b="1" dirty="0" smtClean="0">
              <a:ea typeface="宋体" panose="02010600030101010101" pitchFamily="2" charset="-122"/>
            </a:endParaRPr>
          </a:p>
          <a:p>
            <a:endParaRPr lang="zh-CN" altLang="zh-CN" sz="2000" b="1" dirty="0" smtClean="0">
              <a:ea typeface="宋体" panose="02010600030101010101" pitchFamily="2" charset="-122"/>
            </a:endParaRPr>
          </a:p>
          <a:p>
            <a:pPr>
              <a:buFont typeface="Monotype Sorts" pitchFamily="2" charset="2"/>
              <a:buNone/>
            </a:pPr>
            <a:endParaRPr lang="zh-CN" altLang="zh-CN" sz="2000" b="1" dirty="0" smtClean="0">
              <a:ea typeface="宋体" panose="02010600030101010101" pitchFamily="2" charset="-122"/>
            </a:endParaRPr>
          </a:p>
          <a:p>
            <a:r>
              <a:rPr lang="en-US" altLang="zh-CN" sz="2000" b="1" i="1" dirty="0" smtClean="0">
                <a:ea typeface="宋体" panose="02010600030101010101" pitchFamily="2" charset="-122"/>
              </a:rPr>
              <a:t>P</a:t>
            </a:r>
            <a:r>
              <a:rPr lang="en-US" altLang="zh-CN" sz="2000" b="1" i="1" baseline="-25000" dirty="0" smtClean="0">
                <a:ea typeface="宋体" panose="02010600030101010101" pitchFamily="2" charset="-122"/>
              </a:rPr>
              <a:t>i</a:t>
            </a:r>
            <a:r>
              <a:rPr lang="en-US" altLang="zh-CN" sz="2000" b="1" i="1" dirty="0" smtClean="0">
                <a:ea typeface="宋体" panose="02010600030101010101" pitchFamily="2" charset="-122"/>
              </a:rPr>
              <a:t> </a:t>
            </a:r>
            <a:r>
              <a:rPr lang="zh-CN" altLang="en-US" sz="2000" b="1" i="1" dirty="0" smtClean="0">
                <a:ea typeface="宋体" panose="02010600030101010101" pitchFamily="2" charset="-122"/>
              </a:rPr>
              <a:t>持有一个</a:t>
            </a:r>
            <a:r>
              <a:rPr lang="en-US" altLang="zh-CN" sz="2000" b="1" i="1" dirty="0" err="1" smtClean="0">
                <a:ea typeface="宋体" panose="02010600030101010101" pitchFamily="2" charset="-122"/>
              </a:rPr>
              <a:t>R</a:t>
            </a:r>
            <a:r>
              <a:rPr lang="en-US" altLang="zh-CN" sz="2000" b="1" i="1" baseline="-25000" dirty="0" err="1" smtClean="0">
                <a:ea typeface="宋体" panose="02010600030101010101" pitchFamily="2" charset="-122"/>
              </a:rPr>
              <a:t>j</a:t>
            </a:r>
            <a:r>
              <a:rPr lang="zh-CN" altLang="en-US" sz="2000" b="1" i="1" dirty="0" smtClean="0">
                <a:ea typeface="宋体" panose="02010600030101010101" pitchFamily="2" charset="-122"/>
              </a:rPr>
              <a:t>的实例</a:t>
            </a:r>
            <a:endParaRPr lang="zh-CN" altLang="en-US" sz="2000" b="1" dirty="0" smtClean="0">
              <a:ea typeface="宋体" panose="02010600030101010101" pitchFamily="2" charset="-122"/>
            </a:endParaRPr>
          </a:p>
          <a:p>
            <a:endParaRPr lang="zh-CN" altLang="zh-CN" b="1" i="1" baseline="-25000" dirty="0" smtClean="0">
              <a:ea typeface="宋体" panose="02010600030101010101" pitchFamily="2" charset="-122"/>
            </a:endParaRPr>
          </a:p>
        </p:txBody>
      </p:sp>
      <p:sp>
        <p:nvSpPr>
          <p:cNvPr id="14340" name="Oval 4"/>
          <p:cNvSpPr>
            <a:spLocks noChangeArrowheads="1"/>
          </p:cNvSpPr>
          <p:nvPr/>
        </p:nvSpPr>
        <p:spPr bwMode="auto">
          <a:xfrm>
            <a:off x="4143375" y="1619250"/>
            <a:ext cx="495300" cy="4953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41" name="Oval 5"/>
          <p:cNvSpPr>
            <a:spLocks noChangeArrowheads="1"/>
          </p:cNvSpPr>
          <p:nvPr/>
        </p:nvSpPr>
        <p:spPr bwMode="auto">
          <a:xfrm>
            <a:off x="3657600" y="5562600"/>
            <a:ext cx="495300" cy="4953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algn="ctr"/>
            <a:r>
              <a:rPr lang="en-US" altLang="zh-CN" i="1"/>
              <a:t>P</a:t>
            </a:r>
            <a:r>
              <a:rPr lang="en-US" altLang="zh-CN" i="1" baseline="-25000"/>
              <a:t>i</a:t>
            </a:r>
            <a:endParaRPr lang="en-US" altLang="zh-CN"/>
          </a:p>
        </p:txBody>
      </p:sp>
      <p:sp>
        <p:nvSpPr>
          <p:cNvPr id="14342" name="Oval 6"/>
          <p:cNvSpPr>
            <a:spLocks noChangeArrowheads="1"/>
          </p:cNvSpPr>
          <p:nvPr/>
        </p:nvSpPr>
        <p:spPr bwMode="auto">
          <a:xfrm>
            <a:off x="3638550" y="4381500"/>
            <a:ext cx="495300" cy="4953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algn="ctr"/>
            <a:r>
              <a:rPr lang="en-US" altLang="zh-CN" i="1"/>
              <a:t>P</a:t>
            </a:r>
            <a:r>
              <a:rPr lang="en-US" altLang="zh-CN" i="1" baseline="-25000"/>
              <a:t>i</a:t>
            </a:r>
            <a:endParaRPr lang="en-US" altLang="zh-CN" i="1"/>
          </a:p>
        </p:txBody>
      </p:sp>
      <p:grpSp>
        <p:nvGrpSpPr>
          <p:cNvPr id="14343" name="Group 12"/>
          <p:cNvGrpSpPr>
            <a:grpSpLocks/>
          </p:cNvGrpSpPr>
          <p:nvPr/>
        </p:nvGrpSpPr>
        <p:grpSpPr bwMode="auto">
          <a:xfrm>
            <a:off x="4232275" y="3121025"/>
            <a:ext cx="438150" cy="419100"/>
            <a:chOff x="2666" y="1966"/>
            <a:chExt cx="276" cy="264"/>
          </a:xfrm>
        </p:grpSpPr>
        <p:sp>
          <p:nvSpPr>
            <p:cNvPr id="14360" name="Rectangle 7"/>
            <p:cNvSpPr>
              <a:spLocks noChangeArrowheads="1"/>
            </p:cNvSpPr>
            <p:nvPr/>
          </p:nvSpPr>
          <p:spPr bwMode="auto">
            <a:xfrm>
              <a:off x="2666" y="1966"/>
              <a:ext cx="276" cy="26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61" name="Rectangle 8"/>
            <p:cNvSpPr>
              <a:spLocks noChangeArrowheads="1"/>
            </p:cNvSpPr>
            <p:nvPr/>
          </p:nvSpPr>
          <p:spPr bwMode="auto">
            <a:xfrm>
              <a:off x="2736" y="2026"/>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62" name="Rectangle 9"/>
            <p:cNvSpPr>
              <a:spLocks noChangeArrowheads="1"/>
            </p:cNvSpPr>
            <p:nvPr/>
          </p:nvSpPr>
          <p:spPr bwMode="auto">
            <a:xfrm>
              <a:off x="2832" y="2026"/>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63" name="Rectangle 10"/>
            <p:cNvSpPr>
              <a:spLocks noChangeArrowheads="1"/>
            </p:cNvSpPr>
            <p:nvPr/>
          </p:nvSpPr>
          <p:spPr bwMode="auto">
            <a:xfrm>
              <a:off x="2736" y="2108"/>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64" name="Rectangle 11"/>
            <p:cNvSpPr>
              <a:spLocks noChangeArrowheads="1"/>
            </p:cNvSpPr>
            <p:nvPr/>
          </p:nvSpPr>
          <p:spPr bwMode="auto">
            <a:xfrm>
              <a:off x="2832" y="2108"/>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grpSp>
        <p:nvGrpSpPr>
          <p:cNvPr id="14344" name="Group 13"/>
          <p:cNvGrpSpPr>
            <a:grpSpLocks/>
          </p:cNvGrpSpPr>
          <p:nvPr/>
        </p:nvGrpSpPr>
        <p:grpSpPr bwMode="auto">
          <a:xfrm>
            <a:off x="4470400" y="4445000"/>
            <a:ext cx="438150" cy="419100"/>
            <a:chOff x="2666" y="1966"/>
            <a:chExt cx="276" cy="264"/>
          </a:xfrm>
        </p:grpSpPr>
        <p:sp>
          <p:nvSpPr>
            <p:cNvPr id="14355" name="Rectangle 14"/>
            <p:cNvSpPr>
              <a:spLocks noChangeArrowheads="1"/>
            </p:cNvSpPr>
            <p:nvPr/>
          </p:nvSpPr>
          <p:spPr bwMode="auto">
            <a:xfrm>
              <a:off x="2666" y="1966"/>
              <a:ext cx="276" cy="26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6" name="Rectangle 15"/>
            <p:cNvSpPr>
              <a:spLocks noChangeArrowheads="1"/>
            </p:cNvSpPr>
            <p:nvPr/>
          </p:nvSpPr>
          <p:spPr bwMode="auto">
            <a:xfrm>
              <a:off x="2736" y="2026"/>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7" name="Rectangle 16"/>
            <p:cNvSpPr>
              <a:spLocks noChangeArrowheads="1"/>
            </p:cNvSpPr>
            <p:nvPr/>
          </p:nvSpPr>
          <p:spPr bwMode="auto">
            <a:xfrm>
              <a:off x="2832" y="2026"/>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8" name="Rectangle 17"/>
            <p:cNvSpPr>
              <a:spLocks noChangeArrowheads="1"/>
            </p:cNvSpPr>
            <p:nvPr/>
          </p:nvSpPr>
          <p:spPr bwMode="auto">
            <a:xfrm>
              <a:off x="2736" y="2108"/>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9" name="Rectangle 18"/>
            <p:cNvSpPr>
              <a:spLocks noChangeArrowheads="1"/>
            </p:cNvSpPr>
            <p:nvPr/>
          </p:nvSpPr>
          <p:spPr bwMode="auto">
            <a:xfrm>
              <a:off x="2832" y="2108"/>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sp>
        <p:nvSpPr>
          <p:cNvPr id="14345" name="Line 19"/>
          <p:cNvSpPr>
            <a:spLocks noChangeShapeType="1"/>
          </p:cNvSpPr>
          <p:nvPr/>
        </p:nvSpPr>
        <p:spPr bwMode="auto">
          <a:xfrm>
            <a:off x="4143375" y="46482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6" name="Text Box 20"/>
          <p:cNvSpPr txBox="1">
            <a:spLocks noChangeArrowheads="1"/>
          </p:cNvSpPr>
          <p:nvPr/>
        </p:nvSpPr>
        <p:spPr bwMode="auto">
          <a:xfrm>
            <a:off x="4530725" y="4862513"/>
            <a:ext cx="3381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algn="ctr">
              <a:spcBef>
                <a:spcPct val="50000"/>
              </a:spcBef>
            </a:pPr>
            <a:r>
              <a:rPr lang="en-US" altLang="zh-CN" sz="1400" i="1"/>
              <a:t>R</a:t>
            </a:r>
            <a:r>
              <a:rPr lang="en-US" altLang="zh-CN" sz="1400" i="1" baseline="-25000"/>
              <a:t>j</a:t>
            </a:r>
            <a:endParaRPr lang="en-US" altLang="zh-CN" sz="1400" i="1"/>
          </a:p>
        </p:txBody>
      </p:sp>
      <p:grpSp>
        <p:nvGrpSpPr>
          <p:cNvPr id="14347" name="Group 21"/>
          <p:cNvGrpSpPr>
            <a:grpSpLocks/>
          </p:cNvGrpSpPr>
          <p:nvPr/>
        </p:nvGrpSpPr>
        <p:grpSpPr bwMode="auto">
          <a:xfrm>
            <a:off x="4451350" y="5626100"/>
            <a:ext cx="438150" cy="419100"/>
            <a:chOff x="2666" y="1966"/>
            <a:chExt cx="276" cy="264"/>
          </a:xfrm>
        </p:grpSpPr>
        <p:sp>
          <p:nvSpPr>
            <p:cNvPr id="14350" name="Rectangle 22"/>
            <p:cNvSpPr>
              <a:spLocks noChangeArrowheads="1"/>
            </p:cNvSpPr>
            <p:nvPr/>
          </p:nvSpPr>
          <p:spPr bwMode="auto">
            <a:xfrm>
              <a:off x="2666" y="1966"/>
              <a:ext cx="276" cy="26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1" name="Rectangle 23"/>
            <p:cNvSpPr>
              <a:spLocks noChangeArrowheads="1"/>
            </p:cNvSpPr>
            <p:nvPr/>
          </p:nvSpPr>
          <p:spPr bwMode="auto">
            <a:xfrm>
              <a:off x="2736" y="2026"/>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2" name="Rectangle 24"/>
            <p:cNvSpPr>
              <a:spLocks noChangeArrowheads="1"/>
            </p:cNvSpPr>
            <p:nvPr/>
          </p:nvSpPr>
          <p:spPr bwMode="auto">
            <a:xfrm>
              <a:off x="2832" y="2026"/>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3" name="Rectangle 25"/>
            <p:cNvSpPr>
              <a:spLocks noChangeArrowheads="1"/>
            </p:cNvSpPr>
            <p:nvPr/>
          </p:nvSpPr>
          <p:spPr bwMode="auto">
            <a:xfrm>
              <a:off x="2736" y="2108"/>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4" name="Rectangle 26"/>
            <p:cNvSpPr>
              <a:spLocks noChangeArrowheads="1"/>
            </p:cNvSpPr>
            <p:nvPr/>
          </p:nvSpPr>
          <p:spPr bwMode="auto">
            <a:xfrm>
              <a:off x="2832" y="2108"/>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sp>
        <p:nvSpPr>
          <p:cNvPr id="14348" name="Line 27"/>
          <p:cNvSpPr>
            <a:spLocks noChangeShapeType="1"/>
          </p:cNvSpPr>
          <p:nvPr/>
        </p:nvSpPr>
        <p:spPr bwMode="auto">
          <a:xfrm flipH="1">
            <a:off x="4124325" y="5772150"/>
            <a:ext cx="476250" cy="104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9" name="Text Box 28"/>
          <p:cNvSpPr txBox="1">
            <a:spLocks noChangeArrowheads="1"/>
          </p:cNvSpPr>
          <p:nvPr/>
        </p:nvSpPr>
        <p:spPr bwMode="auto">
          <a:xfrm>
            <a:off x="4502150" y="6015038"/>
            <a:ext cx="3381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algn="ctr">
              <a:spcBef>
                <a:spcPct val="50000"/>
              </a:spcBef>
            </a:pPr>
            <a:r>
              <a:rPr lang="en-US" altLang="zh-CN" sz="1400" i="1"/>
              <a:t>R</a:t>
            </a:r>
            <a:r>
              <a:rPr lang="en-US" altLang="zh-CN" sz="1400" i="1" baseline="-25000"/>
              <a:t>j</a:t>
            </a:r>
            <a:endParaRPr lang="en-US" altLang="zh-CN" sz="1400" i="1"/>
          </a:p>
        </p:txBody>
      </p:sp>
    </p:spTree>
    <p:extLst>
      <p:ext uri="{BB962C8B-B14F-4D97-AF65-F5344CB8AC3E}">
        <p14:creationId xmlns:p14="http://schemas.microsoft.com/office/powerpoint/2010/main" val="365377953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57647" y="548680"/>
            <a:ext cx="7050087" cy="571500"/>
          </a:xfrm>
        </p:spPr>
        <p:txBody>
          <a:bodyPr/>
          <a:lstStyle/>
          <a:p>
            <a:pPr>
              <a:defRPr/>
            </a:pPr>
            <a:r>
              <a:rPr lang="zh-CN" altLang="en-US" sz="3000" dirty="0" smtClean="0">
                <a:ea typeface="宋体" panose="02010600030101010101" pitchFamily="2" charset="-122"/>
              </a:rPr>
              <a:t>资源分配图的例子</a:t>
            </a:r>
          </a:p>
        </p:txBody>
      </p:sp>
      <p:pic>
        <p:nvPicPr>
          <p:cNvPr id="15363" name="Picture 6"/>
          <p:cNvPicPr>
            <a:picLocks noChangeAspect="1" noChangeArrowheads="1"/>
          </p:cNvPicPr>
          <p:nvPr/>
        </p:nvPicPr>
        <p:blipFill>
          <a:blip r:embed="rId2">
            <a:extLst>
              <a:ext uri="{28A0092B-C50C-407E-A947-70E740481C1C}">
                <a14:useLocalDpi xmlns:a14="http://schemas.microsoft.com/office/drawing/2010/main" val="0"/>
              </a:ext>
            </a:extLst>
          </a:blip>
          <a:srcRect l="23024" t="871" r="23206" b="1060"/>
          <a:stretch>
            <a:fillRect/>
          </a:stretch>
        </p:blipFill>
        <p:spPr bwMode="auto">
          <a:xfrm>
            <a:off x="2915816" y="1772816"/>
            <a:ext cx="3333750" cy="4864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57427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uda">
  <a:themeElements>
    <a:clrScheme name="sud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suda">
      <a:majorFont>
        <a:latin typeface="Arial"/>
        <a:ea typeface="华文新魏"/>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sud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suda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suda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suda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suda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suda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suda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suda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uda" id="{CA1FFCAC-1875-4C6A-B114-01528468120D}" vid="{4850C8DD-F9BA-478B-9637-533962C4B9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suda</Template>
  <TotalTime>519</TotalTime>
  <Words>508</Words>
  <Application>Microsoft Office PowerPoint</Application>
  <PresentationFormat>全屏显示(4:3)</PresentationFormat>
  <Paragraphs>76</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Monotype Sorts</vt:lpstr>
      <vt:lpstr>华文新魏</vt:lpstr>
      <vt:lpstr>宋体</vt:lpstr>
      <vt:lpstr>Arial</vt:lpstr>
      <vt:lpstr>Calibri</vt:lpstr>
      <vt:lpstr>Helvetica</vt:lpstr>
      <vt:lpstr>Symbol</vt:lpstr>
      <vt:lpstr>Webdings</vt:lpstr>
      <vt:lpstr>Wingdings</vt:lpstr>
      <vt:lpstr>suda</vt:lpstr>
      <vt:lpstr>第七章 死锁（一）  死锁概念</vt:lpstr>
      <vt:lpstr>PowerPoint 演示文稿</vt:lpstr>
      <vt:lpstr>过桥例子</vt:lpstr>
      <vt:lpstr>死锁问题</vt:lpstr>
      <vt:lpstr>死锁的特征</vt:lpstr>
      <vt:lpstr>系统模型</vt:lpstr>
      <vt:lpstr>资源分配图</vt:lpstr>
      <vt:lpstr>资源分配图</vt:lpstr>
      <vt:lpstr>资源分配图的例子</vt:lpstr>
      <vt:lpstr>有环有死锁的资源分配图</vt:lpstr>
      <vt:lpstr>有环但没有死锁的资源分配图</vt:lpstr>
      <vt:lpstr>基本事实</vt:lpstr>
      <vt:lpstr>处理死锁的方法</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1、进程概念</dc:title>
  <dc:creator>hlwang</dc:creator>
  <cp:lastModifiedBy>hlwang</cp:lastModifiedBy>
  <cp:revision>29</cp:revision>
  <dcterms:created xsi:type="dcterms:W3CDTF">2016-12-10T07:36:45Z</dcterms:created>
  <dcterms:modified xsi:type="dcterms:W3CDTF">2016-12-13T04:05:09Z</dcterms:modified>
</cp:coreProperties>
</file>