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F4953E-C091-44B6-8244-EA38A13E294A}" type="datetimeFigureOut">
              <a:rPr lang="zh-CN" altLang="en-US" smtClean="0"/>
              <a:t>2017/3/7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7A6D17-0AEA-4310-ACCB-F9F1E25EA06E}" type="slidenum">
              <a:rPr lang="zh-CN" altLang="en-US" smtClean="0"/>
              <a:t>‹#›</a:t>
            </a:fld>
            <a:endParaRPr lang="zh-CN" altLang="en-US"/>
          </a:p>
        </p:txBody>
      </p:sp>
    </p:spTree>
    <p:extLst>
      <p:ext uri="{BB962C8B-B14F-4D97-AF65-F5344CB8AC3E}">
        <p14:creationId xmlns:p14="http://schemas.microsoft.com/office/powerpoint/2010/main" val="2307448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Helvetica" pitchFamily="34" charset="0"/>
                <a:ea typeface="宋体" pitchFamily="2" charset="-122"/>
              </a:defRPr>
            </a:lvl1pPr>
            <a:lvl2pPr marL="742950" indent="-285750" defTabSz="912813">
              <a:defRPr>
                <a:solidFill>
                  <a:schemeClr val="tx1"/>
                </a:solidFill>
                <a:latin typeface="Helvetica" pitchFamily="34" charset="0"/>
                <a:ea typeface="宋体" pitchFamily="2" charset="-122"/>
              </a:defRPr>
            </a:lvl2pPr>
            <a:lvl3pPr marL="1143000" indent="-228600" defTabSz="912813">
              <a:defRPr>
                <a:solidFill>
                  <a:schemeClr val="tx1"/>
                </a:solidFill>
                <a:latin typeface="Helvetica" pitchFamily="34" charset="0"/>
                <a:ea typeface="宋体" pitchFamily="2" charset="-122"/>
              </a:defRPr>
            </a:lvl3pPr>
            <a:lvl4pPr marL="1600200" indent="-228600" defTabSz="912813">
              <a:defRPr>
                <a:solidFill>
                  <a:schemeClr val="tx1"/>
                </a:solidFill>
                <a:latin typeface="Helvetica" pitchFamily="34" charset="0"/>
                <a:ea typeface="宋体" pitchFamily="2" charset="-122"/>
              </a:defRPr>
            </a:lvl4pPr>
            <a:lvl5pPr marL="2057400" indent="-228600" defTabSz="912813">
              <a:defRPr>
                <a:solidFill>
                  <a:schemeClr val="tx1"/>
                </a:solidFill>
                <a:latin typeface="Helvetica" pitchFamily="34" charset="0"/>
                <a:ea typeface="宋体" pitchFamily="2" charset="-122"/>
              </a:defRPr>
            </a:lvl5pPr>
            <a:lvl6pPr marL="2514600" indent="-228600" defTabSz="912813"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12813"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12813"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12813" eaLnBrk="0" fontAlgn="base" hangingPunct="0">
              <a:spcBef>
                <a:spcPct val="0"/>
              </a:spcBef>
              <a:spcAft>
                <a:spcPct val="0"/>
              </a:spcAft>
              <a:defRPr>
                <a:solidFill>
                  <a:schemeClr val="tx1"/>
                </a:solidFill>
                <a:latin typeface="Helvetica" pitchFamily="34" charset="0"/>
                <a:ea typeface="宋体" pitchFamily="2" charset="-122"/>
              </a:defRPr>
            </a:lvl9pPr>
          </a:lstStyle>
          <a:p>
            <a:fld id="{F9F63E28-053E-43CE-AA62-2AAED1D6BE30}" type="slidenum">
              <a:rPr lang="en-US" altLang="en-US">
                <a:latin typeface="Times New Roman" pitchFamily="18" charset="0"/>
                <a:ea typeface="MS PGothic" pitchFamily="34" charset="-128"/>
              </a:rPr>
              <a:pPr/>
              <a:t>5</a:t>
            </a:fld>
            <a:endParaRPr lang="en-US" altLang="en-US">
              <a:latin typeface="Times New Roman" pitchFamily="18" charset="0"/>
              <a:ea typeface="MS PGothic" pitchFamily="34" charset="-128"/>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Helvetica" pitchFamily="34" charset="0"/>
                <a:ea typeface="宋体" pitchFamily="2" charset="-122"/>
              </a:defRPr>
            </a:lvl1pPr>
            <a:lvl2pPr marL="742950" indent="-285750" defTabSz="912813">
              <a:defRPr>
                <a:solidFill>
                  <a:schemeClr val="tx1"/>
                </a:solidFill>
                <a:latin typeface="Helvetica" pitchFamily="34" charset="0"/>
                <a:ea typeface="宋体" pitchFamily="2" charset="-122"/>
              </a:defRPr>
            </a:lvl2pPr>
            <a:lvl3pPr marL="1143000" indent="-228600" defTabSz="912813">
              <a:defRPr>
                <a:solidFill>
                  <a:schemeClr val="tx1"/>
                </a:solidFill>
                <a:latin typeface="Helvetica" pitchFamily="34" charset="0"/>
                <a:ea typeface="宋体" pitchFamily="2" charset="-122"/>
              </a:defRPr>
            </a:lvl3pPr>
            <a:lvl4pPr marL="1600200" indent="-228600" defTabSz="912813">
              <a:defRPr>
                <a:solidFill>
                  <a:schemeClr val="tx1"/>
                </a:solidFill>
                <a:latin typeface="Helvetica" pitchFamily="34" charset="0"/>
                <a:ea typeface="宋体" pitchFamily="2" charset="-122"/>
              </a:defRPr>
            </a:lvl4pPr>
            <a:lvl5pPr marL="2057400" indent="-228600" defTabSz="912813">
              <a:defRPr>
                <a:solidFill>
                  <a:schemeClr val="tx1"/>
                </a:solidFill>
                <a:latin typeface="Helvetica" pitchFamily="34" charset="0"/>
                <a:ea typeface="宋体" pitchFamily="2" charset="-122"/>
              </a:defRPr>
            </a:lvl5pPr>
            <a:lvl6pPr marL="2514600" indent="-228600" defTabSz="912813"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12813"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12813"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12813" eaLnBrk="0" fontAlgn="base" hangingPunct="0">
              <a:spcBef>
                <a:spcPct val="0"/>
              </a:spcBef>
              <a:spcAft>
                <a:spcPct val="0"/>
              </a:spcAft>
              <a:defRPr>
                <a:solidFill>
                  <a:schemeClr val="tx1"/>
                </a:solidFill>
                <a:latin typeface="Helvetica" pitchFamily="34" charset="0"/>
                <a:ea typeface="宋体" pitchFamily="2" charset="-122"/>
              </a:defRPr>
            </a:lvl9pPr>
          </a:lstStyle>
          <a:p>
            <a:fld id="{1CDBB390-A771-4B2B-A398-F7DABA6B70B0}" type="slidenum">
              <a:rPr lang="en-US" altLang="en-US">
                <a:latin typeface="Times New Roman" pitchFamily="18" charset="0"/>
                <a:ea typeface="MS PGothic" pitchFamily="34" charset="-128"/>
              </a:rPr>
              <a:pPr/>
              <a:t>6</a:t>
            </a:fld>
            <a:endParaRPr lang="en-US" altLang="en-US">
              <a:latin typeface="Times New Roman" pitchFamily="18" charset="0"/>
              <a:ea typeface="MS PGothic" pitchFamily="34" charset="-128"/>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Helvetica" pitchFamily="34" charset="0"/>
                <a:ea typeface="宋体" pitchFamily="2" charset="-122"/>
              </a:defRPr>
            </a:lvl1pPr>
            <a:lvl2pPr marL="742950" indent="-285750" defTabSz="912813">
              <a:defRPr>
                <a:solidFill>
                  <a:schemeClr val="tx1"/>
                </a:solidFill>
                <a:latin typeface="Helvetica" pitchFamily="34" charset="0"/>
                <a:ea typeface="宋体" pitchFamily="2" charset="-122"/>
              </a:defRPr>
            </a:lvl2pPr>
            <a:lvl3pPr marL="1143000" indent="-228600" defTabSz="912813">
              <a:defRPr>
                <a:solidFill>
                  <a:schemeClr val="tx1"/>
                </a:solidFill>
                <a:latin typeface="Helvetica" pitchFamily="34" charset="0"/>
                <a:ea typeface="宋体" pitchFamily="2" charset="-122"/>
              </a:defRPr>
            </a:lvl3pPr>
            <a:lvl4pPr marL="1600200" indent="-228600" defTabSz="912813">
              <a:defRPr>
                <a:solidFill>
                  <a:schemeClr val="tx1"/>
                </a:solidFill>
                <a:latin typeface="Helvetica" pitchFamily="34" charset="0"/>
                <a:ea typeface="宋体" pitchFamily="2" charset="-122"/>
              </a:defRPr>
            </a:lvl4pPr>
            <a:lvl5pPr marL="2057400" indent="-228600" defTabSz="912813">
              <a:defRPr>
                <a:solidFill>
                  <a:schemeClr val="tx1"/>
                </a:solidFill>
                <a:latin typeface="Helvetica" pitchFamily="34" charset="0"/>
                <a:ea typeface="宋体" pitchFamily="2" charset="-122"/>
              </a:defRPr>
            </a:lvl5pPr>
            <a:lvl6pPr marL="2514600" indent="-228600" defTabSz="912813"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12813"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12813"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12813" eaLnBrk="0" fontAlgn="base" hangingPunct="0">
              <a:spcBef>
                <a:spcPct val="0"/>
              </a:spcBef>
              <a:spcAft>
                <a:spcPct val="0"/>
              </a:spcAft>
              <a:defRPr>
                <a:solidFill>
                  <a:schemeClr val="tx1"/>
                </a:solidFill>
                <a:latin typeface="Helvetica" pitchFamily="34" charset="0"/>
                <a:ea typeface="宋体" pitchFamily="2" charset="-122"/>
              </a:defRPr>
            </a:lvl9pPr>
          </a:lstStyle>
          <a:p>
            <a:fld id="{2AA02D4D-B1F0-44DD-B681-1BBEF10B4213}" type="slidenum">
              <a:rPr lang="en-US" altLang="en-US">
                <a:latin typeface="Times New Roman" pitchFamily="18" charset="0"/>
                <a:ea typeface="MS PGothic" pitchFamily="34" charset="-128"/>
              </a:rPr>
              <a:pPr/>
              <a:t>7</a:t>
            </a:fld>
            <a:endParaRPr lang="en-US" altLang="en-US">
              <a:latin typeface="Times New Roman" pitchFamily="18" charset="0"/>
              <a:ea typeface="MS PGothic" pitchFamily="34" charset="-128"/>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8242" name="Rectangle 2"/>
          <p:cNvSpPr>
            <a:spLocks noGrp="1" noRot="1" noChangeArrowheads="1"/>
          </p:cNvSpPr>
          <p:nvPr>
            <p:ph type="ctrTitle"/>
          </p:nvPr>
        </p:nvSpPr>
        <p:spPr>
          <a:xfrm>
            <a:off x="1373188" y="1066800"/>
            <a:ext cx="7237412" cy="1981200"/>
          </a:xfrm>
        </p:spPr>
        <p:txBody>
          <a:bodyPr/>
          <a:lstStyle>
            <a:lvl1pPr>
              <a:defRPr/>
            </a:lvl1pPr>
          </a:lstStyle>
          <a:p>
            <a:r>
              <a:rPr lang="zh-CN" altLang="en-US" smtClean="0"/>
              <a:t>单击此处编辑母版标题样式</a:t>
            </a:r>
            <a:endParaRPr lang="zh-CN" altLang="en-US"/>
          </a:p>
        </p:txBody>
      </p:sp>
      <p:sp>
        <p:nvSpPr>
          <p:cNvPr id="138243" name="Rectangle 3"/>
          <p:cNvSpPr>
            <a:spLocks noGrp="1" noRot="1" noChangeArrowheads="1"/>
          </p:cNvSpPr>
          <p:nvPr>
            <p:ph type="subTitle" idx="1"/>
          </p:nvPr>
        </p:nvSpPr>
        <p:spPr bwMode="auto">
          <a:xfrm>
            <a:off x="2173288" y="3494088"/>
            <a:ext cx="5535612" cy="2284412"/>
          </a:xfrm>
          <a:prstGeom prst="rect">
            <a:avLst/>
          </a:prstGeom>
          <a:noFill/>
          <a:ln>
            <a:miter lim="800000"/>
            <a:headEnd/>
            <a:tailEnd/>
          </a:ln>
        </p:spPr>
        <p:txBody>
          <a:bodyPr vert="horz" wrap="square" lIns="91422" tIns="45711" rIns="91422" bIns="45711" numCol="1" anchor="t" anchorCtr="0" compatLnSpc="1">
            <a:prstTxWarp prst="textNoShape">
              <a:avLst/>
            </a:prstTxWarp>
          </a:bodyPr>
          <a:lstStyle>
            <a:lvl1pPr marL="0" indent="0" algn="ctr">
              <a:buFont typeface="Wingdings" pitchFamily="2" charset="2"/>
              <a:buNone/>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9036612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2017/3/7</a:t>
            </a:fld>
            <a:endParaRPr lang="zh-CN" altLang="en-US"/>
          </a:p>
        </p:txBody>
      </p:sp>
    </p:spTree>
    <p:extLst>
      <p:ext uri="{BB962C8B-B14F-4D97-AF65-F5344CB8AC3E}">
        <p14:creationId xmlns:p14="http://schemas.microsoft.com/office/powerpoint/2010/main" val="3265201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8975"/>
            <a:ext cx="2057400" cy="5437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8975"/>
            <a:ext cx="6019800" cy="54371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2017/3/7</a:t>
            </a:fld>
            <a:endParaRPr lang="zh-CN" altLang="en-US"/>
          </a:p>
        </p:txBody>
      </p:sp>
    </p:spTree>
    <p:extLst>
      <p:ext uri="{BB962C8B-B14F-4D97-AF65-F5344CB8AC3E}">
        <p14:creationId xmlns:p14="http://schemas.microsoft.com/office/powerpoint/2010/main" val="17492062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88975"/>
            <a:ext cx="8229600" cy="54371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2017/3/7</a:t>
            </a:fld>
            <a:endParaRPr lang="zh-CN" altLang="en-US"/>
          </a:p>
        </p:txBody>
      </p:sp>
    </p:spTree>
    <p:extLst>
      <p:ext uri="{BB962C8B-B14F-4D97-AF65-F5344CB8AC3E}">
        <p14:creationId xmlns:p14="http://schemas.microsoft.com/office/powerpoint/2010/main" val="126402101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97013" y="688975"/>
            <a:ext cx="6642100" cy="587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2017/3/7</a:t>
            </a:fld>
            <a:endParaRPr lang="zh-CN" altLang="en-US"/>
          </a:p>
        </p:txBody>
      </p:sp>
    </p:spTree>
    <p:extLst>
      <p:ext uri="{BB962C8B-B14F-4D97-AF65-F5344CB8AC3E}">
        <p14:creationId xmlns:p14="http://schemas.microsoft.com/office/powerpoint/2010/main" val="3989228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fld id="{FB6E2A29-85A2-4F3E-B149-74A926210477}" type="slidenum">
              <a:rPr lang="zh-CN" altLang="en-US" smtClean="0"/>
              <a:t>‹#›</a:t>
            </a:fld>
            <a:endParaRPr lang="zh-CN" altLang="en-US"/>
          </a:p>
        </p:txBody>
      </p:sp>
    </p:spTree>
    <p:extLst>
      <p:ext uri="{BB962C8B-B14F-4D97-AF65-F5344CB8AC3E}">
        <p14:creationId xmlns:p14="http://schemas.microsoft.com/office/powerpoint/2010/main" val="10578345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fld id="{FB6E2A29-85A2-4F3E-B149-74A926210477}" type="slidenum">
              <a:rPr lang="zh-CN" altLang="en-US" smtClean="0"/>
              <a:t>‹#›</a:t>
            </a:fld>
            <a:endParaRPr lang="zh-CN" altLang="en-US"/>
          </a:p>
        </p:txBody>
      </p:sp>
    </p:spTree>
    <p:extLst>
      <p:ext uri="{BB962C8B-B14F-4D97-AF65-F5344CB8AC3E}">
        <p14:creationId xmlns:p14="http://schemas.microsoft.com/office/powerpoint/2010/main" val="40031481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2017/3/7</a:t>
            </a:fld>
            <a:endParaRPr lang="zh-CN" altLang="en-US"/>
          </a:p>
        </p:txBody>
      </p:sp>
    </p:spTree>
    <p:extLst>
      <p:ext uri="{BB962C8B-B14F-4D97-AF65-F5344CB8AC3E}">
        <p14:creationId xmlns:p14="http://schemas.microsoft.com/office/powerpoint/2010/main" val="3669065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8"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9"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2017/3/7</a:t>
            </a:fld>
            <a:endParaRPr lang="zh-CN" altLang="en-US"/>
          </a:p>
        </p:txBody>
      </p:sp>
    </p:spTree>
    <p:extLst>
      <p:ext uri="{BB962C8B-B14F-4D97-AF65-F5344CB8AC3E}">
        <p14:creationId xmlns:p14="http://schemas.microsoft.com/office/powerpoint/2010/main" val="24325005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2017/3/7</a:t>
            </a:fld>
            <a:endParaRPr lang="zh-CN" altLang="en-US"/>
          </a:p>
        </p:txBody>
      </p:sp>
    </p:spTree>
    <p:extLst>
      <p:ext uri="{BB962C8B-B14F-4D97-AF65-F5344CB8AC3E}">
        <p14:creationId xmlns:p14="http://schemas.microsoft.com/office/powerpoint/2010/main" val="9708452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FB6E2A29-85A2-4F3E-B149-74A926210477}" type="slidenum">
              <a:rPr lang="zh-CN" altLang="en-US" smtClean="0"/>
              <a:t>‹#›</a:t>
            </a:fld>
            <a:endParaRPr lang="zh-CN" altLang="en-US"/>
          </a:p>
        </p:txBody>
      </p:sp>
    </p:spTree>
    <p:extLst>
      <p:ext uri="{BB962C8B-B14F-4D97-AF65-F5344CB8AC3E}">
        <p14:creationId xmlns:p14="http://schemas.microsoft.com/office/powerpoint/2010/main" val="5636651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2017/3/7</a:t>
            </a:fld>
            <a:endParaRPr lang="zh-CN" altLang="en-US"/>
          </a:p>
        </p:txBody>
      </p:sp>
    </p:spTree>
    <p:extLst>
      <p:ext uri="{BB962C8B-B14F-4D97-AF65-F5344CB8AC3E}">
        <p14:creationId xmlns:p14="http://schemas.microsoft.com/office/powerpoint/2010/main" val="19946581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FB6E2A29-85A2-4F3E-B149-74A926210477}"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16022697-9785-4DE7-8CFA-A6DD93CEC2AD}" type="datetimeFigureOut">
              <a:rPr lang="zh-CN" altLang="en-US" smtClean="0"/>
              <a:t>2017/3/7</a:t>
            </a:fld>
            <a:endParaRPr lang="zh-CN" altLang="en-US"/>
          </a:p>
        </p:txBody>
      </p:sp>
    </p:spTree>
    <p:extLst>
      <p:ext uri="{BB962C8B-B14F-4D97-AF65-F5344CB8AC3E}">
        <p14:creationId xmlns:p14="http://schemas.microsoft.com/office/powerpoint/2010/main" val="18146955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497013" y="688975"/>
            <a:ext cx="6642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zh-CN" altLang="en-US" smtClean="0"/>
              <a:t>单击编辑母版标题样式</a:t>
            </a:r>
          </a:p>
        </p:txBody>
      </p:sp>
      <p:sp>
        <p:nvSpPr>
          <p:cNvPr id="137221" name="Rectangle 5"/>
          <p:cNvSpPr>
            <a:spLocks noGrp="1" noChangeArrowheads="1"/>
          </p:cNvSpPr>
          <p:nvPr>
            <p:ph type="sldNum" sz="quarter" idx="4"/>
          </p:nvPr>
        </p:nvSpPr>
        <p:spPr bwMode="auto">
          <a:xfrm>
            <a:off x="2555875" y="6237288"/>
            <a:ext cx="2290763"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lvl1pPr>
          </a:lstStyle>
          <a:p>
            <a:fld id="{FB6E2A29-85A2-4F3E-B149-74A926210477}" type="slidenum">
              <a:rPr lang="zh-CN" altLang="en-US" smtClean="0"/>
              <a:t>‹#›</a:t>
            </a:fld>
            <a:endParaRPr lang="zh-CN" altLang="en-US"/>
          </a:p>
        </p:txBody>
      </p:sp>
      <p:sp>
        <p:nvSpPr>
          <p:cNvPr id="1028" name="Line 6"/>
          <p:cNvSpPr>
            <a:spLocks noChangeShapeType="1"/>
          </p:cNvSpPr>
          <p:nvPr/>
        </p:nvSpPr>
        <p:spPr bwMode="auto">
          <a:xfrm>
            <a:off x="450850" y="1406525"/>
            <a:ext cx="8302625"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1091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iming>
    <p:tnLst>
      <p:par>
        <p:cTn id="1" dur="indefinite" restart="never" nodeType="tmRoot"/>
      </p:par>
    </p:tnLst>
  </p:timing>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Arial" pitchFamily="34" charset="0"/>
          <a:ea typeface="华文新魏" pitchFamily="2" charset="-122"/>
        </a:defRPr>
      </a:lvl2pPr>
      <a:lvl3pPr algn="l" rtl="0" eaLnBrk="1" fontAlgn="base" hangingPunct="1">
        <a:spcBef>
          <a:spcPct val="0"/>
        </a:spcBef>
        <a:spcAft>
          <a:spcPct val="0"/>
        </a:spcAft>
        <a:defRPr sz="3600">
          <a:solidFill>
            <a:srgbClr val="000000"/>
          </a:solidFill>
          <a:latin typeface="Arial" pitchFamily="34" charset="0"/>
          <a:ea typeface="华文新魏" pitchFamily="2" charset="-122"/>
        </a:defRPr>
      </a:lvl3pPr>
      <a:lvl4pPr algn="l" rtl="0" eaLnBrk="1" fontAlgn="base" hangingPunct="1">
        <a:spcBef>
          <a:spcPct val="0"/>
        </a:spcBef>
        <a:spcAft>
          <a:spcPct val="0"/>
        </a:spcAft>
        <a:defRPr sz="3600">
          <a:solidFill>
            <a:srgbClr val="000000"/>
          </a:solidFill>
          <a:latin typeface="Arial" pitchFamily="34" charset="0"/>
          <a:ea typeface="华文新魏" pitchFamily="2" charset="-122"/>
        </a:defRPr>
      </a:lvl4pPr>
      <a:lvl5pPr algn="l" rtl="0" eaLnBrk="1" fontAlgn="base" hangingPunct="1">
        <a:spcBef>
          <a:spcPct val="0"/>
        </a:spcBef>
        <a:spcAft>
          <a:spcPct val="0"/>
        </a:spcAft>
        <a:defRPr sz="3600">
          <a:solidFill>
            <a:srgbClr val="000000"/>
          </a:solidFill>
          <a:latin typeface="Arial" pitchFamily="34" charset="0"/>
          <a:ea typeface="华文新魏" pitchFamily="2" charset="-122"/>
        </a:defRPr>
      </a:lvl5pPr>
      <a:lvl6pPr marL="457200" algn="l" rtl="0" eaLnBrk="1" fontAlgn="base" hangingPunct="1">
        <a:spcBef>
          <a:spcPct val="0"/>
        </a:spcBef>
        <a:spcAft>
          <a:spcPct val="0"/>
        </a:spcAft>
        <a:defRPr sz="3200">
          <a:solidFill>
            <a:srgbClr val="000000"/>
          </a:solidFill>
          <a:latin typeface="Arial" pitchFamily="34" charset="0"/>
          <a:ea typeface="华文新魏" pitchFamily="2" charset="-122"/>
        </a:defRPr>
      </a:lvl6pPr>
      <a:lvl7pPr marL="914400" algn="l" rtl="0" eaLnBrk="1" fontAlgn="base" hangingPunct="1">
        <a:spcBef>
          <a:spcPct val="0"/>
        </a:spcBef>
        <a:spcAft>
          <a:spcPct val="0"/>
        </a:spcAft>
        <a:defRPr sz="3200">
          <a:solidFill>
            <a:srgbClr val="000000"/>
          </a:solidFill>
          <a:latin typeface="Arial" pitchFamily="34" charset="0"/>
          <a:ea typeface="华文新魏" pitchFamily="2" charset="-122"/>
        </a:defRPr>
      </a:lvl7pPr>
      <a:lvl8pPr marL="1371600" algn="l" rtl="0" eaLnBrk="1" fontAlgn="base" hangingPunct="1">
        <a:spcBef>
          <a:spcPct val="0"/>
        </a:spcBef>
        <a:spcAft>
          <a:spcPct val="0"/>
        </a:spcAft>
        <a:defRPr sz="3200">
          <a:solidFill>
            <a:srgbClr val="000000"/>
          </a:solidFill>
          <a:latin typeface="Arial" pitchFamily="34" charset="0"/>
          <a:ea typeface="华文新魏" pitchFamily="2" charset="-122"/>
        </a:defRPr>
      </a:lvl8pPr>
      <a:lvl9pPr marL="1828800" algn="l" rtl="0" eaLnBrk="1" fontAlgn="base" hangingPunct="1">
        <a:spcBef>
          <a:spcPct val="0"/>
        </a:spcBef>
        <a:spcAft>
          <a:spcPct val="0"/>
        </a:spcAft>
        <a:defRPr sz="3200">
          <a:solidFill>
            <a:srgbClr val="000000"/>
          </a:solidFill>
          <a:latin typeface="Arial" pitchFamily="34" charset="0"/>
          <a:ea typeface="华文新魏"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anose="05000000000000000000"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anose="05000000000000000000"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anose="05000000000000000000" pitchFamily="2" charset="2"/>
        <a:buChar char="v"/>
        <a:defRPr sz="2400">
          <a:solidFill>
            <a:srgbClr val="000000"/>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anose="05000000000000000000" pitchFamily="2" charset="2"/>
        <a:buChar char=""/>
        <a:defRPr sz="2000">
          <a:solidFill>
            <a:srgbClr val="000000"/>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anose="05000000000000000000" pitchFamily="2" charset="2"/>
        <a:buChar char="v"/>
        <a:defRPr sz="2000">
          <a:solidFill>
            <a:srgbClr val="000000"/>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lang="zh-CN" altLang="en-US" dirty="0" smtClean="0">
                <a:effectLst>
                  <a:outerShdw blurRad="38100" dist="38100" dir="2700000" algn="tl">
                    <a:srgbClr val="C0C0C0"/>
                  </a:outerShdw>
                </a:effectLst>
                <a:ea typeface="宋体" pitchFamily="2" charset="-122"/>
              </a:rPr>
              <a:t>第</a:t>
            </a:r>
            <a:r>
              <a:rPr lang="en-US" altLang="zh-CN" dirty="0" smtClean="0">
                <a:effectLst>
                  <a:outerShdw blurRad="38100" dist="38100" dir="2700000" algn="tl">
                    <a:srgbClr val="C0C0C0"/>
                  </a:outerShdw>
                </a:effectLst>
                <a:ea typeface="宋体" pitchFamily="2" charset="-122"/>
              </a:rPr>
              <a:t>7</a:t>
            </a:r>
            <a:r>
              <a:rPr lang="zh-CN" altLang="en-US" dirty="0" smtClean="0">
                <a:effectLst>
                  <a:outerShdw blurRad="38100" dist="38100" dir="2700000" algn="tl">
                    <a:srgbClr val="C0C0C0"/>
                  </a:outerShdw>
                </a:effectLst>
                <a:ea typeface="宋体" pitchFamily="2" charset="-122"/>
              </a:rPr>
              <a:t>章 死锁（三）</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smtClean="0">
                <a:effectLst>
                  <a:outerShdw blurRad="38100" dist="38100" dir="2700000" algn="tl">
                    <a:srgbClr val="C0C0C0"/>
                  </a:outerShdw>
                </a:effectLst>
                <a:ea typeface="宋体" pitchFamily="2" charset="-122"/>
              </a:rPr>
              <a:t>死锁避免</a:t>
            </a:r>
          </a:p>
        </p:txBody>
      </p:sp>
      <p:sp>
        <p:nvSpPr>
          <p:cNvPr id="23555" name="副标题 4"/>
          <p:cNvSpPr>
            <a:spLocks noGrp="1"/>
          </p:cNvSpPr>
          <p:nvPr>
            <p:ph type="subTitle" idx="1"/>
          </p:nvPr>
        </p:nvSpPr>
        <p:spPr>
          <a:xfrm>
            <a:off x="1371600" y="4509120"/>
            <a:ext cx="6400800" cy="1129680"/>
          </a:xfrm>
        </p:spPr>
        <p:txBody>
          <a:bodyPr/>
          <a:lstStyle/>
          <a:p>
            <a:r>
              <a:rPr lang="zh-CN" altLang="en-US" dirty="0" smtClean="0">
                <a:ea typeface="宋体" pitchFamily="2" charset="-122"/>
              </a:rPr>
              <a:t>计算机科学与技术学院</a:t>
            </a:r>
          </a:p>
        </p:txBody>
      </p:sp>
    </p:spTree>
    <p:extLst>
      <p:ext uri="{BB962C8B-B14F-4D97-AF65-F5344CB8AC3E}">
        <p14:creationId xmlns:p14="http://schemas.microsoft.com/office/powerpoint/2010/main" val="308593239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539875" y="374650"/>
            <a:ext cx="6807200" cy="693738"/>
          </a:xfrm>
        </p:spPr>
        <p:txBody>
          <a:bodyPr>
            <a:normAutofit/>
          </a:bodyPr>
          <a:lstStyle/>
          <a:p>
            <a:pPr>
              <a:defRPr/>
            </a:pPr>
            <a:r>
              <a:rPr lang="zh-CN" altLang="en-US" dirty="0" smtClean="0">
                <a:ea typeface="宋体" panose="02010600030101010101" pitchFamily="2" charset="-122"/>
              </a:rPr>
              <a:t>安全算法</a:t>
            </a:r>
          </a:p>
        </p:txBody>
      </p:sp>
      <p:sp>
        <p:nvSpPr>
          <p:cNvPr id="33795" name="Rectangle 3"/>
          <p:cNvSpPr>
            <a:spLocks noGrp="1" noChangeArrowheads="1"/>
          </p:cNvSpPr>
          <p:nvPr>
            <p:ph idx="1"/>
          </p:nvPr>
        </p:nvSpPr>
        <p:spPr/>
        <p:txBody>
          <a:bodyPr>
            <a:normAutofit fontScale="85000" lnSpcReduction="20000"/>
          </a:bodyPr>
          <a:lstStyle/>
          <a:p>
            <a:pPr>
              <a:buFontTx/>
              <a:buAutoNum type="arabicPeriod"/>
            </a:pPr>
            <a:r>
              <a:rPr lang="zh-CN" altLang="en-US" dirty="0" smtClean="0">
                <a:ea typeface="宋体" pitchFamily="2" charset="-122"/>
                <a:sym typeface="Wingdings" pitchFamily="2" charset="2"/>
              </a:rPr>
              <a:t>让</a:t>
            </a:r>
            <a:r>
              <a:rPr lang="en-US" altLang="zh-CN" dirty="0" smtClean="0">
                <a:ea typeface="宋体" pitchFamily="2" charset="-122"/>
                <a:sym typeface="Wingdings" pitchFamily="2" charset="2"/>
              </a:rPr>
              <a:t>Work</a:t>
            </a:r>
            <a:r>
              <a:rPr lang="zh-CN" altLang="en-US" dirty="0" smtClean="0">
                <a:ea typeface="宋体" pitchFamily="2" charset="-122"/>
                <a:sym typeface="Wingdings" pitchFamily="2" charset="2"/>
              </a:rPr>
              <a:t>和</a:t>
            </a:r>
            <a:r>
              <a:rPr lang="en-US" altLang="zh-CN" dirty="0" smtClean="0">
                <a:ea typeface="宋体" pitchFamily="2" charset="-122"/>
                <a:sym typeface="Wingdings" pitchFamily="2" charset="2"/>
              </a:rPr>
              <a:t>Finish</a:t>
            </a:r>
            <a:r>
              <a:rPr lang="zh-CN" altLang="en-US" dirty="0" smtClean="0">
                <a:ea typeface="宋体" pitchFamily="2" charset="-122"/>
                <a:sym typeface="Wingdings" pitchFamily="2" charset="2"/>
              </a:rPr>
              <a:t>作为长度为</a:t>
            </a:r>
            <a:r>
              <a:rPr lang="en-US" altLang="zh-CN" dirty="0" smtClean="0">
                <a:ea typeface="宋体" pitchFamily="2" charset="-122"/>
                <a:sym typeface="Wingdings" pitchFamily="2" charset="2"/>
              </a:rPr>
              <a:t>m</a:t>
            </a:r>
            <a:r>
              <a:rPr lang="zh-CN" altLang="en-US" dirty="0" smtClean="0">
                <a:ea typeface="宋体" pitchFamily="2" charset="-122"/>
                <a:sym typeface="Wingdings" pitchFamily="2" charset="2"/>
              </a:rPr>
              <a:t>和</a:t>
            </a:r>
            <a:r>
              <a:rPr lang="en-US" altLang="zh-CN" dirty="0" smtClean="0">
                <a:ea typeface="宋体" pitchFamily="2" charset="-122"/>
                <a:sym typeface="Wingdings" pitchFamily="2" charset="2"/>
              </a:rPr>
              <a:t>n</a:t>
            </a:r>
            <a:r>
              <a:rPr lang="zh-CN" altLang="en-US" dirty="0" smtClean="0">
                <a:ea typeface="宋体" pitchFamily="2" charset="-122"/>
                <a:sym typeface="Wingdings" pitchFamily="2" charset="2"/>
              </a:rPr>
              <a:t>的向量</a:t>
            </a:r>
            <a:r>
              <a:rPr lang="zh-CN" altLang="en-US" dirty="0" smtClean="0">
                <a:ea typeface="宋体" pitchFamily="2" charset="-122"/>
              </a:rPr>
              <a:t>初始化：</a:t>
            </a:r>
          </a:p>
          <a:p>
            <a:pPr marL="1714500" lvl="3" indent="-514350">
              <a:buFontTx/>
              <a:buNone/>
            </a:pPr>
            <a:r>
              <a:rPr lang="en-US" altLang="zh-CN" i="1" dirty="0" smtClean="0">
                <a:ea typeface="宋体" pitchFamily="2" charset="-122"/>
              </a:rPr>
              <a:t>Work </a:t>
            </a:r>
            <a:r>
              <a:rPr lang="en-US" altLang="zh-CN" dirty="0" smtClean="0">
                <a:ea typeface="宋体" pitchFamily="2" charset="-122"/>
              </a:rPr>
              <a:t>:= </a:t>
            </a:r>
            <a:r>
              <a:rPr lang="en-US" altLang="zh-CN" i="1" dirty="0" smtClean="0">
                <a:ea typeface="宋体" pitchFamily="2" charset="-122"/>
              </a:rPr>
              <a:t>Available</a:t>
            </a:r>
          </a:p>
          <a:p>
            <a:pPr marL="1714500" lvl="3" indent="-514350">
              <a:buFontTx/>
              <a:buNone/>
            </a:pPr>
            <a:r>
              <a:rPr lang="en-US" altLang="zh-CN" i="1" dirty="0" smtClean="0">
                <a:ea typeface="宋体" pitchFamily="2" charset="-122"/>
              </a:rPr>
              <a:t>Finish </a:t>
            </a:r>
            <a:r>
              <a:rPr lang="en-US" altLang="zh-CN" dirty="0" smtClean="0">
                <a:ea typeface="宋体" pitchFamily="2" charset="-122"/>
              </a:rPr>
              <a:t>[</a:t>
            </a:r>
            <a:r>
              <a:rPr lang="en-US" altLang="zh-CN" i="1" dirty="0" smtClean="0">
                <a:ea typeface="宋体" pitchFamily="2" charset="-122"/>
              </a:rPr>
              <a:t>i</a:t>
            </a:r>
            <a:r>
              <a:rPr lang="en-US" altLang="zh-CN" dirty="0" smtClean="0">
                <a:ea typeface="宋体" pitchFamily="2" charset="-122"/>
              </a:rPr>
              <a:t>] =</a:t>
            </a:r>
            <a:r>
              <a:rPr lang="en-US" altLang="zh-CN" i="1" dirty="0" smtClean="0">
                <a:ea typeface="宋体" pitchFamily="2" charset="-122"/>
              </a:rPr>
              <a:t> false </a:t>
            </a:r>
            <a:r>
              <a:rPr lang="en-US" altLang="zh-CN" dirty="0" smtClean="0">
                <a:ea typeface="宋体" pitchFamily="2" charset="-122"/>
              </a:rPr>
              <a:t>for</a:t>
            </a:r>
            <a:r>
              <a:rPr lang="en-US" altLang="zh-CN" i="1" dirty="0" smtClean="0">
                <a:ea typeface="宋体" pitchFamily="2" charset="-122"/>
              </a:rPr>
              <a:t> i</a:t>
            </a:r>
            <a:r>
              <a:rPr lang="en-US" altLang="zh-CN" dirty="0" smtClean="0">
                <a:ea typeface="宋体" pitchFamily="2" charset="-122"/>
              </a:rPr>
              <a:t> - 1,3, …, </a:t>
            </a:r>
            <a:r>
              <a:rPr lang="en-US" altLang="zh-CN" i="1" dirty="0" smtClean="0">
                <a:ea typeface="宋体" pitchFamily="2" charset="-122"/>
              </a:rPr>
              <a:t>n.</a:t>
            </a:r>
            <a:endParaRPr lang="en-US" altLang="zh-CN" dirty="0" smtClean="0">
              <a:ea typeface="宋体" pitchFamily="2" charset="-122"/>
            </a:endParaRPr>
          </a:p>
          <a:p>
            <a:pPr>
              <a:buFont typeface="Monotype Sorts" pitchFamily="2" charset="2"/>
              <a:buNone/>
            </a:pPr>
            <a:r>
              <a:rPr lang="en-US" altLang="zh-CN" dirty="0" smtClean="0">
                <a:ea typeface="宋体" pitchFamily="2" charset="-122"/>
              </a:rPr>
              <a:t>2.	</a:t>
            </a:r>
            <a:r>
              <a:rPr lang="zh-CN" altLang="en-US" dirty="0" smtClean="0">
                <a:ea typeface="宋体" pitchFamily="2" charset="-122"/>
              </a:rPr>
              <a:t>查找</a:t>
            </a:r>
            <a:r>
              <a:rPr lang="en-US" altLang="zh-CN" dirty="0" smtClean="0">
                <a:ea typeface="宋体" pitchFamily="2" charset="-122"/>
              </a:rPr>
              <a:t>i</a:t>
            </a:r>
            <a:endParaRPr lang="zh-CN" altLang="en-US" dirty="0" smtClean="0">
              <a:ea typeface="宋体" pitchFamily="2" charset="-122"/>
            </a:endParaRPr>
          </a:p>
          <a:p>
            <a:pPr marL="800100" lvl="1" indent="-342900">
              <a:buFont typeface="Monotype Sorts" pitchFamily="2" charset="2"/>
              <a:buNone/>
            </a:pPr>
            <a:r>
              <a:rPr lang="en-US" altLang="zh-CN" dirty="0" smtClean="0">
                <a:ea typeface="宋体" pitchFamily="2" charset="-122"/>
              </a:rPr>
              <a:t>(a) </a:t>
            </a:r>
            <a:r>
              <a:rPr lang="en-US" altLang="zh-CN" i="1" dirty="0" smtClean="0">
                <a:ea typeface="宋体" pitchFamily="2" charset="-122"/>
              </a:rPr>
              <a:t>Finish</a:t>
            </a:r>
            <a:r>
              <a:rPr lang="en-US" altLang="zh-CN" dirty="0" smtClean="0">
                <a:ea typeface="宋体" pitchFamily="2" charset="-122"/>
              </a:rPr>
              <a:t> [</a:t>
            </a:r>
            <a:r>
              <a:rPr lang="en-US" altLang="zh-CN" i="1" dirty="0" smtClean="0">
                <a:ea typeface="宋体" pitchFamily="2" charset="-122"/>
              </a:rPr>
              <a:t>i</a:t>
            </a:r>
            <a:r>
              <a:rPr lang="en-US" altLang="zh-CN" dirty="0" smtClean="0">
                <a:ea typeface="宋体" pitchFamily="2" charset="-122"/>
              </a:rPr>
              <a:t>] = </a:t>
            </a:r>
            <a:r>
              <a:rPr lang="en-US" altLang="zh-CN" i="1" dirty="0" smtClean="0">
                <a:ea typeface="宋体" pitchFamily="2" charset="-122"/>
              </a:rPr>
              <a:t>false</a:t>
            </a:r>
            <a:endParaRPr lang="en-US" altLang="zh-CN" dirty="0" smtClean="0">
              <a:ea typeface="宋体" pitchFamily="2" charset="-122"/>
            </a:endParaRPr>
          </a:p>
          <a:p>
            <a:pPr marL="800100" lvl="1" indent="-342900">
              <a:buFont typeface="Monotype Sorts" pitchFamily="2" charset="2"/>
              <a:buNone/>
            </a:pPr>
            <a:r>
              <a:rPr lang="en-US" altLang="zh-CN" dirty="0" smtClean="0">
                <a:ea typeface="宋体" pitchFamily="2" charset="-122"/>
              </a:rPr>
              <a:t>(b) </a:t>
            </a:r>
            <a:r>
              <a:rPr lang="en-US" altLang="zh-CN" i="1" dirty="0" err="1" smtClean="0">
                <a:ea typeface="宋体" pitchFamily="2" charset="-122"/>
              </a:rPr>
              <a:t>Need</a:t>
            </a:r>
            <a:r>
              <a:rPr lang="en-US" altLang="zh-CN" i="1" baseline="-25000" dirty="0" err="1" smtClean="0">
                <a:ea typeface="宋体" pitchFamily="2" charset="-122"/>
              </a:rPr>
              <a:t>i</a:t>
            </a:r>
            <a:r>
              <a:rPr lang="en-US" altLang="zh-CN" dirty="0" smtClean="0">
                <a:ea typeface="宋体" pitchFamily="2" charset="-122"/>
              </a:rPr>
              <a:t> </a:t>
            </a:r>
            <a:r>
              <a:rPr lang="en-US" altLang="zh-CN" dirty="0" smtClean="0">
                <a:ea typeface="宋体" pitchFamily="2" charset="-122"/>
                <a:sym typeface="Symbol" pitchFamily="18" charset="2"/>
              </a:rPr>
              <a:t> </a:t>
            </a:r>
            <a:r>
              <a:rPr lang="en-US" altLang="zh-CN" i="1" dirty="0" smtClean="0">
                <a:ea typeface="宋体" pitchFamily="2" charset="-122"/>
                <a:sym typeface="Symbol" pitchFamily="18" charset="2"/>
              </a:rPr>
              <a:t>Work</a:t>
            </a:r>
          </a:p>
          <a:p>
            <a:pPr marL="800100" lvl="1" indent="-342900">
              <a:buFont typeface="Monotype Sorts" pitchFamily="2" charset="2"/>
              <a:buNone/>
            </a:pPr>
            <a:r>
              <a:rPr lang="en-US" altLang="zh-CN" dirty="0" smtClean="0">
                <a:ea typeface="宋体" pitchFamily="2" charset="-122"/>
                <a:sym typeface="Symbol" pitchFamily="18" charset="2"/>
              </a:rPr>
              <a:t>If no such </a:t>
            </a:r>
            <a:r>
              <a:rPr lang="en-US" altLang="zh-CN" i="1" dirty="0" smtClean="0">
                <a:ea typeface="宋体" pitchFamily="2" charset="-122"/>
                <a:sym typeface="Symbol" pitchFamily="18" charset="2"/>
              </a:rPr>
              <a:t>i </a:t>
            </a:r>
            <a:r>
              <a:rPr lang="en-US" altLang="zh-CN" dirty="0" smtClean="0">
                <a:ea typeface="宋体" pitchFamily="2" charset="-122"/>
                <a:sym typeface="Symbol" pitchFamily="18" charset="2"/>
              </a:rPr>
              <a:t>exists, go to step 4.</a:t>
            </a:r>
          </a:p>
          <a:p>
            <a:pPr>
              <a:buFont typeface="Monotype Sorts" pitchFamily="2" charset="2"/>
              <a:buNone/>
            </a:pPr>
            <a:r>
              <a:rPr lang="en-US" altLang="zh-CN" dirty="0" smtClean="0">
                <a:ea typeface="宋体" pitchFamily="2" charset="-122"/>
              </a:rPr>
              <a:t>3.	</a:t>
            </a:r>
            <a:r>
              <a:rPr lang="en-US" altLang="zh-CN" i="1" dirty="0" smtClean="0">
                <a:ea typeface="宋体" pitchFamily="2" charset="-122"/>
              </a:rPr>
              <a:t>Work</a:t>
            </a:r>
            <a:r>
              <a:rPr lang="en-US" altLang="zh-CN" dirty="0" smtClean="0">
                <a:ea typeface="宋体" pitchFamily="2" charset="-122"/>
              </a:rPr>
              <a:t> := </a:t>
            </a:r>
            <a:r>
              <a:rPr lang="en-US" altLang="zh-CN" i="1" dirty="0" smtClean="0">
                <a:ea typeface="宋体" pitchFamily="2" charset="-122"/>
              </a:rPr>
              <a:t>Work </a:t>
            </a:r>
            <a:r>
              <a:rPr lang="en-US" altLang="zh-CN" dirty="0" smtClean="0">
                <a:ea typeface="宋体" pitchFamily="2" charset="-122"/>
              </a:rPr>
              <a:t>+ </a:t>
            </a:r>
            <a:r>
              <a:rPr lang="en-US" altLang="zh-CN" i="1" dirty="0" err="1" smtClean="0">
                <a:ea typeface="宋体" pitchFamily="2" charset="-122"/>
              </a:rPr>
              <a:t>Allocation</a:t>
            </a:r>
            <a:r>
              <a:rPr lang="en-US" altLang="zh-CN" i="1" baseline="-25000" dirty="0" err="1" smtClean="0">
                <a:ea typeface="宋体" pitchFamily="2" charset="-122"/>
              </a:rPr>
              <a:t>i</a:t>
            </a:r>
            <a:r>
              <a:rPr lang="en-US" altLang="zh-CN" dirty="0" smtClean="0">
                <a:ea typeface="宋体" pitchFamily="2" charset="-122"/>
              </a:rPr>
              <a:t/>
            </a:r>
            <a:br>
              <a:rPr lang="en-US" altLang="zh-CN" dirty="0" smtClean="0">
                <a:ea typeface="宋体" pitchFamily="2" charset="-122"/>
              </a:rPr>
            </a:br>
            <a:r>
              <a:rPr lang="en-US" altLang="zh-CN" i="1" dirty="0" smtClean="0">
                <a:ea typeface="宋体" pitchFamily="2" charset="-122"/>
              </a:rPr>
              <a:t>Finish</a:t>
            </a:r>
            <a:r>
              <a:rPr lang="en-US" altLang="zh-CN" dirty="0" smtClean="0">
                <a:ea typeface="宋体" pitchFamily="2" charset="-122"/>
              </a:rPr>
              <a:t>[</a:t>
            </a:r>
            <a:r>
              <a:rPr lang="en-US" altLang="zh-CN" i="1" dirty="0" smtClean="0">
                <a:ea typeface="宋体" pitchFamily="2" charset="-122"/>
              </a:rPr>
              <a:t>i</a:t>
            </a:r>
            <a:r>
              <a:rPr lang="en-US" altLang="zh-CN" dirty="0" smtClean="0">
                <a:ea typeface="宋体" pitchFamily="2" charset="-122"/>
              </a:rPr>
              <a:t>] :=</a:t>
            </a:r>
            <a:r>
              <a:rPr lang="en-US" altLang="zh-CN" i="1" dirty="0" smtClean="0">
                <a:ea typeface="宋体" pitchFamily="2" charset="-122"/>
              </a:rPr>
              <a:t> true</a:t>
            </a:r>
            <a:r>
              <a:rPr lang="en-US" altLang="zh-CN" dirty="0" smtClean="0">
                <a:ea typeface="宋体" pitchFamily="2" charset="-122"/>
              </a:rPr>
              <a:t/>
            </a:r>
            <a:br>
              <a:rPr lang="en-US" altLang="zh-CN" dirty="0" smtClean="0">
                <a:ea typeface="宋体" pitchFamily="2" charset="-122"/>
              </a:rPr>
            </a:br>
            <a:r>
              <a:rPr lang="en-US" altLang="zh-CN" dirty="0" smtClean="0">
                <a:ea typeface="宋体" pitchFamily="2" charset="-122"/>
              </a:rPr>
              <a:t>go to step 2.</a:t>
            </a:r>
          </a:p>
          <a:p>
            <a:pPr>
              <a:buFont typeface="Monotype Sorts" pitchFamily="2" charset="2"/>
              <a:buNone/>
            </a:pPr>
            <a:r>
              <a:rPr lang="en-US" altLang="zh-CN" dirty="0" smtClean="0">
                <a:ea typeface="宋体" pitchFamily="2" charset="-122"/>
              </a:rPr>
              <a:t>4.	</a:t>
            </a:r>
            <a:r>
              <a:rPr lang="zh-CN" altLang="en-US" dirty="0" smtClean="0">
                <a:ea typeface="宋体" pitchFamily="2" charset="-122"/>
              </a:rPr>
              <a:t>如果对所有</a:t>
            </a:r>
            <a:r>
              <a:rPr lang="en-US" altLang="zh-CN" i="1" dirty="0" smtClean="0">
                <a:ea typeface="宋体" pitchFamily="2" charset="-122"/>
              </a:rPr>
              <a:t>i</a:t>
            </a:r>
            <a:r>
              <a:rPr lang="zh-CN" altLang="en-US" i="1" dirty="0" smtClean="0">
                <a:ea typeface="宋体" pitchFamily="2" charset="-122"/>
              </a:rPr>
              <a:t>的</a:t>
            </a:r>
            <a:r>
              <a:rPr lang="zh-CN" altLang="en-US" dirty="0" smtClean="0">
                <a:ea typeface="宋体" pitchFamily="2" charset="-122"/>
              </a:rPr>
              <a:t> </a:t>
            </a:r>
            <a:r>
              <a:rPr lang="en-US" altLang="zh-CN" i="1" dirty="0" smtClean="0">
                <a:ea typeface="宋体" pitchFamily="2" charset="-122"/>
              </a:rPr>
              <a:t>Finish</a:t>
            </a:r>
            <a:r>
              <a:rPr lang="en-US" altLang="zh-CN" dirty="0" smtClean="0">
                <a:ea typeface="宋体" pitchFamily="2" charset="-122"/>
              </a:rPr>
              <a:t> [</a:t>
            </a:r>
            <a:r>
              <a:rPr lang="en-US" altLang="zh-CN" i="1" dirty="0" smtClean="0">
                <a:ea typeface="宋体" pitchFamily="2" charset="-122"/>
              </a:rPr>
              <a:t>i</a:t>
            </a:r>
            <a:r>
              <a:rPr lang="en-US" altLang="zh-CN" dirty="0" smtClean="0">
                <a:ea typeface="宋体" pitchFamily="2" charset="-122"/>
              </a:rPr>
              <a:t>] = true, </a:t>
            </a:r>
            <a:r>
              <a:rPr lang="zh-CN" altLang="en-US" dirty="0" smtClean="0">
                <a:ea typeface="宋体" pitchFamily="2" charset="-122"/>
              </a:rPr>
              <a:t>则系统处在安全状态。</a:t>
            </a:r>
            <a:endParaRPr lang="en-US" altLang="zh-CN" dirty="0" smtClean="0">
              <a:ea typeface="宋体" pitchFamily="2" charset="-122"/>
            </a:endParaRPr>
          </a:p>
        </p:txBody>
      </p:sp>
    </p:spTree>
    <p:extLst>
      <p:ext uri="{BB962C8B-B14F-4D97-AF65-F5344CB8AC3E}">
        <p14:creationId xmlns:p14="http://schemas.microsoft.com/office/powerpoint/2010/main" val="38499913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343025" y="446088"/>
            <a:ext cx="7162800" cy="457200"/>
          </a:xfrm>
        </p:spPr>
        <p:txBody>
          <a:bodyPr>
            <a:normAutofit fontScale="90000"/>
          </a:bodyPr>
          <a:lstStyle/>
          <a:p>
            <a:pPr>
              <a:defRPr/>
            </a:pPr>
            <a:r>
              <a:rPr lang="zh-CN" altLang="en-US" sz="3000" dirty="0" smtClean="0">
                <a:ea typeface="宋体" panose="02010600030101010101" pitchFamily="2" charset="-122"/>
              </a:rPr>
              <a:t>是否满足进程</a:t>
            </a:r>
            <a:r>
              <a:rPr lang="en-US" altLang="zh-CN" sz="3000" dirty="0" smtClean="0">
                <a:ea typeface="宋体" panose="02010600030101010101" pitchFamily="2" charset="-122"/>
              </a:rPr>
              <a:t>P</a:t>
            </a:r>
            <a:r>
              <a:rPr lang="en-US" altLang="zh-CN" sz="3000" baseline="-25000" dirty="0" smtClean="0">
                <a:ea typeface="宋体" panose="02010600030101010101" pitchFamily="2" charset="-122"/>
              </a:rPr>
              <a:t>i</a:t>
            </a:r>
            <a:r>
              <a:rPr lang="zh-CN" altLang="en-US" sz="3000" dirty="0" smtClean="0">
                <a:ea typeface="宋体" panose="02010600030101010101" pitchFamily="2" charset="-122"/>
              </a:rPr>
              <a:t>的资源请求算法</a:t>
            </a:r>
          </a:p>
        </p:txBody>
      </p:sp>
      <p:sp>
        <p:nvSpPr>
          <p:cNvPr id="34819" name="Rectangle 3"/>
          <p:cNvSpPr>
            <a:spLocks noGrp="1" noChangeArrowheads="1"/>
          </p:cNvSpPr>
          <p:nvPr>
            <p:ph idx="1"/>
          </p:nvPr>
        </p:nvSpPr>
        <p:spPr>
          <a:xfrm>
            <a:off x="539552" y="1556792"/>
            <a:ext cx="7667823" cy="4615408"/>
          </a:xfrm>
        </p:spPr>
        <p:txBody>
          <a:bodyPr/>
          <a:lstStyle/>
          <a:p>
            <a:pPr>
              <a:buFont typeface="Monotype Sorts" pitchFamily="2" charset="2"/>
              <a:buNone/>
            </a:pPr>
            <a:r>
              <a:rPr lang="zh-CN" altLang="en-US" sz="2000" i="1" dirty="0" smtClean="0">
                <a:ea typeface="宋体" pitchFamily="2" charset="-122"/>
              </a:rPr>
              <a:t>   </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进程 </a:t>
            </a:r>
            <a:r>
              <a:rPr lang="en-US" altLang="zh-CN" sz="2000" i="1" dirty="0" smtClean="0">
                <a:ea typeface="宋体" pitchFamily="2" charset="-122"/>
              </a:rPr>
              <a:t>P</a:t>
            </a:r>
            <a:r>
              <a:rPr lang="en-US" altLang="zh-CN" sz="2000" i="1" baseline="-25000" dirty="0"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的资源请求向量</a:t>
            </a:r>
            <a:r>
              <a:rPr lang="en-US" altLang="zh-CN" sz="2000" dirty="0" smtClean="0">
                <a:ea typeface="宋体" pitchFamily="2" charset="-122"/>
              </a:rPr>
              <a:t>.  </a:t>
            </a:r>
            <a:r>
              <a:rPr lang="zh-CN" altLang="en-US" sz="2000" dirty="0" smtClean="0">
                <a:ea typeface="宋体" pitchFamily="2" charset="-122"/>
              </a:rPr>
              <a:t>如果</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baseline="-25000" dirty="0" smtClean="0">
                <a:ea typeface="宋体" pitchFamily="2" charset="-122"/>
              </a:rPr>
              <a:t> </a:t>
            </a:r>
            <a:r>
              <a:rPr lang="en-US" altLang="zh-CN" sz="2000" dirty="0" smtClean="0">
                <a:ea typeface="宋体" pitchFamily="2" charset="-122"/>
              </a:rPr>
              <a:t>[</a:t>
            </a:r>
            <a:r>
              <a:rPr lang="en-US" altLang="zh-CN" sz="2000" i="1" dirty="0" smtClean="0">
                <a:ea typeface="宋体" pitchFamily="2" charset="-122"/>
              </a:rPr>
              <a:t>m</a:t>
            </a:r>
            <a:r>
              <a:rPr lang="en-US" altLang="zh-CN" sz="2000" dirty="0" smtClean="0">
                <a:ea typeface="宋体" pitchFamily="2" charset="-122"/>
              </a:rPr>
              <a:t>] = </a:t>
            </a:r>
            <a:r>
              <a:rPr lang="en-US" altLang="zh-CN" sz="2000" i="1" dirty="0" smtClean="0">
                <a:ea typeface="宋体" pitchFamily="2" charset="-122"/>
              </a:rPr>
              <a:t>k</a:t>
            </a:r>
            <a:r>
              <a:rPr lang="en-US" altLang="zh-CN" sz="2000" dirty="0" smtClean="0">
                <a:ea typeface="宋体" pitchFamily="2" charset="-122"/>
              </a:rPr>
              <a:t> </a:t>
            </a:r>
            <a:r>
              <a:rPr lang="zh-CN" altLang="en-US" sz="2000" dirty="0" smtClean="0">
                <a:ea typeface="宋体" pitchFamily="2" charset="-122"/>
              </a:rPr>
              <a:t>则进程 </a:t>
            </a:r>
            <a:r>
              <a:rPr lang="en-US" altLang="zh-CN" sz="2000" i="1" dirty="0" smtClean="0">
                <a:ea typeface="宋体" pitchFamily="2" charset="-122"/>
              </a:rPr>
              <a:t>P</a:t>
            </a:r>
            <a:r>
              <a:rPr lang="en-US" altLang="zh-CN" sz="2000" i="1" baseline="-25000" dirty="0"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想要资源类型为</a:t>
            </a:r>
            <a:r>
              <a:rPr lang="en-US" altLang="zh-CN" sz="2000" i="1" dirty="0" err="1" smtClean="0">
                <a:ea typeface="宋体" pitchFamily="2" charset="-122"/>
              </a:rPr>
              <a:t>R</a:t>
            </a:r>
            <a:r>
              <a:rPr lang="en-US" altLang="zh-CN" sz="2000" i="1" baseline="-25000" dirty="0" err="1" smtClean="0">
                <a:ea typeface="宋体" pitchFamily="2" charset="-122"/>
              </a:rPr>
              <a:t>j</a:t>
            </a:r>
            <a:r>
              <a:rPr lang="en-US" altLang="zh-CN" sz="2000" baseline="-25000" dirty="0" err="1" smtClean="0">
                <a:ea typeface="宋体" pitchFamily="2" charset="-122"/>
              </a:rPr>
              <a:t>m</a:t>
            </a:r>
            <a:r>
              <a:rPr lang="zh-CN" altLang="en-US" sz="2000" dirty="0" smtClean="0">
                <a:ea typeface="宋体" pitchFamily="2" charset="-122"/>
              </a:rPr>
              <a:t>的</a:t>
            </a:r>
            <a:r>
              <a:rPr lang="en-US" altLang="zh-CN" sz="2000" i="1" dirty="0" smtClean="0">
                <a:ea typeface="宋体" pitchFamily="2" charset="-122"/>
              </a:rPr>
              <a:t>k</a:t>
            </a:r>
            <a:r>
              <a:rPr lang="zh-CN" altLang="en-US" sz="2000" dirty="0" smtClean="0">
                <a:ea typeface="宋体" pitchFamily="2" charset="-122"/>
              </a:rPr>
              <a:t>个实例</a:t>
            </a:r>
            <a:endParaRPr lang="en-US" altLang="zh-CN" sz="2000" baseline="-25000" dirty="0" smtClean="0">
              <a:ea typeface="宋体" pitchFamily="2" charset="-122"/>
            </a:endParaRPr>
          </a:p>
          <a:p>
            <a:pPr lvl="1">
              <a:buFont typeface="Monotype Sorts" pitchFamily="2" charset="2"/>
              <a:buNone/>
            </a:pPr>
            <a:r>
              <a:rPr lang="en-US" altLang="zh-CN" sz="2000" dirty="0" smtClean="0">
                <a:ea typeface="宋体" pitchFamily="2" charset="-122"/>
              </a:rPr>
              <a:t>1.	</a:t>
            </a:r>
            <a:r>
              <a:rPr lang="zh-CN" altLang="en-US" sz="2000" dirty="0" smtClean="0">
                <a:ea typeface="宋体" pitchFamily="2" charset="-122"/>
              </a:rPr>
              <a:t>如果 </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i="1" dirty="0" smtClean="0">
                <a:ea typeface="宋体" pitchFamily="2" charset="-122"/>
              </a:rPr>
              <a:t> </a:t>
            </a:r>
            <a:r>
              <a:rPr lang="en-US" altLang="zh-CN" sz="2000" dirty="0" smtClean="0">
                <a:ea typeface="宋体" pitchFamily="2" charset="-122"/>
                <a:sym typeface="Symbol" pitchFamily="18" charset="2"/>
              </a:rPr>
              <a:t> </a:t>
            </a:r>
            <a:r>
              <a:rPr lang="en-US" altLang="zh-CN" sz="2000" i="1" dirty="0" err="1" smtClean="0">
                <a:ea typeface="宋体" pitchFamily="2" charset="-122"/>
                <a:sym typeface="Symbol" pitchFamily="18" charset="2"/>
              </a:rPr>
              <a:t>Need</a:t>
            </a:r>
            <a:r>
              <a:rPr lang="en-US" altLang="zh-CN" sz="2000" i="1" baseline="-25000" dirty="0" err="1" smtClean="0">
                <a:ea typeface="宋体" pitchFamily="2" charset="-122"/>
                <a:sym typeface="Symbol" pitchFamily="18" charset="2"/>
              </a:rPr>
              <a:t>i</a:t>
            </a:r>
            <a:r>
              <a:rPr lang="en-US" altLang="zh-CN" sz="2000" i="1" dirty="0" smtClean="0">
                <a:ea typeface="宋体" pitchFamily="2" charset="-122"/>
                <a:sym typeface="Symbol" pitchFamily="18" charset="2"/>
              </a:rPr>
              <a:t> </a:t>
            </a:r>
            <a:r>
              <a:rPr lang="zh-CN" altLang="en-US" sz="2000" dirty="0" smtClean="0">
                <a:ea typeface="宋体" pitchFamily="2" charset="-122"/>
                <a:sym typeface="Symbol" pitchFamily="18" charset="2"/>
              </a:rPr>
              <a:t>转 </a:t>
            </a:r>
            <a:r>
              <a:rPr lang="en-US" altLang="zh-CN" sz="2000" dirty="0" smtClean="0">
                <a:ea typeface="宋体" pitchFamily="2" charset="-122"/>
                <a:sym typeface="Symbol" pitchFamily="18" charset="2"/>
              </a:rPr>
              <a:t>step 2.  </a:t>
            </a:r>
            <a:r>
              <a:rPr lang="zh-CN" altLang="en-US" sz="2000" dirty="0" smtClean="0">
                <a:ea typeface="宋体" pitchFamily="2" charset="-122"/>
                <a:sym typeface="Symbol" pitchFamily="18" charset="2"/>
              </a:rPr>
              <a:t>否则报错</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因为进程请求超出了其声明的最大值</a:t>
            </a:r>
            <a:endParaRPr lang="en-US" altLang="zh-CN" sz="2000" dirty="0" smtClean="0">
              <a:ea typeface="宋体" pitchFamily="2" charset="-122"/>
              <a:sym typeface="Symbol" pitchFamily="18" charset="2"/>
            </a:endParaRPr>
          </a:p>
          <a:p>
            <a:pPr lvl="1">
              <a:buFont typeface="Monotype Sorts" pitchFamily="2" charset="2"/>
              <a:buNone/>
            </a:pPr>
            <a:r>
              <a:rPr lang="en-US" altLang="zh-CN" sz="2000" dirty="0" smtClean="0">
                <a:ea typeface="宋体" pitchFamily="2" charset="-122"/>
                <a:sym typeface="Symbol" pitchFamily="18" charset="2"/>
              </a:rPr>
              <a:t>2.	</a:t>
            </a:r>
            <a:r>
              <a:rPr lang="zh-CN" altLang="en-US" sz="2000" dirty="0" smtClean="0">
                <a:ea typeface="宋体" pitchFamily="2" charset="-122"/>
                <a:sym typeface="Symbol" pitchFamily="18" charset="2"/>
              </a:rPr>
              <a:t>如果 </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dirty="0" smtClean="0">
                <a:ea typeface="宋体" pitchFamily="2" charset="-122"/>
              </a:rPr>
              <a:t> </a:t>
            </a:r>
            <a:r>
              <a:rPr lang="en-US" altLang="zh-CN" sz="2000" dirty="0" smtClean="0">
                <a:ea typeface="宋体" pitchFamily="2" charset="-122"/>
                <a:sym typeface="Symbol" pitchFamily="18" charset="2"/>
              </a:rPr>
              <a:t> </a:t>
            </a:r>
            <a:r>
              <a:rPr lang="en-US" altLang="zh-CN" sz="2000" i="1" dirty="0" smtClean="0">
                <a:ea typeface="宋体" pitchFamily="2" charset="-122"/>
                <a:sym typeface="Symbol" pitchFamily="18" charset="2"/>
              </a:rPr>
              <a:t>Available</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转 </a:t>
            </a:r>
            <a:r>
              <a:rPr lang="en-US" altLang="zh-CN" sz="2000" dirty="0" smtClean="0">
                <a:ea typeface="宋体" pitchFamily="2" charset="-122"/>
                <a:sym typeface="Symbol" pitchFamily="18" charset="2"/>
              </a:rPr>
              <a:t>step 3.  </a:t>
            </a:r>
            <a:r>
              <a:rPr lang="zh-CN" altLang="en-US" sz="2000" dirty="0" smtClean="0">
                <a:ea typeface="宋体" pitchFamily="2" charset="-122"/>
                <a:sym typeface="Symbol" pitchFamily="18" charset="2"/>
              </a:rPr>
              <a:t>否则 </a:t>
            </a:r>
            <a:r>
              <a:rPr lang="en-US" altLang="zh-CN" sz="2000" i="1" dirty="0" smtClean="0">
                <a:ea typeface="宋体" pitchFamily="2" charset="-122"/>
                <a:sym typeface="Symbol" pitchFamily="18" charset="2"/>
              </a:rPr>
              <a:t>P</a:t>
            </a:r>
            <a:r>
              <a:rPr lang="en-US" altLang="zh-CN" sz="2000" i="1" baseline="-25000" dirty="0" smtClean="0">
                <a:ea typeface="宋体" pitchFamily="2" charset="-122"/>
                <a:sym typeface="Symbol" pitchFamily="18" charset="2"/>
              </a:rPr>
              <a:t>i</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必须等待</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因为资源不可用</a:t>
            </a:r>
            <a:r>
              <a:rPr lang="en-US" altLang="zh-CN" sz="2000" dirty="0" smtClean="0">
                <a:ea typeface="宋体" pitchFamily="2" charset="-122"/>
                <a:sym typeface="Symbol" pitchFamily="18" charset="2"/>
              </a:rPr>
              <a:t>.</a:t>
            </a:r>
          </a:p>
          <a:p>
            <a:pPr lvl="1">
              <a:buFont typeface="Monotype Sorts" pitchFamily="2" charset="2"/>
              <a:buNone/>
            </a:pPr>
            <a:r>
              <a:rPr lang="en-US" altLang="zh-CN" sz="2000" dirty="0" smtClean="0">
                <a:ea typeface="宋体" pitchFamily="2" charset="-122"/>
                <a:sym typeface="Symbol" pitchFamily="18" charset="2"/>
              </a:rPr>
              <a:t>3.	</a:t>
            </a:r>
            <a:r>
              <a:rPr lang="zh-CN" altLang="en-US" sz="2000" dirty="0" smtClean="0">
                <a:ea typeface="宋体" pitchFamily="2" charset="-122"/>
                <a:sym typeface="Symbol" pitchFamily="18" charset="2"/>
              </a:rPr>
              <a:t>假设通过修改下列状态来分配请求的资源给进程</a:t>
            </a:r>
            <a:r>
              <a:rPr lang="en-US" altLang="zh-CN" sz="2000" i="1" dirty="0" smtClean="0">
                <a:ea typeface="宋体" pitchFamily="2" charset="-122"/>
                <a:sym typeface="Symbol" pitchFamily="18" charset="2"/>
              </a:rPr>
              <a:t>P</a:t>
            </a:r>
            <a:r>
              <a:rPr lang="en-US" altLang="zh-CN" sz="2000" i="1" baseline="-25000" dirty="0" smtClean="0">
                <a:ea typeface="宋体" pitchFamily="2" charset="-122"/>
                <a:sym typeface="Symbol" pitchFamily="18" charset="2"/>
              </a:rPr>
              <a:t>i</a:t>
            </a:r>
            <a:r>
              <a:rPr lang="en-US" altLang="zh-CN" sz="2000" dirty="0" smtClean="0">
                <a:ea typeface="宋体" pitchFamily="2" charset="-122"/>
                <a:sym typeface="Symbol" pitchFamily="18" charset="2"/>
              </a:rPr>
              <a:t> :</a:t>
            </a:r>
          </a:p>
          <a:p>
            <a:pPr lvl="3">
              <a:buFontTx/>
              <a:buNone/>
            </a:pPr>
            <a:r>
              <a:rPr lang="en-US" altLang="zh-CN" dirty="0" smtClean="0">
                <a:ea typeface="宋体" pitchFamily="2" charset="-122"/>
                <a:sym typeface="Symbol" pitchFamily="18" charset="2"/>
              </a:rPr>
              <a:t>		</a:t>
            </a:r>
            <a:r>
              <a:rPr lang="en-US" altLang="zh-CN" i="1" dirty="0" smtClean="0">
                <a:ea typeface="宋体" pitchFamily="2" charset="-122"/>
                <a:sym typeface="Symbol" pitchFamily="18" charset="2"/>
              </a:rPr>
              <a:t>Available</a:t>
            </a:r>
            <a:r>
              <a:rPr lang="en-US" altLang="zh-CN" dirty="0" smtClean="0">
                <a:ea typeface="宋体" pitchFamily="2" charset="-122"/>
                <a:sym typeface="Symbol" pitchFamily="18" charset="2"/>
              </a:rPr>
              <a:t> := </a:t>
            </a:r>
            <a:r>
              <a:rPr lang="en-US" altLang="zh-CN" i="1" dirty="0" smtClean="0">
                <a:ea typeface="宋体" pitchFamily="2" charset="-122"/>
                <a:sym typeface="Symbol" pitchFamily="18" charset="2"/>
              </a:rPr>
              <a:t>Available -</a:t>
            </a: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Request</a:t>
            </a:r>
            <a:r>
              <a:rPr lang="en-US" altLang="zh-CN" i="1" baseline="-25000" dirty="0" err="1" smtClean="0">
                <a:ea typeface="宋体" pitchFamily="2" charset="-122"/>
                <a:sym typeface="Symbol" pitchFamily="18" charset="2"/>
              </a:rPr>
              <a:t>i</a:t>
            </a:r>
            <a:r>
              <a:rPr lang="en-US" altLang="zh-CN" i="1" dirty="0" smtClean="0">
                <a:ea typeface="宋体" pitchFamily="2" charset="-122"/>
                <a:sym typeface="Symbol" pitchFamily="18" charset="2"/>
              </a:rPr>
              <a:t>;</a:t>
            </a:r>
          </a:p>
          <a:p>
            <a:pPr lvl="3">
              <a:buFontTx/>
              <a:buNone/>
            </a:pP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Allocation</a:t>
            </a:r>
            <a:r>
              <a:rPr lang="en-US" altLang="zh-CN" i="1" baseline="-25000" dirty="0" err="1" smtClean="0">
                <a:ea typeface="宋体" pitchFamily="2" charset="-122"/>
                <a:sym typeface="Symbol" pitchFamily="18" charset="2"/>
              </a:rPr>
              <a:t>i</a:t>
            </a:r>
            <a:r>
              <a:rPr lang="en-US" altLang="zh-CN" baseline="-25000" dirty="0" smtClean="0">
                <a:ea typeface="宋体" pitchFamily="2" charset="-122"/>
                <a:sym typeface="Symbol" pitchFamily="18" charset="2"/>
              </a:rPr>
              <a:t> </a:t>
            </a: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Allocation</a:t>
            </a:r>
            <a:r>
              <a:rPr lang="en-US" altLang="zh-CN" i="1" baseline="-25000" dirty="0" err="1" smtClean="0">
                <a:ea typeface="宋体" pitchFamily="2" charset="-122"/>
                <a:sym typeface="Symbol" pitchFamily="18" charset="2"/>
              </a:rPr>
              <a:t>i</a:t>
            </a:r>
            <a:r>
              <a:rPr lang="en-US" altLang="zh-CN" dirty="0" smtClean="0">
                <a:ea typeface="宋体" pitchFamily="2" charset="-122"/>
                <a:sym typeface="Symbol" pitchFamily="18" charset="2"/>
              </a:rPr>
              <a:t> + </a:t>
            </a:r>
            <a:r>
              <a:rPr lang="en-US" altLang="zh-CN" i="1" dirty="0" err="1" smtClean="0">
                <a:ea typeface="宋体" pitchFamily="2" charset="-122"/>
                <a:sym typeface="Symbol" pitchFamily="18" charset="2"/>
              </a:rPr>
              <a:t>Request</a:t>
            </a:r>
            <a:r>
              <a:rPr lang="en-US" altLang="zh-CN" i="1" baseline="-25000" dirty="0" err="1" smtClean="0">
                <a:ea typeface="宋体" pitchFamily="2" charset="-122"/>
                <a:sym typeface="Symbol" pitchFamily="18" charset="2"/>
              </a:rPr>
              <a:t>i</a:t>
            </a:r>
            <a:r>
              <a:rPr lang="en-US" altLang="zh-CN" dirty="0" smtClean="0">
                <a:ea typeface="宋体" pitchFamily="2" charset="-122"/>
                <a:sym typeface="Symbol" pitchFamily="18" charset="2"/>
              </a:rPr>
              <a:t>;</a:t>
            </a:r>
          </a:p>
          <a:p>
            <a:pPr lvl="3">
              <a:buFontTx/>
              <a:buNone/>
            </a:pP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Need</a:t>
            </a:r>
            <a:r>
              <a:rPr lang="en-US" altLang="zh-CN" i="1" baseline="-25000" dirty="0" err="1" smtClean="0">
                <a:ea typeface="宋体" pitchFamily="2" charset="-122"/>
                <a:sym typeface="Symbol" pitchFamily="18" charset="2"/>
              </a:rPr>
              <a:t>i</a:t>
            </a:r>
            <a:r>
              <a:rPr lang="en-US" altLang="zh-CN" i="1" dirty="0" smtClean="0">
                <a:ea typeface="宋体" pitchFamily="2" charset="-122"/>
                <a:sym typeface="Symbol" pitchFamily="18" charset="2"/>
              </a:rPr>
              <a:t> </a:t>
            </a:r>
            <a:r>
              <a:rPr lang="en-US" altLang="zh-CN" dirty="0" smtClean="0">
                <a:ea typeface="宋体" pitchFamily="2" charset="-122"/>
                <a:sym typeface="Symbol" pitchFamily="18" charset="2"/>
              </a:rPr>
              <a:t>:=</a:t>
            </a:r>
            <a:r>
              <a:rPr lang="en-US" altLang="zh-CN" i="1" dirty="0" smtClean="0">
                <a:ea typeface="宋体" pitchFamily="2" charset="-122"/>
                <a:sym typeface="Symbol" pitchFamily="18" charset="2"/>
              </a:rPr>
              <a:t> </a:t>
            </a:r>
            <a:r>
              <a:rPr lang="en-US" altLang="zh-CN" i="1" dirty="0" err="1" smtClean="0">
                <a:ea typeface="宋体" pitchFamily="2" charset="-122"/>
                <a:sym typeface="Symbol" pitchFamily="18" charset="2"/>
              </a:rPr>
              <a:t>Need</a:t>
            </a:r>
            <a:r>
              <a:rPr lang="en-US" altLang="zh-CN" i="1" baseline="-25000" dirty="0" err="1" smtClean="0">
                <a:ea typeface="宋体" pitchFamily="2" charset="-122"/>
                <a:sym typeface="Symbol" pitchFamily="18" charset="2"/>
              </a:rPr>
              <a:t>i</a:t>
            </a:r>
            <a:r>
              <a:rPr lang="en-US" altLang="zh-CN" dirty="0" smtClean="0">
                <a:ea typeface="宋体" pitchFamily="2" charset="-122"/>
                <a:sym typeface="Symbol" pitchFamily="18" charset="2"/>
              </a:rPr>
              <a:t> – </a:t>
            </a:r>
            <a:r>
              <a:rPr lang="en-US" altLang="zh-CN" i="1" dirty="0" err="1" smtClean="0">
                <a:ea typeface="宋体" pitchFamily="2" charset="-122"/>
                <a:sym typeface="Symbol" pitchFamily="18" charset="2"/>
              </a:rPr>
              <a:t>Request</a:t>
            </a:r>
            <a:r>
              <a:rPr lang="en-US" altLang="zh-CN" i="1" baseline="-25000" dirty="0" err="1" smtClean="0">
                <a:ea typeface="宋体" pitchFamily="2" charset="-122"/>
                <a:sym typeface="Symbol" pitchFamily="18" charset="2"/>
              </a:rPr>
              <a:t>i</a:t>
            </a:r>
            <a:r>
              <a:rPr lang="en-US" altLang="zh-CN" i="1" baseline="-25000" dirty="0" smtClean="0">
                <a:ea typeface="宋体" pitchFamily="2" charset="-122"/>
                <a:sym typeface="Symbol" pitchFamily="18" charset="2"/>
              </a:rPr>
              <a:t>;;</a:t>
            </a:r>
          </a:p>
          <a:p>
            <a:pPr lvl="2">
              <a:buSzPct val="125000"/>
              <a:buFontTx/>
              <a:buChar char="•"/>
            </a:pPr>
            <a:r>
              <a:rPr lang="zh-CN" altLang="en-US" i="1" dirty="0" smtClean="0">
                <a:ea typeface="宋体" pitchFamily="2" charset="-122"/>
                <a:sym typeface="Symbol" pitchFamily="18" charset="2"/>
              </a:rPr>
              <a:t>如果系统安全  将资源分配给 </a:t>
            </a:r>
            <a:r>
              <a:rPr lang="en-US" altLang="zh-CN" i="1" dirty="0" smtClean="0">
                <a:ea typeface="宋体" pitchFamily="2" charset="-122"/>
                <a:sym typeface="Symbol" pitchFamily="18" charset="2"/>
              </a:rPr>
              <a:t>P</a:t>
            </a:r>
            <a:r>
              <a:rPr lang="en-US" altLang="zh-CN" i="1" baseline="-25000" dirty="0" smtClean="0">
                <a:ea typeface="宋体" pitchFamily="2" charset="-122"/>
                <a:sym typeface="Symbol" pitchFamily="18" charset="2"/>
              </a:rPr>
              <a:t>i</a:t>
            </a:r>
            <a:r>
              <a:rPr lang="en-US" altLang="zh-CN" i="1" dirty="0" smtClean="0">
                <a:ea typeface="宋体" pitchFamily="2" charset="-122"/>
                <a:sym typeface="Symbol" pitchFamily="18" charset="2"/>
              </a:rPr>
              <a:t>. </a:t>
            </a:r>
          </a:p>
          <a:p>
            <a:pPr lvl="2">
              <a:buSzPct val="125000"/>
              <a:buFontTx/>
              <a:buChar char="•"/>
            </a:pPr>
            <a:r>
              <a:rPr lang="zh-CN" altLang="en-US" i="1" dirty="0" smtClean="0">
                <a:ea typeface="宋体" pitchFamily="2" charset="-122"/>
                <a:sym typeface="Symbol" pitchFamily="18" charset="2"/>
              </a:rPr>
              <a:t>如果系统不安全 </a:t>
            </a:r>
            <a:r>
              <a:rPr lang="en-US" altLang="zh-CN" i="1" dirty="0" smtClean="0">
                <a:ea typeface="宋体" pitchFamily="2" charset="-122"/>
                <a:sym typeface="Symbol" pitchFamily="18" charset="2"/>
              </a:rPr>
              <a:t> P</a:t>
            </a:r>
            <a:r>
              <a:rPr lang="en-US" altLang="zh-CN" baseline="-25000" dirty="0" smtClean="0">
                <a:ea typeface="宋体" pitchFamily="2" charset="-122"/>
                <a:sym typeface="Symbol" pitchFamily="18" charset="2"/>
              </a:rPr>
              <a:t>i</a:t>
            </a:r>
            <a:r>
              <a:rPr lang="en-US" altLang="zh-CN" i="1" dirty="0" smtClean="0">
                <a:ea typeface="宋体" pitchFamily="2" charset="-122"/>
                <a:sym typeface="Symbol" pitchFamily="18" charset="2"/>
              </a:rPr>
              <a:t> </a:t>
            </a:r>
            <a:r>
              <a:rPr lang="zh-CN" altLang="en-US" i="1" dirty="0" smtClean="0">
                <a:ea typeface="宋体" pitchFamily="2" charset="-122"/>
                <a:sym typeface="Symbol" pitchFamily="18" charset="2"/>
              </a:rPr>
              <a:t>必须等待，恢复原有的资源分配状态</a:t>
            </a:r>
            <a:endParaRPr lang="en-US" altLang="zh-CN" i="1" dirty="0" smtClean="0">
              <a:ea typeface="宋体" pitchFamily="2" charset="-122"/>
              <a:sym typeface="Symbol" pitchFamily="18" charset="2"/>
            </a:endParaRPr>
          </a:p>
        </p:txBody>
      </p:sp>
    </p:spTree>
    <p:extLst>
      <p:ext uri="{BB962C8B-B14F-4D97-AF65-F5344CB8AC3E}">
        <p14:creationId xmlns:p14="http://schemas.microsoft.com/office/powerpoint/2010/main" val="150183969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46175" y="600075"/>
            <a:ext cx="6713538" cy="269875"/>
          </a:xfrm>
        </p:spPr>
        <p:txBody>
          <a:bodyPr>
            <a:normAutofit fontScale="90000"/>
          </a:bodyPr>
          <a:lstStyle/>
          <a:p>
            <a:pPr>
              <a:defRPr/>
            </a:pPr>
            <a:r>
              <a:rPr lang="zh-CN" altLang="en-US" sz="3000" dirty="0" smtClean="0">
                <a:ea typeface="宋体" panose="02010600030101010101" pitchFamily="2" charset="-122"/>
              </a:rPr>
              <a:t>银行家算法的例子</a:t>
            </a:r>
          </a:p>
        </p:txBody>
      </p:sp>
      <p:sp>
        <p:nvSpPr>
          <p:cNvPr id="35843" name="Rectangle 3"/>
          <p:cNvSpPr>
            <a:spLocks noGrp="1" noChangeArrowheads="1"/>
          </p:cNvSpPr>
          <p:nvPr>
            <p:ph idx="1"/>
          </p:nvPr>
        </p:nvSpPr>
        <p:spPr>
          <a:xfrm>
            <a:off x="179512" y="1600200"/>
            <a:ext cx="8507288" cy="4525963"/>
          </a:xfrm>
        </p:spPr>
        <p:txBody>
          <a:bodyPr>
            <a:normAutofit fontScale="92500" lnSpcReduction="10000"/>
          </a:bodyPr>
          <a:lstStyle/>
          <a:p>
            <a:pPr>
              <a:tabLst>
                <a:tab pos="1371600" algn="l"/>
                <a:tab pos="2395538" algn="ctr"/>
                <a:tab pos="3594100" algn="ctr"/>
                <a:tab pos="4805363" algn="ctr"/>
              </a:tabLst>
            </a:pPr>
            <a:r>
              <a:rPr lang="en-US" altLang="zh-CN" sz="2000" dirty="0" smtClean="0">
                <a:ea typeface="宋体" pitchFamily="2" charset="-122"/>
              </a:rPr>
              <a:t>5</a:t>
            </a:r>
            <a:r>
              <a:rPr lang="zh-CN" altLang="en-US" sz="2000" dirty="0" smtClean="0">
                <a:ea typeface="宋体" pitchFamily="2" charset="-122"/>
              </a:rPr>
              <a:t>个进程</a:t>
            </a:r>
            <a:r>
              <a:rPr lang="en-US" altLang="zh-CN" sz="2000" dirty="0" smtClean="0">
                <a:ea typeface="宋体" pitchFamily="2" charset="-122"/>
              </a:rPr>
              <a:t>P</a:t>
            </a:r>
            <a:r>
              <a:rPr lang="en-US" altLang="zh-CN" sz="2000" baseline="-25000" dirty="0" smtClean="0">
                <a:ea typeface="宋体" pitchFamily="2" charset="-122"/>
              </a:rPr>
              <a:t>0</a:t>
            </a:r>
            <a:r>
              <a:rPr lang="zh-CN" altLang="en-US" sz="2000" dirty="0" smtClean="0">
                <a:ea typeface="宋体" pitchFamily="2" charset="-122"/>
              </a:rPr>
              <a:t>到</a:t>
            </a:r>
            <a:r>
              <a:rPr lang="en-US" altLang="zh-CN" sz="2000" dirty="0" smtClean="0">
                <a:ea typeface="宋体" pitchFamily="2" charset="-122"/>
              </a:rPr>
              <a:t>P</a:t>
            </a:r>
            <a:r>
              <a:rPr lang="en-US" altLang="zh-CN" sz="2000" baseline="-25000" dirty="0" smtClean="0">
                <a:ea typeface="宋体" pitchFamily="2" charset="-122"/>
              </a:rPr>
              <a:t>4</a:t>
            </a:r>
            <a:r>
              <a:rPr lang="zh-CN" altLang="en-US" sz="2000" dirty="0" smtClean="0">
                <a:ea typeface="宋体" pitchFamily="2" charset="-122"/>
              </a:rPr>
              <a:t>；  </a:t>
            </a:r>
            <a:r>
              <a:rPr lang="en-US" altLang="zh-CN" sz="2000" dirty="0" smtClean="0">
                <a:ea typeface="宋体" pitchFamily="2" charset="-122"/>
              </a:rPr>
              <a:t>3</a:t>
            </a:r>
            <a:r>
              <a:rPr lang="zh-CN" altLang="en-US" sz="2000" dirty="0" smtClean="0">
                <a:ea typeface="宋体" pitchFamily="2" charset="-122"/>
              </a:rPr>
              <a:t>个资源类型</a:t>
            </a:r>
            <a:r>
              <a:rPr lang="en-US" altLang="zh-CN" sz="2000" dirty="0" smtClean="0">
                <a:ea typeface="宋体" pitchFamily="2" charset="-122"/>
              </a:rPr>
              <a:t>A(10</a:t>
            </a:r>
            <a:r>
              <a:rPr lang="zh-CN" altLang="en-US" sz="2000" dirty="0" smtClean="0">
                <a:ea typeface="宋体" pitchFamily="2" charset="-122"/>
              </a:rPr>
              <a:t>个实例），</a:t>
            </a:r>
            <a:r>
              <a:rPr lang="en-US" altLang="zh-CN" sz="2000" dirty="0" smtClean="0">
                <a:ea typeface="宋体" pitchFamily="2" charset="-122"/>
              </a:rPr>
              <a:t>B</a:t>
            </a:r>
            <a:r>
              <a:rPr lang="zh-CN" altLang="en-US" sz="2000" dirty="0" smtClean="0">
                <a:ea typeface="宋体" pitchFamily="2" charset="-122"/>
              </a:rPr>
              <a:t>（</a:t>
            </a:r>
            <a:r>
              <a:rPr lang="en-US" altLang="zh-CN" sz="2000" dirty="0" smtClean="0">
                <a:ea typeface="宋体" pitchFamily="2" charset="-122"/>
              </a:rPr>
              <a:t>5</a:t>
            </a:r>
            <a:r>
              <a:rPr lang="zh-CN" altLang="en-US" sz="2000" dirty="0" smtClean="0">
                <a:ea typeface="宋体" pitchFamily="2" charset="-122"/>
              </a:rPr>
              <a:t>个实例），</a:t>
            </a:r>
            <a:r>
              <a:rPr lang="en-US" altLang="zh-CN" sz="2000" dirty="0" smtClean="0">
                <a:ea typeface="宋体" pitchFamily="2" charset="-122"/>
              </a:rPr>
              <a:t>C</a:t>
            </a:r>
            <a:r>
              <a:rPr lang="zh-CN" altLang="en-US" sz="2000" dirty="0" smtClean="0">
                <a:ea typeface="宋体" pitchFamily="2" charset="-122"/>
              </a:rPr>
              <a:t>（</a:t>
            </a:r>
            <a:r>
              <a:rPr lang="en-US" altLang="zh-CN" sz="2000" dirty="0" smtClean="0">
                <a:ea typeface="宋体" pitchFamily="2" charset="-122"/>
              </a:rPr>
              <a:t>7</a:t>
            </a:r>
            <a:r>
              <a:rPr lang="zh-CN" altLang="en-US" sz="2000" dirty="0" smtClean="0">
                <a:ea typeface="宋体" pitchFamily="2" charset="-122"/>
              </a:rPr>
              <a:t>个实例）</a:t>
            </a:r>
          </a:p>
          <a:p>
            <a:pPr>
              <a:tabLst>
                <a:tab pos="1371600" algn="l"/>
                <a:tab pos="2395538" algn="ctr"/>
                <a:tab pos="3594100" algn="ctr"/>
                <a:tab pos="4805363" algn="ctr"/>
              </a:tabLst>
            </a:pPr>
            <a:r>
              <a:rPr lang="zh-CN" altLang="en-US" sz="2000" dirty="0" smtClean="0">
                <a:ea typeface="宋体" pitchFamily="2" charset="-122"/>
              </a:rPr>
              <a:t>时刻</a:t>
            </a:r>
            <a:r>
              <a:rPr lang="en-US" altLang="zh-CN" sz="2000" dirty="0" smtClean="0">
                <a:ea typeface="宋体" pitchFamily="2" charset="-122"/>
              </a:rPr>
              <a:t>T</a:t>
            </a:r>
            <a:r>
              <a:rPr lang="en-US" altLang="zh-CN" sz="2000" baseline="-25000" dirty="0" smtClean="0">
                <a:ea typeface="宋体" pitchFamily="2" charset="-122"/>
              </a:rPr>
              <a:t>0</a:t>
            </a:r>
            <a:r>
              <a:rPr lang="zh-CN" altLang="en-US" sz="2000" dirty="0" smtClean="0">
                <a:ea typeface="宋体" pitchFamily="2" charset="-122"/>
              </a:rPr>
              <a:t>的快照：</a:t>
            </a:r>
          </a:p>
          <a:p>
            <a:pPr>
              <a:buFont typeface="Monotype Sorts" pitchFamily="2" charset="2"/>
              <a:buNone/>
              <a:tabLst>
                <a:tab pos="1371600" algn="l"/>
                <a:tab pos="2395538" algn="ctr"/>
                <a:tab pos="3594100" algn="ctr"/>
                <a:tab pos="4805363" algn="ctr"/>
              </a:tabLst>
            </a:pPr>
            <a:r>
              <a:rPr lang="zh-CN" altLang="zh-CN" dirty="0" smtClean="0">
                <a:ea typeface="宋体" pitchFamily="2" charset="-122"/>
              </a:rPr>
              <a:t>		</a:t>
            </a:r>
            <a:r>
              <a:rPr lang="zh-CN" altLang="zh-CN" sz="2000" dirty="0" smtClean="0">
                <a:ea typeface="宋体" pitchFamily="2" charset="-122"/>
              </a:rPr>
              <a:t>	</a:t>
            </a:r>
            <a:r>
              <a:rPr lang="en-US" altLang="zh-CN" sz="2000" i="1" u="sng" dirty="0" smtClean="0">
                <a:ea typeface="宋体" pitchFamily="2" charset="-122"/>
              </a:rPr>
              <a:t>Allocation</a:t>
            </a:r>
            <a:r>
              <a:rPr lang="en-US" altLang="zh-CN" sz="2000" i="1" dirty="0" smtClean="0">
                <a:ea typeface="宋体" pitchFamily="2" charset="-122"/>
              </a:rPr>
              <a:t>	</a:t>
            </a:r>
            <a:r>
              <a:rPr lang="en-US" altLang="zh-CN" sz="2000" i="1" u="sng" dirty="0" smtClean="0">
                <a:ea typeface="宋体" pitchFamily="2" charset="-122"/>
              </a:rPr>
              <a:t>Max</a:t>
            </a:r>
            <a:r>
              <a:rPr lang="en-US" altLang="zh-CN" sz="2000" i="1" dirty="0" smtClean="0">
                <a:ea typeface="宋体" pitchFamily="2" charset="-122"/>
              </a:rPr>
              <a:t>	</a:t>
            </a:r>
            <a:r>
              <a:rPr lang="en-US" altLang="zh-CN" sz="2000" i="1" u="sng" dirty="0" smtClean="0">
                <a:ea typeface="宋体" pitchFamily="2" charset="-122"/>
              </a:rPr>
              <a:t>Available</a:t>
            </a:r>
            <a:endParaRPr lang="en-US" altLang="zh-CN" sz="2000" i="1" dirty="0" smtClean="0">
              <a:ea typeface="宋体" pitchFamily="2" charset="-122"/>
            </a:endParaRPr>
          </a:p>
          <a:p>
            <a:pPr>
              <a:buFont typeface="Monotype Sorts" pitchFamily="2" charset="2"/>
              <a:buNone/>
              <a:tabLst>
                <a:tab pos="1371600" algn="l"/>
                <a:tab pos="2395538" algn="ctr"/>
                <a:tab pos="3594100" algn="ctr"/>
                <a:tab pos="4805363" algn="ctr"/>
              </a:tabLst>
            </a:pPr>
            <a:r>
              <a:rPr lang="en-US" altLang="zh-CN" sz="2000" i="1" dirty="0" smtClean="0">
                <a:ea typeface="宋体" pitchFamily="2" charset="-122"/>
              </a:rPr>
              <a:t>			A B C	A B C 	A B C</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	</a:t>
            </a:r>
            <a:r>
              <a:rPr lang="en-US" altLang="zh-CN" sz="2000" dirty="0" smtClean="0">
                <a:ea typeface="宋体" pitchFamily="2" charset="-122"/>
              </a:rPr>
              <a:t>0 1 0	7 5 3 	3 3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	</a:t>
            </a:r>
            <a:r>
              <a:rPr lang="en-US" altLang="zh-CN" sz="2000" dirty="0" smtClean="0">
                <a:ea typeface="宋体" pitchFamily="2" charset="-122"/>
              </a:rPr>
              <a:t>2 0 0 	3 2 2  </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3 0 2 	9 0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2 1 1 	2 2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	4 3 3  </a:t>
            </a:r>
          </a:p>
          <a:p>
            <a:pPr>
              <a:buFont typeface="Monotype Sorts" pitchFamily="2" charset="2"/>
              <a:buNone/>
              <a:tabLst>
                <a:tab pos="1371600" algn="l"/>
                <a:tab pos="2395538" algn="ctr"/>
                <a:tab pos="3594100" algn="ctr"/>
                <a:tab pos="4805363" algn="ctr"/>
              </a:tabLst>
            </a:pPr>
            <a:endParaRPr lang="en-US" altLang="zh-CN" sz="2000" dirty="0" smtClean="0">
              <a:ea typeface="宋体" pitchFamily="2" charset="-122"/>
            </a:endParaRP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zh-CN" altLang="en-US" sz="2000" b="1" dirty="0" smtClean="0">
                <a:ea typeface="宋体" pitchFamily="2" charset="-122"/>
              </a:rPr>
              <a:t>系统处在安全的状态，因为序列</a:t>
            </a:r>
            <a:r>
              <a:rPr lang="en-US" altLang="zh-CN" sz="2000" b="1" dirty="0" smtClean="0">
                <a:ea typeface="宋体" pitchFamily="2" charset="-122"/>
              </a:rPr>
              <a:t>&lt; </a:t>
            </a:r>
            <a:r>
              <a:rPr lang="en-US" altLang="zh-CN" sz="2000" b="1" i="1" dirty="0" smtClean="0">
                <a:ea typeface="宋体" pitchFamily="2" charset="-122"/>
              </a:rPr>
              <a:t>P</a:t>
            </a:r>
            <a:r>
              <a:rPr lang="en-US" altLang="zh-CN" sz="2000" b="1" baseline="-25000" dirty="0" smtClean="0">
                <a:ea typeface="宋体" pitchFamily="2" charset="-122"/>
              </a:rPr>
              <a:t>1</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3</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4</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2</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0</a:t>
            </a:r>
            <a:r>
              <a:rPr lang="en-US" altLang="zh-CN" sz="2000" b="1" dirty="0" smtClean="0">
                <a:ea typeface="宋体" pitchFamily="2" charset="-122"/>
              </a:rPr>
              <a:t>&gt; </a:t>
            </a:r>
            <a:r>
              <a:rPr lang="zh-CN" altLang="en-US" sz="2000" b="1" dirty="0" smtClean="0">
                <a:ea typeface="宋体" pitchFamily="2" charset="-122"/>
              </a:rPr>
              <a:t>满足了安全的标准</a:t>
            </a:r>
            <a:r>
              <a:rPr lang="en-US" altLang="zh-CN" dirty="0" smtClean="0">
                <a:ea typeface="宋体" pitchFamily="2" charset="-122"/>
              </a:rPr>
              <a:t>	</a:t>
            </a:r>
          </a:p>
        </p:txBody>
      </p:sp>
      <p:sp>
        <p:nvSpPr>
          <p:cNvPr id="35844" name="Rectangle 3"/>
          <p:cNvSpPr txBox="1">
            <a:spLocks noChangeArrowheads="1"/>
          </p:cNvSpPr>
          <p:nvPr/>
        </p:nvSpPr>
        <p:spPr bwMode="auto">
          <a:xfrm>
            <a:off x="4966997" y="2492896"/>
            <a:ext cx="3650878"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tabLst>
                <a:tab pos="2452688" algn="l"/>
                <a:tab pos="3492500" algn="ctr"/>
              </a:tabLst>
              <a:defRPr>
                <a:solidFill>
                  <a:schemeClr val="tx1"/>
                </a:solidFill>
                <a:latin typeface="Helvetica" pitchFamily="34" charset="0"/>
                <a:ea typeface="宋体" pitchFamily="2" charset="-122"/>
              </a:defRPr>
            </a:lvl1pPr>
            <a:lvl2pPr marL="742950" indent="-285750">
              <a:tabLst>
                <a:tab pos="2452688" algn="l"/>
                <a:tab pos="3492500" algn="ctr"/>
              </a:tabLst>
              <a:defRPr>
                <a:solidFill>
                  <a:schemeClr val="tx1"/>
                </a:solidFill>
                <a:latin typeface="Helvetica" pitchFamily="34" charset="0"/>
                <a:ea typeface="宋体" pitchFamily="2" charset="-122"/>
              </a:defRPr>
            </a:lvl2pPr>
            <a:lvl3pPr marL="1143000" indent="-228600">
              <a:tabLst>
                <a:tab pos="2452688" algn="l"/>
                <a:tab pos="3492500" algn="ctr"/>
              </a:tabLst>
              <a:defRPr>
                <a:solidFill>
                  <a:schemeClr val="tx1"/>
                </a:solidFill>
                <a:latin typeface="Helvetica" pitchFamily="34" charset="0"/>
                <a:ea typeface="宋体" pitchFamily="2" charset="-122"/>
              </a:defRPr>
            </a:lvl3pPr>
            <a:lvl4pPr marL="1600200" indent="-228600">
              <a:tabLst>
                <a:tab pos="2452688" algn="l"/>
                <a:tab pos="3492500" algn="ctr"/>
              </a:tabLst>
              <a:defRPr>
                <a:solidFill>
                  <a:schemeClr val="tx1"/>
                </a:solidFill>
                <a:latin typeface="Helvetica" pitchFamily="34" charset="0"/>
                <a:ea typeface="宋体" pitchFamily="2" charset="-122"/>
              </a:defRPr>
            </a:lvl4pPr>
            <a:lvl5pPr marL="2057400" indent="-228600">
              <a:tabLst>
                <a:tab pos="2452688" algn="l"/>
                <a:tab pos="3492500" algn="ctr"/>
              </a:tabLst>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9pPr>
          </a:lstStyle>
          <a:p>
            <a:pPr>
              <a:spcBef>
                <a:spcPct val="35000"/>
              </a:spcBef>
              <a:buClr>
                <a:srgbClr val="993300"/>
              </a:buClr>
              <a:buSzPct val="90000"/>
              <a:buFont typeface="Monotype Sorts" pitchFamily="2" charset="2"/>
              <a:buNone/>
            </a:pPr>
            <a:r>
              <a:rPr kumimoji="1" lang="zh-CN" altLang="zh-CN" sz="2000" dirty="0"/>
              <a:t>			</a:t>
            </a:r>
            <a:r>
              <a:rPr kumimoji="1" lang="en-US" altLang="zh-CN" sz="2000" i="1" u="sng" dirty="0"/>
              <a:t>Need</a:t>
            </a:r>
            <a:endParaRPr kumimoji="1" lang="en-US" altLang="zh-CN" sz="2000" u="sng" dirty="0"/>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A B C</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0	</a:t>
            </a:r>
            <a:r>
              <a:rPr kumimoji="1" lang="en-US" altLang="zh-CN" sz="2000" dirty="0"/>
              <a:t>7 4 3 </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1	</a:t>
            </a:r>
            <a:r>
              <a:rPr kumimoji="1" lang="en-US" altLang="zh-CN" sz="2000" dirty="0"/>
              <a:t>1 2 2 </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2</a:t>
            </a:r>
            <a:r>
              <a:rPr kumimoji="1" lang="en-US" altLang="zh-CN" sz="2000" dirty="0"/>
              <a:t>	6 0 0 </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3</a:t>
            </a:r>
            <a:r>
              <a:rPr kumimoji="1" lang="en-US" altLang="zh-CN" sz="2000" dirty="0"/>
              <a:t>	0 1 1</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4</a:t>
            </a:r>
            <a:r>
              <a:rPr kumimoji="1" lang="en-US" altLang="zh-CN" sz="2000" dirty="0"/>
              <a:t>	4 3 1 </a:t>
            </a:r>
          </a:p>
        </p:txBody>
      </p:sp>
    </p:spTree>
    <p:extLst>
      <p:ext uri="{BB962C8B-B14F-4D97-AF65-F5344CB8AC3E}">
        <p14:creationId xmlns:p14="http://schemas.microsoft.com/office/powerpoint/2010/main" val="198381631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562100" y="300038"/>
            <a:ext cx="7251700" cy="685800"/>
          </a:xfrm>
        </p:spPr>
        <p:txBody>
          <a:bodyPr/>
          <a:lstStyle/>
          <a:p>
            <a:pPr>
              <a:defRPr/>
            </a:pPr>
            <a:r>
              <a:rPr lang="zh-CN" altLang="en-US" sz="3000" dirty="0" smtClean="0">
                <a:ea typeface="宋体" panose="02010600030101010101" pitchFamily="2" charset="-122"/>
              </a:rPr>
              <a:t>例子续：</a:t>
            </a:r>
            <a:r>
              <a:rPr lang="en-US" altLang="zh-CN" sz="3000" i="1" dirty="0" smtClean="0">
                <a:ea typeface="宋体" panose="02010600030101010101" pitchFamily="2" charset="-122"/>
              </a:rPr>
              <a:t>P</a:t>
            </a:r>
            <a:r>
              <a:rPr lang="en-US" altLang="zh-CN" sz="3000" baseline="-25000" dirty="0" smtClean="0">
                <a:ea typeface="宋体" panose="02010600030101010101" pitchFamily="2" charset="-122"/>
              </a:rPr>
              <a:t>1</a:t>
            </a:r>
            <a:r>
              <a:rPr lang="en-US" altLang="zh-CN" sz="3000" dirty="0" smtClean="0">
                <a:ea typeface="宋体" panose="02010600030101010101" pitchFamily="2" charset="-122"/>
              </a:rPr>
              <a:t> request (1,0,2)</a:t>
            </a:r>
            <a:endParaRPr lang="zh-CN" altLang="en-US" sz="3000" dirty="0" smtClean="0">
              <a:ea typeface="宋体" panose="02010600030101010101" pitchFamily="2" charset="-122"/>
            </a:endParaRPr>
          </a:p>
        </p:txBody>
      </p:sp>
      <p:sp>
        <p:nvSpPr>
          <p:cNvPr id="36867" name="Rectangle 3"/>
          <p:cNvSpPr>
            <a:spLocks noGrp="1" noChangeArrowheads="1"/>
          </p:cNvSpPr>
          <p:nvPr>
            <p:ph idx="1"/>
          </p:nvPr>
        </p:nvSpPr>
        <p:spPr>
          <a:xfrm>
            <a:off x="1066800" y="1556792"/>
            <a:ext cx="7404100" cy="4971008"/>
          </a:xfrm>
        </p:spPr>
        <p:txBody>
          <a:bodyPr/>
          <a:lstStyle/>
          <a:p>
            <a:pPr>
              <a:tabLst>
                <a:tab pos="1544638" algn="l"/>
                <a:tab pos="2452688" algn="ctr"/>
                <a:tab pos="3767138" algn="ctr"/>
                <a:tab pos="5022850" algn="ctr"/>
              </a:tabLst>
            </a:pPr>
            <a:r>
              <a:rPr lang="zh-CN" altLang="en-US" sz="2000" b="1" i="1" dirty="0" smtClean="0">
                <a:ea typeface="宋体" pitchFamily="2" charset="-122"/>
                <a:sym typeface="Symbol" pitchFamily="18" charset="2"/>
              </a:rPr>
              <a:t>检查</a:t>
            </a:r>
            <a:r>
              <a:rPr lang="en-US" altLang="zh-CN" sz="2000" dirty="0" smtClean="0">
                <a:ea typeface="宋体" pitchFamily="2" charset="-122"/>
              </a:rPr>
              <a:t>Request </a:t>
            </a:r>
            <a:r>
              <a:rPr lang="en-US" altLang="zh-CN" sz="2000" dirty="0" smtClean="0">
                <a:ea typeface="宋体" pitchFamily="2" charset="-122"/>
                <a:sym typeface="Symbol" pitchFamily="18" charset="2"/>
              </a:rPr>
              <a:t> Available</a:t>
            </a:r>
            <a:r>
              <a:rPr lang="zh-CN" altLang="en-US" sz="2000" b="1" i="1" dirty="0" smtClean="0">
                <a:ea typeface="宋体" pitchFamily="2" charset="-122"/>
                <a:sym typeface="Symbol" pitchFamily="18" charset="2"/>
              </a:rPr>
              <a:t>（就是说，</a:t>
            </a:r>
            <a:r>
              <a:rPr lang="zh-CN" altLang="zh-CN" sz="2000" b="1" i="1" dirty="0" smtClean="0">
                <a:ea typeface="宋体" pitchFamily="2" charset="-122"/>
                <a:sym typeface="Symbol" pitchFamily="18" charset="2"/>
              </a:rPr>
              <a:t>(1,0,2) </a:t>
            </a:r>
            <a:r>
              <a:rPr lang="zh-CN" altLang="zh-CN" sz="2000" b="1" dirty="0" smtClean="0">
                <a:ea typeface="宋体" pitchFamily="2" charset="-122"/>
                <a:sym typeface="Symbol" pitchFamily="18" charset="2"/>
              </a:rPr>
              <a:t>(3,3,2)</a:t>
            </a:r>
            <a:r>
              <a:rPr lang="zh-CN" altLang="en-US" sz="2000" b="1" dirty="0" smtClean="0">
                <a:ea typeface="宋体" pitchFamily="2" charset="-122"/>
                <a:sym typeface="Symbol" pitchFamily="18" charset="2"/>
              </a:rPr>
              <a:t>为真</a:t>
            </a:r>
            <a:endParaRPr lang="zh-CN" altLang="en-US" sz="2000" b="1" i="1" dirty="0" smtClean="0">
              <a:ea typeface="宋体" pitchFamily="2" charset="-122"/>
              <a:sym typeface="Symbol" pitchFamily="18" charset="2"/>
            </a:endParaRPr>
          </a:p>
          <a:p>
            <a:pPr>
              <a:buFont typeface="Monotype Sorts" pitchFamily="2" charset="2"/>
              <a:buNone/>
              <a:tabLst>
                <a:tab pos="1544638" algn="l"/>
                <a:tab pos="2452688" algn="ctr"/>
                <a:tab pos="3767138" algn="ctr"/>
                <a:tab pos="5022850" algn="ctr"/>
              </a:tabLst>
            </a:pPr>
            <a:r>
              <a:rPr lang="zh-CN" altLang="zh-CN" sz="2000" i="1" dirty="0" smtClean="0">
                <a:ea typeface="宋体" pitchFamily="2" charset="-122"/>
              </a:rPr>
              <a:t>			</a:t>
            </a:r>
            <a:r>
              <a:rPr lang="en-US" altLang="zh-CN" sz="2000" i="1" u="sng" dirty="0" smtClean="0">
                <a:ea typeface="宋体" pitchFamily="2" charset="-122"/>
              </a:rPr>
              <a:t>Allocation</a:t>
            </a:r>
            <a:r>
              <a:rPr lang="en-US" altLang="zh-CN" sz="2000" i="1" dirty="0" smtClean="0">
                <a:ea typeface="宋体" pitchFamily="2" charset="-122"/>
              </a:rPr>
              <a:t>	</a:t>
            </a:r>
            <a:r>
              <a:rPr lang="en-US" altLang="zh-CN" sz="2000" i="1" u="sng" dirty="0" smtClean="0">
                <a:ea typeface="宋体" pitchFamily="2" charset="-122"/>
              </a:rPr>
              <a:t>Need</a:t>
            </a:r>
            <a:r>
              <a:rPr lang="en-US" altLang="zh-CN" sz="2000" i="1" dirty="0" smtClean="0">
                <a:ea typeface="宋体" pitchFamily="2" charset="-122"/>
              </a:rPr>
              <a:t>	</a:t>
            </a:r>
            <a:r>
              <a:rPr lang="en-US" altLang="zh-CN" sz="2000" i="1" u="sng" dirty="0" smtClean="0">
                <a:ea typeface="宋体" pitchFamily="2" charset="-122"/>
              </a:rPr>
              <a:t>Available</a:t>
            </a:r>
            <a:endParaRPr lang="en-US" altLang="zh-CN" sz="2000" i="1" dirty="0" smtClean="0">
              <a:ea typeface="宋体" pitchFamily="2" charset="-122"/>
            </a:endParaRPr>
          </a:p>
          <a:p>
            <a:pPr>
              <a:buFont typeface="Monotype Sorts" pitchFamily="2" charset="2"/>
              <a:buNone/>
              <a:tabLst>
                <a:tab pos="1544638" algn="l"/>
                <a:tab pos="2452688" algn="ctr"/>
                <a:tab pos="3767138" algn="ctr"/>
                <a:tab pos="5022850" algn="ctr"/>
              </a:tabLst>
            </a:pPr>
            <a:r>
              <a:rPr lang="en-US" altLang="zh-CN" sz="2000" i="1" dirty="0" smtClean="0">
                <a:ea typeface="宋体" pitchFamily="2" charset="-122"/>
              </a:rPr>
              <a:t>			A B C	A B C	A B C </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0 1 0 	7 4 3 	2 3 0</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3 0 2	0 2 0 	</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3 0 2 	6 0 0 </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2 1 1 	0 1 1</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 	4 3 1 </a:t>
            </a:r>
          </a:p>
          <a:p>
            <a:pPr>
              <a:tabLst>
                <a:tab pos="1544638" algn="l"/>
                <a:tab pos="2452688" algn="ctr"/>
                <a:tab pos="3767138" algn="ctr"/>
                <a:tab pos="5022850" algn="ctr"/>
              </a:tabLst>
            </a:pPr>
            <a:r>
              <a:rPr lang="zh-CN" altLang="en-US" sz="2000" dirty="0" smtClean="0">
                <a:ea typeface="宋体" pitchFamily="2" charset="-122"/>
              </a:rPr>
              <a:t>执行安全算法，表明序列</a:t>
            </a:r>
            <a:r>
              <a:rPr lang="en-US" altLang="zh-CN" sz="2000" dirty="0" smtClean="0">
                <a:ea typeface="宋体" pitchFamily="2" charset="-122"/>
              </a:rPr>
              <a:t>&lt;</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&gt; </a:t>
            </a:r>
            <a:r>
              <a:rPr lang="zh-CN" altLang="en-US" sz="2000" dirty="0" smtClean="0">
                <a:ea typeface="宋体" pitchFamily="2" charset="-122"/>
              </a:rPr>
              <a:t>满足要求</a:t>
            </a:r>
            <a:endParaRPr lang="en-US" altLang="zh-CN" sz="2000" dirty="0" smtClean="0">
              <a:ea typeface="宋体" pitchFamily="2" charset="-122"/>
            </a:endParaRPr>
          </a:p>
          <a:p>
            <a:pPr>
              <a:tabLst>
                <a:tab pos="1544638" algn="l"/>
                <a:tab pos="2452688" algn="ctr"/>
                <a:tab pos="3767138" algn="ctr"/>
                <a:tab pos="5022850" algn="ctr"/>
              </a:tabLst>
            </a:pPr>
            <a:endParaRPr lang="zh-CN" altLang="en-US" sz="2000" dirty="0" smtClean="0">
              <a:ea typeface="宋体" pitchFamily="2" charset="-122"/>
            </a:endParaRPr>
          </a:p>
          <a:p>
            <a:pPr>
              <a:tabLst>
                <a:tab pos="1544638" algn="l"/>
                <a:tab pos="2452688" algn="ctr"/>
                <a:tab pos="3767138" algn="ctr"/>
                <a:tab pos="5022850" algn="ctr"/>
              </a:tabLst>
            </a:pPr>
            <a:r>
              <a:rPr lang="zh-CN" altLang="en-US" sz="2000" dirty="0" smtClean="0">
                <a:ea typeface="宋体" pitchFamily="2" charset="-122"/>
              </a:rPr>
              <a:t>思考：</a:t>
            </a:r>
          </a:p>
          <a:p>
            <a:pPr lvl="1">
              <a:tabLst>
                <a:tab pos="1544638" algn="l"/>
                <a:tab pos="2452688" algn="ctr"/>
                <a:tab pos="3767138" algn="ctr"/>
                <a:tab pos="5022850" algn="ctr"/>
              </a:tabLst>
            </a:pPr>
            <a:r>
              <a:rPr lang="en-US" altLang="zh-CN" sz="1600" i="1" dirty="0" smtClean="0">
                <a:ea typeface="宋体" pitchFamily="2" charset="-122"/>
              </a:rPr>
              <a:t>P</a:t>
            </a:r>
            <a:r>
              <a:rPr lang="en-US" altLang="zh-CN" sz="1600" baseline="-25000" dirty="0" smtClean="0">
                <a:ea typeface="宋体" pitchFamily="2" charset="-122"/>
              </a:rPr>
              <a:t>4</a:t>
            </a:r>
            <a:r>
              <a:rPr lang="zh-CN" altLang="en-US" sz="1600" dirty="0" smtClean="0">
                <a:ea typeface="宋体" pitchFamily="2" charset="-122"/>
              </a:rPr>
              <a:t>的请求</a:t>
            </a:r>
            <a:r>
              <a:rPr lang="zh-CN" altLang="zh-CN" sz="1600" dirty="0" smtClean="0">
                <a:ea typeface="宋体" pitchFamily="2" charset="-122"/>
              </a:rPr>
              <a:t>(3,3,0)</a:t>
            </a:r>
            <a:r>
              <a:rPr lang="zh-CN" altLang="en-US" sz="1600" dirty="0" smtClean="0">
                <a:ea typeface="宋体" pitchFamily="2" charset="-122"/>
              </a:rPr>
              <a:t>是否可以通过？</a:t>
            </a:r>
          </a:p>
          <a:p>
            <a:pPr lvl="1">
              <a:tabLst>
                <a:tab pos="1544638" algn="l"/>
                <a:tab pos="2452688" algn="ctr"/>
                <a:tab pos="3767138" algn="ctr"/>
                <a:tab pos="5022850" algn="ctr"/>
              </a:tabLst>
            </a:pPr>
            <a:r>
              <a:rPr lang="en-US" altLang="zh-CN" sz="1600" i="1" dirty="0" smtClean="0">
                <a:ea typeface="宋体" pitchFamily="2" charset="-122"/>
              </a:rPr>
              <a:t>P</a:t>
            </a:r>
            <a:r>
              <a:rPr lang="en-US" altLang="zh-CN" sz="1600" baseline="-25000" dirty="0" smtClean="0">
                <a:ea typeface="宋体" pitchFamily="2" charset="-122"/>
              </a:rPr>
              <a:t>0</a:t>
            </a:r>
            <a:r>
              <a:rPr lang="zh-CN" altLang="en-US" sz="1600" dirty="0" smtClean="0">
                <a:ea typeface="宋体" pitchFamily="2" charset="-122"/>
              </a:rPr>
              <a:t>的请求</a:t>
            </a:r>
            <a:r>
              <a:rPr lang="zh-CN" altLang="zh-CN" sz="1600" dirty="0" smtClean="0">
                <a:ea typeface="宋体" pitchFamily="2" charset="-122"/>
              </a:rPr>
              <a:t>(0,2,0)</a:t>
            </a:r>
            <a:r>
              <a:rPr lang="zh-CN" altLang="en-US" sz="1600" dirty="0" smtClean="0">
                <a:ea typeface="宋体" pitchFamily="2" charset="-122"/>
              </a:rPr>
              <a:t>是否可以通过？</a:t>
            </a:r>
          </a:p>
        </p:txBody>
      </p:sp>
    </p:spTree>
    <p:extLst>
      <p:ext uri="{BB962C8B-B14F-4D97-AF65-F5344CB8AC3E}">
        <p14:creationId xmlns:p14="http://schemas.microsoft.com/office/powerpoint/2010/main" val="181258450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36688" y="357188"/>
            <a:ext cx="6997700" cy="782637"/>
          </a:xfrm>
        </p:spPr>
        <p:txBody>
          <a:bodyPr/>
          <a:lstStyle/>
          <a:p>
            <a:pPr>
              <a:defRPr/>
            </a:pPr>
            <a:r>
              <a:rPr lang="zh-CN" altLang="en-US" dirty="0" smtClean="0">
                <a:ea typeface="宋体" panose="02010600030101010101" pitchFamily="2" charset="-122"/>
              </a:rPr>
              <a:t>死锁避免</a:t>
            </a:r>
          </a:p>
        </p:txBody>
      </p:sp>
      <p:sp>
        <p:nvSpPr>
          <p:cNvPr id="24579" name="Rectangle 3"/>
          <p:cNvSpPr>
            <a:spLocks noGrp="1" noChangeArrowheads="1"/>
          </p:cNvSpPr>
          <p:nvPr>
            <p:ph idx="1"/>
          </p:nvPr>
        </p:nvSpPr>
        <p:spPr>
          <a:xfrm>
            <a:off x="1219200" y="1981200"/>
            <a:ext cx="7029450" cy="4114800"/>
          </a:xfrm>
        </p:spPr>
        <p:txBody>
          <a:bodyPr/>
          <a:lstStyle/>
          <a:p>
            <a:r>
              <a:rPr lang="zh-CN" altLang="en-US" sz="2000" dirty="0" smtClean="0">
                <a:ea typeface="宋体" pitchFamily="2" charset="-122"/>
              </a:rPr>
              <a:t>一个简单而有效的模型要求每一个进程声明它所需要的资源的最大数</a:t>
            </a:r>
            <a:endParaRPr lang="zh-CN" altLang="zh-CN" sz="2000" dirty="0" smtClean="0">
              <a:ea typeface="宋体" pitchFamily="2" charset="-122"/>
            </a:endParaRPr>
          </a:p>
          <a:p>
            <a:r>
              <a:rPr lang="zh-CN" altLang="en-US" sz="2000" dirty="0" smtClean="0">
                <a:ea typeface="宋体" pitchFamily="2" charset="-122"/>
              </a:rPr>
              <a:t>死锁避免算法动态检查资源分配状态以确保循环等待条件不可能成立</a:t>
            </a:r>
          </a:p>
          <a:p>
            <a:r>
              <a:rPr lang="zh-CN" altLang="en-US" sz="2000" dirty="0" smtClean="0">
                <a:ea typeface="宋体" pitchFamily="2" charset="-122"/>
              </a:rPr>
              <a:t>资源分配状态定义为可用的与已分配的资源数，和进程所需的最大资源量所决定</a:t>
            </a:r>
          </a:p>
        </p:txBody>
      </p:sp>
      <p:sp>
        <p:nvSpPr>
          <p:cNvPr id="52228" name="Text Box 4"/>
          <p:cNvSpPr txBox="1">
            <a:spLocks noChangeArrowheads="1"/>
          </p:cNvSpPr>
          <p:nvPr/>
        </p:nvSpPr>
        <p:spPr bwMode="auto">
          <a:xfrm>
            <a:off x="990600" y="1431925"/>
            <a:ext cx="2946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defRPr/>
            </a:pPr>
            <a:r>
              <a:rPr lang="zh-CN" altLang="en-US" b="1" dirty="0">
                <a:solidFill>
                  <a:srgbClr val="FF0000"/>
                </a:solidFill>
                <a:effectLst>
                  <a:outerShdw blurRad="38100" dist="38100" dir="2700000" algn="tl">
                    <a:srgbClr val="000000">
                      <a:alpha val="43137"/>
                    </a:srgbClr>
                  </a:outerShdw>
                </a:effectLst>
              </a:rPr>
              <a:t>需要系统有一些额外的信息</a:t>
            </a:r>
          </a:p>
        </p:txBody>
      </p:sp>
    </p:spTree>
    <p:extLst>
      <p:ext uri="{BB962C8B-B14F-4D97-AF65-F5344CB8AC3E}">
        <p14:creationId xmlns:p14="http://schemas.microsoft.com/office/powerpoint/2010/main" val="11042290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475656" y="116632"/>
            <a:ext cx="6502400" cy="1143000"/>
          </a:xfrm>
        </p:spPr>
        <p:txBody>
          <a:bodyPr/>
          <a:lstStyle/>
          <a:p>
            <a:pPr>
              <a:defRPr/>
            </a:pPr>
            <a:r>
              <a:rPr lang="zh-CN" altLang="en-US" dirty="0" smtClean="0">
                <a:ea typeface="宋体" panose="02010600030101010101" pitchFamily="2" charset="-122"/>
              </a:rPr>
              <a:t>安全状态</a:t>
            </a:r>
          </a:p>
        </p:txBody>
      </p:sp>
      <p:sp>
        <p:nvSpPr>
          <p:cNvPr id="25603" name="Rectangle 3"/>
          <p:cNvSpPr>
            <a:spLocks noGrp="1" noChangeArrowheads="1"/>
          </p:cNvSpPr>
          <p:nvPr>
            <p:ph idx="1"/>
          </p:nvPr>
        </p:nvSpPr>
        <p:spPr>
          <a:xfrm>
            <a:off x="730250" y="1533525"/>
            <a:ext cx="7816850" cy="4991100"/>
          </a:xfrm>
        </p:spPr>
        <p:txBody>
          <a:bodyPr/>
          <a:lstStyle/>
          <a:p>
            <a:r>
              <a:rPr lang="zh-CN" altLang="en-US" sz="2000" dirty="0" smtClean="0">
                <a:ea typeface="宋体" pitchFamily="2" charset="-122"/>
              </a:rPr>
              <a:t>当进程申请一个有效的资源的时候，系统必须确定分配后是安全的</a:t>
            </a:r>
          </a:p>
          <a:p>
            <a:r>
              <a:rPr lang="zh-CN" altLang="en-US" sz="2000" dirty="0" smtClean="0">
                <a:ea typeface="宋体" pitchFamily="2" charset="-122"/>
              </a:rPr>
              <a:t>如果存在一个安全序列，系统处于安全态</a:t>
            </a:r>
          </a:p>
          <a:p>
            <a:r>
              <a:rPr lang="zh-CN" altLang="en-US" sz="2000" dirty="0" smtClean="0">
                <a:ea typeface="宋体" pitchFamily="2" charset="-122"/>
              </a:rPr>
              <a:t>进程序列</a:t>
            </a:r>
            <a:r>
              <a:rPr lang="en-US" altLang="zh-CN" sz="2000" dirty="0" smtClean="0">
                <a:ea typeface="宋体" pitchFamily="2" charset="-122"/>
              </a:rPr>
              <a:t>&lt;</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 </a:t>
            </a:r>
            <a:r>
              <a:rPr lang="en-US" altLang="zh-CN" sz="2000" i="1" dirty="0" err="1" smtClean="0">
                <a:ea typeface="宋体" pitchFamily="2" charset="-122"/>
              </a:rPr>
              <a:t>P</a:t>
            </a:r>
            <a:r>
              <a:rPr lang="en-US" altLang="zh-CN" sz="2000" i="1" baseline="-25000" dirty="0" err="1" smtClean="0">
                <a:ea typeface="宋体" pitchFamily="2" charset="-122"/>
              </a:rPr>
              <a:t>n</a:t>
            </a:r>
            <a:r>
              <a:rPr lang="en-US" altLang="zh-CN" sz="2000" dirty="0" smtClean="0">
                <a:ea typeface="宋体" pitchFamily="2" charset="-122"/>
              </a:rPr>
              <a:t>&gt;</a:t>
            </a:r>
            <a:r>
              <a:rPr lang="zh-CN" altLang="en-US" sz="2000" dirty="0" smtClean="0">
                <a:ea typeface="宋体" pitchFamily="2" charset="-122"/>
              </a:rPr>
              <a:t>是安全的，如果每一个进程</a:t>
            </a:r>
            <a:r>
              <a:rPr lang="en-US" altLang="zh-CN" sz="2000" dirty="0" smtClean="0">
                <a:ea typeface="宋体" pitchFamily="2" charset="-122"/>
              </a:rPr>
              <a:t>Pi</a:t>
            </a:r>
            <a:r>
              <a:rPr lang="zh-CN" altLang="en-US" sz="2000" dirty="0" smtClean="0">
                <a:ea typeface="宋体" pitchFamily="2" charset="-122"/>
              </a:rPr>
              <a:t>所申请的可以被满足的资源数加上其他进程所持有的该资源数小于系统总数</a:t>
            </a:r>
            <a:endParaRPr lang="zh-CN" altLang="zh-CN" sz="2000" dirty="0" smtClean="0">
              <a:ea typeface="宋体" pitchFamily="2" charset="-122"/>
            </a:endParaRPr>
          </a:p>
          <a:p>
            <a:pPr lvl="1"/>
            <a:r>
              <a:rPr lang="zh-CN" altLang="en-US" sz="2000" dirty="0" smtClean="0">
                <a:ea typeface="宋体" pitchFamily="2" charset="-122"/>
              </a:rPr>
              <a:t>如果 </a:t>
            </a:r>
            <a:r>
              <a:rPr lang="en-US" altLang="zh-CN" sz="2000" dirty="0" smtClean="0">
                <a:ea typeface="宋体" pitchFamily="2" charset="-122"/>
              </a:rPr>
              <a:t>P</a:t>
            </a:r>
            <a:r>
              <a:rPr lang="en-US" altLang="zh-CN" sz="2000" baseline="-25000" dirty="0"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需要的资源不能马上获得，那么</a:t>
            </a:r>
            <a:r>
              <a:rPr lang="en-US" altLang="zh-CN" sz="2000" dirty="0" smtClean="0">
                <a:ea typeface="宋体" pitchFamily="2" charset="-122"/>
              </a:rPr>
              <a:t>P</a:t>
            </a:r>
            <a:r>
              <a:rPr lang="en-US" altLang="zh-CN" sz="2000" baseline="-25000" dirty="0"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等待直到所有的</a:t>
            </a:r>
            <a:r>
              <a:rPr lang="en-US" altLang="zh-CN" sz="2000" i="1" dirty="0" smtClean="0">
                <a:ea typeface="宋体" pitchFamily="2" charset="-122"/>
              </a:rPr>
              <a:t>P</a:t>
            </a:r>
            <a:r>
              <a:rPr lang="en-US" altLang="zh-CN" sz="2000" i="1" baseline="-25000" dirty="0" smtClean="0">
                <a:ea typeface="宋体" pitchFamily="2" charset="-122"/>
              </a:rPr>
              <a:t>i-1</a:t>
            </a:r>
            <a:r>
              <a:rPr lang="zh-CN" altLang="en-US" sz="2000" i="1" dirty="0" smtClean="0">
                <a:ea typeface="宋体" pitchFamily="2" charset="-122"/>
              </a:rPr>
              <a:t>进程</a:t>
            </a:r>
            <a:r>
              <a:rPr lang="zh-CN" altLang="en-US" sz="2000" dirty="0" smtClean="0">
                <a:ea typeface="宋体" pitchFamily="2" charset="-122"/>
              </a:rPr>
              <a:t>结束。</a:t>
            </a:r>
          </a:p>
          <a:p>
            <a:pPr lvl="1"/>
            <a:r>
              <a:rPr lang="zh-CN" altLang="en-US" sz="2000" dirty="0" smtClean="0">
                <a:ea typeface="宋体" pitchFamily="2" charset="-122"/>
              </a:rPr>
              <a:t>当</a:t>
            </a:r>
            <a:r>
              <a:rPr lang="en-US" altLang="zh-CN" sz="2000" i="1" dirty="0" smtClean="0">
                <a:ea typeface="宋体" pitchFamily="2" charset="-122"/>
              </a:rPr>
              <a:t>P</a:t>
            </a:r>
            <a:r>
              <a:rPr lang="en-US" altLang="zh-CN" sz="2000" i="1" baseline="-25000" dirty="0" smtClean="0">
                <a:ea typeface="宋体" pitchFamily="2" charset="-122"/>
              </a:rPr>
              <a:t>i-1</a:t>
            </a:r>
            <a:r>
              <a:rPr lang="en-US" altLang="zh-CN" sz="2000" dirty="0" smtClean="0">
                <a:ea typeface="宋体" pitchFamily="2" charset="-122"/>
              </a:rPr>
              <a:t> </a:t>
            </a:r>
            <a:r>
              <a:rPr lang="zh-CN" altLang="en-US" sz="2000" dirty="0" smtClean="0">
                <a:ea typeface="宋体" pitchFamily="2" charset="-122"/>
              </a:rPr>
              <a:t>结束后， </a:t>
            </a:r>
            <a:r>
              <a:rPr lang="en-US" altLang="zh-CN" sz="2000" i="1" dirty="0" smtClean="0">
                <a:ea typeface="宋体" pitchFamily="2" charset="-122"/>
              </a:rPr>
              <a:t>P</a:t>
            </a:r>
            <a:r>
              <a:rPr lang="en-US" altLang="zh-CN" sz="2000" i="1" baseline="-25000" dirty="0" smtClean="0">
                <a:ea typeface="宋体" pitchFamily="2" charset="-122"/>
              </a:rPr>
              <a:t>i</a:t>
            </a:r>
            <a:r>
              <a:rPr lang="zh-CN" altLang="en-US" sz="2000" dirty="0" smtClean="0">
                <a:ea typeface="宋体" pitchFamily="2" charset="-122"/>
              </a:rPr>
              <a:t>获得所需的资源，执行、返回资源、结束。</a:t>
            </a:r>
          </a:p>
          <a:p>
            <a:pPr lvl="1"/>
            <a:r>
              <a:rPr lang="zh-CN" altLang="en-US" sz="2000" dirty="0" smtClean="0">
                <a:ea typeface="宋体" pitchFamily="2" charset="-122"/>
              </a:rPr>
              <a:t>当</a:t>
            </a:r>
            <a:r>
              <a:rPr lang="en-US" altLang="zh-CN" sz="2000" i="1" dirty="0" smtClean="0">
                <a:ea typeface="宋体" pitchFamily="2" charset="-122"/>
              </a:rPr>
              <a:t>P</a:t>
            </a:r>
            <a:r>
              <a:rPr lang="en-US" altLang="zh-CN" sz="2000" i="1" baseline="-25000" dirty="0" smtClean="0">
                <a:ea typeface="宋体" pitchFamily="2" charset="-122"/>
              </a:rPr>
              <a:t>i</a:t>
            </a:r>
            <a:r>
              <a:rPr lang="zh-CN" altLang="en-US" sz="2000" dirty="0" smtClean="0">
                <a:ea typeface="宋体" pitchFamily="2" charset="-122"/>
              </a:rPr>
              <a:t>结束后， </a:t>
            </a:r>
            <a:r>
              <a:rPr lang="en-US" altLang="zh-CN" sz="2000" i="1" dirty="0" smtClean="0">
                <a:ea typeface="宋体" pitchFamily="2" charset="-122"/>
              </a:rPr>
              <a:t>P</a:t>
            </a:r>
            <a:r>
              <a:rPr lang="en-US" altLang="zh-CN" sz="2000" i="1" baseline="-25000" dirty="0" smtClean="0">
                <a:ea typeface="宋体" pitchFamily="2" charset="-122"/>
              </a:rPr>
              <a:t>i+1</a:t>
            </a:r>
            <a:r>
              <a:rPr lang="zh-CN" altLang="en-US" sz="2000" dirty="0" smtClean="0">
                <a:ea typeface="宋体" pitchFamily="2" charset="-122"/>
              </a:rPr>
              <a:t>获得所需的资源执行，依此类推</a:t>
            </a:r>
            <a:r>
              <a:rPr lang="zh-CN" altLang="en-US" b="1" dirty="0" smtClean="0">
                <a:ea typeface="宋体" pitchFamily="2" charset="-122"/>
              </a:rPr>
              <a:t>。</a:t>
            </a:r>
          </a:p>
        </p:txBody>
      </p:sp>
    </p:spTree>
    <p:extLst>
      <p:ext uri="{BB962C8B-B14F-4D97-AF65-F5344CB8AC3E}">
        <p14:creationId xmlns:p14="http://schemas.microsoft.com/office/powerpoint/2010/main" val="261133173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36700" y="139700"/>
            <a:ext cx="6794500" cy="800100"/>
          </a:xfrm>
        </p:spPr>
        <p:txBody>
          <a:bodyPr/>
          <a:lstStyle/>
          <a:p>
            <a:pPr>
              <a:defRPr/>
            </a:pPr>
            <a:r>
              <a:rPr lang="zh-CN" altLang="en-US" dirty="0" smtClean="0">
                <a:ea typeface="宋体" panose="02010600030101010101" pitchFamily="2" charset="-122"/>
              </a:rPr>
              <a:t>基本事实</a:t>
            </a:r>
          </a:p>
        </p:txBody>
      </p:sp>
      <p:sp>
        <p:nvSpPr>
          <p:cNvPr id="26627" name="Rectangle 3"/>
          <p:cNvSpPr>
            <a:spLocks noGrp="1" noChangeArrowheads="1"/>
          </p:cNvSpPr>
          <p:nvPr>
            <p:ph idx="1"/>
          </p:nvPr>
        </p:nvSpPr>
        <p:spPr/>
        <p:txBody>
          <a:bodyPr/>
          <a:lstStyle/>
          <a:p>
            <a:r>
              <a:rPr lang="zh-CN" altLang="en-US" sz="2000" dirty="0" smtClean="0">
                <a:ea typeface="宋体" pitchFamily="2" charset="-122"/>
                <a:sym typeface="Symbol" pitchFamily="18" charset="2"/>
              </a:rPr>
              <a:t>如果一个系统在安全状态，就没有死锁</a:t>
            </a:r>
          </a:p>
          <a:p>
            <a:r>
              <a:rPr lang="zh-CN" altLang="en-US" sz="2000" dirty="0" smtClean="0">
                <a:ea typeface="宋体" pitchFamily="2" charset="-122"/>
                <a:sym typeface="Symbol" pitchFamily="18" charset="2"/>
              </a:rPr>
              <a:t>如果一个系统不是处于安全状态，就有可能死锁</a:t>
            </a:r>
          </a:p>
          <a:p>
            <a:r>
              <a:rPr lang="zh-CN" altLang="en-US" sz="2000" dirty="0" smtClean="0">
                <a:ea typeface="宋体" pitchFamily="2" charset="-122"/>
                <a:sym typeface="Symbol" pitchFamily="18" charset="2"/>
              </a:rPr>
              <a:t>避免 </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确保系统永远不会进入不安全状态</a:t>
            </a:r>
          </a:p>
        </p:txBody>
      </p:sp>
      <p:pic>
        <p:nvPicPr>
          <p:cNvPr id="2662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10608" t="1381" r="10387" b="829"/>
          <a:stretch>
            <a:fillRect/>
          </a:stretch>
        </p:blipFill>
        <p:spPr bwMode="auto">
          <a:xfrm>
            <a:off x="2409825" y="2789238"/>
            <a:ext cx="3813175" cy="3775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85199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19671" y="457200"/>
            <a:ext cx="6733753" cy="883568"/>
          </a:xfrm>
        </p:spPr>
        <p:txBody>
          <a:bodyPr>
            <a:normAutofit/>
          </a:bodyPr>
          <a:lstStyle/>
          <a:p>
            <a:pPr eaLnBrk="1" hangingPunct="1"/>
            <a:r>
              <a:rPr lang="zh-CN" altLang="en-US" dirty="0" smtClean="0">
                <a:effectLst>
                  <a:outerShdw blurRad="38100" dist="38100" dir="2700000" algn="tl">
                    <a:srgbClr val="C0C0C0"/>
                  </a:outerShdw>
                </a:effectLst>
                <a:ea typeface="宋体" pitchFamily="2" charset="-122"/>
              </a:rPr>
              <a:t>避免算法</a:t>
            </a:r>
            <a:endParaRPr lang="en-US" altLang="en-US" dirty="0" smtClean="0">
              <a:effectLst>
                <a:outerShdw blurRad="38100" dist="38100" dir="2700000" algn="tl">
                  <a:srgbClr val="C0C0C0"/>
                </a:outerShdw>
              </a:effectLst>
            </a:endParaRPr>
          </a:p>
        </p:txBody>
      </p:sp>
      <p:sp>
        <p:nvSpPr>
          <p:cNvPr id="28675" name="Rectangle 3"/>
          <p:cNvSpPr>
            <a:spLocks noGrp="1" noChangeArrowheads="1"/>
          </p:cNvSpPr>
          <p:nvPr>
            <p:ph idx="1"/>
          </p:nvPr>
        </p:nvSpPr>
        <p:spPr>
          <a:xfrm>
            <a:off x="971600" y="1772816"/>
            <a:ext cx="6659562" cy="4483100"/>
          </a:xfrm>
        </p:spPr>
        <p:txBody>
          <a:bodyPr/>
          <a:lstStyle/>
          <a:p>
            <a:r>
              <a:rPr lang="zh-CN" altLang="en-US" sz="2000" dirty="0" smtClean="0">
                <a:ea typeface="宋体" pitchFamily="2" charset="-122"/>
              </a:rPr>
              <a:t>单实例资源</a:t>
            </a:r>
            <a:endParaRPr lang="en-US" altLang="zh-CN" sz="2000" dirty="0" smtClean="0">
              <a:ea typeface="宋体" pitchFamily="2" charset="-122"/>
            </a:endParaRPr>
          </a:p>
          <a:p>
            <a:pPr lvl="1"/>
            <a:r>
              <a:rPr lang="zh-CN" altLang="en-US" sz="2000" dirty="0" smtClean="0">
                <a:ea typeface="宋体" pitchFamily="2" charset="-122"/>
              </a:rPr>
              <a:t>资源分配图法</a:t>
            </a:r>
            <a:endParaRPr lang="en-US" altLang="en-US" sz="2000" dirty="0" smtClean="0"/>
          </a:p>
          <a:p>
            <a:pPr lvl="1">
              <a:buFont typeface="Monotype Sorts" pitchFamily="2" charset="2"/>
              <a:buNone/>
            </a:pPr>
            <a:endParaRPr lang="en-US" altLang="en-US" sz="2000" dirty="0" smtClean="0"/>
          </a:p>
          <a:p>
            <a:r>
              <a:rPr lang="zh-CN" altLang="en-US" sz="2000" dirty="0" smtClean="0">
                <a:ea typeface="宋体" pitchFamily="2" charset="-122"/>
              </a:rPr>
              <a:t>多实例资源</a:t>
            </a:r>
            <a:endParaRPr lang="en-US" altLang="en-US" sz="2000" dirty="0" smtClean="0"/>
          </a:p>
          <a:p>
            <a:pPr lvl="1"/>
            <a:r>
              <a:rPr lang="zh-CN" altLang="en-US" sz="2000" dirty="0" smtClean="0">
                <a:ea typeface="宋体" pitchFamily="2" charset="-122"/>
              </a:rPr>
              <a:t>银行家算法</a:t>
            </a:r>
            <a:endParaRPr lang="en-US" altLang="en-US" sz="2000" dirty="0" smtClean="0"/>
          </a:p>
        </p:txBody>
      </p:sp>
    </p:spTree>
    <p:extLst>
      <p:ext uri="{BB962C8B-B14F-4D97-AF65-F5344CB8AC3E}">
        <p14:creationId xmlns:p14="http://schemas.microsoft.com/office/powerpoint/2010/main" val="238840661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43608" y="620688"/>
            <a:ext cx="7831138" cy="576263"/>
          </a:xfrm>
        </p:spPr>
        <p:txBody>
          <a:bodyPr>
            <a:normAutofit fontScale="90000"/>
          </a:bodyPr>
          <a:lstStyle/>
          <a:p>
            <a:pPr eaLnBrk="1" hangingPunct="1"/>
            <a:r>
              <a:rPr lang="zh-CN" altLang="en-US" smtClean="0">
                <a:effectLst>
                  <a:outerShdw blurRad="38100" dist="38100" dir="2700000" algn="tl">
                    <a:srgbClr val="C0C0C0"/>
                  </a:outerShdw>
                </a:effectLst>
                <a:ea typeface="宋体" pitchFamily="2" charset="-122"/>
              </a:rPr>
              <a:t>资源分配图边转换</a:t>
            </a:r>
            <a:endParaRPr lang="en-US" altLang="en-US" smtClean="0">
              <a:effectLst>
                <a:outerShdw blurRad="38100" dist="38100" dir="2700000" algn="tl">
                  <a:srgbClr val="C0C0C0"/>
                </a:outerShdw>
              </a:effectLst>
            </a:endParaRPr>
          </a:p>
        </p:txBody>
      </p:sp>
      <p:sp>
        <p:nvSpPr>
          <p:cNvPr id="29699" name="Rectangle 3"/>
          <p:cNvSpPr>
            <a:spLocks noGrp="1" noChangeArrowheads="1"/>
          </p:cNvSpPr>
          <p:nvPr>
            <p:ph idx="1"/>
          </p:nvPr>
        </p:nvSpPr>
        <p:spPr>
          <a:xfrm>
            <a:off x="899592" y="1700808"/>
            <a:ext cx="6989762" cy="4483100"/>
          </a:xfrm>
        </p:spPr>
        <p:txBody>
          <a:bodyPr/>
          <a:lstStyle/>
          <a:p>
            <a:r>
              <a:rPr lang="zh-CN" altLang="en-US" dirty="0" smtClean="0">
                <a:solidFill>
                  <a:srgbClr val="3366FF"/>
                </a:solidFill>
                <a:ea typeface="宋体" pitchFamily="2" charset="-122"/>
              </a:rPr>
              <a:t>需求边</a:t>
            </a:r>
            <a:r>
              <a:rPr lang="en-US" altLang="en-US" dirty="0" smtClean="0">
                <a:solidFill>
                  <a:srgbClr val="3366FF"/>
                </a:solidFill>
              </a:rPr>
              <a:t> </a:t>
            </a:r>
            <a:r>
              <a:rPr lang="en-US" altLang="en-US" i="1" dirty="0" smtClean="0"/>
              <a:t>P</a:t>
            </a:r>
            <a:r>
              <a:rPr lang="en-US" altLang="en-US" i="1" baseline="-25000" dirty="0" smtClean="0"/>
              <a:t>i</a:t>
            </a:r>
            <a:r>
              <a:rPr lang="en-US" altLang="en-US" dirty="0" smtClean="0"/>
              <a:t> </a:t>
            </a:r>
            <a:r>
              <a:rPr lang="en-US" altLang="en-US" dirty="0" smtClean="0">
                <a:sym typeface="Symbol" pitchFamily="18" charset="2"/>
              </a:rPr>
              <a:t> </a:t>
            </a:r>
            <a:r>
              <a:rPr lang="en-US" altLang="en-US" i="1" dirty="0" err="1" smtClean="0">
                <a:sym typeface="Symbol" pitchFamily="18" charset="2"/>
              </a:rPr>
              <a:t>R</a:t>
            </a:r>
            <a:r>
              <a:rPr lang="en-US" altLang="en-US" i="1" baseline="-25000" dirty="0" err="1" smtClean="0">
                <a:sym typeface="Symbol" pitchFamily="18" charset="2"/>
              </a:rPr>
              <a:t>j</a:t>
            </a:r>
            <a:r>
              <a:rPr lang="en-US" altLang="en-US" dirty="0" smtClean="0">
                <a:sym typeface="Symbol" pitchFamily="18" charset="2"/>
              </a:rPr>
              <a:t> </a:t>
            </a:r>
            <a:r>
              <a:rPr lang="zh-CN" altLang="en-US" dirty="0" smtClean="0">
                <a:ea typeface="宋体" pitchFamily="2" charset="-122"/>
                <a:sym typeface="Symbol" pitchFamily="18" charset="2"/>
              </a:rPr>
              <a:t>：</a:t>
            </a:r>
            <a:r>
              <a:rPr lang="en-US" altLang="en-US" i="1" dirty="0" smtClean="0"/>
              <a:t> P</a:t>
            </a:r>
            <a:r>
              <a:rPr lang="en-US" altLang="en-US" i="1" baseline="-25000" dirty="0" smtClean="0"/>
              <a:t>i</a:t>
            </a:r>
            <a:r>
              <a:rPr lang="en-US" altLang="en-US" dirty="0" smtClean="0"/>
              <a:t> </a:t>
            </a:r>
            <a:r>
              <a:rPr lang="zh-CN" altLang="en-US" dirty="0" smtClean="0">
                <a:ea typeface="宋体" pitchFamily="2" charset="-122"/>
              </a:rPr>
              <a:t>可能以后需要申请</a:t>
            </a:r>
            <a:r>
              <a:rPr lang="en-US" altLang="en-US" i="1" dirty="0" err="1" smtClean="0">
                <a:sym typeface="Symbol" pitchFamily="18" charset="2"/>
              </a:rPr>
              <a:t>R</a:t>
            </a:r>
            <a:r>
              <a:rPr lang="en-US" altLang="en-US" i="1" baseline="-25000" dirty="0" err="1" smtClean="0">
                <a:sym typeface="Symbol" pitchFamily="18" charset="2"/>
              </a:rPr>
              <a:t>j</a:t>
            </a:r>
            <a:r>
              <a:rPr lang="zh-CN" altLang="en-US" dirty="0" smtClean="0">
                <a:ea typeface="宋体" pitchFamily="2" charset="-122"/>
                <a:sym typeface="Symbol" pitchFamily="18" charset="2"/>
              </a:rPr>
              <a:t>资源，用虚线表示</a:t>
            </a:r>
            <a:endParaRPr lang="en-US" altLang="zh-CN" dirty="0" smtClean="0">
              <a:ea typeface="宋体" pitchFamily="2" charset="-122"/>
              <a:sym typeface="Symbol" pitchFamily="18" charset="2"/>
            </a:endParaRPr>
          </a:p>
          <a:p>
            <a:r>
              <a:rPr lang="en-US" altLang="en-US" i="1" dirty="0" smtClean="0"/>
              <a:t>P</a:t>
            </a:r>
            <a:r>
              <a:rPr lang="en-US" altLang="en-US" i="1" baseline="-25000" dirty="0" smtClean="0"/>
              <a:t>i</a:t>
            </a:r>
            <a:r>
              <a:rPr lang="en-US" altLang="en-US" dirty="0" smtClean="0"/>
              <a:t> </a:t>
            </a:r>
            <a:r>
              <a:rPr lang="zh-CN" altLang="en-US" dirty="0" smtClean="0">
                <a:ea typeface="宋体" pitchFamily="2" charset="-122"/>
              </a:rPr>
              <a:t>申请</a:t>
            </a:r>
            <a:r>
              <a:rPr lang="en-US" altLang="en-US" i="1" dirty="0" err="1" smtClean="0">
                <a:sym typeface="Symbol" pitchFamily="18" charset="2"/>
              </a:rPr>
              <a:t>R</a:t>
            </a:r>
            <a:r>
              <a:rPr lang="en-US" altLang="en-US" i="1" baseline="-25000" dirty="0" err="1" smtClean="0">
                <a:sym typeface="Symbol" pitchFamily="18" charset="2"/>
              </a:rPr>
              <a:t>j</a:t>
            </a:r>
            <a:r>
              <a:rPr lang="zh-CN" altLang="en-US" dirty="0" smtClean="0">
                <a:ea typeface="宋体" pitchFamily="2" charset="-122"/>
                <a:sym typeface="Symbol" pitchFamily="18" charset="2"/>
              </a:rPr>
              <a:t>资源，需求边转换为请求边</a:t>
            </a:r>
            <a:endParaRPr lang="en-US" altLang="zh-CN" dirty="0" smtClean="0">
              <a:ea typeface="宋体" pitchFamily="2" charset="-122"/>
              <a:sym typeface="Symbol" pitchFamily="18" charset="2"/>
            </a:endParaRPr>
          </a:p>
          <a:p>
            <a:r>
              <a:rPr lang="zh-CN" altLang="en-US" dirty="0" smtClean="0">
                <a:ea typeface="宋体" pitchFamily="2" charset="-122"/>
                <a:sym typeface="Symbol" pitchFamily="18" charset="2"/>
              </a:rPr>
              <a:t>请求边在资源分配后转换为分配边</a:t>
            </a:r>
            <a:endParaRPr lang="en-US" altLang="zh-CN" dirty="0" smtClean="0">
              <a:ea typeface="宋体" pitchFamily="2" charset="-122"/>
              <a:sym typeface="Symbol" pitchFamily="18" charset="2"/>
            </a:endParaRPr>
          </a:p>
          <a:p>
            <a:r>
              <a:rPr lang="zh-CN" altLang="en-US" dirty="0" smtClean="0">
                <a:ea typeface="宋体" pitchFamily="2" charset="-122"/>
                <a:sym typeface="Symbol" pitchFamily="18" charset="2"/>
              </a:rPr>
              <a:t>资源释放后，分配边转换为需求边</a:t>
            </a:r>
            <a:endParaRPr lang="en-US" altLang="en-US" dirty="0" smtClean="0">
              <a:sym typeface="Symbol" pitchFamily="18" charset="2"/>
            </a:endParaRPr>
          </a:p>
        </p:txBody>
      </p:sp>
    </p:spTree>
    <p:extLst>
      <p:ext uri="{BB962C8B-B14F-4D97-AF65-F5344CB8AC3E}">
        <p14:creationId xmlns:p14="http://schemas.microsoft.com/office/powerpoint/2010/main" val="193280891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476672"/>
            <a:ext cx="7656513" cy="576263"/>
          </a:xfrm>
        </p:spPr>
        <p:txBody>
          <a:bodyPr/>
          <a:lstStyle/>
          <a:p>
            <a:pPr eaLnBrk="1" hangingPunct="1"/>
            <a:r>
              <a:rPr lang="zh-CN" altLang="en-US" sz="2800" dirty="0" smtClean="0">
                <a:effectLst>
                  <a:outerShdw blurRad="38100" dist="38100" dir="2700000" algn="tl">
                    <a:srgbClr val="C0C0C0"/>
                  </a:outerShdw>
                </a:effectLst>
                <a:ea typeface="宋体" pitchFamily="2" charset="-122"/>
              </a:rPr>
              <a:t>资源分配图算法</a:t>
            </a:r>
            <a:endParaRPr lang="en-US" altLang="en-US" sz="2800" dirty="0" smtClean="0">
              <a:effectLst>
                <a:outerShdw blurRad="38100" dist="38100" dir="2700000" algn="tl">
                  <a:srgbClr val="C0C0C0"/>
                </a:outerShdw>
              </a:effectLst>
            </a:endParaRPr>
          </a:p>
        </p:txBody>
      </p:sp>
      <p:sp>
        <p:nvSpPr>
          <p:cNvPr id="30723" name="Rectangle 3"/>
          <p:cNvSpPr>
            <a:spLocks noGrp="1" noChangeArrowheads="1"/>
          </p:cNvSpPr>
          <p:nvPr>
            <p:ph idx="1"/>
          </p:nvPr>
        </p:nvSpPr>
        <p:spPr>
          <a:xfrm>
            <a:off x="804068" y="1340768"/>
            <a:ext cx="7789863" cy="1621507"/>
          </a:xfrm>
        </p:spPr>
        <p:txBody>
          <a:bodyPr/>
          <a:lstStyle/>
          <a:p>
            <a:r>
              <a:rPr lang="zh-CN" altLang="en-US" sz="2800" dirty="0" smtClean="0">
                <a:ea typeface="宋体" pitchFamily="2" charset="-122"/>
              </a:rPr>
              <a:t>假设</a:t>
            </a:r>
            <a:r>
              <a:rPr lang="en-US" altLang="en-US" sz="2800" i="1" dirty="0" smtClean="0"/>
              <a:t> P</a:t>
            </a:r>
            <a:r>
              <a:rPr lang="en-US" altLang="en-US" sz="2800" i="1" baseline="-25000" dirty="0" smtClean="0"/>
              <a:t>i</a:t>
            </a:r>
            <a:r>
              <a:rPr lang="en-US" altLang="en-US" sz="2800" dirty="0" smtClean="0"/>
              <a:t> </a:t>
            </a:r>
            <a:r>
              <a:rPr lang="zh-CN" altLang="en-US" sz="2800" dirty="0" smtClean="0">
                <a:ea typeface="宋体" pitchFamily="2" charset="-122"/>
              </a:rPr>
              <a:t>申请资源</a:t>
            </a:r>
            <a:r>
              <a:rPr lang="en-US" altLang="en-US" sz="2800" dirty="0" smtClean="0"/>
              <a:t> </a:t>
            </a:r>
            <a:r>
              <a:rPr lang="en-US" altLang="en-US" sz="2800" i="1" dirty="0" err="1" smtClean="0">
                <a:sym typeface="Symbol" pitchFamily="18" charset="2"/>
              </a:rPr>
              <a:t>R</a:t>
            </a:r>
            <a:r>
              <a:rPr lang="en-US" altLang="en-US" sz="2800" i="1" baseline="-25000" dirty="0" err="1" smtClean="0">
                <a:sym typeface="Symbol" pitchFamily="18" charset="2"/>
              </a:rPr>
              <a:t>j</a:t>
            </a:r>
            <a:endParaRPr lang="en-US" altLang="en-US" sz="2800" i="1" baseline="-25000" dirty="0" smtClean="0">
              <a:sym typeface="Symbol" pitchFamily="18" charset="2"/>
            </a:endParaRPr>
          </a:p>
          <a:p>
            <a:r>
              <a:rPr lang="zh-CN" altLang="en-US" sz="2800" dirty="0" smtClean="0">
                <a:ea typeface="宋体" pitchFamily="2" charset="-122"/>
                <a:sym typeface="Symbol" pitchFamily="18" charset="2"/>
              </a:rPr>
              <a:t>请求能满足的前提是：把请求边转换为分配边后不会导致环存在</a:t>
            </a:r>
            <a:endParaRPr lang="en-US" altLang="en-US" sz="2800" dirty="0" smtClean="0">
              <a:sym typeface="Symbol" pitchFamily="18" charset="2"/>
            </a:endParaRPr>
          </a:p>
        </p:txBody>
      </p:sp>
      <p:pic>
        <p:nvPicPr>
          <p:cNvPr id="30724"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5" y="2724150"/>
            <a:ext cx="3681413"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descr="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575" y="2962275"/>
            <a:ext cx="33607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右箭头 6"/>
          <p:cNvSpPr>
            <a:spLocks noChangeArrowheads="1"/>
          </p:cNvSpPr>
          <p:nvPr/>
        </p:nvSpPr>
        <p:spPr bwMode="auto">
          <a:xfrm>
            <a:off x="4281488" y="4395788"/>
            <a:ext cx="835025" cy="431800"/>
          </a:xfrm>
          <a:prstGeom prst="rightArrow">
            <a:avLst>
              <a:gd name="adj1" fmla="val 50000"/>
              <a:gd name="adj2" fmla="val 4987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35168965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384300" y="427038"/>
            <a:ext cx="7327900" cy="723900"/>
          </a:xfrm>
        </p:spPr>
        <p:txBody>
          <a:bodyPr>
            <a:normAutofit/>
          </a:bodyPr>
          <a:lstStyle/>
          <a:p>
            <a:pPr>
              <a:defRPr/>
            </a:pPr>
            <a:r>
              <a:rPr lang="zh-CN" altLang="en-US" smtClean="0">
                <a:ea typeface="宋体" panose="02010600030101010101" pitchFamily="2" charset="-122"/>
              </a:rPr>
              <a:t>银行家算法</a:t>
            </a:r>
          </a:p>
        </p:txBody>
      </p:sp>
      <p:sp>
        <p:nvSpPr>
          <p:cNvPr id="31747" name="Rectangle 3"/>
          <p:cNvSpPr>
            <a:spLocks noGrp="1" noChangeArrowheads="1"/>
          </p:cNvSpPr>
          <p:nvPr>
            <p:ph idx="1"/>
          </p:nvPr>
        </p:nvSpPr>
        <p:spPr/>
        <p:txBody>
          <a:bodyPr/>
          <a:lstStyle/>
          <a:p>
            <a:r>
              <a:rPr lang="zh-CN" altLang="en-US" dirty="0" smtClean="0">
                <a:ea typeface="宋体" pitchFamily="2" charset="-122"/>
              </a:rPr>
              <a:t>多个实例</a:t>
            </a:r>
            <a:endParaRPr lang="zh-CN" altLang="zh-CN" dirty="0" smtClean="0">
              <a:ea typeface="宋体" pitchFamily="2" charset="-122"/>
            </a:endParaRPr>
          </a:p>
          <a:p>
            <a:r>
              <a:rPr lang="zh-CN" altLang="en-US" dirty="0" smtClean="0">
                <a:ea typeface="宋体" pitchFamily="2" charset="-122"/>
              </a:rPr>
              <a:t>每一个进程必须事先声明使用的最大量</a:t>
            </a:r>
          </a:p>
          <a:p>
            <a:r>
              <a:rPr lang="zh-CN" altLang="en-US" dirty="0" smtClean="0">
                <a:ea typeface="宋体" pitchFamily="2" charset="-122"/>
              </a:rPr>
              <a:t>当一个进程请求资源，它可能要等待</a:t>
            </a:r>
          </a:p>
          <a:p>
            <a:r>
              <a:rPr lang="zh-CN" altLang="en-US" dirty="0" smtClean="0">
                <a:ea typeface="宋体" pitchFamily="2" charset="-122"/>
              </a:rPr>
              <a:t>当一个进程得到所有的资源，它必须在有限的时间释放它们</a:t>
            </a:r>
          </a:p>
        </p:txBody>
      </p:sp>
    </p:spTree>
    <p:extLst>
      <p:ext uri="{BB962C8B-B14F-4D97-AF65-F5344CB8AC3E}">
        <p14:creationId xmlns:p14="http://schemas.microsoft.com/office/powerpoint/2010/main" val="49713054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87624" y="548680"/>
            <a:ext cx="7505700" cy="571500"/>
          </a:xfrm>
        </p:spPr>
        <p:txBody>
          <a:bodyPr/>
          <a:lstStyle/>
          <a:p>
            <a:pPr>
              <a:defRPr/>
            </a:pPr>
            <a:r>
              <a:rPr lang="zh-CN" altLang="en-US" sz="3000" dirty="0" smtClean="0">
                <a:ea typeface="宋体" panose="02010600030101010101" pitchFamily="2" charset="-122"/>
              </a:rPr>
              <a:t>银行家算法的数据结构 </a:t>
            </a:r>
          </a:p>
        </p:txBody>
      </p:sp>
      <p:sp>
        <p:nvSpPr>
          <p:cNvPr id="32771" name="Rectangle 3"/>
          <p:cNvSpPr>
            <a:spLocks noGrp="1" noChangeArrowheads="1"/>
          </p:cNvSpPr>
          <p:nvPr>
            <p:ph idx="1"/>
          </p:nvPr>
        </p:nvSpPr>
        <p:spPr>
          <a:xfrm>
            <a:off x="1047750" y="1881188"/>
            <a:ext cx="7029450" cy="4635500"/>
          </a:xfrm>
        </p:spPr>
        <p:txBody>
          <a:bodyPr/>
          <a:lstStyle/>
          <a:p>
            <a:r>
              <a:rPr lang="en-US" altLang="zh-CN" sz="2000" i="1" dirty="0" smtClean="0">
                <a:ea typeface="宋体" pitchFamily="2" charset="-122"/>
              </a:rPr>
              <a:t>Available:</a:t>
            </a:r>
            <a:r>
              <a:rPr lang="en-US" altLang="zh-CN" sz="2000" dirty="0" smtClean="0">
                <a:ea typeface="宋体" pitchFamily="2" charset="-122"/>
              </a:rPr>
              <a:t>  </a:t>
            </a:r>
            <a:r>
              <a:rPr lang="zh-CN" altLang="en-US" sz="2000" dirty="0" smtClean="0">
                <a:ea typeface="宋体" pitchFamily="2" charset="-122"/>
              </a:rPr>
              <a:t>长度为 </a:t>
            </a:r>
            <a:r>
              <a:rPr lang="en-US" altLang="zh-CN" sz="2000" i="1" dirty="0" smtClean="0">
                <a:ea typeface="宋体" pitchFamily="2" charset="-122"/>
              </a:rPr>
              <a:t>m</a:t>
            </a:r>
            <a:r>
              <a:rPr lang="zh-CN" altLang="en-US" sz="2000" dirty="0" smtClean="0">
                <a:ea typeface="宋体" pitchFamily="2" charset="-122"/>
              </a:rPr>
              <a:t>的向量。</a:t>
            </a:r>
            <a:r>
              <a:rPr lang="en-US" altLang="zh-CN" sz="2000" dirty="0" smtClean="0">
                <a:ea typeface="宋体" pitchFamily="2" charset="-122"/>
              </a:rPr>
              <a:t> </a:t>
            </a:r>
            <a:r>
              <a:rPr lang="zh-CN" altLang="en-US" sz="2000" dirty="0" smtClean="0">
                <a:ea typeface="宋体" pitchFamily="2" charset="-122"/>
              </a:rPr>
              <a:t>如果</a:t>
            </a:r>
            <a:r>
              <a:rPr lang="en-US" altLang="zh-CN" sz="2000" dirty="0" smtClean="0">
                <a:ea typeface="宋体" pitchFamily="2" charset="-122"/>
              </a:rPr>
              <a:t>available[j]=k,</a:t>
            </a:r>
            <a:r>
              <a:rPr lang="zh-CN" altLang="en-US" sz="2000" dirty="0" smtClean="0">
                <a:ea typeface="宋体" pitchFamily="2" charset="-122"/>
              </a:rPr>
              <a:t>那么资源</a:t>
            </a:r>
            <a:r>
              <a:rPr lang="en-US" altLang="zh-CN" sz="2000" dirty="0" err="1" smtClean="0">
                <a:ea typeface="宋体" pitchFamily="2" charset="-122"/>
              </a:rPr>
              <a:t>R</a:t>
            </a:r>
            <a:r>
              <a:rPr lang="en-US" altLang="zh-CN" sz="2000" baseline="-25000" dirty="0" err="1" smtClean="0">
                <a:ea typeface="宋体" pitchFamily="2" charset="-122"/>
              </a:rPr>
              <a:t>j</a:t>
            </a:r>
            <a:r>
              <a:rPr lang="zh-CN" altLang="en-US" sz="2000" dirty="0" smtClean="0">
                <a:ea typeface="宋体" pitchFamily="2" charset="-122"/>
              </a:rPr>
              <a:t>有</a:t>
            </a:r>
            <a:r>
              <a:rPr lang="en-US" altLang="zh-CN" sz="2000" dirty="0" smtClean="0">
                <a:ea typeface="宋体" pitchFamily="2" charset="-122"/>
              </a:rPr>
              <a:t>k</a:t>
            </a:r>
            <a:r>
              <a:rPr lang="zh-CN" altLang="en-US" sz="2000" dirty="0" smtClean="0">
                <a:ea typeface="宋体" pitchFamily="2" charset="-122"/>
              </a:rPr>
              <a:t>个实例有效</a:t>
            </a:r>
          </a:p>
          <a:p>
            <a:r>
              <a:rPr lang="en-US" altLang="zh-CN" sz="2000" i="1" dirty="0" smtClean="0">
                <a:ea typeface="宋体" pitchFamily="2" charset="-122"/>
              </a:rPr>
              <a:t>Max: n x m</a:t>
            </a:r>
            <a:r>
              <a:rPr lang="en-US" altLang="zh-CN" sz="2000" dirty="0" smtClean="0">
                <a:ea typeface="宋体" pitchFamily="2" charset="-122"/>
              </a:rPr>
              <a:t> </a:t>
            </a:r>
            <a:r>
              <a:rPr lang="zh-CN" altLang="en-US" sz="2000" dirty="0" smtClean="0">
                <a:ea typeface="宋体" pitchFamily="2" charset="-122"/>
              </a:rPr>
              <a:t>矩阵。</a:t>
            </a:r>
            <a:r>
              <a:rPr lang="en-US" altLang="zh-CN" sz="2000" dirty="0" smtClean="0">
                <a:ea typeface="宋体" pitchFamily="2" charset="-122"/>
              </a:rPr>
              <a:t> </a:t>
            </a:r>
            <a:r>
              <a:rPr lang="zh-CN" altLang="en-US" sz="2000" dirty="0" smtClean="0">
                <a:ea typeface="宋体" pitchFamily="2" charset="-122"/>
              </a:rPr>
              <a:t>如果</a:t>
            </a:r>
            <a:r>
              <a:rPr lang="en-US" altLang="zh-CN" sz="2000" dirty="0" smtClean="0">
                <a:ea typeface="宋体" pitchFamily="2" charset="-122"/>
              </a:rPr>
              <a:t>Max[</a:t>
            </a:r>
            <a:r>
              <a:rPr lang="en-US" altLang="zh-CN" sz="2000" dirty="0" err="1" smtClean="0">
                <a:ea typeface="宋体" pitchFamily="2" charset="-122"/>
              </a:rPr>
              <a:t>i,j</a:t>
            </a:r>
            <a:r>
              <a:rPr lang="en-US" altLang="zh-CN" sz="2000" dirty="0" smtClean="0">
                <a:ea typeface="宋体" pitchFamily="2" charset="-122"/>
              </a:rPr>
              <a:t>]=k,</a:t>
            </a:r>
            <a:r>
              <a:rPr lang="zh-CN" altLang="en-US" sz="2000" dirty="0" smtClean="0">
                <a:ea typeface="宋体" pitchFamily="2" charset="-122"/>
              </a:rPr>
              <a:t>那么进程</a:t>
            </a:r>
            <a:r>
              <a:rPr lang="en-US" altLang="zh-CN" sz="2000" dirty="0" smtClean="0">
                <a:ea typeface="宋体" pitchFamily="2" charset="-122"/>
              </a:rPr>
              <a:t>Pi</a:t>
            </a:r>
            <a:r>
              <a:rPr lang="zh-CN" altLang="en-US" sz="2000" dirty="0" smtClean="0">
                <a:ea typeface="宋体" pitchFamily="2" charset="-122"/>
              </a:rPr>
              <a:t>最多可以请求</a:t>
            </a:r>
            <a:r>
              <a:rPr lang="en-US" altLang="zh-CN" sz="2000" dirty="0" smtClean="0">
                <a:ea typeface="宋体" pitchFamily="2" charset="-122"/>
              </a:rPr>
              <a:t>k</a:t>
            </a:r>
            <a:r>
              <a:rPr lang="zh-CN" altLang="en-US" sz="2000" dirty="0" smtClean="0">
                <a:ea typeface="宋体" pitchFamily="2" charset="-122"/>
              </a:rPr>
              <a:t>个资源</a:t>
            </a:r>
            <a:r>
              <a:rPr lang="en-US" altLang="zh-CN" sz="2000" dirty="0" err="1" smtClean="0">
                <a:ea typeface="宋体" pitchFamily="2" charset="-122"/>
              </a:rPr>
              <a:t>R</a:t>
            </a:r>
            <a:r>
              <a:rPr lang="en-US" altLang="zh-CN" sz="2000" baseline="-25000" dirty="0" err="1" smtClean="0">
                <a:ea typeface="宋体" pitchFamily="2" charset="-122"/>
              </a:rPr>
              <a:t>j</a:t>
            </a:r>
            <a:r>
              <a:rPr lang="zh-CN" altLang="en-US" sz="2000" dirty="0" smtClean="0">
                <a:ea typeface="宋体" pitchFamily="2" charset="-122"/>
              </a:rPr>
              <a:t>的实例</a:t>
            </a:r>
          </a:p>
          <a:p>
            <a:r>
              <a:rPr lang="en-US" altLang="zh-CN" sz="2000" i="1" dirty="0" smtClean="0">
                <a:ea typeface="宋体" pitchFamily="2" charset="-122"/>
              </a:rPr>
              <a:t>Allocation:  n x m</a:t>
            </a:r>
            <a:r>
              <a:rPr lang="en-US" altLang="zh-CN" sz="2000" dirty="0" smtClean="0">
                <a:ea typeface="宋体" pitchFamily="2" charset="-122"/>
              </a:rPr>
              <a:t> </a:t>
            </a:r>
            <a:r>
              <a:rPr lang="zh-CN" altLang="en-US" sz="2000" dirty="0" smtClean="0">
                <a:ea typeface="宋体" pitchFamily="2" charset="-122"/>
              </a:rPr>
              <a:t>矩阵。</a:t>
            </a:r>
            <a:r>
              <a:rPr lang="en-US" altLang="zh-CN" sz="2000" dirty="0" smtClean="0">
                <a:ea typeface="宋体" pitchFamily="2" charset="-122"/>
              </a:rPr>
              <a:t> </a:t>
            </a:r>
            <a:r>
              <a:rPr lang="zh-CN" altLang="en-US" sz="2000" dirty="0" smtClean="0">
                <a:ea typeface="宋体" pitchFamily="2" charset="-122"/>
              </a:rPr>
              <a:t>如果</a:t>
            </a:r>
            <a:r>
              <a:rPr lang="en-US" altLang="zh-CN" sz="2000" dirty="0" smtClean="0">
                <a:ea typeface="宋体" pitchFamily="2" charset="-122"/>
              </a:rPr>
              <a:t>Allocation[</a:t>
            </a:r>
            <a:r>
              <a:rPr lang="en-US" altLang="zh-CN" sz="2000" dirty="0" err="1" smtClean="0">
                <a:ea typeface="宋体" pitchFamily="2" charset="-122"/>
              </a:rPr>
              <a:t>i,j</a:t>
            </a:r>
            <a:r>
              <a:rPr lang="en-US" altLang="zh-CN" sz="2000" dirty="0" smtClean="0">
                <a:ea typeface="宋体" pitchFamily="2" charset="-122"/>
              </a:rPr>
              <a:t>]=k,</a:t>
            </a:r>
            <a:r>
              <a:rPr lang="zh-CN" altLang="en-US" sz="2000" dirty="0" smtClean="0">
                <a:ea typeface="宋体" pitchFamily="2" charset="-122"/>
              </a:rPr>
              <a:t>那么进程</a:t>
            </a:r>
            <a:r>
              <a:rPr lang="en-US" altLang="zh-CN" sz="2000" dirty="0" err="1" smtClean="0">
                <a:ea typeface="宋体" pitchFamily="2" charset="-122"/>
              </a:rPr>
              <a:t>P</a:t>
            </a:r>
            <a:r>
              <a:rPr lang="en-US" altLang="zh-CN" sz="2000" baseline="-25000" dirty="0" err="1" smtClean="0">
                <a:ea typeface="宋体" pitchFamily="2" charset="-122"/>
              </a:rPr>
              <a:t>j</a:t>
            </a:r>
            <a:r>
              <a:rPr lang="zh-CN" altLang="en-US" sz="2000" dirty="0" smtClean="0">
                <a:ea typeface="宋体" pitchFamily="2" charset="-122"/>
              </a:rPr>
              <a:t>当前分配了</a:t>
            </a:r>
            <a:r>
              <a:rPr lang="en-US" altLang="zh-CN" sz="2000" dirty="0" smtClean="0">
                <a:ea typeface="宋体" pitchFamily="2" charset="-122"/>
              </a:rPr>
              <a:t>k</a:t>
            </a:r>
            <a:r>
              <a:rPr lang="zh-CN" altLang="en-US" sz="2000" dirty="0" smtClean="0">
                <a:ea typeface="宋体" pitchFamily="2" charset="-122"/>
              </a:rPr>
              <a:t>个资源</a:t>
            </a:r>
            <a:r>
              <a:rPr lang="en-US" altLang="zh-CN" sz="2000" dirty="0" err="1" smtClean="0">
                <a:ea typeface="宋体" pitchFamily="2" charset="-122"/>
              </a:rPr>
              <a:t>R</a:t>
            </a:r>
            <a:r>
              <a:rPr lang="en-US" altLang="zh-CN" sz="2000" baseline="-25000" dirty="0" err="1" smtClean="0">
                <a:ea typeface="宋体" pitchFamily="2" charset="-122"/>
              </a:rPr>
              <a:t>j</a:t>
            </a:r>
            <a:r>
              <a:rPr lang="zh-CN" altLang="en-US" sz="2000" dirty="0" smtClean="0">
                <a:ea typeface="宋体" pitchFamily="2" charset="-122"/>
              </a:rPr>
              <a:t>的实例</a:t>
            </a:r>
            <a:endParaRPr lang="zh-CN" altLang="en-US" sz="2000" baseline="-25000" dirty="0" smtClean="0">
              <a:ea typeface="宋体" pitchFamily="2" charset="-122"/>
            </a:endParaRPr>
          </a:p>
          <a:p>
            <a:r>
              <a:rPr lang="en-US" altLang="zh-CN" sz="2000" i="1" dirty="0" smtClean="0">
                <a:ea typeface="宋体" pitchFamily="2" charset="-122"/>
              </a:rPr>
              <a:t>Need:  n x m</a:t>
            </a:r>
            <a:r>
              <a:rPr lang="en-US" altLang="zh-CN" sz="2000" dirty="0" smtClean="0">
                <a:ea typeface="宋体" pitchFamily="2" charset="-122"/>
              </a:rPr>
              <a:t> </a:t>
            </a:r>
            <a:r>
              <a:rPr lang="zh-CN" altLang="en-US" sz="2000" dirty="0" smtClean="0">
                <a:ea typeface="宋体" pitchFamily="2" charset="-122"/>
              </a:rPr>
              <a:t>矩阵。如果</a:t>
            </a:r>
            <a:r>
              <a:rPr lang="en-US" altLang="zh-CN" sz="2000" dirty="0" smtClean="0">
                <a:ea typeface="宋体" pitchFamily="2" charset="-122"/>
              </a:rPr>
              <a:t>Need[,j]=k,</a:t>
            </a:r>
            <a:r>
              <a:rPr lang="zh-CN" altLang="en-US" sz="2000" dirty="0" smtClean="0">
                <a:ea typeface="宋体" pitchFamily="2" charset="-122"/>
              </a:rPr>
              <a:t>那么进程</a:t>
            </a:r>
            <a:r>
              <a:rPr lang="en-US" altLang="zh-CN" sz="2000" dirty="0" err="1" smtClean="0">
                <a:ea typeface="宋体" pitchFamily="2" charset="-122"/>
              </a:rPr>
              <a:t>P</a:t>
            </a:r>
            <a:r>
              <a:rPr lang="en-US" altLang="zh-CN" sz="2000" baseline="-25000" dirty="0" err="1" smtClean="0">
                <a:ea typeface="宋体" pitchFamily="2" charset="-122"/>
              </a:rPr>
              <a:t>j</a:t>
            </a:r>
            <a:r>
              <a:rPr lang="zh-CN" altLang="en-US" sz="2000" dirty="0" smtClean="0">
                <a:ea typeface="宋体" pitchFamily="2" charset="-122"/>
              </a:rPr>
              <a:t>还需要</a:t>
            </a:r>
            <a:r>
              <a:rPr lang="en-US" altLang="zh-CN" sz="2000" dirty="0" smtClean="0">
                <a:ea typeface="宋体" pitchFamily="2" charset="-122"/>
              </a:rPr>
              <a:t>k</a:t>
            </a:r>
            <a:r>
              <a:rPr lang="zh-CN" altLang="en-US" sz="2000" dirty="0" smtClean="0">
                <a:ea typeface="宋体" pitchFamily="2" charset="-122"/>
              </a:rPr>
              <a:t>个资源</a:t>
            </a:r>
            <a:r>
              <a:rPr lang="en-US" altLang="zh-CN" sz="2000" dirty="0" err="1" smtClean="0">
                <a:ea typeface="宋体" pitchFamily="2" charset="-122"/>
              </a:rPr>
              <a:t>R</a:t>
            </a:r>
            <a:r>
              <a:rPr lang="en-US" altLang="zh-CN" sz="2000" baseline="-25000" dirty="0" err="1" smtClean="0">
                <a:ea typeface="宋体" pitchFamily="2" charset="-122"/>
              </a:rPr>
              <a:t>j</a:t>
            </a:r>
            <a:r>
              <a:rPr lang="zh-CN" altLang="en-US" sz="2000" dirty="0" smtClean="0">
                <a:ea typeface="宋体" pitchFamily="2" charset="-122"/>
              </a:rPr>
              <a:t>的实例</a:t>
            </a:r>
          </a:p>
          <a:p>
            <a:pPr>
              <a:buFont typeface="Monotype Sorts" pitchFamily="2" charset="2"/>
              <a:buNone/>
            </a:pPr>
            <a:r>
              <a:rPr lang="zh-CN" altLang="zh-CN" sz="2000" dirty="0" smtClean="0">
                <a:ea typeface="宋体" pitchFamily="2" charset="-122"/>
              </a:rPr>
              <a:t>		</a:t>
            </a:r>
            <a:r>
              <a:rPr lang="en-US" altLang="zh-CN" sz="2000" i="1" dirty="0" smtClean="0">
                <a:ea typeface="宋体" pitchFamily="2" charset="-122"/>
              </a:rPr>
              <a:t>Need</a:t>
            </a:r>
            <a:r>
              <a:rPr lang="en-US" altLang="zh-CN" sz="2000" dirty="0" smtClean="0">
                <a:ea typeface="宋体" pitchFamily="2" charset="-122"/>
              </a:rPr>
              <a:t> [</a:t>
            </a:r>
            <a:r>
              <a:rPr lang="en-US" altLang="zh-CN" sz="2000" i="1" dirty="0" err="1" smtClean="0">
                <a:ea typeface="宋体" pitchFamily="2" charset="-122"/>
              </a:rPr>
              <a:t>i,j</a:t>
            </a:r>
            <a:r>
              <a:rPr lang="en-US" altLang="zh-CN" sz="2000" i="1" dirty="0" smtClean="0">
                <a:ea typeface="宋体" pitchFamily="2" charset="-122"/>
              </a:rPr>
              <a:t>]</a:t>
            </a:r>
            <a:r>
              <a:rPr lang="en-US" altLang="zh-CN" sz="2000" dirty="0" smtClean="0">
                <a:ea typeface="宋体" pitchFamily="2" charset="-122"/>
              </a:rPr>
              <a:t> = </a:t>
            </a:r>
            <a:r>
              <a:rPr lang="en-US" altLang="zh-CN" sz="2000" i="1" dirty="0" err="1" smtClean="0">
                <a:ea typeface="宋体" pitchFamily="2" charset="-122"/>
              </a:rPr>
              <a:t>Mx</a:t>
            </a:r>
            <a:r>
              <a:rPr lang="en-US" altLang="zh-CN" sz="2000" dirty="0" smtClean="0">
                <a:ea typeface="宋体" pitchFamily="2" charset="-122"/>
              </a:rPr>
              <a:t>[</a:t>
            </a:r>
            <a:r>
              <a:rPr lang="en-US" altLang="zh-CN" sz="2000" i="1" dirty="0" err="1" smtClean="0">
                <a:ea typeface="宋体" pitchFamily="2" charset="-122"/>
              </a:rPr>
              <a:t>i,j</a:t>
            </a:r>
            <a:r>
              <a:rPr lang="en-US" altLang="zh-CN" sz="2000" dirty="0" smtClean="0">
                <a:ea typeface="宋体" pitchFamily="2" charset="-122"/>
              </a:rPr>
              <a:t>] – </a:t>
            </a:r>
            <a:r>
              <a:rPr lang="en-US" altLang="zh-CN" sz="2000" i="1" dirty="0" smtClean="0">
                <a:ea typeface="宋体" pitchFamily="2" charset="-122"/>
              </a:rPr>
              <a:t>Allocation</a:t>
            </a:r>
            <a:r>
              <a:rPr lang="en-US" altLang="zh-CN" sz="2000" dirty="0" smtClean="0">
                <a:ea typeface="宋体" pitchFamily="2" charset="-122"/>
              </a:rPr>
              <a:t> [</a:t>
            </a:r>
            <a:r>
              <a:rPr lang="en-US" altLang="zh-CN" sz="2000" i="1" dirty="0" err="1" smtClean="0">
                <a:ea typeface="宋体" pitchFamily="2" charset="-122"/>
              </a:rPr>
              <a:t>i,j</a:t>
            </a:r>
            <a:r>
              <a:rPr lang="en-US" altLang="zh-CN" sz="2000" dirty="0" smtClean="0">
                <a:ea typeface="宋体" pitchFamily="2" charset="-122"/>
              </a:rPr>
              <a:t>].</a:t>
            </a:r>
          </a:p>
        </p:txBody>
      </p:sp>
      <p:sp>
        <p:nvSpPr>
          <p:cNvPr id="32772" name="Text Box 4"/>
          <p:cNvSpPr txBox="1">
            <a:spLocks noChangeArrowheads="1"/>
          </p:cNvSpPr>
          <p:nvPr/>
        </p:nvSpPr>
        <p:spPr bwMode="auto">
          <a:xfrm>
            <a:off x="2432050" y="5727700"/>
            <a:ext cx="39925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spcBef>
                <a:spcPct val="50000"/>
              </a:spcBef>
            </a:pPr>
            <a:r>
              <a:rPr lang="en-US" altLang="zh-CN" b="1"/>
              <a:t>N</a:t>
            </a:r>
            <a:r>
              <a:rPr lang="zh-CN" altLang="en-US" b="1"/>
              <a:t>为进程的数目，</a:t>
            </a:r>
            <a:r>
              <a:rPr lang="en-US" altLang="zh-CN" b="1"/>
              <a:t>M</a:t>
            </a:r>
            <a:r>
              <a:rPr lang="zh-CN" altLang="en-US" b="1"/>
              <a:t>为资源类型的数目</a:t>
            </a:r>
          </a:p>
        </p:txBody>
      </p:sp>
    </p:spTree>
    <p:extLst>
      <p:ext uri="{BB962C8B-B14F-4D97-AF65-F5344CB8AC3E}">
        <p14:creationId xmlns:p14="http://schemas.microsoft.com/office/powerpoint/2010/main" val="145395208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uda">
  <a:themeElements>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suda">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sud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sud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sud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sud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sud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sud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sud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suda" id="{CA1FFCAC-1875-4C6A-B114-01528468120D}" vid="{4850C8DD-F9BA-478B-9637-533962C4B9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ch7-1</Template>
  <TotalTime>402</TotalTime>
  <Words>628</Words>
  <Application>Microsoft Office PowerPoint</Application>
  <PresentationFormat>全屏显示(4:3)</PresentationFormat>
  <Paragraphs>100</Paragraphs>
  <Slides>13</Slides>
  <Notes>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suda</vt:lpstr>
      <vt:lpstr>第7章 死锁（三） 死锁避免</vt:lpstr>
      <vt:lpstr>死锁避免</vt:lpstr>
      <vt:lpstr>安全状态</vt:lpstr>
      <vt:lpstr>基本事实</vt:lpstr>
      <vt:lpstr>避免算法</vt:lpstr>
      <vt:lpstr>资源分配图边转换</vt:lpstr>
      <vt:lpstr>资源分配图算法</vt:lpstr>
      <vt:lpstr>银行家算法</vt:lpstr>
      <vt:lpstr>银行家算法的数据结构 </vt:lpstr>
      <vt:lpstr>安全算法</vt:lpstr>
      <vt:lpstr>是否满足进程Pi的资源请求算法</vt:lpstr>
      <vt:lpstr>银行家算法的例子</vt:lpstr>
      <vt:lpstr>例子续：P1 request (1,0,2)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4、死锁避免</dc:title>
  <dc:creator>hlwang</dc:creator>
  <cp:lastModifiedBy>hlwang</cp:lastModifiedBy>
  <cp:revision>16</cp:revision>
  <dcterms:created xsi:type="dcterms:W3CDTF">2016-12-18T06:32:40Z</dcterms:created>
  <dcterms:modified xsi:type="dcterms:W3CDTF">2017-03-07T08:52:31Z</dcterms:modified>
</cp:coreProperties>
</file>