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sldIdLst>
    <p:sldId id="295" r:id="rId2"/>
    <p:sldId id="384" r:id="rId3"/>
    <p:sldId id="374" r:id="rId4"/>
    <p:sldId id="256" r:id="rId5"/>
    <p:sldId id="386" r:id="rId6"/>
    <p:sldId id="297" r:id="rId7"/>
    <p:sldId id="375" r:id="rId8"/>
    <p:sldId id="271" r:id="rId9"/>
    <p:sldId id="272" r:id="rId10"/>
    <p:sldId id="376" r:id="rId11"/>
    <p:sldId id="273" r:id="rId12"/>
    <p:sldId id="349" r:id="rId13"/>
    <p:sldId id="299" r:id="rId14"/>
    <p:sldId id="378" r:id="rId15"/>
    <p:sldId id="350" r:id="rId16"/>
    <p:sldId id="377" r:id="rId17"/>
    <p:sldId id="353" r:id="rId18"/>
    <p:sldId id="379" r:id="rId19"/>
    <p:sldId id="325" r:id="rId20"/>
    <p:sldId id="390" r:id="rId21"/>
    <p:sldId id="355" r:id="rId22"/>
    <p:sldId id="356" r:id="rId23"/>
    <p:sldId id="380" r:id="rId24"/>
    <p:sldId id="359" r:id="rId25"/>
    <p:sldId id="381" r:id="rId26"/>
    <p:sldId id="360" r:id="rId27"/>
    <p:sldId id="361" r:id="rId28"/>
    <p:sldId id="363" r:id="rId29"/>
    <p:sldId id="373" r:id="rId30"/>
    <p:sldId id="382" r:id="rId31"/>
    <p:sldId id="383" r:id="rId32"/>
    <p:sldId id="406" r:id="rId33"/>
    <p:sldId id="369" r:id="rId34"/>
    <p:sldId id="370" r:id="rId35"/>
    <p:sldId id="371" r:id="rId36"/>
    <p:sldId id="279" r:id="rId37"/>
    <p:sldId id="372" r:id="rId38"/>
    <p:sldId id="385" r:id="rId39"/>
    <p:sldId id="388" r:id="rId40"/>
    <p:sldId id="389" r:id="rId41"/>
    <p:sldId id="280" r:id="rId42"/>
    <p:sldId id="365" r:id="rId43"/>
    <p:sldId id="263" r:id="rId44"/>
    <p:sldId id="403" r:id="rId45"/>
    <p:sldId id="292" r:id="rId46"/>
    <p:sldId id="404" r:id="rId47"/>
    <p:sldId id="405" r:id="rId48"/>
    <p:sldId id="396" r:id="rId49"/>
    <p:sldId id="399" r:id="rId50"/>
    <p:sldId id="40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9">
          <p15:clr>
            <a:srgbClr val="A4A3A4"/>
          </p15:clr>
        </p15:guide>
        <p15:guide id="2" pos="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85" autoAdjust="0"/>
  </p:normalViewPr>
  <p:slideViewPr>
    <p:cSldViewPr snapToGrid="0">
      <p:cViewPr>
        <p:scale>
          <a:sx n="400" d="100"/>
          <a:sy n="400" d="100"/>
        </p:scale>
        <p:origin x="-7670" y="-6898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歌 高" userId="d8a25b1d-6c3e-4cc3-9e77-5cd4abedca6a" providerId="ADAL" clId="{B41E9507-0770-494D-96A8-AF3E3BEFA763}"/>
    <pc:docChg chg="modSld">
      <pc:chgData name="歌 高" userId="d8a25b1d-6c3e-4cc3-9e77-5cd4abedca6a" providerId="ADAL" clId="{B41E9507-0770-494D-96A8-AF3E3BEFA763}" dt="2022-09-01T00:47:52.550" v="8" actId="478"/>
      <pc:docMkLst>
        <pc:docMk/>
      </pc:docMkLst>
      <pc:sldChg chg="delSp">
        <pc:chgData name="歌 高" userId="d8a25b1d-6c3e-4cc3-9e77-5cd4abedca6a" providerId="ADAL" clId="{B41E9507-0770-494D-96A8-AF3E3BEFA763}" dt="2022-09-01T00:45:49.416" v="0" actId="478"/>
        <pc:sldMkLst>
          <pc:docMk/>
          <pc:sldMk cId="0" sldId="374"/>
        </pc:sldMkLst>
        <pc:spChg chg="del">
          <ac:chgData name="歌 高" userId="d8a25b1d-6c3e-4cc3-9e77-5cd4abedca6a" providerId="ADAL" clId="{B41E9507-0770-494D-96A8-AF3E3BEFA763}" dt="2022-09-01T00:45:49.416" v="0" actId="478"/>
          <ac:spMkLst>
            <pc:docMk/>
            <pc:sldMk cId="0" sldId="374"/>
            <ac:spMk id="5123" creationId="{9F782400-44B2-2F23-2720-B1FD0A5EB289}"/>
          </ac:spMkLst>
        </pc:spChg>
      </pc:sldChg>
      <pc:sldChg chg="delSp">
        <pc:chgData name="歌 高" userId="d8a25b1d-6c3e-4cc3-9e77-5cd4abedca6a" providerId="ADAL" clId="{B41E9507-0770-494D-96A8-AF3E3BEFA763}" dt="2022-09-01T00:47:15.192" v="1" actId="478"/>
        <pc:sldMkLst>
          <pc:docMk/>
          <pc:sldMk cId="0" sldId="376"/>
        </pc:sldMkLst>
        <pc:spChg chg="del">
          <ac:chgData name="歌 高" userId="d8a25b1d-6c3e-4cc3-9e77-5cd4abedca6a" providerId="ADAL" clId="{B41E9507-0770-494D-96A8-AF3E3BEFA763}" dt="2022-09-01T00:47:15.192" v="1" actId="478"/>
          <ac:spMkLst>
            <pc:docMk/>
            <pc:sldMk cId="0" sldId="376"/>
            <ac:spMk id="12291" creationId="{8BBC7B48-A081-5E21-ACE9-0E5BE76F1C74}"/>
          </ac:spMkLst>
        </pc:spChg>
      </pc:sldChg>
      <pc:sldChg chg="delSp">
        <pc:chgData name="歌 高" userId="d8a25b1d-6c3e-4cc3-9e77-5cd4abedca6a" providerId="ADAL" clId="{B41E9507-0770-494D-96A8-AF3E3BEFA763}" dt="2022-09-01T00:47:20.378" v="2" actId="478"/>
        <pc:sldMkLst>
          <pc:docMk/>
          <pc:sldMk cId="0" sldId="378"/>
        </pc:sldMkLst>
        <pc:spChg chg="del">
          <ac:chgData name="歌 高" userId="d8a25b1d-6c3e-4cc3-9e77-5cd4abedca6a" providerId="ADAL" clId="{B41E9507-0770-494D-96A8-AF3E3BEFA763}" dt="2022-09-01T00:47:20.378" v="2" actId="478"/>
          <ac:spMkLst>
            <pc:docMk/>
            <pc:sldMk cId="0" sldId="378"/>
            <ac:spMk id="16387" creationId="{150EFF47-D707-E08E-0C2C-9DA797159D61}"/>
          </ac:spMkLst>
        </pc:spChg>
      </pc:sldChg>
      <pc:sldChg chg="delSp">
        <pc:chgData name="歌 高" userId="d8a25b1d-6c3e-4cc3-9e77-5cd4abedca6a" providerId="ADAL" clId="{B41E9507-0770-494D-96A8-AF3E3BEFA763}" dt="2022-09-01T00:47:25.176" v="3" actId="478"/>
        <pc:sldMkLst>
          <pc:docMk/>
          <pc:sldMk cId="0" sldId="379"/>
        </pc:sldMkLst>
        <pc:spChg chg="del">
          <ac:chgData name="歌 高" userId="d8a25b1d-6c3e-4cc3-9e77-5cd4abedca6a" providerId="ADAL" clId="{B41E9507-0770-494D-96A8-AF3E3BEFA763}" dt="2022-09-01T00:47:25.176" v="3" actId="478"/>
          <ac:spMkLst>
            <pc:docMk/>
            <pc:sldMk cId="0" sldId="379"/>
            <ac:spMk id="20483" creationId="{FE77650A-3647-EB3B-C7BD-F7BF76FD164C}"/>
          </ac:spMkLst>
        </pc:spChg>
      </pc:sldChg>
      <pc:sldChg chg="delSp">
        <pc:chgData name="歌 高" userId="d8a25b1d-6c3e-4cc3-9e77-5cd4abedca6a" providerId="ADAL" clId="{B41E9507-0770-494D-96A8-AF3E3BEFA763}" dt="2022-09-01T00:47:30.811" v="4" actId="478"/>
        <pc:sldMkLst>
          <pc:docMk/>
          <pc:sldMk cId="0" sldId="380"/>
        </pc:sldMkLst>
        <pc:spChg chg="del">
          <ac:chgData name="歌 高" userId="d8a25b1d-6c3e-4cc3-9e77-5cd4abedca6a" providerId="ADAL" clId="{B41E9507-0770-494D-96A8-AF3E3BEFA763}" dt="2022-09-01T00:47:30.811" v="4" actId="478"/>
          <ac:spMkLst>
            <pc:docMk/>
            <pc:sldMk cId="0" sldId="380"/>
            <ac:spMk id="25603" creationId="{ADE5B81D-628C-578A-EED9-19A93155C834}"/>
          </ac:spMkLst>
        </pc:spChg>
      </pc:sldChg>
      <pc:sldChg chg="delSp">
        <pc:chgData name="歌 高" userId="d8a25b1d-6c3e-4cc3-9e77-5cd4abedca6a" providerId="ADAL" clId="{B41E9507-0770-494D-96A8-AF3E3BEFA763}" dt="2022-09-01T00:47:36.414" v="5" actId="478"/>
        <pc:sldMkLst>
          <pc:docMk/>
          <pc:sldMk cId="0" sldId="382"/>
        </pc:sldMkLst>
        <pc:spChg chg="del">
          <ac:chgData name="歌 高" userId="d8a25b1d-6c3e-4cc3-9e77-5cd4abedca6a" providerId="ADAL" clId="{B41E9507-0770-494D-96A8-AF3E3BEFA763}" dt="2022-09-01T00:47:36.414" v="5" actId="478"/>
          <ac:spMkLst>
            <pc:docMk/>
            <pc:sldMk cId="0" sldId="382"/>
            <ac:spMk id="32771" creationId="{885EEB5B-3D1A-61BB-8804-0EC7135C0ABF}"/>
          </ac:spMkLst>
        </pc:spChg>
      </pc:sldChg>
      <pc:sldChg chg="delSp">
        <pc:chgData name="歌 高" userId="d8a25b1d-6c3e-4cc3-9e77-5cd4abedca6a" providerId="ADAL" clId="{B41E9507-0770-494D-96A8-AF3E3BEFA763}" dt="2022-09-01T00:47:38.711" v="6" actId="478"/>
        <pc:sldMkLst>
          <pc:docMk/>
          <pc:sldMk cId="0" sldId="383"/>
        </pc:sldMkLst>
        <pc:spChg chg="del">
          <ac:chgData name="歌 高" userId="d8a25b1d-6c3e-4cc3-9e77-5cd4abedca6a" providerId="ADAL" clId="{B41E9507-0770-494D-96A8-AF3E3BEFA763}" dt="2022-09-01T00:47:38.711" v="6" actId="478"/>
          <ac:spMkLst>
            <pc:docMk/>
            <pc:sldMk cId="0" sldId="383"/>
            <ac:spMk id="33795" creationId="{1DE63213-0105-7520-A4C4-13B5EA18F2B2}"/>
          </ac:spMkLst>
        </pc:spChg>
      </pc:sldChg>
      <pc:sldChg chg="delSp">
        <pc:chgData name="歌 高" userId="d8a25b1d-6c3e-4cc3-9e77-5cd4abedca6a" providerId="ADAL" clId="{B41E9507-0770-494D-96A8-AF3E3BEFA763}" dt="2022-09-01T00:47:48.031" v="7" actId="478"/>
        <pc:sldMkLst>
          <pc:docMk/>
          <pc:sldMk cId="0" sldId="389"/>
        </pc:sldMkLst>
        <pc:spChg chg="del">
          <ac:chgData name="歌 高" userId="d8a25b1d-6c3e-4cc3-9e77-5cd4abedca6a" providerId="ADAL" clId="{B41E9507-0770-494D-96A8-AF3E3BEFA763}" dt="2022-09-01T00:47:48.031" v="7" actId="478"/>
          <ac:spMkLst>
            <pc:docMk/>
            <pc:sldMk cId="0" sldId="389"/>
            <ac:spMk id="43011" creationId="{16970F7B-BD0F-AEF7-A042-3562E04B474D}"/>
          </ac:spMkLst>
        </pc:spChg>
      </pc:sldChg>
      <pc:sldChg chg="delSp">
        <pc:chgData name="歌 高" userId="d8a25b1d-6c3e-4cc3-9e77-5cd4abedca6a" providerId="ADAL" clId="{B41E9507-0770-494D-96A8-AF3E3BEFA763}" dt="2022-09-01T00:47:52.550" v="8" actId="478"/>
        <pc:sldMkLst>
          <pc:docMk/>
          <pc:sldMk cId="0" sldId="403"/>
        </pc:sldMkLst>
        <pc:spChg chg="del">
          <ac:chgData name="歌 高" userId="d8a25b1d-6c3e-4cc3-9e77-5cd4abedca6a" providerId="ADAL" clId="{B41E9507-0770-494D-96A8-AF3E3BEFA763}" dt="2022-09-01T00:47:52.550" v="8" actId="478"/>
          <ac:spMkLst>
            <pc:docMk/>
            <pc:sldMk cId="0" sldId="403"/>
            <ac:spMk id="47107" creationId="{89B9B2E2-0ACC-0C04-C42E-550F336548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7BE0AE6-C8D8-A64A-3B7E-A5ACF2595B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5DCCA66-4FA5-BBA5-8D03-4D4C666741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6DEE7A4-82D8-03EA-48C9-2FF12CA92B8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F14219DF-9CF6-077D-E108-ACE8671C74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FB27B569-B9E9-24AC-2AF9-57D1AA7EBE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BC79F3B5-B1E2-ACB1-92E0-0981C9031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140A2FB4-5102-435B-B82F-6DCA36ED0D3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59F04BD-9973-D17B-D993-00B76D3AD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CF87226-6123-4115-BB60-35CDD34F515E}" type="slidenum">
              <a:rPr lang="zh-CN" altLang="en-US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F6CE46D-BA98-3EFB-A3C0-973DD224E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833D28B-8CA2-89EA-79C3-4F4B61F4F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48731D5-77B8-035E-98D9-CC83F7357F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2FC23B-BB57-B69C-A9B6-59B2D0654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9BB858D-1EC0-453C-D36A-01204F1EC0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1FA7296-EB7D-F3D2-6B22-10A69936A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664372C-3036-4A00-0099-90D0D9DFF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52EBD65-ACDA-17D2-5102-3F41C4AD1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Slide_iconblue_pc">
            <a:extLst>
              <a:ext uri="{FF2B5EF4-FFF2-40B4-BE49-F238E27FC236}">
                <a16:creationId xmlns:a16="http://schemas.microsoft.com/office/drawing/2014/main" id="{D7CDA85F-C0FD-EDEA-4805-F62247EEB3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BD21332_">
            <a:extLst>
              <a:ext uri="{FF2B5EF4-FFF2-40B4-BE49-F238E27FC236}">
                <a16:creationId xmlns:a16="http://schemas.microsoft.com/office/drawing/2014/main" id="{7253AC1D-FF0A-5E55-2040-B7A2B9A886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84DE33-4419-29D2-D8FC-3E7C8125C4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697EF8-B044-B1C9-4554-1FB6429855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6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71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80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8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81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159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709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473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7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01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60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EA4E21-AD28-8919-3F9B-8A5EB1575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BD0900AB-1D4C-7823-8633-3EBB28AF7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993300"/>
                </a:solidFill>
                <a:ea typeface="宋体" panose="02010600030101010101" pitchFamily="2" charset="-122"/>
              </a:rPr>
              <a:t>1.</a:t>
            </a:r>
            <a:fld id="{BE64738E-8FBE-4B46-876D-FF861D6960B3}" type="slidenum">
              <a:rPr lang="en-US" altLang="zh-CN" sz="1000" b="1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EA1CBE4-22FE-33AD-4B24-E116C106A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647AC75E-48E1-F4DB-2EEB-84FD8A0E9975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7 w 20"/>
              <a:gd name="T1" fmla="*/ 2147483647 h 4"/>
              <a:gd name="T2" fmla="*/ 0 w 20"/>
              <a:gd name="T3" fmla="*/ 0 h 4"/>
              <a:gd name="T4" fmla="*/ 2147483647 w 20"/>
              <a:gd name="T5" fmla="*/ 0 h 4"/>
              <a:gd name="T6" fmla="*/ 2147483647 w 20"/>
              <a:gd name="T7" fmla="*/ 2147483647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DF46C6DB-4ABF-AD75-1814-43D742111E51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7 w 12"/>
              <a:gd name="T1" fmla="*/ 2147483647 h 4"/>
              <a:gd name="T2" fmla="*/ 0 w 12"/>
              <a:gd name="T3" fmla="*/ 0 h 4"/>
              <a:gd name="T4" fmla="*/ 2147483647 w 12"/>
              <a:gd name="T5" fmla="*/ 0 h 4"/>
              <a:gd name="T6" fmla="*/ 2147483647 w 12"/>
              <a:gd name="T7" fmla="*/ 2147483647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D094193-F543-EFB5-A3CB-2C73CF045779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7 w 12"/>
              <a:gd name="T1" fmla="*/ 2147483647 h 12"/>
              <a:gd name="T2" fmla="*/ 0 w 12"/>
              <a:gd name="T3" fmla="*/ 2147483647 h 12"/>
              <a:gd name="T4" fmla="*/ 2147483647 w 12"/>
              <a:gd name="T5" fmla="*/ 0 h 12"/>
              <a:gd name="T6" fmla="*/ 2147483647 w 12"/>
              <a:gd name="T7" fmla="*/ 2147483647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10">
            <a:extLst>
              <a:ext uri="{FF2B5EF4-FFF2-40B4-BE49-F238E27FC236}">
                <a16:creationId xmlns:a16="http://schemas.microsoft.com/office/drawing/2014/main" id="{23E88D42-0C11-1D18-8861-AD412C01283C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7 w 13"/>
              <a:gd name="T1" fmla="*/ 0 h 1587"/>
              <a:gd name="T2" fmla="*/ 0 w 13"/>
              <a:gd name="T3" fmla="*/ 0 h 1587"/>
              <a:gd name="T4" fmla="*/ 2147483647 w 13"/>
              <a:gd name="T5" fmla="*/ 0 h 1587"/>
              <a:gd name="T6" fmla="*/ 2147483647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11">
            <a:extLst>
              <a:ext uri="{FF2B5EF4-FFF2-40B4-BE49-F238E27FC236}">
                <a16:creationId xmlns:a16="http://schemas.microsoft.com/office/drawing/2014/main" id="{9CE6D8AD-99A1-9664-C732-59AF0222ECB3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7 w 10"/>
              <a:gd name="T3" fmla="*/ 0 h 1587"/>
              <a:gd name="T4" fmla="*/ 2147483647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id="{92704AB8-C891-AC5A-EC5B-2B591C98F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5" name="Freeform 13">
            <a:extLst>
              <a:ext uri="{FF2B5EF4-FFF2-40B4-BE49-F238E27FC236}">
                <a16:creationId xmlns:a16="http://schemas.microsoft.com/office/drawing/2014/main" id="{3B49E639-6EB3-C484-2A27-EDB8926046CB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7 h 7"/>
              <a:gd name="T2" fmla="*/ 2147483647 w 18"/>
              <a:gd name="T3" fmla="*/ 0 h 7"/>
              <a:gd name="T4" fmla="*/ 2147483647 w 18"/>
              <a:gd name="T5" fmla="*/ 0 h 7"/>
              <a:gd name="T6" fmla="*/ 0 w 18"/>
              <a:gd name="T7" fmla="*/ 2147483647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4">
            <a:extLst>
              <a:ext uri="{FF2B5EF4-FFF2-40B4-BE49-F238E27FC236}">
                <a16:creationId xmlns:a16="http://schemas.microsoft.com/office/drawing/2014/main" id="{8BDE9C86-7B87-77FF-156D-92A901F71414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7 h 16"/>
              <a:gd name="T2" fmla="*/ 2147483647 w 6"/>
              <a:gd name="T3" fmla="*/ 0 h 16"/>
              <a:gd name="T4" fmla="*/ 2147483647 w 6"/>
              <a:gd name="T5" fmla="*/ 2147483647 h 16"/>
              <a:gd name="T6" fmla="*/ 0 w 6"/>
              <a:gd name="T7" fmla="*/ 2147483647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Freeform 15">
            <a:extLst>
              <a:ext uri="{FF2B5EF4-FFF2-40B4-BE49-F238E27FC236}">
                <a16:creationId xmlns:a16="http://schemas.microsoft.com/office/drawing/2014/main" id="{B5B6E367-DE4A-7384-237B-F9E8431651CC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7 w 11"/>
              <a:gd name="T1" fmla="*/ 2147483647 h 20"/>
              <a:gd name="T2" fmla="*/ 0 w 11"/>
              <a:gd name="T3" fmla="*/ 0 h 20"/>
              <a:gd name="T4" fmla="*/ 2147483647 w 11"/>
              <a:gd name="T5" fmla="*/ 2147483647 h 20"/>
              <a:gd name="T6" fmla="*/ 2147483647 w 11"/>
              <a:gd name="T7" fmla="*/ 2147483647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6">
            <a:extLst>
              <a:ext uri="{FF2B5EF4-FFF2-40B4-BE49-F238E27FC236}">
                <a16:creationId xmlns:a16="http://schemas.microsoft.com/office/drawing/2014/main" id="{C4966874-9F1F-E1E8-36F8-3DE582D28AF9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7 h 14"/>
              <a:gd name="T2" fmla="*/ 2147483647 w 7"/>
              <a:gd name="T3" fmla="*/ 0 h 14"/>
              <a:gd name="T4" fmla="*/ 2147483647 w 7"/>
              <a:gd name="T5" fmla="*/ 2147483647 h 14"/>
              <a:gd name="T6" fmla="*/ 0 w 7"/>
              <a:gd name="T7" fmla="*/ 2147483647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7">
            <a:extLst>
              <a:ext uri="{FF2B5EF4-FFF2-40B4-BE49-F238E27FC236}">
                <a16:creationId xmlns:a16="http://schemas.microsoft.com/office/drawing/2014/main" id="{47A810CE-96FF-795B-C9A0-A42657D2B404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7 h 3"/>
              <a:gd name="T2" fmla="*/ 2147483647 w 30"/>
              <a:gd name="T3" fmla="*/ 0 h 3"/>
              <a:gd name="T4" fmla="*/ 2147483647 w 30"/>
              <a:gd name="T5" fmla="*/ 0 h 3"/>
              <a:gd name="T6" fmla="*/ 0 w 30"/>
              <a:gd name="T7" fmla="*/ 2147483647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8">
            <a:extLst>
              <a:ext uri="{FF2B5EF4-FFF2-40B4-BE49-F238E27FC236}">
                <a16:creationId xmlns:a16="http://schemas.microsoft.com/office/drawing/2014/main" id="{E03C826E-75D8-A6AC-B76F-891B87DF54D4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7 h 24"/>
              <a:gd name="T2" fmla="*/ 2147483647 w 9"/>
              <a:gd name="T3" fmla="*/ 0 h 24"/>
              <a:gd name="T4" fmla="*/ 2147483647 w 9"/>
              <a:gd name="T5" fmla="*/ 2147483647 h 24"/>
              <a:gd name="T6" fmla="*/ 0 w 9"/>
              <a:gd name="T7" fmla="*/ 2147483647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1" name="Picture 19" descr="Slide_iconblue_pc">
            <a:extLst>
              <a:ext uri="{FF2B5EF4-FFF2-40B4-BE49-F238E27FC236}">
                <a16:creationId xmlns:a16="http://schemas.microsoft.com/office/drawing/2014/main" id="{88355226-A5C6-0973-852F-FC0C05C9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0" descr="Slide_iconvertical">
            <a:extLst>
              <a:ext uri="{FF2B5EF4-FFF2-40B4-BE49-F238E27FC236}">
                <a16:creationId xmlns:a16="http://schemas.microsoft.com/office/drawing/2014/main" id="{2983B327-6A22-5472-67D1-D2F4EC7F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detail.zol.com.cn/picture_index_821/index8207636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jpeg"/><Relationship Id="rId2" Type="http://schemas.openxmlformats.org/officeDocument/2006/relationships/hyperlink" Target="http://images.google.com/imgres?imgurl=http://download.intel.com/pressroom/kits/pentiumee/pentiumee_processor_front.jpg&amp;imgrefurl=http://www.intel.com/pressroom/kits/pentiumee/index.htm&amp;h=1375&amp;w=1500&amp;sz=595&amp;hl=en&amp;start=2&amp;tbnid=wUqVsUbmOw8oEM:&amp;tbnh=138&amp;tbnw=150&amp;prev=/images%3Fq%3Dprocessor%26gbv%3D2%26hl%3D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://images.google.com/imgres?imgurl=http://www.itnewsonline.com/images/news/Intel-Core-2-Extreme-processor-QX9775.jpg&amp;imgrefurl=http://www.itnewsonline.com/showstory.php%3Fstoryid%3D11795%26scatid%3D3%26contid%3D3&amp;h=362&amp;w=400&amp;sz=19&amp;hl=en&amp;start=17&amp;tbnid=COsCtvVmSX-3VM:&amp;tbnh=112&amp;tbnw=124&amp;prev=/images%3Fq%3Dintel%2Bdual%2Bprocessor%26gbv%3D2%26hl%3De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3EB87B6-672B-C748-6617-4D3E0E82E2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第一章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导 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7881F4-50E8-1B04-4FA5-865478A06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、计算机系统组织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634581-E80B-40D1-5841-4F15CC38D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现代计算机系统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E8A4DD2-BB05-871D-E4AF-C1AD875E7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一个或多个 </a:t>
            </a:r>
            <a:r>
              <a:rPr lang="en-US" altLang="zh-CN">
                <a:ea typeface="宋体" panose="02010600030101010101" pitchFamily="2" charset="-122"/>
              </a:rPr>
              <a:t>CPU, </a:t>
            </a:r>
            <a:r>
              <a:rPr lang="zh-CN" altLang="en-US">
                <a:ea typeface="宋体" panose="02010600030101010101" pitchFamily="2" charset="-122"/>
              </a:rPr>
              <a:t>若干通过共同的总线相连的设备控制器，总线提供对共享内存的访问</a:t>
            </a:r>
          </a:p>
          <a:p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和设备控制器可以并发工作，并竞争内存周期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156CA2B-E741-289B-EA26-B1C16B7F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000125" y="2600325"/>
            <a:ext cx="6675438" cy="3251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C6AEDD3-EA01-6151-06FC-ACDB7C0A4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系统启动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1D28849-3800-C880-A8C3-25A2F74D7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9213" y="1081088"/>
            <a:ext cx="7351712" cy="4483100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引导程序 </a:t>
            </a:r>
            <a:r>
              <a:rPr lang="en-US" altLang="zh-CN" b="1">
                <a:ea typeface="宋体" panose="02010600030101010101" pitchFamily="2" charset="-122"/>
              </a:rPr>
              <a:t>(Bootstrap program)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在打开电源或重启时被装载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通常位于 </a:t>
            </a:r>
            <a:r>
              <a:rPr lang="en-US" altLang="zh-CN">
                <a:ea typeface="宋体" panose="02010600030101010101" pitchFamily="2" charset="-122"/>
              </a:rPr>
              <a:t>ROM 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en-US" altLang="zh-CN">
                <a:ea typeface="宋体" panose="02010600030101010101" pitchFamily="2" charset="-122"/>
              </a:rPr>
              <a:t>EPROM</a:t>
            </a:r>
            <a:r>
              <a:rPr lang="zh-CN" altLang="en-US">
                <a:ea typeface="宋体" panose="02010600030101010101" pitchFamily="2" charset="-122"/>
              </a:rPr>
              <a:t>中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zh-CN" altLang="en-US">
                <a:ea typeface="宋体" panose="02010600030101010101" pitchFamily="2" charset="-122"/>
              </a:rPr>
              <a:t>称为 </a:t>
            </a:r>
            <a:r>
              <a:rPr lang="en-US" altLang="zh-CN" b="1">
                <a:ea typeface="宋体" panose="02010600030101010101" pitchFamily="2" charset="-122"/>
              </a:rPr>
              <a:t>Firmware (</a:t>
            </a:r>
            <a:r>
              <a:rPr lang="zh-CN" altLang="en-US" b="1">
                <a:ea typeface="宋体" panose="02010600030101010101" pitchFamily="2" charset="-122"/>
              </a:rPr>
              <a:t>固件</a:t>
            </a:r>
            <a:r>
              <a:rPr lang="en-US" altLang="zh-CN" b="1">
                <a:ea typeface="宋体" panose="02010600030101010101" pitchFamily="2" charset="-122"/>
              </a:rPr>
              <a:t>)</a:t>
            </a:r>
            <a:endParaRPr lang="zh-CN" altLang="en-US" b="1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初始化系统中的所有部分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装入操作系统内核并开始运行</a:t>
            </a:r>
          </a:p>
        </p:txBody>
      </p:sp>
      <p:pic>
        <p:nvPicPr>
          <p:cNvPr id="14340" name="Picture 7" descr="http://h.hiphotos.baidu.com/zhidao/pic/item/ae51f3deb48f8c541394f95839292df5e0fe7f05.jpg">
            <a:extLst>
              <a:ext uri="{FF2B5EF4-FFF2-40B4-BE49-F238E27FC236}">
                <a16:creationId xmlns:a16="http://schemas.microsoft.com/office/drawing/2014/main" id="{29F6FB46-6EEF-77C0-19F3-C44678AC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41688"/>
            <a:ext cx="5395913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6525C08-5668-E628-B5A8-5EAA7A9DD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计算机系统操作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5AA36C-0F52-B110-D24B-2D9EC7A3F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888" y="1327150"/>
            <a:ext cx="7351712" cy="4483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</a:t>
            </a:r>
            <a:r>
              <a:rPr lang="zh-CN" altLang="en-US">
                <a:ea typeface="宋体" panose="02010600030101010101" pitchFamily="2" charset="-122"/>
              </a:rPr>
              <a:t>和 </a:t>
            </a:r>
            <a:r>
              <a:rPr lang="en-US" altLang="zh-CN">
                <a:ea typeface="宋体" panose="02010600030101010101" pitchFamily="2" charset="-122"/>
              </a:rPr>
              <a:t>CPU </a:t>
            </a:r>
            <a:r>
              <a:rPr lang="zh-CN" altLang="en-US">
                <a:ea typeface="宋体" panose="02010600030101010101" pitchFamily="2" charset="-122"/>
              </a:rPr>
              <a:t>可并行运行</a:t>
            </a:r>
          </a:p>
          <a:p>
            <a:r>
              <a:rPr lang="zh-CN" altLang="en-US">
                <a:ea typeface="宋体" panose="02010600030101010101" pitchFamily="2" charset="-122"/>
              </a:rPr>
              <a:t>每个设备控制器有一个本地缓冲</a:t>
            </a:r>
          </a:p>
          <a:p>
            <a:r>
              <a:rPr lang="en-US" altLang="zh-CN">
                <a:ea typeface="宋体" panose="02010600030101010101" pitchFamily="2" charset="-122"/>
              </a:rPr>
              <a:t>CPU </a:t>
            </a:r>
            <a:r>
              <a:rPr lang="zh-CN" altLang="en-US">
                <a:ea typeface="宋体" panose="02010600030101010101" pitchFamily="2" charset="-122"/>
              </a:rPr>
              <a:t>在内存和本地缓冲之间移动数据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I/O </a:t>
            </a:r>
            <a:r>
              <a:rPr lang="zh-CN" altLang="en-US">
                <a:ea typeface="宋体" panose="02010600030101010101" pitchFamily="2" charset="-122"/>
              </a:rPr>
              <a:t>控制器从设备到本地缓冲之间传输数据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设备控制器通过调用中断来通知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完成操作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5364" name="Picture 6" descr="终极大对决! USB3.0芯片传输速度横评 ">
            <a:hlinkClick r:id="rId2"/>
            <a:extLst>
              <a:ext uri="{FF2B5EF4-FFF2-40B4-BE49-F238E27FC236}">
                <a16:creationId xmlns:a16="http://schemas.microsoft.com/office/drawing/2014/main" id="{B0F0F4B1-7DA4-A505-D213-F03BE9C6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1327150"/>
            <a:ext cx="2470150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id="{144C15F6-0C68-C4A1-0D69-DEB9CACD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1385888" y="3400425"/>
            <a:ext cx="6677025" cy="3251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9B1DB-99C0-D2ED-2291-9F5BDC96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冯诺依曼计算机</a:t>
            </a:r>
          </a:p>
        </p:txBody>
      </p:sp>
      <p:pic>
        <p:nvPicPr>
          <p:cNvPr id="16388" name="Picture 5" descr="1">
            <a:extLst>
              <a:ext uri="{FF2B5EF4-FFF2-40B4-BE49-F238E27FC236}">
                <a16:creationId xmlns:a16="http://schemas.microsoft.com/office/drawing/2014/main" id="{F0C4494F-1AA7-21E5-CFBC-6AB3E656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00163"/>
            <a:ext cx="626427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A756A5A9-3E85-2628-2050-2CC2070F3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7150"/>
            <a:ext cx="8229600" cy="8826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4757EB2-0821-26DB-7D1A-2E1109F44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604125" cy="5257800"/>
          </a:xfrm>
        </p:spPr>
        <p:txBody>
          <a:bodyPr/>
          <a:lstStyle/>
          <a:p>
            <a:r>
              <a:rPr lang="zh-CN" altLang="en-US" sz="2400" b="1">
                <a:ea typeface="宋体" panose="02010600030101010101" pitchFamily="2" charset="-122"/>
              </a:rPr>
              <a:t>中断</a:t>
            </a:r>
            <a:r>
              <a:rPr lang="zh-CN" altLang="en-US" sz="2400">
                <a:ea typeface="宋体" panose="02010600030101010101" pitchFamily="2" charset="-122"/>
              </a:rPr>
              <a:t>：指当出现需要时，</a:t>
            </a:r>
            <a:r>
              <a:rPr lang="en-US" altLang="zh-CN" sz="2400">
                <a:ea typeface="宋体" panose="02010600030101010101" pitchFamily="2" charset="-122"/>
              </a:rPr>
              <a:t>CPU</a:t>
            </a:r>
            <a:r>
              <a:rPr lang="zh-CN" altLang="en-US" sz="2400">
                <a:ea typeface="宋体" panose="02010600030101010101" pitchFamily="2" charset="-122"/>
              </a:rPr>
              <a:t>暂时停止当前程序的执行，转而执行处理新情况的程序和执行过程。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中断号</a:t>
            </a:r>
            <a:r>
              <a:rPr lang="zh-CN" altLang="en-US" sz="2400">
                <a:ea typeface="宋体" panose="02010600030101010101" pitchFamily="2" charset="-122"/>
              </a:rPr>
              <a:t>：外部设备进行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操作时产生的中断信号，发送给</a:t>
            </a:r>
            <a:r>
              <a:rPr lang="en-US" altLang="zh-CN" sz="2400">
                <a:ea typeface="宋体" panose="02010600030101010101" pitchFamily="2" charset="-122"/>
              </a:rPr>
              <a:t>CPU</a:t>
            </a:r>
            <a:r>
              <a:rPr lang="zh-CN" altLang="en-US" sz="2400">
                <a:ea typeface="宋体" panose="02010600030101010101" pitchFamily="2" charset="-122"/>
              </a:rPr>
              <a:t>。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中断向量</a:t>
            </a:r>
            <a:r>
              <a:rPr lang="zh-CN" altLang="en-US" sz="2400">
                <a:ea typeface="宋体" panose="02010600030101010101" pitchFamily="2" charset="-122"/>
              </a:rPr>
              <a:t>：中断服务程序的入口地址。</a:t>
            </a:r>
            <a:endParaRPr lang="en-US" altLang="zh-CN" sz="2400" i="1">
              <a:ea typeface="宋体" panose="02010600030101010101" pitchFamily="2" charset="-122"/>
            </a:endParaRPr>
          </a:p>
          <a:p>
            <a:r>
              <a:rPr lang="zh-CN" altLang="en-US" sz="2400" b="1">
                <a:ea typeface="宋体" panose="02010600030101010101" pitchFamily="2" charset="-122"/>
              </a:rPr>
              <a:t>中断服务程序</a:t>
            </a:r>
            <a:r>
              <a:rPr lang="zh-CN" altLang="en-US" sz="2400">
                <a:ea typeface="宋体" panose="02010600030101010101" pitchFamily="2" charset="-122"/>
              </a:rPr>
              <a:t>：执行中断处理的代码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操作系统是</a:t>
            </a:r>
            <a:r>
              <a:rPr lang="zh-CN" altLang="en-US" sz="2400" b="1">
                <a:ea typeface="宋体" panose="02010600030101010101" pitchFamily="2" charset="-122"/>
              </a:rPr>
              <a:t>中断驱动</a:t>
            </a:r>
          </a:p>
        </p:txBody>
      </p:sp>
      <p:pic>
        <p:nvPicPr>
          <p:cNvPr id="17412" name="Picture 5" descr="http://www.hzjsxyw.cn/uppic/51dpj.jpg">
            <a:extLst>
              <a:ext uri="{FF2B5EF4-FFF2-40B4-BE49-F238E27FC236}">
                <a16:creationId xmlns:a16="http://schemas.microsoft.com/office/drawing/2014/main" id="{F95FF904-3A7B-F9A2-A9D2-837FF05F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4151313"/>
            <a:ext cx="2501900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>
            <a:extLst>
              <a:ext uri="{FF2B5EF4-FFF2-40B4-BE49-F238E27FC236}">
                <a16:creationId xmlns:a16="http://schemas.microsoft.com/office/drawing/2014/main" id="{141463BE-92B4-36D6-F380-3D70203E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5203825"/>
            <a:ext cx="27051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左箭头 1">
            <a:extLst>
              <a:ext uri="{FF2B5EF4-FFF2-40B4-BE49-F238E27FC236}">
                <a16:creationId xmlns:a16="http://schemas.microsoft.com/office/drawing/2014/main" id="{BF28739D-24F9-3E26-1ADD-FC4BBFEB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5345113"/>
            <a:ext cx="371475" cy="115887"/>
          </a:xfrm>
          <a:prstGeom prst="leftArrow">
            <a:avLst>
              <a:gd name="adj1" fmla="val 50000"/>
              <a:gd name="adj2" fmla="val 499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3D37D-AA14-BD60-D2AE-7A5304E2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中断处理过程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A190B62C-4A3F-44A0-D1FC-D8A390BC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3" y="922338"/>
            <a:ext cx="7351712" cy="4483100"/>
          </a:xfrm>
        </p:spPr>
        <p:txBody>
          <a:bodyPr/>
          <a:lstStyle/>
          <a:p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执行一条指令时，外设向</a:t>
            </a:r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发出中断请求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在满足响应的情况下，发出中断响应信号，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关闭中断，不再受理另一个设备的中断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寻找中断请求源（哪一个设备），并保存</a:t>
            </a:r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自己的程序计数器（</a:t>
            </a:r>
            <a:r>
              <a:rPr lang="en-US" altLang="zh-CN" sz="1800">
                <a:ea typeface="宋体" panose="02010600030101010101" pitchFamily="2" charset="-122"/>
              </a:rPr>
              <a:t>PC</a:t>
            </a:r>
            <a:r>
              <a:rPr lang="zh-CN" altLang="en-US" sz="1800">
                <a:ea typeface="宋体" panose="02010600030101010101" pitchFamily="2" charset="-122"/>
              </a:rPr>
              <a:t>）等内容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根据中断号转移到处理该中断源的中断服务程序</a:t>
            </a:r>
            <a:endParaRPr lang="en-US" altLang="zh-CN" sz="1800">
              <a:ea typeface="宋体" panose="02010600030101010101" pitchFamily="2" charset="-122"/>
            </a:endParaRPr>
          </a:p>
          <a:p>
            <a:r>
              <a:rPr lang="en-US" altLang="zh-CN" sz="1800">
                <a:ea typeface="宋体" panose="02010600030101010101" pitchFamily="2" charset="-122"/>
              </a:rPr>
              <a:t>CPU</a:t>
            </a:r>
            <a:r>
              <a:rPr lang="zh-CN" altLang="en-US" sz="1800">
                <a:ea typeface="宋体" panose="02010600030101010101" pitchFamily="2" charset="-122"/>
              </a:rPr>
              <a:t>处理结束，恢复现场信息，开放中断，并返回到原来被中断的主程序的下一条指令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43331570-1C7D-5F0A-70E1-F0D77E80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t="18321" r="572" b="18321"/>
          <a:stretch>
            <a:fillRect/>
          </a:stretch>
        </p:blipFill>
        <p:spPr bwMode="auto">
          <a:xfrm>
            <a:off x="1687513" y="3779838"/>
            <a:ext cx="5570537" cy="2682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025F880-8974-43FB-4A6B-7C961485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144463"/>
            <a:ext cx="8229600" cy="76041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存储结构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D2C913C-5DA9-6683-42B7-C2D9A202C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75" y="1409700"/>
            <a:ext cx="7504113" cy="411480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主存</a:t>
            </a:r>
            <a:r>
              <a:rPr lang="en-US" altLang="zh-CN" sz="2400">
                <a:ea typeface="宋体" panose="02010600030101010101" pitchFamily="2" charset="-122"/>
              </a:rPr>
              <a:t>(Main memory) </a:t>
            </a:r>
            <a:r>
              <a:rPr lang="zh-CN" altLang="en-US" sz="2400">
                <a:ea typeface="宋体" panose="02010600030101010101" pitchFamily="2" charset="-122"/>
              </a:rPr>
              <a:t>- </a:t>
            </a:r>
            <a:r>
              <a:rPr lang="en-US" altLang="zh-CN" sz="2400">
                <a:ea typeface="宋体" panose="02010600030101010101" pitchFamily="2" charset="-122"/>
              </a:rPr>
              <a:t>CPU</a:t>
            </a:r>
            <a:r>
              <a:rPr lang="zh-CN" altLang="en-US" sz="2400">
                <a:ea typeface="宋体" panose="02010600030101010101" pitchFamily="2" charset="-122"/>
              </a:rPr>
              <a:t>可以直接访问的唯一大型存储介质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RAM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易失性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二级存储器</a:t>
            </a:r>
            <a:r>
              <a:rPr lang="en-US" altLang="zh-CN" sz="2400">
                <a:ea typeface="宋体" panose="02010600030101010101" pitchFamily="2" charset="-122"/>
              </a:rPr>
              <a:t>(Secondary storage) </a:t>
            </a:r>
            <a:r>
              <a:rPr lang="zh-CN" altLang="en-US" sz="2400">
                <a:ea typeface="宋体" panose="02010600030101010101" pitchFamily="2" charset="-122"/>
              </a:rPr>
              <a:t>-主存的扩展提供了</a:t>
            </a:r>
            <a:r>
              <a:rPr lang="zh-CN" altLang="en-US" sz="2400" b="1">
                <a:ea typeface="宋体" panose="02010600030101010101" pitchFamily="2" charset="-122"/>
              </a:rPr>
              <a:t>非易失</a:t>
            </a:r>
            <a:r>
              <a:rPr lang="zh-CN" altLang="en-US" sz="2400">
                <a:ea typeface="宋体" panose="02010600030101010101" pitchFamily="2" charset="-122"/>
              </a:rPr>
              <a:t>的存储容量</a:t>
            </a: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磁盘</a:t>
            </a:r>
            <a:r>
              <a:rPr lang="en-US" altLang="zh-CN" b="1">
                <a:ea typeface="宋体" panose="02010600030101010101" pitchFamily="2" charset="-122"/>
              </a:rPr>
              <a:t>(Magnetic disk) </a:t>
            </a:r>
            <a:r>
              <a:rPr lang="zh-CN" altLang="en-US">
                <a:ea typeface="宋体" panose="02010600030101010101" pitchFamily="2" charset="-122"/>
              </a:rPr>
              <a:t>-覆盖了磁记录材料的硬金属或玻璃盘片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固态硬盘（</a:t>
            </a:r>
            <a:r>
              <a:rPr lang="en-US" altLang="zh-CN" b="1">
                <a:ea typeface="宋体" panose="02010600030101010101" pitchFamily="2" charset="-122"/>
              </a:rPr>
              <a:t>Solid-state disks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–</a:t>
            </a:r>
            <a:r>
              <a:rPr lang="zh-CN" altLang="en-US">
                <a:ea typeface="宋体" panose="02010600030101010101" pitchFamily="2" charset="-122"/>
              </a:rPr>
              <a:t>用固态电子存储芯片阵列而制成的硬盘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481DB-E33B-8FF9-4D9C-AF73BE54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硬盘和固态硬盘</a:t>
            </a:r>
          </a:p>
        </p:txBody>
      </p:sp>
      <p:pic>
        <p:nvPicPr>
          <p:cNvPr id="20484" name="Picture 2" descr="http://g.hiphotos.baidu.com/baike/c0%3Dbaike80%2C5%2C5%2C80%2C26/sign=cc79cf2a6863f62408503151e62d809d/32fa828ba61ea8d3c3793017940a304e251f584d.jpg">
            <a:extLst>
              <a:ext uri="{FF2B5EF4-FFF2-40B4-BE49-F238E27FC236}">
                <a16:creationId xmlns:a16="http://schemas.microsoft.com/office/drawing/2014/main" id="{50CE2F07-2D3C-394B-DF56-7B86700A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063625"/>
            <a:ext cx="4265612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220824FA-BC25-8FB1-B0F9-5C2DA94B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2884488"/>
            <a:ext cx="4229100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FD67461-B19A-1C92-ED61-FAD79961A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存储设备层次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19DF2A8C-9B48-7307-3D13-3E10CEDEA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510" r="5736" b="510"/>
          <a:stretch>
            <a:fillRect/>
          </a:stretch>
        </p:blipFill>
        <p:spPr bwMode="auto">
          <a:xfrm>
            <a:off x="2971800" y="1431925"/>
            <a:ext cx="5270500" cy="4400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矩形 1">
            <a:extLst>
              <a:ext uri="{FF2B5EF4-FFF2-40B4-BE49-F238E27FC236}">
                <a16:creationId xmlns:a16="http://schemas.microsoft.com/office/drawing/2014/main" id="{1D0C47CD-6D03-8930-8843-7800EB1A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1309688"/>
            <a:ext cx="4572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ea typeface="宋体" panose="02010600030101010101" pitchFamily="2" charset="-122"/>
              </a:rPr>
              <a:t>存储系统分层组织</a:t>
            </a:r>
            <a:endParaRPr kumimoji="0" lang="zh-CN" altLang="zh-CN" sz="240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>
                <a:ea typeface="宋体" panose="02010600030101010101" pitchFamily="2" charset="-122"/>
              </a:rPr>
              <a:t>速度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>
                <a:ea typeface="宋体" panose="02010600030101010101" pitchFamily="2" charset="-122"/>
              </a:rPr>
              <a:t>成本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>
                <a:ea typeface="宋体" panose="02010600030101010101" pitchFamily="2" charset="-122"/>
              </a:rPr>
              <a:t>易失性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61AE0-C6BA-DBCD-C186-3E0DA635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内容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6C47DC15-48CF-ACBD-0B5D-234E7440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>
                <a:ea typeface="宋体" panose="02010600030101010101" pitchFamily="2" charset="-122"/>
              </a:rPr>
              <a:t>、操作系统做什么？</a:t>
            </a:r>
            <a:endParaRPr lang="en-US" altLang="zh-CN" sz="2800" b="1">
              <a:ea typeface="宋体" panose="02010600030101010101" pitchFamily="2" charset="-122"/>
            </a:endParaRPr>
          </a:p>
          <a:p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>
                <a:ea typeface="宋体" panose="02010600030101010101" pitchFamily="2" charset="-122"/>
              </a:rPr>
              <a:t>、计算机系统组织</a:t>
            </a:r>
            <a:endParaRPr lang="en-US" altLang="zh-CN" sz="2800" b="1">
              <a:ea typeface="宋体" panose="02010600030101010101" pitchFamily="2" charset="-122"/>
            </a:endParaRPr>
          </a:p>
          <a:p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zh-CN" altLang="en-US" sz="2800" b="1">
                <a:ea typeface="宋体" panose="02010600030101010101" pitchFamily="2" charset="-122"/>
              </a:rPr>
              <a:t>、计算机系统体系结构</a:t>
            </a:r>
            <a:endParaRPr lang="en-US" altLang="zh-CN" sz="2800" b="1">
              <a:ea typeface="宋体" panose="02010600030101010101" pitchFamily="2" charset="-122"/>
            </a:endParaRPr>
          </a:p>
          <a:p>
            <a:r>
              <a:rPr lang="en-US" altLang="zh-CN" sz="2800" b="1">
                <a:ea typeface="宋体" panose="02010600030101010101" pitchFamily="2" charset="-122"/>
              </a:rPr>
              <a:t>4</a:t>
            </a:r>
            <a:r>
              <a:rPr lang="zh-CN" altLang="en-US" sz="2800" b="1">
                <a:ea typeface="宋体" panose="02010600030101010101" pitchFamily="2" charset="-122"/>
              </a:rPr>
              <a:t>、操作系统类型</a:t>
            </a:r>
            <a:endParaRPr lang="en-US" altLang="zh-CN" sz="2800" b="1">
              <a:ea typeface="宋体" panose="02010600030101010101" pitchFamily="2" charset="-122"/>
            </a:endParaRPr>
          </a:p>
          <a:p>
            <a:r>
              <a:rPr lang="en-US" altLang="zh-CN" sz="2800" b="1">
                <a:ea typeface="宋体" panose="02010600030101010101" pitchFamily="2" charset="-122"/>
              </a:rPr>
              <a:t>5</a:t>
            </a:r>
            <a:r>
              <a:rPr lang="zh-CN" altLang="en-US" sz="2800" b="1">
                <a:ea typeface="宋体" panose="02010600030101010101" pitchFamily="2" charset="-122"/>
              </a:rPr>
              <a:t>、操作系统操作</a:t>
            </a:r>
            <a:endParaRPr lang="en-US" altLang="zh-CN" sz="2800" b="1">
              <a:ea typeface="宋体" panose="02010600030101010101" pitchFamily="2" charset="-122"/>
            </a:endParaRPr>
          </a:p>
          <a:p>
            <a:r>
              <a:rPr lang="en-US" altLang="zh-CN" sz="2800" b="1">
                <a:ea typeface="宋体" panose="02010600030101010101" pitchFamily="2" charset="-122"/>
              </a:rPr>
              <a:t>6</a:t>
            </a:r>
            <a:r>
              <a:rPr lang="zh-CN" altLang="en-US" sz="2800" b="1">
                <a:ea typeface="宋体" panose="02010600030101010101" pitchFamily="2" charset="-122"/>
              </a:rPr>
              <a:t>、计算环境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303A42BD-67E2-2BAC-45AB-618D7155D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不同级别存储器的性能</a:t>
            </a: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ADCBBA02-51F0-94A8-09DA-B6BF91A8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23097" r="787" b="22835"/>
          <a:stretch>
            <a:fillRect/>
          </a:stretch>
        </p:blipFill>
        <p:spPr bwMode="auto">
          <a:xfrm>
            <a:off x="508000" y="1881188"/>
            <a:ext cx="7823200" cy="32162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7BFC3D0F-2A30-51BA-54D9-88295DFB7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115888"/>
            <a:ext cx="8229600" cy="72231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操作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592A12-65CB-B63C-5578-FB5F28249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295400"/>
            <a:ext cx="7920037" cy="4270375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同步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：开始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后仅当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完成后控制才返回用户程序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异步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：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开始后不等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完成控制就返回用户程序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系统调用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System call)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-请求操作系统允许用户等待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完成</a:t>
            </a:r>
          </a:p>
          <a:p>
            <a:r>
              <a:rPr lang="zh-CN" altLang="en-US" sz="2400">
                <a:ea typeface="宋体" panose="02010600030101010101" pitchFamily="2" charset="-122"/>
              </a:rPr>
              <a:t>设备状态表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Device-status table)</a:t>
            </a:r>
            <a:r>
              <a:rPr lang="zh-CN" altLang="en-US" sz="2400">
                <a:ea typeface="宋体" panose="02010600030101010101" pitchFamily="2" charset="-122"/>
              </a:rPr>
              <a:t>包括每个</a:t>
            </a:r>
            <a:r>
              <a:rPr lang="en-US" altLang="zh-CN" sz="2400">
                <a:ea typeface="宋体" panose="02010600030101010101" pitchFamily="2" charset="-122"/>
              </a:rPr>
              <a:t>I/O</a:t>
            </a:r>
            <a:r>
              <a:rPr lang="zh-CN" altLang="en-US" sz="2400">
                <a:ea typeface="宋体" panose="02010600030101010101" pitchFamily="2" charset="-122"/>
              </a:rPr>
              <a:t>设备的类型、地址和状态</a:t>
            </a:r>
          </a:p>
          <a:p>
            <a:pPr lvl="1"/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1E457303-13BE-E288-82EF-2747D0DF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5446" r="728" b="15446"/>
          <a:stretch>
            <a:fillRect/>
          </a:stretch>
        </p:blipFill>
        <p:spPr bwMode="auto">
          <a:xfrm>
            <a:off x="3217863" y="4052888"/>
            <a:ext cx="4729162" cy="26463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B6C63281-C3B9-1664-1DDB-F35A8B18B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两种</a:t>
            </a:r>
            <a:r>
              <a:rPr lang="en-US" altLang="zh-CN">
                <a:ea typeface="宋体" panose="02010600030101010101" pitchFamily="2" charset="-122"/>
              </a:rPr>
              <a:t>I/O</a:t>
            </a:r>
            <a:r>
              <a:rPr lang="zh-CN" altLang="en-US">
                <a:ea typeface="宋体" panose="02010600030101010101" pitchFamily="2" charset="-122"/>
              </a:rPr>
              <a:t>方法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8B7A559B-7DA3-1E9C-4E88-445CCE612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1311275"/>
            <a:ext cx="15176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Synchronous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>
                <a:ea typeface="宋体" panose="02010600030101010101" pitchFamily="2" charset="-122"/>
              </a:rPr>
              <a:t>同步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AB61B7DE-F0C8-E604-98AB-C0CB48BA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988" y="1265238"/>
            <a:ext cx="16319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Asynchronous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1800">
                <a:ea typeface="宋体" panose="02010600030101010101" pitchFamily="2" charset="-122"/>
              </a:rPr>
              <a:t>异步</a:t>
            </a:r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04871F7D-D493-CC4E-B369-630E743A9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22591" r="568" b="22527"/>
          <a:stretch>
            <a:fillRect/>
          </a:stretch>
        </p:blipFill>
        <p:spPr bwMode="auto">
          <a:xfrm>
            <a:off x="754063" y="2284413"/>
            <a:ext cx="7747000" cy="34385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3B3680-2611-EA6A-F61E-C9062C6EE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、计算机系统体系结构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5F861192-D6CD-9AD0-3421-BA7B427DA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单处理器系统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4716AE1-8A6C-9B4D-C231-523A1FD5E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单核处理器系统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一个</a:t>
            </a:r>
            <a:r>
              <a:rPr lang="en-US" altLang="zh-CN">
                <a:ea typeface="宋体" panose="02010600030101010101" pitchFamily="2" charset="-122"/>
              </a:rPr>
              <a:t>CPU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一个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一个</a:t>
            </a:r>
            <a:r>
              <a:rPr lang="en-US" altLang="zh-CN">
                <a:ea typeface="宋体" panose="02010600030101010101" pitchFamily="2" charset="-122"/>
              </a:rPr>
              <a:t>Core</a:t>
            </a:r>
          </a:p>
          <a:p>
            <a:r>
              <a:rPr lang="zh-CN" altLang="en-US">
                <a:ea typeface="宋体" panose="02010600030101010101" pitchFamily="2" charset="-122"/>
              </a:rPr>
              <a:t>多核处理器系统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一个</a:t>
            </a:r>
            <a:r>
              <a:rPr lang="en-US" altLang="zh-CN">
                <a:ea typeface="宋体" panose="02010600030101010101" pitchFamily="2" charset="-122"/>
              </a:rPr>
              <a:t>CPU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一个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多个核，一个核即一个处理器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核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核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核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6628" name="Picture 5" descr="pentiumee_processor_front">
            <a:hlinkClick r:id="rId2"/>
            <a:extLst>
              <a:ext uri="{FF2B5EF4-FFF2-40B4-BE49-F238E27FC236}">
                <a16:creationId xmlns:a16="http://schemas.microsoft.com/office/drawing/2014/main" id="{666AEFEE-874E-30E7-AFC0-848BD8BF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4962525"/>
            <a:ext cx="1833563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ntel-Core-2-Extreme-processor-QX9775">
            <a:hlinkClick r:id="rId4"/>
            <a:extLst>
              <a:ext uri="{FF2B5EF4-FFF2-40B4-BE49-F238E27FC236}">
                <a16:creationId xmlns:a16="http://schemas.microsoft.com/office/drawing/2014/main" id="{4DD7332D-F3C1-1C0C-9806-CB95037B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443413"/>
            <a:ext cx="2460625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 descr="E5-2600 ">
            <a:extLst>
              <a:ext uri="{FF2B5EF4-FFF2-40B4-BE49-F238E27FC236}">
                <a16:creationId xmlns:a16="http://schemas.microsoft.com/office/drawing/2014/main" id="{B959F8F8-7EE6-60F6-2595-4C1CF4D0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13" y="4443413"/>
            <a:ext cx="1974850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图片 1">
            <a:extLst>
              <a:ext uri="{FF2B5EF4-FFF2-40B4-BE49-F238E27FC236}">
                <a16:creationId xmlns:a16="http://schemas.microsoft.com/office/drawing/2014/main" id="{5EE24D3C-B1AE-4A45-88B1-2C0CF8086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1122363"/>
            <a:ext cx="275431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709FC-0826-9509-0FF3-BC8B07AB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Intel Xeon E7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7335956D-ABD2-969F-E85A-30A6302A8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7652" name="Picture 11">
            <a:extLst>
              <a:ext uri="{FF2B5EF4-FFF2-40B4-BE49-F238E27FC236}">
                <a16:creationId xmlns:a16="http://schemas.microsoft.com/office/drawing/2014/main" id="{0A3E53F8-A5F6-F357-BF29-58699D76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222375"/>
            <a:ext cx="8963025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9BCFE4D-927C-DDCC-6682-AFCFFAC4B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多处理器系统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F3FBEA5-D822-7464-AD90-295DF6BD0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多处理器系统：有多个紧密通信的处理器的系统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并行系统</a:t>
            </a:r>
            <a:r>
              <a:rPr lang="en-US" altLang="zh-CN" sz="1800">
                <a:ea typeface="宋体" panose="02010600030101010101" pitchFamily="2" charset="-122"/>
              </a:rPr>
              <a:t>(Parallel System)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紧耦合系统</a:t>
            </a:r>
            <a:r>
              <a:rPr lang="en-US" altLang="zh-CN" sz="1800">
                <a:ea typeface="宋体" panose="02010600030101010101" pitchFamily="2" charset="-122"/>
              </a:rPr>
              <a:t>(Tightly Coupled System)</a:t>
            </a:r>
            <a:r>
              <a:rPr lang="zh-CN" altLang="en-US" sz="180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多个处理器共享计算机总线、时间、内存和外设等。</a:t>
            </a:r>
          </a:p>
          <a:p>
            <a:pPr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多处理器系统的优点：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增加吞吐量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节省资金</a:t>
            </a:r>
          </a:p>
          <a:p>
            <a:pPr lvl="1">
              <a:lnSpc>
                <a:spcPct val="90000"/>
              </a:lnSpc>
            </a:pPr>
            <a:r>
              <a:rPr lang="zh-CN" altLang="en-US" sz="1800">
                <a:ea typeface="宋体" panose="02010600030101010101" pitchFamily="2" charset="-122"/>
              </a:rPr>
              <a:t>增加可靠性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8676" name="Picture 9" descr="ARM11%20MPCore_bb_front">
            <a:extLst>
              <a:ext uri="{FF2B5EF4-FFF2-40B4-BE49-F238E27FC236}">
                <a16:creationId xmlns:a16="http://schemas.microsoft.com/office/drawing/2014/main" id="{59BE1B9D-E7DD-A0C2-E915-5C1395FB7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995738"/>
            <a:ext cx="29686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http://images.enet.com.cn/2007/0730/86/7659210.jpg">
            <a:extLst>
              <a:ext uri="{FF2B5EF4-FFF2-40B4-BE49-F238E27FC236}">
                <a16:creationId xmlns:a16="http://schemas.microsoft.com/office/drawing/2014/main" id="{891E14B1-9441-61CF-E702-9089203D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4027488"/>
            <a:ext cx="377031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3E4DCABB-7201-6181-F484-42559CAD8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多处理器系统分类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50CA19-BC21-D3DF-68B7-6AC2B2EC6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对称多处理</a:t>
            </a:r>
            <a:r>
              <a:rPr lang="en-US" altLang="zh-CN">
                <a:ea typeface="宋体" panose="02010600030101010101" pitchFamily="2" charset="-122"/>
              </a:rPr>
              <a:t>(Symmetric Multiprocessing, SMP)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每个处理器运行操作系统的相同副本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许多进程可以立即运行不会降低性能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多数现代操作系统支持</a:t>
            </a:r>
            <a:r>
              <a:rPr lang="en-US" altLang="zh-CN">
                <a:ea typeface="宋体" panose="02010600030101010101" pitchFamily="2" charset="-122"/>
              </a:rPr>
              <a:t>SMP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非对称多处理</a:t>
            </a:r>
            <a:r>
              <a:rPr lang="en-US" altLang="zh-CN">
                <a:ea typeface="宋体" panose="02010600030101010101" pitchFamily="2" charset="-122"/>
              </a:rPr>
              <a:t>(Asymmetric Multiprocessing)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每个处理器赋予一个特定任务；主处理器为从处理器调度和分配作业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常用在非常大的系统中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9700" name="Picture 7" descr="1">
            <a:extLst>
              <a:ext uri="{FF2B5EF4-FFF2-40B4-BE49-F238E27FC236}">
                <a16:creationId xmlns:a16="http://schemas.microsoft.com/office/drawing/2014/main" id="{BD586230-F20D-34C5-E252-DCDDF274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2751138"/>
            <a:ext cx="404495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4D725422-98EE-036B-13B4-25FBE707D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集群系统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C5866EE-87AB-BFA9-13C3-629A552D4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由两个或多个独立的系统耦合起来，共享数据</a:t>
            </a:r>
          </a:p>
          <a:p>
            <a:r>
              <a:rPr lang="zh-CN" altLang="en-US">
                <a:ea typeface="宋体" panose="02010600030101010101" pitchFamily="2" charset="-122"/>
              </a:rPr>
              <a:t>提供高可用性</a:t>
            </a:r>
          </a:p>
          <a:p>
            <a:r>
              <a:rPr lang="zh-CN" altLang="en-US">
                <a:ea typeface="宋体" panose="02010600030101010101" pitchFamily="2" charset="-122"/>
              </a:rPr>
              <a:t>非对称集群</a:t>
            </a:r>
            <a:r>
              <a:rPr lang="en-US" altLang="zh-CN">
                <a:ea typeface="宋体" panose="02010600030101010101" pitchFamily="2" charset="-122"/>
              </a:rPr>
              <a:t>(Asymmetric Clustering)</a:t>
            </a:r>
            <a:r>
              <a:rPr lang="zh-CN" altLang="en-US">
                <a:ea typeface="宋体" panose="02010600030101010101" pitchFamily="2" charset="-122"/>
              </a:rPr>
              <a:t>：一台机器运行应用程序，而其他机器处于热备份模式</a:t>
            </a:r>
          </a:p>
          <a:p>
            <a:r>
              <a:rPr lang="zh-CN" altLang="en-US">
                <a:ea typeface="宋体" panose="02010600030101010101" pitchFamily="2" charset="-122"/>
              </a:rPr>
              <a:t>对称集群</a:t>
            </a:r>
            <a:r>
              <a:rPr lang="en-US" altLang="zh-CN">
                <a:ea typeface="宋体" panose="02010600030101010101" pitchFamily="2" charset="-122"/>
              </a:rPr>
              <a:t>(Symmetric Clustering)</a:t>
            </a:r>
            <a:r>
              <a:rPr lang="zh-CN" altLang="en-US">
                <a:ea typeface="宋体" panose="02010600030101010101" pitchFamily="2" charset="-122"/>
              </a:rPr>
              <a:t>：多个主机都运行应用程序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8E261-12FE-D9E0-D52B-62240D34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集群系统</a:t>
            </a:r>
          </a:p>
        </p:txBody>
      </p:sp>
      <p:pic>
        <p:nvPicPr>
          <p:cNvPr id="31747" name="内容占位符 3">
            <a:extLst>
              <a:ext uri="{FF2B5EF4-FFF2-40B4-BE49-F238E27FC236}">
                <a16:creationId xmlns:a16="http://schemas.microsoft.com/office/drawing/2014/main" id="{5F246671-E884-9F09-4961-98FDF397A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13" y="1147763"/>
            <a:ext cx="5867400" cy="4025900"/>
          </a:xfrm>
        </p:spPr>
      </p:pic>
      <p:pic>
        <p:nvPicPr>
          <p:cNvPr id="31748" name="图片 4">
            <a:extLst>
              <a:ext uri="{FF2B5EF4-FFF2-40B4-BE49-F238E27FC236}">
                <a16:creationId xmlns:a16="http://schemas.microsoft.com/office/drawing/2014/main" id="{CC6CCE72-33E9-B62B-454D-C65781D8C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4306888"/>
            <a:ext cx="3063875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038AB5-A8A5-FFCD-6ADF-47A308A00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、操作系统做什么？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D7741-7A8D-D86F-0E62-19ED624C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天河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号</a:t>
            </a:r>
          </a:p>
        </p:txBody>
      </p:sp>
      <p:pic>
        <p:nvPicPr>
          <p:cNvPr id="32772" name="Picture 4" descr="http://img.zdnet.com.cn/2/592/li3vWEJmbbgUA.jpg">
            <a:extLst>
              <a:ext uri="{FF2B5EF4-FFF2-40B4-BE49-F238E27FC236}">
                <a16:creationId xmlns:a16="http://schemas.microsoft.com/office/drawing/2014/main" id="{61734C3F-A6AB-3C98-6DE6-31E49607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04925"/>
            <a:ext cx="42672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 descr="http://upload.news.cecb2b.com/2013/0619/1371607112573.gif">
            <a:extLst>
              <a:ext uri="{FF2B5EF4-FFF2-40B4-BE49-F238E27FC236}">
                <a16:creationId xmlns:a16="http://schemas.microsoft.com/office/drawing/2014/main" id="{51500040-5CBB-5612-239D-F983E9AC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630613"/>
            <a:ext cx="4554538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B2FA78-4889-6761-457B-297C1F63D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操作系统类型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DD9F-0F15-6C57-8A0C-124110AC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无操作系统计算机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F8CF4789-1B91-7157-7AC3-46030E30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4820" name="Picture 6" descr="人类制造的第一台计算机ENIAC 42k">
            <a:extLst>
              <a:ext uri="{FF2B5EF4-FFF2-40B4-BE49-F238E27FC236}">
                <a16:creationId xmlns:a16="http://schemas.microsoft.com/office/drawing/2014/main" id="{9EA9986E-1C67-D5F8-7253-C0D77DFA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01750"/>
            <a:ext cx="7261225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E5187CA-EBA3-73A1-F9D6-D6FE62C55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3638" y="963613"/>
            <a:ext cx="6759575" cy="24447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简单批处理系统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E415137-1F13-17C4-B79F-56F513D7C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0613" y="1550988"/>
            <a:ext cx="6989762" cy="44894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自动作业调度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自动从一个运行完的作业转换到运行下一个作业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常驻监控程序（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monitor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控制作业传输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调度作业运行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单道程序运行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最早操作系统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F9ADAA9-8984-0071-D8A5-4AB5C03AF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290513"/>
            <a:ext cx="7648575" cy="747712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简单批处理内存映像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FDED61A7-E2AA-F9E3-EF7A-22AF5617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5" t="1007" r="28203" b="806"/>
          <a:stretch>
            <a:fillRect/>
          </a:stretch>
        </p:blipFill>
        <p:spPr bwMode="auto">
          <a:xfrm>
            <a:off x="3157538" y="1349375"/>
            <a:ext cx="2566987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3D918E4-E24F-DB48-58D5-42711F7EF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A07545B-FE7D-FBBA-ED1C-9CCD8D23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rgbClr val="FFF3FE"/>
              </a:gs>
              <a:gs pos="100000">
                <a:srgbClr val="FFFD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83028DFE-2067-EF06-0465-C2D8CA778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1524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3" name="Picture 5">
            <a:extLst>
              <a:ext uri="{FF2B5EF4-FFF2-40B4-BE49-F238E27FC236}">
                <a16:creationId xmlns:a16="http://schemas.microsoft.com/office/drawing/2014/main" id="{3C32AE5C-A81E-17EC-ECD6-7688F811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6248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AutoShape 6">
            <a:extLst>
              <a:ext uri="{FF2B5EF4-FFF2-40B4-BE49-F238E27FC236}">
                <a16:creationId xmlns:a16="http://schemas.microsoft.com/office/drawing/2014/main" id="{FADA92EC-1026-F5DC-771F-DCB08E11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24200"/>
            <a:ext cx="1905000" cy="1447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3A9A0"/>
              </a:gs>
              <a:gs pos="100000">
                <a:srgbClr val="73857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9136584B-5608-41DF-AF36-393CDB0F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44444" r="27779" b="2924"/>
          <a:stretch>
            <a:fillRect/>
          </a:stretch>
        </p:blipFill>
        <p:spPr bwMode="auto">
          <a:xfrm>
            <a:off x="1828800" y="1676400"/>
            <a:ext cx="60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6" name="Picture 8">
            <a:extLst>
              <a:ext uri="{FF2B5EF4-FFF2-40B4-BE49-F238E27FC236}">
                <a16:creationId xmlns:a16="http://schemas.microsoft.com/office/drawing/2014/main" id="{B22F367B-1DAC-C740-CFF3-19F724D1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44444" r="27779" b="2924"/>
          <a:stretch>
            <a:fillRect/>
          </a:stretch>
        </p:blipFill>
        <p:spPr bwMode="auto">
          <a:xfrm>
            <a:off x="5486400" y="1676400"/>
            <a:ext cx="60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7" name="Picture 9">
            <a:extLst>
              <a:ext uri="{FF2B5EF4-FFF2-40B4-BE49-F238E27FC236}">
                <a16:creationId xmlns:a16="http://schemas.microsoft.com/office/drawing/2014/main" id="{07D81E76-981D-2F6D-A09D-68077FB4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44444" r="27779" b="2924"/>
          <a:stretch>
            <a:fillRect/>
          </a:stretch>
        </p:blipFill>
        <p:spPr bwMode="auto">
          <a:xfrm>
            <a:off x="4648200" y="1676400"/>
            <a:ext cx="60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8" name="Picture 10">
            <a:extLst>
              <a:ext uri="{FF2B5EF4-FFF2-40B4-BE49-F238E27FC236}">
                <a16:creationId xmlns:a16="http://schemas.microsoft.com/office/drawing/2014/main" id="{91DE4BF6-3923-E397-B231-A574330F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44444" r="27779" b="2924"/>
          <a:stretch>
            <a:fillRect/>
          </a:stretch>
        </p:blipFill>
        <p:spPr bwMode="auto">
          <a:xfrm>
            <a:off x="3810000" y="1676400"/>
            <a:ext cx="60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9" name="Picture 11">
            <a:extLst>
              <a:ext uri="{FF2B5EF4-FFF2-40B4-BE49-F238E27FC236}">
                <a16:creationId xmlns:a16="http://schemas.microsoft.com/office/drawing/2014/main" id="{F058ACE2-9AAD-18C6-6759-807AE889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1752600" y="1676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00" name="Picture 12">
            <a:extLst>
              <a:ext uri="{FF2B5EF4-FFF2-40B4-BE49-F238E27FC236}">
                <a16:creationId xmlns:a16="http://schemas.microsoft.com/office/drawing/2014/main" id="{102EEC6E-6F5E-3DE1-DBA5-A4557F28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61905" r="9525" b="9525"/>
          <a:stretch>
            <a:fillRect/>
          </a:stretch>
        </p:blipFill>
        <p:spPr bwMode="auto">
          <a:xfrm>
            <a:off x="990600" y="26670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9" name="AutoShape 13">
            <a:extLst>
              <a:ext uri="{FF2B5EF4-FFF2-40B4-BE49-F238E27FC236}">
                <a16:creationId xmlns:a16="http://schemas.microsoft.com/office/drawing/2014/main" id="{0061B552-A8F6-2C9B-242D-80EDA761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sp>
        <p:nvSpPr>
          <p:cNvPr id="37902" name="AutoShape 14">
            <a:extLst>
              <a:ext uri="{FF2B5EF4-FFF2-40B4-BE49-F238E27FC236}">
                <a16:creationId xmlns:a16="http://schemas.microsoft.com/office/drawing/2014/main" id="{8587B9C9-7965-688A-9625-D5287C07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905000" cy="1447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3A9A0"/>
              </a:gs>
              <a:gs pos="100000">
                <a:srgbClr val="73857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sp>
        <p:nvSpPr>
          <p:cNvPr id="37903" name="AutoShape 15">
            <a:extLst>
              <a:ext uri="{FF2B5EF4-FFF2-40B4-BE49-F238E27FC236}">
                <a16:creationId xmlns:a16="http://schemas.microsoft.com/office/drawing/2014/main" id="{B8FAD93F-F83C-5795-C0EA-7D40180F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048000"/>
            <a:ext cx="2743200" cy="1447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3A9A0"/>
              </a:gs>
              <a:gs pos="100000">
                <a:srgbClr val="73857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sp>
        <p:nvSpPr>
          <p:cNvPr id="121872" name="AutoShape 16">
            <a:extLst>
              <a:ext uri="{FF2B5EF4-FFF2-40B4-BE49-F238E27FC236}">
                <a16:creationId xmlns:a16="http://schemas.microsoft.com/office/drawing/2014/main" id="{5F953CB3-C01C-5466-92FC-839910E0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3A9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3" name="AutoShape 17">
            <a:extLst>
              <a:ext uri="{FF2B5EF4-FFF2-40B4-BE49-F238E27FC236}">
                <a16:creationId xmlns:a16="http://schemas.microsoft.com/office/drawing/2014/main" id="{E5C9CF38-8B9C-28DD-D5EE-375BE7E7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762000" cy="762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3A9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4" name="AutoShape 18">
            <a:extLst>
              <a:ext uri="{FF2B5EF4-FFF2-40B4-BE49-F238E27FC236}">
                <a16:creationId xmlns:a16="http://schemas.microsoft.com/office/drawing/2014/main" id="{AE8B6C34-B2E2-FF79-F9BE-90870CEF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3A9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5" name="AutoShape 19">
            <a:extLst>
              <a:ext uri="{FF2B5EF4-FFF2-40B4-BE49-F238E27FC236}">
                <a16:creationId xmlns:a16="http://schemas.microsoft.com/office/drawing/2014/main" id="{AE6AC6AC-64D9-1BDC-53A0-98C1EC374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3A9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6" name="AutoShape 20">
            <a:extLst>
              <a:ext uri="{FF2B5EF4-FFF2-40B4-BE49-F238E27FC236}">
                <a16:creationId xmlns:a16="http://schemas.microsoft.com/office/drawing/2014/main" id="{4C5D676D-9619-0870-B1E2-FC332C2E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9530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3A9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1877" name="Picture 21">
            <a:extLst>
              <a:ext uri="{FF2B5EF4-FFF2-40B4-BE49-F238E27FC236}">
                <a16:creationId xmlns:a16="http://schemas.microsoft.com/office/drawing/2014/main" id="{6B37871A-135D-E07D-01F9-2EB58AF09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2036" r="5556" b="6784"/>
          <a:stretch>
            <a:fillRect/>
          </a:stretch>
        </p:blipFill>
        <p:spPr bwMode="auto">
          <a:xfrm>
            <a:off x="1981200" y="6096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78" name="Picture 22">
            <a:extLst>
              <a:ext uri="{FF2B5EF4-FFF2-40B4-BE49-F238E27FC236}">
                <a16:creationId xmlns:a16="http://schemas.microsoft.com/office/drawing/2014/main" id="{A4B20317-D934-724F-1D76-7BADAAAC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2036" r="5556" b="6784"/>
          <a:stretch>
            <a:fillRect/>
          </a:stretch>
        </p:blipFill>
        <p:spPr bwMode="auto">
          <a:xfrm>
            <a:off x="1600200" y="7620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79" name="Picture 23">
            <a:extLst>
              <a:ext uri="{FF2B5EF4-FFF2-40B4-BE49-F238E27FC236}">
                <a16:creationId xmlns:a16="http://schemas.microsoft.com/office/drawing/2014/main" id="{5FF75539-5123-E5D5-36B4-60013698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2036" r="5556" b="6784"/>
          <a:stretch>
            <a:fillRect/>
          </a:stretch>
        </p:blipFill>
        <p:spPr bwMode="auto">
          <a:xfrm>
            <a:off x="1219200" y="9144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80" name="Text Box 24">
            <a:extLst>
              <a:ext uri="{FF2B5EF4-FFF2-40B4-BE49-F238E27FC236}">
                <a16:creationId xmlns:a16="http://schemas.microsoft.com/office/drawing/2014/main" id="{A018693D-B472-4DCF-0DC0-9D1C37C45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1920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cards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3" name="Text Box 26">
            <a:extLst>
              <a:ext uri="{FF2B5EF4-FFF2-40B4-BE49-F238E27FC236}">
                <a16:creationId xmlns:a16="http://schemas.microsoft.com/office/drawing/2014/main" id="{4EDF8BBD-4515-598A-6E08-85FBE3B5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838200" cy="822325"/>
          </a:xfrm>
          <a:prstGeom prst="rect">
            <a:avLst/>
          </a:prstGeom>
          <a:solidFill>
            <a:srgbClr val="1BFF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IBM1401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4" name="Text Box 27">
            <a:extLst>
              <a:ext uri="{FF2B5EF4-FFF2-40B4-BE49-F238E27FC236}">
                <a16:creationId xmlns:a16="http://schemas.microsoft.com/office/drawing/2014/main" id="{E1879BED-C5DF-C720-4F0C-2C5C072F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838200" cy="822325"/>
          </a:xfrm>
          <a:prstGeom prst="rect">
            <a:avLst/>
          </a:prstGeom>
          <a:solidFill>
            <a:srgbClr val="1BFF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IBM7094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5" name="Text Box 28">
            <a:extLst>
              <a:ext uri="{FF2B5EF4-FFF2-40B4-BE49-F238E27FC236}">
                <a16:creationId xmlns:a16="http://schemas.microsoft.com/office/drawing/2014/main" id="{D7738967-5D35-ACFE-8E19-CBD86065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838200" cy="822325"/>
          </a:xfrm>
          <a:prstGeom prst="rect">
            <a:avLst/>
          </a:prstGeom>
          <a:solidFill>
            <a:srgbClr val="1BFF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IBM1401</a:t>
            </a:r>
            <a:endParaRPr lang="en-US" altLang="zh-CN" sz="24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86" name="AutoShape 30">
            <a:extLst>
              <a:ext uri="{FF2B5EF4-FFF2-40B4-BE49-F238E27FC236}">
                <a16:creationId xmlns:a16="http://schemas.microsoft.com/office/drawing/2014/main" id="{41D6BE28-6C7C-7500-05DB-CC6970A3E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7620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3A9A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7" name="AutoShape 31">
            <a:extLst>
              <a:ext uri="{FF2B5EF4-FFF2-40B4-BE49-F238E27FC236}">
                <a16:creationId xmlns:a16="http://schemas.microsoft.com/office/drawing/2014/main" id="{28C447EC-51B3-7AD9-0336-BE7F6E6DBB7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8200" y="5029200"/>
            <a:ext cx="1219200" cy="457200"/>
          </a:xfrm>
          <a:prstGeom prst="curvedDownArrow">
            <a:avLst>
              <a:gd name="adj1" fmla="val 29741"/>
              <a:gd name="adj2" fmla="val 99025"/>
              <a:gd name="adj3" fmla="val 33333"/>
            </a:avLst>
          </a:prstGeom>
          <a:solidFill>
            <a:srgbClr val="1BFFC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sp>
        <p:nvSpPr>
          <p:cNvPr id="121888" name="AutoShape 32">
            <a:extLst>
              <a:ext uri="{FF2B5EF4-FFF2-40B4-BE49-F238E27FC236}">
                <a16:creationId xmlns:a16="http://schemas.microsoft.com/office/drawing/2014/main" id="{5397C0DB-1AAB-8555-9CC8-ADA658496D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52800" y="5029200"/>
            <a:ext cx="1219200" cy="533400"/>
          </a:xfrm>
          <a:prstGeom prst="curvedDownArrow">
            <a:avLst>
              <a:gd name="adj1" fmla="val 25492"/>
              <a:gd name="adj2" fmla="val 84878"/>
              <a:gd name="adj3" fmla="val 33333"/>
            </a:avLst>
          </a:prstGeom>
          <a:solidFill>
            <a:srgbClr val="1BFFC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sp>
        <p:nvSpPr>
          <p:cNvPr id="37919" name="Text Box 33">
            <a:extLst>
              <a:ext uri="{FF2B5EF4-FFF2-40B4-BE49-F238E27FC236}">
                <a16:creationId xmlns:a16="http://schemas.microsoft.com/office/drawing/2014/main" id="{F1786567-5C8D-ECEC-0ADA-884183A6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Tapes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920" name="Picture 34">
            <a:extLst>
              <a:ext uri="{FF2B5EF4-FFF2-40B4-BE49-F238E27FC236}">
                <a16:creationId xmlns:a16="http://schemas.microsoft.com/office/drawing/2014/main" id="{E9F972F2-9F5F-2494-ABD0-2421FBF8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1752600" y="22860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1" name="Picture 35">
            <a:extLst>
              <a:ext uri="{FF2B5EF4-FFF2-40B4-BE49-F238E27FC236}">
                <a16:creationId xmlns:a16="http://schemas.microsoft.com/office/drawing/2014/main" id="{CACF2C6D-EEE0-5AED-D88A-CA51BF56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3810000" y="22860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2" name="Picture 36">
            <a:extLst>
              <a:ext uri="{FF2B5EF4-FFF2-40B4-BE49-F238E27FC236}">
                <a16:creationId xmlns:a16="http://schemas.microsoft.com/office/drawing/2014/main" id="{E824D925-824A-FE87-1A9C-C653D3E95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3810000" y="1676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3" name="Picture 37">
            <a:extLst>
              <a:ext uri="{FF2B5EF4-FFF2-40B4-BE49-F238E27FC236}">
                <a16:creationId xmlns:a16="http://schemas.microsoft.com/office/drawing/2014/main" id="{E5EA4DFA-694E-F4BD-52B6-F0781F82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4648200" y="22860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4" name="Picture 38">
            <a:extLst>
              <a:ext uri="{FF2B5EF4-FFF2-40B4-BE49-F238E27FC236}">
                <a16:creationId xmlns:a16="http://schemas.microsoft.com/office/drawing/2014/main" id="{6D57445C-EC65-1668-5E67-5572E496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4648200" y="1676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5" name="Picture 39">
            <a:extLst>
              <a:ext uri="{FF2B5EF4-FFF2-40B4-BE49-F238E27FC236}">
                <a16:creationId xmlns:a16="http://schemas.microsoft.com/office/drawing/2014/main" id="{95942D90-956F-33E0-B286-C117C68A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5486400" y="23622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6" name="Picture 40">
            <a:extLst>
              <a:ext uri="{FF2B5EF4-FFF2-40B4-BE49-F238E27FC236}">
                <a16:creationId xmlns:a16="http://schemas.microsoft.com/office/drawing/2014/main" id="{D5CEDC6F-11FA-6D56-788A-15BA4196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5486400" y="1676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97" name="Text Box 41">
            <a:extLst>
              <a:ext uri="{FF2B5EF4-FFF2-40B4-BE49-F238E27FC236}">
                <a16:creationId xmlns:a16="http://schemas.microsoft.com/office/drawing/2014/main" id="{63397287-BD11-29D0-5F74-76EC01A6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447800"/>
            <a:ext cx="488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Card reader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928" name="Picture 43">
            <a:extLst>
              <a:ext uri="{FF2B5EF4-FFF2-40B4-BE49-F238E27FC236}">
                <a16:creationId xmlns:a16="http://schemas.microsoft.com/office/drawing/2014/main" id="{25638FBC-1791-65C2-4781-1248240B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44444" r="27779" b="2924"/>
          <a:stretch>
            <a:fillRect/>
          </a:stretch>
        </p:blipFill>
        <p:spPr bwMode="auto">
          <a:xfrm>
            <a:off x="7207250" y="1752600"/>
            <a:ext cx="60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29" name="Picture 44">
            <a:extLst>
              <a:ext uri="{FF2B5EF4-FFF2-40B4-BE49-F238E27FC236}">
                <a16:creationId xmlns:a16="http://schemas.microsoft.com/office/drawing/2014/main" id="{1759DB85-ADE0-1E5C-5773-8835C562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13637" r="27272" b="18182"/>
          <a:stretch>
            <a:fillRect/>
          </a:stretch>
        </p:blipFill>
        <p:spPr bwMode="auto">
          <a:xfrm>
            <a:off x="7924800" y="2133600"/>
            <a:ext cx="53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30" name="Picture 45">
            <a:extLst>
              <a:ext uri="{FF2B5EF4-FFF2-40B4-BE49-F238E27FC236}">
                <a16:creationId xmlns:a16="http://schemas.microsoft.com/office/drawing/2014/main" id="{CF377109-0D4B-0C15-D5BA-561C3907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7207250" y="17526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31" name="Picture 46">
            <a:extLst>
              <a:ext uri="{FF2B5EF4-FFF2-40B4-BE49-F238E27FC236}">
                <a16:creationId xmlns:a16="http://schemas.microsoft.com/office/drawing/2014/main" id="{CFEC36A5-7BBC-8A14-D520-F64D94DD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11484" r="16884" b="8133"/>
          <a:stretch>
            <a:fillRect/>
          </a:stretch>
        </p:blipFill>
        <p:spPr bwMode="auto">
          <a:xfrm>
            <a:off x="7207250" y="24384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903" name="Text Box 47">
            <a:extLst>
              <a:ext uri="{FF2B5EF4-FFF2-40B4-BE49-F238E27FC236}">
                <a16:creationId xmlns:a16="http://schemas.microsoft.com/office/drawing/2014/main" id="{106B4776-D3DC-1D12-861C-FBD562F6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654050"/>
            <a:ext cx="488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Printer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904" name="AutoShape 48">
            <a:extLst>
              <a:ext uri="{FF2B5EF4-FFF2-40B4-BE49-F238E27FC236}">
                <a16:creationId xmlns:a16="http://schemas.microsoft.com/office/drawing/2014/main" id="{93B0B3ED-C472-56C9-7846-9BC322AC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295400"/>
            <a:ext cx="381000" cy="609600"/>
          </a:xfrm>
          <a:prstGeom prst="up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pic>
        <p:nvPicPr>
          <p:cNvPr id="37934" name="Picture 49">
            <a:extLst>
              <a:ext uri="{FF2B5EF4-FFF2-40B4-BE49-F238E27FC236}">
                <a16:creationId xmlns:a16="http://schemas.microsoft.com/office/drawing/2014/main" id="{824AC412-8D36-A4B2-F9EB-9BC44EA3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5238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35" name="Picture 50">
            <a:extLst>
              <a:ext uri="{FF2B5EF4-FFF2-40B4-BE49-F238E27FC236}">
                <a16:creationId xmlns:a16="http://schemas.microsoft.com/office/drawing/2014/main" id="{8E74A507-3736-DCCE-F547-356192D6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2362200"/>
            <a:ext cx="5016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36" name="Picture 50">
            <a:extLst>
              <a:ext uri="{FF2B5EF4-FFF2-40B4-BE49-F238E27FC236}">
                <a16:creationId xmlns:a16="http://schemas.microsoft.com/office/drawing/2014/main" id="{E9814DC6-6F97-93ED-90DC-404FA2FA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5638800"/>
            <a:ext cx="108585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9" grpId="0" animBg="1"/>
      <p:bldP spid="121880" grpId="0" autoUpdateAnimBg="0"/>
      <p:bldP spid="121887" grpId="0" animBg="1"/>
      <p:bldP spid="121888" grpId="0" animBg="1"/>
      <p:bldP spid="121897" grpId="0" autoUpdateAnimBg="0"/>
      <p:bldP spid="121903" grpId="0" autoUpdateAnimBg="0"/>
      <p:bldP spid="12190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DF74F83-8E72-B7B9-4410-644CA78CE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多道程序系统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9564982-55A9-9127-525B-D3830124D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338" y="1025525"/>
            <a:ext cx="7380287" cy="53673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zh-CN" altLang="en-US" sz="1600" dirty="0">
              <a:ea typeface="宋体" pitchFamily="2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1600" dirty="0">
                <a:ea typeface="宋体" pitchFamily="2" charset="-122"/>
              </a:rPr>
              <a:t>单个用户通常不能总是使得</a:t>
            </a:r>
            <a:r>
              <a:rPr lang="en-US" altLang="zh-CN" sz="1600" dirty="0">
                <a:ea typeface="宋体" pitchFamily="2" charset="-122"/>
              </a:rPr>
              <a:t> CPU </a:t>
            </a:r>
            <a:r>
              <a:rPr lang="zh-CN" altLang="en-US" sz="1600" dirty="0">
                <a:ea typeface="宋体" pitchFamily="2" charset="-122"/>
              </a:rPr>
              <a:t>和 </a:t>
            </a:r>
            <a:r>
              <a:rPr lang="en-US" altLang="zh-CN" sz="1600" dirty="0">
                <a:ea typeface="宋体" pitchFamily="2" charset="-122"/>
              </a:rPr>
              <a:t>I/O </a:t>
            </a:r>
            <a:r>
              <a:rPr lang="zh-CN" altLang="en-US" sz="1600" dirty="0">
                <a:ea typeface="宋体" pitchFamily="2" charset="-122"/>
              </a:rPr>
              <a:t>设备在所有时间内都忙碌</a:t>
            </a:r>
            <a:endParaRPr lang="en-US" altLang="zh-CN" sz="1600" dirty="0">
              <a:ea typeface="宋体" pitchFamily="2" charset="-122"/>
            </a:endParaRP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2" charset="2"/>
              <a:buChar char="n"/>
              <a:defRPr/>
            </a:pPr>
            <a:r>
              <a:rPr lang="zh-CN" altLang="en-US" sz="1600" b="1" dirty="0">
                <a:ea typeface="宋体" pitchFamily="2" charset="-122"/>
              </a:rPr>
              <a:t>多道程序设计：</a:t>
            </a:r>
            <a:r>
              <a:rPr lang="zh-CN" altLang="en-US" sz="1600" dirty="0">
                <a:ea typeface="宋体" pitchFamily="2" charset="-122"/>
              </a:rPr>
              <a:t>通过组织作业（代码或数据）使</a:t>
            </a:r>
            <a:r>
              <a:rPr lang="en-US" altLang="zh-CN" sz="1600" dirty="0">
                <a:ea typeface="宋体" pitchFamily="2" charset="-122"/>
              </a:rPr>
              <a:t>CPU</a:t>
            </a:r>
            <a:r>
              <a:rPr lang="zh-CN" altLang="en-US" sz="1600" dirty="0">
                <a:ea typeface="宋体" pitchFamily="2" charset="-122"/>
              </a:rPr>
              <a:t>总有一个作业可执行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600" dirty="0">
                <a:ea typeface="宋体" pitchFamily="2" charset="-122"/>
              </a:rPr>
              <a:t>内存中保存系统中所有作业的子集</a:t>
            </a:r>
            <a:endParaRPr lang="en-US" altLang="zh-CN" sz="1600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1600" dirty="0">
                <a:ea typeface="宋体" pitchFamily="2" charset="-122"/>
              </a:rPr>
              <a:t>通过作业调度</a:t>
            </a:r>
            <a:r>
              <a:rPr lang="en-US" altLang="zh-CN" sz="1600" b="1" dirty="0">
                <a:ea typeface="宋体" pitchFamily="2" charset="-122"/>
              </a:rPr>
              <a:t>(job scheduling)</a:t>
            </a:r>
            <a:r>
              <a:rPr lang="zh-CN" altLang="en-US" sz="1600" dirty="0">
                <a:ea typeface="宋体" pitchFamily="2" charset="-122"/>
              </a:rPr>
              <a:t>选中一个作业并运行</a:t>
            </a:r>
            <a:r>
              <a:rPr lang="en-US" altLang="zh-CN" sz="1600" dirty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1600" dirty="0">
                <a:ea typeface="宋体" pitchFamily="2" charset="-122"/>
              </a:rPr>
              <a:t>当该作业必须等待时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zh-CN" altLang="en-US" sz="1600" dirty="0">
                <a:ea typeface="宋体" pitchFamily="2" charset="-122"/>
              </a:rPr>
              <a:t>如等待</a:t>
            </a:r>
            <a:r>
              <a:rPr lang="en-US" altLang="zh-CN" sz="1600" dirty="0">
                <a:ea typeface="宋体" pitchFamily="2" charset="-122"/>
              </a:rPr>
              <a:t>I/O), OS</a:t>
            </a:r>
            <a:r>
              <a:rPr lang="zh-CN" altLang="en-US" sz="1600" dirty="0">
                <a:ea typeface="宋体" pitchFamily="2" charset="-122"/>
              </a:rPr>
              <a:t>切换到另一个作业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1600" dirty="0">
              <a:ea typeface="宋体" pitchFamily="2" charset="-122"/>
            </a:endParaRP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5D279724-945D-056E-100A-5A3AA85F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885" r="26328" b="1476"/>
          <a:stretch>
            <a:fillRect/>
          </a:stretch>
        </p:blipFill>
        <p:spPr bwMode="auto">
          <a:xfrm>
            <a:off x="3252788" y="2997200"/>
            <a:ext cx="2312987" cy="35925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F50CA75-2543-AF74-3621-411C26F93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8663" y="4889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多道程序和单道程序运行例子</a:t>
            </a:r>
            <a:endParaRPr lang="zh-CN" altLang="en-US" sz="28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6B19221-247B-A267-45D8-80C83B897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6D082A99-89CF-BA18-01BE-9C351AD9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323975"/>
            <a:ext cx="79533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4872-51BF-FDE0-B496-6C03A32B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分时系统 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4E89C3EC-247B-4335-E683-E0C1AE6F7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</a:rPr>
              <a:t>分时系统</a:t>
            </a:r>
            <a:r>
              <a:rPr lang="en-US" altLang="zh-CN" sz="1600" b="1">
                <a:ea typeface="宋体" panose="02010600030101010101" pitchFamily="2" charset="-122"/>
              </a:rPr>
              <a:t>(</a:t>
            </a:r>
            <a:r>
              <a:rPr lang="zh-CN" altLang="en-US" sz="1600" b="1">
                <a:ea typeface="宋体" panose="02010600030101010101" pitchFamily="2" charset="-122"/>
              </a:rPr>
              <a:t>或多任务</a:t>
            </a:r>
            <a:r>
              <a:rPr lang="en-US" altLang="zh-CN" sz="1600" b="1">
                <a:ea typeface="宋体" panose="02010600030101010101" pitchFamily="2" charset="-122"/>
              </a:rPr>
              <a:t>)</a:t>
            </a:r>
            <a:r>
              <a:rPr lang="zh-CN" altLang="en-US" sz="1600">
                <a:ea typeface="宋体" panose="02010600030101010101" pitchFamily="2" charset="-122"/>
              </a:rPr>
              <a:t>是多道程序设计的延伸</a:t>
            </a: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</a:rPr>
              <a:t>批处理作业</a:t>
            </a: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</a:rPr>
              <a:t>交互作业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</a:rPr>
              <a:t>响应时间 </a:t>
            </a:r>
            <a:r>
              <a:rPr lang="en-US" altLang="zh-CN" sz="1600">
                <a:ea typeface="宋体" panose="02010600030101010101" pitchFamily="2" charset="-122"/>
              </a:rPr>
              <a:t>&lt; 1 second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</a:rPr>
              <a:t>每个用户至少有一个程序在内存中运行 </a:t>
            </a:r>
            <a:r>
              <a:rPr lang="zh-CN" altLang="en-US" sz="1600">
                <a:ea typeface="宋体" panose="02010600030101010101" pitchFamily="2" charset="-122"/>
                <a:sym typeface="Wingdings 3" panose="05040102010807070707" pitchFamily="18" charset="2"/>
              </a:rPr>
              <a:t> 进程</a:t>
            </a:r>
            <a:r>
              <a:rPr lang="en-US" altLang="zh-CN" sz="1600" b="1">
                <a:ea typeface="宋体" panose="02010600030101010101" pitchFamily="2" charset="-122"/>
                <a:sym typeface="Wingdings 3" panose="05040102010807070707" pitchFamily="18" charset="2"/>
              </a:rPr>
              <a:t>(process)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  <a:sym typeface="Wingdings 3" panose="05040102010807070707" pitchFamily="18" charset="2"/>
              </a:rPr>
              <a:t>如果同一时间多个作业都准备运行</a:t>
            </a:r>
            <a:r>
              <a:rPr lang="en-US" altLang="zh-CN" sz="1600">
                <a:ea typeface="宋体" panose="02010600030101010101" pitchFamily="2" charset="-122"/>
                <a:sym typeface="Wingdings 3" panose="05040102010807070707" pitchFamily="18" charset="2"/>
              </a:rPr>
              <a:t>  CPU</a:t>
            </a:r>
            <a:r>
              <a:rPr lang="zh-CN" altLang="en-US" sz="1600">
                <a:ea typeface="宋体" panose="02010600030101010101" pitchFamily="2" charset="-122"/>
                <a:sym typeface="Wingdings 3" panose="05040102010807070707" pitchFamily="18" charset="2"/>
              </a:rPr>
              <a:t>调度</a:t>
            </a:r>
            <a:r>
              <a:rPr lang="en-US" altLang="zh-CN" sz="1600" b="1">
                <a:ea typeface="宋体" panose="02010600030101010101" pitchFamily="2" charset="-122"/>
                <a:sym typeface="Wingdings 3" panose="05040102010807070707" pitchFamily="18" charset="2"/>
              </a:rPr>
              <a:t>(CPU scheduling)</a:t>
            </a:r>
          </a:p>
          <a:p>
            <a:pPr lvl="1">
              <a:lnSpc>
                <a:spcPct val="90000"/>
              </a:lnSpc>
            </a:pPr>
            <a:r>
              <a:rPr lang="zh-CN" altLang="en-US" sz="1600">
                <a:ea typeface="宋体" panose="02010600030101010101" pitchFamily="2" charset="-122"/>
                <a:sym typeface="Wingdings 3" panose="05040102010807070707" pitchFamily="18" charset="2"/>
              </a:rPr>
              <a:t>如果进程不适合内存，需要通过交换</a:t>
            </a:r>
            <a:r>
              <a:rPr lang="en-US" altLang="zh-CN" sz="1600" b="1">
                <a:ea typeface="宋体" panose="02010600030101010101" pitchFamily="2" charset="-122"/>
                <a:sym typeface="Wingdings 3" panose="05040102010807070707" pitchFamily="18" charset="2"/>
              </a:rPr>
              <a:t>(swapping)</a:t>
            </a:r>
            <a:r>
              <a:rPr lang="zh-CN" altLang="en-US" sz="1600">
                <a:ea typeface="宋体" panose="02010600030101010101" pitchFamily="2" charset="-122"/>
                <a:sym typeface="Wingdings 3" panose="05040102010807070707" pitchFamily="18" charset="2"/>
              </a:rPr>
              <a:t>来换入或换出来运行</a:t>
            </a:r>
          </a:p>
          <a:p>
            <a:pPr lvl="1">
              <a:lnSpc>
                <a:spcPct val="90000"/>
              </a:lnSpc>
            </a:pPr>
            <a:r>
              <a:rPr lang="zh-CN" altLang="en-US" sz="1600" b="1">
                <a:ea typeface="宋体" panose="02010600030101010101" pitchFamily="2" charset="-122"/>
                <a:sym typeface="Wingdings 3" panose="05040102010807070707" pitchFamily="18" charset="2"/>
              </a:rPr>
              <a:t>虚拟内存</a:t>
            </a:r>
            <a:r>
              <a:rPr lang="en-US" altLang="zh-CN" sz="1600" b="1">
                <a:ea typeface="宋体" panose="02010600030101010101" pitchFamily="2" charset="-122"/>
                <a:sym typeface="Wingdings 3" panose="05040102010807070707" pitchFamily="18" charset="2"/>
              </a:rPr>
              <a:t>(Virtual memory)</a:t>
            </a:r>
            <a:r>
              <a:rPr lang="zh-CN" altLang="en-US" sz="1600">
                <a:ea typeface="宋体" panose="02010600030101010101" pitchFamily="2" charset="-122"/>
                <a:sym typeface="Wingdings 3" panose="05040102010807070707" pitchFamily="18" charset="2"/>
              </a:rPr>
              <a:t>允许运行的进程不完全在内存中</a:t>
            </a:r>
            <a:endParaRPr lang="en-US" altLang="zh-CN" sz="1600">
              <a:ea typeface="宋体" panose="02010600030101010101" pitchFamily="2" charset="-122"/>
              <a:sym typeface="Wingdings 3" panose="05040102010807070707" pitchFamily="18" charset="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54A21E69-14E0-FD0A-D6D7-B04AB42F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250" r="10417"/>
          <a:stretch>
            <a:fillRect/>
          </a:stretch>
        </p:blipFill>
        <p:spPr bwMode="auto">
          <a:xfrm>
            <a:off x="3900488" y="4230688"/>
            <a:ext cx="13541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54A0712B-C698-FD34-5EAC-E01F58FE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1716088"/>
            <a:ext cx="968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>
            <a:extLst>
              <a:ext uri="{FF2B5EF4-FFF2-40B4-BE49-F238E27FC236}">
                <a16:creationId xmlns:a16="http://schemas.microsoft.com/office/drawing/2014/main" id="{95524FB0-5DAE-2D57-8221-7C2353B2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3697288"/>
            <a:ext cx="903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F49053B3-4913-79F8-D2F6-BE7E0968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639888"/>
            <a:ext cx="885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>
            <a:extLst>
              <a:ext uri="{FF2B5EF4-FFF2-40B4-BE49-F238E27FC236}">
                <a16:creationId xmlns:a16="http://schemas.microsoft.com/office/drawing/2014/main" id="{2F3D41D7-C9F1-55D9-F78D-E5D65645C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8000"/>
          <a:stretch>
            <a:fillRect/>
          </a:stretch>
        </p:blipFill>
        <p:spPr bwMode="auto">
          <a:xfrm>
            <a:off x="3976688" y="1563688"/>
            <a:ext cx="80168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1" name="Picture 7">
            <a:extLst>
              <a:ext uri="{FF2B5EF4-FFF2-40B4-BE49-F238E27FC236}">
                <a16:creationId xmlns:a16="http://schemas.microsoft.com/office/drawing/2014/main" id="{13676CEC-5A40-7434-E4B3-8E9CB8A6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468688"/>
            <a:ext cx="8858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4" name="Picture 8">
            <a:extLst>
              <a:ext uri="{FF2B5EF4-FFF2-40B4-BE49-F238E27FC236}">
                <a16:creationId xmlns:a16="http://schemas.microsoft.com/office/drawing/2014/main" id="{B3358DA3-B4A0-DA70-7014-8189E844E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5542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5" name="Picture 9">
            <a:extLst>
              <a:ext uri="{FF2B5EF4-FFF2-40B4-BE49-F238E27FC236}">
                <a16:creationId xmlns:a16="http://schemas.microsoft.com/office/drawing/2014/main" id="{54B2C85E-AE6F-23F7-8307-F9CDE72F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8590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6" name="Picture 10">
            <a:extLst>
              <a:ext uri="{FF2B5EF4-FFF2-40B4-BE49-F238E27FC236}">
                <a16:creationId xmlns:a16="http://schemas.microsoft.com/office/drawing/2014/main" id="{514016C6-91E2-4373-E251-58DCEA46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1638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7" name="Picture 11">
            <a:extLst>
              <a:ext uri="{FF2B5EF4-FFF2-40B4-BE49-F238E27FC236}">
                <a16:creationId xmlns:a16="http://schemas.microsoft.com/office/drawing/2014/main" id="{981095ED-A002-DB05-BB51-C23D8D6D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4686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8" name="Picture 12">
            <a:extLst>
              <a:ext uri="{FF2B5EF4-FFF2-40B4-BE49-F238E27FC236}">
                <a16:creationId xmlns:a16="http://schemas.microsoft.com/office/drawing/2014/main" id="{F213C91F-AC8F-32E5-F9D0-33B2AA667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8496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69" name="Picture 13">
            <a:extLst>
              <a:ext uri="{FF2B5EF4-FFF2-40B4-BE49-F238E27FC236}">
                <a16:creationId xmlns:a16="http://schemas.microsoft.com/office/drawing/2014/main" id="{6CC39074-F2CA-F035-66B3-4B0F5218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34686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0" name="Picture 14">
            <a:extLst>
              <a:ext uri="{FF2B5EF4-FFF2-40B4-BE49-F238E27FC236}">
                <a16:creationId xmlns:a16="http://schemas.microsoft.com/office/drawing/2014/main" id="{8FDB00B3-B8D0-A2A8-84BA-CF1B1496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0114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1" name="Picture 15">
            <a:extLst>
              <a:ext uri="{FF2B5EF4-FFF2-40B4-BE49-F238E27FC236}">
                <a16:creationId xmlns:a16="http://schemas.microsoft.com/office/drawing/2014/main" id="{A8948E11-878F-D70D-24E1-F23742B9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25542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2" name="Picture 16">
            <a:extLst>
              <a:ext uri="{FF2B5EF4-FFF2-40B4-BE49-F238E27FC236}">
                <a16:creationId xmlns:a16="http://schemas.microsoft.com/office/drawing/2014/main" id="{CDCD781C-CBDC-7664-059F-781AA6AEF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6210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3" name="Picture 17">
            <a:extLst>
              <a:ext uri="{FF2B5EF4-FFF2-40B4-BE49-F238E27FC236}">
                <a16:creationId xmlns:a16="http://schemas.microsoft.com/office/drawing/2014/main" id="{BE9E05C9-70CA-DE32-8C16-1E906113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3162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4" name="Picture 18">
            <a:extLst>
              <a:ext uri="{FF2B5EF4-FFF2-40B4-BE49-F238E27FC236}">
                <a16:creationId xmlns:a16="http://schemas.microsoft.com/office/drawing/2014/main" id="{5A37C6DB-E61D-E5C7-D278-3F907AAB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30876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5" name="Picture 19">
            <a:extLst>
              <a:ext uri="{FF2B5EF4-FFF2-40B4-BE49-F238E27FC236}">
                <a16:creationId xmlns:a16="http://schemas.microsoft.com/office/drawing/2014/main" id="{36EA73E2-F0A3-841F-D420-D9B943EC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8590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6" name="Picture 20">
            <a:extLst>
              <a:ext uri="{FF2B5EF4-FFF2-40B4-BE49-F238E27FC236}">
                <a16:creationId xmlns:a16="http://schemas.microsoft.com/office/drawing/2014/main" id="{3E46E475-BC52-C4B8-18CC-1BA0476A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706688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7" name="Picture 21">
            <a:extLst>
              <a:ext uri="{FF2B5EF4-FFF2-40B4-BE49-F238E27FC236}">
                <a16:creationId xmlns:a16="http://schemas.microsoft.com/office/drawing/2014/main" id="{B5B1CE4A-55C7-9ED2-EA9C-09EEFF60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4230688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8" name="Picture 22">
            <a:extLst>
              <a:ext uri="{FF2B5EF4-FFF2-40B4-BE49-F238E27FC236}">
                <a16:creationId xmlns:a16="http://schemas.microsoft.com/office/drawing/2014/main" id="{93862F42-52AE-97A3-488B-3A4BA2C4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4306888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79" name="Picture 23">
            <a:extLst>
              <a:ext uri="{FF2B5EF4-FFF2-40B4-BE49-F238E27FC236}">
                <a16:creationId xmlns:a16="http://schemas.microsoft.com/office/drawing/2014/main" id="{BB926D73-CB1A-A415-6143-94A48C7A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43068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80" name="Picture 24">
            <a:extLst>
              <a:ext uri="{FF2B5EF4-FFF2-40B4-BE49-F238E27FC236}">
                <a16:creationId xmlns:a16="http://schemas.microsoft.com/office/drawing/2014/main" id="{F18F8744-7800-966C-AFD4-75E2478D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4383088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81" name="Picture 25">
            <a:extLst>
              <a:ext uri="{FF2B5EF4-FFF2-40B4-BE49-F238E27FC236}">
                <a16:creationId xmlns:a16="http://schemas.microsoft.com/office/drawing/2014/main" id="{07ADDBCC-ECA9-8BAA-BA2F-68F38CC3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43830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82" name="Picture 26">
            <a:extLst>
              <a:ext uri="{FF2B5EF4-FFF2-40B4-BE49-F238E27FC236}">
                <a16:creationId xmlns:a16="http://schemas.microsoft.com/office/drawing/2014/main" id="{7712C096-2116-DF2D-9D78-C2C4C6BB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4002088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83" name="Picture 27">
            <a:extLst>
              <a:ext uri="{FF2B5EF4-FFF2-40B4-BE49-F238E27FC236}">
                <a16:creationId xmlns:a16="http://schemas.microsoft.com/office/drawing/2014/main" id="{8996162A-6B85-9B0F-B110-FA560E62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4078288"/>
            <a:ext cx="3810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84" name="Picture 28">
            <a:extLst>
              <a:ext uri="{FF2B5EF4-FFF2-40B4-BE49-F238E27FC236}">
                <a16:creationId xmlns:a16="http://schemas.microsoft.com/office/drawing/2014/main" id="{EDBCA1FD-C779-C53B-5CE1-69664AC3C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4192588"/>
            <a:ext cx="457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9885" name="Picture 29">
            <a:extLst>
              <a:ext uri="{FF2B5EF4-FFF2-40B4-BE49-F238E27FC236}">
                <a16:creationId xmlns:a16="http://schemas.microsoft.com/office/drawing/2014/main" id="{C8314A3F-59BF-DD1B-1841-4F308B5F1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4306888"/>
            <a:ext cx="533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14" name="Text Box 30">
            <a:extLst>
              <a:ext uri="{FF2B5EF4-FFF2-40B4-BE49-F238E27FC236}">
                <a16:creationId xmlns:a16="http://schemas.microsoft.com/office/drawing/2014/main" id="{B5704A50-6948-3E48-578B-E239217F7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088" y="590708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3C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主机</a:t>
            </a:r>
          </a:p>
        </p:txBody>
      </p:sp>
      <p:sp>
        <p:nvSpPr>
          <p:cNvPr id="42015" name="Text Box 31">
            <a:extLst>
              <a:ext uri="{FF2B5EF4-FFF2-40B4-BE49-F238E27FC236}">
                <a16:creationId xmlns:a16="http://schemas.microsoft.com/office/drawing/2014/main" id="{F144F5EC-BF6D-B06D-DE32-427A466D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563688"/>
            <a:ext cx="60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3C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终端</a:t>
            </a: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49888" name="Picture 32">
            <a:extLst>
              <a:ext uri="{FF2B5EF4-FFF2-40B4-BE49-F238E27FC236}">
                <a16:creationId xmlns:a16="http://schemas.microsoft.com/office/drawing/2014/main" id="{19C88081-6464-1DA6-0DD8-AB0496D8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3925888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17" name="Line 33">
            <a:extLst>
              <a:ext uri="{FF2B5EF4-FFF2-40B4-BE49-F238E27FC236}">
                <a16:creationId xmlns:a16="http://schemas.microsoft.com/office/drawing/2014/main" id="{4490FE85-86E2-CF64-4348-C945A3DC76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4088" y="4078288"/>
            <a:ext cx="1600200" cy="457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4">
            <a:extLst>
              <a:ext uri="{FF2B5EF4-FFF2-40B4-BE49-F238E27FC236}">
                <a16:creationId xmlns:a16="http://schemas.microsoft.com/office/drawing/2014/main" id="{1765D5F0-BFF8-B280-40F5-EB06258165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4088" y="2478088"/>
            <a:ext cx="1676400" cy="17526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Line 35">
            <a:extLst>
              <a:ext uri="{FF2B5EF4-FFF2-40B4-BE49-F238E27FC236}">
                <a16:creationId xmlns:a16="http://schemas.microsoft.com/office/drawing/2014/main" id="{BFAF059A-D86A-6E2E-E906-30E12A3FF4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1488" y="2325688"/>
            <a:ext cx="38100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Line 36">
            <a:extLst>
              <a:ext uri="{FF2B5EF4-FFF2-40B4-BE49-F238E27FC236}">
                <a16:creationId xmlns:a16="http://schemas.microsoft.com/office/drawing/2014/main" id="{3174757A-7110-83CD-67F4-AD30D2E8E2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4888" y="2554288"/>
            <a:ext cx="2133600" cy="1676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1" name="Line 37">
            <a:extLst>
              <a:ext uri="{FF2B5EF4-FFF2-40B4-BE49-F238E27FC236}">
                <a16:creationId xmlns:a16="http://schemas.microsoft.com/office/drawing/2014/main" id="{2AC61E05-D4A2-7B48-030F-5391D7CBDD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088" y="4306888"/>
            <a:ext cx="19812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AA44A096-73D6-0FC8-177A-8592EF02E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304800"/>
            <a:ext cx="7097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zh-CN" sz="1800">
              <a:ea typeface="宋体" panose="02010600030101010101" pitchFamily="2" charset="-122"/>
            </a:endParaRPr>
          </a:p>
        </p:txBody>
      </p:sp>
      <p:sp>
        <p:nvSpPr>
          <p:cNvPr id="249895" name="Text Box 39">
            <a:extLst>
              <a:ext uri="{FF2B5EF4-FFF2-40B4-BE49-F238E27FC236}">
                <a16:creationId xmlns:a16="http://schemas.microsoft.com/office/drawing/2014/main" id="{A4067D01-35BE-142D-EB47-AF4272F5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379413"/>
            <a:ext cx="69215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  <a:cs typeface="+mj-cs"/>
              </a:rPr>
              <a:t>分时系统例子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1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375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45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25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675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75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825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900"/>
                            </p:stCondLst>
                            <p:childTnLst>
                              <p:par>
                                <p:cTn id="41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1975"/>
                            </p:stCondLst>
                            <p:childTnLst>
                              <p:par>
                                <p:cTn id="44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50"/>
                            </p:stCondLst>
                            <p:childTnLst>
                              <p:par>
                                <p:cTn id="47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4125"/>
                            </p:stCondLst>
                            <p:childTnLst>
                              <p:par>
                                <p:cTn id="50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200"/>
                            </p:stCondLst>
                            <p:childTnLst>
                              <p:par>
                                <p:cTn id="53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6275"/>
                            </p:stCondLst>
                            <p:childTnLst>
                              <p:par>
                                <p:cTn id="56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35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425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575"/>
                            </p:stCondLst>
                            <p:childTnLst>
                              <p:par>
                                <p:cTn id="68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1650"/>
                            </p:stCondLst>
                            <p:childTnLst>
                              <p:par>
                                <p:cTn id="71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6044CEA-3638-AA5C-D07C-B52D4F791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3698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计算机系统的</a:t>
            </a:r>
            <a:r>
              <a:rPr lang="en-US" altLang="zh-CN" dirty="0">
                <a:ea typeface="宋体" panose="02010600030101010101" pitchFamily="2" charset="-122"/>
              </a:rPr>
              <a:t>4</a:t>
            </a:r>
            <a:r>
              <a:rPr lang="zh-CN" altLang="en-US" dirty="0">
                <a:ea typeface="宋体" panose="02010600030101010101" pitchFamily="2" charset="-122"/>
              </a:rPr>
              <a:t>个部分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67B161A1-E62A-6D0B-7675-0EE5AC99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1739900" y="1409700"/>
            <a:ext cx="5867400" cy="4800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C6D9-CEDD-62A9-2E4B-D409B928F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5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、操作系统操作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DB7EB61-02EF-0380-DCD2-6A490D9D8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双重模式操作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4C5342C-34DF-1F83-6BA0-5F2161219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问题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软件错误或特别请求产生异常或陷阱</a:t>
            </a:r>
            <a:endParaRPr lang="en-US" altLang="zh-CN" b="1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除数为零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完成操作系统服务等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其他进程的问题：死循环，一个程序可能修改另一个程序，或操作系统本身的那个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双重模式：</a:t>
            </a:r>
            <a:r>
              <a:rPr lang="zh-CN" altLang="en-US" dirty="0">
                <a:ea typeface="宋体" pitchFamily="2" charset="-122"/>
              </a:rPr>
              <a:t>允许</a:t>
            </a:r>
            <a:r>
              <a:rPr lang="en-US" altLang="zh-CN" dirty="0">
                <a:ea typeface="宋体" pitchFamily="2" charset="-122"/>
              </a:rPr>
              <a:t>OS</a:t>
            </a:r>
            <a:r>
              <a:rPr lang="zh-CN" altLang="en-US" dirty="0">
                <a:ea typeface="宋体" pitchFamily="2" charset="-122"/>
              </a:rPr>
              <a:t>保护自身和其他的系统部件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用户模式</a:t>
            </a:r>
            <a:r>
              <a:rPr lang="en-US" altLang="zh-CN" b="1" dirty="0">
                <a:ea typeface="宋体" pitchFamily="2" charset="-122"/>
              </a:rPr>
              <a:t>(User mode)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b="1" dirty="0">
                <a:ea typeface="宋体" pitchFamily="2" charset="-122"/>
              </a:rPr>
              <a:t>内核模式</a:t>
            </a:r>
            <a:r>
              <a:rPr lang="en-US" altLang="zh-CN" b="1" dirty="0">
                <a:ea typeface="宋体" pitchFamily="2" charset="-122"/>
              </a:rPr>
              <a:t>(kernel mode)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由硬件提供</a:t>
            </a:r>
            <a:r>
              <a:rPr lang="zh-CN" altLang="en-US" b="1" dirty="0">
                <a:ea typeface="宋体" pitchFamily="2" charset="-122"/>
              </a:rPr>
              <a:t>模式位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提供了区分系统正在运行用户代码或内核代码的能力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一些指令被指定为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特权指令</a:t>
            </a:r>
            <a:r>
              <a:rPr lang="zh-CN" altLang="en-US" dirty="0">
                <a:ea typeface="宋体" pitchFamily="2" charset="-122"/>
              </a:rPr>
              <a:t>，只能运行在内核态</a:t>
            </a:r>
            <a:endParaRPr lang="en-US" altLang="zh-CN" dirty="0">
              <a:ea typeface="宋体" pitchFamily="2" charset="-122"/>
            </a:endParaRPr>
          </a:p>
          <a:p>
            <a:pPr lvl="2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系统调用切换运行模式到内核模式，并将调用结果返回给用户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E4B4B5EF-998A-A3AB-2A43-17AA5425F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857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双重模式操作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20B70FDE-1049-4C1E-59CA-0BE110F51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73550"/>
            <a:ext cx="70294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 i="1">
                <a:ea typeface="宋体" panose="02010600030101010101" pitchFamily="2" charset="-122"/>
              </a:rPr>
              <a:t>特权指令</a:t>
            </a:r>
            <a:r>
              <a:rPr lang="en-US" altLang="zh-CN" i="1">
                <a:ea typeface="宋体" panose="02010600030101010101" pitchFamily="2" charset="-122"/>
              </a:rPr>
              <a:t>(Privileged instructions)</a:t>
            </a:r>
            <a:r>
              <a:rPr lang="zh-CN" altLang="en-US">
                <a:ea typeface="宋体" panose="02010600030101010101" pitchFamily="2" charset="-122"/>
              </a:rPr>
              <a:t>只能在管态下使用</a:t>
            </a:r>
            <a:r>
              <a:rPr lang="zh-CN" altLang="en-US" i="1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5060" name="Group 5">
            <a:extLst>
              <a:ext uri="{FF2B5EF4-FFF2-40B4-BE49-F238E27FC236}">
                <a16:creationId xmlns:a16="http://schemas.microsoft.com/office/drawing/2014/main" id="{11C8BD49-B74A-5BAD-E819-C25CC6C9FCC1}"/>
              </a:ext>
            </a:extLst>
          </p:cNvPr>
          <p:cNvGrpSpPr>
            <a:grpSpLocks/>
          </p:cNvGrpSpPr>
          <p:nvPr/>
        </p:nvGrpSpPr>
        <p:grpSpPr bwMode="auto">
          <a:xfrm>
            <a:off x="2128838" y="1795463"/>
            <a:ext cx="4495800" cy="1814512"/>
            <a:chOff x="1152" y="1872"/>
            <a:chExt cx="2832" cy="1143"/>
          </a:xfrm>
        </p:grpSpPr>
        <p:sp>
          <p:nvSpPr>
            <p:cNvPr id="45061" name="Oval 6">
              <a:extLst>
                <a:ext uri="{FF2B5EF4-FFF2-40B4-BE49-F238E27FC236}">
                  <a16:creationId xmlns:a16="http://schemas.microsoft.com/office/drawing/2014/main" id="{8797F55F-2677-A770-539F-1A97E1F4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56"/>
              <a:ext cx="672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ea typeface="宋体" panose="02010600030101010101" pitchFamily="2" charset="-122"/>
                </a:rPr>
                <a:t>核心态</a:t>
              </a:r>
              <a:endParaRPr kumimoji="0" lang="en-US" altLang="zh-CN" sz="1800" b="1">
                <a:ea typeface="宋体" panose="02010600030101010101" pitchFamily="2" charset="-122"/>
              </a:endParaRPr>
            </a:p>
          </p:txBody>
        </p:sp>
        <p:sp>
          <p:nvSpPr>
            <p:cNvPr id="45062" name="Oval 7">
              <a:extLst>
                <a:ext uri="{FF2B5EF4-FFF2-40B4-BE49-F238E27FC236}">
                  <a16:creationId xmlns:a16="http://schemas.microsoft.com/office/drawing/2014/main" id="{0E1B1341-C841-9C94-0C42-10DBC8762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256"/>
              <a:ext cx="672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ea typeface="宋体" panose="02010600030101010101" pitchFamily="2" charset="-122"/>
                </a:rPr>
                <a:t>用户态</a:t>
              </a:r>
              <a:endParaRPr kumimoji="0" lang="en-US" altLang="zh-CN" sz="1800" b="1">
                <a:ea typeface="宋体" panose="02010600030101010101" pitchFamily="2" charset="-122"/>
              </a:endParaRPr>
            </a:p>
          </p:txBody>
        </p:sp>
        <p:cxnSp>
          <p:nvCxnSpPr>
            <p:cNvPr id="45063" name="AutoShape 8">
              <a:extLst>
                <a:ext uri="{FF2B5EF4-FFF2-40B4-BE49-F238E27FC236}">
                  <a16:creationId xmlns:a16="http://schemas.microsoft.com/office/drawing/2014/main" id="{78F655AC-71D1-0A93-D435-0179E4C42292}"/>
                </a:ext>
              </a:extLst>
            </p:cNvPr>
            <p:cNvCxnSpPr>
              <a:cxnSpLocks noChangeShapeType="1"/>
              <a:stCxn id="45062" idx="0"/>
              <a:endCxn id="45061" idx="0"/>
            </p:cNvCxnSpPr>
            <p:nvPr/>
          </p:nvCxnSpPr>
          <p:spPr bwMode="auto">
            <a:xfrm rot="-5400000" flipH="1" flipV="1">
              <a:off x="2567" y="1177"/>
              <a:ext cx="1" cy="2160"/>
            </a:xfrm>
            <a:prstGeom prst="curvedConnector3">
              <a:avLst>
                <a:gd name="adj1" fmla="val -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4" name="AutoShape 9">
              <a:extLst>
                <a:ext uri="{FF2B5EF4-FFF2-40B4-BE49-F238E27FC236}">
                  <a16:creationId xmlns:a16="http://schemas.microsoft.com/office/drawing/2014/main" id="{EE812B8A-4FA7-B7CE-E6BE-82561F3F2E99}"/>
                </a:ext>
              </a:extLst>
            </p:cNvPr>
            <p:cNvCxnSpPr>
              <a:cxnSpLocks noChangeShapeType="1"/>
              <a:stCxn id="45061" idx="4"/>
              <a:endCxn id="45062" idx="4"/>
            </p:cNvCxnSpPr>
            <p:nvPr/>
          </p:nvCxnSpPr>
          <p:spPr bwMode="auto">
            <a:xfrm rot="16200000" flipH="1">
              <a:off x="2567" y="1897"/>
              <a:ext cx="1" cy="216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65" name="Text Box 10">
              <a:extLst>
                <a:ext uri="{FF2B5EF4-FFF2-40B4-BE49-F238E27FC236}">
                  <a16:creationId xmlns:a16="http://schemas.microsoft.com/office/drawing/2014/main" id="{D83DBAF4-B83C-935F-27EF-C9AEBACB2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872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ea typeface="宋体" panose="02010600030101010101" pitchFamily="2" charset="-122"/>
                </a:rPr>
                <a:t>中断</a:t>
              </a:r>
            </a:p>
          </p:txBody>
        </p:sp>
        <p:sp>
          <p:nvSpPr>
            <p:cNvPr id="45066" name="Text Box 11">
              <a:extLst>
                <a:ext uri="{FF2B5EF4-FFF2-40B4-BE49-F238E27FC236}">
                  <a16:creationId xmlns:a16="http://schemas.microsoft.com/office/drawing/2014/main" id="{43C38F97-A412-EA1C-9A97-9D8554EDF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" y="2784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ea typeface="宋体" panose="02010600030101010101" pitchFamily="2" charset="-122"/>
                </a:rPr>
                <a:t>设置用户模式</a:t>
              </a:r>
              <a:endParaRPr kumimoji="0" lang="en-US" altLang="zh-CN" sz="1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DA58A27-426D-BD0E-10BC-17E3B067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用户模式到内核模式的转换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85CD7A8-C02F-C1AD-B71E-4A8D1ED4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30278" r="417" b="30000"/>
          <a:stretch>
            <a:fillRect/>
          </a:stretch>
        </p:blipFill>
        <p:spPr bwMode="auto">
          <a:xfrm>
            <a:off x="781050" y="1800225"/>
            <a:ext cx="7481888" cy="2247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748C598-282E-7914-FF58-A9F926C4E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6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、计算环境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BBA4909-B825-9B35-2897-A435F4B7C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传统计算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A200B26-B576-9432-8B92-C798CD9D5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4614862" cy="4483100"/>
          </a:xfrm>
        </p:spPr>
        <p:txBody>
          <a:bodyPr/>
          <a:lstStyle/>
          <a:p>
            <a:r>
              <a:rPr lang="zh-CN" altLang="en-US" sz="2100">
                <a:ea typeface="宋体" panose="02010600030101010101" pitchFamily="2" charset="-122"/>
              </a:rPr>
              <a:t>传统计算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随着时间的推移而模糊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办公环境</a:t>
            </a:r>
            <a:endParaRPr lang="en-US" altLang="zh-CN" sz="2100">
              <a:ea typeface="宋体" panose="02010600030101010101" pitchFamily="2" charset="-122"/>
            </a:endParaRPr>
          </a:p>
          <a:p>
            <a:pPr lvl="2"/>
            <a:r>
              <a:rPr lang="zh-CN" altLang="en-US" sz="1900">
                <a:ea typeface="宋体" panose="02010600030101010101" pitchFamily="2" charset="-122"/>
              </a:rPr>
              <a:t>一些联网的</a:t>
            </a:r>
            <a:r>
              <a:rPr lang="en-US" altLang="zh-CN" sz="1900">
                <a:ea typeface="宋体" panose="02010600030101010101" pitchFamily="2" charset="-122"/>
              </a:rPr>
              <a:t>PC</a:t>
            </a:r>
            <a:r>
              <a:rPr lang="zh-CN" altLang="en-US" sz="1900">
                <a:ea typeface="宋体" panose="02010600030101010101" pitchFamily="2" charset="-122"/>
              </a:rPr>
              <a:t>，终端与提供批处理和分时的大型机或小型机相连</a:t>
            </a:r>
          </a:p>
          <a:p>
            <a:pPr lvl="2"/>
            <a:r>
              <a:rPr lang="zh-CN" altLang="en-US" sz="1900">
                <a:ea typeface="宋体" panose="02010600030101010101" pitchFamily="2" charset="-122"/>
              </a:rPr>
              <a:t>现在门户网站</a:t>
            </a:r>
            <a:r>
              <a:rPr lang="en-US" altLang="zh-CN" sz="1900">
                <a:ea typeface="宋体" panose="02010600030101010101" pitchFamily="2" charset="-122"/>
              </a:rPr>
              <a:t>(portal)</a:t>
            </a:r>
            <a:r>
              <a:rPr lang="zh-CN" altLang="en-US" sz="1900">
                <a:ea typeface="宋体" panose="02010600030101010101" pitchFamily="2" charset="-122"/>
              </a:rPr>
              <a:t>允许网络和远程系统访问相同的资源</a:t>
            </a:r>
          </a:p>
          <a:p>
            <a:pPr lvl="1"/>
            <a:r>
              <a:rPr lang="zh-CN" altLang="en-US" sz="2100">
                <a:ea typeface="宋体" panose="02010600030101010101" pitchFamily="2" charset="-122"/>
              </a:rPr>
              <a:t>家庭网络</a:t>
            </a:r>
          </a:p>
          <a:p>
            <a:pPr lvl="2"/>
            <a:r>
              <a:rPr lang="zh-CN" altLang="en-US" sz="1900">
                <a:ea typeface="宋体" panose="02010600030101010101" pitchFamily="2" charset="-122"/>
              </a:rPr>
              <a:t>以前是单一的系统，通过调制解调器相连</a:t>
            </a:r>
            <a:endParaRPr lang="en-US" altLang="zh-CN" sz="1900">
              <a:ea typeface="宋体" panose="02010600030101010101" pitchFamily="2" charset="-122"/>
            </a:endParaRPr>
          </a:p>
          <a:p>
            <a:pPr lvl="2"/>
            <a:r>
              <a:rPr lang="zh-CN" altLang="en-US" sz="1900">
                <a:ea typeface="宋体" panose="02010600030101010101" pitchFamily="2" charset="-122"/>
              </a:rPr>
              <a:t>现在使用防火墙相连</a:t>
            </a:r>
          </a:p>
        </p:txBody>
      </p:sp>
      <p:sp>
        <p:nvSpPr>
          <p:cNvPr id="48132" name="AutoShape 5" descr="http://img3.imgtn.bdimg.com/it/u=3637888303,348708650&amp;fm=21&amp;gp=0.jpg">
            <a:extLst>
              <a:ext uri="{FF2B5EF4-FFF2-40B4-BE49-F238E27FC236}">
                <a16:creationId xmlns:a16="http://schemas.microsoft.com/office/drawing/2014/main" id="{57420798-8C6B-11FD-EE56-B2B4F4ED3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9744075" cy="812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sp>
        <p:nvSpPr>
          <p:cNvPr id="48133" name="AutoShape 7" descr="http://img3.imgtn.bdimg.com/it/u=3637888303,348708650&amp;fm=21&amp;gp=0.jpg">
            <a:extLst>
              <a:ext uri="{FF2B5EF4-FFF2-40B4-BE49-F238E27FC236}">
                <a16:creationId xmlns:a16="http://schemas.microsoft.com/office/drawing/2014/main" id="{C585414B-7E41-3583-45EE-0E0055D33D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" y="15875"/>
            <a:ext cx="9744075" cy="812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ea typeface="宋体" panose="02010600030101010101" pitchFamily="2" charset="-122"/>
            </a:endParaRPr>
          </a:p>
        </p:txBody>
      </p:sp>
      <p:pic>
        <p:nvPicPr>
          <p:cNvPr id="48134" name="Picture 10">
            <a:extLst>
              <a:ext uri="{FF2B5EF4-FFF2-40B4-BE49-F238E27FC236}">
                <a16:creationId xmlns:a16="http://schemas.microsoft.com/office/drawing/2014/main" id="{8B9E0654-51A4-A6CB-6BB3-42BBE57C8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206625"/>
            <a:ext cx="3538537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B481DC0-A53D-D660-F64F-384DFECA46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移动计算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EE1D8D4-6C20-67D7-7218-9B543E26A62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513" y="1065213"/>
            <a:ext cx="6792912" cy="45307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手持设备，如手机、平板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和传统笔记本不同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扩展功能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GPS</a:t>
            </a:r>
            <a:r>
              <a:rPr lang="zh-CN" altLang="en-US">
                <a:ea typeface="宋体" panose="02010600030101010101" pitchFamily="2" charset="-122"/>
              </a:rPr>
              <a:t>导航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移动支付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位置服务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3366FF"/>
                </a:solidFill>
                <a:ea typeface="宋体" panose="02010600030101010101" pitchFamily="2" charset="-122"/>
              </a:rPr>
              <a:t>Apple iOS </a:t>
            </a:r>
          </a:p>
          <a:p>
            <a:r>
              <a:rPr lang="en-US" altLang="zh-CN" b="1">
                <a:solidFill>
                  <a:srgbClr val="3366FF"/>
                </a:solidFill>
                <a:ea typeface="宋体" panose="02010600030101010101" pitchFamily="2" charset="-122"/>
              </a:rPr>
              <a:t>Google Android</a:t>
            </a:r>
          </a:p>
        </p:txBody>
      </p:sp>
      <p:pic>
        <p:nvPicPr>
          <p:cNvPr id="49156" name="Picture 2" descr="http://mo.zzit.com.cn/upimg/article/2009/allimg/091203/11101643.jpg">
            <a:extLst>
              <a:ext uri="{FF2B5EF4-FFF2-40B4-BE49-F238E27FC236}">
                <a16:creationId xmlns:a16="http://schemas.microsoft.com/office/drawing/2014/main" id="{E4F10ABD-3187-B2BF-EFAF-11551F7B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1158875"/>
            <a:ext cx="3586163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 descr="http://img0.pconline.com.cn/pconline/1105/18/2416672_4.jpg">
            <a:extLst>
              <a:ext uri="{FF2B5EF4-FFF2-40B4-BE49-F238E27FC236}">
                <a16:creationId xmlns:a16="http://schemas.microsoft.com/office/drawing/2014/main" id="{D2AA3FF2-16BB-0F1F-E159-6D3F75B0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4079875"/>
            <a:ext cx="35861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6C3C1B4-A512-C2BE-E9CE-2AF8592D29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2813" y="152400"/>
            <a:ext cx="8229600" cy="576263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分布式计算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B49107F-F666-3090-6129-62D83723648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92200"/>
            <a:ext cx="7313613" cy="45307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分离的、可能异构的系统集合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通过网络通信：</a:t>
            </a:r>
            <a:r>
              <a:rPr lang="en-US" altLang="zh-CN">
                <a:ea typeface="宋体" panose="02010600030101010101" pitchFamily="2" charset="-122"/>
              </a:rPr>
              <a:t> TCP/IP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Local Area Network (LAN)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Wide Area Network (WAN)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Metropolitan Area Network (MAN)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Personal Area Network (PAN)</a:t>
            </a:r>
          </a:p>
          <a:p>
            <a:r>
              <a:rPr lang="zh-CN" altLang="en-US">
                <a:ea typeface="宋体" panose="02010600030101010101" pitchFamily="2" charset="-122"/>
              </a:rPr>
              <a:t>网络操作系统（</a:t>
            </a:r>
            <a:r>
              <a:rPr lang="en-US" altLang="zh-CN">
                <a:ea typeface="宋体" panose="02010600030101010101" pitchFamily="2" charset="-122"/>
              </a:rPr>
              <a:t>Network Operating System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0180" name="Picture 2" descr="http://nvidia.e-works.net.cn/NewsImages/128810356815468750.jpg">
            <a:extLst>
              <a:ext uri="{FF2B5EF4-FFF2-40B4-BE49-F238E27FC236}">
                <a16:creationId xmlns:a16="http://schemas.microsoft.com/office/drawing/2014/main" id="{D950194B-9C29-0F96-212F-DAC07AA4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3773488"/>
            <a:ext cx="37909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9442FAF-F43F-26B4-9B5E-D1444A1E17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8825" y="325438"/>
            <a:ext cx="7645400" cy="576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虚拟计算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127CF83-E4FB-97E7-72E0-59616CDD77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918325" cy="45307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虚拟计算：建立在虚拟环境中的计算模式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模拟器：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不同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模拟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不同操作系统模拟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虚拟机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Vmware</a:t>
            </a:r>
            <a:r>
              <a:rPr lang="zh-CN" altLang="en-US">
                <a:ea typeface="宋体" panose="02010600030101010101" pitchFamily="2" charset="-122"/>
              </a:rPr>
              <a:t>下运行</a:t>
            </a:r>
            <a:r>
              <a:rPr lang="en-US" altLang="zh-CN">
                <a:ea typeface="宋体" panose="02010600030101010101" pitchFamily="2" charset="-122"/>
              </a:rPr>
              <a:t>WinXP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服务器虚拟化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桌面虚拟化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存储虚拟化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网络虚拟化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1204" name="Picture 2" descr="安卓模拟器推荐">
            <a:extLst>
              <a:ext uri="{FF2B5EF4-FFF2-40B4-BE49-F238E27FC236}">
                <a16:creationId xmlns:a16="http://schemas.microsoft.com/office/drawing/2014/main" id="{C41AF0CF-8813-416E-D19D-F5718794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1398588"/>
            <a:ext cx="26860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 descr="http://img1.mydrivers.com/img/20070609/05285782.png">
            <a:extLst>
              <a:ext uri="{FF2B5EF4-FFF2-40B4-BE49-F238E27FC236}">
                <a16:creationId xmlns:a16="http://schemas.microsoft.com/office/drawing/2014/main" id="{84816E6F-CC52-8DBD-18B1-5F02C3F1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3370263"/>
            <a:ext cx="3814762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6007236-5D7D-CBB1-937E-7BD327E2D6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304800"/>
            <a:ext cx="7645400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云计算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25137E4-E282-A5F3-223D-DFCF9B80B6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060450"/>
            <a:ext cx="7439025" cy="5103813"/>
          </a:xfrm>
        </p:spPr>
        <p:txBody>
          <a:bodyPr/>
          <a:lstStyle/>
          <a:p>
            <a:r>
              <a:rPr lang="zh-CN" altLang="en-US" sz="1600">
                <a:ea typeface="宋体" panose="02010600030101010101" pitchFamily="2" charset="-122"/>
              </a:rPr>
              <a:t>美国国家标准与技术研究院（</a:t>
            </a:r>
            <a:r>
              <a:rPr lang="en-US" altLang="zh-CN" sz="1600">
                <a:ea typeface="宋体" panose="02010600030101010101" pitchFamily="2" charset="-122"/>
              </a:rPr>
              <a:t>NIST</a:t>
            </a:r>
            <a:r>
              <a:rPr lang="zh-CN" altLang="en-US" sz="1600">
                <a:ea typeface="宋体" panose="02010600030101010101" pitchFamily="2" charset="-122"/>
              </a:rPr>
              <a:t>）定义：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zh-CN" altLang="en-US" sz="1600">
                <a:ea typeface="宋体" panose="02010600030101010101" pitchFamily="2" charset="-122"/>
              </a:rPr>
              <a:t>云计算是一种按使用量付费的模式，这种模式提供可用的、便捷的、按需的网络访问， 进入可配置的计算资源共享池（资源包括网络，服务器，存储，应用软件，服务），这些资源能够被快速提供，只需投入很少的管理工作，或与服务供应商进行很少的交互。</a:t>
            </a:r>
            <a:endParaRPr lang="en-US" altLang="zh-CN" sz="1600" baseline="30000">
              <a:ea typeface="宋体" panose="02010600030101010101" pitchFamily="2" charset="-122"/>
            </a:endParaRPr>
          </a:p>
          <a:p>
            <a:r>
              <a:rPr lang="zh-CN" altLang="en-US" sz="1600">
                <a:ea typeface="宋体" panose="02010600030101010101" pitchFamily="2" charset="-122"/>
              </a:rPr>
              <a:t>以虚拟计算为基础，是虚拟计算的逻辑扩展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Amazon EC2</a:t>
            </a:r>
            <a:r>
              <a:rPr lang="zh-CN" altLang="en-US" sz="1600">
                <a:ea typeface="宋体" panose="02010600030101010101" pitchFamily="2" charset="-122"/>
              </a:rPr>
              <a:t>：几千服务器，几百万虚拟机，</a:t>
            </a:r>
            <a:r>
              <a:rPr lang="en-US" altLang="zh-CN" sz="1600">
                <a:ea typeface="宋体" panose="02010600030101010101" pitchFamily="2" charset="-122"/>
              </a:rPr>
              <a:t>PT</a:t>
            </a:r>
            <a:r>
              <a:rPr lang="zh-CN" altLang="en-US" sz="1600">
                <a:ea typeface="宋体" panose="02010600030101010101" pitchFamily="2" charset="-122"/>
              </a:rPr>
              <a:t>级别存储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zh-CN" altLang="en-US" sz="1600">
                <a:ea typeface="宋体" panose="02010600030101010101" pitchFamily="2" charset="-122"/>
              </a:rPr>
              <a:t>阿里云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zh-CN" altLang="en-US" sz="1600">
                <a:ea typeface="宋体" panose="02010600030101010101" pitchFamily="2" charset="-122"/>
              </a:rPr>
              <a:t>类别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zh-CN" altLang="en-US" sz="1600">
                <a:ea typeface="宋体" panose="02010600030101010101" pitchFamily="2" charset="-122"/>
              </a:rPr>
              <a:t>公共云（</a:t>
            </a:r>
            <a:r>
              <a:rPr lang="en-US" altLang="zh-CN" sz="1600">
                <a:ea typeface="宋体" panose="02010600030101010101" pitchFamily="2" charset="-122"/>
              </a:rPr>
              <a:t>Public cloud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zh-CN" altLang="en-US" sz="1600">
                <a:ea typeface="宋体" panose="02010600030101010101" pitchFamily="2" charset="-122"/>
              </a:rPr>
              <a:t>私有云（</a:t>
            </a:r>
            <a:r>
              <a:rPr lang="en-US" altLang="zh-CN" sz="1600">
                <a:ea typeface="宋体" panose="02010600030101010101" pitchFamily="2" charset="-122"/>
              </a:rPr>
              <a:t>Private cloud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zh-CN" altLang="en-US" sz="1600">
                <a:ea typeface="宋体" panose="02010600030101010101" pitchFamily="2" charset="-122"/>
              </a:rPr>
              <a:t>混合云（</a:t>
            </a:r>
            <a:r>
              <a:rPr lang="en-US" altLang="zh-CN" sz="1600">
                <a:ea typeface="宋体" panose="02010600030101010101" pitchFamily="2" charset="-122"/>
              </a:rPr>
              <a:t>Hybrid cloud</a:t>
            </a:r>
            <a:r>
              <a:rPr lang="zh-CN" altLang="en-US" sz="1600">
                <a:ea typeface="宋体" panose="02010600030101010101" pitchFamily="2" charset="-122"/>
              </a:rPr>
              <a:t>）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zh-CN" altLang="en-US" sz="1600">
                <a:ea typeface="宋体" panose="02010600030101010101" pitchFamily="2" charset="-122"/>
              </a:rPr>
              <a:t>服务模式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Software as a Service (SaaS)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Platform as a Service (PaaS) 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Infrastructure as a Service (IaaS)</a:t>
            </a:r>
          </a:p>
        </p:txBody>
      </p:sp>
      <p:pic>
        <p:nvPicPr>
          <p:cNvPr id="52228" name="Picture 2" descr="http://pic.baike.soso.com/p/20140606/20140606143646-1562154693.jpg">
            <a:extLst>
              <a:ext uri="{FF2B5EF4-FFF2-40B4-BE49-F238E27FC236}">
                <a16:creationId xmlns:a16="http://schemas.microsoft.com/office/drawing/2014/main" id="{B729CE67-5D9F-6280-0291-8F570D25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3362325"/>
            <a:ext cx="30575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01F07-05A4-0CB9-E3D6-8FAB0A13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如果没有操作系统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……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7171" name="Picture 4" descr="m_h032026_3">
            <a:extLst>
              <a:ext uri="{FF2B5EF4-FFF2-40B4-BE49-F238E27FC236}">
                <a16:creationId xmlns:a16="http://schemas.microsoft.com/office/drawing/2014/main" id="{D1270301-00F3-E103-6BD8-1C6405BB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4586288"/>
            <a:ext cx="3081337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2">
            <a:extLst>
              <a:ext uri="{FF2B5EF4-FFF2-40B4-BE49-F238E27FC236}">
                <a16:creationId xmlns:a16="http://schemas.microsoft.com/office/drawing/2014/main" id="{BCEB1894-F45D-56A7-4AA0-C9AA067B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3" y="4586288"/>
            <a:ext cx="313531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http://s4.sinaimg.cn/orignal/4a8f0db5731d0b6b50b53">
            <a:extLst>
              <a:ext uri="{FF2B5EF4-FFF2-40B4-BE49-F238E27FC236}">
                <a16:creationId xmlns:a16="http://schemas.microsoft.com/office/drawing/2014/main" id="{586D5DEB-6F87-15ED-9AF1-D53C834C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1323975"/>
            <a:ext cx="307975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E7A1FFB-15C1-26D0-DA18-F724075D53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9663" y="73025"/>
            <a:ext cx="7645400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云计算架构</a:t>
            </a:r>
            <a:endParaRPr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53251" name="Picture 1" descr="1_21.pdf">
            <a:extLst>
              <a:ext uri="{FF2B5EF4-FFF2-40B4-BE49-F238E27FC236}">
                <a16:creationId xmlns:a16="http://schemas.microsoft.com/office/drawing/2014/main" id="{EF51E2D1-063B-1453-C091-04117E12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71563"/>
            <a:ext cx="7308850" cy="57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0F744A8-3233-FBD7-2C5B-D96CD503A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7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操作系统设计目标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0463A2-FF89-AD2F-D0B9-5B0F6DB9D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581150"/>
            <a:ext cx="7029450" cy="41148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管理计算机硬件的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程序</a:t>
            </a:r>
            <a:r>
              <a:rPr lang="zh-CN" altLang="en-US" dirty="0">
                <a:ea typeface="宋体" pitchFamily="2" charset="-122"/>
              </a:rPr>
              <a:t>，在计算机用户和计算机硬件之间充当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中介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操作系统设计目标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>
              <a:defRPr/>
            </a:pPr>
            <a:r>
              <a:rPr lang="zh-CN" altLang="en-US" b="1" i="1" dirty="0">
                <a:ea typeface="宋体" pitchFamily="2" charset="-122"/>
              </a:rPr>
              <a:t>运行</a:t>
            </a:r>
            <a:r>
              <a:rPr lang="zh-CN" altLang="en-US" dirty="0">
                <a:ea typeface="宋体" pitchFamily="2" charset="-122"/>
              </a:rPr>
              <a:t>用户程序  </a:t>
            </a:r>
            <a:r>
              <a:rPr lang="en-US" altLang="zh-CN" dirty="0">
                <a:ea typeface="宋体" pitchFamily="2" charset="-122"/>
              </a:rPr>
              <a:t>---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核心目标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更</a:t>
            </a:r>
            <a:r>
              <a:rPr lang="zh-CN" altLang="en-US" b="1" i="1" dirty="0">
                <a:ea typeface="宋体" pitchFamily="2" charset="-122"/>
              </a:rPr>
              <a:t>方便 </a:t>
            </a:r>
            <a:r>
              <a:rPr lang="zh-CN" altLang="en-US" dirty="0">
                <a:ea typeface="宋体" pitchFamily="2" charset="-122"/>
              </a:rPr>
              <a:t>地解决用户问题，使计算机系统</a:t>
            </a:r>
            <a:r>
              <a:rPr lang="zh-CN" altLang="en-US" b="1" i="1" dirty="0">
                <a:ea typeface="宋体" pitchFamily="2" charset="-122"/>
              </a:rPr>
              <a:t>方便</a:t>
            </a:r>
            <a:r>
              <a:rPr lang="zh-CN" altLang="en-US" dirty="0">
                <a:ea typeface="宋体" pitchFamily="2" charset="-122"/>
              </a:rPr>
              <a:t>地使用</a:t>
            </a: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以一种</a:t>
            </a:r>
            <a:r>
              <a:rPr lang="zh-CN" altLang="en-US" b="1" i="1" dirty="0">
                <a:ea typeface="宋体" pitchFamily="2" charset="-122"/>
              </a:rPr>
              <a:t>高效</a:t>
            </a:r>
            <a:r>
              <a:rPr lang="zh-CN" altLang="en-US" dirty="0">
                <a:ea typeface="宋体" pitchFamily="2" charset="-122"/>
              </a:rPr>
              <a:t>方式使用计算机硬件。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>
                <a:ea typeface="宋体" pitchFamily="2" charset="-122"/>
              </a:rPr>
              <a:t>不同用户、不同系统、不同阶段有不同的侧重点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早期：高效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>
                <a:ea typeface="宋体" pitchFamily="2" charset="-122"/>
              </a:rPr>
              <a:t>目前：方便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59622-0A0C-4D7D-7911-33A2C0DE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用户视角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483D6235-2A3A-C280-29A7-15D1FD46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不同的用户用不同的视角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PC</a:t>
            </a:r>
            <a:r>
              <a:rPr lang="zh-CN" altLang="en-US">
                <a:ea typeface="宋体" panose="02010600030101010101" pitchFamily="2" charset="-122"/>
              </a:rPr>
              <a:t>用户希望操作系统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方便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易用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高性能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不关心资源利用率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>
                <a:ea typeface="宋体" panose="02010600030101010101" pitchFamily="2" charset="-122"/>
              </a:rPr>
              <a:t>主机用户：满足所有用户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资源利用率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zh-CN" altLang="en-US">
                <a:ea typeface="宋体" panose="02010600030101010101" pitchFamily="2" charset="-122"/>
              </a:rPr>
              <a:t>工作站用户：性能和资源利用率折中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手持设备用户：方便、电池续航时间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有些计算机无用户界面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-</a:t>
            </a: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家电的电脑控制器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1BB99EF-14B0-04B9-C8E2-2DC24C7DF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系统视角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D41349E-E6DF-5815-3AF5-26B20AB80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028700"/>
            <a:ext cx="7308850" cy="42656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OS </a:t>
            </a:r>
            <a:r>
              <a:rPr lang="zh-CN" altLang="en-US">
                <a:ea typeface="宋体" panose="02010600030101010101" pitchFamily="2" charset="-122"/>
              </a:rPr>
              <a:t>是资源分配器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管理所有资源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面对冲突的资源请求，决定如何分配资源，以便系统能有效而公平地运行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OS </a:t>
            </a:r>
            <a:r>
              <a:rPr lang="zh-CN" altLang="en-US">
                <a:ea typeface="宋体" panose="02010600030101010101" pitchFamily="2" charset="-122"/>
              </a:rPr>
              <a:t>是控制程序</a:t>
            </a:r>
            <a:endParaRPr lang="zh-CN" altLang="en-US" b="1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管理用户程序的运行以防止计算机资源的错误使用或使用不当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001E41F-EA16-AA85-DC94-827B53F29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操作系统定义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6A5830A-A33D-AAAF-8E81-A2FA86CCA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452563"/>
            <a:ext cx="7191375" cy="313372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没有一个可广泛接受的操作系统定义</a:t>
            </a:r>
          </a:p>
          <a:p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当你预定一个“操作系统“时零售商所装的所有东西” （简单观点）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包括的特性随系统不同而变化很大</a:t>
            </a:r>
          </a:p>
          <a:p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一直运行在计算机上的程序”称为</a:t>
            </a:r>
            <a:r>
              <a:rPr lang="zh-CN" altLang="en-US" b="1">
                <a:ea typeface="宋体" panose="02010600030101010101" pitchFamily="2" charset="-122"/>
              </a:rPr>
              <a:t>内核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kernel).  </a:t>
            </a:r>
            <a:r>
              <a:rPr lang="zh-CN" altLang="en-US">
                <a:ea typeface="宋体" panose="02010600030101010101" pitchFamily="2" charset="-122"/>
              </a:rPr>
              <a:t>其他程序则为系统程序和应用程序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529991</TotalTime>
  <Words>1674</Words>
  <Application>Microsoft Office PowerPoint</Application>
  <PresentationFormat>全屏显示(4:3)</PresentationFormat>
  <Paragraphs>250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Monotype Sorts</vt:lpstr>
      <vt:lpstr>Arial</vt:lpstr>
      <vt:lpstr>Helvetica</vt:lpstr>
      <vt:lpstr>Times New Roman</vt:lpstr>
      <vt:lpstr>Webdings</vt:lpstr>
      <vt:lpstr>os-w-java</vt:lpstr>
      <vt:lpstr>第一章  导 论</vt:lpstr>
      <vt:lpstr>内容</vt:lpstr>
      <vt:lpstr>1、操作系统做什么？</vt:lpstr>
      <vt:lpstr>计算机系统的4个部分</vt:lpstr>
      <vt:lpstr>如果没有操作系统……</vt:lpstr>
      <vt:lpstr>操作系统设计目标</vt:lpstr>
      <vt:lpstr>用户视角</vt:lpstr>
      <vt:lpstr>系统视角</vt:lpstr>
      <vt:lpstr>操作系统定义</vt:lpstr>
      <vt:lpstr>2、计算机系统组织</vt:lpstr>
      <vt:lpstr>现代计算机系统</vt:lpstr>
      <vt:lpstr>系统启动</vt:lpstr>
      <vt:lpstr>计算机系统操作</vt:lpstr>
      <vt:lpstr>冯诺依曼计算机</vt:lpstr>
      <vt:lpstr>中断</vt:lpstr>
      <vt:lpstr>中断处理过程</vt:lpstr>
      <vt:lpstr>存储结构</vt:lpstr>
      <vt:lpstr>硬盘和固态硬盘</vt:lpstr>
      <vt:lpstr>存储设备层次</vt:lpstr>
      <vt:lpstr>不同级别存储器的性能</vt:lpstr>
      <vt:lpstr> I/O操作</vt:lpstr>
      <vt:lpstr>两种I/O方法</vt:lpstr>
      <vt:lpstr>3、计算机系统体系结构</vt:lpstr>
      <vt:lpstr>单处理器系统</vt:lpstr>
      <vt:lpstr>Intel Xeon E7</vt:lpstr>
      <vt:lpstr>多处理器系统</vt:lpstr>
      <vt:lpstr>多处理器系统分类</vt:lpstr>
      <vt:lpstr>集群系统</vt:lpstr>
      <vt:lpstr>集群系统</vt:lpstr>
      <vt:lpstr>天河2号</vt:lpstr>
      <vt:lpstr>操作系统类型</vt:lpstr>
      <vt:lpstr>无操作系统计算机</vt:lpstr>
      <vt:lpstr>简单批处理系统</vt:lpstr>
      <vt:lpstr>简单批处理内存映像</vt:lpstr>
      <vt:lpstr>PowerPoint 演示文稿</vt:lpstr>
      <vt:lpstr>多道程序系统</vt:lpstr>
      <vt:lpstr>多道程序和单道程序运行例子</vt:lpstr>
      <vt:lpstr>分时系统 </vt:lpstr>
      <vt:lpstr>PowerPoint 演示文稿</vt:lpstr>
      <vt:lpstr>5、操作系统操作</vt:lpstr>
      <vt:lpstr>双重模式操作</vt:lpstr>
      <vt:lpstr>双重模式操作</vt:lpstr>
      <vt:lpstr>用户模式到内核模式的转换</vt:lpstr>
      <vt:lpstr>6、计算环境</vt:lpstr>
      <vt:lpstr>传统计算 </vt:lpstr>
      <vt:lpstr>移动计算</vt:lpstr>
      <vt:lpstr>分布式计算</vt:lpstr>
      <vt:lpstr>虚拟计算</vt:lpstr>
      <vt:lpstr>云计算</vt:lpstr>
      <vt:lpstr>云计算架构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高 歌</cp:lastModifiedBy>
  <cp:revision>146</cp:revision>
  <dcterms:created xsi:type="dcterms:W3CDTF">2004-10-07T18:29:30Z</dcterms:created>
  <dcterms:modified xsi:type="dcterms:W3CDTF">2022-09-01T00:47:59Z</dcterms:modified>
</cp:coreProperties>
</file>