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8" r:id="rId1"/>
  </p:sldMasterIdLst>
  <p:notesMasterIdLst>
    <p:notesMasterId r:id="rId80"/>
  </p:notesMasterIdLst>
  <p:handoutMasterIdLst>
    <p:handoutMasterId r:id="rId81"/>
  </p:handoutMasterIdLst>
  <p:sldIdLst>
    <p:sldId id="325" r:id="rId2"/>
    <p:sldId id="335" r:id="rId3"/>
    <p:sldId id="364" r:id="rId4"/>
    <p:sldId id="336" r:id="rId5"/>
    <p:sldId id="337" r:id="rId6"/>
    <p:sldId id="338" r:id="rId7"/>
    <p:sldId id="327" r:id="rId8"/>
    <p:sldId id="339" r:id="rId9"/>
    <p:sldId id="340" r:id="rId10"/>
    <p:sldId id="341" r:id="rId11"/>
    <p:sldId id="365" r:id="rId12"/>
    <p:sldId id="381" r:id="rId13"/>
    <p:sldId id="382" r:id="rId14"/>
    <p:sldId id="383" r:id="rId15"/>
    <p:sldId id="280" r:id="rId16"/>
    <p:sldId id="366" r:id="rId17"/>
    <p:sldId id="369" r:id="rId18"/>
    <p:sldId id="342" r:id="rId19"/>
    <p:sldId id="281" r:id="rId20"/>
    <p:sldId id="282" r:id="rId21"/>
    <p:sldId id="283" r:id="rId22"/>
    <p:sldId id="344" r:id="rId23"/>
    <p:sldId id="370" r:id="rId24"/>
    <p:sldId id="345" r:id="rId25"/>
    <p:sldId id="371" r:id="rId26"/>
    <p:sldId id="372" r:id="rId27"/>
    <p:sldId id="373" r:id="rId28"/>
    <p:sldId id="346" r:id="rId29"/>
    <p:sldId id="347" r:id="rId30"/>
    <p:sldId id="348" r:id="rId31"/>
    <p:sldId id="384" r:id="rId32"/>
    <p:sldId id="386" r:id="rId33"/>
    <p:sldId id="387" r:id="rId34"/>
    <p:sldId id="390" r:id="rId35"/>
    <p:sldId id="391" r:id="rId36"/>
    <p:sldId id="393" r:id="rId37"/>
    <p:sldId id="394" r:id="rId38"/>
    <p:sldId id="395" r:id="rId39"/>
    <p:sldId id="398" r:id="rId40"/>
    <p:sldId id="396" r:id="rId41"/>
    <p:sldId id="401" r:id="rId42"/>
    <p:sldId id="374" r:id="rId43"/>
    <p:sldId id="349" r:id="rId44"/>
    <p:sldId id="352" r:id="rId45"/>
    <p:sldId id="380" r:id="rId46"/>
    <p:sldId id="376" r:id="rId47"/>
    <p:sldId id="377" r:id="rId48"/>
    <p:sldId id="378" r:id="rId49"/>
    <p:sldId id="379" r:id="rId50"/>
    <p:sldId id="375" r:id="rId51"/>
    <p:sldId id="353" r:id="rId52"/>
    <p:sldId id="354" r:id="rId53"/>
    <p:sldId id="355" r:id="rId54"/>
    <p:sldId id="356" r:id="rId55"/>
    <p:sldId id="357" r:id="rId56"/>
    <p:sldId id="358" r:id="rId57"/>
    <p:sldId id="360" r:id="rId58"/>
    <p:sldId id="361" r:id="rId59"/>
    <p:sldId id="402" r:id="rId60"/>
    <p:sldId id="403" r:id="rId61"/>
    <p:sldId id="404" r:id="rId62"/>
    <p:sldId id="406" r:id="rId63"/>
    <p:sldId id="408" r:id="rId64"/>
    <p:sldId id="410" r:id="rId65"/>
    <p:sldId id="412" r:id="rId66"/>
    <p:sldId id="413" r:id="rId67"/>
    <p:sldId id="414" r:id="rId68"/>
    <p:sldId id="415" r:id="rId69"/>
    <p:sldId id="416" r:id="rId70"/>
    <p:sldId id="417" r:id="rId71"/>
    <p:sldId id="418" r:id="rId72"/>
    <p:sldId id="420" r:id="rId73"/>
    <p:sldId id="422" r:id="rId74"/>
    <p:sldId id="423" r:id="rId75"/>
    <p:sldId id="424" r:id="rId76"/>
    <p:sldId id="425" r:id="rId77"/>
    <p:sldId id="427" r:id="rId78"/>
    <p:sldId id="428" r:id="rId7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517" y="67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76"/>
    </p:cViewPr>
  </p:sorterViewPr>
  <p:notesViewPr>
    <p:cSldViewPr snapToGrid="0">
      <p:cViewPr varScale="1">
        <p:scale>
          <a:sx n="53" d="100"/>
          <a:sy n="53" d="100"/>
        </p:scale>
        <p:origin x="-261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歌" userId="d8a25b1d-6c3e-4cc3-9e77-5cd4abedca6a" providerId="ADAL" clId="{98A44507-8FC7-4CC3-81A1-1D7E88CD0A04}"/>
    <pc:docChg chg="modSld">
      <pc:chgData name="高歌" userId="d8a25b1d-6c3e-4cc3-9e77-5cd4abedca6a" providerId="ADAL" clId="{98A44507-8FC7-4CC3-81A1-1D7E88CD0A04}" dt="2022-10-27T16:17:20.059" v="4" actId="478"/>
      <pc:docMkLst>
        <pc:docMk/>
      </pc:docMkLst>
      <pc:sldChg chg="delSp">
        <pc:chgData name="高歌" userId="d8a25b1d-6c3e-4cc3-9e77-5cd4abedca6a" providerId="ADAL" clId="{98A44507-8FC7-4CC3-81A1-1D7E88CD0A04}" dt="2022-10-27T16:01:08.269" v="0" actId="478"/>
        <pc:sldMkLst>
          <pc:docMk/>
          <pc:sldMk cId="0" sldId="364"/>
        </pc:sldMkLst>
        <pc:spChg chg="del">
          <ac:chgData name="高歌" userId="d8a25b1d-6c3e-4cc3-9e77-5cd4abedca6a" providerId="ADAL" clId="{98A44507-8FC7-4CC3-81A1-1D7E88CD0A04}" dt="2022-10-27T16:01:08.269" v="0" actId="478"/>
          <ac:spMkLst>
            <pc:docMk/>
            <pc:sldMk cId="0" sldId="364"/>
            <ac:spMk id="7171" creationId="{3CC4AA9D-0BAF-42D0-64AA-24D1CC8E5370}"/>
          </ac:spMkLst>
        </pc:spChg>
      </pc:sldChg>
      <pc:sldChg chg="delSp">
        <pc:chgData name="高歌" userId="d8a25b1d-6c3e-4cc3-9e77-5cd4abedca6a" providerId="ADAL" clId="{98A44507-8FC7-4CC3-81A1-1D7E88CD0A04}" dt="2022-10-27T16:01:17.954" v="1" actId="478"/>
        <pc:sldMkLst>
          <pc:docMk/>
          <pc:sldMk cId="0" sldId="366"/>
        </pc:sldMkLst>
        <pc:spChg chg="del">
          <ac:chgData name="高歌" userId="d8a25b1d-6c3e-4cc3-9e77-5cd4abedca6a" providerId="ADAL" clId="{98A44507-8FC7-4CC3-81A1-1D7E88CD0A04}" dt="2022-10-27T16:01:17.954" v="1" actId="478"/>
          <ac:spMkLst>
            <pc:docMk/>
            <pc:sldMk cId="0" sldId="366"/>
            <ac:spMk id="20483" creationId="{F0AC6B6B-A73D-9E3E-9D80-64CDFD3739F3}"/>
          </ac:spMkLst>
        </pc:spChg>
      </pc:sldChg>
      <pc:sldChg chg="delSp">
        <pc:chgData name="高歌" userId="d8a25b1d-6c3e-4cc3-9e77-5cd4abedca6a" providerId="ADAL" clId="{98A44507-8FC7-4CC3-81A1-1D7E88CD0A04}" dt="2022-10-27T16:17:20.059" v="4" actId="478"/>
        <pc:sldMkLst>
          <pc:docMk/>
          <pc:sldMk cId="0" sldId="373"/>
        </pc:sldMkLst>
        <pc:spChg chg="del">
          <ac:chgData name="高歌" userId="d8a25b1d-6c3e-4cc3-9e77-5cd4abedca6a" providerId="ADAL" clId="{98A44507-8FC7-4CC3-81A1-1D7E88CD0A04}" dt="2022-10-27T16:17:20.059" v="4" actId="478"/>
          <ac:spMkLst>
            <pc:docMk/>
            <pc:sldMk cId="0" sldId="373"/>
            <ac:spMk id="31747" creationId="{77A3B83E-969D-2CCB-9440-FA1B908D5219}"/>
          </ac:spMkLst>
        </pc:spChg>
      </pc:sldChg>
      <pc:sldChg chg="delSp">
        <pc:chgData name="高歌" userId="d8a25b1d-6c3e-4cc3-9e77-5cd4abedca6a" providerId="ADAL" clId="{98A44507-8FC7-4CC3-81A1-1D7E88CD0A04}" dt="2022-10-27T16:01:29.689" v="2" actId="478"/>
        <pc:sldMkLst>
          <pc:docMk/>
          <pc:sldMk cId="0" sldId="374"/>
        </pc:sldMkLst>
        <pc:spChg chg="del">
          <ac:chgData name="高歌" userId="d8a25b1d-6c3e-4cc3-9e77-5cd4abedca6a" providerId="ADAL" clId="{98A44507-8FC7-4CC3-81A1-1D7E88CD0A04}" dt="2022-10-27T16:01:29.689" v="2" actId="478"/>
          <ac:spMkLst>
            <pc:docMk/>
            <pc:sldMk cId="0" sldId="374"/>
            <ac:spMk id="47107" creationId="{B65D0D67-A48E-3AE2-F793-AF7511A5298A}"/>
          </ac:spMkLst>
        </pc:spChg>
      </pc:sldChg>
      <pc:sldChg chg="delSp">
        <pc:chgData name="高歌" userId="d8a25b1d-6c3e-4cc3-9e77-5cd4abedca6a" providerId="ADAL" clId="{98A44507-8FC7-4CC3-81A1-1D7E88CD0A04}" dt="2022-10-27T16:01:36.837" v="3" actId="478"/>
        <pc:sldMkLst>
          <pc:docMk/>
          <pc:sldMk cId="0" sldId="402"/>
        </pc:sldMkLst>
        <pc:spChg chg="del">
          <ac:chgData name="高歌" userId="d8a25b1d-6c3e-4cc3-9e77-5cd4abedca6a" providerId="ADAL" clId="{98A44507-8FC7-4CC3-81A1-1D7E88CD0A04}" dt="2022-10-27T16:01:36.837" v="3" actId="478"/>
          <ac:spMkLst>
            <pc:docMk/>
            <pc:sldMk cId="0" sldId="402"/>
            <ac:spMk id="64515" creationId="{A0339343-1A73-81FC-CAF0-D128E20F4BD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54A28DF-9B64-ABEE-6AF6-8A9CDBFED4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50260E0-0B8D-30F5-0A16-E6717547820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2690147C-01A9-9DBE-F937-4F4DB182FA2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0653D845-E32A-B590-DF60-4EADA9EAF1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44878CC6-FEC8-4A80-8205-C9B9384C64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0E7DE57-984B-978E-A047-9BC73FC4DA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877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93ACD04-5A8A-8126-B8C4-09BD68E64A0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89288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28C194-634E-F56C-709B-57D1CA5C88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1263" y="711200"/>
            <a:ext cx="4832350" cy="36242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F5A4AFEB-F6E6-5EF8-4ED2-2477613EAC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7263" y="4572000"/>
            <a:ext cx="5421312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21C31598-DF5F-C07A-DC3F-222DAC5D1A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18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defTabSz="94932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45115D33-27BB-11C0-1FF6-45C000C0A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44000"/>
            <a:ext cx="31892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045" tIns="47522" rIns="95045" bIns="4752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/>
            </a:lvl1pPr>
          </a:lstStyle>
          <a:p>
            <a:fld id="{056FD75C-2718-4C29-939E-C85D84285C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F8F8F8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Slide_iconblue_pc">
            <a:extLst>
              <a:ext uri="{FF2B5EF4-FFF2-40B4-BE49-F238E27FC236}">
                <a16:creationId xmlns:a16="http://schemas.microsoft.com/office/drawing/2014/main" id="{CDBD6B7E-A896-3622-4A5C-D6AE3BAE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BD21332_">
            <a:extLst>
              <a:ext uri="{FF2B5EF4-FFF2-40B4-BE49-F238E27FC236}">
                <a16:creationId xmlns:a16="http://schemas.microsoft.com/office/drawing/2014/main" id="{C1829970-A2C0-CA02-8C5D-B8E9DDA2F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CE226E-B6E9-EA29-FFEC-EFB5AA41B0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8C0612-BF4C-AFD3-18B5-2B4468978A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96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384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019300" cy="5537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905500" cy="5537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19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8096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6016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282700"/>
            <a:ext cx="3598862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8350" y="1282700"/>
            <a:ext cx="3600450" cy="448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9988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822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589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4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094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45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8F8F8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0CC425-08F5-E8A6-B897-BCB27FC0E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282700"/>
            <a:ext cx="7351712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52315D5-0B12-DAFC-28AA-7CC283DD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t>3.</a:t>
            </a:r>
            <a:fld id="{07F06D69-C619-48DF-ACE2-812A66B2D1E8}" type="slidenum">
              <a:rPr lang="en-US" altLang="zh-CN" sz="1000" b="1">
                <a:solidFill>
                  <a:srgbClr val="993300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993300"/>
              </a:solidFill>
              <a:ea typeface="宋体" panose="02010600030101010101" pitchFamily="2" charset="-122"/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3289678E-5C04-F67B-7563-0FA178032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C214C5CB-4B26-0F60-79F5-83ACC7832C6E}"/>
              </a:ext>
            </a:extLst>
          </p:cNvPr>
          <p:cNvSpPr>
            <a:spLocks/>
          </p:cNvSpPr>
          <p:nvPr/>
        </p:nvSpPr>
        <p:spPr bwMode="auto">
          <a:xfrm rot="8361210" flipV="1">
            <a:off x="1609725" y="4962525"/>
            <a:ext cx="9525" cy="1588"/>
          </a:xfrm>
          <a:custGeom>
            <a:avLst/>
            <a:gdLst>
              <a:gd name="T0" fmla="*/ 2147483646 w 20"/>
              <a:gd name="T1" fmla="*/ 250283092 h 4"/>
              <a:gd name="T2" fmla="*/ 0 w 20"/>
              <a:gd name="T3" fmla="*/ 0 h 4"/>
              <a:gd name="T4" fmla="*/ 1728323156 w 20"/>
              <a:gd name="T5" fmla="*/ 0 h 4"/>
              <a:gd name="T6" fmla="*/ 2147483646 w 20"/>
              <a:gd name="T7" fmla="*/ 25028309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" h="4">
                <a:moveTo>
                  <a:pt x="20" y="4"/>
                </a:moveTo>
                <a:lnTo>
                  <a:pt x="0" y="0"/>
                </a:lnTo>
                <a:lnTo>
                  <a:pt x="16" y="0"/>
                </a:lnTo>
                <a:lnTo>
                  <a:pt x="20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C5466971-A945-C7D4-280D-63042C53ECBB}"/>
              </a:ext>
            </a:extLst>
          </p:cNvPr>
          <p:cNvSpPr>
            <a:spLocks/>
          </p:cNvSpPr>
          <p:nvPr/>
        </p:nvSpPr>
        <p:spPr bwMode="auto">
          <a:xfrm rot="10665470" flipV="1">
            <a:off x="1189038" y="4205288"/>
            <a:ext cx="4762" cy="1587"/>
          </a:xfrm>
          <a:custGeom>
            <a:avLst/>
            <a:gdLst>
              <a:gd name="T0" fmla="*/ 749903887 w 12"/>
              <a:gd name="T1" fmla="*/ 249810464 h 4"/>
              <a:gd name="T2" fmla="*/ 0 w 12"/>
              <a:gd name="T3" fmla="*/ 0 h 4"/>
              <a:gd name="T4" fmla="*/ 749903887 w 12"/>
              <a:gd name="T5" fmla="*/ 0 h 4"/>
              <a:gd name="T6" fmla="*/ 749903887 w 12"/>
              <a:gd name="T7" fmla="*/ 249810464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4">
                <a:moveTo>
                  <a:pt x="12" y="4"/>
                </a:moveTo>
                <a:lnTo>
                  <a:pt x="0" y="0"/>
                </a:lnTo>
                <a:lnTo>
                  <a:pt x="12" y="0"/>
                </a:lnTo>
                <a:lnTo>
                  <a:pt x="12" y="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9A853967-B348-06CE-2B9B-E29EA2603804}"/>
              </a:ext>
            </a:extLst>
          </p:cNvPr>
          <p:cNvSpPr>
            <a:spLocks/>
          </p:cNvSpPr>
          <p:nvPr/>
        </p:nvSpPr>
        <p:spPr bwMode="auto">
          <a:xfrm>
            <a:off x="5164138" y="4206875"/>
            <a:ext cx="7937" cy="9525"/>
          </a:xfrm>
          <a:custGeom>
            <a:avLst/>
            <a:gdLst>
              <a:gd name="T0" fmla="*/ 2025495282 w 12"/>
              <a:gd name="T1" fmla="*/ 2147483646 h 12"/>
              <a:gd name="T2" fmla="*/ 0 w 12"/>
              <a:gd name="T3" fmla="*/ 2147483646 h 12"/>
              <a:gd name="T4" fmla="*/ 2147483646 w 12"/>
              <a:gd name="T5" fmla="*/ 0 h 12"/>
              <a:gd name="T6" fmla="*/ 2025495282 w 12"/>
              <a:gd name="T7" fmla="*/ 2147483646 h 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" h="12">
                <a:moveTo>
                  <a:pt x="7" y="12"/>
                </a:moveTo>
                <a:lnTo>
                  <a:pt x="0" y="10"/>
                </a:lnTo>
                <a:lnTo>
                  <a:pt x="12" y="0"/>
                </a:lnTo>
                <a:lnTo>
                  <a:pt x="7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Freeform 10">
            <a:extLst>
              <a:ext uri="{FF2B5EF4-FFF2-40B4-BE49-F238E27FC236}">
                <a16:creationId xmlns:a16="http://schemas.microsoft.com/office/drawing/2014/main" id="{59357EBA-F160-D530-BDF9-AF3E7414B755}"/>
              </a:ext>
            </a:extLst>
          </p:cNvPr>
          <p:cNvSpPr>
            <a:spLocks/>
          </p:cNvSpPr>
          <p:nvPr/>
        </p:nvSpPr>
        <p:spPr bwMode="auto">
          <a:xfrm>
            <a:off x="-1658938" y="1109663"/>
            <a:ext cx="4763" cy="1587"/>
          </a:xfrm>
          <a:custGeom>
            <a:avLst/>
            <a:gdLst>
              <a:gd name="T0" fmla="*/ 639374128 w 13"/>
              <a:gd name="T1" fmla="*/ 0 h 1587"/>
              <a:gd name="T2" fmla="*/ 0 w 13"/>
              <a:gd name="T3" fmla="*/ 0 h 1587"/>
              <a:gd name="T4" fmla="*/ 344319835 w 13"/>
              <a:gd name="T5" fmla="*/ 0 h 1587"/>
              <a:gd name="T6" fmla="*/ 639374128 w 13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" h="1587">
                <a:moveTo>
                  <a:pt x="13" y="0"/>
                </a:moveTo>
                <a:lnTo>
                  <a:pt x="0" y="0"/>
                </a:lnTo>
                <a:lnTo>
                  <a:pt x="7" y="0"/>
                </a:lnTo>
                <a:lnTo>
                  <a:pt x="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11">
            <a:extLst>
              <a:ext uri="{FF2B5EF4-FFF2-40B4-BE49-F238E27FC236}">
                <a16:creationId xmlns:a16="http://schemas.microsoft.com/office/drawing/2014/main" id="{0FE3E364-9B66-6B51-FAA7-A574BC7C1830}"/>
              </a:ext>
            </a:extLst>
          </p:cNvPr>
          <p:cNvSpPr>
            <a:spLocks/>
          </p:cNvSpPr>
          <p:nvPr/>
        </p:nvSpPr>
        <p:spPr bwMode="auto">
          <a:xfrm>
            <a:off x="-898525" y="1169988"/>
            <a:ext cx="3175" cy="1587"/>
          </a:xfrm>
          <a:custGeom>
            <a:avLst/>
            <a:gdLst>
              <a:gd name="T0" fmla="*/ 0 w 10"/>
              <a:gd name="T1" fmla="*/ 0 h 1587"/>
              <a:gd name="T2" fmla="*/ 320060003 w 10"/>
              <a:gd name="T3" fmla="*/ 0 h 1587"/>
              <a:gd name="T4" fmla="*/ 192036065 w 10"/>
              <a:gd name="T5" fmla="*/ 0 h 1587"/>
              <a:gd name="T6" fmla="*/ 0 w 10"/>
              <a:gd name="T7" fmla="*/ 0 h 158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587">
                <a:moveTo>
                  <a:pt x="0" y="0"/>
                </a:moveTo>
                <a:lnTo>
                  <a:pt x="10" y="0"/>
                </a:lnTo>
                <a:lnTo>
                  <a:pt x="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Rectangle 12">
            <a:extLst>
              <a:ext uri="{FF2B5EF4-FFF2-40B4-BE49-F238E27FC236}">
                <a16:creationId xmlns:a16="http://schemas.microsoft.com/office/drawing/2014/main" id="{FF08F0B6-B01C-C3B8-0D9E-A1119AB24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79550" y="423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35" name="Freeform 13">
            <a:extLst>
              <a:ext uri="{FF2B5EF4-FFF2-40B4-BE49-F238E27FC236}">
                <a16:creationId xmlns:a16="http://schemas.microsoft.com/office/drawing/2014/main" id="{6E3699BF-4194-E326-6C46-C2B9A2052163}"/>
              </a:ext>
            </a:extLst>
          </p:cNvPr>
          <p:cNvSpPr>
            <a:spLocks/>
          </p:cNvSpPr>
          <p:nvPr/>
        </p:nvSpPr>
        <p:spPr bwMode="auto">
          <a:xfrm>
            <a:off x="-1466850" y="889000"/>
            <a:ext cx="6350" cy="1588"/>
          </a:xfrm>
          <a:custGeom>
            <a:avLst/>
            <a:gdLst>
              <a:gd name="T0" fmla="*/ 0 w 18"/>
              <a:gd name="T1" fmla="*/ 81725059 h 7"/>
              <a:gd name="T2" fmla="*/ 526805878 w 18"/>
              <a:gd name="T3" fmla="*/ 0 h 7"/>
              <a:gd name="T4" fmla="*/ 790271258 w 18"/>
              <a:gd name="T5" fmla="*/ 0 h 7"/>
              <a:gd name="T6" fmla="*/ 0 w 18"/>
              <a:gd name="T7" fmla="*/ 81725059 h 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" h="7">
                <a:moveTo>
                  <a:pt x="0" y="7"/>
                </a:moveTo>
                <a:lnTo>
                  <a:pt x="12" y="0"/>
                </a:lnTo>
                <a:lnTo>
                  <a:pt x="18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6" name="Freeform 14">
            <a:extLst>
              <a:ext uri="{FF2B5EF4-FFF2-40B4-BE49-F238E27FC236}">
                <a16:creationId xmlns:a16="http://schemas.microsoft.com/office/drawing/2014/main" id="{22CD7C33-BA36-09F8-3A62-D302242ABA10}"/>
              </a:ext>
            </a:extLst>
          </p:cNvPr>
          <p:cNvSpPr>
            <a:spLocks/>
          </p:cNvSpPr>
          <p:nvPr/>
        </p:nvSpPr>
        <p:spPr bwMode="auto">
          <a:xfrm>
            <a:off x="-1639888" y="1144588"/>
            <a:ext cx="1588" cy="6350"/>
          </a:xfrm>
          <a:custGeom>
            <a:avLst/>
            <a:gdLst>
              <a:gd name="T0" fmla="*/ 0 w 6"/>
              <a:gd name="T1" fmla="*/ 1000186913 h 16"/>
              <a:gd name="T2" fmla="*/ 111237018 w 6"/>
              <a:gd name="T3" fmla="*/ 0 h 16"/>
              <a:gd name="T4" fmla="*/ 55618377 w 6"/>
              <a:gd name="T5" fmla="*/ 812592831 h 16"/>
              <a:gd name="T6" fmla="*/ 0 w 6"/>
              <a:gd name="T7" fmla="*/ 1000186913 h 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" h="16">
                <a:moveTo>
                  <a:pt x="0" y="16"/>
                </a:moveTo>
                <a:lnTo>
                  <a:pt x="6" y="0"/>
                </a:lnTo>
                <a:lnTo>
                  <a:pt x="3" y="13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Freeform 15">
            <a:extLst>
              <a:ext uri="{FF2B5EF4-FFF2-40B4-BE49-F238E27FC236}">
                <a16:creationId xmlns:a16="http://schemas.microsoft.com/office/drawing/2014/main" id="{E268C3D7-6618-C4DE-FF07-A27854723F20}"/>
              </a:ext>
            </a:extLst>
          </p:cNvPr>
          <p:cNvSpPr>
            <a:spLocks/>
          </p:cNvSpPr>
          <p:nvPr/>
        </p:nvSpPr>
        <p:spPr bwMode="auto">
          <a:xfrm>
            <a:off x="-1247775" y="1146175"/>
            <a:ext cx="4762" cy="7938"/>
          </a:xfrm>
          <a:custGeom>
            <a:avLst/>
            <a:gdLst>
              <a:gd name="T0" fmla="*/ 649001724 w 11"/>
              <a:gd name="T1" fmla="*/ 1250469965 h 20"/>
              <a:gd name="T2" fmla="*/ 0 w 11"/>
              <a:gd name="T3" fmla="*/ 0 h 20"/>
              <a:gd name="T4" fmla="*/ 892447719 w 11"/>
              <a:gd name="T5" fmla="*/ 1000313024 h 20"/>
              <a:gd name="T6" fmla="*/ 649001724 w 11"/>
              <a:gd name="T7" fmla="*/ 1250469965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" h="20">
                <a:moveTo>
                  <a:pt x="8" y="20"/>
                </a:moveTo>
                <a:lnTo>
                  <a:pt x="0" y="0"/>
                </a:lnTo>
                <a:lnTo>
                  <a:pt x="11" y="16"/>
                </a:lnTo>
                <a:lnTo>
                  <a:pt x="8" y="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8" name="Freeform 16">
            <a:extLst>
              <a:ext uri="{FF2B5EF4-FFF2-40B4-BE49-F238E27FC236}">
                <a16:creationId xmlns:a16="http://schemas.microsoft.com/office/drawing/2014/main" id="{1C4A86A1-C1FB-48A3-48E9-00B816315C41}"/>
              </a:ext>
            </a:extLst>
          </p:cNvPr>
          <p:cNvSpPr>
            <a:spLocks/>
          </p:cNvSpPr>
          <p:nvPr/>
        </p:nvSpPr>
        <p:spPr bwMode="auto">
          <a:xfrm>
            <a:off x="-1101725" y="1228725"/>
            <a:ext cx="1587" cy="6350"/>
          </a:xfrm>
          <a:custGeom>
            <a:avLst/>
            <a:gdLst>
              <a:gd name="T0" fmla="*/ 0 w 7"/>
              <a:gd name="T1" fmla="*/ 1306366904 h 14"/>
              <a:gd name="T2" fmla="*/ 81570893 w 7"/>
              <a:gd name="T3" fmla="*/ 0 h 14"/>
              <a:gd name="T4" fmla="*/ 81570893 w 7"/>
              <a:gd name="T5" fmla="*/ 653183225 h 14"/>
              <a:gd name="T6" fmla="*/ 0 w 7"/>
              <a:gd name="T7" fmla="*/ 1306366904 h 1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" h="14">
                <a:moveTo>
                  <a:pt x="0" y="14"/>
                </a:moveTo>
                <a:lnTo>
                  <a:pt x="7" y="0"/>
                </a:lnTo>
                <a:lnTo>
                  <a:pt x="7" y="7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" name="Freeform 17">
            <a:extLst>
              <a:ext uri="{FF2B5EF4-FFF2-40B4-BE49-F238E27FC236}">
                <a16:creationId xmlns:a16="http://schemas.microsoft.com/office/drawing/2014/main" id="{2573360F-C371-03DB-18F3-76ECFC595C86}"/>
              </a:ext>
            </a:extLst>
          </p:cNvPr>
          <p:cNvSpPr>
            <a:spLocks/>
          </p:cNvSpPr>
          <p:nvPr/>
        </p:nvSpPr>
        <p:spPr bwMode="auto">
          <a:xfrm>
            <a:off x="-1303338" y="1270000"/>
            <a:ext cx="12700" cy="1588"/>
          </a:xfrm>
          <a:custGeom>
            <a:avLst/>
            <a:gdLst>
              <a:gd name="T0" fmla="*/ 0 w 30"/>
              <a:gd name="T1" fmla="*/ 444947543 h 3"/>
              <a:gd name="T2" fmla="*/ 1137990697 w 30"/>
              <a:gd name="T3" fmla="*/ 0 h 3"/>
              <a:gd name="T4" fmla="*/ 2147483646 w 30"/>
              <a:gd name="T5" fmla="*/ 0 h 3"/>
              <a:gd name="T6" fmla="*/ 0 w 30"/>
              <a:gd name="T7" fmla="*/ 444947543 h 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0" h="3">
                <a:moveTo>
                  <a:pt x="0" y="3"/>
                </a:moveTo>
                <a:lnTo>
                  <a:pt x="15" y="0"/>
                </a:lnTo>
                <a:lnTo>
                  <a:pt x="30" y="0"/>
                </a:lnTo>
                <a:lnTo>
                  <a:pt x="0" y="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0" name="Freeform 18">
            <a:extLst>
              <a:ext uri="{FF2B5EF4-FFF2-40B4-BE49-F238E27FC236}">
                <a16:creationId xmlns:a16="http://schemas.microsoft.com/office/drawing/2014/main" id="{4127037A-45F4-3F0D-8F1F-037ADFD224E6}"/>
              </a:ext>
            </a:extLst>
          </p:cNvPr>
          <p:cNvSpPr>
            <a:spLocks/>
          </p:cNvSpPr>
          <p:nvPr/>
        </p:nvSpPr>
        <p:spPr bwMode="auto">
          <a:xfrm>
            <a:off x="1176338" y="885825"/>
            <a:ext cx="4762" cy="9525"/>
          </a:xfrm>
          <a:custGeom>
            <a:avLst/>
            <a:gdLst>
              <a:gd name="T0" fmla="*/ 0 w 9"/>
              <a:gd name="T1" fmla="*/ 1500280369 h 24"/>
              <a:gd name="T2" fmla="*/ 1333162642 w 9"/>
              <a:gd name="T3" fmla="*/ 0 h 24"/>
              <a:gd name="T4" fmla="*/ 888868571 w 9"/>
              <a:gd name="T5" fmla="*/ 1062718538 h 24"/>
              <a:gd name="T6" fmla="*/ 0 w 9"/>
              <a:gd name="T7" fmla="*/ 1500280369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" h="24">
                <a:moveTo>
                  <a:pt x="0" y="24"/>
                </a:moveTo>
                <a:lnTo>
                  <a:pt x="9" y="0"/>
                </a:lnTo>
                <a:lnTo>
                  <a:pt x="6" y="17"/>
                </a:lnTo>
                <a:lnTo>
                  <a:pt x="0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1" name="Picture 19" descr="Slide_iconblue_pc">
            <a:extLst>
              <a:ext uri="{FF2B5EF4-FFF2-40B4-BE49-F238E27FC236}">
                <a16:creationId xmlns:a16="http://schemas.microsoft.com/office/drawing/2014/main" id="{3704754F-F11F-9B18-45BB-DC60F08E9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6010275"/>
            <a:ext cx="10112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20" descr="Slide_iconvertical">
            <a:extLst>
              <a:ext uri="{FF2B5EF4-FFF2-40B4-BE49-F238E27FC236}">
                <a16:creationId xmlns:a16="http://schemas.microsoft.com/office/drawing/2014/main" id="{D1F28FB6-0FEA-A79D-AC2B-98BB8F502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0075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993300"/>
          </a:solidFill>
          <a:effectLst>
            <a:outerShdw blurRad="38100" dist="38100" dir="2700000" algn="tl">
              <a:srgbClr val="00000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91D6AEB1-6A48-08B9-C47B-FBF1BDA99B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章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zh-CN" altLang="en-US" dirty="0">
                <a:ea typeface="宋体" panose="02010600030101010101" pitchFamily="2" charset="-122"/>
              </a:rPr>
              <a:t>进程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0F79CDBA-F665-3DEF-F150-1435635C6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33375"/>
            <a:ext cx="6757988" cy="577850"/>
          </a:xfrm>
        </p:spPr>
        <p:txBody>
          <a:bodyPr/>
          <a:lstStyle/>
          <a:p>
            <a:pPr>
              <a:defRPr/>
            </a:pPr>
            <a:br>
              <a:rPr lang="en-US" altLang="zh-CN">
                <a:ea typeface="宋体" panose="02010600030101010101" pitchFamily="2" charset="-122"/>
              </a:rPr>
            </a:br>
            <a:r>
              <a:rPr lang="zh-CN" altLang="en-US">
                <a:ea typeface="宋体" panose="02010600030101010101" pitchFamily="2" charset="-122"/>
              </a:rPr>
              <a:t>进程控制块</a:t>
            </a:r>
            <a:r>
              <a:rPr lang="en-US" altLang="zh-CN">
                <a:ea typeface="宋体" panose="02010600030101010101" pitchFamily="2" charset="-122"/>
              </a:rPr>
              <a:t>(PCB)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0CDF1D-EA60-507B-FDF2-C68CC8EE6E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PCB</a:t>
            </a:r>
            <a:r>
              <a:rPr lang="zh-CN" altLang="en-US">
                <a:ea typeface="宋体" panose="02010600030101010101" pitchFamily="2" charset="-122"/>
              </a:rPr>
              <a:t>包含同进程有关的信息，包括：</a:t>
            </a:r>
          </a:p>
          <a:p>
            <a:r>
              <a:rPr lang="zh-CN" altLang="en-US">
                <a:ea typeface="宋体" panose="02010600030101010101" pitchFamily="2" charset="-122"/>
              </a:rPr>
              <a:t>进程状态</a:t>
            </a:r>
          </a:p>
          <a:p>
            <a:r>
              <a:rPr lang="zh-CN" altLang="en-US">
                <a:ea typeface="宋体" panose="02010600030101010101" pitchFamily="2" charset="-122"/>
              </a:rPr>
              <a:t>程序计数器</a:t>
            </a:r>
          </a:p>
          <a:p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寄存器</a:t>
            </a:r>
          </a:p>
          <a:p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调度信息</a:t>
            </a:r>
          </a:p>
          <a:p>
            <a:r>
              <a:rPr lang="zh-CN" altLang="en-US">
                <a:ea typeface="宋体" panose="02010600030101010101" pitchFamily="2" charset="-122"/>
              </a:rPr>
              <a:t>内存管理信息</a:t>
            </a:r>
          </a:p>
          <a:p>
            <a:r>
              <a:rPr lang="zh-CN" altLang="en-US">
                <a:ea typeface="宋体" panose="02010600030101010101" pitchFamily="2" charset="-122"/>
              </a:rPr>
              <a:t>计账信息</a:t>
            </a:r>
          </a:p>
          <a:p>
            <a:r>
              <a:rPr lang="en-US" altLang="zh-CN">
                <a:ea typeface="宋体" panose="02010600030101010101" pitchFamily="2" charset="-122"/>
              </a:rPr>
              <a:t>I/O</a:t>
            </a:r>
            <a:r>
              <a:rPr lang="zh-CN" altLang="en-US">
                <a:ea typeface="宋体" panose="02010600030101010101" pitchFamily="2" charset="-122"/>
              </a:rPr>
              <a:t>状态信息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4340" name="Picture 7">
            <a:extLst>
              <a:ext uri="{FF2B5EF4-FFF2-40B4-BE49-F238E27FC236}">
                <a16:creationId xmlns:a16="http://schemas.microsoft.com/office/drawing/2014/main" id="{D9A22986-C50A-6B14-2430-717D871E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7" t="362" r="27414" b="1085"/>
          <a:stretch>
            <a:fillRect/>
          </a:stretch>
        </p:blipFill>
        <p:spPr bwMode="auto">
          <a:xfrm>
            <a:off x="5056188" y="1717675"/>
            <a:ext cx="2663825" cy="43275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2694C12-4B9A-3C02-FDE0-228D6A85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Linux </a:t>
            </a:r>
            <a:r>
              <a:rPr lang="en-US" altLang="zh-CN" dirty="0"/>
              <a:t>PCB</a:t>
            </a:r>
            <a:endParaRPr lang="en-US" altLang="en-US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6EB172B-3D89-8FE6-2BB0-993C41FD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055688"/>
            <a:ext cx="7351712" cy="471011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C</a:t>
            </a:r>
            <a:r>
              <a:rPr lang="zh-CN" altLang="en-US">
                <a:ea typeface="宋体" panose="02010600030101010101" pitchFamily="2" charset="-122"/>
              </a:rPr>
              <a:t>结构：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</a:p>
          <a:p>
            <a:pPr>
              <a:buFont typeface="Monotype Sorts" pitchFamily="2" charset="2"/>
              <a:buNone/>
            </a:pP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pid t_pid; /* process identifier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unsigned int time_slice /* scheduling information */ </a:t>
            </a:r>
            <a:b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struct task_struct *parent; /* this process</a:t>
            </a:r>
            <a:r>
              <a:rPr lang="ja-JP" altLang="en-US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struct files_struct *files; /* list of open files */ </a:t>
            </a:r>
            <a:b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  <a:ea typeface="MS PGothic" panose="020B0600070205080204" pitchFamily="34" charset="-128"/>
                <a:cs typeface="Courier New" panose="02070309020205020404" pitchFamily="49" charset="0"/>
              </a:rPr>
              <a:t>struct mm_struct *mm; /* address space of this process */</a:t>
            </a: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4" name="Picture 3" descr="C:\Users\as668\Desktop\in-3_1.jpg">
            <a:extLst>
              <a:ext uri="{FF2B5EF4-FFF2-40B4-BE49-F238E27FC236}">
                <a16:creationId xmlns:a16="http://schemas.microsoft.com/office/drawing/2014/main" id="{5B0445AF-C8BC-8710-C14F-8C19A1245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367213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0CEF4-D49D-90D2-38CD-8F049B57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Windows PCB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B9DE81DE-AD00-337F-088D-6AA0A0BA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每个</a:t>
            </a:r>
            <a:r>
              <a:rPr lang="en-US" altLang="zh-CN">
                <a:ea typeface="宋体" panose="02010600030101010101" pitchFamily="2" charset="-122"/>
              </a:rPr>
              <a:t>Win32</a:t>
            </a:r>
            <a:r>
              <a:rPr lang="zh-CN" altLang="en-US">
                <a:ea typeface="宋体" panose="02010600030101010101" pitchFamily="2" charset="-122"/>
              </a:rPr>
              <a:t>进程都由一个执行体进程块（</a:t>
            </a:r>
            <a:r>
              <a:rPr lang="en-US" altLang="zh-CN">
                <a:ea typeface="宋体" panose="02010600030101010101" pitchFamily="2" charset="-122"/>
              </a:rPr>
              <a:t>executive process block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EPROCESS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PID, PCB, Access Token, Base Priority, </a:t>
            </a:r>
            <a:r>
              <a:rPr lang="zh-CN" altLang="en-US">
                <a:ea typeface="宋体" panose="02010600030101010101" pitchFamily="2" charset="-122"/>
              </a:rPr>
              <a:t>句柄表，指向进程环境块</a:t>
            </a:r>
            <a:r>
              <a:rPr lang="en-US" altLang="zh-CN">
                <a:ea typeface="宋体" panose="02010600030101010101" pitchFamily="2" charset="-122"/>
              </a:rPr>
              <a:t>PEB</a:t>
            </a:r>
            <a:r>
              <a:rPr lang="zh-CN" altLang="en-US">
                <a:ea typeface="宋体" panose="02010600030101010101" pitchFamily="2" charset="-122"/>
              </a:rPr>
              <a:t>指针，默认和处理器集合等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Windows</a:t>
            </a:r>
            <a:r>
              <a:rPr lang="zh-CN" altLang="en-US">
                <a:ea typeface="宋体" panose="02010600030101010101" pitchFamily="2" charset="-122"/>
              </a:rPr>
              <a:t>的</a:t>
            </a:r>
            <a:r>
              <a:rPr lang="en-US" altLang="zh-CN">
                <a:ea typeface="宋体" panose="02010600030101010101" pitchFamily="2" charset="-122"/>
              </a:rPr>
              <a:t>PCB</a:t>
            </a:r>
            <a:r>
              <a:rPr lang="zh-CN" altLang="en-US">
                <a:ea typeface="宋体" panose="02010600030101010101" pitchFamily="2" charset="-122"/>
              </a:rPr>
              <a:t>称为内核进程对象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KPROCESS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执行体进程对象</a:t>
            </a:r>
            <a:r>
              <a:rPr lang="en-US" altLang="zh-CN">
                <a:ea typeface="宋体" panose="02010600030101010101" pitchFamily="2" charset="-122"/>
              </a:rPr>
              <a:t>EPOCESS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KPROCESS</a:t>
            </a:r>
            <a:r>
              <a:rPr lang="zh-CN" altLang="en-US">
                <a:ea typeface="宋体" panose="02010600030101010101" pitchFamily="2" charset="-122"/>
              </a:rPr>
              <a:t>位于内核空间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进程环境块</a:t>
            </a:r>
            <a:r>
              <a:rPr lang="en-US" altLang="zh-CN">
                <a:ea typeface="宋体" panose="02010600030101010101" pitchFamily="2" charset="-122"/>
              </a:rPr>
              <a:t>PEB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Process Environment Block </a:t>
            </a:r>
            <a:r>
              <a:rPr lang="zh-CN" altLang="en-US">
                <a:ea typeface="宋体" panose="02010600030101010101" pitchFamily="2" charset="-122"/>
              </a:rPr>
              <a:t>），</a:t>
            </a:r>
            <a:r>
              <a:rPr lang="en-US" altLang="zh-CN">
                <a:ea typeface="宋体" panose="02010600030101010101" pitchFamily="2" charset="-122"/>
              </a:rPr>
              <a:t>PEB</a:t>
            </a:r>
            <a:r>
              <a:rPr lang="zh-CN" altLang="en-US">
                <a:ea typeface="宋体" panose="02010600030101010101" pitchFamily="2" charset="-122"/>
              </a:rPr>
              <a:t>位于用户空间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E55FF-C630-88D4-AD64-B33BD233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EPROCESS/KPROCESS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ADFD4B7C-1FA0-C7CD-1199-67C631DD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7412" name="Picture 3">
            <a:extLst>
              <a:ext uri="{FF2B5EF4-FFF2-40B4-BE49-F238E27FC236}">
                <a16:creationId xmlns:a16="http://schemas.microsoft.com/office/drawing/2014/main" id="{781D8312-42E9-6D33-3ABD-B2C45FE3F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1900"/>
            <a:ext cx="8750300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E0D22-7FAA-5E00-A0A5-B1B3370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EPROCESS/PEB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704B0CD2-0B9D-AD43-17C1-6AF8B7E1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1E244DBE-AA0E-00B6-963C-5B32950D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9500"/>
            <a:ext cx="9063038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768A316-AB31-7C82-AB1F-1C71870A3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CPU </a:t>
            </a:r>
            <a:r>
              <a:rPr lang="zh-CN" altLang="en-US">
                <a:ea typeface="宋体" panose="02010600030101010101" pitchFamily="2" charset="-122"/>
              </a:rPr>
              <a:t>在进程间切换</a:t>
            </a:r>
          </a:p>
        </p:txBody>
      </p:sp>
      <p:pic>
        <p:nvPicPr>
          <p:cNvPr id="19459" name="Picture 6">
            <a:extLst>
              <a:ext uri="{FF2B5EF4-FFF2-40B4-BE49-F238E27FC236}">
                <a16:creationId xmlns:a16="http://schemas.microsoft.com/office/drawing/2014/main" id="{FFD08E3F-4CE4-F5A2-111C-742E28DB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644525" y="1722438"/>
            <a:ext cx="5697538" cy="46720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Box 1">
            <a:extLst>
              <a:ext uri="{FF2B5EF4-FFF2-40B4-BE49-F238E27FC236}">
                <a16:creationId xmlns:a16="http://schemas.microsoft.com/office/drawing/2014/main" id="{EAC29D0A-82D4-FCD9-1F0B-59AE7714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1195388"/>
            <a:ext cx="5626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800">
                <a:ea typeface="宋体" panose="02010600030101010101" pitchFamily="2" charset="-122"/>
              </a:rPr>
              <a:t>进程的并发执行需要</a:t>
            </a:r>
            <a:r>
              <a:rPr kumimoji="0" lang="en-US" altLang="zh-CN" sz="1800">
                <a:ea typeface="宋体" panose="02010600030101010101" pitchFamily="2" charset="-122"/>
              </a:rPr>
              <a:t>PCB</a:t>
            </a:r>
            <a:r>
              <a:rPr kumimoji="0" lang="zh-CN" altLang="en-US" sz="1800">
                <a:ea typeface="宋体" panose="02010600030101010101" pitchFamily="2" charset="-122"/>
              </a:rPr>
              <a:t>保存和恢复现场</a:t>
            </a:r>
          </a:p>
        </p:txBody>
      </p:sp>
      <p:pic>
        <p:nvPicPr>
          <p:cNvPr id="19461" name="Picture 6" descr="http://pic4.zhongsou.com/img?id=5227297aec1aaea51c8">
            <a:extLst>
              <a:ext uri="{FF2B5EF4-FFF2-40B4-BE49-F238E27FC236}">
                <a16:creationId xmlns:a16="http://schemas.microsoft.com/office/drawing/2014/main" id="{0D57F2A9-EC27-B6F6-9E03-C92A68D4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163888"/>
            <a:ext cx="214312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3381ED-262F-B11B-A3C9-2A5955ABB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、进程调度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8432017C-E7C8-3444-31A9-FF653C5C1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33375"/>
            <a:ext cx="6757988" cy="504825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调度程序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EA8F8F-7CCD-AF08-2F1A-1D2E80B2B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82700"/>
            <a:ext cx="7589838" cy="3427413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长程调度（或作业调度）- 选择可以进入就绪队列的进程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短程调度（或</a:t>
            </a:r>
            <a:r>
              <a:rPr lang="en-US" altLang="zh-CN" sz="2800">
                <a:ea typeface="宋体" panose="02010600030101010101" pitchFamily="2" charset="-122"/>
              </a:rPr>
              <a:t>CPU</a:t>
            </a:r>
            <a:r>
              <a:rPr lang="zh-CN" altLang="en-US" sz="2800">
                <a:ea typeface="宋体" panose="02010600030101010101" pitchFamily="2" charset="-122"/>
              </a:rPr>
              <a:t>调度）- 选择可被下一个执行并分配</a:t>
            </a:r>
            <a:r>
              <a:rPr lang="en-US" altLang="zh-CN" sz="2800">
                <a:ea typeface="宋体" panose="02010600030101010101" pitchFamily="2" charset="-122"/>
              </a:rPr>
              <a:t>CPU</a:t>
            </a:r>
            <a:r>
              <a:rPr lang="zh-CN" altLang="en-US" sz="2800">
                <a:ea typeface="宋体" panose="02010600030101010101" pitchFamily="2" charset="-122"/>
              </a:rPr>
              <a:t>的进程</a:t>
            </a:r>
          </a:p>
        </p:txBody>
      </p:sp>
      <p:pic>
        <p:nvPicPr>
          <p:cNvPr id="21508" name="Picture 8">
            <a:extLst>
              <a:ext uri="{FF2B5EF4-FFF2-40B4-BE49-F238E27FC236}">
                <a16:creationId xmlns:a16="http://schemas.microsoft.com/office/drawing/2014/main" id="{43BF52C1-F106-7F43-A2F9-E2F33E06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76350" y="3848100"/>
            <a:ext cx="6829425" cy="2665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FE8F9266-FD73-46A2-D296-DBB5DCC33BD4}"/>
              </a:ext>
            </a:extLst>
          </p:cNvPr>
          <p:cNvSpPr/>
          <p:nvPr/>
        </p:nvSpPr>
        <p:spPr bwMode="auto">
          <a:xfrm>
            <a:off x="1276350" y="3736975"/>
            <a:ext cx="1546225" cy="887413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dbl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B000F781-F203-5AF8-66CC-3EF6FE3D1190}"/>
              </a:ext>
            </a:extLst>
          </p:cNvPr>
          <p:cNvSpPr/>
          <p:nvPr/>
        </p:nvSpPr>
        <p:spPr bwMode="auto">
          <a:xfrm>
            <a:off x="2703513" y="4624388"/>
            <a:ext cx="1546225" cy="889000"/>
          </a:xfrm>
          <a:prstGeom prst="roundRect">
            <a:avLst/>
          </a:prstGeom>
          <a:solidFill>
            <a:schemeClr val="accent1">
              <a:alpha val="0"/>
            </a:schemeClr>
          </a:solidFill>
          <a:ln w="9525" cap="flat" cmpd="dbl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261B043A-363A-6484-AF87-3B1DCA579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7125" y="361950"/>
            <a:ext cx="6757988" cy="650875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进程调度队列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A2C185-777D-3200-5B3A-F47445574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1371600"/>
            <a:ext cx="7580312" cy="4002088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作业队列 - 在系统中的所有进程的集合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就绪队列 - 在主内存中的，就绪并等待执行的所有进程的集合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设备队列 - 等待某一</a:t>
            </a:r>
            <a:r>
              <a:rPr lang="en-US" altLang="zh-CN" sz="2800">
                <a:ea typeface="宋体" panose="02010600030101010101" pitchFamily="2" charset="-122"/>
              </a:rPr>
              <a:t>I/O</a:t>
            </a:r>
            <a:r>
              <a:rPr lang="zh-CN" altLang="en-US" sz="2800">
                <a:ea typeface="宋体" panose="02010600030101010101" pitchFamily="2" charset="-122"/>
              </a:rPr>
              <a:t>设备的进程队列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在各种队列之间进程的迁移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EE2E98D-6D3F-A4A1-933F-1BBC3E906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3763" y="381000"/>
            <a:ext cx="7983537" cy="457200"/>
          </a:xfrm>
        </p:spPr>
        <p:txBody>
          <a:bodyPr/>
          <a:lstStyle/>
          <a:p>
            <a:pPr>
              <a:defRPr/>
            </a:pPr>
            <a:r>
              <a:rPr lang="zh-CN" altLang="en-US" sz="2800">
                <a:ea typeface="宋体" panose="02010600030101010101" pitchFamily="2" charset="-122"/>
              </a:rPr>
              <a:t>就绪队列和各种</a:t>
            </a:r>
            <a:r>
              <a:rPr lang="en-US" altLang="zh-CN" sz="2800">
                <a:ea typeface="宋体" panose="02010600030101010101" pitchFamily="2" charset="-122"/>
              </a:rPr>
              <a:t> I/O </a:t>
            </a:r>
            <a:r>
              <a:rPr lang="zh-CN" altLang="en-US" sz="2800">
                <a:ea typeface="宋体" panose="02010600030101010101" pitchFamily="2" charset="-122"/>
              </a:rPr>
              <a:t>设备队列</a:t>
            </a:r>
          </a:p>
        </p:txBody>
      </p:sp>
      <p:pic>
        <p:nvPicPr>
          <p:cNvPr id="23555" name="Picture 6">
            <a:extLst>
              <a:ext uri="{FF2B5EF4-FFF2-40B4-BE49-F238E27FC236}">
                <a16:creationId xmlns:a16="http://schemas.microsoft.com/office/drawing/2014/main" id="{1FB42572-4E5C-7BB6-B455-0D7FE8D9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4" t="517" r="7364" b="1550"/>
          <a:stretch>
            <a:fillRect/>
          </a:stretch>
        </p:blipFill>
        <p:spPr bwMode="auto">
          <a:xfrm>
            <a:off x="1916113" y="1412875"/>
            <a:ext cx="5673725" cy="4886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61E05FBC-0B47-3D6E-EEA8-50D7408D4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49250"/>
            <a:ext cx="6757988" cy="650875"/>
          </a:xfrm>
        </p:spPr>
        <p:txBody>
          <a:bodyPr/>
          <a:lstStyle/>
          <a:p>
            <a:pPr>
              <a:defRPr/>
            </a:pPr>
            <a:r>
              <a:rPr lang="zh-CN" altLang="en-US" sz="3600">
                <a:ea typeface="宋体" panose="02010600030101010101" pitchFamily="2" charset="-122"/>
              </a:rPr>
              <a:t>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A85635-A472-7B1F-C5D6-35928BC27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254125"/>
            <a:ext cx="8096250" cy="5232400"/>
          </a:xfrm>
        </p:spPr>
        <p:txBody>
          <a:bodyPr/>
          <a:lstStyle/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进程概念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进程调度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进程操作</a:t>
            </a:r>
          </a:p>
          <a:p>
            <a:pPr marL="514350" indent="-514350">
              <a:buFont typeface="Helvetica" panose="020B0604020202020204" pitchFamily="34" charset="0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进程间通信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710088E-724C-A381-B204-C639C282D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447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进程调度的队列表示图</a:t>
            </a:r>
          </a:p>
        </p:txBody>
      </p:sp>
      <p:pic>
        <p:nvPicPr>
          <p:cNvPr id="24579" name="Picture 6">
            <a:extLst>
              <a:ext uri="{FF2B5EF4-FFF2-40B4-BE49-F238E27FC236}">
                <a16:creationId xmlns:a16="http://schemas.microsoft.com/office/drawing/2014/main" id="{51768071-AB39-30B0-B346-A8409499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217613" y="1798638"/>
            <a:ext cx="6661150" cy="38719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454AEF7-ED03-7196-06EF-EFC511C8DA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788" y="2190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中程调度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交换</a:t>
            </a:r>
          </a:p>
        </p:txBody>
      </p:sp>
      <p:pic>
        <p:nvPicPr>
          <p:cNvPr id="25603" name="Picture 10">
            <a:extLst>
              <a:ext uri="{FF2B5EF4-FFF2-40B4-BE49-F238E27FC236}">
                <a16:creationId xmlns:a16="http://schemas.microsoft.com/office/drawing/2014/main" id="{5941311C-32D1-7696-F5CC-1510D07E4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26685" r="1010" b="26685"/>
          <a:stretch>
            <a:fillRect/>
          </a:stretch>
        </p:blipFill>
        <p:spPr bwMode="auto">
          <a:xfrm>
            <a:off x="1030288" y="2338388"/>
            <a:ext cx="7278687" cy="25923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044EDF03-5145-1481-2539-44ED23A56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63525"/>
            <a:ext cx="6886575" cy="4810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调度程序</a:t>
            </a:r>
            <a:r>
              <a:rPr lang="zh-CN" altLang="zh-CN">
                <a:ea typeface="宋体" panose="02010600030101010101" pitchFamily="2" charset="-122"/>
              </a:rPr>
              <a:t>(</a:t>
            </a:r>
            <a:r>
              <a:rPr lang="en-US" altLang="zh-CN">
                <a:ea typeface="宋体" panose="02010600030101010101" pitchFamily="2" charset="-122"/>
              </a:rPr>
              <a:t>Cont.)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8BE19A6-91AF-3435-E380-3706E0694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225" y="1371600"/>
            <a:ext cx="8391525" cy="519112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(milliseconds)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 (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切换必须快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zh-CN" altLang="en-US">
                <a:ea typeface="宋体" panose="02010600030101010101" pitchFamily="2" charset="-122"/>
              </a:rPr>
              <a:t>短程调度切换频率高</a:t>
            </a:r>
            <a:endParaRPr lang="zh-CN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(seconds, minutes)  (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切换可以慢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长程调度不快</a:t>
            </a:r>
            <a:endParaRPr lang="zh-CN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长程调度控制了多道程序的“道”</a:t>
            </a:r>
            <a:endParaRPr lang="zh-CN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进程可以用下列方式描述：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I/O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型进程 - 花费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I/O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时间多于计算，许多短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CPU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处理</a:t>
            </a:r>
          </a:p>
          <a:p>
            <a:pPr lvl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CPU 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型进程 - 花费更多时间于计算，许多长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CPU</a:t>
            </a:r>
            <a:r>
              <a:rPr lang="zh-CN" altLang="en-US">
                <a:ea typeface="宋体" panose="02010600030101010101" pitchFamily="2" charset="-122"/>
                <a:sym typeface="Symbol" panose="05050102010706020507" pitchFamily="18" charset="2"/>
              </a:rPr>
              <a:t>处理</a:t>
            </a:r>
            <a:endParaRPr lang="zh-CN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1">
            <a:extLst>
              <a:ext uri="{FF2B5EF4-FFF2-40B4-BE49-F238E27FC236}">
                <a16:creationId xmlns:a16="http://schemas.microsoft.com/office/drawing/2014/main" id="{1401FA90-0D07-EFCB-315B-3D69C6EDE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195888"/>
            <a:ext cx="990600" cy="990600"/>
          </a:xfrm>
          <a:prstGeom prst="ellipse">
            <a:avLst/>
          </a:prstGeom>
          <a:solidFill>
            <a:srgbClr val="8F6C0B"/>
          </a:solidFill>
          <a:ln w="9525" algn="ctr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活动</a:t>
            </a:r>
          </a:p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阻塞</a:t>
            </a:r>
          </a:p>
        </p:txBody>
      </p:sp>
      <p:sp>
        <p:nvSpPr>
          <p:cNvPr id="27651" name="Oval 22">
            <a:extLst>
              <a:ext uri="{FF2B5EF4-FFF2-40B4-BE49-F238E27FC236}">
                <a16:creationId xmlns:a16="http://schemas.microsoft.com/office/drawing/2014/main" id="{2A3769D8-541F-276B-F700-7408D531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195888"/>
            <a:ext cx="990600" cy="990600"/>
          </a:xfrm>
          <a:prstGeom prst="ellipse">
            <a:avLst/>
          </a:prstGeom>
          <a:solidFill>
            <a:srgbClr val="8F6C0B"/>
          </a:solidFill>
          <a:ln w="9525" algn="ctr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静止</a:t>
            </a:r>
          </a:p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阻塞</a:t>
            </a:r>
          </a:p>
        </p:txBody>
      </p:sp>
      <p:sp>
        <p:nvSpPr>
          <p:cNvPr id="27652" name="Oval 23">
            <a:extLst>
              <a:ext uri="{FF2B5EF4-FFF2-40B4-BE49-F238E27FC236}">
                <a16:creationId xmlns:a16="http://schemas.microsoft.com/office/drawing/2014/main" id="{0F68B655-5A3C-9097-2AFC-E05B0227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8" y="3062288"/>
            <a:ext cx="990600" cy="990600"/>
          </a:xfrm>
          <a:prstGeom prst="ellipse">
            <a:avLst/>
          </a:prstGeom>
          <a:solidFill>
            <a:srgbClr val="8F6C0B"/>
          </a:solidFill>
          <a:ln w="9525" algn="ctr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静止</a:t>
            </a:r>
          </a:p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就绪</a:t>
            </a:r>
          </a:p>
        </p:txBody>
      </p:sp>
      <p:sp>
        <p:nvSpPr>
          <p:cNvPr id="27653" name="Oval 24">
            <a:extLst>
              <a:ext uri="{FF2B5EF4-FFF2-40B4-BE49-F238E27FC236}">
                <a16:creationId xmlns:a16="http://schemas.microsoft.com/office/drawing/2014/main" id="{FAC28A6B-CDC6-4C48-CF28-31466BE96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1309688"/>
            <a:ext cx="990600" cy="990600"/>
          </a:xfrm>
          <a:prstGeom prst="ellipse">
            <a:avLst/>
          </a:prstGeom>
          <a:solidFill>
            <a:srgbClr val="8F6C0B"/>
          </a:solidFill>
          <a:ln w="9525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</a:t>
            </a:r>
          </a:p>
        </p:txBody>
      </p:sp>
      <p:sp>
        <p:nvSpPr>
          <p:cNvPr id="27654" name="Oval 25">
            <a:extLst>
              <a:ext uri="{FF2B5EF4-FFF2-40B4-BE49-F238E27FC236}">
                <a16:creationId xmlns:a16="http://schemas.microsoft.com/office/drawing/2014/main" id="{98CFE882-03E7-D698-6957-151FACFE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138488"/>
            <a:ext cx="990600" cy="990600"/>
          </a:xfrm>
          <a:prstGeom prst="ellipse">
            <a:avLst/>
          </a:prstGeom>
          <a:solidFill>
            <a:srgbClr val="8F6C0B"/>
          </a:solidFill>
          <a:ln w="9525" algn="ctr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活动</a:t>
            </a:r>
          </a:p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就绪</a:t>
            </a:r>
          </a:p>
        </p:txBody>
      </p:sp>
      <p:sp>
        <p:nvSpPr>
          <p:cNvPr id="27655" name="Freeform 26">
            <a:extLst>
              <a:ext uri="{FF2B5EF4-FFF2-40B4-BE49-F238E27FC236}">
                <a16:creationId xmlns:a16="http://schemas.microsoft.com/office/drawing/2014/main" id="{F2CD041A-5139-48CB-26B5-4A47D30F1005}"/>
              </a:ext>
            </a:extLst>
          </p:cNvPr>
          <p:cNvSpPr>
            <a:spLocks/>
          </p:cNvSpPr>
          <p:nvPr/>
        </p:nvSpPr>
        <p:spPr bwMode="auto">
          <a:xfrm>
            <a:off x="1704975" y="1766888"/>
            <a:ext cx="3090863" cy="3581400"/>
          </a:xfrm>
          <a:custGeom>
            <a:avLst/>
            <a:gdLst>
              <a:gd name="T0" fmla="*/ 309980063 w 1947"/>
              <a:gd name="T1" fmla="*/ 2147483646 h 2256"/>
              <a:gd name="T2" fmla="*/ 766127624 w 1947"/>
              <a:gd name="T3" fmla="*/ 1471771250 h 2256"/>
              <a:gd name="T4" fmla="*/ 2147483646 w 1947"/>
              <a:gd name="T5" fmla="*/ 0 h 2256"/>
              <a:gd name="T6" fmla="*/ 0 60000 65536"/>
              <a:gd name="T7" fmla="*/ 0 60000 65536"/>
              <a:gd name="T8" fmla="*/ 0 60000 65536"/>
              <a:gd name="T9" fmla="*/ 0 w 1947"/>
              <a:gd name="T10" fmla="*/ 0 h 2256"/>
              <a:gd name="T11" fmla="*/ 1947 w 1947"/>
              <a:gd name="T12" fmla="*/ 2256 h 2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47" h="2256">
                <a:moveTo>
                  <a:pt x="123" y="2256"/>
                </a:moveTo>
                <a:cubicBezTo>
                  <a:pt x="153" y="1977"/>
                  <a:pt x="0" y="960"/>
                  <a:pt x="304" y="584"/>
                </a:cubicBezTo>
                <a:cubicBezTo>
                  <a:pt x="608" y="208"/>
                  <a:pt x="1605" y="122"/>
                  <a:pt x="1947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56" name="Text Box 27">
            <a:extLst>
              <a:ext uri="{FF2B5EF4-FFF2-40B4-BE49-F238E27FC236}">
                <a16:creationId xmlns:a16="http://schemas.microsoft.com/office/drawing/2014/main" id="{53D248ED-2A30-D148-B503-4F4A1FFB5D15}"/>
              </a:ext>
            </a:extLst>
          </p:cNvPr>
          <p:cNvSpPr txBox="1">
            <a:spLocks noChangeArrowheads="1"/>
          </p:cNvSpPr>
          <p:nvPr/>
        </p:nvSpPr>
        <p:spPr bwMode="auto">
          <a:xfrm rot="2876825">
            <a:off x="5856287" y="2071688"/>
            <a:ext cx="278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时间片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优先权</a:t>
            </a:r>
          </a:p>
        </p:txBody>
      </p:sp>
      <p:sp>
        <p:nvSpPr>
          <p:cNvPr id="27657" name="Text Box 28">
            <a:extLst>
              <a:ext uri="{FF2B5EF4-FFF2-40B4-BE49-F238E27FC236}">
                <a16:creationId xmlns:a16="http://schemas.microsoft.com/office/drawing/2014/main" id="{783034DD-2B79-84FB-41E6-0B4E6F661F6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42975" y="3530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27658" name="Text Box 29">
            <a:extLst>
              <a:ext uri="{FF2B5EF4-FFF2-40B4-BE49-F238E27FC236}">
                <a16:creationId xmlns:a16="http://schemas.microsoft.com/office/drawing/2014/main" id="{6E6FCFA3-C02D-5E83-A2EA-653FA0419CCF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4795838" y="24526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激活</a:t>
            </a:r>
          </a:p>
        </p:txBody>
      </p:sp>
      <p:sp>
        <p:nvSpPr>
          <p:cNvPr id="27659" name="Freeform 30">
            <a:extLst>
              <a:ext uri="{FF2B5EF4-FFF2-40B4-BE49-F238E27FC236}">
                <a16:creationId xmlns:a16="http://schemas.microsoft.com/office/drawing/2014/main" id="{5DC32ACD-4699-1577-53C2-E7795F9D26A3}"/>
              </a:ext>
            </a:extLst>
          </p:cNvPr>
          <p:cNvSpPr>
            <a:spLocks/>
          </p:cNvSpPr>
          <p:nvPr/>
        </p:nvSpPr>
        <p:spPr bwMode="auto">
          <a:xfrm>
            <a:off x="5786438" y="1614488"/>
            <a:ext cx="1277937" cy="1654175"/>
          </a:xfrm>
          <a:custGeom>
            <a:avLst/>
            <a:gdLst>
              <a:gd name="T0" fmla="*/ 2093747405 w 780"/>
              <a:gd name="T1" fmla="*/ 2147483646 h 971"/>
              <a:gd name="T2" fmla="*/ 1699156504 w 780"/>
              <a:gd name="T3" fmla="*/ 850339647 h 971"/>
              <a:gd name="T4" fmla="*/ 0 w 780"/>
              <a:gd name="T5" fmla="*/ 0 h 971"/>
              <a:gd name="T6" fmla="*/ 0 60000 65536"/>
              <a:gd name="T7" fmla="*/ 0 60000 65536"/>
              <a:gd name="T8" fmla="*/ 0 60000 65536"/>
              <a:gd name="T9" fmla="*/ 0 w 780"/>
              <a:gd name="T10" fmla="*/ 0 h 971"/>
              <a:gd name="T11" fmla="*/ 780 w 780"/>
              <a:gd name="T12" fmla="*/ 971 h 9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971">
                <a:moveTo>
                  <a:pt x="780" y="971"/>
                </a:moveTo>
                <a:cubicBezTo>
                  <a:pt x="756" y="856"/>
                  <a:pt x="763" y="455"/>
                  <a:pt x="633" y="293"/>
                </a:cubicBezTo>
                <a:cubicBezTo>
                  <a:pt x="503" y="131"/>
                  <a:pt x="132" y="61"/>
                  <a:pt x="0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0" name="Freeform 31">
            <a:extLst>
              <a:ext uri="{FF2B5EF4-FFF2-40B4-BE49-F238E27FC236}">
                <a16:creationId xmlns:a16="http://schemas.microsoft.com/office/drawing/2014/main" id="{B0D7E83E-3E73-4835-F51E-945129787D7A}"/>
              </a:ext>
            </a:extLst>
          </p:cNvPr>
          <p:cNvSpPr>
            <a:spLocks/>
          </p:cNvSpPr>
          <p:nvPr/>
        </p:nvSpPr>
        <p:spPr bwMode="auto">
          <a:xfrm>
            <a:off x="4176713" y="2863850"/>
            <a:ext cx="2116137" cy="404813"/>
          </a:xfrm>
          <a:custGeom>
            <a:avLst/>
            <a:gdLst>
              <a:gd name="T0" fmla="*/ 0 w 1333"/>
              <a:gd name="T1" fmla="*/ 642641431 h 255"/>
              <a:gd name="T2" fmla="*/ 1509572443 w 1333"/>
              <a:gd name="T3" fmla="*/ 15120956 h 255"/>
              <a:gd name="T4" fmla="*/ 2147483646 w 1333"/>
              <a:gd name="T5" fmla="*/ 556956013 h 255"/>
              <a:gd name="T6" fmla="*/ 0 60000 65536"/>
              <a:gd name="T7" fmla="*/ 0 60000 65536"/>
              <a:gd name="T8" fmla="*/ 0 60000 65536"/>
              <a:gd name="T9" fmla="*/ 0 w 1333"/>
              <a:gd name="T10" fmla="*/ 0 h 255"/>
              <a:gd name="T11" fmla="*/ 1333 w 1333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3" h="255">
                <a:moveTo>
                  <a:pt x="0" y="255"/>
                </a:moveTo>
                <a:cubicBezTo>
                  <a:pt x="100" y="215"/>
                  <a:pt x="377" y="12"/>
                  <a:pt x="599" y="6"/>
                </a:cubicBezTo>
                <a:cubicBezTo>
                  <a:pt x="821" y="0"/>
                  <a:pt x="1180" y="176"/>
                  <a:pt x="1333" y="221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1" name="Freeform 32">
            <a:extLst>
              <a:ext uri="{FF2B5EF4-FFF2-40B4-BE49-F238E27FC236}">
                <a16:creationId xmlns:a16="http://schemas.microsoft.com/office/drawing/2014/main" id="{91BA2A47-2710-42F0-8DDE-2EC5B16882F2}"/>
              </a:ext>
            </a:extLst>
          </p:cNvPr>
          <p:cNvSpPr>
            <a:spLocks/>
          </p:cNvSpPr>
          <p:nvPr/>
        </p:nvSpPr>
        <p:spPr bwMode="auto">
          <a:xfrm rot="7257582">
            <a:off x="4579938" y="3086100"/>
            <a:ext cx="1238250" cy="1752600"/>
          </a:xfrm>
          <a:custGeom>
            <a:avLst/>
            <a:gdLst>
              <a:gd name="T0" fmla="*/ 1965721875 w 780"/>
              <a:gd name="T1" fmla="*/ 2147483646 h 971"/>
              <a:gd name="T2" fmla="*/ 1595259700 w 780"/>
              <a:gd name="T3" fmla="*/ 954540685 h 971"/>
              <a:gd name="T4" fmla="*/ 0 w 780"/>
              <a:gd name="T5" fmla="*/ 0 h 971"/>
              <a:gd name="T6" fmla="*/ 0 60000 65536"/>
              <a:gd name="T7" fmla="*/ 0 60000 65536"/>
              <a:gd name="T8" fmla="*/ 0 60000 65536"/>
              <a:gd name="T9" fmla="*/ 0 w 780"/>
              <a:gd name="T10" fmla="*/ 0 h 971"/>
              <a:gd name="T11" fmla="*/ 780 w 780"/>
              <a:gd name="T12" fmla="*/ 971 h 9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80" h="971">
                <a:moveTo>
                  <a:pt x="780" y="971"/>
                </a:moveTo>
                <a:cubicBezTo>
                  <a:pt x="756" y="856"/>
                  <a:pt x="763" y="455"/>
                  <a:pt x="633" y="293"/>
                </a:cubicBezTo>
                <a:cubicBezTo>
                  <a:pt x="503" y="131"/>
                  <a:pt x="132" y="61"/>
                  <a:pt x="0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2" name="Text Box 33">
            <a:extLst>
              <a:ext uri="{FF2B5EF4-FFF2-40B4-BE49-F238E27FC236}">
                <a16:creationId xmlns:a16="http://schemas.microsoft.com/office/drawing/2014/main" id="{886444A2-9780-C302-0691-6E126598A02A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4719638" y="39004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挂起</a:t>
            </a:r>
          </a:p>
        </p:txBody>
      </p:sp>
      <p:sp>
        <p:nvSpPr>
          <p:cNvPr id="27663" name="Freeform 34">
            <a:extLst>
              <a:ext uri="{FF2B5EF4-FFF2-40B4-BE49-F238E27FC236}">
                <a16:creationId xmlns:a16="http://schemas.microsoft.com/office/drawing/2014/main" id="{74BEBFCA-0CE9-48E2-9BF5-85443DE31751}"/>
              </a:ext>
            </a:extLst>
          </p:cNvPr>
          <p:cNvSpPr>
            <a:spLocks/>
          </p:cNvSpPr>
          <p:nvPr/>
        </p:nvSpPr>
        <p:spPr bwMode="auto">
          <a:xfrm>
            <a:off x="2312988" y="3716338"/>
            <a:ext cx="1039812" cy="1470025"/>
          </a:xfrm>
          <a:custGeom>
            <a:avLst/>
            <a:gdLst>
              <a:gd name="T0" fmla="*/ 0 w 655"/>
              <a:gd name="T1" fmla="*/ 2147483646 h 926"/>
              <a:gd name="T2" fmla="*/ 398184496 w 655"/>
              <a:gd name="T3" fmla="*/ 997981875 h 926"/>
              <a:gd name="T4" fmla="*/ 1650700756 w 655"/>
              <a:gd name="T5" fmla="*/ 0 h 926"/>
              <a:gd name="T6" fmla="*/ 0 60000 65536"/>
              <a:gd name="T7" fmla="*/ 0 60000 65536"/>
              <a:gd name="T8" fmla="*/ 0 60000 65536"/>
              <a:gd name="T9" fmla="*/ 0 w 655"/>
              <a:gd name="T10" fmla="*/ 0 h 926"/>
              <a:gd name="T11" fmla="*/ 655 w 655"/>
              <a:gd name="T12" fmla="*/ 926 h 9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5" h="926">
                <a:moveTo>
                  <a:pt x="0" y="926"/>
                </a:moveTo>
                <a:cubicBezTo>
                  <a:pt x="26" y="838"/>
                  <a:pt x="49" y="550"/>
                  <a:pt x="158" y="396"/>
                </a:cubicBezTo>
                <a:cubicBezTo>
                  <a:pt x="267" y="242"/>
                  <a:pt x="552" y="82"/>
                  <a:pt x="655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4" name="Text Box 35">
            <a:extLst>
              <a:ext uri="{FF2B5EF4-FFF2-40B4-BE49-F238E27FC236}">
                <a16:creationId xmlns:a16="http://schemas.microsoft.com/office/drawing/2014/main" id="{9F397BD8-58DF-E88B-669D-825714AEDB2D}"/>
              </a:ext>
            </a:extLst>
          </p:cNvPr>
          <p:cNvSpPr txBox="1">
            <a:spLocks noChangeArrowheads="1"/>
          </p:cNvSpPr>
          <p:nvPr/>
        </p:nvSpPr>
        <p:spPr bwMode="auto">
          <a:xfrm rot="-3057219">
            <a:off x="2022475" y="384175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</a:t>
            </a:r>
          </a:p>
        </p:txBody>
      </p:sp>
      <p:sp>
        <p:nvSpPr>
          <p:cNvPr id="27665" name="Text Box 36">
            <a:extLst>
              <a:ext uri="{FF2B5EF4-FFF2-40B4-BE49-F238E27FC236}">
                <a16:creationId xmlns:a16="http://schemas.microsoft.com/office/drawing/2014/main" id="{6164D278-0DB0-4CED-1624-5A6BFEEE23F2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3271838" y="45862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激活</a:t>
            </a:r>
          </a:p>
        </p:txBody>
      </p:sp>
      <p:sp>
        <p:nvSpPr>
          <p:cNvPr id="27666" name="Freeform 37">
            <a:extLst>
              <a:ext uri="{FF2B5EF4-FFF2-40B4-BE49-F238E27FC236}">
                <a16:creationId xmlns:a16="http://schemas.microsoft.com/office/drawing/2014/main" id="{E7EEDF7F-1984-D793-4DD4-CCF80EC1347E}"/>
              </a:ext>
            </a:extLst>
          </p:cNvPr>
          <p:cNvSpPr>
            <a:spLocks/>
          </p:cNvSpPr>
          <p:nvPr/>
        </p:nvSpPr>
        <p:spPr bwMode="auto">
          <a:xfrm>
            <a:off x="2738438" y="5043488"/>
            <a:ext cx="2116137" cy="404812"/>
          </a:xfrm>
          <a:custGeom>
            <a:avLst/>
            <a:gdLst>
              <a:gd name="T0" fmla="*/ 0 w 1333"/>
              <a:gd name="T1" fmla="*/ 642638256 h 255"/>
              <a:gd name="T2" fmla="*/ 1509572443 w 1333"/>
              <a:gd name="T3" fmla="*/ 15120919 h 255"/>
              <a:gd name="T4" fmla="*/ 2147483646 w 1333"/>
              <a:gd name="T5" fmla="*/ 556953050 h 255"/>
              <a:gd name="T6" fmla="*/ 0 60000 65536"/>
              <a:gd name="T7" fmla="*/ 0 60000 65536"/>
              <a:gd name="T8" fmla="*/ 0 60000 65536"/>
              <a:gd name="T9" fmla="*/ 0 w 1333"/>
              <a:gd name="T10" fmla="*/ 0 h 255"/>
              <a:gd name="T11" fmla="*/ 1333 w 1333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33" h="255">
                <a:moveTo>
                  <a:pt x="0" y="255"/>
                </a:moveTo>
                <a:cubicBezTo>
                  <a:pt x="100" y="215"/>
                  <a:pt x="377" y="12"/>
                  <a:pt x="599" y="6"/>
                </a:cubicBezTo>
                <a:cubicBezTo>
                  <a:pt x="821" y="0"/>
                  <a:pt x="1180" y="176"/>
                  <a:pt x="1333" y="221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7" name="Text Box 38">
            <a:extLst>
              <a:ext uri="{FF2B5EF4-FFF2-40B4-BE49-F238E27FC236}">
                <a16:creationId xmlns:a16="http://schemas.microsoft.com/office/drawing/2014/main" id="{2982C3D6-3236-5C24-308B-5D9C020CB318}"/>
              </a:ext>
            </a:extLst>
          </p:cNvPr>
          <p:cNvSpPr txBox="1">
            <a:spLocks noChangeArrowheads="1"/>
          </p:cNvSpPr>
          <p:nvPr/>
        </p:nvSpPr>
        <p:spPr bwMode="auto">
          <a:xfrm rot="-3057219">
            <a:off x="6249988" y="50641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</a:t>
            </a:r>
          </a:p>
        </p:txBody>
      </p:sp>
      <p:sp>
        <p:nvSpPr>
          <p:cNvPr id="27668" name="Freeform 39">
            <a:extLst>
              <a:ext uri="{FF2B5EF4-FFF2-40B4-BE49-F238E27FC236}">
                <a16:creationId xmlns:a16="http://schemas.microsoft.com/office/drawing/2014/main" id="{0BE4FBA3-D15C-0D28-3A46-99736ADC8BCE}"/>
              </a:ext>
            </a:extLst>
          </p:cNvPr>
          <p:cNvSpPr>
            <a:spLocks/>
          </p:cNvSpPr>
          <p:nvPr/>
        </p:nvSpPr>
        <p:spPr bwMode="auto">
          <a:xfrm>
            <a:off x="5634038" y="4052888"/>
            <a:ext cx="1136650" cy="1470025"/>
          </a:xfrm>
          <a:custGeom>
            <a:avLst/>
            <a:gdLst>
              <a:gd name="T0" fmla="*/ 0 w 716"/>
              <a:gd name="T1" fmla="*/ 2147483646 h 926"/>
              <a:gd name="T2" fmla="*/ 1529735638 w 716"/>
              <a:gd name="T3" fmla="*/ 1658262813 h 926"/>
              <a:gd name="T4" fmla="*/ 1650703138 w 716"/>
              <a:gd name="T5" fmla="*/ 0 h 926"/>
              <a:gd name="T6" fmla="*/ 0 60000 65536"/>
              <a:gd name="T7" fmla="*/ 0 60000 65536"/>
              <a:gd name="T8" fmla="*/ 0 60000 65536"/>
              <a:gd name="T9" fmla="*/ 0 w 716"/>
              <a:gd name="T10" fmla="*/ 0 h 926"/>
              <a:gd name="T11" fmla="*/ 716 w 716"/>
              <a:gd name="T12" fmla="*/ 926 h 9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16" h="926">
                <a:moveTo>
                  <a:pt x="0" y="926"/>
                </a:moveTo>
                <a:cubicBezTo>
                  <a:pt x="101" y="881"/>
                  <a:pt x="498" y="812"/>
                  <a:pt x="607" y="658"/>
                </a:cubicBezTo>
                <a:cubicBezTo>
                  <a:pt x="716" y="504"/>
                  <a:pt x="645" y="137"/>
                  <a:pt x="655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69" name="Text Box 40">
            <a:extLst>
              <a:ext uri="{FF2B5EF4-FFF2-40B4-BE49-F238E27FC236}">
                <a16:creationId xmlns:a16="http://schemas.microsoft.com/office/drawing/2014/main" id="{5476ECBB-840E-AA2F-1124-68688271AB86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3195638" y="63388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挂起</a:t>
            </a:r>
          </a:p>
        </p:txBody>
      </p:sp>
      <p:sp>
        <p:nvSpPr>
          <p:cNvPr id="27670" name="Freeform 41">
            <a:extLst>
              <a:ext uri="{FF2B5EF4-FFF2-40B4-BE49-F238E27FC236}">
                <a16:creationId xmlns:a16="http://schemas.microsoft.com/office/drawing/2014/main" id="{3EDFF5AA-1B3B-5489-A17C-D2AE1B4893ED}"/>
              </a:ext>
            </a:extLst>
          </p:cNvPr>
          <p:cNvSpPr>
            <a:spLocks/>
          </p:cNvSpPr>
          <p:nvPr/>
        </p:nvSpPr>
        <p:spPr bwMode="auto">
          <a:xfrm>
            <a:off x="2773363" y="5970588"/>
            <a:ext cx="1941512" cy="381000"/>
          </a:xfrm>
          <a:custGeom>
            <a:avLst/>
            <a:gdLst>
              <a:gd name="T0" fmla="*/ 0 w 1223"/>
              <a:gd name="T1" fmla="*/ 0 h 240"/>
              <a:gd name="T2" fmla="*/ 1602818962 w 1223"/>
              <a:gd name="T3" fmla="*/ 604837500 h 240"/>
              <a:gd name="T4" fmla="*/ 2147483646 w 1223"/>
              <a:gd name="T5" fmla="*/ 7561263 h 240"/>
              <a:gd name="T6" fmla="*/ 0 60000 65536"/>
              <a:gd name="T7" fmla="*/ 0 60000 65536"/>
              <a:gd name="T8" fmla="*/ 0 60000 65536"/>
              <a:gd name="T9" fmla="*/ 0 w 1223"/>
              <a:gd name="T10" fmla="*/ 0 h 240"/>
              <a:gd name="T11" fmla="*/ 1223 w 1223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3" h="240">
                <a:moveTo>
                  <a:pt x="0" y="0"/>
                </a:moveTo>
                <a:cubicBezTo>
                  <a:pt x="106" y="40"/>
                  <a:pt x="432" y="240"/>
                  <a:pt x="636" y="240"/>
                </a:cubicBezTo>
                <a:cubicBezTo>
                  <a:pt x="840" y="240"/>
                  <a:pt x="1101" y="52"/>
                  <a:pt x="1223" y="3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71" name="Text Box 42">
            <a:extLst>
              <a:ext uri="{FF2B5EF4-FFF2-40B4-BE49-F238E27FC236}">
                <a16:creationId xmlns:a16="http://schemas.microsoft.com/office/drawing/2014/main" id="{DA00F285-A0F5-88DB-3494-99449BD04E99}"/>
              </a:ext>
            </a:extLst>
          </p:cNvPr>
          <p:cNvSpPr txBox="1">
            <a:spLocks noChangeArrowheads="1"/>
          </p:cNvSpPr>
          <p:nvPr/>
        </p:nvSpPr>
        <p:spPr bwMode="auto">
          <a:xfrm rot="-3057219">
            <a:off x="3683794" y="1940719"/>
            <a:ext cx="13350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调度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27672" name="Freeform 43">
            <a:extLst>
              <a:ext uri="{FF2B5EF4-FFF2-40B4-BE49-F238E27FC236}">
                <a16:creationId xmlns:a16="http://schemas.microsoft.com/office/drawing/2014/main" id="{DE14EA25-0648-0B3C-E8CA-4B5CB19D5558}"/>
              </a:ext>
            </a:extLst>
          </p:cNvPr>
          <p:cNvSpPr>
            <a:spLocks/>
          </p:cNvSpPr>
          <p:nvPr/>
        </p:nvSpPr>
        <p:spPr bwMode="auto">
          <a:xfrm>
            <a:off x="3890963" y="1843088"/>
            <a:ext cx="954087" cy="1317625"/>
          </a:xfrm>
          <a:custGeom>
            <a:avLst/>
            <a:gdLst>
              <a:gd name="T0" fmla="*/ 0 w 601"/>
              <a:gd name="T1" fmla="*/ 2091729688 h 830"/>
              <a:gd name="T2" fmla="*/ 367942620 w 601"/>
              <a:gd name="T3" fmla="*/ 811490313 h 830"/>
              <a:gd name="T4" fmla="*/ 1514612319 w 601"/>
              <a:gd name="T5" fmla="*/ 0 h 830"/>
              <a:gd name="T6" fmla="*/ 0 60000 65536"/>
              <a:gd name="T7" fmla="*/ 0 60000 65536"/>
              <a:gd name="T8" fmla="*/ 0 60000 65536"/>
              <a:gd name="T9" fmla="*/ 0 w 601"/>
              <a:gd name="T10" fmla="*/ 0 h 830"/>
              <a:gd name="T11" fmla="*/ 601 w 601"/>
              <a:gd name="T12" fmla="*/ 830 h 8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1" h="830">
                <a:moveTo>
                  <a:pt x="0" y="830"/>
                </a:moveTo>
                <a:cubicBezTo>
                  <a:pt x="24" y="745"/>
                  <a:pt x="46" y="460"/>
                  <a:pt x="146" y="322"/>
                </a:cubicBezTo>
                <a:cubicBezTo>
                  <a:pt x="246" y="184"/>
                  <a:pt x="506" y="67"/>
                  <a:pt x="601" y="0"/>
                </a:cubicBezTo>
              </a:path>
            </a:pathLst>
          </a:custGeom>
          <a:noFill/>
          <a:ln w="28575">
            <a:solidFill>
              <a:srgbClr val="E7110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73" name="Line 44">
            <a:extLst>
              <a:ext uri="{FF2B5EF4-FFF2-40B4-BE49-F238E27FC236}">
                <a16:creationId xmlns:a16="http://schemas.microsoft.com/office/drawing/2014/main" id="{51098FA6-3D39-5A53-013D-E9E7E917D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1557338"/>
            <a:ext cx="1943100" cy="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7674" name="Oval 45">
            <a:extLst>
              <a:ext uri="{FF2B5EF4-FFF2-40B4-BE49-F238E27FC236}">
                <a16:creationId xmlns:a16="http://schemas.microsoft.com/office/drawing/2014/main" id="{33A17F05-41DC-C3FF-B5EE-FD62BA4A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125538"/>
            <a:ext cx="990600" cy="990600"/>
          </a:xfrm>
          <a:prstGeom prst="ellipse">
            <a:avLst/>
          </a:prstGeom>
          <a:solidFill>
            <a:srgbClr val="8F6C0B"/>
          </a:solidFill>
          <a:ln w="9525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终止</a:t>
            </a:r>
          </a:p>
        </p:txBody>
      </p:sp>
      <p:sp>
        <p:nvSpPr>
          <p:cNvPr id="27675" name="Oval 46">
            <a:extLst>
              <a:ext uri="{FF2B5EF4-FFF2-40B4-BE49-F238E27FC236}">
                <a16:creationId xmlns:a16="http://schemas.microsoft.com/office/drawing/2014/main" id="{80A506EC-D83E-45BA-9CF8-5BB222269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125538"/>
            <a:ext cx="990600" cy="990600"/>
          </a:xfrm>
          <a:prstGeom prst="ellipse">
            <a:avLst/>
          </a:prstGeom>
          <a:solidFill>
            <a:srgbClr val="8F6C0B"/>
          </a:solidFill>
          <a:ln w="9525">
            <a:solidFill>
              <a:srgbClr val="E7110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创建</a:t>
            </a:r>
          </a:p>
        </p:txBody>
      </p:sp>
      <p:sp>
        <p:nvSpPr>
          <p:cNvPr id="27676" name="Line 47">
            <a:extLst>
              <a:ext uri="{FF2B5EF4-FFF2-40B4-BE49-F238E27FC236}">
                <a16:creationId xmlns:a16="http://schemas.microsoft.com/office/drawing/2014/main" id="{294CD05F-8F70-B27E-D07A-B369DD147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1628775"/>
            <a:ext cx="4679950" cy="14398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7" name="Line 48">
            <a:extLst>
              <a:ext uri="{FF2B5EF4-FFF2-40B4-BE49-F238E27FC236}">
                <a16:creationId xmlns:a16="http://schemas.microsoft.com/office/drawing/2014/main" id="{528A7126-7296-EE66-8767-0873B67DE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060575"/>
            <a:ext cx="1655762" cy="12969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 type="none" w="sm" len="sm"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8" name="Text Box 49">
            <a:extLst>
              <a:ext uri="{FF2B5EF4-FFF2-40B4-BE49-F238E27FC236}">
                <a16:creationId xmlns:a16="http://schemas.microsoft.com/office/drawing/2014/main" id="{E4A9BE51-588F-6287-422A-F2FD2B492C5E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2268538" y="134143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许可</a:t>
            </a:r>
          </a:p>
        </p:txBody>
      </p:sp>
      <p:sp>
        <p:nvSpPr>
          <p:cNvPr id="27679" name="Text Box 50">
            <a:extLst>
              <a:ext uri="{FF2B5EF4-FFF2-40B4-BE49-F238E27FC236}">
                <a16:creationId xmlns:a16="http://schemas.microsoft.com/office/drawing/2014/main" id="{2B7C6D94-561C-7944-A401-C1BE8F7D2842}"/>
              </a:ext>
            </a:extLst>
          </p:cNvPr>
          <p:cNvSpPr txBox="1">
            <a:spLocks noChangeArrowheads="1"/>
          </p:cNvSpPr>
          <p:nvPr/>
        </p:nvSpPr>
        <p:spPr bwMode="auto">
          <a:xfrm rot="100027">
            <a:off x="1116013" y="206057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>
                <a:srgbClr val="E71101"/>
              </a:buClr>
              <a:buSzPct val="60000"/>
              <a:buFont typeface="Monotype Sorts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激活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F84CE5DE-7FD1-1812-4FEF-107E61B381CF}"/>
              </a:ext>
            </a:extLst>
          </p:cNvPr>
          <p:cNvSpPr txBox="1">
            <a:spLocks noChangeArrowheads="1"/>
          </p:cNvSpPr>
          <p:nvPr/>
        </p:nvSpPr>
        <p:spPr>
          <a:xfrm>
            <a:off x="712788" y="219075"/>
            <a:ext cx="8077200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带有中程调度的进程状态图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5E817FF-CB6F-108F-FF0B-DB0CDAB59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33375"/>
            <a:ext cx="6757988" cy="533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上下文切换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67E38EE-DA0F-C8CA-13A8-CA124CA578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2700"/>
            <a:ext cx="7569200" cy="2728913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当</a:t>
            </a:r>
            <a:r>
              <a:rPr lang="en-US" altLang="zh-CN">
                <a:ea typeface="宋体" panose="02010600030101010101" pitchFamily="2" charset="-122"/>
              </a:rPr>
              <a:t>CPU</a:t>
            </a:r>
            <a:r>
              <a:rPr lang="zh-CN" altLang="en-US">
                <a:ea typeface="宋体" panose="02010600030101010101" pitchFamily="2" charset="-122"/>
              </a:rPr>
              <a:t>切换至另一个进程时，系统必须保存旧进程状态并为新进程调入所保留的状态</a:t>
            </a:r>
          </a:p>
          <a:p>
            <a:r>
              <a:rPr lang="zh-CN" altLang="en-US">
                <a:ea typeface="宋体" panose="02010600030101010101" pitchFamily="2" charset="-122"/>
              </a:rPr>
              <a:t>上下文切换的时间开销较重；在切换时，系统没有做有用的工作</a:t>
            </a:r>
          </a:p>
          <a:p>
            <a:r>
              <a:rPr lang="zh-CN" altLang="en-US">
                <a:ea typeface="宋体" panose="02010600030101010101" pitchFamily="2" charset="-122"/>
              </a:rPr>
              <a:t>时间取决于硬件的支持</a:t>
            </a:r>
          </a:p>
        </p:txBody>
      </p:sp>
      <p:pic>
        <p:nvPicPr>
          <p:cNvPr id="28676" name="Picture 5" descr="24arrow03242">
            <a:extLst>
              <a:ext uri="{FF2B5EF4-FFF2-40B4-BE49-F238E27FC236}">
                <a16:creationId xmlns:a16="http://schemas.microsoft.com/office/drawing/2014/main" id="{DA5EE24F-31F4-6EB7-1DBF-51DD90A0338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381750"/>
            <a:ext cx="576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:a16="http://schemas.microsoft.com/office/drawing/2014/main" id="{94B90FAE-DF72-2FF4-DFC9-48D3A279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4610100" y="2778125"/>
            <a:ext cx="3778250" cy="30988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A9E73-B4C2-59AA-1B7F-6F03F84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Android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多任务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01ABF0F3-B3B4-595B-B36A-84E955C5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源于</a:t>
            </a:r>
            <a:r>
              <a:rPr lang="en-US" altLang="zh-CN">
                <a:ea typeface="宋体" panose="02010600030101010101" pitchFamily="2" charset="-122"/>
              </a:rPr>
              <a:t>Linux</a:t>
            </a:r>
            <a:r>
              <a:rPr lang="zh-CN" altLang="en-US">
                <a:ea typeface="宋体" panose="02010600030101010101" pitchFamily="2" charset="-122"/>
              </a:rPr>
              <a:t>，真正多任务</a:t>
            </a:r>
            <a:endParaRPr lang="en-US" altLang="en-US"/>
          </a:p>
          <a:p>
            <a:r>
              <a:rPr lang="zh-CN" altLang="en-US">
                <a:ea typeface="宋体" panose="02010600030101010101" pitchFamily="2" charset="-122"/>
              </a:rPr>
              <a:t>进程分（</a:t>
            </a:r>
            <a:r>
              <a:rPr lang="en-US" altLang="en-US"/>
              <a:t>foreground</a:t>
            </a:r>
            <a:r>
              <a:rPr lang="zh-CN" altLang="en-US">
                <a:ea typeface="宋体" panose="02010600030101010101" pitchFamily="2" charset="-122"/>
              </a:rPr>
              <a:t>）和后台（</a:t>
            </a:r>
            <a:r>
              <a:rPr lang="en-US" altLang="en-US"/>
              <a:t>background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en-US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后台进程利用服务执行任务</a:t>
            </a:r>
            <a:endParaRPr lang="en-US" altLang="en-US"/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服务会保持运行即使后台进程被暂停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服务没有运行界面，需要小内存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en-US"/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9700" name="Picture 2" descr="http://image.tianjimedia.com/uploadImages/2014/322/47/27KM2GL8UFV4_Screenshot_2014-11-18-11-50-16.png">
            <a:extLst>
              <a:ext uri="{FF2B5EF4-FFF2-40B4-BE49-F238E27FC236}">
                <a16:creationId xmlns:a16="http://schemas.microsoft.com/office/drawing/2014/main" id="{5E91E746-9824-C6BA-C3A6-CBC79189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2244725"/>
            <a:ext cx="2936875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415C-45A8-4AA6-EA78-4373D105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 iOS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多任务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B894973F-6E42-3B5D-47D8-B6254617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iOS 4.0</a:t>
            </a:r>
            <a:r>
              <a:rPr lang="zh-CN" altLang="en-US">
                <a:ea typeface="宋体" panose="02010600030101010101" pitchFamily="2" charset="-122"/>
              </a:rPr>
              <a:t>前不支持多任务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没落的</a:t>
            </a:r>
            <a:r>
              <a:rPr lang="en-US" altLang="zh-CN">
                <a:ea typeface="宋体" panose="02010600030101010101" pitchFamily="2" charset="-122"/>
              </a:rPr>
              <a:t>Palm</a:t>
            </a:r>
          </a:p>
          <a:p>
            <a:r>
              <a:rPr lang="zh-CN" altLang="en-US">
                <a:ea typeface="宋体" panose="02010600030101010101" pitchFamily="2" charset="-122"/>
              </a:rPr>
              <a:t>“伪”多任务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1</a:t>
            </a:r>
            <a:r>
              <a:rPr lang="zh-CN" altLang="en-US" b="1">
                <a:ea typeface="宋体" panose="02010600030101010101" pitchFamily="2" charset="-122"/>
              </a:rPr>
              <a:t>、保持退出时状态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一种看起来像多任务的单任务，当按下</a:t>
            </a:r>
            <a:r>
              <a:rPr lang="en-US" altLang="zh-CN">
                <a:ea typeface="宋体" panose="02010600030101010101" pitchFamily="2" charset="-122"/>
              </a:rPr>
              <a:t>Home</a:t>
            </a:r>
            <a:r>
              <a:rPr lang="zh-CN" altLang="en-US">
                <a:ea typeface="宋体" panose="02010600030101010101" pitchFamily="2" charset="-122"/>
              </a:rPr>
              <a:t>键时，程序会保持状态。待到下次呼出时便恢复保存时的状态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2</a:t>
            </a:r>
            <a:r>
              <a:rPr lang="zh-CN" altLang="en-US" b="1">
                <a:ea typeface="宋体" panose="02010600030101010101" pitchFamily="2" charset="-122"/>
              </a:rPr>
              <a:t>、有限多任务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一些系统允许后退运行的进程，如音乐播放和下载等。按下</a:t>
            </a:r>
            <a:r>
              <a:rPr lang="en-US" altLang="zh-CN">
                <a:ea typeface="宋体" panose="02010600030101010101" pitchFamily="2" charset="-122"/>
              </a:rPr>
              <a:t>Home</a:t>
            </a:r>
            <a:r>
              <a:rPr lang="zh-CN" altLang="en-US">
                <a:ea typeface="宋体" panose="02010600030101010101" pitchFamily="2" charset="-122"/>
              </a:rPr>
              <a:t>键，程序会保存到内存中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3</a:t>
            </a:r>
            <a:r>
              <a:rPr lang="zh-CN" altLang="en-US" b="1">
                <a:ea typeface="宋体" panose="02010600030101010101" pitchFamily="2" charset="-122"/>
              </a:rPr>
              <a:t>、真正多任务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Safari</a:t>
            </a:r>
            <a:r>
              <a:rPr lang="zh-CN" altLang="en-US"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Mail</a:t>
            </a:r>
            <a:endParaRPr lang="zh-CN" altLang="en-US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0724" name="Picture 2" descr="http://wwwpub.it.com.cn/f/news/078/1/news_070801_mxq_tx1.jpg">
            <a:extLst>
              <a:ext uri="{FF2B5EF4-FFF2-40B4-BE49-F238E27FC236}">
                <a16:creationId xmlns:a16="http://schemas.microsoft.com/office/drawing/2014/main" id="{62A8A87A-7385-5D29-654F-A3C01B4C1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738" y="1470025"/>
            <a:ext cx="1665287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1F1569-0649-6C8A-C3BC-68C43FBDA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、进程操作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E17B813F-9BED-7539-0C3F-2F6C07632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538163"/>
            <a:ext cx="6757987" cy="5334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进程创建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0CC7D7-6194-1437-F27F-1069CABC2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9738" y="1343025"/>
            <a:ext cx="8329612" cy="5191125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父进程</a:t>
            </a:r>
            <a:r>
              <a:rPr lang="zh-CN" altLang="en-US">
                <a:ea typeface="宋体" panose="02010600030101010101" pitchFamily="2" charset="-122"/>
              </a:rPr>
              <a:t>创建</a:t>
            </a:r>
            <a:r>
              <a:rPr lang="zh-CN" altLang="en-US" b="1">
                <a:ea typeface="宋体" panose="02010600030101010101" pitchFamily="2" charset="-122"/>
              </a:rPr>
              <a:t>子进程</a:t>
            </a:r>
            <a:r>
              <a:rPr lang="zh-CN" altLang="en-US">
                <a:ea typeface="宋体" panose="02010600030101010101" pitchFamily="2" charset="-122"/>
              </a:rPr>
              <a:t>，如此轮流创建进程下去，构成一棵进程树</a:t>
            </a:r>
          </a:p>
          <a:p>
            <a:r>
              <a:rPr lang="zh-CN" altLang="en-US">
                <a:ea typeface="宋体" panose="02010600030101010101" pitchFamily="2" charset="-122"/>
              </a:rPr>
              <a:t>资源共享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父进程子进程共享所有的资源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子进程共享父进程资源的子集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父进程和子进程无资源共享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执行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父进程和子进程并发执行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父进程等待，直到子进程终止</a:t>
            </a:r>
            <a:endParaRPr lang="zh-CN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02A20F63-54B0-416F-C66D-01747849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9" t="757" r="8128" b="505"/>
          <a:stretch>
            <a:fillRect/>
          </a:stretch>
        </p:blipFill>
        <p:spPr bwMode="auto">
          <a:xfrm>
            <a:off x="4746625" y="2154238"/>
            <a:ext cx="4022725" cy="35480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00124889-88A2-8586-0727-A9F0EC1029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19088"/>
            <a:ext cx="6757988" cy="7826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进程创建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33833A-0EE4-BDDC-A36B-02B15444A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282700"/>
            <a:ext cx="7291387" cy="4483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地址空间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子女复制双亲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子女有一个程序被调入</a:t>
            </a:r>
            <a:endParaRPr lang="zh-CN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UNIX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fork </a:t>
            </a:r>
            <a:r>
              <a:rPr lang="zh-CN" altLang="en-US">
                <a:ea typeface="宋体" panose="02010600030101010101" pitchFamily="2" charset="-122"/>
              </a:rPr>
              <a:t>系统调用创建新进程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在</a:t>
            </a:r>
            <a:r>
              <a:rPr lang="en-US" altLang="zh-CN" b="1">
                <a:ea typeface="宋体" panose="02010600030101010101" pitchFamily="2" charset="-122"/>
              </a:rPr>
              <a:t>fork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用一个新程序替代了进程的内存空间之后，采用</a:t>
            </a:r>
            <a:r>
              <a:rPr lang="en-US" altLang="zh-CN" b="1">
                <a:ea typeface="宋体" panose="02010600030101010101" pitchFamily="2" charset="-122"/>
              </a:rPr>
              <a:t>exec</a:t>
            </a:r>
            <a:r>
              <a:rPr lang="zh-CN" altLang="en-US">
                <a:ea typeface="宋体" panose="02010600030101010101" pitchFamily="2" charset="-122"/>
              </a:rPr>
              <a:t>系统调用</a:t>
            </a:r>
          </a:p>
          <a:p>
            <a:r>
              <a:rPr lang="zh-CN" altLang="en-US" b="1">
                <a:ea typeface="宋体" panose="02010600030101010101" pitchFamily="2" charset="-122"/>
              </a:rPr>
              <a:t>原子操作</a:t>
            </a:r>
            <a:endParaRPr lang="zh-CN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BE12A13-FE22-A4A6-72F2-D259890DE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、进程概念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BB60778A-04D2-883D-CB94-846E0A534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334963"/>
            <a:ext cx="6757988" cy="604837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进程终止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0F3A34D-314A-CD04-8AA2-FACD06642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43025"/>
            <a:ext cx="7845425" cy="41148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进程执行最后一项并退出（</a:t>
            </a:r>
            <a:r>
              <a:rPr lang="en-US" altLang="zh-CN">
                <a:ea typeface="宋体" panose="02010600030101010101" pitchFamily="2" charset="-122"/>
              </a:rPr>
              <a:t>exit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从子进程向父进程输出数据（通过</a:t>
            </a:r>
            <a:r>
              <a:rPr lang="en-US" altLang="zh-CN">
                <a:ea typeface="宋体" panose="02010600030101010101" pitchFamily="2" charset="-122"/>
              </a:rPr>
              <a:t>wait</a:t>
            </a:r>
            <a:r>
              <a:rPr lang="zh-CN" altLang="en-US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操作系统收回进程的资源</a:t>
            </a:r>
          </a:p>
          <a:p>
            <a:r>
              <a:rPr lang="zh-CN" altLang="en-US">
                <a:ea typeface="宋体" panose="02010600030101010101" pitchFamily="2" charset="-122"/>
              </a:rPr>
              <a:t>父进程可中止子进程的执行（ </a:t>
            </a:r>
            <a:r>
              <a:rPr lang="en-US" altLang="zh-CN">
                <a:ea typeface="宋体" panose="02010600030101010101" pitchFamily="2" charset="-122"/>
              </a:rPr>
              <a:t>abort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子进程超量分配资源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赋予子进程的任务不再需要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如果父进程结束</a:t>
            </a:r>
            <a:endParaRPr lang="zh-CN" altLang="zh-CN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若父进程终止，一些系统不允许子进程继续存在</a:t>
            </a:r>
            <a:endParaRPr lang="zh-CN" altLang="zh-CN">
              <a:ea typeface="宋体" panose="02010600030101010101" pitchFamily="2" charset="-122"/>
            </a:endParaRPr>
          </a:p>
          <a:p>
            <a:pPr lvl="3"/>
            <a:r>
              <a:rPr lang="zh-CN" altLang="en-US">
                <a:ea typeface="宋体" panose="02010600030101010101" pitchFamily="2" charset="-122"/>
              </a:rPr>
              <a:t>所有子进程终止</a:t>
            </a:r>
            <a:r>
              <a:rPr lang="en-US" altLang="zh-CN">
                <a:ea typeface="宋体" panose="02010600030101010101" pitchFamily="2" charset="-122"/>
              </a:rPr>
              <a:t>-- </a:t>
            </a:r>
            <a:r>
              <a:rPr lang="zh-CN" altLang="en-US" b="1">
                <a:ea typeface="宋体" panose="02010600030101010101" pitchFamily="2" charset="-122"/>
              </a:rPr>
              <a:t>级联终止</a:t>
            </a:r>
            <a:endParaRPr lang="en-US" altLang="zh-CN" b="1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父进程可以等子进程结束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如调用</a:t>
            </a:r>
            <a:r>
              <a:rPr lang="en-US" altLang="zh-CN">
                <a:ea typeface="宋体" panose="02010600030101010101" pitchFamily="2" charset="-122"/>
              </a:rPr>
              <a:t>wait()</a:t>
            </a:r>
            <a:r>
              <a:rPr lang="zh-CN" altLang="en-US">
                <a:ea typeface="宋体" panose="02010600030101010101" pitchFamily="2" charset="-122"/>
              </a:rPr>
              <a:t>系统调用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 b="1">
              <a:ea typeface="宋体" panose="02010600030101010101" pitchFamily="2" charset="-122"/>
            </a:endParaRPr>
          </a:p>
        </p:txBody>
      </p:sp>
      <p:pic>
        <p:nvPicPr>
          <p:cNvPr id="34820" name="Picture 4" descr="001">
            <a:hlinkClick r:id="rId2" action="ppaction://hlinksldjump"/>
            <a:extLst>
              <a:ext uri="{FF2B5EF4-FFF2-40B4-BE49-F238E27FC236}">
                <a16:creationId xmlns:a16="http://schemas.microsoft.com/office/drawing/2014/main" id="{62287E61-C5FE-2A5C-A758-6D7B0710EB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237288"/>
            <a:ext cx="57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 descr="24arrow03242">
            <a:extLst>
              <a:ext uri="{FF2B5EF4-FFF2-40B4-BE49-F238E27FC236}">
                <a16:creationId xmlns:a16="http://schemas.microsoft.com/office/drawing/2014/main" id="{DDF4F80C-BBFA-CE8C-DEAE-C9B101E520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381750"/>
            <a:ext cx="576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94A065-50D1-4914-E48B-2C4E9BB0AA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2"/>
                </a:solidFill>
                <a:ea typeface="宋体" pitchFamily="2" charset="-122"/>
              </a:rPr>
              <a:t>Windows</a:t>
            </a: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进程操作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72DCC83-126B-850A-2AA6-3796363141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CreateProcess</a:t>
            </a:r>
            <a:r>
              <a:rPr lang="zh-CN" altLang="en-US" sz="2800">
                <a:ea typeface="宋体" panose="02010600030101010101" pitchFamily="2" charset="-122"/>
              </a:rPr>
              <a:t>：进程创建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solidFill>
                  <a:srgbClr val="002060"/>
                </a:solidFill>
                <a:ea typeface="宋体" panose="02010600030101010101" pitchFamily="2" charset="-122"/>
              </a:rPr>
              <a:t>新进程可以继承</a:t>
            </a:r>
            <a:r>
              <a:rPr lang="zh-CN" altLang="en-US">
                <a:ea typeface="宋体" panose="02010600030101010101" pitchFamily="2" charset="-122"/>
              </a:rPr>
              <a:t>：打开文件的句柄、各种对象（如进程、线程、信号量、管道等）的句柄、环境变量、当前目录、原进程的控制终端、原进程的进程组（用于发送</a:t>
            </a:r>
            <a:r>
              <a:rPr lang="en-US" altLang="zh-CN">
                <a:ea typeface="宋体" panose="02010600030101010101" pitchFamily="2" charset="-122"/>
              </a:rPr>
              <a:t>Ctrl+C</a:t>
            </a:r>
            <a:r>
              <a:rPr lang="zh-CN" altLang="en-US">
                <a:ea typeface="宋体" panose="02010600030101010101" pitchFamily="2" charset="-122"/>
              </a:rPr>
              <a:t>或</a:t>
            </a:r>
            <a:r>
              <a:rPr lang="en-US" altLang="zh-CN">
                <a:ea typeface="宋体" panose="02010600030101010101" pitchFamily="2" charset="-122"/>
              </a:rPr>
              <a:t>Ctrl+Break</a:t>
            </a:r>
            <a:r>
              <a:rPr lang="zh-CN" altLang="en-US">
                <a:ea typeface="宋体" panose="02010600030101010101" pitchFamily="2" charset="-122"/>
              </a:rPr>
              <a:t>信号给多个进程）－－每个句柄在创建或打开时能指定是否可继承</a:t>
            </a:r>
          </a:p>
          <a:p>
            <a:pPr lvl="1"/>
            <a:r>
              <a:rPr lang="zh-CN" altLang="en-US">
                <a:solidFill>
                  <a:srgbClr val="002060"/>
                </a:solidFill>
                <a:ea typeface="宋体" panose="02010600030101010101" pitchFamily="2" charset="-122"/>
              </a:rPr>
              <a:t>新进程不能继承</a:t>
            </a:r>
            <a:r>
              <a:rPr lang="zh-CN" altLang="en-US">
                <a:ea typeface="宋体" panose="02010600030101010101" pitchFamily="2" charset="-122"/>
              </a:rPr>
              <a:t>：优先权类、内存句柄、</a:t>
            </a:r>
            <a:r>
              <a:rPr lang="en-US" altLang="zh-CN">
                <a:ea typeface="宋体" panose="02010600030101010101" pitchFamily="2" charset="-122"/>
              </a:rPr>
              <a:t>DLL</a:t>
            </a:r>
            <a:r>
              <a:rPr lang="zh-CN" altLang="en-US">
                <a:ea typeface="宋体" panose="02010600030101010101" pitchFamily="2" charset="-122"/>
              </a:rPr>
              <a:t>模块句柄</a:t>
            </a:r>
            <a:endParaRPr lang="zh-CN" altLang="en-US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ExitProcess</a:t>
            </a:r>
            <a:r>
              <a:rPr lang="zh-CN" altLang="en-US" sz="2800">
                <a:ea typeface="宋体" panose="02010600030101010101" pitchFamily="2" charset="-122"/>
              </a:rPr>
              <a:t>和</a:t>
            </a:r>
            <a:r>
              <a:rPr lang="en-US" altLang="zh-CN" sz="2800">
                <a:ea typeface="宋体" panose="02010600030101010101" pitchFamily="2" charset="-122"/>
              </a:rPr>
              <a:t>TerminateProcess</a:t>
            </a:r>
            <a:r>
              <a:rPr lang="zh-CN" altLang="en-US" sz="2800">
                <a:ea typeface="宋体" panose="02010600030101010101" pitchFamily="2" charset="-122"/>
              </a:rPr>
              <a:t>：进程退出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WaitForSingleObject:</a:t>
            </a:r>
            <a:r>
              <a:rPr lang="zh-CN" altLang="en-US" sz="2800">
                <a:ea typeface="宋体" panose="02010600030101010101" pitchFamily="2" charset="-122"/>
              </a:rPr>
              <a:t>等待子进程结束</a:t>
            </a:r>
            <a:endParaRPr lang="en-US" altLang="zh-CN" sz="2800">
              <a:ea typeface="宋体" panose="02010600030101010101" pitchFamily="2" charset="-122"/>
            </a:endParaRPr>
          </a:p>
          <a:p>
            <a:pPr lvl="1"/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AC3BA728-3831-12C2-83BF-32A7137AF8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创建子进程</a:t>
            </a:r>
            <a:r>
              <a:rPr lang="en-US">
                <a:solidFill>
                  <a:schemeClr val="tx2"/>
                </a:solidFill>
                <a:ea typeface="宋体" pitchFamily="2" charset="-122"/>
              </a:rPr>
              <a:t>API</a:t>
            </a:r>
            <a:r>
              <a:rPr lang="zh-CN" altLang="en-US">
                <a:solidFill>
                  <a:schemeClr val="tx2"/>
                </a:solidFill>
                <a:ea typeface="宋体" pitchFamily="2" charset="-122"/>
              </a:rPr>
              <a:t>函数</a:t>
            </a:r>
            <a:endParaRPr lang="zh-CN" altLang="en-US" b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1C2E3FFA-A058-3E15-04A0-D1EEA8D4BD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052513"/>
            <a:ext cx="8170863" cy="53800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CreateProcess</a:t>
            </a:r>
            <a:r>
              <a:rPr lang="zh-CN" altLang="en-US">
                <a:ea typeface="宋体" panose="02010600030101010101" pitchFamily="2" charset="-122"/>
              </a:rPr>
              <a:t>函数：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BOOL </a:t>
            </a:r>
            <a:r>
              <a:rPr lang="en-US" altLang="zh-CN" sz="1800" b="1">
                <a:solidFill>
                  <a:srgbClr val="0000CC"/>
                </a:solidFill>
                <a:ea typeface="宋体" panose="02010600030101010101" pitchFamily="2" charset="-122"/>
              </a:rPr>
              <a:t>CreateProcess</a:t>
            </a: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(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LPCTSTR  lpApplicationName,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LPTSTR lpCommandLine,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LPSECURITY_ATTRIBUTES lpProcessAttributes,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LPSECURITY_ATTRIBUTES lpThreadAttributes,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BOOL bInheritHandles,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DWORD dwCreationFlags,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LPVOID lpEnvironment,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LPCTSTR lpCurrentDirectory,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LPSTARTURINFO lpStartupInfo,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	LPPROCESS_INFORMATION lpProcessInformation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solidFill>
                  <a:srgbClr val="0000CC"/>
                </a:solidFill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9391B491-AE03-C93D-BB0E-ADF2ECD10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889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  <a:ea typeface="宋体" pitchFamily="2" charset="-122"/>
              </a:rPr>
              <a:t>结束进程</a:t>
            </a:r>
            <a:endParaRPr lang="en-US" dirty="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DE85A1A8-1BB3-5BE9-6631-133CB727F3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196975"/>
            <a:ext cx="8170862" cy="5235575"/>
          </a:xfrm>
        </p:spPr>
        <p:txBody>
          <a:bodyPr/>
          <a:lstStyle/>
          <a:p>
            <a:r>
              <a:rPr lang="zh-CN" altLang="en-US" b="1">
                <a:ea typeface="宋体" panose="02010600030101010101" pitchFamily="2" charset="-122"/>
              </a:rPr>
              <a:t>如果某个</a:t>
            </a:r>
            <a:r>
              <a:rPr lang="en-US" altLang="zh-CN" b="1">
                <a:ea typeface="宋体" panose="02010600030101010101" pitchFamily="2" charset="-122"/>
              </a:rPr>
              <a:t>process</a:t>
            </a:r>
            <a:r>
              <a:rPr lang="zh-CN" altLang="en-US" b="1">
                <a:ea typeface="宋体" panose="02010600030101010101" pitchFamily="2" charset="-122"/>
              </a:rPr>
              <a:t>想自己停止执行， 可调用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ExitProcess</a:t>
            </a:r>
            <a:r>
              <a:rPr lang="en-US" altLang="zh-CN" b="1">
                <a:ea typeface="宋体" panose="02010600030101010101" pitchFamily="2" charset="-122"/>
              </a:rPr>
              <a:t>()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C</a:t>
            </a:r>
            <a:r>
              <a:rPr lang="zh-CN" altLang="en-US" b="1">
                <a:ea typeface="宋体" panose="02010600030101010101" pitchFamily="2" charset="-122"/>
              </a:rPr>
              <a:t>程序库中的</a:t>
            </a:r>
            <a:r>
              <a:rPr lang="en-US" altLang="zh-CN" b="1">
                <a:ea typeface="宋体" panose="02010600030101010101" pitchFamily="2" charset="-122"/>
              </a:rPr>
              <a:t>exit(), exit()</a:t>
            </a:r>
            <a:r>
              <a:rPr lang="zh-CN" altLang="en-US" b="1">
                <a:ea typeface="宋体" panose="02010600030101010101" pitchFamily="2" charset="-122"/>
              </a:rPr>
              <a:t>在自动执行一些清除垃圾工作后， 再调用</a:t>
            </a:r>
            <a:r>
              <a:rPr lang="en-US" altLang="zh-CN" b="1">
                <a:ea typeface="宋体" panose="02010600030101010101" pitchFamily="2" charset="-122"/>
              </a:rPr>
              <a:t>ExitProcess()</a:t>
            </a:r>
            <a:endParaRPr lang="zh-CN" altLang="en-US" b="1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zh-CN" altLang="en-US" b="1">
                <a:ea typeface="宋体" panose="02010600030101010101" pitchFamily="2" charset="-122"/>
              </a:rPr>
              <a:t>       </a:t>
            </a: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VOID ExitProcess(UNT uExitCode)</a:t>
            </a:r>
          </a:p>
          <a:p>
            <a:r>
              <a:rPr lang="zh-CN" altLang="en-US" b="1">
                <a:ea typeface="宋体" panose="02010600030101010101" pitchFamily="2" charset="-122"/>
              </a:rPr>
              <a:t>如果</a:t>
            </a:r>
            <a:r>
              <a:rPr lang="en-US" altLang="zh-CN" b="1">
                <a:ea typeface="宋体" panose="02010600030101010101" pitchFamily="2" charset="-122"/>
              </a:rPr>
              <a:t>process A </a:t>
            </a:r>
            <a:r>
              <a:rPr lang="zh-CN" altLang="en-US" b="1">
                <a:ea typeface="宋体" panose="02010600030101010101" pitchFamily="2" charset="-122"/>
              </a:rPr>
              <a:t>想要</a:t>
            </a:r>
            <a:r>
              <a:rPr lang="en-US" altLang="zh-CN" b="1">
                <a:ea typeface="宋体" panose="02010600030101010101" pitchFamily="2" charset="-122"/>
              </a:rPr>
              <a:t>process B </a:t>
            </a:r>
            <a:r>
              <a:rPr lang="zh-CN" altLang="en-US" b="1">
                <a:ea typeface="宋体" panose="02010600030101010101" pitchFamily="2" charset="-122"/>
              </a:rPr>
              <a:t>停止执行， 可在取得</a:t>
            </a:r>
            <a:r>
              <a:rPr lang="en-US" altLang="zh-CN" b="1">
                <a:ea typeface="宋体" panose="02010600030101010101" pitchFamily="2" charset="-122"/>
              </a:rPr>
              <a:t>process B </a:t>
            </a:r>
            <a:r>
              <a:rPr lang="zh-CN" altLang="en-US" b="1">
                <a:ea typeface="宋体" panose="02010600030101010101" pitchFamily="2" charset="-122"/>
              </a:rPr>
              <a:t>的</a:t>
            </a:r>
            <a:r>
              <a:rPr lang="en-US" altLang="zh-CN" b="1">
                <a:ea typeface="宋体" panose="02010600030101010101" pitchFamily="2" charset="-122"/>
              </a:rPr>
              <a:t>handle </a:t>
            </a:r>
            <a:r>
              <a:rPr lang="zh-CN" altLang="en-US" b="1">
                <a:ea typeface="宋体" panose="02010600030101010101" pitchFamily="2" charset="-122"/>
              </a:rPr>
              <a:t>后， 调用</a:t>
            </a:r>
            <a:r>
              <a:rPr lang="en-US" altLang="zh-CN" b="1">
                <a:ea typeface="宋体" panose="02010600030101010101" pitchFamily="2" charset="-122"/>
              </a:rPr>
              <a:t>TerminateProcess():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>
                <a:solidFill>
                  <a:srgbClr val="0000CC"/>
                </a:solidFill>
                <a:ea typeface="宋体" panose="02010600030101010101" pitchFamily="2" charset="-122"/>
              </a:rPr>
              <a:t>       BOOL TerminateProcess(HANDLE hProcess, UNIT uExitCode)</a:t>
            </a:r>
          </a:p>
          <a:p>
            <a:endParaRPr lang="en-US" altLang="zh-CN" b="1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920D2F11-D600-5316-70D4-87A54AB8FFB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子进程</a:t>
            </a:r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64277635-A3FB-DE5B-4F56-E3F1EE381F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9475" y="904875"/>
            <a:ext cx="7931150" cy="55403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Child Process: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#include "stdafx.h"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#include &lt;conio.h&gt;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int _tmain(int argc, _TCHAR* argv[])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{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wprintf(L"ParamTest Output:\n");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wprintf(L" Number of parameters: %d\n", argc);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wprintf(L" Parameter Info:\n");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for (int c=0; c &lt; argc; c++)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{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wprintf(L" Param #%d: %s\n", c, argv[c]);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}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	return 0;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}</a:t>
            </a:r>
            <a:br>
              <a:rPr lang="en-US" altLang="zh-CN">
                <a:ea typeface="宋体" panose="02010600030101010101" pitchFamily="2" charset="-122"/>
              </a:rPr>
            </a:b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A983D8C-DE53-BFC3-BDFB-B72653AD7B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父进程</a:t>
            </a:r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FB129CB5-F9AB-0B56-8637-A565313B7B9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1538" y="1054100"/>
            <a:ext cx="7351712" cy="54340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"stdafx.h"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 #include &lt;windows.h&gt;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 #include &lt;strsafe.h&gt;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 #include &lt;direct.h&gt;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 #include &lt;string.h&gt;</a:t>
            </a: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int _tmain(int argc, _TCHAR* argv[])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1600">
                <a:ea typeface="宋体" panose="02010600030101010101" pitchFamily="2" charset="-122"/>
              </a:rPr>
              <a:t> </a:t>
            </a:r>
            <a:r>
              <a:rPr lang="en-US" altLang="zh-CN" sz="1600">
                <a:ea typeface="宋体" panose="02010600030101010101" pitchFamily="2" charset="-122"/>
              </a:rPr>
              <a:t>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PROCESS_INFORMATION processInformation;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STARTUPINFO startupInfo;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memset(&amp;processInformation, 0, izeof(processInformation));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memset(&amp;startupInfo, 0, sizeof(startupInfo));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       startupInfo.cb = sizeof(startupInfo);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1600">
              <a:ea typeface="宋体" panose="02010600030101010101" pitchFamily="2" charset="-122"/>
            </a:endParaRP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BOOL result;</a:t>
            </a:r>
          </a:p>
          <a:p>
            <a:pPr marL="400050" lvl="1" indent="0">
              <a:buFont typeface="Monotype Sorts" pitchFamily="2" charset="2"/>
              <a:buNone/>
            </a:pPr>
            <a:r>
              <a:rPr lang="en-US" altLang="zh-CN" sz="1600">
                <a:ea typeface="宋体" panose="02010600030101010101" pitchFamily="2" charset="-122"/>
              </a:rPr>
              <a:t>result = ::CreateProcess(AppName, CmdLine, NULL, NULL, FALSE, NORMAL_PRIORITY_CLASS, NULL, NULL, &amp;startupInfo, &amp;processInformation);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D5052E83-80E8-84DB-2169-5DF5FD5CE8B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父进程</a:t>
            </a:r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EFFB0CC1-E9D9-E0AD-D900-0C92CB3B3F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088" y="1282700"/>
            <a:ext cx="8123237" cy="44831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if (result == 0)   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wprintf(L"ERROR: CreateProcess failed!");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}     else    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WaitForSingleObject( processInformation.hProcess, INFINITE 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CloseHandle( processInformation.hProcess 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CloseHandle( processInformation.hThread 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}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return0</a:t>
            </a:r>
            <a:r>
              <a:rPr lang="zh-CN" altLang="en-US" sz="2000">
                <a:ea typeface="宋体" panose="02010600030101010101" pitchFamily="2" charset="-122"/>
              </a:rPr>
              <a:t>；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A8CDA07-F6FB-113A-AFBF-409C2020D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fork </a:t>
            </a:r>
            <a:r>
              <a:rPr lang="zh-CN" altLang="en-US" sz="2800">
                <a:ea typeface="宋体" panose="02010600030101010101" pitchFamily="2" charset="-122"/>
              </a:rPr>
              <a:t>函数：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#include &lt;unistd.h&gt;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pid_t fork();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当一个进程调用</a:t>
            </a:r>
            <a:r>
              <a:rPr lang="en-US" altLang="zh-CN" sz="2800">
                <a:ea typeface="宋体" panose="02010600030101010101" pitchFamily="2" charset="-122"/>
              </a:rPr>
              <a:t>fork </a:t>
            </a:r>
            <a:r>
              <a:rPr lang="zh-CN" altLang="en-US" sz="2800">
                <a:ea typeface="宋体" panose="02010600030101010101" pitchFamily="2" charset="-122"/>
              </a:rPr>
              <a:t>后会创建一个子进程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这个子进程和父进程不同：进程</a:t>
            </a:r>
            <a:r>
              <a:rPr lang="en-US" altLang="zh-CN" sz="2800">
                <a:ea typeface="宋体" panose="02010600030101010101" pitchFamily="2" charset="-122"/>
              </a:rPr>
              <a:t>ID</a:t>
            </a:r>
          </a:p>
          <a:p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BD581A7-259A-F8FC-E354-CD851F70E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Linux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进程创建</a:t>
            </a:r>
          </a:p>
        </p:txBody>
      </p:sp>
      <p:pic>
        <p:nvPicPr>
          <p:cNvPr id="41988" name="Picture 2" descr="http://blog.chinaunix.net/attachment/201203/27/26495963_13328236610XE5.png">
            <a:extLst>
              <a:ext uri="{FF2B5EF4-FFF2-40B4-BE49-F238E27FC236}">
                <a16:creationId xmlns:a16="http://schemas.microsoft.com/office/drawing/2014/main" id="{981234C3-9799-47A6-F067-3EDE8046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3908425"/>
            <a:ext cx="48863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ECD8833A-7FB3-C99B-73A4-B690FAD29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225" y="1309688"/>
            <a:ext cx="7351713" cy="4483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区分父进程和子进程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跟踪</a:t>
            </a:r>
            <a:r>
              <a:rPr lang="en-US" altLang="zh-CN">
                <a:ea typeface="宋体" panose="02010600030101010101" pitchFamily="2" charset="-122"/>
              </a:rPr>
              <a:t>fork</a:t>
            </a:r>
            <a:r>
              <a:rPr lang="zh-CN" altLang="en-US">
                <a:ea typeface="宋体" panose="02010600030101010101" pitchFamily="2" charset="-122"/>
              </a:rPr>
              <a:t>返回值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en-US">
                <a:ea typeface="宋体" panose="02010600030101010101" pitchFamily="2" charset="-122"/>
              </a:rPr>
              <a:t>失败</a:t>
            </a:r>
            <a:r>
              <a:rPr lang="en-US" altLang="zh-CN">
                <a:ea typeface="宋体" panose="02010600030101010101" pitchFamily="2" charset="-122"/>
              </a:rPr>
              <a:t>:-1</a:t>
            </a:r>
          </a:p>
          <a:p>
            <a:pPr lvl="2"/>
            <a:r>
              <a:rPr lang="zh-CN" altLang="en-US">
                <a:ea typeface="宋体" panose="02010600030101010101" pitchFamily="2" charset="-122"/>
              </a:rPr>
              <a:t>否则</a:t>
            </a:r>
            <a:endParaRPr lang="en-US" altLang="zh-CN">
              <a:ea typeface="宋体" panose="02010600030101010101" pitchFamily="2" charset="-122"/>
            </a:endParaRPr>
          </a:p>
          <a:p>
            <a:pPr lvl="3"/>
            <a:r>
              <a:rPr lang="zh-CN" altLang="en-US">
                <a:ea typeface="宋体" panose="02010600030101010101" pitchFamily="2" charset="-122"/>
              </a:rPr>
              <a:t>父进程</a:t>
            </a:r>
            <a:r>
              <a:rPr lang="en-US" altLang="zh-CN">
                <a:ea typeface="宋体" panose="02010600030101010101" pitchFamily="2" charset="-122"/>
              </a:rPr>
              <a:t>fork </a:t>
            </a:r>
            <a:r>
              <a:rPr lang="zh-CN" altLang="en-US">
                <a:ea typeface="宋体" panose="02010600030101010101" pitchFamily="2" charset="-122"/>
              </a:rPr>
              <a:t>返回子进程的</a:t>
            </a:r>
            <a:r>
              <a:rPr lang="en-US" altLang="zh-CN">
                <a:ea typeface="宋体" panose="02010600030101010101" pitchFamily="2" charset="-122"/>
              </a:rPr>
              <a:t>ID</a:t>
            </a:r>
          </a:p>
          <a:p>
            <a:pPr lvl="3"/>
            <a:r>
              <a:rPr lang="en-US" altLang="zh-CN">
                <a:ea typeface="宋体" panose="02010600030101010101" pitchFamily="2" charset="-122"/>
              </a:rPr>
              <a:t>fork </a:t>
            </a:r>
            <a:r>
              <a:rPr lang="zh-CN" altLang="en-US">
                <a:ea typeface="宋体" panose="02010600030101010101" pitchFamily="2" charset="-122"/>
              </a:rPr>
              <a:t>子进程返回</a:t>
            </a:r>
            <a:r>
              <a:rPr lang="en-US" altLang="zh-CN">
                <a:ea typeface="宋体" panose="02010600030101010101" pitchFamily="2" charset="-122"/>
              </a:rPr>
              <a:t>0</a:t>
            </a:r>
          </a:p>
          <a:p>
            <a:r>
              <a:rPr lang="zh-CN" altLang="en-US">
                <a:ea typeface="宋体" panose="02010600030101010101" pitchFamily="2" charset="-122"/>
              </a:rPr>
              <a:t>可根据这个返回值来区分父子进程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1B0C22FB-66EF-EFB5-9CC6-C5A47AC1E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父进程和子进程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150515D4-B8D3-1DC4-9AB4-66D6D314E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 sz="2800">
                <a:ea typeface="宋体" panose="02010600030101010101" pitchFamily="2" charset="-122"/>
              </a:rPr>
              <a:t>exec </a:t>
            </a:r>
            <a:r>
              <a:rPr lang="zh-CN" altLang="en-US" sz="2800">
                <a:ea typeface="宋体" panose="02010600030101010101" pitchFamily="2" charset="-122"/>
              </a:rPr>
              <a:t>族调用有着</a:t>
            </a:r>
            <a:r>
              <a:rPr lang="en-US" altLang="zh-CN" sz="2800">
                <a:ea typeface="宋体" panose="02010600030101010101" pitchFamily="2" charset="-122"/>
              </a:rPr>
              <a:t>5 </a:t>
            </a:r>
            <a:r>
              <a:rPr lang="zh-CN" altLang="en-US" sz="2800">
                <a:ea typeface="宋体" panose="02010600030101010101" pitchFamily="2" charset="-122"/>
              </a:rPr>
              <a:t>个函数：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#include &lt;unistd.h&gt;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int execl(const char *path,const char *arg,...);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int execlp(const char *file,const char *arg,...);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int execle(const char *path,const char *arg,...);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int execv(const char *path,char *const argv[]);</a:t>
            </a:r>
          </a:p>
          <a:p>
            <a:pPr marL="765175" lvl="1" indent="-255588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 altLang="zh-CN">
                <a:ea typeface="宋体" panose="02010600030101010101" pitchFamily="2" charset="-122"/>
              </a:rPr>
              <a:t>int execvp(const char *file,char *const argv[])</a:t>
            </a:r>
            <a:r>
              <a:rPr lang="zh-CN" altLang="en-US">
                <a:ea typeface="宋体" panose="02010600030101010101" pitchFamily="2" charset="-122"/>
              </a:rPr>
              <a:t>：</a:t>
            </a:r>
          </a:p>
          <a:p>
            <a:pPr marL="365125" indent="-255588">
              <a:lnSpc>
                <a:spcPct val="90000"/>
              </a:lnSpc>
              <a:buFont typeface="Monotype Sorts" pitchFamily="2" charset="2"/>
              <a:buNone/>
            </a:pP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39C1D5B7-58AB-9DB5-CF07-F3019D302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执行其它程序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95E3ED7-6C78-FC1A-4A0E-51CC96D68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349250"/>
            <a:ext cx="6757988" cy="7080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进程</a:t>
            </a:r>
            <a:r>
              <a:rPr lang="en-US" altLang="zh-CN" dirty="0">
                <a:ea typeface="宋体" panose="02010600030101010101" pitchFamily="2" charset="-122"/>
              </a:rPr>
              <a:t>(Process)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B99A684-1FAA-4B5E-A273-959534E4D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7750" y="1363663"/>
            <a:ext cx="7029450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操作系统执行各种程序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批处理系统 - 作业</a:t>
            </a:r>
            <a:r>
              <a:rPr lang="en-US" altLang="zh-CN" dirty="0">
                <a:ea typeface="宋体" pitchFamily="2" charset="-122"/>
              </a:rPr>
              <a:t>(Job)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分时系统 - 用户程序或任务</a:t>
            </a:r>
            <a:r>
              <a:rPr lang="en-US" altLang="zh-CN" dirty="0">
                <a:ea typeface="宋体" pitchFamily="2" charset="-122"/>
              </a:rPr>
              <a:t>(Task)</a:t>
            </a:r>
            <a:endParaRPr lang="zh-CN" altLang="en-US" dirty="0">
              <a:ea typeface="宋体" pitchFamily="2" charset="-122"/>
            </a:endParaRPr>
          </a:p>
          <a:p>
            <a:pPr lvl="1">
              <a:lnSpc>
                <a:spcPct val="90000"/>
              </a:lnSpc>
              <a:defRPr/>
            </a:pPr>
            <a:endParaRPr lang="zh-CN" altLang="en-US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本书使用的名词作业和进程，基本可互换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作业：被组装成一个整体运行的一组计算步骤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任务</a:t>
            </a:r>
            <a:r>
              <a:rPr lang="en-US" altLang="zh-CN" dirty="0">
                <a:ea typeface="宋体" pitchFamily="2" charset="-122"/>
              </a:rPr>
              <a:t>: </a:t>
            </a:r>
            <a:r>
              <a:rPr lang="zh-CN" altLang="en-US" dirty="0">
                <a:ea typeface="宋体" pitchFamily="2" charset="-122"/>
              </a:rPr>
              <a:t>进程或线程</a:t>
            </a:r>
            <a:endParaRPr lang="en-US" altLang="zh-CN" dirty="0">
              <a:ea typeface="宋体" pitchFamily="2" charset="-122"/>
            </a:endParaRP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>
                <a:ea typeface="宋体" pitchFamily="2" charset="-122"/>
              </a:rPr>
              <a:t>进程 - 执行中的程序；进程的执行必须以顺序方式进行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28D33667-78E9-5314-44CA-11DADC1488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父进程阻塞直到子进程完成任务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lang="zh-CN" altLang="en-US" sz="2800">
                <a:ea typeface="宋体" panose="02010600030101010101" pitchFamily="2" charset="-122"/>
              </a:rPr>
              <a:t>调用</a:t>
            </a:r>
            <a:r>
              <a:rPr lang="en-US" altLang="zh-CN" sz="2800">
                <a:ea typeface="宋体" panose="02010600030101010101" pitchFamily="2" charset="-122"/>
              </a:rPr>
              <a:t>wait </a:t>
            </a:r>
            <a:r>
              <a:rPr lang="zh-CN" altLang="en-US" sz="2800">
                <a:ea typeface="宋体" panose="02010600030101010101" pitchFamily="2" charset="-122"/>
              </a:rPr>
              <a:t>或者</a:t>
            </a:r>
            <a:r>
              <a:rPr lang="en-US" altLang="zh-CN" sz="2800">
                <a:ea typeface="宋体" panose="02010600030101010101" pitchFamily="2" charset="-122"/>
              </a:rPr>
              <a:t>waitpid </a:t>
            </a:r>
            <a:r>
              <a:rPr lang="zh-CN" altLang="en-US" sz="2800">
                <a:ea typeface="宋体" panose="02010600030101010101" pitchFamily="2" charset="-122"/>
              </a:rPr>
              <a:t>系统调用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#include &lt;sys/types.h&gt;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#include &lt;sys/wait.h&gt;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pid_t wait(int *stat_loc);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pid_t waitpid(pid_t pid,int *stat_loc,int options);</a:t>
            </a:r>
          </a:p>
          <a:p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FFB59B8-9535-FF83-FDA5-EED0AF35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等待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7179E60E-6F35-40AD-FCA2-BF72BAD96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763" y="1412875"/>
            <a:ext cx="8229600" cy="4648200"/>
          </a:xfrm>
        </p:spPr>
        <p:txBody>
          <a:bodyPr/>
          <a:lstStyle/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#include &lt;unistd.h&gt;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#include &lt;sys/types.h&gt;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#include &lt;sys/wait.h&gt;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#include &lt;stdio.h&gt;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#include &lt;errno.h&gt;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endParaRPr lang="en-US" altLang="zh-CN" sz="1300">
              <a:ea typeface="宋体" panose="02010600030101010101" pitchFamily="2" charset="-122"/>
            </a:endParaRP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int main()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{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int rtn; /*</a:t>
            </a:r>
            <a:r>
              <a:rPr lang="zh-CN" altLang="en-US" sz="1300">
                <a:ea typeface="宋体" panose="02010600030101010101" pitchFamily="2" charset="-122"/>
              </a:rPr>
              <a:t>子进程的返回数值*</a:t>
            </a:r>
            <a:r>
              <a:rPr lang="en-US" altLang="zh-CN" sz="1300">
                <a:ea typeface="宋体" panose="02010600030101010101" pitchFamily="2" charset="-122"/>
              </a:rPr>
              <a:t>/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if ( fork() == 0 ) {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/* </a:t>
            </a:r>
            <a:r>
              <a:rPr lang="zh-CN" altLang="en-US" sz="1300">
                <a:ea typeface="宋体" panose="02010600030101010101" pitchFamily="2" charset="-122"/>
              </a:rPr>
              <a:t>子进程执行此命令 *</a:t>
            </a:r>
            <a:r>
              <a:rPr lang="en-US" altLang="zh-CN" sz="1300">
                <a:ea typeface="宋体" panose="02010600030101010101" pitchFamily="2" charset="-122"/>
              </a:rPr>
              <a:t>/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execlp("/bin/ls","ls -al ",(char *)0);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/* </a:t>
            </a:r>
            <a:r>
              <a:rPr lang="zh-CN" altLang="en-US" sz="1300">
                <a:ea typeface="宋体" panose="02010600030101010101" pitchFamily="2" charset="-122"/>
              </a:rPr>
              <a:t>如果</a:t>
            </a:r>
            <a:r>
              <a:rPr lang="en-US" altLang="zh-CN" sz="1300">
                <a:ea typeface="宋体" panose="02010600030101010101" pitchFamily="2" charset="-122"/>
              </a:rPr>
              <a:t>exec</a:t>
            </a:r>
            <a:r>
              <a:rPr lang="zh-CN" altLang="en-US" sz="1300">
                <a:ea typeface="宋体" panose="02010600030101010101" pitchFamily="2" charset="-122"/>
              </a:rPr>
              <a:t>函数返回，表明没有正常执行命令，打印错误信息*</a:t>
            </a:r>
            <a:r>
              <a:rPr lang="en-US" altLang="zh-CN" sz="1300">
                <a:ea typeface="宋体" panose="02010600030101010101" pitchFamily="2" charset="-122"/>
              </a:rPr>
              <a:t>/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exit( 1 );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}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else {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/* </a:t>
            </a:r>
            <a:r>
              <a:rPr lang="zh-CN" altLang="en-US" sz="1300">
                <a:ea typeface="宋体" panose="02010600030101010101" pitchFamily="2" charset="-122"/>
              </a:rPr>
              <a:t>父进程， 等待子进程结束，并打印子进程的返回值 *</a:t>
            </a:r>
            <a:r>
              <a:rPr lang="en-US" altLang="zh-CN" sz="1300">
                <a:ea typeface="宋体" panose="02010600030101010101" pitchFamily="2" charset="-122"/>
              </a:rPr>
              <a:t>/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wait ( &amp;rtn );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printf( " child process return %d\n",. rtn );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}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r>
              <a:rPr lang="en-US" altLang="zh-CN" sz="1300">
                <a:ea typeface="宋体" panose="02010600030101010101" pitchFamily="2" charset="-122"/>
              </a:rPr>
              <a:t>}</a:t>
            </a:r>
          </a:p>
          <a:p>
            <a:pPr marL="365125" indent="-255588">
              <a:lnSpc>
                <a:spcPct val="70000"/>
              </a:lnSpc>
              <a:buFont typeface="Wingdings 3" panose="05040102010807070707" pitchFamily="18" charset="2"/>
              <a:buChar char=""/>
            </a:pPr>
            <a:endParaRPr lang="en-US" altLang="zh-CN" sz="1300">
              <a:ea typeface="宋体" panose="02010600030101010101" pitchFamily="2" charset="-122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68C3ADB3-5957-EFC5-444F-1F6608F14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46084" name="Picture 4" descr="l2">
            <a:extLst>
              <a:ext uri="{FF2B5EF4-FFF2-40B4-BE49-F238E27FC236}">
                <a16:creationId xmlns:a16="http://schemas.microsoft.com/office/drawing/2014/main" id="{A0441E85-6FBA-9131-39C0-180EBEDC7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130300"/>
            <a:ext cx="5940425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C56AD1-CE37-4C67-2B9F-EDF47531D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、进程间通信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AEBC8E93-2389-7CA0-645B-52316DA0C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6963" y="320675"/>
            <a:ext cx="6757987" cy="5318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协同进程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B266D3D-5539-8DF2-2832-6F1441E51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独立进程：不会影响另一个进程的执行或被另一个进程执行影响</a:t>
            </a:r>
          </a:p>
          <a:p>
            <a:r>
              <a:rPr lang="zh-CN" altLang="en-US">
                <a:ea typeface="宋体" panose="02010600030101010101" pitchFamily="2" charset="-122"/>
              </a:rPr>
              <a:t>协同进程：可能影响另一个进程的执行或被另一个进程执行影响</a:t>
            </a:r>
          </a:p>
          <a:p>
            <a:r>
              <a:rPr lang="zh-CN" altLang="en-US">
                <a:ea typeface="宋体" panose="02010600030101010101" pitchFamily="2" charset="-122"/>
              </a:rPr>
              <a:t>进程协同的优点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信息共享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加速运算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模块化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方便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42BB6DC8-FE39-C06F-48F0-306A02A221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050" y="469900"/>
            <a:ext cx="6731000" cy="4048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进程间通信</a:t>
            </a:r>
            <a:r>
              <a:rPr lang="en-US" altLang="zh-CN">
                <a:ea typeface="宋体" panose="02010600030101010101" pitchFamily="2" charset="-122"/>
              </a:rPr>
              <a:t>(IPC)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9B5B2F2-0D67-B7FC-9EA1-41B343ACA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5463" y="1301750"/>
            <a:ext cx="8455025" cy="5138738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用于进程通信的机制，同步其间的活动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两种基本模式：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共享内存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消息传递</a:t>
            </a:r>
          </a:p>
        </p:txBody>
      </p:sp>
      <p:pic>
        <p:nvPicPr>
          <p:cNvPr id="49156" name="Picture 3">
            <a:extLst>
              <a:ext uri="{FF2B5EF4-FFF2-40B4-BE49-F238E27FC236}">
                <a16:creationId xmlns:a16="http://schemas.microsoft.com/office/drawing/2014/main" id="{1B9954E9-1634-AB89-91FB-3594631AE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" t="6601" r="594" b="7129"/>
          <a:stretch>
            <a:fillRect/>
          </a:stretch>
        </p:blipFill>
        <p:spPr bwMode="auto">
          <a:xfrm>
            <a:off x="2708275" y="2486025"/>
            <a:ext cx="5422900" cy="3549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309F8-B2E4-AA1B-501F-DA3A878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共享内存</a:t>
            </a:r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329CA14C-54B6-59AF-B966-EA57575F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一块内存在多个进程间共享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通信由应用程序自己控制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一般用于大数据通信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实现手段：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文件映射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管道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剪贴板</a:t>
            </a:r>
          </a:p>
        </p:txBody>
      </p:sp>
      <p:pic>
        <p:nvPicPr>
          <p:cNvPr id="50180" name="Picture 2" descr="http://images.cnitblog.com/blog/668618/201411/171633358791675.gif">
            <a:extLst>
              <a:ext uri="{FF2B5EF4-FFF2-40B4-BE49-F238E27FC236}">
                <a16:creationId xmlns:a16="http://schemas.microsoft.com/office/drawing/2014/main" id="{3DA51BA5-2967-5911-B4E1-F69F7F392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4681538"/>
            <a:ext cx="5067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82C5B51B-5750-42FF-681E-AC2FE69DD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8250" y="554038"/>
            <a:ext cx="6757988" cy="4476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例子：生产者-消费者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9594623-E0A3-6D56-B6ED-DE7ECC17B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生产者进程生产，供消费者进程消费的信息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无界缓冲</a:t>
            </a:r>
            <a:r>
              <a:rPr lang="en-US" altLang="zh-CN">
                <a:ea typeface="宋体" panose="02010600030101010101" pitchFamily="2" charset="-122"/>
              </a:rPr>
              <a:t>(Unbounded-buffer)</a:t>
            </a:r>
            <a:r>
              <a:rPr lang="zh-CN" altLang="en-US">
                <a:ea typeface="宋体" panose="02010600030101010101" pitchFamily="2" charset="-122"/>
              </a:rPr>
              <a:t>没有对缓冲区大小的限制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有界缓冲</a:t>
            </a:r>
            <a:r>
              <a:rPr lang="en-US" altLang="zh-CN">
                <a:ea typeface="宋体" panose="02010600030101010101" pitchFamily="2" charset="-122"/>
              </a:rPr>
              <a:t>(Bounded-buffer)</a:t>
            </a:r>
            <a:r>
              <a:rPr lang="zh-CN" altLang="en-US">
                <a:ea typeface="宋体" panose="02010600030101010101" pitchFamily="2" charset="-122"/>
              </a:rPr>
              <a:t>对缓冲区大小作了限定</a:t>
            </a: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51204" name="Picture 6" descr="http://images.cnblogs.com/cnblogs_com/xkfz007/getimg.jpg">
            <a:extLst>
              <a:ext uri="{FF2B5EF4-FFF2-40B4-BE49-F238E27FC236}">
                <a16:creationId xmlns:a16="http://schemas.microsoft.com/office/drawing/2014/main" id="{C869B7A7-90D0-F930-5C7A-D3A5D63C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2817813"/>
            <a:ext cx="6435725" cy="323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59638B12-E02E-88E9-AD82-A89C7E6E6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8400" y="520700"/>
            <a:ext cx="7772400" cy="4572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有界缓冲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83B7B6C-7B5B-DDE9-191C-1BC28C727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963" y="1290638"/>
            <a:ext cx="7753350" cy="48641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Shared data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#define BUFFER_SIZE 10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Typedef struct {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	. . .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} item;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item buffer[BUFFER_SIZE];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int in = 0;</a:t>
            </a:r>
          </a:p>
          <a:p>
            <a:pPr lvl="3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int out = 0;</a:t>
            </a:r>
          </a:p>
          <a:p>
            <a:r>
              <a:rPr lang="en-US" altLang="zh-CN">
                <a:ea typeface="宋体" panose="02010600030101010101" pitchFamily="2" charset="-122"/>
              </a:rPr>
              <a:t>in</a:t>
            </a:r>
            <a:r>
              <a:rPr lang="zh-CN" altLang="en-US">
                <a:ea typeface="宋体" panose="02010600030101010101" pitchFamily="2" charset="-122"/>
              </a:rPr>
              <a:t>指向缓冲区中下一个空位；</a:t>
            </a:r>
            <a:r>
              <a:rPr lang="en-US" altLang="zh-CN">
                <a:ea typeface="宋体" panose="02010600030101010101" pitchFamily="2" charset="-122"/>
              </a:rPr>
              <a:t>out</a:t>
            </a:r>
            <a:r>
              <a:rPr lang="zh-CN" altLang="en-US">
                <a:ea typeface="宋体" panose="02010600030101010101" pitchFamily="2" charset="-122"/>
              </a:rPr>
              <a:t>指向缓冲区中第一个非空位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但最多只能填满缓冲区的</a:t>
            </a:r>
            <a:r>
              <a:rPr lang="en-US" altLang="zh-CN">
                <a:ea typeface="宋体" panose="02010600030101010101" pitchFamily="2" charset="-122"/>
              </a:rPr>
              <a:t>BUFFER_SIZE-1</a:t>
            </a:r>
            <a:r>
              <a:rPr lang="zh-CN" altLang="en-US">
                <a:ea typeface="宋体" panose="02010600030101010101" pitchFamily="2" charset="-122"/>
              </a:rPr>
              <a:t>个项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60DC1D4-378D-174F-F388-8EE508F39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有界缓冲</a:t>
            </a:r>
            <a:r>
              <a:rPr lang="en-US" altLang="zh-CN">
                <a:ea typeface="宋体" panose="02010600030101010101" pitchFamily="2" charset="-122"/>
              </a:rPr>
              <a:t>– Insert() 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9BA37AE-EC53-D616-7263-9CC44294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428750"/>
            <a:ext cx="8120063" cy="44831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>
                <a:latin typeface="Monaco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Monaco" charset="0"/>
                <a:ea typeface="宋体" panose="02010600030101010101" pitchFamily="2" charset="-122"/>
              </a:rPr>
              <a:t>while (true) {</a:t>
            </a:r>
            <a:br>
              <a:rPr lang="en-US" altLang="zh-CN">
                <a:latin typeface="Monaco" charset="0"/>
                <a:ea typeface="宋体" panose="02010600030101010101" pitchFamily="2" charset="-122"/>
              </a:rPr>
            </a:br>
            <a:r>
              <a:rPr lang="en-US" altLang="zh-CN">
                <a:latin typeface="Monaco" charset="0"/>
                <a:ea typeface="宋体" panose="02010600030101010101" pitchFamily="2" charset="-122"/>
              </a:rPr>
              <a:t>   /* Produce an item */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        while (((in = (in + 1) % BUFFER SIZE count)  == out)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 ;   /* do nothing -- no free buffers */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buffer[in] = item;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in = (in + 1) % BUFFER SIZE;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     }</a:t>
            </a:r>
            <a:endParaRPr lang="en-US" altLang="zh-CN">
              <a:ea typeface="宋体" panose="02010600030101010101" pitchFamily="2" charset="-122"/>
            </a:endParaRPr>
          </a:p>
          <a:p>
            <a:pPr lvl="4"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ED2D92CA-5056-94EC-76D9-A0D20E86A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有界缓冲 </a:t>
            </a:r>
            <a:r>
              <a:rPr lang="en-US" altLang="zh-CN">
                <a:ea typeface="宋体" panose="02010600030101010101" pitchFamily="2" charset="-122"/>
              </a:rPr>
              <a:t>– Remove() </a:t>
            </a:r>
            <a:r>
              <a:rPr lang="zh-CN" altLang="en-US">
                <a:ea typeface="宋体" panose="02010600030101010101" pitchFamily="2" charset="-122"/>
              </a:rPr>
              <a:t>方法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316A4F14-5CF1-A547-2ADA-E570F3493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3913" y="1500188"/>
            <a:ext cx="7143750" cy="44116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>
                <a:latin typeface="Monaco" charset="0"/>
                <a:ea typeface="宋体" panose="02010600030101010101" pitchFamily="2" charset="-122"/>
              </a:rPr>
              <a:t>	</a:t>
            </a:r>
            <a:r>
              <a:rPr lang="en-US" altLang="zh-CN">
                <a:latin typeface="Monaco" charset="0"/>
                <a:ea typeface="宋体" panose="02010600030101010101" pitchFamily="2" charset="-122"/>
              </a:rPr>
              <a:t>while (true) {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          while (in == out)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                 ; // do nothing -- nothing to consume</a:t>
            </a:r>
          </a:p>
          <a:p>
            <a:pPr>
              <a:buFont typeface="Monotype Sorts" pitchFamily="2" charset="2"/>
              <a:buNone/>
            </a:pPr>
            <a:endParaRPr lang="en-US" altLang="zh-CN">
              <a:latin typeface="Monaco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 // remove an item from the buffer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 item = buffer[out];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     out = (out + 1) % BUFFER SIZE;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latin typeface="Monaco" charset="0"/>
                <a:ea typeface="宋体" panose="02010600030101010101" pitchFamily="2" charset="-122"/>
              </a:rPr>
              <a:t>	return item;</a:t>
            </a:r>
          </a:p>
          <a:p>
            <a:pPr>
              <a:buFont typeface="Monotype Sorts" pitchFamily="2" charset="2"/>
              <a:buNone/>
            </a:pPr>
            <a:r>
              <a:rPr lang="en-US" altLang="zh-CN" i="1">
                <a:latin typeface="Monaco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latin typeface="Monaco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A0FFDC9D-A07C-4006-AC99-C27B8CB2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9450" y="261938"/>
            <a:ext cx="8229600" cy="76517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 err="1">
                <a:ea typeface="宋体" panose="02010600030101010101" pitchFamily="2" charset="-122"/>
              </a:rPr>
              <a:t>Suse</a:t>
            </a:r>
            <a:r>
              <a:rPr lang="en-US" altLang="zh-CN" sz="2800" dirty="0">
                <a:ea typeface="宋体" panose="02010600030101010101" pitchFamily="2" charset="-122"/>
              </a:rPr>
              <a:t> Linux 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8BFD10A5-B2AF-ED90-A9B2-92EF04BCE2B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50950" y="1381125"/>
          <a:ext cx="7554913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6342857" imgH="4285714" progId="Paint.Picture">
                  <p:embed/>
                </p:oleObj>
              </mc:Choice>
              <mc:Fallback>
                <p:oleObj name="位图图像" r:id="rId2" imgW="6342857" imgH="4285714" progId="Paint.Picture">
                  <p:embed/>
                  <p:pic>
                    <p:nvPicPr>
                      <p:cNvPr id="9219" name="Object 3">
                        <a:extLst>
                          <a:ext uri="{FF2B5EF4-FFF2-40B4-BE49-F238E27FC236}">
                            <a16:creationId xmlns:a16="http://schemas.microsoft.com/office/drawing/2014/main" id="{8BFD10A5-B2AF-ED90-A9B2-92EF04BCE2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381125"/>
                        <a:ext cx="7554913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69618-A54C-110D-7DE1-61DA354F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消息传递 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22724A91-0A79-3365-22E1-B28F3119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消息传递在微内核中的应用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远程通信无法采用共享内存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两个操作 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发送</a:t>
            </a:r>
            <a:r>
              <a:rPr lang="en-US" altLang="zh-CN" b="1">
                <a:ea typeface="宋体" panose="02010600030101010101" pitchFamily="2" charset="-122"/>
              </a:rPr>
              <a:t>send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message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 - 固定或可变大小消息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接收</a:t>
            </a:r>
            <a:r>
              <a:rPr lang="en-US" altLang="zh-CN" b="1">
                <a:ea typeface="宋体" panose="02010600030101010101" pitchFamily="2" charset="-122"/>
              </a:rPr>
              <a:t>receive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message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若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与</a:t>
            </a:r>
            <a:r>
              <a:rPr lang="en-US" altLang="zh-CN" i="1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要通信，需要</a:t>
            </a:r>
            <a:r>
              <a:rPr lang="zh-CN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建立通信连接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通过</a:t>
            </a:r>
            <a:r>
              <a:rPr lang="en-US" altLang="zh-CN">
                <a:ea typeface="宋体" panose="02010600030101010101" pitchFamily="2" charset="-122"/>
              </a:rPr>
              <a:t>send/receive</a:t>
            </a:r>
            <a:r>
              <a:rPr lang="zh-CN" altLang="en-US">
                <a:ea typeface="宋体" panose="02010600030101010101" pitchFamily="2" charset="-122"/>
              </a:rPr>
              <a:t>交换消息</a:t>
            </a:r>
          </a:p>
          <a:p>
            <a:r>
              <a:rPr lang="zh-CN" altLang="en-US">
                <a:ea typeface="宋体" panose="02010600030101010101" pitchFamily="2" charset="-122"/>
              </a:rPr>
              <a:t>通信连接的实现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物理的（如，共享存储，硬件总线）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逻辑的（如，逻辑特性）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76EF9A3C-856C-FB05-2672-4EF0356B0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58775"/>
            <a:ext cx="2954338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1278A05-8BCB-199E-AB80-EA0A8E6BE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361950"/>
            <a:ext cx="6757987" cy="4032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消息传递实现问题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B1A0141-6892-5296-71BE-815846C87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连接如何建立？</a:t>
            </a:r>
          </a:p>
          <a:p>
            <a:r>
              <a:rPr lang="zh-CN" altLang="en-US">
                <a:ea typeface="宋体" panose="02010600030101010101" pitchFamily="2" charset="-122"/>
              </a:rPr>
              <a:t>连接可同多于两个的进程相关吗？</a:t>
            </a:r>
          </a:p>
          <a:p>
            <a:r>
              <a:rPr lang="zh-CN" altLang="en-US">
                <a:ea typeface="宋体" panose="02010600030101010101" pitchFamily="2" charset="-122"/>
              </a:rPr>
              <a:t>每对在通信进程有多少连接？</a:t>
            </a:r>
          </a:p>
          <a:p>
            <a:r>
              <a:rPr lang="zh-CN" altLang="en-US">
                <a:ea typeface="宋体" panose="02010600030101010101" pitchFamily="2" charset="-122"/>
              </a:rPr>
              <a:t>一个连接的容量是多少？</a:t>
            </a:r>
          </a:p>
          <a:p>
            <a:r>
              <a:rPr lang="zh-CN" altLang="en-US">
                <a:ea typeface="宋体" panose="02010600030101010101" pitchFamily="2" charset="-122"/>
              </a:rPr>
              <a:t>连接可使用的固定或可变消息的大小？</a:t>
            </a:r>
          </a:p>
          <a:p>
            <a:r>
              <a:rPr lang="zh-CN" altLang="en-US">
                <a:ea typeface="宋体" panose="02010600030101010101" pitchFamily="2" charset="-122"/>
              </a:rPr>
              <a:t>连接是无向的还是双向的？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81AA29A9-ABDA-D695-B14E-DA1EF20A5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4100" y="682625"/>
            <a:ext cx="6757988" cy="242888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直接通信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6A754F-BEFD-120F-22D3-2084A23CE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5813" y="1344613"/>
            <a:ext cx="7759700" cy="4826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进程必须显式的命名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send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P, message</a:t>
            </a:r>
            <a:r>
              <a:rPr lang="en-US" altLang="zh-CN">
                <a:ea typeface="宋体" panose="02010600030101010101" pitchFamily="2" charset="-122"/>
              </a:rPr>
              <a:t>) –</a:t>
            </a:r>
            <a:r>
              <a:rPr lang="zh-CN" altLang="en-US">
                <a:ea typeface="宋体" panose="02010600030101010101" pitchFamily="2" charset="-122"/>
              </a:rPr>
              <a:t>向进程</a:t>
            </a:r>
            <a:r>
              <a:rPr lang="en-US" altLang="zh-CN">
                <a:ea typeface="宋体" panose="02010600030101010101" pitchFamily="2" charset="-122"/>
              </a:rPr>
              <a:t>P</a:t>
            </a:r>
            <a:r>
              <a:rPr lang="zh-CN" altLang="en-US">
                <a:ea typeface="宋体" panose="02010600030101010101" pitchFamily="2" charset="-122"/>
              </a:rPr>
              <a:t>发消息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receive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Q, message</a:t>
            </a:r>
            <a:r>
              <a:rPr lang="en-US" altLang="zh-CN">
                <a:ea typeface="宋体" panose="02010600030101010101" pitchFamily="2" charset="-122"/>
              </a:rPr>
              <a:t>) –</a:t>
            </a:r>
            <a:r>
              <a:rPr lang="zh-CN" altLang="en-US">
                <a:ea typeface="宋体" panose="02010600030101010101" pitchFamily="2" charset="-122"/>
              </a:rPr>
              <a:t>从进程</a:t>
            </a:r>
            <a:r>
              <a:rPr lang="en-US" altLang="zh-CN">
                <a:ea typeface="宋体" panose="02010600030101010101" pitchFamily="2" charset="-122"/>
              </a:rPr>
              <a:t>Q</a:t>
            </a:r>
            <a:r>
              <a:rPr lang="zh-CN" altLang="en-US">
                <a:ea typeface="宋体" panose="02010600030101010101" pitchFamily="2" charset="-122"/>
              </a:rPr>
              <a:t>收消息</a:t>
            </a:r>
          </a:p>
          <a:p>
            <a:r>
              <a:rPr lang="zh-CN" altLang="en-US">
                <a:ea typeface="宋体" panose="02010600030101010101" pitchFamily="2" charset="-122"/>
              </a:rPr>
              <a:t>通信连接的特性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连接自动建立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连接精确地与一对通信进程相关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在每一对通信进程间存在一个连接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连接可单向，但通常双向</a:t>
            </a:r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57348" name="Picture 6" descr="http://img.taopic.com/uploads/allimg/110320/6630-110320064Q837.jpg">
            <a:extLst>
              <a:ext uri="{FF2B5EF4-FFF2-40B4-BE49-F238E27FC236}">
                <a16:creationId xmlns:a16="http://schemas.microsoft.com/office/drawing/2014/main" id="{9AFFA796-4C93-7B68-30DC-24F96FA0B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3" y="4510088"/>
            <a:ext cx="3133725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C89C0298-356E-2951-CFCB-9AD989B6F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150" y="455613"/>
            <a:ext cx="6757988" cy="446087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间接通信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3650001-0125-9523-802D-A4B6B7F30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025" y="1187450"/>
            <a:ext cx="8394700" cy="47879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消息导向至信箱并从信箱接收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每一个信箱有一个唯一的</a:t>
            </a:r>
            <a:r>
              <a:rPr lang="en-US" altLang="zh-CN">
                <a:ea typeface="宋体" panose="02010600030101010101" pitchFamily="2" charset="-122"/>
              </a:rPr>
              <a:t>id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仅当共享一个信箱时进程才能通信</a:t>
            </a:r>
          </a:p>
          <a:p>
            <a:r>
              <a:rPr lang="zh-CN" altLang="en-US">
                <a:ea typeface="宋体" panose="02010600030101010101" pitchFamily="2" charset="-122"/>
              </a:rPr>
              <a:t>通信连接的特性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仅当进程共有一个信箱时连接才能建立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连接可同多个进程相关</a:t>
            </a:r>
            <a:endParaRPr lang="zh-CN" altLang="zh-CN">
              <a:ea typeface="宋体" panose="02010600030101010101" pitchFamily="2" charset="-122"/>
            </a:endParaRP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每一对进程可共享多个通信连接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连接可是单向或双向的</a:t>
            </a:r>
          </a:p>
        </p:txBody>
      </p:sp>
      <p:pic>
        <p:nvPicPr>
          <p:cNvPr id="58372" name="Picture 5">
            <a:extLst>
              <a:ext uri="{FF2B5EF4-FFF2-40B4-BE49-F238E27FC236}">
                <a16:creationId xmlns:a16="http://schemas.microsoft.com/office/drawing/2014/main" id="{9892D73E-9C1F-4D0E-CE1C-531BF01BE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8" y="1249363"/>
            <a:ext cx="3270250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C2B6CC8D-C8E8-3BA5-D6F9-10FFBF98A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间接通信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E9A8184-A9A3-18BA-FE93-5945CC268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操作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创建新的信箱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通过信箱发送和接收消息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销毁信箱</a:t>
            </a:r>
          </a:p>
          <a:p>
            <a:r>
              <a:rPr lang="zh-CN" altLang="en-US">
                <a:ea typeface="宋体" panose="02010600030101010101" pitchFamily="2" charset="-122"/>
              </a:rPr>
              <a:t>两个原语被定义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send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A, message</a:t>
            </a:r>
            <a:r>
              <a:rPr lang="en-US" altLang="zh-CN">
                <a:ea typeface="宋体" panose="02010600030101010101" pitchFamily="2" charset="-122"/>
              </a:rPr>
              <a:t>) – </a:t>
            </a:r>
            <a:r>
              <a:rPr lang="zh-CN" altLang="en-US">
                <a:ea typeface="宋体" panose="02010600030101010101" pitchFamily="2" charset="-122"/>
              </a:rPr>
              <a:t>发送消息到信箱</a:t>
            </a:r>
            <a:r>
              <a:rPr lang="en-US" altLang="zh-CN">
                <a:ea typeface="宋体" panose="02010600030101010101" pitchFamily="2" charset="-122"/>
              </a:rPr>
              <a:t> A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receive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A, message</a:t>
            </a:r>
            <a:r>
              <a:rPr lang="en-US" altLang="zh-CN">
                <a:ea typeface="宋体" panose="02010600030101010101" pitchFamily="2" charset="-122"/>
              </a:rPr>
              <a:t>) – </a:t>
            </a:r>
            <a:r>
              <a:rPr lang="zh-CN" altLang="en-US">
                <a:ea typeface="宋体" panose="02010600030101010101" pitchFamily="2" charset="-122"/>
              </a:rPr>
              <a:t>从信箱</a:t>
            </a:r>
            <a:r>
              <a:rPr lang="en-US" altLang="zh-CN">
                <a:ea typeface="宋体" panose="02010600030101010101" pitchFamily="2" charset="-122"/>
              </a:rPr>
              <a:t> A</a:t>
            </a:r>
            <a:r>
              <a:rPr lang="zh-CN" altLang="en-US">
                <a:ea typeface="宋体" panose="02010600030101010101" pitchFamily="2" charset="-122"/>
              </a:rPr>
              <a:t>接收消息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CB011E8F-EDE9-4D61-ACC0-FE52379D8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713" y="419100"/>
            <a:ext cx="6886575" cy="457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间接通信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4EFC4BB-1700-DCF0-5C26-7EFCCD950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8825" y="1393825"/>
            <a:ext cx="7318375" cy="44577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信箱共享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en-US" altLang="zh-CN" i="1">
                <a:ea typeface="宋体" panose="02010600030101010101" pitchFamily="2" charset="-122"/>
              </a:rPr>
              <a:t>, P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zh-CN" altLang="en-US" i="1">
                <a:ea typeface="宋体" panose="02010600030101010101" pitchFamily="2" charset="-122"/>
              </a:rPr>
              <a:t>与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共享信箱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endParaRPr lang="zh-CN" altLang="en-US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发送；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2</a:t>
            </a:r>
            <a:r>
              <a:rPr lang="zh-CN" altLang="en-US" i="1">
                <a:ea typeface="宋体" panose="02010600030101010101" pitchFamily="2" charset="-122"/>
              </a:rPr>
              <a:t>与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接受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谁得到消息？</a:t>
            </a:r>
          </a:p>
          <a:p>
            <a:r>
              <a:rPr lang="zh-CN" altLang="en-US">
                <a:ea typeface="宋体" panose="02010600030101010101" pitchFamily="2" charset="-122"/>
              </a:rPr>
              <a:t>解决方案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允许一个连接最多同2个进程相关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只允许一个时刻有一个进程执行接受操作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允许系统任意选择接收者。发送者被通知谁是接收者。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4AA7BCC5-9F85-4476-1ED4-9267F93B5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同 步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B21C910-4C19-BF0E-1A9E-EC279D832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消息传递可阻塞（</a:t>
            </a:r>
            <a:r>
              <a:rPr lang="en-US" altLang="zh-CN">
                <a:ea typeface="宋体" panose="02010600030101010101" pitchFamily="2" charset="-122"/>
              </a:rPr>
              <a:t>blocking</a:t>
            </a:r>
            <a:r>
              <a:rPr lang="zh-CN" altLang="en-US">
                <a:ea typeface="宋体" panose="02010600030101010101" pitchFamily="2" charset="-122"/>
              </a:rPr>
              <a:t>）或非阻塞（</a:t>
            </a:r>
            <a:r>
              <a:rPr lang="en-US" altLang="zh-CN">
                <a:ea typeface="宋体" panose="02010600030101010101" pitchFamily="2" charset="-122"/>
              </a:rPr>
              <a:t>non-blocking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阻塞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同步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阻塞</a:t>
            </a:r>
            <a:r>
              <a:rPr lang="en-US" altLang="zh-CN">
                <a:ea typeface="宋体" panose="02010600030101010101" pitchFamily="2" charset="-122"/>
              </a:rPr>
              <a:t>send</a:t>
            </a:r>
            <a:r>
              <a:rPr lang="zh-CN" altLang="en-US">
                <a:ea typeface="宋体" panose="02010600030101010101" pitchFamily="2" charset="-122"/>
              </a:rPr>
              <a:t>：发送进程阻塞，直到消息被接收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阻塞</a:t>
            </a:r>
            <a:r>
              <a:rPr lang="en-US" altLang="zh-CN">
                <a:ea typeface="宋体" panose="02010600030101010101" pitchFamily="2" charset="-122"/>
              </a:rPr>
              <a:t>receive</a:t>
            </a:r>
            <a:r>
              <a:rPr lang="zh-CN" altLang="en-US">
                <a:ea typeface="宋体" panose="02010600030101010101" pitchFamily="2" charset="-122"/>
              </a:rPr>
              <a:t>：接受者进程阻塞，直到有消息可用</a:t>
            </a:r>
          </a:p>
          <a:p>
            <a:r>
              <a:rPr lang="zh-CN" altLang="en-US">
                <a:ea typeface="宋体" panose="02010600030101010101" pitchFamily="2" charset="-122"/>
              </a:rPr>
              <a:t>非阻塞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异步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非阻塞</a:t>
            </a:r>
            <a:r>
              <a:rPr lang="en-US" altLang="zh-CN">
                <a:ea typeface="宋体" panose="02010600030101010101" pitchFamily="2" charset="-122"/>
              </a:rPr>
              <a:t>send</a:t>
            </a:r>
            <a:r>
              <a:rPr lang="zh-CN" altLang="en-US">
                <a:ea typeface="宋体" panose="02010600030101010101" pitchFamily="2" charset="-122"/>
              </a:rPr>
              <a:t>：发送进程发送消息并继续操作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非阻塞</a:t>
            </a:r>
            <a:r>
              <a:rPr lang="en-US" altLang="zh-CN">
                <a:ea typeface="宋体" panose="02010600030101010101" pitchFamily="2" charset="-122"/>
              </a:rPr>
              <a:t>receive: </a:t>
            </a:r>
            <a:r>
              <a:rPr lang="zh-CN" altLang="en-US">
                <a:ea typeface="宋体" panose="02010600030101010101" pitchFamily="2" charset="-122"/>
              </a:rPr>
              <a:t>接收者收到一个有效消息或无效消息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C3802170-20D0-CBA8-403D-CE5003B27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6900" y="185738"/>
            <a:ext cx="8229600" cy="10414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ea typeface="宋体" panose="02010600030101010101" pitchFamily="2" charset="-122"/>
              </a:rPr>
              <a:t>远程通信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客户机服务器通信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EF23F3D-141B-C25A-70E2-D51CD77D2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1762125"/>
            <a:ext cx="7351712" cy="3989388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套接字</a:t>
            </a:r>
            <a:r>
              <a:rPr lang="en-US" altLang="zh-CN">
                <a:ea typeface="宋体" panose="02010600030101010101" pitchFamily="2" charset="-122"/>
              </a:rPr>
              <a:t>(Socket)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远程过程调用</a:t>
            </a:r>
            <a:r>
              <a:rPr lang="en-US" altLang="zh-CN">
                <a:ea typeface="宋体" panose="02010600030101010101" pitchFamily="2" charset="-122"/>
              </a:rPr>
              <a:t>(RPC)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远程方法调用</a:t>
            </a:r>
            <a:r>
              <a:rPr lang="en-US" altLang="zh-CN">
                <a:ea typeface="宋体" panose="02010600030101010101" pitchFamily="2" charset="-122"/>
              </a:rPr>
              <a:t>(RMI) (Java)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68EB750-6A00-C756-3C6C-FD10A42D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Sockets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A11BEAD-F01C-94B7-45A5-E3CB69200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282700"/>
            <a:ext cx="7351713" cy="4483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套接字被定义为通信的端点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套接字由</a:t>
            </a:r>
            <a:r>
              <a:rPr lang="en-US" altLang="zh-CN">
                <a:ea typeface="宋体" panose="02010600030101010101" pitchFamily="2" charset="-122"/>
              </a:rPr>
              <a:t>IP</a:t>
            </a:r>
            <a:r>
              <a:rPr lang="zh-CN" altLang="en-US">
                <a:ea typeface="宋体" panose="02010600030101010101" pitchFamily="2" charset="-122"/>
              </a:rPr>
              <a:t>地址和端口号连接组成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 b="1">
                <a:ea typeface="宋体" panose="02010600030101010101" pitchFamily="2" charset="-122"/>
              </a:rPr>
              <a:t>套接字</a:t>
            </a:r>
            <a:r>
              <a:rPr lang="en-US" altLang="zh-CN" b="1">
                <a:ea typeface="宋体" panose="02010600030101010101" pitchFamily="2" charset="-122"/>
              </a:rPr>
              <a:t>161.25.19.8:1625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指的是主机</a:t>
            </a:r>
            <a:r>
              <a:rPr lang="en-US" altLang="zh-CN" b="1">
                <a:ea typeface="宋体" panose="02010600030101010101" pitchFamily="2" charset="-122"/>
              </a:rPr>
              <a:t>161.25.19.8</a:t>
            </a:r>
            <a:r>
              <a:rPr lang="zh-CN" altLang="en-US">
                <a:ea typeface="宋体" panose="02010600030101010101" pitchFamily="2" charset="-122"/>
              </a:rPr>
              <a:t>上的</a:t>
            </a:r>
            <a:r>
              <a:rPr lang="en-US" altLang="zh-CN" b="1">
                <a:ea typeface="宋体" panose="02010600030101010101" pitchFamily="2" charset="-122"/>
              </a:rPr>
              <a:t>1625</a:t>
            </a:r>
            <a:r>
              <a:rPr lang="zh-CN" altLang="en-US">
                <a:ea typeface="宋体" panose="02010600030101010101" pitchFamily="2" charset="-122"/>
              </a:rPr>
              <a:t>端口</a:t>
            </a:r>
            <a:endParaRPr lang="zh-CN" altLang="en-US" b="1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连接由一对套接字组成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3492" name="Picture 6">
            <a:extLst>
              <a:ext uri="{FF2B5EF4-FFF2-40B4-BE49-F238E27FC236}">
                <a16:creationId xmlns:a16="http://schemas.microsoft.com/office/drawing/2014/main" id="{AA236863-4D5E-CF29-9C59-DA891654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" t="5057" r="632" b="4776"/>
          <a:stretch>
            <a:fillRect/>
          </a:stretch>
        </p:blipFill>
        <p:spPr bwMode="auto">
          <a:xfrm>
            <a:off x="2408238" y="3709988"/>
            <a:ext cx="4070350" cy="27828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7F222D06-D0E2-6AA2-5F8E-3CBDA1B8B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Windows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进程间通信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D92C479E-B903-AF1F-2AC3-23FBDEA5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6408737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21DEBEE2-685F-1043-C93E-D5B6E85D1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进程例子： </a:t>
            </a:r>
            <a:r>
              <a:rPr lang="en-US" altLang="zh-CN" sz="2800" dirty="0">
                <a:ea typeface="宋体" panose="02010600030101010101" pitchFamily="2" charset="-122"/>
              </a:rPr>
              <a:t>Windows XP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graphicFrame>
        <p:nvGraphicFramePr>
          <p:cNvPr id="10243" name="Object 3">
            <a:extLst>
              <a:ext uri="{FF2B5EF4-FFF2-40B4-BE49-F238E27FC236}">
                <a16:creationId xmlns:a16="http://schemas.microsoft.com/office/drawing/2014/main" id="{000815F3-C0C1-1253-7183-89F098CD60B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346325" y="1287463"/>
          <a:ext cx="5016500" cy="527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847619" imgH="4048690" progId="Paint.Picture">
                  <p:embed/>
                </p:oleObj>
              </mc:Choice>
              <mc:Fallback>
                <p:oleObj name="位图图像" r:id="rId2" imgW="3847619" imgH="4048690" progId="Paint.Picture">
                  <p:embed/>
                  <p:pic>
                    <p:nvPicPr>
                      <p:cNvPr id="10243" name="Object 3">
                        <a:extLst>
                          <a:ext uri="{FF2B5EF4-FFF2-40B4-BE49-F238E27FC236}">
                            <a16:creationId xmlns:a16="http://schemas.microsoft.com/office/drawing/2014/main" id="{000815F3-C0C1-1253-7183-89F098CD60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287463"/>
                        <a:ext cx="5016500" cy="527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>
            <a:extLst>
              <a:ext uri="{FF2B5EF4-FFF2-40B4-BE49-F238E27FC236}">
                <a16:creationId xmlns:a16="http://schemas.microsoft.com/office/drawing/2014/main" id="{EEE5F071-3895-0B3F-D926-25B09FE5EE5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2D2880-FB78-4D15-B44E-0BD916D20C58}" type="slidenum">
              <a:rPr kumimoji="0" lang="en-US" altLang="zh-CN" sz="18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6F9AD610-36AB-EB9E-AE0B-FC7945B6B8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4475" y="333375"/>
            <a:ext cx="8001000" cy="771525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基于文件映射的共享存储区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3C681CED-5D65-B545-93A7-644F4D021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172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zh-CN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返回</a:t>
            </a:r>
            <a:endParaRPr kumimoji="0"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6">
            <a:extLst>
              <a:ext uri="{FF2B5EF4-FFF2-40B4-BE49-F238E27FC236}">
                <a16:creationId xmlns:a16="http://schemas.microsoft.com/office/drawing/2014/main" id="{A913CE2C-F0F3-12A7-B0EB-448C53BB9E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150" y="1268413"/>
            <a:ext cx="8785225" cy="4724400"/>
          </a:xfrm>
        </p:spPr>
        <p:txBody>
          <a:bodyPr/>
          <a:lstStyle/>
          <a:p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将整个文件映射为进程虚拟地址空间的一部分</a:t>
            </a:r>
            <a:r>
              <a:rPr lang="zh-CN" altLang="en-US">
                <a:ea typeface="宋体" panose="02010600030101010101" pitchFamily="2" charset="-122"/>
              </a:rPr>
              <a:t>来访问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CreateFileMapping</a:t>
            </a:r>
            <a:r>
              <a:rPr lang="zh-CN" altLang="en-US">
                <a:ea typeface="宋体" panose="02010600030101010101" pitchFamily="2" charset="-122"/>
              </a:rPr>
              <a:t>为指定文件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创建一个文件映射对象</a:t>
            </a:r>
            <a:r>
              <a:rPr lang="zh-CN" altLang="en-US">
                <a:ea typeface="宋体" panose="02010600030101010101" pitchFamily="2" charset="-122"/>
              </a:rPr>
              <a:t>，返回对象指针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OpenFileMapping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打开一个命名的文件映射对象</a:t>
            </a:r>
            <a:r>
              <a:rPr lang="zh-CN" altLang="en-US">
                <a:ea typeface="宋体" panose="02010600030101010101" pitchFamily="2" charset="-122"/>
              </a:rPr>
              <a:t>，返回对象指针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MapViewOfFile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把文件映射到本进程的地址空间</a:t>
            </a:r>
            <a:r>
              <a:rPr lang="zh-CN" altLang="en-US">
                <a:ea typeface="宋体" panose="02010600030101010101" pitchFamily="2" charset="-122"/>
              </a:rPr>
              <a:t>，返回映射地址空间的首地址</a:t>
            </a:r>
          </a:p>
          <a:p>
            <a:r>
              <a:rPr lang="zh-CN" altLang="en-US">
                <a:ea typeface="宋体" panose="02010600030101010101" pitchFamily="2" charset="-122"/>
              </a:rPr>
              <a:t>利用首地址进行读写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FlushViewOfFile</a:t>
            </a:r>
            <a:r>
              <a:rPr lang="zh-CN" altLang="en-US">
                <a:ea typeface="宋体" panose="02010600030101010101" pitchFamily="2" charset="-122"/>
              </a:rPr>
              <a:t>可把映射地址空间的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内容写到物理文件</a:t>
            </a:r>
            <a:r>
              <a:rPr lang="zh-CN" altLang="en-US">
                <a:ea typeface="宋体" panose="02010600030101010101" pitchFamily="2" charset="-122"/>
              </a:rPr>
              <a:t>中；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UnmapViewOfFile</a:t>
            </a:r>
            <a:r>
              <a:rPr lang="zh-CN" altLang="en-US">
                <a:solidFill>
                  <a:srgbClr val="CC0000"/>
                </a:solidFill>
                <a:ea typeface="宋体" panose="02010600030101010101" pitchFamily="2" charset="-122"/>
              </a:rPr>
              <a:t>拆除文件映射与本进程地址空间间映射关系</a:t>
            </a:r>
            <a:r>
              <a:rPr lang="zh-CN" altLang="en-US">
                <a:ea typeface="宋体" panose="02010600030101010101" pitchFamily="2" charset="-122"/>
              </a:rPr>
              <a:t>；</a:t>
            </a:r>
          </a:p>
          <a:p>
            <a:r>
              <a:rPr lang="zh-CN" altLang="en-US">
                <a:ea typeface="宋体" panose="02010600030101010101" pitchFamily="2" charset="-122"/>
              </a:rPr>
              <a:t>随后，利用</a:t>
            </a:r>
            <a:r>
              <a:rPr lang="en-US" altLang="zh-CN">
                <a:ea typeface="宋体" panose="02010600030101010101" pitchFamily="2" charset="-122"/>
              </a:rPr>
              <a:t>CloseHandle</a:t>
            </a:r>
            <a:r>
              <a:rPr lang="zh-CN" altLang="en-US">
                <a:ea typeface="宋体" panose="02010600030101010101" pitchFamily="2" charset="-122"/>
              </a:rPr>
              <a:t>关闭文件映射对象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64A809F-E94B-19F4-ED87-144C2B6EF5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主程序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D9057A6E-A475-B1CF-625C-7C23A5742B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1388" y="852488"/>
            <a:ext cx="7351712" cy="44831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100">
                <a:ea typeface="宋体" panose="02010600030101010101" pitchFamily="2" charset="-122"/>
              </a:rPr>
              <a:t>#include "stdafx.h"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100">
                <a:ea typeface="宋体" panose="02010600030101010101" pitchFamily="2" charset="-122"/>
              </a:rPr>
              <a:t>#include &lt;windows.h&gt;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100">
                <a:ea typeface="宋体" panose="02010600030101010101" pitchFamily="2" charset="-122"/>
              </a:rPr>
              <a:t>#include &lt;stdio.h&gt;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100">
                <a:ea typeface="宋体" panose="02010600030101010101" pitchFamily="2" charset="-122"/>
              </a:rPr>
              <a:t>#include &lt;conio.h&gt;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100">
                <a:ea typeface="宋体" panose="02010600030101010101" pitchFamily="2" charset="-122"/>
              </a:rPr>
              <a:t>#include &lt;tchar.h&gt;</a:t>
            </a: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</a:t>
            </a:r>
            <a:r>
              <a:rPr lang="en-US" altLang="zh-CN" sz="1800">
                <a:ea typeface="宋体" panose="02010600030101010101" pitchFamily="2" charset="-122"/>
              </a:rPr>
              <a:t>define BUF_SIZE 256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TCHAR szName[]=TEXT("MyFileMappingObject111");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TCHAR szMsg[]=TEXT("Message from first process.");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int _tmain()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HANDLE hMapFile;      LPCTSTR pBuf;</a:t>
            </a:r>
            <a:endParaRPr lang="zh-CN" altLang="en-US" sz="1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hMapFile = </a:t>
            </a:r>
            <a:r>
              <a:rPr lang="en-US" altLang="zh-CN" sz="1800" b="1">
                <a:ea typeface="宋体" panose="02010600030101010101" pitchFamily="2" charset="-122"/>
              </a:rPr>
              <a:t>CreateFileMapping</a:t>
            </a:r>
            <a:r>
              <a:rPr lang="en-US" altLang="zh-CN" sz="1800">
                <a:ea typeface="宋体" panose="02010600030101010101" pitchFamily="2" charset="-122"/>
              </a:rPr>
              <a:t>(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INVALID_HANDLE_VALUE,    // use paging 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NULL,                    		// default security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PAGE_READWRITE,          // read/write access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0,             // maximum object size (high-order DWORD)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BUF_SIZE, // maximum object size (low-order DWORD)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szName);    // name of mapping object</a:t>
            </a:r>
          </a:p>
          <a:p>
            <a:pPr marL="0" indent="0"/>
            <a:endParaRPr lang="zh-CN" altLang="en-US" sz="1000">
              <a:ea typeface="宋体" panose="02010600030101010101" pitchFamily="2" charset="-122"/>
            </a:endParaRPr>
          </a:p>
          <a:p>
            <a:pPr marL="0" indent="0"/>
            <a:endParaRPr lang="zh-CN" altLang="en-US" sz="1000">
              <a:ea typeface="宋体" panose="02010600030101010101" pitchFamily="2" charset="-122"/>
            </a:endParaRPr>
          </a:p>
          <a:p>
            <a:pPr marL="0" indent="0"/>
            <a:endParaRPr lang="zh-CN" altLang="en-US" sz="1000">
              <a:ea typeface="宋体" panose="02010600030101010101" pitchFamily="2" charset="-122"/>
            </a:endParaRPr>
          </a:p>
          <a:p>
            <a:pPr marL="0" indent="0"/>
            <a:endParaRPr lang="zh-CN" altLang="en-US" sz="1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AEB4EB16-30CE-3474-6DEA-C9858308DD2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主程序</a:t>
            </a:r>
          </a:p>
        </p:txBody>
      </p:sp>
      <p:sp>
        <p:nvSpPr>
          <p:cNvPr id="67587" name="内容占位符 2">
            <a:extLst>
              <a:ext uri="{FF2B5EF4-FFF2-40B4-BE49-F238E27FC236}">
                <a16:creationId xmlns:a16="http://schemas.microsoft.com/office/drawing/2014/main" id="{75F3C62C-FA01-39C8-06E4-DBDB21F006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125" y="1054100"/>
            <a:ext cx="8472488" cy="5235575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pBuf = (LPTSTR) MapViewOfFile(hMapFile,   // handle to map object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FILE_MAP_ALL_ACCESS, // read/write permission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ea typeface="宋体" panose="02010600030101010101" pitchFamily="2" charset="-122"/>
              </a:rPr>
              <a:t>0,</a:t>
            </a:r>
          </a:p>
          <a:p>
            <a:pPr marL="0" indent="0">
              <a:buFont typeface="Monotype Sorts" pitchFamily="2" charset="2"/>
              <a:buNone/>
            </a:pPr>
            <a:r>
              <a:rPr lang="zh-CN" altLang="en-US" sz="2000"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ea typeface="宋体" panose="02010600030101010101" pitchFamily="2" charset="-122"/>
              </a:rPr>
              <a:t>0,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     BUF_SIZE);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CopyMemory((PVOID)pBuf, szMsg, (_tcslen(szMsg) * sizeof(TCHAR)));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_getch();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UnmapViewOfFile(pBuf);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CloseHandle(hMapFile);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return 0;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42E3993-7D6F-673A-BEFC-E5BB796D84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子程序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CB0F9DAB-35D5-5099-F167-506B045F272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"stdafx.h"</a:t>
            </a:r>
            <a:endParaRPr lang="zh-CN" altLang="en-US" sz="12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&lt;windows.h&gt;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&lt;stdio.h&gt;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&lt;conio.h&gt;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&lt;tchar.h&gt;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#pragma comment(lib, "user32.lib")</a:t>
            </a:r>
            <a:endParaRPr lang="zh-CN" altLang="en-US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#define BUF_SIZE 256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TCHAR szName[]=TEXT("MyFileMappingObject111");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_tmain() {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HANDLE hMapFile;     LPCTSTR pBuf;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hMapFile = OpenFileMapping(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FILE_MAP_ALL_ACCESS,   // read/write access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FALSE,                 // do not inherit the name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                 szName);               // name of mapping object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60449B04-D730-FA74-93BE-E9C63C2DF7F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例子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子程序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5622F957-C432-193B-E665-03055DD9C77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pBuf = (LPTSTR) MapViewOfFile(hMapFile, // handle to map object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    FILE_MAP_ALL_ACCESS,  // read/write permission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    0,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    0,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        BUF_SIZE);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MessageBox(NULL, pBuf, TEXT("Process2"), MB_OK);</a:t>
            </a:r>
          </a:p>
          <a:p>
            <a:pPr marL="0" indent="0">
              <a:buFont typeface="Monotype Sorts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UnmapViewOfFile(pBuf);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CloseHandle(hMapFile);</a:t>
            </a:r>
            <a:endParaRPr lang="zh-CN" altLang="en-US" sz="18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return 0;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>
            <a:extLst>
              <a:ext uri="{FF2B5EF4-FFF2-40B4-BE49-F238E27FC236}">
                <a16:creationId xmlns:a16="http://schemas.microsoft.com/office/drawing/2014/main" id="{9C14D8DB-E6E8-A16B-D1D4-37B787605D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5B3CD-954C-49CC-B8F8-329EA79088BC}" type="slidenum">
              <a:rPr kumimoji="0" lang="en-US" altLang="zh-CN" sz="18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30723" name="Rectangle 1026">
            <a:extLst>
              <a:ext uri="{FF2B5EF4-FFF2-40B4-BE49-F238E27FC236}">
                <a16:creationId xmlns:a16="http://schemas.microsoft.com/office/drawing/2014/main" id="{62AEDA9E-F49B-6E48-C613-5A41F4ED23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6207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 altLang="en-US" sz="4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剪帖板</a:t>
            </a:r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(Clipboard)</a:t>
            </a:r>
          </a:p>
        </p:txBody>
      </p:sp>
      <p:sp>
        <p:nvSpPr>
          <p:cNvPr id="70660" name="Rectangle 1027">
            <a:extLst>
              <a:ext uri="{FF2B5EF4-FFF2-40B4-BE49-F238E27FC236}">
                <a16:creationId xmlns:a16="http://schemas.microsoft.com/office/drawing/2014/main" id="{BBB04F28-228F-FCE9-32FA-4006362C196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412875"/>
            <a:ext cx="7772400" cy="4191000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当进程间的</a:t>
            </a: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复杂信息交流</a:t>
            </a:r>
            <a:r>
              <a:rPr lang="zh-CN" altLang="en-US" sz="2800">
                <a:ea typeface="宋体" panose="02010600030101010101" pitchFamily="2" charset="-122"/>
              </a:rPr>
              <a:t>需要约定交流信息的格式。剪帖板就是</a:t>
            </a:r>
            <a:r>
              <a:rPr lang="en-US" altLang="zh-CN" sz="2800">
                <a:ea typeface="宋体" panose="02010600030101010101" pitchFamily="2" charset="-122"/>
              </a:rPr>
              <a:t>Windows </a:t>
            </a:r>
            <a:r>
              <a:rPr lang="zh-CN" altLang="en-US" sz="2800">
                <a:ea typeface="宋体" panose="02010600030101010101" pitchFamily="2" charset="-122"/>
              </a:rPr>
              <a:t>提供的一种信息交流方式，可增强进程的信息交流能力。</a:t>
            </a:r>
          </a:p>
          <a:p>
            <a:r>
              <a:rPr lang="en-US" altLang="zh-CN" sz="2800">
                <a:ea typeface="宋体" panose="02010600030101010101" pitchFamily="2" charset="-122"/>
              </a:rPr>
              <a:t>Windows </a:t>
            </a:r>
            <a:r>
              <a:rPr lang="zh-CN" altLang="en-US" sz="2800">
                <a:ea typeface="宋体" panose="02010600030101010101" pitchFamily="2" charset="-122"/>
              </a:rPr>
              <a:t>提供了一组相关的</a:t>
            </a:r>
            <a:r>
              <a:rPr lang="en-US" altLang="zh-CN" sz="2800">
                <a:solidFill>
                  <a:srgbClr val="CC0000"/>
                </a:solidFill>
                <a:ea typeface="宋体" panose="02010600030101010101" pitchFamily="2" charset="-122"/>
              </a:rPr>
              <a:t>API</a:t>
            </a:r>
            <a:r>
              <a:rPr lang="zh-CN" altLang="en-US" sz="2800">
                <a:ea typeface="宋体" panose="02010600030101010101" pitchFamily="2" charset="-122"/>
              </a:rPr>
              <a:t>来完成应用进程与剪帖板间的格式化信息交流。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当执行复制操作时，应用程序将选中的数据以标准的格式或者应用程序定义的格式</a:t>
            </a: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放到剪贴板</a:t>
            </a:r>
            <a:r>
              <a:rPr lang="zh-CN" altLang="en-US" sz="2800">
                <a:ea typeface="宋体" panose="02010600030101010101" pitchFamily="2" charset="-122"/>
              </a:rPr>
              <a:t>中，然后其他的应用程序可以从剪贴板中以其可以支持的格式</a:t>
            </a:r>
            <a:r>
              <a:rPr lang="zh-CN" altLang="en-US" sz="2800">
                <a:solidFill>
                  <a:srgbClr val="CC0000"/>
                </a:solidFill>
                <a:ea typeface="宋体" panose="02010600030101010101" pitchFamily="2" charset="-122"/>
              </a:rPr>
              <a:t>获取所需要的数据</a:t>
            </a:r>
            <a:r>
              <a:rPr lang="zh-CN" altLang="en-US" sz="2800"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0661" name="Text Box 1028">
            <a:extLst>
              <a:ext uri="{FF2B5EF4-FFF2-40B4-BE49-F238E27FC236}">
                <a16:creationId xmlns:a16="http://schemas.microsoft.com/office/drawing/2014/main" id="{28A886A8-61B0-C3D5-5E7A-69A78696F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1722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zh-CN">
                <a:latin typeface="Times New Roman" panose="02020603050405020304" pitchFamily="18" charset="0"/>
                <a:ea typeface="宋体" panose="02010600030101010101" pitchFamily="2" charset="-122"/>
                <a:hlinkClick r:id="rId2" action="ppaction://hlinksldjump"/>
              </a:rPr>
              <a:t>返回</a:t>
            </a:r>
            <a:endParaRPr kumimoji="0" lang="zh-CN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4">
            <a:extLst>
              <a:ext uri="{FF2B5EF4-FFF2-40B4-BE49-F238E27FC236}">
                <a16:creationId xmlns:a16="http://schemas.microsoft.com/office/drawing/2014/main" id="{BE64993A-4973-6619-9894-620C84C675B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673DA8-0E67-4D44-98D7-2B73FC077DB2}" type="slidenum">
              <a:rPr kumimoji="0" lang="en-US" altLang="zh-CN" sz="18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E2DA248-A6D3-D868-707B-DA65C7A37F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76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剪帖板信息格式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7018A834-674E-A1D9-8552-D8B41F819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1927225"/>
          </a:xfrm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剪帖板中提供了许多标准的剪帖板信息格式。如：文本格式和位图格式。</a:t>
            </a:r>
          </a:p>
          <a:p>
            <a:r>
              <a:rPr lang="zh-CN" altLang="zh-CN">
                <a:ea typeface="宋体" panose="02010600030101010101" pitchFamily="2" charset="-122"/>
              </a:rPr>
              <a:t>允许用户进程注册新的剪帖板信息格式。</a:t>
            </a:r>
          </a:p>
        </p:txBody>
      </p:sp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A3CE8E77-F01D-30F0-D90E-208183AD5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141663"/>
          <a:ext cx="752316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47488" imgH="1810512" progId="Word.Document.8">
                  <p:embed/>
                </p:oleObj>
              </mc:Choice>
              <mc:Fallback>
                <p:oleObj r:id="rId2" imgW="5047488" imgH="1810512" progId="Word.Document.8">
                  <p:embed/>
                  <p:pic>
                    <p:nvPicPr>
                      <p:cNvPr id="71685" name="Object 5">
                        <a:extLst>
                          <a:ext uri="{FF2B5EF4-FFF2-40B4-BE49-F238E27FC236}">
                            <a16:creationId xmlns:a16="http://schemas.microsoft.com/office/drawing/2014/main" id="{A3CE8E77-F01D-30F0-D90E-208183AD5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141663"/>
                        <a:ext cx="7523162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2">
            <a:extLst>
              <a:ext uri="{FF2B5EF4-FFF2-40B4-BE49-F238E27FC236}">
                <a16:creationId xmlns:a16="http://schemas.microsoft.com/office/drawing/2014/main" id="{0D6CA63F-EC98-6544-5166-3C3ED16F320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9FDF0-3FD8-4102-86EC-33DF657F4529}" type="slidenum">
              <a:rPr kumimoji="0" lang="en-US" altLang="zh-CN" sz="1800"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7A5BED1-AFF6-E4E9-3790-2380E559DD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765175"/>
            <a:ext cx="7772400" cy="5029200"/>
          </a:xfrm>
        </p:spPr>
        <p:txBody>
          <a:bodyPr/>
          <a:lstStyle/>
          <a:p>
            <a:r>
              <a:rPr lang="zh-CN" altLang="en-US" sz="2800">
                <a:ea typeface="宋体" panose="02010600030101010101" pitchFamily="2" charset="-122"/>
              </a:rPr>
              <a:t>与剪帖板相关的</a:t>
            </a:r>
            <a:r>
              <a:rPr lang="en-US" altLang="zh-CN" sz="2800">
                <a:ea typeface="宋体" panose="02010600030101010101" pitchFamily="2" charset="-122"/>
              </a:rPr>
              <a:t>API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OpenClipboard: </a:t>
            </a:r>
            <a:r>
              <a:rPr lang="zh-CN" altLang="en-US" sz="2400">
                <a:ea typeface="宋体" panose="02010600030101010101" pitchFamily="2" charset="-122"/>
              </a:rPr>
              <a:t>打开剪帖板；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CloseClipboard</a:t>
            </a:r>
            <a:r>
              <a:rPr lang="zh-CN" altLang="en-US" sz="2400">
                <a:ea typeface="宋体" panose="02010600030101010101" pitchFamily="2" charset="-122"/>
              </a:rPr>
              <a:t>：关闭剪帖板；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EmptyClipboard</a:t>
            </a:r>
            <a:r>
              <a:rPr lang="zh-CN" altLang="en-US" sz="2400">
                <a:ea typeface="宋体" panose="02010600030101010101" pitchFamily="2" charset="-122"/>
              </a:rPr>
              <a:t>：清空剪帖板；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SetClipboardData</a:t>
            </a:r>
            <a:r>
              <a:rPr lang="zh-CN" altLang="en-US" sz="2400">
                <a:ea typeface="宋体" panose="02010600030101010101" pitchFamily="2" charset="-122"/>
              </a:rPr>
              <a:t>：把数据及其格式加入剪帖板；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GetClipboardData</a:t>
            </a:r>
            <a:r>
              <a:rPr lang="zh-CN" altLang="en-US" sz="2400">
                <a:ea typeface="宋体" panose="02010600030101010101" pitchFamily="2" charset="-122"/>
              </a:rPr>
              <a:t>：从剪帖板读取数据；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RegisterClipboardFormat</a:t>
            </a:r>
            <a:r>
              <a:rPr lang="zh-CN" altLang="en-US" sz="2400">
                <a:ea typeface="宋体" panose="02010600030101010101" pitchFamily="2" charset="-122"/>
              </a:rPr>
              <a:t>：注册剪帖板格式；</a:t>
            </a:r>
          </a:p>
          <a:p>
            <a:r>
              <a:rPr lang="zh-CN" altLang="en-US" sz="2800">
                <a:ea typeface="宋体" panose="02010600030101010101" pitchFamily="2" charset="-122"/>
              </a:rPr>
              <a:t>实例</a:t>
            </a:r>
          </a:p>
          <a:p>
            <a:pPr lvl="1"/>
            <a:r>
              <a:rPr lang="zh-CN" altLang="en-US" sz="2400">
                <a:ea typeface="宋体" panose="02010600030101010101" pitchFamily="2" charset="-122"/>
              </a:rPr>
              <a:t>这个例子可把命令行参数复制到剪帖板中。程序中的主要内容是函数</a:t>
            </a:r>
            <a:r>
              <a:rPr lang="en-US" altLang="zh-CN" sz="2400">
                <a:ea typeface="宋体" panose="02010600030101010101" pitchFamily="2" charset="-122"/>
              </a:rPr>
              <a:t>Cclipboard_SetText</a:t>
            </a:r>
            <a:r>
              <a:rPr lang="zh-CN" altLang="en-US" sz="2400">
                <a:ea typeface="宋体" panose="02010600030101010101" pitchFamily="2" charset="-122"/>
              </a:rPr>
              <a:t>中。</a:t>
            </a:r>
          </a:p>
          <a:p>
            <a:pPr lvl="1"/>
            <a:r>
              <a:rPr lang="en-US" altLang="zh-CN" sz="2400">
                <a:ea typeface="宋体" panose="02010600030101010101" pitchFamily="2" charset="-122"/>
              </a:rPr>
              <a:t>2001-08-16 clipboard.cpp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E1FC1019-75A5-5FFB-AC30-D1FE576FF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主要手段：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管道</a:t>
            </a:r>
            <a:r>
              <a:rPr lang="en-US" altLang="zh-CN">
                <a:ea typeface="宋体" panose="02010600030101010101" pitchFamily="2" charset="-122"/>
              </a:rPr>
              <a:t>(Pipe)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信号</a:t>
            </a:r>
            <a:r>
              <a:rPr lang="en-US" altLang="zh-CN">
                <a:ea typeface="宋体" panose="02010600030101010101" pitchFamily="2" charset="-122"/>
              </a:rPr>
              <a:t>(Signal)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消息</a:t>
            </a:r>
            <a:r>
              <a:rPr lang="en-US" altLang="zh-CN">
                <a:ea typeface="宋体" panose="02010600030101010101" pitchFamily="2" charset="-122"/>
              </a:rPr>
              <a:t>(Message)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共享内存</a:t>
            </a:r>
            <a:r>
              <a:rPr lang="en-US" altLang="zh-CN">
                <a:ea typeface="宋体" panose="02010600030101010101" pitchFamily="2" charset="-122"/>
              </a:rPr>
              <a:t>(Shared memory)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信号量</a:t>
            </a:r>
            <a:r>
              <a:rPr lang="en-US" altLang="zh-CN">
                <a:ea typeface="宋体" panose="02010600030101010101" pitchFamily="2" charset="-122"/>
              </a:rPr>
              <a:t>(Semaphore)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套接口</a:t>
            </a:r>
            <a:r>
              <a:rPr lang="en-US" altLang="zh-CN">
                <a:ea typeface="宋体" panose="02010600030101010101" pitchFamily="2" charset="-122"/>
              </a:rPr>
              <a:t>(Socket)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B6DEDC8-F257-E3F9-F4D6-057C3BB60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Linux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进程通信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>
            <a:extLst>
              <a:ext uri="{FF2B5EF4-FFF2-40B4-BE49-F238E27FC236}">
                <a16:creationId xmlns:a16="http://schemas.microsoft.com/office/drawing/2014/main" id="{B94D3FC0-3D7C-4EDE-4F9F-6D167E4A3C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System V </a:t>
            </a:r>
            <a:r>
              <a:rPr lang="zh-CN" altLang="en-US" sz="2000">
                <a:ea typeface="宋体" panose="02010600030101010101" pitchFamily="2" charset="-122"/>
              </a:rPr>
              <a:t>提供了以下几个函数以实现共享内存：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#include &lt;sys/types.h&gt;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#include &lt;sys/ipc.h&gt;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#include &lt;sys/shm.h&gt;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 shmget(key_t key,int size,int shmflg);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void *shmat(int shmid,const void *shmaddr,int shmflg);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 shmdt(const void *shmaddr);</a:t>
            </a:r>
          </a:p>
          <a:p>
            <a:pPr lvl="1"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int shmctl(int shmid,int cmd,struct shmid_ds *buf);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size </a:t>
            </a:r>
            <a:r>
              <a:rPr lang="zh-CN" altLang="en-US" sz="2000">
                <a:ea typeface="宋体" panose="02010600030101010101" pitchFamily="2" charset="-122"/>
              </a:rPr>
              <a:t>是共享内存的大小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shmat </a:t>
            </a:r>
            <a:r>
              <a:rPr lang="zh-CN" altLang="en-US" sz="2000">
                <a:ea typeface="宋体" panose="02010600030101010101" pitchFamily="2" charset="-122"/>
              </a:rPr>
              <a:t>是用来连接共享内存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shmdt </a:t>
            </a:r>
            <a:r>
              <a:rPr lang="zh-CN" altLang="en-US" sz="2000">
                <a:ea typeface="宋体" panose="02010600030101010101" pitchFamily="2" charset="-122"/>
              </a:rPr>
              <a:t>是用来断开共享内存的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F7197FB-71F1-93D9-9F99-8FE88E3D1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共享内存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CC4912C-0577-B499-D193-411CFF57E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内存中的进程</a:t>
            </a: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EFE9857B-B282-A6BE-D05D-ABC175891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1192" r="27121" b="1192"/>
          <a:stretch>
            <a:fillRect/>
          </a:stretch>
        </p:blipFill>
        <p:spPr bwMode="auto">
          <a:xfrm>
            <a:off x="4967288" y="1282700"/>
            <a:ext cx="2778125" cy="4445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id="{3B8D17C0-1643-4570-6B88-3246D64D5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1282700"/>
            <a:ext cx="407035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08585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进程包括</a:t>
            </a: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代码（</a:t>
            </a:r>
            <a:r>
              <a:rPr lang="en-US" altLang="zh-CN" b="1">
                <a:ea typeface="宋体" panose="02010600030101010101" pitchFamily="2" charset="-122"/>
              </a:rPr>
              <a:t>Text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</a:p>
          <a:p>
            <a:pPr lvl="1"/>
            <a:r>
              <a:rPr lang="zh-CN" altLang="en-US" b="1">
                <a:ea typeface="宋体" panose="02010600030101010101" pitchFamily="2" charset="-122"/>
              </a:rPr>
              <a:t>当前活动</a:t>
            </a:r>
            <a:endParaRPr lang="en-US" altLang="zh-CN" b="1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程序计数器（</a:t>
            </a:r>
            <a:r>
              <a:rPr lang="en-US" altLang="zh-CN" b="1">
                <a:ea typeface="宋体" panose="02010600030101010101" pitchFamily="2" charset="-122"/>
              </a:rPr>
              <a:t>PC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指向当前要执行的指令（地址）</a:t>
            </a: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堆栈（</a:t>
            </a:r>
            <a:r>
              <a:rPr lang="en-US" altLang="zh-CN" b="1">
                <a:ea typeface="宋体" panose="02010600030101010101" pitchFamily="2" charset="-122"/>
              </a:rPr>
              <a:t>Stack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zh-CN" altLang="en-US">
                <a:ea typeface="宋体" panose="02010600030101010101" pitchFamily="2" charset="-122"/>
              </a:rPr>
              <a:t>：存放函数参数、临时变量等临时数据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数据（</a:t>
            </a:r>
            <a:r>
              <a:rPr lang="en-US" altLang="zh-CN" b="1">
                <a:ea typeface="宋体" panose="02010600030101010101" pitchFamily="2" charset="-122"/>
              </a:rPr>
              <a:t>Data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zh-CN" altLang="en-US">
                <a:ea typeface="宋体" panose="02010600030101010101" pitchFamily="2" charset="-122"/>
              </a:rPr>
              <a:t>：全局变量，处理的文件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zh-CN" altLang="en-US" b="1">
                <a:ea typeface="宋体" panose="02010600030101010101" pitchFamily="2" charset="-122"/>
              </a:rPr>
              <a:t>堆（</a:t>
            </a:r>
            <a:r>
              <a:rPr lang="en-US" altLang="zh-CN" b="1">
                <a:ea typeface="宋体" panose="02010600030101010101" pitchFamily="2" charset="-122"/>
              </a:rPr>
              <a:t>Heap</a:t>
            </a:r>
            <a:r>
              <a:rPr lang="zh-CN" altLang="en-US" b="1">
                <a:ea typeface="宋体" panose="02010600030101010101" pitchFamily="2" charset="-122"/>
              </a:rPr>
              <a:t>）</a:t>
            </a:r>
            <a:r>
              <a:rPr lang="zh-CN" altLang="en-US">
                <a:ea typeface="宋体" panose="02010600030101010101" pitchFamily="2" charset="-122"/>
              </a:rPr>
              <a:t>：动态内存分配</a:t>
            </a:r>
            <a:endParaRPr lang="en-US" altLang="zh-CN">
              <a:ea typeface="宋体" panose="02010600030101010101" pitchFamily="2" charset="-122"/>
            </a:endParaRPr>
          </a:p>
          <a:p>
            <a:pPr lvl="2"/>
            <a:endParaRPr lang="zh-CN" altLang="en-US">
              <a:ea typeface="宋体" panose="02010600030101010101" pitchFamily="2" charset="-122"/>
            </a:endParaRP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>
            <a:extLst>
              <a:ext uri="{FF2B5EF4-FFF2-40B4-BE49-F238E27FC236}">
                <a16:creationId xmlns:a16="http://schemas.microsoft.com/office/drawing/2014/main" id="{AEC4EA5B-D3A6-3D98-7C11-B2B89002A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#include &lt;unistd.h&gt;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#include &lt;sys/stat.h&gt;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#include &lt;sys/types.h&gt;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#include &lt;sys/ipc.h&gt;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#include &lt;sys/shm.h&gt;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#define PERM S_IRUSR|S_IWUSR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int main(int argc,char **argv)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int shmid;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char *p_addr,*c_addr;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if(argc!=2)   { printf("Usage</a:t>
            </a:r>
            <a:r>
              <a:rPr lang="zh-CN" altLang="en-US" sz="1600">
                <a:ea typeface="宋体" panose="02010600030101010101" pitchFamily="2" charset="-122"/>
              </a:rPr>
              <a:t>：</a:t>
            </a:r>
            <a:r>
              <a:rPr lang="en-US" altLang="zh-CN" sz="1600">
                <a:ea typeface="宋体" panose="02010600030101010101" pitchFamily="2" charset="-122"/>
              </a:rPr>
              <a:t>%s\n\a",argv[0]); exit(1); }</a:t>
            </a:r>
          </a:p>
          <a:p>
            <a:pPr>
              <a:lnSpc>
                <a:spcPct val="80000"/>
              </a:lnSpc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if((shmid=shmget(IPC_PRIVATE,1024,PERM))==-1)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printf("Create Share Memory Error\n\a");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exit(1);</a:t>
            </a:r>
          </a:p>
          <a:p>
            <a:pPr>
              <a:lnSpc>
                <a:spcPct val="80000"/>
              </a:lnSpc>
            </a:pPr>
            <a:r>
              <a:rPr lang="en-US" altLang="zh-CN" sz="16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5D204C6-76A0-3A87-7DAE-4C7BFD5BA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>
            <a:extLst>
              <a:ext uri="{FF2B5EF4-FFF2-40B4-BE49-F238E27FC236}">
                <a16:creationId xmlns:a16="http://schemas.microsoft.com/office/drawing/2014/main" id="{D130CD30-084E-7B80-562B-DE0037148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if(fork())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p_addr=shmat(shmid,0,0);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memset(p_addr,'\0',1024);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strncpy(p_addr,argv[1],1024);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exit(0);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c_addr=shmat(shmid,0,0);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printf("Client get %s",c_addr);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exit(0);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2E6792-816D-10CF-C6F9-034033BEB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例子</a:t>
            </a:r>
          </a:p>
        </p:txBody>
      </p:sp>
      <p:pic>
        <p:nvPicPr>
          <p:cNvPr id="76804" name="Picture 4" descr="l3">
            <a:extLst>
              <a:ext uri="{FF2B5EF4-FFF2-40B4-BE49-F238E27FC236}">
                <a16:creationId xmlns:a16="http://schemas.microsoft.com/office/drawing/2014/main" id="{A01CAD35-34CB-C501-ED45-814EB888A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4184650"/>
            <a:ext cx="4519612" cy="219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11925142-A6FB-8D1D-DE19-029551385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#include &lt;sys/types.h&gt;;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#include &lt;sys/ipc.h&gt;;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#include &lt;sys/msg.h&gt;;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 msgget(key_t key,int msgflg);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 msgsnd(int msgid,struct msgbuf *msgp,int msgsz,int msgflg);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 msgrcv(int msgid,struct msgbuf *msgp,int msgsz, long msgtype,int msgflg);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 msgctl(Int msgid,int cmd,struct msqid_ds *buf);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struct msgbuf {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long msgtype; /* </a:t>
            </a:r>
            <a:r>
              <a:rPr lang="zh-CN" altLang="en-US" sz="2000">
                <a:ea typeface="宋体" panose="02010600030101010101" pitchFamily="2" charset="-122"/>
              </a:rPr>
              <a:t>消息类型*</a:t>
            </a:r>
            <a:r>
              <a:rPr lang="en-US" altLang="zh-CN" sz="2000"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....... /* </a:t>
            </a:r>
            <a:r>
              <a:rPr lang="zh-CN" altLang="en-US" sz="2000">
                <a:ea typeface="宋体" panose="02010600030101010101" pitchFamily="2" charset="-122"/>
              </a:rPr>
              <a:t>其他数据类型*</a:t>
            </a:r>
            <a:r>
              <a:rPr lang="en-US" altLang="zh-CN" sz="2000"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A28BAF0-35BB-E154-F948-DDCCEC4C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消息队列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337F1F43-F501-BD79-E08D-51F2B1C32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&lt;string.h&gt;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&lt;stdlib.h&gt;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&lt;errno.h&gt;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&lt;unistd.h&gt;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&lt;sys/types.h&gt;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&lt;sys/ipc.h&gt;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&lt;sys/stat.h&gt;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#include &lt;sys/msg.h&gt;</a:t>
            </a: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#define MSG_FILE "server.c"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#define BUFFER 255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#define PERM S_IRUSR|S_IWUSR</a:t>
            </a: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struct msgtype 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long mtype;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char buffer[BUFFER+1];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58A0180-245C-262B-641B-5B53A768E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/>
              <a:t>server.c</a:t>
            </a:r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39EEDE6B-75A7-BE5A-A8FD-A970211E1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031875"/>
            <a:ext cx="8229600" cy="5029200"/>
          </a:xfrm>
        </p:spPr>
        <p:txBody>
          <a:bodyPr/>
          <a:lstStyle/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int main()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{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struct msgtype msg;  key_t key;  int msgid;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/*key_t </a:t>
            </a:r>
            <a:r>
              <a:rPr lang="zh-CN" altLang="en-US" sz="1800">
                <a:ea typeface="宋体" panose="02010600030101010101" pitchFamily="2" charset="-122"/>
              </a:rPr>
              <a:t>据</a:t>
            </a:r>
            <a:r>
              <a:rPr lang="en-US" altLang="zh-CN" sz="1800">
                <a:ea typeface="宋体" panose="02010600030101010101" pitchFamily="2" charset="-122"/>
              </a:rPr>
              <a:t>pathname</a:t>
            </a:r>
            <a:r>
              <a:rPr lang="zh-CN" altLang="en-US" sz="1800">
                <a:ea typeface="宋体" panose="02010600030101010101" pitchFamily="2" charset="-122"/>
              </a:rPr>
              <a:t>和</a:t>
            </a:r>
            <a:r>
              <a:rPr lang="en-US" altLang="zh-CN" sz="1800">
                <a:ea typeface="宋体" panose="02010600030101010101" pitchFamily="2" charset="-122"/>
              </a:rPr>
              <a:t>proj</a:t>
            </a:r>
            <a:r>
              <a:rPr lang="zh-CN" altLang="en-US" sz="1800">
                <a:ea typeface="宋体" panose="02010600030101010101" pitchFamily="2" charset="-122"/>
              </a:rPr>
              <a:t>来创建一个关键字，在创建信号量，创建消息队列的时候都需要使用。其中</a:t>
            </a:r>
            <a:r>
              <a:rPr lang="en-US" altLang="zh-CN" sz="1800">
                <a:ea typeface="宋体" panose="02010600030101010101" pitchFamily="2" charset="-122"/>
              </a:rPr>
              <a:t>pathname</a:t>
            </a:r>
            <a:r>
              <a:rPr lang="zh-CN" altLang="en-US" sz="1800">
                <a:ea typeface="宋体" panose="02010600030101010101" pitchFamily="2" charset="-122"/>
              </a:rPr>
              <a:t>必须是一个存在的可访问的路径或文件，</a:t>
            </a:r>
            <a:r>
              <a:rPr lang="en-US" altLang="zh-CN" sz="1800">
                <a:ea typeface="宋体" panose="02010600030101010101" pitchFamily="2" charset="-122"/>
              </a:rPr>
              <a:t>proj</a:t>
            </a:r>
            <a:r>
              <a:rPr lang="zh-CN" altLang="en-US" sz="1800">
                <a:ea typeface="宋体" panose="02010600030101010101" pitchFamily="2" charset="-122"/>
              </a:rPr>
              <a:t>必须不得为</a:t>
            </a:r>
            <a:r>
              <a:rPr lang="en-US" altLang="zh-CN" sz="1800">
                <a:ea typeface="宋体" panose="02010600030101010101" pitchFamily="2" charset="-122"/>
              </a:rPr>
              <a:t>0</a:t>
            </a:r>
            <a:r>
              <a:rPr lang="zh-CN" altLang="en-US" sz="1800">
                <a:ea typeface="宋体" panose="02010600030101010101" pitchFamily="2" charset="-122"/>
              </a:rPr>
              <a:t>。*</a:t>
            </a:r>
            <a:r>
              <a:rPr lang="en-US" altLang="zh-CN" sz="1800">
                <a:ea typeface="宋体" panose="02010600030101010101" pitchFamily="2" charset="-122"/>
              </a:rPr>
              <a:t>/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if((key=ftok(MSG_FILE,'a'))==-1) 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{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printf("Creat Key Error\n");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exit(1);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if((msgid=msgget(key,PERM|IPC_CREAT|IPC_EXCL))==-1)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{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printf("Creat Message Error\n");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exit(1);</a:t>
            </a:r>
          </a:p>
          <a:p>
            <a:pPr marL="109538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D17F167-6FA7-C55A-0FDC-E4A24A00F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server.c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>
            <a:extLst>
              <a:ext uri="{FF2B5EF4-FFF2-40B4-BE49-F238E27FC236}">
                <a16:creationId xmlns:a16="http://schemas.microsoft.com/office/drawing/2014/main" id="{B28D41FB-B6E8-0155-ADFA-6D08EDBBA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while(1)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msgrcv(msgid,&amp;msg,sizeof(struct msgtype),1,0);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printf("Server Receive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%s\n",msg.buffer);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msg.mtype=2;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msgsnd(msgid,&amp;msg,sizeof(struct msgtype),0);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exit(0);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A38A15A4-448C-D282-BCB1-C144749AD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server.c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86B16CC8-DC2E-0196-04C9-14DB9E760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3990975" cy="5181600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&lt;stdio.h&gt;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&lt;string.h&gt;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&lt;stdlib.h&gt;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&lt;errno.h&gt;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&lt;sys/types.h&gt;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&lt;sys/ipc.h&gt;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&lt;sys/msg.h&gt;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200">
                <a:ea typeface="宋体" panose="02010600030101010101" pitchFamily="2" charset="-122"/>
              </a:rPr>
              <a:t>#include &lt;sys/stat.h&gt;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#define MSG_FILE "server.c"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#define BUFFER 255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#define PERM S_IRUSR|S_IWUSR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struct msgtype {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long mtype;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char buffer[BUFFER+1];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};</a:t>
            </a:r>
          </a:p>
          <a:p>
            <a:pPr marL="0" indent="0"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F4534F6-4F5E-F9B2-B457-C0B25E24A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/>
              <a:t>client.c</a:t>
            </a:r>
            <a:endParaRPr lang="en-US" altLang="zh-CN" dirty="0"/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F0DFBBB-BBA3-447B-D0DC-967A28E5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563" y="1190625"/>
            <a:ext cx="48974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int main(int argc,char **argv)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struct msgtype msg;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key_t key; int msgid;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if(argc!=2)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printf("Usage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%s string\n\a",argv[0]);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 exit(1);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if((key=ftok(MSG_FILE,'a'))==-1)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printf("Creat Key Error</a:t>
            </a:r>
            <a:r>
              <a:rPr lang="zh-CN" altLang="en-US" sz="2000">
                <a:ea typeface="宋体" panose="02010600030101010101" pitchFamily="2" charset="-122"/>
              </a:rPr>
              <a:t>：</a:t>
            </a:r>
            <a:r>
              <a:rPr lang="en-US" altLang="zh-CN" sz="2000">
                <a:ea typeface="宋体" panose="02010600030101010101" pitchFamily="2" charset="-122"/>
              </a:rPr>
              <a:t>\n");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 exit(1);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>
            <a:extLst>
              <a:ext uri="{FF2B5EF4-FFF2-40B4-BE49-F238E27FC236}">
                <a16:creationId xmlns:a16="http://schemas.microsoft.com/office/drawing/2014/main" id="{16023733-1D2F-2804-7BC0-45E8CFE78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if((msgid=msgget(key,PERM))==-1)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printf("Creat Message Error</a:t>
            </a:r>
            <a:r>
              <a:rPr lang="zh-CN" altLang="en-US" sz="1800">
                <a:ea typeface="宋体" panose="02010600030101010101" pitchFamily="2" charset="-122"/>
              </a:rPr>
              <a:t>：</a:t>
            </a:r>
            <a:r>
              <a:rPr lang="en-US" altLang="zh-CN" sz="1800">
                <a:ea typeface="宋体" panose="02010600030101010101" pitchFamily="2" charset="-122"/>
              </a:rPr>
              <a:t>\a\n");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exit(1);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msg.mtype=1;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strncpy(msg.buffer,argv[1],BUFFER);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msgsnd(msgid,&amp;msg,sizeof(struct msgtype),0);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memset(&amp;msg,'\0',sizeof(struct msgtype));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msgrcv(msgid,&amp;msg,sizeof(struct msgtype),2,0);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printf("Client receive</a:t>
            </a:r>
            <a:r>
              <a:rPr lang="zh-CN" altLang="en-US" sz="1800">
                <a:ea typeface="宋体" panose="02010600030101010101" pitchFamily="2" charset="-122"/>
              </a:rPr>
              <a:t>：</a:t>
            </a:r>
            <a:r>
              <a:rPr lang="en-US" altLang="zh-CN" sz="1800">
                <a:ea typeface="宋体" panose="02010600030101010101" pitchFamily="2" charset="-122"/>
              </a:rPr>
              <a:t>%s\n",msg.buffer);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exit(0);</a:t>
            </a:r>
          </a:p>
          <a:p>
            <a:pPr>
              <a:lnSpc>
                <a:spcPct val="80000"/>
              </a:lnSpc>
            </a:pPr>
            <a:r>
              <a:rPr lang="en-US" altLang="zh-CN" sz="18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DF71A310-E5D2-10D0-3D41-430B80698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/>
              <a:t>client.c</a:t>
            </a:r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>
            <a:extLst>
              <a:ext uri="{FF2B5EF4-FFF2-40B4-BE49-F238E27FC236}">
                <a16:creationId xmlns:a16="http://schemas.microsoft.com/office/drawing/2014/main" id="{E708FFA3-717E-99AD-6728-9B6253E37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955D203-6ECB-0CEF-404D-9490E9525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83972" name="Picture 4" descr="l4">
            <a:extLst>
              <a:ext uri="{FF2B5EF4-FFF2-40B4-BE49-F238E27FC236}">
                <a16:creationId xmlns:a16="http://schemas.microsoft.com/office/drawing/2014/main" id="{5ACDBABC-3929-84FA-0798-4582B3F7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0"/>
            <a:ext cx="7345362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3F94C82B-F259-78B9-151C-710065CBA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50" y="257175"/>
            <a:ext cx="8229600" cy="7080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ea typeface="宋体" panose="02010600030101010101" pitchFamily="2" charset="-122"/>
              </a:rPr>
              <a:t>进程和程序</a:t>
            </a: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AB6D97-8CDF-492A-6710-A54BD0F06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2875" y="1282700"/>
            <a:ext cx="6765925" cy="44831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进程是程序的一个实例，是程序的一次执行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一个程序可对应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个或多个进程，同样一个进程可对应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个或多个程序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程序是进程的代码部分</a:t>
            </a:r>
          </a:p>
          <a:p>
            <a:r>
              <a:rPr lang="zh-CN" altLang="en-US">
                <a:ea typeface="宋体" panose="02010600030101010101" pitchFamily="2" charset="-122"/>
              </a:rPr>
              <a:t>进程是活动实体，程序静止（被动）实体</a:t>
            </a:r>
          </a:p>
          <a:p>
            <a:r>
              <a:rPr lang="zh-CN" altLang="en-US">
                <a:ea typeface="宋体" panose="02010600030101010101" pitchFamily="2" charset="-122"/>
              </a:rPr>
              <a:t>进程在内存，程序在外存</a:t>
            </a:r>
          </a:p>
          <a:p>
            <a:pPr lvl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2292" name="Picture 4" descr="001">
            <a:hlinkClick r:id="rId2" action="ppaction://hlinksldjump"/>
            <a:extLst>
              <a:ext uri="{FF2B5EF4-FFF2-40B4-BE49-F238E27FC236}">
                <a16:creationId xmlns:a16="http://schemas.microsoft.com/office/drawing/2014/main" id="{001977E3-05BE-418E-027C-330A273E6BD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6237288"/>
            <a:ext cx="57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24arrow03242">
            <a:extLst>
              <a:ext uri="{FF2B5EF4-FFF2-40B4-BE49-F238E27FC236}">
                <a16:creationId xmlns:a16="http://schemas.microsoft.com/office/drawing/2014/main" id="{C23EAD79-5ED5-C924-8CD8-18B30F61CF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6381750"/>
            <a:ext cx="576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93658F90-0FAC-149B-2449-0ECC2267E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1763" y="552450"/>
            <a:ext cx="6757987" cy="519113"/>
          </a:xfrm>
        </p:spPr>
        <p:txBody>
          <a:bodyPr/>
          <a:lstStyle/>
          <a:p>
            <a:pPr>
              <a:defRPr/>
            </a:pPr>
            <a:r>
              <a:rPr lang="zh-CN" altLang="en-US">
                <a:ea typeface="宋体" panose="02010600030101010101" pitchFamily="2" charset="-122"/>
              </a:rPr>
              <a:t>进程状态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66308DD-BE43-3415-1BAB-65F519FCD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5925" y="1122363"/>
            <a:ext cx="7194550" cy="46736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进程执行时，改变状态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新建：在创建进程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运行：指令在执行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等待：进程等待某些事件发生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就绪：进程等待分配处理器</a:t>
            </a:r>
          </a:p>
          <a:p>
            <a:pPr lvl="1"/>
            <a:r>
              <a:rPr lang="zh-CN" altLang="en-US">
                <a:ea typeface="宋体" panose="02010600030101010101" pitchFamily="2" charset="-122"/>
              </a:rPr>
              <a:t>终止：进程执行完毕</a:t>
            </a:r>
          </a:p>
        </p:txBody>
      </p:sp>
      <p:pic>
        <p:nvPicPr>
          <p:cNvPr id="13316" name="Picture 8">
            <a:extLst>
              <a:ext uri="{FF2B5EF4-FFF2-40B4-BE49-F238E27FC236}">
                <a16:creationId xmlns:a16="http://schemas.microsoft.com/office/drawing/2014/main" id="{034BD374-04D8-A18E-04F4-9E451290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276350" y="3848100"/>
            <a:ext cx="6829425" cy="26654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w-java">
  <a:themeElements>
    <a:clrScheme name="">
      <a:dk1>
        <a:srgbClr val="000000"/>
      </a:dk1>
      <a:lt1>
        <a:srgbClr val="FFFF99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FFFFCA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os-w-jav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os-w-java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w-java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Data\Microsoft\Templates\os-w-java.pot</Template>
  <TotalTime>3194</TotalTime>
  <Words>4638</Words>
  <Application>Microsoft Office PowerPoint</Application>
  <PresentationFormat>全屏显示(4:3)</PresentationFormat>
  <Paragraphs>641</Paragraphs>
  <Slides>78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9" baseType="lpstr">
      <vt:lpstr>Monaco</vt:lpstr>
      <vt:lpstr>Monotype Sorts</vt:lpstr>
      <vt:lpstr>Arial</vt:lpstr>
      <vt:lpstr>Courier New</vt:lpstr>
      <vt:lpstr>Helvetica</vt:lpstr>
      <vt:lpstr>Times New Roman</vt:lpstr>
      <vt:lpstr>Webdings</vt:lpstr>
      <vt:lpstr>Wingdings 3</vt:lpstr>
      <vt:lpstr>os-w-java</vt:lpstr>
      <vt:lpstr>位图图像</vt:lpstr>
      <vt:lpstr>Microsoft Word 97 - 2003 Document</vt:lpstr>
      <vt:lpstr>第3章  进程</vt:lpstr>
      <vt:lpstr>内容</vt:lpstr>
      <vt:lpstr>1、进程概念</vt:lpstr>
      <vt:lpstr>进程(Process)</vt:lpstr>
      <vt:lpstr>进程例子： Suse Linux </vt:lpstr>
      <vt:lpstr>进程例子： Windows XP</vt:lpstr>
      <vt:lpstr>内存中的进程</vt:lpstr>
      <vt:lpstr>进程和程序</vt:lpstr>
      <vt:lpstr>进程状态</vt:lpstr>
      <vt:lpstr> 进程控制块(PCB)</vt:lpstr>
      <vt:lpstr>Linux PCB</vt:lpstr>
      <vt:lpstr>Windows PCB</vt:lpstr>
      <vt:lpstr>EPROCESS/KPROCESS</vt:lpstr>
      <vt:lpstr>EPROCESS/PEB</vt:lpstr>
      <vt:lpstr>CPU 在进程间切换</vt:lpstr>
      <vt:lpstr>2、进程调度</vt:lpstr>
      <vt:lpstr>调度程序</vt:lpstr>
      <vt:lpstr>进程调度队列</vt:lpstr>
      <vt:lpstr>就绪队列和各种 I/O 设备队列</vt:lpstr>
      <vt:lpstr>进程调度的队列表示图</vt:lpstr>
      <vt:lpstr>中程调度-交换</vt:lpstr>
      <vt:lpstr>调度程序(Cont.)</vt:lpstr>
      <vt:lpstr>PowerPoint 演示文稿</vt:lpstr>
      <vt:lpstr>上下文切换</vt:lpstr>
      <vt:lpstr>Android多任务</vt:lpstr>
      <vt:lpstr> iOS多任务</vt:lpstr>
      <vt:lpstr>3、进程操作</vt:lpstr>
      <vt:lpstr>进程创建</vt:lpstr>
      <vt:lpstr>进程创建</vt:lpstr>
      <vt:lpstr>进程终止</vt:lpstr>
      <vt:lpstr>Windows进程操作</vt:lpstr>
      <vt:lpstr>创建子进程API函数</vt:lpstr>
      <vt:lpstr>结束进程</vt:lpstr>
      <vt:lpstr>例子-子进程</vt:lpstr>
      <vt:lpstr>例子-父进程</vt:lpstr>
      <vt:lpstr>例子-父进程</vt:lpstr>
      <vt:lpstr>Linux进程创建</vt:lpstr>
      <vt:lpstr>父进程和子进程</vt:lpstr>
      <vt:lpstr>执行其它程序</vt:lpstr>
      <vt:lpstr>等待</vt:lpstr>
      <vt:lpstr>例子</vt:lpstr>
      <vt:lpstr>4、进程间通信</vt:lpstr>
      <vt:lpstr>协同进程</vt:lpstr>
      <vt:lpstr>进程间通信(IPC)</vt:lpstr>
      <vt:lpstr>共享内存</vt:lpstr>
      <vt:lpstr>例子：生产者-消费者</vt:lpstr>
      <vt:lpstr>有界缓冲</vt:lpstr>
      <vt:lpstr>有界缓冲– Insert() 方法</vt:lpstr>
      <vt:lpstr>有界缓冲 – Remove() 方法</vt:lpstr>
      <vt:lpstr>消息传递 </vt:lpstr>
      <vt:lpstr>消息传递实现问题</vt:lpstr>
      <vt:lpstr>直接通信</vt:lpstr>
      <vt:lpstr>间接通信</vt:lpstr>
      <vt:lpstr>间接通信</vt:lpstr>
      <vt:lpstr>间接通信</vt:lpstr>
      <vt:lpstr>同 步</vt:lpstr>
      <vt:lpstr>远程通信-客户机服务器通信</vt:lpstr>
      <vt:lpstr>Sockets</vt:lpstr>
      <vt:lpstr>Windows进程间通信</vt:lpstr>
      <vt:lpstr>基于文件映射的共享存储区</vt:lpstr>
      <vt:lpstr>例子-主程序</vt:lpstr>
      <vt:lpstr>例子-主程序</vt:lpstr>
      <vt:lpstr>例子-子程序</vt:lpstr>
      <vt:lpstr>例子-子程序</vt:lpstr>
      <vt:lpstr>剪帖板(Clipboard)</vt:lpstr>
      <vt:lpstr>剪帖板信息格式</vt:lpstr>
      <vt:lpstr>PowerPoint 演示文稿</vt:lpstr>
      <vt:lpstr>Linux 进程通信</vt:lpstr>
      <vt:lpstr>共享内存</vt:lpstr>
      <vt:lpstr>例子</vt:lpstr>
      <vt:lpstr>例子</vt:lpstr>
      <vt:lpstr>消息队列</vt:lpstr>
      <vt:lpstr>server.c</vt:lpstr>
      <vt:lpstr>server.c</vt:lpstr>
      <vt:lpstr>server.c</vt:lpstr>
      <vt:lpstr>client.c</vt:lpstr>
      <vt:lpstr>client.c</vt:lpstr>
      <vt:lpstr>PowerPoint 演示文稿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高歌</cp:lastModifiedBy>
  <cp:revision>132</cp:revision>
  <cp:lastPrinted>2001-06-14T14:14:54Z</cp:lastPrinted>
  <dcterms:created xsi:type="dcterms:W3CDTF">1999-07-07T12:46:17Z</dcterms:created>
  <dcterms:modified xsi:type="dcterms:W3CDTF">2022-10-27T16:17:20Z</dcterms:modified>
</cp:coreProperties>
</file>