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327" r:id="rId2"/>
    <p:sldId id="263" r:id="rId3"/>
    <p:sldId id="340" r:id="rId4"/>
    <p:sldId id="348" r:id="rId5"/>
    <p:sldId id="350" r:id="rId6"/>
    <p:sldId id="351" r:id="rId7"/>
    <p:sldId id="349" r:id="rId8"/>
    <p:sldId id="341" r:id="rId9"/>
    <p:sldId id="342" r:id="rId10"/>
    <p:sldId id="347" r:id="rId11"/>
    <p:sldId id="346" r:id="rId12"/>
    <p:sldId id="352" r:id="rId13"/>
    <p:sldId id="333" r:id="rId14"/>
    <p:sldId id="280" r:id="rId15"/>
    <p:sldId id="281" r:id="rId16"/>
    <p:sldId id="334" r:id="rId17"/>
    <p:sldId id="335" r:id="rId18"/>
    <p:sldId id="336" r:id="rId19"/>
    <p:sldId id="304" r:id="rId20"/>
    <p:sldId id="354" r:id="rId21"/>
    <p:sldId id="339" r:id="rId22"/>
    <p:sldId id="289" r:id="rId23"/>
    <p:sldId id="383" r:id="rId24"/>
    <p:sldId id="356" r:id="rId25"/>
    <p:sldId id="358" r:id="rId26"/>
    <p:sldId id="359" r:id="rId27"/>
    <p:sldId id="360" r:id="rId28"/>
    <p:sldId id="362" r:id="rId29"/>
    <p:sldId id="368" r:id="rId30"/>
    <p:sldId id="369" r:id="rId31"/>
    <p:sldId id="290" r:id="rId32"/>
    <p:sldId id="288" r:id="rId33"/>
    <p:sldId id="370" r:id="rId34"/>
    <p:sldId id="371" r:id="rId35"/>
    <p:sldId id="372" r:id="rId36"/>
    <p:sldId id="374" r:id="rId37"/>
    <p:sldId id="375" r:id="rId38"/>
    <p:sldId id="378" r:id="rId39"/>
    <p:sldId id="379" r:id="rId40"/>
    <p:sldId id="381" r:id="rId41"/>
    <p:sldId id="265" r:id="rId42"/>
    <p:sldId id="337" r:id="rId43"/>
    <p:sldId id="338" r:id="rId44"/>
    <p:sldId id="312" r:id="rId45"/>
    <p:sldId id="389" r:id="rId46"/>
    <p:sldId id="384" r:id="rId47"/>
    <p:sldId id="391" r:id="rId48"/>
    <p:sldId id="386" r:id="rId49"/>
    <p:sldId id="387" r:id="rId50"/>
    <p:sldId id="388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2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E807CD21-59DC-4B21-844A-2A10050DB505}"/>
    <pc:docChg chg="modSld">
      <pc:chgData name="高歌" userId="d8a25b1d-6c3e-4cc3-9e77-5cd4abedca6a" providerId="ADAL" clId="{E807CD21-59DC-4B21-844A-2A10050DB505}" dt="2022-10-27T16:02:15.476" v="3" actId="478"/>
      <pc:docMkLst>
        <pc:docMk/>
      </pc:docMkLst>
      <pc:sldChg chg="delSp">
        <pc:chgData name="高歌" userId="d8a25b1d-6c3e-4cc3-9e77-5cd4abedca6a" providerId="ADAL" clId="{E807CD21-59DC-4B21-844A-2A10050DB505}" dt="2022-10-27T16:01:54.619" v="0" actId="478"/>
        <pc:sldMkLst>
          <pc:docMk/>
          <pc:sldMk cId="0" sldId="340"/>
        </pc:sldMkLst>
        <pc:spChg chg="del">
          <ac:chgData name="高歌" userId="d8a25b1d-6c3e-4cc3-9e77-5cd4abedca6a" providerId="ADAL" clId="{E807CD21-59DC-4B21-844A-2A10050DB505}" dt="2022-10-27T16:01:54.619" v="0" actId="478"/>
          <ac:spMkLst>
            <pc:docMk/>
            <pc:sldMk cId="0" sldId="340"/>
            <ac:spMk id="7171" creationId="{7F7B6B92-7B71-C7BB-BDB5-2E0B2A4B540B}"/>
          </ac:spMkLst>
        </pc:spChg>
      </pc:sldChg>
      <pc:sldChg chg="delSp">
        <pc:chgData name="高歌" userId="d8a25b1d-6c3e-4cc3-9e77-5cd4abedca6a" providerId="ADAL" clId="{E807CD21-59DC-4B21-844A-2A10050DB505}" dt="2022-10-27T16:01:59.331" v="1" actId="478"/>
        <pc:sldMkLst>
          <pc:docMk/>
          <pc:sldMk cId="0" sldId="352"/>
        </pc:sldMkLst>
        <pc:spChg chg="del">
          <ac:chgData name="高歌" userId="d8a25b1d-6c3e-4cc3-9e77-5cd4abedca6a" providerId="ADAL" clId="{E807CD21-59DC-4B21-844A-2A10050DB505}" dt="2022-10-27T16:01:59.331" v="1" actId="478"/>
          <ac:spMkLst>
            <pc:docMk/>
            <pc:sldMk cId="0" sldId="352"/>
            <ac:spMk id="18435" creationId="{3116483C-FADD-9C23-C828-92CDFB3688F4}"/>
          </ac:spMkLst>
        </pc:spChg>
      </pc:sldChg>
      <pc:sldChg chg="delSp">
        <pc:chgData name="高歌" userId="d8a25b1d-6c3e-4cc3-9e77-5cd4abedca6a" providerId="ADAL" clId="{E807CD21-59DC-4B21-844A-2A10050DB505}" dt="2022-10-27T16:02:05.037" v="2" actId="478"/>
        <pc:sldMkLst>
          <pc:docMk/>
          <pc:sldMk cId="0" sldId="354"/>
        </pc:sldMkLst>
        <pc:spChg chg="del">
          <ac:chgData name="高歌" userId="d8a25b1d-6c3e-4cc3-9e77-5cd4abedca6a" providerId="ADAL" clId="{E807CD21-59DC-4B21-844A-2A10050DB505}" dt="2022-10-27T16:02:05.037" v="2" actId="478"/>
          <ac:spMkLst>
            <pc:docMk/>
            <pc:sldMk cId="0" sldId="354"/>
            <ac:spMk id="26627" creationId="{BBB8C3CC-B2B2-1E38-AE93-736B34B18376}"/>
          </ac:spMkLst>
        </pc:spChg>
      </pc:sldChg>
      <pc:sldChg chg="delSp">
        <pc:chgData name="高歌" userId="d8a25b1d-6c3e-4cc3-9e77-5cd4abedca6a" providerId="ADAL" clId="{E807CD21-59DC-4B21-844A-2A10050DB505}" dt="2022-10-27T16:02:15.476" v="3" actId="478"/>
        <pc:sldMkLst>
          <pc:docMk/>
          <pc:sldMk cId="0" sldId="389"/>
        </pc:sldMkLst>
        <pc:spChg chg="del">
          <ac:chgData name="高歌" userId="d8a25b1d-6c3e-4cc3-9e77-5cd4abedca6a" providerId="ADAL" clId="{E807CD21-59DC-4B21-844A-2A10050DB505}" dt="2022-10-27T16:02:15.476" v="3" actId="478"/>
          <ac:spMkLst>
            <pc:docMk/>
            <pc:sldMk cId="0" sldId="389"/>
            <ac:spMk id="53251" creationId="{A0D2DFEF-3E90-6327-9D9C-6342EBD3C9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F6A79F3-0C64-D35B-AAAC-14D2E15132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524A99B-127B-8F10-B656-47FDB50993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B7574909-03C7-B58C-07CF-81CB723B61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E8CDA38-2E00-C3BF-A9AF-F4E4B0045F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fld id="{17C23B7E-256D-4CC5-A9A0-140D6A83DA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D23CF47-5D3B-D2E8-5CAF-C024FE55B6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63A7D0-B286-FA1F-C0C9-B9054565CE2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8422BFA-7154-0475-9FFC-FF45B93820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55D31588-A85C-1864-41F4-5046EC60A8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75A90597-8BE7-26E9-16C0-F8CD274FEA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929CECB8-2473-A840-DFF4-81565AFE5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fld id="{968DE2D7-0B1B-49E3-B626-4B47C1019F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C93DC75-C91C-B6AF-DA5F-F19CD6D1D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4AB43D-5B69-D69F-57D8-D9EBE460A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5162DD1-1905-497D-7A9F-496B910DC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ECE14CE-521A-2F2B-64BA-C3B0BA8FE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A59A0DB-8FA1-40F0-735E-C0FDDAE63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5AB361A-8C02-95FC-919A-CD17B8831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7171BD7-9BC5-4B17-EF74-CC5096170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7B2954-C21D-452B-A50B-06E3B6890FB1}" type="slidenum">
              <a:rPr lang="en-US" altLang="en-US">
                <a:ea typeface="MS PGothic" panose="020B0600070205080204" pitchFamily="34" charset="-128"/>
              </a:rPr>
              <a:pPr/>
              <a:t>46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3B01D3C-B2E3-979B-9511-EC4A08BDA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1D42889-128E-B738-793A-0555D1B83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F1D19CA-A26D-EE85-2611-50D18F9A4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E833FAC-C06C-4AC6-B9C7-518AD52267D8}" type="slidenum">
              <a:rPr lang="en-US" altLang="en-US">
                <a:ea typeface="MS PGothic" panose="020B0600070205080204" pitchFamily="34" charset="-128"/>
              </a:rPr>
              <a:pPr/>
              <a:t>48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BA6A51-EB98-8515-A95E-A789C9368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5C1F143-BA84-6985-B1B1-E8BD44DBC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54F81D7-6515-A6ED-876E-624861F77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0536720-8332-433F-9C56-D6E461080921}" type="slidenum">
              <a:rPr lang="en-US" altLang="en-US">
                <a:ea typeface="MS PGothic" panose="020B0600070205080204" pitchFamily="34" charset="-128"/>
              </a:rPr>
              <a:pPr/>
              <a:t>49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50BF5BD-ED58-3783-094E-54850C41B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2391E89-F3D4-E84F-1898-A1E027FB6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3961172-5C8D-5832-971E-CBCF8209B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632F5EE-CCD0-46C7-8456-EB48BFFE2B45}" type="slidenum">
              <a:rPr lang="en-US" altLang="en-US">
                <a:ea typeface="MS PGothic" panose="020B0600070205080204" pitchFamily="34" charset="-128"/>
              </a:rPr>
              <a:pPr/>
              <a:t>50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54E41EE-EF2F-B587-7841-FCC8B6CF8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EA65BF6-ED9D-751A-ABAA-00D146FD6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Slide_iconblue_pc">
            <a:extLst>
              <a:ext uri="{FF2B5EF4-FFF2-40B4-BE49-F238E27FC236}">
                <a16:creationId xmlns:a16="http://schemas.microsoft.com/office/drawing/2014/main" id="{8989B1FA-362B-D9EB-3D94-FAC62FC53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BD21332_">
            <a:extLst>
              <a:ext uri="{FF2B5EF4-FFF2-40B4-BE49-F238E27FC236}">
                <a16:creationId xmlns:a16="http://schemas.microsoft.com/office/drawing/2014/main" id="{9BC74DCA-1705-292B-E068-70EF2A1C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3FC3EC-DAB0-1681-946E-132CD3381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0A3187-DC7C-4E1C-7B9B-1BECAE307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5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565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91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65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400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71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2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70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85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558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25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500556-3F45-52CC-4659-68AB6CD87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EAC28353-EE2E-28AE-D1AE-728727AE7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993300"/>
                </a:solidFill>
                <a:ea typeface="宋体" panose="02010600030101010101" pitchFamily="2" charset="-122"/>
              </a:rPr>
              <a:t>4.</a:t>
            </a:r>
            <a:fld id="{7547202F-3178-416B-A0FD-689038FA6584}" type="slidenum">
              <a:rPr lang="en-US" altLang="zh-CN" sz="1000" b="1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2F7B2710-3415-3572-6996-19A74F5AC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BC8B1D9B-FC84-8CBF-E7D7-A3E36FB15972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50283092 h 4"/>
              <a:gd name="T2" fmla="*/ 0 w 20"/>
              <a:gd name="T3" fmla="*/ 0 h 4"/>
              <a:gd name="T4" fmla="*/ 1728323156 w 20"/>
              <a:gd name="T5" fmla="*/ 0 h 4"/>
              <a:gd name="T6" fmla="*/ 2147483646 w 20"/>
              <a:gd name="T7" fmla="*/ 25028309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13E11D0E-7E3D-BB35-9F75-6E601C008C7C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749903887 w 12"/>
              <a:gd name="T1" fmla="*/ 249810464 h 4"/>
              <a:gd name="T2" fmla="*/ 0 w 12"/>
              <a:gd name="T3" fmla="*/ 0 h 4"/>
              <a:gd name="T4" fmla="*/ 749903887 w 12"/>
              <a:gd name="T5" fmla="*/ 0 h 4"/>
              <a:gd name="T6" fmla="*/ 749903887 w 12"/>
              <a:gd name="T7" fmla="*/ 249810464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C0452EF-E993-081A-86BA-3C1B86F3BB82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025495282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025495282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10">
            <a:extLst>
              <a:ext uri="{FF2B5EF4-FFF2-40B4-BE49-F238E27FC236}">
                <a16:creationId xmlns:a16="http://schemas.microsoft.com/office/drawing/2014/main" id="{2F6B42CC-A43D-3252-F6AB-65025D78BE40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639374128 w 13"/>
              <a:gd name="T1" fmla="*/ 0 h 1587"/>
              <a:gd name="T2" fmla="*/ 0 w 13"/>
              <a:gd name="T3" fmla="*/ 0 h 1587"/>
              <a:gd name="T4" fmla="*/ 344319835 w 13"/>
              <a:gd name="T5" fmla="*/ 0 h 1587"/>
              <a:gd name="T6" fmla="*/ 639374128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11">
            <a:extLst>
              <a:ext uri="{FF2B5EF4-FFF2-40B4-BE49-F238E27FC236}">
                <a16:creationId xmlns:a16="http://schemas.microsoft.com/office/drawing/2014/main" id="{7D4CAD05-A383-8254-0340-289EBCAC7550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320060003 w 10"/>
              <a:gd name="T3" fmla="*/ 0 h 1587"/>
              <a:gd name="T4" fmla="*/ 192036065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id="{C42E6522-C4DB-6565-063B-A04378AB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5" name="Freeform 13">
            <a:extLst>
              <a:ext uri="{FF2B5EF4-FFF2-40B4-BE49-F238E27FC236}">
                <a16:creationId xmlns:a16="http://schemas.microsoft.com/office/drawing/2014/main" id="{068355AB-A100-9159-79E9-3647AE05C711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81725059 h 7"/>
              <a:gd name="T2" fmla="*/ 526805878 w 18"/>
              <a:gd name="T3" fmla="*/ 0 h 7"/>
              <a:gd name="T4" fmla="*/ 790271258 w 18"/>
              <a:gd name="T5" fmla="*/ 0 h 7"/>
              <a:gd name="T6" fmla="*/ 0 w 18"/>
              <a:gd name="T7" fmla="*/ 8172505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4">
            <a:extLst>
              <a:ext uri="{FF2B5EF4-FFF2-40B4-BE49-F238E27FC236}">
                <a16:creationId xmlns:a16="http://schemas.microsoft.com/office/drawing/2014/main" id="{3F626474-C788-8F21-0B30-737BD971AA6E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1000186913 h 16"/>
              <a:gd name="T2" fmla="*/ 111237018 w 6"/>
              <a:gd name="T3" fmla="*/ 0 h 16"/>
              <a:gd name="T4" fmla="*/ 55618377 w 6"/>
              <a:gd name="T5" fmla="*/ 812592831 h 16"/>
              <a:gd name="T6" fmla="*/ 0 w 6"/>
              <a:gd name="T7" fmla="*/ 1000186913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Freeform 15">
            <a:extLst>
              <a:ext uri="{FF2B5EF4-FFF2-40B4-BE49-F238E27FC236}">
                <a16:creationId xmlns:a16="http://schemas.microsoft.com/office/drawing/2014/main" id="{996A05CF-9F40-1AD1-4946-499DEEDC059C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649001724 w 11"/>
              <a:gd name="T1" fmla="*/ 1250469965 h 20"/>
              <a:gd name="T2" fmla="*/ 0 w 11"/>
              <a:gd name="T3" fmla="*/ 0 h 20"/>
              <a:gd name="T4" fmla="*/ 892447719 w 11"/>
              <a:gd name="T5" fmla="*/ 1000313024 h 20"/>
              <a:gd name="T6" fmla="*/ 649001724 w 11"/>
              <a:gd name="T7" fmla="*/ 1250469965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6">
            <a:extLst>
              <a:ext uri="{FF2B5EF4-FFF2-40B4-BE49-F238E27FC236}">
                <a16:creationId xmlns:a16="http://schemas.microsoft.com/office/drawing/2014/main" id="{BE64A97C-8A77-B05B-7B70-585CABA3BFA2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1306366904 h 14"/>
              <a:gd name="T2" fmla="*/ 81570893 w 7"/>
              <a:gd name="T3" fmla="*/ 0 h 14"/>
              <a:gd name="T4" fmla="*/ 81570893 w 7"/>
              <a:gd name="T5" fmla="*/ 653183225 h 14"/>
              <a:gd name="T6" fmla="*/ 0 w 7"/>
              <a:gd name="T7" fmla="*/ 1306366904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7">
            <a:extLst>
              <a:ext uri="{FF2B5EF4-FFF2-40B4-BE49-F238E27FC236}">
                <a16:creationId xmlns:a16="http://schemas.microsoft.com/office/drawing/2014/main" id="{55B9DACA-32DB-81A6-97EE-89C43E794C51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444947543 h 3"/>
              <a:gd name="T2" fmla="*/ 1137990697 w 30"/>
              <a:gd name="T3" fmla="*/ 0 h 3"/>
              <a:gd name="T4" fmla="*/ 2147483646 w 30"/>
              <a:gd name="T5" fmla="*/ 0 h 3"/>
              <a:gd name="T6" fmla="*/ 0 w 30"/>
              <a:gd name="T7" fmla="*/ 444947543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8">
            <a:extLst>
              <a:ext uri="{FF2B5EF4-FFF2-40B4-BE49-F238E27FC236}">
                <a16:creationId xmlns:a16="http://schemas.microsoft.com/office/drawing/2014/main" id="{FB7C084A-63DD-11DF-682B-166113C59E94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1500280369 h 24"/>
              <a:gd name="T2" fmla="*/ 1333162642 w 9"/>
              <a:gd name="T3" fmla="*/ 0 h 24"/>
              <a:gd name="T4" fmla="*/ 888868571 w 9"/>
              <a:gd name="T5" fmla="*/ 1062718538 h 24"/>
              <a:gd name="T6" fmla="*/ 0 w 9"/>
              <a:gd name="T7" fmla="*/ 1500280369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1" name="Picture 19" descr="Slide_iconblue_pc">
            <a:extLst>
              <a:ext uri="{FF2B5EF4-FFF2-40B4-BE49-F238E27FC236}">
                <a16:creationId xmlns:a16="http://schemas.microsoft.com/office/drawing/2014/main" id="{D520AC65-D6C9-7724-42DD-154C2964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0" descr="Slide_iconvertical">
            <a:extLst>
              <a:ext uri="{FF2B5EF4-FFF2-40B4-BE49-F238E27FC236}">
                <a16:creationId xmlns:a16="http://schemas.microsoft.com/office/drawing/2014/main" id="{34FAC62A-6A73-4972-CD94-14509768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30B1D79-8953-EFB1-49D5-60A59E0DE7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Chapter 4  </a:t>
            </a:r>
            <a:r>
              <a:rPr lang="zh-CN" altLang="en-US" dirty="0">
                <a:ea typeface="宋体" panose="02010600030101010101" pitchFamily="2" charset="-122"/>
              </a:rPr>
              <a:t>线程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CE6E9255-3840-C07A-A280-DEEF514F2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285750"/>
            <a:ext cx="6759575" cy="242888"/>
          </a:xfrm>
        </p:spPr>
        <p:txBody>
          <a:bodyPr/>
          <a:lstStyle/>
          <a:p>
            <a:pPr>
              <a:defRPr/>
            </a:pP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38DE858-C575-6F4D-6216-14FBF4713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3" y="1436688"/>
            <a:ext cx="7029450" cy="4114800"/>
          </a:xfrm>
        </p:spPr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响应度高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资源共享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经济性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MP</a:t>
            </a:r>
            <a:r>
              <a:rPr lang="zh-CN" altLang="en-US" sz="2800">
                <a:ea typeface="宋体" panose="02010600030101010101" pitchFamily="2" charset="-122"/>
              </a:rPr>
              <a:t>体系结构的运用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7700440-B07B-758E-F848-F1C5A736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541338"/>
            <a:ext cx="339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线程优点</a:t>
            </a:r>
          </a:p>
        </p:txBody>
      </p:sp>
      <p:pic>
        <p:nvPicPr>
          <p:cNvPr id="15365" name="Picture 5" descr="001">
            <a:hlinkClick r:id="rId2" action="ppaction://hlinksldjump"/>
            <a:extLst>
              <a:ext uri="{FF2B5EF4-FFF2-40B4-BE49-F238E27FC236}">
                <a16:creationId xmlns:a16="http://schemas.microsoft.com/office/drawing/2014/main" id="{6A1B7434-DE5D-0B92-692B-8F3A15C37F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237288"/>
            <a:ext cx="57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24arrow03242">
            <a:extLst>
              <a:ext uri="{FF2B5EF4-FFF2-40B4-BE49-F238E27FC236}">
                <a16:creationId xmlns:a16="http://schemas.microsoft.com/office/drawing/2014/main" id="{C52A4616-38CF-D315-0D24-EDE074602B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381750"/>
            <a:ext cx="576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9B825F5-037C-C86E-4CDD-39D86F97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96863"/>
            <a:ext cx="8229600" cy="576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并发（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）和并行（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Parallelism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8FBDD86-F16D-3E81-9581-6B18636757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800" b="1">
                <a:ea typeface="宋体" panose="02010600030101010101" pitchFamily="2" charset="-122"/>
              </a:rPr>
              <a:t>单核系统并发</a:t>
            </a:r>
            <a:r>
              <a:rPr lang="en-US" altLang="en-US" sz="1800" b="1"/>
              <a:t>:</a:t>
            </a:r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pPr>
              <a:buFontTx/>
              <a:buNone/>
            </a:pPr>
            <a:endParaRPr lang="en-US" altLang="en-US" sz="1800" b="1"/>
          </a:p>
          <a:p>
            <a:r>
              <a:rPr lang="zh-CN" altLang="en-US" sz="1800" b="1">
                <a:ea typeface="宋体" panose="02010600030101010101" pitchFamily="2" charset="-122"/>
              </a:rPr>
              <a:t>多核系统并行</a:t>
            </a:r>
            <a:r>
              <a:rPr lang="en-US" altLang="en-US" sz="1800" b="1"/>
              <a:t>:</a:t>
            </a:r>
          </a:p>
          <a:p>
            <a:endParaRPr lang="en-US" altLang="en-US" sz="1800" b="1"/>
          </a:p>
        </p:txBody>
      </p:sp>
      <p:pic>
        <p:nvPicPr>
          <p:cNvPr id="16388" name="Picture 1" descr="4_03.pdf">
            <a:extLst>
              <a:ext uri="{FF2B5EF4-FFF2-40B4-BE49-F238E27FC236}">
                <a16:creationId xmlns:a16="http://schemas.microsoft.com/office/drawing/2014/main" id="{35306685-85DB-C4D1-F69A-1153809A6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4_04.pdf">
            <a:extLst>
              <a:ext uri="{FF2B5EF4-FFF2-40B4-BE49-F238E27FC236}">
                <a16:creationId xmlns:a16="http://schemas.microsoft.com/office/drawing/2014/main" id="{1EB20604-5570-D759-8D4D-50A2DEA8C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068ABD-1398-9F95-B7A7-7A66B1C1C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、多线程模型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2538763A-A52A-DB99-F5A6-8E6660047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361950"/>
            <a:ext cx="8229600" cy="6604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用户线程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7971DD8-0847-A505-2D8E-CB75615D6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504950"/>
            <a:ext cx="7942262" cy="4318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由用户级线程库进行管理的线程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内核看不到用户线程，线程的创建和调度在用户空间，不需要内核的干预 </a:t>
            </a:r>
          </a:p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  <a:p>
            <a:pPr>
              <a:buFont typeface="Monotype Sorts" pitchFamily="2" charset="2"/>
              <a:buNone/>
            </a:pPr>
            <a:r>
              <a:rPr lang="zh-CN" altLang="zh-CN">
                <a:ea typeface="宋体" panose="02010600030101010101" pitchFamily="2" charset="-122"/>
              </a:rPr>
              <a:t>	- </a:t>
            </a:r>
            <a:r>
              <a:rPr lang="en-US" altLang="zh-CN">
                <a:ea typeface="宋体" panose="02010600030101010101" pitchFamily="2" charset="-122"/>
              </a:rPr>
              <a:t>POSIX </a:t>
            </a:r>
            <a:r>
              <a:rPr lang="en-US" altLang="zh-CN" i="1">
                <a:ea typeface="宋体" panose="02010600030101010101" pitchFamily="2" charset="-122"/>
              </a:rPr>
              <a:t>Pthreads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- Win32</a:t>
            </a:r>
            <a:r>
              <a:rPr lang="en-US" altLang="zh-CN" i="1">
                <a:ea typeface="宋体" panose="02010600030101010101" pitchFamily="2" charset="-122"/>
              </a:rPr>
              <a:t> 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- Java</a:t>
            </a:r>
            <a:r>
              <a:rPr lang="en-US" altLang="zh-CN" i="1">
                <a:ea typeface="宋体" panose="02010600030101010101" pitchFamily="2" charset="-122"/>
              </a:rPr>
              <a:t> threads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BC37DCA-90C8-617D-919B-35E8ACA84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内核线程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54647A3-FCB2-BB26-54BA-D493387E3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内核支持，操作系统管理的线程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Windows XP/2000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Solaris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Linux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Tru64 UNIX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Mac OS 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E4E78EF-3039-8400-84E7-0E911DF0C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多线程模型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562E84-9608-CB6C-AC90-B4E54BD52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多对一模型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一对一模型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多对多模型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64305B56-97F9-B80E-10E7-C34089ED9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多对一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79698EA-CA8D-3A1F-58AD-7AE96F782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多个用户级线程映射到一个内核线程</a:t>
            </a:r>
          </a:p>
          <a:p>
            <a:r>
              <a:rPr lang="zh-CN" altLang="en-US">
                <a:ea typeface="宋体" panose="02010600030101010101" pitchFamily="2" charset="-122"/>
              </a:rPr>
              <a:t>多个线程不能并行运行在多个处理器上</a:t>
            </a:r>
          </a:p>
          <a:p>
            <a:r>
              <a:rPr lang="zh-CN" altLang="en-US">
                <a:ea typeface="宋体" panose="02010600030101010101" pitchFamily="2" charset="-122"/>
              </a:rPr>
              <a:t>线程管理在用户态执行，因此是高效的，但一个线程的阻塞系统调用会导致整个进程的阻塞</a:t>
            </a:r>
          </a:p>
          <a:p>
            <a:r>
              <a:rPr lang="zh-CN" altLang="en-US">
                <a:ea typeface="宋体" panose="02010600030101010101" pitchFamily="2" charset="-122"/>
              </a:rPr>
              <a:t>用于不支持内核线程的系统中</a:t>
            </a:r>
          </a:p>
          <a:p>
            <a:r>
              <a:rPr lang="zh-CN" altLang="en-US">
                <a:ea typeface="宋体" panose="02010600030101010101" pitchFamily="2" charset="-122"/>
              </a:rPr>
              <a:t>例子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Solaris Green Threads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GNU Portable Threads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29A03F6B-2E86-60BD-4B09-CDE0D1CB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522913" y="3419475"/>
            <a:ext cx="3032125" cy="2973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83996D90-77D6-9C36-70E1-691B67F22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一对一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040ACBC-CAB7-9964-5C19-3F7A616CE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每个用户级线程映射到一个内核线程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比多对一模型有更好的并发性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允许多个线程并行运行在多个处理器上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创建一个</a:t>
            </a:r>
            <a:r>
              <a:rPr lang="en-US" altLang="zh-CN">
                <a:ea typeface="宋体" panose="02010600030101010101" pitchFamily="2" charset="-122"/>
              </a:rPr>
              <a:t>ULT</a:t>
            </a:r>
            <a:r>
              <a:rPr lang="zh-CN" altLang="en-US">
                <a:ea typeface="宋体" panose="02010600030101010101" pitchFamily="2" charset="-122"/>
              </a:rPr>
              <a:t>需要创建一个</a:t>
            </a:r>
            <a:r>
              <a:rPr lang="en-US" altLang="zh-CN">
                <a:ea typeface="宋体" panose="02010600030101010101" pitchFamily="2" charset="-122"/>
              </a:rPr>
              <a:t>KLT</a:t>
            </a:r>
            <a:r>
              <a:rPr lang="zh-CN" altLang="en-US">
                <a:ea typeface="宋体" panose="02010600030101010101" pitchFamily="2" charset="-122"/>
              </a:rPr>
              <a:t>，效率较差</a:t>
            </a:r>
            <a:endParaRPr lang="zh-CN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例子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Windows 95/98/NT/XP/2000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Linux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Solaris 9 and later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OS/2</a:t>
            </a:r>
          </a:p>
          <a:p>
            <a:pPr lvl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D80AB459-A816-4DD2-A09D-143EB71E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859213" y="4486275"/>
            <a:ext cx="5091112" cy="1903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E431FE33-9E5B-B270-4E4D-804154920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多对多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680F9E8-870E-07A0-3656-1C1F71431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多个用户级线程映射为相等或小于数目的内核线程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允许操作系统创建足够多的内核线程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Solaris 9 </a:t>
            </a:r>
            <a:r>
              <a:rPr lang="zh-CN" altLang="en-US">
                <a:ea typeface="宋体" panose="02010600030101010101" pitchFamily="2" charset="-122"/>
              </a:rPr>
              <a:t>以前的版本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带有</a:t>
            </a:r>
            <a:r>
              <a:rPr lang="en-US" altLang="zh-CN" i="1">
                <a:ea typeface="宋体" panose="02010600030101010101" pitchFamily="2" charset="-122"/>
              </a:rPr>
              <a:t>ThreadFiber</a:t>
            </a:r>
            <a:r>
              <a:rPr lang="zh-CN" altLang="en-US">
                <a:ea typeface="宋体" panose="02010600030101010101" pitchFamily="2" charset="-122"/>
              </a:rPr>
              <a:t>开发包的</a:t>
            </a:r>
            <a:r>
              <a:rPr lang="en-US" altLang="zh-CN">
                <a:ea typeface="宋体" panose="02010600030101010101" pitchFamily="2" charset="-122"/>
              </a:rPr>
              <a:t>Windows NT/2000 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F2AD13B5-8DAD-6F21-D6BC-5B5A3B53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3082925" y="3622675"/>
            <a:ext cx="3503613" cy="2990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DA89E76-A034-81A1-2B91-6D0995E82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两级模型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2B76069-677E-F476-CB08-42F62435F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7469187" cy="44561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类似于 </a:t>
            </a:r>
            <a:r>
              <a:rPr lang="en-US" altLang="zh-CN">
                <a:ea typeface="宋体" panose="02010600030101010101" pitchFamily="2" charset="-122"/>
              </a:rPr>
              <a:t>M:M, </a:t>
            </a:r>
            <a:r>
              <a:rPr lang="zh-CN" altLang="en-US">
                <a:ea typeface="宋体" panose="02010600030101010101" pitchFamily="2" charset="-122"/>
              </a:rPr>
              <a:t>只不过它允许一个用户线程绑定到内核线程</a:t>
            </a:r>
          </a:p>
          <a:p>
            <a:r>
              <a:rPr lang="zh-CN" altLang="en-US">
                <a:ea typeface="宋体" panose="02010600030101010101" pitchFamily="2" charset="-122"/>
              </a:rPr>
              <a:t>例子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IRIX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HP-UX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Tru64 UNIX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Solaris 8 and earlier</a:t>
            </a:r>
          </a:p>
        </p:txBody>
      </p:sp>
      <p:pic>
        <p:nvPicPr>
          <p:cNvPr id="25604" name="Picture 9">
            <a:extLst>
              <a:ext uri="{FF2B5EF4-FFF2-40B4-BE49-F238E27FC236}">
                <a16:creationId xmlns:a16="http://schemas.microsoft.com/office/drawing/2014/main" id="{1295013A-F62D-FD42-D20F-DE6F2A03B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4157663" y="2178050"/>
            <a:ext cx="4872037" cy="3278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2BD087F-4DF6-FCED-600E-90A4DBEF3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49339C8-D1F5-B777-4772-4E8802B81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概述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多线程模型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线程库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隐式线程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1F1EBA-7F57-FEE3-9877-DB6D85033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、线程库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F659-439F-0AB8-E826-2341D245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线程库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737765A2-DAA2-FB4D-377B-A9934A40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288" y="1347788"/>
            <a:ext cx="7351712" cy="44831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为程序员提供了创建和管理线程的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用户级线程库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内核级线程库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主要线程库：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Windows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线程库 ：内核级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Pthread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线程库 ：用户级或内核级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线程库 ：用户级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AC04ABE-FAFF-2C11-98DC-CFB8372ED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Windows </a:t>
            </a:r>
            <a:r>
              <a:rPr lang="zh-CN" altLang="en-US" dirty="0">
                <a:ea typeface="宋体" panose="02010600030101010101" pitchFamily="2" charset="-122"/>
              </a:rPr>
              <a:t>线程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23357C-22B6-F086-B098-58B9681EA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777037" cy="45878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对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映射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每个线程包括：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线程</a:t>
            </a:r>
            <a:r>
              <a:rPr lang="en-US" altLang="zh-CN">
                <a:ea typeface="宋体" panose="02010600030101010101" pitchFamily="2" charset="-122"/>
              </a:rPr>
              <a:t> id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寄存器集合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堆栈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私有数据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线程主要的数据结构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ETHREAD (executive thread block)</a:t>
            </a:r>
            <a:r>
              <a:rPr lang="zh-CN" altLang="en-US">
                <a:ea typeface="宋体" panose="02010600030101010101" pitchFamily="2" charset="-122"/>
              </a:rPr>
              <a:t>：执行线程块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KTHREAD (kernel thread block)</a:t>
            </a:r>
            <a:r>
              <a:rPr lang="zh-CN" altLang="en-US">
                <a:ea typeface="宋体" panose="02010600030101010101" pitchFamily="2" charset="-122"/>
              </a:rPr>
              <a:t>：核心线程块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TEB (thread environment block)</a:t>
            </a:r>
            <a:r>
              <a:rPr lang="zh-CN" altLang="en-US">
                <a:ea typeface="宋体" panose="02010600030101010101" pitchFamily="2" charset="-122"/>
              </a:rPr>
              <a:t>：线程环境块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6C71D1D-C728-650D-3B89-7F49D07EC5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3175" y="163513"/>
            <a:ext cx="7693025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线程结构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9699" name="Picture 1" descr="4_14.pdf">
            <a:extLst>
              <a:ext uri="{FF2B5EF4-FFF2-40B4-BE49-F238E27FC236}">
                <a16:creationId xmlns:a16="http://schemas.microsoft.com/office/drawing/2014/main" id="{D9BAB923-07E4-243B-A6DD-B03276D9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041400"/>
            <a:ext cx="4733925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65ED7C-6842-AE8A-6B17-697579284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线程创建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0004FE3-F03D-E2D6-0274-9678868EC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87438"/>
            <a:ext cx="7453312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HANDLE </a:t>
            </a:r>
            <a:r>
              <a:rPr lang="en-US" altLang="zh-CN" b="1">
                <a:ea typeface="宋体" panose="02010600030101010101" pitchFamily="2" charset="-122"/>
              </a:rPr>
              <a:t>CreateThread</a:t>
            </a:r>
            <a:r>
              <a:rPr lang="en-US" altLang="zh-CN">
                <a:ea typeface="宋体" panose="02010600030101010101" pitchFamily="2" charset="-122"/>
              </a:rPr>
              <a:t> (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LPSECURITY_ATTRIBUTES 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lpThreadAttributes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SIZE_T 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dwStackSize</a:t>
            </a:r>
            <a:r>
              <a:rPr lang="en-US" altLang="zh-CN">
                <a:ea typeface="宋体" panose="02010600030101010101" pitchFamily="2" charset="-122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LPTHREAD_START_ROUTINE 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lpStartAddress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LPVOID 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lpParameter</a:t>
            </a:r>
            <a:r>
              <a:rPr lang="en-US" altLang="zh-CN">
                <a:ea typeface="宋体" panose="02010600030101010101" pitchFamily="2" charset="-122"/>
              </a:rPr>
              <a:t>,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DWORD 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dwCreationFlags</a:t>
            </a:r>
            <a:r>
              <a:rPr lang="en-US" altLang="zh-CN">
                <a:ea typeface="宋体" panose="02010600030101010101" pitchFamily="2" charset="-122"/>
              </a:rPr>
              <a:t>,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LPDWORD 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lpThreadId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); 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lpStartAddress</a:t>
            </a:r>
            <a:r>
              <a:rPr lang="zh-CN" altLang="en-US" sz="1800">
                <a:ea typeface="宋体" panose="02010600030101010101" pitchFamily="2" charset="-122"/>
              </a:rPr>
              <a:t>是指向线程函数的指标。函数名称没有限制，但是必须以下列形式声明：</a:t>
            </a:r>
            <a:br>
              <a:rPr lang="zh-CN" altLang="en-US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DWORD WINAPI ThreadProc (PVOID pParam) ; 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lpParameter</a:t>
            </a:r>
            <a:r>
              <a:rPr lang="zh-CN" altLang="en-US" sz="1800">
                <a:ea typeface="宋体" panose="02010600030101010101" pitchFamily="2" charset="-122"/>
              </a:rPr>
              <a:t>为传递给</a:t>
            </a:r>
            <a:r>
              <a:rPr lang="en-US" altLang="zh-CN" sz="1800">
                <a:ea typeface="宋体" panose="02010600030101010101" pitchFamily="2" charset="-122"/>
              </a:rPr>
              <a:t>ThreadProc</a:t>
            </a:r>
            <a:r>
              <a:rPr lang="zh-CN" altLang="en-US" sz="1800">
                <a:ea typeface="宋体" panose="02010600030101010101" pitchFamily="2" charset="-122"/>
              </a:rPr>
              <a:t>的参数。这样主线程和从属线程就可以共享数据。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DDB8E62-1759-16F2-B061-C872983EE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_beginthread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74EC099-8719-3722-06B5-2B1C09B20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br>
              <a:rPr lang="zh-CN" altLang="en-US" sz="2800">
                <a:ea typeface="宋体" panose="02010600030101010101" pitchFamily="2" charset="-122"/>
              </a:rPr>
            </a:br>
            <a:br>
              <a:rPr lang="zh-CN" altLang="en-US" sz="28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hThread = _beginthread (ThreadProc, uiStackSize, pParam) ; </a:t>
            </a:r>
            <a:br>
              <a:rPr lang="en-US" altLang="zh-CN" sz="2800">
                <a:ea typeface="宋体" panose="02010600030101010101" pitchFamily="2" charset="-122"/>
              </a:rPr>
            </a:br>
            <a:br>
              <a:rPr lang="en-US" altLang="zh-CN" sz="2800">
                <a:ea typeface="宋体" panose="02010600030101010101" pitchFamily="2" charset="-122"/>
              </a:rPr>
            </a:br>
            <a:r>
              <a:rPr lang="zh-CN" altLang="en-US" sz="2800">
                <a:ea typeface="宋体" panose="02010600030101010101" pitchFamily="2" charset="-122"/>
              </a:rPr>
              <a:t>语法为：</a:t>
            </a:r>
            <a:br>
              <a:rPr lang="zh-CN" altLang="en-US" sz="2800">
                <a:ea typeface="宋体" panose="02010600030101010101" pitchFamily="2" charset="-122"/>
              </a:rPr>
            </a:br>
            <a:br>
              <a:rPr lang="zh-CN" altLang="en-US" sz="28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void __cdecl ThreadProc (void * pParam) ; </a:t>
            </a:r>
            <a:br>
              <a:rPr lang="en-US" altLang="zh-CN" sz="2800">
                <a:ea typeface="宋体" panose="02010600030101010101" pitchFamily="2" charset="-122"/>
              </a:rPr>
            </a:br>
            <a:br>
              <a:rPr lang="en-US" altLang="zh-CN" sz="2800">
                <a:ea typeface="宋体" panose="02010600030101010101" pitchFamily="2" charset="-122"/>
              </a:rPr>
            </a:b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4B4BB7A-F802-5AFC-FFDC-6CF9B68A5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编译环境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7AD0ED1-9B07-F92B-2E38-CDA76A6B1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宋体" panose="02010600030101010101" pitchFamily="2" charset="-122"/>
              </a:rPr>
              <a:t>　　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33796" name="图片 1">
            <a:extLst>
              <a:ext uri="{FF2B5EF4-FFF2-40B4-BE49-F238E27FC236}">
                <a16:creationId xmlns:a16="http://schemas.microsoft.com/office/drawing/2014/main" id="{2DA50EB5-3668-8E55-C874-61CDA32DD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77925"/>
            <a:ext cx="69850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5EB68F6-813A-1170-E7CC-F2F2CEF952FB}"/>
              </a:ext>
            </a:extLst>
          </p:cNvPr>
          <p:cNvSpPr/>
          <p:nvPr/>
        </p:nvSpPr>
        <p:spPr>
          <a:xfrm>
            <a:off x="5940425" y="2159000"/>
            <a:ext cx="2087563" cy="865188"/>
          </a:xfrm>
          <a:prstGeom prst="ellipse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96A063-79C4-1F34-9A29-287FAF526BE0}"/>
              </a:ext>
            </a:extLst>
          </p:cNvPr>
          <p:cNvSpPr/>
          <p:nvPr/>
        </p:nvSpPr>
        <p:spPr>
          <a:xfrm>
            <a:off x="4572000" y="5300663"/>
            <a:ext cx="360363" cy="360362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B582112-9629-69DD-29BD-D02A549E0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线程管理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277BA9C-C28D-05D4-BB00-B91AA236A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092200"/>
            <a:ext cx="7999413" cy="37465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设置线程的优先级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线程优先级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zh-CN" altLang="en-US">
                <a:ea typeface="宋体" panose="02010600030101010101" pitchFamily="2" charset="-122"/>
              </a:rPr>
              <a:t>进程优先级</a:t>
            </a:r>
            <a:r>
              <a:rPr lang="en-US" altLang="zh-CN">
                <a:ea typeface="宋体" panose="02010600030101010101" pitchFamily="2" charset="-122"/>
              </a:rPr>
              <a:t> + </a:t>
            </a:r>
            <a:r>
              <a:rPr lang="zh-CN" altLang="en-US">
                <a:ea typeface="宋体" panose="02010600030101010101" pitchFamily="2" charset="-122"/>
              </a:rPr>
              <a:t>线程相对优先级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Bool SetThreadPriority (HANDLE hPriority , int nPriority)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每个线程都有挂起计数器</a:t>
            </a:r>
            <a:r>
              <a:rPr lang="en-US" altLang="zh-CN" sz="2800">
                <a:ea typeface="宋体" panose="02010600030101010101" pitchFamily="2" charset="-122"/>
              </a:rPr>
              <a:t>(suspend count) ,</a:t>
            </a:r>
            <a:r>
              <a:rPr lang="zh-CN" altLang="en-US" sz="2800">
                <a:ea typeface="宋体" panose="02010600030101010101" pitchFamily="2" charset="-122"/>
              </a:rPr>
              <a:t>为</a:t>
            </a:r>
            <a:r>
              <a:rPr lang="en-US" altLang="zh-CN" sz="2800">
                <a:ea typeface="宋体" panose="02010600030101010101" pitchFamily="2" charset="-122"/>
              </a:rPr>
              <a:t>0 </a:t>
            </a:r>
            <a:r>
              <a:rPr lang="zh-CN" altLang="en-US" sz="2800">
                <a:ea typeface="宋体" panose="02010600030101010101" pitchFamily="2" charset="-122"/>
              </a:rPr>
              <a:t>时线程被执行；大于</a:t>
            </a:r>
            <a:r>
              <a:rPr lang="en-US" altLang="zh-CN" sz="2800">
                <a:ea typeface="宋体" panose="02010600030101010101" pitchFamily="2" charset="-122"/>
              </a:rPr>
              <a:t>0 </a:t>
            </a:r>
            <a:r>
              <a:rPr lang="zh-CN" altLang="en-US" sz="2800">
                <a:ea typeface="宋体" panose="02010600030101010101" pitchFamily="2" charset="-122"/>
              </a:rPr>
              <a:t>时调度器不去调度该线程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DWORD SuspendThread(HANDLE hThread)</a:t>
            </a:r>
            <a:r>
              <a:rPr lang="zh-CN" altLang="en-US">
                <a:ea typeface="宋体" panose="02010600030101010101" pitchFamily="2" charset="-122"/>
              </a:rPr>
              <a:t>；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DWORD ResumeThread(HANDLE hThread)</a:t>
            </a:r>
            <a:r>
              <a:rPr lang="zh-CN" altLang="en-US">
                <a:ea typeface="宋体" panose="02010600030101010101" pitchFamily="2" charset="-122"/>
              </a:rPr>
              <a:t>；</a:t>
            </a:r>
          </a:p>
          <a:p>
            <a:pPr eaLnBrk="1" hangingPunct="1"/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969004-658D-D9FB-9651-19617F9D0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线程管理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E88049A-F678-A663-20DF-A3A582524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线程等待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DWORD </a:t>
            </a:r>
            <a:r>
              <a:rPr lang="en-US" altLang="zh-CN" sz="18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WaitForSingleObject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(HANDLE hObject, //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等待的核心对象 </a:t>
            </a: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DWORD dwTimeout ) ; 		//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线程愿意等待的毫秒数（值为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INFINITE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时表示无限等待） </a:t>
            </a: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DWORD </a:t>
            </a:r>
            <a:r>
              <a:rPr lang="en-US" altLang="zh-CN" sz="18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WaitForMultipleObject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(DWORD cObject, //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检查核心对象的数目 </a:t>
            </a: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LPHANDLE lpHandles, //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指向这些对象的句柄的数组 </a:t>
            </a: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BOOL bWaitAll, //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是否等待所有对象变成有信号 </a:t>
            </a: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DWORD dwTimeout); //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线程愿意等待的时间（毫秒数） 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宋体" panose="02010600030101010101" pitchFamily="2" charset="-122"/>
              </a:rPr>
              <a:t>线程内终止线程</a:t>
            </a:r>
          </a:p>
          <a:p>
            <a:pPr lvl="1" eaLnBrk="1" hangingPunct="1">
              <a:defRPr/>
            </a:pPr>
            <a:r>
              <a:rPr lang="en-US" altLang="zh-CN" sz="1800">
                <a:ea typeface="宋体" panose="02010600030101010101" pitchFamily="2" charset="-122"/>
              </a:rPr>
              <a:t>VOID ExitThread (DWORD dwExitCode) ;</a:t>
            </a:r>
          </a:p>
          <a:p>
            <a:pPr eaLnBrk="1" hangingPunct="1">
              <a:defRPr/>
            </a:pPr>
            <a:r>
              <a:rPr lang="zh-CN" altLang="en-US">
                <a:ea typeface="宋体" panose="02010600030101010101" pitchFamily="2" charset="-122"/>
              </a:rPr>
              <a:t>线程外终止线程 </a:t>
            </a:r>
          </a:p>
          <a:p>
            <a:pPr lvl="1" eaLnBrk="1" hangingPunct="1">
              <a:defRPr/>
            </a:pPr>
            <a:r>
              <a:rPr lang="en-US" altLang="zh-CN" sz="1800">
                <a:ea typeface="宋体" panose="02010600030101010101" pitchFamily="2" charset="-122"/>
              </a:rPr>
              <a:t>BOOL TerminateThread (HANDLE hThread, DWORDdw ExitCode) ;</a:t>
            </a:r>
          </a:p>
          <a:p>
            <a:pPr eaLnBrk="1" hangingPunct="1">
              <a:lnSpc>
                <a:spcPct val="80000"/>
              </a:lnSpc>
              <a:defRPr/>
            </a:pP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9749E0D-8F59-C6F1-92E1-CA584E4D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972B155-6533-9DB5-7004-F06C00102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"stdafx.h"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&lt;windows.h&gt; 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&lt;iostream&gt; 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using namespace std;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DWORD WINAPI FunOne(LPVOID param){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while(true)  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Sleep(1000);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cout&lt;&lt;"hello! ";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}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return 0;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} 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DWORD WINAPI FunTwo(LPVOID param){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while(true)  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Sleep(1000);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cout&lt;&lt;"world! ";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}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return 0;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A10ADF-99CC-A460-7E0F-0DD563AB7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、概述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C9F7183-5449-0A0A-1736-90DE3050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A2562B-65E2-9333-E9A5-9E7C845B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903288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int main(int argc, char* argv[]) 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int input=0;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HANDLE hand1=CreateThread (NULL, 0, FunOne, (void*)&amp;input, CREATE_SUSPENDED, NULL);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HANDLE hand2=CreateThread (NULL, 0, FunTwo, (void*)&amp;input, CREATE_SUSPENDED, NULL);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while(true){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cin&gt;&gt;input;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if(input==1)     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	ResumeThread(hand1);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	ResumeThread(hand2);    }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else     {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	SuspendThread(hand1);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	SuspendThread(hand2);    }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};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TerminateThread(hand1,1);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TerminateThread(hand2,1);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return 0;</a:t>
            </a:r>
          </a:p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026404B-1590-E742-5E4C-7F57C58BA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线程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C6517F4-65F4-3D7C-228B-C6FC23677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60500"/>
            <a:ext cx="8175625" cy="449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</a:t>
            </a:r>
            <a:r>
              <a:rPr lang="zh-CN" altLang="en-US">
                <a:ea typeface="宋体" panose="02010600030101010101" pitchFamily="2" charset="-122"/>
              </a:rPr>
              <a:t>用“任务”这个术语，一般不用“线程”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线程可以通过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clone()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系统调用创建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clone()</a:t>
            </a:r>
            <a:r>
              <a:rPr lang="en-US" altLang="zh-CN">
                <a:ea typeface="宋体" panose="02010600030101010101" pitchFamily="2" charset="-122"/>
              </a:rPr>
              <a:t> –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r>
              <a:rPr lang="en-US" altLang="zh-CN">
                <a:ea typeface="宋体" panose="02010600030101010101" pitchFamily="2" charset="-122"/>
              </a:rPr>
              <a:t>fork()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9A727F9-0D04-09A2-E578-8E40C63CE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Pthreads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D0C992B-88AE-19DC-2720-E5AEECCCE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935912" cy="44180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POSIX </a:t>
            </a:r>
            <a:r>
              <a:rPr lang="zh-CN" altLang="en-US">
                <a:ea typeface="宋体" panose="02010600030101010101" pitchFamily="2" charset="-122"/>
              </a:rPr>
              <a:t>标注</a:t>
            </a:r>
            <a:r>
              <a:rPr lang="en-US" altLang="zh-CN">
                <a:ea typeface="宋体" panose="02010600030101010101" pitchFamily="2" charset="-122"/>
              </a:rPr>
              <a:t>(IEEE 1003.1c) </a:t>
            </a:r>
            <a:r>
              <a:rPr lang="zh-CN" altLang="en-US">
                <a:ea typeface="宋体" panose="02010600030101010101" pitchFamily="2" charset="-122"/>
              </a:rPr>
              <a:t>，用于线程创建和同步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提供了线程有关的</a:t>
            </a:r>
            <a:r>
              <a:rPr lang="en-US" altLang="zh-CN">
                <a:ea typeface="宋体" panose="02010600030101010101" pitchFamily="2" charset="-122"/>
              </a:rPr>
              <a:t>API</a:t>
            </a:r>
            <a:r>
              <a:rPr lang="zh-CN" altLang="en-US">
                <a:ea typeface="宋体" panose="02010600030101010101" pitchFamily="2" charset="-122"/>
              </a:rPr>
              <a:t>接口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常用于</a:t>
            </a:r>
            <a:r>
              <a:rPr lang="en-US" altLang="zh-CN">
                <a:ea typeface="宋体" panose="02010600030101010101" pitchFamily="2" charset="-122"/>
              </a:rPr>
              <a:t>UNIX</a:t>
            </a:r>
            <a:r>
              <a:rPr lang="zh-CN" altLang="en-US">
                <a:ea typeface="宋体" panose="02010600030101010101" pitchFamily="2" charset="-122"/>
              </a:rPr>
              <a:t>类操作系统</a:t>
            </a:r>
            <a:r>
              <a:rPr lang="en-US" altLang="zh-CN">
                <a:ea typeface="宋体" panose="02010600030101010101" pitchFamily="2" charset="-122"/>
              </a:rPr>
              <a:t> (Solaris, Linux, Mac OS X)</a:t>
            </a:r>
          </a:p>
          <a:p>
            <a:pPr>
              <a:buFont typeface="Monotype Sorts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EA07DA-40F3-7A48-4D6C-9E3EA477F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POSIX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线程库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Pthreads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FA8982-6416-1936-93AF-C2C2B0E7217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zh-CN" altLang="en-GB">
                <a:ea typeface="宋体" panose="02010600030101010101" pitchFamily="2" charset="-122"/>
              </a:rPr>
              <a:t>使用</a:t>
            </a:r>
            <a:r>
              <a:rPr lang="en-GB" altLang="zh-CN">
                <a:ea typeface="宋体" panose="02010600030101010101" pitchFamily="2" charset="-122"/>
              </a:rPr>
              <a:t>fork() </a:t>
            </a:r>
            <a:r>
              <a:rPr lang="zh-CN" altLang="en-GB">
                <a:ea typeface="宋体" panose="02010600030101010101" pitchFamily="2" charset="-122"/>
              </a:rPr>
              <a:t>创建进程 </a:t>
            </a:r>
          </a:p>
          <a:p>
            <a:pPr lvl="1"/>
            <a:r>
              <a:rPr lang="zh-CN" altLang="en-GB">
                <a:ea typeface="宋体" panose="02010600030101010101" pitchFamily="2" charset="-122"/>
              </a:rPr>
              <a:t>代价昂贵</a:t>
            </a:r>
          </a:p>
          <a:p>
            <a:pPr lvl="1"/>
            <a:r>
              <a:rPr lang="zh-CN" altLang="en-GB">
                <a:ea typeface="宋体" panose="02010600030101010101" pitchFamily="2" charset="-122"/>
              </a:rPr>
              <a:t>进程间通信方式较复杂</a:t>
            </a:r>
          </a:p>
          <a:p>
            <a:pPr lvl="1"/>
            <a:r>
              <a:rPr lang="zh-CN" altLang="en-GB">
                <a:ea typeface="宋体" panose="02010600030101010101" pitchFamily="2" charset="-122"/>
              </a:rPr>
              <a:t>操作系统在实现进程间的切换比线程切换更费时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79B8707-CE5E-A907-012B-A26ADA757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19600" y="2057400"/>
            <a:ext cx="4495800" cy="4495800"/>
          </a:xfrm>
        </p:spPr>
        <p:txBody>
          <a:bodyPr/>
          <a:lstStyle/>
          <a:p>
            <a:r>
              <a:rPr lang="zh-CN" altLang="en-GB">
                <a:ea typeface="宋体" panose="02010600030101010101" pitchFamily="2" charset="-122"/>
              </a:rPr>
              <a:t>使用</a:t>
            </a:r>
            <a:r>
              <a:rPr lang="en-GB" altLang="zh-CN">
                <a:ea typeface="宋体" panose="02010600030101010101" pitchFamily="2" charset="-122"/>
              </a:rPr>
              <a:t>pthreads</a:t>
            </a:r>
            <a:r>
              <a:rPr lang="zh-CN" altLang="en-GB">
                <a:ea typeface="宋体" panose="02010600030101010101" pitchFamily="2" charset="-122"/>
              </a:rPr>
              <a:t>库创建线程</a:t>
            </a:r>
          </a:p>
          <a:p>
            <a:pPr lvl="1"/>
            <a:r>
              <a:rPr lang="zh-CN" altLang="en-GB">
                <a:ea typeface="宋体" panose="02010600030101010101" pitchFamily="2" charset="-122"/>
              </a:rPr>
              <a:t>创建进程比创建线程更快</a:t>
            </a:r>
          </a:p>
          <a:p>
            <a:pPr lvl="1"/>
            <a:r>
              <a:rPr lang="zh-CN" altLang="en-GB">
                <a:ea typeface="宋体" panose="02010600030101010101" pitchFamily="2" charset="-122"/>
              </a:rPr>
              <a:t>线程间的通信方式更容</a:t>
            </a:r>
          </a:p>
          <a:p>
            <a:pPr lvl="1"/>
            <a:r>
              <a:rPr lang="zh-CN" altLang="en-GB">
                <a:ea typeface="宋体" panose="02010600030101010101" pitchFamily="2" charset="-122"/>
              </a:rPr>
              <a:t>操作系统对线程的切换比对进程的切换更容易和快速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9888CCA-828E-2D60-1215-DB059281A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线程的创建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BD19C07-6BA7-92EF-9D06-A157BB0E2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243013"/>
            <a:ext cx="8229600" cy="4495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#include &lt;pthread.h&gt;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int  pthread_create(pthread_t  *  thread,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pthread_attr_t * attr,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void *(*start_routine)(void *),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void * arg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); </a:t>
            </a:r>
          </a:p>
          <a:p>
            <a:pPr marL="0" indent="0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第一个参数为指向线程标识符的指针</a:t>
            </a:r>
          </a:p>
          <a:p>
            <a:pPr marL="0" indent="0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第二个参数用来设置线程属性</a:t>
            </a:r>
          </a:p>
          <a:p>
            <a:pPr marL="0" indent="0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第三个参数是线程运行函数的起始地址</a:t>
            </a:r>
          </a:p>
          <a:p>
            <a:pPr marL="0" indent="0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最后一个参数是运行函数的参数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B7F31F-DECF-9EF1-C160-D2EC97EDD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一个简单例子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FC6888C-DD02-229C-8FB5-EAB41435F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828675"/>
            <a:ext cx="8229600" cy="4648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>
                <a:ea typeface="宋体" panose="02010600030101010101" pitchFamily="2" charset="-122"/>
              </a:rPr>
              <a:t>#include&lt;stdio.h&gt;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#include&lt;pthread.h&gt;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#include&lt;string.h&gt;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#include&lt;sys/types.h&gt;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#include&lt;unistd.h&gt;</a:t>
            </a:r>
            <a:br>
              <a:rPr lang="en-US" altLang="zh-CN" sz="1800">
                <a:ea typeface="宋体" panose="02010600030101010101" pitchFamily="2" charset="-122"/>
              </a:rPr>
            </a:b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pthread_t ntid;</a:t>
            </a:r>
            <a:br>
              <a:rPr lang="en-US" altLang="zh-CN" sz="1800" b="1">
                <a:ea typeface="宋体" panose="02010600030101010101" pitchFamily="2" charset="-122"/>
              </a:rPr>
            </a:br>
            <a:br>
              <a:rPr lang="en-US" altLang="zh-CN" sz="1800" b="1">
                <a:ea typeface="宋体" panose="02010600030101010101" pitchFamily="2" charset="-122"/>
              </a:rPr>
            </a:b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void *thr_fn(void *arg){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printids("new thread:");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return ((void *)0);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}</a:t>
            </a:r>
            <a:br>
              <a:rPr lang="en-US" altLang="zh-CN" sz="1800" b="1">
                <a:ea typeface="宋体" panose="02010600030101010101" pitchFamily="2" charset="-122"/>
              </a:rPr>
            </a:b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int main(){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int err;</a:t>
            </a:r>
            <a:br>
              <a:rPr lang="en-US" altLang="zh-CN" sz="1800" b="1">
                <a:ea typeface="宋体" panose="02010600030101010101" pitchFamily="2" charset="-122"/>
              </a:rPr>
            </a:b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err = pthread_create(&amp;ntid,NULL,thr_fn,NULL);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if(err != 0){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  printf("can't create thread: %s\n",strerror(err));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  return 1;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}</a:t>
            </a:r>
            <a:br>
              <a:rPr lang="en-US" altLang="zh-CN" sz="1800" b="1">
                <a:ea typeface="宋体" panose="02010600030101010101" pitchFamily="2" charset="-122"/>
              </a:rPr>
            </a:b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sleep(1);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  return 0;</a:t>
            </a:r>
            <a:br>
              <a:rPr lang="en-US" altLang="zh-CN" sz="1800" b="1">
                <a:ea typeface="宋体" panose="02010600030101010101" pitchFamily="2" charset="-122"/>
              </a:rPr>
            </a:br>
            <a:r>
              <a:rPr lang="en-US" altLang="zh-CN" sz="18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D2500FF-07CF-4442-1594-A23F41F7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1063625"/>
            <a:ext cx="44926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gcc -o mypthread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-lpthread</a:t>
            </a:r>
            <a:r>
              <a:rPr lang="en-US" altLang="zh-CN" b="1">
                <a:ea typeface="宋体" panose="02010600030101010101" pitchFamily="2" charset="-122"/>
              </a:rPr>
              <a:t> mypthread.c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7DA314D-654A-ABF2-C05E-ACC9DD040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线程结束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C6F937A-378B-2AC6-E658-4CE88ACE8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388" y="1152525"/>
            <a:ext cx="79375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调用</a:t>
            </a:r>
            <a:r>
              <a:rPr lang="en-US" altLang="zh-CN">
                <a:ea typeface="宋体" panose="02010600030101010101" pitchFamily="2" charset="-122"/>
              </a:rPr>
              <a:t>pthread_exit()</a:t>
            </a:r>
            <a:r>
              <a:rPr lang="zh-CN" altLang="en-US">
                <a:ea typeface="宋体" panose="02010600030101010101" pitchFamily="2" charset="-122"/>
              </a:rPr>
              <a:t>结束线程执行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void pthread_exit(void *retval); 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使用 </a:t>
            </a:r>
            <a:r>
              <a:rPr lang="en-US" altLang="zh-CN">
                <a:ea typeface="宋体" panose="02010600030101010101" pitchFamily="2" charset="-122"/>
              </a:rPr>
              <a:t>pthread_cancel() </a:t>
            </a:r>
            <a:r>
              <a:rPr lang="zh-CN" altLang="en-US">
                <a:ea typeface="宋体" panose="02010600030101010101" pitchFamily="2" charset="-122"/>
              </a:rPr>
              <a:t>函数终止其他线程的执行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int pthread_cancel(pthread_t thread);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向线程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zh-CN" altLang="en-US">
                <a:ea typeface="宋体" panose="02010600030101010101" pitchFamily="2" charset="-122"/>
              </a:rPr>
              <a:t>发送取消请求，默认情况下线程</a:t>
            </a:r>
            <a:r>
              <a:rPr lang="en-US" altLang="zh-CN">
                <a:ea typeface="宋体" panose="02010600030101010101" pitchFamily="2" charset="-122"/>
              </a:rPr>
              <a:t>thread</a:t>
            </a:r>
            <a:r>
              <a:rPr lang="zh-CN" altLang="en-US">
                <a:ea typeface="宋体" panose="02010600030101010101" pitchFamily="2" charset="-122"/>
              </a:rPr>
              <a:t>自己调用</a:t>
            </a:r>
            <a:r>
              <a:rPr lang="en-US" altLang="zh-CN">
                <a:ea typeface="宋体" panose="02010600030101010101" pitchFamily="2" charset="-122"/>
              </a:rPr>
              <a:t>pthread_exit(PTHREAD_CANCELED)</a:t>
            </a:r>
            <a:r>
              <a:rPr lang="zh-CN" altLang="en-US">
                <a:ea typeface="宋体" panose="02010600030101010101" pitchFamily="2" charset="-122"/>
              </a:rPr>
              <a:t>，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AACCC34-AFCA-35BB-0ABF-C5964667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线程等待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D294D52-4982-E2B4-A2C1-4617EC09E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388" y="1600200"/>
            <a:ext cx="8456612" cy="44958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pthread_join() </a:t>
            </a:r>
            <a:r>
              <a:rPr lang="zh-CN" altLang="en-US">
                <a:ea typeface="宋体" panose="02010600030101010101" pitchFamily="2" charset="-122"/>
              </a:rPr>
              <a:t>函数等待被创建的线程结束 </a:t>
            </a:r>
          </a:p>
          <a:p>
            <a:r>
              <a:rPr lang="en-US" altLang="zh-CN">
                <a:ea typeface="宋体" panose="02010600030101010101" pitchFamily="2" charset="-122"/>
              </a:rPr>
              <a:t>pthread_join() </a:t>
            </a:r>
            <a:r>
              <a:rPr lang="zh-CN" altLang="en-US">
                <a:ea typeface="宋体" panose="02010600030101010101" pitchFamily="2" charset="-122"/>
              </a:rPr>
              <a:t>函数会挂起创建线程的线程的执行 ，直到等待到想要等待的子线程 </a:t>
            </a:r>
          </a:p>
          <a:p>
            <a:r>
              <a:rPr lang="zh-CN" altLang="en-US">
                <a:ea typeface="宋体" panose="02010600030101010101" pitchFamily="2" charset="-122"/>
              </a:rPr>
              <a:t>函数原型 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int pthread_join(pthread_t th, void **thread_return);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FEF4604-F00C-899D-D4A5-201FCBBB4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403B1B3-94D2-3AD3-8B53-0FD34E745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0250" y="90805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#include &lt;stdlib.h&gt;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#include &lt;unistd.h&gt;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#include &lt;pthread.h&gt;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#define THREAD_NUMBER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int retval_hello1= 2, retval_hello2 = 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void* hello1(void *arg)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char *hello_str = (char *)arg;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sleep(1);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printf("%s\n", hello_str);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pthread_exit(&amp;retval_hello1);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19B1D85-EB76-E9BC-9558-98B0B8BD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643313"/>
            <a:ext cx="39179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void* hello2(void *arg)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char *hello_str = (char *)arg;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sleep(2);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printf("%s\n", hello_str);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pthread_exit(&amp;retval_hello2);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38D2A26F-30CE-5769-06C3-E2BB53D27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58850"/>
            <a:ext cx="8229600" cy="56705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int main(int argc, char *argv[])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int i;     int ret_val,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ret_val2;     int *retval_hello[2];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pthread_t pt[THREAD_NUMBER];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const char *arg[THREAD_NUMBER];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arg[0] = "hello world from thread1";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arg[1] = "hello world from thread2";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printf("Begin to create threads...\n");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ret_val1 = pthread_create(&amp;pt[0], NULL, hello1, (void *)arg[0]);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ret_val2 = pthread_create(&amp;pt[1], NULL, hello2, (void *)arg[1]);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DFC3C-5C82-B0F6-3ABE-2BB87C247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87D3710-71E3-803F-125C-614B3B681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06413"/>
            <a:ext cx="6759575" cy="242887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线程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092024-131F-7BC9-4223-2A67485C4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320800"/>
            <a:ext cx="7540625" cy="497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线程（轻型进程</a:t>
            </a:r>
            <a:r>
              <a:rPr lang="en-US" altLang="zh-CN" i="1">
                <a:ea typeface="宋体" panose="02010600030101010101" pitchFamily="2" charset="-122"/>
              </a:rPr>
              <a:t>lightweight process, LWP</a:t>
            </a:r>
            <a:r>
              <a:rPr lang="zh-CN" altLang="en-US">
                <a:ea typeface="宋体" panose="02010600030101010101" pitchFamily="2" charset="-122"/>
              </a:rPr>
              <a:t> ）是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使用的一个基本单元，包括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线程</a:t>
            </a:r>
            <a:r>
              <a:rPr lang="en-US" altLang="zh-CN">
                <a:ea typeface="宋体" panose="02010600030101010101" pitchFamily="2" charset="-122"/>
              </a:rPr>
              <a:t>ID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程序计数器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寄存器集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栈空间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TCB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Thread Control Block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传统的或重型进程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heavyweight</a:t>
            </a:r>
            <a:r>
              <a:rPr lang="en-US" altLang="zh-CN">
                <a:ea typeface="宋体" panose="02010600030101010101" pitchFamily="2" charset="-122"/>
              </a:rPr>
              <a:t> process)</a:t>
            </a:r>
            <a:r>
              <a:rPr lang="zh-CN" altLang="en-US">
                <a:ea typeface="宋体" panose="02010600030101010101" pitchFamily="2" charset="-122"/>
              </a:rPr>
              <a:t>等价于只有一个线程的任务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EF073213-FC5E-F4EF-5E1F-71CE078E6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942975"/>
            <a:ext cx="8229600" cy="54864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printf("Begin to wait for threads...\n");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for(i = 0; i &lt; THREAD_NUMBER; i++)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ret_val = pthread_join(pt[i], (void **)&amp;retval_hello[i]);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if (ret_val != 0)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printf("pthread_join error!\n");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exit(1);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} else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printf("return value is %d\n", *retval_hello[i]);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printf("Now, the main thread returns.\n");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70000"/>
              </a:lnSpc>
              <a:buFont typeface="Wingdings 2" panose="05020102010507070707" pitchFamily="18" charset="2"/>
              <a:buChar char="ß"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 2" panose="05020102010507070707" pitchFamily="18" charset="2"/>
              <a:buChar char="ß"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FD988D-7D9E-2479-F652-FDAEB061D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>
            <a:extLst>
              <a:ext uri="{FF2B5EF4-FFF2-40B4-BE49-F238E27FC236}">
                <a16:creationId xmlns:a16="http://schemas.microsoft.com/office/drawing/2014/main" id="{16737E46-77E5-F742-A9AF-A398928D1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Java </a:t>
            </a:r>
            <a:r>
              <a:rPr lang="zh-CN" altLang="en-US" dirty="0">
                <a:ea typeface="宋体" panose="02010600030101010101" pitchFamily="2" charset="-122"/>
              </a:rPr>
              <a:t>线程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741252F9-3AE3-B923-48D3-DD34C132C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Java </a:t>
            </a:r>
            <a:r>
              <a:rPr lang="zh-CN" altLang="en-US">
                <a:ea typeface="宋体" panose="02010600030101010101" pitchFamily="2" charset="-122"/>
              </a:rPr>
              <a:t>线程由</a:t>
            </a:r>
            <a:r>
              <a:rPr lang="en-US" altLang="zh-CN">
                <a:ea typeface="宋体" panose="02010600030101010101" pitchFamily="2" charset="-122"/>
              </a:rPr>
              <a:t>JVM</a:t>
            </a:r>
            <a:r>
              <a:rPr lang="zh-CN" altLang="en-US">
                <a:ea typeface="宋体" panose="02010600030101010101" pitchFamily="2" charset="-122"/>
              </a:rPr>
              <a:t>管理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Java </a:t>
            </a:r>
            <a:r>
              <a:rPr lang="zh-CN" altLang="en-US">
                <a:ea typeface="宋体" panose="02010600030101010101" pitchFamily="2" charset="-122"/>
              </a:rPr>
              <a:t>线程创建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扩展</a:t>
            </a:r>
            <a:r>
              <a:rPr lang="en-US" altLang="zh-CN">
                <a:ea typeface="宋体" panose="02010600030101010101" pitchFamily="2" charset="-122"/>
              </a:rPr>
              <a:t>java.lang.Thread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实现</a:t>
            </a:r>
            <a:r>
              <a:rPr lang="en-US" altLang="zh-CN">
                <a:ea typeface="宋体" panose="02010600030101010101" pitchFamily="2" charset="-122"/>
              </a:rPr>
              <a:t>Runnable</a:t>
            </a:r>
            <a:r>
              <a:rPr lang="zh-CN" altLang="en-US">
                <a:ea typeface="宋体" panose="02010600030101010101" pitchFamily="2" charset="-122"/>
              </a:rPr>
              <a:t>接口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92FEC-9902-4891-B977-2BAD417E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线程例子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CB7F3DDB-8E6C-5B31-278A-699C4CE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public class DoSomething </a:t>
            </a:r>
            <a:r>
              <a:rPr lang="en-US" altLang="zh-CN" b="1">
                <a:ea typeface="宋体" panose="02010600030101010101" pitchFamily="2" charset="-122"/>
              </a:rPr>
              <a:t>implements Runnable </a:t>
            </a:r>
            <a:r>
              <a:rPr lang="en-US" altLang="zh-CN">
                <a:ea typeface="宋体" panose="02010600030101010101" pitchFamily="2" charset="-122"/>
              </a:rPr>
              <a:t>{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private String name;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public DoSomething(String name) {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this.name = name;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}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</a:t>
            </a:r>
            <a:r>
              <a:rPr lang="en-US" altLang="zh-CN" b="1">
                <a:ea typeface="宋体" panose="02010600030101010101" pitchFamily="2" charset="-122"/>
              </a:rPr>
              <a:t> public void run() </a:t>
            </a:r>
            <a:r>
              <a:rPr lang="en-US" altLang="zh-CN">
                <a:ea typeface="宋体" panose="02010600030101010101" pitchFamily="2" charset="-122"/>
              </a:rPr>
              <a:t>{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    System.out.println(name + ": " + i);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}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7D34A-184C-6E48-A48F-9D3221C9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运行线程例子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27F05E68-CE9A-31F2-FDC2-BAEA17C4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public class TestRunnable {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public static void main(String[] args) {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DoSomething ds1 = new DoSomething(“1");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DoSomething ds2 = new DoSomething(“2");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Thread t1 = new Thread(ds1);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Thread t2 = new Thread(ds2);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t1.start();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    t2.start();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    }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F79FA286-0DDB-54C0-C41A-C431B2197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线程状态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id="{67CE6D44-3BDA-D3E1-490E-89DA259F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AAA56C-CDEA-0C9A-6E78-361154FF0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、隐式线程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6D40661-1769-BE02-6871-8A8BCFBD4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738" y="365125"/>
            <a:ext cx="8229600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隐式线程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60BA35A-B759-7667-B113-DEA03DA2B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42263" cy="447833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随着进程中线程数量的增加，编程越来越大困难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新方法：由编译器或运行库创建或管理线程</a:t>
            </a:r>
            <a:endParaRPr lang="en-US" altLang="en-US"/>
          </a:p>
          <a:p>
            <a:r>
              <a:rPr lang="zh-CN" altLang="en-US">
                <a:ea typeface="宋体" panose="02010600030101010101" pitchFamily="2" charset="-122"/>
              </a:rPr>
              <a:t>三种模式：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en-US"/>
              <a:t>Thread Pools</a:t>
            </a:r>
          </a:p>
          <a:p>
            <a:pPr lvl="1"/>
            <a:r>
              <a:rPr lang="en-US" altLang="en-US"/>
              <a:t>OpenMP</a:t>
            </a:r>
          </a:p>
          <a:p>
            <a:pPr lvl="1"/>
            <a:r>
              <a:rPr lang="en-US" altLang="en-US"/>
              <a:t>Grand Central Dispatch</a:t>
            </a:r>
          </a:p>
          <a:p>
            <a:r>
              <a:rPr lang="zh-CN" altLang="en-US">
                <a:ea typeface="宋体" panose="02010600030101010101" pitchFamily="2" charset="-122"/>
              </a:rPr>
              <a:t>其它方法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en-US"/>
              <a:t>Microsoft Threading Building Blocks (TBB)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 </a:t>
            </a:r>
            <a:r>
              <a:rPr lang="en-US" altLang="en-US"/>
              <a:t>package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A48C338-66C6-0E4F-1501-B6639CB0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Thread </a:t>
            </a:r>
            <a:r>
              <a:rPr lang="zh-CN" altLang="en-US" dirty="0">
                <a:ea typeface="宋体" panose="02010600030101010101" pitchFamily="2" charset="-122"/>
              </a:rPr>
              <a:t>池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1978992-F514-11EB-0B0F-CE05AF5E4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8162925" cy="44307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在池中创建一批线程，等到任务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优点：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利用线程池中的线程来响应请求比创建一个线程更加快速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允许一个应用程序中的线程数量达到线程池的上限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Windows API</a:t>
            </a:r>
            <a:r>
              <a:rPr lang="zh-CN" altLang="en-US">
                <a:ea typeface="宋体" panose="02010600030101010101" pitchFamily="2" charset="-122"/>
              </a:rPr>
              <a:t>支持线程池：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6324" name="Picture 1" descr="Screen Shot 2012-12-04 at 9.17.42 PM.png">
            <a:extLst>
              <a:ext uri="{FF2B5EF4-FFF2-40B4-BE49-F238E27FC236}">
                <a16:creationId xmlns:a16="http://schemas.microsoft.com/office/drawing/2014/main" id="{3F13778F-B846-E9BE-C946-304584FF8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216400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ECBD95A-E52B-96E6-CE81-9C48F2838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OpenMP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0F78EC8-BDBE-AD88-A6FB-3E0CCDF32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6925" y="1228725"/>
            <a:ext cx="3560763" cy="4478338"/>
          </a:xfrm>
        </p:spPr>
        <p:txBody>
          <a:bodyPr/>
          <a:lstStyle/>
          <a:p>
            <a:r>
              <a:rPr lang="en-US" altLang="en-US" sz="2000"/>
              <a:t>C, C++, FORTRAN </a:t>
            </a:r>
            <a:r>
              <a:rPr lang="zh-CN" altLang="en-US" sz="2000">
                <a:ea typeface="宋体" panose="02010600030101010101" pitchFamily="2" charset="-122"/>
              </a:rPr>
              <a:t>支持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并行程序设计方法</a:t>
            </a:r>
            <a:endParaRPr lang="en-US" altLang="en-US" sz="2000"/>
          </a:p>
          <a:p>
            <a:r>
              <a:rPr lang="zh-CN" altLang="en-US" sz="2000">
                <a:ea typeface="宋体" panose="02010600030101010101" pitchFamily="2" charset="-122"/>
              </a:rPr>
              <a:t>识别并行区间</a:t>
            </a:r>
            <a:endParaRPr lang="en-US" altLang="en-US" sz="2000"/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</a:t>
            </a:r>
          </a:p>
          <a:p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例子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da-DK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 for(i=0;i&lt;N;i++) { </a:t>
            </a:r>
          </a:p>
          <a:p>
            <a:pPr>
              <a:buFont typeface="Monotype Sorts" pitchFamily="2" charset="2"/>
              <a:buNone/>
            </a:pPr>
            <a:r>
              <a:rPr lang="da-DK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c[i] = a[i] + b[i]; </a:t>
            </a:r>
          </a:p>
          <a:p>
            <a:pPr>
              <a:buFont typeface="Monotype Sorts" pitchFamily="2" charset="2"/>
              <a:buNone/>
            </a:pPr>
            <a:r>
              <a:rPr lang="da-DK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/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26F3D961-DBFD-05CA-EE63-19B21F3DC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473200"/>
            <a:ext cx="44831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E96D252-D655-3658-6ADD-FF030AC7A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Grand Central Dispatch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GCD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C6D69AB-9D94-E86E-06DB-4F62FC82B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187450"/>
            <a:ext cx="7224712" cy="4478338"/>
          </a:xfrm>
        </p:spPr>
        <p:txBody>
          <a:bodyPr/>
          <a:lstStyle/>
          <a:p>
            <a:r>
              <a:rPr lang="en-US" altLang="en-US"/>
              <a:t>Apple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en-US"/>
              <a:t>Mac OS X 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en-US"/>
              <a:t>iOS</a:t>
            </a:r>
            <a:r>
              <a:rPr lang="zh-CN" altLang="en-US">
                <a:ea typeface="宋体" panose="02010600030101010101" pitchFamily="2" charset="-122"/>
              </a:rPr>
              <a:t>引用的技术</a:t>
            </a:r>
            <a:endParaRPr lang="en-US" altLang="en-US"/>
          </a:p>
          <a:p>
            <a:r>
              <a:rPr lang="en-US" altLang="en-US"/>
              <a:t>C, C++ ,swift, API, </a:t>
            </a:r>
            <a:r>
              <a:rPr lang="zh-CN" altLang="en-US">
                <a:ea typeface="宋体" panose="02010600030101010101" pitchFamily="2" charset="-122"/>
              </a:rPr>
              <a:t>运行库的扩展</a:t>
            </a:r>
            <a:endParaRPr lang="en-US" altLang="en-US"/>
          </a:p>
          <a:p>
            <a:r>
              <a:rPr lang="zh-CN" altLang="en-US">
                <a:ea typeface="宋体" panose="02010600030101010101" pitchFamily="2" charset="-122"/>
              </a:rPr>
              <a:t>识别并行区间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en-US"/>
              <a:t>“^{ }” -   </a:t>
            </a:r>
            <a:r>
              <a:rPr lang="ro-RO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ˆ{ printf("I am a block"); } </a:t>
            </a:r>
          </a:p>
          <a:p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提供调度队列（</a:t>
            </a:r>
            <a:r>
              <a:rPr lang="en-US" altLang="zh-CN">
                <a:ea typeface="宋体" panose="02010600030101010101" pitchFamily="2" charset="-122"/>
              </a:rPr>
              <a:t>dispatch queues</a:t>
            </a:r>
            <a:r>
              <a:rPr lang="zh-CN" altLang="en-US">
                <a:ea typeface="宋体" panose="02010600030101010101" pitchFamily="2" charset="-122"/>
              </a:rPr>
              <a:t>）来处理提交的任务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管理向</a:t>
            </a:r>
            <a:r>
              <a:rPr lang="en-US" altLang="zh-CN">
                <a:ea typeface="宋体" panose="02010600030101010101" pitchFamily="2" charset="-122"/>
              </a:rPr>
              <a:t>GCD</a:t>
            </a:r>
            <a:r>
              <a:rPr lang="zh-CN" altLang="en-US">
                <a:ea typeface="宋体" panose="02010600030101010101" pitchFamily="2" charset="-122"/>
              </a:rPr>
              <a:t>提交的任务并且以先进先出（</a:t>
            </a:r>
            <a:r>
              <a:rPr lang="en-US" altLang="zh-CN">
                <a:ea typeface="宋体" panose="02010600030101010101" pitchFamily="2" charset="-122"/>
              </a:rPr>
              <a:t>FIFO</a:t>
            </a:r>
            <a:r>
              <a:rPr lang="zh-CN" altLang="en-US">
                <a:ea typeface="宋体" panose="02010600030101010101" pitchFamily="2" charset="-122"/>
              </a:rPr>
              <a:t>）的顺序来执行任务</a:t>
            </a:r>
            <a:endParaRPr lang="en-US" altLang="en-US"/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D146494F-AA61-ABA8-0A41-3E181D9D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5005388"/>
            <a:ext cx="5511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02D069D-16EC-E2F0-4B24-8B72ABD93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单个线程和多线程进程</a:t>
            </a:r>
          </a:p>
        </p:txBody>
      </p:sp>
      <p:pic>
        <p:nvPicPr>
          <p:cNvPr id="9219" name="Picture 9">
            <a:extLst>
              <a:ext uri="{FF2B5EF4-FFF2-40B4-BE49-F238E27FC236}">
                <a16:creationId xmlns:a16="http://schemas.microsoft.com/office/drawing/2014/main" id="{E816D30B-330D-E54E-8E42-C3523030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116013" y="1652588"/>
            <a:ext cx="7132637" cy="4125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9E9940-380B-FBBD-5709-E2F30DA91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Grand Central Dispatch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89751A4-CB73-C5DD-7B20-B31A2DB74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203325"/>
            <a:ext cx="7250112" cy="4478338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顺序调度队列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顺序队列中的任务同一时间只执行一件任务，每件任务只有在先前的任务完成后才开始</a:t>
            </a:r>
          </a:p>
          <a:p>
            <a:r>
              <a:rPr lang="zh-CN" altLang="en-US" b="1">
                <a:ea typeface="宋体" panose="02010600030101010101" pitchFamily="2" charset="-122"/>
              </a:rPr>
              <a:t>并发调度队列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并发队列中的多个任务可以同时并行执行</a:t>
            </a:r>
          </a:p>
          <a:p>
            <a:pPr lvl="1"/>
            <a:endParaRPr lang="en-US" altLang="en-US"/>
          </a:p>
          <a:p>
            <a:pPr marL="857250" lvl="2" indent="0">
              <a:buFont typeface="Webdings" panose="05030102010509060703" pitchFamily="18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61444" name="图片 1">
            <a:extLst>
              <a:ext uri="{FF2B5EF4-FFF2-40B4-BE49-F238E27FC236}">
                <a16:creationId xmlns:a16="http://schemas.microsoft.com/office/drawing/2014/main" id="{93F3F888-315C-5E61-83C9-46BA68F70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3870325"/>
            <a:ext cx="3976688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图片 2">
            <a:extLst>
              <a:ext uri="{FF2B5EF4-FFF2-40B4-BE49-F238E27FC236}">
                <a16:creationId xmlns:a16="http://schemas.microsoft.com/office/drawing/2014/main" id="{F085A82F-55F8-32CB-E839-28DB0E9A8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870325"/>
            <a:ext cx="4017963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78A550B6-4655-4BD2-BCD3-0B34DB3C1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938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a typeface="宋体" panose="02010600030101010101" pitchFamily="2" charset="-122"/>
              </a:rPr>
              <a:t>Windows 2000 Process and Thread</a:t>
            </a:r>
            <a:br>
              <a:rPr lang="en-US" altLang="zh-CN" sz="28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 Windows 2000</a:t>
            </a:r>
            <a:r>
              <a:rPr lang="zh-CN" altLang="en-US" sz="2800">
                <a:ea typeface="宋体" panose="02010600030101010101" pitchFamily="2" charset="-122"/>
              </a:rPr>
              <a:t>进程和线程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5EA843CC-D68B-A75D-1153-9B0193446CF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57250" y="1387475"/>
          <a:ext cx="7351713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7257143" imgH="5133333" progId="Paint.Picture">
                  <p:embed/>
                </p:oleObj>
              </mc:Choice>
              <mc:Fallback>
                <p:oleObj name="位图图像" r:id="rId2" imgW="7257143" imgH="5133333" progId="Paint.Picture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5EA843CC-D68B-A75D-1153-9B0193446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87475"/>
                        <a:ext cx="7351713" cy="520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83E5297-F8C2-FD71-3F3C-F4E838A6E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a typeface="宋体" panose="02010600030101010101" pitchFamily="2" charset="-122"/>
              </a:rPr>
              <a:t>线程和进程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A3B352B-0DE1-B93F-9B6E-8A3832509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63663"/>
            <a:ext cx="8126412" cy="50673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调度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线程是调度的基本单位，同一进程中的线程切换不会引起进程切换</a:t>
            </a:r>
          </a:p>
          <a:p>
            <a:r>
              <a:rPr lang="zh-CN" altLang="en-US">
                <a:ea typeface="宋体" panose="02010600030101010101" pitchFamily="2" charset="-122"/>
              </a:rPr>
              <a:t>并发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线程可以提高系统的并发性</a:t>
            </a:r>
          </a:p>
          <a:p>
            <a:r>
              <a:rPr lang="zh-CN" altLang="en-US">
                <a:ea typeface="宋体" panose="02010600030101010101" pitchFamily="2" charset="-122"/>
              </a:rPr>
              <a:t>资源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进程拥有资源，是资源分配的基本单位，而线程则不拥有资源，但它可以访问创建它的进程所拥有的资源</a:t>
            </a:r>
          </a:p>
          <a:p>
            <a:r>
              <a:rPr lang="zh-CN" altLang="en-US">
                <a:ea typeface="宋体" panose="02010600030101010101" pitchFamily="2" charset="-122"/>
              </a:rPr>
              <a:t>上下文切换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线程的上下文切换的代价比进程小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625A8E3-83CD-FEF6-FD89-7A732C61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576262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提出动机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3BA0152-97EE-32FF-F6CC-3CAA89E7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很多现代引用程序有多线程的要求</a:t>
            </a:r>
            <a:endParaRPr lang="en-US" altLang="en-US"/>
          </a:p>
          <a:p>
            <a:r>
              <a:rPr lang="zh-CN" altLang="en-US">
                <a:ea typeface="宋体" panose="02010600030101010101" pitchFamily="2" charset="-122"/>
              </a:rPr>
              <a:t>线程位于进程内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一个进程内的多个任务能利用多个线程执行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更新网页显示</a:t>
            </a:r>
            <a:endParaRPr lang="en-US" altLang="en-US"/>
          </a:p>
          <a:p>
            <a:pPr lvl="1"/>
            <a:r>
              <a:rPr lang="zh-CN" altLang="en-US">
                <a:ea typeface="宋体" panose="02010600030101010101" pitchFamily="2" charset="-122"/>
              </a:rPr>
              <a:t>接受数据</a:t>
            </a:r>
            <a:endParaRPr lang="en-US" altLang="en-US"/>
          </a:p>
          <a:p>
            <a:pPr lvl="1"/>
            <a:r>
              <a:rPr lang="zh-CN" altLang="en-US">
                <a:ea typeface="宋体" panose="02010600030101010101" pitchFamily="2" charset="-122"/>
              </a:rPr>
              <a:t>拼写检查</a:t>
            </a:r>
            <a:endParaRPr lang="en-US" altLang="en-US"/>
          </a:p>
          <a:p>
            <a:r>
              <a:rPr lang="zh-CN" altLang="en-US">
                <a:ea typeface="宋体" panose="02010600030101010101" pitchFamily="2" charset="-122"/>
              </a:rPr>
              <a:t>执行相似任务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服务器发送网页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进程创建：重量级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线程创建：轻量级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简化代码增加效率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5AA81B6-BEDC-3983-084D-BBDCAA8D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436563"/>
            <a:ext cx="8229600" cy="576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多线程服务器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5" name="Picture 1" descr="4_02.pdf">
            <a:extLst>
              <a:ext uri="{FF2B5EF4-FFF2-40B4-BE49-F238E27FC236}">
                <a16:creationId xmlns:a16="http://schemas.microsoft.com/office/drawing/2014/main" id="{3DE6F226-87CD-5B49-8D6A-FBCDA1A5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305050"/>
            <a:ext cx="63976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1478</TotalTime>
  <Words>2479</Words>
  <Application>Microsoft Office PowerPoint</Application>
  <PresentationFormat>全屏显示(4:3)</PresentationFormat>
  <Paragraphs>343</Paragraphs>
  <Slides>50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Monotype Sorts</vt:lpstr>
      <vt:lpstr>宋体</vt:lpstr>
      <vt:lpstr>Arial</vt:lpstr>
      <vt:lpstr>Courier New</vt:lpstr>
      <vt:lpstr>Helvetica</vt:lpstr>
      <vt:lpstr>Times New Roman</vt:lpstr>
      <vt:lpstr>Webdings</vt:lpstr>
      <vt:lpstr>Wingdings</vt:lpstr>
      <vt:lpstr>Wingdings 2</vt:lpstr>
      <vt:lpstr>os-w-java</vt:lpstr>
      <vt:lpstr>位图图像</vt:lpstr>
      <vt:lpstr>Chapter 4  线程</vt:lpstr>
      <vt:lpstr>内容</vt:lpstr>
      <vt:lpstr>1、概述</vt:lpstr>
      <vt:lpstr>线程</vt:lpstr>
      <vt:lpstr>单个线程和多线程进程</vt:lpstr>
      <vt:lpstr>Windows 2000 Process and Thread  Windows 2000进程和线程</vt:lpstr>
      <vt:lpstr>线程和进程</vt:lpstr>
      <vt:lpstr>提出动机</vt:lpstr>
      <vt:lpstr>多线程服务器</vt:lpstr>
      <vt:lpstr> </vt:lpstr>
      <vt:lpstr>并发（Concurrency）和并行（Parallelism）</vt:lpstr>
      <vt:lpstr>2、多线程模型</vt:lpstr>
      <vt:lpstr>用户线程</vt:lpstr>
      <vt:lpstr>内核线程</vt:lpstr>
      <vt:lpstr>多线程模型</vt:lpstr>
      <vt:lpstr>多对一</vt:lpstr>
      <vt:lpstr>一对一</vt:lpstr>
      <vt:lpstr>多对多</vt:lpstr>
      <vt:lpstr>两级模型</vt:lpstr>
      <vt:lpstr>3、线程库</vt:lpstr>
      <vt:lpstr>线程库</vt:lpstr>
      <vt:lpstr>Windows 线程</vt:lpstr>
      <vt:lpstr>Windows 线程结构</vt:lpstr>
      <vt:lpstr>线程创建 </vt:lpstr>
      <vt:lpstr>_beginthread</vt:lpstr>
      <vt:lpstr>编译环境</vt:lpstr>
      <vt:lpstr>线程管理 </vt:lpstr>
      <vt:lpstr>线程管理</vt:lpstr>
      <vt:lpstr>例子 </vt:lpstr>
      <vt:lpstr>例子</vt:lpstr>
      <vt:lpstr>Linux 线程</vt:lpstr>
      <vt:lpstr>Pthreads</vt:lpstr>
      <vt:lpstr> POSIX 线程库Pthreads</vt:lpstr>
      <vt:lpstr>线程的创建 </vt:lpstr>
      <vt:lpstr>一个简单例子</vt:lpstr>
      <vt:lpstr>线程结束 </vt:lpstr>
      <vt:lpstr>线程等待 </vt:lpstr>
      <vt:lpstr>例子</vt:lpstr>
      <vt:lpstr>例子</vt:lpstr>
      <vt:lpstr>例子</vt:lpstr>
      <vt:lpstr>Java 线程</vt:lpstr>
      <vt:lpstr>线程例子</vt:lpstr>
      <vt:lpstr>运行线程例子</vt:lpstr>
      <vt:lpstr>Java线程状态</vt:lpstr>
      <vt:lpstr>4、隐式线程</vt:lpstr>
      <vt:lpstr>隐式线程</vt:lpstr>
      <vt:lpstr>Thread 池</vt:lpstr>
      <vt:lpstr>OpenMP</vt:lpstr>
      <vt:lpstr>Grand Central Dispatch（GCD）</vt:lpstr>
      <vt:lpstr>Grand Central Dispatch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高歌</cp:lastModifiedBy>
  <cp:revision>160</cp:revision>
  <cp:lastPrinted>2001-06-14T14:23:12Z</cp:lastPrinted>
  <dcterms:created xsi:type="dcterms:W3CDTF">1999-07-15T18:20:03Z</dcterms:created>
  <dcterms:modified xsi:type="dcterms:W3CDTF">2022-10-27T16:02:19Z</dcterms:modified>
</cp:coreProperties>
</file>