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706" r:id="rId2"/>
  </p:sldMasterIdLst>
  <p:notesMasterIdLst>
    <p:notesMasterId r:id="rId54"/>
  </p:notesMasterIdLst>
  <p:sldIdLst>
    <p:sldId id="292" r:id="rId3"/>
    <p:sldId id="345" r:id="rId4"/>
    <p:sldId id="361" r:id="rId5"/>
    <p:sldId id="257" r:id="rId6"/>
    <p:sldId id="279" r:id="rId7"/>
    <p:sldId id="258" r:id="rId8"/>
    <p:sldId id="360" r:id="rId9"/>
    <p:sldId id="259" r:id="rId10"/>
    <p:sldId id="362" r:id="rId11"/>
    <p:sldId id="260" r:id="rId12"/>
    <p:sldId id="261" r:id="rId13"/>
    <p:sldId id="363" r:id="rId14"/>
    <p:sldId id="346" r:id="rId15"/>
    <p:sldId id="263" r:id="rId16"/>
    <p:sldId id="364" r:id="rId17"/>
    <p:sldId id="264" r:id="rId18"/>
    <p:sldId id="265" r:id="rId19"/>
    <p:sldId id="266" r:id="rId20"/>
    <p:sldId id="267" r:id="rId21"/>
    <p:sldId id="268" r:id="rId22"/>
    <p:sldId id="352" r:id="rId23"/>
    <p:sldId id="269" r:id="rId24"/>
    <p:sldId id="365" r:id="rId25"/>
    <p:sldId id="294" r:id="rId26"/>
    <p:sldId id="366" r:id="rId27"/>
    <p:sldId id="359" r:id="rId28"/>
    <p:sldId id="367" r:id="rId29"/>
    <p:sldId id="270" r:id="rId30"/>
    <p:sldId id="271" r:id="rId31"/>
    <p:sldId id="281" r:id="rId32"/>
    <p:sldId id="282" r:id="rId33"/>
    <p:sldId id="272" r:id="rId34"/>
    <p:sldId id="283" r:id="rId35"/>
    <p:sldId id="273" r:id="rId36"/>
    <p:sldId id="284" r:id="rId37"/>
    <p:sldId id="274" r:id="rId38"/>
    <p:sldId id="374" r:id="rId39"/>
    <p:sldId id="275" r:id="rId40"/>
    <p:sldId id="368" r:id="rId41"/>
    <p:sldId id="358" r:id="rId42"/>
    <p:sldId id="369" r:id="rId43"/>
    <p:sldId id="370" r:id="rId44"/>
    <p:sldId id="371" r:id="rId45"/>
    <p:sldId id="373" r:id="rId46"/>
    <p:sldId id="375" r:id="rId47"/>
    <p:sldId id="286" r:id="rId48"/>
    <p:sldId id="376" r:id="rId49"/>
    <p:sldId id="377" r:id="rId50"/>
    <p:sldId id="378" r:id="rId51"/>
    <p:sldId id="380" r:id="rId52"/>
    <p:sldId id="381" r:id="rId53"/>
  </p:sldIdLst>
  <p:sldSz cx="9144000" cy="6858000" type="screen4x3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microsoft.com/office/2016/11/relationships/changesInfo" Target="changesInfos/changesInfo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高歌" userId="d8a25b1d-6c3e-4cc3-9e77-5cd4abedca6a" providerId="ADAL" clId="{3969EDAE-CC9C-4EC1-AE32-68A0E4FE984E}"/>
    <pc:docChg chg="modSld">
      <pc:chgData name="高歌" userId="d8a25b1d-6c3e-4cc3-9e77-5cd4abedca6a" providerId="ADAL" clId="{3969EDAE-CC9C-4EC1-AE32-68A0E4FE984E}" dt="2022-10-27T16:02:51.480" v="4" actId="478"/>
      <pc:docMkLst>
        <pc:docMk/>
      </pc:docMkLst>
      <pc:sldChg chg="delSp">
        <pc:chgData name="高歌" userId="d8a25b1d-6c3e-4cc3-9e77-5cd4abedca6a" providerId="ADAL" clId="{3969EDAE-CC9C-4EC1-AE32-68A0E4FE984E}" dt="2022-10-27T16:02:28.426" v="0" actId="478"/>
        <pc:sldMkLst>
          <pc:docMk/>
          <pc:sldMk cId="0" sldId="361"/>
        </pc:sldMkLst>
        <pc:spChg chg="del">
          <ac:chgData name="高歌" userId="d8a25b1d-6c3e-4cc3-9e77-5cd4abedca6a" providerId="ADAL" clId="{3969EDAE-CC9C-4EC1-AE32-68A0E4FE984E}" dt="2022-10-27T16:02:28.426" v="0" actId="478"/>
          <ac:spMkLst>
            <pc:docMk/>
            <pc:sldMk cId="0" sldId="361"/>
            <ac:spMk id="6147" creationId="{95F4E5D7-D781-14DC-B28D-056BBCD17E91}"/>
          </ac:spMkLst>
        </pc:spChg>
      </pc:sldChg>
      <pc:sldChg chg="delSp">
        <pc:chgData name="高歌" userId="d8a25b1d-6c3e-4cc3-9e77-5cd4abedca6a" providerId="ADAL" clId="{3969EDAE-CC9C-4EC1-AE32-68A0E4FE984E}" dt="2022-10-27T16:02:33.226" v="1" actId="478"/>
        <pc:sldMkLst>
          <pc:docMk/>
          <pc:sldMk cId="0" sldId="362"/>
        </pc:sldMkLst>
        <pc:spChg chg="del">
          <ac:chgData name="高歌" userId="d8a25b1d-6c3e-4cc3-9e77-5cd4abedca6a" providerId="ADAL" clId="{3969EDAE-CC9C-4EC1-AE32-68A0E4FE984E}" dt="2022-10-27T16:02:33.226" v="1" actId="478"/>
          <ac:spMkLst>
            <pc:docMk/>
            <pc:sldMk cId="0" sldId="362"/>
            <ac:spMk id="15363" creationId="{CBB44D78-A615-D789-1B4A-FA78EB8A524A}"/>
          </ac:spMkLst>
        </pc:spChg>
      </pc:sldChg>
      <pc:sldChg chg="delSp">
        <pc:chgData name="高歌" userId="d8a25b1d-6c3e-4cc3-9e77-5cd4abedca6a" providerId="ADAL" clId="{3969EDAE-CC9C-4EC1-AE32-68A0E4FE984E}" dt="2022-10-27T16:02:36.390" v="2" actId="478"/>
        <pc:sldMkLst>
          <pc:docMk/>
          <pc:sldMk cId="0" sldId="363"/>
        </pc:sldMkLst>
        <pc:spChg chg="del">
          <ac:chgData name="高歌" userId="d8a25b1d-6c3e-4cc3-9e77-5cd4abedca6a" providerId="ADAL" clId="{3969EDAE-CC9C-4EC1-AE32-68A0E4FE984E}" dt="2022-10-27T16:02:36.390" v="2" actId="478"/>
          <ac:spMkLst>
            <pc:docMk/>
            <pc:sldMk cId="0" sldId="363"/>
            <ac:spMk id="20483" creationId="{F32389FB-789D-3D46-B5EA-3EC065FC3924}"/>
          </ac:spMkLst>
        </pc:spChg>
      </pc:sldChg>
      <pc:sldChg chg="delSp">
        <pc:chgData name="高歌" userId="d8a25b1d-6c3e-4cc3-9e77-5cd4abedca6a" providerId="ADAL" clId="{3969EDAE-CC9C-4EC1-AE32-68A0E4FE984E}" dt="2022-10-27T16:02:46.652" v="3" actId="478"/>
        <pc:sldMkLst>
          <pc:docMk/>
          <pc:sldMk cId="0" sldId="374"/>
        </pc:sldMkLst>
        <pc:spChg chg="del">
          <ac:chgData name="高歌" userId="d8a25b1d-6c3e-4cc3-9e77-5cd4abedca6a" providerId="ADAL" clId="{3969EDAE-CC9C-4EC1-AE32-68A0E4FE984E}" dt="2022-10-27T16:02:46.652" v="3" actId="478"/>
          <ac:spMkLst>
            <pc:docMk/>
            <pc:sldMk cId="0" sldId="374"/>
            <ac:spMk id="54275" creationId="{6A93624C-939D-62BA-6246-C37A2E3E268A}"/>
          </ac:spMkLst>
        </pc:spChg>
      </pc:sldChg>
      <pc:sldChg chg="delSp">
        <pc:chgData name="高歌" userId="d8a25b1d-6c3e-4cc3-9e77-5cd4abedca6a" providerId="ADAL" clId="{3969EDAE-CC9C-4EC1-AE32-68A0E4FE984E}" dt="2022-10-27T16:02:51.480" v="4" actId="478"/>
        <pc:sldMkLst>
          <pc:docMk/>
          <pc:sldMk cId="0" sldId="375"/>
        </pc:sldMkLst>
        <pc:spChg chg="del">
          <ac:chgData name="高歌" userId="d8a25b1d-6c3e-4cc3-9e77-5cd4abedca6a" providerId="ADAL" clId="{3969EDAE-CC9C-4EC1-AE32-68A0E4FE984E}" dt="2022-10-27T16:02:51.480" v="4" actId="478"/>
          <ac:spMkLst>
            <pc:docMk/>
            <pc:sldMk cId="0" sldId="375"/>
            <ac:spMk id="64515" creationId="{B4F4529C-51D7-9BF1-314F-4B752E6640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2938726-CE51-2ED7-E750-7ADB171BEBC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985" tIns="46493" rIns="92985" bIns="46493" numCol="1" anchor="ctr" anchorCtr="0" compatLnSpc="1">
            <a:prstTxWarp prst="textNoShape">
              <a:avLst/>
            </a:prstTxWarp>
          </a:bodyPr>
          <a:lstStyle>
            <a:lvl1pPr defTabSz="930275">
              <a:buFont typeface="Arial" panose="020B0604020202020204" pitchFamily="34" charset="0"/>
              <a:buNone/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2EE5800-B962-1637-991D-CE9D183E92D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985" tIns="46493" rIns="92985" bIns="46493" numCol="1" anchor="ctr" anchorCtr="0" compatLnSpc="1">
            <a:prstTxWarp prst="textNoShape">
              <a:avLst/>
            </a:prstTxWarp>
          </a:bodyPr>
          <a:lstStyle>
            <a:lvl1pPr algn="r" defTabSz="930275">
              <a:buFont typeface="Arial" panose="020B0604020202020204" pitchFamily="34" charset="0"/>
              <a:buNone/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22A6B5B-E7AE-ADB6-ADD3-CC5792985D3D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76338" y="696913"/>
            <a:ext cx="4640262" cy="347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8C02A48-FD1C-66C8-82EA-4F571D4B781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7625" cy="417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985" tIns="46493" rIns="92985" bIns="464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CEA54FC-62E1-2FEE-FD3A-26378880795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985" tIns="46493" rIns="92985" bIns="46493" numCol="1" anchor="b" anchorCtr="0" compatLnSpc="1">
            <a:prstTxWarp prst="textNoShape">
              <a:avLst/>
            </a:prstTxWarp>
          </a:bodyPr>
          <a:lstStyle>
            <a:lvl1pPr defTabSz="930275">
              <a:buFont typeface="Arial" panose="020B0604020202020204" pitchFamily="34" charset="0"/>
              <a:buNone/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FAC661B-64E5-FBA1-AE11-584E23EAE7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0B77AE6-6A39-4A4F-BC39-AA7D47CC51C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080A49F-1978-9A87-C11D-9FEA7959B59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985" tIns="46493" rIns="92985" bIns="46493" anchor="b"/>
          <a:lstStyle>
            <a:lvl1pPr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943C4C6E-7BCF-445C-8F19-871F21565DD3}" type="slidenum">
              <a:rPr lang="zh-CN" altLang="en-US" sz="1200">
                <a:latin typeface="Times New Roman" panose="02020603050405020304" pitchFamily="18" charset="0"/>
              </a:rPr>
              <a:pPr algn="r"/>
              <a:t>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C7C52A37-36BC-8C53-F40A-7AEA937107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8B98F3E5-0C9D-D556-6B98-BBD69FFDD8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/>
              <a:t>CPU</a:t>
            </a:r>
            <a:r>
              <a:rPr lang="zh-CN" altLang="en-US"/>
              <a:t>脉冲时间片的图示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C7C91AF6-09FE-02D3-EF9A-A723886E2E8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985" tIns="46493" rIns="92985" bIns="46493" anchor="b"/>
          <a:lstStyle>
            <a:lvl1pPr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154F8C0A-953E-478A-9C6C-80EA7CF03A09}" type="slidenum">
              <a:rPr lang="zh-CN" altLang="en-US" sz="1200">
                <a:latin typeface="Times New Roman" panose="02020603050405020304" pitchFamily="18" charset="0"/>
              </a:rPr>
              <a:pPr algn="r"/>
              <a:t>28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851F721C-21F0-E48C-7E24-F698D1114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A0205E6B-9DBD-B3B5-80C3-D352681588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时间片轮转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0CF5248E-F422-5069-73A3-1D1CC2533D5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985" tIns="46493" rIns="92985" bIns="46493" anchor="b"/>
          <a:lstStyle>
            <a:lvl1pPr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2D3DBC02-C3A4-44C3-AC46-4A2BBB9F6309}" type="slidenum">
              <a:rPr lang="zh-CN" altLang="en-US" sz="1200">
                <a:latin typeface="Times New Roman" panose="02020603050405020304" pitchFamily="18" charset="0"/>
              </a:rPr>
              <a:pPr algn="r"/>
              <a:t>32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6EC1B407-ADBE-3E59-64CE-3203CE6BEF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2DF6A6C4-E064-9658-512E-AE68E50A1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多级队列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224473E7-57AC-53E8-33AE-89C535BCD1A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985" tIns="46493" rIns="92985" bIns="46493" anchor="b"/>
          <a:lstStyle>
            <a:lvl1pPr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0DFC70DA-8FC2-4154-972E-92959B8C8E70}" type="slidenum">
              <a:rPr lang="zh-CN" altLang="en-US" sz="1200">
                <a:latin typeface="Times New Roman" panose="02020603050405020304" pitchFamily="18" charset="0"/>
              </a:rPr>
              <a:pPr algn="r"/>
              <a:t>34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7EFB750A-AC03-F3C3-A39B-23A8589396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E9C78062-8728-4D2D-BDDE-87F64BAB35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多级反馈队列调度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71B2D289-8C0B-6212-CB98-0A86FF74C64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985" tIns="46493" rIns="92985" bIns="46493" anchor="b"/>
          <a:lstStyle>
            <a:lvl1pPr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CAD397FF-F29B-4FB3-A883-7259DBA1ED4D}" type="slidenum">
              <a:rPr lang="zh-CN" altLang="en-US" sz="1200">
                <a:latin typeface="Times New Roman" panose="02020603050405020304" pitchFamily="18" charset="0"/>
              </a:rPr>
              <a:pPr algn="r"/>
              <a:t>36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7F18C9E7-9E08-6B8C-BDF6-8C38908780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AB8AD8CA-8E3E-4FEB-9778-7C514F66F2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多级反馈队列实例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3851BC10-35B5-A5E5-053E-6D0C47A468B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985" tIns="46493" rIns="92985" bIns="46493" anchor="b"/>
          <a:lstStyle>
            <a:lvl1pPr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6BDE3EFF-4222-4EB8-9495-081721358C03}" type="slidenum">
              <a:rPr lang="zh-CN" altLang="en-US" sz="1200">
                <a:latin typeface="Times New Roman" panose="02020603050405020304" pitchFamily="18" charset="0"/>
              </a:rPr>
              <a:pPr algn="r"/>
              <a:t>38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99A421E7-6304-01D9-4B5C-1AA5F472D7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E0F71440-BD50-9312-0CF4-092F8481A3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多处理器调度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F95FCE5F-D433-3370-0989-4027AD7AD48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985" tIns="46493" rIns="92985" bIns="46493" anchor="b"/>
          <a:lstStyle>
            <a:lvl1pPr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7F22CD75-2037-4DCE-AD8F-7C766A807F1E}" type="slidenum">
              <a:rPr lang="zh-CN" altLang="en-US" sz="1200">
                <a:latin typeface="Times New Roman" panose="02020603050405020304" pitchFamily="18" charset="0"/>
              </a:rPr>
              <a:pPr algn="r"/>
              <a:t>40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5AF965CB-6C96-E88A-6AE9-B7A4EE761F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1F11130A-EB7A-BAAE-DA15-C387ACF671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线程调度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50962154-2039-DD50-484B-FF2473B9907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985" tIns="46493" rIns="92985" bIns="46493" anchor="b"/>
          <a:lstStyle>
            <a:lvl1pPr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DB635863-A770-4EC7-B9D5-0232D4071985}" type="slidenum">
              <a:rPr lang="zh-CN" altLang="en-US" sz="1200">
                <a:latin typeface="Times New Roman" panose="02020603050405020304" pitchFamily="18" charset="0"/>
              </a:rPr>
              <a:pPr algn="r"/>
              <a:t>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37CE3158-696E-60BC-9025-5A4694F423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E3378CB-848A-46A4-B8FA-A716E15CD6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/>
              <a:t>CPU</a:t>
            </a:r>
            <a:r>
              <a:rPr lang="zh-CN" altLang="en-US"/>
              <a:t>调度程序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0BB254F1-11C4-D94D-2D92-686920A71CB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985" tIns="46493" rIns="92985" bIns="46493" anchor="b"/>
          <a:lstStyle>
            <a:lvl1pPr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F4FF639E-EC56-4C4A-85E3-4611D0BB6284}" type="slidenum">
              <a:rPr lang="zh-CN" altLang="en-US" sz="1200">
                <a:latin typeface="Times New Roman" panose="02020603050405020304" pitchFamily="18" charset="0"/>
              </a:rPr>
              <a:pPr algn="r"/>
              <a:t>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787CD4D1-37E7-5085-E146-71CFFD9EE0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7EB55FD5-181F-E46E-274E-9912266DE8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调度程序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12B77334-91EE-7A8D-40CC-E65445C4612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985" tIns="46493" rIns="92985" bIns="46493" anchor="b"/>
          <a:lstStyle>
            <a:lvl1pPr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54A50BC1-E8FE-467D-B8C8-B3005004F1B3}" type="slidenum">
              <a:rPr lang="zh-CN" altLang="en-US" sz="1200">
                <a:latin typeface="Times New Roman" panose="02020603050405020304" pitchFamily="18" charset="0"/>
              </a:rPr>
              <a:pPr algn="r"/>
              <a:t>10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BBBBF21C-26D4-45FB-FC41-8C92147FF8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AA7AE41-58B6-060E-21F9-478AEE8D13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衡量调度的标准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AFD05E81-257B-ABDC-49A1-7A45A063739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985" tIns="46493" rIns="92985" bIns="46493" anchor="b"/>
          <a:lstStyle>
            <a:lvl1pPr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C1BA0DE6-795B-4DC5-B88F-505CE947D99C}" type="slidenum">
              <a:rPr lang="zh-CN" altLang="en-US" sz="1200">
                <a:latin typeface="Times New Roman" panose="02020603050405020304" pitchFamily="18" charset="0"/>
              </a:rPr>
              <a:pPr algn="r"/>
              <a:t>11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6123C1A4-77AD-4D68-1B78-EAF895E7B4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F500B275-2176-DF33-16C6-3131BF701E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最优化原则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68621682-7514-183E-7E64-F979CCAC828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985" tIns="46493" rIns="92985" bIns="46493" anchor="b"/>
          <a:lstStyle>
            <a:lvl1pPr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31C26416-52F6-416C-91AB-36F1947A8DAA}" type="slidenum">
              <a:rPr lang="zh-CN" altLang="en-US" sz="1200">
                <a:latin typeface="Times New Roman" panose="02020603050405020304" pitchFamily="18" charset="0"/>
              </a:rPr>
              <a:pPr algn="r"/>
              <a:t>14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A1E8EAD9-F3B4-F30C-C0F9-D0BD802F53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B466A870-EC44-20EE-DC84-3FC274C296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先来先服务调度（续）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3DEAED22-ABB8-CDFF-1798-1DCB23EBDD7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985" tIns="46493" rIns="92985" bIns="46493" anchor="b"/>
          <a:lstStyle>
            <a:lvl1pPr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827E8706-EF6F-4CED-8764-8E933AF820F4}" type="slidenum">
              <a:rPr lang="zh-CN" altLang="en-US" sz="1200">
                <a:latin typeface="Times New Roman" panose="02020603050405020304" pitchFamily="18" charset="0"/>
              </a:rPr>
              <a:pPr algn="r"/>
              <a:t>16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8B747AF8-9928-693B-C6FE-0985783F63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DE7F0E2A-5985-8CE2-EFE4-9E2095E5A8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最短作业优先调度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1F768251-7672-A1C2-C19E-FB62A1B430F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985" tIns="46493" rIns="92985" bIns="46493" anchor="b"/>
          <a:lstStyle>
            <a:lvl1pPr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44F06D2E-10F1-4ACD-A85F-DAEBC97FF526}" type="slidenum">
              <a:rPr lang="zh-CN" altLang="en-US" sz="1200">
                <a:latin typeface="Times New Roman" panose="02020603050405020304" pitchFamily="18" charset="0"/>
              </a:rPr>
              <a:pPr algn="r"/>
              <a:t>19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FEE21F23-FFA3-852D-1820-F5E61DC77D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1E3395E5-6F8B-4B41-5E20-0A90F6F3FF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下一个</a:t>
            </a:r>
            <a:r>
              <a:rPr lang="en-US" altLang="zh-CN"/>
              <a:t>CPU</a:t>
            </a:r>
            <a:r>
              <a:rPr lang="zh-CN" altLang="en-US"/>
              <a:t>脉冲长度的确定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767AD7F3-2466-F474-7D85-2681CB147AA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985" tIns="46493" rIns="92985" bIns="46493" anchor="b"/>
          <a:lstStyle>
            <a:lvl1pPr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2F198753-2BBE-4AD5-AF6A-91F12A981672}" type="slidenum">
              <a:rPr lang="zh-CN" altLang="en-US" sz="1200">
                <a:latin typeface="Times New Roman" panose="02020603050405020304" pitchFamily="18" charset="0"/>
              </a:rPr>
              <a:pPr algn="r"/>
              <a:t>22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16E7342-4245-7525-A1EC-415C0C0AA0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817EC9C2-3407-EA3A-4839-DAB218E977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优先级调度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87645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2452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7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08890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B50B04-3D5F-3748-C7F4-12AD53A456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2984DF-6012-1C82-761D-C37E765E3A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5003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EA0AEC-654D-A4B8-75E5-4A0F561120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A249479-9747-A5E3-D0DB-2076CB18FE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3108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837A81-1B79-B867-292C-D3588AE202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035E78-589E-B44A-6EC6-1B8D199DB2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6272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8862" cy="44831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8350" y="1282700"/>
            <a:ext cx="3600450" cy="44831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26198A-2208-13AA-EB33-D0CB22B7DC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45D57F-1174-7F44-8E65-FE7E173E0F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0880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74BCFAF-B6BA-2BA6-F301-752A9129DC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E0E30D1-B507-05D9-6A9F-58AC2FC008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775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1D1A3CF-EE99-B5B4-3A30-9562CF2EDE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BFEC75B-3500-72B1-BB9A-70C569918E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89183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B1C2855-FA06-6940-B0A9-C9FEFC0C78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DC3CFD7-6BEB-56C2-1372-7B409C74D9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3450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3F25C4-4B3F-889D-4649-4C602C9081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90DB5F-6AFE-A5EC-0180-2424DA6233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969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047159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E953E8-1159-7895-B01A-2F00E8A1BA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0F233F-851C-2523-AFA6-9C37CACB77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8959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3C3F08-695F-F4FC-9794-902CCD4ADA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9E4B9F5-0F93-BF09-F16D-BCDE2BED76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00347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7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8A10F3-8A4C-72EB-37EE-D3A1C9CE32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5904EC-6162-AA9D-8125-7A885F0FB6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831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481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8862" cy="44831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8350" y="1282700"/>
            <a:ext cx="3600450" cy="44831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3001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9026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5264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29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916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61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C031BB1-24D9-1498-7077-B1DA24FD4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E78603B4-E0BB-D8A0-2CA7-6DD0E9DFB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613525"/>
            <a:ext cx="444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rgbClr val="993300"/>
                </a:solidFill>
              </a:rPr>
              <a:t>6.</a:t>
            </a:r>
            <a:fld id="{E25C9C70-85BE-4899-A328-B7AFE2E4DA36}" type="slidenum">
              <a:rPr lang="en-US" altLang="zh-CN" sz="1000" b="1">
                <a:solidFill>
                  <a:srgbClr val="993300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CN" sz="1000" b="1">
              <a:solidFill>
                <a:srgbClr val="993300"/>
              </a:solidFill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5106969-06B0-1025-2CC6-42D74B522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Freeform 5">
            <a:extLst>
              <a:ext uri="{FF2B5EF4-FFF2-40B4-BE49-F238E27FC236}">
                <a16:creationId xmlns:a16="http://schemas.microsoft.com/office/drawing/2014/main" id="{6C43D189-9756-F637-5448-6E936480448F}"/>
              </a:ext>
            </a:extLst>
          </p:cNvPr>
          <p:cNvSpPr>
            <a:spLocks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9525 w 20"/>
              <a:gd name="T1" fmla="*/ 1588 h 4"/>
              <a:gd name="T2" fmla="*/ 0 w 20"/>
              <a:gd name="T3" fmla="*/ 0 h 4"/>
              <a:gd name="T4" fmla="*/ 7620 w 20"/>
              <a:gd name="T5" fmla="*/ 0 h 4"/>
              <a:gd name="T6" fmla="*/ 9525 w 20"/>
              <a:gd name="T7" fmla="*/ 1588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Freeform 6">
            <a:extLst>
              <a:ext uri="{FF2B5EF4-FFF2-40B4-BE49-F238E27FC236}">
                <a16:creationId xmlns:a16="http://schemas.microsoft.com/office/drawing/2014/main" id="{9C3B3747-B2A5-2C2E-9E59-CBD250DD42A1}"/>
              </a:ext>
            </a:extLst>
          </p:cNvPr>
          <p:cNvSpPr>
            <a:spLocks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4762 w 12"/>
              <a:gd name="T1" fmla="*/ 1587 h 4"/>
              <a:gd name="T2" fmla="*/ 0 w 12"/>
              <a:gd name="T3" fmla="*/ 0 h 4"/>
              <a:gd name="T4" fmla="*/ 4762 w 12"/>
              <a:gd name="T5" fmla="*/ 0 h 4"/>
              <a:gd name="T6" fmla="*/ 4762 w 12"/>
              <a:gd name="T7" fmla="*/ 1587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281A05A9-3AE1-E366-7BFB-79040E283597}"/>
              </a:ext>
            </a:extLst>
          </p:cNvPr>
          <p:cNvSpPr>
            <a:spLocks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4630 w 12"/>
              <a:gd name="T1" fmla="*/ 9525 h 12"/>
              <a:gd name="T2" fmla="*/ 0 w 12"/>
              <a:gd name="T3" fmla="*/ 7938 h 12"/>
              <a:gd name="T4" fmla="*/ 7937 w 12"/>
              <a:gd name="T5" fmla="*/ 0 h 12"/>
              <a:gd name="T6" fmla="*/ 4630 w 12"/>
              <a:gd name="T7" fmla="*/ 9525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Freeform 10">
            <a:extLst>
              <a:ext uri="{FF2B5EF4-FFF2-40B4-BE49-F238E27FC236}">
                <a16:creationId xmlns:a16="http://schemas.microsoft.com/office/drawing/2014/main" id="{4BFFA2A0-30C1-8FA3-0436-8A26DFCC62D7}"/>
              </a:ext>
            </a:extLst>
          </p:cNvPr>
          <p:cNvSpPr>
            <a:spLocks/>
          </p:cNvSpPr>
          <p:nvPr/>
        </p:nvSpPr>
        <p:spPr bwMode="auto">
          <a:xfrm>
            <a:off x="-1655763" y="1109663"/>
            <a:ext cx="4763" cy="1587"/>
          </a:xfrm>
          <a:custGeom>
            <a:avLst/>
            <a:gdLst>
              <a:gd name="T0" fmla="*/ 4763 w 13"/>
              <a:gd name="T1" fmla="*/ 0 h 1587"/>
              <a:gd name="T2" fmla="*/ 0 w 13"/>
              <a:gd name="T3" fmla="*/ 0 h 1587"/>
              <a:gd name="T4" fmla="*/ 2565 w 13"/>
              <a:gd name="T5" fmla="*/ 0 h 1587"/>
              <a:gd name="T6" fmla="*/ 4763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Freeform 11">
            <a:extLst>
              <a:ext uri="{FF2B5EF4-FFF2-40B4-BE49-F238E27FC236}">
                <a16:creationId xmlns:a16="http://schemas.microsoft.com/office/drawing/2014/main" id="{8B339CCF-6A9D-E1D5-D015-246AC3818977}"/>
              </a:ext>
            </a:extLst>
          </p:cNvPr>
          <p:cNvSpPr>
            <a:spLocks/>
          </p:cNvSpPr>
          <p:nvPr/>
        </p:nvSpPr>
        <p:spPr bwMode="auto">
          <a:xfrm>
            <a:off x="-895350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3175 w 10"/>
              <a:gd name="T3" fmla="*/ 0 h 1587"/>
              <a:gd name="T4" fmla="*/ 1905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Rectangle 12">
            <a:extLst>
              <a:ext uri="{FF2B5EF4-FFF2-40B4-BE49-F238E27FC236}">
                <a16:creationId xmlns:a16="http://schemas.microsoft.com/office/drawing/2014/main" id="{7912C68A-CB6A-8D0A-0B72-ECC81BFE4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76375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35" name="Freeform 13">
            <a:extLst>
              <a:ext uri="{FF2B5EF4-FFF2-40B4-BE49-F238E27FC236}">
                <a16:creationId xmlns:a16="http://schemas.microsoft.com/office/drawing/2014/main" id="{3EB97151-F5B6-F982-53C3-8E42DC2D0DF1}"/>
              </a:ext>
            </a:extLst>
          </p:cNvPr>
          <p:cNvSpPr>
            <a:spLocks/>
          </p:cNvSpPr>
          <p:nvPr/>
        </p:nvSpPr>
        <p:spPr bwMode="auto">
          <a:xfrm>
            <a:off x="-1463675" y="889000"/>
            <a:ext cx="6350" cy="1588"/>
          </a:xfrm>
          <a:custGeom>
            <a:avLst/>
            <a:gdLst>
              <a:gd name="T0" fmla="*/ 0 w 18"/>
              <a:gd name="T1" fmla="*/ 1588 h 7"/>
              <a:gd name="T2" fmla="*/ 4233 w 18"/>
              <a:gd name="T3" fmla="*/ 0 h 7"/>
              <a:gd name="T4" fmla="*/ 6350 w 18"/>
              <a:gd name="T5" fmla="*/ 0 h 7"/>
              <a:gd name="T6" fmla="*/ 0 w 18"/>
              <a:gd name="T7" fmla="*/ 1588 h 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Freeform 14">
            <a:extLst>
              <a:ext uri="{FF2B5EF4-FFF2-40B4-BE49-F238E27FC236}">
                <a16:creationId xmlns:a16="http://schemas.microsoft.com/office/drawing/2014/main" id="{ECF2089B-DAA3-227A-A24F-EF89DDE52DF2}"/>
              </a:ext>
            </a:extLst>
          </p:cNvPr>
          <p:cNvSpPr>
            <a:spLocks/>
          </p:cNvSpPr>
          <p:nvPr/>
        </p:nvSpPr>
        <p:spPr bwMode="auto">
          <a:xfrm>
            <a:off x="-1636713" y="1144588"/>
            <a:ext cx="1588" cy="6350"/>
          </a:xfrm>
          <a:custGeom>
            <a:avLst/>
            <a:gdLst>
              <a:gd name="T0" fmla="*/ 0 w 6"/>
              <a:gd name="T1" fmla="*/ 6350 h 16"/>
              <a:gd name="T2" fmla="*/ 1588 w 6"/>
              <a:gd name="T3" fmla="*/ 0 h 16"/>
              <a:gd name="T4" fmla="*/ 794 w 6"/>
              <a:gd name="T5" fmla="*/ 5159 h 16"/>
              <a:gd name="T6" fmla="*/ 0 w 6"/>
              <a:gd name="T7" fmla="*/ 6350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7" name="Freeform 15">
            <a:extLst>
              <a:ext uri="{FF2B5EF4-FFF2-40B4-BE49-F238E27FC236}">
                <a16:creationId xmlns:a16="http://schemas.microsoft.com/office/drawing/2014/main" id="{BB20F32C-AA72-C1C4-3504-B0A0EF32DE87}"/>
              </a:ext>
            </a:extLst>
          </p:cNvPr>
          <p:cNvSpPr>
            <a:spLocks/>
          </p:cNvSpPr>
          <p:nvPr/>
        </p:nvSpPr>
        <p:spPr bwMode="auto">
          <a:xfrm>
            <a:off x="-1244600" y="1146175"/>
            <a:ext cx="4762" cy="7938"/>
          </a:xfrm>
          <a:custGeom>
            <a:avLst/>
            <a:gdLst>
              <a:gd name="T0" fmla="*/ 3463 w 11"/>
              <a:gd name="T1" fmla="*/ 7938 h 20"/>
              <a:gd name="T2" fmla="*/ 0 w 11"/>
              <a:gd name="T3" fmla="*/ 0 h 20"/>
              <a:gd name="T4" fmla="*/ 4762 w 11"/>
              <a:gd name="T5" fmla="*/ 6350 h 20"/>
              <a:gd name="T6" fmla="*/ 3463 w 11"/>
              <a:gd name="T7" fmla="*/ 7938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Freeform 16">
            <a:extLst>
              <a:ext uri="{FF2B5EF4-FFF2-40B4-BE49-F238E27FC236}">
                <a16:creationId xmlns:a16="http://schemas.microsoft.com/office/drawing/2014/main" id="{56E280F6-2AA6-A203-4A3B-703258BC36D4}"/>
              </a:ext>
            </a:extLst>
          </p:cNvPr>
          <p:cNvSpPr>
            <a:spLocks/>
          </p:cNvSpPr>
          <p:nvPr/>
        </p:nvSpPr>
        <p:spPr bwMode="auto">
          <a:xfrm>
            <a:off x="-1098550" y="1228725"/>
            <a:ext cx="1587" cy="6350"/>
          </a:xfrm>
          <a:custGeom>
            <a:avLst/>
            <a:gdLst>
              <a:gd name="T0" fmla="*/ 0 w 7"/>
              <a:gd name="T1" fmla="*/ 6350 h 14"/>
              <a:gd name="T2" fmla="*/ 1587 w 7"/>
              <a:gd name="T3" fmla="*/ 0 h 14"/>
              <a:gd name="T4" fmla="*/ 1587 w 7"/>
              <a:gd name="T5" fmla="*/ 3175 h 14"/>
              <a:gd name="T6" fmla="*/ 0 w 7"/>
              <a:gd name="T7" fmla="*/ 6350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Freeform 17">
            <a:extLst>
              <a:ext uri="{FF2B5EF4-FFF2-40B4-BE49-F238E27FC236}">
                <a16:creationId xmlns:a16="http://schemas.microsoft.com/office/drawing/2014/main" id="{2B7E1A82-4573-D70A-4446-1D1D2EFEF29A}"/>
              </a:ext>
            </a:extLst>
          </p:cNvPr>
          <p:cNvSpPr>
            <a:spLocks/>
          </p:cNvSpPr>
          <p:nvPr/>
        </p:nvSpPr>
        <p:spPr bwMode="auto">
          <a:xfrm>
            <a:off x="-1300163" y="1270000"/>
            <a:ext cx="12700" cy="1588"/>
          </a:xfrm>
          <a:custGeom>
            <a:avLst/>
            <a:gdLst>
              <a:gd name="T0" fmla="*/ 0 w 30"/>
              <a:gd name="T1" fmla="*/ 1588 h 3"/>
              <a:gd name="T2" fmla="*/ 6350 w 30"/>
              <a:gd name="T3" fmla="*/ 0 h 3"/>
              <a:gd name="T4" fmla="*/ 12700 w 30"/>
              <a:gd name="T5" fmla="*/ 0 h 3"/>
              <a:gd name="T6" fmla="*/ 0 w 30"/>
              <a:gd name="T7" fmla="*/ 1588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Freeform 18">
            <a:extLst>
              <a:ext uri="{FF2B5EF4-FFF2-40B4-BE49-F238E27FC236}">
                <a16:creationId xmlns:a16="http://schemas.microsoft.com/office/drawing/2014/main" id="{2D73C645-B184-4887-CC33-EDCBE69C9AD9}"/>
              </a:ext>
            </a:extLst>
          </p:cNvPr>
          <p:cNvSpPr>
            <a:spLocks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9525 h 24"/>
              <a:gd name="T2" fmla="*/ 4762 w 9"/>
              <a:gd name="T3" fmla="*/ 0 h 24"/>
              <a:gd name="T4" fmla="*/ 3175 w 9"/>
              <a:gd name="T5" fmla="*/ 6747 h 24"/>
              <a:gd name="T6" fmla="*/ 0 w 9"/>
              <a:gd name="T7" fmla="*/ 9525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41" name="Picture 19" descr="Slide_iconblue_pc">
            <a:extLst>
              <a:ext uri="{FF2B5EF4-FFF2-40B4-BE49-F238E27FC236}">
                <a16:creationId xmlns:a16="http://schemas.microsoft.com/office/drawing/2014/main" id="{9E449C21-DF34-7DBC-F0D1-2D4E52752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75" y="6010275"/>
            <a:ext cx="10112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20" descr="Slide_iconvertical">
            <a:extLst>
              <a:ext uri="{FF2B5EF4-FFF2-40B4-BE49-F238E27FC236}">
                <a16:creationId xmlns:a16="http://schemas.microsoft.com/office/drawing/2014/main" id="{07548243-5422-2BF7-F228-7A233A6FD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07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4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99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Slide_iconblue_pc">
            <a:extLst>
              <a:ext uri="{FF2B5EF4-FFF2-40B4-BE49-F238E27FC236}">
                <a16:creationId xmlns:a16="http://schemas.microsoft.com/office/drawing/2014/main" id="{20B191D4-022D-58F1-CAFA-1FA3A2CD9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4829175"/>
            <a:ext cx="2349500" cy="14192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8" descr="BD21332_">
            <a:extLst>
              <a:ext uri="{FF2B5EF4-FFF2-40B4-BE49-F238E27FC236}">
                <a16:creationId xmlns:a16="http://schemas.microsoft.com/office/drawing/2014/main" id="{8EF44C2C-1EE7-4FED-0099-6319AE656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3603625"/>
            <a:ext cx="60356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2">
            <a:extLst>
              <a:ext uri="{FF2B5EF4-FFF2-40B4-BE49-F238E27FC236}">
                <a16:creationId xmlns:a16="http://schemas.microsoft.com/office/drawing/2014/main" id="{58A7AF76-5359-AB15-7471-BAFD44E71C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7D1F0EDC-9640-8ABC-13FA-D1C02F4C6C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4" name="Rectangle 4">
            <a:extLst>
              <a:ext uri="{FF2B5EF4-FFF2-40B4-BE49-F238E27FC236}">
                <a16:creationId xmlns:a16="http://schemas.microsoft.com/office/drawing/2014/main" id="{A6ACB44A-D349-0811-1A3D-F90E1164D5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buFont typeface="Arial" panose="020B0604020202020204" pitchFamily="34" charset="0"/>
              <a:buNone/>
              <a:defRPr sz="1400" smtClean="0">
                <a:solidFill>
                  <a:srgbClr val="578963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5">
            <a:extLst>
              <a:ext uri="{FF2B5EF4-FFF2-40B4-BE49-F238E27FC236}">
                <a16:creationId xmlns:a16="http://schemas.microsoft.com/office/drawing/2014/main" id="{FFE76A5F-D326-49C6-A05E-2F6FBB32D87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buFont typeface="Arial" panose="020B0604020202020204" pitchFamily="34" charset="0"/>
              <a:buNone/>
              <a:defRPr sz="1400" smtClean="0">
                <a:solidFill>
                  <a:srgbClr val="578963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4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899EC3E-D5E0-2AB0-4F42-84DD0612CD0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Chap 5  CPU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调度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9713581-A36F-8CA9-5B5A-9E13D1E294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96925" y="384175"/>
            <a:ext cx="7188200" cy="6096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概念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73543E3-2527-A903-5774-819935F794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93800" y="1295400"/>
            <a:ext cx="7029450" cy="534352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CPU</a:t>
            </a:r>
            <a:r>
              <a:rPr lang="zh-CN" altLang="en-US">
                <a:ea typeface="宋体" panose="02010600030101010101" pitchFamily="2" charset="-122"/>
              </a:rPr>
              <a:t>利用率 – 固定时间内</a:t>
            </a:r>
            <a:r>
              <a:rPr lang="en-US" altLang="zh-CN">
                <a:ea typeface="宋体" panose="02010600030101010101" pitchFamily="2" charset="-122"/>
              </a:rPr>
              <a:t>CPU</a:t>
            </a:r>
            <a:r>
              <a:rPr lang="zh-CN" altLang="en-US">
                <a:ea typeface="宋体" panose="02010600030101010101" pitchFamily="2" charset="-122"/>
              </a:rPr>
              <a:t>运行事件的比例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吞吐量 – 单位时间内运行完的进程数</a:t>
            </a:r>
          </a:p>
          <a:p>
            <a:r>
              <a:rPr lang="zh-CN" altLang="en-US">
                <a:ea typeface="宋体" panose="02010600030101010101" pitchFamily="2" charset="-122"/>
              </a:rPr>
              <a:t>周转时间 – 进程从提交到运行结束的全部时间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带权周转时间</a:t>
            </a:r>
            <a:r>
              <a:rPr lang="en-US" altLang="zh-CN">
                <a:ea typeface="宋体" panose="02010600030101010101" pitchFamily="2" charset="-122"/>
              </a:rPr>
              <a:t>—</a:t>
            </a:r>
            <a:r>
              <a:rPr lang="zh-CN" altLang="en-US">
                <a:ea typeface="宋体" panose="02010600030101010101" pitchFamily="2" charset="-122"/>
              </a:rPr>
              <a:t>周转时间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r>
              <a:rPr lang="zh-CN" altLang="en-US">
                <a:ea typeface="宋体" panose="02010600030101010101" pitchFamily="2" charset="-122"/>
              </a:rPr>
              <a:t>运行时间</a:t>
            </a:r>
          </a:p>
          <a:p>
            <a:r>
              <a:rPr lang="zh-CN" altLang="en-US">
                <a:ea typeface="宋体" panose="02010600030101010101" pitchFamily="2" charset="-122"/>
              </a:rPr>
              <a:t>等待时间 – 进程等待调度（不在运行）的时间片总和 </a:t>
            </a:r>
          </a:p>
          <a:p>
            <a:r>
              <a:rPr lang="zh-CN" altLang="en-US">
                <a:ea typeface="宋体" panose="02010600030101010101" pitchFamily="2" charset="-122"/>
              </a:rPr>
              <a:t>响应时间 – 从进程提出请求到 首次被响应[而不是输出结果]的时间段[在分时系统环境下] 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1200">
                <a:ea typeface="宋体" panose="02010600030101010101" pitchFamily="2" charset="-122"/>
              </a:rPr>
              <a:t>    0            1            2            3             4            5            6            7             8            9          10</a:t>
            </a:r>
          </a:p>
          <a:p>
            <a:pPr>
              <a:buFont typeface="Monotype Sorts" pitchFamily="2" charset="2"/>
              <a:buNone/>
            </a:pPr>
            <a:r>
              <a:rPr lang="zh-CN" altLang="en-US" sz="1600">
                <a:ea typeface="宋体" panose="02010600030101010101" pitchFamily="2" charset="-122"/>
              </a:rPr>
              <a:t>运行时间：</a:t>
            </a:r>
            <a:r>
              <a:rPr lang="en-US" altLang="zh-CN" sz="1600">
                <a:ea typeface="宋体" panose="02010600030101010101" pitchFamily="2" charset="-122"/>
              </a:rPr>
              <a:t>1+2+3=6</a:t>
            </a:r>
          </a:p>
          <a:p>
            <a:pPr>
              <a:buFont typeface="Monotype Sorts" pitchFamily="2" charset="2"/>
              <a:buNone/>
            </a:pPr>
            <a:r>
              <a:rPr lang="zh-CN" altLang="en-US" sz="1600">
                <a:ea typeface="宋体" panose="02010600030101010101" pitchFamily="2" charset="-122"/>
              </a:rPr>
              <a:t>周转时间：</a:t>
            </a:r>
            <a:r>
              <a:rPr lang="en-US" altLang="zh-CN" sz="1600">
                <a:ea typeface="宋体" panose="02010600030101010101" pitchFamily="2" charset="-122"/>
              </a:rPr>
              <a:t>10-0=10                                            </a:t>
            </a:r>
            <a:r>
              <a:rPr lang="zh-CN" altLang="en-US" sz="1600">
                <a:ea typeface="宋体" panose="02010600030101010101" pitchFamily="2" charset="-122"/>
              </a:rPr>
              <a:t>不运行                   运行</a:t>
            </a:r>
            <a:endParaRPr lang="en-US" altLang="zh-CN" sz="160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zh-CN" altLang="en-US" sz="1600">
                <a:ea typeface="宋体" panose="02010600030101010101" pitchFamily="2" charset="-122"/>
              </a:rPr>
              <a:t>等待时间：</a:t>
            </a:r>
            <a:r>
              <a:rPr lang="en-US" altLang="zh-CN" sz="1600">
                <a:ea typeface="宋体" panose="02010600030101010101" pitchFamily="2" charset="-122"/>
              </a:rPr>
              <a:t>1+1+2=4 </a:t>
            </a:r>
            <a:r>
              <a:rPr lang="zh-CN" altLang="en-US" sz="1600">
                <a:ea typeface="宋体" panose="02010600030101010101" pitchFamily="2" charset="-122"/>
              </a:rPr>
              <a:t>或 </a:t>
            </a:r>
            <a:r>
              <a:rPr lang="en-US" altLang="zh-CN" sz="1600">
                <a:ea typeface="宋体" panose="02010600030101010101" pitchFamily="2" charset="-122"/>
              </a:rPr>
              <a:t>10-6=4</a:t>
            </a:r>
          </a:p>
          <a:p>
            <a:pPr>
              <a:buFont typeface="Monotype Sorts" pitchFamily="2" charset="2"/>
              <a:buNone/>
            </a:pPr>
            <a:r>
              <a:rPr lang="zh-CN" altLang="en-US" sz="1600">
                <a:ea typeface="宋体" panose="02010600030101010101" pitchFamily="2" charset="-122"/>
              </a:rPr>
              <a:t>响应时间：</a:t>
            </a:r>
            <a:r>
              <a:rPr lang="en-US" altLang="zh-CN" sz="1600">
                <a:ea typeface="宋体" panose="02010600030101010101" pitchFamily="2" charset="-122"/>
              </a:rPr>
              <a:t>1 &lt;=</a:t>
            </a:r>
            <a:r>
              <a:rPr lang="zh-CN" altLang="en-US" sz="1600">
                <a:ea typeface="宋体" panose="02010600030101010101" pitchFamily="2" charset="-122"/>
              </a:rPr>
              <a:t>等待时间</a:t>
            </a:r>
            <a:endParaRPr lang="en-US" altLang="zh-CN" sz="160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CPU</a:t>
            </a:r>
            <a:r>
              <a:rPr lang="zh-CN" altLang="en-US" sz="1600">
                <a:ea typeface="宋体" panose="02010600030101010101" pitchFamily="2" charset="-122"/>
              </a:rPr>
              <a:t>利用率：</a:t>
            </a:r>
            <a:r>
              <a:rPr lang="en-US" altLang="zh-CN" sz="1600">
                <a:ea typeface="宋体" panose="02010600030101010101" pitchFamily="2" charset="-122"/>
              </a:rPr>
              <a:t>6/10=60%</a:t>
            </a:r>
          </a:p>
          <a:p>
            <a:pPr>
              <a:buFont typeface="Monotype Sorts" pitchFamily="2" charset="2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6388" name="Group 4">
            <a:extLst>
              <a:ext uri="{FF2B5EF4-FFF2-40B4-BE49-F238E27FC236}">
                <a16:creationId xmlns:a16="http://schemas.microsoft.com/office/drawing/2014/main" id="{AA17F6F5-CA4E-1E9F-FB0C-38E53EE9766D}"/>
              </a:ext>
            </a:extLst>
          </p:cNvPr>
          <p:cNvGraphicFramePr>
            <a:graphicFrameLocks noGrp="1"/>
          </p:cNvGraphicFramePr>
          <p:nvPr/>
        </p:nvGraphicFramePr>
        <p:xfrm>
          <a:off x="1471613" y="3983038"/>
          <a:ext cx="6096000" cy="5365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6336101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001063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814738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73689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493675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899982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241041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46092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668580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69203386"/>
                    </a:ext>
                  </a:extLst>
                </a:gridCol>
              </a:tblGrid>
              <a:tr h="5365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246530"/>
                  </a:ext>
                </a:extLst>
              </a:tr>
            </a:tbl>
          </a:graphicData>
        </a:graphic>
      </p:graphicFrame>
      <p:sp>
        <p:nvSpPr>
          <p:cNvPr id="16412" name="矩形 2">
            <a:extLst>
              <a:ext uri="{FF2B5EF4-FFF2-40B4-BE49-F238E27FC236}">
                <a16:creationId xmlns:a16="http://schemas.microsoft.com/office/drawing/2014/main" id="{BBFCDDC3-4076-57F1-98DF-8448FB5D0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019675"/>
            <a:ext cx="658813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endParaRPr lang="zh-CN" altLang="zh-CN"/>
          </a:p>
        </p:txBody>
      </p:sp>
      <p:sp>
        <p:nvSpPr>
          <p:cNvPr id="16413" name="矩形 5">
            <a:extLst>
              <a:ext uri="{FF2B5EF4-FFF2-40B4-BE49-F238E27FC236}">
                <a16:creationId xmlns:a16="http://schemas.microsoft.com/office/drawing/2014/main" id="{1949752A-6827-AF98-55FC-FDA1A2B24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213" y="5014913"/>
            <a:ext cx="660400" cy="465137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endParaRPr lang="zh-CN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1B16D8C-FD07-E930-E357-815F957E16B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377825"/>
            <a:ext cx="6553200" cy="598488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优化准则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012C103-39D8-B305-C72E-D215E1C06F9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2963" y="1379538"/>
            <a:ext cx="7351712" cy="4483100"/>
          </a:xfrm>
        </p:spPr>
        <p:txBody>
          <a:bodyPr/>
          <a:lstStyle/>
          <a:p>
            <a:r>
              <a:rPr lang="zh-CN" altLang="en-US" sz="2400">
                <a:ea typeface="宋体" panose="02010600030101010101" pitchFamily="2" charset="-122"/>
              </a:rPr>
              <a:t>最大的</a:t>
            </a:r>
            <a:r>
              <a:rPr lang="en-US" altLang="zh-CN" sz="2400">
                <a:ea typeface="宋体" panose="02010600030101010101" pitchFamily="2" charset="-122"/>
              </a:rPr>
              <a:t>CPU</a:t>
            </a:r>
            <a:r>
              <a:rPr lang="zh-CN" altLang="en-US" sz="2400">
                <a:ea typeface="宋体" panose="02010600030101010101" pitchFamily="2" charset="-122"/>
              </a:rPr>
              <a:t>利用率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最大的吞吐量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最短的周转时间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最短的等待时间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最短的响应时间</a:t>
            </a:r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解决方法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zh-CN" altLang="en-US" sz="2400">
                <a:ea typeface="宋体" panose="02010600030101010101" pitchFamily="2" charset="-122"/>
              </a:rPr>
              <a:t>调度算法：决定就绪队列中哪个进程被选中运行</a:t>
            </a:r>
          </a:p>
        </p:txBody>
      </p:sp>
      <p:grpSp>
        <p:nvGrpSpPr>
          <p:cNvPr id="18436" name="Group 4">
            <a:extLst>
              <a:ext uri="{FF2B5EF4-FFF2-40B4-BE49-F238E27FC236}">
                <a16:creationId xmlns:a16="http://schemas.microsoft.com/office/drawing/2014/main" id="{91B0E01E-ACF7-7AE2-2088-B40A86A6D19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51763" y="6148388"/>
            <a:ext cx="1093787" cy="428625"/>
            <a:chOff x="0" y="0"/>
            <a:chExt cx="689" cy="270"/>
          </a:xfrm>
        </p:grpSpPr>
        <p:pic>
          <p:nvPicPr>
            <p:cNvPr id="18437" name="Picture 6" descr="001">
              <a:hlinkClick r:id="rId3" action="ppaction://hlinksldjump"/>
              <a:extLst>
                <a:ext uri="{FF2B5EF4-FFF2-40B4-BE49-F238E27FC236}">
                  <a16:creationId xmlns:a16="http://schemas.microsoft.com/office/drawing/2014/main" id="{1697DF8C-C345-4516-0F65-C9AF769193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" y="0"/>
              <a:ext cx="36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38" name="Picture 7" descr="24arrow03242">
              <a:hlinkClick r:id="rId3" action="ppaction://hlinksldjump"/>
              <a:extLst>
                <a:ext uri="{FF2B5EF4-FFF2-40B4-BE49-F238E27FC236}">
                  <a16:creationId xmlns:a16="http://schemas.microsoft.com/office/drawing/2014/main" id="{C694E866-23F5-541E-3FB4-F51C76AD42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1"/>
              <a:ext cx="37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3">
            <a:extLst>
              <a:ext uri="{FF2B5EF4-FFF2-40B4-BE49-F238E27FC236}">
                <a16:creationId xmlns:a16="http://schemas.microsoft.com/office/drawing/2014/main" id="{90AEEA06-95BC-7A2B-87A9-C50C4BDE093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3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、调度算法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19FE9C0-F1A7-37C8-818B-2DE6843A8B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39800" y="290513"/>
            <a:ext cx="7442200" cy="831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First-Come First-Served (FCFS)</a:t>
            </a:r>
            <a:b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</a:b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先来先服务调度算法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A119963-A7EC-DDA8-B97C-2B8292053DB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309688"/>
            <a:ext cx="7042150" cy="49990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</a:rPr>
              <a:t>调度依据：进入就绪队列的时间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</a:rPr>
              <a:t>调度方法：先进入就绪队列的进程被优先选中运行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</a:rPr>
              <a:t>使用</a:t>
            </a:r>
            <a:r>
              <a:rPr lang="en-US" altLang="zh-CN" sz="2000">
                <a:ea typeface="宋体" panose="02010600030101010101" pitchFamily="2" charset="-122"/>
              </a:rPr>
              <a:t>FIFO</a:t>
            </a:r>
            <a:r>
              <a:rPr lang="zh-CN" altLang="en-US" sz="2000">
                <a:ea typeface="宋体" panose="02010600030101010101" pitchFamily="2" charset="-122"/>
              </a:rPr>
              <a:t>队列实现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</a:rPr>
              <a:t>举例</a:t>
            </a:r>
            <a:r>
              <a:rPr lang="en-US" altLang="zh-CN" sz="2000">
                <a:ea typeface="宋体" panose="02010600030101010101" pitchFamily="2" charset="-122"/>
              </a:rPr>
              <a:t>:	</a:t>
            </a:r>
            <a:r>
              <a:rPr lang="zh-CN" altLang="en-US" sz="2000" u="sng">
                <a:ea typeface="宋体" panose="02010600030101010101" pitchFamily="2" charset="-122"/>
              </a:rPr>
              <a:t>进程</a:t>
            </a:r>
            <a:r>
              <a:rPr lang="zh-CN" altLang="en-US" sz="2000">
                <a:ea typeface="宋体" panose="02010600030101010101" pitchFamily="2" charset="-122"/>
              </a:rPr>
              <a:t>		</a:t>
            </a:r>
            <a:r>
              <a:rPr lang="zh-CN" altLang="en-US" sz="2000" u="sng">
                <a:ea typeface="宋体" panose="02010600030101010101" pitchFamily="2" charset="-122"/>
              </a:rPr>
              <a:t>区间时间</a:t>
            </a:r>
            <a:endParaRPr lang="en-US" altLang="zh-CN" sz="2000" u="sng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		</a:t>
            </a: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 i="1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		24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		</a:t>
            </a: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 i="1" baseline="-25000">
                <a:ea typeface="宋体" panose="02010600030101010101" pitchFamily="2" charset="-122"/>
              </a:rPr>
              <a:t>2</a:t>
            </a:r>
            <a:r>
              <a:rPr lang="en-US" altLang="zh-CN" sz="2000">
                <a:ea typeface="宋体" panose="02010600030101010101" pitchFamily="2" charset="-122"/>
              </a:rPr>
              <a:t> 		3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	 	</a:t>
            </a: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 i="1" baseline="-25000">
                <a:ea typeface="宋体" panose="02010600030101010101" pitchFamily="2" charset="-122"/>
              </a:rPr>
              <a:t>3		</a:t>
            </a:r>
            <a:r>
              <a:rPr lang="en-US" altLang="zh-CN" sz="2000">
                <a:ea typeface="宋体" panose="02010600030101010101" pitchFamily="2" charset="-122"/>
              </a:rPr>
              <a:t>3</a:t>
            </a:r>
            <a:r>
              <a:rPr lang="en-US" altLang="zh-CN" sz="2000" i="1" baseline="-25000"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</a:rPr>
              <a:t>假定进程到达顺序如下: </a:t>
            </a: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 i="1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 , </a:t>
            </a: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 i="1" baseline="-25000">
                <a:ea typeface="宋体" panose="02010600030101010101" pitchFamily="2" charset="-122"/>
              </a:rPr>
              <a:t>2</a:t>
            </a:r>
            <a:r>
              <a:rPr lang="en-US" altLang="zh-CN" sz="2000">
                <a:ea typeface="宋体" panose="02010600030101010101" pitchFamily="2" charset="-122"/>
              </a:rPr>
              <a:t> , </a:t>
            </a: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 i="1" baseline="-25000">
                <a:ea typeface="宋体" panose="02010600030101010101" pitchFamily="2" charset="-122"/>
              </a:rPr>
              <a:t>3  </a:t>
            </a:r>
            <a:r>
              <a:rPr lang="zh-CN" altLang="en-US" sz="2000">
                <a:ea typeface="宋体" panose="02010600030101010101" pitchFamily="2" charset="-122"/>
              </a:rPr>
              <a:t>该调度的</a:t>
            </a:r>
            <a:r>
              <a:rPr lang="en-US" altLang="zh-CN" sz="2000">
                <a:ea typeface="宋体" panose="02010600030101010101" pitchFamily="2" charset="-122"/>
              </a:rPr>
              <a:t>Gantt</a:t>
            </a:r>
            <a:r>
              <a:rPr lang="zh-CN" altLang="en-US" sz="2000">
                <a:ea typeface="宋体" panose="02010600030101010101" pitchFamily="2" charset="-122"/>
              </a:rPr>
              <a:t>图为:</a:t>
            </a:r>
            <a:br>
              <a:rPr lang="zh-CN" altLang="en-US" sz="2000">
                <a:ea typeface="宋体" panose="02010600030101010101" pitchFamily="2" charset="-122"/>
              </a:rPr>
            </a:br>
            <a:br>
              <a:rPr lang="zh-CN" altLang="en-US" sz="2000">
                <a:ea typeface="宋体" panose="02010600030101010101" pitchFamily="2" charset="-122"/>
              </a:rPr>
            </a:br>
            <a:br>
              <a:rPr lang="zh-CN" altLang="en-US" sz="2000">
                <a:ea typeface="宋体" panose="02010600030101010101" pitchFamily="2" charset="-122"/>
              </a:rPr>
            </a:br>
            <a:br>
              <a:rPr lang="zh-CN" altLang="en-US" sz="2000">
                <a:ea typeface="宋体" panose="02010600030101010101" pitchFamily="2" charset="-122"/>
              </a:rPr>
            </a:br>
            <a:br>
              <a:rPr lang="zh-CN" altLang="en-US" sz="2000">
                <a:ea typeface="宋体" panose="02010600030101010101" pitchFamily="2" charset="-122"/>
              </a:rPr>
            </a:br>
            <a:endParaRPr lang="zh-CN" altLang="en-US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</a:rPr>
              <a:t>等待时间：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 i="1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  = 0; </a:t>
            </a: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 i="1" baseline="-25000">
                <a:ea typeface="宋体" panose="02010600030101010101" pitchFamily="2" charset="-122"/>
              </a:rPr>
              <a:t>2</a:t>
            </a:r>
            <a:r>
              <a:rPr lang="en-US" altLang="zh-CN" sz="2000">
                <a:ea typeface="宋体" panose="02010600030101010101" pitchFamily="2" charset="-122"/>
              </a:rPr>
              <a:t>  = 24; </a:t>
            </a: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 i="1" baseline="-25000">
                <a:ea typeface="宋体" panose="02010600030101010101" pitchFamily="2" charset="-122"/>
              </a:rPr>
              <a:t>3 </a:t>
            </a:r>
            <a:r>
              <a:rPr lang="en-US" altLang="zh-CN" sz="2000">
                <a:ea typeface="宋体" panose="02010600030101010101" pitchFamily="2" charset="-122"/>
              </a:rPr>
              <a:t>= 27</a:t>
            </a:r>
          </a:p>
          <a:p>
            <a:pPr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</a:rPr>
              <a:t>平均等待时间:  (0 + 24 + 27)/3 = 17</a:t>
            </a:r>
          </a:p>
        </p:txBody>
      </p:sp>
      <p:grpSp>
        <p:nvGrpSpPr>
          <p:cNvPr id="21508" name="Group 4">
            <a:extLst>
              <a:ext uri="{FF2B5EF4-FFF2-40B4-BE49-F238E27FC236}">
                <a16:creationId xmlns:a16="http://schemas.microsoft.com/office/drawing/2014/main" id="{C636D45B-AB7E-F6E5-6D7D-27C39E59B38C}"/>
              </a:ext>
            </a:extLst>
          </p:cNvPr>
          <p:cNvGrpSpPr>
            <a:grpSpLocks/>
          </p:cNvGrpSpPr>
          <p:nvPr/>
        </p:nvGrpSpPr>
        <p:grpSpPr bwMode="auto">
          <a:xfrm>
            <a:off x="1357313" y="4468813"/>
            <a:ext cx="5556250" cy="1128712"/>
            <a:chOff x="0" y="0"/>
            <a:chExt cx="3500" cy="711"/>
          </a:xfrm>
        </p:grpSpPr>
        <p:sp>
          <p:nvSpPr>
            <p:cNvPr id="21509" name="Rectangle 5">
              <a:extLst>
                <a:ext uri="{FF2B5EF4-FFF2-40B4-BE49-F238E27FC236}">
                  <a16:creationId xmlns:a16="http://schemas.microsoft.com/office/drawing/2014/main" id="{FC52AA9B-8509-B7C5-DD4A-DF2069826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" y="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Monotype Sorts" pitchFamily="2" charset="2"/>
                <a:buNone/>
              </a:pPr>
              <a:endParaRPr lang="zh-CN" altLang="zh-CN"/>
            </a:p>
          </p:txBody>
        </p:sp>
        <p:sp>
          <p:nvSpPr>
            <p:cNvPr id="21510" name="Text Box 6">
              <a:extLst>
                <a:ext uri="{FF2B5EF4-FFF2-40B4-BE49-F238E27FC236}">
                  <a16:creationId xmlns:a16="http://schemas.microsoft.com/office/drawing/2014/main" id="{6AAA7075-D133-5AB7-432E-7B359BDA13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0" y="48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P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21511" name="Text Box 7">
              <a:extLst>
                <a:ext uri="{FF2B5EF4-FFF2-40B4-BE49-F238E27FC236}">
                  <a16:creationId xmlns:a16="http://schemas.microsoft.com/office/drawing/2014/main" id="{59B48A35-465C-C128-E8AE-30B6D2437C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" y="48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P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21512" name="Text Box 8">
              <a:extLst>
                <a:ext uri="{FF2B5EF4-FFF2-40B4-BE49-F238E27FC236}">
                  <a16:creationId xmlns:a16="http://schemas.microsoft.com/office/drawing/2014/main" id="{AA528B8F-68E5-BA08-8798-B3FD881CC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4" y="48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P</a:t>
              </a:r>
              <a:r>
                <a:rPr lang="en-US" altLang="zh-CN" baseline="-25000"/>
                <a:t>3</a:t>
              </a:r>
              <a:endParaRPr lang="en-US" altLang="zh-CN"/>
            </a:p>
          </p:txBody>
        </p:sp>
        <p:sp>
          <p:nvSpPr>
            <p:cNvPr id="21513" name="Line 9">
              <a:extLst>
                <a:ext uri="{FF2B5EF4-FFF2-40B4-BE49-F238E27FC236}">
                  <a16:creationId xmlns:a16="http://schemas.microsoft.com/office/drawing/2014/main" id="{ECB9EB56-5A5E-F43E-120A-09EE656376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" y="3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4" name="Line 10">
              <a:extLst>
                <a:ext uri="{FF2B5EF4-FFF2-40B4-BE49-F238E27FC236}">
                  <a16:creationId xmlns:a16="http://schemas.microsoft.com/office/drawing/2014/main" id="{E3119EC7-93BC-0226-C6D8-769A2F03C3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6" y="3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5" name="Line 11">
              <a:extLst>
                <a:ext uri="{FF2B5EF4-FFF2-40B4-BE49-F238E27FC236}">
                  <a16:creationId xmlns:a16="http://schemas.microsoft.com/office/drawing/2014/main" id="{F7C85CFA-D2E4-DCA6-0FE4-A01D2B76E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6" y="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6" name="Line 12">
              <a:extLst>
                <a:ext uri="{FF2B5EF4-FFF2-40B4-BE49-F238E27FC236}">
                  <a16:creationId xmlns:a16="http://schemas.microsoft.com/office/drawing/2014/main" id="{A502A278-DC38-127F-8BD3-361EC77B6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2" y="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7" name="Line 13">
              <a:extLst>
                <a:ext uri="{FF2B5EF4-FFF2-40B4-BE49-F238E27FC236}">
                  <a16:creationId xmlns:a16="http://schemas.microsoft.com/office/drawing/2014/main" id="{E21BB6AD-4A8D-7ED3-8D3E-4F2F9156B2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6" y="3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8" name="Line 14">
              <a:extLst>
                <a:ext uri="{FF2B5EF4-FFF2-40B4-BE49-F238E27FC236}">
                  <a16:creationId xmlns:a16="http://schemas.microsoft.com/office/drawing/2014/main" id="{FE8A3145-9CE0-F731-7D43-43689B461E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2" y="3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9" name="Text Box 15">
              <a:extLst>
                <a:ext uri="{FF2B5EF4-FFF2-40B4-BE49-F238E27FC236}">
                  <a16:creationId xmlns:a16="http://schemas.microsoft.com/office/drawing/2014/main" id="{8891DC3B-53A1-2D20-420F-43787825B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" y="480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24</a:t>
              </a:r>
            </a:p>
          </p:txBody>
        </p:sp>
        <p:sp>
          <p:nvSpPr>
            <p:cNvPr id="21520" name="Text Box 16">
              <a:extLst>
                <a:ext uri="{FF2B5EF4-FFF2-40B4-BE49-F238E27FC236}">
                  <a16:creationId xmlns:a16="http://schemas.microsoft.com/office/drawing/2014/main" id="{16228E11-7B3B-729F-BE1C-34DB8E063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8" y="480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27</a:t>
              </a:r>
            </a:p>
          </p:txBody>
        </p:sp>
        <p:sp>
          <p:nvSpPr>
            <p:cNvPr id="21521" name="Text Box 17">
              <a:extLst>
                <a:ext uri="{FF2B5EF4-FFF2-40B4-BE49-F238E27FC236}">
                  <a16:creationId xmlns:a16="http://schemas.microsoft.com/office/drawing/2014/main" id="{EC690027-2E33-F55A-B883-36A71A1B2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" y="480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30</a:t>
              </a:r>
            </a:p>
          </p:txBody>
        </p:sp>
        <p:sp>
          <p:nvSpPr>
            <p:cNvPr id="21522" name="Text Box 18">
              <a:extLst>
                <a:ext uri="{FF2B5EF4-FFF2-40B4-BE49-F238E27FC236}">
                  <a16:creationId xmlns:a16="http://schemas.microsoft.com/office/drawing/2014/main" id="{3E6007EF-51EF-3250-59DB-F12EF2EE13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8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0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64FE35F-570B-240A-5DC5-74601D4F71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30300" y="550863"/>
            <a:ext cx="6630988" cy="385762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先来先服务调度算法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F77011D-AC61-8655-9C30-6B530F7E8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30288" y="1206500"/>
            <a:ext cx="7029450" cy="45466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651250" algn="ctr"/>
              </a:tabLst>
            </a:pPr>
            <a:r>
              <a:rPr lang="zh-CN" altLang="en-US" sz="2000">
                <a:ea typeface="宋体" panose="02010600030101010101" pitchFamily="2" charset="-122"/>
              </a:rPr>
              <a:t>假定进程到达顺序如下  </a:t>
            </a: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 i="1" baseline="-25000">
                <a:ea typeface="宋体" panose="02010600030101010101" pitchFamily="2" charset="-122"/>
              </a:rPr>
              <a:t>2</a:t>
            </a:r>
            <a:r>
              <a:rPr lang="en-US" altLang="zh-CN" sz="2000">
                <a:ea typeface="宋体" panose="02010600030101010101" pitchFamily="2" charset="-122"/>
              </a:rPr>
              <a:t> , </a:t>
            </a: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 i="1" baseline="-25000">
                <a:ea typeface="宋体" panose="02010600030101010101" pitchFamily="2" charset="-122"/>
              </a:rPr>
              <a:t>3</a:t>
            </a:r>
            <a:r>
              <a:rPr lang="en-US" altLang="zh-CN" sz="2000">
                <a:ea typeface="宋体" panose="02010600030101010101" pitchFamily="2" charset="-122"/>
              </a:rPr>
              <a:t> , </a:t>
            </a: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 i="1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 .</a:t>
            </a:r>
          </a:p>
          <a:p>
            <a:pPr>
              <a:lnSpc>
                <a:spcPct val="90000"/>
              </a:lnSpc>
              <a:tabLst>
                <a:tab pos="3651250" algn="ctr"/>
              </a:tabLst>
            </a:pPr>
            <a:r>
              <a:rPr lang="zh-CN" altLang="en-US" sz="2000">
                <a:ea typeface="宋体" panose="02010600030101010101" pitchFamily="2" charset="-122"/>
              </a:rPr>
              <a:t>该调度的</a:t>
            </a:r>
            <a:r>
              <a:rPr lang="en-US" altLang="zh-CN" sz="2000">
                <a:ea typeface="宋体" panose="02010600030101010101" pitchFamily="2" charset="-122"/>
              </a:rPr>
              <a:t>Gantt</a:t>
            </a:r>
            <a:r>
              <a:rPr lang="zh-CN" altLang="en-US" sz="2000">
                <a:ea typeface="宋体" panose="02010600030101010101" pitchFamily="2" charset="-122"/>
              </a:rPr>
              <a:t>图为 :</a:t>
            </a:r>
            <a:br>
              <a:rPr lang="zh-CN" altLang="en-US" sz="2000">
                <a:ea typeface="宋体" panose="02010600030101010101" pitchFamily="2" charset="-122"/>
              </a:rPr>
            </a:br>
            <a:endParaRPr lang="zh-CN" altLang="en-US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tabLst>
                <a:tab pos="3651250" algn="ctr"/>
              </a:tabLst>
            </a:pPr>
            <a:endParaRPr lang="zh-CN" altLang="en-US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tabLst>
                <a:tab pos="3651250" algn="ctr"/>
              </a:tabLst>
            </a:pPr>
            <a:endParaRPr lang="zh-CN" altLang="en-US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tabLst>
                <a:tab pos="3651250" algn="ctr"/>
              </a:tabLst>
            </a:pPr>
            <a:endParaRPr lang="zh-CN" altLang="en-US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tabLst>
                <a:tab pos="3651250" algn="ctr"/>
              </a:tabLst>
            </a:pPr>
            <a:endParaRPr lang="zh-CN" altLang="en-US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tabLst>
                <a:tab pos="3651250" algn="ctr"/>
              </a:tabLst>
            </a:pPr>
            <a:r>
              <a:rPr lang="zh-CN" altLang="en-US" sz="2000">
                <a:ea typeface="宋体" panose="02010600030101010101" pitchFamily="2" charset="-122"/>
              </a:rPr>
              <a:t>等待时间</a:t>
            </a:r>
            <a:r>
              <a:rPr lang="en-US" altLang="zh-CN" sz="2000">
                <a:ea typeface="宋体" panose="02010600030101010101" pitchFamily="2" charset="-122"/>
              </a:rPr>
              <a:t>:  </a:t>
            </a: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 i="1" baseline="-25000">
                <a:ea typeface="宋体" panose="02010600030101010101" pitchFamily="2" charset="-122"/>
              </a:rPr>
              <a:t>1 </a:t>
            </a:r>
            <a:r>
              <a:rPr lang="en-US" altLang="zh-CN" sz="2000" i="1">
                <a:ea typeface="宋体" panose="02010600030101010101" pitchFamily="2" charset="-122"/>
              </a:rPr>
              <a:t>=</a:t>
            </a:r>
            <a:r>
              <a:rPr lang="en-US" altLang="zh-CN" sz="2000">
                <a:ea typeface="宋体" panose="02010600030101010101" pitchFamily="2" charset="-122"/>
              </a:rPr>
              <a:t> 6</a:t>
            </a:r>
            <a:r>
              <a:rPr lang="en-US" altLang="zh-CN" sz="2000" i="1">
                <a:ea typeface="宋体" panose="02010600030101010101" pitchFamily="2" charset="-122"/>
              </a:rPr>
              <a:t>;</a:t>
            </a:r>
            <a:r>
              <a:rPr lang="en-US" altLang="zh-CN" sz="2000" i="1" baseline="-250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 i="1" baseline="-25000">
                <a:ea typeface="宋体" panose="02010600030101010101" pitchFamily="2" charset="-122"/>
              </a:rPr>
              <a:t>2</a:t>
            </a:r>
            <a:r>
              <a:rPr lang="en-US" altLang="zh-CN" sz="2000">
                <a:ea typeface="宋体" panose="02010600030101010101" pitchFamily="2" charset="-122"/>
              </a:rPr>
              <a:t> = 0</a:t>
            </a:r>
            <a:r>
              <a:rPr lang="en-US" altLang="zh-CN" sz="2000" i="1" baseline="-25000">
                <a:ea typeface="宋体" panose="02010600030101010101" pitchFamily="2" charset="-122"/>
              </a:rPr>
              <a:t>; </a:t>
            </a: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 i="1" baseline="-25000">
                <a:ea typeface="宋体" panose="02010600030101010101" pitchFamily="2" charset="-122"/>
              </a:rPr>
              <a:t>3 </a:t>
            </a:r>
            <a:r>
              <a:rPr lang="en-US" altLang="zh-CN" sz="2000" i="1">
                <a:ea typeface="宋体" panose="02010600030101010101" pitchFamily="2" charset="-122"/>
              </a:rPr>
              <a:t>= </a:t>
            </a:r>
            <a:r>
              <a:rPr lang="en-US" altLang="zh-CN" sz="2000">
                <a:ea typeface="宋体" panose="02010600030101010101" pitchFamily="2" charset="-122"/>
              </a:rPr>
              <a:t>3</a:t>
            </a:r>
            <a:endParaRPr lang="en-US" altLang="zh-CN" sz="2000" i="1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tabLst>
                <a:tab pos="3651250" algn="ctr"/>
              </a:tabLst>
            </a:pPr>
            <a:r>
              <a:rPr lang="zh-CN" altLang="en-US" sz="2000">
                <a:ea typeface="宋体" panose="02010600030101010101" pitchFamily="2" charset="-122"/>
              </a:rPr>
              <a:t>平均等待时间 :   (6 + 0 + 3)/3 = 3</a:t>
            </a:r>
          </a:p>
          <a:p>
            <a:pPr>
              <a:lnSpc>
                <a:spcPct val="90000"/>
              </a:lnSpc>
              <a:tabLst>
                <a:tab pos="3651250" algn="ctr"/>
              </a:tabLst>
            </a:pPr>
            <a:r>
              <a:rPr lang="zh-CN" altLang="en-US" sz="2000">
                <a:ea typeface="宋体" panose="02010600030101010101" pitchFamily="2" charset="-122"/>
              </a:rPr>
              <a:t>比前例好得多</a:t>
            </a:r>
          </a:p>
          <a:p>
            <a:pPr>
              <a:lnSpc>
                <a:spcPct val="90000"/>
              </a:lnSpc>
              <a:tabLst>
                <a:tab pos="3651250" algn="ctr"/>
              </a:tabLst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tabLst>
                <a:tab pos="3651250" algn="ctr"/>
              </a:tabLst>
            </a:pPr>
            <a:r>
              <a:rPr lang="zh-CN" altLang="en-US" sz="2000">
                <a:ea typeface="宋体" panose="02010600030101010101" pitchFamily="2" charset="-122"/>
              </a:rPr>
              <a:t>护航效果</a:t>
            </a:r>
            <a:r>
              <a:rPr lang="en-US" altLang="zh-CN" sz="2000">
                <a:ea typeface="宋体" panose="02010600030101010101" pitchFamily="2" charset="-122"/>
              </a:rPr>
              <a:t>convoy effect</a:t>
            </a:r>
            <a:r>
              <a:rPr lang="zh-CN" altLang="en-US" sz="2000">
                <a:ea typeface="宋体" panose="02010600030101010101" pitchFamily="2" charset="-122"/>
              </a:rPr>
              <a:t>：长进程先于短进程到达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tabLst>
                <a:tab pos="3651250" algn="ctr"/>
              </a:tabLst>
            </a:pPr>
            <a:r>
              <a:rPr lang="zh-CN" altLang="en-US" sz="2000">
                <a:ea typeface="宋体" panose="02010600030101010101" pitchFamily="2" charset="-122"/>
              </a:rPr>
              <a:t>有利于长进程，而不利于短进程</a:t>
            </a:r>
          </a:p>
        </p:txBody>
      </p:sp>
      <p:grpSp>
        <p:nvGrpSpPr>
          <p:cNvPr id="22532" name="Group 4">
            <a:extLst>
              <a:ext uri="{FF2B5EF4-FFF2-40B4-BE49-F238E27FC236}">
                <a16:creationId xmlns:a16="http://schemas.microsoft.com/office/drawing/2014/main" id="{2E02326C-4AE6-45DC-6FE0-D79B2431A2E1}"/>
              </a:ext>
            </a:extLst>
          </p:cNvPr>
          <p:cNvGrpSpPr>
            <a:grpSpLocks/>
          </p:cNvGrpSpPr>
          <p:nvPr/>
        </p:nvGrpSpPr>
        <p:grpSpPr bwMode="auto">
          <a:xfrm>
            <a:off x="1212850" y="2274888"/>
            <a:ext cx="5575300" cy="1128712"/>
            <a:chOff x="0" y="0"/>
            <a:chExt cx="3512" cy="711"/>
          </a:xfrm>
        </p:grpSpPr>
        <p:sp>
          <p:nvSpPr>
            <p:cNvPr id="22533" name="Rectangle 6">
              <a:extLst>
                <a:ext uri="{FF2B5EF4-FFF2-40B4-BE49-F238E27FC236}">
                  <a16:creationId xmlns:a16="http://schemas.microsoft.com/office/drawing/2014/main" id="{9035D203-06CE-550B-F29C-77F288BB311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6" y="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Monotype Sorts" pitchFamily="2" charset="2"/>
                <a:buNone/>
              </a:pPr>
              <a:endParaRPr lang="zh-CN" altLang="zh-CN"/>
            </a:p>
          </p:txBody>
        </p:sp>
        <p:sp>
          <p:nvSpPr>
            <p:cNvPr id="22534" name="Text Box 7">
              <a:extLst>
                <a:ext uri="{FF2B5EF4-FFF2-40B4-BE49-F238E27FC236}">
                  <a16:creationId xmlns:a16="http://schemas.microsoft.com/office/drawing/2014/main" id="{AC1DA150-C312-732C-A8C2-E6705D7E1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327" y="48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P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22535" name="Text Box 8">
              <a:extLst>
                <a:ext uri="{FF2B5EF4-FFF2-40B4-BE49-F238E27FC236}">
                  <a16:creationId xmlns:a16="http://schemas.microsoft.com/office/drawing/2014/main" id="{5D27E8A0-A6DE-1A36-AEEA-90CA94C33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39" y="48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P</a:t>
              </a:r>
              <a:r>
                <a:rPr lang="en-US" altLang="zh-CN" baseline="-25000"/>
                <a:t>3</a:t>
              </a:r>
              <a:endParaRPr lang="en-US" altLang="zh-CN"/>
            </a:p>
          </p:txBody>
        </p:sp>
        <p:sp>
          <p:nvSpPr>
            <p:cNvPr id="22536" name="Text Box 9">
              <a:extLst>
                <a:ext uri="{FF2B5EF4-FFF2-40B4-BE49-F238E27FC236}">
                  <a16:creationId xmlns:a16="http://schemas.microsoft.com/office/drawing/2014/main" id="{F754393F-6DC0-5EA9-1077-A649770CE4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63" y="48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P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22537" name="Line 10">
              <a:extLst>
                <a:ext uri="{FF2B5EF4-FFF2-40B4-BE49-F238E27FC236}">
                  <a16:creationId xmlns:a16="http://schemas.microsoft.com/office/drawing/2014/main" id="{94D0BE08-6E3D-F477-E1DE-4FC78284DF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3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8" name="Line 11">
              <a:extLst>
                <a:ext uri="{FF2B5EF4-FFF2-40B4-BE49-F238E27FC236}">
                  <a16:creationId xmlns:a16="http://schemas.microsoft.com/office/drawing/2014/main" id="{48D81A4D-77FC-20AD-F601-E5A8DA171D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" y="3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9" name="Line 12">
              <a:extLst>
                <a:ext uri="{FF2B5EF4-FFF2-40B4-BE49-F238E27FC236}">
                  <a16:creationId xmlns:a16="http://schemas.microsoft.com/office/drawing/2014/main" id="{69367D92-DEBF-EAB1-57E5-4AD1D68041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0" name="Line 13">
              <a:extLst>
                <a:ext uri="{FF2B5EF4-FFF2-40B4-BE49-F238E27FC236}">
                  <a16:creationId xmlns:a16="http://schemas.microsoft.com/office/drawing/2014/main" id="{8314D755-7F1F-3203-9C9B-4616C14745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1" name="Line 14">
              <a:extLst>
                <a:ext uri="{FF2B5EF4-FFF2-40B4-BE49-F238E27FC236}">
                  <a16:creationId xmlns:a16="http://schemas.microsoft.com/office/drawing/2014/main" id="{BAE516C7-3DAD-92F0-EE59-BD6208D285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3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2" name="Line 15">
              <a:extLst>
                <a:ext uri="{FF2B5EF4-FFF2-40B4-BE49-F238E27FC236}">
                  <a16:creationId xmlns:a16="http://schemas.microsoft.com/office/drawing/2014/main" id="{30DF7E30-779C-F82D-07AD-D02CBD8073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3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3" name="Text Box 16">
              <a:extLst>
                <a:ext uri="{FF2B5EF4-FFF2-40B4-BE49-F238E27FC236}">
                  <a16:creationId xmlns:a16="http://schemas.microsoft.com/office/drawing/2014/main" id="{F21226AF-CEEB-A883-29EF-FE6CFA784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204" y="48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6</a:t>
              </a:r>
            </a:p>
          </p:txBody>
        </p:sp>
        <p:sp>
          <p:nvSpPr>
            <p:cNvPr id="22544" name="Text Box 17">
              <a:extLst>
                <a:ext uri="{FF2B5EF4-FFF2-40B4-BE49-F238E27FC236}">
                  <a16:creationId xmlns:a16="http://schemas.microsoft.com/office/drawing/2014/main" id="{CD578857-55B6-8E51-E4E9-A6C75BA263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28" y="48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3</a:t>
              </a:r>
            </a:p>
          </p:txBody>
        </p:sp>
        <p:sp>
          <p:nvSpPr>
            <p:cNvPr id="22545" name="Text Box 18">
              <a:extLst>
                <a:ext uri="{FF2B5EF4-FFF2-40B4-BE49-F238E27FC236}">
                  <a16:creationId xmlns:a16="http://schemas.microsoft.com/office/drawing/2014/main" id="{EFA142F1-A6B3-8A17-017E-C0F23265B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236" y="480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30</a:t>
              </a:r>
            </a:p>
          </p:txBody>
        </p:sp>
        <p:sp>
          <p:nvSpPr>
            <p:cNvPr id="22546" name="Text Box 19">
              <a:extLst>
                <a:ext uri="{FF2B5EF4-FFF2-40B4-BE49-F238E27FC236}">
                  <a16:creationId xmlns:a16="http://schemas.microsoft.com/office/drawing/2014/main" id="{A99EC77B-4EED-2CD7-05DB-B28E8804E7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0" y="48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0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703E9223-64B5-BC68-C0A6-5C6AA852F43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讨论</a:t>
            </a: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16A8B3B6-810A-2D78-0CB6-CD6DA51F0BF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17563" y="1441450"/>
            <a:ext cx="7351712" cy="2892425"/>
          </a:xfrm>
        </p:spPr>
        <p:txBody>
          <a:bodyPr/>
          <a:lstStyle/>
          <a:p>
            <a:pPr>
              <a:buFont typeface="Helvetica" panose="020B0604020202020204" pitchFamily="34" charset="0"/>
              <a:buAutoNum type="arabicPeriod"/>
            </a:pPr>
            <a:r>
              <a:rPr lang="en-US" altLang="zh-CN" sz="2400">
                <a:ea typeface="宋体" panose="02010600030101010101" pitchFamily="2" charset="-122"/>
              </a:rPr>
              <a:t>FCFS</a:t>
            </a:r>
            <a:r>
              <a:rPr lang="zh-CN" altLang="en-US" sz="2400">
                <a:ea typeface="宋体" panose="02010600030101010101" pitchFamily="2" charset="-122"/>
              </a:rPr>
              <a:t>是抢占式调度还是非抢占式调度？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buFont typeface="Helvetica" panose="020B0604020202020204" pitchFamily="34" charset="0"/>
              <a:buAutoNum type="arabicPeriod"/>
            </a:pPr>
            <a:r>
              <a:rPr lang="en-US" altLang="zh-CN" sz="2400">
                <a:ea typeface="宋体" panose="02010600030101010101" pitchFamily="2" charset="-122"/>
              </a:rPr>
              <a:t>FCFS</a:t>
            </a:r>
            <a:r>
              <a:rPr lang="zh-CN" altLang="en-US" sz="2400">
                <a:ea typeface="宋体" panose="02010600030101010101" pitchFamily="2" charset="-122"/>
              </a:rPr>
              <a:t>堆怎样的操作系统不利？可以用于什么操作系统？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7BD90B5-1DE9-842D-CBD6-D928683500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54088" y="123825"/>
            <a:ext cx="72263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Shortest-Job-First (SJF) </a:t>
            </a:r>
            <a:b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</a:b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短作业优先调度算法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3BDE4D2-727A-ECCB-E9BE-20B84ED9C7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23950" y="1406525"/>
            <a:ext cx="7029450" cy="4521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2000">
                <a:ea typeface="宋体" panose="02010600030101010101" pitchFamily="2" charset="-122"/>
              </a:rPr>
              <a:t>从</a:t>
            </a:r>
            <a:r>
              <a:rPr lang="en-US" altLang="zh-CN" sz="2000">
                <a:ea typeface="宋体" panose="02010600030101010101" pitchFamily="2" charset="-122"/>
              </a:rPr>
              <a:t>FCFS</a:t>
            </a:r>
            <a:r>
              <a:rPr lang="zh-CN" altLang="en-US" sz="2000">
                <a:ea typeface="宋体" panose="02010600030101010101" pitchFamily="2" charset="-122"/>
              </a:rPr>
              <a:t>存在的问题得到启发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2000">
                <a:ea typeface="宋体" panose="02010600030101010101" pitchFamily="2" charset="-122"/>
              </a:rPr>
              <a:t>调度依据：每个进程下次运行的</a:t>
            </a:r>
            <a:r>
              <a:rPr lang="en-US" altLang="zh-CN" sz="2000">
                <a:ea typeface="宋体" panose="02010600030101010101" pitchFamily="2" charset="-122"/>
              </a:rPr>
              <a:t>CPU</a:t>
            </a:r>
            <a:r>
              <a:rPr lang="zh-CN" altLang="en-US" sz="2000">
                <a:ea typeface="宋体" panose="02010600030101010101" pitchFamily="2" charset="-122"/>
              </a:rPr>
              <a:t>脉冲长度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2000">
                <a:ea typeface="宋体" panose="02010600030101010101" pitchFamily="2" charset="-122"/>
              </a:rPr>
              <a:t>调度方法：调度最短的进程运行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000">
                <a:ea typeface="宋体" panose="02010600030101010101" pitchFamily="2" charset="-122"/>
              </a:rPr>
              <a:t>两种模式</a:t>
            </a:r>
            <a:r>
              <a:rPr lang="en-US" altLang="zh-CN" sz="2000">
                <a:ea typeface="宋体" panose="02010600030101010101" pitchFamily="2" charset="-122"/>
              </a:rPr>
              <a:t>:</a:t>
            </a:r>
            <a:r>
              <a:rPr lang="zh-CN" altLang="en-US" sz="2000">
                <a:ea typeface="宋体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000">
                <a:ea typeface="宋体" panose="02010600030101010101" pitchFamily="2" charset="-122"/>
              </a:rPr>
              <a:t>非抢占式调度：一旦进程拥有</a:t>
            </a:r>
            <a:r>
              <a:rPr lang="en-US" altLang="zh-CN" sz="2000">
                <a:ea typeface="宋体" panose="02010600030101010101" pitchFamily="2" charset="-122"/>
              </a:rPr>
              <a:t>CPU</a:t>
            </a:r>
            <a:r>
              <a:rPr lang="zh-CN" altLang="en-US" sz="2000">
                <a:ea typeface="宋体" panose="02010600030101010101" pitchFamily="2" charset="-122"/>
              </a:rPr>
              <a:t>，它可在该</a:t>
            </a:r>
            <a:r>
              <a:rPr lang="en-US" altLang="zh-CN" sz="2000">
                <a:ea typeface="宋体" panose="02010600030101010101" pitchFamily="2" charset="-122"/>
              </a:rPr>
              <a:t>CPU </a:t>
            </a:r>
            <a:r>
              <a:rPr lang="zh-CN" altLang="en-US" sz="2000">
                <a:ea typeface="宋体" panose="02010600030101010101" pitchFamily="2" charset="-122"/>
              </a:rPr>
              <a:t>脉冲结束后让出</a:t>
            </a:r>
            <a:r>
              <a:rPr lang="en-US" altLang="zh-CN" sz="2000">
                <a:ea typeface="宋体" panose="02010600030101010101" pitchFamily="2" charset="-122"/>
              </a:rPr>
              <a:t>CPU</a:t>
            </a:r>
            <a:endParaRPr lang="zh-CN" altLang="en-US" sz="200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zh-CN" altLang="en-US" sz="2000">
                <a:ea typeface="宋体" panose="02010600030101010101" pitchFamily="2" charset="-122"/>
              </a:rPr>
              <a:t>抢占式调度 ：有比当前进程剩余时间更短的进程到达时，抢占当前运行进程的</a:t>
            </a:r>
            <a:r>
              <a:rPr lang="en-US" altLang="zh-CN" sz="2000">
                <a:ea typeface="宋体" panose="02010600030101010101" pitchFamily="2" charset="-122"/>
              </a:rPr>
              <a:t>CPU</a:t>
            </a:r>
            <a:r>
              <a:rPr lang="zh-CN" altLang="en-US" sz="2000">
                <a:ea typeface="宋体" panose="02010600030101010101" pitchFamily="2" charset="-122"/>
              </a:rPr>
              <a:t>，也称为最短剩余时间优先调度</a:t>
            </a:r>
            <a:r>
              <a:rPr lang="en-US" altLang="zh-CN" sz="200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Shortest-Remaining-Time-First (SRTF)</a:t>
            </a:r>
            <a:endParaRPr lang="zh-CN" altLang="en-US" sz="200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000">
                <a:ea typeface="宋体" panose="02010600030101010101" pitchFamily="2" charset="-122"/>
              </a:rPr>
              <a:t>SJF</a:t>
            </a:r>
            <a:r>
              <a:rPr lang="zh-CN" altLang="en-US" sz="2000">
                <a:ea typeface="宋体" panose="02010600030101010101" pitchFamily="2" charset="-122"/>
              </a:rPr>
              <a:t>最优 –给出了最短的平均等待时间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2000" b="1">
                <a:ea typeface="宋体" panose="02010600030101010101" pitchFamily="2" charset="-122"/>
              </a:rPr>
              <a:t>饥饿</a:t>
            </a:r>
            <a:r>
              <a:rPr lang="zh-CN" altLang="en-US" sz="2000">
                <a:ea typeface="宋体" panose="02010600030101010101" pitchFamily="2" charset="-122"/>
              </a:rPr>
              <a:t>（</a:t>
            </a:r>
            <a:r>
              <a:rPr lang="en-US" altLang="zh-CN" sz="2000">
                <a:ea typeface="宋体" panose="02010600030101010101" pitchFamily="2" charset="-122"/>
              </a:rPr>
              <a:t>Starvation</a:t>
            </a:r>
            <a:r>
              <a:rPr lang="zh-CN" altLang="en-US" sz="2000">
                <a:ea typeface="宋体" panose="02010600030101010101" pitchFamily="2" charset="-122"/>
              </a:rPr>
              <a:t>）：长进程可能长时间等待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2F75A15B-7E33-1D9E-2A36-D860BCED51C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533525"/>
            <a:ext cx="7105650" cy="4584700"/>
          </a:xfrm>
        </p:spPr>
        <p:txBody>
          <a:bodyPr/>
          <a:lstStyle/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zh-CN" altLang="en-US" sz="2000">
                <a:ea typeface="宋体" panose="02010600030101010101" pitchFamily="2" charset="-122"/>
              </a:rPr>
              <a:t>		</a:t>
            </a:r>
            <a:r>
              <a:rPr lang="zh-CN" altLang="en-US" sz="2000" u="sng">
                <a:ea typeface="宋体" panose="02010600030101010101" pitchFamily="2" charset="-122"/>
              </a:rPr>
              <a:t>进程</a:t>
            </a:r>
            <a:r>
              <a:rPr lang="zh-CN" altLang="en-US" sz="2000">
                <a:ea typeface="宋体" panose="02010600030101010101" pitchFamily="2" charset="-122"/>
              </a:rPr>
              <a:t>	</a:t>
            </a:r>
            <a:r>
              <a:rPr lang="zh-CN" altLang="en-US" sz="2000" u="sng">
                <a:ea typeface="宋体" panose="02010600030101010101" pitchFamily="2" charset="-122"/>
              </a:rPr>
              <a:t>到达时间</a:t>
            </a: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zh-CN" altLang="en-US" sz="2000" u="sng">
                <a:ea typeface="宋体" panose="02010600030101010101" pitchFamily="2" charset="-122"/>
              </a:rPr>
              <a:t>区间时间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>
                <a:ea typeface="宋体" panose="02010600030101010101" pitchFamily="2" charset="-122"/>
              </a:rPr>
              <a:t>		</a:t>
            </a: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 i="1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	0.0	7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>
                <a:ea typeface="宋体" panose="02010600030101010101" pitchFamily="2" charset="-122"/>
              </a:rPr>
              <a:t>		 </a:t>
            </a: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 i="1" baseline="-25000">
                <a:ea typeface="宋体" panose="02010600030101010101" pitchFamily="2" charset="-122"/>
              </a:rPr>
              <a:t>2	</a:t>
            </a:r>
            <a:r>
              <a:rPr lang="en-US" altLang="zh-CN" sz="2000">
                <a:ea typeface="宋体" panose="02010600030101010101" pitchFamily="2" charset="-122"/>
              </a:rPr>
              <a:t>2.0	4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>
                <a:ea typeface="宋体" panose="02010600030101010101" pitchFamily="2" charset="-122"/>
              </a:rPr>
              <a:t>		 </a:t>
            </a: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 i="1" baseline="-25000">
                <a:ea typeface="宋体" panose="02010600030101010101" pitchFamily="2" charset="-122"/>
              </a:rPr>
              <a:t>3</a:t>
            </a:r>
            <a:r>
              <a:rPr lang="en-US" altLang="zh-CN" sz="2000">
                <a:ea typeface="宋体" panose="02010600030101010101" pitchFamily="2" charset="-122"/>
              </a:rPr>
              <a:t>	4.0	1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>
                <a:ea typeface="宋体" panose="02010600030101010101" pitchFamily="2" charset="-122"/>
              </a:rPr>
              <a:t>		 </a:t>
            </a: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 i="1" baseline="-25000">
                <a:ea typeface="宋体" panose="02010600030101010101" pitchFamily="2" charset="-122"/>
              </a:rPr>
              <a:t>4</a:t>
            </a:r>
            <a:r>
              <a:rPr lang="en-US" altLang="zh-CN" sz="2000">
                <a:ea typeface="宋体" panose="02010600030101010101" pitchFamily="2" charset="-122"/>
              </a:rPr>
              <a:t>	5.0	4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>
                <a:ea typeface="宋体" panose="02010600030101010101" pitchFamily="2" charset="-122"/>
              </a:rPr>
              <a:t>SJF (non-preemptive)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zh-CN" altLang="en-US" sz="2000">
                <a:ea typeface="宋体" panose="02010600030101010101" pitchFamily="2" charset="-122"/>
              </a:rPr>
              <a:t>平均等待时间</a:t>
            </a:r>
            <a:r>
              <a:rPr lang="en-US" altLang="zh-CN" sz="2000">
                <a:ea typeface="宋体" panose="02010600030101010101" pitchFamily="2" charset="-122"/>
              </a:rPr>
              <a:t> = (0 + 6 + 3 + 7)/4 = 4</a:t>
            </a:r>
            <a:endParaRPr lang="en-US" altLang="zh-CN" sz="2000" i="1" baseline="-25000">
              <a:ea typeface="宋体" panose="02010600030101010101" pitchFamily="2" charset="-122"/>
            </a:endParaRPr>
          </a:p>
        </p:txBody>
      </p:sp>
      <p:sp>
        <p:nvSpPr>
          <p:cNvPr id="27651" name="Rectangle 4">
            <a:extLst>
              <a:ext uri="{FF2B5EF4-FFF2-40B4-BE49-F238E27FC236}">
                <a16:creationId xmlns:a16="http://schemas.microsoft.com/office/drawing/2014/main" id="{00345B1D-AE82-E89C-15FB-648D3CD0AC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96925" y="179388"/>
            <a:ext cx="73025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非抢占式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SJF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例子</a:t>
            </a:r>
          </a:p>
        </p:txBody>
      </p:sp>
      <p:grpSp>
        <p:nvGrpSpPr>
          <p:cNvPr id="27652" name="Group 4">
            <a:extLst>
              <a:ext uri="{FF2B5EF4-FFF2-40B4-BE49-F238E27FC236}">
                <a16:creationId xmlns:a16="http://schemas.microsoft.com/office/drawing/2014/main" id="{2023DCCE-9B30-E3A0-917B-78EDE2A2C902}"/>
              </a:ext>
            </a:extLst>
          </p:cNvPr>
          <p:cNvGrpSpPr>
            <a:grpSpLocks/>
          </p:cNvGrpSpPr>
          <p:nvPr/>
        </p:nvGrpSpPr>
        <p:grpSpPr bwMode="auto">
          <a:xfrm>
            <a:off x="1373188" y="4322763"/>
            <a:ext cx="5575300" cy="1128712"/>
            <a:chOff x="0" y="0"/>
            <a:chExt cx="3512" cy="711"/>
          </a:xfrm>
        </p:grpSpPr>
        <p:sp>
          <p:nvSpPr>
            <p:cNvPr id="27653" name="Rectangle 5">
              <a:extLst>
                <a:ext uri="{FF2B5EF4-FFF2-40B4-BE49-F238E27FC236}">
                  <a16:creationId xmlns:a16="http://schemas.microsoft.com/office/drawing/2014/main" id="{B1DE6D74-0CF7-7B4D-402B-B31C56A6C7D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6" y="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Monotype Sorts" pitchFamily="2" charset="2"/>
                <a:buNone/>
              </a:pPr>
              <a:endParaRPr lang="zh-CN" altLang="zh-CN"/>
            </a:p>
          </p:txBody>
        </p:sp>
        <p:sp>
          <p:nvSpPr>
            <p:cNvPr id="27654" name="Text Box 6">
              <a:extLst>
                <a:ext uri="{FF2B5EF4-FFF2-40B4-BE49-F238E27FC236}">
                  <a16:creationId xmlns:a16="http://schemas.microsoft.com/office/drawing/2014/main" id="{09F7E704-C308-3CC9-E321-A64A3660E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28" y="48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P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27655" name="Text Box 7">
              <a:extLst>
                <a:ext uri="{FF2B5EF4-FFF2-40B4-BE49-F238E27FC236}">
                  <a16:creationId xmlns:a16="http://schemas.microsoft.com/office/drawing/2014/main" id="{EEE372E9-03CE-FA1D-317B-0BB674259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536" y="48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P</a:t>
              </a:r>
              <a:r>
                <a:rPr lang="en-US" altLang="zh-CN" baseline="-25000"/>
                <a:t>3</a:t>
              </a:r>
              <a:endParaRPr lang="en-US" altLang="zh-CN"/>
            </a:p>
          </p:txBody>
        </p:sp>
        <p:sp>
          <p:nvSpPr>
            <p:cNvPr id="27656" name="Text Box 8">
              <a:extLst>
                <a:ext uri="{FF2B5EF4-FFF2-40B4-BE49-F238E27FC236}">
                  <a16:creationId xmlns:a16="http://schemas.microsoft.com/office/drawing/2014/main" id="{0FA8BAE3-523C-DB71-5DB4-B730E2FD14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112" y="48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P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27657" name="Line 9">
              <a:extLst>
                <a:ext uri="{FF2B5EF4-FFF2-40B4-BE49-F238E27FC236}">
                  <a16:creationId xmlns:a16="http://schemas.microsoft.com/office/drawing/2014/main" id="{6435CFE4-E584-0DD9-7F14-090B2C4B0D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3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8" name="Line 10">
              <a:extLst>
                <a:ext uri="{FF2B5EF4-FFF2-40B4-BE49-F238E27FC236}">
                  <a16:creationId xmlns:a16="http://schemas.microsoft.com/office/drawing/2014/main" id="{8EC54EDE-FB18-944A-C5BD-B9691CA589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" y="3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9" name="Line 11">
              <a:extLst>
                <a:ext uri="{FF2B5EF4-FFF2-40B4-BE49-F238E27FC236}">
                  <a16:creationId xmlns:a16="http://schemas.microsoft.com/office/drawing/2014/main" id="{0B731407-C777-0547-34CA-FBF0157262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0" name="Line 12">
              <a:extLst>
                <a:ext uri="{FF2B5EF4-FFF2-40B4-BE49-F238E27FC236}">
                  <a16:creationId xmlns:a16="http://schemas.microsoft.com/office/drawing/2014/main" id="{43148F83-3CF1-4EAD-6207-ADCA1F9450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1" name="Line 13">
              <a:extLst>
                <a:ext uri="{FF2B5EF4-FFF2-40B4-BE49-F238E27FC236}">
                  <a16:creationId xmlns:a16="http://schemas.microsoft.com/office/drawing/2014/main" id="{1DAF924F-A19C-2665-EC72-723562A03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3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2" name="Line 14">
              <a:extLst>
                <a:ext uri="{FF2B5EF4-FFF2-40B4-BE49-F238E27FC236}">
                  <a16:creationId xmlns:a16="http://schemas.microsoft.com/office/drawing/2014/main" id="{B93337D4-C446-2B12-0EAE-BFB73BBFE6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31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3" name="Text Box 15">
              <a:extLst>
                <a:ext uri="{FF2B5EF4-FFF2-40B4-BE49-F238E27FC236}">
                  <a16:creationId xmlns:a16="http://schemas.microsoft.com/office/drawing/2014/main" id="{4005008C-358B-55CA-2573-0DFC15AE9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440" y="48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7</a:t>
              </a:r>
            </a:p>
          </p:txBody>
        </p:sp>
        <p:sp>
          <p:nvSpPr>
            <p:cNvPr id="27664" name="Text Box 16">
              <a:extLst>
                <a:ext uri="{FF2B5EF4-FFF2-40B4-BE49-F238E27FC236}">
                  <a16:creationId xmlns:a16="http://schemas.microsoft.com/office/drawing/2014/main" id="{2EE24A16-E7B4-122E-D5F0-129D6EB99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28" y="48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3</a:t>
              </a:r>
            </a:p>
          </p:txBody>
        </p:sp>
        <p:sp>
          <p:nvSpPr>
            <p:cNvPr id="27665" name="Text Box 17">
              <a:extLst>
                <a:ext uri="{FF2B5EF4-FFF2-40B4-BE49-F238E27FC236}">
                  <a16:creationId xmlns:a16="http://schemas.microsoft.com/office/drawing/2014/main" id="{44EF43A7-ADCE-AA07-D27E-AC2B1E827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236" y="480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16</a:t>
              </a:r>
            </a:p>
          </p:txBody>
        </p:sp>
        <p:sp>
          <p:nvSpPr>
            <p:cNvPr id="27666" name="Text Box 18">
              <a:extLst>
                <a:ext uri="{FF2B5EF4-FFF2-40B4-BE49-F238E27FC236}">
                  <a16:creationId xmlns:a16="http://schemas.microsoft.com/office/drawing/2014/main" id="{D3C8EE1B-61F4-FF5B-E630-565BCACF1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0" y="48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7667" name="Text Box 20">
              <a:extLst>
                <a:ext uri="{FF2B5EF4-FFF2-40B4-BE49-F238E27FC236}">
                  <a16:creationId xmlns:a16="http://schemas.microsoft.com/office/drawing/2014/main" id="{BBA862A3-E135-3B72-3231-B3B3BDD64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832" y="48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P</a:t>
              </a:r>
              <a:r>
                <a:rPr lang="en-US" altLang="zh-CN" baseline="-25000"/>
                <a:t>4</a:t>
              </a:r>
              <a:endParaRPr lang="en-US" altLang="zh-CN"/>
            </a:p>
          </p:txBody>
        </p:sp>
        <p:sp>
          <p:nvSpPr>
            <p:cNvPr id="27668" name="Line 21">
              <a:extLst>
                <a:ext uri="{FF2B5EF4-FFF2-40B4-BE49-F238E27FC236}">
                  <a16:creationId xmlns:a16="http://schemas.microsoft.com/office/drawing/2014/main" id="{584D38AF-9FA4-DA4E-D970-9397022A43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2" y="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9" name="Line 22">
              <a:extLst>
                <a:ext uri="{FF2B5EF4-FFF2-40B4-BE49-F238E27FC236}">
                  <a16:creationId xmlns:a16="http://schemas.microsoft.com/office/drawing/2014/main" id="{AAEA216A-F02F-4F6F-84CF-FD3D25AF82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31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0" name="Line 23">
              <a:extLst>
                <a:ext uri="{FF2B5EF4-FFF2-40B4-BE49-F238E27FC236}">
                  <a16:creationId xmlns:a16="http://schemas.microsoft.com/office/drawing/2014/main" id="{4CCA0E76-D9FB-E927-B8ED-004530AE1C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31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1" name="Line 24">
              <a:extLst>
                <a:ext uri="{FF2B5EF4-FFF2-40B4-BE49-F238E27FC236}">
                  <a16:creationId xmlns:a16="http://schemas.microsoft.com/office/drawing/2014/main" id="{A9333DA9-5403-020B-042A-2BCF357CA8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31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2" name="Line 25">
              <a:extLst>
                <a:ext uri="{FF2B5EF4-FFF2-40B4-BE49-F238E27FC236}">
                  <a16:creationId xmlns:a16="http://schemas.microsoft.com/office/drawing/2014/main" id="{A10A612E-5FBE-A6C9-46D5-C1633DE609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31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3" name="Line 26">
              <a:extLst>
                <a:ext uri="{FF2B5EF4-FFF2-40B4-BE49-F238E27FC236}">
                  <a16:creationId xmlns:a16="http://schemas.microsoft.com/office/drawing/2014/main" id="{AC4365B4-9DDD-0694-157C-6C20B24111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1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4" name="Line 27">
              <a:extLst>
                <a:ext uri="{FF2B5EF4-FFF2-40B4-BE49-F238E27FC236}">
                  <a16:creationId xmlns:a16="http://schemas.microsoft.com/office/drawing/2014/main" id="{2D656004-2271-270C-BDBC-0CEEC3DF8C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3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5" name="Text Box 28">
              <a:extLst>
                <a:ext uri="{FF2B5EF4-FFF2-40B4-BE49-F238E27FC236}">
                  <a16:creationId xmlns:a16="http://schemas.microsoft.com/office/drawing/2014/main" id="{32E9B9CD-7D28-BD81-16C5-26E136E5B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728" y="48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8</a:t>
              </a:r>
            </a:p>
          </p:txBody>
        </p:sp>
        <p:sp>
          <p:nvSpPr>
            <p:cNvPr id="27676" name="Line 29">
              <a:extLst>
                <a:ext uri="{FF2B5EF4-FFF2-40B4-BE49-F238E27FC236}">
                  <a16:creationId xmlns:a16="http://schemas.microsoft.com/office/drawing/2014/main" id="{6E5143B0-78E1-F6E4-BD41-3BED6CF839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31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7" name="Line 30">
              <a:extLst>
                <a:ext uri="{FF2B5EF4-FFF2-40B4-BE49-F238E27FC236}">
                  <a16:creationId xmlns:a16="http://schemas.microsoft.com/office/drawing/2014/main" id="{F8032DD1-C104-33A9-38AF-3945B613A6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31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8" name="Line 31">
              <a:extLst>
                <a:ext uri="{FF2B5EF4-FFF2-40B4-BE49-F238E27FC236}">
                  <a16:creationId xmlns:a16="http://schemas.microsoft.com/office/drawing/2014/main" id="{9E6BEBED-8621-7E49-CE67-0C3D7A379B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31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9" name="Line 32">
              <a:extLst>
                <a:ext uri="{FF2B5EF4-FFF2-40B4-BE49-F238E27FC236}">
                  <a16:creationId xmlns:a16="http://schemas.microsoft.com/office/drawing/2014/main" id="{71BF5265-C23C-8F78-14FA-18954013CC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2" y="3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0" name="Text Box 33">
              <a:extLst>
                <a:ext uri="{FF2B5EF4-FFF2-40B4-BE49-F238E27FC236}">
                  <a16:creationId xmlns:a16="http://schemas.microsoft.com/office/drawing/2014/main" id="{80F76764-533C-197F-075D-1ADCF0086D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448" y="480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12</a:t>
              </a:r>
            </a:p>
          </p:txBody>
        </p:sp>
        <p:sp>
          <p:nvSpPr>
            <p:cNvPr id="27681" name="Line 34">
              <a:extLst>
                <a:ext uri="{FF2B5EF4-FFF2-40B4-BE49-F238E27FC236}">
                  <a16:creationId xmlns:a16="http://schemas.microsoft.com/office/drawing/2014/main" id="{8308208D-4D59-2F52-656D-60D9B20E13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31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2" name="Line 35">
              <a:extLst>
                <a:ext uri="{FF2B5EF4-FFF2-40B4-BE49-F238E27FC236}">
                  <a16:creationId xmlns:a16="http://schemas.microsoft.com/office/drawing/2014/main" id="{289812CF-1B05-DB52-5322-0EDF701AD4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31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3" name="Line 36">
              <a:extLst>
                <a:ext uri="{FF2B5EF4-FFF2-40B4-BE49-F238E27FC236}">
                  <a16:creationId xmlns:a16="http://schemas.microsoft.com/office/drawing/2014/main" id="{B7C953C6-D6DA-2CC1-3D79-8A03B0145C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31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E4BD07E-EBFD-C1DD-9B18-3855C6AC66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90588" y="612775"/>
            <a:ext cx="6829425" cy="4064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抢占式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SJF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（</a:t>
            </a:r>
            <a:r>
              <a:rPr lang="en-US" altLang="zh-CN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SRTF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）例子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8675" name="Rectangle 36">
            <a:extLst>
              <a:ext uri="{FF2B5EF4-FFF2-40B4-BE49-F238E27FC236}">
                <a16:creationId xmlns:a16="http://schemas.microsoft.com/office/drawing/2014/main" id="{50E57EDE-E6D0-2B01-709E-ED3C6BA5178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zh-CN" altLang="en-US" sz="2000">
                <a:ea typeface="宋体" panose="02010600030101010101" pitchFamily="2" charset="-122"/>
              </a:rPr>
              <a:t>		</a:t>
            </a:r>
            <a:r>
              <a:rPr lang="zh-CN" altLang="en-US" sz="2000" u="sng">
                <a:ea typeface="宋体" panose="02010600030101010101" pitchFamily="2" charset="-122"/>
              </a:rPr>
              <a:t>进程</a:t>
            </a:r>
            <a:r>
              <a:rPr lang="zh-CN" altLang="en-US" sz="2000">
                <a:ea typeface="宋体" panose="02010600030101010101" pitchFamily="2" charset="-122"/>
              </a:rPr>
              <a:t>	</a:t>
            </a:r>
            <a:r>
              <a:rPr lang="zh-CN" altLang="en-US" sz="2000" u="sng">
                <a:ea typeface="宋体" panose="02010600030101010101" pitchFamily="2" charset="-122"/>
              </a:rPr>
              <a:t>到达时间</a:t>
            </a: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zh-CN" altLang="en-US" sz="2000" u="sng">
                <a:ea typeface="宋体" panose="02010600030101010101" pitchFamily="2" charset="-122"/>
              </a:rPr>
              <a:t>区间时间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>
                <a:ea typeface="宋体" panose="02010600030101010101" pitchFamily="2" charset="-122"/>
              </a:rPr>
              <a:t>		</a:t>
            </a: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 i="1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	0.0	7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>
                <a:ea typeface="宋体" panose="02010600030101010101" pitchFamily="2" charset="-122"/>
              </a:rPr>
              <a:t>		 </a:t>
            </a: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 i="1" baseline="-25000">
                <a:ea typeface="宋体" panose="02010600030101010101" pitchFamily="2" charset="-122"/>
              </a:rPr>
              <a:t>2	</a:t>
            </a:r>
            <a:r>
              <a:rPr lang="en-US" altLang="zh-CN" sz="2000">
                <a:ea typeface="宋体" panose="02010600030101010101" pitchFamily="2" charset="-122"/>
              </a:rPr>
              <a:t>2.0	4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>
                <a:ea typeface="宋体" panose="02010600030101010101" pitchFamily="2" charset="-122"/>
              </a:rPr>
              <a:t>		 </a:t>
            </a: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 i="1" baseline="-25000">
                <a:ea typeface="宋体" panose="02010600030101010101" pitchFamily="2" charset="-122"/>
              </a:rPr>
              <a:t>3</a:t>
            </a:r>
            <a:r>
              <a:rPr lang="en-US" altLang="zh-CN" sz="2000">
                <a:ea typeface="宋体" panose="02010600030101010101" pitchFamily="2" charset="-122"/>
              </a:rPr>
              <a:t>	4.0	1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>
                <a:ea typeface="宋体" panose="02010600030101010101" pitchFamily="2" charset="-122"/>
              </a:rPr>
              <a:t>		 </a:t>
            </a: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 i="1" baseline="-25000">
                <a:ea typeface="宋体" panose="02010600030101010101" pitchFamily="2" charset="-122"/>
              </a:rPr>
              <a:t>4</a:t>
            </a:r>
            <a:r>
              <a:rPr lang="en-US" altLang="zh-CN" sz="2000">
                <a:ea typeface="宋体" panose="02010600030101010101" pitchFamily="2" charset="-122"/>
              </a:rPr>
              <a:t>	5.0	4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>
                <a:ea typeface="宋体" panose="02010600030101010101" pitchFamily="2" charset="-122"/>
              </a:rPr>
              <a:t>SJF (preemptive)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zh-CN" altLang="en-US" sz="2000">
                <a:ea typeface="宋体" panose="02010600030101010101" pitchFamily="2" charset="-122"/>
              </a:rPr>
              <a:t>平均等待时间</a:t>
            </a:r>
            <a:r>
              <a:rPr lang="en-US" altLang="zh-CN" sz="2000">
                <a:ea typeface="宋体" panose="02010600030101010101" pitchFamily="2" charset="-122"/>
              </a:rPr>
              <a:t> = (9 + 1 + 0 +2)/4 =3</a:t>
            </a:r>
            <a:endParaRPr lang="en-US" altLang="zh-CN" sz="2000" i="1" baseline="-25000">
              <a:ea typeface="宋体" panose="02010600030101010101" pitchFamily="2" charset="-122"/>
            </a:endParaRPr>
          </a:p>
        </p:txBody>
      </p:sp>
      <p:grpSp>
        <p:nvGrpSpPr>
          <p:cNvPr id="28676" name="Group 4">
            <a:extLst>
              <a:ext uri="{FF2B5EF4-FFF2-40B4-BE49-F238E27FC236}">
                <a16:creationId xmlns:a16="http://schemas.microsoft.com/office/drawing/2014/main" id="{3ABACBFC-C304-A90E-8D3A-359CC2510441}"/>
              </a:ext>
            </a:extLst>
          </p:cNvPr>
          <p:cNvGrpSpPr>
            <a:grpSpLocks/>
          </p:cNvGrpSpPr>
          <p:nvPr/>
        </p:nvGrpSpPr>
        <p:grpSpPr bwMode="auto">
          <a:xfrm>
            <a:off x="1304925" y="3890963"/>
            <a:ext cx="5924550" cy="1204912"/>
            <a:chOff x="0" y="0"/>
            <a:chExt cx="5924550" cy="1204913"/>
          </a:xfrm>
        </p:grpSpPr>
        <p:sp>
          <p:nvSpPr>
            <p:cNvPr id="28677" name="Rectangle 37">
              <a:extLst>
                <a:ext uri="{FF2B5EF4-FFF2-40B4-BE49-F238E27FC236}">
                  <a16:creationId xmlns:a16="http://schemas.microsoft.com/office/drawing/2014/main" id="{64CB5330-1B00-90BD-8175-894B390C82F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2400" y="14288"/>
              <a:ext cx="55626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Monotype Sorts" pitchFamily="2" charset="2"/>
                <a:buNone/>
              </a:pPr>
              <a:endParaRPr lang="zh-CN" altLang="zh-CN"/>
            </a:p>
          </p:txBody>
        </p:sp>
        <p:sp>
          <p:nvSpPr>
            <p:cNvPr id="28678" name="Text Box 38">
              <a:extLst>
                <a:ext uri="{FF2B5EF4-FFF2-40B4-BE49-F238E27FC236}">
                  <a16:creationId xmlns:a16="http://schemas.microsoft.com/office/drawing/2014/main" id="{AE8D5739-7AEF-D6F8-7D07-BC2420E6C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49604" y="76200"/>
              <a:ext cx="4206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P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28679" name="Text Box 39">
              <a:extLst>
                <a:ext uri="{FF2B5EF4-FFF2-40B4-BE49-F238E27FC236}">
                  <a16:creationId xmlns:a16="http://schemas.microsoft.com/office/drawing/2014/main" id="{D9272962-C360-041D-3115-1D29B499F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524000" y="76200"/>
              <a:ext cx="4206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P</a:t>
              </a:r>
              <a:r>
                <a:rPr lang="en-US" altLang="zh-CN" baseline="-25000"/>
                <a:t>3</a:t>
              </a:r>
              <a:endParaRPr lang="en-US" altLang="zh-CN"/>
            </a:p>
          </p:txBody>
        </p:sp>
        <p:sp>
          <p:nvSpPr>
            <p:cNvPr id="28680" name="Text Box 40">
              <a:extLst>
                <a:ext uri="{FF2B5EF4-FFF2-40B4-BE49-F238E27FC236}">
                  <a16:creationId xmlns:a16="http://schemas.microsoft.com/office/drawing/2014/main" id="{67BE735D-157C-B377-6B93-68931EEE6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990600" y="76200"/>
              <a:ext cx="4206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P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28681" name="Line 41">
              <a:extLst>
                <a:ext uri="{FF2B5EF4-FFF2-40B4-BE49-F238E27FC236}">
                  <a16:creationId xmlns:a16="http://schemas.microsoft.com/office/drawing/2014/main" id="{3B288060-95D2-642B-2A58-8249026AA2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95950" y="609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2" name="Line 42">
              <a:extLst>
                <a:ext uri="{FF2B5EF4-FFF2-40B4-BE49-F238E27FC236}">
                  <a16:creationId xmlns:a16="http://schemas.microsoft.com/office/drawing/2014/main" id="{4B77DBBB-783F-2462-6B0D-1854F73F58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400" y="6238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3" name="Line 43">
              <a:extLst>
                <a:ext uri="{FF2B5EF4-FFF2-40B4-BE49-F238E27FC236}">
                  <a16:creationId xmlns:a16="http://schemas.microsoft.com/office/drawing/2014/main" id="{0E51A427-3F1F-1AB4-D368-7B6DF7D2AA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5600" y="14288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4" name="Line 44">
              <a:extLst>
                <a:ext uri="{FF2B5EF4-FFF2-40B4-BE49-F238E27FC236}">
                  <a16:creationId xmlns:a16="http://schemas.microsoft.com/office/drawing/2014/main" id="{24CD02E0-A8B2-92B6-B4BA-EA7C06FED7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2000" y="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5" name="Line 45">
              <a:extLst>
                <a:ext uri="{FF2B5EF4-FFF2-40B4-BE49-F238E27FC236}">
                  <a16:creationId xmlns:a16="http://schemas.microsoft.com/office/drawing/2014/main" id="{8CFD4EC3-69AB-AF44-7E86-5050D3B569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8400" y="6238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6" name="Text Box 47">
              <a:extLst>
                <a:ext uri="{FF2B5EF4-FFF2-40B4-BE49-F238E27FC236}">
                  <a16:creationId xmlns:a16="http://schemas.microsoft.com/office/drawing/2014/main" id="{A1EA8EAD-E073-0F30-B954-4FFA135AB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371600" y="83820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4</a:t>
              </a:r>
            </a:p>
          </p:txBody>
        </p:sp>
        <p:sp>
          <p:nvSpPr>
            <p:cNvPr id="28687" name="Text Box 48">
              <a:extLst>
                <a:ext uri="{FF2B5EF4-FFF2-40B4-BE49-F238E27FC236}">
                  <a16:creationId xmlns:a16="http://schemas.microsoft.com/office/drawing/2014/main" id="{81D59364-B2DF-5805-67E4-9F102E60EB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09600" y="83820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2</a:t>
              </a:r>
            </a:p>
          </p:txBody>
        </p:sp>
        <p:sp>
          <p:nvSpPr>
            <p:cNvPr id="28688" name="Text Box 49">
              <a:extLst>
                <a:ext uri="{FF2B5EF4-FFF2-40B4-BE49-F238E27FC236}">
                  <a16:creationId xmlns:a16="http://schemas.microsoft.com/office/drawing/2014/main" id="{8C50F908-A266-16F0-C281-D78C4F5B6D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886200" y="762000"/>
              <a:ext cx="438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11</a:t>
              </a:r>
            </a:p>
          </p:txBody>
        </p:sp>
        <p:sp>
          <p:nvSpPr>
            <p:cNvPr id="28689" name="Text Box 50">
              <a:extLst>
                <a:ext uri="{FF2B5EF4-FFF2-40B4-BE49-F238E27FC236}">
                  <a16:creationId xmlns:a16="http://schemas.microsoft.com/office/drawing/2014/main" id="{022BDDD0-1FA2-DDEF-747D-D8D757034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0" y="77628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8690" name="Text Box 51">
              <a:extLst>
                <a:ext uri="{FF2B5EF4-FFF2-40B4-BE49-F238E27FC236}">
                  <a16:creationId xmlns:a16="http://schemas.microsoft.com/office/drawing/2014/main" id="{A8092125-4A3F-EF4E-16AE-CD30A98D4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352800" y="76200"/>
              <a:ext cx="4206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P</a:t>
              </a:r>
              <a:r>
                <a:rPr lang="en-US" altLang="zh-CN" baseline="-25000"/>
                <a:t>4</a:t>
              </a:r>
              <a:endParaRPr lang="en-US" altLang="zh-CN"/>
            </a:p>
          </p:txBody>
        </p:sp>
        <p:sp>
          <p:nvSpPr>
            <p:cNvPr id="28691" name="Line 52">
              <a:extLst>
                <a:ext uri="{FF2B5EF4-FFF2-40B4-BE49-F238E27FC236}">
                  <a16:creationId xmlns:a16="http://schemas.microsoft.com/office/drawing/2014/main" id="{96FE4F5F-7262-4358-A980-15058D7007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4800" y="14288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2" name="Line 53">
              <a:extLst>
                <a:ext uri="{FF2B5EF4-FFF2-40B4-BE49-F238E27FC236}">
                  <a16:creationId xmlns:a16="http://schemas.microsoft.com/office/drawing/2014/main" id="{A5606BE6-BC20-C5C8-769E-F81273E19A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200" y="5111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3" name="Line 54">
              <a:extLst>
                <a:ext uri="{FF2B5EF4-FFF2-40B4-BE49-F238E27FC236}">
                  <a16:creationId xmlns:a16="http://schemas.microsoft.com/office/drawing/2014/main" id="{1A697866-24B7-DAF5-6124-6D877C797F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9200" y="5111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4" name="Line 58">
              <a:extLst>
                <a:ext uri="{FF2B5EF4-FFF2-40B4-BE49-F238E27FC236}">
                  <a16:creationId xmlns:a16="http://schemas.microsoft.com/office/drawing/2014/main" id="{93E0C5DC-2197-EC37-D49A-155ECCE583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5600" y="6238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5" name="Text Box 59">
              <a:extLst>
                <a:ext uri="{FF2B5EF4-FFF2-40B4-BE49-F238E27FC236}">
                  <a16:creationId xmlns:a16="http://schemas.microsoft.com/office/drawing/2014/main" id="{6E63C430-BDAD-E7E4-F475-6EA551E93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905000" y="83820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5</a:t>
              </a:r>
            </a:p>
          </p:txBody>
        </p:sp>
        <p:sp>
          <p:nvSpPr>
            <p:cNvPr id="28696" name="Line 60">
              <a:extLst>
                <a:ext uri="{FF2B5EF4-FFF2-40B4-BE49-F238E27FC236}">
                  <a16:creationId xmlns:a16="http://schemas.microsoft.com/office/drawing/2014/main" id="{54870541-6EAA-A38B-B160-CD420C2E24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6600" y="5111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7" name="Line 61">
              <a:extLst>
                <a:ext uri="{FF2B5EF4-FFF2-40B4-BE49-F238E27FC236}">
                  <a16:creationId xmlns:a16="http://schemas.microsoft.com/office/drawing/2014/main" id="{3158C154-3916-6680-31FA-5A36B1B724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1400" y="5111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8" name="Line 62">
              <a:extLst>
                <a:ext uri="{FF2B5EF4-FFF2-40B4-BE49-F238E27FC236}">
                  <a16:creationId xmlns:a16="http://schemas.microsoft.com/office/drawing/2014/main" id="{058C30F8-485C-3B61-8291-4129FBCDA2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6200" y="5111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9" name="Line 63">
              <a:extLst>
                <a:ext uri="{FF2B5EF4-FFF2-40B4-BE49-F238E27FC236}">
                  <a16:creationId xmlns:a16="http://schemas.microsoft.com/office/drawing/2014/main" id="{5EF3EE49-CAFC-77DD-FA4D-1E1A02B807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4800" y="6238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0" name="Text Box 64">
              <a:extLst>
                <a:ext uri="{FF2B5EF4-FFF2-40B4-BE49-F238E27FC236}">
                  <a16:creationId xmlns:a16="http://schemas.microsoft.com/office/drawing/2014/main" id="{3242B7C3-C7F9-2081-2B23-1DF6DAECD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743200" y="83820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7</a:t>
              </a:r>
            </a:p>
          </p:txBody>
        </p:sp>
        <p:sp>
          <p:nvSpPr>
            <p:cNvPr id="28701" name="Line 65">
              <a:extLst>
                <a:ext uri="{FF2B5EF4-FFF2-40B4-BE49-F238E27FC236}">
                  <a16:creationId xmlns:a16="http://schemas.microsoft.com/office/drawing/2014/main" id="{0FC1F162-CE27-A371-9FC5-AEA9678A01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95800" y="5111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2" name="Line 66">
              <a:extLst>
                <a:ext uri="{FF2B5EF4-FFF2-40B4-BE49-F238E27FC236}">
                  <a16:creationId xmlns:a16="http://schemas.microsoft.com/office/drawing/2014/main" id="{1A32213F-F469-8AF0-D74A-9EA6C575A3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0600" y="5111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3" name="Line 67">
              <a:extLst>
                <a:ext uri="{FF2B5EF4-FFF2-40B4-BE49-F238E27FC236}">
                  <a16:creationId xmlns:a16="http://schemas.microsoft.com/office/drawing/2014/main" id="{CA06B604-3858-5F21-31CC-768B24B5FF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5400" y="5111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4" name="Line 68">
              <a:extLst>
                <a:ext uri="{FF2B5EF4-FFF2-40B4-BE49-F238E27FC236}">
                  <a16:creationId xmlns:a16="http://schemas.microsoft.com/office/drawing/2014/main" id="{0363CF68-0CED-A710-392A-2AC35C3E9A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4000" y="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5" name="Line 69">
              <a:extLst>
                <a:ext uri="{FF2B5EF4-FFF2-40B4-BE49-F238E27FC236}">
                  <a16:creationId xmlns:a16="http://schemas.microsoft.com/office/drawing/2014/main" id="{CE54B88F-3056-5750-9553-7A6A5AC413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7400" y="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6" name="Text Box 70">
              <a:extLst>
                <a:ext uri="{FF2B5EF4-FFF2-40B4-BE49-F238E27FC236}">
                  <a16:creationId xmlns:a16="http://schemas.microsoft.com/office/drawing/2014/main" id="{0998D2D5-E4B9-2794-9F7D-89CEFD2E6F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209800" y="76200"/>
              <a:ext cx="4206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P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28707" name="Text Box 71">
              <a:extLst>
                <a:ext uri="{FF2B5EF4-FFF2-40B4-BE49-F238E27FC236}">
                  <a16:creationId xmlns:a16="http://schemas.microsoft.com/office/drawing/2014/main" id="{5D8850C3-8E50-22DC-D796-AEF0F8503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724400" y="76200"/>
              <a:ext cx="4206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P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28708" name="Line 72">
              <a:extLst>
                <a:ext uri="{FF2B5EF4-FFF2-40B4-BE49-F238E27FC236}">
                  <a16:creationId xmlns:a16="http://schemas.microsoft.com/office/drawing/2014/main" id="{F0A2117C-E365-7F8C-BF28-3F306938F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10200" y="5111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9" name="Text Box 73">
              <a:extLst>
                <a:ext uri="{FF2B5EF4-FFF2-40B4-BE49-F238E27FC236}">
                  <a16:creationId xmlns:a16="http://schemas.microsoft.com/office/drawing/2014/main" id="{BA7FC351-96FE-2303-4396-DCA460F4C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486400" y="762000"/>
              <a:ext cx="438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16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DC9AE6D-7BCC-329E-4950-784C6AC95F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35100" y="427038"/>
            <a:ext cx="7531100" cy="6731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CPU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下一次脉冲的探测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2602413-674F-9C8E-F544-A004D45BB51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>
                <a:ea typeface="宋体" panose="02010600030101010101" pitchFamily="2" charset="-122"/>
              </a:rPr>
              <a:t>其长度只能估计</a:t>
            </a:r>
          </a:p>
          <a:p>
            <a:r>
              <a:rPr lang="zh-CN" altLang="en-US" sz="2000">
                <a:ea typeface="宋体" panose="02010600030101010101" pitchFamily="2" charset="-122"/>
              </a:rPr>
              <a:t>可以通过先前的</a:t>
            </a:r>
            <a:r>
              <a:rPr lang="en-US" altLang="zh-CN" sz="2000">
                <a:ea typeface="宋体" panose="02010600030101010101" pitchFamily="2" charset="-122"/>
              </a:rPr>
              <a:t>CPU</a:t>
            </a:r>
            <a:r>
              <a:rPr lang="zh-CN" altLang="en-US" sz="2000">
                <a:ea typeface="宋体" panose="02010600030101010101" pitchFamily="2" charset="-122"/>
              </a:rPr>
              <a:t>脉冲长度及计算指 数均值进行</a:t>
            </a:r>
          </a:p>
          <a:p>
            <a:pPr lvl="1">
              <a:buFont typeface="Monotype Sorts" pitchFamily="2" charset="2"/>
              <a:buNone/>
            </a:pPr>
            <a:endParaRPr lang="zh-CN" altLang="en-US" sz="2000" b="1">
              <a:ea typeface="宋体" panose="02010600030101010101" pitchFamily="2" charset="-122"/>
            </a:endParaRPr>
          </a:p>
          <a:p>
            <a:pPr lvl="1">
              <a:buFont typeface="Monotype Sorts" pitchFamily="2" charset="2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graphicFrame>
        <p:nvGraphicFramePr>
          <p:cNvPr id="29700" name="Object 4">
            <a:extLst>
              <a:ext uri="{FF2B5EF4-FFF2-40B4-BE49-F238E27FC236}">
                <a16:creationId xmlns:a16="http://schemas.microsoft.com/office/drawing/2014/main" id="{9A10D5F3-3FAF-C4F4-C92E-E453F16727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5600" y="2232025"/>
          <a:ext cx="46990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699000" imgH="1333500" progId="Equation.3">
                  <p:embed/>
                </p:oleObj>
              </mc:Choice>
              <mc:Fallback>
                <p:oleObj r:id="rId3" imgW="4699000" imgH="1333500" progId="Equation.3">
                  <p:embed/>
                  <p:pic>
                    <p:nvPicPr>
                      <p:cNvPr id="29700" name="Object 4">
                        <a:extLst>
                          <a:ext uri="{FF2B5EF4-FFF2-40B4-BE49-F238E27FC236}">
                            <a16:creationId xmlns:a16="http://schemas.microsoft.com/office/drawing/2014/main" id="{9A10D5F3-3FAF-C4F4-C92E-E453F16727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2232025"/>
                        <a:ext cx="46990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>
            <a:extLst>
              <a:ext uri="{FF2B5EF4-FFF2-40B4-BE49-F238E27FC236}">
                <a16:creationId xmlns:a16="http://schemas.microsoft.com/office/drawing/2014/main" id="{3396FC48-10A9-30A6-8B20-40A254FF50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2388" y="3679825"/>
          <a:ext cx="23558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321948" imgH="228799" progId="Equation.3">
                  <p:embed/>
                </p:oleObj>
              </mc:Choice>
              <mc:Fallback>
                <p:oleObj r:id="rId5" imgW="1321948" imgH="228799" progId="Equation.3">
                  <p:embed/>
                  <p:pic>
                    <p:nvPicPr>
                      <p:cNvPr id="29701" name="Object 5">
                        <a:extLst>
                          <a:ext uri="{FF2B5EF4-FFF2-40B4-BE49-F238E27FC236}">
                            <a16:creationId xmlns:a16="http://schemas.microsoft.com/office/drawing/2014/main" id="{3396FC48-10A9-30A6-8B20-40A254FF50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3679825"/>
                        <a:ext cx="23558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56E468-5969-DFCA-2F1A-55B4198362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5000" y="350838"/>
            <a:ext cx="8229600" cy="7239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内容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026B71D-0F96-8091-7EB3-02B1E93111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Helvetica" panose="020B0604020202020204" pitchFamily="34" charset="0"/>
              <a:buAutoNum type="arabicPeriod"/>
            </a:pPr>
            <a:r>
              <a:rPr lang="zh-CN" altLang="en-US" sz="2800">
                <a:ea typeface="宋体" panose="02010600030101010101" pitchFamily="2" charset="-122"/>
              </a:rPr>
              <a:t>基本概念</a:t>
            </a:r>
          </a:p>
          <a:p>
            <a:pPr>
              <a:buFont typeface="Helvetica" panose="020B0604020202020204" pitchFamily="34" charset="0"/>
              <a:buAutoNum type="arabicPeriod"/>
            </a:pPr>
            <a:r>
              <a:rPr lang="zh-CN" altLang="en-US" sz="2800">
                <a:ea typeface="宋体" panose="02010600030101010101" pitchFamily="2" charset="-122"/>
              </a:rPr>
              <a:t>调度准则</a:t>
            </a:r>
          </a:p>
          <a:p>
            <a:pPr>
              <a:buFont typeface="Helvetica" panose="020B0604020202020204" pitchFamily="34" charset="0"/>
              <a:buAutoNum type="arabicPeriod"/>
            </a:pPr>
            <a:r>
              <a:rPr lang="zh-CN" altLang="en-US" sz="2800">
                <a:ea typeface="宋体" panose="02010600030101010101" pitchFamily="2" charset="-122"/>
              </a:rPr>
              <a:t>调度算法</a:t>
            </a:r>
          </a:p>
          <a:p>
            <a:pPr>
              <a:buFont typeface="Helvetica" panose="020B0604020202020204" pitchFamily="34" charset="0"/>
              <a:buAutoNum type="arabicPeriod"/>
            </a:pPr>
            <a:r>
              <a:rPr lang="zh-CN" altLang="en-US" sz="2800">
                <a:ea typeface="宋体" panose="02010600030101010101" pitchFamily="2" charset="-122"/>
              </a:rPr>
              <a:t>多处理器调度和线程调度</a:t>
            </a:r>
          </a:p>
          <a:p>
            <a:pPr>
              <a:buFont typeface="Helvetica" panose="020B0604020202020204" pitchFamily="34" charset="0"/>
              <a:buAutoNum type="arabicPeriod"/>
            </a:pPr>
            <a:r>
              <a:rPr lang="zh-CN" altLang="en-US" sz="2800">
                <a:ea typeface="宋体" panose="02010600030101010101" pitchFamily="2" charset="-122"/>
              </a:rPr>
              <a:t>调度实例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218DCC9-0F26-8835-5260-90D1192799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04850" y="355600"/>
            <a:ext cx="7366000" cy="8001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指数平均例子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25CA49F-70D4-8896-407B-05E953ABE2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  <a:sym typeface="Symbol" panose="05050102010706020507" pitchFamily="18" charset="2"/>
              </a:rPr>
              <a:t> =0</a:t>
            </a:r>
          </a:p>
          <a:p>
            <a:pPr lvl="1"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n+1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= 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  <a:sym typeface="Symbol" panose="05050102010706020507" pitchFamily="18" charset="2"/>
              </a:rPr>
              <a:t>近来历史没有影响</a:t>
            </a:r>
            <a:endParaRPr lang="en-US" altLang="zh-CN" sz="20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 =1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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n+1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= t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  <a:sym typeface="Symbol" panose="05050102010706020507" pitchFamily="18" charset="2"/>
              </a:rPr>
              <a:t>只有最近的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CPU</a:t>
            </a:r>
            <a:r>
              <a:rPr lang="zh-CN" altLang="en-US" sz="2000">
                <a:ea typeface="宋体" panose="02010600030101010101" pitchFamily="2" charset="-122"/>
                <a:sym typeface="Symbol" panose="05050102010706020507" pitchFamily="18" charset="2"/>
              </a:rPr>
              <a:t>区间才重要</a:t>
            </a:r>
            <a:endParaRPr lang="en-US" altLang="zh-CN" sz="20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  <a:sym typeface="Symbol" panose="05050102010706020507" pitchFamily="18" charset="2"/>
              </a:rPr>
              <a:t>如果扩展公式，得到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n+1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=  t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+(1 - )  t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n-1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+ … 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           +(1 -  )</a:t>
            </a:r>
            <a:r>
              <a:rPr lang="en-US" altLang="zh-CN" sz="2000" baseline="30000">
                <a:ea typeface="宋体" panose="02010600030101010101" pitchFamily="2" charset="-122"/>
                <a:sym typeface="Symbol" panose="05050102010706020507" pitchFamily="18" charset="2"/>
              </a:rPr>
              <a:t>j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 t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n-j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+ …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           +(1 -  )</a:t>
            </a:r>
            <a:r>
              <a:rPr lang="en-US" altLang="zh-CN" sz="2000" baseline="30000">
                <a:ea typeface="宋体" panose="02010600030101010101" pitchFamily="2" charset="-122"/>
                <a:sym typeface="Symbol" panose="05050102010706020507" pitchFamily="18" charset="2"/>
              </a:rPr>
              <a:t>n+1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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  <a:sym typeface="Symbol" panose="05050102010706020507" pitchFamily="18" charset="2"/>
              </a:rPr>
              <a:t>由于  和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(1 - )</a:t>
            </a:r>
            <a:r>
              <a:rPr lang="zh-CN" altLang="en-US" sz="2000">
                <a:ea typeface="宋体" panose="02010600030101010101" pitchFamily="2" charset="-122"/>
                <a:sym typeface="Symbol" panose="05050102010706020507" pitchFamily="18" charset="2"/>
              </a:rPr>
              <a:t>都小于或等于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2000">
                <a:ea typeface="宋体" panose="02010600030101010101" pitchFamily="2" charset="-122"/>
                <a:sym typeface="Symbol" panose="05050102010706020507" pitchFamily="18" charset="2"/>
              </a:rPr>
              <a:t>，所以后面项的权比前面项的权小</a:t>
            </a:r>
            <a:endParaRPr lang="en-US" altLang="zh-CN" sz="200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3C67CB7-6D8D-0AB7-371A-278F4A5194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1225" y="0"/>
            <a:ext cx="8121650" cy="844550"/>
          </a:xfrm>
        </p:spPr>
        <p:txBody>
          <a:bodyPr/>
          <a:lstStyle/>
          <a:p>
            <a:pPr>
              <a:defRPr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例子：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CPU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下一次脉冲的探测</a:t>
            </a:r>
            <a:endParaRPr lang="en-US" altLang="zh-CN" sz="28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32771" name="Picture 3">
            <a:extLst>
              <a:ext uri="{FF2B5EF4-FFF2-40B4-BE49-F238E27FC236}">
                <a16:creationId xmlns:a16="http://schemas.microsoft.com/office/drawing/2014/main" id="{E70C0EFB-C5E4-F9DA-97BB-49B1BBC98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" t="5756" r="1439" b="8324"/>
          <a:stretch>
            <a:fillRect/>
          </a:stretch>
        </p:blipFill>
        <p:spPr bwMode="auto">
          <a:xfrm>
            <a:off x="1222375" y="1196975"/>
            <a:ext cx="6589713" cy="440848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C52758D-9C89-C785-82DF-3043E9E052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39800" y="158750"/>
            <a:ext cx="70485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Priority Scheduling</a:t>
            </a:r>
            <a:b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</a:b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优先级调度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3275946-CFA5-D5C2-45A1-AD5D684F93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76325" y="1597025"/>
            <a:ext cx="7672388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</a:rPr>
              <a:t>调度依据：优先级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</a:rPr>
              <a:t>调度方法：调度优先级最高进程运行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</a:rPr>
              <a:t>优先数：表示优先级的整数</a:t>
            </a:r>
            <a:r>
              <a:rPr lang="zh-CN" altLang="en-US" sz="2000">
                <a:ea typeface="宋体" panose="02010600030101010101" pitchFamily="2" charset="-122"/>
                <a:sym typeface="Symbol" panose="05050102010706020507" pitchFamily="18" charset="2"/>
              </a:rPr>
              <a:t>[默认：最小整数   最高优先级]</a:t>
            </a:r>
            <a:endParaRPr lang="zh-CN" altLang="en-US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</a:rPr>
              <a:t>优先级调度有：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Preemptive</a:t>
            </a:r>
            <a:r>
              <a:rPr lang="zh-CN" altLang="en-US" sz="2000">
                <a:ea typeface="宋体" panose="02010600030101010101" pitchFamily="2" charset="-122"/>
              </a:rPr>
              <a:t>（抢占式）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Nonpreemptive </a:t>
            </a:r>
            <a:r>
              <a:rPr lang="zh-CN" altLang="en-US" sz="2000">
                <a:ea typeface="宋体" panose="02010600030101010101" pitchFamily="2" charset="-122"/>
              </a:rPr>
              <a:t>（非抢占式）</a:t>
            </a:r>
          </a:p>
          <a:p>
            <a:pPr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  <a:sym typeface="Symbol" panose="05050102010706020507" pitchFamily="18" charset="2"/>
              </a:rPr>
              <a:t>问题  饥饿 – 低优先级的可能永远得不到运行</a:t>
            </a:r>
          </a:p>
          <a:p>
            <a:pPr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  <a:sym typeface="Symbol" panose="05050102010706020507" pitchFamily="18" charset="2"/>
              </a:rPr>
              <a:t>解决方法   老化 – 视进程等待时间的长提高其优先数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41D0DAA7-AC57-AD3E-8A4E-A1D6D2F96D9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优先级调度</a:t>
            </a:r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2F5CC62B-DE33-27C7-58FB-87784F9DD738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z="2000">
                <a:ea typeface="宋体" panose="02010600030101010101" pitchFamily="2" charset="-122"/>
              </a:rPr>
              <a:t>优先数：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静态优先数：在运行前每个进程获得一个优先数，在运行过程中不可变化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动态优先数：在运行前每个进程获得一个基准优先数，在运行过程中可变化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zh-CN" altLang="en-US" sz="2000">
                <a:ea typeface="宋体" panose="02010600030101010101" pitchFamily="2" charset="-122"/>
              </a:rPr>
              <a:t>最大特点：灵活（可以模拟其它调度算法）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zh-CN" altLang="en-US" sz="2000">
                <a:ea typeface="宋体" panose="02010600030101010101" pitchFamily="2" charset="-122"/>
              </a:rPr>
              <a:t>目前大多数现代操作系统常用的调度算法</a:t>
            </a:r>
          </a:p>
          <a:p>
            <a:pPr lvl="1"/>
            <a:endParaRPr lang="zh-CN" altLang="en-US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C1B5AB4-32E3-28D2-BF22-13A84E65CB9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74700" y="228600"/>
            <a:ext cx="7807325" cy="608013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非抢占例子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59C2485-B7DC-E205-F955-92CEE61482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28750" y="1336675"/>
            <a:ext cx="7029450" cy="48641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zh-CN" altLang="en-US" sz="2000" u="sng">
                <a:ea typeface="宋体" panose="02010600030101010101" pitchFamily="2" charset="-122"/>
              </a:rPr>
              <a:t>进程</a:t>
            </a:r>
            <a:r>
              <a:rPr lang="zh-CN" altLang="en-US" sz="2000">
                <a:ea typeface="宋体" panose="02010600030101010101" pitchFamily="2" charset="-122"/>
              </a:rPr>
              <a:t>	</a:t>
            </a:r>
            <a:r>
              <a:rPr lang="zh-CN" altLang="en-US" sz="2000" u="sng">
                <a:ea typeface="宋体" panose="02010600030101010101" pitchFamily="2" charset="-122"/>
              </a:rPr>
              <a:t>优先级</a:t>
            </a: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zh-CN" altLang="en-US" sz="2000" u="sng">
                <a:ea typeface="宋体" panose="02010600030101010101" pitchFamily="2" charset="-122"/>
              </a:rPr>
              <a:t>区间时间</a:t>
            </a: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zh-CN" altLang="en-US" sz="2000" u="sng">
                <a:ea typeface="宋体" panose="02010600030101010101" pitchFamily="2" charset="-122"/>
              </a:rPr>
              <a:t>到达时间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 i="1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		3	5	0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 i="1" baseline="-25000">
                <a:ea typeface="宋体" panose="02010600030101010101" pitchFamily="2" charset="-122"/>
              </a:rPr>
              <a:t>2		</a:t>
            </a:r>
            <a:r>
              <a:rPr lang="en-US" altLang="zh-CN" sz="2000" i="1">
                <a:ea typeface="宋体" panose="02010600030101010101" pitchFamily="2" charset="-122"/>
              </a:rPr>
              <a:t>3</a:t>
            </a:r>
            <a:r>
              <a:rPr lang="en-US" altLang="zh-CN" sz="2000">
                <a:ea typeface="宋体" panose="02010600030101010101" pitchFamily="2" charset="-122"/>
              </a:rPr>
              <a:t>	2	1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 i="1" baseline="-25000">
                <a:ea typeface="宋体" panose="02010600030101010101" pitchFamily="2" charset="-122"/>
              </a:rPr>
              <a:t>3</a:t>
            </a:r>
            <a:r>
              <a:rPr lang="en-US" altLang="zh-CN" sz="2000">
                <a:ea typeface="宋体" panose="02010600030101010101" pitchFamily="2" charset="-122"/>
              </a:rPr>
              <a:t>		1	1	2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 i="1" baseline="-25000">
                <a:ea typeface="宋体" panose="02010600030101010101" pitchFamily="2" charset="-122"/>
              </a:rPr>
              <a:t>4</a:t>
            </a:r>
            <a:r>
              <a:rPr lang="en-US" altLang="zh-CN" sz="2000">
                <a:ea typeface="宋体" panose="02010600030101010101" pitchFamily="2" charset="-122"/>
              </a:rPr>
              <a:t>		4	2	3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>
                <a:ea typeface="宋体" panose="02010600030101010101" pitchFamily="2" charset="-122"/>
              </a:rPr>
              <a:t>		</a:t>
            </a:r>
          </a:p>
          <a:p>
            <a:pPr>
              <a:lnSpc>
                <a:spcPct val="80000"/>
              </a:lnSpc>
              <a:tabLst>
                <a:tab pos="1603375" algn="ctr"/>
                <a:tab pos="3254375" algn="ctr"/>
                <a:tab pos="5143500" algn="ctr"/>
              </a:tabLst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tabLst>
                <a:tab pos="1603375" algn="ctr"/>
                <a:tab pos="3254375" algn="ctr"/>
                <a:tab pos="5143500" algn="ctr"/>
              </a:tabLst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tabLst>
                <a:tab pos="1603375" algn="ctr"/>
                <a:tab pos="3254375" algn="ctr"/>
                <a:tab pos="5143500" algn="ctr"/>
              </a:tabLst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tabLst>
                <a:tab pos="1603375" algn="ctr"/>
                <a:tab pos="3254375" algn="ctr"/>
                <a:tab pos="5143500" algn="ctr"/>
              </a:tabLst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tabLst>
                <a:tab pos="1603375" algn="ctr"/>
                <a:tab pos="3254375" algn="ctr"/>
                <a:tab pos="5143500" algn="ctr"/>
              </a:tabLst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tabLst>
                <a:tab pos="1603375" algn="ctr"/>
                <a:tab pos="3254375" algn="ctr"/>
                <a:tab pos="5143500" algn="ctr"/>
              </a:tabLst>
            </a:pPr>
            <a:r>
              <a:rPr lang="zh-CN" altLang="en-US" sz="2000">
                <a:ea typeface="宋体" panose="02010600030101010101" pitchFamily="2" charset="-122"/>
              </a:rPr>
              <a:t>平均等待时间</a:t>
            </a:r>
            <a:r>
              <a:rPr lang="en-US" altLang="zh-CN" sz="2000">
                <a:ea typeface="宋体" panose="02010600030101010101" pitchFamily="2" charset="-122"/>
              </a:rPr>
              <a:t> = (0 + 5 + 3+5)/4 =3.25</a:t>
            </a:r>
          </a:p>
        </p:txBody>
      </p:sp>
      <p:sp>
        <p:nvSpPr>
          <p:cNvPr id="36868" name="Text Box 36">
            <a:extLst>
              <a:ext uri="{FF2B5EF4-FFF2-40B4-BE49-F238E27FC236}">
                <a16:creationId xmlns:a16="http://schemas.microsoft.com/office/drawing/2014/main" id="{2502BEF7-7FC4-442C-CE00-62DD993A47D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916863" y="4210050"/>
            <a:ext cx="4413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Monotype Sorts" pitchFamily="2" charset="2"/>
              <a:buNone/>
            </a:pPr>
            <a:r>
              <a:rPr lang="en-US" altLang="zh-CN"/>
              <a:t>10</a:t>
            </a:r>
          </a:p>
        </p:txBody>
      </p:sp>
      <p:grpSp>
        <p:nvGrpSpPr>
          <p:cNvPr id="36869" name="Group 5">
            <a:extLst>
              <a:ext uri="{FF2B5EF4-FFF2-40B4-BE49-F238E27FC236}">
                <a16:creationId xmlns:a16="http://schemas.microsoft.com/office/drawing/2014/main" id="{B9765E06-ADF4-627D-48A0-F9AC1456781F}"/>
              </a:ext>
            </a:extLst>
          </p:cNvPr>
          <p:cNvGrpSpPr>
            <a:grpSpLocks/>
          </p:cNvGrpSpPr>
          <p:nvPr/>
        </p:nvGrpSpPr>
        <p:grpSpPr bwMode="auto">
          <a:xfrm>
            <a:off x="1458913" y="3398838"/>
            <a:ext cx="6386512" cy="1258887"/>
            <a:chOff x="0" y="0"/>
            <a:chExt cx="6387236" cy="1258110"/>
          </a:xfrm>
        </p:grpSpPr>
        <p:sp>
          <p:nvSpPr>
            <p:cNvPr id="36870" name="Rectangle 4">
              <a:extLst>
                <a:ext uri="{FF2B5EF4-FFF2-40B4-BE49-F238E27FC236}">
                  <a16:creationId xmlns:a16="http://schemas.microsoft.com/office/drawing/2014/main" id="{3AC87028-974F-23EB-AB02-52A6115BEEF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5574" y="14288"/>
              <a:ext cx="6231661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Monotype Sorts" pitchFamily="2" charset="2"/>
                <a:buNone/>
              </a:pPr>
              <a:endParaRPr lang="zh-CN" altLang="zh-CN"/>
            </a:p>
          </p:txBody>
        </p:sp>
        <p:sp>
          <p:nvSpPr>
            <p:cNvPr id="36871" name="Text Box 5">
              <a:extLst>
                <a:ext uri="{FF2B5EF4-FFF2-40B4-BE49-F238E27FC236}">
                  <a16:creationId xmlns:a16="http://schemas.microsoft.com/office/drawing/2014/main" id="{EA84228D-A20B-B69E-A75C-9EDE0B7B98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749447" y="121566"/>
              <a:ext cx="41710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P</a:t>
              </a:r>
              <a:r>
                <a:rPr lang="en-US" altLang="zh-CN" sz="1100"/>
                <a:t>1</a:t>
              </a:r>
            </a:p>
          </p:txBody>
        </p:sp>
        <p:sp>
          <p:nvSpPr>
            <p:cNvPr id="36872" name="Text Box 6">
              <a:extLst>
                <a:ext uri="{FF2B5EF4-FFF2-40B4-BE49-F238E27FC236}">
                  <a16:creationId xmlns:a16="http://schemas.microsoft.com/office/drawing/2014/main" id="{7A512EA2-B760-4C14-2293-D1DF46851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448279" y="133113"/>
              <a:ext cx="42351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P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36873" name="Line 9">
              <a:extLst>
                <a:ext uri="{FF2B5EF4-FFF2-40B4-BE49-F238E27FC236}">
                  <a16:creationId xmlns:a16="http://schemas.microsoft.com/office/drawing/2014/main" id="{902AEE71-99A1-0F8D-5109-2E865ECD07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574" y="6111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4" name="Line 11">
              <a:extLst>
                <a:ext uri="{FF2B5EF4-FFF2-40B4-BE49-F238E27FC236}">
                  <a16:creationId xmlns:a16="http://schemas.microsoft.com/office/drawing/2014/main" id="{CA204DDB-6F07-CD80-B996-2E2584B0E6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2220" y="25400"/>
              <a:ext cx="1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5" name="Text Box 14">
              <a:extLst>
                <a:ext uri="{FF2B5EF4-FFF2-40B4-BE49-F238E27FC236}">
                  <a16:creationId xmlns:a16="http://schemas.microsoft.com/office/drawing/2014/main" id="{3CA8F6FF-09BB-0967-0AFE-870C9D36E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132011" y="888778"/>
              <a:ext cx="31290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5</a:t>
              </a:r>
            </a:p>
          </p:txBody>
        </p:sp>
        <p:sp>
          <p:nvSpPr>
            <p:cNvPr id="36876" name="Text Box 15">
              <a:extLst>
                <a:ext uri="{FF2B5EF4-FFF2-40B4-BE49-F238E27FC236}">
                  <a16:creationId xmlns:a16="http://schemas.microsoft.com/office/drawing/2014/main" id="{106EAC0F-F00A-35F5-4003-3AB14FEE8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00911" y="881921"/>
              <a:ext cx="31290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8</a:t>
              </a:r>
            </a:p>
          </p:txBody>
        </p:sp>
        <p:sp>
          <p:nvSpPr>
            <p:cNvPr id="36877" name="Text Box 16">
              <a:extLst>
                <a:ext uri="{FF2B5EF4-FFF2-40B4-BE49-F238E27FC236}">
                  <a16:creationId xmlns:a16="http://schemas.microsoft.com/office/drawing/2014/main" id="{9612BD2F-70AF-3FFE-95E6-66A9065EF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0" y="823302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36878" name="Text Box 17">
              <a:extLst>
                <a:ext uri="{FF2B5EF4-FFF2-40B4-BE49-F238E27FC236}">
                  <a16:creationId xmlns:a16="http://schemas.microsoft.com/office/drawing/2014/main" id="{34FF5088-8BDA-512B-C25D-41978A9F4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678053" y="115610"/>
              <a:ext cx="4206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P</a:t>
              </a:r>
              <a:r>
                <a:rPr lang="en-US" altLang="zh-CN" baseline="-25000"/>
                <a:t>4</a:t>
              </a:r>
              <a:endParaRPr lang="en-US" altLang="zh-CN"/>
            </a:p>
          </p:txBody>
        </p:sp>
        <p:sp>
          <p:nvSpPr>
            <p:cNvPr id="36879" name="Text Box 22">
              <a:extLst>
                <a:ext uri="{FF2B5EF4-FFF2-40B4-BE49-F238E27FC236}">
                  <a16:creationId xmlns:a16="http://schemas.microsoft.com/office/drawing/2014/main" id="{75397368-44A1-5BF2-0450-9B87D234B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863600" y="880788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6</a:t>
              </a:r>
            </a:p>
          </p:txBody>
        </p:sp>
        <p:sp>
          <p:nvSpPr>
            <p:cNvPr id="36880" name="Line 31">
              <a:extLst>
                <a:ext uri="{FF2B5EF4-FFF2-40B4-BE49-F238E27FC236}">
                  <a16:creationId xmlns:a16="http://schemas.microsoft.com/office/drawing/2014/main" id="{3C14FC8E-41BE-784D-9C3B-EC9AB3E78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7365" y="33089"/>
              <a:ext cx="0" cy="876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1" name="Line 32">
              <a:extLst>
                <a:ext uri="{FF2B5EF4-FFF2-40B4-BE49-F238E27FC236}">
                  <a16:creationId xmlns:a16="http://schemas.microsoft.com/office/drawing/2014/main" id="{0E5E6FF9-BE59-EB4F-66EF-D76DCFCAEE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9175" y="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2" name="Text Box 33">
              <a:extLst>
                <a:ext uri="{FF2B5EF4-FFF2-40B4-BE49-F238E27FC236}">
                  <a16:creationId xmlns:a16="http://schemas.microsoft.com/office/drawing/2014/main" id="{4B3CB145-5433-9683-EA7E-2B7C2F175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526083" y="115610"/>
              <a:ext cx="41710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P</a:t>
              </a:r>
              <a:r>
                <a:rPr lang="en-US" altLang="zh-CN" sz="1100"/>
                <a:t>3</a:t>
              </a:r>
            </a:p>
          </p:txBody>
        </p:sp>
        <p:sp>
          <p:nvSpPr>
            <p:cNvPr id="36883" name="Line 38">
              <a:extLst>
                <a:ext uri="{FF2B5EF4-FFF2-40B4-BE49-F238E27FC236}">
                  <a16:creationId xmlns:a16="http://schemas.microsoft.com/office/drawing/2014/main" id="{8B1FE760-92B6-3B6E-BDEA-3314FF7292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87236" y="25400"/>
              <a:ext cx="0" cy="876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C43FAD6F-8F7A-BD96-B09E-2FE31E3080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57238" y="387350"/>
            <a:ext cx="7805737" cy="608013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抢占例子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EDEF806-4778-1CE0-2D6A-A2E04F2481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28750" y="1336675"/>
            <a:ext cx="7029450" cy="48641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zh-CN" altLang="en-US" sz="2000" u="sng">
                <a:ea typeface="宋体" panose="02010600030101010101" pitchFamily="2" charset="-122"/>
              </a:rPr>
              <a:t>进程</a:t>
            </a:r>
            <a:r>
              <a:rPr lang="zh-CN" altLang="en-US" sz="2000">
                <a:ea typeface="宋体" panose="02010600030101010101" pitchFamily="2" charset="-122"/>
              </a:rPr>
              <a:t>	</a:t>
            </a:r>
            <a:r>
              <a:rPr lang="zh-CN" altLang="en-US" sz="2000" u="sng">
                <a:ea typeface="宋体" panose="02010600030101010101" pitchFamily="2" charset="-122"/>
              </a:rPr>
              <a:t>优先级</a:t>
            </a: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zh-CN" altLang="en-US" sz="2000" u="sng">
                <a:ea typeface="宋体" panose="02010600030101010101" pitchFamily="2" charset="-122"/>
              </a:rPr>
              <a:t>区间时间</a:t>
            </a: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zh-CN" altLang="en-US" sz="2000" u="sng">
                <a:ea typeface="宋体" panose="02010600030101010101" pitchFamily="2" charset="-122"/>
              </a:rPr>
              <a:t>到达时间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 i="1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		3	5	0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 i="1" baseline="-25000">
                <a:ea typeface="宋体" panose="02010600030101010101" pitchFamily="2" charset="-122"/>
              </a:rPr>
              <a:t>2		</a:t>
            </a:r>
            <a:r>
              <a:rPr lang="en-US" altLang="zh-CN" sz="2000" i="1">
                <a:ea typeface="宋体" panose="02010600030101010101" pitchFamily="2" charset="-122"/>
              </a:rPr>
              <a:t>3</a:t>
            </a:r>
            <a:r>
              <a:rPr lang="en-US" altLang="zh-CN" sz="2000">
                <a:ea typeface="宋体" panose="02010600030101010101" pitchFamily="2" charset="-122"/>
              </a:rPr>
              <a:t>	2	1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 i="1" baseline="-25000">
                <a:ea typeface="宋体" panose="02010600030101010101" pitchFamily="2" charset="-122"/>
              </a:rPr>
              <a:t>3</a:t>
            </a:r>
            <a:r>
              <a:rPr lang="en-US" altLang="zh-CN" sz="2000">
                <a:ea typeface="宋体" panose="02010600030101010101" pitchFamily="2" charset="-122"/>
              </a:rPr>
              <a:t>		1	1	2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 i="1" baseline="-25000">
                <a:ea typeface="宋体" panose="02010600030101010101" pitchFamily="2" charset="-122"/>
              </a:rPr>
              <a:t>4</a:t>
            </a:r>
            <a:r>
              <a:rPr lang="en-US" altLang="zh-CN" sz="2000">
                <a:ea typeface="宋体" panose="02010600030101010101" pitchFamily="2" charset="-122"/>
              </a:rPr>
              <a:t>		4	2	3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>
                <a:ea typeface="宋体" panose="02010600030101010101" pitchFamily="2" charset="-122"/>
              </a:rPr>
              <a:t>		</a:t>
            </a:r>
          </a:p>
          <a:p>
            <a:pPr>
              <a:lnSpc>
                <a:spcPct val="80000"/>
              </a:lnSpc>
              <a:tabLst>
                <a:tab pos="1603375" algn="ctr"/>
                <a:tab pos="3254375" algn="ctr"/>
                <a:tab pos="5143500" algn="ctr"/>
              </a:tabLst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tabLst>
                <a:tab pos="1603375" algn="ctr"/>
                <a:tab pos="3254375" algn="ctr"/>
                <a:tab pos="5143500" algn="ctr"/>
              </a:tabLst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tabLst>
                <a:tab pos="1603375" algn="ctr"/>
                <a:tab pos="3254375" algn="ctr"/>
                <a:tab pos="5143500" algn="ctr"/>
              </a:tabLst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tabLst>
                <a:tab pos="1603375" algn="ctr"/>
                <a:tab pos="3254375" algn="ctr"/>
                <a:tab pos="5143500" algn="ctr"/>
              </a:tabLst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tabLst>
                <a:tab pos="1603375" algn="ctr"/>
                <a:tab pos="3254375" algn="ctr"/>
                <a:tab pos="5143500" algn="ctr"/>
              </a:tabLst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tabLst>
                <a:tab pos="1603375" algn="ctr"/>
                <a:tab pos="3254375" algn="ctr"/>
                <a:tab pos="5143500" algn="ctr"/>
              </a:tabLst>
            </a:pPr>
            <a:r>
              <a:rPr lang="zh-CN" altLang="en-US" sz="2000">
                <a:ea typeface="宋体" panose="02010600030101010101" pitchFamily="2" charset="-122"/>
              </a:rPr>
              <a:t>平均等待时间</a:t>
            </a:r>
            <a:r>
              <a:rPr lang="en-US" altLang="zh-CN" sz="2000">
                <a:ea typeface="宋体" panose="02010600030101010101" pitchFamily="2" charset="-122"/>
              </a:rPr>
              <a:t> = (</a:t>
            </a:r>
            <a:r>
              <a:rPr lang="zh-CN" altLang="en-US" sz="2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 + 5 + 0+5)/4 =2.</a:t>
            </a:r>
            <a:r>
              <a:rPr lang="zh-CN" altLang="en-US" sz="2000">
                <a:ea typeface="宋体" panose="02010600030101010101" pitchFamily="2" charset="-122"/>
              </a:rPr>
              <a:t>7</a:t>
            </a:r>
            <a:r>
              <a:rPr lang="en-US" altLang="zh-CN" sz="20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7892" name="Text Box 36">
            <a:extLst>
              <a:ext uri="{FF2B5EF4-FFF2-40B4-BE49-F238E27FC236}">
                <a16:creationId xmlns:a16="http://schemas.microsoft.com/office/drawing/2014/main" id="{1BE99CBC-2B0B-CCDA-D7AF-1511511C574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696200" y="4270375"/>
            <a:ext cx="4413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Monotype Sorts" pitchFamily="2" charset="2"/>
              <a:buNone/>
            </a:pPr>
            <a:r>
              <a:rPr lang="en-US" altLang="zh-CN"/>
              <a:t>10</a:t>
            </a:r>
          </a:p>
        </p:txBody>
      </p:sp>
      <p:sp>
        <p:nvSpPr>
          <p:cNvPr id="37893" name="Rectangle 4">
            <a:extLst>
              <a:ext uri="{FF2B5EF4-FFF2-40B4-BE49-F238E27FC236}">
                <a16:creationId xmlns:a16="http://schemas.microsoft.com/office/drawing/2014/main" id="{D9861D09-354E-6E93-A5EE-3D575E262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14488" y="3413125"/>
            <a:ext cx="6230937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endParaRPr lang="zh-CN" altLang="zh-CN"/>
          </a:p>
        </p:txBody>
      </p:sp>
      <p:sp>
        <p:nvSpPr>
          <p:cNvPr id="37894" name="Text Box 5">
            <a:extLst>
              <a:ext uri="{FF2B5EF4-FFF2-40B4-BE49-F238E27FC236}">
                <a16:creationId xmlns:a16="http://schemas.microsoft.com/office/drawing/2014/main" id="{33D8ACE7-021F-D6F4-7F73-9CF0244B2DC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047875" y="3511550"/>
            <a:ext cx="4159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Monotype Sorts" pitchFamily="2" charset="2"/>
              <a:buNone/>
            </a:pPr>
            <a:r>
              <a:rPr lang="en-US" altLang="zh-CN"/>
              <a:t>P</a:t>
            </a:r>
            <a:r>
              <a:rPr lang="en-US" altLang="zh-CN" sz="1100"/>
              <a:t>1</a:t>
            </a:r>
          </a:p>
        </p:txBody>
      </p:sp>
      <p:sp>
        <p:nvSpPr>
          <p:cNvPr id="37895" name="Text Box 6">
            <a:extLst>
              <a:ext uri="{FF2B5EF4-FFF2-40B4-BE49-F238E27FC236}">
                <a16:creationId xmlns:a16="http://schemas.microsoft.com/office/drawing/2014/main" id="{E874AE50-1856-0CCD-DF4B-978D56F3824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599113" y="3506788"/>
            <a:ext cx="42386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Monotype Sorts" pitchFamily="2" charset="2"/>
              <a:buNone/>
            </a:pPr>
            <a:r>
              <a:rPr lang="en-US" altLang="zh-CN"/>
              <a:t>P</a:t>
            </a:r>
            <a:r>
              <a:rPr lang="en-US" altLang="zh-CN" baseline="-25000"/>
              <a:t>2</a:t>
            </a:r>
            <a:endParaRPr lang="en-US" altLang="zh-CN"/>
          </a:p>
        </p:txBody>
      </p:sp>
      <p:sp>
        <p:nvSpPr>
          <p:cNvPr id="37896" name="Line 9">
            <a:extLst>
              <a:ext uri="{FF2B5EF4-FFF2-40B4-BE49-F238E27FC236}">
                <a16:creationId xmlns:a16="http://schemas.microsoft.com/office/drawing/2014/main" id="{39A9C20F-7341-9F32-A235-A6EA9BD15B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14488" y="40100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7" name="Line 11">
            <a:extLst>
              <a:ext uri="{FF2B5EF4-FFF2-40B4-BE49-F238E27FC236}">
                <a16:creationId xmlns:a16="http://schemas.microsoft.com/office/drawing/2014/main" id="{EDC3A87F-FE79-5151-F072-76D56160A0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7188" y="3386138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8" name="Text Box 14">
            <a:extLst>
              <a:ext uri="{FF2B5EF4-FFF2-40B4-BE49-F238E27FC236}">
                <a16:creationId xmlns:a16="http://schemas.microsoft.com/office/drawing/2014/main" id="{5E3D8DE8-F6D1-6C8B-D0BC-E3AF40C0BAE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741613" y="4278313"/>
            <a:ext cx="3127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Monotype Sorts" pitchFamily="2" charset="2"/>
              <a:buNone/>
            </a:pPr>
            <a:r>
              <a:rPr lang="en-US" altLang="zh-CN"/>
              <a:t>2</a:t>
            </a:r>
          </a:p>
        </p:txBody>
      </p:sp>
      <p:sp>
        <p:nvSpPr>
          <p:cNvPr id="37899" name="Text Box 15">
            <a:extLst>
              <a:ext uri="{FF2B5EF4-FFF2-40B4-BE49-F238E27FC236}">
                <a16:creationId xmlns:a16="http://schemas.microsoft.com/office/drawing/2014/main" id="{013C7CB5-25FD-F833-72A6-FA53502910F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949825" y="4281488"/>
            <a:ext cx="3143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Monotype Sorts" pitchFamily="2" charset="2"/>
              <a:buNone/>
            </a:pPr>
            <a:r>
              <a:rPr lang="en-US" altLang="zh-CN"/>
              <a:t>6</a:t>
            </a:r>
          </a:p>
        </p:txBody>
      </p:sp>
      <p:sp>
        <p:nvSpPr>
          <p:cNvPr id="37900" name="Text Box 16">
            <a:extLst>
              <a:ext uri="{FF2B5EF4-FFF2-40B4-BE49-F238E27FC236}">
                <a16:creationId xmlns:a16="http://schemas.microsoft.com/office/drawing/2014/main" id="{B6DB3B24-E1C2-EF9A-567D-87DF6481EFC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458913" y="42227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Monotype Sorts" pitchFamily="2" charset="2"/>
              <a:buNone/>
            </a:pPr>
            <a:r>
              <a:rPr lang="en-US" altLang="zh-CN"/>
              <a:t>0</a:t>
            </a:r>
          </a:p>
        </p:txBody>
      </p:sp>
      <p:sp>
        <p:nvSpPr>
          <p:cNvPr id="37901" name="Text Box 17">
            <a:extLst>
              <a:ext uri="{FF2B5EF4-FFF2-40B4-BE49-F238E27FC236}">
                <a16:creationId xmlns:a16="http://schemas.microsoft.com/office/drawing/2014/main" id="{91FA5CBC-F9FA-57C4-45A3-E3B8905D2FB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137400" y="3514725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Monotype Sorts" pitchFamily="2" charset="2"/>
              <a:buNone/>
            </a:pPr>
            <a:r>
              <a:rPr lang="en-US" altLang="zh-CN"/>
              <a:t>P</a:t>
            </a:r>
            <a:r>
              <a:rPr lang="en-US" altLang="zh-CN" baseline="-25000"/>
              <a:t>4</a:t>
            </a:r>
            <a:endParaRPr lang="en-US" altLang="zh-CN"/>
          </a:p>
        </p:txBody>
      </p:sp>
      <p:sp>
        <p:nvSpPr>
          <p:cNvPr id="37902" name="Text Box 22">
            <a:extLst>
              <a:ext uri="{FF2B5EF4-FFF2-40B4-BE49-F238E27FC236}">
                <a16:creationId xmlns:a16="http://schemas.microsoft.com/office/drawing/2014/main" id="{6F21B260-82C8-C3B0-C853-5FCF6465004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70275" y="4306888"/>
            <a:ext cx="3127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Monotype Sorts" pitchFamily="2" charset="2"/>
              <a:buNone/>
            </a:pPr>
            <a:r>
              <a:rPr lang="en-US" altLang="zh-CN"/>
              <a:t>3</a:t>
            </a:r>
          </a:p>
        </p:txBody>
      </p:sp>
      <p:sp>
        <p:nvSpPr>
          <p:cNvPr id="37903" name="Line 31">
            <a:extLst>
              <a:ext uri="{FF2B5EF4-FFF2-40B4-BE49-F238E27FC236}">
                <a16:creationId xmlns:a16="http://schemas.microsoft.com/office/drawing/2014/main" id="{01C258AE-C54B-6A28-1AAD-C35EA30D93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6988" y="3402013"/>
            <a:ext cx="0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4" name="Line 32">
            <a:extLst>
              <a:ext uri="{FF2B5EF4-FFF2-40B4-BE49-F238E27FC236}">
                <a16:creationId xmlns:a16="http://schemas.microsoft.com/office/drawing/2014/main" id="{4C0BB64A-30A4-65EF-C860-3C8A79400B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8225" y="341312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5" name="Text Box 33">
            <a:extLst>
              <a:ext uri="{FF2B5EF4-FFF2-40B4-BE49-F238E27FC236}">
                <a16:creationId xmlns:a16="http://schemas.microsoft.com/office/drawing/2014/main" id="{15C41841-5B53-7526-CA3D-5EE944CE083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054350" y="3514725"/>
            <a:ext cx="4175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Monotype Sorts" pitchFamily="2" charset="2"/>
              <a:buNone/>
            </a:pPr>
            <a:r>
              <a:rPr lang="en-US" altLang="zh-CN"/>
              <a:t>P</a:t>
            </a:r>
            <a:r>
              <a:rPr lang="en-US" altLang="zh-CN" sz="1100"/>
              <a:t>3</a:t>
            </a:r>
          </a:p>
        </p:txBody>
      </p:sp>
      <p:sp>
        <p:nvSpPr>
          <p:cNvPr id="37906" name="Line 38">
            <a:extLst>
              <a:ext uri="{FF2B5EF4-FFF2-40B4-BE49-F238E27FC236}">
                <a16:creationId xmlns:a16="http://schemas.microsoft.com/office/drawing/2014/main" id="{9BDCE2F6-F93C-84F8-50B4-B21D854813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5425" y="3424238"/>
            <a:ext cx="0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7" name="Text Box 5">
            <a:extLst>
              <a:ext uri="{FF2B5EF4-FFF2-40B4-BE49-F238E27FC236}">
                <a16:creationId xmlns:a16="http://schemas.microsoft.com/office/drawing/2014/main" id="{487F2298-AE33-E402-BEEB-AAB695BEAF2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125913" y="3538538"/>
            <a:ext cx="4159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Monotype Sorts" pitchFamily="2" charset="2"/>
              <a:buNone/>
            </a:pPr>
            <a:r>
              <a:rPr lang="en-US" altLang="zh-CN"/>
              <a:t>P</a:t>
            </a:r>
            <a:r>
              <a:rPr lang="en-US" altLang="zh-CN" sz="1100"/>
              <a:t>1</a:t>
            </a:r>
          </a:p>
        </p:txBody>
      </p:sp>
      <p:sp>
        <p:nvSpPr>
          <p:cNvPr id="37908" name="Line 31">
            <a:extLst>
              <a:ext uri="{FF2B5EF4-FFF2-40B4-BE49-F238E27FC236}">
                <a16:creationId xmlns:a16="http://schemas.microsoft.com/office/drawing/2014/main" id="{0A161E77-68DA-131D-39BE-300E718214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1763" y="3413125"/>
            <a:ext cx="0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9" name="Text Box 15">
            <a:extLst>
              <a:ext uri="{FF2B5EF4-FFF2-40B4-BE49-F238E27FC236}">
                <a16:creationId xmlns:a16="http://schemas.microsoft.com/office/drawing/2014/main" id="{49CC028C-997D-33AA-409E-8D99B274C8D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324600" y="4300538"/>
            <a:ext cx="3127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Monotype Sorts" pitchFamily="2" charset="2"/>
              <a:buNone/>
            </a:pPr>
            <a:r>
              <a:rPr lang="en-US" altLang="zh-CN"/>
              <a:t>8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EC4E9AD-AF79-569C-24B7-D190797D0C9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3250" y="2149475"/>
            <a:ext cx="8280400" cy="4208463"/>
          </a:xfrm>
        </p:spPr>
        <p:txBody>
          <a:bodyPr/>
          <a:lstStyle/>
          <a:p>
            <a:pPr marL="609600" indent="-609600" algn="just">
              <a:tabLst>
                <a:tab pos="2686050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8.0</a:t>
            </a:r>
            <a:r>
              <a:rPr lang="zh-CN" altLang="en-US" sz="2000">
                <a:ea typeface="宋体" panose="02010600030101010101" pitchFamily="2" charset="-122"/>
              </a:rPr>
              <a:t>时：选择当时唯一的</a:t>
            </a:r>
            <a:r>
              <a:rPr lang="en-US" altLang="zh-CN" sz="2000">
                <a:ea typeface="宋体" panose="02010600030101010101" pitchFamily="2" charset="-122"/>
              </a:rPr>
              <a:t>P1</a:t>
            </a:r>
          </a:p>
          <a:p>
            <a:pPr marL="609600" indent="-609600" algn="just">
              <a:tabLst>
                <a:tab pos="2686050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10.0</a:t>
            </a:r>
            <a:r>
              <a:rPr lang="zh-CN" altLang="en-US" sz="2000">
                <a:ea typeface="宋体" panose="02010600030101010101" pitchFamily="2" charset="-122"/>
              </a:rPr>
              <a:t>（作业</a:t>
            </a:r>
            <a:r>
              <a:rPr lang="en-US" altLang="zh-CN" sz="2000">
                <a:ea typeface="宋体" panose="02010600030101010101" pitchFamily="2" charset="-122"/>
              </a:rPr>
              <a:t>1</a:t>
            </a:r>
            <a:r>
              <a:rPr lang="zh-CN" altLang="en-US" sz="2000">
                <a:ea typeface="宋体" panose="02010600030101010101" pitchFamily="2" charset="-122"/>
              </a:rPr>
              <a:t>完成）：</a:t>
            </a:r>
            <a:r>
              <a:rPr lang="en-US" altLang="zh-CN" sz="2000">
                <a:ea typeface="宋体" panose="02010600030101010101" pitchFamily="2" charset="-122"/>
              </a:rPr>
              <a:t>P2</a:t>
            </a:r>
            <a:r>
              <a:rPr lang="zh-CN" altLang="en-US" sz="2000">
                <a:ea typeface="宋体" panose="02010600030101010101" pitchFamily="2" charset="-122"/>
              </a:rPr>
              <a:t>、</a:t>
            </a:r>
            <a:r>
              <a:rPr lang="en-US" altLang="zh-CN" sz="2000">
                <a:ea typeface="宋体" panose="02010600030101010101" pitchFamily="2" charset="-122"/>
              </a:rPr>
              <a:t>P3</a:t>
            </a:r>
            <a:r>
              <a:rPr lang="zh-CN" altLang="en-US" sz="2000">
                <a:ea typeface="宋体" panose="02010600030101010101" pitchFamily="2" charset="-122"/>
              </a:rPr>
              <a:t>、</a:t>
            </a:r>
            <a:r>
              <a:rPr lang="en-US" altLang="zh-CN" sz="2000">
                <a:ea typeface="宋体" panose="02010600030101010101" pitchFamily="2" charset="-122"/>
              </a:rPr>
              <a:t>P4</a:t>
            </a:r>
            <a:r>
              <a:rPr lang="zh-CN" altLang="en-US" sz="2000">
                <a:ea typeface="宋体" panose="02010600030101010101" pitchFamily="2" charset="-122"/>
              </a:rPr>
              <a:t>已到达，计算响应比</a:t>
            </a:r>
            <a:r>
              <a:rPr lang="en-US" altLang="zh-CN" sz="2000">
                <a:ea typeface="宋体" panose="02010600030101010101" pitchFamily="2" charset="-122"/>
              </a:rPr>
              <a:t>:</a:t>
            </a:r>
          </a:p>
          <a:p>
            <a:pPr marL="1009650" lvl="1" indent="-609600" algn="just">
              <a:tabLst>
                <a:tab pos="2686050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P</a:t>
            </a:r>
            <a:r>
              <a:rPr lang="zh-CN" altLang="en-US" sz="2000">
                <a:ea typeface="宋体" panose="02010600030101010101" pitchFamily="2" charset="-122"/>
              </a:rPr>
              <a:t>2：</a:t>
            </a:r>
            <a:r>
              <a:rPr lang="en-US" altLang="zh-CN" sz="2000">
                <a:ea typeface="宋体" panose="02010600030101010101" pitchFamily="2" charset="-122"/>
              </a:rPr>
              <a:t>(10-8.3)/0.5=3.4</a:t>
            </a:r>
          </a:p>
          <a:p>
            <a:pPr marL="1009650" lvl="1" indent="-609600" algn="just">
              <a:tabLst>
                <a:tab pos="2686050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P</a:t>
            </a:r>
            <a:r>
              <a:rPr lang="zh-CN" altLang="en-US" sz="2000">
                <a:ea typeface="宋体" panose="02010600030101010101" pitchFamily="2" charset="-122"/>
              </a:rPr>
              <a:t>3：</a:t>
            </a:r>
            <a:r>
              <a:rPr lang="en-US" altLang="zh-CN" sz="2000">
                <a:ea typeface="宋体" panose="02010600030101010101" pitchFamily="2" charset="-122"/>
              </a:rPr>
              <a:t>(10-8.5)/0.1=15</a:t>
            </a:r>
          </a:p>
          <a:p>
            <a:pPr marL="1009650" lvl="1" indent="-609600" algn="just">
              <a:tabLst>
                <a:tab pos="2686050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P</a:t>
            </a:r>
            <a:r>
              <a:rPr lang="zh-CN" altLang="en-US" sz="2000">
                <a:ea typeface="宋体" panose="02010600030101010101" pitchFamily="2" charset="-122"/>
              </a:rPr>
              <a:t>4：</a:t>
            </a:r>
            <a:r>
              <a:rPr lang="en-US" altLang="zh-CN" sz="2000">
                <a:ea typeface="宋体" panose="02010600030101010101" pitchFamily="2" charset="-122"/>
              </a:rPr>
              <a:t>(10-9.0)/0.4=</a:t>
            </a:r>
            <a:r>
              <a:rPr lang="en-US" altLang="zh-CN" sz="2000" b="1">
                <a:solidFill>
                  <a:srgbClr val="8B8B00"/>
                </a:solidFill>
                <a:ea typeface="宋体" panose="02010600030101010101" pitchFamily="2" charset="-122"/>
              </a:rPr>
              <a:t>2.5</a:t>
            </a:r>
          </a:p>
          <a:p>
            <a:pPr marL="609600" indent="-609600" algn="just">
              <a:tabLst>
                <a:tab pos="2686050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10.1(</a:t>
            </a:r>
            <a:r>
              <a:rPr lang="zh-CN" altLang="en-US" sz="2000">
                <a:ea typeface="宋体" panose="02010600030101010101" pitchFamily="2" charset="-122"/>
              </a:rPr>
              <a:t>作业</a:t>
            </a:r>
            <a:r>
              <a:rPr lang="en-US" altLang="zh-CN" sz="2000">
                <a:ea typeface="宋体" panose="02010600030101010101" pitchFamily="2" charset="-122"/>
              </a:rPr>
              <a:t>3</a:t>
            </a:r>
            <a:r>
              <a:rPr lang="zh-CN" altLang="en-US" sz="2000">
                <a:ea typeface="宋体" panose="02010600030101010101" pitchFamily="2" charset="-122"/>
              </a:rPr>
              <a:t>完成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  <a:r>
              <a:rPr lang="zh-CN" altLang="en-US" sz="2000">
                <a:ea typeface="宋体" panose="02010600030101010101" pitchFamily="2" charset="-122"/>
              </a:rPr>
              <a:t>：计算</a:t>
            </a:r>
            <a:r>
              <a:rPr lang="en-US" altLang="zh-CN" sz="2000">
                <a:ea typeface="宋体" panose="02010600030101010101" pitchFamily="2" charset="-122"/>
              </a:rPr>
              <a:t>P2</a:t>
            </a:r>
            <a:r>
              <a:rPr lang="zh-CN" altLang="en-US" sz="2000">
                <a:ea typeface="宋体" panose="02010600030101010101" pitchFamily="2" charset="-122"/>
              </a:rPr>
              <a:t>、</a:t>
            </a:r>
            <a:r>
              <a:rPr lang="en-US" altLang="zh-CN" sz="2000">
                <a:ea typeface="宋体" panose="02010600030101010101" pitchFamily="2" charset="-122"/>
              </a:rPr>
              <a:t>P4</a:t>
            </a:r>
            <a:r>
              <a:rPr lang="zh-CN" altLang="en-US" sz="2000">
                <a:ea typeface="宋体" panose="02010600030101010101" pitchFamily="2" charset="-122"/>
              </a:rPr>
              <a:t>响应比：</a:t>
            </a:r>
            <a:endParaRPr lang="en-US" altLang="zh-CN" sz="2000">
              <a:ea typeface="宋体" panose="02010600030101010101" pitchFamily="2" charset="-122"/>
            </a:endParaRPr>
          </a:p>
          <a:p>
            <a:pPr marL="1009650" lvl="1" indent="-609600" algn="just">
              <a:tabLst>
                <a:tab pos="2686050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P2</a:t>
            </a:r>
            <a:r>
              <a:rPr lang="zh-CN" altLang="en-US" sz="2000">
                <a:ea typeface="宋体" panose="02010600030101010101" pitchFamily="2" charset="-122"/>
              </a:rPr>
              <a:t>：</a:t>
            </a:r>
            <a:r>
              <a:rPr lang="en-US" altLang="zh-CN" sz="2000">
                <a:ea typeface="宋体" panose="02010600030101010101" pitchFamily="2" charset="-122"/>
              </a:rPr>
              <a:t>(10.1-8.3)/0.5=3.6</a:t>
            </a:r>
          </a:p>
          <a:p>
            <a:pPr marL="1009650" lvl="1" indent="-609600" algn="just">
              <a:tabLst>
                <a:tab pos="2686050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P4</a:t>
            </a:r>
            <a:r>
              <a:rPr lang="zh-CN" altLang="en-US" sz="2000">
                <a:ea typeface="宋体" panose="02010600030101010101" pitchFamily="2" charset="-122"/>
              </a:rPr>
              <a:t>：</a:t>
            </a:r>
            <a:r>
              <a:rPr lang="en-US" altLang="zh-CN" sz="2000">
                <a:ea typeface="宋体" panose="02010600030101010101" pitchFamily="2" charset="-122"/>
              </a:rPr>
              <a:t>(10.1-9.0)/0.4=</a:t>
            </a:r>
            <a:r>
              <a:rPr lang="en-US" altLang="zh-CN" sz="2000" b="1">
                <a:solidFill>
                  <a:srgbClr val="8B8B00"/>
                </a:solidFill>
                <a:ea typeface="宋体" panose="02010600030101010101" pitchFamily="2" charset="-122"/>
              </a:rPr>
              <a:t>2.75</a:t>
            </a:r>
          </a:p>
          <a:p>
            <a:pPr marL="609600" indent="-609600" algn="just">
              <a:tabLst>
                <a:tab pos="2686050" algn="l"/>
              </a:tabLst>
            </a:pPr>
            <a:r>
              <a:rPr lang="zh-CN" altLang="en-US" sz="2000">
                <a:ea typeface="宋体" panose="02010600030101010101" pitchFamily="2" charset="-122"/>
              </a:rPr>
              <a:t>最后， </a:t>
            </a:r>
            <a:r>
              <a:rPr lang="en-US" altLang="zh-CN" sz="2000">
                <a:ea typeface="宋体" panose="02010600030101010101" pitchFamily="2" charset="-122"/>
              </a:rPr>
              <a:t>P2</a:t>
            </a:r>
            <a:r>
              <a:rPr lang="zh-CN" altLang="en-US" sz="2000">
                <a:ea typeface="宋体" panose="02010600030101010101" pitchFamily="2" charset="-122"/>
              </a:rPr>
              <a:t>运行</a:t>
            </a:r>
          </a:p>
        </p:txBody>
      </p:sp>
      <p:sp>
        <p:nvSpPr>
          <p:cNvPr id="38915" name="Rectangle 76">
            <a:extLst>
              <a:ext uri="{FF2B5EF4-FFF2-40B4-BE49-F238E27FC236}">
                <a16:creationId xmlns:a16="http://schemas.microsoft.com/office/drawing/2014/main" id="{3BFE0A6E-3425-1EE1-3CC5-FE21A14B5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200" y="398463"/>
            <a:ext cx="61452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响应比高者优先调度算法</a:t>
            </a:r>
          </a:p>
        </p:txBody>
      </p:sp>
      <p:graphicFrame>
        <p:nvGraphicFramePr>
          <p:cNvPr id="38916" name="Object 4">
            <a:extLst>
              <a:ext uri="{FF2B5EF4-FFF2-40B4-BE49-F238E27FC236}">
                <a16:creationId xmlns:a16="http://schemas.microsoft.com/office/drawing/2014/main" id="{D8373AF8-8BB1-E44C-0AE9-BE182BEC17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1255713"/>
          <a:ext cx="463708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312404" imgH="419282" progId="Equation.3">
                  <p:embed/>
                </p:oleObj>
              </mc:Choice>
              <mc:Fallback>
                <p:oleObj r:id="rId2" imgW="2312404" imgH="419282" progId="Equation.3">
                  <p:embed/>
                  <p:pic>
                    <p:nvPicPr>
                      <p:cNvPr id="38916" name="Object 4">
                        <a:extLst>
                          <a:ext uri="{FF2B5EF4-FFF2-40B4-BE49-F238E27FC236}">
                            <a16:creationId xmlns:a16="http://schemas.microsoft.com/office/drawing/2014/main" id="{D8373AF8-8BB1-E44C-0AE9-BE182BEC17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255713"/>
                        <a:ext cx="463708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Group 5">
            <a:extLst>
              <a:ext uri="{FF2B5EF4-FFF2-40B4-BE49-F238E27FC236}">
                <a16:creationId xmlns:a16="http://schemas.microsoft.com/office/drawing/2014/main" id="{60C364AA-FB89-811B-2C61-FAE1238B523F}"/>
              </a:ext>
            </a:extLst>
          </p:cNvPr>
          <p:cNvGraphicFramePr>
            <a:graphicFrameLocks noGrp="1"/>
          </p:cNvGraphicFramePr>
          <p:nvPr/>
        </p:nvGraphicFramePr>
        <p:xfrm>
          <a:off x="5849938" y="3568700"/>
          <a:ext cx="3003550" cy="1854201"/>
        </p:xfrm>
        <a:graphic>
          <a:graphicData uri="http://schemas.openxmlformats.org/drawingml/2006/table">
            <a:tbl>
              <a:tblPr/>
              <a:tblGrid>
                <a:gridCol w="674687">
                  <a:extLst>
                    <a:ext uri="{9D8B030D-6E8A-4147-A177-3AD203B41FA5}">
                      <a16:colId xmlns:a16="http://schemas.microsoft.com/office/drawing/2014/main" val="3913687719"/>
                    </a:ext>
                  </a:extLst>
                </a:gridCol>
                <a:gridCol w="1177925">
                  <a:extLst>
                    <a:ext uri="{9D8B030D-6E8A-4147-A177-3AD203B41FA5}">
                      <a16:colId xmlns:a16="http://schemas.microsoft.com/office/drawing/2014/main" val="2863515438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1983898711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进程</a:t>
                      </a:r>
                    </a:p>
                  </a:txBody>
                  <a:tcPr marL="91425" marR="914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到达时间</a:t>
                      </a:r>
                    </a:p>
                  </a:txBody>
                  <a:tcPr marL="91425" marR="914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区间时间</a:t>
                      </a:r>
                    </a:p>
                  </a:txBody>
                  <a:tcPr marL="91425" marR="914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79768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P1</a:t>
                      </a:r>
                    </a:p>
                  </a:txBody>
                  <a:tcPr marL="91425" marR="914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8.0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5" marR="914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2.0</a:t>
                      </a:r>
                    </a:p>
                  </a:txBody>
                  <a:tcPr marL="91425" marR="914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950983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P2</a:t>
                      </a:r>
                    </a:p>
                  </a:txBody>
                  <a:tcPr marL="91425" marR="914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8.3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5" marR="914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0.5</a:t>
                      </a:r>
                    </a:p>
                  </a:txBody>
                  <a:tcPr marL="91425" marR="914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484944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P3</a:t>
                      </a:r>
                    </a:p>
                  </a:txBody>
                  <a:tcPr marL="91425" marR="914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8.5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5" marR="914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0.1</a:t>
                      </a:r>
                    </a:p>
                  </a:txBody>
                  <a:tcPr marL="91425" marR="914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568432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P4</a:t>
                      </a:r>
                    </a:p>
                  </a:txBody>
                  <a:tcPr marL="91425" marR="914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9.0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5" marR="914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0.4</a:t>
                      </a:r>
                    </a:p>
                  </a:txBody>
                  <a:tcPr marL="91425" marR="914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19343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EF42FA23-5CEC-7A35-F58A-A369A0B8DD9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讨论</a:t>
            </a:r>
          </a:p>
        </p:txBody>
      </p:sp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93A1899D-5099-29DE-563A-6BD7D06D9595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P164 5.9</a:t>
            </a:r>
          </a:p>
          <a:p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8218EBF-6AEA-BC6B-9B53-9A9C18C3A57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57238" y="171450"/>
            <a:ext cx="74549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Round Robin (RR)</a:t>
            </a:r>
            <a:b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</a:b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时间片轮转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42CFA3F0-1754-1583-88B5-1319E1B83D2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11250" y="1520825"/>
            <a:ext cx="7029450" cy="4838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</a:rPr>
              <a:t>为分时系统设计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</a:rPr>
              <a:t>时间片：较小单位的</a:t>
            </a:r>
            <a:r>
              <a:rPr lang="en-US" altLang="zh-CN" sz="2000">
                <a:ea typeface="宋体" panose="02010600030101010101" pitchFamily="2" charset="-122"/>
              </a:rPr>
              <a:t>CPU</a:t>
            </a:r>
            <a:r>
              <a:rPr lang="zh-CN" altLang="en-US" sz="2000">
                <a:ea typeface="宋体" panose="02010600030101010101" pitchFamily="2" charset="-122"/>
              </a:rPr>
              <a:t>时间，通常为10-100毫 秒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</a:rPr>
              <a:t>调度依据：和</a:t>
            </a:r>
            <a:r>
              <a:rPr lang="en-US" altLang="zh-CN" sz="2000">
                <a:ea typeface="宋体" panose="02010600030101010101" pitchFamily="2" charset="-122"/>
              </a:rPr>
              <a:t>FCFS</a:t>
            </a:r>
            <a:r>
              <a:rPr lang="zh-CN" altLang="en-US" sz="2000">
                <a:ea typeface="宋体" panose="02010600030101010101" pitchFamily="2" charset="-122"/>
              </a:rPr>
              <a:t>相似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</a:rPr>
              <a:t>调度方法：每个进程运行时间长度为一个时间片。时间片用完后，该进程将被抢占并插入就绪队列末尾</a:t>
            </a:r>
          </a:p>
          <a:p>
            <a:pPr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</a:rPr>
              <a:t>假定就绪队列中有</a:t>
            </a:r>
            <a:r>
              <a:rPr lang="en-US" altLang="zh-CN" sz="2000">
                <a:ea typeface="宋体" panose="02010600030101010101" pitchFamily="2" charset="-122"/>
              </a:rPr>
              <a:t>n</a:t>
            </a:r>
            <a:r>
              <a:rPr lang="zh-CN" altLang="en-US" sz="2000">
                <a:ea typeface="宋体" panose="02010600030101010101" pitchFamily="2" charset="-122"/>
              </a:rPr>
              <a:t>个进程、时间片为</a:t>
            </a:r>
            <a:r>
              <a:rPr lang="en-US" altLang="zh-CN" sz="2000" i="1">
                <a:ea typeface="宋体" panose="02010600030101010101" pitchFamily="2" charset="-122"/>
              </a:rPr>
              <a:t>q</a:t>
            </a:r>
          </a:p>
          <a:p>
            <a:pPr lvl="1"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</a:rPr>
              <a:t>则每个进程每次得到不超过</a:t>
            </a:r>
            <a:r>
              <a:rPr lang="en-US" altLang="zh-CN" sz="2000" i="1">
                <a:ea typeface="宋体" panose="02010600030101010101" pitchFamily="2" charset="-122"/>
              </a:rPr>
              <a:t>q</a:t>
            </a:r>
            <a:r>
              <a:rPr lang="zh-CN" altLang="en-US" sz="2000">
                <a:ea typeface="宋体" panose="02010600030101010101" pitchFamily="2" charset="-122"/>
              </a:rPr>
              <a:t>单位的成块</a:t>
            </a:r>
            <a:r>
              <a:rPr lang="en-US" altLang="zh-CN" sz="2000">
                <a:ea typeface="宋体" panose="02010600030101010101" pitchFamily="2" charset="-122"/>
              </a:rPr>
              <a:t>CPU</a:t>
            </a:r>
            <a:r>
              <a:rPr lang="zh-CN" altLang="en-US" sz="2000">
                <a:ea typeface="宋体" panose="02010600030101010101" pitchFamily="2" charset="-122"/>
              </a:rPr>
              <a:t>时间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</a:rPr>
              <a:t>没有一个进程的等待时间会超过(</a:t>
            </a:r>
            <a:r>
              <a:rPr lang="en-US" altLang="zh-CN" sz="2000">
                <a:ea typeface="宋体" panose="02010600030101010101" pitchFamily="2" charset="-122"/>
              </a:rPr>
              <a:t>n-1) </a:t>
            </a:r>
            <a:r>
              <a:rPr lang="en-US" altLang="zh-CN" sz="2000" i="1">
                <a:ea typeface="宋体" panose="02010600030101010101" pitchFamily="2" charset="-122"/>
              </a:rPr>
              <a:t>q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</a:rPr>
              <a:t>在不超过</a:t>
            </a:r>
            <a:r>
              <a:rPr lang="en-US" altLang="zh-CN" sz="2000">
                <a:ea typeface="宋体" panose="02010600030101010101" pitchFamily="2" charset="-122"/>
              </a:rPr>
              <a:t>nq</a:t>
            </a:r>
            <a:r>
              <a:rPr lang="zh-CN" altLang="en-US" sz="2000">
                <a:ea typeface="宋体" panose="02010600030101010101" pitchFamily="2" charset="-122"/>
              </a:rPr>
              <a:t>时间内，</a:t>
            </a:r>
            <a:r>
              <a:rPr lang="en-US" altLang="zh-CN" sz="2000">
                <a:ea typeface="宋体" panose="02010600030101010101" pitchFamily="2" charset="-122"/>
              </a:rPr>
              <a:t>n</a:t>
            </a:r>
            <a:r>
              <a:rPr lang="zh-CN" altLang="en-US" sz="2000">
                <a:ea typeface="宋体" panose="02010600030101010101" pitchFamily="2" charset="-122"/>
              </a:rPr>
              <a:t>个进程都运行一次</a:t>
            </a:r>
          </a:p>
          <a:p>
            <a:pPr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</a:rPr>
              <a:t>特性</a:t>
            </a:r>
          </a:p>
          <a:p>
            <a:pPr lvl="1">
              <a:lnSpc>
                <a:spcPct val="90000"/>
              </a:lnSpc>
            </a:pPr>
            <a:r>
              <a:rPr lang="en-US" altLang="zh-CN" sz="2000" i="1">
                <a:ea typeface="宋体" panose="02010600030101010101" pitchFamily="2" charset="-122"/>
              </a:rPr>
              <a:t>q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zh-CN" altLang="en-US" sz="2000">
                <a:ea typeface="宋体" panose="02010600030101010101" pitchFamily="2" charset="-122"/>
              </a:rPr>
              <a:t>大 </a:t>
            </a:r>
            <a:r>
              <a:rPr lang="zh-CN" altLang="en-US" sz="2000"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FIFO</a:t>
            </a:r>
          </a:p>
          <a:p>
            <a:pPr lvl="1">
              <a:lnSpc>
                <a:spcPct val="90000"/>
              </a:lnSpc>
            </a:pP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zh-CN" altLang="en-US" sz="2000">
                <a:ea typeface="宋体" panose="02010600030101010101" pitchFamily="2" charset="-122"/>
                <a:sym typeface="Symbol" panose="05050102010706020507" pitchFamily="18" charset="2"/>
              </a:rPr>
              <a:t>小  系统开销过大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05268A3-FE88-8B62-60E3-F9CBA1EEF0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5500" y="385763"/>
            <a:ext cx="7543800" cy="7493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时间片为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20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的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RR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例子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30A3674-5134-5E91-4B0F-85C232A9B95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31900" y="1295400"/>
            <a:ext cx="7029450" cy="5105400"/>
          </a:xfrm>
        </p:spPr>
        <p:txBody>
          <a:bodyPr/>
          <a:lstStyle/>
          <a:p>
            <a:pPr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zh-CN" altLang="en-US">
                <a:ea typeface="宋体" panose="02010600030101010101" pitchFamily="2" charset="-122"/>
              </a:rPr>
              <a:t>		</a:t>
            </a:r>
            <a:r>
              <a:rPr lang="zh-CN" altLang="en-US" sz="2000" u="sng">
                <a:ea typeface="宋体" panose="02010600030101010101" pitchFamily="2" charset="-122"/>
              </a:rPr>
              <a:t>进程</a:t>
            </a:r>
            <a:r>
              <a:rPr lang="zh-CN" altLang="en-US" sz="2000">
                <a:ea typeface="宋体" panose="02010600030101010101" pitchFamily="2" charset="-122"/>
              </a:rPr>
              <a:t>	</a:t>
            </a:r>
            <a:r>
              <a:rPr lang="zh-CN" altLang="en-US" sz="2000" u="sng">
                <a:ea typeface="宋体" panose="02010600030101010101" pitchFamily="2" charset="-122"/>
              </a:rPr>
              <a:t>区间时间</a:t>
            </a:r>
            <a:endParaRPr lang="en-US" altLang="zh-CN" sz="2000" u="sng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altLang="zh-CN" sz="2000" i="1">
                <a:ea typeface="宋体" panose="02010600030101010101" pitchFamily="2" charset="-122"/>
              </a:rPr>
              <a:t>		P</a:t>
            </a:r>
            <a:r>
              <a:rPr lang="en-US" altLang="zh-CN" sz="2000" i="1" baseline="-25000">
                <a:ea typeface="宋体" panose="02010600030101010101" pitchFamily="2" charset="-122"/>
              </a:rPr>
              <a:t>1	</a:t>
            </a:r>
            <a:r>
              <a:rPr lang="en-US" altLang="zh-CN" sz="2000">
                <a:ea typeface="宋体" panose="02010600030101010101" pitchFamily="2" charset="-122"/>
              </a:rPr>
              <a:t>53</a:t>
            </a:r>
          </a:p>
          <a:p>
            <a:pPr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altLang="zh-CN" sz="2000">
                <a:ea typeface="宋体" panose="02010600030101010101" pitchFamily="2" charset="-122"/>
              </a:rPr>
              <a:t>		 </a:t>
            </a: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 i="1" baseline="-25000">
                <a:ea typeface="宋体" panose="02010600030101010101" pitchFamily="2" charset="-122"/>
              </a:rPr>
              <a:t>2	 </a:t>
            </a:r>
            <a:r>
              <a:rPr lang="en-US" altLang="zh-CN" sz="2000">
                <a:ea typeface="宋体" panose="02010600030101010101" pitchFamily="2" charset="-122"/>
              </a:rPr>
              <a:t>17</a:t>
            </a:r>
          </a:p>
          <a:p>
            <a:pPr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altLang="zh-CN" sz="2000">
                <a:ea typeface="宋体" panose="02010600030101010101" pitchFamily="2" charset="-122"/>
              </a:rPr>
              <a:t>		 </a:t>
            </a: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 i="1" baseline="-25000">
                <a:ea typeface="宋体" panose="02010600030101010101" pitchFamily="2" charset="-122"/>
              </a:rPr>
              <a:t>3	</a:t>
            </a:r>
            <a:r>
              <a:rPr lang="en-US" altLang="zh-CN" sz="2000">
                <a:ea typeface="宋体" panose="02010600030101010101" pitchFamily="2" charset="-122"/>
              </a:rPr>
              <a:t>68</a:t>
            </a:r>
          </a:p>
          <a:p>
            <a:pPr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altLang="zh-CN" sz="2000">
                <a:ea typeface="宋体" panose="02010600030101010101" pitchFamily="2" charset="-122"/>
              </a:rPr>
              <a:t>		 </a:t>
            </a: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 i="1" baseline="-25000">
                <a:ea typeface="宋体" panose="02010600030101010101" pitchFamily="2" charset="-122"/>
              </a:rPr>
              <a:t>4	 </a:t>
            </a:r>
            <a:r>
              <a:rPr lang="en-US" altLang="zh-CN" sz="2000">
                <a:ea typeface="宋体" panose="02010600030101010101" pitchFamily="2" charset="-122"/>
              </a:rPr>
              <a:t>24</a:t>
            </a:r>
          </a:p>
          <a:p>
            <a:pPr>
              <a:tabLst>
                <a:tab pos="2222500" algn="ctr"/>
                <a:tab pos="3997325" algn="ctr"/>
              </a:tabLst>
            </a:pPr>
            <a:r>
              <a:rPr lang="en-US" altLang="zh-CN" sz="2000">
                <a:ea typeface="宋体" panose="02010600030101010101" pitchFamily="2" charset="-122"/>
              </a:rPr>
              <a:t>Gantt</a:t>
            </a:r>
            <a:r>
              <a:rPr lang="zh-CN" altLang="en-US" sz="2000">
                <a:ea typeface="宋体" panose="02010600030101010101" pitchFamily="2" charset="-122"/>
              </a:rPr>
              <a:t>图如下</a:t>
            </a:r>
            <a:r>
              <a:rPr lang="en-US" altLang="zh-CN" sz="2000">
                <a:ea typeface="宋体" panose="02010600030101010101" pitchFamily="2" charset="-122"/>
              </a:rPr>
              <a:t>: </a:t>
            </a:r>
            <a:br>
              <a:rPr lang="en-US" altLang="zh-CN" sz="2000">
                <a:ea typeface="宋体" panose="02010600030101010101" pitchFamily="2" charset="-122"/>
              </a:rPr>
            </a:br>
            <a:br>
              <a:rPr lang="en-US" altLang="zh-CN" sz="2000">
                <a:ea typeface="宋体" panose="02010600030101010101" pitchFamily="2" charset="-122"/>
              </a:rPr>
            </a:br>
            <a:br>
              <a:rPr lang="en-US" altLang="zh-CN" sz="2000">
                <a:ea typeface="宋体" panose="02010600030101010101" pitchFamily="2" charset="-122"/>
              </a:rPr>
            </a:br>
            <a:br>
              <a:rPr lang="en-US" altLang="zh-CN" sz="2000">
                <a:ea typeface="宋体" panose="02010600030101010101" pitchFamily="2" charset="-122"/>
              </a:rPr>
            </a:br>
            <a:br>
              <a:rPr lang="en-US" altLang="zh-CN" sz="2000">
                <a:ea typeface="宋体" panose="02010600030101010101" pitchFamily="2" charset="-122"/>
              </a:rPr>
            </a:br>
            <a:endParaRPr lang="en-US" altLang="zh-CN" sz="2000">
              <a:ea typeface="宋体" panose="02010600030101010101" pitchFamily="2" charset="-122"/>
            </a:endParaRPr>
          </a:p>
          <a:p>
            <a:pPr>
              <a:tabLst>
                <a:tab pos="2222500" algn="ctr"/>
                <a:tab pos="3997325" algn="ctr"/>
              </a:tabLst>
            </a:pPr>
            <a:r>
              <a:rPr lang="en-US" altLang="zh-CN" sz="2000">
                <a:ea typeface="宋体" panose="02010600030101010101" pitchFamily="2" charset="-122"/>
              </a:rPr>
              <a:t>RR</a:t>
            </a:r>
            <a:r>
              <a:rPr lang="zh-CN" altLang="en-US" sz="2000">
                <a:ea typeface="宋体" panose="02010600030101010101" pitchFamily="2" charset="-122"/>
              </a:rPr>
              <a:t>的平均周转时间比</a:t>
            </a:r>
            <a:r>
              <a:rPr lang="en-US" altLang="zh-CN" sz="2000">
                <a:ea typeface="宋体" panose="02010600030101010101" pitchFamily="2" charset="-122"/>
              </a:rPr>
              <a:t>SJF</a:t>
            </a:r>
            <a:r>
              <a:rPr lang="zh-CN" altLang="en-US" sz="2000">
                <a:ea typeface="宋体" panose="02010600030101010101" pitchFamily="2" charset="-122"/>
              </a:rPr>
              <a:t>长，但响应时间要短一些</a:t>
            </a:r>
          </a:p>
        </p:txBody>
      </p:sp>
      <p:grpSp>
        <p:nvGrpSpPr>
          <p:cNvPr id="43012" name="Group 4">
            <a:extLst>
              <a:ext uri="{FF2B5EF4-FFF2-40B4-BE49-F238E27FC236}">
                <a16:creationId xmlns:a16="http://schemas.microsoft.com/office/drawing/2014/main" id="{4AB49E07-17AB-2EE7-91C0-C08CCE387E19}"/>
              </a:ext>
            </a:extLst>
          </p:cNvPr>
          <p:cNvGrpSpPr>
            <a:grpSpLocks/>
          </p:cNvGrpSpPr>
          <p:nvPr/>
        </p:nvGrpSpPr>
        <p:grpSpPr bwMode="auto">
          <a:xfrm>
            <a:off x="1501775" y="3992563"/>
            <a:ext cx="6051550" cy="976312"/>
            <a:chOff x="0" y="0"/>
            <a:chExt cx="3812" cy="615"/>
          </a:xfrm>
        </p:grpSpPr>
        <p:grpSp>
          <p:nvGrpSpPr>
            <p:cNvPr id="43013" name="Group 5">
              <a:extLst>
                <a:ext uri="{FF2B5EF4-FFF2-40B4-BE49-F238E27FC236}">
                  <a16:creationId xmlns:a16="http://schemas.microsoft.com/office/drawing/2014/main" id="{C1F4623A-DF7E-BD4D-D4A4-CACE2F3139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0"/>
              <a:ext cx="3552" cy="384"/>
              <a:chOff x="0" y="0"/>
              <a:chExt cx="2880" cy="288"/>
            </a:xfrm>
          </p:grpSpPr>
          <p:sp>
            <p:nvSpPr>
              <p:cNvPr id="43025" name="Rectangle 4">
                <a:extLst>
                  <a:ext uri="{FF2B5EF4-FFF2-40B4-BE49-F238E27FC236}">
                    <a16:creationId xmlns:a16="http://schemas.microsoft.com/office/drawing/2014/main" id="{E313B970-E6D4-6909-1897-7044E5BF7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n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l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4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–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 typeface="Monotype Sorts" pitchFamily="2" charset="2"/>
                  <a:buNone/>
                </a:pPr>
                <a:r>
                  <a:rPr lang="en-US" altLang="zh-CN"/>
                  <a:t>P</a:t>
                </a:r>
                <a:r>
                  <a:rPr lang="en-US" altLang="zh-CN" baseline="-25000"/>
                  <a:t>1</a:t>
                </a:r>
                <a:endParaRPr lang="en-US" altLang="zh-CN"/>
              </a:p>
            </p:txBody>
          </p:sp>
          <p:sp>
            <p:nvSpPr>
              <p:cNvPr id="43026" name="Rectangle 5">
                <a:extLst>
                  <a:ext uri="{FF2B5EF4-FFF2-40B4-BE49-F238E27FC236}">
                    <a16:creationId xmlns:a16="http://schemas.microsoft.com/office/drawing/2014/main" id="{59901B2E-A4ED-5A4A-9D16-987E1FEED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0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n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l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4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–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 typeface="Monotype Sorts" pitchFamily="2" charset="2"/>
                  <a:buNone/>
                </a:pPr>
                <a:r>
                  <a:rPr lang="en-US" altLang="zh-CN"/>
                  <a:t>P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43027" name="Rectangle 6">
                <a:extLst>
                  <a:ext uri="{FF2B5EF4-FFF2-40B4-BE49-F238E27FC236}">
                    <a16:creationId xmlns:a16="http://schemas.microsoft.com/office/drawing/2014/main" id="{6C644E73-F9D3-F678-AC24-C1E0B47E1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0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n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l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4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–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 typeface="Monotype Sorts" pitchFamily="2" charset="2"/>
                  <a:buNone/>
                </a:pPr>
                <a:r>
                  <a:rPr lang="en-US" altLang="zh-CN"/>
                  <a:t>P</a:t>
                </a:r>
                <a:r>
                  <a:rPr lang="en-US" altLang="zh-CN" baseline="-25000"/>
                  <a:t>3</a:t>
                </a:r>
              </a:p>
            </p:txBody>
          </p:sp>
          <p:sp>
            <p:nvSpPr>
              <p:cNvPr id="43028" name="Rectangle 7">
                <a:extLst>
                  <a:ext uri="{FF2B5EF4-FFF2-40B4-BE49-F238E27FC236}">
                    <a16:creationId xmlns:a16="http://schemas.microsoft.com/office/drawing/2014/main" id="{629823E0-AE70-45B4-6A8A-7EF17951F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0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n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l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4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–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 typeface="Monotype Sorts" pitchFamily="2" charset="2"/>
                  <a:buNone/>
                </a:pPr>
                <a:r>
                  <a:rPr lang="en-US" altLang="zh-CN"/>
                  <a:t>P</a:t>
                </a:r>
                <a:r>
                  <a:rPr lang="en-US" altLang="zh-CN" baseline="-25000"/>
                  <a:t>4</a:t>
                </a:r>
              </a:p>
            </p:txBody>
          </p:sp>
          <p:sp>
            <p:nvSpPr>
              <p:cNvPr id="43029" name="Rectangle 8">
                <a:extLst>
                  <a:ext uri="{FF2B5EF4-FFF2-40B4-BE49-F238E27FC236}">
                    <a16:creationId xmlns:a16="http://schemas.microsoft.com/office/drawing/2014/main" id="{8FA5712A-E1C7-6ECE-0C63-5E6A10EFA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n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l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4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–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 typeface="Monotype Sorts" pitchFamily="2" charset="2"/>
                  <a:buNone/>
                </a:pPr>
                <a:r>
                  <a:rPr lang="en-US" altLang="zh-CN"/>
                  <a:t>P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43030" name="Rectangle 9">
                <a:extLst>
                  <a:ext uri="{FF2B5EF4-FFF2-40B4-BE49-F238E27FC236}">
                    <a16:creationId xmlns:a16="http://schemas.microsoft.com/office/drawing/2014/main" id="{97D96D0A-A5B9-E259-E3E0-CCD1A603D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0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n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l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4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–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 typeface="Monotype Sorts" pitchFamily="2" charset="2"/>
                  <a:buNone/>
                </a:pPr>
                <a:r>
                  <a:rPr lang="en-US" altLang="zh-CN"/>
                  <a:t>P</a:t>
                </a:r>
                <a:r>
                  <a:rPr lang="en-US" altLang="zh-CN" baseline="-25000"/>
                  <a:t>3</a:t>
                </a:r>
              </a:p>
            </p:txBody>
          </p:sp>
          <p:sp>
            <p:nvSpPr>
              <p:cNvPr id="43031" name="Rectangle 10">
                <a:extLst>
                  <a:ext uri="{FF2B5EF4-FFF2-40B4-BE49-F238E27FC236}">
                    <a16:creationId xmlns:a16="http://schemas.microsoft.com/office/drawing/2014/main" id="{B7A0D29D-5CEF-7037-B90A-D7AF886A4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0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n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l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4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–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 typeface="Monotype Sorts" pitchFamily="2" charset="2"/>
                  <a:buNone/>
                </a:pPr>
                <a:r>
                  <a:rPr lang="en-US" altLang="zh-CN"/>
                  <a:t>P</a:t>
                </a:r>
                <a:r>
                  <a:rPr lang="en-US" altLang="zh-CN" baseline="-25000"/>
                  <a:t>4</a:t>
                </a:r>
              </a:p>
            </p:txBody>
          </p:sp>
          <p:sp>
            <p:nvSpPr>
              <p:cNvPr id="43032" name="Rectangle 11">
                <a:extLst>
                  <a:ext uri="{FF2B5EF4-FFF2-40B4-BE49-F238E27FC236}">
                    <a16:creationId xmlns:a16="http://schemas.microsoft.com/office/drawing/2014/main" id="{194434ED-E749-19FD-F5A5-A09EDC816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0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n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l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4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–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 typeface="Monotype Sorts" pitchFamily="2" charset="2"/>
                  <a:buNone/>
                </a:pPr>
                <a:r>
                  <a:rPr lang="en-US" altLang="zh-CN"/>
                  <a:t>P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43033" name="Rectangle 12">
                <a:extLst>
                  <a:ext uri="{FF2B5EF4-FFF2-40B4-BE49-F238E27FC236}">
                    <a16:creationId xmlns:a16="http://schemas.microsoft.com/office/drawing/2014/main" id="{366F2BBE-1349-48B3-1F53-66A42F642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0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n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l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4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–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 typeface="Monotype Sorts" pitchFamily="2" charset="2"/>
                  <a:buNone/>
                </a:pPr>
                <a:r>
                  <a:rPr lang="en-US" altLang="zh-CN"/>
                  <a:t>P</a:t>
                </a:r>
                <a:r>
                  <a:rPr lang="en-US" altLang="zh-CN" baseline="-25000"/>
                  <a:t>3</a:t>
                </a:r>
              </a:p>
            </p:txBody>
          </p:sp>
          <p:sp>
            <p:nvSpPr>
              <p:cNvPr id="43034" name="Rectangle 13">
                <a:extLst>
                  <a:ext uri="{FF2B5EF4-FFF2-40B4-BE49-F238E27FC236}">
                    <a16:creationId xmlns:a16="http://schemas.microsoft.com/office/drawing/2014/main" id="{37B81E7C-1C3F-F328-89EC-F90ECB8F5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0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n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l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4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–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993300"/>
                  </a:buClr>
                  <a:buSzPct val="90000"/>
                  <a:buFont typeface="Monotype Sorts" pitchFamily="2" charset="2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 typeface="Monotype Sorts" pitchFamily="2" charset="2"/>
                  <a:buNone/>
                </a:pPr>
                <a:r>
                  <a:rPr lang="en-US" altLang="zh-CN"/>
                  <a:t>P</a:t>
                </a:r>
                <a:r>
                  <a:rPr lang="en-US" altLang="zh-CN" baseline="-25000"/>
                  <a:t>3</a:t>
                </a:r>
              </a:p>
            </p:txBody>
          </p:sp>
        </p:grpSp>
        <p:sp>
          <p:nvSpPr>
            <p:cNvPr id="43014" name="Text Box 15">
              <a:extLst>
                <a:ext uri="{FF2B5EF4-FFF2-40B4-BE49-F238E27FC236}">
                  <a16:creationId xmlns:a16="http://schemas.microsoft.com/office/drawing/2014/main" id="{0E0202A4-C9E1-AD51-076A-1A0FF9435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8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43015" name="Text Box 16">
              <a:extLst>
                <a:ext uri="{FF2B5EF4-FFF2-40B4-BE49-F238E27FC236}">
                  <a16:creationId xmlns:a16="http://schemas.microsoft.com/office/drawing/2014/main" id="{68C53705-3833-E1E9-3E76-004FE6F0FF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" y="384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20</a:t>
              </a:r>
            </a:p>
          </p:txBody>
        </p:sp>
        <p:sp>
          <p:nvSpPr>
            <p:cNvPr id="43016" name="Text Box 17">
              <a:extLst>
                <a:ext uri="{FF2B5EF4-FFF2-40B4-BE49-F238E27FC236}">
                  <a16:creationId xmlns:a16="http://schemas.microsoft.com/office/drawing/2014/main" id="{645CC13D-93AF-3FB3-5FBC-1E62C5908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" y="384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37</a:t>
              </a:r>
            </a:p>
          </p:txBody>
        </p:sp>
        <p:sp>
          <p:nvSpPr>
            <p:cNvPr id="43017" name="Text Box 18">
              <a:extLst>
                <a:ext uri="{FF2B5EF4-FFF2-40B4-BE49-F238E27FC236}">
                  <a16:creationId xmlns:a16="http://schemas.microsoft.com/office/drawing/2014/main" id="{306AAC15-87CC-48BB-DD95-597FADAEF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2" y="384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57</a:t>
              </a:r>
            </a:p>
          </p:txBody>
        </p:sp>
        <p:sp>
          <p:nvSpPr>
            <p:cNvPr id="43018" name="Text Box 19">
              <a:extLst>
                <a:ext uri="{FF2B5EF4-FFF2-40B4-BE49-F238E27FC236}">
                  <a16:creationId xmlns:a16="http://schemas.microsoft.com/office/drawing/2014/main" id="{3F5496E2-D2EE-59BF-A2D0-40652E266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0" y="384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77</a:t>
              </a:r>
            </a:p>
          </p:txBody>
        </p:sp>
        <p:sp>
          <p:nvSpPr>
            <p:cNvPr id="43019" name="Text Box 20">
              <a:extLst>
                <a:ext uri="{FF2B5EF4-FFF2-40B4-BE49-F238E27FC236}">
                  <a16:creationId xmlns:a16="http://schemas.microsoft.com/office/drawing/2014/main" id="{5AAC5FA5-BF13-C021-158F-BC6230950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6" y="384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97</a:t>
              </a:r>
            </a:p>
          </p:txBody>
        </p:sp>
        <p:sp>
          <p:nvSpPr>
            <p:cNvPr id="43020" name="Text Box 21">
              <a:extLst>
                <a:ext uri="{FF2B5EF4-FFF2-40B4-BE49-F238E27FC236}">
                  <a16:creationId xmlns:a16="http://schemas.microsoft.com/office/drawing/2014/main" id="{B72DBA40-AC9D-59DA-5A07-3F3BBBAD2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2" y="384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117</a:t>
              </a:r>
            </a:p>
          </p:txBody>
        </p:sp>
        <p:sp>
          <p:nvSpPr>
            <p:cNvPr id="43021" name="Text Box 22">
              <a:extLst>
                <a:ext uri="{FF2B5EF4-FFF2-40B4-BE49-F238E27FC236}">
                  <a16:creationId xmlns:a16="http://schemas.microsoft.com/office/drawing/2014/main" id="{8A863E7B-7E43-55F5-C49B-02BB640457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6" y="384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121</a:t>
              </a:r>
            </a:p>
          </p:txBody>
        </p:sp>
        <p:sp>
          <p:nvSpPr>
            <p:cNvPr id="43022" name="Text Box 24">
              <a:extLst>
                <a:ext uri="{FF2B5EF4-FFF2-40B4-BE49-F238E27FC236}">
                  <a16:creationId xmlns:a16="http://schemas.microsoft.com/office/drawing/2014/main" id="{CF40A0D9-1DEE-2B00-1524-D84EE3FB6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2" y="384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134</a:t>
              </a:r>
            </a:p>
          </p:txBody>
        </p:sp>
        <p:sp>
          <p:nvSpPr>
            <p:cNvPr id="43023" name="Text Box 25">
              <a:extLst>
                <a:ext uri="{FF2B5EF4-FFF2-40B4-BE49-F238E27FC236}">
                  <a16:creationId xmlns:a16="http://schemas.microsoft.com/office/drawing/2014/main" id="{39B5E8F0-8CBE-AD1B-5DB7-DEDA4EC4B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84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154</a:t>
              </a:r>
            </a:p>
          </p:txBody>
        </p:sp>
        <p:sp>
          <p:nvSpPr>
            <p:cNvPr id="43024" name="Text Box 26">
              <a:extLst>
                <a:ext uri="{FF2B5EF4-FFF2-40B4-BE49-F238E27FC236}">
                  <a16:creationId xmlns:a16="http://schemas.microsoft.com/office/drawing/2014/main" id="{FDFE2232-FDCB-A8AC-E362-3175F043A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84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/>
                <a:t>162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3">
            <a:extLst>
              <a:ext uri="{FF2B5EF4-FFF2-40B4-BE49-F238E27FC236}">
                <a16:creationId xmlns:a16="http://schemas.microsoft.com/office/drawing/2014/main" id="{6D402E19-2449-6731-CA32-2C867593851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、基本概念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3A8AC991-9366-6346-267B-277C0D8132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84238" y="573088"/>
            <a:ext cx="7378700" cy="4572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时间片和上下文切换次数</a:t>
            </a:r>
          </a:p>
        </p:txBody>
      </p:sp>
      <p:pic>
        <p:nvPicPr>
          <p:cNvPr id="44035" name="Picture 5">
            <a:extLst>
              <a:ext uri="{FF2B5EF4-FFF2-40B4-BE49-F238E27FC236}">
                <a16:creationId xmlns:a16="http://schemas.microsoft.com/office/drawing/2014/main" id="{433543F5-EFB4-E9AB-8B80-0037D4631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2" t="23140" r="28781" b="55464"/>
          <a:stretch>
            <a:fillRect/>
          </a:stretch>
        </p:blipFill>
        <p:spPr bwMode="auto">
          <a:xfrm>
            <a:off x="377825" y="1585913"/>
            <a:ext cx="8312150" cy="375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C24126D-EF86-7352-140E-2025471679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25538" y="471488"/>
            <a:ext cx="7543800" cy="4572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时间片和周转时间的关系</a:t>
            </a:r>
          </a:p>
        </p:txBody>
      </p:sp>
      <p:pic>
        <p:nvPicPr>
          <p:cNvPr id="45059" name="Picture 5">
            <a:extLst>
              <a:ext uri="{FF2B5EF4-FFF2-40B4-BE49-F238E27FC236}">
                <a16:creationId xmlns:a16="http://schemas.microsoft.com/office/drawing/2014/main" id="{164D4EE3-6928-4EFB-E40E-6C0CC7F38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3" t="676" r="2827" b="891"/>
          <a:stretch>
            <a:fillRect/>
          </a:stretch>
        </p:blipFill>
        <p:spPr bwMode="auto">
          <a:xfrm>
            <a:off x="1566863" y="1228725"/>
            <a:ext cx="607695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4DD64B3-E49E-43BB-B2EE-795A5B10059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92163" y="93663"/>
            <a:ext cx="71501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Multilevel Queue</a:t>
            </a:r>
            <a:b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</a:b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多级队列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F13F867-1792-5E11-2BFF-F153E6EF408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65150" y="1381125"/>
            <a:ext cx="8172450" cy="5054600"/>
          </a:xfrm>
        </p:spPr>
        <p:txBody>
          <a:bodyPr/>
          <a:lstStyle/>
          <a:p>
            <a:r>
              <a:rPr lang="zh-CN" altLang="en-US" sz="2000">
                <a:ea typeface="宋体" panose="02010600030101010101" pitchFamily="2" charset="-122"/>
              </a:rPr>
              <a:t>就绪队列分为: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前台[交互式]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后台[批处理]</a:t>
            </a:r>
          </a:p>
          <a:p>
            <a:r>
              <a:rPr lang="zh-CN" altLang="en-US" sz="2000">
                <a:ea typeface="宋体" panose="02010600030101010101" pitchFamily="2" charset="-122"/>
              </a:rPr>
              <a:t>每个队列有自己的调度算法 </a:t>
            </a:r>
            <a:br>
              <a:rPr lang="zh-CN" altLang="en-US" sz="2000">
                <a:ea typeface="宋体" panose="02010600030101010101" pitchFamily="2" charset="-122"/>
              </a:rPr>
            </a:br>
            <a:r>
              <a:rPr lang="zh-CN" altLang="en-US" sz="2000">
                <a:ea typeface="宋体" panose="02010600030101010101" pitchFamily="2" charset="-122"/>
              </a:rPr>
              <a:t>前台 </a:t>
            </a:r>
            <a:r>
              <a:rPr lang="en-US" altLang="zh-CN" sz="2000">
                <a:ea typeface="宋体" panose="02010600030101010101" pitchFamily="2" charset="-122"/>
              </a:rPr>
              <a:t>– RR</a:t>
            </a:r>
            <a:br>
              <a:rPr lang="zh-CN" altLang="en-US" sz="2000">
                <a:ea typeface="宋体" panose="02010600030101010101" pitchFamily="2" charset="-122"/>
              </a:rPr>
            </a:br>
            <a:r>
              <a:rPr lang="zh-CN" altLang="en-US" sz="2000">
                <a:ea typeface="宋体" panose="02010600030101010101" pitchFamily="2" charset="-122"/>
              </a:rPr>
              <a:t>后台 </a:t>
            </a:r>
            <a:r>
              <a:rPr lang="en-US" altLang="zh-CN" sz="2000">
                <a:ea typeface="宋体" panose="02010600030101010101" pitchFamily="2" charset="-122"/>
              </a:rPr>
              <a:t>– FCFS</a:t>
            </a:r>
          </a:p>
          <a:p>
            <a:r>
              <a:rPr lang="zh-CN" altLang="en-US" sz="2000">
                <a:ea typeface="宋体" panose="02010600030101010101" pitchFamily="2" charset="-122"/>
              </a:rPr>
              <a:t>调度须在队列间进行.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固定优先级调度，即前台运行完后再运行后台。有可能产生饥饿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给定时间片调度，即每个队列得到一定的</a:t>
            </a:r>
            <a:r>
              <a:rPr lang="en-US" altLang="zh-CN" sz="2000">
                <a:ea typeface="宋体" panose="02010600030101010101" pitchFamily="2" charset="-122"/>
              </a:rPr>
              <a:t>CPU</a:t>
            </a:r>
            <a:r>
              <a:rPr lang="zh-CN" altLang="en-US" sz="2000">
                <a:ea typeface="宋体" panose="02010600030101010101" pitchFamily="2" charset="-122"/>
              </a:rPr>
              <a:t>时间，进程在给定时间内执行；如，80%的时间执行前台的</a:t>
            </a:r>
            <a:r>
              <a:rPr lang="en-US" altLang="zh-CN" sz="2000">
                <a:ea typeface="宋体" panose="02010600030101010101" pitchFamily="2" charset="-122"/>
              </a:rPr>
              <a:t>RR</a:t>
            </a:r>
            <a:r>
              <a:rPr lang="zh-CN" altLang="en-US" sz="2000">
                <a:ea typeface="宋体" panose="02010600030101010101" pitchFamily="2" charset="-122"/>
              </a:rPr>
              <a:t>调度，20%的时间执行后台的</a:t>
            </a:r>
            <a:r>
              <a:rPr lang="en-US" altLang="zh-CN" sz="2000">
                <a:ea typeface="宋体" panose="02010600030101010101" pitchFamily="2" charset="-122"/>
              </a:rPr>
              <a:t>FCFS</a:t>
            </a:r>
            <a:r>
              <a:rPr lang="zh-CN" altLang="en-US" sz="2000">
                <a:ea typeface="宋体" panose="02010600030101010101" pitchFamily="2" charset="-122"/>
              </a:rPr>
              <a:t>调度</a:t>
            </a:r>
          </a:p>
        </p:txBody>
      </p:sp>
      <p:pic>
        <p:nvPicPr>
          <p:cNvPr id="46084" name="Picture 4">
            <a:extLst>
              <a:ext uri="{FF2B5EF4-FFF2-40B4-BE49-F238E27FC236}">
                <a16:creationId xmlns:a16="http://schemas.microsoft.com/office/drawing/2014/main" id="{AA6693D4-7A47-CF92-8BB6-DA1B030F3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5" y="1074738"/>
            <a:ext cx="22098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矩形 1">
            <a:extLst>
              <a:ext uri="{FF2B5EF4-FFF2-40B4-BE49-F238E27FC236}">
                <a16:creationId xmlns:a16="http://schemas.microsoft.com/office/drawing/2014/main" id="{B1E61619-A3A4-F208-D245-2F0D5AC68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838" y="1662113"/>
            <a:ext cx="1793875" cy="395287"/>
          </a:xfrm>
          <a:prstGeom prst="rect">
            <a:avLst/>
          </a:prstGeom>
          <a:solidFill>
            <a:schemeClr val="accent1">
              <a:alpha val="0"/>
            </a:schemeClr>
          </a:solidFill>
          <a:ln w="22225">
            <a:solidFill>
              <a:srgbClr val="00B0F0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endParaRPr lang="zh-CN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8CA216C-3E61-659C-1CDE-590DDC52FE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5175" y="325438"/>
            <a:ext cx="7340600" cy="722312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多级队列调度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48131" name="Picture 5">
            <a:extLst>
              <a:ext uri="{FF2B5EF4-FFF2-40B4-BE49-F238E27FC236}">
                <a16:creationId xmlns:a16="http://schemas.microsoft.com/office/drawing/2014/main" id="{DF7959D5-C494-B453-BA5F-A84D9D6F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" t="8675" r="571" b="9201"/>
          <a:stretch>
            <a:fillRect/>
          </a:stretch>
        </p:blipFill>
        <p:spPr bwMode="auto">
          <a:xfrm>
            <a:off x="1585913" y="1620838"/>
            <a:ext cx="6330950" cy="420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60ECCC6-4744-CC88-42F8-AA102BFCFB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31888" y="682625"/>
            <a:ext cx="6886575" cy="457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Multilevel Feedback Queue</a:t>
            </a:r>
            <a:b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</a:b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多级反馈队列调度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99C822E-4A53-C465-E57B-895F15C395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82675" y="1554163"/>
            <a:ext cx="7270750" cy="4114800"/>
          </a:xfrm>
        </p:spPr>
        <p:txBody>
          <a:bodyPr/>
          <a:lstStyle/>
          <a:p>
            <a:r>
              <a:rPr lang="zh-CN" altLang="en-US" sz="2000">
                <a:ea typeface="宋体" panose="02010600030101010101" pitchFamily="2" charset="-122"/>
              </a:rPr>
              <a:t>进程能在不同的队列间移动；可实现老化</a:t>
            </a:r>
          </a:p>
          <a:p>
            <a:r>
              <a:rPr lang="zh-CN" altLang="en-US" sz="2000">
                <a:ea typeface="宋体" panose="02010600030101010101" pitchFamily="2" charset="-122"/>
              </a:rPr>
              <a:t>多级反馈队列调度程序由以下参数定义</a:t>
            </a:r>
            <a:r>
              <a:rPr lang="en-US" altLang="zh-CN" sz="200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队列数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每一队列的调度算法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决定进程升级的方法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决定进程降级的方法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决定需要服务的进程将进入哪个队列的方法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C8380B3E-F119-7B4C-8BA3-1B08C90FA1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19175" y="333375"/>
            <a:ext cx="7188200" cy="700088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多级反馈队列调度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51203" name="Picture 5">
            <a:extLst>
              <a:ext uri="{FF2B5EF4-FFF2-40B4-BE49-F238E27FC236}">
                <a16:creationId xmlns:a16="http://schemas.microsoft.com/office/drawing/2014/main" id="{AEA1A0A9-34D7-1536-258C-C25B1501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" t="12209" r="537" b="12032"/>
          <a:stretch>
            <a:fillRect/>
          </a:stretch>
        </p:blipFill>
        <p:spPr bwMode="auto">
          <a:xfrm>
            <a:off x="1365250" y="1708150"/>
            <a:ext cx="6723063" cy="411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77C86C6C-E669-422F-2AD3-7E5C7C27FEA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39800" y="412750"/>
            <a:ext cx="7620000" cy="6223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多级反馈队列调度例子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6A5E4B4-1335-5778-73BD-4448E2941B6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60450" y="1457325"/>
            <a:ext cx="7029450" cy="4749800"/>
          </a:xfrm>
        </p:spPr>
        <p:txBody>
          <a:bodyPr/>
          <a:lstStyle/>
          <a:p>
            <a:r>
              <a:rPr lang="zh-CN" altLang="en-US" sz="2000">
                <a:ea typeface="宋体" panose="02010600030101010101" pitchFamily="2" charset="-122"/>
              </a:rPr>
              <a:t>三个队列</a:t>
            </a:r>
            <a:r>
              <a:rPr lang="en-US" altLang="zh-CN" sz="2000">
                <a:ea typeface="宋体" panose="02010600030101010101" pitchFamily="2" charset="-122"/>
              </a:rPr>
              <a:t>: </a:t>
            </a:r>
          </a:p>
          <a:p>
            <a:pPr lvl="1"/>
            <a:r>
              <a:rPr lang="en-US" altLang="zh-CN" sz="2000" i="1">
                <a:ea typeface="宋体" panose="02010600030101010101" pitchFamily="2" charset="-122"/>
              </a:rPr>
              <a:t>Q</a:t>
            </a:r>
            <a:r>
              <a:rPr lang="en-US" altLang="zh-CN" sz="2000" baseline="-25000">
                <a:ea typeface="宋体" panose="02010600030101010101" pitchFamily="2" charset="-122"/>
              </a:rPr>
              <a:t>0</a:t>
            </a:r>
            <a:r>
              <a:rPr lang="en-US" altLang="zh-CN" sz="2000">
                <a:ea typeface="宋体" panose="02010600030101010101" pitchFamily="2" charset="-122"/>
              </a:rPr>
              <a:t> – </a:t>
            </a:r>
            <a:r>
              <a:rPr lang="zh-CN" altLang="en-US" sz="2000">
                <a:ea typeface="宋体" panose="02010600030101010101" pitchFamily="2" charset="-122"/>
              </a:rPr>
              <a:t>时间片为</a:t>
            </a:r>
            <a:r>
              <a:rPr lang="en-US" altLang="zh-CN" sz="2000">
                <a:ea typeface="宋体" panose="02010600030101010101" pitchFamily="2" charset="-122"/>
              </a:rPr>
              <a:t>8</a:t>
            </a:r>
            <a:r>
              <a:rPr lang="zh-CN" altLang="en-US" sz="2000">
                <a:ea typeface="宋体" panose="02010600030101010101" pitchFamily="2" charset="-122"/>
              </a:rPr>
              <a:t>毫秒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r>
              <a:rPr lang="en-US" altLang="zh-CN" sz="2000" i="1">
                <a:ea typeface="宋体" panose="02010600030101010101" pitchFamily="2" charset="-122"/>
              </a:rPr>
              <a:t>Q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 –</a:t>
            </a:r>
            <a:r>
              <a:rPr lang="zh-CN" altLang="en-US" sz="2000">
                <a:ea typeface="宋体" panose="02010600030101010101" pitchFamily="2" charset="-122"/>
              </a:rPr>
              <a:t>时间片为</a:t>
            </a:r>
            <a:r>
              <a:rPr lang="en-US" altLang="zh-CN" sz="2000">
                <a:ea typeface="宋体" panose="02010600030101010101" pitchFamily="2" charset="-122"/>
              </a:rPr>
              <a:t>16</a:t>
            </a:r>
            <a:r>
              <a:rPr lang="zh-CN" altLang="en-US" sz="2000">
                <a:ea typeface="宋体" panose="02010600030101010101" pitchFamily="2" charset="-122"/>
              </a:rPr>
              <a:t>毫秒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r>
              <a:rPr lang="en-US" altLang="zh-CN" sz="2000" i="1">
                <a:ea typeface="宋体" panose="02010600030101010101" pitchFamily="2" charset="-122"/>
              </a:rPr>
              <a:t>Q</a:t>
            </a:r>
            <a:r>
              <a:rPr lang="en-US" altLang="zh-CN" sz="2000" baseline="-25000">
                <a:ea typeface="宋体" panose="02010600030101010101" pitchFamily="2" charset="-122"/>
              </a:rPr>
              <a:t>2</a:t>
            </a:r>
            <a:r>
              <a:rPr lang="en-US" altLang="zh-CN" sz="2000">
                <a:ea typeface="宋体" panose="02010600030101010101" pitchFamily="2" charset="-122"/>
              </a:rPr>
              <a:t> – FCFS</a:t>
            </a:r>
          </a:p>
          <a:p>
            <a:r>
              <a:rPr lang="zh-CN" altLang="en-US" sz="2000">
                <a:ea typeface="宋体" panose="02010600030101010101" pitchFamily="2" charset="-122"/>
              </a:rPr>
              <a:t>调度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新的作业进入</a:t>
            </a:r>
            <a:r>
              <a:rPr lang="en-US" altLang="zh-CN" sz="2000">
                <a:ea typeface="宋体" panose="02010600030101010101" pitchFamily="2" charset="-122"/>
              </a:rPr>
              <a:t>FCFS</a:t>
            </a:r>
            <a:r>
              <a:rPr lang="zh-CN" altLang="en-US" sz="2000">
                <a:ea typeface="宋体" panose="02010600030101010101" pitchFamily="2" charset="-122"/>
              </a:rPr>
              <a:t>的</a:t>
            </a:r>
            <a:r>
              <a:rPr lang="en-US" altLang="zh-CN" sz="2000" i="1">
                <a:ea typeface="宋体" panose="02010600030101010101" pitchFamily="2" charset="-122"/>
              </a:rPr>
              <a:t>Q</a:t>
            </a:r>
            <a:r>
              <a:rPr lang="en-US" altLang="zh-CN" sz="2000" i="1" baseline="-25000">
                <a:ea typeface="宋体" panose="02010600030101010101" pitchFamily="2" charset="-122"/>
              </a:rPr>
              <a:t>0</a:t>
            </a:r>
            <a:r>
              <a:rPr lang="zh-CN" altLang="en-US" sz="2000">
                <a:ea typeface="宋体" panose="02010600030101010101" pitchFamily="2" charset="-122"/>
              </a:rPr>
              <a:t>队列，它得到</a:t>
            </a:r>
            <a:r>
              <a:rPr lang="en-US" altLang="zh-CN" sz="2000">
                <a:ea typeface="宋体" panose="02010600030101010101" pitchFamily="2" charset="-122"/>
              </a:rPr>
              <a:t>CPU</a:t>
            </a:r>
            <a:r>
              <a:rPr lang="zh-CN" altLang="en-US" sz="2000">
                <a:ea typeface="宋体" panose="02010600030101010101" pitchFamily="2" charset="-122"/>
              </a:rPr>
              <a:t>时能使用8毫秒，如果它不能在8毫秒内完成，将移动到队列</a:t>
            </a:r>
            <a:r>
              <a:rPr lang="en-US" altLang="zh-CN" sz="2000" i="1">
                <a:ea typeface="宋体" panose="02010600030101010101" pitchFamily="2" charset="-122"/>
              </a:rPr>
              <a:t>Q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zh-CN" altLang="en-US" sz="2000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作业在</a:t>
            </a:r>
            <a:r>
              <a:rPr lang="en-US" altLang="zh-CN" sz="2000" i="1">
                <a:ea typeface="宋体" panose="02010600030101010101" pitchFamily="2" charset="-122"/>
              </a:rPr>
              <a:t>Q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zh-CN" altLang="en-US" sz="2000">
                <a:ea typeface="宋体" panose="02010600030101010101" pitchFamily="2" charset="-122"/>
              </a:rPr>
              <a:t>仍将作为</a:t>
            </a:r>
            <a:r>
              <a:rPr lang="en-US" altLang="zh-CN" sz="2000">
                <a:ea typeface="宋体" panose="02010600030101010101" pitchFamily="2" charset="-122"/>
              </a:rPr>
              <a:t>FCFS</a:t>
            </a:r>
            <a:r>
              <a:rPr lang="zh-CN" altLang="en-US" sz="2000">
                <a:ea typeface="宋体" panose="02010600030101010101" pitchFamily="2" charset="-122"/>
              </a:rPr>
              <a:t>调度，能使用附加的16毫秒，如果它还不能完成，将被抢占，移至队列</a:t>
            </a:r>
            <a:r>
              <a:rPr lang="en-US" altLang="zh-CN" sz="2000" i="1">
                <a:ea typeface="宋体" panose="02010600030101010101" pitchFamily="2" charset="-122"/>
              </a:rPr>
              <a:t>Q</a:t>
            </a:r>
            <a:r>
              <a:rPr lang="en-US" altLang="zh-CN" sz="2000" baseline="-25000">
                <a:ea typeface="宋体" panose="02010600030101010101" pitchFamily="2" charset="-122"/>
              </a:rPr>
              <a:t>2</a:t>
            </a:r>
            <a:r>
              <a:rPr lang="zh-CN" altLang="en-US" sz="2000"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52228" name="Group 4">
            <a:extLst>
              <a:ext uri="{FF2B5EF4-FFF2-40B4-BE49-F238E27FC236}">
                <a16:creationId xmlns:a16="http://schemas.microsoft.com/office/drawing/2014/main" id="{223D36BF-5168-8E95-9C43-F12A5A58528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51763" y="6148388"/>
            <a:ext cx="1093787" cy="428625"/>
            <a:chOff x="0" y="0"/>
            <a:chExt cx="689" cy="270"/>
          </a:xfrm>
        </p:grpSpPr>
        <p:pic>
          <p:nvPicPr>
            <p:cNvPr id="52229" name="Picture 6" descr="001">
              <a:hlinkClick r:id="rId3" action="ppaction://hlinksldjump"/>
              <a:extLst>
                <a:ext uri="{FF2B5EF4-FFF2-40B4-BE49-F238E27FC236}">
                  <a16:creationId xmlns:a16="http://schemas.microsoft.com/office/drawing/2014/main" id="{8DF60BFE-AFA8-E862-86A9-089A37C725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" y="0"/>
              <a:ext cx="36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230" name="Picture 7" descr="24arrow03242">
              <a:hlinkClick r:id="rId3" action="ppaction://hlinksldjump"/>
              <a:extLst>
                <a:ext uri="{FF2B5EF4-FFF2-40B4-BE49-F238E27FC236}">
                  <a16:creationId xmlns:a16="http://schemas.microsoft.com/office/drawing/2014/main" id="{88350FD7-9E30-AAF0-AAEF-666D590A5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1"/>
              <a:ext cx="37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3">
            <a:extLst>
              <a:ext uri="{FF2B5EF4-FFF2-40B4-BE49-F238E27FC236}">
                <a16:creationId xmlns:a16="http://schemas.microsoft.com/office/drawing/2014/main" id="{E705D7EA-F61E-F518-6922-2C80A6F62C5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4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、多处理器调度和线程调度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5423A3B1-7CF0-B8CD-B236-2858E81657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42963" y="455613"/>
            <a:ext cx="6992937" cy="379412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多处理器调度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4A0FAD7A-4015-D41A-7CAF-FAC8A03794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>
                <a:ea typeface="宋体" panose="02010600030101010101" pitchFamily="2" charset="-122"/>
              </a:rPr>
              <a:t>多个</a:t>
            </a:r>
            <a:r>
              <a:rPr lang="en-US" altLang="zh-CN" sz="2000">
                <a:ea typeface="宋体" panose="02010600030101010101" pitchFamily="2" charset="-122"/>
              </a:rPr>
              <a:t>CPU</a:t>
            </a:r>
            <a:r>
              <a:rPr lang="zh-CN" altLang="en-US" sz="2000">
                <a:ea typeface="宋体" panose="02010600030101010101" pitchFamily="2" charset="-122"/>
              </a:rPr>
              <a:t>可用时，</a:t>
            </a:r>
            <a:r>
              <a:rPr lang="en-US" altLang="zh-CN" sz="2000">
                <a:ea typeface="宋体" panose="02010600030101010101" pitchFamily="2" charset="-122"/>
              </a:rPr>
              <a:t>CPU</a:t>
            </a:r>
            <a:r>
              <a:rPr lang="zh-CN" altLang="en-US" sz="2000">
                <a:ea typeface="宋体" panose="02010600030101010101" pitchFamily="2" charset="-122"/>
              </a:rPr>
              <a:t>调度将更为复杂</a:t>
            </a:r>
          </a:p>
          <a:p>
            <a:r>
              <a:rPr lang="zh-CN" altLang="en-US" sz="2000">
                <a:ea typeface="宋体" panose="02010600030101010101" pitchFamily="2" charset="-122"/>
              </a:rPr>
              <a:t>对称多处理器 </a:t>
            </a:r>
            <a:r>
              <a:rPr lang="en-US" altLang="zh-CN" sz="2000" i="1">
                <a:ea typeface="宋体" panose="02010600030101010101" pitchFamily="2" charset="-122"/>
              </a:rPr>
              <a:t>(SMP)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zh-CN" altLang="en-US" sz="2000">
                <a:ea typeface="宋体" panose="02010600030101010101" pitchFamily="2" charset="-122"/>
              </a:rPr>
              <a:t>– 每个处理器决定自己的调度方案</a:t>
            </a:r>
          </a:p>
          <a:p>
            <a:r>
              <a:rPr lang="zh-CN" altLang="en-US" sz="2000">
                <a:ea typeface="宋体" panose="02010600030101010101" pitchFamily="2" charset="-122"/>
              </a:rPr>
              <a:t>非对称多处理器</a:t>
            </a:r>
            <a:r>
              <a:rPr lang="en-US" altLang="zh-CN" sz="2000" i="1">
                <a:ea typeface="宋体" panose="02010600030101010101" pitchFamily="2" charset="-122"/>
              </a:rPr>
              <a:t>(ASMP)</a:t>
            </a:r>
            <a:r>
              <a:rPr lang="zh-CN" altLang="en-US" sz="2000">
                <a:ea typeface="宋体" panose="02010600030101010101" pitchFamily="2" charset="-122"/>
              </a:rPr>
              <a:t> –  仅一个处理器能处理系统数据结构，减轻了对数据的共享需求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zh-CN" altLang="en-US" sz="2000">
                <a:ea typeface="宋体" panose="02010600030101010101" pitchFamily="2" charset="-122"/>
              </a:rPr>
              <a:t>所有进程：一个就绪队列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zh-CN" altLang="en-US" sz="2000">
                <a:ea typeface="宋体" panose="02010600030101010101" pitchFamily="2" charset="-122"/>
              </a:rPr>
              <a:t>处理器：私有就绪队列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zh-CN" altLang="en-US" sz="2000">
                <a:ea typeface="宋体" panose="02010600030101010101" pitchFamily="2" charset="-122"/>
              </a:rPr>
              <a:t>调度算法：和单处理器相似</a:t>
            </a:r>
            <a:endParaRPr lang="en-US" altLang="zh-CN" sz="2000">
              <a:ea typeface="宋体" panose="02010600030101010101" pitchFamily="2" charset="-122"/>
            </a:endParaRPr>
          </a:p>
          <a:p>
            <a:endParaRPr lang="en-US" altLang="zh-CN" sz="2000">
              <a:ea typeface="宋体" panose="02010600030101010101" pitchFamily="2" charset="-122"/>
            </a:endParaRPr>
          </a:p>
          <a:p>
            <a:endParaRPr lang="zh-CN" altLang="en-US" sz="2000">
              <a:ea typeface="宋体" panose="02010600030101010101" pitchFamily="2" charset="-122"/>
            </a:endParaRPr>
          </a:p>
        </p:txBody>
      </p:sp>
      <p:pic>
        <p:nvPicPr>
          <p:cNvPr id="55300" name="Picture 8" descr="http://imgsrc.baidu.com/forum/pic/item/acba003b5bb5c9ea7c2f79d6d039b6003bf3b3cc.jpg">
            <a:extLst>
              <a:ext uri="{FF2B5EF4-FFF2-40B4-BE49-F238E27FC236}">
                <a16:creationId xmlns:a16="http://schemas.microsoft.com/office/drawing/2014/main" id="{C0AE49DD-30E6-4D85-0B7D-BDED1163C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4351338"/>
            <a:ext cx="395922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10" descr="http://img.fs0757.com/Infoeditor/2013/02-15/2013215215134455.jpg">
            <a:extLst>
              <a:ext uri="{FF2B5EF4-FFF2-40B4-BE49-F238E27FC236}">
                <a16:creationId xmlns:a16="http://schemas.microsoft.com/office/drawing/2014/main" id="{93284732-5B0F-BB4E-9BD6-5F153AE05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5" y="4340225"/>
            <a:ext cx="33401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>
            <a:extLst>
              <a:ext uri="{FF2B5EF4-FFF2-40B4-BE49-F238E27FC236}">
                <a16:creationId xmlns:a16="http://schemas.microsoft.com/office/drawing/2014/main" id="{48B93034-C970-57A0-C075-893E311AADC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多处理器调度</a:t>
            </a:r>
          </a:p>
        </p:txBody>
      </p:sp>
      <p:sp>
        <p:nvSpPr>
          <p:cNvPr id="57347" name="内容占位符 2">
            <a:extLst>
              <a:ext uri="{FF2B5EF4-FFF2-40B4-BE49-F238E27FC236}">
                <a16:creationId xmlns:a16="http://schemas.microsoft.com/office/drawing/2014/main" id="{BC6B41B9-8723-9972-886A-64A760A4FEA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17563" y="1071563"/>
            <a:ext cx="7351712" cy="4483100"/>
          </a:xfrm>
        </p:spPr>
        <p:txBody>
          <a:bodyPr/>
          <a:lstStyle/>
          <a:p>
            <a:r>
              <a:rPr lang="zh-CN" altLang="en-US" sz="2000">
                <a:ea typeface="宋体" panose="02010600030101010101" pitchFamily="2" charset="-122"/>
              </a:rPr>
              <a:t>处理器亲和性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进程要在某个给定的 </a:t>
            </a:r>
            <a:r>
              <a:rPr lang="en-US" altLang="zh-CN" sz="2000">
                <a:ea typeface="宋体" panose="02010600030101010101" pitchFamily="2" charset="-122"/>
              </a:rPr>
              <a:t>CPU </a:t>
            </a:r>
            <a:r>
              <a:rPr lang="zh-CN" altLang="en-US" sz="2000">
                <a:ea typeface="宋体" panose="02010600030101010101" pitchFamily="2" charset="-122"/>
              </a:rPr>
              <a:t>上尽量长时间地运行而不被迁移到其他处理器的倾向性。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高速缓存中的内容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软亲和性：进程通常不会在处理器之间频繁迁移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硬亲和性：进程不会在处理器之间迁移 （</a:t>
            </a:r>
            <a:r>
              <a:rPr lang="en-US" altLang="zh-CN" sz="2000">
                <a:ea typeface="宋体" panose="02010600030101010101" pitchFamily="2" charset="-122"/>
              </a:rPr>
              <a:t>Linux</a:t>
            </a:r>
            <a:r>
              <a:rPr lang="zh-CN" altLang="en-US" sz="2000">
                <a:ea typeface="宋体" panose="02010600030101010101" pitchFamily="2" charset="-122"/>
              </a:rPr>
              <a:t>）</a:t>
            </a:r>
            <a:endParaRPr lang="en-US" altLang="zh-CN" sz="2000">
              <a:ea typeface="宋体" panose="02010600030101010101" pitchFamily="2" charset="-122"/>
            </a:endParaRPr>
          </a:p>
          <a:p>
            <a:pPr lvl="2"/>
            <a:r>
              <a:rPr lang="zh-CN" altLang="en-US" sz="2000">
                <a:ea typeface="宋体" panose="02010600030101010101" pitchFamily="2" charset="-122"/>
              </a:rPr>
              <a:t>例子： </a:t>
            </a:r>
            <a:r>
              <a:rPr lang="en-US" altLang="zh-CN" sz="2000">
                <a:ea typeface="宋体" panose="02010600030101010101" pitchFamily="2" charset="-122"/>
              </a:rPr>
              <a:t>Linux</a:t>
            </a:r>
            <a:r>
              <a:rPr lang="zh-CN" altLang="en-US" sz="2000">
                <a:ea typeface="宋体" panose="02010600030101010101" pitchFamily="2" charset="-122"/>
              </a:rPr>
              <a:t>的</a:t>
            </a:r>
            <a:r>
              <a:rPr lang="en-US" altLang="zh-CN" sz="2000">
                <a:ea typeface="宋体" panose="02010600030101010101" pitchFamily="2" charset="-122"/>
              </a:rPr>
              <a:t>task_struct</a:t>
            </a:r>
            <a:r>
              <a:rPr lang="zh-CN" altLang="en-US" sz="2000">
                <a:ea typeface="宋体" panose="02010600030101010101" pitchFamily="2" charset="-122"/>
              </a:rPr>
              <a:t>。与 亲和性（</a:t>
            </a:r>
            <a:r>
              <a:rPr lang="en-US" altLang="zh-CN" sz="2000">
                <a:ea typeface="宋体" panose="02010600030101010101" pitchFamily="2" charset="-122"/>
              </a:rPr>
              <a:t>affinity</a:t>
            </a:r>
            <a:r>
              <a:rPr lang="zh-CN" altLang="en-US" sz="2000">
                <a:ea typeface="宋体" panose="02010600030101010101" pitchFamily="2" charset="-122"/>
              </a:rPr>
              <a:t>）相关的是 </a:t>
            </a:r>
            <a:r>
              <a:rPr lang="en-US" altLang="zh-CN" sz="2000">
                <a:ea typeface="宋体" panose="02010600030101010101" pitchFamily="2" charset="-122"/>
              </a:rPr>
              <a:t>cpus_allowed </a:t>
            </a:r>
            <a:r>
              <a:rPr lang="zh-CN" altLang="en-US" sz="2000">
                <a:ea typeface="宋体" panose="02010600030101010101" pitchFamily="2" charset="-122"/>
              </a:rPr>
              <a:t>位掩码。这个位掩码由 </a:t>
            </a:r>
            <a:r>
              <a:rPr lang="en-US" altLang="zh-CN" sz="2000" i="1">
                <a:ea typeface="宋体" panose="02010600030101010101" pitchFamily="2" charset="-122"/>
              </a:rPr>
              <a:t>n</a:t>
            </a:r>
            <a:r>
              <a:rPr lang="zh-CN" altLang="en-US" sz="2000">
                <a:ea typeface="宋体" panose="02010600030101010101" pitchFamily="2" charset="-122"/>
              </a:rPr>
              <a:t> 位组成，与系统中的 </a:t>
            </a:r>
            <a:r>
              <a:rPr lang="en-US" altLang="zh-CN" sz="2000" i="1">
                <a:ea typeface="宋体" panose="02010600030101010101" pitchFamily="2" charset="-122"/>
              </a:rPr>
              <a:t>n</a:t>
            </a:r>
            <a:r>
              <a:rPr lang="zh-CN" altLang="en-US" sz="2000">
                <a:ea typeface="宋体" panose="02010600030101010101" pitchFamily="2" charset="-122"/>
              </a:rPr>
              <a:t> 个逻辑处理器一一对应，</a:t>
            </a:r>
            <a:r>
              <a:rPr lang="en-US" altLang="zh-CN" sz="2000">
                <a:ea typeface="宋体" panose="02010600030101010101" pitchFamily="2" charset="-122"/>
              </a:rPr>
              <a:t>1</a:t>
            </a:r>
            <a:r>
              <a:rPr lang="zh-CN" altLang="en-US" sz="2000">
                <a:ea typeface="宋体" panose="02010600030101010101" pitchFamily="2" charset="-122"/>
              </a:rPr>
              <a:t>表示进程可以在对应处理器上运行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zh-CN" altLang="en-US" sz="2000">
                <a:ea typeface="宋体" panose="02010600030101010101" pitchFamily="2" charset="-122"/>
              </a:rPr>
              <a:t>负载平衡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将任务平均分配给各个处理器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针对私有就绪队列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和处理器亲和性矛盾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>
              <a:buFont typeface="Monotype Sorts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 lvl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0CD6FFA-A6A2-778C-32A9-E0FDEA108B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50875" y="388938"/>
            <a:ext cx="8229600" cy="863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CPU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脉冲周期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4C26E7F-A84F-0068-DBDF-5B407E4FC9A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90575" y="1724025"/>
            <a:ext cx="4106863" cy="4114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CPU</a:t>
            </a:r>
            <a:r>
              <a:rPr lang="zh-CN" altLang="en-US">
                <a:ea typeface="宋体" panose="02010600030101010101" pitchFamily="2" charset="-122"/>
              </a:rPr>
              <a:t>调度（进程调度或线程调度）是多任务操作系统的基础</a:t>
            </a:r>
          </a:p>
          <a:p>
            <a:r>
              <a:rPr lang="zh-CN" altLang="en-US">
                <a:ea typeface="宋体" panose="02010600030101010101" pitchFamily="2" charset="-122"/>
              </a:rPr>
              <a:t>通过多道程序设计得到</a:t>
            </a:r>
            <a:r>
              <a:rPr lang="en-US" altLang="zh-CN">
                <a:ea typeface="宋体" panose="02010600030101010101" pitchFamily="2" charset="-122"/>
              </a:rPr>
              <a:t>CPU</a:t>
            </a:r>
            <a:r>
              <a:rPr lang="zh-CN" altLang="en-US">
                <a:ea typeface="宋体" panose="02010600030101010101" pitchFamily="2" charset="-122"/>
              </a:rPr>
              <a:t>的最高利用率</a:t>
            </a:r>
          </a:p>
          <a:p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进程的执行包括进程在</a:t>
            </a:r>
            <a:r>
              <a:rPr lang="en-US" altLang="zh-CN">
                <a:ea typeface="宋体" panose="02010600030101010101" pitchFamily="2" charset="-122"/>
              </a:rPr>
              <a:t>CPU</a:t>
            </a:r>
            <a:r>
              <a:rPr lang="zh-CN" altLang="en-US">
                <a:ea typeface="宋体" panose="02010600030101010101" pitchFamily="2" charset="-122"/>
              </a:rPr>
              <a:t>上执行和等待</a:t>
            </a:r>
            <a:r>
              <a:rPr lang="en-US" altLang="zh-CN">
                <a:ea typeface="宋体" panose="02010600030101010101" pitchFamily="2" charset="-122"/>
              </a:rPr>
              <a:t>I/O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CPU</a:t>
            </a:r>
            <a:r>
              <a:rPr lang="zh-CN" altLang="en-US">
                <a:ea typeface="宋体" panose="02010600030101010101" pitchFamily="2" charset="-122"/>
              </a:rPr>
              <a:t>脉冲周期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I/O</a:t>
            </a:r>
            <a:r>
              <a:rPr lang="zh-CN" altLang="en-US">
                <a:ea typeface="宋体" panose="02010600030101010101" pitchFamily="2" charset="-122"/>
              </a:rPr>
              <a:t>脉冲周期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7172" name="Picture 5">
            <a:extLst>
              <a:ext uri="{FF2B5EF4-FFF2-40B4-BE49-F238E27FC236}">
                <a16:creationId xmlns:a16="http://schemas.microsoft.com/office/drawing/2014/main" id="{D1034825-82ED-570D-600C-C57CDEC41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4" t="10310" r="40599" b="52560"/>
          <a:stretch>
            <a:fillRect/>
          </a:stretch>
        </p:blipFill>
        <p:spPr bwMode="auto">
          <a:xfrm>
            <a:off x="5326063" y="1714500"/>
            <a:ext cx="2811462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68D4F3BD-D079-6465-C990-C39492F3AC1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39813" y="95250"/>
            <a:ext cx="6858000" cy="11430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线程调度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C4F474A-170E-3932-E80C-67BEF66152F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408113"/>
            <a:ext cx="7351712" cy="4483100"/>
          </a:xfrm>
        </p:spPr>
        <p:txBody>
          <a:bodyPr/>
          <a:lstStyle/>
          <a:p>
            <a:r>
              <a:rPr lang="zh-CN" altLang="en-US" sz="2000">
                <a:ea typeface="宋体" panose="02010600030101010101" pitchFamily="2" charset="-122"/>
              </a:rPr>
              <a:t>局部调度</a:t>
            </a:r>
            <a:r>
              <a:rPr lang="en-US" altLang="zh-CN" sz="2000">
                <a:ea typeface="宋体" panose="02010600030101010101" pitchFamily="2" charset="-122"/>
              </a:rPr>
              <a:t>(Local Scheduling) </a:t>
            </a:r>
            <a:r>
              <a:rPr lang="zh-CN" altLang="en-US" sz="2000">
                <a:ea typeface="宋体" panose="02010600030101010101" pitchFamily="2" charset="-122"/>
              </a:rPr>
              <a:t>– 线程库怎样决定将哪个线程列入有效的轻量级进程</a:t>
            </a:r>
            <a:r>
              <a:rPr lang="en-US" altLang="zh-CN" sz="2000">
                <a:ea typeface="宋体" panose="02010600030101010101" pitchFamily="2" charset="-122"/>
              </a:rPr>
              <a:t>LWP</a:t>
            </a:r>
            <a:endParaRPr lang="zh-CN" altLang="en-US" sz="2000">
              <a:ea typeface="宋体" panose="02010600030101010101" pitchFamily="2" charset="-122"/>
            </a:endParaRPr>
          </a:p>
          <a:p>
            <a:endParaRPr lang="zh-CN" altLang="en-US" sz="2000">
              <a:ea typeface="宋体" panose="02010600030101010101" pitchFamily="2" charset="-122"/>
            </a:endParaRPr>
          </a:p>
          <a:p>
            <a:r>
              <a:rPr lang="zh-CN" altLang="en-US" sz="2000">
                <a:ea typeface="宋体" panose="02010600030101010101" pitchFamily="2" charset="-122"/>
              </a:rPr>
              <a:t>全局调度 </a:t>
            </a:r>
            <a:r>
              <a:rPr lang="en-US" altLang="zh-CN" sz="2000">
                <a:ea typeface="宋体" panose="02010600030101010101" pitchFamily="2" charset="-122"/>
              </a:rPr>
              <a:t>(Global Scheduling) </a:t>
            </a:r>
            <a:r>
              <a:rPr lang="zh-CN" altLang="en-US" sz="2000">
                <a:ea typeface="宋体" panose="02010600030101010101" pitchFamily="2" charset="-122"/>
              </a:rPr>
              <a:t>– 内核怎样决定下一个运行的内核线程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ACBD2F3-40E1-CD10-99E9-6527AA19D3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09613" y="188913"/>
            <a:ext cx="7977187" cy="576262"/>
          </a:xfrm>
        </p:spPr>
        <p:txBody>
          <a:bodyPr/>
          <a:lstStyle/>
          <a:p>
            <a:pPr eaLnBrk="1" hangingPunct="1"/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Pthread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线程调度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20B1DF7D-5871-781E-8F63-A7DA36C5A78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58850" y="1336675"/>
            <a:ext cx="6978650" cy="354647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API</a:t>
            </a:r>
            <a:r>
              <a:rPr lang="zh-CN" altLang="en-US">
                <a:ea typeface="宋体" panose="02010600030101010101" pitchFamily="2" charset="-122"/>
              </a:rPr>
              <a:t>允许局部调度和全局调度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局部：</a:t>
            </a:r>
            <a:r>
              <a:rPr lang="en-US" altLang="zh-CN">
                <a:ea typeface="宋体" panose="02010600030101010101" pitchFamily="2" charset="-122"/>
              </a:rPr>
              <a:t>PTHREAD_SCOPE_PROCESS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全局：</a:t>
            </a:r>
            <a:r>
              <a:rPr lang="en-US" altLang="zh-CN">
                <a:ea typeface="宋体" panose="02010600030101010101" pitchFamily="2" charset="-122"/>
              </a:rPr>
              <a:t>PTHREAD_SCOPE_SYSTEM</a:t>
            </a:r>
          </a:p>
          <a:p>
            <a:r>
              <a:rPr lang="en-US" altLang="zh-CN">
                <a:ea typeface="宋体" panose="02010600030101010101" pitchFamily="2" charset="-122"/>
              </a:rPr>
              <a:t>Linux and Mac OS X </a:t>
            </a:r>
            <a:r>
              <a:rPr lang="zh-CN" altLang="en-US">
                <a:ea typeface="宋体" panose="02010600030101010101" pitchFamily="2" charset="-122"/>
              </a:rPr>
              <a:t>仅允许</a:t>
            </a:r>
            <a:r>
              <a:rPr lang="en-US" altLang="zh-CN">
                <a:ea typeface="宋体" panose="02010600030101010101" pitchFamily="2" charset="-122"/>
              </a:rPr>
              <a:t>PTHREAD_SCOPE_SYSTEM</a:t>
            </a:r>
          </a:p>
        </p:txBody>
      </p:sp>
      <p:graphicFrame>
        <p:nvGraphicFramePr>
          <p:cNvPr id="60420" name="Group 4">
            <a:extLst>
              <a:ext uri="{FF2B5EF4-FFF2-40B4-BE49-F238E27FC236}">
                <a16:creationId xmlns:a16="http://schemas.microsoft.com/office/drawing/2014/main" id="{7BFE86DE-9695-27AC-72BF-A4A0301943CF}"/>
              </a:ext>
            </a:extLst>
          </p:cNvPr>
          <p:cNvGraphicFramePr>
            <a:graphicFrameLocks noGrp="1"/>
          </p:cNvGraphicFramePr>
          <p:nvPr/>
        </p:nvGraphicFramePr>
        <p:xfrm>
          <a:off x="852488" y="3290888"/>
          <a:ext cx="7280275" cy="2837029"/>
        </p:xfrm>
        <a:graphic>
          <a:graphicData uri="http://schemas.openxmlformats.org/drawingml/2006/table">
            <a:tbl>
              <a:tblPr/>
              <a:tblGrid>
                <a:gridCol w="1076325">
                  <a:extLst>
                    <a:ext uri="{9D8B030D-6E8A-4147-A177-3AD203B41FA5}">
                      <a16:colId xmlns:a16="http://schemas.microsoft.com/office/drawing/2014/main" val="1315406518"/>
                    </a:ext>
                  </a:extLst>
                </a:gridCol>
                <a:gridCol w="3305175">
                  <a:extLst>
                    <a:ext uri="{9D8B030D-6E8A-4147-A177-3AD203B41FA5}">
                      <a16:colId xmlns:a16="http://schemas.microsoft.com/office/drawing/2014/main" val="2343799363"/>
                    </a:ext>
                  </a:extLst>
                </a:gridCol>
                <a:gridCol w="2898775">
                  <a:extLst>
                    <a:ext uri="{9D8B030D-6E8A-4147-A177-3AD203B41FA5}">
                      <a16:colId xmlns:a16="http://schemas.microsoft.com/office/drawing/2014/main" val="20803308"/>
                    </a:ext>
                  </a:extLst>
                </a:gridCol>
              </a:tblGrid>
              <a:tr h="822780">
                <a:tc>
                  <a:txBody>
                    <a:bodyPr/>
                    <a:lstStyle>
                      <a:lvl1pPr marL="342900" indent="-34290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ong"/>
                          <a:cs typeface="song"/>
                        </a:rPr>
                        <a:t>scope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ong"/>
                        <a:cs typeface="song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ong"/>
                          <a:cs typeface="song"/>
                        </a:rPr>
                        <a:t>PTHREAD_SCOPE_SYSTEM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ong"/>
                        <a:cs typeface="song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ong"/>
                          <a:cs typeface="song"/>
                        </a:rPr>
                        <a:t>PTHREAD_SCOPE_PROCESS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ong"/>
                        <a:cs typeface="song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ong"/>
                          <a:cs typeface="song"/>
                        </a:rPr>
                        <a:t> 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默认：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PTHREAD_SCOPE_SYSTEM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设置线程绑定状态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ong"/>
                        <a:cs typeface="song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部分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ong"/>
                          <a:cs typeface="song"/>
                        </a:rPr>
                        <a:t>Linux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不支持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ong"/>
                          <a:cs typeface="song"/>
                        </a:rPr>
                        <a:t>PTHREAD_SCOPE_ PROCESS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，需要查看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ong"/>
                          <a:cs typeface="song"/>
                        </a:rPr>
                        <a:t>man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898229"/>
                  </a:ext>
                </a:extLst>
              </a:tr>
              <a:tr h="1190356">
                <a:tc>
                  <a:txBody>
                    <a:bodyPr/>
                    <a:lstStyle>
                      <a:lvl1pPr marL="342900" indent="-34290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ong"/>
                          <a:cs typeface="song"/>
                        </a:rPr>
                        <a:t>schedpolicy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ong"/>
                        <a:cs typeface="song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ong"/>
                          <a:cs typeface="song"/>
                        </a:rPr>
                        <a:t>SCHED_OTHER (regular, non-realtime scheduling)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ong"/>
                        <a:cs typeface="song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ong"/>
                          <a:cs typeface="song"/>
                        </a:rPr>
                        <a:t>SCHED_RR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ong"/>
                          <a:cs typeface="song"/>
                        </a:rPr>
                        <a:t> 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ong"/>
                          <a:cs typeface="song"/>
                        </a:rPr>
                        <a:t> (realtime,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ong"/>
                          <a:cs typeface="song"/>
                        </a:rPr>
                        <a:t> 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ong"/>
                          <a:cs typeface="song"/>
                        </a:rPr>
                        <a:t> round-robin)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ong"/>
                        <a:cs typeface="song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ong"/>
                          <a:cs typeface="song"/>
                        </a:rPr>
                        <a:t>SCHED_FIFO (realtime, first-in first-out)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ong"/>
                        <a:cs typeface="song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ong"/>
                          <a:cs typeface="song"/>
                        </a:rPr>
                        <a:t> 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默认：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SCHED_OTHER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优先级类别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3740929"/>
                  </a:ext>
                </a:extLst>
              </a:tr>
              <a:tr h="823727">
                <a:tc>
                  <a:txBody>
                    <a:bodyPr/>
                    <a:lstStyle>
                      <a:lvl1pPr marL="342900" indent="-34290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ong"/>
                          <a:cs typeface="song"/>
                        </a:rPr>
                        <a:t>Sched param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ong"/>
                        <a:cs typeface="song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默认：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ong"/>
                          <a:cs typeface="song"/>
                        </a:rPr>
                        <a:t>0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线程优先级参数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ong"/>
                        <a:cs typeface="song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如果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ong"/>
                          <a:cs typeface="song"/>
                        </a:rPr>
                        <a:t>schedpolicy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的值为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ong"/>
                          <a:cs typeface="song"/>
                        </a:rPr>
                        <a:t>SCHED_OTHER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ong"/>
                          <a:cs typeface="song"/>
                        </a:rPr>
                        <a:t>，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ong"/>
                          <a:cs typeface="song"/>
                        </a:rPr>
                        <a:t>schedpolicy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此属性无关紧要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ong"/>
                        <a:cs typeface="song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线程创建后可修改此属性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8975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29C62100-7BB2-700B-EF7D-FF6FC21956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Pthread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调度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API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4EB3613-7658-7CCF-1088-8D36C7C6F76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38288" y="942975"/>
            <a:ext cx="6818312" cy="4919663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&lt;pthread.h&gt;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NUM_THREADS 5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main(int argc, char *argv[]) {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int i, scope;</a:t>
            </a:r>
            <a:b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pthread_t tid[NUM THREADS];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pthread_attr_t attr;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/* get the default attributes */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pthread_attr_init(&amp;attr);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/* first inquire on the current scope */</a:t>
            </a:r>
            <a:b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if (pthread_attr_getscope(&amp;attr, &amp;scope) != 0)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fprintf(stderr, "Unable to get scheduling scope\n");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else {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if (scope == PTHREAD_SCOPE_PROCESS)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printf("PTHREAD_SCOPE_PROCESS");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else if (scope == PTHREAD_SCOPE_SYSTEM)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printf("PTHREAD_SCOPE_SYSTEM");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else</a:t>
            </a:r>
            <a:b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fprintf(stderr, "Illegal scope value.\n");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}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6D6D3730-C2CC-E719-EAFF-B94BDB3708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04875" y="277813"/>
            <a:ext cx="7781925" cy="5762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Pthread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调度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 API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9E20ED3D-661B-43B3-41C9-FFF670C7CB2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3138" y="1193800"/>
            <a:ext cx="7321550" cy="4765675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/* set the scheduling algorithm to PCS or SCS */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pthread_attr_setscope(&amp;attr, PTHREAD_SCOPE_SYSTEM);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/* create the threads */</a:t>
            </a:r>
            <a:b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for (i = 0; i &lt; NUM_THREADS; i++)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pthread_create(&amp;tid[i],&amp;attr,runner,NULL);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/* now join on each thread */</a:t>
            </a:r>
            <a:b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for (i = 0; i &lt; NUM_THREADS; i++)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pthread_join(tid[i], NULL);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Each thread will begin control in this function */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*runner(void *param)</a:t>
            </a:r>
            <a:b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/* do some work ... */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pthread_exit(0);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E4EA61FC-2B7B-65AD-43CB-F7F57606999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96975" y="277813"/>
            <a:ext cx="7489825" cy="576262"/>
          </a:xfrm>
        </p:spPr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多核处理器调度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63491" name="Picture 4" descr="5">
            <a:extLst>
              <a:ext uri="{FF2B5EF4-FFF2-40B4-BE49-F238E27FC236}">
                <a16:creationId xmlns:a16="http://schemas.microsoft.com/office/drawing/2014/main" id="{B1B18343-7804-7CAB-2F7E-74ED51895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1401763"/>
            <a:ext cx="678180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3">
            <a:extLst>
              <a:ext uri="{FF2B5EF4-FFF2-40B4-BE49-F238E27FC236}">
                <a16:creationId xmlns:a16="http://schemas.microsoft.com/office/drawing/2014/main" id="{5C21D765-1FB4-F99D-22EB-B3F48AE91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3722688"/>
            <a:ext cx="6872288" cy="169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3">
            <a:extLst>
              <a:ext uri="{FF2B5EF4-FFF2-40B4-BE49-F238E27FC236}">
                <a16:creationId xmlns:a16="http://schemas.microsoft.com/office/drawing/2014/main" id="{2A36C73D-D8CF-C44F-9C51-B5896689583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5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、调度实例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195741B7-C2FE-7022-64D7-1140A6CD57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76350" y="0"/>
            <a:ext cx="69977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Solaris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调度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65539" name="Picture 5">
            <a:extLst>
              <a:ext uri="{FF2B5EF4-FFF2-40B4-BE49-F238E27FC236}">
                <a16:creationId xmlns:a16="http://schemas.microsoft.com/office/drawing/2014/main" id="{F27E67C4-5FC8-0EC9-98EC-233AF1A89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5" t="510" r="9567" b="763"/>
          <a:stretch>
            <a:fillRect/>
          </a:stretch>
        </p:blipFill>
        <p:spPr bwMode="auto">
          <a:xfrm>
            <a:off x="3819525" y="1320800"/>
            <a:ext cx="4832350" cy="477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5540" name="Group 4">
            <a:extLst>
              <a:ext uri="{FF2B5EF4-FFF2-40B4-BE49-F238E27FC236}">
                <a16:creationId xmlns:a16="http://schemas.microsoft.com/office/drawing/2014/main" id="{83FA85C5-A556-2D22-ECEC-6419A624BAB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51763" y="6148388"/>
            <a:ext cx="1093787" cy="428625"/>
            <a:chOff x="0" y="0"/>
            <a:chExt cx="689" cy="270"/>
          </a:xfrm>
        </p:grpSpPr>
        <p:pic>
          <p:nvPicPr>
            <p:cNvPr id="65542" name="Picture 8" descr="001">
              <a:hlinkClick r:id="rId3" action="ppaction://hlinksldjump"/>
              <a:extLst>
                <a:ext uri="{FF2B5EF4-FFF2-40B4-BE49-F238E27FC236}">
                  <a16:creationId xmlns:a16="http://schemas.microsoft.com/office/drawing/2014/main" id="{6ABE1EDB-3B97-3A89-3340-2FE2E3C69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" y="0"/>
              <a:ext cx="36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543" name="Picture 9" descr="24arrow03242">
              <a:hlinkClick r:id="rId3" action="ppaction://hlinksldjump"/>
              <a:extLst>
                <a:ext uri="{FF2B5EF4-FFF2-40B4-BE49-F238E27FC236}">
                  <a16:creationId xmlns:a16="http://schemas.microsoft.com/office/drawing/2014/main" id="{65780D60-A10A-0661-FF16-AD60BA7A0A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1"/>
              <a:ext cx="37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5541" name="Rectangle 3">
            <a:extLst>
              <a:ext uri="{FF2B5EF4-FFF2-40B4-BE49-F238E27FC236}">
                <a16:creationId xmlns:a16="http://schemas.microsoft.com/office/drawing/2014/main" id="{F4EBFFBD-9B2B-2A1F-A812-092FEE93E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" y="1320800"/>
            <a:ext cx="3306763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zh-CN" altLang="en-US" sz="2000"/>
              <a:t>优先数调度（大优先数高优先级）</a:t>
            </a:r>
            <a:endParaRPr lang="en-US" altLang="zh-CN" sz="2000"/>
          </a:p>
          <a:p>
            <a:r>
              <a:rPr lang="zh-CN" altLang="en-US" sz="2000"/>
              <a:t>四类调度</a:t>
            </a:r>
            <a:endParaRPr lang="en-US" altLang="zh-CN" sz="2000"/>
          </a:p>
          <a:p>
            <a:pPr lvl="1"/>
            <a:r>
              <a:rPr lang="zh-CN" altLang="en-US" sz="2000"/>
              <a:t>实时</a:t>
            </a:r>
            <a:endParaRPr lang="en-US" altLang="zh-CN" sz="2000"/>
          </a:p>
          <a:p>
            <a:pPr lvl="1"/>
            <a:r>
              <a:rPr lang="zh-CN" altLang="en-US" sz="2000"/>
              <a:t>系统</a:t>
            </a:r>
            <a:endParaRPr lang="en-US" altLang="zh-CN" sz="2000"/>
          </a:p>
          <a:p>
            <a:pPr lvl="1"/>
            <a:r>
              <a:rPr lang="zh-CN" altLang="en-US" sz="2000"/>
              <a:t>分时</a:t>
            </a:r>
            <a:endParaRPr lang="en-US" altLang="zh-CN" sz="2000"/>
          </a:p>
          <a:p>
            <a:pPr lvl="1"/>
            <a:r>
              <a:rPr lang="zh-CN" altLang="en-US" sz="2000"/>
              <a:t>交互</a:t>
            </a:r>
            <a:endParaRPr lang="en-US" altLang="zh-CN" sz="2000"/>
          </a:p>
          <a:p>
            <a:r>
              <a:rPr lang="zh-CN" altLang="en-US" sz="2000"/>
              <a:t>默认：分时，多级反馈队列</a:t>
            </a:r>
            <a:endParaRPr lang="en-US" altLang="zh-CN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>
            <a:extLst>
              <a:ext uri="{FF2B5EF4-FFF2-40B4-BE49-F238E27FC236}">
                <a16:creationId xmlns:a16="http://schemas.microsoft.com/office/drawing/2014/main" id="{654F0032-0C4B-26D5-113A-0C224B816B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8975" y="4127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优先级和时间片</a:t>
            </a:r>
          </a:p>
        </p:txBody>
      </p:sp>
      <p:pic>
        <p:nvPicPr>
          <p:cNvPr id="66563" name="Picture 1" descr="6_23.pdf">
            <a:extLst>
              <a:ext uri="{FF2B5EF4-FFF2-40B4-BE49-F238E27FC236}">
                <a16:creationId xmlns:a16="http://schemas.microsoft.com/office/drawing/2014/main" id="{81BB9CAA-12F1-6267-F4F9-5F5CE9143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88" y="1323975"/>
            <a:ext cx="5719762" cy="468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B1E127B6-546F-CD80-1BA3-1F911C3B19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8913"/>
            <a:ext cx="8229600" cy="576262"/>
          </a:xfrm>
        </p:spPr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Windows XP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调度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ABE37280-F17C-3B7E-A4DE-EA23B759A3E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20750" y="1144588"/>
            <a:ext cx="6648450" cy="4530725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抢占的优先级调度（大优先数高优先级） 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线程调度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优先级类型（</a:t>
            </a:r>
            <a:r>
              <a:rPr lang="en-US" altLang="zh-CN">
                <a:ea typeface="宋体" panose="02010600030101010101" pitchFamily="2" charset="-122"/>
              </a:rPr>
              <a:t>32</a:t>
            </a:r>
            <a:r>
              <a:rPr lang="zh-CN" altLang="en-US">
                <a:ea typeface="宋体" panose="02010600030101010101" pitchFamily="2" charset="-122"/>
              </a:rPr>
              <a:t>级）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实时类型（</a:t>
            </a:r>
            <a:r>
              <a:rPr lang="en-US" altLang="zh-CN">
                <a:ea typeface="宋体" panose="02010600030101010101" pitchFamily="2" charset="-122"/>
              </a:rPr>
              <a:t>16-31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可变类型（</a:t>
            </a:r>
            <a:r>
              <a:rPr lang="en-US" altLang="zh-CN">
                <a:ea typeface="宋体" panose="02010600030101010101" pitchFamily="2" charset="-122"/>
              </a:rPr>
              <a:t>1-15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内存管理（</a:t>
            </a:r>
            <a:r>
              <a:rPr lang="en-US" altLang="zh-CN">
                <a:ea typeface="宋体" panose="02010600030101010101" pitchFamily="2" charset="-122"/>
              </a:rPr>
              <a:t>0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实时类型可抢占可类型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每个优先级有一个队列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没有进行运行就运行</a:t>
            </a:r>
            <a:r>
              <a:rPr lang="en-US" altLang="zh-CN" b="1">
                <a:solidFill>
                  <a:srgbClr val="3366FF"/>
                </a:solidFill>
                <a:ea typeface="宋体" panose="02010600030101010101" pitchFamily="2" charset="-122"/>
              </a:rPr>
              <a:t>idle thread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B750FB05-FA1E-934A-3917-5D3F62C936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14313"/>
            <a:ext cx="8229600" cy="576262"/>
          </a:xfrm>
        </p:spPr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Windows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优先级类别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1E6F03DF-CD82-E47C-5078-8DDD4F3651D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87375" y="1243013"/>
            <a:ext cx="7651750" cy="4530725"/>
          </a:xfrm>
        </p:spPr>
        <p:txBody>
          <a:bodyPr/>
          <a:lstStyle/>
          <a:p>
            <a:r>
              <a:rPr lang="zh-CN" altLang="en-US" sz="2000">
                <a:ea typeface="宋体" panose="02010600030101010101" pitchFamily="2" charset="-122"/>
              </a:rPr>
              <a:t>进程优先级类别：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r>
              <a:rPr lang="en-US" altLang="zh-CN" sz="1400">
                <a:ea typeface="宋体" panose="02010600030101010101" pitchFamily="2" charset="-122"/>
              </a:rPr>
              <a:t>REALTIME_PRIORITY_CLASS</a:t>
            </a:r>
          </a:p>
          <a:p>
            <a:pPr lvl="1"/>
            <a:r>
              <a:rPr lang="en-US" altLang="zh-CN" sz="1400">
                <a:ea typeface="宋体" panose="02010600030101010101" pitchFamily="2" charset="-122"/>
              </a:rPr>
              <a:t> HIGH_PRIORITY_CLASS</a:t>
            </a:r>
          </a:p>
          <a:p>
            <a:pPr lvl="1"/>
            <a:r>
              <a:rPr lang="en-US" altLang="zh-CN" sz="1400">
                <a:ea typeface="宋体" panose="02010600030101010101" pitchFamily="2" charset="-122"/>
              </a:rPr>
              <a:t> ABOVE_NORMAL_PRIORITY_CLASS</a:t>
            </a:r>
          </a:p>
          <a:p>
            <a:pPr lvl="1"/>
            <a:r>
              <a:rPr lang="en-US" altLang="zh-CN" sz="1400">
                <a:ea typeface="宋体" panose="02010600030101010101" pitchFamily="2" charset="-122"/>
              </a:rPr>
              <a:t>NORMAL_PRIORITY_CLASS</a:t>
            </a:r>
          </a:p>
          <a:p>
            <a:pPr lvl="1"/>
            <a:r>
              <a:rPr lang="en-US" altLang="zh-CN" sz="1400">
                <a:ea typeface="宋体" panose="02010600030101010101" pitchFamily="2" charset="-122"/>
              </a:rPr>
              <a:t> BELOW_NORMAL_PRIORITY_CLASS</a:t>
            </a:r>
          </a:p>
          <a:p>
            <a:pPr lvl="1"/>
            <a:r>
              <a:rPr lang="en-US" altLang="zh-CN" sz="1400">
                <a:ea typeface="宋体" panose="02010600030101010101" pitchFamily="2" charset="-122"/>
              </a:rPr>
              <a:t> IDLE_PRIORITY_CLASS</a:t>
            </a:r>
            <a:endParaRPr lang="en-US" altLang="zh-CN" sz="1400" b="1">
              <a:solidFill>
                <a:srgbClr val="3366FF"/>
              </a:solidFill>
              <a:ea typeface="宋体" panose="02010600030101010101" pitchFamily="2" charset="-122"/>
            </a:endParaRPr>
          </a:p>
          <a:p>
            <a:r>
              <a:rPr lang="zh-CN" altLang="en-US" sz="2000">
                <a:ea typeface="宋体" panose="02010600030101010101" pitchFamily="2" charset="-122"/>
              </a:rPr>
              <a:t>线程优先级类别：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r>
              <a:rPr lang="en-US" altLang="zh-CN" sz="1400">
                <a:ea typeface="宋体" panose="02010600030101010101" pitchFamily="2" charset="-122"/>
              </a:rPr>
              <a:t>TIME_CRITICAL</a:t>
            </a:r>
          </a:p>
          <a:p>
            <a:pPr lvl="1"/>
            <a:r>
              <a:rPr lang="en-US" altLang="zh-CN" sz="1400">
                <a:ea typeface="宋体" panose="02010600030101010101" pitchFamily="2" charset="-122"/>
              </a:rPr>
              <a:t> HIGHEST</a:t>
            </a:r>
          </a:p>
          <a:p>
            <a:pPr lvl="1"/>
            <a:r>
              <a:rPr lang="en-US" altLang="zh-CN" sz="1400">
                <a:ea typeface="宋体" panose="02010600030101010101" pitchFamily="2" charset="-122"/>
              </a:rPr>
              <a:t> ABOVE_NORMAL</a:t>
            </a:r>
          </a:p>
          <a:p>
            <a:pPr lvl="1"/>
            <a:r>
              <a:rPr lang="en-US" altLang="zh-CN" sz="1400">
                <a:ea typeface="宋体" panose="02010600030101010101" pitchFamily="2" charset="-122"/>
              </a:rPr>
              <a:t> NORMAL</a:t>
            </a:r>
          </a:p>
          <a:p>
            <a:pPr lvl="1"/>
            <a:r>
              <a:rPr lang="en-US" altLang="zh-CN" sz="1400">
                <a:ea typeface="宋体" panose="02010600030101010101" pitchFamily="2" charset="-122"/>
              </a:rPr>
              <a:t> BELOW_NORMAL</a:t>
            </a:r>
          </a:p>
          <a:p>
            <a:pPr lvl="1"/>
            <a:r>
              <a:rPr lang="en-US" altLang="zh-CN" sz="1400">
                <a:ea typeface="宋体" panose="02010600030101010101" pitchFamily="2" charset="-122"/>
              </a:rPr>
              <a:t> LOWEST</a:t>
            </a:r>
          </a:p>
          <a:p>
            <a:pPr lvl="1"/>
            <a:r>
              <a:rPr lang="en-US" altLang="zh-CN" sz="1400">
                <a:ea typeface="宋体" panose="02010600030101010101" pitchFamily="2" charset="-122"/>
              </a:rPr>
              <a:t> IDLE</a:t>
            </a:r>
          </a:p>
        </p:txBody>
      </p:sp>
      <p:sp>
        <p:nvSpPr>
          <p:cNvPr id="68612" name="加号 1">
            <a:extLst>
              <a:ext uri="{FF2B5EF4-FFF2-40B4-BE49-F238E27FC236}">
                <a16:creationId xmlns:a16="http://schemas.microsoft.com/office/drawing/2014/main" id="{CFEDDCCC-D88F-3EEF-316E-5DBB8E635D5D}"/>
              </a:ext>
            </a:extLst>
          </p:cNvPr>
          <p:cNvSpPr>
            <a:spLocks/>
          </p:cNvSpPr>
          <p:nvPr/>
        </p:nvSpPr>
        <p:spPr bwMode="auto">
          <a:xfrm>
            <a:off x="5327650" y="2162175"/>
            <a:ext cx="2365375" cy="2339975"/>
          </a:xfrm>
          <a:custGeom>
            <a:avLst/>
            <a:gdLst>
              <a:gd name="T0" fmla="*/ 313530 w 2365375"/>
              <a:gd name="T1" fmla="*/ 894806 h 2339975"/>
              <a:gd name="T2" fmla="*/ 907506 w 2365375"/>
              <a:gd name="T3" fmla="*/ 894806 h 2339975"/>
              <a:gd name="T4" fmla="*/ 907506 w 2365375"/>
              <a:gd name="T5" fmla="*/ 310164 h 2339975"/>
              <a:gd name="T6" fmla="*/ 1457869 w 2365375"/>
              <a:gd name="T7" fmla="*/ 310164 h 2339975"/>
              <a:gd name="T8" fmla="*/ 1457869 w 2365375"/>
              <a:gd name="T9" fmla="*/ 894806 h 2339975"/>
              <a:gd name="T10" fmla="*/ 2051845 w 2365375"/>
              <a:gd name="T11" fmla="*/ 894806 h 2339975"/>
              <a:gd name="T12" fmla="*/ 2051845 w 2365375"/>
              <a:gd name="T13" fmla="*/ 1445169 h 2339975"/>
              <a:gd name="T14" fmla="*/ 1457869 w 2365375"/>
              <a:gd name="T15" fmla="*/ 1445169 h 2339975"/>
              <a:gd name="T16" fmla="*/ 1457869 w 2365375"/>
              <a:gd name="T17" fmla="*/ 2029811 h 2339975"/>
              <a:gd name="T18" fmla="*/ 907506 w 2365375"/>
              <a:gd name="T19" fmla="*/ 2029811 h 2339975"/>
              <a:gd name="T20" fmla="*/ 907506 w 2365375"/>
              <a:gd name="T21" fmla="*/ 1445169 h 2339975"/>
              <a:gd name="T22" fmla="*/ 313530 w 2365375"/>
              <a:gd name="T23" fmla="*/ 1445169 h 2339975"/>
              <a:gd name="T24" fmla="*/ 313530 w 2365375"/>
              <a:gd name="T25" fmla="*/ 894806 h 23399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365375" h="2339975">
                <a:moveTo>
                  <a:pt x="313530" y="894806"/>
                </a:moveTo>
                <a:lnTo>
                  <a:pt x="907506" y="894806"/>
                </a:lnTo>
                <a:lnTo>
                  <a:pt x="907506" y="310164"/>
                </a:lnTo>
                <a:lnTo>
                  <a:pt x="1457869" y="310164"/>
                </a:lnTo>
                <a:lnTo>
                  <a:pt x="1457869" y="894806"/>
                </a:lnTo>
                <a:lnTo>
                  <a:pt x="2051845" y="894806"/>
                </a:lnTo>
                <a:lnTo>
                  <a:pt x="2051845" y="1445169"/>
                </a:lnTo>
                <a:lnTo>
                  <a:pt x="1457869" y="1445169"/>
                </a:lnTo>
                <a:lnTo>
                  <a:pt x="1457869" y="2029811"/>
                </a:lnTo>
                <a:lnTo>
                  <a:pt x="907506" y="2029811"/>
                </a:lnTo>
                <a:lnTo>
                  <a:pt x="907506" y="1445169"/>
                </a:lnTo>
                <a:lnTo>
                  <a:pt x="313530" y="1445169"/>
                </a:lnTo>
                <a:lnTo>
                  <a:pt x="313530" y="894806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>
            <a:extLst>
              <a:ext uri="{FF2B5EF4-FFF2-40B4-BE49-F238E27FC236}">
                <a16:creationId xmlns:a16="http://schemas.microsoft.com/office/drawing/2014/main" id="{6CEFEAA1-2B98-8EA9-3207-C76DEC8763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60500" y="325438"/>
            <a:ext cx="7391400" cy="8001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CPU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脉冲周期统计</a:t>
            </a:r>
          </a:p>
        </p:txBody>
      </p:sp>
      <p:pic>
        <p:nvPicPr>
          <p:cNvPr id="8195" name="Picture 1030">
            <a:extLst>
              <a:ext uri="{FF2B5EF4-FFF2-40B4-BE49-F238E27FC236}">
                <a16:creationId xmlns:a16="http://schemas.microsoft.com/office/drawing/2014/main" id="{4C696130-4097-D2C2-E948-17ADD0372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" t="9616" r="389" b="9158"/>
          <a:stretch>
            <a:fillRect/>
          </a:stretch>
        </p:blipFill>
        <p:spPr bwMode="auto">
          <a:xfrm>
            <a:off x="1447800" y="1600200"/>
            <a:ext cx="6831013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835FE81F-355E-647A-0116-FFB6BC92AB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3913" y="369888"/>
            <a:ext cx="7800975" cy="576262"/>
          </a:xfrm>
        </p:spPr>
        <p:txBody>
          <a:bodyPr/>
          <a:lstStyle/>
          <a:p>
            <a:pPr eaLnBrk="1" hangingPunct="1"/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Windows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优先级表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69635" name="Picture 1" descr="6_22.pdf">
            <a:extLst>
              <a:ext uri="{FF2B5EF4-FFF2-40B4-BE49-F238E27FC236}">
                <a16:creationId xmlns:a16="http://schemas.microsoft.com/office/drawing/2014/main" id="{77DDD399-A8E1-952E-8254-A3B4C3CC1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560513"/>
            <a:ext cx="6616700" cy="299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E87D174C-641A-8D72-E110-EF783343534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31900" y="138113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Linux 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调度（内核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2.5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）</a:t>
            </a:r>
            <a:endParaRPr lang="en-US" altLang="zh-CN" sz="28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46886D2D-634F-B647-3BCE-5D7FB08A2E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68363" y="1096963"/>
            <a:ext cx="7402512" cy="4895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</a:rPr>
              <a:t>抢占的优先数调度（低优先数高优先级）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</a:rPr>
              <a:t>调度时间复杂度</a:t>
            </a:r>
            <a:r>
              <a:rPr lang="en-US" altLang="zh-CN" i="1">
                <a:ea typeface="宋体" panose="02010600030101010101" pitchFamily="2" charset="-122"/>
              </a:rPr>
              <a:t>O</a:t>
            </a:r>
            <a:r>
              <a:rPr lang="en-US" altLang="zh-CN">
                <a:ea typeface="宋体" panose="02010600030101010101" pitchFamily="2" charset="-122"/>
              </a:rPr>
              <a:t>(1) 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早期</a:t>
            </a:r>
            <a:r>
              <a:rPr lang="en-US" altLang="zh-CN">
                <a:ea typeface="宋体" panose="02010600030101010101" pitchFamily="2" charset="-122"/>
              </a:rPr>
              <a:t>O(N)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2.6</a:t>
            </a:r>
            <a:r>
              <a:rPr lang="zh-CN" altLang="en-US">
                <a:ea typeface="宋体" panose="02010600030101010101" pitchFamily="2" charset="-122"/>
              </a:rPr>
              <a:t>后被</a:t>
            </a:r>
            <a:r>
              <a:rPr lang="en-US" altLang="zh-CN">
                <a:ea typeface="宋体" panose="02010600030101010101" pitchFamily="2" charset="-122"/>
              </a:rPr>
              <a:t>CFS</a:t>
            </a:r>
            <a:r>
              <a:rPr lang="zh-CN" altLang="en-US">
                <a:ea typeface="宋体" panose="02010600030101010101" pitchFamily="2" charset="-122"/>
              </a:rPr>
              <a:t>调度器 （</a:t>
            </a:r>
            <a:r>
              <a:rPr lang="en-US" altLang="zh-CN">
                <a:ea typeface="宋体" panose="02010600030101010101" pitchFamily="2" charset="-122"/>
              </a:rPr>
              <a:t>Completely Fair Scheduler</a:t>
            </a:r>
            <a:r>
              <a:rPr lang="zh-CN" altLang="en-US">
                <a:ea typeface="宋体" panose="02010600030101010101" pitchFamily="2" charset="-122"/>
              </a:rPr>
              <a:t>）替代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600">
                <a:ea typeface="宋体" panose="02010600030101010101" pitchFamily="2" charset="-122"/>
              </a:rPr>
              <a:t>2</a:t>
            </a:r>
            <a:r>
              <a:rPr lang="zh-CN" altLang="en-US" sz="1600">
                <a:ea typeface="宋体" panose="02010600030101010101" pitchFamily="2" charset="-122"/>
              </a:rPr>
              <a:t>个优先级范围：</a:t>
            </a:r>
            <a:r>
              <a:rPr lang="en-US" altLang="zh-CN" sz="1600" b="1">
                <a:ea typeface="宋体" panose="02010600030101010101" pitchFamily="2" charset="-122"/>
              </a:rPr>
              <a:t>Real-time</a:t>
            </a:r>
            <a:r>
              <a:rPr lang="zh-CN" altLang="en-US" sz="1600" b="1">
                <a:ea typeface="宋体" panose="02010600030101010101" pitchFamily="2" charset="-122"/>
              </a:rPr>
              <a:t>：</a:t>
            </a:r>
            <a:r>
              <a:rPr lang="en-US" altLang="zh-CN" sz="1600" b="1">
                <a:ea typeface="宋体" panose="02010600030101010101" pitchFamily="2" charset="-122"/>
              </a:rPr>
              <a:t> </a:t>
            </a:r>
            <a:r>
              <a:rPr lang="en-US" altLang="zh-CN" sz="1600">
                <a:ea typeface="宋体" panose="02010600030101010101" pitchFamily="2" charset="-122"/>
              </a:rPr>
              <a:t>0 - 99 </a:t>
            </a:r>
            <a:r>
              <a:rPr lang="zh-CN" altLang="en-US" sz="1600">
                <a:ea typeface="宋体" panose="02010600030101010101" pitchFamily="2" charset="-122"/>
              </a:rPr>
              <a:t>； </a:t>
            </a:r>
            <a:r>
              <a:rPr lang="en-US" altLang="zh-CN" sz="1600" b="1">
                <a:ea typeface="宋体" panose="02010600030101010101" pitchFamily="2" charset="-122"/>
              </a:rPr>
              <a:t>nice</a:t>
            </a:r>
            <a:r>
              <a:rPr lang="zh-CN" altLang="en-US" sz="1600" b="1">
                <a:ea typeface="宋体" panose="02010600030101010101" pitchFamily="2" charset="-122"/>
              </a:rPr>
              <a:t>：</a:t>
            </a:r>
            <a:r>
              <a:rPr lang="en-US" altLang="zh-CN" sz="1600">
                <a:ea typeface="宋体" panose="02010600030101010101" pitchFamily="2" charset="-122"/>
              </a:rPr>
              <a:t>100 – 140</a:t>
            </a:r>
          </a:p>
          <a:p>
            <a:pPr lvl="1">
              <a:lnSpc>
                <a:spcPct val="90000"/>
              </a:lnSpc>
            </a:pPr>
            <a:r>
              <a:rPr lang="zh-CN" altLang="en-US" sz="1600">
                <a:ea typeface="宋体" panose="02010600030101010101" pitchFamily="2" charset="-122"/>
              </a:rPr>
              <a:t>高优先级进程获取大时间片</a:t>
            </a:r>
            <a:endParaRPr lang="en-US" altLang="zh-CN" sz="16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A670067-0A14-CAC1-4BF6-7011FAF19F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09750" y="241300"/>
            <a:ext cx="6886575" cy="457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CPU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调度程序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E8717DD-94EE-50EA-9B3B-874F86F20DB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82663" y="896938"/>
            <a:ext cx="7029450" cy="4711700"/>
          </a:xfrm>
        </p:spPr>
        <p:txBody>
          <a:bodyPr/>
          <a:lstStyle/>
          <a:p>
            <a:r>
              <a:rPr lang="zh-CN" altLang="en-US" sz="2000">
                <a:ea typeface="宋体" panose="02010600030101010101" pitchFamily="2" charset="-122"/>
              </a:rPr>
              <a:t>选择内存中的就绪进程，并分配</a:t>
            </a:r>
            <a:r>
              <a:rPr lang="en-US" altLang="zh-CN" sz="2000">
                <a:ea typeface="宋体" panose="02010600030101010101" pitchFamily="2" charset="-122"/>
              </a:rPr>
              <a:t>CPU</a:t>
            </a:r>
            <a:r>
              <a:rPr lang="zh-CN" altLang="en-US" sz="2000">
                <a:ea typeface="宋体" panose="02010600030101010101" pitchFamily="2" charset="-122"/>
              </a:rPr>
              <a:t>给其中之一</a:t>
            </a:r>
          </a:p>
          <a:p>
            <a:r>
              <a:rPr lang="zh-CN" altLang="en-US" sz="2000">
                <a:ea typeface="宋体" panose="02010600030101010101" pitchFamily="2" charset="-122"/>
              </a:rPr>
              <a:t>调度方案：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r>
              <a:rPr lang="zh-CN" altLang="en-US" b="1">
                <a:ea typeface="宋体" panose="02010600030101010101" pitchFamily="2" charset="-122"/>
              </a:rPr>
              <a:t>非抢占式调度</a:t>
            </a:r>
            <a:r>
              <a:rPr lang="en-US" altLang="zh-CN" b="1">
                <a:ea typeface="宋体" panose="02010600030101010101" pitchFamily="2" charset="-122"/>
              </a:rPr>
              <a:t>(nonpreemptive)</a:t>
            </a:r>
          </a:p>
          <a:p>
            <a:pPr marL="1028700" lvl="3" indent="-342900">
              <a:buFont typeface="Monotype Sorts" pitchFamily="2" charset="2"/>
              <a:buChar char="n"/>
            </a:pPr>
            <a:r>
              <a:rPr lang="zh-CN" altLang="en-US" sz="1600">
                <a:ea typeface="宋体" panose="02010600030101010101" pitchFamily="2" charset="-122"/>
              </a:rPr>
              <a:t>一旦把处理机分配给某进程后，系统不允许其他进程抢占已分配给它的</a:t>
            </a:r>
            <a:r>
              <a:rPr lang="en-US" altLang="zh-CN" sz="1600">
                <a:ea typeface="宋体" panose="02010600030101010101" pitchFamily="2" charset="-122"/>
              </a:rPr>
              <a:t>CPU</a:t>
            </a:r>
            <a:r>
              <a:rPr lang="zh-CN" altLang="en-US" sz="1600">
                <a:ea typeface="宋体" panose="02010600030101010101" pitchFamily="2" charset="-122"/>
              </a:rPr>
              <a:t>。直至该进程完成，自愿释放</a:t>
            </a:r>
            <a:r>
              <a:rPr lang="en-US" altLang="zh-CN" sz="1600">
                <a:ea typeface="宋体" panose="02010600030101010101" pitchFamily="2" charset="-122"/>
              </a:rPr>
              <a:t>CPU</a:t>
            </a:r>
            <a:r>
              <a:rPr lang="zh-CN" altLang="en-US" sz="1600">
                <a:ea typeface="宋体" panose="02010600030101010101" pitchFamily="2" charset="-122"/>
              </a:rPr>
              <a:t>，或发生某事件而被阻塞，才再把</a:t>
            </a:r>
            <a:r>
              <a:rPr lang="en-US" altLang="zh-CN" sz="1600">
                <a:ea typeface="宋体" panose="02010600030101010101" pitchFamily="2" charset="-122"/>
              </a:rPr>
              <a:t>CPU</a:t>
            </a:r>
            <a:r>
              <a:rPr lang="zh-CN" altLang="en-US" sz="1600">
                <a:ea typeface="宋体" panose="02010600030101010101" pitchFamily="2" charset="-122"/>
              </a:rPr>
              <a:t>分配给其他进程</a:t>
            </a:r>
          </a:p>
          <a:p>
            <a:pPr lvl="1"/>
            <a:r>
              <a:rPr lang="zh-CN" altLang="en-US" b="1">
                <a:ea typeface="宋体" panose="02010600030101010101" pitchFamily="2" charset="-122"/>
              </a:rPr>
              <a:t>抢占式调度</a:t>
            </a:r>
            <a:r>
              <a:rPr lang="en-US" altLang="zh-CN" b="1">
                <a:ea typeface="宋体" panose="02010600030101010101" pitchFamily="2" charset="-122"/>
              </a:rPr>
              <a:t>(preemptive )</a:t>
            </a:r>
            <a:endParaRPr lang="zh-CN" altLang="en-US" b="1">
              <a:ea typeface="宋体" panose="02010600030101010101" pitchFamily="2" charset="-122"/>
            </a:endParaRPr>
          </a:p>
          <a:p>
            <a:pPr lvl="2"/>
            <a:r>
              <a:rPr lang="zh-CN" altLang="en-US" sz="1600">
                <a:ea typeface="宋体" panose="02010600030101010101" pitchFamily="2" charset="-122"/>
              </a:rPr>
              <a:t>允许调度程序根据某种原则去暂停某个正在执行的进程，将已分配给她的</a:t>
            </a:r>
            <a:r>
              <a:rPr lang="en-US" altLang="zh-CN" sz="1600">
                <a:ea typeface="宋体" panose="02010600030101010101" pitchFamily="2" charset="-122"/>
              </a:rPr>
              <a:t>CPU</a:t>
            </a:r>
            <a:r>
              <a:rPr lang="zh-CN" altLang="en-US" sz="1600">
                <a:ea typeface="宋体" panose="02010600030101010101" pitchFamily="2" charset="-122"/>
              </a:rPr>
              <a:t>重新分配给另一进程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pic>
        <p:nvPicPr>
          <p:cNvPr id="10244" name="Picture 8">
            <a:extLst>
              <a:ext uri="{FF2B5EF4-FFF2-40B4-BE49-F238E27FC236}">
                <a16:creationId xmlns:a16="http://schemas.microsoft.com/office/drawing/2014/main" id="{6750D5A7-E2F8-CA9B-7142-43152A263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" t="24142" r="690" b="24419"/>
          <a:stretch>
            <a:fillRect/>
          </a:stretch>
        </p:blipFill>
        <p:spPr bwMode="auto">
          <a:xfrm>
            <a:off x="1276350" y="3848100"/>
            <a:ext cx="6829425" cy="26654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245" name="Group 5">
            <a:extLst>
              <a:ext uri="{FF2B5EF4-FFF2-40B4-BE49-F238E27FC236}">
                <a16:creationId xmlns:a16="http://schemas.microsoft.com/office/drawing/2014/main" id="{3DB28A3E-048F-2503-1A7A-67716F3924AA}"/>
              </a:ext>
            </a:extLst>
          </p:cNvPr>
          <p:cNvGrpSpPr>
            <a:grpSpLocks/>
          </p:cNvGrpSpPr>
          <p:nvPr/>
        </p:nvGrpSpPr>
        <p:grpSpPr bwMode="auto">
          <a:xfrm>
            <a:off x="3481388" y="5194300"/>
            <a:ext cx="2297112" cy="566738"/>
            <a:chOff x="0" y="0"/>
            <a:chExt cx="1447" cy="357"/>
          </a:xfrm>
        </p:grpSpPr>
        <p:pic>
          <p:nvPicPr>
            <p:cNvPr id="10246" name="任意多边形 11">
              <a:extLst>
                <a:ext uri="{FF2B5EF4-FFF2-40B4-BE49-F238E27FC236}">
                  <a16:creationId xmlns:a16="http://schemas.microsoft.com/office/drawing/2014/main" id="{ABA5F907-A926-393B-ADBC-E52720B6A72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7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7" name="Text Box 7">
              <a:extLst>
                <a:ext uri="{FF2B5EF4-FFF2-40B4-BE49-F238E27FC236}">
                  <a16:creationId xmlns:a16="http://schemas.microsoft.com/office/drawing/2014/main" id="{16AF4BEC-06EB-05B6-CAB3-1A8D562E1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" y="79"/>
              <a:ext cx="128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993300"/>
                </a:buClr>
                <a:buSzPct val="90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FADFC2F0-5FDF-A9EA-D9E9-75C54EBF839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CPU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调度时机</a:t>
            </a: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19A971B6-B07B-5E48-44A0-0D4141E5146A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CPU</a:t>
            </a:r>
            <a:r>
              <a:rPr lang="zh-CN" altLang="en-US" sz="2000">
                <a:ea typeface="宋体" panose="02010600030101010101" pitchFamily="2" charset="-122"/>
              </a:rPr>
              <a:t>调度可能发生在当一个进程:</a:t>
            </a:r>
          </a:p>
          <a:p>
            <a:pPr lvl="1">
              <a:buFont typeface="Monotype Sorts" pitchFamily="2" charset="2"/>
              <a:buNone/>
            </a:pPr>
            <a:r>
              <a:rPr lang="zh-CN" altLang="en-US" sz="2000">
                <a:ea typeface="宋体" panose="02010600030101010101" pitchFamily="2" charset="-122"/>
              </a:rPr>
              <a:t>1.	从运行转到等待</a:t>
            </a:r>
          </a:p>
          <a:p>
            <a:pPr lvl="1">
              <a:buFont typeface="Monotype Sorts" pitchFamily="2" charset="2"/>
              <a:buNone/>
            </a:pPr>
            <a:r>
              <a:rPr lang="zh-CN" altLang="en-US" sz="2000">
                <a:ea typeface="宋体" panose="02010600030101010101" pitchFamily="2" charset="-122"/>
              </a:rPr>
              <a:t>2.	从运行转到就绪</a:t>
            </a:r>
          </a:p>
          <a:p>
            <a:pPr lvl="1">
              <a:buFont typeface="Monotype Sorts" pitchFamily="2" charset="2"/>
              <a:buNone/>
            </a:pPr>
            <a:r>
              <a:rPr lang="zh-CN" altLang="en-US" sz="2000">
                <a:ea typeface="宋体" panose="02010600030101010101" pitchFamily="2" charset="-122"/>
              </a:rPr>
              <a:t>3.	从等待转到就绪</a:t>
            </a:r>
          </a:p>
          <a:p>
            <a:pPr lvl="1">
              <a:buFont typeface="Monotype Sorts" pitchFamily="2" charset="2"/>
              <a:buNone/>
            </a:pPr>
            <a:r>
              <a:rPr lang="zh-CN" altLang="en-US" sz="2000">
                <a:ea typeface="宋体" panose="02010600030101010101" pitchFamily="2" charset="-122"/>
              </a:rPr>
              <a:t>4.	终止运行</a:t>
            </a:r>
          </a:p>
          <a:p>
            <a:r>
              <a:rPr lang="zh-CN" altLang="en-US" sz="2000" b="1">
                <a:ea typeface="宋体" panose="02010600030101010101" pitchFamily="2" charset="-122"/>
              </a:rPr>
              <a:t>非抢占式调度：</a:t>
            </a:r>
            <a:r>
              <a:rPr lang="en-US" altLang="zh-CN" sz="2000" b="1">
                <a:ea typeface="宋体" panose="02010600030101010101" pitchFamily="2" charset="-122"/>
              </a:rPr>
              <a:t>	</a:t>
            </a:r>
            <a:r>
              <a:rPr lang="zh-CN" altLang="en-US" sz="2000">
                <a:ea typeface="宋体" panose="02010600030101010101" pitchFamily="2" charset="-122"/>
              </a:rPr>
              <a:t>1、4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zh-CN" altLang="en-US" sz="2000" b="1">
                <a:ea typeface="宋体" panose="02010600030101010101" pitchFamily="2" charset="-122"/>
              </a:rPr>
              <a:t>抢占式调度：</a:t>
            </a:r>
            <a:r>
              <a:rPr lang="en-US" altLang="zh-CN" sz="2000" b="1">
                <a:ea typeface="宋体" panose="02010600030101010101" pitchFamily="2" charset="-122"/>
              </a:rPr>
              <a:t>	</a:t>
            </a:r>
            <a:r>
              <a:rPr lang="en-US" altLang="zh-CN" sz="2000">
                <a:ea typeface="宋体" panose="02010600030101010101" pitchFamily="2" charset="-122"/>
              </a:rPr>
              <a:t>2</a:t>
            </a:r>
            <a:r>
              <a:rPr lang="zh-CN" altLang="en-US" sz="2000">
                <a:ea typeface="宋体" panose="02010600030101010101" pitchFamily="2" charset="-122"/>
              </a:rPr>
              <a:t>、</a:t>
            </a:r>
            <a:r>
              <a:rPr lang="en-US" altLang="zh-CN" sz="2000">
                <a:ea typeface="宋体" panose="02010600030101010101" pitchFamily="2" charset="-122"/>
              </a:rPr>
              <a:t>3</a:t>
            </a:r>
            <a:endParaRPr lang="zh-CN" altLang="en-US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D6E942E-2CC2-081B-7E47-F9E26377CA2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60475" y="514350"/>
            <a:ext cx="6886575" cy="4572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分派程序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(Dispatcher)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87700F9-9A92-15FE-C940-A3A10313609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分派程序负责把</a:t>
            </a:r>
            <a:r>
              <a:rPr lang="en-US" altLang="zh-CN">
                <a:ea typeface="宋体" panose="02010600030101010101" pitchFamily="2" charset="-122"/>
              </a:rPr>
              <a:t>CPU</a:t>
            </a:r>
            <a:r>
              <a:rPr lang="zh-CN" altLang="en-US">
                <a:ea typeface="宋体" panose="02010600030101010101" pitchFamily="2" charset="-122"/>
              </a:rPr>
              <a:t>的控制权转交</a:t>
            </a:r>
            <a:r>
              <a:rPr lang="en-US" altLang="zh-CN">
                <a:ea typeface="宋体" panose="02010600030101010101" pitchFamily="2" charset="-122"/>
              </a:rPr>
              <a:t>CPU</a:t>
            </a:r>
            <a:r>
              <a:rPr lang="zh-CN" altLang="en-US">
                <a:ea typeface="宋体" panose="02010600030101010101" pitchFamily="2" charset="-122"/>
              </a:rPr>
              <a:t>调度程序，包括: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切换上下文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切换到用户态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跳转到用户程序的适当位置并重新运行之</a:t>
            </a:r>
          </a:p>
          <a:p>
            <a:r>
              <a:rPr lang="zh-CN" altLang="en-US">
                <a:ea typeface="宋体" panose="02010600030101010101" pitchFamily="2" charset="-122"/>
              </a:rPr>
              <a:t>分派延迟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Dispatch latency</a:t>
            </a:r>
            <a:r>
              <a:rPr lang="en-US" altLang="zh-CN">
                <a:ea typeface="宋体" panose="02010600030101010101" pitchFamily="2" charset="-122"/>
              </a:rPr>
              <a:t> ) </a:t>
            </a:r>
            <a:r>
              <a:rPr lang="zh-CN" altLang="en-US">
                <a:ea typeface="宋体" panose="02010600030101010101" pitchFamily="2" charset="-122"/>
              </a:rPr>
              <a:t>–分派程序终止一个进程的运行并启动另一个进程运行所花的时间</a:t>
            </a:r>
          </a:p>
        </p:txBody>
      </p:sp>
      <p:grpSp>
        <p:nvGrpSpPr>
          <p:cNvPr id="13316" name="Group 4">
            <a:extLst>
              <a:ext uri="{FF2B5EF4-FFF2-40B4-BE49-F238E27FC236}">
                <a16:creationId xmlns:a16="http://schemas.microsoft.com/office/drawing/2014/main" id="{8A2C4195-3321-10CA-ACBF-0CD1E7F7E5F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51763" y="6148388"/>
            <a:ext cx="1093787" cy="428625"/>
            <a:chOff x="0" y="0"/>
            <a:chExt cx="689" cy="270"/>
          </a:xfrm>
        </p:grpSpPr>
        <p:pic>
          <p:nvPicPr>
            <p:cNvPr id="13317" name="Picture 4" descr="001">
              <a:hlinkClick r:id="rId3" action="ppaction://hlinksldjump"/>
              <a:extLst>
                <a:ext uri="{FF2B5EF4-FFF2-40B4-BE49-F238E27FC236}">
                  <a16:creationId xmlns:a16="http://schemas.microsoft.com/office/drawing/2014/main" id="{10F04960-B42B-7138-C1A6-050AF56C52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" y="0"/>
              <a:ext cx="36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8" name="Picture 5" descr="24arrow03242">
              <a:hlinkClick r:id="rId3" action="ppaction://hlinksldjump"/>
              <a:extLst>
                <a:ext uri="{FF2B5EF4-FFF2-40B4-BE49-F238E27FC236}">
                  <a16:creationId xmlns:a16="http://schemas.microsoft.com/office/drawing/2014/main" id="{76BB9203-A019-7FFA-22B4-17C21B5C60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1"/>
              <a:ext cx="37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3">
            <a:extLst>
              <a:ext uri="{FF2B5EF4-FFF2-40B4-BE49-F238E27FC236}">
                <a16:creationId xmlns:a16="http://schemas.microsoft.com/office/drawing/2014/main" id="{6B6D3D9D-9F05-6517-E08A-2B0EB13CE89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、调度准则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os-w-jav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1_os-w-jav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ch6</Template>
  <TotalTime>83</TotalTime>
  <Pages>0</Pages>
  <Words>2896</Words>
  <Characters>0</Characters>
  <Application>Microsoft Office PowerPoint</Application>
  <DocSecurity>0</DocSecurity>
  <PresentationFormat>全屏显示(4:3)</PresentationFormat>
  <Lines>0</Lines>
  <Paragraphs>485</Paragraphs>
  <Slides>51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0" baseType="lpstr">
      <vt:lpstr>Monotype Sorts</vt:lpstr>
      <vt:lpstr>宋体</vt:lpstr>
      <vt:lpstr>Arial</vt:lpstr>
      <vt:lpstr>Courier New</vt:lpstr>
      <vt:lpstr>Helvetica</vt:lpstr>
      <vt:lpstr>Times New Roman</vt:lpstr>
      <vt:lpstr>os-w-java</vt:lpstr>
      <vt:lpstr>1_os-w-java</vt:lpstr>
      <vt:lpstr>Equation.3</vt:lpstr>
      <vt:lpstr>Chap 5  CPU调度</vt:lpstr>
      <vt:lpstr>内容</vt:lpstr>
      <vt:lpstr>1、基本概念</vt:lpstr>
      <vt:lpstr>CPU脉冲周期</vt:lpstr>
      <vt:lpstr>CPU脉冲周期统计</vt:lpstr>
      <vt:lpstr>CPU调度程序</vt:lpstr>
      <vt:lpstr>CPU调度时机</vt:lpstr>
      <vt:lpstr>分派程序(Dispatcher)</vt:lpstr>
      <vt:lpstr>2、调度准则</vt:lpstr>
      <vt:lpstr>概念</vt:lpstr>
      <vt:lpstr>优化准则</vt:lpstr>
      <vt:lpstr>3、调度算法</vt:lpstr>
      <vt:lpstr>First-Come First-Served (FCFS) 先来先服务调度算法</vt:lpstr>
      <vt:lpstr>先来先服务调度算法</vt:lpstr>
      <vt:lpstr>讨论</vt:lpstr>
      <vt:lpstr>Shortest-Job-First (SJF)  短作业优先调度算法</vt:lpstr>
      <vt:lpstr>非抢占式SJF例子</vt:lpstr>
      <vt:lpstr>抢占式SJF（ SRTF ）例子</vt:lpstr>
      <vt:lpstr>CPU下一次脉冲的探测</vt:lpstr>
      <vt:lpstr>指数平均例子</vt:lpstr>
      <vt:lpstr>例子：CPU下一次脉冲的探测</vt:lpstr>
      <vt:lpstr>Priority Scheduling 优先级调度</vt:lpstr>
      <vt:lpstr>优先级调度</vt:lpstr>
      <vt:lpstr>非抢占例子</vt:lpstr>
      <vt:lpstr>抢占例子</vt:lpstr>
      <vt:lpstr>PowerPoint 演示文稿</vt:lpstr>
      <vt:lpstr>讨论</vt:lpstr>
      <vt:lpstr>Round Robin (RR) 时间片轮转</vt:lpstr>
      <vt:lpstr>时间片为20的RR例子</vt:lpstr>
      <vt:lpstr>时间片和上下文切换次数</vt:lpstr>
      <vt:lpstr>时间片和周转时间的关系</vt:lpstr>
      <vt:lpstr>Multilevel Queue 多级队列</vt:lpstr>
      <vt:lpstr>多级队列调度</vt:lpstr>
      <vt:lpstr>Multilevel Feedback Queue 多级反馈队列调度</vt:lpstr>
      <vt:lpstr>多级反馈队列调度</vt:lpstr>
      <vt:lpstr>多级反馈队列调度例子</vt:lpstr>
      <vt:lpstr>4、多处理器调度和线程调度</vt:lpstr>
      <vt:lpstr>多处理器调度</vt:lpstr>
      <vt:lpstr>多处理器调度</vt:lpstr>
      <vt:lpstr>线程调度</vt:lpstr>
      <vt:lpstr>Pthread 线程调度</vt:lpstr>
      <vt:lpstr>Pthread 调度API</vt:lpstr>
      <vt:lpstr>Pthread 调度 API</vt:lpstr>
      <vt:lpstr>多核处理器调度</vt:lpstr>
      <vt:lpstr>5、调度实例</vt:lpstr>
      <vt:lpstr>Solaris 调度</vt:lpstr>
      <vt:lpstr>优先级和时间片</vt:lpstr>
      <vt:lpstr>Windows XP 调度</vt:lpstr>
      <vt:lpstr>Windows 优先级类别</vt:lpstr>
      <vt:lpstr>Windows 优先级表</vt:lpstr>
      <vt:lpstr>Linux 调度（内核2.5）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6  CPU Scheduling CPU调度</dc:title>
  <dc:subject/>
  <dc:creator>高歌</dc:creator>
  <cp:keywords/>
  <dc:description/>
  <cp:lastModifiedBy>高歌</cp:lastModifiedBy>
  <cp:revision>181</cp:revision>
  <cp:lastPrinted>1999-07-21T15:12:35Z</cp:lastPrinted>
  <dcterms:created xsi:type="dcterms:W3CDTF">1999-07-20T17:58:50Z</dcterms:created>
  <dcterms:modified xsi:type="dcterms:W3CDTF">2022-10-27T16:02:55Z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2052-9.1.0.4555</vt:lpwstr>
  </property>
</Properties>
</file>