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04" r:id="rId2"/>
  </p:sldMasterIdLst>
  <p:notesMasterIdLst>
    <p:notesMasterId r:id="rId86"/>
  </p:notesMasterIdLst>
  <p:sldIdLst>
    <p:sldId id="390" r:id="rId3"/>
    <p:sldId id="256" r:id="rId4"/>
    <p:sldId id="455" r:id="rId5"/>
    <p:sldId id="257" r:id="rId6"/>
    <p:sldId id="408" r:id="rId7"/>
    <p:sldId id="409" r:id="rId8"/>
    <p:sldId id="410" r:id="rId9"/>
    <p:sldId id="411" r:id="rId10"/>
    <p:sldId id="412" r:id="rId11"/>
    <p:sldId id="415" r:id="rId12"/>
    <p:sldId id="454" r:id="rId13"/>
    <p:sldId id="457" r:id="rId14"/>
    <p:sldId id="378" r:id="rId15"/>
    <p:sldId id="458" r:id="rId16"/>
    <p:sldId id="261" r:id="rId17"/>
    <p:sldId id="460" r:id="rId18"/>
    <p:sldId id="456" r:id="rId19"/>
    <p:sldId id="416" r:id="rId20"/>
    <p:sldId id="417" r:id="rId21"/>
    <p:sldId id="418" r:id="rId22"/>
    <p:sldId id="419" r:id="rId23"/>
    <p:sldId id="461" r:id="rId24"/>
    <p:sldId id="423" r:id="rId25"/>
    <p:sldId id="424" r:id="rId26"/>
    <p:sldId id="462" r:id="rId27"/>
    <p:sldId id="282" r:id="rId28"/>
    <p:sldId id="341" r:id="rId29"/>
    <p:sldId id="463" r:id="rId30"/>
    <p:sldId id="286" r:id="rId31"/>
    <p:sldId id="464" r:id="rId32"/>
    <p:sldId id="287" r:id="rId33"/>
    <p:sldId id="465" r:id="rId34"/>
    <p:sldId id="292" r:id="rId35"/>
    <p:sldId id="381" r:id="rId36"/>
    <p:sldId id="429" r:id="rId37"/>
    <p:sldId id="430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388" r:id="rId47"/>
    <p:sldId id="389" r:id="rId48"/>
    <p:sldId id="395" r:id="rId49"/>
    <p:sldId id="382" r:id="rId50"/>
    <p:sldId id="392" r:id="rId51"/>
    <p:sldId id="393" r:id="rId52"/>
    <p:sldId id="467" r:id="rId53"/>
    <p:sldId id="468" r:id="rId54"/>
    <p:sldId id="469" r:id="rId55"/>
    <p:sldId id="473" r:id="rId56"/>
    <p:sldId id="471" r:id="rId57"/>
    <p:sldId id="472" r:id="rId58"/>
    <p:sldId id="399" r:id="rId59"/>
    <p:sldId id="466" r:id="rId60"/>
    <p:sldId id="342" r:id="rId61"/>
    <p:sldId id="366" r:id="rId62"/>
    <p:sldId id="446" r:id="rId63"/>
    <p:sldId id="447" r:id="rId64"/>
    <p:sldId id="448" r:id="rId65"/>
    <p:sldId id="474" r:id="rId66"/>
    <p:sldId id="375" r:id="rId67"/>
    <p:sldId id="452" r:id="rId68"/>
    <p:sldId id="451" r:id="rId69"/>
    <p:sldId id="453" r:id="rId70"/>
    <p:sldId id="475" r:id="rId71"/>
    <p:sldId id="478" r:id="rId72"/>
    <p:sldId id="480" r:id="rId73"/>
    <p:sldId id="482" r:id="rId74"/>
    <p:sldId id="483" r:id="rId75"/>
    <p:sldId id="486" r:id="rId76"/>
    <p:sldId id="487" r:id="rId77"/>
    <p:sldId id="490" r:id="rId78"/>
    <p:sldId id="491" r:id="rId79"/>
    <p:sldId id="499" r:id="rId80"/>
    <p:sldId id="500" r:id="rId81"/>
    <p:sldId id="502" r:id="rId82"/>
    <p:sldId id="504" r:id="rId83"/>
    <p:sldId id="503" r:id="rId84"/>
    <p:sldId id="506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2FE58410-8E11-4927-8139-99EDE1BCA9F9}"/>
    <pc:docChg chg="modSld">
      <pc:chgData name="高歌" userId="d8a25b1d-6c3e-4cc3-9e77-5cd4abedca6a" providerId="ADAL" clId="{2FE58410-8E11-4927-8139-99EDE1BCA9F9}" dt="2022-10-27T16:03:36.316" v="6" actId="478"/>
      <pc:docMkLst>
        <pc:docMk/>
      </pc:docMkLst>
      <pc:sldChg chg="delSp">
        <pc:chgData name="高歌" userId="d8a25b1d-6c3e-4cc3-9e77-5cd4abedca6a" providerId="ADAL" clId="{2FE58410-8E11-4927-8139-99EDE1BCA9F9}" dt="2022-10-27T16:03:03.675" v="0" actId="478"/>
        <pc:sldMkLst>
          <pc:docMk/>
          <pc:sldMk cId="0" sldId="455"/>
        </pc:sldMkLst>
        <pc:spChg chg="del">
          <ac:chgData name="高歌" userId="d8a25b1d-6c3e-4cc3-9e77-5cd4abedca6a" providerId="ADAL" clId="{2FE58410-8E11-4927-8139-99EDE1BCA9F9}" dt="2022-10-27T16:03:03.675" v="0" actId="478"/>
          <ac:spMkLst>
            <pc:docMk/>
            <pc:sldMk cId="0" sldId="455"/>
            <ac:spMk id="5123" creationId="{9C885AF6-A44E-5CEF-5192-82CB594CA9F7}"/>
          </ac:spMkLst>
        </pc:spChg>
      </pc:sldChg>
      <pc:sldChg chg="delSp">
        <pc:chgData name="高歌" userId="d8a25b1d-6c3e-4cc3-9e77-5cd4abedca6a" providerId="ADAL" clId="{2FE58410-8E11-4927-8139-99EDE1BCA9F9}" dt="2022-10-27T16:03:12.657" v="2" actId="478"/>
        <pc:sldMkLst>
          <pc:docMk/>
          <pc:sldMk cId="0" sldId="456"/>
        </pc:sldMkLst>
        <pc:spChg chg="del">
          <ac:chgData name="高歌" userId="d8a25b1d-6c3e-4cc3-9e77-5cd4abedca6a" providerId="ADAL" clId="{2FE58410-8E11-4927-8139-99EDE1BCA9F9}" dt="2022-10-27T16:03:12.657" v="2" actId="478"/>
          <ac:spMkLst>
            <pc:docMk/>
            <pc:sldMk cId="0" sldId="456"/>
            <ac:spMk id="19459" creationId="{F5AA5C74-A101-4E58-95DC-1B81AF85AFCE}"/>
          </ac:spMkLst>
        </pc:spChg>
      </pc:sldChg>
      <pc:sldChg chg="delSp">
        <pc:chgData name="高歌" userId="d8a25b1d-6c3e-4cc3-9e77-5cd4abedca6a" providerId="ADAL" clId="{2FE58410-8E11-4927-8139-99EDE1BCA9F9}" dt="2022-10-27T16:03:09.489" v="1" actId="478"/>
        <pc:sldMkLst>
          <pc:docMk/>
          <pc:sldMk cId="0" sldId="457"/>
        </pc:sldMkLst>
        <pc:spChg chg="del">
          <ac:chgData name="高歌" userId="d8a25b1d-6c3e-4cc3-9e77-5cd4abedca6a" providerId="ADAL" clId="{2FE58410-8E11-4927-8139-99EDE1BCA9F9}" dt="2022-10-27T16:03:09.489" v="1" actId="478"/>
          <ac:spMkLst>
            <pc:docMk/>
            <pc:sldMk cId="0" sldId="457"/>
            <ac:spMk id="14339" creationId="{5D7760EA-4513-9CC2-EFB5-C2504F43C8E9}"/>
          </ac:spMkLst>
        </pc:spChg>
      </pc:sldChg>
      <pc:sldChg chg="delSp">
        <pc:chgData name="高歌" userId="d8a25b1d-6c3e-4cc3-9e77-5cd4abedca6a" providerId="ADAL" clId="{2FE58410-8E11-4927-8139-99EDE1BCA9F9}" dt="2022-10-27T16:03:18.206" v="3" actId="478"/>
        <pc:sldMkLst>
          <pc:docMk/>
          <pc:sldMk cId="0" sldId="462"/>
        </pc:sldMkLst>
        <pc:spChg chg="del">
          <ac:chgData name="高歌" userId="d8a25b1d-6c3e-4cc3-9e77-5cd4abedca6a" providerId="ADAL" clId="{2FE58410-8E11-4927-8139-99EDE1BCA9F9}" dt="2022-10-27T16:03:18.206" v="3" actId="478"/>
          <ac:spMkLst>
            <pc:docMk/>
            <pc:sldMk cId="0" sldId="462"/>
            <ac:spMk id="27651" creationId="{C2433412-CB51-8C32-D170-5304DD921C73}"/>
          </ac:spMkLst>
        </pc:spChg>
      </pc:sldChg>
      <pc:sldChg chg="delSp">
        <pc:chgData name="高歌" userId="d8a25b1d-6c3e-4cc3-9e77-5cd4abedca6a" providerId="ADAL" clId="{2FE58410-8E11-4927-8139-99EDE1BCA9F9}" dt="2022-10-27T16:03:22.429" v="4" actId="478"/>
        <pc:sldMkLst>
          <pc:docMk/>
          <pc:sldMk cId="0" sldId="465"/>
        </pc:sldMkLst>
        <pc:spChg chg="del">
          <ac:chgData name="高歌" userId="d8a25b1d-6c3e-4cc3-9e77-5cd4abedca6a" providerId="ADAL" clId="{2FE58410-8E11-4927-8139-99EDE1BCA9F9}" dt="2022-10-27T16:03:22.429" v="4" actId="478"/>
          <ac:spMkLst>
            <pc:docMk/>
            <pc:sldMk cId="0" sldId="465"/>
            <ac:spMk id="34819" creationId="{D480997D-7DFD-392A-92EC-A75951F2BDF4}"/>
          </ac:spMkLst>
        </pc:spChg>
      </pc:sldChg>
      <pc:sldChg chg="delSp">
        <pc:chgData name="高歌" userId="d8a25b1d-6c3e-4cc3-9e77-5cd4abedca6a" providerId="ADAL" clId="{2FE58410-8E11-4927-8139-99EDE1BCA9F9}" dt="2022-10-27T16:03:32.772" v="5" actId="478"/>
        <pc:sldMkLst>
          <pc:docMk/>
          <pc:sldMk cId="0" sldId="466"/>
        </pc:sldMkLst>
        <pc:spChg chg="del">
          <ac:chgData name="高歌" userId="d8a25b1d-6c3e-4cc3-9e77-5cd4abedca6a" providerId="ADAL" clId="{2FE58410-8E11-4927-8139-99EDE1BCA9F9}" dt="2022-10-27T16:03:32.772" v="5" actId="478"/>
          <ac:spMkLst>
            <pc:docMk/>
            <pc:sldMk cId="0" sldId="466"/>
            <ac:spMk id="61443" creationId="{686CA412-9AA3-4F09-589C-F86B789D5DDA}"/>
          </ac:spMkLst>
        </pc:spChg>
      </pc:sldChg>
      <pc:sldChg chg="delSp">
        <pc:chgData name="高歌" userId="d8a25b1d-6c3e-4cc3-9e77-5cd4abedca6a" providerId="ADAL" clId="{2FE58410-8E11-4927-8139-99EDE1BCA9F9}" dt="2022-10-27T16:03:36.316" v="6" actId="478"/>
        <pc:sldMkLst>
          <pc:docMk/>
          <pc:sldMk cId="0" sldId="474"/>
        </pc:sldMkLst>
        <pc:spChg chg="del">
          <ac:chgData name="高歌" userId="d8a25b1d-6c3e-4cc3-9e77-5cd4abedca6a" providerId="ADAL" clId="{2FE58410-8E11-4927-8139-99EDE1BCA9F9}" dt="2022-10-27T16:03:36.316" v="6" actId="478"/>
          <ac:spMkLst>
            <pc:docMk/>
            <pc:sldMk cId="0" sldId="474"/>
            <ac:spMk id="67587" creationId="{7326BFCD-5957-D1ED-0811-6F85A748F4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F746003-F19A-0E21-9E14-7BE1DB89E1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4FD61B-7B6C-F16D-D4B4-5DE1F997E3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4A8F0FA-DE3D-F03B-25C4-B61FFB8CBB1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03E4B0D-A010-1FD8-65EA-0674C61A4E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900E930-1AAF-9727-4CBF-F64216DD5B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F48059D-B0FA-19F8-CD00-3978839B4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6DF33BF-13F8-45B1-9C54-F2B7C7AA943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FC6B63E-05DA-9276-6F98-11EB501473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3313472-D1D0-48E7-A922-8FB6A215F54D}" type="slidenum">
              <a:rPr lang="zh-CN" altLang="en-US" sz="1200">
                <a:latin typeface="Times New Roman" panose="02020603050405020304" pitchFamily="18" charset="0"/>
              </a:rPr>
              <a:pPr algn="r"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A3F072D-F7A1-FACB-5D0A-79EB55355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B1A40E0-FB4E-0377-8C62-31563677F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解决临界区问题的方法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D470599-CB71-C221-6ADB-FBE56B086A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4D8F3EE-C784-43CF-8E71-3069241728E6}" type="slidenum">
              <a:rPr lang="zh-CN" altLang="en-US" sz="1200">
                <a:latin typeface="Times New Roman" panose="02020603050405020304" pitchFamily="18" charset="0"/>
              </a:rPr>
              <a:pPr algn="r"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4221D9B-F234-E231-D65C-1F2399223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2A3BFCA-7DB1-48AF-84A3-5147D5A34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信号量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EAE85FE-C8DF-0CBA-7E68-003A0E7FAC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1A18278-EF70-402A-A607-C2D61BB45793}" type="slidenum">
              <a:rPr lang="zh-CN" altLang="en-US" sz="1200">
                <a:latin typeface="Times New Roman" panose="02020603050405020304" pitchFamily="18" charset="0"/>
              </a:rPr>
              <a:pPr algn="r"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0576C74-9039-50F0-6114-CE9395E9A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C08AC38-C3A8-B584-2BB0-AB9DDC504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两类信号量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2DCBC766-2C34-8548-3B10-58CA48328C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18E4268-F656-4666-9A7B-758E4F80F2B2}" type="slidenum">
              <a:rPr lang="zh-CN" altLang="en-US" sz="1200">
                <a:latin typeface="Times New Roman" panose="02020603050405020304" pitchFamily="18" charset="0"/>
              </a:rPr>
              <a:pPr algn="r"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E8D6ACB-F082-9511-0549-7E379DFA1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4269DEA-48B4-1355-FB35-EABC14C24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死锁和饥饿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869BA29-A0AE-CCEF-E28A-0F395213A5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EABBD08-1FAF-482D-94D5-51182973F100}" type="slidenum">
              <a:rPr lang="zh-CN" altLang="en-US" sz="1200">
                <a:latin typeface="Times New Roman" panose="02020603050405020304" pitchFamily="18" charset="0"/>
              </a:rPr>
              <a:pPr algn="r"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1026">
            <a:extLst>
              <a:ext uri="{FF2B5EF4-FFF2-40B4-BE49-F238E27FC236}">
                <a16:creationId xmlns:a16="http://schemas.microsoft.com/office/drawing/2014/main" id="{8B3FA4BC-E5C7-4D99-FA9C-8E7127CBC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1027">
            <a:extLst>
              <a:ext uri="{FF2B5EF4-FFF2-40B4-BE49-F238E27FC236}">
                <a16:creationId xmlns:a16="http://schemas.microsoft.com/office/drawing/2014/main" id="{EDF2DFA6-B025-5830-FBB9-FF9E3A69C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经典同步问题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D76F75C2-4733-1F67-FBD5-6C200F354C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65E73F9-C62F-45B0-B9BE-BFB220AB23A4}" type="slidenum">
              <a:rPr lang="zh-CN" altLang="en-US" sz="1200">
                <a:latin typeface="Times New Roman" panose="02020603050405020304" pitchFamily="18" charset="0"/>
              </a:rPr>
              <a:pPr algn="r"/>
              <a:t>60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AB9572-4AE7-6C2C-2356-292222ECA8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B3A79E4-12B9-241D-D7F3-63D3F4D95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环境变量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343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275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0721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16E07-2125-5D5B-1055-B37D4DCD7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CD87BA-18F6-0E46-5B2C-23B82F13F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02AB6A-A53B-6DAE-6319-BC51641A1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681365-A7D6-8011-3968-78B1673C4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29916-876A-86A2-6436-668707474A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521A4B-6A28-838B-842C-D9FC622A3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24321-5D14-0CB6-4279-FA70AF990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348AF-8034-8CD6-F2A2-34530EEEF7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1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11099B-84B3-D137-FE48-A0AAADCD8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A06712-6630-AF36-7184-CBD2158C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1AFDDB-71C6-C71C-60FB-E142A77D4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682341-FC31-B39E-F143-28B4ABD89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8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3E4B21-236E-18B3-5ABD-F6162F7F4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1E4C01-0258-C945-75C0-AD8C9DCF9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2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65C06-3CB8-1B77-B023-F0F96945C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6B1F0-8137-27CD-4D2B-CC699ECE1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2894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EF760-DC88-2A66-4DF5-5A122486A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52C59-C212-255C-995E-A0091A72D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E96A62-F354-6E97-EF61-50D12695B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198A15-C122-6406-8666-8EB7F63CC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3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358E7F-93B8-5604-5EA7-42D2FB00C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60F8-59B8-BCC1-B7AE-456C4A286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420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300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65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61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1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86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315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46B0CE-4EBD-372A-E5F0-20F170B3F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F5143374-E0BB-5624-B573-ECDC199C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993300"/>
                </a:solidFill>
              </a:rPr>
              <a:t>6.</a:t>
            </a:r>
            <a:fld id="{3E22A101-6BC8-4EE2-B8F2-3D6C34DED4FA}" type="slidenum">
              <a:rPr lang="en-US" altLang="zh-CN" sz="1000" b="1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993300"/>
              </a:solidFill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2771767-4D07-6178-4407-80765F1A7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2F54AF54-EFEE-9C62-D8EC-5F3A18DE4767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9525 w 20"/>
              <a:gd name="T1" fmla="*/ 1588 h 4"/>
              <a:gd name="T2" fmla="*/ 0 w 20"/>
              <a:gd name="T3" fmla="*/ 0 h 4"/>
              <a:gd name="T4" fmla="*/ 7620 w 20"/>
              <a:gd name="T5" fmla="*/ 0 h 4"/>
              <a:gd name="T6" fmla="*/ 9525 w 20"/>
              <a:gd name="T7" fmla="*/ 1588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131328D9-96C9-01DF-DFD3-B3F0DEB4AEB3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4762 w 12"/>
              <a:gd name="T1" fmla="*/ 1587 h 4"/>
              <a:gd name="T2" fmla="*/ 0 w 12"/>
              <a:gd name="T3" fmla="*/ 0 h 4"/>
              <a:gd name="T4" fmla="*/ 4762 w 12"/>
              <a:gd name="T5" fmla="*/ 0 h 4"/>
              <a:gd name="T6" fmla="*/ 4762 w 12"/>
              <a:gd name="T7" fmla="*/ 1587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C8DF84C-4FD0-32D0-143E-5F75625B05E2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4630 w 12"/>
              <a:gd name="T1" fmla="*/ 9525 h 12"/>
              <a:gd name="T2" fmla="*/ 0 w 12"/>
              <a:gd name="T3" fmla="*/ 7938 h 12"/>
              <a:gd name="T4" fmla="*/ 7937 w 12"/>
              <a:gd name="T5" fmla="*/ 0 h 12"/>
              <a:gd name="T6" fmla="*/ 4630 w 12"/>
              <a:gd name="T7" fmla="*/ 9525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10">
            <a:extLst>
              <a:ext uri="{FF2B5EF4-FFF2-40B4-BE49-F238E27FC236}">
                <a16:creationId xmlns:a16="http://schemas.microsoft.com/office/drawing/2014/main" id="{C4449D3C-4787-D62B-A1BE-8F085C81D0D6}"/>
              </a:ext>
            </a:extLst>
          </p:cNvPr>
          <p:cNvSpPr>
            <a:spLocks/>
          </p:cNvSpPr>
          <p:nvPr/>
        </p:nvSpPr>
        <p:spPr bwMode="auto">
          <a:xfrm>
            <a:off x="-1657350" y="1109663"/>
            <a:ext cx="4762" cy="1587"/>
          </a:xfrm>
          <a:custGeom>
            <a:avLst/>
            <a:gdLst>
              <a:gd name="T0" fmla="*/ 4762 w 13"/>
              <a:gd name="T1" fmla="*/ 0 h 1587"/>
              <a:gd name="T2" fmla="*/ 0 w 13"/>
              <a:gd name="T3" fmla="*/ 0 h 1587"/>
              <a:gd name="T4" fmla="*/ 2564 w 13"/>
              <a:gd name="T5" fmla="*/ 0 h 1587"/>
              <a:gd name="T6" fmla="*/ 4762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44BF91C8-8B47-2505-DF55-CEC7261F2BC9}"/>
              </a:ext>
            </a:extLst>
          </p:cNvPr>
          <p:cNvSpPr>
            <a:spLocks/>
          </p:cNvSpPr>
          <p:nvPr/>
        </p:nvSpPr>
        <p:spPr bwMode="auto">
          <a:xfrm>
            <a:off x="-896938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3175 w 10"/>
              <a:gd name="T3" fmla="*/ 0 h 1587"/>
              <a:gd name="T4" fmla="*/ 1905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9DEF8534-32D8-490F-93A3-5EBCD0EF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7963" y="423863"/>
            <a:ext cx="1588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Freeform 13">
            <a:extLst>
              <a:ext uri="{FF2B5EF4-FFF2-40B4-BE49-F238E27FC236}">
                <a16:creationId xmlns:a16="http://schemas.microsoft.com/office/drawing/2014/main" id="{C6CA8EAD-567D-2085-501D-8647609AA65F}"/>
              </a:ext>
            </a:extLst>
          </p:cNvPr>
          <p:cNvSpPr>
            <a:spLocks/>
          </p:cNvSpPr>
          <p:nvPr/>
        </p:nvSpPr>
        <p:spPr bwMode="auto">
          <a:xfrm>
            <a:off x="-1465263" y="889000"/>
            <a:ext cx="6350" cy="1588"/>
          </a:xfrm>
          <a:custGeom>
            <a:avLst/>
            <a:gdLst>
              <a:gd name="T0" fmla="*/ 0 w 18"/>
              <a:gd name="T1" fmla="*/ 1588 h 7"/>
              <a:gd name="T2" fmla="*/ 4233 w 18"/>
              <a:gd name="T3" fmla="*/ 0 h 7"/>
              <a:gd name="T4" fmla="*/ 6350 w 18"/>
              <a:gd name="T5" fmla="*/ 0 h 7"/>
              <a:gd name="T6" fmla="*/ 0 w 18"/>
              <a:gd name="T7" fmla="*/ 1588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4">
            <a:extLst>
              <a:ext uri="{FF2B5EF4-FFF2-40B4-BE49-F238E27FC236}">
                <a16:creationId xmlns:a16="http://schemas.microsoft.com/office/drawing/2014/main" id="{7E7562CE-11F3-8832-7B64-8F784852B267}"/>
              </a:ext>
            </a:extLst>
          </p:cNvPr>
          <p:cNvSpPr>
            <a:spLocks/>
          </p:cNvSpPr>
          <p:nvPr/>
        </p:nvSpPr>
        <p:spPr bwMode="auto">
          <a:xfrm>
            <a:off x="-1638300" y="1144588"/>
            <a:ext cx="1587" cy="6350"/>
          </a:xfrm>
          <a:custGeom>
            <a:avLst/>
            <a:gdLst>
              <a:gd name="T0" fmla="*/ 0 w 6"/>
              <a:gd name="T1" fmla="*/ 6350 h 16"/>
              <a:gd name="T2" fmla="*/ 1587 w 6"/>
              <a:gd name="T3" fmla="*/ 0 h 16"/>
              <a:gd name="T4" fmla="*/ 794 w 6"/>
              <a:gd name="T5" fmla="*/ 5159 h 16"/>
              <a:gd name="T6" fmla="*/ 0 w 6"/>
              <a:gd name="T7" fmla="*/ 6350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15">
            <a:extLst>
              <a:ext uri="{FF2B5EF4-FFF2-40B4-BE49-F238E27FC236}">
                <a16:creationId xmlns:a16="http://schemas.microsoft.com/office/drawing/2014/main" id="{1EF4E2B1-33C4-02D0-F415-1CDBF1A9B7A5}"/>
              </a:ext>
            </a:extLst>
          </p:cNvPr>
          <p:cNvSpPr>
            <a:spLocks/>
          </p:cNvSpPr>
          <p:nvPr/>
        </p:nvSpPr>
        <p:spPr bwMode="auto">
          <a:xfrm>
            <a:off x="-1246188" y="1146175"/>
            <a:ext cx="4763" cy="7938"/>
          </a:xfrm>
          <a:custGeom>
            <a:avLst/>
            <a:gdLst>
              <a:gd name="T0" fmla="*/ 3464 w 11"/>
              <a:gd name="T1" fmla="*/ 7938 h 20"/>
              <a:gd name="T2" fmla="*/ 0 w 11"/>
              <a:gd name="T3" fmla="*/ 0 h 20"/>
              <a:gd name="T4" fmla="*/ 4763 w 11"/>
              <a:gd name="T5" fmla="*/ 6350 h 20"/>
              <a:gd name="T6" fmla="*/ 3464 w 11"/>
              <a:gd name="T7" fmla="*/ 7938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6">
            <a:extLst>
              <a:ext uri="{FF2B5EF4-FFF2-40B4-BE49-F238E27FC236}">
                <a16:creationId xmlns:a16="http://schemas.microsoft.com/office/drawing/2014/main" id="{E4C56954-6079-10A6-0C89-D9551FBADB6A}"/>
              </a:ext>
            </a:extLst>
          </p:cNvPr>
          <p:cNvSpPr>
            <a:spLocks/>
          </p:cNvSpPr>
          <p:nvPr/>
        </p:nvSpPr>
        <p:spPr bwMode="auto">
          <a:xfrm>
            <a:off x="-1100138" y="1228725"/>
            <a:ext cx="1588" cy="6350"/>
          </a:xfrm>
          <a:custGeom>
            <a:avLst/>
            <a:gdLst>
              <a:gd name="T0" fmla="*/ 0 w 7"/>
              <a:gd name="T1" fmla="*/ 6350 h 14"/>
              <a:gd name="T2" fmla="*/ 1588 w 7"/>
              <a:gd name="T3" fmla="*/ 0 h 14"/>
              <a:gd name="T4" fmla="*/ 1588 w 7"/>
              <a:gd name="T5" fmla="*/ 3175 h 14"/>
              <a:gd name="T6" fmla="*/ 0 w 7"/>
              <a:gd name="T7" fmla="*/ 6350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7">
            <a:extLst>
              <a:ext uri="{FF2B5EF4-FFF2-40B4-BE49-F238E27FC236}">
                <a16:creationId xmlns:a16="http://schemas.microsoft.com/office/drawing/2014/main" id="{8505F1FC-8A1C-FA94-4DF2-7CB9DB5AFDE9}"/>
              </a:ext>
            </a:extLst>
          </p:cNvPr>
          <p:cNvSpPr>
            <a:spLocks/>
          </p:cNvSpPr>
          <p:nvPr/>
        </p:nvSpPr>
        <p:spPr bwMode="auto">
          <a:xfrm>
            <a:off x="-1301750" y="1270000"/>
            <a:ext cx="12700" cy="1588"/>
          </a:xfrm>
          <a:custGeom>
            <a:avLst/>
            <a:gdLst>
              <a:gd name="T0" fmla="*/ 0 w 30"/>
              <a:gd name="T1" fmla="*/ 1588 h 3"/>
              <a:gd name="T2" fmla="*/ 6350 w 30"/>
              <a:gd name="T3" fmla="*/ 0 h 3"/>
              <a:gd name="T4" fmla="*/ 12700 w 30"/>
              <a:gd name="T5" fmla="*/ 0 h 3"/>
              <a:gd name="T6" fmla="*/ 0 w 30"/>
              <a:gd name="T7" fmla="*/ 1588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8">
            <a:extLst>
              <a:ext uri="{FF2B5EF4-FFF2-40B4-BE49-F238E27FC236}">
                <a16:creationId xmlns:a16="http://schemas.microsoft.com/office/drawing/2014/main" id="{34B5415B-A6CC-28E1-1BB7-D37FCE9F922E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9525 h 24"/>
              <a:gd name="T2" fmla="*/ 4762 w 9"/>
              <a:gd name="T3" fmla="*/ 0 h 24"/>
              <a:gd name="T4" fmla="*/ 3175 w 9"/>
              <a:gd name="T5" fmla="*/ 6747 h 24"/>
              <a:gd name="T6" fmla="*/ 0 w 9"/>
              <a:gd name="T7" fmla="*/ 9525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1" name="Picture 19" descr="Slide_iconblue_pc">
            <a:extLst>
              <a:ext uri="{FF2B5EF4-FFF2-40B4-BE49-F238E27FC236}">
                <a16:creationId xmlns:a16="http://schemas.microsoft.com/office/drawing/2014/main" id="{00FD1CD8-1280-FB00-BA05-8D117D59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0" descr="Slide_iconvertical">
            <a:extLst>
              <a:ext uri="{FF2B5EF4-FFF2-40B4-BE49-F238E27FC236}">
                <a16:creationId xmlns:a16="http://schemas.microsoft.com/office/drawing/2014/main" id="{87A9BABB-6C1D-93CE-4D86-7E2B02CF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4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–"/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Slide_iconblue_pc">
            <a:extLst>
              <a:ext uri="{FF2B5EF4-FFF2-40B4-BE49-F238E27FC236}">
                <a16:creationId xmlns:a16="http://schemas.microsoft.com/office/drawing/2014/main" id="{DDEBAAAE-B1C5-1365-269F-9B6A8FA5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8" descr="BD21332_">
            <a:extLst>
              <a:ext uri="{FF2B5EF4-FFF2-40B4-BE49-F238E27FC236}">
                <a16:creationId xmlns:a16="http://schemas.microsoft.com/office/drawing/2014/main" id="{B90D59FE-26EB-6DC3-C547-66A7ADAE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>
            <a:extLst>
              <a:ext uri="{FF2B5EF4-FFF2-40B4-BE49-F238E27FC236}">
                <a16:creationId xmlns:a16="http://schemas.microsoft.com/office/drawing/2014/main" id="{63153AED-296A-5031-6DF8-D9474C91C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F2D7EA07-E08A-E549-A6F8-8FA8E35DB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03DF5718-C5A7-2DF1-2AD1-DF9303254B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73943B94-3433-80DC-FCE4-AEDD190BA7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Helvetica" pitchFamily="2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l"/>
        <a:defRPr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4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–"/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90000"/>
        <a:buFont typeface="Monotype Sorts" pitchFamily="2" charset="2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0DFA1C5-0DCE-31A6-E8F8-61AC14CFABB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Chap  6 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进程同步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E342AAA8-8469-920B-B872-14F68C72A8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竞争条件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r>
              <a:rPr lang="zh-CN" altLang="en-US" sz="2000">
                <a:ea typeface="宋体" panose="02010600030101010101" pitchFamily="2" charset="-122"/>
              </a:rPr>
              <a:t>多个进程并发访问和操作同一数据的情况。共享数据的最终结果取决于最后操作的进程</a:t>
            </a: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为了防止上述竞争条件，并发进程必须同步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F0B161AD-600E-8426-147F-E19CF763DE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6425" y="360363"/>
            <a:ext cx="80772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竞争条件（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Race Condition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2" name="AutoShape 7" descr="http://img4.imgtn.bdimg.com/it/u=261092759,3211350575&amp;fm=15&amp;gp=0.jpg">
            <a:extLst>
              <a:ext uri="{FF2B5EF4-FFF2-40B4-BE49-F238E27FC236}">
                <a16:creationId xmlns:a16="http://schemas.microsoft.com/office/drawing/2014/main" id="{EAAFA970-C4A0-030B-237A-A3848DA08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4938"/>
            <a:ext cx="10934700" cy="607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12293" name="AutoShape 9" descr="http://img4.imgtn.bdimg.com/it/u=261092759,3211350575&amp;fm=15&amp;gp=0.jpg">
            <a:extLst>
              <a:ext uri="{FF2B5EF4-FFF2-40B4-BE49-F238E27FC236}">
                <a16:creationId xmlns:a16="http://schemas.microsoft.com/office/drawing/2014/main" id="{389DC8B4-867F-418D-B5CA-AAF2594E0E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" y="15875"/>
            <a:ext cx="109347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12294" name="AutoShape 11" descr="http://img4.imgtn.bdimg.com/it/u=261092759,3211350575&amp;fm=15&amp;gp=0.jpg">
            <a:extLst>
              <a:ext uri="{FF2B5EF4-FFF2-40B4-BE49-F238E27FC236}">
                <a16:creationId xmlns:a16="http://schemas.microsoft.com/office/drawing/2014/main" id="{3165FBDA-00E3-9958-E2E9-3253AC6134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300" y="168275"/>
            <a:ext cx="109347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pic>
        <p:nvPicPr>
          <p:cNvPr id="12295" name="图片 4">
            <a:extLst>
              <a:ext uri="{FF2B5EF4-FFF2-40B4-BE49-F238E27FC236}">
                <a16:creationId xmlns:a16="http://schemas.microsoft.com/office/drawing/2014/main" id="{BF5058D0-DFDC-6639-1133-B6B3BC56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3287713"/>
            <a:ext cx="47101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图片 5">
            <a:extLst>
              <a:ext uri="{FF2B5EF4-FFF2-40B4-BE49-F238E27FC236}">
                <a16:creationId xmlns:a16="http://schemas.microsoft.com/office/drawing/2014/main" id="{1E824AE9-7F1F-98E8-3395-C3C52838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3276600"/>
            <a:ext cx="42830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1598184-F382-5C75-0544-52C1017DC0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3952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同步（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Synchronization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FC36ADBD-B713-E785-B534-E115FEF1F8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088" y="1282700"/>
            <a:ext cx="7351712" cy="4906963"/>
          </a:xfrm>
        </p:spPr>
        <p:txBody>
          <a:bodyPr/>
          <a:lstStyle/>
          <a:p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：对多个相关进程在执行次序上进行协调，使并发执行的进程间能有效地共享资源和相互合作，使程序执行具有可再现性，保证数据一致性</a:t>
            </a:r>
          </a:p>
          <a:p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进程间有两种同步形式：</a:t>
            </a:r>
          </a:p>
          <a:p>
            <a:pPr lvl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访问独占资源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互斥</a:t>
            </a:r>
          </a:p>
          <a:p>
            <a:pPr lvl="1"/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协调执行次序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         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P1         P2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6" name="椭圆 3">
            <a:extLst>
              <a:ext uri="{FF2B5EF4-FFF2-40B4-BE49-F238E27FC236}">
                <a16:creationId xmlns:a16="http://schemas.microsoft.com/office/drawing/2014/main" id="{4F7BDAF8-A04E-6F39-E4EC-10C7D9E0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859213"/>
            <a:ext cx="765175" cy="554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/>
              <a:t>P1</a:t>
            </a:r>
            <a:endParaRPr lang="zh-CN" altLang="en-US"/>
          </a:p>
        </p:txBody>
      </p:sp>
      <p:sp>
        <p:nvSpPr>
          <p:cNvPr id="13317" name="椭圆 4">
            <a:extLst>
              <a:ext uri="{FF2B5EF4-FFF2-40B4-BE49-F238E27FC236}">
                <a16:creationId xmlns:a16="http://schemas.microsoft.com/office/drawing/2014/main" id="{413370A2-0219-7616-19A2-1F3376F22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859213"/>
            <a:ext cx="765175" cy="554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/>
              <a:t>P2</a:t>
            </a:r>
            <a:endParaRPr lang="zh-CN" altLang="en-US"/>
          </a:p>
        </p:txBody>
      </p:sp>
      <p:sp>
        <p:nvSpPr>
          <p:cNvPr id="13318" name="圆角矩形 5">
            <a:extLst>
              <a:ext uri="{FF2B5EF4-FFF2-40B4-BE49-F238E27FC236}">
                <a16:creationId xmlns:a16="http://schemas.microsoft.com/office/drawing/2014/main" id="{B62282E3-436D-8895-6ABB-314C8581E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5116513"/>
            <a:ext cx="12398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zh-CN"/>
              <a:t>Printer1</a:t>
            </a:r>
            <a:endParaRPr lang="zh-CN" altLang="en-US"/>
          </a:p>
        </p:txBody>
      </p:sp>
      <p:cxnSp>
        <p:nvCxnSpPr>
          <p:cNvPr id="13319" name="直接箭头连接符 7">
            <a:extLst>
              <a:ext uri="{FF2B5EF4-FFF2-40B4-BE49-F238E27FC236}">
                <a16:creationId xmlns:a16="http://schemas.microsoft.com/office/drawing/2014/main" id="{68E881FD-1998-BD8B-2401-9ABA87159E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0975" y="4413250"/>
            <a:ext cx="40481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0" name="直接箭头连接符 9">
            <a:extLst>
              <a:ext uri="{FF2B5EF4-FFF2-40B4-BE49-F238E27FC236}">
                <a16:creationId xmlns:a16="http://schemas.microsoft.com/office/drawing/2014/main" id="{B849CA94-E3A7-5339-EB85-D817313120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98688" y="4413250"/>
            <a:ext cx="57943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4345" name="Group 9">
            <a:extLst>
              <a:ext uri="{FF2B5EF4-FFF2-40B4-BE49-F238E27FC236}">
                <a16:creationId xmlns:a16="http://schemas.microsoft.com/office/drawing/2014/main" id="{41BA6CBE-DA16-7241-90CD-08F2EEA881AF}"/>
              </a:ext>
            </a:extLst>
          </p:cNvPr>
          <p:cNvGraphicFramePr>
            <a:graphicFrameLocks noGrp="1"/>
          </p:cNvGraphicFramePr>
          <p:nvPr/>
        </p:nvGraphicFramePr>
        <p:xfrm>
          <a:off x="4997450" y="3838575"/>
          <a:ext cx="673100" cy="1854201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352" name="Group 16">
            <a:extLst>
              <a:ext uri="{FF2B5EF4-FFF2-40B4-BE49-F238E27FC236}">
                <a16:creationId xmlns:a16="http://schemas.microsoft.com/office/drawing/2014/main" id="{8755E014-8CBB-89F1-4B36-B20115B3A5E6}"/>
              </a:ext>
            </a:extLst>
          </p:cNvPr>
          <p:cNvGraphicFramePr>
            <a:graphicFrameLocks noGrp="1"/>
          </p:cNvGraphicFramePr>
          <p:nvPr/>
        </p:nvGraphicFramePr>
        <p:xfrm>
          <a:off x="6424613" y="3838575"/>
          <a:ext cx="673100" cy="1854201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1307" marR="913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335" name="直接箭头连接符 13">
            <a:extLst>
              <a:ext uri="{FF2B5EF4-FFF2-40B4-BE49-F238E27FC236}">
                <a16:creationId xmlns:a16="http://schemas.microsoft.com/office/drawing/2014/main" id="{CD4428DF-5E92-14C2-AB0D-0861950BD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8163" y="4000500"/>
            <a:ext cx="817562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直接箭头连接符 15">
            <a:extLst>
              <a:ext uri="{FF2B5EF4-FFF2-40B4-BE49-F238E27FC236}">
                <a16:creationId xmlns:a16="http://schemas.microsoft.com/office/drawing/2014/main" id="{284FDEEE-D4B0-AFD4-B2CD-F90B29942B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70550" y="4413250"/>
            <a:ext cx="7651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直接箭头连接符 17">
            <a:extLst>
              <a:ext uri="{FF2B5EF4-FFF2-40B4-BE49-F238E27FC236}">
                <a16:creationId xmlns:a16="http://schemas.microsoft.com/office/drawing/2014/main" id="{3ED4A678-72AB-7FB4-371C-AEC8B282B3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70550" y="4765675"/>
            <a:ext cx="765175" cy="782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5">
            <a:extLst>
              <a:ext uri="{FF2B5EF4-FFF2-40B4-BE49-F238E27FC236}">
                <a16:creationId xmlns:a16="http://schemas.microsoft.com/office/drawing/2014/main" id="{7CE91670-7ACE-72AC-89FF-51396335AC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、临界区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圆角矩形 1">
            <a:extLst>
              <a:ext uri="{FF2B5EF4-FFF2-40B4-BE49-F238E27FC236}">
                <a16:creationId xmlns:a16="http://schemas.microsoft.com/office/drawing/2014/main" id="{CF0CA181-8A4A-D8FB-C2D6-BC0B87A4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618163"/>
            <a:ext cx="2268537" cy="74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3D926F4-280D-5179-D967-77BDAB51D7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9450" y="352425"/>
            <a:ext cx="7251700" cy="6477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临界资源和临界区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EF9AAEF-060C-498C-24E1-D05CE46261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0763" y="1344613"/>
            <a:ext cx="7473950" cy="4114800"/>
          </a:xfrm>
        </p:spPr>
        <p:txBody>
          <a:bodyPr/>
          <a:lstStyle/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Critical resource(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临界资源)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系统中某些资源一次只允许一个进程使用，称这样的资源为临界资源或互斥资源或共享变量</a:t>
            </a: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Critical-Section(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临界区)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涉及到临界资源的代码段叫临界区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1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item nextConsumed;</a:t>
            </a:r>
            <a:br>
              <a:rPr lang="en-US" altLang="zh-CN" sz="1600">
                <a:ea typeface="宋体" panose="02010600030101010101" pitchFamily="2" charset="-122"/>
              </a:rPr>
            </a:b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while 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while (counter ==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	; /* do nothing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nextConsumed = buffer[out];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out = (out + 1) % BUFFER_SIZE;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r>
              <a:rPr lang="en-US" altLang="zh-CN" sz="1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counter--;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}</a:t>
            </a:r>
          </a:p>
          <a:p>
            <a:pPr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5" name="椭圆形标注 2">
            <a:extLst>
              <a:ext uri="{FF2B5EF4-FFF2-40B4-BE49-F238E27FC236}">
                <a16:creationId xmlns:a16="http://schemas.microsoft.com/office/drawing/2014/main" id="{78FD150E-A9AB-FCF0-AE4C-8862EF87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5618163"/>
            <a:ext cx="1539875" cy="484187"/>
          </a:xfrm>
          <a:prstGeom prst="wedgeEllipseCallout">
            <a:avLst>
              <a:gd name="adj1" fmla="val -85907"/>
              <a:gd name="adj2" fmla="val 25171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/>
              <a:t>临界区</a:t>
            </a:r>
          </a:p>
        </p:txBody>
      </p:sp>
      <p:sp>
        <p:nvSpPr>
          <p:cNvPr id="15366" name="圆角矩形标注 4">
            <a:extLst>
              <a:ext uri="{FF2B5EF4-FFF2-40B4-BE49-F238E27FC236}">
                <a16:creationId xmlns:a16="http://schemas.microsoft.com/office/drawing/2014/main" id="{71C6921F-4E7B-71D3-B898-EB3D9A20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5459413"/>
            <a:ext cx="1098550" cy="400050"/>
          </a:xfrm>
          <a:prstGeom prst="wedgeRoundRectCallout">
            <a:avLst>
              <a:gd name="adj1" fmla="val 132333"/>
              <a:gd name="adj2" fmla="val 91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/>
              <a:t>临界资源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D422DC0-4287-A9A9-7F4C-06857299AA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497887" cy="4608513"/>
          </a:xfrm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Char char="v"/>
              <a:tabLst>
                <a:tab pos="2686050" algn="l"/>
              </a:tabLst>
            </a:pPr>
            <a:r>
              <a:rPr lang="zh-CN" altLang="en-US" sz="2000">
                <a:ea typeface="宋体" panose="02010600030101010101" pitchFamily="2" charset="-122"/>
                <a:sym typeface="Wingdings" panose="05000000000000000000" pitchFamily="2" charset="2"/>
              </a:rPr>
              <a:t>临界区</a:t>
            </a:r>
          </a:p>
          <a:p>
            <a:pPr lvl="1">
              <a:tabLst>
                <a:tab pos="2686050" algn="l"/>
              </a:tabLst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是代码</a:t>
            </a:r>
          </a:p>
          <a:p>
            <a:pPr lvl="1">
              <a:tabLst>
                <a:tab pos="2686050" algn="l"/>
              </a:tabLst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进程内的代码</a:t>
            </a:r>
          </a:p>
          <a:p>
            <a:pPr lvl="1">
              <a:tabLst>
                <a:tab pos="2686050" algn="l"/>
              </a:tabLst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一段或多段</a:t>
            </a:r>
          </a:p>
          <a:p>
            <a:pPr lvl="1">
              <a:tabLst>
                <a:tab pos="2686050" algn="l"/>
              </a:tabLst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不一定连续</a:t>
            </a:r>
          </a:p>
          <a:p>
            <a:pPr lvl="1">
              <a:tabLst>
                <a:tab pos="2686050" algn="l"/>
              </a:tabLst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不一定相同</a:t>
            </a:r>
          </a:p>
          <a:p>
            <a:pPr>
              <a:buFont typeface="Wingdings" panose="05000000000000000000" pitchFamily="2" charset="2"/>
              <a:buChar char="v"/>
              <a:tabLst>
                <a:tab pos="2686050" algn="l"/>
              </a:tabLst>
            </a:pP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若能保证诸进程互斥地进入自己的临界区，便可实现诸进程对临界资源的互斥访问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AE923F-6AB3-1C62-1B64-DB2FC7A9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431800"/>
            <a:ext cx="735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临界区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(critical section)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AC132D8-E11E-7774-219A-65C94AC6C1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220663"/>
            <a:ext cx="7480300" cy="838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解决临界区要求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6DB09F2-7C78-2C93-F71A-92C47D46D6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1638300"/>
            <a:ext cx="7893050" cy="4711700"/>
          </a:xfrm>
        </p:spPr>
        <p:txBody>
          <a:bodyPr/>
          <a:lstStyle/>
          <a:p>
            <a:pPr marL="457200" indent="-457200">
              <a:buFont typeface="Monotype Sorts" pitchFamily="2" charset="2"/>
              <a:buAutoNum type="arabicPeriod"/>
            </a:pPr>
            <a:r>
              <a:rPr lang="zh-CN" altLang="en-US" sz="2000">
                <a:ea typeface="宋体" panose="02010600030101010101" pitchFamily="2" charset="-122"/>
              </a:rPr>
              <a:t>互斥</a:t>
            </a:r>
            <a:r>
              <a:rPr lang="en-US" altLang="zh-CN" sz="2000">
                <a:ea typeface="宋体" panose="02010600030101010101" pitchFamily="2" charset="-122"/>
              </a:rPr>
              <a:t>(Mutual Exclusion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：假定进程</a:t>
            </a:r>
            <a:r>
              <a:rPr lang="en-US" altLang="zh-CN" sz="2000" i="1">
                <a:ea typeface="宋体" panose="02010600030101010101" pitchFamily="2" charset="-122"/>
              </a:rPr>
              <a:t>Pi</a:t>
            </a:r>
            <a:r>
              <a:rPr lang="zh-CN" altLang="en-US" sz="2000">
                <a:ea typeface="宋体" panose="02010600030101010101" pitchFamily="2" charset="-122"/>
              </a:rPr>
              <a:t>在其临界区内执行，其他任何进程将被排斥在自己的临界区之外</a:t>
            </a:r>
          </a:p>
          <a:p>
            <a:pPr marL="857250" lvl="1" indent="-457200"/>
            <a:r>
              <a:rPr lang="zh-CN" altLang="en-US" sz="2000">
                <a:ea typeface="宋体" panose="02010600030101010101" pitchFamily="2" charset="-122"/>
              </a:rPr>
              <a:t>具有相同临界资源的临界区才需要互斥</a:t>
            </a:r>
          </a:p>
          <a:p>
            <a:pPr marL="457200" indent="-457200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2.	有空让进</a:t>
            </a:r>
            <a:r>
              <a:rPr lang="en-US" altLang="zh-CN" sz="2000">
                <a:ea typeface="宋体" panose="02010600030101010101" pitchFamily="2" charset="-122"/>
              </a:rPr>
              <a:t>(Progress )</a:t>
            </a:r>
            <a:r>
              <a:rPr lang="zh-CN" altLang="en-US" sz="2000">
                <a:ea typeface="宋体" panose="02010600030101010101" pitchFamily="2" charset="-122"/>
              </a:rPr>
              <a:t>：临界区无进程执行，不能无限期地延长下一个要进入临界区进程的等待时间</a:t>
            </a:r>
          </a:p>
          <a:p>
            <a:pPr marL="457200" indent="-457200">
              <a:buFont typeface="Monotype Sorts" pitchFamily="2" charset="2"/>
              <a:buAutoNum type="arabicPeriod" startAt="3"/>
            </a:pPr>
            <a:r>
              <a:rPr lang="zh-CN" altLang="en-US" sz="2000">
                <a:ea typeface="宋体" panose="02010600030101010101" pitchFamily="2" charset="-122"/>
              </a:rPr>
              <a:t>有限等待</a:t>
            </a:r>
            <a:r>
              <a:rPr lang="en-US" altLang="zh-CN" sz="2000">
                <a:ea typeface="宋体" panose="02010600030101010101" pitchFamily="2" charset="-122"/>
              </a:rPr>
              <a:t>(Bounded Waiting) </a:t>
            </a:r>
            <a:r>
              <a:rPr lang="zh-CN" altLang="en-US" sz="2000">
                <a:ea typeface="宋体" panose="02010600030101010101" pitchFamily="2" charset="-122"/>
              </a:rPr>
              <a:t>：每个进程进入临界区前的等待时间必须有限（不能无限等待）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B9A3EA-2555-6166-18DA-EDAC4DD361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497887" cy="4752975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v"/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一个访问临界资源的循环进程的描述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repeat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	entry section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critical section;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	exit section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	remainder section;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  <a:tabLst>
                <a:tab pos="2686050" algn="l"/>
              </a:tabLst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until false;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  <a:tabLst>
                <a:tab pos="2686050" algn="l"/>
              </a:tabLst>
            </a:pPr>
            <a:endParaRPr lang="en-US" altLang="zh-CN" sz="2400">
              <a:solidFill>
                <a:srgbClr val="00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EF1D17-3CB4-96C4-3371-CEBAE649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431800"/>
            <a:ext cx="735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临界区</a:t>
            </a:r>
            <a:r>
              <a:rPr lang="en-US" sz="3200" b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(critical section)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>
            <a:extLst>
              <a:ext uri="{FF2B5EF4-FFF2-40B4-BE49-F238E27FC236}">
                <a16:creationId xmlns:a16="http://schemas.microsoft.com/office/drawing/2014/main" id="{BEB441B2-149C-2966-1DAD-91E0AC271A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、软件和硬件解决方法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0A53F5B-44A2-814B-A1CC-AC7636538E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31925"/>
            <a:ext cx="7029450" cy="4114800"/>
          </a:xfrm>
        </p:spPr>
        <p:txBody>
          <a:bodyPr/>
          <a:lstStyle/>
          <a:p>
            <a:pPr>
              <a:tabLst>
                <a:tab pos="2286000" algn="l"/>
                <a:tab pos="2630488" algn="l"/>
                <a:tab pos="29114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只有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个进程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和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</a:p>
          <a:p>
            <a:pPr>
              <a:tabLst>
                <a:tab pos="2286000" algn="l"/>
                <a:tab pos="2630488" algn="l"/>
                <a:tab pos="2911475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zh-CN" altLang="en-US" sz="2000">
                <a:ea typeface="宋体" panose="02010600030101010101" pitchFamily="2" charset="-122"/>
              </a:rPr>
              <a:t>进程的通用结构</a:t>
            </a:r>
          </a:p>
          <a:p>
            <a:pPr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do</a:t>
            </a:r>
            <a:r>
              <a:rPr lang="en-US" altLang="zh-CN">
                <a:ea typeface="宋体" panose="02010600030101010101" pitchFamily="2" charset="-122"/>
              </a:rPr>
              <a:t> {</a:t>
            </a:r>
            <a:endParaRPr lang="en-US" altLang="zh-CN" b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zh-CN" altLang="en-US" i="1">
                <a:ea typeface="宋体" panose="02010600030101010101" pitchFamily="2" charset="-122"/>
              </a:rPr>
              <a:t>进入区</a:t>
            </a:r>
          </a:p>
          <a:p>
            <a:pPr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zh-CN" altLang="en-US">
                <a:ea typeface="宋体" panose="02010600030101010101" pitchFamily="2" charset="-122"/>
              </a:rPr>
              <a:t>				</a:t>
            </a:r>
            <a:r>
              <a:rPr lang="en-US" altLang="zh-CN">
                <a:ea typeface="宋体" panose="02010600030101010101" pitchFamily="2" charset="-122"/>
              </a:rPr>
              <a:t>critical section</a:t>
            </a:r>
          </a:p>
          <a:p>
            <a:pPr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zh-CN" altLang="en-US" i="1">
                <a:ea typeface="宋体" panose="02010600030101010101" pitchFamily="2" charset="-122"/>
              </a:rPr>
              <a:t>退出区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zh-CN" altLang="en-US">
                <a:ea typeface="宋体" panose="02010600030101010101" pitchFamily="2" charset="-122"/>
              </a:rPr>
              <a:t>				</a:t>
            </a:r>
            <a:r>
              <a:rPr lang="en-US" altLang="zh-CN">
                <a:ea typeface="宋体" panose="02010600030101010101" pitchFamily="2" charset="-122"/>
              </a:rPr>
              <a:t>reminder section</a:t>
            </a:r>
          </a:p>
          <a:p>
            <a:pPr>
              <a:buFont typeface="Monotype Sorts" pitchFamily="2" charset="2"/>
              <a:buNone/>
              <a:tabLst>
                <a:tab pos="2286000" algn="l"/>
                <a:tab pos="2630488" algn="l"/>
                <a:tab pos="2911475" algn="l"/>
              </a:tabLst>
            </a:pPr>
            <a:r>
              <a:rPr lang="en-US" altLang="zh-CN">
                <a:ea typeface="宋体" panose="02010600030101010101" pitchFamily="2" charset="-122"/>
              </a:rPr>
              <a:t>		} </a:t>
            </a:r>
            <a:r>
              <a:rPr lang="en-US" altLang="zh-CN" b="1">
                <a:ea typeface="宋体" panose="02010600030101010101" pitchFamily="2" charset="-122"/>
              </a:rPr>
              <a:t>while (1)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>
              <a:tabLst>
                <a:tab pos="2286000" algn="l"/>
                <a:tab pos="2630488" algn="l"/>
                <a:tab pos="29114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进程可以共享一些公共变量来同步它们的行为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501224E2-C8FD-687F-1A62-AC30D91A0551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2590800"/>
            <a:ext cx="1533525" cy="1095375"/>
            <a:chOff x="0" y="0"/>
            <a:chExt cx="966" cy="690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B352526E-CA34-CBA5-D922-74A6EEBB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" y="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35852ADB-8431-3EB7-414B-780FA7BB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50"/>
              <a:ext cx="96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endParaRPr lang="zh-CN" altLang="zh-CN"/>
            </a:p>
          </p:txBody>
        </p:sp>
      </p:grpSp>
      <p:sp>
        <p:nvSpPr>
          <p:cNvPr id="22534" name="Rectangle 7">
            <a:extLst>
              <a:ext uri="{FF2B5EF4-FFF2-40B4-BE49-F238E27FC236}">
                <a16:creationId xmlns:a16="http://schemas.microsoft.com/office/drawing/2014/main" id="{04CDAF71-191A-80A7-A564-8B7E75A35F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561975"/>
            <a:ext cx="8077200" cy="49371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解决问题的初始尝试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55D2CCD8-12EE-296C-3533-9BE74B5DE7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6325" y="1208088"/>
            <a:ext cx="7207250" cy="46355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共享变量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9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int turn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初始 </a:t>
            </a:r>
            <a:r>
              <a:rPr lang="en-US" altLang="zh-CN" sz="2000" b="1">
                <a:ea typeface="宋体" panose="02010600030101010101" pitchFamily="2" charset="-122"/>
              </a:rPr>
              <a:t>turn = 0</a:t>
            </a:r>
          </a:p>
          <a:p>
            <a:pPr lvl="1">
              <a:lnSpc>
                <a:spcPct val="9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turn == i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能进入临界区</a:t>
            </a:r>
          </a:p>
          <a:p>
            <a:pPr lvl="1">
              <a:lnSpc>
                <a:spcPct val="9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j = 1-i</a:t>
            </a:r>
          </a:p>
          <a:p>
            <a:pPr>
              <a:lnSpc>
                <a:spcPct val="9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进程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do</a:t>
            </a:r>
            <a:r>
              <a:rPr lang="en-US" altLang="zh-CN" sz="2000"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	</a:t>
            </a:r>
            <a:r>
              <a:rPr lang="en-US" altLang="zh-CN" sz="2000" b="1">
                <a:ea typeface="宋体" panose="02010600030101010101" pitchFamily="2" charset="-122"/>
              </a:rPr>
              <a:t>while (turn !=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 i)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			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临界区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turn = j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			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剩余区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05013" algn="l"/>
                <a:tab pos="2339975" algn="l"/>
                <a:tab pos="2630488" algn="l"/>
              </a:tabLst>
            </a:pP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}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while (1)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tabLst>
                <a:tab pos="2005013" algn="l"/>
                <a:tab pos="2339975" algn="l"/>
                <a:tab pos="2630488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满足互斥条件，但不满足有空让进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F21D9A40-EB75-7B72-4C06-ED4F6BECA9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413" y="561975"/>
            <a:ext cx="8077200" cy="406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算法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轮流进临界区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35969A-EB72-BAF7-0B9E-235DC3C57A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341313"/>
            <a:ext cx="7124700" cy="6985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内容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60379B-DDB2-CFCD-D8A0-3B2DEE3C66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背景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临界区问题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软件和硬件解决方法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信号量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经典同步问题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管程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同步实例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0D1891F-A16C-4ED9-C5AC-3666155B86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3300" y="1295400"/>
            <a:ext cx="7080250" cy="4686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403475" algn="l"/>
                <a:tab pos="2684463" algn="l"/>
                <a:tab pos="29749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共享变量</a:t>
            </a:r>
          </a:p>
          <a:p>
            <a:pPr lvl="1">
              <a:lnSpc>
                <a:spcPct val="90000"/>
              </a:lnSpc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boolean flag[2]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初始 </a:t>
            </a:r>
            <a:r>
              <a:rPr lang="en-US" altLang="zh-CN" sz="2000" b="1">
                <a:ea typeface="宋体" panose="02010600030101010101" pitchFamily="2" charset="-122"/>
              </a:rPr>
              <a:t>flag [0] = flag [1] = false.</a:t>
            </a:r>
          </a:p>
          <a:p>
            <a:pPr lvl="1">
              <a:lnSpc>
                <a:spcPct val="90000"/>
              </a:lnSpc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flag [i] = true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准备进入临界区</a:t>
            </a:r>
          </a:p>
          <a:p>
            <a:pPr>
              <a:lnSpc>
                <a:spcPct val="90000"/>
              </a:lnSpc>
              <a:tabLst>
                <a:tab pos="2403475" algn="l"/>
                <a:tab pos="2684463" algn="l"/>
                <a:tab pos="29749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进程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flag[i] := true;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		while (flag[j]) ;						</a:t>
            </a:r>
            <a:r>
              <a:rPr lang="en-US" altLang="zh-CN" sz="2000">
                <a:ea typeface="宋体" panose="02010600030101010101" pitchFamily="2" charset="-122"/>
              </a:rPr>
              <a:t>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flag [i]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	</a:t>
            </a:r>
            <a:r>
              <a:rPr lang="en-US" altLang="zh-CN" sz="2000">
                <a:ea typeface="宋体" panose="02010600030101010101" pitchFamily="2" charset="-122"/>
              </a:rPr>
              <a:t>remainder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03475" algn="l"/>
                <a:tab pos="2684463" algn="l"/>
                <a:tab pos="29749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} while (1);</a:t>
            </a:r>
          </a:p>
          <a:p>
            <a:pPr>
              <a:lnSpc>
                <a:spcPct val="90000"/>
              </a:lnSpc>
              <a:tabLst>
                <a:tab pos="2403475" algn="l"/>
                <a:tab pos="2684463" algn="l"/>
                <a:tab pos="29749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满足互斥，但不满足有空让进需求，存在死锁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CC92E0F2-2901-9160-A1A9-D46241B152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33375"/>
            <a:ext cx="80772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算法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2—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竞争进入临界区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1A03078F-6162-7E1D-18F3-ED255A8D1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295400"/>
            <a:ext cx="7029450" cy="4406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70013" algn="l"/>
                <a:tab pos="1714500" algn="l"/>
                <a:tab pos="20050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合并算法 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和 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的共享变量</a:t>
            </a:r>
          </a:p>
          <a:p>
            <a:pPr>
              <a:lnSpc>
                <a:spcPct val="90000"/>
              </a:lnSpc>
              <a:tabLst>
                <a:tab pos="1370013" algn="l"/>
                <a:tab pos="1714500" algn="l"/>
                <a:tab pos="20050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进程 </a:t>
            </a:r>
            <a:r>
              <a:rPr lang="en-US" altLang="zh-CN" sz="2000">
                <a:ea typeface="宋体" panose="02010600030101010101" pitchFamily="2" charset="-122"/>
              </a:rPr>
              <a:t>P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do</a:t>
            </a:r>
            <a:r>
              <a:rPr lang="en-US" altLang="zh-CN" sz="2000">
                <a:ea typeface="宋体" panose="02010600030101010101" pitchFamily="2" charset="-122"/>
              </a:rPr>
              <a:t>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	</a:t>
            </a:r>
            <a:r>
              <a:rPr lang="en-US" altLang="zh-CN" sz="2000" b="1">
                <a:ea typeface="宋体" panose="02010600030101010101" pitchFamily="2" charset="-122"/>
              </a:rPr>
              <a:t>flag [i]:= true;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		turn = j;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		while (flag [j] and turn = j) 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		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	</a:t>
            </a:r>
            <a:r>
              <a:rPr lang="en-US" altLang="zh-CN" sz="2000" b="1">
                <a:ea typeface="宋体" panose="02010600030101010101" pitchFamily="2" charset="-122"/>
              </a:rPr>
              <a:t>flag [i]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		remainder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370013" algn="l"/>
                <a:tab pos="1714500" algn="l"/>
                <a:tab pos="20050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} </a:t>
            </a:r>
            <a:r>
              <a:rPr lang="en-US" altLang="zh-CN" sz="2000" b="1">
                <a:ea typeface="宋体" panose="02010600030101010101" pitchFamily="2" charset="-122"/>
              </a:rPr>
              <a:t>while (1);</a:t>
            </a:r>
          </a:p>
          <a:p>
            <a:pPr>
              <a:lnSpc>
                <a:spcPct val="90000"/>
              </a:lnSpc>
              <a:tabLst>
                <a:tab pos="1370013" algn="l"/>
                <a:tab pos="1714500" algn="l"/>
                <a:tab pos="20050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满足三个需求；解决了两个进程的临界区问题</a:t>
            </a:r>
          </a:p>
          <a:p>
            <a:pPr>
              <a:lnSpc>
                <a:spcPct val="90000"/>
              </a:lnSpc>
              <a:tabLst>
                <a:tab pos="1370013" algn="l"/>
                <a:tab pos="1714500" algn="l"/>
                <a:tab pos="20050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思考：为什么？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2534F865-2389-D8B6-2D5D-C0FA98A3E5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算法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3- Peterson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算法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CB3288E-B1F5-FCFA-E9FE-DC683DC95B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0138" y="277813"/>
            <a:ext cx="7586662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硬件同步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2A702B9-6C79-091D-CF72-0D8995C538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08050" y="1233488"/>
            <a:ext cx="7161213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许多系统采用硬件同步机制来处理临界区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基于锁的解决方法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利用锁来保护临界区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单处理器：禁止中断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当前运行代码不被中断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不适合多处理器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现代操作系统：特殊硬件指令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zh-CN" altLang="en-US">
                <a:ea typeface="宋体" panose="02010600030101010101" pitchFamily="2" charset="-122"/>
              </a:rPr>
              <a:t>原子操作（不可中断操作）</a:t>
            </a: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11515090-AE94-01FC-048B-8095693B0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216400"/>
            <a:ext cx="60023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do { 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		acquire lock 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			critical section 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		release lock 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			remainder section 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	} while (TRUE);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7723128B-5E11-BBC5-4761-35016853C6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原子地检查和修改字的内容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boolean TestAndSet(boolean &amp;target) {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boolean rv = target;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target = true;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return rv;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}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EDB9D38B-6867-BF74-E7C3-5077041E86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6275" y="527050"/>
            <a:ext cx="8077200" cy="4333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TestAndSet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5E67842C-7C88-4C5E-B8B8-EAB51890AF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共享数据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boolean lock = false;</a:t>
            </a:r>
            <a:br>
              <a:rPr lang="en-US" altLang="zh-CN" sz="2000" b="1">
                <a:ea typeface="宋体" panose="02010600030101010101" pitchFamily="2" charset="-122"/>
              </a:rPr>
            </a:br>
            <a:endParaRPr lang="en-US" altLang="zh-CN" sz="2000" b="1">
              <a:ea typeface="宋体" panose="02010600030101010101" pitchFamily="2" charset="-122"/>
            </a:endParaRPr>
          </a:p>
          <a:p>
            <a:pPr>
              <a:tabLst>
                <a:tab pos="1433513" algn="l"/>
                <a:tab pos="1714500" algn="l"/>
                <a:tab pos="2058988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进程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do {</a:t>
            </a:r>
          </a:p>
          <a:p>
            <a:pPr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while (TestAndSet(lock)) ;</a:t>
            </a:r>
          </a:p>
          <a:p>
            <a:pPr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	</a:t>
            </a:r>
            <a:r>
              <a:rPr lang="en-US" altLang="zh-CN" sz="2000">
                <a:ea typeface="宋体" panose="02010600030101010101" pitchFamily="2" charset="-122"/>
              </a:rPr>
              <a:t>critical section</a:t>
            </a:r>
          </a:p>
          <a:p>
            <a:pPr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lock = false;</a:t>
            </a:r>
          </a:p>
          <a:p>
            <a:pPr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		</a:t>
            </a:r>
            <a:r>
              <a:rPr lang="en-US" altLang="zh-CN" sz="2000">
                <a:ea typeface="宋体" panose="02010600030101010101" pitchFamily="2" charset="-122"/>
              </a:rPr>
              <a:t>remainder section</a:t>
            </a:r>
          </a:p>
          <a:p>
            <a:pPr>
              <a:buFont typeface="Monotype Sorts" pitchFamily="2" charset="2"/>
              <a:buNone/>
              <a:tabLst>
                <a:tab pos="1433513" algn="l"/>
                <a:tab pos="1714500" algn="l"/>
                <a:tab pos="20589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		}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9276991C-BB8E-B7FB-5389-B5F7C8CDE2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813" y="588963"/>
            <a:ext cx="8077200" cy="373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Test-and-Set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指令实现互斥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">
            <a:extLst>
              <a:ext uri="{FF2B5EF4-FFF2-40B4-BE49-F238E27FC236}">
                <a16:creationId xmlns:a16="http://schemas.microsoft.com/office/drawing/2014/main" id="{6A4FE1F6-5717-954D-FF6A-3F1F9DD6A6F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、信号量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9766D11-AFE0-CE47-711E-A1C32BA1C9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1875" y="333375"/>
            <a:ext cx="6743700" cy="736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信号量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Semaphore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EAB241B-055D-D479-6D12-665D391291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724025"/>
            <a:ext cx="7029450" cy="4660900"/>
          </a:xfrm>
        </p:spPr>
        <p:txBody>
          <a:bodyPr/>
          <a:lstStyle/>
          <a:p>
            <a:pPr>
              <a:tabLst>
                <a:tab pos="1597025" algn="l"/>
                <a:tab pos="25765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一种不需要忙等待的同步工具.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信号量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 – </a:t>
            </a:r>
            <a:r>
              <a:rPr lang="zh-CN" altLang="en-US" sz="2000">
                <a:ea typeface="宋体" panose="02010600030101010101" pitchFamily="2" charset="-122"/>
              </a:rPr>
              <a:t>整型变量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仅能通过两个不可分割的[原子]操作访问</a:t>
            </a:r>
          </a:p>
          <a:p>
            <a:pPr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):  while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 0 do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no-op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b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S--;</a:t>
            </a:r>
            <a:b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S++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buFont typeface="Monotype Sorts" pitchFamily="2" charset="2"/>
              <a:buNone/>
              <a:tabLst>
                <a:tab pos="1597025" algn="l"/>
                <a:tab pos="2576513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    P(S)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V(S)</a:t>
            </a:r>
            <a:r>
              <a:rPr lang="zh-CN" altLang="en-US" sz="2000">
                <a:ea typeface="宋体" panose="02010600030101010101" pitchFamily="2" charset="-122"/>
                <a:sym typeface="Symbol" panose="05050102010706020507" pitchFamily="18" charset="2"/>
              </a:rPr>
              <a:t>操作不可中断。</a:t>
            </a:r>
          </a:p>
          <a:p>
            <a:pPr>
              <a:tabLst>
                <a:tab pos="1597025" algn="l"/>
                <a:tab pos="25765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整型信号量的问题：忙等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D6C46C3-7B15-3359-879B-FAE37F163C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287338"/>
            <a:ext cx="6934200" cy="736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去除忙等的信号量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FDD690E-4698-68D7-84E8-DD01B39AD5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2350" y="1343025"/>
            <a:ext cx="747395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P(S)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S--;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if (S &lt; 0)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	add this process to list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	block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6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V(S)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S++;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if (S &lt;= 0)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	remove a process P from list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	wakeup(P);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思考</a:t>
            </a:r>
            <a:r>
              <a:rPr lang="en-US" altLang="zh-CN" sz="1600" b="1">
                <a:ea typeface="宋体" panose="02010600030101010101" pitchFamily="2" charset="-122"/>
              </a:rPr>
              <a:t>: S</a:t>
            </a:r>
            <a:r>
              <a:rPr lang="zh-CN" altLang="en-US" sz="1600" b="1">
                <a:ea typeface="宋体" panose="02010600030101010101" pitchFamily="2" charset="-122"/>
              </a:rPr>
              <a:t>值的含义是什么</a:t>
            </a:r>
            <a:r>
              <a:rPr lang="en-US" altLang="zh-CN" sz="1600" b="1"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CD742E3-E46A-6D86-FAEE-FDE3B8A0F9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441325"/>
            <a:ext cx="7229475" cy="457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两种类型信号量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F23F71B-560A-0A08-A666-AB09CBE97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6953250" cy="44831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计数信号量 – 变化范围没有限制的整型值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二进制信号量 – 变化范围仅限于0和1的信号量；容易实现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可以将计数信号量</a:t>
            </a:r>
            <a:r>
              <a:rPr lang="en-US" altLang="zh-CN" sz="2400" i="1">
                <a:ea typeface="宋体" panose="02010600030101010101" pitchFamily="2" charset="-122"/>
              </a:rPr>
              <a:t>S</a:t>
            </a:r>
            <a:r>
              <a:rPr lang="zh-CN" altLang="en-US" sz="2400">
                <a:ea typeface="宋体" panose="02010600030101010101" pitchFamily="2" charset="-122"/>
              </a:rPr>
              <a:t>用作二进制信号量</a:t>
            </a:r>
          </a:p>
          <a:p>
            <a:endParaRPr lang="zh-CN" altLang="en-US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同步信号量和互斥信号量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4D184015-4091-C183-8304-C446B989EE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30725" name="Picture 6" descr="001">
              <a:hlinkClick r:id="rId3" action="ppaction://hlinksldjump"/>
              <a:extLst>
                <a:ext uri="{FF2B5EF4-FFF2-40B4-BE49-F238E27FC236}">
                  <a16:creationId xmlns:a16="http://schemas.microsoft.com/office/drawing/2014/main" id="{54F91986-6635-477A-7302-2565AAFDE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6" name="Picture 7" descr="24arrow03242">
              <a:hlinkClick r:id="rId3" action="ppaction://hlinksldjump"/>
              <a:extLst>
                <a:ext uri="{FF2B5EF4-FFF2-40B4-BE49-F238E27FC236}">
                  <a16:creationId xmlns:a16="http://schemas.microsoft.com/office/drawing/2014/main" id="{FA26D46B-8D78-29FE-8982-849D45EDF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5E7A9A1-9B7A-95AE-E32D-D5C6EC5B78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15925"/>
            <a:ext cx="7416800" cy="457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互斥信号量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8944134-55F0-4108-BC1A-CDCB207074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CN">
                <a:ea typeface="宋体" panose="02010600030101010101" pitchFamily="2" charset="-122"/>
                <a:sym typeface="MT Extra" panose="05050102010205020202" pitchFamily="18" charset="2"/>
              </a:rPr>
              <a:t>Semaphore S; // </a:t>
            </a:r>
            <a:r>
              <a:rPr lang="zh-CN" altLang="en-US">
                <a:ea typeface="宋体" panose="02010600030101010101" pitchFamily="2" charset="-122"/>
                <a:sym typeface="MT Extra" panose="05050102010205020202" pitchFamily="18" charset="2"/>
              </a:rPr>
              <a:t>初始化为 </a:t>
            </a:r>
            <a:r>
              <a:rPr lang="en-US" altLang="zh-CN">
                <a:ea typeface="宋体" panose="02010600030101010101" pitchFamily="2" charset="-122"/>
                <a:sym typeface="MT Extra" panose="05050102010205020202" pitchFamily="18" charset="2"/>
              </a:rPr>
              <a:t>1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CN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CN">
                <a:ea typeface="宋体" panose="02010600030101010101" pitchFamily="2" charset="-122"/>
                <a:sym typeface="MT Extra" panose="05050102010205020202" pitchFamily="18" charset="2"/>
              </a:rPr>
              <a:t>P(S);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CN">
                <a:ea typeface="宋体" panose="02010600030101010101" pitchFamily="2" charset="-122"/>
                <a:sym typeface="MT Extra" panose="05050102010205020202" pitchFamily="18" charset="2"/>
              </a:rPr>
              <a:t>CriticalSection()//</a:t>
            </a:r>
            <a:r>
              <a:rPr lang="zh-CN" altLang="en-US">
                <a:ea typeface="宋体" panose="02010600030101010101" pitchFamily="2" charset="-122"/>
                <a:sym typeface="MT Extra" panose="05050102010205020202" pitchFamily="18" charset="2"/>
              </a:rPr>
              <a:t>临界区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CN">
                <a:ea typeface="宋体" panose="02010600030101010101" pitchFamily="2" charset="-122"/>
                <a:sym typeface="MT Extra" panose="05050102010205020202" pitchFamily="18" charset="2"/>
              </a:rPr>
              <a:t>V(S);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CN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CN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tabLst>
                <a:tab pos="2005013" algn="ctr"/>
                <a:tab pos="4518025" algn="ctr"/>
              </a:tabLs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信号量的使用：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Font typeface="Monotype Sorts" pitchFamily="2" charset="2"/>
              <a:buChar char="•"/>
              <a:tabLst>
                <a:tab pos="2005013" algn="ctr"/>
                <a:tab pos="4518025" algn="ctr"/>
              </a:tabLs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必须置一次且只能置一次初值，初值不能为负数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  <a:buFont typeface="Monotype Sorts" pitchFamily="2" charset="2"/>
              <a:buChar char="•"/>
              <a:tabLst>
                <a:tab pos="2005013" algn="ctr"/>
                <a:tab pos="4518025" algn="ctr"/>
              </a:tabLs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除了初始化，只能通过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操作来访问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CN"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zh-CN" altLang="en-US">
              <a:ea typeface="宋体" panose="02010600030101010101" pitchFamily="2" charset="-122"/>
              <a:sym typeface="MT Extra" panose="05050102010205020202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>
            <a:extLst>
              <a:ext uri="{FF2B5EF4-FFF2-40B4-BE49-F238E27FC236}">
                <a16:creationId xmlns:a16="http://schemas.microsoft.com/office/drawing/2014/main" id="{5B2D44F3-C75B-8623-7EBB-EDA7FEE976C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、背景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72A3B379-798C-38D0-387D-CF5E80799D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同步信号量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622F5F90-403E-914A-DB3D-F9D8439D231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tabLst>
                <a:tab pos="2001838" algn="ctr"/>
                <a:tab pos="4513263" algn="ctr"/>
              </a:tabLst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实现各种同步问题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例子：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P</a:t>
            </a:r>
            <a:r>
              <a:rPr lang="en-US" altLang="zh-CN" sz="2000" baseline="-25000">
                <a:ea typeface="宋体" panose="02010600030101010101" pitchFamily="2" charset="-122"/>
                <a:sym typeface="MT Extra" panose="05050102010205020202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  </a:t>
            </a: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和 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P</a:t>
            </a:r>
            <a:r>
              <a:rPr lang="en-US" altLang="zh-CN" sz="2000" baseline="-25000">
                <a:ea typeface="宋体" panose="02010600030101010101" pitchFamily="2" charset="-122"/>
                <a:sym typeface="MT Extra" panose="05050102010205020202" pitchFamily="18" charset="2"/>
              </a:rPr>
              <a:t>2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需要 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S</a:t>
            </a:r>
            <a:r>
              <a:rPr lang="en-US" altLang="zh-CN" sz="2000" baseline="-25000">
                <a:ea typeface="宋体" panose="02010600030101010101" pitchFamily="2" charset="-122"/>
                <a:sym typeface="MT Extra" panose="05050102010205020202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 </a:t>
            </a: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比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S</a:t>
            </a:r>
            <a:r>
              <a:rPr lang="en-US" altLang="zh-CN" sz="2000" baseline="-25000">
                <a:ea typeface="宋体" panose="02010600030101010101" pitchFamily="2" charset="-122"/>
                <a:sym typeface="MT Extra" panose="05050102010205020202" pitchFamily="18" charset="2"/>
              </a:rPr>
              <a:t>2</a:t>
            </a: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先运行</a:t>
            </a:r>
          </a:p>
          <a:p>
            <a:pPr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zh-CN" altLang="en-US" sz="2000">
                <a:ea typeface="宋体" panose="02010600030101010101" pitchFamily="2" charset="-122"/>
                <a:sym typeface="MT Extra" panose="05050102010205020202" pitchFamily="18" charset="2"/>
              </a:rPr>
              <a:t>       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semaphore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  <a:sym typeface="MT Extra" panose="05050102010205020202" pitchFamily="18" charset="2"/>
              </a:rPr>
              <a:t>synch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=</a:t>
            </a:r>
            <a:r>
              <a:rPr lang="en-US" altLang="zh-CN" sz="2000">
                <a:ea typeface="MS PGothic" panose="020B0600070205080204" pitchFamily="34" charset="-128"/>
                <a:sym typeface="MT Extra" panose="05050102010205020202" pitchFamily="18" charset="2"/>
              </a:rPr>
              <a:t>0 </a:t>
            </a: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P1:</a:t>
            </a: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   S</a:t>
            </a:r>
            <a:r>
              <a:rPr lang="en-US" altLang="zh-CN" sz="2000" baseline="-25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   signal(synch);</a:t>
            </a: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P2:</a:t>
            </a: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   wait(synch)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;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sym typeface="MT Extra" panose="05050102010205020202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2001838" algn="ctr"/>
                <a:tab pos="4513263" algn="ctr"/>
              </a:tabLst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   S</a:t>
            </a:r>
            <a:r>
              <a:rPr lang="en-US" altLang="zh-CN" sz="2000" baseline="-25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2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MT Extra" panose="05050102010205020202" pitchFamily="18" charset="2"/>
              </a:rPr>
              <a:t>;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862DC0-3DD5-B37B-BFD1-530436823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434975"/>
            <a:ext cx="7404100" cy="6477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死锁和饥饿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63AE7D9-14C2-FF50-1880-BACAB356B9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2325" y="1217613"/>
            <a:ext cx="7321550" cy="4724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死锁 – 两个或多个进程无限期地等待一个事件的发生，而该事件正是由其中的一个等待进程引起的.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S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>
                <a:ea typeface="宋体" panose="02010600030101010101" pitchFamily="2" charset="-122"/>
              </a:rPr>
              <a:t>Q</a:t>
            </a:r>
            <a:r>
              <a:rPr lang="zh-CN" altLang="en-US" sz="2000">
                <a:ea typeface="宋体" panose="02010600030101010101" pitchFamily="2" charset="-122"/>
              </a:rPr>
              <a:t>是两个初值为1的信号量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 i="1" baseline="-25000">
                <a:ea typeface="宋体" panose="02010600030101010101" pitchFamily="2" charset="-122"/>
              </a:rPr>
              <a:t>1</a:t>
            </a:r>
            <a:endParaRPr lang="en-US" altLang="zh-CN" sz="2000" i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);	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P(</a:t>
            </a:r>
            <a:r>
              <a:rPr lang="en-US" altLang="zh-CN" sz="2000" i="1">
                <a:ea typeface="宋体" panose="02010600030101010101" pitchFamily="2" charset="-122"/>
              </a:rPr>
              <a:t>Q</a:t>
            </a:r>
            <a:r>
              <a:rPr lang="en-US" altLang="zh-CN" sz="2000">
                <a:ea typeface="宋体" panose="02010600030101010101" pitchFamily="2" charset="-122"/>
              </a:rPr>
              <a:t>);	P(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CN" sz="2000">
                <a:ea typeface="宋体" panose="02010600030101010101" pitchFamily="2" charset="-122"/>
              </a:rPr>
              <a:t>		 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	 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		V(</a:t>
            </a:r>
            <a:r>
              <a:rPr lang="en-US" altLang="zh-CN" sz="2000" i="1">
                <a:ea typeface="宋体" panose="02010600030101010101" pitchFamily="2" charset="-122"/>
                <a:sym typeface="MT Extra" panose="05050102010205020202" pitchFamily="18" charset="2"/>
              </a:rPr>
              <a:t>S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);	V(</a:t>
            </a:r>
            <a:r>
              <a:rPr lang="en-US" altLang="zh-CN" sz="2000" i="1">
                <a:ea typeface="宋体" panose="02010600030101010101" pitchFamily="2" charset="-122"/>
                <a:sym typeface="MT Extra" panose="05050102010205020202" pitchFamily="18" charset="2"/>
              </a:rPr>
              <a:t>Q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		V(</a:t>
            </a:r>
            <a:r>
              <a:rPr lang="en-US" altLang="zh-CN" sz="2000" i="1">
                <a:ea typeface="宋体" panose="02010600030101010101" pitchFamily="2" charset="-122"/>
                <a:sym typeface="MT Extra" panose="05050102010205020202" pitchFamily="18" charset="2"/>
              </a:rPr>
              <a:t>Q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)	V(</a:t>
            </a:r>
            <a:r>
              <a:rPr lang="en-US" altLang="zh-CN" sz="2000" i="1">
                <a:ea typeface="宋体" panose="02010600030101010101" pitchFamily="2" charset="-122"/>
                <a:sym typeface="MT Extra" panose="05050102010205020202" pitchFamily="18" charset="2"/>
              </a:rPr>
              <a:t>S</a:t>
            </a:r>
            <a:r>
              <a:rPr lang="en-US" altLang="zh-CN" sz="2000">
                <a:ea typeface="宋体" panose="02010600030101010101" pitchFamily="2" charset="-122"/>
                <a:sym typeface="MT Extra" panose="05050102010205020202" pitchFamily="18" charset="2"/>
              </a:rPr>
              <a:t>);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zh-CN" altLang="en-US" sz="2000">
                <a:ea typeface="宋体" panose="02010600030101010101" pitchFamily="2" charset="-122"/>
              </a:rPr>
              <a:t>饥饿 – 无限期地阻塞。进程可能永远无法从它等待的信号量队列中移去.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">
            <a:extLst>
              <a:ext uri="{FF2B5EF4-FFF2-40B4-BE49-F238E27FC236}">
                <a16:creationId xmlns:a16="http://schemas.microsoft.com/office/drawing/2014/main" id="{0D82AD7C-4130-1827-FCCB-2A9295B4710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、经典同步问题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A151613-62FC-A71E-244E-4CA86048D9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469900"/>
            <a:ext cx="7493000" cy="4953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经典同步问题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1AF154F-2607-E6AB-F77A-C603FDBA53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5705475" cy="2352675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有限缓冲区问题（生产者</a:t>
            </a:r>
            <a:r>
              <a:rPr lang="en-US" altLang="zh-CN" sz="2000">
                <a:ea typeface="宋体" panose="02010600030101010101" pitchFamily="2" charset="-122"/>
              </a:rPr>
              <a:t>-</a:t>
            </a:r>
            <a:r>
              <a:rPr lang="zh-CN" altLang="en-US" sz="2000">
                <a:ea typeface="宋体" panose="02010600030101010101" pitchFamily="2" charset="-122"/>
              </a:rPr>
              <a:t>消费者问题）</a:t>
            </a: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读者写者问题</a:t>
            </a:r>
          </a:p>
          <a:p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 panose="02010600030101010101" pitchFamily="2" charset="-122"/>
              </a:rPr>
              <a:t>哲学家就餐问题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>
            <a:extLst>
              <a:ext uri="{FF2B5EF4-FFF2-40B4-BE49-F238E27FC236}">
                <a16:creationId xmlns:a16="http://schemas.microsoft.com/office/drawing/2014/main" id="{191AAB56-80DB-A96F-8C72-C303C698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5961063"/>
            <a:ext cx="5821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信号量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empty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初值为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full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初值为0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D72C6C6E-66AD-9190-AF5F-68E44E0B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06400"/>
            <a:ext cx="68580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/>
            <a:lvl2pPr/>
            <a:lvl3pPr marL="1143000"/>
            <a:lvl4pPr marL="1600200"/>
            <a:lvl5pPr marL="2057400"/>
            <a:lvl6pPr marL="2514600"/>
            <a:lvl7pPr marL="2971800"/>
            <a:lvl8pPr marL="3429000"/>
            <a:lvl9pPr marL="3886200"/>
          </a:lstStyle>
          <a:p>
            <a:pPr algn="ctr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单缓存生产者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-</a:t>
            </a: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消费者解决方案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42B39ED0-012B-379B-3093-C0BE05D000D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03288" y="1257300"/>
            <a:ext cx="3598862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Repeat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生产一个产品；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P(empty);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送产品到缓冲区；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V(full);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Until false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CC3525ED-E4EB-D538-3DAE-5F43D3DAAE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6950" y="1104900"/>
            <a:ext cx="3600450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Repeat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P(full);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从缓冲区中取产品；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V(empty);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消费产品；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Until false</a:t>
            </a:r>
          </a:p>
          <a:p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88EFF56F-7BFD-8946-0425-A4B0A73935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tabLst>
                <a:tab pos="2058988" algn="l"/>
                <a:tab pos="2459038" algn="l"/>
              </a:tabLst>
            </a:pPr>
            <a:r>
              <a:rPr lang="zh-CN" altLang="en-US">
                <a:ea typeface="宋体" panose="02010600030101010101" pitchFamily="2" charset="-122"/>
              </a:rPr>
              <a:t>共享数据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semaphore full, empty, mutex;</a:t>
            </a:r>
            <a:br>
              <a:rPr lang="en-US" altLang="zh-CN" b="1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初始化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full = 0, empty = n, mutex = 1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5886C4D4-CD40-95A7-32D6-7DD102F56D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377825"/>
            <a:ext cx="80772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b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多缓冲区问题</a:t>
            </a:r>
          </a:p>
        </p:txBody>
      </p:sp>
      <p:graphicFrame>
        <p:nvGraphicFramePr>
          <p:cNvPr id="37892" name="对象 1">
            <a:extLst>
              <a:ext uri="{FF2B5EF4-FFF2-40B4-BE49-F238E27FC236}">
                <a16:creationId xmlns:a16="http://schemas.microsoft.com/office/drawing/2014/main" id="{59EF519F-5618-6AC3-F8F7-5F7D38368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3724275"/>
          <a:ext cx="853440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82080" imgH="1311840" progId="Visio.Drawing.11">
                  <p:embed/>
                </p:oleObj>
              </mc:Choice>
              <mc:Fallback>
                <p:oleObj r:id="rId2" imgW="4582080" imgH="1311840" progId="Visio.Drawing.11">
                  <p:embed/>
                  <p:pic>
                    <p:nvPicPr>
                      <p:cNvPr id="37892" name="对象 1">
                        <a:extLst>
                          <a:ext uri="{FF2B5EF4-FFF2-40B4-BE49-F238E27FC236}">
                            <a16:creationId xmlns:a16="http://schemas.microsoft.com/office/drawing/2014/main" id="{59EF519F-5618-6AC3-F8F7-5F7D38368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724275"/>
                        <a:ext cx="8534400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8F7DEAD1-2F0F-178E-A8C6-AF118C7369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3613150" cy="44831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生产者：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produce an item in nextp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wait(mutex);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add nextp 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signal(mutex);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	} while (1);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2B0064D9-3EC7-A1A6-C27C-1886F9D4B3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解决方法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D555CCF-F513-2E1A-C7C5-992EFF49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362075"/>
            <a:ext cx="44831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597025" algn="l"/>
                <a:tab pos="1941513" algn="l"/>
                <a:tab pos="2286000" algn="l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2000"/>
              <a:t>消费者：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wait(mutex);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remove an item from buffer to nextc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signal(mutex);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consume the item in nextc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	} while (1);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E3DA8C3-2F50-E778-0D34-24BCC564A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6325" y="500063"/>
            <a:ext cx="6057900" cy="447675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读者写者问题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ED6486E-DA3F-0FD3-0CED-4ED3E503CF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47800"/>
            <a:ext cx="77724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读者写者问题</a:t>
            </a:r>
          </a:p>
          <a:p>
            <a:pPr>
              <a:buFont typeface="Monotype Sorts" pitchFamily="2" charset="2"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 有两组并发进程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读者和写者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共享一组数据区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要求：允许多个读者同时执行读操作；不允许读者、写者同时操作；不允许多个写者同时操作。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F1EDFE6-4529-8CC3-AB6B-D15FAF2A01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38250" y="533400"/>
            <a:ext cx="6886575" cy="4572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读者优先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026A43-0D66-D9C0-6B93-E9AFB7792A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267700" cy="46482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如果读者来：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）无读者、写者，新读者可以读。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）有写者等，但有其它读者正在读，则新读者也可以读。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）有写者写，新读者等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如果写者来：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）无读者，新写者可以写。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）有读者，新写者等待。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）有其它写者，新写者等待。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D2EBFCF-30A3-C755-B792-194F3B8295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41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读者写者问题解决方案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C220E65-2841-47B0-2586-D90CA727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4191000" cy="5384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读者：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Repeat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P(mutex);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readcount:=readcount+1;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if readcount=1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then P (w);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V(mutex);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读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P(mutex);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readcount:=readcount-1;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if readcount=0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then V(w);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V(mutex);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1" charset="-122"/>
              </a:rPr>
              <a:t>Until false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5136181-81D7-3C3C-92E5-281D7C41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1574800"/>
            <a:ext cx="2362200" cy="4343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写者：</a:t>
            </a: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Repeat</a:t>
            </a:r>
          </a:p>
          <a:p>
            <a:pPr algn="ctr" eaLnBrk="1" hangingPunct="1">
              <a:buFont typeface="Monotype Sorts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P(w);</a:t>
            </a:r>
          </a:p>
          <a:p>
            <a:pPr algn="ctr" eaLnBrk="1" hangingPunct="1">
              <a:buFont typeface="Monotype Sorts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1" hangingPunct="1">
              <a:buFont typeface="Monotype Sorts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</a:rPr>
              <a:t>写</a:t>
            </a:r>
          </a:p>
          <a:p>
            <a:pPr algn="ctr" eaLnBrk="1" hangingPunct="1">
              <a:buFont typeface="Monotype Sorts" pitchFamily="2" charset="2"/>
              <a:buNone/>
            </a:pPr>
            <a:endParaRPr lang="zh-CN" altLang="en-US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V(w);</a:t>
            </a:r>
          </a:p>
          <a:p>
            <a:pPr algn="ctr" eaLnBrk="1" hangingPunct="1">
              <a:buFont typeface="Monotype Sorts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楷体_GB2312" pitchFamily="1" charset="-122"/>
            </a:endParaRPr>
          </a:p>
          <a:p>
            <a:pPr algn="ctr" eaLnBrk="1" hangingPunct="1"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</a:rPr>
              <a:t>Until false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6046B556-28ED-9EAB-3B44-D924A6349E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3275" y="384175"/>
            <a:ext cx="6794500" cy="6985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数据的不一致性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E4A04C64-53E3-765F-4259-C8EAEA975F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09688"/>
            <a:ext cx="7334250" cy="4529137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多个进程并发或并行执行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可在任何时候被中断，部分代码连续执行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对共享数据的并发</a:t>
            </a:r>
            <a:r>
              <a:rPr lang="en-US" altLang="zh-CN" sz="2000">
                <a:ea typeface="宋体" panose="02010600030101010101" pitchFamily="2" charset="-122"/>
              </a:rPr>
              <a:t>/</a:t>
            </a:r>
            <a:r>
              <a:rPr lang="zh-CN" altLang="en-US" sz="2000">
                <a:ea typeface="宋体" panose="02010600030101010101" pitchFamily="2" charset="-122"/>
              </a:rPr>
              <a:t>并行访问可能导致</a:t>
            </a:r>
            <a:r>
              <a:rPr lang="zh-CN" altLang="en-US" sz="2000" b="1">
                <a:ea typeface="宋体" panose="02010600030101010101" pitchFamily="2" charset="-122"/>
              </a:rPr>
              <a:t>数据的不一致性</a:t>
            </a:r>
          </a:p>
          <a:p>
            <a:pPr lvl="1"/>
            <a:r>
              <a:rPr lang="zh-CN" altLang="en-US" sz="2000" b="1">
                <a:ea typeface="宋体" panose="02010600030101010101" pitchFamily="2" charset="-122"/>
              </a:rPr>
              <a:t>不可再现性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保证并发进程正确执行顺序的机制</a:t>
            </a:r>
            <a:r>
              <a:rPr lang="en-US" altLang="zh-CN" sz="2000">
                <a:ea typeface="宋体" panose="02010600030101010101" pitchFamily="2" charset="-122"/>
              </a:rPr>
              <a:t>-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同步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例子：解决有界缓冲问题的共享内存方法中使用</a:t>
            </a:r>
            <a:r>
              <a:rPr lang="en-US" altLang="zh-CN" sz="2000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个缓冲区的问题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增加变量</a:t>
            </a:r>
            <a:r>
              <a:rPr lang="en-US" altLang="zh-CN" sz="2000">
                <a:ea typeface="宋体" panose="02010600030101010101" pitchFamily="2" charset="-122"/>
              </a:rPr>
              <a:t>counter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初始化为</a:t>
            </a:r>
            <a:r>
              <a:rPr lang="en-US" altLang="zh-CN" sz="2000">
                <a:ea typeface="宋体" panose="02010600030101010101" pitchFamily="2" charset="-122"/>
              </a:rPr>
              <a:t>0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每次向缓冲区增加一个新项时，</a:t>
            </a:r>
            <a:r>
              <a:rPr lang="en-US" altLang="zh-CN" sz="2000">
                <a:ea typeface="宋体" panose="02010600030101010101" pitchFamily="2" charset="-122"/>
              </a:rPr>
              <a:t>counter</a:t>
            </a:r>
            <a:r>
              <a:rPr lang="zh-CN" altLang="en-US" sz="2000">
                <a:ea typeface="宋体" panose="02010600030101010101" pitchFamily="2" charset="-122"/>
              </a:rPr>
              <a:t>递增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每次从缓冲区中移去一项时，</a:t>
            </a:r>
            <a:r>
              <a:rPr lang="en-US" altLang="zh-CN" sz="2000">
                <a:ea typeface="宋体" panose="02010600030101010101" pitchFamily="2" charset="-122"/>
              </a:rPr>
              <a:t>counter</a:t>
            </a:r>
            <a:r>
              <a:rPr lang="zh-CN" altLang="en-US" sz="2000">
                <a:ea typeface="宋体" panose="02010600030101010101" pitchFamily="2" charset="-122"/>
              </a:rPr>
              <a:t>递减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BB523611-5F3C-CEBB-3ED4-A62E1F1614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6149" name="Picture 8" descr="001">
              <a:hlinkClick r:id="rId2" action="ppaction://hlinksldjump"/>
              <a:extLst>
                <a:ext uri="{FF2B5EF4-FFF2-40B4-BE49-F238E27FC236}">
                  <a16:creationId xmlns:a16="http://schemas.microsoft.com/office/drawing/2014/main" id="{ED598344-020E-3850-7AF1-1EA4D21E2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9" descr="24arrow03242">
              <a:hlinkClick r:id="rId2" action="ppaction://hlinksldjump"/>
              <a:extLst>
                <a:ext uri="{FF2B5EF4-FFF2-40B4-BE49-F238E27FC236}">
                  <a16:creationId xmlns:a16="http://schemas.microsoft.com/office/drawing/2014/main" id="{CDB4837B-D348-7558-AAFC-4D9B085C5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DB3E81E-671F-DDD7-1AC5-002FADE74E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45243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思考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041543C-0C4A-87C6-81EC-CBE5D73C9A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406525"/>
            <a:ext cx="76898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第二类读者写者问题：写者优先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条件：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）多个读者可以同时进行读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）写者必须互斥（只允许一个写者写，也不能读者写者同时进行）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）写者优先于读者（一旦有写者，则后续读者必须等待，唤醒时优先考虑写者）</a:t>
            </a:r>
          </a:p>
          <a:p>
            <a:r>
              <a:rPr lang="zh-CN" altLang="en-US" sz="2400" b="1">
                <a:ea typeface="宋体" panose="02010600030101010101" pitchFamily="2" charset="-122"/>
              </a:rPr>
              <a:t>如何用</a:t>
            </a:r>
            <a:r>
              <a:rPr lang="en-US" altLang="zh-CN" sz="2400" b="1">
                <a:ea typeface="宋体" panose="02010600030101010101" pitchFamily="2" charset="-122"/>
              </a:rPr>
              <a:t>PV</a:t>
            </a:r>
            <a:r>
              <a:rPr lang="zh-CN" altLang="en-US" sz="2400" b="1">
                <a:ea typeface="宋体" panose="02010600030101010101" pitchFamily="2" charset="-122"/>
              </a:rPr>
              <a:t>操作实现？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AF1C79B8-A979-7089-2BF3-DC31E712B7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4305300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CN">
                <a:ea typeface="宋体" panose="02010600030101010101" pitchFamily="2" charset="-122"/>
              </a:rPr>
              <a:t>Shared data </a:t>
            </a:r>
          </a:p>
          <a:p>
            <a:pPr>
              <a:buFont typeface="Monotype Sorts" pitchFamily="2" charset="2"/>
              <a:buNone/>
              <a:tabLst>
                <a:tab pos="1370013" algn="l"/>
                <a:tab pos="1541463" algn="l"/>
              </a:tabLst>
            </a:pPr>
            <a:r>
              <a:rPr lang="en-US" altLang="zh-CN">
                <a:ea typeface="宋体" panose="02010600030101010101" pitchFamily="2" charset="-122"/>
              </a:rPr>
              <a:t>		Semaphore chopStick[]  = new Semaphore[5];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BD445255-4890-C165-025D-757FE6D8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752" r="9151" b="710"/>
          <a:stretch>
            <a:fillRect/>
          </a:stretch>
        </p:blipFill>
        <p:spPr bwMode="auto">
          <a:xfrm>
            <a:off x="2751138" y="1400175"/>
            <a:ext cx="3336925" cy="32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5">
            <a:extLst>
              <a:ext uri="{FF2B5EF4-FFF2-40B4-BE49-F238E27FC236}">
                <a16:creationId xmlns:a16="http://schemas.microsoft.com/office/drawing/2014/main" id="{FF237678-6D00-3E1D-08C9-70577C1E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5029200"/>
            <a:ext cx="4638675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6">
            <a:extLst>
              <a:ext uri="{FF2B5EF4-FFF2-40B4-BE49-F238E27FC236}">
                <a16:creationId xmlns:a16="http://schemas.microsoft.com/office/drawing/2014/main" id="{0A42C176-DA7B-5EF4-4E9C-5922257A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27625"/>
            <a:ext cx="16097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Rectangle 7">
            <a:extLst>
              <a:ext uri="{FF2B5EF4-FFF2-40B4-BE49-F238E27FC236}">
                <a16:creationId xmlns:a16="http://schemas.microsoft.com/office/drawing/2014/main" id="{EFBF9D72-F3B2-1BFA-48AC-C8BC968494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6275" y="544513"/>
            <a:ext cx="8077200" cy="3524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C564E84-EC40-FBAE-A0FB-B83B02EA0E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223838"/>
            <a:ext cx="8229600" cy="787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3E591AC-9B6F-CE6D-21C8-8C6D4A5144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7160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Philosopher </a:t>
            </a:r>
            <a:r>
              <a:rPr lang="en-US" altLang="zh-CN" sz="1600" b="1" i="1">
                <a:ea typeface="宋体" panose="02010600030101010101" pitchFamily="2" charset="-122"/>
              </a:rPr>
              <a:t>i</a:t>
            </a:r>
            <a:r>
              <a:rPr lang="en-US" altLang="zh-CN" sz="1600" b="1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while (true)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// get left chopstick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P(chopStick[i] 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// get right chopstick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 P(chopStick[(i + 1) % 5] 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endParaRPr lang="en-US" altLang="zh-CN" sz="1600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// eat for awhile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//return left chopstick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 V(chopStick[i] 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// return right chopstick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 V(chopStick[(i + 1) % 5] );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	// think for awhile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altLang="zh-CN" sz="1600" b="1">
                <a:ea typeface="宋体" panose="02010600030101010101" pitchFamily="2" charset="-122"/>
              </a:rPr>
              <a:t>		}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F1ED5244-57C0-1422-73B4-E2730AA0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5029200"/>
            <a:ext cx="4638675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155975E2-1169-2B62-552D-75CD9B41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27625"/>
            <a:ext cx="16097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93F4239-BE30-1C47-BCF2-3C4D60D710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159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F1291E3-CD67-B076-03AC-3EF4145AB0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8001000" cy="31369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为防止死锁发生可采取的措施：</a:t>
            </a:r>
          </a:p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最多允许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个哲学家同时坐在桌子周围</a:t>
            </a:r>
          </a:p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仅当一个哲学家左右两边的筷子都可用时，才允许他拿筷子。</a:t>
            </a:r>
          </a:p>
          <a:p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给所有哲学家编号，奇数号的哲学家必须首先拿左边的筷子，偶数号的哲学家则反之</a:t>
            </a:r>
          </a:p>
          <a:p>
            <a:pPr>
              <a:buFont typeface="Monotype Sorts" pitchFamily="2" charset="2"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      为了避免死锁，所以把哲学家分为三种状态，思考，饥饿，进食，并且一次拿到两只筷子，否则不拿。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96613DC4-357F-6589-CA2A-76661FE4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27625"/>
            <a:ext cx="16097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5D043613-3FC5-6272-7DAB-677262D86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5029200"/>
            <a:ext cx="4638675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40E29F7-5D12-366A-7DA6-B0A7088A73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5538" y="487363"/>
            <a:ext cx="7175500" cy="508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14ABEF9-53BA-EEE1-5967-5357095AFF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848600" cy="36576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state:array[0..4] of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          (Thinking,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ungry,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ating)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ph: array[0..4] of semaphore;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mutex:semaphore;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i:0..4;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18A5434E-8C40-3C34-9C30-7A79EA7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27625"/>
            <a:ext cx="1609725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BEBAF936-1D90-6E0B-E115-B9FB2CB3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5029200"/>
            <a:ext cx="4638675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9">
            <a:extLst>
              <a:ext uri="{FF2B5EF4-FFF2-40B4-BE49-F238E27FC236}">
                <a16:creationId xmlns:a16="http://schemas.microsoft.com/office/drawing/2014/main" id="{A645CDB7-E83F-8531-2D9C-E3C48CB4B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428625"/>
            <a:ext cx="6934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/>
            <a:lvl2pPr/>
            <a:lvl3pPr marL="1143000"/>
            <a:lvl4pPr marL="1600200"/>
            <a:lvl5pPr marL="2057400"/>
            <a:lvl6pPr marL="2514600"/>
            <a:lvl7pPr marL="2971800"/>
            <a:lvl8pPr marL="3429000"/>
            <a:lvl9pPr marL="3886200"/>
          </a:lstStyle>
          <a:p>
            <a:pPr algn="ctr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哲学家就餐问题解决方案</a:t>
            </a:r>
          </a:p>
        </p:txBody>
      </p:sp>
      <p:sp>
        <p:nvSpPr>
          <p:cNvPr id="48131" name="Rectangle 10">
            <a:extLst>
              <a:ext uri="{FF2B5EF4-FFF2-40B4-BE49-F238E27FC236}">
                <a16:creationId xmlns:a16="http://schemas.microsoft.com/office/drawing/2014/main" id="{BDFB4B70-DD5C-7263-A4F8-4382BF9A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362075"/>
            <a:ext cx="77851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Procedure test(i:=0…4);</a:t>
            </a:r>
          </a:p>
          <a:p>
            <a:r>
              <a:rPr lang="en-US" altLang="zh-CN" sz="2400"/>
              <a:t>    begin</a:t>
            </a:r>
          </a:p>
          <a:p>
            <a:r>
              <a:rPr lang="en-US" altLang="zh-CN" sz="2400"/>
              <a:t>        if (state[ i ] = hungry</a:t>
            </a:r>
            <a:r>
              <a:rPr lang="zh-CN" altLang="en-US" sz="2400"/>
              <a:t>) </a:t>
            </a:r>
            <a:r>
              <a:rPr lang="en-US" altLang="zh-CN" sz="2400"/>
              <a:t>And</a:t>
            </a:r>
          </a:p>
          <a:p>
            <a:r>
              <a:rPr lang="en-US" altLang="zh-CN" sz="2400"/>
              <a:t>          (state[(i-1)mod5]</a:t>
            </a:r>
            <a:r>
              <a:rPr lang="en-US" altLang="zh-CN" sz="2400">
                <a:sym typeface="Math B"/>
              </a:rPr>
              <a:t>&lt;&gt;eating</a:t>
            </a:r>
            <a:r>
              <a:rPr lang="zh-CN" altLang="en-US" sz="2400"/>
              <a:t>) </a:t>
            </a:r>
            <a:r>
              <a:rPr lang="en-US" altLang="zh-CN" sz="2400"/>
              <a:t>And</a:t>
            </a:r>
          </a:p>
          <a:p>
            <a:r>
              <a:rPr lang="en-US" altLang="zh-CN" sz="2400"/>
              <a:t>          (state[(i+1)mod5]&lt;&gt;eating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</a:t>
            </a:r>
            <a:r>
              <a:rPr lang="en-US" altLang="zh-CN" sz="2400"/>
              <a:t>then begin</a:t>
            </a:r>
          </a:p>
          <a:p>
            <a:r>
              <a:rPr lang="en-US" altLang="zh-CN" sz="2400"/>
              <a:t>                 state[ i ]=eating</a:t>
            </a:r>
            <a:endParaRPr lang="zh-CN" altLang="en-US" sz="2400"/>
          </a:p>
          <a:p>
            <a:r>
              <a:rPr lang="zh-CN" altLang="en-US" sz="2400"/>
              <a:t>                 </a:t>
            </a:r>
            <a:r>
              <a:rPr lang="en-US" altLang="zh-CN" sz="2400"/>
              <a:t>V(ph[ i ])</a:t>
            </a:r>
          </a:p>
          <a:p>
            <a:r>
              <a:rPr lang="en-US" altLang="zh-CN" sz="2400"/>
              <a:t>                 end</a:t>
            </a:r>
          </a:p>
          <a:p>
            <a:r>
              <a:rPr lang="en-US" altLang="zh-CN" sz="2400"/>
              <a:t>     end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1C32C43D-7B56-4C00-D7E0-4D250DA20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939800"/>
            <a:ext cx="687228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Procedure philosopher(i: 0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～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4)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Begin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    Repeat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         thinking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   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state[i ]:=hungry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  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P(mutex);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         test(i);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        V(mutex);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         P(ph[ i ]);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             get left chopstick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	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get right chopstick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   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eating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   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return left chopstick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     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return right chopstick</a:t>
            </a:r>
            <a:r>
              <a:rPr lang="zh-CN" altLang="en-US" sz="2400">
                <a:latin typeface="Times New Roman" panose="02020603050405020304" pitchFamily="18" charset="0"/>
                <a:ea typeface="楷体_GB2312" pitchFamily="1" charset="-122"/>
              </a:rPr>
              <a:t> 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>
                <a:solidFill>
                  <a:srgbClr val="0000B2"/>
                </a:solidFill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en-US" altLang="zh-CN" sz="2400">
                <a:latin typeface="Times New Roman" panose="02020603050405020304" pitchFamily="18" charset="0"/>
                <a:ea typeface="楷体_GB2312" pitchFamily="1" charset="-122"/>
              </a:rPr>
              <a:t>Untile False</a:t>
            </a:r>
          </a:p>
        </p:txBody>
      </p:sp>
      <p:sp>
        <p:nvSpPr>
          <p:cNvPr id="55299" name="Text Box 7">
            <a:extLst>
              <a:ext uri="{FF2B5EF4-FFF2-40B4-BE49-F238E27FC236}">
                <a16:creationId xmlns:a16="http://schemas.microsoft.com/office/drawing/2014/main" id="{915AB898-20AC-8CA2-92DC-0DC4D7476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304800"/>
            <a:ext cx="6934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/>
            <a:lvl2pPr/>
            <a:lvl3pPr marL="1143000"/>
            <a:lvl4pPr marL="1600200"/>
            <a:lvl5pPr marL="2057400"/>
            <a:lvl6pPr marL="2514600"/>
            <a:lvl7pPr marL="2971800"/>
            <a:lvl8pPr marL="3429000"/>
            <a:lvl9pPr marL="3886200"/>
          </a:lstStyle>
          <a:p>
            <a:pPr algn="ctr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2" charset="0"/>
              </a:rPr>
              <a:t>哲学家就餐问题解决方案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BA6603A-5B4B-35C3-4B9E-0567608FF0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50838"/>
            <a:ext cx="8229600" cy="635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思考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29B40F4-D344-7123-69DE-F6D0AAD187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3600" b="1">
                <a:ea typeface="宋体" panose="02010600030101010101" pitchFamily="2" charset="-122"/>
              </a:rPr>
              <a:t>！！以上算法存在一个问题，请思考并提出解决方法。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1F3C62C-99F8-583A-B23B-6956BB2179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8500" y="3381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P.V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操作讨论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</a:b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B746CFF-115E-DE87-03C8-6F75C91E8A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8950" y="1457325"/>
            <a:ext cx="8362950" cy="47879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1) 信号量的物理含义：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S&gt;0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表示有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个资源可用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S=0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表示无资源可用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S&lt;0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则|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 |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表示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等待队列中的进程个数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P(S):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表示申请一个资源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V(S)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表示释放一个资源。信号量的初值应该大于等于0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2) 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P.V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操作必须成对出现，有一个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操作就一定有一个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当为互斥操作时，它们同处于同一进程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当为同步操作时，则不在同一进程中出现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如果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P(S1)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P(S2)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两个操作在一起，那么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操作的顺序至关重要,一个同步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操作与一个互斥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操作在一起时同步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操作在互斥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操作前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而两个</a:t>
            </a: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操作无关紧要</a:t>
            </a:r>
          </a:p>
          <a:p>
            <a:endParaRPr lang="zh-CN" altLang="en-US" sz="20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50%">
            <a:extLst>
              <a:ext uri="{FF2B5EF4-FFF2-40B4-BE49-F238E27FC236}">
                <a16:creationId xmlns:a16="http://schemas.microsoft.com/office/drawing/2014/main" id="{8013BBA6-7C35-C40F-F807-841928EE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7086600" cy="2895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BB1CA13-C873-720E-029F-2A43052F08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2513" y="388938"/>
            <a:ext cx="6505575" cy="487362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同步问题例子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41726C18-AA67-E2B0-1F0C-40638BC7FE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31875" y="1433513"/>
            <a:ext cx="6942138" cy="40767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用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P.V</a:t>
            </a:r>
            <a:r>
              <a:rPr lang="zh-CN" altLang="en-US" sz="3200">
                <a:latin typeface="楷体_GB2312" pitchFamily="1" charset="-122"/>
                <a:ea typeface="楷体_GB2312" pitchFamily="1" charset="-122"/>
              </a:rPr>
              <a:t>操作解决下图之同步问题</a:t>
            </a: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: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1FC02098-96F3-C4DA-C174-D0E5BE2C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BAD0135-09E8-0543-2D11-91AC740B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3ABECCB1-EE2D-189D-F882-DEAC3607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A84EA707-8633-8488-9BF7-2F2706F1B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endParaRPr lang="zh-CN" altLang="zh-CN"/>
          </a:p>
        </p:txBody>
      </p:sp>
      <p:sp>
        <p:nvSpPr>
          <p:cNvPr id="52233" name="Freeform 9">
            <a:extLst>
              <a:ext uri="{FF2B5EF4-FFF2-40B4-BE49-F238E27FC236}">
                <a16:creationId xmlns:a16="http://schemas.microsoft.com/office/drawing/2014/main" id="{F3868441-4E5E-A88F-9E8B-917312CF45E7}"/>
              </a:ext>
            </a:extLst>
          </p:cNvPr>
          <p:cNvSpPr>
            <a:spLocks/>
          </p:cNvSpPr>
          <p:nvPr/>
        </p:nvSpPr>
        <p:spPr bwMode="auto">
          <a:xfrm>
            <a:off x="1752600" y="3505200"/>
            <a:ext cx="1676400" cy="228600"/>
          </a:xfrm>
          <a:custGeom>
            <a:avLst/>
            <a:gdLst>
              <a:gd name="T0" fmla="*/ 0 w 1296"/>
              <a:gd name="T1" fmla="*/ 228600 h 168"/>
              <a:gd name="T2" fmla="*/ 682978 w 1296"/>
              <a:gd name="T3" fmla="*/ 32657 h 168"/>
              <a:gd name="T4" fmla="*/ 1179689 w 1296"/>
              <a:gd name="T5" fmla="*/ 32657 h 168"/>
              <a:gd name="T6" fmla="*/ 1676400 w 1296"/>
              <a:gd name="T7" fmla="*/ 228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168">
                <a:moveTo>
                  <a:pt x="0" y="168"/>
                </a:moveTo>
                <a:cubicBezTo>
                  <a:pt x="188" y="108"/>
                  <a:pt x="376" y="48"/>
                  <a:pt x="528" y="24"/>
                </a:cubicBezTo>
                <a:cubicBezTo>
                  <a:pt x="680" y="0"/>
                  <a:pt x="784" y="0"/>
                  <a:pt x="912" y="24"/>
                </a:cubicBezTo>
                <a:cubicBezTo>
                  <a:pt x="1040" y="48"/>
                  <a:pt x="1224" y="144"/>
                  <a:pt x="1296" y="168"/>
                </a:cubicBezTo>
              </a:path>
            </a:pathLst>
          </a:custGeom>
          <a:noFill/>
          <a:ln w="38100" cmpd="sng">
            <a:solidFill>
              <a:srgbClr val="0000CC"/>
            </a:solidFill>
            <a:bevel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2234" name="Freeform 10">
            <a:extLst>
              <a:ext uri="{FF2B5EF4-FFF2-40B4-BE49-F238E27FC236}">
                <a16:creationId xmlns:a16="http://schemas.microsoft.com/office/drawing/2014/main" id="{71DFB470-6A78-955B-52B2-08B10A73E2A2}"/>
              </a:ext>
            </a:extLst>
          </p:cNvPr>
          <p:cNvSpPr>
            <a:spLocks/>
          </p:cNvSpPr>
          <p:nvPr/>
        </p:nvSpPr>
        <p:spPr bwMode="auto">
          <a:xfrm>
            <a:off x="3581400" y="3505200"/>
            <a:ext cx="1676400" cy="228600"/>
          </a:xfrm>
          <a:custGeom>
            <a:avLst/>
            <a:gdLst>
              <a:gd name="T0" fmla="*/ 0 w 1296"/>
              <a:gd name="T1" fmla="*/ 228600 h 168"/>
              <a:gd name="T2" fmla="*/ 682978 w 1296"/>
              <a:gd name="T3" fmla="*/ 32657 h 168"/>
              <a:gd name="T4" fmla="*/ 1179689 w 1296"/>
              <a:gd name="T5" fmla="*/ 32657 h 168"/>
              <a:gd name="T6" fmla="*/ 1676400 w 1296"/>
              <a:gd name="T7" fmla="*/ 228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168">
                <a:moveTo>
                  <a:pt x="0" y="168"/>
                </a:moveTo>
                <a:cubicBezTo>
                  <a:pt x="188" y="108"/>
                  <a:pt x="376" y="48"/>
                  <a:pt x="528" y="24"/>
                </a:cubicBezTo>
                <a:cubicBezTo>
                  <a:pt x="680" y="0"/>
                  <a:pt x="784" y="0"/>
                  <a:pt x="912" y="24"/>
                </a:cubicBezTo>
                <a:cubicBezTo>
                  <a:pt x="1040" y="48"/>
                  <a:pt x="1224" y="144"/>
                  <a:pt x="1296" y="168"/>
                </a:cubicBezTo>
              </a:path>
            </a:pathLst>
          </a:custGeom>
          <a:noFill/>
          <a:ln w="38100" cmpd="sng">
            <a:solidFill>
              <a:srgbClr val="0000CC"/>
            </a:solidFill>
            <a:bevel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2235" name="Freeform 11">
            <a:extLst>
              <a:ext uri="{FF2B5EF4-FFF2-40B4-BE49-F238E27FC236}">
                <a16:creationId xmlns:a16="http://schemas.microsoft.com/office/drawing/2014/main" id="{68B049F0-0D03-E393-35AE-90CC5D26F006}"/>
              </a:ext>
            </a:extLst>
          </p:cNvPr>
          <p:cNvSpPr>
            <a:spLocks/>
          </p:cNvSpPr>
          <p:nvPr/>
        </p:nvSpPr>
        <p:spPr bwMode="auto">
          <a:xfrm>
            <a:off x="5562600" y="3505200"/>
            <a:ext cx="1676400" cy="228600"/>
          </a:xfrm>
          <a:custGeom>
            <a:avLst/>
            <a:gdLst>
              <a:gd name="T0" fmla="*/ 0 w 1296"/>
              <a:gd name="T1" fmla="*/ 228600 h 168"/>
              <a:gd name="T2" fmla="*/ 682978 w 1296"/>
              <a:gd name="T3" fmla="*/ 32657 h 168"/>
              <a:gd name="T4" fmla="*/ 1179689 w 1296"/>
              <a:gd name="T5" fmla="*/ 32657 h 168"/>
              <a:gd name="T6" fmla="*/ 1676400 w 1296"/>
              <a:gd name="T7" fmla="*/ 228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96" h="168">
                <a:moveTo>
                  <a:pt x="0" y="168"/>
                </a:moveTo>
                <a:cubicBezTo>
                  <a:pt x="188" y="108"/>
                  <a:pt x="376" y="48"/>
                  <a:pt x="528" y="24"/>
                </a:cubicBezTo>
                <a:cubicBezTo>
                  <a:pt x="680" y="0"/>
                  <a:pt x="784" y="0"/>
                  <a:pt x="912" y="24"/>
                </a:cubicBezTo>
                <a:cubicBezTo>
                  <a:pt x="1040" y="48"/>
                  <a:pt x="1224" y="144"/>
                  <a:pt x="1296" y="168"/>
                </a:cubicBezTo>
              </a:path>
            </a:pathLst>
          </a:custGeom>
          <a:noFill/>
          <a:ln w="38100" cmpd="sng">
            <a:solidFill>
              <a:srgbClr val="0000CC"/>
            </a:solidFill>
            <a:bevel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3B012702-F72D-2CF4-CD2E-44BDD00A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get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C720458A-CE42-A472-622D-7A43FB034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432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copy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77F10BD8-6ACC-4AFE-F8D2-6B3D5C9EF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432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put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B522E680-701E-EC39-E610-86A85226E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72000"/>
            <a:ext cx="609600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f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83459C48-F171-CA5D-6DC5-C620A313B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609600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ECDC2215-6136-F464-A419-8F342B8C5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609600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D47A52BE-C338-98B5-2103-637620CB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2000"/>
            <a:ext cx="609600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  <a:contourClr>
              <a:srgbClr val="0000CC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E453C544-437B-C466-33E0-F40F5310FF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8563" y="1584325"/>
            <a:ext cx="7029450" cy="411480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Shared data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#define BUFFER_SIZE 10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typedef struct {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. . .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 item;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item buffer[BUFFER_SIZE];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in = 0;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out = 0;</a:t>
            </a:r>
          </a:p>
          <a:p>
            <a:pPr lvl="3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counter </a:t>
            </a:r>
            <a:r>
              <a:rPr lang="en-US" altLang="zh-CN" sz="2000">
                <a:ea typeface="宋体" panose="02010600030101010101" pitchFamily="2" charset="-122"/>
              </a:rPr>
              <a:t>= 0;</a:t>
            </a:r>
          </a:p>
          <a:p>
            <a:pPr lvl="3">
              <a:buFont typeface="Monotype Sorts" pitchFamily="2" charset="2"/>
              <a:buNone/>
            </a:pP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67B3E1F8-8E73-300E-F857-C13F30FC70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862013"/>
            <a:ext cx="8077200" cy="31908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有界缓冲区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24C7FD6-AD3E-1A07-4DC5-A948E9332B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1231900"/>
            <a:ext cx="7772400" cy="711200"/>
          </a:xfrm>
        </p:spPr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用</a:t>
            </a:r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P.V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操作解决司机与售票员的问题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2DD24330-47D0-E639-9F47-0BD6DE4B0815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2036763"/>
            <a:ext cx="6324600" cy="4114800"/>
            <a:chOff x="0" y="0"/>
            <a:chExt cx="3984" cy="2592"/>
          </a:xfrm>
        </p:grpSpPr>
        <p:sp>
          <p:nvSpPr>
            <p:cNvPr id="53253" name="Rectangle 4" descr="蓝色砂纸">
              <a:extLst>
                <a:ext uri="{FF2B5EF4-FFF2-40B4-BE49-F238E27FC236}">
                  <a16:creationId xmlns:a16="http://schemas.microsoft.com/office/drawing/2014/main" id="{4A24CA68-1944-6DF8-BE45-DBB98A3A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984" cy="2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CC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Monotype Sorts" pitchFamily="2" charset="2"/>
                <a:buNone/>
              </a:pPr>
              <a:endParaRPr lang="zh-CN" altLang="zh-CN"/>
            </a:p>
          </p:txBody>
        </p:sp>
        <p:sp>
          <p:nvSpPr>
            <p:cNvPr id="53254" name="Rectangle 5">
              <a:extLst>
                <a:ext uri="{FF2B5EF4-FFF2-40B4-BE49-F238E27FC236}">
                  <a16:creationId xmlns:a16="http://schemas.microsoft.com/office/drawing/2014/main" id="{EE902264-35E9-DE64-2F26-D15B6F5E4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205"/>
              <a:ext cx="1248" cy="230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司机进程：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REPEAT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P(s1)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启动车辆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正常驾驶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到站停车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V(s2)</a:t>
              </a: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UNTIL …</a:t>
              </a:r>
            </a:p>
          </p:txBody>
        </p:sp>
        <p:sp>
          <p:nvSpPr>
            <p:cNvPr id="53255" name="Rectangle 6">
              <a:extLst>
                <a:ext uri="{FF2B5EF4-FFF2-40B4-BE49-F238E27FC236}">
                  <a16:creationId xmlns:a16="http://schemas.microsoft.com/office/drawing/2014/main" id="{05185D9C-AB06-1A9F-C96C-B4119632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205"/>
              <a:ext cx="1248" cy="230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售票员进程：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REPEAT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endPara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关门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V(s1)</a:t>
              </a: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售票</a:t>
              </a:r>
              <a:endPara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P(S2)</a:t>
              </a: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开门</a:t>
              </a: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pitchFamily="2" charset="2"/>
                <a:buNone/>
              </a:pPr>
              <a:r>
                <a:rPr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UNTIL …</a:t>
              </a:r>
            </a:p>
          </p:txBody>
        </p:sp>
      </p:grpSp>
      <p:sp>
        <p:nvSpPr>
          <p:cNvPr id="59399" name="Text Box 7">
            <a:extLst>
              <a:ext uri="{FF2B5EF4-FFF2-40B4-BE49-F238E27FC236}">
                <a16:creationId xmlns:a16="http://schemas.microsoft.com/office/drawing/2014/main" id="{0A71FBCE-ADFE-AAB1-6778-8FCC3074F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495300"/>
            <a:ext cx="4025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/>
            <a:lvl2pPr/>
            <a:lvl3pPr marL="1143000"/>
            <a:lvl4pPr marL="1600200"/>
            <a:lvl5pPr marL="2057400"/>
            <a:lvl6pPr marL="2514600"/>
            <a:lvl7pPr marL="2971800"/>
            <a:lvl8pPr marL="3429000"/>
            <a:lvl9pPr marL="3886200"/>
          </a:lstStyle>
          <a:p>
            <a:pPr algn="ctr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同步问题例子</a:t>
            </a: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endParaRPr lang="zh-CN" altLang="en-US" sz="32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233113A-1C7C-492A-E3A6-479B3540C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同步问题例子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280340B-FE5D-0B72-EC94-7B125AD617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66825"/>
            <a:ext cx="8223250" cy="42497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桌上有一空盘，允许存放一个水果。爸爸可向盘中放苹果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(Apple)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，也可向盘中放橙子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(Orange)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，儿子专等吃盘中的橙子，女儿专等吃盘中的苹果。规定当盘空时一次只能放一个水果供儿子或女儿取用，请用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原语实现爸爸、儿子、女儿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个并发进程的同步。</a:t>
            </a:r>
          </a:p>
          <a:p>
            <a:pPr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分析：</a:t>
            </a:r>
          </a:p>
          <a:p>
            <a:pPr lvl="1"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爸爸、儿子、女儿共用一个盘子，且盘中一次只能放一个水果</a:t>
            </a:r>
          </a:p>
          <a:p>
            <a:pPr lvl="1"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当盘子为空时，爸爸可将一个水果放入盘中。若放入盘中的是橙子，则允许儿子吃，女儿必须等待；若放入盘中的是苹果，则允许女儿吃，儿子必须等待。</a:t>
            </a:r>
          </a:p>
          <a:p>
            <a:pPr lvl="1"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生产者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消费者问题的一种变形。这里，生产者放入缓冲区的产品有两类，消费者也有两类，每类消费者只消费其中固定的一类产品。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11E2DE2-AEF3-5AC4-A921-6E380D17D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同步描述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FBA08E3-DC02-BA7C-438D-A3406679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2513012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semaphore S=1;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semaphore SA=0;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semaphore SO=0;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cobegin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father();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son();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daughter();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coend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95D46594-5B98-C819-FDCA-5125758C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8775"/>
            <a:ext cx="396081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father()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while(1)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P(S);//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盘子是否空</a:t>
            </a:r>
          </a:p>
          <a:p>
            <a:pPr lvl="1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将水果放入盘中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if(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放入的是橙子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V(SO);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else  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V(SA)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65221B8-3683-EB18-FACB-5DCA9698B8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同步描述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C3698F0-49C6-EBC2-8D21-77B860E8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44640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son()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while(1)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	P(SO);//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盘子中有无橙子</a:t>
            </a:r>
          </a:p>
          <a:p>
            <a:pPr lvl="1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	    从盘中取出橙子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	V(S);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吃橙子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804BD30-B3A3-59EE-C6E4-8B2C7B67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628775"/>
            <a:ext cx="44275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daughter()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while(1)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	P(SA);//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盘子中有无苹果</a:t>
            </a:r>
          </a:p>
          <a:p>
            <a:pPr lvl="1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	    从盘中取出苹果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	V(S);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吃苹果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DAE525F6-82EF-19D0-E1A2-BDB0294D6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5" y="1125538"/>
            <a:ext cx="0" cy="4967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E88F9DF-F8D2-93D5-0E26-D6928E8EEA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同步问题例子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DBF95A6-B56B-DBF6-D2AF-945996D269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66825"/>
            <a:ext cx="8223250" cy="42497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桌上有一空盘，允许存放一个水果。爸爸可向盘中放苹果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(Apple)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。儿子和女儿各吃一半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不能一人 吃全部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。请用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原语实现爸爸、儿子、女儿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个并发进程的同步。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00DE513-4ED8-6F3F-14EE-675B4EA72E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同步问题例子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5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375AF24-6B09-BC9E-C481-6CC9F0E8F4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66825"/>
            <a:ext cx="8223250" cy="42497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桌上有一空盘，允许存放一个水果。爸爸可向盘中放苹果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(Apple)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，妈妈可向盘中放橙子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(Orange)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，儿子专等吃盘中的橙子，女儿专等吃盘中的苹果。规定当盘空时一次只能放一个水果供儿子或女儿取用，请用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原语实现爸爸、妈妈、儿子、女儿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个并发进程的同步。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84ECFDB-C279-C530-727B-E2E5CFB530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0485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同步问题例子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6</a:t>
            </a: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08AAE4A-6DA7-829B-4C81-9B31633EDB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66825"/>
            <a:ext cx="8223250" cy="42497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686050" algn="l"/>
              </a:tabLst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桌上有一空盘，允许存放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个不同水果（不允许存放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个相同水果）。爸爸可向盘中放苹果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(Apple)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，妈妈可向盘中放橙子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(Orange)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。等盘子满后，儿子吃盘中的半个橙子和半个苹果，女儿吃盘中的半个橙子和半个苹果。不允许儿子或女儿一人吃掉全部水果。用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原语实现爸爸、妈妈、儿子、女儿</a:t>
            </a: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个并发进程的同步。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BBD43C6-CA70-3FC1-79B2-40DE4FE092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7700" y="363538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信号量同步的缺点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9386369-7AC5-8D2B-5A42-9B372E4117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1638300"/>
            <a:ext cx="8331200" cy="44196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同步操作分散：信号量机制中，同步操作分散在各个进程中，使用不当就可能导致各进程死锁（如</a:t>
            </a:r>
            <a:r>
              <a:rPr lang="en-US" altLang="zh-CN" sz="2400">
                <a:ea typeface="宋体" panose="02010600030101010101" pitchFamily="2" charset="-122"/>
              </a:rPr>
              <a:t>P</a:t>
            </a:r>
            <a:r>
              <a:rPr lang="zh-CN" altLang="en-US" sz="2400">
                <a:ea typeface="宋体" panose="02010600030101010101" pitchFamily="2" charset="-122"/>
              </a:rPr>
              <a:t>、</a:t>
            </a:r>
            <a:r>
              <a:rPr lang="en-US" altLang="zh-CN" sz="2400">
                <a:ea typeface="宋体" panose="02010600030101010101" pitchFamily="2" charset="-122"/>
              </a:rPr>
              <a:t>V</a:t>
            </a:r>
            <a:r>
              <a:rPr lang="zh-CN" altLang="en-US" sz="2400">
                <a:ea typeface="宋体" panose="02010600030101010101" pitchFamily="2" charset="-122"/>
              </a:rPr>
              <a:t>操作的次序错误、重复或遗漏）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易读性差：要了解对于一组共享变量及信号量的操作是否正确，必须通读整个系统或者并发程序；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不利于修改和维护：各模块的独立性差，任一组变量或一段代码的修改都可能影响全局；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正确性难以保证：操作系统或并发程序通常很大，很难保证这样一个复杂的系统没有逻辑错误；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95224E3E-230E-5682-60B6-059E4F283D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60421" name="Picture 6" descr="001">
              <a:hlinkClick r:id="rId2" action="ppaction://hlinksldjump"/>
              <a:extLst>
                <a:ext uri="{FF2B5EF4-FFF2-40B4-BE49-F238E27FC236}">
                  <a16:creationId xmlns:a16="http://schemas.microsoft.com/office/drawing/2014/main" id="{CB264F39-5820-5766-9714-0C42C548B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2" name="Picture 7" descr="24arrow03242">
              <a:hlinkClick r:id="rId2" action="ppaction://hlinksldjump"/>
              <a:extLst>
                <a:ext uri="{FF2B5EF4-FFF2-40B4-BE49-F238E27FC236}">
                  <a16:creationId xmlns:a16="http://schemas.microsoft.com/office/drawing/2014/main" id="{D3872135-90A9-10D7-DF00-3377CB04F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3">
            <a:extLst>
              <a:ext uri="{FF2B5EF4-FFF2-40B4-BE49-F238E27FC236}">
                <a16:creationId xmlns:a16="http://schemas.microsoft.com/office/drawing/2014/main" id="{08B95460-82C7-A31B-60DD-1960FF9DF8D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6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、管程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E808E77-81A6-24F4-DF3C-E74094F02D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7500" y="388938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管程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Monitors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b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F0C1B9C-6DAE-6ACC-5906-730719108E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43025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高级同步构建类型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管程是对提供线程安全机制的高度抽象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任一时刻在管程中只有一个线程能运行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monitor monitor-name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// variable declarations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public entry p1(…) {…}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public entry p2(…) {…}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Initialization_code(…){…}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62468" name="Picture 3">
            <a:extLst>
              <a:ext uri="{FF2B5EF4-FFF2-40B4-BE49-F238E27FC236}">
                <a16:creationId xmlns:a16="http://schemas.microsoft.com/office/drawing/2014/main" id="{5CA1B8CC-0DEF-3ADA-FC6F-AD0FC090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508" r="8325" b="508"/>
          <a:stretch>
            <a:fillRect/>
          </a:stretch>
        </p:blipFill>
        <p:spPr bwMode="auto">
          <a:xfrm>
            <a:off x="4967288" y="2655888"/>
            <a:ext cx="4094162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7C979C7B-3702-CB60-CB4A-450509A02C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546225"/>
            <a:ext cx="7296150" cy="4660900"/>
          </a:xfrm>
        </p:spPr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生产者进程</a:t>
            </a:r>
          </a:p>
          <a:p>
            <a:pPr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item nextProduced;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while (1)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while (counter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; /* do nothing */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buffer[in] = nextProduced;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counter++;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}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9880CA83-DCDA-827E-67E1-82281CC7F9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3263" y="623888"/>
            <a:ext cx="8077200" cy="4127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有界缓冲区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enter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（）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988D11D2-1B9A-7AE6-98CD-A43F71EEB7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0038"/>
            <a:ext cx="6819900" cy="57150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条件变量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9446A7D1-DBBF-CE26-FC70-B894F22DAF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condition x, y;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调用</a:t>
            </a:r>
            <a:r>
              <a:rPr lang="en-US" altLang="zh-CN" sz="2000">
                <a:ea typeface="宋体" panose="02010600030101010101" pitchFamily="2" charset="-122"/>
              </a:rPr>
              <a:t>x.wait</a:t>
            </a:r>
            <a:r>
              <a:rPr lang="zh-CN" altLang="en-US" sz="2000">
                <a:ea typeface="宋体" panose="02010600030101010101" pitchFamily="2" charset="-122"/>
              </a:rPr>
              <a:t>的线程将一直等待到有另一个线程调用</a:t>
            </a:r>
            <a:r>
              <a:rPr lang="en-US" altLang="zh-CN" sz="2000">
                <a:ea typeface="宋体" panose="02010600030101010101" pitchFamily="2" charset="-122"/>
              </a:rPr>
              <a:t>x.signal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63492" name="Picture 3">
            <a:extLst>
              <a:ext uri="{FF2B5EF4-FFF2-40B4-BE49-F238E27FC236}">
                <a16:creationId xmlns:a16="http://schemas.microsoft.com/office/drawing/2014/main" id="{5307A222-CCEC-4CBD-BB71-167C40C67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6474" r="383" b="5995"/>
          <a:stretch>
            <a:fillRect/>
          </a:stretch>
        </p:blipFill>
        <p:spPr bwMode="auto">
          <a:xfrm>
            <a:off x="1801813" y="2525713"/>
            <a:ext cx="5476875" cy="38798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44BC6142-847F-4001-F37F-FB25E629D4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79525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monitor DP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enum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condition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void pickup (int i)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state[i]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test(i);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if (state[i] != EATING) self [i].wait;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void putdown (int i)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test((i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test((i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D25FD17-89BA-E34D-7507-B62BF9B112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6425" y="457200"/>
            <a:ext cx="80772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哲学家就餐问题的管程解决方案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8C3E9937-C8ED-D13F-760F-E72DFCC1AD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79525"/>
            <a:ext cx="7805737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void test (int i)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if ( (state[(i + 4) % 5] != EATING) &amp;&amp;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(state[i] == HUNGRY) &amp;&amp;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(state[(i + 1) % 5] != EATING) 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     state[i] = EATING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    self[i].signal ()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initialization_code()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for (int i = 0; i &lt; 5; i++)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       state[i]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F9E85AB0-FF6D-2515-768B-91CD0C6A1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哲学家就餐问题的管程解决方案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520F1CE4-7C40-4E72-121B-B8D431BCDA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79525"/>
            <a:ext cx="7805737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 sz="16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每个哲学家按照以下的顺序轮流调用操作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pickup() </a:t>
            </a:r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putdown()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             dp.pickup (i)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                  EAT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              dp.putdown (i)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4A444D73-3CE6-70F3-B217-B1A6182C5C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307975"/>
            <a:ext cx="80772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哲学家就餐问题的管程解决方案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3">
            <a:extLst>
              <a:ext uri="{FF2B5EF4-FFF2-40B4-BE49-F238E27FC236}">
                <a16:creationId xmlns:a16="http://schemas.microsoft.com/office/drawing/2014/main" id="{F0FAF62D-4C5E-F6A0-0FB0-877B416383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7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、同步实例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>
            <a:extLst>
              <a:ext uri="{FF2B5EF4-FFF2-40B4-BE49-F238E27FC236}">
                <a16:creationId xmlns:a16="http://schemas.microsoft.com/office/drawing/2014/main" id="{3BEF32C9-8779-08EF-6295-1767E0938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211138"/>
            <a:ext cx="8229600" cy="635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Solaris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</a:t>
            </a:r>
          </a:p>
        </p:txBody>
      </p:sp>
      <p:sp>
        <p:nvSpPr>
          <p:cNvPr id="68611" name="Rectangle 1027">
            <a:extLst>
              <a:ext uri="{FF2B5EF4-FFF2-40B4-BE49-F238E27FC236}">
                <a16:creationId xmlns:a16="http://schemas.microsoft.com/office/drawing/2014/main" id="{18CF5DF9-45C3-D9A8-9611-06DCF639AF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Solaris </a:t>
            </a:r>
            <a:r>
              <a:rPr lang="zh-CN" altLang="en-US" sz="2000">
                <a:ea typeface="宋体" panose="02010600030101010101" pitchFamily="2" charset="-122"/>
              </a:rPr>
              <a:t>实现了多种锁来支持多任务、多线程（包括实时线程）和多进程处理。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- 适应互斥量：保护那些为较短代码段所访问的数据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- 条件变量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- 信号量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- 读–写锁：用于保护经常访问但通常是只读访问的数据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- 十字转门：用于安排等待获取适应互斥和读写锁的线程链表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b="1">
              <a:ea typeface="宋体" panose="02010600030101010101" pitchFamily="2" charset="-122"/>
            </a:endParaRPr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FE36EC39-8DB1-B8C9-DA59-3B594E6FE9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1763" y="6148388"/>
            <a:ext cx="1093787" cy="428625"/>
            <a:chOff x="0" y="0"/>
            <a:chExt cx="689" cy="270"/>
          </a:xfrm>
        </p:grpSpPr>
        <p:pic>
          <p:nvPicPr>
            <p:cNvPr id="68613" name="Picture 1030" descr="001">
              <a:hlinkClick r:id="rId2" action="ppaction://hlinksldjump"/>
              <a:extLst>
                <a:ext uri="{FF2B5EF4-FFF2-40B4-BE49-F238E27FC236}">
                  <a16:creationId xmlns:a16="http://schemas.microsoft.com/office/drawing/2014/main" id="{801DD521-644C-9BAC-9217-B0728EE38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" y="0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4" name="Picture 1031" descr="24arrow03242">
              <a:hlinkClick r:id="rId2" action="ppaction://hlinksldjump"/>
              <a:extLst>
                <a:ext uri="{FF2B5EF4-FFF2-40B4-BE49-F238E27FC236}">
                  <a16:creationId xmlns:a16="http://schemas.microsoft.com/office/drawing/2014/main" id="{BFEABC0C-C81D-1F9B-5829-95659D1A7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"/>
              <a:ext cx="37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CD1518F3-2A6B-A095-DF3D-6A589A6625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使用禁止中断来实现短的临界区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Linux </a:t>
            </a:r>
            <a:r>
              <a:rPr lang="zh-CN" altLang="en-US">
                <a:ea typeface="宋体" panose="02010600030101010101" pitchFamily="2" charset="-122"/>
              </a:rPr>
              <a:t>提供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信号量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自旋锁</a:t>
            </a: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03FBCCA0-3926-12BB-B0E2-CDB7D89253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Linux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E0DCA133-2585-F75D-181B-A7C340B3FA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在单处理器系统中，使用中断屏蔽来保护全局资源的访问</a:t>
            </a:r>
          </a:p>
          <a:p>
            <a:r>
              <a:rPr lang="zh-CN" altLang="en-US">
                <a:ea typeface="宋体" panose="02010600030101010101" pitchFamily="2" charset="-122"/>
              </a:rPr>
              <a:t>在多处理器系统中使用自旋锁</a:t>
            </a:r>
          </a:p>
          <a:p>
            <a:r>
              <a:rPr lang="zh-CN" altLang="en-US">
                <a:ea typeface="宋体" panose="02010600030101010101" pitchFamily="2" charset="-122"/>
              </a:rPr>
              <a:t>也提供调度对象，这些对象类似于互斥、信号量等</a:t>
            </a:r>
          </a:p>
          <a:p>
            <a:r>
              <a:rPr lang="zh-CN" altLang="en-US">
                <a:ea typeface="宋体" panose="02010600030101010101" pitchFamily="2" charset="-122"/>
              </a:rPr>
              <a:t>调度对象也可以提供事件来同步（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events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事件的使用与条件变量类似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EBFA2744-6C3D-60BD-AEF5-A589FE9B87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Windows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396C83E1-7E02-7E3E-9A7A-A816D97446E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50925" y="1427163"/>
            <a:ext cx="4948238" cy="46132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Pthreads API </a:t>
            </a:r>
            <a:r>
              <a:rPr lang="zh-CN" altLang="en-US">
                <a:ea typeface="宋体" panose="02010600030101010101" pitchFamily="2" charset="-122"/>
              </a:rPr>
              <a:t>操作系统无关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提供了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互斥锁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条件变量</a:t>
            </a:r>
            <a:br>
              <a:rPr lang="zh-CN" altLang="en-US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不可移植的扩展包括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读写锁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自旋锁</a:t>
            </a:r>
          </a:p>
        </p:txBody>
      </p:sp>
      <p:sp>
        <p:nvSpPr>
          <p:cNvPr id="78851" name="Rectangle 4">
            <a:extLst>
              <a:ext uri="{FF2B5EF4-FFF2-40B4-BE49-F238E27FC236}">
                <a16:creationId xmlns:a16="http://schemas.microsoft.com/office/drawing/2014/main" id="{8293E945-89E4-A1E2-C80E-57149C4B6E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Pthreads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77F29D3-5DC1-ADE3-E6D6-6D2537730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Windows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同步机制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8148CF4-947B-E86D-480F-563B32B9D4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事件（</a:t>
            </a:r>
            <a:r>
              <a:rPr lang="en-US" altLang="zh-CN" sz="2000">
                <a:ea typeface="宋体" panose="02010600030101010101" pitchFamily="2" charset="-122"/>
              </a:rPr>
              <a:t>Event)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临界区（</a:t>
            </a:r>
            <a:r>
              <a:rPr lang="en-US" altLang="zh-CN" sz="2000">
                <a:ea typeface="宋体" panose="02010600030101010101" pitchFamily="2" charset="-122"/>
              </a:rPr>
              <a:t>Critical Section)</a:t>
            </a:r>
          </a:p>
          <a:p>
            <a:r>
              <a:rPr lang="zh-CN" altLang="en-US" sz="2000">
                <a:ea typeface="宋体" panose="02010600030101010101" pitchFamily="2" charset="-122"/>
              </a:rPr>
              <a:t>信号量（</a:t>
            </a:r>
            <a:r>
              <a:rPr lang="en-US" altLang="zh-CN" sz="2000">
                <a:ea typeface="宋体" panose="02010600030101010101" pitchFamily="2" charset="-122"/>
              </a:rPr>
              <a:t>Semaphore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066499B6-47E7-D37F-BD01-C6C406F0DE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520825"/>
            <a:ext cx="7029450" cy="444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消费者进程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item nextConsumed;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while (1)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while (counter == 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; /* do nothing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nextConsumed = buffer[out];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out = (out + 1) % BUFFER_SIZE;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counter--;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b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</a:t>
            </a:r>
          </a:p>
          <a:p>
            <a:pPr lvl="4">
              <a:lnSpc>
                <a:spcPct val="90000"/>
              </a:lnSpc>
              <a:buFont typeface="Monotype Sorts" pitchFamily="2" charset="2"/>
              <a:buNone/>
            </a:pP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69AA0FFC-25A2-606D-93BD-41E41D494C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3888" y="439738"/>
            <a:ext cx="80772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有界缓冲区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remove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（）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8C56A43-AD67-F7A2-769C-7527CE980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事件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2983551-3BB3-9172-361C-097B3F368C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事件（</a:t>
            </a:r>
            <a:r>
              <a:rPr lang="en-US" altLang="zh-CN" sz="2000">
                <a:ea typeface="宋体" panose="02010600030101010101" pitchFamily="2" charset="-122"/>
              </a:rPr>
              <a:t>Event</a:t>
            </a:r>
            <a:r>
              <a:rPr lang="zh-CN" altLang="en-US" sz="2000">
                <a:ea typeface="宋体" panose="02010600030101010101" pitchFamily="2" charset="-122"/>
              </a:rPr>
              <a:t>）对象可通过通知操作的方式来保持同步，可实现不同进程中的线程同步操作（跨进程）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事件是</a:t>
            </a:r>
            <a:r>
              <a:rPr lang="en-US" altLang="zh-CN" sz="2000">
                <a:ea typeface="宋体" panose="02010600030101010101" pitchFamily="2" charset="-122"/>
              </a:rPr>
              <a:t>WIN32</a:t>
            </a:r>
            <a:r>
              <a:rPr lang="zh-CN" altLang="en-US" sz="2000">
                <a:ea typeface="宋体" panose="02010600030101010101" pitchFamily="2" charset="-122"/>
              </a:rPr>
              <a:t>中最灵活的线程间同步机制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事件存在两种状态：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激发状态（</a:t>
            </a:r>
            <a:r>
              <a:rPr lang="en-US" altLang="zh-CN" sz="2000">
                <a:ea typeface="宋体" panose="02010600030101010101" pitchFamily="2" charset="-122"/>
              </a:rPr>
              <a:t>Signaled or True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未激发状态</a:t>
            </a:r>
            <a:r>
              <a:rPr lang="en-US" altLang="zh-CN" sz="2000">
                <a:ea typeface="宋体" panose="02010600030101010101" pitchFamily="2" charset="-122"/>
              </a:rPr>
              <a:t>(Unsignaled or False)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事件可分为两类：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手动设置：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这种对象只可能用程序手动设置，在需要该事件或者事件发生时，采用</a:t>
            </a:r>
            <a:r>
              <a:rPr lang="en-US" altLang="zh-CN" sz="2000">
                <a:ea typeface="宋体" panose="02010600030101010101" pitchFamily="2" charset="-122"/>
              </a:rPr>
              <a:t>SetEvent</a:t>
            </a:r>
            <a:r>
              <a:rPr lang="zh-CN" altLang="en-US" sz="2000">
                <a:ea typeface="宋体" panose="02010600030101010101" pitchFamily="2" charset="-122"/>
              </a:rPr>
              <a:t>及</a:t>
            </a:r>
            <a:r>
              <a:rPr lang="en-US" altLang="zh-CN" sz="2000">
                <a:ea typeface="宋体" panose="02010600030101010101" pitchFamily="2" charset="-122"/>
              </a:rPr>
              <a:t>ResetEvent</a:t>
            </a:r>
            <a:r>
              <a:rPr lang="zh-CN" altLang="en-US" sz="2000">
                <a:ea typeface="宋体" panose="02010600030101010101" pitchFamily="2" charset="-122"/>
              </a:rPr>
              <a:t>来进行设置。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自动恢复：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一旦事件发生并被处理后，自动恢复到没有事件状态，不需要再次设置。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9DCF3A6-7AD4-9D2E-141D-A2E4B63E6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事件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API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D6F3B4E-E629-7E15-0B89-02F816145F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36675"/>
            <a:ext cx="8704263" cy="4795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创建事件：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HANDLE CreateEvent(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LPSECURITY_ATTRIBUTES lpEventAttributes,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solidFill>
                  <a:schemeClr val="accent1"/>
                </a:solidFill>
                <a:ea typeface="宋体" panose="02010600030101010101" pitchFamily="2" charset="-122"/>
              </a:rPr>
              <a:t>　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// SECURITY_ATTRIBUTES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结构指针，可为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NULL</a:t>
            </a:r>
            <a:b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BOOL bManualReset,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　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// 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手动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自动</a:t>
            </a:r>
            <a:b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　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// TRUE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：在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WaitForSingleObject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后必须手动调用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ResetEvent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清除信号</a:t>
            </a:r>
            <a:b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　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// FALSE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：在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WaitForSingleObject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后，系统自动清除事件信号</a:t>
            </a:r>
            <a:b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BOOL bInitialState, 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初始状态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LPCTSTR lpName </a:t>
            </a:r>
            <a:r>
              <a:rPr lang="en-US" altLang="zh-CN" sz="2000">
                <a:solidFill>
                  <a:srgbClr val="875D8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875D81"/>
                </a:solidFill>
                <a:ea typeface="宋体" panose="02010600030101010101" pitchFamily="2" charset="-122"/>
              </a:rPr>
              <a:t>事件的名称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打开事件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HANDLE hEvent=OpenEvent(EVENT_ALL_ACCESS,true,“MyEvent”); 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其它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ResetEvent()	 SetEvent()	WaitForMultipleObjects()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A5B02FB-766C-E3EC-99A5-E6130BF2F9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事件例子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909497B-61BF-A560-D092-FF5513E541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三个线程：</a:t>
            </a: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主线程</a:t>
            </a: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读线程</a:t>
            </a: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写线程</a:t>
            </a: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读线程必须在写线程操作结束后才能进行读；</a:t>
            </a: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主线程必须等读和写线程结束后才能结束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4E5562C-479B-4E59-50CD-83EF0AE9F3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代码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74E44B5-FF2A-39F1-6EB6-D89EE49160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277938"/>
            <a:ext cx="4087813" cy="44831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include "stdafx.h"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&lt;windows.h&gt;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&lt;process.h&gt;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&lt;iostream.h&gt;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&lt;fstream.h&gt;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HANDLE evRead,evFinish;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void ReadThread(LPVOID param)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WaitForSingleObject(evRead, INFINITE);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cout&lt;&lt;"Reading"&lt;&lt;endl;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SetEvent(evFinish);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void WriteThread(LPVOID param)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cout&lt;&lt;"Writing"&lt;&lt;endl;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SetEvent(evRead);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DB0B702-4152-D370-7114-D35FFC64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1401763"/>
            <a:ext cx="49593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int main(int argc, char* argv[])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evRead= CreateEvent(NULL,FALSE,FALSE,NULL);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evFinish= CreateEvent(NULL,FALSE,FALSE,NULL);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_beginthread(ReadThread,0,NULL);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_beginthread(WriteThread,0,NULL);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3333FF"/>
                </a:solidFill>
              </a:rPr>
              <a:t>WaitForSingleObject(evFinish, INFINITE);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cout&lt;&lt;"End."&lt;&lt;endl;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	return 0;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  <p:cxnSp>
        <p:nvCxnSpPr>
          <p:cNvPr id="76805" name="直接连接符 2">
            <a:extLst>
              <a:ext uri="{FF2B5EF4-FFF2-40B4-BE49-F238E27FC236}">
                <a16:creationId xmlns:a16="http://schemas.microsoft.com/office/drawing/2014/main" id="{A5F5C79D-1CFE-6E4D-DFB5-C6312A0A81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7813" y="862013"/>
            <a:ext cx="17462" cy="581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B4ED418-8356-BF5C-366A-95CBDACF9E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临界区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642AD06-8A82-E80C-F168-9BFD4ACBE4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75" y="1116013"/>
            <a:ext cx="7351713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临界区：保证在某一时刻只有一个线程能访问数据的简便办法。在任意时刻只允许一个线程对共享资源进行访问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临界区包含两个操作原语：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EnterCriticalSection</a:t>
            </a:r>
            <a:r>
              <a:rPr lang="zh-CN" altLang="en-US" sz="2000">
                <a:ea typeface="宋体" panose="02010600030101010101" pitchFamily="2" charset="-122"/>
              </a:rPr>
              <a:t>（） ：进入临界区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LeaveCriticalSection</a:t>
            </a:r>
            <a:r>
              <a:rPr lang="zh-CN" altLang="en-US" sz="2000">
                <a:ea typeface="宋体" panose="02010600030101010101" pitchFamily="2" charset="-122"/>
              </a:rPr>
              <a:t>（） ：离开临界区 </a:t>
            </a:r>
            <a:br>
              <a:rPr lang="zh-CN" altLang="en-US" sz="2000">
                <a:ea typeface="宋体" panose="02010600030101010101" pitchFamily="2" charset="-122"/>
              </a:rPr>
            </a:b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临界区同步速度很快，但却只能用来同步本进程内的线程，而不可用来同步多个进程中的线程</a:t>
            </a: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用法：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EnterCriticalSection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&amp; gCriticalSection 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//do something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CriticalSection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LeaveCriticalSection(&amp; gCriticalSection);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br>
              <a:rPr lang="zh-CN" altLang="en-US" sz="2400">
                <a:ea typeface="宋体" panose="02010600030101010101" pitchFamily="2" charset="-122"/>
              </a:rPr>
            </a:b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690F743-D8D2-C8AC-CC57-B517411D6A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临界区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API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57A9C44-FC5D-8052-5881-A693B8CD4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21625" cy="448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创建临界区：在进程中分配一个全局</a:t>
            </a:r>
            <a:r>
              <a:rPr lang="en-US" altLang="zh-CN">
                <a:ea typeface="宋体" panose="02010600030101010101" pitchFamily="2" charset="-122"/>
              </a:rPr>
              <a:t>CRITICAL_SECTION</a:t>
            </a:r>
            <a:r>
              <a:rPr lang="zh-CN" altLang="en-US">
                <a:ea typeface="宋体" panose="02010600030101010101" pitchFamily="2" charset="-122"/>
              </a:rPr>
              <a:t>数据结构：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CRITICAL_SECTION gCriticalSection;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使用临界区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使用临界区之前，必须调用</a:t>
            </a:r>
            <a:r>
              <a:rPr lang="en-US" altLang="zh-CN">
                <a:ea typeface="宋体" panose="02010600030101010101" pitchFamily="2" charset="-122"/>
              </a:rPr>
              <a:t>InitializeCriticalSection</a:t>
            </a:r>
            <a:r>
              <a:rPr lang="zh-CN" altLang="en-US">
                <a:ea typeface="宋体" panose="02010600030101010101" pitchFamily="2" charset="-122"/>
              </a:rPr>
              <a:t>函数初始化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VOID InitializeCriticalSection(LPCRITICAL_SECTION lpCriticalSection);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进入临界区：调用</a:t>
            </a:r>
            <a:r>
              <a:rPr lang="en-US" altLang="zh-CN">
                <a:ea typeface="宋体" panose="02010600030101010101" pitchFamily="2" charset="-122"/>
              </a:rPr>
              <a:t>EnterCriticalSection</a:t>
            </a:r>
            <a:r>
              <a:rPr lang="zh-CN" altLang="en-US">
                <a:ea typeface="宋体" panose="02010600030101010101" pitchFamily="2" charset="-122"/>
              </a:rPr>
              <a:t>函数进入临界区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VOID EnterCriticalSection(LPCRITICAL_SECTION lpCriticalSection);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离开临界区：调用</a:t>
            </a:r>
            <a:r>
              <a:rPr lang="en-US" altLang="zh-CN">
                <a:ea typeface="宋体" panose="02010600030101010101" pitchFamily="2" charset="-122"/>
              </a:rPr>
              <a:t>LeaveCriticalSection</a:t>
            </a:r>
            <a:r>
              <a:rPr lang="zh-CN" altLang="en-US">
                <a:ea typeface="宋体" panose="02010600030101010101" pitchFamily="2" charset="-122"/>
              </a:rPr>
              <a:t>函数退出了临界区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VOID LeaveCriticalSection(LPCRITICAL_SECTION lpCriticalSection);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ea typeface="宋体" panose="02010600030101010101" pitchFamily="2" charset="-122"/>
              </a:rPr>
              <a:t>删除临界区：	调用</a:t>
            </a:r>
            <a:r>
              <a:rPr lang="en-US" altLang="zh-CN">
                <a:ea typeface="宋体" panose="02010600030101010101" pitchFamily="2" charset="-122"/>
              </a:rPr>
              <a:t>DeleteCriticalSection</a:t>
            </a:r>
            <a:r>
              <a:rPr lang="zh-CN" altLang="en-US">
                <a:ea typeface="宋体" panose="02010600030101010101" pitchFamily="2" charset="-122"/>
              </a:rPr>
              <a:t>函数删除临界区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VOID DeleteCriticalSection(LPCRITICAL_SECTION lpCriticalSection);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A3DFE7B-B63E-F461-7FE3-026AD4EA4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临界区－例子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D0AEBFC-3CE2-B51B-6DF1-5BA3B9BBC3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>
                <a:ea typeface="宋体" panose="02010600030101010101" pitchFamily="2" charset="-122"/>
              </a:rPr>
              <a:t>一个银行系统中两个线程执行取款操作，一个使用</a:t>
            </a:r>
            <a:r>
              <a:rPr lang="en-US" altLang="zh-CN" sz="2000">
                <a:ea typeface="宋体" panose="02010600030101010101" pitchFamily="2" charset="-122"/>
              </a:rPr>
              <a:t>ATM</a:t>
            </a:r>
            <a:r>
              <a:rPr lang="zh-CN" altLang="en-US" sz="2000">
                <a:ea typeface="宋体" panose="02010600030101010101" pitchFamily="2" charset="-122"/>
              </a:rPr>
              <a:t>机，另一个使用存折在柜台取款。如果不加于控制，会使得账户余额为负数。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FE0A654-F5A2-23AA-7851-4922773C5A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代码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A7946A-FFE9-4F4D-68DF-651C1E99B2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8850" y="860425"/>
            <a:ext cx="4035425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800">
                <a:ea typeface="宋体" panose="02010600030101010101" pitchFamily="2" charset="-122"/>
              </a:rPr>
              <a:t>#include "stdafx.h"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800">
                <a:ea typeface="宋体" panose="02010600030101010101" pitchFamily="2" charset="-122"/>
              </a:rPr>
              <a:t>#include &lt;windows.h&gt;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800">
                <a:ea typeface="宋体" panose="02010600030101010101" pitchFamily="2" charset="-122"/>
              </a:rPr>
              <a:t>#include &lt;process.h&gt;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800">
                <a:ea typeface="宋体" panose="02010600030101010101" pitchFamily="2" charset="-122"/>
              </a:rPr>
              <a:t>#include &lt;iostream.h&gt;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800">
                <a:ea typeface="宋体" panose="02010600030101010101" pitchFamily="2" charset="-122"/>
              </a:rPr>
              <a:t>#include &lt;fstream.h&gt;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8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int total =1000;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HANDLE evFin[2];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CRITICAL_SECTION cs;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void WithDrawThread1(LPVOID param)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EnterCriticalSection(&amp;cs);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if ((total-900) &gt;= 0)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total-=900;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cout&lt;&lt;“Withdraw $900." &lt;&lt;endl;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} else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  cout&lt;&lt;"No enough money!"&lt;&lt;endl;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LeaveCriticalSection(&amp;cs);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SetEvent(evFin[0]);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80000"/>
              </a:lnSpc>
            </a:pP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20A9EE65-D170-C594-79FD-2938995E6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2838450"/>
            <a:ext cx="39100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void WithDrawThread2(LPVOID param) 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3333FF"/>
                </a:solidFill>
              </a:rPr>
              <a:t>EnterCriticalSection(&amp;cs);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if ((total-700) &gt;= 0) 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     total-=700;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      cout&lt;&lt;“Withdraw $700." &lt;&lt;endl;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} else {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     cout&lt;&lt;"No enough money!"&lt;&lt;endl;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}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</a:t>
            </a:r>
            <a:r>
              <a:rPr lang="en-US" altLang="zh-CN" sz="1600" b="1">
                <a:solidFill>
                  <a:srgbClr val="3333FF"/>
                </a:solidFill>
              </a:rPr>
              <a:t>LeaveCriticalSection(&amp;cs);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600"/>
              <a:t>     SetEvent(evFin[1]);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sz="2000"/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sz="20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6768FCE-7F78-B571-8807-4F7187EACB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54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信号量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76FFB94-7FDB-821E-8A5F-A37E6A0BBF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ea typeface="宋体" panose="02010600030101010101" pitchFamily="2" charset="-122"/>
              </a:rPr>
              <a:t>信号量是维护</a:t>
            </a:r>
            <a:r>
              <a:rPr lang="en-US" altLang="zh-CN" sz="2800">
                <a:ea typeface="宋体" panose="02010600030101010101" pitchFamily="2" charset="-122"/>
              </a:rPr>
              <a:t>0</a:t>
            </a:r>
            <a:r>
              <a:rPr lang="zh-CN" altLang="en-US" sz="2800">
                <a:ea typeface="宋体" panose="02010600030101010101" pitchFamily="2" charset="-122"/>
              </a:rPr>
              <a:t>到指定最大值之间的同步对象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anose="02010600030101010101" pitchFamily="2" charset="-122"/>
              </a:rPr>
              <a:t>信号量状态在其计数大于</a:t>
            </a:r>
            <a:r>
              <a:rPr lang="en-US" altLang="zh-CN" sz="2800">
                <a:ea typeface="宋体" panose="02010600030101010101" pitchFamily="2" charset="-122"/>
              </a:rPr>
              <a:t>0</a:t>
            </a:r>
            <a:r>
              <a:rPr lang="zh-CN" altLang="en-US" sz="2800">
                <a:ea typeface="宋体" panose="02010600030101010101" pitchFamily="2" charset="-122"/>
              </a:rPr>
              <a:t>时是有信号的，而其计数是</a:t>
            </a:r>
            <a:r>
              <a:rPr lang="en-US" altLang="zh-CN" sz="2800">
                <a:ea typeface="宋体" panose="02010600030101010101" pitchFamily="2" charset="-122"/>
              </a:rPr>
              <a:t>0</a:t>
            </a:r>
            <a:r>
              <a:rPr lang="zh-CN" altLang="en-US" sz="2800">
                <a:ea typeface="宋体" panose="02010600030101010101" pitchFamily="2" charset="-122"/>
              </a:rPr>
              <a:t>时是无信号的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anose="02010600030101010101" pitchFamily="2" charset="-122"/>
              </a:rPr>
              <a:t>信号量对象在控制上可以支持有限数量共享资源的访问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zh-CN" altLang="en-US" sz="2800">
                <a:ea typeface="宋体" panose="02010600030101010101" pitchFamily="2" charset="-122"/>
              </a:rPr>
            </a:br>
            <a:br>
              <a:rPr lang="zh-CN" altLang="en-US" sz="2800">
                <a:ea typeface="宋体" panose="02010600030101010101" pitchFamily="2" charset="-122"/>
              </a:rPr>
            </a:br>
            <a:endParaRPr lang="zh-CN" altLang="en-US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8D367F6-D65E-9FCA-9C33-7CF44B00C1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信号量－创建和撤销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70CFDF2-2C53-4755-4EFF-C57743EE65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创建信号量：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HANDLE CreateSemaphore (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PSECURITY_ATTRIBUTE psa,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LONG lInitialCount, //</a:t>
            </a:r>
            <a:r>
              <a:rPr lang="zh-CN" altLang="en-US" sz="2000">
                <a:ea typeface="宋体" panose="02010600030101010101" pitchFamily="2" charset="-122"/>
              </a:rPr>
              <a:t>开始时可供使用的资源数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LONG lMaximumCount, //</a:t>
            </a:r>
            <a:r>
              <a:rPr lang="zh-CN" altLang="en-US" sz="2000">
                <a:ea typeface="宋体" panose="02010600030101010101" pitchFamily="2" charset="-122"/>
              </a:rPr>
              <a:t>最大资源数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</a:rPr>
              <a:t>PCTSTR pszName);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撤销信号量：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BOOL WINAPI ReleaseSemaphore(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HANDLE hSemaphore,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LONG lReleaseCount, //</a:t>
            </a:r>
            <a:r>
              <a:rPr lang="zh-CN" altLang="en-US" sz="2000">
                <a:ea typeface="宋体" panose="02010600030101010101" pitchFamily="2" charset="-122"/>
              </a:rPr>
              <a:t>信号量的当前资源数增加                   </a:t>
            </a:r>
            <a:r>
              <a:rPr lang="en-US" altLang="zh-CN" sz="2000">
                <a:ea typeface="宋体" panose="02010600030101010101" pitchFamily="2" charset="-122"/>
              </a:rPr>
              <a:t>lReleaseCount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LPLONG lpPreviousCount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); 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打开信号量</a:t>
            </a:r>
            <a:br>
              <a:rPr lang="zh-CN" altLang="en-US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HANDLE OpenSemaphore (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DWORD fdwAccess,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BOOL bInherithandle,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zh-CN" altLang="en-US" sz="2000">
                <a:ea typeface="宋体" panose="02010600030101010101" pitchFamily="2" charset="-122"/>
              </a:rPr>
              <a:t>　</a:t>
            </a:r>
            <a:r>
              <a:rPr lang="en-US" altLang="zh-CN" sz="2000">
                <a:ea typeface="宋体" panose="02010600030101010101" pitchFamily="2" charset="-122"/>
              </a:rPr>
              <a:t>PCTSTR pszName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5068EEDE-EDED-14BD-8A35-9832B9DC36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下列语句必须被原子性地执行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counter++;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counter--;</a:t>
            </a:r>
            <a:br>
              <a:rPr lang="en-US" altLang="zh-CN" b="1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原子操作意味着一个操作在整个执行期间没有中断。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ADE1A6D-7D99-0080-94C3-096BF40D6B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有界缓冲区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073B978-B88F-8E81-EC84-C61DCA60DA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生产者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消费者例子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3F4FDB9-C484-83F0-80C3-3C33F34519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2638" y="992188"/>
            <a:ext cx="7351712" cy="44831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"stdafx.h"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&lt;windows.h&gt;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#include &lt;iostream.h&gt;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#define THREAD_INSTANCE_NUMBER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#define PRODUCT_NUMBER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#define MAX_ITEMS 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// </a:t>
            </a:r>
            <a:r>
              <a:rPr lang="zh-CN" altLang="en-US">
                <a:ea typeface="宋体" panose="02010600030101010101" pitchFamily="2" charset="-122"/>
              </a:rPr>
              <a:t>定义信号量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HANDLE m_S_Full;  // Semaphore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HANDLE m_S_Empty; // Semaphore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HANDLE m_E_Mutex;    // Event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// </a:t>
            </a:r>
            <a:r>
              <a:rPr lang="zh-CN" altLang="en-US">
                <a:ea typeface="宋体" panose="02010600030101010101" pitchFamily="2" charset="-122"/>
              </a:rPr>
              <a:t>假设仓库最多容纳</a:t>
            </a:r>
            <a:r>
              <a:rPr lang="en-US" altLang="zh-CN">
                <a:ea typeface="宋体" panose="02010600030101010101" pitchFamily="2" charset="-122"/>
              </a:rPr>
              <a:t>MAX_ITEMS</a:t>
            </a:r>
            <a:r>
              <a:rPr lang="zh-CN" altLang="en-US">
                <a:ea typeface="宋体" panose="02010600030101010101" pitchFamily="2" charset="-122"/>
              </a:rPr>
              <a:t>个物品，开始仓库为空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DWORD IDP[THREAD_INSTANCE_NUMBER];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DWORD IDC[THREAD_INSTANCE_NUMBER];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HANDLE hp[THREAD_INSTANCE_NUMBER];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HANDLE hc[THREAD_INSTANCE_NUMBER];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D137AE3-7A84-6480-9685-0F8A83758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生产者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消费者例子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8D02920-7BAB-2227-B20D-5CA3A8DABB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027113"/>
            <a:ext cx="7956550" cy="71501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int main(int argc, char* argv[]){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int i;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//</a:t>
            </a:r>
            <a:r>
              <a:rPr lang="zh-CN" altLang="en-US" sz="1600">
                <a:ea typeface="宋体" panose="02010600030101010101" pitchFamily="2" charset="-122"/>
              </a:rPr>
              <a:t>初始计数为</a:t>
            </a:r>
            <a:r>
              <a:rPr lang="en-US" altLang="zh-CN" sz="1600">
                <a:ea typeface="宋体" panose="02010600030101010101" pitchFamily="2" charset="-122"/>
              </a:rPr>
              <a:t>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m_S_Full = CreateSemaphore(NULL, 0, MAX_ITEMS, NULL);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//</a:t>
            </a:r>
            <a:r>
              <a:rPr lang="zh-CN" altLang="en-US" sz="1600">
                <a:ea typeface="宋体" panose="02010600030101010101" pitchFamily="2" charset="-122"/>
              </a:rPr>
              <a:t>初始计数为</a:t>
            </a:r>
            <a:r>
              <a:rPr lang="en-US" altLang="zh-CN" sz="1600"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 m_S_Empty = CreateSemaphore(NULL, MAX_ITEMS, MAX_ITEMS, NULL);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//</a:t>
            </a:r>
            <a:r>
              <a:rPr lang="zh-CN" altLang="en-US" sz="1600">
                <a:ea typeface="宋体" panose="02010600030101010101" pitchFamily="2" charset="-122"/>
              </a:rPr>
              <a:t>自动类型，初始状态为信号态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>
                <a:ea typeface="宋体" panose="02010600030101010101" pitchFamily="2" charset="-122"/>
              </a:rPr>
              <a:t>	 </a:t>
            </a:r>
            <a:r>
              <a:rPr lang="en-US" altLang="zh-CN" sz="1600">
                <a:ea typeface="宋体" panose="02010600030101010101" pitchFamily="2" charset="-122"/>
              </a:rPr>
              <a:t>m_E_Mutex = CreateEvent(NULL, FALSE, TRUE, NULL);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for (i=0;i&lt;THREAD_INSTANCE_NUMBER;i++)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{    hp[i]=CreateThread(NULL,0,(LPTHREAD_START_ROUTINE)ThreadProducer,(void*)&amp;IDP[i],0,&amp;(IDP[i]));  hc[i]=CreateThread(NULL,0,(LPTHREAD_START_ROUTINE)ThreadConsumer,(void*)&amp;IDC[i],0,&amp;(IDC[i]));}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WaitForMultipleObjects(THREAD_INSTANCE_NUMBER,hp,true,INFINITE);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WaitForMultipleObjects(THREAD_INSTANCE_NUMBER,hc,true,INFINITE);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cout&lt;&lt;"Close the mutex handle!"&lt;&lt;endl;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B5C534F-0ADC-C6FB-A599-5503C27761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生产者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消费者例子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5A4AF48-F5DE-8AAF-F82D-6F5AFCD742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041400"/>
            <a:ext cx="8162925" cy="4651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int counter=0;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void  ThreadProducer(void  *pData)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int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int ThreadNumTemp=(*(int *) pData);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for (j=0;j&lt;PRODUCT_NUMBER;j++)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WaitForSingleObject(m_S_Empty, INFINITE);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		WaitForSingleObject(m_E_Mutex, INFINITE);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// OK now, put product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counter++;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cout&lt;&lt;"ThreadProducer:"&lt;&lt;ThreadNumTemp&lt;&lt;" puts a porduct."&lt;&lt;endl;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cout&lt;&lt;"ThreadProducer:"&lt;&lt;ThreadNumTemp&lt;&lt;" counter="&lt;&lt;counter&lt;&lt;endl;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 // relase comsumer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600">
                <a:ea typeface="宋体" panose="02010600030101010101" pitchFamily="2" charset="-122"/>
              </a:rPr>
              <a:t>s semaphore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ReleaseSemaphore(m_S_Full, 1, NULL);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// set event to signal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SetEvent(m_E_Mutex);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F59AD50-1434-F9B6-EB07-D838FDE9BB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生产者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消费者例子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B823204-3F62-EC60-6334-3AE2D9D38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5175" y="1071563"/>
            <a:ext cx="8185150" cy="44831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void  ThreadConsumer(void  *pData)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int j;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int ThreadNumTemp=(*(int *) pData);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for (j=0;j&lt;PRODUCT_NUMBER;j++)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WaitForSingleObject(m_S_Full, INFINITE);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	WaitForSingleObject(m_E_Mutex, INFINITE);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// OK now, get a product    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counter--;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cout&lt;&lt;"ThreadConsumer:"&lt;&lt;ThreadNumTemp&lt;&lt;" gets a porduct."&lt;&lt;endl;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cout&lt;&lt;"ThreadConsumer:"&lt;&lt;ThreadNumTemp&lt;&lt;" counter="&lt;&lt;counter&lt;&lt;endl;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// relase producer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600">
                <a:ea typeface="宋体" panose="02010600030101010101" pitchFamily="2" charset="-122"/>
              </a:rPr>
              <a:t>s semaphore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ReleaseSemaphore(m_S_Empty, 1, NULL);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// set event to signal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3333FF"/>
                </a:solidFill>
                <a:ea typeface="宋体" panose="02010600030101010101" pitchFamily="2" charset="-122"/>
              </a:rPr>
              <a:t>SetEvent(m_E_Mutex);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BF03E110-B7EA-4285-3EC5-2B5164411C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74012" cy="4879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anose="02010600030101010101" pitchFamily="2" charset="-122"/>
              </a:rPr>
              <a:t>语句 “</a:t>
            </a:r>
            <a:r>
              <a:rPr lang="en-US" altLang="zh-CN" b="1">
                <a:ea typeface="宋体" panose="02010600030101010101" pitchFamily="2" charset="-122"/>
              </a:rPr>
              <a:t>count++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可按如下方式以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机器语言</a:t>
            </a:r>
            <a:r>
              <a:rPr lang="zh-CN" altLang="en-US">
                <a:ea typeface="宋体" panose="02010600030101010101" pitchFamily="2" charset="-122"/>
              </a:rPr>
              <a:t>实现： 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register1 = counter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	register1 = register1 + 1</a:t>
            </a:r>
            <a:b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counter = register1</a:t>
            </a:r>
          </a:p>
          <a:p>
            <a:r>
              <a:rPr lang="zh-CN" altLang="en-US">
                <a:ea typeface="宋体" panose="02010600030101010101" pitchFamily="2" charset="-122"/>
              </a:rPr>
              <a:t>语句“</a:t>
            </a:r>
            <a:r>
              <a:rPr lang="en-US" altLang="zh-CN" b="1">
                <a:ea typeface="宋体" panose="02010600030101010101" pitchFamily="2" charset="-122"/>
              </a:rPr>
              <a:t>count--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可按如下方式来实现：</a:t>
            </a:r>
            <a:br>
              <a:rPr lang="zh-CN" altLang="en-US"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register2 = counter</a:t>
            </a:r>
            <a:b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register2 = register2 – 1</a:t>
            </a:r>
            <a:b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counter = register2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初时</a:t>
            </a:r>
            <a:r>
              <a:rPr lang="en-US" altLang="zh-CN">
                <a:ea typeface="MS PGothic" panose="020B0600070205080204" pitchFamily="34" charset="-128"/>
              </a:rPr>
              <a:t>count = 5: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S0: producer execute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register1 = counter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{register1 = 5}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S1: producer execute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register1 = register1+1  </a:t>
            </a:r>
            <a:r>
              <a:rPr lang="en-US" altLang="zh-CN">
                <a:ea typeface="宋体" panose="02010600030101010101" pitchFamily="2" charset="-122"/>
              </a:rPr>
              <a:t>{register1 = 6}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S2: consumer execute </a:t>
            </a: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register2 = counter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</a:rPr>
              <a:t>{register2 = 5}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S3: consumer execute </a:t>
            </a: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register2 = register2–1  </a:t>
            </a:r>
            <a:r>
              <a:rPr lang="en-US" altLang="zh-CN">
                <a:ea typeface="宋体" panose="02010600030101010101" pitchFamily="2" charset="-122"/>
              </a:rPr>
              <a:t>{register2 = 4}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S4: producer execute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 = register1       </a:t>
            </a:r>
            <a:r>
              <a:rPr lang="en-US" altLang="zh-CN">
                <a:ea typeface="宋体" panose="02010600030101010101" pitchFamily="2" charset="-122"/>
              </a:rPr>
              <a:t>{counter = 6 }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S5: consumer execute </a:t>
            </a: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counter = register2      </a:t>
            </a:r>
            <a:r>
              <a:rPr lang="en-US" altLang="zh-CN">
                <a:ea typeface="宋体" panose="02010600030101010101" pitchFamily="2" charset="-122"/>
              </a:rPr>
              <a:t>{counter = 4}</a:t>
            </a:r>
          </a:p>
          <a:p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5C9DCC80-30EB-0BAA-0130-06848509F2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有界缓冲区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287827A-5EF7-FFD2-C186-4DA027B88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1774825"/>
            <a:ext cx="384968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000">
                <a:solidFill>
                  <a:srgbClr val="3333FF"/>
                </a:solidFill>
              </a:rPr>
              <a:t>如生产者和消费者试图并发地更新缓冲区，汇编语句可能交叉执行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2000">
                <a:solidFill>
                  <a:srgbClr val="3333FF"/>
                </a:solidFill>
              </a:rPr>
              <a:t>交叉取决于生产者和消费者进程如何被调度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  <a:ea typeface="宋体" pitchFamily="2" charset="-122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  <a:ea typeface="宋体" pitchFamily="2" charset="-122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1</TotalTime>
  <Pages>0</Pages>
  <Words>5900</Words>
  <Characters>0</Characters>
  <Application>Microsoft Office PowerPoint</Application>
  <DocSecurity>0</DocSecurity>
  <PresentationFormat>全屏显示(4:3)</PresentationFormat>
  <Lines>0</Lines>
  <Paragraphs>850</Paragraphs>
  <Slides>83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4" baseType="lpstr">
      <vt:lpstr>Monotype Sorts</vt:lpstr>
      <vt:lpstr>楷体_GB2312</vt:lpstr>
      <vt:lpstr>宋体</vt:lpstr>
      <vt:lpstr>Arial</vt:lpstr>
      <vt:lpstr>Courier New</vt:lpstr>
      <vt:lpstr>Helvetica</vt:lpstr>
      <vt:lpstr>Times New Roman</vt:lpstr>
      <vt:lpstr>Wingdings</vt:lpstr>
      <vt:lpstr>os-w-java</vt:lpstr>
      <vt:lpstr>1_os-w-java</vt:lpstr>
      <vt:lpstr>Visio.Drawing.11</vt:lpstr>
      <vt:lpstr>Chap  6  进程同步</vt:lpstr>
      <vt:lpstr>内容</vt:lpstr>
      <vt:lpstr>1、背景</vt:lpstr>
      <vt:lpstr>数据的不一致性</vt:lpstr>
      <vt:lpstr>有界缓冲区</vt:lpstr>
      <vt:lpstr>有界缓冲区enter（）</vt:lpstr>
      <vt:lpstr>有界缓冲区remove（）</vt:lpstr>
      <vt:lpstr>有界缓冲区</vt:lpstr>
      <vt:lpstr>有界缓冲区</vt:lpstr>
      <vt:lpstr>竞争条件（Race Condition）</vt:lpstr>
      <vt:lpstr>同步（Synchronization）</vt:lpstr>
      <vt:lpstr>2、临界区</vt:lpstr>
      <vt:lpstr>临界资源和临界区</vt:lpstr>
      <vt:lpstr>PowerPoint 演示文稿</vt:lpstr>
      <vt:lpstr>解决临界区要求</vt:lpstr>
      <vt:lpstr>PowerPoint 演示文稿</vt:lpstr>
      <vt:lpstr>3、软件和硬件解决方法</vt:lpstr>
      <vt:lpstr>解决问题的初始尝试</vt:lpstr>
      <vt:lpstr>算法1-轮流进临界区</vt:lpstr>
      <vt:lpstr>算法2—竞争进入临界区</vt:lpstr>
      <vt:lpstr>算法3- Peterson算法</vt:lpstr>
      <vt:lpstr>硬件同步</vt:lpstr>
      <vt:lpstr>TestAndSet</vt:lpstr>
      <vt:lpstr> Test-and-Set指令实现互斥</vt:lpstr>
      <vt:lpstr>4、信号量</vt:lpstr>
      <vt:lpstr>信号量Semaphore</vt:lpstr>
      <vt:lpstr>去除忙等的信号量</vt:lpstr>
      <vt:lpstr>两种类型信号量</vt:lpstr>
      <vt:lpstr>互斥信号量</vt:lpstr>
      <vt:lpstr>同步信号量</vt:lpstr>
      <vt:lpstr>死锁和饥饿</vt:lpstr>
      <vt:lpstr>5、经典同步问题</vt:lpstr>
      <vt:lpstr>经典同步问题</vt:lpstr>
      <vt:lpstr>PowerPoint 演示文稿</vt:lpstr>
      <vt:lpstr>多缓冲区问题</vt:lpstr>
      <vt:lpstr>解决方法</vt:lpstr>
      <vt:lpstr>读者写者问题</vt:lpstr>
      <vt:lpstr>读者优先</vt:lpstr>
      <vt:lpstr>读者写者问题解决方案</vt:lpstr>
      <vt:lpstr>思考</vt:lpstr>
      <vt:lpstr>哲学家就餐问题</vt:lpstr>
      <vt:lpstr>哲学家就餐问题</vt:lpstr>
      <vt:lpstr>哲学家就餐问题</vt:lpstr>
      <vt:lpstr>哲学家就餐问题</vt:lpstr>
      <vt:lpstr>PowerPoint 演示文稿</vt:lpstr>
      <vt:lpstr>PowerPoint 演示文稿</vt:lpstr>
      <vt:lpstr>思考</vt:lpstr>
      <vt:lpstr>P.V操作讨论 </vt:lpstr>
      <vt:lpstr>同步问题例子1</vt:lpstr>
      <vt:lpstr>用P.V操作解决司机与售票员的问题</vt:lpstr>
      <vt:lpstr>同步问题例子3</vt:lpstr>
      <vt:lpstr>同步描述</vt:lpstr>
      <vt:lpstr>同步描述</vt:lpstr>
      <vt:lpstr>同步问题例子4</vt:lpstr>
      <vt:lpstr>同步问题例子5</vt:lpstr>
      <vt:lpstr>同步问题例子6</vt:lpstr>
      <vt:lpstr>信号量同步的缺点</vt:lpstr>
      <vt:lpstr>6、管程</vt:lpstr>
      <vt:lpstr>管程Monitors  </vt:lpstr>
      <vt:lpstr>条件变量</vt:lpstr>
      <vt:lpstr>哲学家就餐问题的管程解决方案</vt:lpstr>
      <vt:lpstr>哲学家就餐问题的管程解决方案</vt:lpstr>
      <vt:lpstr>哲学家就餐问题的管程解决方案</vt:lpstr>
      <vt:lpstr>7、同步实例</vt:lpstr>
      <vt:lpstr>Solaris同步</vt:lpstr>
      <vt:lpstr>Linux 同步</vt:lpstr>
      <vt:lpstr>Windows 同步</vt:lpstr>
      <vt:lpstr>Pthreads同步</vt:lpstr>
      <vt:lpstr>Windows同步机制</vt:lpstr>
      <vt:lpstr>事件</vt:lpstr>
      <vt:lpstr>事件 API</vt:lpstr>
      <vt:lpstr>事件例子</vt:lpstr>
      <vt:lpstr>代码</vt:lpstr>
      <vt:lpstr>临界区</vt:lpstr>
      <vt:lpstr>临界区API</vt:lpstr>
      <vt:lpstr>临界区－例子</vt:lpstr>
      <vt:lpstr>代码</vt:lpstr>
      <vt:lpstr>信号量</vt:lpstr>
      <vt:lpstr>信号量－创建和撤销</vt:lpstr>
      <vt:lpstr>生产者-消费者例子</vt:lpstr>
      <vt:lpstr>生产者-消费者例子</vt:lpstr>
      <vt:lpstr>生产者-消费者例子</vt:lpstr>
      <vt:lpstr>生产者-消费者例子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 7  Process Synchronization 进程同步</dc:title>
  <dc:subject/>
  <dc:creator>高歌</dc:creator>
  <cp:keywords/>
  <dc:description/>
  <cp:lastModifiedBy>高歌</cp:lastModifiedBy>
  <cp:revision>248</cp:revision>
  <cp:lastPrinted>1999-08-27T16:17:10Z</cp:lastPrinted>
  <dcterms:created xsi:type="dcterms:W3CDTF">1999-07-23T13:31:00Z</dcterms:created>
  <dcterms:modified xsi:type="dcterms:W3CDTF">2022-10-27T16:03:51Z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