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sldIdLst>
    <p:sldId id="350" r:id="rId2"/>
    <p:sldId id="351" r:id="rId3"/>
    <p:sldId id="353" r:id="rId4"/>
    <p:sldId id="301" r:id="rId5"/>
    <p:sldId id="343" r:id="rId6"/>
    <p:sldId id="345" r:id="rId7"/>
    <p:sldId id="302" r:id="rId8"/>
    <p:sldId id="303" r:id="rId9"/>
    <p:sldId id="304" r:id="rId10"/>
    <p:sldId id="305" r:id="rId11"/>
    <p:sldId id="365" r:id="rId12"/>
    <p:sldId id="306" r:id="rId13"/>
    <p:sldId id="359" r:id="rId14"/>
    <p:sldId id="360" r:id="rId15"/>
    <p:sldId id="361" r:id="rId16"/>
    <p:sldId id="362" r:id="rId17"/>
    <p:sldId id="308" r:id="rId18"/>
    <p:sldId id="355" r:id="rId19"/>
    <p:sldId id="354" r:id="rId20"/>
    <p:sldId id="367" r:id="rId21"/>
    <p:sldId id="309" r:id="rId22"/>
    <p:sldId id="356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68" r:id="rId31"/>
    <p:sldId id="370" r:id="rId32"/>
    <p:sldId id="346" r:id="rId33"/>
    <p:sldId id="347" r:id="rId34"/>
    <p:sldId id="348" r:id="rId35"/>
    <p:sldId id="349" r:id="rId36"/>
    <p:sldId id="371" r:id="rId37"/>
    <p:sldId id="372" r:id="rId38"/>
    <p:sldId id="373" r:id="rId39"/>
    <p:sldId id="379" r:id="rId40"/>
    <p:sldId id="380" r:id="rId41"/>
    <p:sldId id="378" r:id="rId42"/>
    <p:sldId id="377" r:id="rId43"/>
    <p:sldId id="384" r:id="rId44"/>
    <p:sldId id="375" r:id="rId45"/>
    <p:sldId id="383" r:id="rId46"/>
    <p:sldId id="381" r:id="rId47"/>
    <p:sldId id="385" r:id="rId48"/>
    <p:sldId id="382" r:id="rId4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EAEAEA"/>
    <a:srgbClr val="F8F8F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3" autoAdjust="0"/>
    <p:restoredTop sz="95451" autoAdjust="0"/>
  </p:normalViewPr>
  <p:slideViewPr>
    <p:cSldViewPr>
      <p:cViewPr varScale="1">
        <p:scale>
          <a:sx n="85" d="100"/>
          <a:sy n="85" d="100"/>
        </p:scale>
        <p:origin x="117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2B2D30C8-EF1F-43D2-A7FD-2FE5C8B1760C}"/>
    <pc:docChg chg="modSld">
      <pc:chgData name="高歌" userId="d8a25b1d-6c3e-4cc3-9e77-5cd4abedca6a" providerId="ADAL" clId="{2B2D30C8-EF1F-43D2-A7FD-2FE5C8B1760C}" dt="2022-10-31T00:01:14.447" v="1" actId="478"/>
      <pc:docMkLst>
        <pc:docMk/>
      </pc:docMkLst>
      <pc:sldChg chg="delSp">
        <pc:chgData name="高歌" userId="d8a25b1d-6c3e-4cc3-9e77-5cd4abedca6a" providerId="ADAL" clId="{2B2D30C8-EF1F-43D2-A7FD-2FE5C8B1760C}" dt="2022-10-31T00:01:14.447" v="1" actId="478"/>
        <pc:sldMkLst>
          <pc:docMk/>
          <pc:sldMk cId="0" sldId="383"/>
        </pc:sldMkLst>
        <pc:spChg chg="del">
          <ac:chgData name="高歌" userId="d8a25b1d-6c3e-4cc3-9e77-5cd4abedca6a" providerId="ADAL" clId="{2B2D30C8-EF1F-43D2-A7FD-2FE5C8B1760C}" dt="2022-10-31T00:01:14.447" v="1" actId="478"/>
          <ac:spMkLst>
            <pc:docMk/>
            <pc:sldMk cId="0" sldId="383"/>
            <ac:spMk id="68610" creationId="{4F7AF5A3-F9A7-FA99-AFA8-0F7FC8EA7CF3}"/>
          </ac:spMkLst>
        </pc:spChg>
      </pc:sldChg>
      <pc:sldChg chg="delSp">
        <pc:chgData name="高歌" userId="d8a25b1d-6c3e-4cc3-9e77-5cd4abedca6a" providerId="ADAL" clId="{2B2D30C8-EF1F-43D2-A7FD-2FE5C8B1760C}" dt="2022-10-31T00:00:17.851" v="0" actId="478"/>
        <pc:sldMkLst>
          <pc:docMk/>
          <pc:sldMk cId="0" sldId="384"/>
        </pc:sldMkLst>
        <pc:spChg chg="del">
          <ac:chgData name="高歌" userId="d8a25b1d-6c3e-4cc3-9e77-5cd4abedca6a" providerId="ADAL" clId="{2B2D30C8-EF1F-43D2-A7FD-2FE5C8B1760C}" dt="2022-10-31T00:00:17.851" v="0" actId="478"/>
          <ac:spMkLst>
            <pc:docMk/>
            <pc:sldMk cId="0" sldId="384"/>
            <ac:spMk id="66562" creationId="{19E3C7BB-EFC5-B998-F667-2884748EF6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4CCF352-3CEF-A595-9B2F-697360CBEA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spcBef>
                <a:spcPct val="0"/>
              </a:spcBef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F476456-3EA5-4BD8-CE60-BE26BE1B76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0"/>
              </a:spcBef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9F5EE3F-448C-E0FD-5070-760B6F9B1B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223451F-13A2-AE1D-DC7B-7CE71B57DD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54C66E49-F751-7327-7DE8-5171053279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spcBef>
                <a:spcPct val="0"/>
              </a:spcBef>
              <a:defRPr kumimoji="0"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733580A0-0FD8-7529-E516-4D3E5236F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b="0" smtClean="0"/>
            </a:lvl1pPr>
          </a:lstStyle>
          <a:p>
            <a:pPr>
              <a:defRPr/>
            </a:pPr>
            <a:fld id="{B51BF2C0-801A-4F45-82AF-ED9FABD01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4B80C30-62F4-AA27-72B5-FAC565A88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F2D487-2940-4EDE-A88E-00566C4B0585}" type="slidenum">
              <a:rPr lang="en-US" altLang="zh-CN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ADC3380-BD9E-B0D7-35DF-DF62293E7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63063E4-EDE3-B79B-E902-1CB274B11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93BCEE2-E43A-6FE7-BAC2-1FDCD1C98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1C9E61-6A9B-4695-A5E7-C21387548B1F}" type="slidenum">
              <a:rPr lang="en-US" altLang="zh-CN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D96AA0B-D7C1-CD11-4221-80AC81F9A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1FB8ECC-8894-170B-BA14-D4BFD0739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6001ADA-5E45-E7E1-D935-FBF57D522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517EBF-5BDE-4491-98F4-FB6CC76FB34A}" type="slidenum">
              <a:rPr lang="zh-CN" altLang="en-US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B419591A-9241-7411-5D44-1A0EEBFAA8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5DF14-9DF6-42A6-BF2A-C6490ACB9CB9}" type="slidenum">
              <a:rPr kumimoji="0" lang="en-US" altLang="zh-CN" sz="1300"/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zh-CN" sz="13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E6A6954-96B2-FF8D-60ED-CE8D15963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397F6F8-2EF8-CD60-2C9A-44330DC90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每天工作</a:t>
            </a:r>
            <a:r>
              <a:rPr lang="en-US" altLang="zh-CN">
                <a:latin typeface="Arial" panose="020B0604020202020204" pitchFamily="34" charset="0"/>
              </a:rPr>
              <a:t>24</a:t>
            </a:r>
            <a:r>
              <a:rPr lang="zh-CN" altLang="en-US">
                <a:latin typeface="Arial" panose="020B0604020202020204" pitchFamily="34" charset="0"/>
              </a:rPr>
              <a:t>小时，一年工作</a:t>
            </a:r>
            <a:r>
              <a:rPr lang="en-US" altLang="zh-CN">
                <a:latin typeface="Arial" panose="020B0604020202020204" pitchFamily="34" charset="0"/>
              </a:rPr>
              <a:t>365</a:t>
            </a:r>
            <a:r>
              <a:rPr lang="zh-CN" altLang="en-US">
                <a:latin typeface="Arial" panose="020B0604020202020204" pitchFamily="34" charset="0"/>
              </a:rPr>
              <a:t>天，进行穷举测试。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74E64D2-1160-D666-F13C-6E791BE53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56688E-9FB9-4158-B781-064DA6AE936D}" type="slidenum">
              <a:rPr lang="zh-CN" altLang="en-US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DA3B53DF-A6A4-367C-6E6D-A3E9A648BC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505A55-9D07-40CC-ACD0-79126C608B12}" type="slidenum">
              <a:rPr kumimoji="0" lang="en-US" altLang="zh-CN" sz="1300"/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zh-CN" sz="13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7760645-2A85-4802-B341-A3A28BD57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427B74B0-B64A-B29B-11A5-001F621C7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逻辑覆盖是通过对程序逻辑结构的遍历实现程序的覆盖。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B2B96D9-249C-64C4-B28F-77E42F4ED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ED1FBC-CE41-4FBC-84DC-79E28FAA123B}" type="slidenum">
              <a:rPr lang="zh-CN" altLang="en-US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A4E05D75-3696-37C1-7670-443CDC0FB7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9B390E-87F3-49F8-AEFF-E779165A83B8}" type="slidenum">
              <a:rPr kumimoji="0" lang="en-US" altLang="zh-CN" sz="1300"/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zh-CN" sz="13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DC7EED3A-FAA9-4754-31FF-081321914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E6198FB-4BCF-AE67-51F7-C50FC42B3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逻辑覆盖是通过对程序逻辑结构的遍历实现程序的覆盖。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B6D81F5-1E00-7D2E-83C2-3C3F3C5D8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7626F5-4559-4A1A-B37C-B4C4515536E4}" type="slidenum">
              <a:rPr lang="zh-CN" altLang="en-US" sz="130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3C89808B-DE18-AA62-7A0C-430900CC4A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877D23-B962-4223-8C7D-0EAE8DB6F690}" type="slidenum">
              <a:rPr kumimoji="0" lang="en-US" altLang="zh-CN" sz="1300"/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zh-CN" sz="13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494313A-F65F-1AEA-E723-857905704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1809735C-67F9-E018-3D23-3CDB4671E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除双值判断语句外，还有多值判断语句，如</a:t>
            </a:r>
            <a:r>
              <a:rPr lang="en-US" altLang="zh-CN">
                <a:latin typeface="Arial" panose="020B0604020202020204" pitchFamily="34" charset="0"/>
              </a:rPr>
              <a:t>Case</a:t>
            </a:r>
            <a:r>
              <a:rPr lang="zh-CN" altLang="en-US">
                <a:latin typeface="Arial" panose="020B0604020202020204" pitchFamily="34" charset="0"/>
              </a:rPr>
              <a:t>语句。判定分支覆盖更一般的含义是：使每个判定获得一种可能的结果至少一次。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25A0BAA-8162-63AC-ACC3-3B3C882EE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6D9817-7064-4064-9C38-623863847C59}" type="slidenum">
              <a:rPr lang="zh-CN" altLang="en-US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51C092B1-1FD5-7D68-AC24-006208B410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71C12EC-6C25-468F-A967-121B7A786167}" type="slidenum">
              <a:rPr kumimoji="0" lang="en-US" altLang="zh-CN" sz="1300"/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zh-CN" sz="13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48BE82A-DF44-0A52-8DFC-8DC8B57FA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F2A2BA35-9FE5-8E69-F058-76FF11180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除双值判断语句外，还有多值判断语句，如</a:t>
            </a:r>
            <a:r>
              <a:rPr lang="en-US" altLang="zh-CN">
                <a:latin typeface="Arial" panose="020B0604020202020204" pitchFamily="34" charset="0"/>
              </a:rPr>
              <a:t>Case</a:t>
            </a:r>
            <a:r>
              <a:rPr lang="zh-CN" altLang="en-US">
                <a:latin typeface="Arial" panose="020B0604020202020204" pitchFamily="34" charset="0"/>
              </a:rPr>
              <a:t>语句。判定分支覆盖更一般的含义是：使每个判定获得一种可能的结果至少一次。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5E4EA92-9755-1F03-4AEA-E7F45E7B0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796A3D-1925-4D68-B88C-C60BF8630428}" type="slidenum">
              <a:rPr lang="zh-CN" altLang="en-US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3C333F39-53DF-0EF1-F01F-5E55B609A3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80F00A-0E8E-4020-8F31-F8F9B91EFFA5}" type="slidenum">
              <a:rPr kumimoji="0" lang="en-US" altLang="zh-CN" sz="1300"/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zh-CN" sz="13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315CB38-93DC-C752-826C-C6A15EA68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0B9B50A2-B033-7EB7-7E14-93818936C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Arial" panose="020B0604020202020204" pitchFamily="34" charset="0"/>
              </a:rPr>
              <a:t>除双值判断语句外，还有多值判断语句，如</a:t>
            </a:r>
            <a:r>
              <a:rPr lang="en-US" altLang="zh-CN">
                <a:latin typeface="Arial" panose="020B0604020202020204" pitchFamily="34" charset="0"/>
              </a:rPr>
              <a:t>Case</a:t>
            </a:r>
            <a:r>
              <a:rPr lang="zh-CN" altLang="en-US">
                <a:latin typeface="Arial" panose="020B0604020202020204" pitchFamily="34" charset="0"/>
              </a:rPr>
              <a:t>语句。判定分支覆盖更一般的含义是：使每个判定获得一种可能的结果至少一次。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01B9E4-1569-FF49-0820-1C76C8CA7E26}"/>
              </a:ext>
            </a:extLst>
          </p:cNvPr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8BF18DF-FAD5-066D-021B-9826E31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EED3F10-DB49-BA42-9FB3-5B3364EA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2172636-0198-37E9-C913-E531EF8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B50421-C4CF-49AA-A487-E420FC3330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DDB3C1-F0E7-E220-447E-76FB9FC8882A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3953D25-CAF9-FD15-B466-C6D368DC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E1ABAED-14B2-CCAB-8EE9-DF8E88BB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EB5150F-7CF4-6482-30EE-7A2B0809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CB8DB-762D-4979-B36D-9F5E48453B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C5A1B-CB27-07A5-2707-2A0DADB5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59B7B-A016-2C16-310C-278D5ACB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89C7B-DBD4-6158-86BE-03272E4E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845BF-9932-40A0-B41A-ECF5A1CF8A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55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152400"/>
            <a:ext cx="779303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38100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219200"/>
            <a:ext cx="38100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F43BCF-F793-C231-4241-8F1EFE651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2FD73F-1D38-8266-4713-3E02C19F5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67675B2-E45A-D363-A61E-FEB872AFC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99D165-C407-41CB-BD08-A2E9BF870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24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152400"/>
            <a:ext cx="779303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7772400" cy="5029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784C27-795E-E4B9-80C3-EAAE9163C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86042F-B307-F96E-23A6-B5EAE67A5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EFB9A46-A2DC-2330-801D-17C00E9E5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DA7482-BF43-414D-AAEA-79A2E2501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B91039-4C5B-C47E-3815-B986C7300813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2DDB1A6-D180-2D37-4E03-7C482F57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791B31B-F673-B883-FA0B-B6D2D0E1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C2451C-73D0-8217-E3CE-0665929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469ACC-DDD8-4BB3-A382-19F77E06BB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8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361E9A-FA69-238B-22CC-4590FA833C7D}"/>
              </a:ext>
            </a:extLst>
          </p:cNvPr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302235-F23D-0010-146E-A2176B8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2EFB28F-92DB-0014-CECD-D78F0799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31DBA3-47B7-61AB-BA62-412FE446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3C53D-9CF9-4589-9D45-381ED3B4B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8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09C4E99-91F8-408F-812C-EE87D7B34436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0AAA9C2F-BCA6-A0C9-76DE-4A75E68D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DE550D7B-C567-6BA3-8117-EE65F0D4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2440A3FF-35FC-F363-4860-821EFD37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6B2BA8-9D3B-44C1-9FE2-A9C8320D57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87B76B-AF99-1ED7-ACCB-E7EF42AFEE9A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>
            <a:extLst>
              <a:ext uri="{FF2B5EF4-FFF2-40B4-BE49-F238E27FC236}">
                <a16:creationId xmlns:a16="http://schemas.microsoft.com/office/drawing/2014/main" id="{EB4AF3E1-432D-3767-0261-3272530F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>
            <a:extLst>
              <a:ext uri="{FF2B5EF4-FFF2-40B4-BE49-F238E27FC236}">
                <a16:creationId xmlns:a16="http://schemas.microsoft.com/office/drawing/2014/main" id="{86F30B3B-14A6-D4E2-6B65-DC4E5944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>
            <a:extLst>
              <a:ext uri="{FF2B5EF4-FFF2-40B4-BE49-F238E27FC236}">
                <a16:creationId xmlns:a16="http://schemas.microsoft.com/office/drawing/2014/main" id="{0B1BFC8E-6FF1-89ED-38E5-74761AFD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A02E32-AB5A-4393-88A1-A296595997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3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4BEB21-FEC5-D5B0-7003-136ABFBBD8D8}"/>
              </a:ext>
            </a:extLst>
          </p:cNvPr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1BBF7F10-23B3-94A2-915F-2D144E3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873D9CB-7AD9-3B30-03B3-F0DC83E8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6B55F89-1D23-AA4C-6C98-314E83FF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250BEC-1CB0-445F-BD19-E09A64072C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0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454A3-A8FB-A0F6-656C-74259ED1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1DAA54-51B4-3AAD-71F3-638B3DB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9DA4A-2B35-E5D5-66B2-2231D95E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D83616-DEA8-43D9-9536-DFCAE583D6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28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9DEEE4-E67A-9654-F1BF-CCBCF9BB369B}"/>
              </a:ext>
            </a:extLst>
          </p:cNvPr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>
            <a:extLst>
              <a:ext uri="{FF2B5EF4-FFF2-40B4-BE49-F238E27FC236}">
                <a16:creationId xmlns:a16="http://schemas.microsoft.com/office/drawing/2014/main" id="{5DA975FD-7808-1B71-F19A-8FCF2817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>
            <a:extLst>
              <a:ext uri="{FF2B5EF4-FFF2-40B4-BE49-F238E27FC236}">
                <a16:creationId xmlns:a16="http://schemas.microsoft.com/office/drawing/2014/main" id="{06ABEA0E-CAB9-4C0D-CB55-C98ABA19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4C3231DE-2D3B-87C5-76E5-CBA92A40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556A19-4E01-4B0E-8C64-A2AC412511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3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8F016-3094-19F2-C80B-54A9405D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3BEF7-31DA-1170-4572-95ED6466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B3215-70AE-71F2-45AB-5F9A9533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23B4C-14ED-46A1-8671-6240D03AF8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722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0CF0024-B980-6E8D-9028-CB2C40C88150}"/>
              </a:ext>
            </a:extLst>
          </p:cNvPr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FB800C-8527-E3C2-2A39-B34CB92149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558D9BEC-0C6E-3FDE-0EBA-71DC9CFD8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5B067-DE84-6849-26DF-9F7074FA9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1B93E-2EBC-7A79-965E-F0B31CBF9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7548-BD9C-2651-A777-DA136F73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100" b="0" smtClean="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6FE12C6F-4235-4120-91B3-C381D953DE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37E57A-6B2F-86B9-511E-841CDF9AC1AA}"/>
              </a:ext>
            </a:extLst>
          </p:cNvPr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47" r:id="rId11"/>
    <p:sldLayoutId id="2147484358" r:id="rId12"/>
    <p:sldLayoutId id="214748435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>
            <a:extLst>
              <a:ext uri="{FF2B5EF4-FFF2-40B4-BE49-F238E27FC236}">
                <a16:creationId xmlns:a16="http://schemas.microsoft.com/office/drawing/2014/main" id="{A94FDEB7-18BC-9E8E-852C-21C13F1D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4800"/>
              <a:t>Session 3</a:t>
            </a:r>
            <a:br>
              <a:rPr lang="en-US" altLang="zh-CN" sz="4800"/>
            </a:br>
            <a:r>
              <a:rPr lang="en-US" altLang="zh-CN" sz="4800"/>
              <a:t> White-Box Testing</a:t>
            </a:r>
            <a:endParaRPr lang="zh-CN" altLang="en-US" sz="480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ADE9312-50A5-051D-6C3A-00A820E0F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CN" dirty="0"/>
          </a:p>
          <a:p>
            <a:pPr algn="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chengbaolei@suda.edu.cn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5A5F1F-5BD0-2415-71DB-89E4AFBF9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3.2 Logic Coverage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DBF2CF7-C6BA-C23C-F651-6835A6EC5E4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68313" y="1268413"/>
            <a:ext cx="8207375" cy="525621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Logic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Statement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Condition-Decision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 Combination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Path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Complete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Modified Condition/Decision Coverage</a:t>
            </a:r>
          </a:p>
          <a:p>
            <a:pPr eaLnBrk="1" hangingPunct="1"/>
            <a:endParaRPr lang="en-US" altLang="zh-CN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64134FE-0556-3E92-DC76-A61F1EB713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3.2 Logic Coverage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F86D74D-2CE1-4EB0-BC2E-4AE36D16147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55588" y="1268413"/>
            <a:ext cx="8853487" cy="647700"/>
          </a:xfrm>
        </p:spPr>
        <p:txBody>
          <a:bodyPr/>
          <a:lstStyle/>
          <a:p>
            <a:pPr eaLnBrk="1" hangingPunct="1"/>
            <a:r>
              <a:rPr lang="en-US" altLang="zh-CN"/>
              <a:t>Flow Chart of Sample Code</a:t>
            </a:r>
            <a:endParaRPr lang="en-US" altLang="zh-CN" sz="2100">
              <a:latin typeface="Arial Unicode MS" pitchFamily="34" charset="-122"/>
              <a:ea typeface="Arial Unicode MS" pitchFamily="34" charset="-122"/>
            </a:endParaRPr>
          </a:p>
          <a:p>
            <a:pPr eaLnBrk="1" hangingPunct="1"/>
            <a:endParaRPr lang="en-US" altLang="zh-CN" sz="2200"/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6F324581-FAF7-F0CB-A2FA-4947537F93E8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989138"/>
            <a:ext cx="7056438" cy="4608512"/>
            <a:chOff x="2245" y="754"/>
            <a:chExt cx="3697" cy="2948"/>
          </a:xfrm>
        </p:grpSpPr>
        <p:grpSp>
          <p:nvGrpSpPr>
            <p:cNvPr id="29701" name="Group 5">
              <a:extLst>
                <a:ext uri="{FF2B5EF4-FFF2-40B4-BE49-F238E27FC236}">
                  <a16:creationId xmlns:a16="http://schemas.microsoft.com/office/drawing/2014/main" id="{A75CED41-DE8C-6B72-E41C-D34DBDC32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754"/>
              <a:ext cx="2313" cy="2948"/>
              <a:chOff x="2472" y="754"/>
              <a:chExt cx="2313" cy="2948"/>
            </a:xfrm>
          </p:grpSpPr>
          <p:grpSp>
            <p:nvGrpSpPr>
              <p:cNvPr id="29703" name="Group 6">
                <a:extLst>
                  <a:ext uri="{FF2B5EF4-FFF2-40B4-BE49-F238E27FC236}">
                    <a16:creationId xmlns:a16="http://schemas.microsoft.com/office/drawing/2014/main" id="{FB118E48-2806-7B73-8854-E7D6C8A8C1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754"/>
                <a:ext cx="2223" cy="2948"/>
                <a:chOff x="2744" y="754"/>
                <a:chExt cx="2223" cy="2948"/>
              </a:xfrm>
            </p:grpSpPr>
            <p:sp>
              <p:nvSpPr>
                <p:cNvPr id="29713" name="AutoShape 7">
                  <a:extLst>
                    <a:ext uri="{FF2B5EF4-FFF2-40B4-BE49-F238E27FC236}">
                      <a16:creationId xmlns:a16="http://schemas.microsoft.com/office/drawing/2014/main" id="{F93482EE-5B62-A4BC-05F1-5980E8ACE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1117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(A&gt;1) ∧(B=0)</a:t>
                  </a:r>
                </a:p>
              </p:txBody>
            </p:sp>
            <p:sp>
              <p:nvSpPr>
                <p:cNvPr id="29714" name="AutoShape 8">
                  <a:extLst>
                    <a:ext uri="{FF2B5EF4-FFF2-40B4-BE49-F238E27FC236}">
                      <a16:creationId xmlns:a16="http://schemas.microsoft.com/office/drawing/2014/main" id="{6F8502FA-F1CA-ADB5-5F81-4DD66205D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2432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(A=2) ∨(x&gt;1)</a:t>
                  </a:r>
                </a:p>
              </p:txBody>
            </p:sp>
            <p:sp>
              <p:nvSpPr>
                <p:cNvPr id="29715" name="Rectangle 9">
                  <a:extLst>
                    <a:ext uri="{FF2B5EF4-FFF2-40B4-BE49-F238E27FC236}">
                      <a16:creationId xmlns:a16="http://schemas.microsoft.com/office/drawing/2014/main" id="{CFEF4CF6-CB18-25BF-B88A-28AABAC97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4" y="1616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x=x/A</a:t>
                  </a:r>
                </a:p>
              </p:txBody>
            </p:sp>
            <p:sp>
              <p:nvSpPr>
                <p:cNvPr id="29716" name="Rectangle 10">
                  <a:extLst>
                    <a:ext uri="{FF2B5EF4-FFF2-40B4-BE49-F238E27FC236}">
                      <a16:creationId xmlns:a16="http://schemas.microsoft.com/office/drawing/2014/main" id="{0352F6AA-9D39-C853-98C5-AD071B97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841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x=x+1</a:t>
                  </a:r>
                </a:p>
              </p:txBody>
            </p:sp>
            <p:sp>
              <p:nvSpPr>
                <p:cNvPr id="29717" name="Line 11">
                  <a:extLst>
                    <a:ext uri="{FF2B5EF4-FFF2-40B4-BE49-F238E27FC236}">
                      <a16:creationId xmlns:a16="http://schemas.microsoft.com/office/drawing/2014/main" id="{AAAA0C86-8A44-B1F9-110F-F45E8B024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75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9718" name="AutoShape 12">
                  <a:extLst>
                    <a:ext uri="{FF2B5EF4-FFF2-40B4-BE49-F238E27FC236}">
                      <a16:creationId xmlns:a16="http://schemas.microsoft.com/office/drawing/2014/main" id="{4BC08BB7-585B-94E1-6B77-8FB7A258D410}"/>
                    </a:ext>
                  </a:extLst>
                </p:cNvPr>
                <p:cNvCxnSpPr>
                  <a:cxnSpLocks noChangeShapeType="1"/>
                  <a:stCxn id="29713" idx="3"/>
                  <a:endCxn id="29715" idx="0"/>
                </p:cNvCxnSpPr>
                <p:nvPr/>
              </p:nvCxnSpPr>
              <p:spPr bwMode="auto">
                <a:xfrm>
                  <a:off x="4253" y="1276"/>
                  <a:ext cx="488" cy="32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19" name="AutoShape 13">
                  <a:extLst>
                    <a:ext uri="{FF2B5EF4-FFF2-40B4-BE49-F238E27FC236}">
                      <a16:creationId xmlns:a16="http://schemas.microsoft.com/office/drawing/2014/main" id="{EC36F0B6-8DD3-E233-CEA4-DB0347E64D9E}"/>
                    </a:ext>
                  </a:extLst>
                </p:cNvPr>
                <p:cNvCxnSpPr>
                  <a:cxnSpLocks noChangeShapeType="1"/>
                  <a:stCxn id="29714" idx="3"/>
                  <a:endCxn id="29716" idx="0"/>
                </p:cNvCxnSpPr>
                <p:nvPr/>
              </p:nvCxnSpPr>
              <p:spPr bwMode="auto">
                <a:xfrm>
                  <a:off x="4253" y="2591"/>
                  <a:ext cx="487" cy="23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20" name="Line 14">
                  <a:extLst>
                    <a:ext uri="{FF2B5EF4-FFF2-40B4-BE49-F238E27FC236}">
                      <a16:creationId xmlns:a16="http://schemas.microsoft.com/office/drawing/2014/main" id="{C6C1C631-9937-2AF8-823C-1B2CA6EB4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06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1" name="Line 15">
                  <a:extLst>
                    <a:ext uri="{FF2B5EF4-FFF2-40B4-BE49-F238E27FC236}">
                      <a16:creationId xmlns:a16="http://schemas.microsoft.com/office/drawing/2014/main" id="{A1EB7121-4C59-245E-6E13-BEDE3B3A1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1797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2" name="Line 16">
                  <a:extLst>
                    <a:ext uri="{FF2B5EF4-FFF2-40B4-BE49-F238E27FC236}">
                      <a16:creationId xmlns:a16="http://schemas.microsoft.com/office/drawing/2014/main" id="{8259ADB5-F98A-834E-F34F-58F8CDAA72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29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3" name="Line 17">
                  <a:extLst>
                    <a:ext uri="{FF2B5EF4-FFF2-40B4-BE49-F238E27FC236}">
                      <a16:creationId xmlns:a16="http://schemas.microsoft.com/office/drawing/2014/main" id="{45A20953-7CC3-8101-A078-1BB4D33F3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129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4" name="Line 18">
                  <a:extLst>
                    <a:ext uri="{FF2B5EF4-FFF2-40B4-BE49-F238E27FC236}">
                      <a16:creationId xmlns:a16="http://schemas.microsoft.com/office/drawing/2014/main" id="{384EBE81-5EC9-23D7-F758-8AA8292723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06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5" name="Line 19">
                  <a:extLst>
                    <a:ext uri="{FF2B5EF4-FFF2-40B4-BE49-F238E27FC236}">
                      <a16:creationId xmlns:a16="http://schemas.microsoft.com/office/drawing/2014/main" id="{E3D0EA1F-1C86-A8B2-4AF2-AD4787A2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333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6" name="Line 20">
                  <a:extLst>
                    <a:ext uri="{FF2B5EF4-FFF2-40B4-BE49-F238E27FC236}">
                      <a16:creationId xmlns:a16="http://schemas.microsoft.com/office/drawing/2014/main" id="{68B57247-E43D-3B0A-C36A-822558FE9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3022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7" name="Line 21">
                  <a:extLst>
                    <a:ext uri="{FF2B5EF4-FFF2-40B4-BE49-F238E27FC236}">
                      <a16:creationId xmlns:a16="http://schemas.microsoft.com/office/drawing/2014/main" id="{54236623-18D6-6F4D-CDC2-94AF25CE2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256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8" name="Line 22">
                  <a:extLst>
                    <a:ext uri="{FF2B5EF4-FFF2-40B4-BE49-F238E27FC236}">
                      <a16:creationId xmlns:a16="http://schemas.microsoft.com/office/drawing/2014/main" id="{84FA83E3-4C99-9820-56B7-E7DD9BAF1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56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9" name="Line 23">
                  <a:extLst>
                    <a:ext uri="{FF2B5EF4-FFF2-40B4-BE49-F238E27FC236}">
                      <a16:creationId xmlns:a16="http://schemas.microsoft.com/office/drawing/2014/main" id="{FC3C9691-44F8-69BB-ECCC-177DC9921D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33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04" name="Text Box 24">
                <a:extLst>
                  <a:ext uri="{FF2B5EF4-FFF2-40B4-BE49-F238E27FC236}">
                    <a16:creationId xmlns:a16="http://schemas.microsoft.com/office/drawing/2014/main" id="{6474521B-C6B6-35D6-120E-819BE84A4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29705" name="Text Box 25">
                <a:extLst>
                  <a:ext uri="{FF2B5EF4-FFF2-40B4-BE49-F238E27FC236}">
                    <a16:creationId xmlns:a16="http://schemas.microsoft.com/office/drawing/2014/main" id="{4488F6AC-EDCE-5D3F-48FE-9F4682D1E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205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29706" name="Text Box 26">
                <a:extLst>
                  <a:ext uri="{FF2B5EF4-FFF2-40B4-BE49-F238E27FC236}">
                    <a16:creationId xmlns:a16="http://schemas.microsoft.com/office/drawing/2014/main" id="{CD13DC34-C36D-E7A0-AC32-3D6F65B99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29707" name="Text Box 27">
                <a:extLst>
                  <a:ext uri="{FF2B5EF4-FFF2-40B4-BE49-F238E27FC236}">
                    <a16:creationId xmlns:a16="http://schemas.microsoft.com/office/drawing/2014/main" id="{462AAFA5-6545-131A-D7D4-03826F0C0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201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29708" name="Text Box 28">
                <a:extLst>
                  <a:ext uri="{FF2B5EF4-FFF2-40B4-BE49-F238E27FC236}">
                    <a16:creationId xmlns:a16="http://schemas.microsoft.com/office/drawing/2014/main" id="{7387FBA2-AB77-F03F-A007-869FB47CF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799"/>
                <a:ext cx="226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a</a:t>
                </a:r>
              </a:p>
            </p:txBody>
          </p:sp>
          <p:sp>
            <p:nvSpPr>
              <p:cNvPr id="29709" name="Text Box 29">
                <a:extLst>
                  <a:ext uri="{FF2B5EF4-FFF2-40B4-BE49-F238E27FC236}">
                    <a16:creationId xmlns:a16="http://schemas.microsoft.com/office/drawing/2014/main" id="{08BA5A1E-CCB6-4160-D21A-BEDB79E9B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981"/>
                <a:ext cx="22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b</a:t>
                </a:r>
              </a:p>
            </p:txBody>
          </p:sp>
          <p:sp>
            <p:nvSpPr>
              <p:cNvPr id="29710" name="Text Box 30">
                <a:extLst>
                  <a:ext uri="{FF2B5EF4-FFF2-40B4-BE49-F238E27FC236}">
                    <a16:creationId xmlns:a16="http://schemas.microsoft.com/office/drawing/2014/main" id="{B63B06A8-1DDE-7AD6-7DE0-7FF2F6A5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935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c</a:t>
                </a:r>
              </a:p>
            </p:txBody>
          </p:sp>
          <p:sp>
            <p:nvSpPr>
              <p:cNvPr id="29711" name="Text Box 31">
                <a:extLst>
                  <a:ext uri="{FF2B5EF4-FFF2-40B4-BE49-F238E27FC236}">
                    <a16:creationId xmlns:a16="http://schemas.microsoft.com/office/drawing/2014/main" id="{80C08D82-91B4-A481-FCA1-37699E484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d</a:t>
                </a:r>
              </a:p>
            </p:txBody>
          </p:sp>
          <p:sp>
            <p:nvSpPr>
              <p:cNvPr id="29712" name="Text Box 32">
                <a:extLst>
                  <a:ext uri="{FF2B5EF4-FFF2-40B4-BE49-F238E27FC236}">
                    <a16:creationId xmlns:a16="http://schemas.microsoft.com/office/drawing/2014/main" id="{7CC9497C-EF62-B0C6-6834-2B3E12CE4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e</a:t>
                </a:r>
              </a:p>
            </p:txBody>
          </p:sp>
        </p:grpSp>
        <p:sp>
          <p:nvSpPr>
            <p:cNvPr id="29702" name="Text Box 33">
              <a:extLst>
                <a:ext uri="{FF2B5EF4-FFF2-40B4-BE49-F238E27FC236}">
                  <a16:creationId xmlns:a16="http://schemas.microsoft.com/office/drawing/2014/main" id="{EB9B5B2C-9953-86B8-3959-0B6179BC2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462"/>
              <a:ext cx="1112" cy="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Path</a:t>
              </a: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L1(a→c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L2(a→b →d)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L3(a→b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L4(a→c →d)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580B591-9276-6032-A42A-5DF0E4749D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1050" y="277813"/>
            <a:ext cx="8362950" cy="113982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Coverage—Statement Coverage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D96027E-74BE-B479-44A7-78C4FC1184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750" y="1357313"/>
            <a:ext cx="8280400" cy="4303712"/>
          </a:xfrm>
        </p:spPr>
        <p:txBody>
          <a:bodyPr/>
          <a:lstStyle/>
          <a:p>
            <a:pPr eaLnBrk="1" hangingPunct="1"/>
            <a:r>
              <a:rPr lang="en-US" altLang="zh-CN" sz="3600"/>
              <a:t>Statement coverage</a:t>
            </a:r>
            <a:r>
              <a:rPr lang="zh-CN" altLang="en-US" sz="2400"/>
              <a:t>（</a:t>
            </a:r>
            <a:r>
              <a:rPr lang="zh-CN" altLang="en-US" sz="2400" i="1"/>
              <a:t>语句覆盖</a:t>
            </a:r>
            <a:r>
              <a:rPr lang="zh-CN" altLang="en-US" sz="2400"/>
              <a:t>）</a:t>
            </a:r>
          </a:p>
          <a:p>
            <a:pPr lvl="1" eaLnBrk="1" hangingPunct="1"/>
            <a:r>
              <a:rPr lang="en-US" altLang="zh-CN" sz="3200"/>
              <a:t>Statement coverage is to design a number of test cases, making each executable statement implement at least once.</a:t>
            </a:r>
            <a:endParaRPr lang="en-US" altLang="zh-CN" sz="320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en-US" sz="3200">
                <a:ea typeface="宋体" panose="02010600030101010101" pitchFamily="2" charset="-122"/>
              </a:rPr>
              <a:t>In diagram, </a:t>
            </a:r>
            <a:r>
              <a:rPr lang="en-US" altLang="en-US" sz="3200">
                <a:solidFill>
                  <a:srgbClr val="FF0000"/>
                </a:solidFill>
                <a:ea typeface="宋体" panose="02010600030101010101" pitchFamily="2" charset="-122"/>
              </a:rPr>
              <a:t>all the executable statements  are in the path L1</a:t>
            </a:r>
            <a:r>
              <a:rPr lang="en-US" altLang="en-US" sz="3200">
                <a:ea typeface="宋体" panose="02010600030101010101" pitchFamily="2" charset="-122"/>
              </a:rPr>
              <a:t>,  so choose path L1 to design test case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993" name="Group 225">
            <a:extLst>
              <a:ext uri="{FF2B5EF4-FFF2-40B4-BE49-F238E27FC236}">
                <a16:creationId xmlns:a16="http://schemas.microsoft.com/office/drawing/2014/main" id="{8EB1AAA3-CDC5-ACEC-D36A-5AA076FF0849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611188" y="3070225"/>
          <a:ext cx="8245475" cy="2303463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0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TC</a:t>
                      </a:r>
                    </a:p>
                  </a:txBody>
                  <a:tcPr marT="45741" marB="457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X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Path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4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Case1</a:t>
                      </a:r>
                    </a:p>
                  </a:txBody>
                  <a:tcPr marT="45741" marB="457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ace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华文行楷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Case2</a:t>
                      </a:r>
                    </a:p>
                  </a:txBody>
                  <a:tcPr marT="45741" marB="4574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pitchFamily="2" charset="-122"/>
                        </a:rPr>
                        <a:t>abe</a:t>
                      </a:r>
                      <a:endParaRPr kumimoji="1" lang="en-US" altLang="zh-CN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华文行楷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0577977-BFF6-FE5C-F7EC-4C9CC80DC9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1050" y="277813"/>
            <a:ext cx="8362950" cy="1139825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Coverage—Statement Coverage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E151838-D4DA-EA8C-9C6E-8E4EE528C93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1188" y="1852613"/>
            <a:ext cx="8286750" cy="565150"/>
          </a:xfrm>
          <a:noFill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sz="2800">
                <a:solidFill>
                  <a:srgbClr val="FF3300"/>
                </a:solidFill>
                <a:sym typeface="Wingdings" panose="05000000000000000000" pitchFamily="2" charset="2"/>
              </a:rPr>
              <a:t>L1:[(A=2) and (B=0)] or [(A&gt;1) and (B=0) and (x/A&gt;1)]</a:t>
            </a:r>
            <a:endParaRPr lang="en-US" altLang="zh-CN" sz="2800">
              <a:solidFill>
                <a:srgbClr val="FF3300"/>
              </a:solidFill>
            </a:endParaRPr>
          </a:p>
        </p:txBody>
      </p:sp>
      <p:grpSp>
        <p:nvGrpSpPr>
          <p:cNvPr id="2" name="Group 177">
            <a:extLst>
              <a:ext uri="{FF2B5EF4-FFF2-40B4-BE49-F238E27FC236}">
                <a16:creationId xmlns:a16="http://schemas.microsoft.com/office/drawing/2014/main" id="{A821CD0E-143C-FA88-97FC-F100A99BD01E}"/>
              </a:ext>
            </a:extLst>
          </p:cNvPr>
          <p:cNvGrpSpPr>
            <a:grpSpLocks/>
          </p:cNvGrpSpPr>
          <p:nvPr/>
        </p:nvGrpSpPr>
        <p:grpSpPr bwMode="auto">
          <a:xfrm>
            <a:off x="7524750" y="3787775"/>
            <a:ext cx="1006475" cy="1585913"/>
            <a:chOff x="4740" y="2885"/>
            <a:chExt cx="634" cy="999"/>
          </a:xfrm>
        </p:grpSpPr>
        <p:sp>
          <p:nvSpPr>
            <p:cNvPr id="32799" name="Rectangle 47">
              <a:extLst>
                <a:ext uri="{FF2B5EF4-FFF2-40B4-BE49-F238E27FC236}">
                  <a16:creationId xmlns:a16="http://schemas.microsoft.com/office/drawing/2014/main" id="{34C6FE87-17D1-2305-EB84-FA2950B5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885"/>
              <a:ext cx="59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6600">
                  <a:solidFill>
                    <a:srgbClr val="FF0000"/>
                  </a:solidFill>
                  <a:latin typeface="Arial" panose="020B0604020202020204" pitchFamily="34" charset="0"/>
                </a:rPr>
                <a:t>√</a:t>
              </a:r>
            </a:p>
          </p:txBody>
        </p:sp>
        <p:sp>
          <p:nvSpPr>
            <p:cNvPr id="32800" name="Rectangle 49">
              <a:extLst>
                <a:ext uri="{FF2B5EF4-FFF2-40B4-BE49-F238E27FC236}">
                  <a16:creationId xmlns:a16="http://schemas.microsoft.com/office/drawing/2014/main" id="{14EF1623-8DAC-EB5B-F582-D0C61D75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385"/>
              <a:ext cx="58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66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1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A75683D-BFDC-B80A-EC20-FBDF972A51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6623050" cy="541338"/>
          </a:xfrm>
        </p:spPr>
        <p:txBody>
          <a:bodyPr/>
          <a:lstStyle/>
          <a:p>
            <a:r>
              <a:rPr lang="en-US" altLang="zh-CN"/>
              <a:t>Case1</a:t>
            </a:r>
            <a:r>
              <a:rPr lang="zh-CN" altLang="en-US"/>
              <a:t>：</a:t>
            </a:r>
            <a:r>
              <a:rPr lang="en-US" altLang="zh-CN"/>
              <a:t>A=2, B=0, X=3</a:t>
            </a:r>
          </a:p>
        </p:txBody>
      </p:sp>
      <p:grpSp>
        <p:nvGrpSpPr>
          <p:cNvPr id="33795" name="Group 114">
            <a:extLst>
              <a:ext uri="{FF2B5EF4-FFF2-40B4-BE49-F238E27FC236}">
                <a16:creationId xmlns:a16="http://schemas.microsoft.com/office/drawing/2014/main" id="{694E28E2-301D-09C8-DCE1-ADD6502C10D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6767512" cy="5256212"/>
            <a:chOff x="975" y="799"/>
            <a:chExt cx="4628" cy="3521"/>
          </a:xfrm>
        </p:grpSpPr>
        <p:sp>
          <p:nvSpPr>
            <p:cNvPr id="33796" name="AutoShape 73">
              <a:extLst>
                <a:ext uri="{FF2B5EF4-FFF2-40B4-BE49-F238E27FC236}">
                  <a16:creationId xmlns:a16="http://schemas.microsoft.com/office/drawing/2014/main" id="{8C64DE70-82F8-94F0-3FD9-29FCEA49D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329"/>
              <a:ext cx="2615" cy="689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(A&gt;1) AND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(B=0)</a:t>
              </a:r>
            </a:p>
          </p:txBody>
        </p:sp>
        <p:sp>
          <p:nvSpPr>
            <p:cNvPr id="33797" name="AutoShape 74">
              <a:extLst>
                <a:ext uri="{FF2B5EF4-FFF2-40B4-BE49-F238E27FC236}">
                  <a16:creationId xmlns:a16="http://schemas.microsoft.com/office/drawing/2014/main" id="{2C835648-6562-DE8A-5DE2-9D885F7AB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810"/>
              <a:ext cx="2622" cy="68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(A=2) OR (X&gt;1)</a:t>
              </a:r>
            </a:p>
          </p:txBody>
        </p:sp>
        <p:grpSp>
          <p:nvGrpSpPr>
            <p:cNvPr id="33798" name="Group 75">
              <a:extLst>
                <a:ext uri="{FF2B5EF4-FFF2-40B4-BE49-F238E27FC236}">
                  <a16:creationId xmlns:a16="http://schemas.microsoft.com/office/drawing/2014/main" id="{4D95102B-92B0-1080-33F7-597ECBE0A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6" y="799"/>
              <a:ext cx="331" cy="386"/>
              <a:chOff x="2562" y="1162"/>
              <a:chExt cx="334" cy="396"/>
            </a:xfrm>
          </p:grpSpPr>
          <p:sp>
            <p:nvSpPr>
              <p:cNvPr id="33834" name="Oval 76">
                <a:extLst>
                  <a:ext uri="{FF2B5EF4-FFF2-40B4-BE49-F238E27FC236}">
                    <a16:creationId xmlns:a16="http://schemas.microsoft.com/office/drawing/2014/main" id="{73261495-444D-FDF0-0E87-B2F4759C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207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835" name="Rectangle 77">
                <a:extLst>
                  <a:ext uri="{FF2B5EF4-FFF2-40B4-BE49-F238E27FC236}">
                    <a16:creationId xmlns:a16="http://schemas.microsoft.com/office/drawing/2014/main" id="{5085F2C9-10F8-9E6E-93BB-D68FB6511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162"/>
                <a:ext cx="288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sp>
          <p:nvSpPr>
            <p:cNvPr id="33799" name="Rectangle 78">
              <a:extLst>
                <a:ext uri="{FF2B5EF4-FFF2-40B4-BE49-F238E27FC236}">
                  <a16:creationId xmlns:a16="http://schemas.microsoft.com/office/drawing/2014/main" id="{74F8392F-CAFB-1037-A3D1-5047FE8C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2018"/>
              <a:ext cx="917" cy="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X=X/A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3800" name="Rectangle 79">
              <a:extLst>
                <a:ext uri="{FF2B5EF4-FFF2-40B4-BE49-F238E27FC236}">
                  <a16:creationId xmlns:a16="http://schemas.microsoft.com/office/drawing/2014/main" id="{10D10CF5-290B-3580-FB1E-BDB47CDD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71"/>
              <a:ext cx="873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X=X+1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3801" name="Line 80">
              <a:extLst>
                <a:ext uri="{FF2B5EF4-FFF2-40B4-BE49-F238E27FC236}">
                  <a16:creationId xmlns:a16="http://schemas.microsoft.com/office/drawing/2014/main" id="{BDB944AD-4B02-F429-0574-0276E4C12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9" y="1689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Line 81">
              <a:extLst>
                <a:ext uri="{FF2B5EF4-FFF2-40B4-BE49-F238E27FC236}">
                  <a16:creationId xmlns:a16="http://schemas.microsoft.com/office/drawing/2014/main" id="{196CA5EE-F122-7A39-5F48-8BA88381E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523"/>
              <a:ext cx="1905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82">
              <a:extLst>
                <a:ext uri="{FF2B5EF4-FFF2-40B4-BE49-F238E27FC236}">
                  <a16:creationId xmlns:a16="http://schemas.microsoft.com/office/drawing/2014/main" id="{2990201D-112F-5313-1D4A-F1389B5B6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690"/>
              <a:ext cx="990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83">
              <a:extLst>
                <a:ext uri="{FF2B5EF4-FFF2-40B4-BE49-F238E27FC236}">
                  <a16:creationId xmlns:a16="http://schemas.microsoft.com/office/drawing/2014/main" id="{86005C1E-89D8-9755-0F8A-6FADE2250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3134"/>
              <a:ext cx="10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05" name="Group 84">
              <a:extLst>
                <a:ext uri="{FF2B5EF4-FFF2-40B4-BE49-F238E27FC236}">
                  <a16:creationId xmlns:a16="http://schemas.microsoft.com/office/drawing/2014/main" id="{A04AD9E5-FE4A-939A-BED8-0194458A0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" y="3016"/>
              <a:ext cx="314" cy="427"/>
              <a:chOff x="5227" y="2750"/>
              <a:chExt cx="318" cy="438"/>
            </a:xfrm>
          </p:grpSpPr>
          <p:sp>
            <p:nvSpPr>
              <p:cNvPr id="33832" name="Oval 85">
                <a:extLst>
                  <a:ext uri="{FF2B5EF4-FFF2-40B4-BE49-F238E27FC236}">
                    <a16:creationId xmlns:a16="http://schemas.microsoft.com/office/drawing/2014/main" id="{87210205-1061-0AAF-8899-2B5F72F4D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834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833" name="Rectangle 86">
                <a:extLst>
                  <a:ext uri="{FF2B5EF4-FFF2-40B4-BE49-F238E27FC236}">
                    <a16:creationId xmlns:a16="http://schemas.microsoft.com/office/drawing/2014/main" id="{95336914-26B6-9982-2BAF-B59C0F8EC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2750"/>
                <a:ext cx="289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6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sp>
          <p:nvSpPr>
            <p:cNvPr id="33806" name="Line 87">
              <a:extLst>
                <a:ext uri="{FF2B5EF4-FFF2-40B4-BE49-F238E27FC236}">
                  <a16:creationId xmlns:a16="http://schemas.microsoft.com/office/drawing/2014/main" id="{7B275B8C-7CEE-672B-A381-55D87CB91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3134"/>
              <a:ext cx="5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Line 88">
              <a:extLst>
                <a:ext uri="{FF2B5EF4-FFF2-40B4-BE49-F238E27FC236}">
                  <a16:creationId xmlns:a16="http://schemas.microsoft.com/office/drawing/2014/main" id="{70C581E3-FB9F-ABFF-5CD6-A1A7F4F09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134"/>
              <a:ext cx="0" cy="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Line 89">
              <a:extLst>
                <a:ext uri="{FF2B5EF4-FFF2-40B4-BE49-F238E27FC236}">
                  <a16:creationId xmlns:a16="http://schemas.microsoft.com/office/drawing/2014/main" id="{39AF3A85-638D-3002-E324-59C242BD9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3962"/>
              <a:ext cx="2241" cy="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Rectangle 90">
              <a:extLst>
                <a:ext uri="{FF2B5EF4-FFF2-40B4-BE49-F238E27FC236}">
                  <a16:creationId xmlns:a16="http://schemas.microsoft.com/office/drawing/2014/main" id="{AA7F84AC-0FBF-1787-F015-218929BE8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285"/>
              <a:ext cx="288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33810" name="Rectangle 91">
              <a:extLst>
                <a:ext uri="{FF2B5EF4-FFF2-40B4-BE49-F238E27FC236}">
                  <a16:creationId xmlns:a16="http://schemas.microsoft.com/office/drawing/2014/main" id="{0E3A53B1-02AE-F39F-9BF9-E812E83E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744"/>
              <a:ext cx="28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33811" name="Rectangle 92">
              <a:extLst>
                <a:ext uri="{FF2B5EF4-FFF2-40B4-BE49-F238E27FC236}">
                  <a16:creationId xmlns:a16="http://schemas.microsoft.com/office/drawing/2014/main" id="{54284E7F-8909-F30F-0DB0-84FE83177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329"/>
              <a:ext cx="282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33812" name="Rectangle 93">
              <a:extLst>
                <a:ext uri="{FF2B5EF4-FFF2-40B4-BE49-F238E27FC236}">
                  <a16:creationId xmlns:a16="http://schemas.microsoft.com/office/drawing/2014/main" id="{84711E07-D9B7-A0CB-E265-8F80E916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770"/>
              <a:ext cx="286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grpSp>
          <p:nvGrpSpPr>
            <p:cNvPr id="33813" name="Group 94">
              <a:extLst>
                <a:ext uri="{FF2B5EF4-FFF2-40B4-BE49-F238E27FC236}">
                  <a16:creationId xmlns:a16="http://schemas.microsoft.com/office/drawing/2014/main" id="{E731EC5E-1941-426B-0E9A-2E64E33F4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1903"/>
              <a:ext cx="331" cy="385"/>
              <a:chOff x="657" y="1933"/>
              <a:chExt cx="334" cy="395"/>
            </a:xfrm>
          </p:grpSpPr>
          <p:sp>
            <p:nvSpPr>
              <p:cNvPr id="33830" name="Oval 95">
                <a:extLst>
                  <a:ext uri="{FF2B5EF4-FFF2-40B4-BE49-F238E27FC236}">
                    <a16:creationId xmlns:a16="http://schemas.microsoft.com/office/drawing/2014/main" id="{F9EC5CF2-E757-E7CC-8EE3-360E8488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979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831" name="Rectangle 96">
                <a:extLst>
                  <a:ext uri="{FF2B5EF4-FFF2-40B4-BE49-F238E27FC236}">
                    <a16:creationId xmlns:a16="http://schemas.microsoft.com/office/drawing/2014/main" id="{14144FFC-D528-E9B5-076E-9641E41B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933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33814" name="Group 97">
              <a:extLst>
                <a:ext uri="{FF2B5EF4-FFF2-40B4-BE49-F238E27FC236}">
                  <a16:creationId xmlns:a16="http://schemas.microsoft.com/office/drawing/2014/main" id="{75006591-4FD4-82ED-C4D4-2906BC23E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0" y="3363"/>
              <a:ext cx="315" cy="386"/>
              <a:chOff x="748" y="3113"/>
              <a:chExt cx="318" cy="396"/>
            </a:xfrm>
          </p:grpSpPr>
          <p:sp>
            <p:nvSpPr>
              <p:cNvPr id="33828" name="Oval 98">
                <a:extLst>
                  <a:ext uri="{FF2B5EF4-FFF2-40B4-BE49-F238E27FC236}">
                    <a16:creationId xmlns:a16="http://schemas.microsoft.com/office/drawing/2014/main" id="{5F04839A-CBDE-B083-D778-9ACCBAF65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158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829" name="Rectangle 99">
                <a:extLst>
                  <a:ext uri="{FF2B5EF4-FFF2-40B4-BE49-F238E27FC236}">
                    <a16:creationId xmlns:a16="http://schemas.microsoft.com/office/drawing/2014/main" id="{D024E154-8CE1-F3B2-6904-B3E4548A8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3113"/>
                <a:ext cx="289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33815" name="Group 100">
              <a:extLst>
                <a:ext uri="{FF2B5EF4-FFF2-40B4-BE49-F238E27FC236}">
                  <a16:creationId xmlns:a16="http://schemas.microsoft.com/office/drawing/2014/main" id="{5DB630EC-DE38-112D-7185-5179547B9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" y="1635"/>
              <a:ext cx="329" cy="385"/>
              <a:chOff x="4921" y="1661"/>
              <a:chExt cx="333" cy="396"/>
            </a:xfrm>
          </p:grpSpPr>
          <p:sp>
            <p:nvSpPr>
              <p:cNvPr id="33826" name="Oval 101">
                <a:extLst>
                  <a:ext uri="{FF2B5EF4-FFF2-40B4-BE49-F238E27FC236}">
                    <a16:creationId xmlns:a16="http://schemas.microsoft.com/office/drawing/2014/main" id="{63CEC9F6-B08A-89C5-0D15-58375193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706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827" name="Rectangle 102">
                <a:extLst>
                  <a:ext uri="{FF2B5EF4-FFF2-40B4-BE49-F238E27FC236}">
                    <a16:creationId xmlns:a16="http://schemas.microsoft.com/office/drawing/2014/main" id="{33BAEAA8-8269-A4E2-2AB7-0E046B1B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661"/>
                <a:ext cx="287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33816" name="Line 103">
              <a:extLst>
                <a:ext uri="{FF2B5EF4-FFF2-40B4-BE49-F238E27FC236}">
                  <a16:creationId xmlns:a16="http://schemas.microsoft.com/office/drawing/2014/main" id="{591F9E51-F9FE-A253-4302-7E1388FEE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2515"/>
              <a:ext cx="2332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104">
              <a:extLst>
                <a:ext uri="{FF2B5EF4-FFF2-40B4-BE49-F238E27FC236}">
                  <a16:creationId xmlns:a16="http://schemas.microsoft.com/office/drawing/2014/main" id="{4EECE309-EDFD-FEFC-94BA-53F284C68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843"/>
              <a:ext cx="0" cy="4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105">
              <a:extLst>
                <a:ext uri="{FF2B5EF4-FFF2-40B4-BE49-F238E27FC236}">
                  <a16:creationId xmlns:a16="http://schemas.microsoft.com/office/drawing/2014/main" id="{0919AB47-CB19-F348-1582-321FE1FA0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683"/>
              <a:ext cx="0" cy="3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106">
              <a:extLst>
                <a:ext uri="{FF2B5EF4-FFF2-40B4-BE49-F238E27FC236}">
                  <a16:creationId xmlns:a16="http://schemas.microsoft.com/office/drawing/2014/main" id="{7E1B8242-2E78-863C-C646-F6139E08F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2346"/>
              <a:ext cx="0" cy="1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107">
              <a:extLst>
                <a:ext uri="{FF2B5EF4-FFF2-40B4-BE49-F238E27FC236}">
                  <a16:creationId xmlns:a16="http://schemas.microsoft.com/office/drawing/2014/main" id="{00D8E6F6-F3E9-D651-361E-4F9C82206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683"/>
              <a:ext cx="0" cy="8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108">
              <a:extLst>
                <a:ext uri="{FF2B5EF4-FFF2-40B4-BE49-F238E27FC236}">
                  <a16:creationId xmlns:a16="http://schemas.microsoft.com/office/drawing/2014/main" id="{22017687-63BE-66DE-7D0D-8E51EE321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143"/>
              <a:ext cx="0" cy="3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109">
              <a:extLst>
                <a:ext uri="{FF2B5EF4-FFF2-40B4-BE49-F238E27FC236}">
                  <a16:creationId xmlns:a16="http://schemas.microsoft.com/office/drawing/2014/main" id="{95D61978-7A54-CE5F-B3FE-598A23F68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806"/>
              <a:ext cx="0" cy="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110">
              <a:extLst>
                <a:ext uri="{FF2B5EF4-FFF2-40B4-BE49-F238E27FC236}">
                  <a16:creationId xmlns:a16="http://schemas.microsoft.com/office/drawing/2014/main" id="{74BD0AAA-E3F1-A161-891E-50C5AA184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524"/>
              <a:ext cx="0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111">
              <a:extLst>
                <a:ext uri="{FF2B5EF4-FFF2-40B4-BE49-F238E27FC236}">
                  <a16:creationId xmlns:a16="http://schemas.microsoft.com/office/drawing/2014/main" id="{1B0F894B-6EBD-D4E5-D993-A115EB42D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983"/>
              <a:ext cx="0" cy="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12">
              <a:extLst>
                <a:ext uri="{FF2B5EF4-FFF2-40B4-BE49-F238E27FC236}">
                  <a16:creationId xmlns:a16="http://schemas.microsoft.com/office/drawing/2014/main" id="{1D9AE05D-A560-8B7E-CA3A-487765A7C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974"/>
              <a:ext cx="19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590F6D27-3AE3-E4D2-8193-76FC7B675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7848600" cy="539750"/>
          </a:xfrm>
        </p:spPr>
        <p:txBody>
          <a:bodyPr/>
          <a:lstStyle/>
          <a:p>
            <a:r>
              <a:rPr lang="en-US" altLang="zh-CN"/>
              <a:t>Case2</a:t>
            </a:r>
            <a:r>
              <a:rPr lang="zh-CN" altLang="en-US"/>
              <a:t>：</a:t>
            </a:r>
            <a:r>
              <a:rPr lang="en-US" altLang="zh-CN"/>
              <a:t>A=2, B=1, X=3</a:t>
            </a:r>
          </a:p>
        </p:txBody>
      </p:sp>
      <p:grpSp>
        <p:nvGrpSpPr>
          <p:cNvPr id="34819" name="Group 49">
            <a:extLst>
              <a:ext uri="{FF2B5EF4-FFF2-40B4-BE49-F238E27FC236}">
                <a16:creationId xmlns:a16="http://schemas.microsoft.com/office/drawing/2014/main" id="{86B84C89-A94A-9CA0-86A1-8F70C54B466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268413"/>
            <a:ext cx="6696075" cy="5040312"/>
            <a:chOff x="975" y="799"/>
            <a:chExt cx="4628" cy="3521"/>
          </a:xfrm>
        </p:grpSpPr>
        <p:sp>
          <p:nvSpPr>
            <p:cNvPr id="34821" name="AutoShape 5">
              <a:extLst>
                <a:ext uri="{FF2B5EF4-FFF2-40B4-BE49-F238E27FC236}">
                  <a16:creationId xmlns:a16="http://schemas.microsoft.com/office/drawing/2014/main" id="{8E91C122-AB1C-5107-F26E-992F18050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" y="1329"/>
              <a:ext cx="2618" cy="689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(A&gt;1) AND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(B=0)</a:t>
              </a:r>
            </a:p>
          </p:txBody>
        </p:sp>
        <p:sp>
          <p:nvSpPr>
            <p:cNvPr id="34822" name="AutoShape 6">
              <a:extLst>
                <a:ext uri="{FF2B5EF4-FFF2-40B4-BE49-F238E27FC236}">
                  <a16:creationId xmlns:a16="http://schemas.microsoft.com/office/drawing/2014/main" id="{6CA3A5AD-7EE0-DF8D-DA64-D65021384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810"/>
              <a:ext cx="2619" cy="691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(A=2) OR (X&gt;1)</a:t>
              </a:r>
            </a:p>
          </p:txBody>
        </p: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6922D6C4-1239-2034-5D5C-99B1568F5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6" y="799"/>
              <a:ext cx="331" cy="403"/>
              <a:chOff x="2562" y="1162"/>
              <a:chExt cx="334" cy="413"/>
            </a:xfrm>
          </p:grpSpPr>
          <p:sp>
            <p:nvSpPr>
              <p:cNvPr id="34859" name="Oval 8">
                <a:extLst>
                  <a:ext uri="{FF2B5EF4-FFF2-40B4-BE49-F238E27FC236}">
                    <a16:creationId xmlns:a16="http://schemas.microsoft.com/office/drawing/2014/main" id="{C8F8584F-5E14-7166-2702-630D1712E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207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860" name="Rectangle 9">
                <a:extLst>
                  <a:ext uri="{FF2B5EF4-FFF2-40B4-BE49-F238E27FC236}">
                    <a16:creationId xmlns:a16="http://schemas.microsoft.com/office/drawing/2014/main" id="{0ACB9C1F-3AD8-3E31-4991-4941E50F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1162"/>
                <a:ext cx="290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sp>
          <p:nvSpPr>
            <p:cNvPr id="34824" name="Rectangle 10">
              <a:extLst>
                <a:ext uri="{FF2B5EF4-FFF2-40B4-BE49-F238E27FC236}">
                  <a16:creationId xmlns:a16="http://schemas.microsoft.com/office/drawing/2014/main" id="{2A13FC0D-BFE0-45F0-C85B-E348A8D9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2018"/>
              <a:ext cx="917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X=X/A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4825" name="Rectangle 11">
              <a:extLst>
                <a:ext uri="{FF2B5EF4-FFF2-40B4-BE49-F238E27FC236}">
                  <a16:creationId xmlns:a16="http://schemas.microsoft.com/office/drawing/2014/main" id="{9C931D5D-1D65-FFDD-F1DB-F4DE162D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71"/>
              <a:ext cx="873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X=X+1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4826" name="Line 12">
              <a:extLst>
                <a:ext uri="{FF2B5EF4-FFF2-40B4-BE49-F238E27FC236}">
                  <a16:creationId xmlns:a16="http://schemas.microsoft.com/office/drawing/2014/main" id="{1268445F-14F3-EE33-E25B-981255A4C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9" y="1690"/>
              <a:ext cx="4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13">
              <a:extLst>
                <a:ext uri="{FF2B5EF4-FFF2-40B4-BE49-F238E27FC236}">
                  <a16:creationId xmlns:a16="http://schemas.microsoft.com/office/drawing/2014/main" id="{EA533BDB-519B-C1F7-DFD6-75C86C558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523"/>
              <a:ext cx="190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4">
              <a:extLst>
                <a:ext uri="{FF2B5EF4-FFF2-40B4-BE49-F238E27FC236}">
                  <a16:creationId xmlns:a16="http://schemas.microsoft.com/office/drawing/2014/main" id="{75795643-D5AA-01B9-7335-D7D049CF5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1690"/>
              <a:ext cx="99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15">
              <a:extLst>
                <a:ext uri="{FF2B5EF4-FFF2-40B4-BE49-F238E27FC236}">
                  <a16:creationId xmlns:a16="http://schemas.microsoft.com/office/drawing/2014/main" id="{D6DB38DC-686E-8C83-D06A-562ECF3F1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8" y="3135"/>
              <a:ext cx="10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30" name="Group 16">
              <a:extLst>
                <a:ext uri="{FF2B5EF4-FFF2-40B4-BE49-F238E27FC236}">
                  <a16:creationId xmlns:a16="http://schemas.microsoft.com/office/drawing/2014/main" id="{6E76C8E5-DB14-D354-479C-E3E98DEC3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" y="3016"/>
              <a:ext cx="314" cy="445"/>
              <a:chOff x="5227" y="2750"/>
              <a:chExt cx="318" cy="456"/>
            </a:xfrm>
          </p:grpSpPr>
          <p:sp>
            <p:nvSpPr>
              <p:cNvPr id="34857" name="Oval 17">
                <a:extLst>
                  <a:ext uri="{FF2B5EF4-FFF2-40B4-BE49-F238E27FC236}">
                    <a16:creationId xmlns:a16="http://schemas.microsoft.com/office/drawing/2014/main" id="{CBD39679-1818-0576-0BBB-8011AF2B0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834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858" name="Rectangle 18">
                <a:extLst>
                  <a:ext uri="{FF2B5EF4-FFF2-40B4-BE49-F238E27FC236}">
                    <a16:creationId xmlns:a16="http://schemas.microsoft.com/office/drawing/2014/main" id="{1BC10493-7E45-2F3C-FA68-46D1BC11F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2750"/>
                <a:ext cx="287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6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sp>
          <p:nvSpPr>
            <p:cNvPr id="34831" name="Line 19">
              <a:extLst>
                <a:ext uri="{FF2B5EF4-FFF2-40B4-BE49-F238E27FC236}">
                  <a16:creationId xmlns:a16="http://schemas.microsoft.com/office/drawing/2014/main" id="{D23E908C-CC48-424C-AE44-7A175FB44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9" y="3135"/>
              <a:ext cx="5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20">
              <a:extLst>
                <a:ext uri="{FF2B5EF4-FFF2-40B4-BE49-F238E27FC236}">
                  <a16:creationId xmlns:a16="http://schemas.microsoft.com/office/drawing/2014/main" id="{FAB42F60-F70E-C945-1215-F9F0E45FA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3135"/>
              <a:ext cx="1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21">
              <a:extLst>
                <a:ext uri="{FF2B5EF4-FFF2-40B4-BE49-F238E27FC236}">
                  <a16:creationId xmlns:a16="http://schemas.microsoft.com/office/drawing/2014/main" id="{1148830E-492B-A951-4C71-464A7D5F1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3962"/>
              <a:ext cx="2240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2">
              <a:extLst>
                <a:ext uri="{FF2B5EF4-FFF2-40B4-BE49-F238E27FC236}">
                  <a16:creationId xmlns:a16="http://schemas.microsoft.com/office/drawing/2014/main" id="{B5E295C6-C5E2-F117-55D6-EEB0BC92C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285"/>
              <a:ext cx="28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34835" name="Rectangle 23">
              <a:extLst>
                <a:ext uri="{FF2B5EF4-FFF2-40B4-BE49-F238E27FC236}">
                  <a16:creationId xmlns:a16="http://schemas.microsoft.com/office/drawing/2014/main" id="{49DBDB8D-8969-C3CF-9D9D-D3A9F26D1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2744"/>
              <a:ext cx="28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34836" name="Rectangle 24">
              <a:extLst>
                <a:ext uri="{FF2B5EF4-FFF2-40B4-BE49-F238E27FC236}">
                  <a16:creationId xmlns:a16="http://schemas.microsoft.com/office/drawing/2014/main" id="{4DB52A74-2082-58A6-3B63-411AAF7E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329"/>
              <a:ext cx="28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34837" name="Rectangle 25">
              <a:extLst>
                <a:ext uri="{FF2B5EF4-FFF2-40B4-BE49-F238E27FC236}">
                  <a16:creationId xmlns:a16="http://schemas.microsoft.com/office/drawing/2014/main" id="{8715FF15-BAF4-83DD-6076-F1628263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770"/>
              <a:ext cx="286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grpSp>
          <p:nvGrpSpPr>
            <p:cNvPr id="34838" name="Group 26">
              <a:extLst>
                <a:ext uri="{FF2B5EF4-FFF2-40B4-BE49-F238E27FC236}">
                  <a16:creationId xmlns:a16="http://schemas.microsoft.com/office/drawing/2014/main" id="{27F75278-E01F-2B4A-BD6E-BFB1CC15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1903"/>
              <a:ext cx="331" cy="403"/>
              <a:chOff x="657" y="1933"/>
              <a:chExt cx="334" cy="413"/>
            </a:xfrm>
          </p:grpSpPr>
          <p:sp>
            <p:nvSpPr>
              <p:cNvPr id="34855" name="Oval 27">
                <a:extLst>
                  <a:ext uri="{FF2B5EF4-FFF2-40B4-BE49-F238E27FC236}">
                    <a16:creationId xmlns:a16="http://schemas.microsoft.com/office/drawing/2014/main" id="{31D07506-65A7-C210-249E-2209FE0B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979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856" name="Rectangle 28">
                <a:extLst>
                  <a:ext uri="{FF2B5EF4-FFF2-40B4-BE49-F238E27FC236}">
                    <a16:creationId xmlns:a16="http://schemas.microsoft.com/office/drawing/2014/main" id="{43CC48A4-267A-F614-8925-06E9D82E9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936"/>
                <a:ext cx="288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34839" name="Group 29">
              <a:extLst>
                <a:ext uri="{FF2B5EF4-FFF2-40B4-BE49-F238E27FC236}">
                  <a16:creationId xmlns:a16="http://schemas.microsoft.com/office/drawing/2014/main" id="{19B1858A-9971-1D90-04E8-EF93452B3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0" y="3363"/>
              <a:ext cx="315" cy="403"/>
              <a:chOff x="748" y="3113"/>
              <a:chExt cx="318" cy="413"/>
            </a:xfrm>
          </p:grpSpPr>
          <p:sp>
            <p:nvSpPr>
              <p:cNvPr id="34853" name="Oval 30">
                <a:extLst>
                  <a:ext uri="{FF2B5EF4-FFF2-40B4-BE49-F238E27FC236}">
                    <a16:creationId xmlns:a16="http://schemas.microsoft.com/office/drawing/2014/main" id="{44EEAA66-8C7B-48E2-718D-99869DA05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158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854" name="Rectangle 31">
                <a:extLst>
                  <a:ext uri="{FF2B5EF4-FFF2-40B4-BE49-F238E27FC236}">
                    <a16:creationId xmlns:a16="http://schemas.microsoft.com/office/drawing/2014/main" id="{C3CBE1C7-FDC0-47AB-3540-FBD849B16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3113"/>
                <a:ext cx="287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34840" name="Group 32">
              <a:extLst>
                <a:ext uri="{FF2B5EF4-FFF2-40B4-BE49-F238E27FC236}">
                  <a16:creationId xmlns:a16="http://schemas.microsoft.com/office/drawing/2014/main" id="{AB705B6D-A058-CF01-C10B-13439DDCE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" y="1635"/>
              <a:ext cx="329" cy="403"/>
              <a:chOff x="4921" y="1661"/>
              <a:chExt cx="333" cy="414"/>
            </a:xfrm>
          </p:grpSpPr>
          <p:sp>
            <p:nvSpPr>
              <p:cNvPr id="34851" name="Oval 33">
                <a:extLst>
                  <a:ext uri="{FF2B5EF4-FFF2-40B4-BE49-F238E27FC236}">
                    <a16:creationId xmlns:a16="http://schemas.microsoft.com/office/drawing/2014/main" id="{A5152FEA-84A4-E5DB-5CCD-1D5BACF4F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706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852" name="Rectangle 34">
                <a:extLst>
                  <a:ext uri="{FF2B5EF4-FFF2-40B4-BE49-F238E27FC236}">
                    <a16:creationId xmlns:a16="http://schemas.microsoft.com/office/drawing/2014/main" id="{DE7D6C43-BF82-3605-C385-2913307B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661"/>
                <a:ext cx="290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34841" name="Line 35">
              <a:extLst>
                <a:ext uri="{FF2B5EF4-FFF2-40B4-BE49-F238E27FC236}">
                  <a16:creationId xmlns:a16="http://schemas.microsoft.com/office/drawing/2014/main" id="{6DA38856-D2DE-6203-8AED-A9FCE136F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2515"/>
              <a:ext cx="2334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36">
              <a:extLst>
                <a:ext uri="{FF2B5EF4-FFF2-40B4-BE49-F238E27FC236}">
                  <a16:creationId xmlns:a16="http://schemas.microsoft.com/office/drawing/2014/main" id="{EBF58B36-6BBE-E60A-0ACA-AC4732E1E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843"/>
              <a:ext cx="0" cy="4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37">
              <a:extLst>
                <a:ext uri="{FF2B5EF4-FFF2-40B4-BE49-F238E27FC236}">
                  <a16:creationId xmlns:a16="http://schemas.microsoft.com/office/drawing/2014/main" id="{17F969E4-CEC2-9435-4068-990C08E02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683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38">
              <a:extLst>
                <a:ext uri="{FF2B5EF4-FFF2-40B4-BE49-F238E27FC236}">
                  <a16:creationId xmlns:a16="http://schemas.microsoft.com/office/drawing/2014/main" id="{CA085B85-92B8-EFDB-32F8-0B0800BB0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2346"/>
              <a:ext cx="0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39">
              <a:extLst>
                <a:ext uri="{FF2B5EF4-FFF2-40B4-BE49-F238E27FC236}">
                  <a16:creationId xmlns:a16="http://schemas.microsoft.com/office/drawing/2014/main" id="{0D4264BA-9DC3-3A42-B3FC-D55E5CC8B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683"/>
              <a:ext cx="0" cy="8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40">
              <a:extLst>
                <a:ext uri="{FF2B5EF4-FFF2-40B4-BE49-F238E27FC236}">
                  <a16:creationId xmlns:a16="http://schemas.microsoft.com/office/drawing/2014/main" id="{8A9369BC-B85F-14D7-BFF5-4067F285A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143"/>
              <a:ext cx="0" cy="3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41">
              <a:extLst>
                <a:ext uri="{FF2B5EF4-FFF2-40B4-BE49-F238E27FC236}">
                  <a16:creationId xmlns:a16="http://schemas.microsoft.com/office/drawing/2014/main" id="{A2627205-1E67-A796-6291-CA96E1B2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2" y="3806"/>
              <a:ext cx="0" cy="1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42">
              <a:extLst>
                <a:ext uri="{FF2B5EF4-FFF2-40B4-BE49-F238E27FC236}">
                  <a16:creationId xmlns:a16="http://schemas.microsoft.com/office/drawing/2014/main" id="{1A411E58-FC0A-D526-05B8-58D65B845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524"/>
              <a:ext cx="0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43">
              <a:extLst>
                <a:ext uri="{FF2B5EF4-FFF2-40B4-BE49-F238E27FC236}">
                  <a16:creationId xmlns:a16="http://schemas.microsoft.com/office/drawing/2014/main" id="{C0041A45-4324-F114-5AF5-6FB8D27FE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983"/>
              <a:ext cx="0" cy="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44">
              <a:extLst>
                <a:ext uri="{FF2B5EF4-FFF2-40B4-BE49-F238E27FC236}">
                  <a16:creationId xmlns:a16="http://schemas.microsoft.com/office/drawing/2014/main" id="{7700CF4B-4A1A-F584-B4DE-C8E892B51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974"/>
              <a:ext cx="19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0" name="AutoShape 47">
            <a:extLst>
              <a:ext uri="{FF2B5EF4-FFF2-40B4-BE49-F238E27FC236}">
                <a16:creationId xmlns:a16="http://schemas.microsoft.com/office/drawing/2014/main" id="{6F462712-3E58-B1A8-A8A4-8B18C4BF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268413"/>
            <a:ext cx="2449513" cy="742950"/>
          </a:xfrm>
          <a:prstGeom prst="wedgeRoundRectCallout">
            <a:avLst>
              <a:gd name="adj1" fmla="val 33148"/>
              <a:gd name="adj2" fmla="val 200898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18800" rIns="0" bIns="118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Uncovered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F86B24B-19B2-F8BE-1161-4917CB21E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121400" cy="884238"/>
          </a:xfrm>
        </p:spPr>
        <p:txBody>
          <a:bodyPr/>
          <a:lstStyle/>
          <a:p>
            <a:r>
              <a:rPr lang="en-US" altLang="zh-CN"/>
              <a:t>Case1</a:t>
            </a:r>
            <a:r>
              <a:rPr lang="zh-CN" altLang="en-US"/>
              <a:t>：</a:t>
            </a:r>
            <a:r>
              <a:rPr lang="en-US" altLang="zh-CN"/>
              <a:t>A=2, B=0, X=3</a:t>
            </a:r>
          </a:p>
        </p:txBody>
      </p:sp>
      <p:grpSp>
        <p:nvGrpSpPr>
          <p:cNvPr id="35843" name="Group 49">
            <a:extLst>
              <a:ext uri="{FF2B5EF4-FFF2-40B4-BE49-F238E27FC236}">
                <a16:creationId xmlns:a16="http://schemas.microsoft.com/office/drawing/2014/main" id="{8A3A2BC0-228C-8B34-C4FF-3D27AAAD97E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981075"/>
            <a:ext cx="6697663" cy="5092700"/>
            <a:chOff x="612" y="540"/>
            <a:chExt cx="4219" cy="3208"/>
          </a:xfrm>
        </p:grpSpPr>
        <p:sp>
          <p:nvSpPr>
            <p:cNvPr id="35846" name="AutoShape 3">
              <a:extLst>
                <a:ext uri="{FF2B5EF4-FFF2-40B4-BE49-F238E27FC236}">
                  <a16:creationId xmlns:a16="http://schemas.microsoft.com/office/drawing/2014/main" id="{59B13BBD-73C5-6BE0-5FD2-E9640E5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988"/>
              <a:ext cx="2386" cy="63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(A&gt;1) AND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(B=0)</a:t>
              </a:r>
            </a:p>
          </p:txBody>
        </p:sp>
        <p:sp>
          <p:nvSpPr>
            <p:cNvPr id="35847" name="AutoShape 4">
              <a:extLst>
                <a:ext uri="{FF2B5EF4-FFF2-40B4-BE49-F238E27FC236}">
                  <a16:creationId xmlns:a16="http://schemas.microsoft.com/office/drawing/2014/main" id="{9AB88EFD-CA59-F67F-A5C1-CE7CB11D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2355"/>
              <a:ext cx="2387" cy="63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(A=2) OR (X&gt;1)</a:t>
              </a:r>
            </a:p>
          </p:txBody>
        </p:sp>
        <p:grpSp>
          <p:nvGrpSpPr>
            <p:cNvPr id="35848" name="Group 5">
              <a:extLst>
                <a:ext uri="{FF2B5EF4-FFF2-40B4-BE49-F238E27FC236}">
                  <a16:creationId xmlns:a16="http://schemas.microsoft.com/office/drawing/2014/main" id="{E55A9B8A-9BF6-DD06-8B7A-4C4656869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" y="618"/>
              <a:ext cx="302" cy="363"/>
              <a:chOff x="2562" y="1162"/>
              <a:chExt cx="334" cy="403"/>
            </a:xfrm>
          </p:grpSpPr>
          <p:sp>
            <p:nvSpPr>
              <p:cNvPr id="35886" name="Oval 6">
                <a:extLst>
                  <a:ext uri="{FF2B5EF4-FFF2-40B4-BE49-F238E27FC236}">
                    <a16:creationId xmlns:a16="http://schemas.microsoft.com/office/drawing/2014/main" id="{57592DE0-E192-9E17-B013-D92785635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207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887" name="Rectangle 7">
                <a:extLst>
                  <a:ext uri="{FF2B5EF4-FFF2-40B4-BE49-F238E27FC236}">
                    <a16:creationId xmlns:a16="http://schemas.microsoft.com/office/drawing/2014/main" id="{49C9BCA4-5648-6318-C978-3CCF026CF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162"/>
                <a:ext cx="28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DF192613-72F8-00EC-2CAD-6231E608E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624"/>
              <a:ext cx="836" cy="3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X=X/A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5850" name="Rectangle 9">
              <a:extLst>
                <a:ext uri="{FF2B5EF4-FFF2-40B4-BE49-F238E27FC236}">
                  <a16:creationId xmlns:a16="http://schemas.microsoft.com/office/drawing/2014/main" id="{F2F79051-9764-BF87-BD5D-15BC8489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965"/>
              <a:ext cx="796" cy="3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X=X+1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id="{3A065E99-C23C-DF25-35E4-29A4E164B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" y="1320"/>
              <a:ext cx="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11">
              <a:extLst>
                <a:ext uri="{FF2B5EF4-FFF2-40B4-BE49-F238E27FC236}">
                  <a16:creationId xmlns:a16="http://schemas.microsoft.com/office/drawing/2014/main" id="{48E94805-7741-FAD8-D666-B37B9DE86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2090"/>
              <a:ext cx="173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12">
              <a:extLst>
                <a:ext uri="{FF2B5EF4-FFF2-40B4-BE49-F238E27FC236}">
                  <a16:creationId xmlns:a16="http://schemas.microsoft.com/office/drawing/2014/main" id="{DB8A169D-555A-C5EF-9B6A-7479C203E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7" y="1321"/>
              <a:ext cx="903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3">
              <a:extLst>
                <a:ext uri="{FF2B5EF4-FFF2-40B4-BE49-F238E27FC236}">
                  <a16:creationId xmlns:a16="http://schemas.microsoft.com/office/drawing/2014/main" id="{5BFC2235-D3B8-3F07-A970-E8E1D7976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7" y="2654"/>
              <a:ext cx="9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55" name="Group 14">
              <a:extLst>
                <a:ext uri="{FF2B5EF4-FFF2-40B4-BE49-F238E27FC236}">
                  <a16:creationId xmlns:a16="http://schemas.microsoft.com/office/drawing/2014/main" id="{76223A96-DAAC-2DEE-1C99-0E38E06F8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3" y="2545"/>
              <a:ext cx="286" cy="402"/>
              <a:chOff x="5227" y="2750"/>
              <a:chExt cx="318" cy="447"/>
            </a:xfrm>
          </p:grpSpPr>
          <p:sp>
            <p:nvSpPr>
              <p:cNvPr id="35884" name="Oval 15">
                <a:extLst>
                  <a:ext uri="{FF2B5EF4-FFF2-40B4-BE49-F238E27FC236}">
                    <a16:creationId xmlns:a16="http://schemas.microsoft.com/office/drawing/2014/main" id="{9C05531E-2FEB-58F0-68E0-DA2EC000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834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885" name="Rectangle 16">
                <a:extLst>
                  <a:ext uri="{FF2B5EF4-FFF2-40B4-BE49-F238E27FC236}">
                    <a16:creationId xmlns:a16="http://schemas.microsoft.com/office/drawing/2014/main" id="{1DEA61B0-072E-7110-DBF7-A68293D4C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2750"/>
                <a:ext cx="287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6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sp>
          <p:nvSpPr>
            <p:cNvPr id="35856" name="Line 17">
              <a:extLst>
                <a:ext uri="{FF2B5EF4-FFF2-40B4-BE49-F238E27FC236}">
                  <a16:creationId xmlns:a16="http://schemas.microsoft.com/office/drawing/2014/main" id="{0E3AC85C-81DC-E7DB-DDD3-BC56CF82F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2" y="2654"/>
              <a:ext cx="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8">
              <a:extLst>
                <a:ext uri="{FF2B5EF4-FFF2-40B4-BE49-F238E27FC236}">
                  <a16:creationId xmlns:a16="http://schemas.microsoft.com/office/drawing/2014/main" id="{C7591C50-435F-884B-A68C-6FF0C273F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" y="2654"/>
              <a:ext cx="1" cy="7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9">
              <a:extLst>
                <a:ext uri="{FF2B5EF4-FFF2-40B4-BE49-F238E27FC236}">
                  <a16:creationId xmlns:a16="http://schemas.microsoft.com/office/drawing/2014/main" id="{0C333002-AF66-DD8D-107C-4E30B2D80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0" y="3418"/>
              <a:ext cx="2042" cy="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20">
              <a:extLst>
                <a:ext uri="{FF2B5EF4-FFF2-40B4-BE49-F238E27FC236}">
                  <a16:creationId xmlns:a16="http://schemas.microsoft.com/office/drawing/2014/main" id="{D91D37E1-43E9-F3C4-DAD0-A76F8EA7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947"/>
              <a:ext cx="26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35860" name="Rectangle 21">
              <a:extLst>
                <a:ext uri="{FF2B5EF4-FFF2-40B4-BE49-F238E27FC236}">
                  <a16:creationId xmlns:a16="http://schemas.microsoft.com/office/drawing/2014/main" id="{43B7F6B9-B50D-FF4F-BCBA-5F154AE4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" y="2293"/>
              <a:ext cx="26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35861" name="Rectangle 22">
              <a:extLst>
                <a:ext uri="{FF2B5EF4-FFF2-40B4-BE49-F238E27FC236}">
                  <a16:creationId xmlns:a16="http://schemas.microsoft.com/office/drawing/2014/main" id="{C168C877-4FD6-48A3-73CC-7D1CDB4E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986"/>
              <a:ext cx="26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35862" name="Rectangle 23">
              <a:extLst>
                <a:ext uri="{FF2B5EF4-FFF2-40B4-BE49-F238E27FC236}">
                  <a16:creationId xmlns:a16="http://schemas.microsoft.com/office/drawing/2014/main" id="{25A1E8ED-9062-8BB1-157F-AA811DDA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2318"/>
              <a:ext cx="25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grpSp>
          <p:nvGrpSpPr>
            <p:cNvPr id="35863" name="Group 24">
              <a:extLst>
                <a:ext uri="{FF2B5EF4-FFF2-40B4-BE49-F238E27FC236}">
                  <a16:creationId xmlns:a16="http://schemas.microsoft.com/office/drawing/2014/main" id="{5E924E7C-938D-D1F6-D0D7-58F5355F2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" y="1518"/>
              <a:ext cx="301" cy="362"/>
              <a:chOff x="657" y="1933"/>
              <a:chExt cx="334" cy="403"/>
            </a:xfrm>
          </p:grpSpPr>
          <p:sp>
            <p:nvSpPr>
              <p:cNvPr id="35882" name="Oval 25">
                <a:extLst>
                  <a:ext uri="{FF2B5EF4-FFF2-40B4-BE49-F238E27FC236}">
                    <a16:creationId xmlns:a16="http://schemas.microsoft.com/office/drawing/2014/main" id="{45F46517-9661-5DB1-F691-DE397C75B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979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883" name="Rectangle 26">
                <a:extLst>
                  <a:ext uri="{FF2B5EF4-FFF2-40B4-BE49-F238E27FC236}">
                    <a16:creationId xmlns:a16="http://schemas.microsoft.com/office/drawing/2014/main" id="{D935969C-8A33-C374-3581-F9E4D92E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933"/>
                <a:ext cx="289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35864" name="Group 27">
              <a:extLst>
                <a:ext uri="{FF2B5EF4-FFF2-40B4-BE49-F238E27FC236}">
                  <a16:creationId xmlns:a16="http://schemas.microsoft.com/office/drawing/2014/main" id="{2E6EA4C9-DC0D-4C86-3258-39B7D88D0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" y="2865"/>
              <a:ext cx="287" cy="363"/>
              <a:chOff x="748" y="3113"/>
              <a:chExt cx="318" cy="403"/>
            </a:xfrm>
          </p:grpSpPr>
          <p:sp>
            <p:nvSpPr>
              <p:cNvPr id="35880" name="Oval 28">
                <a:extLst>
                  <a:ext uri="{FF2B5EF4-FFF2-40B4-BE49-F238E27FC236}">
                    <a16:creationId xmlns:a16="http://schemas.microsoft.com/office/drawing/2014/main" id="{F9E7B16E-2A1E-176B-7B1C-7C5A705D7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158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881" name="Rectangle 29">
                <a:extLst>
                  <a:ext uri="{FF2B5EF4-FFF2-40B4-BE49-F238E27FC236}">
                    <a16:creationId xmlns:a16="http://schemas.microsoft.com/office/drawing/2014/main" id="{72CDF236-0A36-8A9E-2AD0-6080608E0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" y="3113"/>
                <a:ext cx="28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35865" name="Group 30">
              <a:extLst>
                <a:ext uri="{FF2B5EF4-FFF2-40B4-BE49-F238E27FC236}">
                  <a16:creationId xmlns:a16="http://schemas.microsoft.com/office/drawing/2014/main" id="{2087FC72-7572-87CD-3D4B-FA4DEEFA2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3" y="1270"/>
              <a:ext cx="300" cy="363"/>
              <a:chOff x="4921" y="1661"/>
              <a:chExt cx="333" cy="404"/>
            </a:xfrm>
          </p:grpSpPr>
          <p:sp>
            <p:nvSpPr>
              <p:cNvPr id="35878" name="Oval 31">
                <a:extLst>
                  <a:ext uri="{FF2B5EF4-FFF2-40B4-BE49-F238E27FC236}">
                    <a16:creationId xmlns:a16="http://schemas.microsoft.com/office/drawing/2014/main" id="{7D300149-CF22-C217-4EF2-72C91F707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706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879" name="Rectangle 32">
                <a:extLst>
                  <a:ext uri="{FF2B5EF4-FFF2-40B4-BE49-F238E27FC236}">
                    <a16:creationId xmlns:a16="http://schemas.microsoft.com/office/drawing/2014/main" id="{EBBB11F6-4C9D-5C24-A250-C1D00BB80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661"/>
                <a:ext cx="28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DB33430B-7117-3046-25D3-3884B793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8" y="2082"/>
              <a:ext cx="2126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34">
              <a:extLst>
                <a:ext uri="{FF2B5EF4-FFF2-40B4-BE49-F238E27FC236}">
                  <a16:creationId xmlns:a16="http://schemas.microsoft.com/office/drawing/2014/main" id="{D21354C2-D4EC-E922-B05B-2CCDB7F10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540"/>
              <a:ext cx="0" cy="4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35">
              <a:extLst>
                <a:ext uri="{FF2B5EF4-FFF2-40B4-BE49-F238E27FC236}">
                  <a16:creationId xmlns:a16="http://schemas.microsoft.com/office/drawing/2014/main" id="{8CE0C972-A91D-3A04-8D6E-1A5AEFAD1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1315"/>
              <a:ext cx="0" cy="3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36">
              <a:extLst>
                <a:ext uri="{FF2B5EF4-FFF2-40B4-BE49-F238E27FC236}">
                  <a16:creationId xmlns:a16="http://schemas.microsoft.com/office/drawing/2014/main" id="{3FC11436-F66D-5C1E-B561-5D19E5B86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926"/>
              <a:ext cx="0" cy="1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37">
              <a:extLst>
                <a:ext uri="{FF2B5EF4-FFF2-40B4-BE49-F238E27FC236}">
                  <a16:creationId xmlns:a16="http://schemas.microsoft.com/office/drawing/2014/main" id="{060B38EC-4F6F-F421-3D6D-F935680BA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315"/>
              <a:ext cx="0" cy="7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8">
              <a:extLst>
                <a:ext uri="{FF2B5EF4-FFF2-40B4-BE49-F238E27FC236}">
                  <a16:creationId xmlns:a16="http://schemas.microsoft.com/office/drawing/2014/main" id="{74C0BEE6-7A8A-AAEB-1A49-90BD1014D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2662"/>
              <a:ext cx="0" cy="3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9">
              <a:extLst>
                <a:ext uri="{FF2B5EF4-FFF2-40B4-BE49-F238E27FC236}">
                  <a16:creationId xmlns:a16="http://schemas.microsoft.com/office/drawing/2014/main" id="{A0E494A1-169D-E09E-EB1D-C1861CD04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3274"/>
              <a:ext cx="0" cy="1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40">
              <a:extLst>
                <a:ext uri="{FF2B5EF4-FFF2-40B4-BE49-F238E27FC236}">
                  <a16:creationId xmlns:a16="http://schemas.microsoft.com/office/drawing/2014/main" id="{3A43945E-20D2-274D-2DF3-DF06133E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1"/>
              <a:ext cx="0" cy="2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41">
              <a:extLst>
                <a:ext uri="{FF2B5EF4-FFF2-40B4-BE49-F238E27FC236}">
                  <a16:creationId xmlns:a16="http://schemas.microsoft.com/office/drawing/2014/main" id="{25559A7A-B9F3-81EF-A0FE-D6CE4A881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3437"/>
              <a:ext cx="0" cy="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42">
              <a:extLst>
                <a:ext uri="{FF2B5EF4-FFF2-40B4-BE49-F238E27FC236}">
                  <a16:creationId xmlns:a16="http://schemas.microsoft.com/office/drawing/2014/main" id="{085A14E5-4681-D8A6-B4CB-3CDE859CB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3429"/>
              <a:ext cx="17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AutoShape 43">
              <a:extLst>
                <a:ext uri="{FF2B5EF4-FFF2-40B4-BE49-F238E27FC236}">
                  <a16:creationId xmlns:a16="http://schemas.microsoft.com/office/drawing/2014/main" id="{D58C027A-00FD-1910-AE8D-BC23F4B2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44"/>
              <a:ext cx="635" cy="382"/>
            </a:xfrm>
            <a:prstGeom prst="wedgeRoundRectCallout">
              <a:avLst>
                <a:gd name="adj1" fmla="val -62750"/>
                <a:gd name="adj2" fmla="val -99551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18800" rIns="0" bIns="11880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OR</a:t>
              </a:r>
            </a:p>
          </p:txBody>
        </p:sp>
        <p:sp>
          <p:nvSpPr>
            <p:cNvPr id="35877" name="AutoShape 44">
              <a:extLst>
                <a:ext uri="{FF2B5EF4-FFF2-40B4-BE49-F238E27FC236}">
                  <a16:creationId xmlns:a16="http://schemas.microsoft.com/office/drawing/2014/main" id="{485F07B6-B95C-A60C-00CD-4A6D4E5B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885"/>
              <a:ext cx="635" cy="382"/>
            </a:xfrm>
            <a:prstGeom prst="wedgeRoundRectCallout">
              <a:avLst>
                <a:gd name="adj1" fmla="val -62023"/>
                <a:gd name="adj2" fmla="val -91481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18800" rIns="0" bIns="11880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" panose="020B0604020202020204" pitchFamily="34" charset="0"/>
                </a:rPr>
                <a:t>AND</a:t>
              </a:r>
            </a:p>
          </p:txBody>
        </p:sp>
      </p:grpSp>
      <p:sp>
        <p:nvSpPr>
          <p:cNvPr id="35844" name="Rectangle 48">
            <a:extLst>
              <a:ext uri="{FF2B5EF4-FFF2-40B4-BE49-F238E27FC236}">
                <a16:creationId xmlns:a16="http://schemas.microsoft.com/office/drawing/2014/main" id="{0DC506C0-16E4-F37F-0CD8-C06626FA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094413"/>
            <a:ext cx="61198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Statement coverage is weakest</a:t>
            </a:r>
          </a:p>
        </p:txBody>
      </p:sp>
      <p:sp>
        <p:nvSpPr>
          <p:cNvPr id="35845" name="AutoShape 44">
            <a:extLst>
              <a:ext uri="{FF2B5EF4-FFF2-40B4-BE49-F238E27FC236}">
                <a16:creationId xmlns:a16="http://schemas.microsoft.com/office/drawing/2014/main" id="{EF7DBAF1-2DCE-3006-86FC-E28196F1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573463"/>
            <a:ext cx="1008063" cy="604837"/>
          </a:xfrm>
          <a:prstGeom prst="wedgeRoundRectCallout">
            <a:avLst>
              <a:gd name="adj1" fmla="val -92606"/>
              <a:gd name="adj2" fmla="val 53264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118800" rIns="0" bIns="118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X &gt; 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1F93C59-5C1F-93DF-7BBB-0816E72FF6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0575" y="211138"/>
            <a:ext cx="8353425" cy="985837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Coverage—Decision coverage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0774F08-FB27-10CC-1FC4-5E225CEDB3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1419225"/>
            <a:ext cx="8391525" cy="4724400"/>
          </a:xfrm>
        </p:spPr>
        <p:txBody>
          <a:bodyPr/>
          <a:lstStyle/>
          <a:p>
            <a:pPr eaLnBrk="1" hangingPunct="1"/>
            <a:r>
              <a:rPr lang="en-US" altLang="zh-CN" sz="2800"/>
              <a:t>Decision Coverage</a:t>
            </a:r>
            <a:r>
              <a:rPr lang="zh-CN" altLang="en-US" sz="2000"/>
              <a:t>（</a:t>
            </a:r>
            <a:r>
              <a:rPr lang="zh-CN" altLang="en-US" sz="2000" i="1"/>
              <a:t>判定覆盖</a:t>
            </a:r>
            <a:r>
              <a:rPr lang="zh-CN" altLang="en-US" sz="2000"/>
              <a:t>）</a:t>
            </a:r>
            <a:r>
              <a:rPr lang="zh-CN" altLang="en-US" sz="2800"/>
              <a:t> </a:t>
            </a:r>
            <a:r>
              <a:rPr lang="en-US" altLang="zh-CN" sz="2800"/>
              <a:t>is to design a number of test cases, make the true and false branches of each judgment may go through at least once. 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“Switch--Case” – each braches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F61754C-5BF8-345F-8608-7CB5A377E2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0575" y="211138"/>
            <a:ext cx="8353425" cy="985837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Coverage—Decision coverage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2FAF0A2-14BE-1C26-28ED-76AE4EA0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214563"/>
            <a:ext cx="42148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rgbClr val="6600CC"/>
                </a:solidFill>
                <a:latin typeface="Arial" panose="020B0604020202020204" pitchFamily="34" charset="0"/>
              </a:rPr>
              <a:t>(2, 0, 3) covers ace【L1】     </a:t>
            </a:r>
            <a:r>
              <a:rPr lang="en-US" altLang="zh-CN" sz="2300">
                <a:latin typeface="Arial" panose="020B0604020202020204" pitchFamily="34" charset="0"/>
              </a:rPr>
              <a:t>(1, 1, 1) covers abd【L2】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3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latin typeface="Arial" panose="020B0604020202020204" pitchFamily="34" charset="0"/>
              </a:rPr>
              <a:t>  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3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latin typeface="Arial" panose="020B0604020202020204" pitchFamily="34" charset="0"/>
              </a:rPr>
              <a:t> </a:t>
            </a:r>
            <a:r>
              <a:rPr lang="en-US" altLang="zh-CN" sz="2300">
                <a:solidFill>
                  <a:srgbClr val="7327D9"/>
                </a:solidFill>
                <a:latin typeface="Arial" panose="020B0604020202020204" pitchFamily="34" charset="0"/>
              </a:rPr>
              <a:t>(2, 1, 1) covers abe【L3】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300">
                <a:latin typeface="Arial" panose="020B0604020202020204" pitchFamily="34" charset="0"/>
              </a:rPr>
              <a:t> (3, 0, 3) covers acd【L4】</a:t>
            </a: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ADADBE75-3A06-EAE9-0E7F-DAB7122EB632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357313"/>
            <a:ext cx="4572000" cy="4608512"/>
            <a:chOff x="2245" y="754"/>
            <a:chExt cx="3447" cy="2948"/>
          </a:xfrm>
        </p:grpSpPr>
        <p:grpSp>
          <p:nvGrpSpPr>
            <p:cNvPr id="38917" name="Group 5">
              <a:extLst>
                <a:ext uri="{FF2B5EF4-FFF2-40B4-BE49-F238E27FC236}">
                  <a16:creationId xmlns:a16="http://schemas.microsoft.com/office/drawing/2014/main" id="{E0ADACBA-8FF1-4647-219C-2EBF97A16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754"/>
              <a:ext cx="2313" cy="2948"/>
              <a:chOff x="2472" y="754"/>
              <a:chExt cx="2313" cy="2948"/>
            </a:xfrm>
          </p:grpSpPr>
          <p:grpSp>
            <p:nvGrpSpPr>
              <p:cNvPr id="38919" name="Group 6">
                <a:extLst>
                  <a:ext uri="{FF2B5EF4-FFF2-40B4-BE49-F238E27FC236}">
                    <a16:creationId xmlns:a16="http://schemas.microsoft.com/office/drawing/2014/main" id="{D97A3836-AA09-BDD9-524A-1FE58CC1BB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754"/>
                <a:ext cx="2223" cy="2948"/>
                <a:chOff x="2744" y="754"/>
                <a:chExt cx="2223" cy="2948"/>
              </a:xfrm>
            </p:grpSpPr>
            <p:sp>
              <p:nvSpPr>
                <p:cNvPr id="38929" name="AutoShape 7">
                  <a:extLst>
                    <a:ext uri="{FF2B5EF4-FFF2-40B4-BE49-F238E27FC236}">
                      <a16:creationId xmlns:a16="http://schemas.microsoft.com/office/drawing/2014/main" id="{E1F44FA2-B5A8-3E8D-33FE-1DDFA6F4E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1117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(A&gt;1) ∧(B=0)</a:t>
                  </a:r>
                </a:p>
              </p:txBody>
            </p:sp>
            <p:sp>
              <p:nvSpPr>
                <p:cNvPr id="38930" name="AutoShape 8">
                  <a:extLst>
                    <a:ext uri="{FF2B5EF4-FFF2-40B4-BE49-F238E27FC236}">
                      <a16:creationId xmlns:a16="http://schemas.microsoft.com/office/drawing/2014/main" id="{BCA4C9E9-434C-6C5F-D16A-341158DB2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2432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(A=2) ∨(x&gt;1)</a:t>
                  </a:r>
                </a:p>
              </p:txBody>
            </p:sp>
            <p:sp>
              <p:nvSpPr>
                <p:cNvPr id="38931" name="Rectangle 9">
                  <a:extLst>
                    <a:ext uri="{FF2B5EF4-FFF2-40B4-BE49-F238E27FC236}">
                      <a16:creationId xmlns:a16="http://schemas.microsoft.com/office/drawing/2014/main" id="{03EDCAB1-D9E3-2D30-0888-1305012AC7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4" y="1616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x=x/A</a:t>
                  </a:r>
                </a:p>
              </p:txBody>
            </p:sp>
            <p:sp>
              <p:nvSpPr>
                <p:cNvPr id="38932" name="Rectangle 10">
                  <a:extLst>
                    <a:ext uri="{FF2B5EF4-FFF2-40B4-BE49-F238E27FC236}">
                      <a16:creationId xmlns:a16="http://schemas.microsoft.com/office/drawing/2014/main" id="{28ACE88A-2569-88BF-FB19-23B913A07E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841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x=x+1</a:t>
                  </a:r>
                </a:p>
              </p:txBody>
            </p:sp>
            <p:sp>
              <p:nvSpPr>
                <p:cNvPr id="38933" name="Line 11">
                  <a:extLst>
                    <a:ext uri="{FF2B5EF4-FFF2-40B4-BE49-F238E27FC236}">
                      <a16:creationId xmlns:a16="http://schemas.microsoft.com/office/drawing/2014/main" id="{90B366F0-25A9-0E04-F480-9E57BBBAF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75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38934" name="AutoShape 12">
                  <a:extLst>
                    <a:ext uri="{FF2B5EF4-FFF2-40B4-BE49-F238E27FC236}">
                      <a16:creationId xmlns:a16="http://schemas.microsoft.com/office/drawing/2014/main" id="{E8F6ECDD-3C1F-6C5E-1451-4ADD445AEA61}"/>
                    </a:ext>
                  </a:extLst>
                </p:cNvPr>
                <p:cNvCxnSpPr>
                  <a:cxnSpLocks noChangeShapeType="1"/>
                  <a:stCxn id="38929" idx="3"/>
                  <a:endCxn id="38931" idx="0"/>
                </p:cNvCxnSpPr>
                <p:nvPr/>
              </p:nvCxnSpPr>
              <p:spPr bwMode="auto">
                <a:xfrm>
                  <a:off x="4253" y="1276"/>
                  <a:ext cx="488" cy="32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935" name="AutoShape 13">
                  <a:extLst>
                    <a:ext uri="{FF2B5EF4-FFF2-40B4-BE49-F238E27FC236}">
                      <a16:creationId xmlns:a16="http://schemas.microsoft.com/office/drawing/2014/main" id="{DB502BEB-9C5F-8947-A82E-CFD6092883E9}"/>
                    </a:ext>
                  </a:extLst>
                </p:cNvPr>
                <p:cNvCxnSpPr>
                  <a:cxnSpLocks noChangeShapeType="1"/>
                  <a:stCxn id="38930" idx="3"/>
                  <a:endCxn id="38932" idx="0"/>
                </p:cNvCxnSpPr>
                <p:nvPr/>
              </p:nvCxnSpPr>
              <p:spPr bwMode="auto">
                <a:xfrm>
                  <a:off x="4253" y="2591"/>
                  <a:ext cx="487" cy="23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936" name="Line 14">
                  <a:extLst>
                    <a:ext uri="{FF2B5EF4-FFF2-40B4-BE49-F238E27FC236}">
                      <a16:creationId xmlns:a16="http://schemas.microsoft.com/office/drawing/2014/main" id="{8DEC0E81-59A2-3D9D-3864-3B21A4EB2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06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7" name="Line 15">
                  <a:extLst>
                    <a:ext uri="{FF2B5EF4-FFF2-40B4-BE49-F238E27FC236}">
                      <a16:creationId xmlns:a16="http://schemas.microsoft.com/office/drawing/2014/main" id="{FC0DD695-89FA-DD8B-423E-5A43EB1C7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1797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8" name="Line 16">
                  <a:extLst>
                    <a:ext uri="{FF2B5EF4-FFF2-40B4-BE49-F238E27FC236}">
                      <a16:creationId xmlns:a16="http://schemas.microsoft.com/office/drawing/2014/main" id="{53609026-EE5F-DFD5-A04A-35C9AC7AF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29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9" name="Line 17">
                  <a:extLst>
                    <a:ext uri="{FF2B5EF4-FFF2-40B4-BE49-F238E27FC236}">
                      <a16:creationId xmlns:a16="http://schemas.microsoft.com/office/drawing/2014/main" id="{BF51A96D-40C7-5B6E-30DE-EE46DE74D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129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0" name="Line 18">
                  <a:extLst>
                    <a:ext uri="{FF2B5EF4-FFF2-40B4-BE49-F238E27FC236}">
                      <a16:creationId xmlns:a16="http://schemas.microsoft.com/office/drawing/2014/main" id="{CC71883B-A57F-BD92-5B80-6476028A5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06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1" name="Line 19">
                  <a:extLst>
                    <a:ext uri="{FF2B5EF4-FFF2-40B4-BE49-F238E27FC236}">
                      <a16:creationId xmlns:a16="http://schemas.microsoft.com/office/drawing/2014/main" id="{5FC7C027-B4FF-890A-F573-A2D85AEC3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333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2" name="Line 20">
                  <a:extLst>
                    <a:ext uri="{FF2B5EF4-FFF2-40B4-BE49-F238E27FC236}">
                      <a16:creationId xmlns:a16="http://schemas.microsoft.com/office/drawing/2014/main" id="{4BDC5243-FAF2-6D17-7F7E-3889658FAB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3022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Line 21">
                  <a:extLst>
                    <a:ext uri="{FF2B5EF4-FFF2-40B4-BE49-F238E27FC236}">
                      <a16:creationId xmlns:a16="http://schemas.microsoft.com/office/drawing/2014/main" id="{C768E87A-ABD0-0246-0C61-B25D3DEE9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256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Line 22">
                  <a:extLst>
                    <a:ext uri="{FF2B5EF4-FFF2-40B4-BE49-F238E27FC236}">
                      <a16:creationId xmlns:a16="http://schemas.microsoft.com/office/drawing/2014/main" id="{5757E5CC-6D9B-02CD-35E6-F134F2CC9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56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5" name="Line 23">
                  <a:extLst>
                    <a:ext uri="{FF2B5EF4-FFF2-40B4-BE49-F238E27FC236}">
                      <a16:creationId xmlns:a16="http://schemas.microsoft.com/office/drawing/2014/main" id="{74D0EC26-6ED8-EFFC-8C17-42B9D5229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33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20" name="Text Box 24">
                <a:extLst>
                  <a:ext uri="{FF2B5EF4-FFF2-40B4-BE49-F238E27FC236}">
                    <a16:creationId xmlns:a16="http://schemas.microsoft.com/office/drawing/2014/main" id="{3E1EBEB1-F96C-3512-CF74-EDDC1CF62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38921" name="Text Box 25">
                <a:extLst>
                  <a:ext uri="{FF2B5EF4-FFF2-40B4-BE49-F238E27FC236}">
                    <a16:creationId xmlns:a16="http://schemas.microsoft.com/office/drawing/2014/main" id="{62F13CF2-0D2B-60CF-2D16-84E5A8854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205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38922" name="Text Box 26">
                <a:extLst>
                  <a:ext uri="{FF2B5EF4-FFF2-40B4-BE49-F238E27FC236}">
                    <a16:creationId xmlns:a16="http://schemas.microsoft.com/office/drawing/2014/main" id="{237E6B45-9D85-9D34-1B32-17CA0A5BC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38923" name="Text Box 27">
                <a:extLst>
                  <a:ext uri="{FF2B5EF4-FFF2-40B4-BE49-F238E27FC236}">
                    <a16:creationId xmlns:a16="http://schemas.microsoft.com/office/drawing/2014/main" id="{9695C48E-01B2-4C9E-81E1-CBF2A8A06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201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38924" name="Text Box 28">
                <a:extLst>
                  <a:ext uri="{FF2B5EF4-FFF2-40B4-BE49-F238E27FC236}">
                    <a16:creationId xmlns:a16="http://schemas.microsoft.com/office/drawing/2014/main" id="{FF242153-C181-2635-A208-43732C5B6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799"/>
                <a:ext cx="226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a</a:t>
                </a:r>
              </a:p>
            </p:txBody>
          </p:sp>
          <p:sp>
            <p:nvSpPr>
              <p:cNvPr id="38925" name="Text Box 29">
                <a:extLst>
                  <a:ext uri="{FF2B5EF4-FFF2-40B4-BE49-F238E27FC236}">
                    <a16:creationId xmlns:a16="http://schemas.microsoft.com/office/drawing/2014/main" id="{51F5AC0B-2D0E-C52C-BE20-2860D87BD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981"/>
                <a:ext cx="22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b</a:t>
                </a:r>
              </a:p>
            </p:txBody>
          </p:sp>
          <p:sp>
            <p:nvSpPr>
              <p:cNvPr id="38926" name="Text Box 30">
                <a:extLst>
                  <a:ext uri="{FF2B5EF4-FFF2-40B4-BE49-F238E27FC236}">
                    <a16:creationId xmlns:a16="http://schemas.microsoft.com/office/drawing/2014/main" id="{4263161A-3961-179F-9ACE-04C208094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935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c</a:t>
                </a:r>
              </a:p>
            </p:txBody>
          </p:sp>
          <p:sp>
            <p:nvSpPr>
              <p:cNvPr id="38927" name="Text Box 31">
                <a:extLst>
                  <a:ext uri="{FF2B5EF4-FFF2-40B4-BE49-F238E27FC236}">
                    <a16:creationId xmlns:a16="http://schemas.microsoft.com/office/drawing/2014/main" id="{46A25A1C-AB16-09B9-384F-3B9A6CAFC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d</a:t>
                </a:r>
              </a:p>
            </p:txBody>
          </p:sp>
          <p:sp>
            <p:nvSpPr>
              <p:cNvPr id="38928" name="Text Box 32">
                <a:extLst>
                  <a:ext uri="{FF2B5EF4-FFF2-40B4-BE49-F238E27FC236}">
                    <a16:creationId xmlns:a16="http://schemas.microsoft.com/office/drawing/2014/main" id="{FA6DD0B7-5377-0BE8-89C4-688A725FC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e</a:t>
                </a:r>
              </a:p>
            </p:txBody>
          </p:sp>
        </p:grpSp>
        <p:sp>
          <p:nvSpPr>
            <p:cNvPr id="38918" name="Text Box 33">
              <a:extLst>
                <a:ext uri="{FF2B5EF4-FFF2-40B4-BE49-F238E27FC236}">
                  <a16:creationId xmlns:a16="http://schemas.microsoft.com/office/drawing/2014/main" id="{E622720D-D0BB-350A-ED11-DF38703D9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1660"/>
              <a:ext cx="1112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Path</a:t>
              </a: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L1(a→c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L2(a→b →d)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L3(a→b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L4(a→c →d)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662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2872DCA-78F2-DFE7-3890-D0CE2E4557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0575" y="211138"/>
            <a:ext cx="8353425" cy="985837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Coverage—Decision coverage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7560B71-BC75-3094-256D-A954958CE0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1125538"/>
            <a:ext cx="8820150" cy="4724400"/>
          </a:xfrm>
        </p:spPr>
        <p:txBody>
          <a:bodyPr/>
          <a:lstStyle/>
          <a:p>
            <a:pPr eaLnBrk="1" hangingPunct="1"/>
            <a:r>
              <a:rPr lang="en-US" altLang="zh-CN" sz="2800"/>
              <a:t>Please consider that </a:t>
            </a:r>
          </a:p>
          <a:p>
            <a:pPr lvl="1" eaLnBrk="1" hangingPunct="1"/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/>
              <a:t>If x&gt;1 is written wrong as x&lt;1</a:t>
            </a:r>
          </a:p>
          <a:p>
            <a:pPr lvl="1" eaLnBrk="1" hangingPunct="1"/>
            <a:endParaRPr lang="en-US" altLang="zh-CN"/>
          </a:p>
          <a:p>
            <a:pPr lvl="2" eaLnBrk="1" hangingPunct="1"/>
            <a:r>
              <a:rPr lang="en-US" altLang="zh-CN"/>
              <a:t>t1 (2, 0, 3)    t2 (1, 1, 1)</a:t>
            </a:r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en-US" altLang="zh-CN"/>
              <a:t>t3 (2, 1, 1)    t4 (3, 0, 3)</a:t>
            </a:r>
            <a:endParaRPr lang="en-US" altLang="zh-CN" sz="1900"/>
          </a:p>
          <a:p>
            <a:pPr lvl="1" eaLnBrk="1" hangingPunct="1"/>
            <a:endParaRPr lang="en-US" altLang="zh-C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6E4317A-A04C-1694-ED7A-B7233057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684713"/>
            <a:ext cx="8305800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Decision Coverage is not guaranteed they can detect the wrong conditions in judgment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662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4">
            <a:extLst>
              <a:ext uri="{FF2B5EF4-FFF2-40B4-BE49-F238E27FC236}">
                <a16:creationId xmlns:a16="http://schemas.microsoft.com/office/drawing/2014/main" id="{EE18164C-9562-42EF-AB5D-D20E1989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Objectives</a:t>
            </a:r>
          </a:p>
        </p:txBody>
      </p:sp>
      <p:sp>
        <p:nvSpPr>
          <p:cNvPr id="16387" name="Rectangle 25">
            <a:extLst>
              <a:ext uri="{FF2B5EF4-FFF2-40B4-BE49-F238E27FC236}">
                <a16:creationId xmlns:a16="http://schemas.microsoft.com/office/drawing/2014/main" id="{5E87CB7D-7F19-8CBE-E7A6-2C769A5B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143000"/>
            <a:ext cx="73152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39775" indent="-282575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lnSpc>
                <a:spcPct val="13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sz="2400" b="0">
                <a:solidFill>
                  <a:srgbClr val="3333CC"/>
                </a:solidFill>
                <a:latin typeface="Arial" panose="020B0604020202020204" pitchFamily="34" charset="0"/>
              </a:rPr>
              <a:t>Review of Session 2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sz="24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Comparison of some concepts</a:t>
            </a:r>
          </a:p>
          <a:p>
            <a:pPr lvl="2" eaLnBrk="1" latinLnBrk="1" hangingPunct="1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sz="20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What is “defect”?</a:t>
            </a:r>
          </a:p>
          <a:p>
            <a:pPr lvl="2" eaLnBrk="1" latinLnBrk="1" hangingPunct="1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sz="20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Verification / Validation</a:t>
            </a:r>
          </a:p>
          <a:p>
            <a:pPr lvl="2" eaLnBrk="1" latinLnBrk="1" hangingPunct="1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sz="20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Testing / Debugging</a:t>
            </a:r>
          </a:p>
          <a:p>
            <a:pPr lvl="2" eaLnBrk="1" latinLnBrk="1" hangingPunct="1">
              <a:lnSpc>
                <a:spcPct val="15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sz="20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White-box testing / Black-box testing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sz="24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Testing life cycle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sz="24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Model of testing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sz="24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Types of testing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endParaRPr lang="en-US" altLang="zh-CN" sz="2400" b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330E51A-15F7-823D-7156-BB2E5CB2CB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6438" y="107950"/>
            <a:ext cx="5400675" cy="1006475"/>
          </a:xfrm>
        </p:spPr>
        <p:txBody>
          <a:bodyPr/>
          <a:lstStyle/>
          <a:p>
            <a:br>
              <a:rPr lang="en-US" altLang="zh-CN" sz="3200">
                <a:solidFill>
                  <a:srgbClr val="0000FF"/>
                </a:solidFill>
              </a:rPr>
            </a:br>
            <a:r>
              <a:rPr lang="en-US" altLang="zh-CN" sz="3200">
                <a:solidFill>
                  <a:srgbClr val="FF0000"/>
                </a:solidFill>
              </a:rPr>
              <a:t>Case3</a:t>
            </a:r>
            <a:r>
              <a:rPr lang="zh-CN" altLang="en-US" sz="3200">
                <a:solidFill>
                  <a:srgbClr val="FF0000"/>
                </a:solidFill>
              </a:rPr>
              <a:t>：</a:t>
            </a:r>
            <a:r>
              <a:rPr lang="en-US" altLang="zh-CN" sz="3200">
                <a:solidFill>
                  <a:srgbClr val="FF0000"/>
                </a:solidFill>
              </a:rPr>
              <a:t>A=2, B=1, X=1</a:t>
            </a:r>
            <a:br>
              <a:rPr lang="en-US" altLang="zh-CN" sz="3200">
                <a:solidFill>
                  <a:srgbClr val="FF0000"/>
                </a:solidFill>
              </a:rPr>
            </a:br>
            <a:r>
              <a:rPr lang="en-US" altLang="zh-CN" sz="3200">
                <a:solidFill>
                  <a:srgbClr val="0000FF"/>
                </a:solidFill>
              </a:rPr>
              <a:t>Case4</a:t>
            </a:r>
            <a:r>
              <a:rPr lang="zh-CN" altLang="en-US" sz="3200">
                <a:solidFill>
                  <a:srgbClr val="0000FF"/>
                </a:solidFill>
              </a:rPr>
              <a:t>：</a:t>
            </a:r>
            <a:r>
              <a:rPr lang="en-US" altLang="zh-CN" sz="3200">
                <a:solidFill>
                  <a:srgbClr val="0000FF"/>
                </a:solidFill>
              </a:rPr>
              <a:t>A=3, B=0, X=3 </a:t>
            </a:r>
            <a:br>
              <a:rPr lang="en-US" altLang="zh-CN" sz="3200">
                <a:solidFill>
                  <a:srgbClr val="0000FF"/>
                </a:solidFill>
              </a:rPr>
            </a:b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26555" name="Rectangle 219">
            <a:extLst>
              <a:ext uri="{FF2B5EF4-FFF2-40B4-BE49-F238E27FC236}">
                <a16:creationId xmlns:a16="http://schemas.microsoft.com/office/drawing/2014/main" id="{9AB94416-C226-4AE0-79D6-8E26B071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5876925"/>
            <a:ext cx="83581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Arial" panose="020B0604020202020204" pitchFamily="34" charset="0"/>
              </a:rPr>
              <a:t>   </a:t>
            </a:r>
            <a:r>
              <a:rPr lang="en-US" altLang="zh-CN">
                <a:latin typeface="Arial" panose="020B0604020202020204" pitchFamily="34" charset="0"/>
              </a:rPr>
              <a:t>Decision coverage is not strong enough</a:t>
            </a:r>
            <a:r>
              <a:rPr lang="en-US" altLang="zh-CN" sz="36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3012" name="Group 230">
            <a:extLst>
              <a:ext uri="{FF2B5EF4-FFF2-40B4-BE49-F238E27FC236}">
                <a16:creationId xmlns:a16="http://schemas.microsoft.com/office/drawing/2014/main" id="{2AA1584B-EEBC-3CB1-8CA9-A4E8D03D6900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125538"/>
            <a:ext cx="5935663" cy="4583112"/>
            <a:chOff x="1156" y="588"/>
            <a:chExt cx="4037" cy="3205"/>
          </a:xfrm>
        </p:grpSpPr>
        <p:grpSp>
          <p:nvGrpSpPr>
            <p:cNvPr id="43014" name="Group 175">
              <a:extLst>
                <a:ext uri="{FF2B5EF4-FFF2-40B4-BE49-F238E27FC236}">
                  <a16:creationId xmlns:a16="http://schemas.microsoft.com/office/drawing/2014/main" id="{847C4626-44E3-68E1-156D-7C5132D1B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680"/>
              <a:ext cx="289" cy="328"/>
              <a:chOff x="2562" y="1162"/>
              <a:chExt cx="334" cy="363"/>
            </a:xfrm>
          </p:grpSpPr>
          <p:sp>
            <p:nvSpPr>
              <p:cNvPr id="43057" name="Oval 176">
                <a:extLst>
                  <a:ext uri="{FF2B5EF4-FFF2-40B4-BE49-F238E27FC236}">
                    <a16:creationId xmlns:a16="http://schemas.microsoft.com/office/drawing/2014/main" id="{93BFF772-3323-0E82-2BF0-63F1A172E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207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8" name="Rectangle 177">
                <a:extLst>
                  <a:ext uri="{FF2B5EF4-FFF2-40B4-BE49-F238E27FC236}">
                    <a16:creationId xmlns:a16="http://schemas.microsoft.com/office/drawing/2014/main" id="{14F86089-6184-F7C4-A082-A6E627F1C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1162"/>
                <a:ext cx="286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sp>
          <p:nvSpPr>
            <p:cNvPr id="43015" name="AutoShape 173">
              <a:extLst>
                <a:ext uri="{FF2B5EF4-FFF2-40B4-BE49-F238E27FC236}">
                  <a16:creationId xmlns:a16="http://schemas.microsoft.com/office/drawing/2014/main" id="{965F03E5-EE88-8408-07D4-CE0C8EEC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1033"/>
              <a:ext cx="2285" cy="63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(A&gt;1) AND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(B=0)</a:t>
              </a:r>
            </a:p>
          </p:txBody>
        </p:sp>
        <p:sp>
          <p:nvSpPr>
            <p:cNvPr id="43016" name="AutoShape 174">
              <a:extLst>
                <a:ext uri="{FF2B5EF4-FFF2-40B4-BE49-F238E27FC236}">
                  <a16:creationId xmlns:a16="http://schemas.microsoft.com/office/drawing/2014/main" id="{36151A84-509F-F3D9-EB3F-1D3D29A0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2400"/>
              <a:ext cx="2287" cy="63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(A=2) OR (X&gt;1)</a:t>
              </a:r>
            </a:p>
          </p:txBody>
        </p:sp>
        <p:sp>
          <p:nvSpPr>
            <p:cNvPr id="43017" name="Rectangle 178">
              <a:extLst>
                <a:ext uri="{FF2B5EF4-FFF2-40B4-BE49-F238E27FC236}">
                  <a16:creationId xmlns:a16="http://schemas.microsoft.com/office/drawing/2014/main" id="{5CE23CBF-7417-251E-BBE1-B7F189D6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1668"/>
              <a:ext cx="800" cy="3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X=X/A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3018" name="Rectangle 179">
              <a:extLst>
                <a:ext uri="{FF2B5EF4-FFF2-40B4-BE49-F238E27FC236}">
                  <a16:creationId xmlns:a16="http://schemas.microsoft.com/office/drawing/2014/main" id="{BC509C13-6CD4-CEF9-BF01-3441CAF0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3010"/>
              <a:ext cx="762" cy="3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X=X+1</a:t>
              </a:r>
              <a:endParaRPr lang="en-US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43019" name="Line 180">
              <a:extLst>
                <a:ext uri="{FF2B5EF4-FFF2-40B4-BE49-F238E27FC236}">
                  <a16:creationId xmlns:a16="http://schemas.microsoft.com/office/drawing/2014/main" id="{253DB698-2629-6E98-E5DC-5B99C8568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" y="1365"/>
              <a:ext cx="41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81">
              <a:extLst>
                <a:ext uri="{FF2B5EF4-FFF2-40B4-BE49-F238E27FC236}">
                  <a16:creationId xmlns:a16="http://schemas.microsoft.com/office/drawing/2014/main" id="{31FECED3-EA7E-7BCD-CE0D-C3005B532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134"/>
              <a:ext cx="166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183">
              <a:extLst>
                <a:ext uri="{FF2B5EF4-FFF2-40B4-BE49-F238E27FC236}">
                  <a16:creationId xmlns:a16="http://schemas.microsoft.com/office/drawing/2014/main" id="{7CF6118A-E0B2-B5D4-39DD-D352E0BC7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2700"/>
              <a:ext cx="9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2" name="Group 184">
              <a:extLst>
                <a:ext uri="{FF2B5EF4-FFF2-40B4-BE49-F238E27FC236}">
                  <a16:creationId xmlns:a16="http://schemas.microsoft.com/office/drawing/2014/main" id="{EA43CF72-5366-D97A-F45A-6E0A84ED4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9" y="2590"/>
              <a:ext cx="273" cy="362"/>
              <a:chOff x="5227" y="2750"/>
              <a:chExt cx="318" cy="402"/>
            </a:xfrm>
          </p:grpSpPr>
          <p:sp>
            <p:nvSpPr>
              <p:cNvPr id="43055" name="Oval 185">
                <a:extLst>
                  <a:ext uri="{FF2B5EF4-FFF2-40B4-BE49-F238E27FC236}">
                    <a16:creationId xmlns:a16="http://schemas.microsoft.com/office/drawing/2014/main" id="{73144453-451D-73DA-560A-EC24C577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834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6" name="Rectangle 186">
                <a:extLst>
                  <a:ext uri="{FF2B5EF4-FFF2-40B4-BE49-F238E27FC236}">
                    <a16:creationId xmlns:a16="http://schemas.microsoft.com/office/drawing/2014/main" id="{87F4CCE6-9E30-B709-863E-7E558F75B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750"/>
                <a:ext cx="288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sp>
          <p:nvSpPr>
            <p:cNvPr id="43023" name="Line 189">
              <a:extLst>
                <a:ext uri="{FF2B5EF4-FFF2-40B4-BE49-F238E27FC236}">
                  <a16:creationId xmlns:a16="http://schemas.microsoft.com/office/drawing/2014/main" id="{4D26672E-1832-B324-ED29-AB1533B47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7" y="3462"/>
              <a:ext cx="1954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Rectangle 190">
              <a:extLst>
                <a:ext uri="{FF2B5EF4-FFF2-40B4-BE49-F238E27FC236}">
                  <a16:creationId xmlns:a16="http://schemas.microsoft.com/office/drawing/2014/main" id="{DC79FB87-93EA-4079-6259-701554BF6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992"/>
              <a:ext cx="24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43025" name="Rectangle 191">
              <a:extLst>
                <a:ext uri="{FF2B5EF4-FFF2-40B4-BE49-F238E27FC236}">
                  <a16:creationId xmlns:a16="http://schemas.microsoft.com/office/drawing/2014/main" id="{64E18025-4C4C-DA67-750A-807BA513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2339"/>
              <a:ext cx="24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43026" name="Rectangle 192">
              <a:extLst>
                <a:ext uri="{FF2B5EF4-FFF2-40B4-BE49-F238E27FC236}">
                  <a16:creationId xmlns:a16="http://schemas.microsoft.com/office/drawing/2014/main" id="{D8D5272F-9D70-F0AB-9CF9-D7447692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33"/>
              <a:ext cx="24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43027" name="Rectangle 193">
              <a:extLst>
                <a:ext uri="{FF2B5EF4-FFF2-40B4-BE49-F238E27FC236}">
                  <a16:creationId xmlns:a16="http://schemas.microsoft.com/office/drawing/2014/main" id="{CB18D3B2-24B3-A2C2-05AD-9C4FA8A2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63"/>
              <a:ext cx="25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</a:p>
          </p:txBody>
        </p:sp>
        <p:grpSp>
          <p:nvGrpSpPr>
            <p:cNvPr id="43028" name="Group 194">
              <a:extLst>
                <a:ext uri="{FF2B5EF4-FFF2-40B4-BE49-F238E27FC236}">
                  <a16:creationId xmlns:a16="http://schemas.microsoft.com/office/drawing/2014/main" id="{54C56C98-769B-9B36-7C1C-76DC0F43E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1562"/>
              <a:ext cx="289" cy="330"/>
              <a:chOff x="657" y="1933"/>
              <a:chExt cx="334" cy="364"/>
            </a:xfrm>
          </p:grpSpPr>
          <p:sp>
            <p:nvSpPr>
              <p:cNvPr id="43053" name="Oval 195">
                <a:extLst>
                  <a:ext uri="{FF2B5EF4-FFF2-40B4-BE49-F238E27FC236}">
                    <a16:creationId xmlns:a16="http://schemas.microsoft.com/office/drawing/2014/main" id="{B399085F-57B9-986D-CD04-329C76E58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1979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4" name="Rectangle 196">
                <a:extLst>
                  <a:ext uri="{FF2B5EF4-FFF2-40B4-BE49-F238E27FC236}">
                    <a16:creationId xmlns:a16="http://schemas.microsoft.com/office/drawing/2014/main" id="{5DB69739-AFCF-C461-98FE-B314064E7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933"/>
                <a:ext cx="288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43029" name="Group 197">
              <a:extLst>
                <a:ext uri="{FF2B5EF4-FFF2-40B4-BE49-F238E27FC236}">
                  <a16:creationId xmlns:a16="http://schemas.microsoft.com/office/drawing/2014/main" id="{7708D68A-4764-2D6E-52A1-02598343B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4" y="2910"/>
              <a:ext cx="275" cy="328"/>
              <a:chOff x="748" y="3113"/>
              <a:chExt cx="318" cy="363"/>
            </a:xfrm>
          </p:grpSpPr>
          <p:sp>
            <p:nvSpPr>
              <p:cNvPr id="43051" name="Oval 198">
                <a:extLst>
                  <a:ext uri="{FF2B5EF4-FFF2-40B4-BE49-F238E27FC236}">
                    <a16:creationId xmlns:a16="http://schemas.microsoft.com/office/drawing/2014/main" id="{F7534279-63D3-E09A-8F6A-4C630EC11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158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2" name="Rectangle 199">
                <a:extLst>
                  <a:ext uri="{FF2B5EF4-FFF2-40B4-BE49-F238E27FC236}">
                    <a16:creationId xmlns:a16="http://schemas.microsoft.com/office/drawing/2014/main" id="{D9A22396-4E1D-2272-5615-6E3AAD2C5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3113"/>
                <a:ext cx="286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43030" name="Group 200">
              <a:extLst>
                <a:ext uri="{FF2B5EF4-FFF2-40B4-BE49-F238E27FC236}">
                  <a16:creationId xmlns:a16="http://schemas.microsoft.com/office/drawing/2014/main" id="{D76AFA93-DCDF-957A-FFBE-00E8CB116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9" y="1315"/>
              <a:ext cx="287" cy="328"/>
              <a:chOff x="4921" y="1661"/>
              <a:chExt cx="333" cy="363"/>
            </a:xfrm>
          </p:grpSpPr>
          <p:sp>
            <p:nvSpPr>
              <p:cNvPr id="43049" name="Oval 201">
                <a:extLst>
                  <a:ext uri="{FF2B5EF4-FFF2-40B4-BE49-F238E27FC236}">
                    <a16:creationId xmlns:a16="http://schemas.microsoft.com/office/drawing/2014/main" id="{DBDE7420-2EAB-ACBA-7863-4D8D8BA88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706"/>
                <a:ext cx="318" cy="31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0" name="Rectangle 202">
                <a:extLst>
                  <a:ext uri="{FF2B5EF4-FFF2-40B4-BE49-F238E27FC236}">
                    <a16:creationId xmlns:a16="http://schemas.microsoft.com/office/drawing/2014/main" id="{EE9756E3-4838-D53B-ED92-9BC6D389C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661"/>
                <a:ext cx="28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43031" name="Line 204">
              <a:extLst>
                <a:ext uri="{FF2B5EF4-FFF2-40B4-BE49-F238E27FC236}">
                  <a16:creationId xmlns:a16="http://schemas.microsoft.com/office/drawing/2014/main" id="{AED4A643-FD52-755A-6140-1A284E8A1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588"/>
              <a:ext cx="0" cy="4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07">
              <a:extLst>
                <a:ext uri="{FF2B5EF4-FFF2-40B4-BE49-F238E27FC236}">
                  <a16:creationId xmlns:a16="http://schemas.microsoft.com/office/drawing/2014/main" id="{883B3C1F-A787-CFD3-7C77-E51C33E4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360"/>
              <a:ext cx="0" cy="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208">
              <a:extLst>
                <a:ext uri="{FF2B5EF4-FFF2-40B4-BE49-F238E27FC236}">
                  <a16:creationId xmlns:a16="http://schemas.microsoft.com/office/drawing/2014/main" id="{AC1D9464-649C-2D87-E3E8-1B85E5323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9" y="2707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09">
              <a:extLst>
                <a:ext uri="{FF2B5EF4-FFF2-40B4-BE49-F238E27FC236}">
                  <a16:creationId xmlns:a16="http://schemas.microsoft.com/office/drawing/2014/main" id="{5E9C6BBD-0EB1-2F58-A735-67EB2992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9" y="3318"/>
              <a:ext cx="0" cy="1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210">
              <a:extLst>
                <a:ext uri="{FF2B5EF4-FFF2-40B4-BE49-F238E27FC236}">
                  <a16:creationId xmlns:a16="http://schemas.microsoft.com/office/drawing/2014/main" id="{A80E89A2-1939-AE3B-E4D7-5E37A0B3E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135"/>
              <a:ext cx="0" cy="2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211">
              <a:extLst>
                <a:ext uri="{FF2B5EF4-FFF2-40B4-BE49-F238E27FC236}">
                  <a16:creationId xmlns:a16="http://schemas.microsoft.com/office/drawing/2014/main" id="{CF32C655-8117-9FA0-A356-1992D432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" y="3482"/>
              <a:ext cx="0" cy="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37" name="Group 229">
              <a:extLst>
                <a:ext uri="{FF2B5EF4-FFF2-40B4-BE49-F238E27FC236}">
                  <a16:creationId xmlns:a16="http://schemas.microsoft.com/office/drawing/2014/main" id="{35509873-00F8-D0E7-D39F-00EF91F42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630"/>
              <a:ext cx="3617" cy="3136"/>
              <a:chOff x="1195" y="630"/>
              <a:chExt cx="3617" cy="3136"/>
            </a:xfrm>
          </p:grpSpPr>
          <p:sp>
            <p:nvSpPr>
              <p:cNvPr id="43039" name="Line 182">
                <a:extLst>
                  <a:ext uri="{FF2B5EF4-FFF2-40B4-BE49-F238E27FC236}">
                    <a16:creationId xmlns:a16="http://schemas.microsoft.com/office/drawing/2014/main" id="{B01169E0-1612-1FED-BF1A-9AA6ECF42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8" y="1366"/>
                <a:ext cx="866" cy="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Line 187">
                <a:extLst>
                  <a:ext uri="{FF2B5EF4-FFF2-40B4-BE49-F238E27FC236}">
                    <a16:creationId xmlns:a16="http://schemas.microsoft.com/office/drawing/2014/main" id="{CD54D701-4D32-FB67-8C13-6E636FBBA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5" y="2702"/>
                <a:ext cx="45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1" name="Line 188">
                <a:extLst>
                  <a:ext uri="{FF2B5EF4-FFF2-40B4-BE49-F238E27FC236}">
                    <a16:creationId xmlns:a16="http://schemas.microsoft.com/office/drawing/2014/main" id="{E0435D42-22AB-7321-54B6-05F3F9FF4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5" y="2702"/>
                <a:ext cx="1" cy="78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Line 203">
                <a:extLst>
                  <a:ext uri="{FF2B5EF4-FFF2-40B4-BE49-F238E27FC236}">
                    <a16:creationId xmlns:a16="http://schemas.microsoft.com/office/drawing/2014/main" id="{3030C8A4-F33C-F7A3-F230-26BDDFF07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9" y="2128"/>
                <a:ext cx="2033" cy="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Line 205">
                <a:extLst>
                  <a:ext uri="{FF2B5EF4-FFF2-40B4-BE49-F238E27FC236}">
                    <a16:creationId xmlns:a16="http://schemas.microsoft.com/office/drawing/2014/main" id="{6DE8B79D-8B47-DEFB-E4BD-77A727552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136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Line 206">
                <a:extLst>
                  <a:ext uri="{FF2B5EF4-FFF2-40B4-BE49-F238E27FC236}">
                    <a16:creationId xmlns:a16="http://schemas.microsoft.com/office/drawing/2014/main" id="{3608AA5F-8A06-4CE6-6E54-FA7C95884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9" y="1971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212">
                <a:extLst>
                  <a:ext uri="{FF2B5EF4-FFF2-40B4-BE49-F238E27FC236}">
                    <a16:creationId xmlns:a16="http://schemas.microsoft.com/office/drawing/2014/main" id="{974556F1-C332-1704-32E7-7D54F583C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6" y="3474"/>
                <a:ext cx="1701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6" name="Line 213">
                <a:extLst>
                  <a:ext uri="{FF2B5EF4-FFF2-40B4-BE49-F238E27FC236}">
                    <a16:creationId xmlns:a16="http://schemas.microsoft.com/office/drawing/2014/main" id="{98BAB049-7BAF-D467-44D6-BFD177D36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630"/>
                <a:ext cx="0" cy="42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Line 214">
                <a:extLst>
                  <a:ext uri="{FF2B5EF4-FFF2-40B4-BE49-F238E27FC236}">
                    <a16:creationId xmlns:a16="http://schemas.microsoft.com/office/drawing/2014/main" id="{77D9C977-9DC4-8AC6-BCF7-E8477DAC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4" y="3469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Line 215">
                <a:extLst>
                  <a:ext uri="{FF2B5EF4-FFF2-40B4-BE49-F238E27FC236}">
                    <a16:creationId xmlns:a16="http://schemas.microsoft.com/office/drawing/2014/main" id="{EB83B338-98CF-2B26-38EA-FA048462F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133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8" name="AutoShape 220">
              <a:extLst>
                <a:ext uri="{FF2B5EF4-FFF2-40B4-BE49-F238E27FC236}">
                  <a16:creationId xmlns:a16="http://schemas.microsoft.com/office/drawing/2014/main" id="{CE04A2A0-78F7-6671-05D4-DED72EAD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199"/>
              <a:ext cx="966" cy="286"/>
            </a:xfrm>
            <a:prstGeom prst="wedgeRoundRectCallout">
              <a:avLst>
                <a:gd name="adj1" fmla="val -44991"/>
                <a:gd name="adj2" fmla="val 108574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X&lt;1</a:t>
              </a:r>
            </a:p>
          </p:txBody>
        </p:sp>
      </p:grpSp>
      <p:sp>
        <p:nvSpPr>
          <p:cNvPr id="43013" name="Rectangle 226">
            <a:extLst>
              <a:ext uri="{FF2B5EF4-FFF2-40B4-BE49-F238E27FC236}">
                <a16:creationId xmlns:a16="http://schemas.microsoft.com/office/drawing/2014/main" id="{EAF1F6DF-71EA-D705-6247-0C10449A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888"/>
            <a:ext cx="18002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99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Eg.</a:t>
            </a:r>
            <a:endParaRPr lang="en-US" altLang="zh-CN" sz="4000">
              <a:solidFill>
                <a:srgbClr val="99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5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F09D998-AA49-8A65-96D8-AB1BE124B6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2143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Coverage—Condition coverage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5C8BAE0-BD1E-6F2A-7707-3D0D511F31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247062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Conditions coverage</a:t>
            </a:r>
            <a:r>
              <a:rPr lang="zh-CN" altLang="en-US"/>
              <a:t>（</a:t>
            </a:r>
            <a:r>
              <a:rPr lang="zh-CN" altLang="en-US" sz="2800" i="1"/>
              <a:t>条件覆盖</a:t>
            </a:r>
            <a:r>
              <a:rPr lang="zh-CN" altLang="en-US"/>
              <a:t>） </a:t>
            </a:r>
            <a:r>
              <a:rPr lang="en-US" altLang="zh-CN"/>
              <a:t>is to design a number of test cases, make </a:t>
            </a:r>
            <a:r>
              <a:rPr lang="en-US" altLang="zh-CN">
                <a:solidFill>
                  <a:srgbClr val="FF0000"/>
                </a:solidFill>
              </a:rPr>
              <a:t>possible values of each condition</a:t>
            </a:r>
            <a:r>
              <a:rPr lang="en-US" altLang="zh-CN"/>
              <a:t>  in the procedure may implement at least once.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Decision vs. condition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>
            <a:extLst>
              <a:ext uri="{FF2B5EF4-FFF2-40B4-BE49-F238E27FC236}">
                <a16:creationId xmlns:a16="http://schemas.microsoft.com/office/drawing/2014/main" id="{8E936EB4-AE1E-6E6B-26D7-62914D03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57375"/>
            <a:ext cx="45720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lvl="1"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For the first judgment</a:t>
            </a:r>
          </a:p>
          <a:p>
            <a:pPr lvl="2"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Condition  A</a:t>
            </a:r>
            <a:r>
              <a:rPr lang="zh-CN" altLang="en-US" sz="2000">
                <a:latin typeface="Arial" panose="020B0604020202020204" pitchFamily="34" charset="0"/>
              </a:rPr>
              <a:t>＞</a:t>
            </a:r>
            <a:r>
              <a:rPr lang="en-US" altLang="zh-CN" sz="2000">
                <a:latin typeface="Arial" panose="020B0604020202020204" pitchFamily="34" charset="0"/>
              </a:rPr>
              <a:t>1 true value is  T1</a:t>
            </a:r>
            <a:r>
              <a:rPr lang="zh-CN" altLang="en-US" sz="2000">
                <a:latin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</a:rPr>
              <a:t>false value is !T1</a:t>
            </a:r>
          </a:p>
          <a:p>
            <a:pPr lvl="2"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Condition  B</a:t>
            </a:r>
            <a:r>
              <a:rPr lang="zh-CN" altLang="en-US" sz="2000">
                <a:latin typeface="Arial" panose="020B0604020202020204" pitchFamily="34" charset="0"/>
              </a:rPr>
              <a:t>＝</a:t>
            </a:r>
            <a:r>
              <a:rPr lang="en-US" altLang="zh-CN" sz="2000">
                <a:latin typeface="Arial" panose="020B0604020202020204" pitchFamily="34" charset="0"/>
              </a:rPr>
              <a:t>0 true value is T2</a:t>
            </a:r>
            <a:r>
              <a:rPr lang="zh-CN" altLang="en-US" sz="2000">
                <a:latin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</a:rPr>
              <a:t>false value is !T2</a:t>
            </a:r>
          </a:p>
          <a:p>
            <a:pPr lvl="1"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For the second judgment</a:t>
            </a:r>
          </a:p>
          <a:p>
            <a:pPr lvl="2"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Condition A</a:t>
            </a:r>
            <a:r>
              <a:rPr lang="zh-CN" altLang="en-US" sz="2000">
                <a:latin typeface="Arial" panose="020B0604020202020204" pitchFamily="34" charset="0"/>
              </a:rPr>
              <a:t>＝</a:t>
            </a:r>
            <a:r>
              <a:rPr lang="en-US" altLang="zh-CN" sz="2000">
                <a:latin typeface="Arial" panose="020B0604020202020204" pitchFamily="34" charset="0"/>
              </a:rPr>
              <a:t>2 true value is T3</a:t>
            </a:r>
            <a:r>
              <a:rPr lang="zh-CN" altLang="en-US" sz="2000">
                <a:latin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</a:rPr>
              <a:t>false value is !T3</a:t>
            </a:r>
          </a:p>
          <a:p>
            <a:pPr lvl="2"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Condition X</a:t>
            </a:r>
            <a:r>
              <a:rPr lang="zh-CN" altLang="en-US" sz="2000">
                <a:latin typeface="Arial" panose="020B0604020202020204" pitchFamily="34" charset="0"/>
              </a:rPr>
              <a:t>＞</a:t>
            </a:r>
            <a:r>
              <a:rPr lang="en-US" altLang="zh-CN" sz="2000">
                <a:latin typeface="Arial" panose="020B0604020202020204" pitchFamily="34" charset="0"/>
              </a:rPr>
              <a:t>1 true value is  T4</a:t>
            </a:r>
            <a:r>
              <a:rPr lang="zh-CN" altLang="en-US" sz="2000">
                <a:latin typeface="Arial" panose="020B0604020202020204" pitchFamily="34" charset="0"/>
              </a:rPr>
              <a:t>，</a:t>
            </a:r>
            <a:r>
              <a:rPr lang="en-US" altLang="zh-CN" sz="2000">
                <a:latin typeface="Arial" panose="020B0604020202020204" pitchFamily="34" charset="0"/>
              </a:rPr>
              <a:t>false value is !T4</a:t>
            </a: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45059" name="Group 4">
            <a:extLst>
              <a:ext uri="{FF2B5EF4-FFF2-40B4-BE49-F238E27FC236}">
                <a16:creationId xmlns:a16="http://schemas.microsoft.com/office/drawing/2014/main" id="{A203FBA0-2A8D-1FA2-07D5-B5E3B01F6D88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357313"/>
            <a:ext cx="4572000" cy="4608512"/>
            <a:chOff x="2245" y="754"/>
            <a:chExt cx="3447" cy="2948"/>
          </a:xfrm>
        </p:grpSpPr>
        <p:grpSp>
          <p:nvGrpSpPr>
            <p:cNvPr id="45061" name="Group 5">
              <a:extLst>
                <a:ext uri="{FF2B5EF4-FFF2-40B4-BE49-F238E27FC236}">
                  <a16:creationId xmlns:a16="http://schemas.microsoft.com/office/drawing/2014/main" id="{D2A9DA5A-A7C5-986F-1170-0AB95E4BB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754"/>
              <a:ext cx="2313" cy="2948"/>
              <a:chOff x="2472" y="754"/>
              <a:chExt cx="2313" cy="2948"/>
            </a:xfrm>
          </p:grpSpPr>
          <p:grpSp>
            <p:nvGrpSpPr>
              <p:cNvPr id="45063" name="Group 6">
                <a:extLst>
                  <a:ext uri="{FF2B5EF4-FFF2-40B4-BE49-F238E27FC236}">
                    <a16:creationId xmlns:a16="http://schemas.microsoft.com/office/drawing/2014/main" id="{11AD94BF-210A-E655-5A94-0B69F302C6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754"/>
                <a:ext cx="2223" cy="2948"/>
                <a:chOff x="2744" y="754"/>
                <a:chExt cx="2223" cy="2948"/>
              </a:xfrm>
            </p:grpSpPr>
            <p:sp>
              <p:nvSpPr>
                <p:cNvPr id="45073" name="AutoShape 7">
                  <a:extLst>
                    <a:ext uri="{FF2B5EF4-FFF2-40B4-BE49-F238E27FC236}">
                      <a16:creationId xmlns:a16="http://schemas.microsoft.com/office/drawing/2014/main" id="{D843E600-D3F6-5D06-3D84-4CDA5050F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1117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(A&gt;1) ∧(B=0)</a:t>
                  </a:r>
                </a:p>
              </p:txBody>
            </p:sp>
            <p:sp>
              <p:nvSpPr>
                <p:cNvPr id="45074" name="AutoShape 8">
                  <a:extLst>
                    <a:ext uri="{FF2B5EF4-FFF2-40B4-BE49-F238E27FC236}">
                      <a16:creationId xmlns:a16="http://schemas.microsoft.com/office/drawing/2014/main" id="{F06D0B60-34F5-9A99-0EE7-0E3EFFBE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2432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(A=2) ∨(x&gt;1)</a:t>
                  </a:r>
                </a:p>
              </p:txBody>
            </p:sp>
            <p:sp>
              <p:nvSpPr>
                <p:cNvPr id="45075" name="Rectangle 9">
                  <a:extLst>
                    <a:ext uri="{FF2B5EF4-FFF2-40B4-BE49-F238E27FC236}">
                      <a16:creationId xmlns:a16="http://schemas.microsoft.com/office/drawing/2014/main" id="{9EDA311A-3878-DE3E-4AAB-5FFF402A5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4" y="1616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x=x/A</a:t>
                  </a:r>
                </a:p>
              </p:txBody>
            </p:sp>
            <p:sp>
              <p:nvSpPr>
                <p:cNvPr id="45076" name="Rectangle 10">
                  <a:extLst>
                    <a:ext uri="{FF2B5EF4-FFF2-40B4-BE49-F238E27FC236}">
                      <a16:creationId xmlns:a16="http://schemas.microsoft.com/office/drawing/2014/main" id="{D5E15692-CD5D-8856-0BCA-12C83AB3F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841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x=x+1</a:t>
                  </a:r>
                </a:p>
              </p:txBody>
            </p:sp>
            <p:sp>
              <p:nvSpPr>
                <p:cNvPr id="45077" name="Line 11">
                  <a:extLst>
                    <a:ext uri="{FF2B5EF4-FFF2-40B4-BE49-F238E27FC236}">
                      <a16:creationId xmlns:a16="http://schemas.microsoft.com/office/drawing/2014/main" id="{C1D30916-20BC-B1BC-1AB6-14F1A2A6E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75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45078" name="AutoShape 12">
                  <a:extLst>
                    <a:ext uri="{FF2B5EF4-FFF2-40B4-BE49-F238E27FC236}">
                      <a16:creationId xmlns:a16="http://schemas.microsoft.com/office/drawing/2014/main" id="{067B1D5A-6278-1256-FA01-1585E233D3C2}"/>
                    </a:ext>
                  </a:extLst>
                </p:cNvPr>
                <p:cNvCxnSpPr>
                  <a:cxnSpLocks noChangeShapeType="1"/>
                  <a:stCxn id="45073" idx="3"/>
                  <a:endCxn id="45075" idx="0"/>
                </p:cNvCxnSpPr>
                <p:nvPr/>
              </p:nvCxnSpPr>
              <p:spPr bwMode="auto">
                <a:xfrm>
                  <a:off x="4253" y="1276"/>
                  <a:ext cx="488" cy="32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079" name="AutoShape 13">
                  <a:extLst>
                    <a:ext uri="{FF2B5EF4-FFF2-40B4-BE49-F238E27FC236}">
                      <a16:creationId xmlns:a16="http://schemas.microsoft.com/office/drawing/2014/main" id="{3067F7F1-C4C5-7145-92E5-158C664E8E3C}"/>
                    </a:ext>
                  </a:extLst>
                </p:cNvPr>
                <p:cNvCxnSpPr>
                  <a:cxnSpLocks noChangeShapeType="1"/>
                  <a:stCxn id="45074" idx="3"/>
                  <a:endCxn id="45076" idx="0"/>
                </p:cNvCxnSpPr>
                <p:nvPr/>
              </p:nvCxnSpPr>
              <p:spPr bwMode="auto">
                <a:xfrm>
                  <a:off x="4253" y="2591"/>
                  <a:ext cx="487" cy="23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080" name="Line 14">
                  <a:extLst>
                    <a:ext uri="{FF2B5EF4-FFF2-40B4-BE49-F238E27FC236}">
                      <a16:creationId xmlns:a16="http://schemas.microsoft.com/office/drawing/2014/main" id="{C069DE6A-4620-C8CA-31B9-BF9F2D6A0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06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1" name="Line 15">
                  <a:extLst>
                    <a:ext uri="{FF2B5EF4-FFF2-40B4-BE49-F238E27FC236}">
                      <a16:creationId xmlns:a16="http://schemas.microsoft.com/office/drawing/2014/main" id="{79035750-9017-584F-1781-603B2F69E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1797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2" name="Line 16">
                  <a:extLst>
                    <a:ext uri="{FF2B5EF4-FFF2-40B4-BE49-F238E27FC236}">
                      <a16:creationId xmlns:a16="http://schemas.microsoft.com/office/drawing/2014/main" id="{F99840B9-D250-E523-A67F-1447130DA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29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3" name="Line 17">
                  <a:extLst>
                    <a:ext uri="{FF2B5EF4-FFF2-40B4-BE49-F238E27FC236}">
                      <a16:creationId xmlns:a16="http://schemas.microsoft.com/office/drawing/2014/main" id="{612B7B48-D9EA-8DCF-E6DC-8F2AFFFC3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129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4" name="Line 18">
                  <a:extLst>
                    <a:ext uri="{FF2B5EF4-FFF2-40B4-BE49-F238E27FC236}">
                      <a16:creationId xmlns:a16="http://schemas.microsoft.com/office/drawing/2014/main" id="{A6B97292-DF4F-4607-C242-D8DCBF51F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06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5" name="Line 19">
                  <a:extLst>
                    <a:ext uri="{FF2B5EF4-FFF2-40B4-BE49-F238E27FC236}">
                      <a16:creationId xmlns:a16="http://schemas.microsoft.com/office/drawing/2014/main" id="{7D1DA1BF-2838-3B97-3D04-23568B1C5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333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6" name="Line 20">
                  <a:extLst>
                    <a:ext uri="{FF2B5EF4-FFF2-40B4-BE49-F238E27FC236}">
                      <a16:creationId xmlns:a16="http://schemas.microsoft.com/office/drawing/2014/main" id="{0688BF16-3E55-C946-BADE-40A36273A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3022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7" name="Line 21">
                  <a:extLst>
                    <a:ext uri="{FF2B5EF4-FFF2-40B4-BE49-F238E27FC236}">
                      <a16:creationId xmlns:a16="http://schemas.microsoft.com/office/drawing/2014/main" id="{17510636-42DB-EDAA-16D0-E49A29AD7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256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8" name="Line 22">
                  <a:extLst>
                    <a:ext uri="{FF2B5EF4-FFF2-40B4-BE49-F238E27FC236}">
                      <a16:creationId xmlns:a16="http://schemas.microsoft.com/office/drawing/2014/main" id="{06AB85ED-E7C5-AF8D-0F25-7BF26373E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56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89" name="Line 23">
                  <a:extLst>
                    <a:ext uri="{FF2B5EF4-FFF2-40B4-BE49-F238E27FC236}">
                      <a16:creationId xmlns:a16="http://schemas.microsoft.com/office/drawing/2014/main" id="{8FF2B8D4-3519-102B-0DED-8548CA622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33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064" name="Text Box 24">
                <a:extLst>
                  <a:ext uri="{FF2B5EF4-FFF2-40B4-BE49-F238E27FC236}">
                    <a16:creationId xmlns:a16="http://schemas.microsoft.com/office/drawing/2014/main" id="{17AA79D7-9A8A-1F6D-4FC5-678FE249C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45065" name="Text Box 25">
                <a:extLst>
                  <a:ext uri="{FF2B5EF4-FFF2-40B4-BE49-F238E27FC236}">
                    <a16:creationId xmlns:a16="http://schemas.microsoft.com/office/drawing/2014/main" id="{7ACA2B95-7054-01FB-F3B7-71C17216D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205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45066" name="Text Box 26">
                <a:extLst>
                  <a:ext uri="{FF2B5EF4-FFF2-40B4-BE49-F238E27FC236}">
                    <a16:creationId xmlns:a16="http://schemas.microsoft.com/office/drawing/2014/main" id="{47DE0828-C4AD-BC11-1DEA-1B3FE751B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45067" name="Text Box 27">
                <a:extLst>
                  <a:ext uri="{FF2B5EF4-FFF2-40B4-BE49-F238E27FC236}">
                    <a16:creationId xmlns:a16="http://schemas.microsoft.com/office/drawing/2014/main" id="{8CDC33A4-8AE9-B986-0552-2CD984ED9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201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45068" name="Text Box 28">
                <a:extLst>
                  <a:ext uri="{FF2B5EF4-FFF2-40B4-BE49-F238E27FC236}">
                    <a16:creationId xmlns:a16="http://schemas.microsoft.com/office/drawing/2014/main" id="{634FB58C-3C34-E0AB-B82D-5F9D7A91B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799"/>
                <a:ext cx="226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a</a:t>
                </a:r>
              </a:p>
            </p:txBody>
          </p:sp>
          <p:sp>
            <p:nvSpPr>
              <p:cNvPr id="45069" name="Text Box 29">
                <a:extLst>
                  <a:ext uri="{FF2B5EF4-FFF2-40B4-BE49-F238E27FC236}">
                    <a16:creationId xmlns:a16="http://schemas.microsoft.com/office/drawing/2014/main" id="{EF5105DF-3045-7B9D-7876-E63CC5B9A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981"/>
                <a:ext cx="22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b</a:t>
                </a:r>
              </a:p>
            </p:txBody>
          </p:sp>
          <p:sp>
            <p:nvSpPr>
              <p:cNvPr id="45070" name="Text Box 30">
                <a:extLst>
                  <a:ext uri="{FF2B5EF4-FFF2-40B4-BE49-F238E27FC236}">
                    <a16:creationId xmlns:a16="http://schemas.microsoft.com/office/drawing/2014/main" id="{1CC838B9-6F0C-D3EB-C3DA-62D89EDD9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935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c</a:t>
                </a:r>
              </a:p>
            </p:txBody>
          </p:sp>
          <p:sp>
            <p:nvSpPr>
              <p:cNvPr id="45071" name="Text Box 31">
                <a:extLst>
                  <a:ext uri="{FF2B5EF4-FFF2-40B4-BE49-F238E27FC236}">
                    <a16:creationId xmlns:a16="http://schemas.microsoft.com/office/drawing/2014/main" id="{67216546-AC18-766F-627E-0A0103D5C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d</a:t>
                </a:r>
              </a:p>
            </p:txBody>
          </p:sp>
          <p:sp>
            <p:nvSpPr>
              <p:cNvPr id="45072" name="Text Box 32">
                <a:extLst>
                  <a:ext uri="{FF2B5EF4-FFF2-40B4-BE49-F238E27FC236}">
                    <a16:creationId xmlns:a16="http://schemas.microsoft.com/office/drawing/2014/main" id="{43269D98-576F-F844-0BF9-D45E5DD78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e</a:t>
                </a:r>
              </a:p>
            </p:txBody>
          </p:sp>
        </p:grpSp>
        <p:sp>
          <p:nvSpPr>
            <p:cNvPr id="45062" name="Text Box 33">
              <a:extLst>
                <a:ext uri="{FF2B5EF4-FFF2-40B4-BE49-F238E27FC236}">
                  <a16:creationId xmlns:a16="http://schemas.microsoft.com/office/drawing/2014/main" id="{C6FFD8B2-D492-E7C4-F90D-0E7A6A050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1660"/>
              <a:ext cx="1112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Path</a:t>
              </a:r>
              <a:r>
                <a: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L1(a→c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L2(a→b →d)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L3(a→b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L4(a→c →d)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Rectangle 2">
            <a:extLst>
              <a:ext uri="{FF2B5EF4-FFF2-40B4-BE49-F238E27FC236}">
                <a16:creationId xmlns:a16="http://schemas.microsoft.com/office/drawing/2014/main" id="{224E225A-0A47-CA3C-718A-6B0E219A3405}"/>
              </a:ext>
            </a:extLst>
          </p:cNvPr>
          <p:cNvSpPr txBox="1">
            <a:spLocks noChangeArrowheads="1"/>
          </p:cNvSpPr>
          <p:nvPr/>
        </p:nvSpPr>
        <p:spPr>
          <a:xfrm>
            <a:off x="790575" y="211138"/>
            <a:ext cx="8353425" cy="9858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altLang="zh-CN" sz="3200" b="0" dirty="0">
                <a:solidFill>
                  <a:schemeClr val="tx2"/>
                </a:solidFill>
                <a:ea typeface="+mj-ea"/>
                <a:cs typeface="+mj-cs"/>
              </a:rPr>
              <a:t>3.2 Logic Coverage—Condition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96CFED8-929E-0213-148C-2BC1F65A9D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</a:t>
            </a: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3200">
                <a:latin typeface="Arial" panose="020B0604020202020204" pitchFamily="34" charset="0"/>
              </a:rPr>
              <a:t>Condition Coverage</a:t>
            </a:r>
          </a:p>
        </p:txBody>
      </p:sp>
      <p:graphicFrame>
        <p:nvGraphicFramePr>
          <p:cNvPr id="79920" name="Group 48">
            <a:extLst>
              <a:ext uri="{FF2B5EF4-FFF2-40B4-BE49-F238E27FC236}">
                <a16:creationId xmlns:a16="http://schemas.microsoft.com/office/drawing/2014/main" id="{6EFDB3D8-7AEF-C5C3-9170-3E5B30F0FE40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143000"/>
          <a:ext cx="8643938" cy="1666876"/>
        </p:xfrm>
        <a:graphic>
          <a:graphicData uri="http://schemas.openxmlformats.org/drawingml/2006/table">
            <a:tbl>
              <a:tblPr/>
              <a:tblGrid>
                <a:gridCol w="160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 case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Condition value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Coverage branch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(2, 0, 4)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ace(L1)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 T2 T3 T4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(T, T)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(1, 1, 1)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(L2)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!T1 !T2 !T3 !T4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 (F, F)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922" name="Group 50">
            <a:extLst>
              <a:ext uri="{FF2B5EF4-FFF2-40B4-BE49-F238E27FC236}">
                <a16:creationId xmlns:a16="http://schemas.microsoft.com/office/drawing/2014/main" id="{E18A708A-3BE8-7E96-9D1E-EFAB0C80097D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3071813"/>
          <a:ext cx="8643939" cy="1785937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 case</a:t>
                      </a:r>
                    </a:p>
                  </a:txBody>
                  <a:tcPr marL="89999" marR="89999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Condition value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Coverage branch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(1, 0, 3)</a:t>
                      </a:r>
                    </a:p>
                  </a:txBody>
                  <a:tcPr marL="89999" marR="89999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abe(L3)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!T1 T2 !T3 T4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F, 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(2, 1, 1)</a:t>
                      </a:r>
                    </a:p>
                  </a:txBody>
                  <a:tcPr marL="89999" marR="89999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(L3)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 !T2 T3 !T4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(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F, 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89999" marR="89999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8">
            <a:extLst>
              <a:ext uri="{FF2B5EF4-FFF2-40B4-BE49-F238E27FC236}">
                <a16:creationId xmlns:a16="http://schemas.microsoft.com/office/drawing/2014/main" id="{CFDD0DA0-C116-BF8A-09A1-FBC9E04A4141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5143500"/>
          <a:ext cx="8643938" cy="1666876"/>
        </p:xfrm>
        <a:graphic>
          <a:graphicData uri="http://schemas.openxmlformats.org/drawingml/2006/table">
            <a:tbl>
              <a:tblPr/>
              <a:tblGrid>
                <a:gridCol w="160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 case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Condition value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Coverage branch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(2, 0, 4)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ace(L1)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T2 T3 T4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(T, T)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(3, 1, 1)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(L2)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T1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!T2 !T3 !T4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 (F, F)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E08829D-4CF4-CB72-3383-936802F6EBD4}"/>
              </a:ext>
            </a:extLst>
          </p:cNvPr>
          <p:cNvSpPr/>
          <p:nvPr/>
        </p:nvSpPr>
        <p:spPr>
          <a:xfrm>
            <a:off x="1908175" y="1004888"/>
            <a:ext cx="7200900" cy="187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119382-8A9C-46E4-5CC0-242D181516CD}"/>
              </a:ext>
            </a:extLst>
          </p:cNvPr>
          <p:cNvSpPr/>
          <p:nvPr/>
        </p:nvSpPr>
        <p:spPr>
          <a:xfrm>
            <a:off x="1943100" y="3030538"/>
            <a:ext cx="7200900" cy="1871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F0FFB5-E518-E3E0-2FF9-8B2227B4D9FA}"/>
              </a:ext>
            </a:extLst>
          </p:cNvPr>
          <p:cNvSpPr/>
          <p:nvPr/>
        </p:nvSpPr>
        <p:spPr>
          <a:xfrm>
            <a:off x="1873250" y="5014913"/>
            <a:ext cx="7200900" cy="1871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2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2A39CBA-6DA8-CE96-FBAE-79331FE313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00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>
                <a:latin typeface="Arial" charset="0"/>
              </a:rPr>
              <a:t>3.2 Logic Coverage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—</a:t>
            </a:r>
            <a:r>
              <a:rPr lang="en-US" altLang="zh-CN" sz="3200" dirty="0">
                <a:latin typeface="Arial" charset="0"/>
              </a:rPr>
              <a:t>Condition / Decision Coverage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77CDF37-CD0E-FCCF-C230-D79C87C5CC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125538"/>
            <a:ext cx="8424863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 sz="2900"/>
              <a:t>Condition/decision coverage</a:t>
            </a:r>
            <a:r>
              <a:rPr lang="zh-CN" altLang="en-US" sz="2100"/>
              <a:t>（</a:t>
            </a:r>
            <a:r>
              <a:rPr lang="zh-CN" altLang="en-US" sz="2100" i="1"/>
              <a:t>条件判断覆盖</a:t>
            </a:r>
            <a:r>
              <a:rPr lang="zh-CN" altLang="en-US" sz="2100"/>
              <a:t>）</a:t>
            </a:r>
            <a:r>
              <a:rPr lang="zh-CN" altLang="en-US" sz="2900"/>
              <a:t> </a:t>
            </a:r>
            <a:r>
              <a:rPr lang="en-US" altLang="zh-CN" sz="2900"/>
              <a:t>is to design </a:t>
            </a:r>
            <a:r>
              <a:rPr lang="en-US" altLang="zh-CN" sz="2800"/>
              <a:t>sufficient </a:t>
            </a:r>
            <a:r>
              <a:rPr lang="en-US" altLang="zh-CN" sz="2900"/>
              <a:t>test cases, make </a:t>
            </a:r>
            <a:r>
              <a:rPr lang="en-US" altLang="zh-CN" sz="2900">
                <a:solidFill>
                  <a:srgbClr val="FF0000"/>
                </a:solidFill>
              </a:rPr>
              <a:t>all possible conditions </a:t>
            </a:r>
            <a:r>
              <a:rPr lang="en-US" altLang="zh-CN" sz="2900"/>
              <a:t>of each judgment implement at least once, and make </a:t>
            </a:r>
            <a:r>
              <a:rPr lang="en-US" altLang="zh-CN" sz="2900">
                <a:solidFill>
                  <a:srgbClr val="FF0000"/>
                </a:solidFill>
              </a:rPr>
              <a:t>all possible results of each judgment</a:t>
            </a:r>
            <a:r>
              <a:rPr lang="en-US" altLang="zh-CN" sz="2900"/>
              <a:t> implement at least once. </a:t>
            </a:r>
          </a:p>
          <a:p>
            <a:pPr eaLnBrk="1" hangingPunct="1"/>
            <a:r>
              <a:rPr lang="en-US" altLang="zh-CN" sz="2800"/>
              <a:t>An example to meet this requirement.</a:t>
            </a:r>
          </a:p>
        </p:txBody>
      </p:sp>
      <p:graphicFrame>
        <p:nvGraphicFramePr>
          <p:cNvPr id="5" name="Group 48">
            <a:extLst>
              <a:ext uri="{FF2B5EF4-FFF2-40B4-BE49-F238E27FC236}">
                <a16:creationId xmlns:a16="http://schemas.microsoft.com/office/drawing/2014/main" id="{9FDCCFC4-9A19-0C61-9947-3D797750B0B4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4286250"/>
          <a:ext cx="8643938" cy="1666876"/>
        </p:xfrm>
        <a:graphic>
          <a:graphicData uri="http://schemas.openxmlformats.org/drawingml/2006/table">
            <a:tbl>
              <a:tblPr/>
              <a:tblGrid>
                <a:gridCol w="160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 case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Condition value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Coverage branch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(2, 0, 4)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ace(L1)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 T2 T3 T4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(T, T)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(1, 1, 1)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(L2)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!T1 !T2 !T3 !T4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 (F, F)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4444D7C-7EE7-0F1D-8483-D00C460057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</a:t>
            </a: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3200">
                <a:latin typeface="Arial" panose="020B0604020202020204" pitchFamily="34" charset="0"/>
              </a:rPr>
              <a:t>Decomposition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9765D4F9-E004-0D64-8EF7-9175A50D820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8080375" cy="4448175"/>
            <a:chOff x="239" y="1026"/>
            <a:chExt cx="5090" cy="2802"/>
          </a:xfrm>
        </p:grpSpPr>
        <p:sp>
          <p:nvSpPr>
            <p:cNvPr id="31748" name="Text Box 4">
              <a:extLst>
                <a:ext uri="{FF2B5EF4-FFF2-40B4-BE49-F238E27FC236}">
                  <a16:creationId xmlns:a16="http://schemas.microsoft.com/office/drawing/2014/main" id="{ADD847D6-7329-30F4-D9A1-BE7683614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1316"/>
              <a:ext cx="6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44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and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63938F1A-BCAA-BD6D-3FB7-389B73E4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" y="2852"/>
              <a:ext cx="4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44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or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750" name="AutoShape 6">
              <a:extLst>
                <a:ext uri="{FF2B5EF4-FFF2-40B4-BE49-F238E27FC236}">
                  <a16:creationId xmlns:a16="http://schemas.microsoft.com/office/drawing/2014/main" id="{6609C399-0F2B-1066-8C36-696C375DB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1072"/>
              <a:ext cx="68" cy="1187"/>
            </a:xfrm>
            <a:prstGeom prst="leftBrace">
              <a:avLst>
                <a:gd name="adj1" fmla="val 145466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1751" name="AutoShape 7" descr="白色大理石">
              <a:extLst>
                <a:ext uri="{FF2B5EF4-FFF2-40B4-BE49-F238E27FC236}">
                  <a16:creationId xmlns:a16="http://schemas.microsoft.com/office/drawing/2014/main" id="{F59ECC02-7BE7-0B31-DFCA-34860A868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1208"/>
              <a:ext cx="1234" cy="38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latin typeface="Times New Roman" pitchFamily="18" charset="0"/>
                </a:rPr>
                <a:t>A&gt;1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42BD99CD-FAA2-2944-D095-2AC2BA126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1389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Text Box 9">
              <a:extLst>
                <a:ext uri="{FF2B5EF4-FFF2-40B4-BE49-F238E27FC236}">
                  <a16:creationId xmlns:a16="http://schemas.microsoft.com/office/drawing/2014/main" id="{BE3EB86F-DF13-EC0D-AA70-47A2BFDA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117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1754" name="AutoShape 10" descr="白色大理石">
              <a:extLst>
                <a:ext uri="{FF2B5EF4-FFF2-40B4-BE49-F238E27FC236}">
                  <a16:creationId xmlns:a16="http://schemas.microsoft.com/office/drawing/2014/main" id="{3298E527-A762-670F-1587-1795CA25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1208"/>
              <a:ext cx="1248" cy="38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latin typeface="Times New Roman" pitchFamily="18" charset="0"/>
                </a:rPr>
                <a:t>B=0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83C041F5-9D1A-CD30-6077-EE3D0216D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389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9187F3B7-C875-72AA-1EFD-2FC952F65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14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4F176FBE-8A2A-7647-9834-C0C80B78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" y="1389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Rectangle 14" descr="白色大理石">
              <a:extLst>
                <a:ext uri="{FF2B5EF4-FFF2-40B4-BE49-F238E27FC236}">
                  <a16:creationId xmlns:a16="http://schemas.microsoft.com/office/drawing/2014/main" id="{3FF4EC53-79B1-7129-D7F6-AE913846D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525"/>
              <a:ext cx="110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latin typeface="Times New Roman" pitchFamily="18" charset="0"/>
                </a:rPr>
                <a:t>x=x/A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1A218324-F169-42DD-A786-DA8630D71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1" y="1616"/>
              <a:ext cx="0" cy="5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3D8FE6C7-FFB8-77F5-1968-E1C936BBE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75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44CC9F62-7E3C-E891-8C05-0384FDD55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1026"/>
              <a:ext cx="1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445C60A1-AACC-589D-FBC8-B419E9433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726"/>
              <a:ext cx="1649" cy="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5A672A75-B2C1-DD53-E596-64D1ACBF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1571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20">
              <a:extLst>
                <a:ext uri="{FF2B5EF4-FFF2-40B4-BE49-F238E27FC236}">
                  <a16:creationId xmlns:a16="http://schemas.microsoft.com/office/drawing/2014/main" id="{29649DA1-9ECA-DA36-3BE7-658FB256C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1888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1">
              <a:extLst>
                <a:ext uri="{FF2B5EF4-FFF2-40B4-BE49-F238E27FC236}">
                  <a16:creationId xmlns:a16="http://schemas.microsoft.com/office/drawing/2014/main" id="{9106E821-CF99-6B19-197D-1968A89E8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069"/>
              <a:ext cx="29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Text Box 22">
              <a:extLst>
                <a:ext uri="{FF2B5EF4-FFF2-40B4-BE49-F238E27FC236}">
                  <a16:creationId xmlns:a16="http://schemas.microsoft.com/office/drawing/2014/main" id="{0488436C-1B50-026F-0255-90FF1D472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52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8151" name="Text Box 23">
              <a:extLst>
                <a:ext uri="{FF2B5EF4-FFF2-40B4-BE49-F238E27FC236}">
                  <a16:creationId xmlns:a16="http://schemas.microsoft.com/office/drawing/2014/main" id="{487DB498-A754-D506-5664-BCF751F84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55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768" name="AutoShape 24" descr="白色大理石">
              <a:extLst>
                <a:ext uri="{FF2B5EF4-FFF2-40B4-BE49-F238E27FC236}">
                  <a16:creationId xmlns:a16="http://schemas.microsoft.com/office/drawing/2014/main" id="{8D497198-46B2-2AB0-B226-B4D541E06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206"/>
              <a:ext cx="1248" cy="38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latin typeface="Times New Roman" pitchFamily="18" charset="0"/>
                </a:rPr>
                <a:t>A=2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53" name="Line 25">
              <a:extLst>
                <a:ext uri="{FF2B5EF4-FFF2-40B4-BE49-F238E27FC236}">
                  <a16:creationId xmlns:a16="http://schemas.microsoft.com/office/drawing/2014/main" id="{1F726BEF-3F54-66CB-5F91-1C9117004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2569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Text Box 26">
              <a:extLst>
                <a:ext uri="{FF2B5EF4-FFF2-40B4-BE49-F238E27FC236}">
                  <a16:creationId xmlns:a16="http://schemas.microsoft.com/office/drawing/2014/main" id="{27CFC163-EB7A-744C-90CB-B12974CA6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16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8155" name="Text Box 27">
              <a:extLst>
                <a:ext uri="{FF2B5EF4-FFF2-40B4-BE49-F238E27FC236}">
                  <a16:creationId xmlns:a16="http://schemas.microsoft.com/office/drawing/2014/main" id="{4AB50C68-FFAA-5399-0F25-DBA36BC79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61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772" name="AutoShape 28" descr="白色大理石">
              <a:extLst>
                <a:ext uri="{FF2B5EF4-FFF2-40B4-BE49-F238E27FC236}">
                  <a16:creationId xmlns:a16="http://schemas.microsoft.com/office/drawing/2014/main" id="{C4111C0A-0A9D-89D9-06E6-1F4B8CF7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841"/>
              <a:ext cx="1248" cy="38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latin typeface="Times New Roman" pitchFamily="18" charset="0"/>
                </a:rPr>
                <a:t>X&gt;1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57" name="Text Box 29">
              <a:extLst>
                <a:ext uri="{FF2B5EF4-FFF2-40B4-BE49-F238E27FC236}">
                  <a16:creationId xmlns:a16="http://schemas.microsoft.com/office/drawing/2014/main" id="{1345D066-E1F0-409B-3237-D49775BB4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491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1774" name="Rectangle 30" descr="白色大理石">
              <a:extLst>
                <a:ext uri="{FF2B5EF4-FFF2-40B4-BE49-F238E27FC236}">
                  <a16:creationId xmlns:a16="http://schemas.microsoft.com/office/drawing/2014/main" id="{C5F946FC-9307-3C30-3180-FA66D0664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2705"/>
              <a:ext cx="110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latin typeface="Times New Roman" pitchFamily="18" charset="0"/>
                </a:rPr>
                <a:t>x=x+1</a:t>
              </a:r>
              <a:endPara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59" name="Line 31">
              <a:extLst>
                <a:ext uri="{FF2B5EF4-FFF2-40B4-BE49-F238E27FC236}">
                  <a16:creationId xmlns:a16="http://schemas.microsoft.com/office/drawing/2014/main" id="{7A0A1614-428A-3AC0-7C47-3DC764498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3022"/>
              <a:ext cx="16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3551CC20-8F70-2F57-7143-5DF897DA1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309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A21FA790-DA74-C9A4-FD83-71C0688A0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1" y="3430"/>
              <a:ext cx="2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AutoShape 34">
              <a:extLst>
                <a:ext uri="{FF2B5EF4-FFF2-40B4-BE49-F238E27FC236}">
                  <a16:creationId xmlns:a16="http://schemas.microsoft.com/office/drawing/2014/main" id="{3F2E4CEF-8431-A852-7158-70E9468F4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2251"/>
              <a:ext cx="96" cy="1536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163" name="Line 35">
              <a:extLst>
                <a:ext uri="{FF2B5EF4-FFF2-40B4-BE49-F238E27FC236}">
                  <a16:creationId xmlns:a16="http://schemas.microsoft.com/office/drawing/2014/main" id="{90A4147A-7362-EA71-F73C-9D6CBB512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320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8164" name="AutoShape 36">
              <a:extLst>
                <a:ext uri="{FF2B5EF4-FFF2-40B4-BE49-F238E27FC236}">
                  <a16:creationId xmlns:a16="http://schemas.microsoft.com/office/drawing/2014/main" id="{61B160F1-2D0D-F016-1D3E-0436E5C62B72}"/>
                </a:ext>
              </a:extLst>
            </p:cNvPr>
            <p:cNvCxnSpPr>
              <a:cxnSpLocks noChangeShapeType="1"/>
              <a:stCxn id="31768" idx="3"/>
              <a:endCxn id="31774" idx="0"/>
            </p:cNvCxnSpPr>
            <p:nvPr/>
          </p:nvCxnSpPr>
          <p:spPr bwMode="auto">
            <a:xfrm>
              <a:off x="2442" y="2398"/>
              <a:ext cx="2244" cy="29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1F29FBE-1E9F-B418-8080-21B15F2386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333375"/>
            <a:ext cx="8964612" cy="8636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latin typeface="Arial" panose="020B0604020202020204" pitchFamily="34" charset="0"/>
              </a:rPr>
              <a:t>3.2 Logic Coverage</a:t>
            </a:r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2800">
                <a:latin typeface="Arial" panose="020B0604020202020204" pitchFamily="34" charset="0"/>
              </a:rPr>
              <a:t>Condition Combination Coverage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31B41E5-EB30-5A00-7561-2856F62C28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68413"/>
            <a:ext cx="8642350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300"/>
              <a:t>Condition combination coverage</a:t>
            </a:r>
            <a:r>
              <a:rPr lang="zh-CN" altLang="en-US" sz="1900"/>
              <a:t>（</a:t>
            </a:r>
            <a:r>
              <a:rPr lang="zh-CN" altLang="en-US" sz="1900" i="1"/>
              <a:t>条件组合覆盖</a:t>
            </a:r>
            <a:r>
              <a:rPr lang="zh-CN" altLang="en-US" sz="1900"/>
              <a:t>）</a:t>
            </a:r>
            <a:r>
              <a:rPr lang="zh-CN" altLang="en-US" sz="3300"/>
              <a:t> </a:t>
            </a:r>
            <a:r>
              <a:rPr lang="en-US" altLang="zh-CN" sz="3300"/>
              <a:t>is to design sufficient test cases, make </a:t>
            </a:r>
            <a:r>
              <a:rPr lang="en-US" altLang="zh-CN" sz="3300">
                <a:solidFill>
                  <a:srgbClr val="FF0000"/>
                </a:solidFill>
              </a:rPr>
              <a:t>all possible condition combinations</a:t>
            </a:r>
            <a:r>
              <a:rPr lang="en-US" altLang="zh-CN" sz="3300"/>
              <a:t> of each judgment implement as least once. </a:t>
            </a:r>
            <a:endParaRPr lang="en-US" altLang="zh-CN" sz="1200"/>
          </a:p>
          <a:p>
            <a:pPr eaLnBrk="1" hangingPunct="1">
              <a:lnSpc>
                <a:spcPct val="90000"/>
              </a:lnSpc>
            </a:pPr>
            <a:r>
              <a:rPr lang="en-US" altLang="zh-CN" sz="3300"/>
              <a:t>If the test cases meet the condition combination coverage, then they certainly meet the decision coverage, condition coverage and condition/decision coverage.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85686D0A-E60B-CA2D-82FD-F38D8B137E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7772400" cy="4724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            ① A</a:t>
            </a:r>
            <a:r>
              <a:rPr lang="zh-CN" altLang="en-US"/>
              <a:t>＞</a:t>
            </a:r>
            <a:r>
              <a:rPr lang="en-US" altLang="zh-CN"/>
              <a:t>1, B=0  as T1T2          </a:t>
            </a:r>
            <a:br>
              <a:rPr lang="en-US" altLang="zh-CN"/>
            </a:br>
            <a:r>
              <a:rPr lang="en-US" altLang="zh-CN"/>
              <a:t>         ② A</a:t>
            </a:r>
            <a:r>
              <a:rPr lang="zh-CN" altLang="en-US"/>
              <a:t>＞</a:t>
            </a:r>
            <a:r>
              <a:rPr lang="en-US" altLang="zh-CN"/>
              <a:t>1, B≠0  as T1!T2           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  ③ A≯1, B=0  as !T1T2       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  ④ A≯1, B≠0  as !T1!T2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  ⑤ A</a:t>
            </a:r>
            <a:r>
              <a:rPr lang="zh-CN" altLang="en-US"/>
              <a:t>＝</a:t>
            </a:r>
            <a:r>
              <a:rPr lang="en-US" altLang="zh-CN"/>
              <a:t>2, X</a:t>
            </a:r>
            <a:r>
              <a:rPr lang="zh-CN" altLang="en-US"/>
              <a:t>＞</a:t>
            </a:r>
            <a:r>
              <a:rPr lang="en-US" altLang="zh-CN"/>
              <a:t>1  as T3T4         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  ⑥ A</a:t>
            </a:r>
            <a:r>
              <a:rPr lang="zh-CN" altLang="en-US"/>
              <a:t>＝</a:t>
            </a:r>
            <a:r>
              <a:rPr lang="en-US" altLang="zh-CN"/>
              <a:t>2, X≯1  as T3!T4         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  ⑦ A≠2,  X</a:t>
            </a:r>
            <a:r>
              <a:rPr lang="zh-CN" altLang="en-US"/>
              <a:t>＞</a:t>
            </a:r>
            <a:r>
              <a:rPr lang="en-US" altLang="zh-CN"/>
              <a:t>1  as !T3T4 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  ⑧ A≠2,  X≯1  as !T3!T4</a:t>
            </a:r>
          </a:p>
        </p:txBody>
      </p:sp>
      <p:sp>
        <p:nvSpPr>
          <p:cNvPr id="50179" name="Line 4">
            <a:extLst>
              <a:ext uri="{FF2B5EF4-FFF2-40B4-BE49-F238E27FC236}">
                <a16:creationId xmlns:a16="http://schemas.microsoft.com/office/drawing/2014/main" id="{DC3116EE-238E-B0B5-818B-864619575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716338"/>
            <a:ext cx="6264275" cy="0"/>
          </a:xfrm>
          <a:prstGeom prst="line">
            <a:avLst/>
          </a:prstGeom>
          <a:noFill/>
          <a:ln w="38100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BF4728-D52B-BE42-363A-9ED5B99247DA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333375"/>
            <a:ext cx="8964612" cy="863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b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3.2 Logic Coverage</a:t>
            </a:r>
            <a:r>
              <a:rPr kumimoji="0" lang="en-US" altLang="zh-CN" sz="2800" b="0">
                <a:solidFill>
                  <a:schemeClr val="tx2"/>
                </a:solidFill>
                <a:latin typeface="Arial" charset="0"/>
                <a:ea typeface="黑体" pitchFamily="2" charset="-122"/>
                <a:cs typeface="+mj-cs"/>
              </a:rPr>
              <a:t>—</a:t>
            </a:r>
            <a:r>
              <a:rPr kumimoji="0" lang="en-US" altLang="zh-CN" sz="2800" b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Condition Combination Coverage</a:t>
            </a:r>
            <a:endParaRPr kumimoji="0" lang="en-US" altLang="zh-CN" sz="2800" b="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29" name="Group 37">
            <a:extLst>
              <a:ext uri="{FF2B5EF4-FFF2-40B4-BE49-F238E27FC236}">
                <a16:creationId xmlns:a16="http://schemas.microsoft.com/office/drawing/2014/main" id="{89436381-441E-3796-9E32-66A21A9B936E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484313"/>
          <a:ext cx="8642350" cy="3127376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 case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Coverage condition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Combination coverage No.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(2, 0, 4)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ace(L1)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 T2 T3 T4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① 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(2, 1, 1)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abe(L3)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 !T2 T3 !T4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② ⑥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(1, 0, 3)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abe(L3)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!T1 T2 !T3 T4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③ 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(1, 1, 1)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abd(L2)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!T1 !T2 !T3 !T4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④ ⑧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1" name="Rectangle 35">
            <a:extLst>
              <a:ext uri="{FF2B5EF4-FFF2-40B4-BE49-F238E27FC236}">
                <a16:creationId xmlns:a16="http://schemas.microsoft.com/office/drawing/2014/main" id="{B7ADD54E-698D-2AA0-8BAB-0C47B4E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8353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There are four paths altogether in the procedure.  Although  the four test cases above cover all condition combinations and 4 branches,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only 3 paths are covered and the path “acd” is missed.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0650EE-6E17-CAEA-878E-FF888AFE7AA9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333375"/>
            <a:ext cx="8964612" cy="863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b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3.2 Logic Coverage</a:t>
            </a:r>
            <a:r>
              <a:rPr kumimoji="0" lang="en-US" altLang="zh-CN" sz="2800" b="0">
                <a:solidFill>
                  <a:schemeClr val="tx2"/>
                </a:solidFill>
                <a:latin typeface="Arial" charset="0"/>
                <a:ea typeface="黑体" pitchFamily="2" charset="-122"/>
                <a:cs typeface="+mj-cs"/>
              </a:rPr>
              <a:t>—</a:t>
            </a:r>
            <a:r>
              <a:rPr kumimoji="0" lang="en-US" altLang="zh-CN" sz="2800" b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Condition Combination Coverage</a:t>
            </a:r>
            <a:endParaRPr kumimoji="0" lang="en-US" altLang="zh-CN" sz="2800" b="0" dirty="0">
              <a:solidFill>
                <a:schemeClr val="tx2"/>
              </a:solidFill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1" grpId="0" autoUpdateAnimBg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E12DC0-6D62-D877-6B32-C9475580D3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</a:t>
            </a: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3200">
                <a:latin typeface="Arial" panose="020B0604020202020204" pitchFamily="34" charset="0"/>
              </a:rPr>
              <a:t>Path Coverage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3401AB3-203D-AC43-3ACE-89EDA9CBA41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50825" y="1052513"/>
            <a:ext cx="8893175" cy="4724400"/>
          </a:xfrm>
        </p:spPr>
        <p:txBody>
          <a:bodyPr/>
          <a:lstStyle/>
          <a:p>
            <a:pPr eaLnBrk="1" hangingPunct="1"/>
            <a:r>
              <a:rPr lang="en-US" altLang="zh-CN" sz="3600"/>
              <a:t>Path coverage</a:t>
            </a:r>
            <a:r>
              <a:rPr lang="zh-CN" altLang="en-US" sz="3600"/>
              <a:t>（</a:t>
            </a:r>
            <a:r>
              <a:rPr lang="zh-CN" altLang="en-US" sz="2400" i="1"/>
              <a:t>路径覆盖</a:t>
            </a:r>
            <a:r>
              <a:rPr lang="zh-CN" altLang="en-US" sz="3600"/>
              <a:t>） </a:t>
            </a:r>
            <a:r>
              <a:rPr lang="en-US" altLang="zh-CN" sz="3600"/>
              <a:t>is to design enough test case to cover all possible path in the procedure.</a:t>
            </a:r>
          </a:p>
        </p:txBody>
      </p:sp>
      <p:graphicFrame>
        <p:nvGraphicFramePr>
          <p:cNvPr id="86053" name="Group 37">
            <a:extLst>
              <a:ext uri="{FF2B5EF4-FFF2-40B4-BE49-F238E27FC236}">
                <a16:creationId xmlns:a16="http://schemas.microsoft.com/office/drawing/2014/main" id="{70DAA8EB-E8C4-D03A-9945-66A3775A987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00063" y="3000375"/>
          <a:ext cx="8208962" cy="3219450"/>
        </p:xfrm>
        <a:graphic>
          <a:graphicData uri="http://schemas.openxmlformats.org/drawingml/2006/table">
            <a:tbl>
              <a:tblPr/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No.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Test case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Coverage condition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(2, 0, 4)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ace(L1)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T1T2T3T4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(1, 1, 1)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abd(L2)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!T1!T2!T3!T4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(2, 1, 1)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abe(L3)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 !T2 T3 !T4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(3, 0, 3)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acd(L4)</a:t>
                      </a: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T1T2!T3!T4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4">
            <a:extLst>
              <a:ext uri="{FF2B5EF4-FFF2-40B4-BE49-F238E27FC236}">
                <a16:creationId xmlns:a16="http://schemas.microsoft.com/office/drawing/2014/main" id="{5B28BE57-20E4-8D33-77CE-FF87857F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Objectives</a:t>
            </a:r>
          </a:p>
        </p:txBody>
      </p:sp>
      <p:sp>
        <p:nvSpPr>
          <p:cNvPr id="18435" name="Rectangle 25">
            <a:extLst>
              <a:ext uri="{FF2B5EF4-FFF2-40B4-BE49-F238E27FC236}">
                <a16:creationId xmlns:a16="http://schemas.microsoft.com/office/drawing/2014/main" id="{49386F7D-1917-40E2-D019-57135A20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76325"/>
            <a:ext cx="7315200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39775" indent="-282575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lnSpc>
                <a:spcPct val="130000"/>
              </a:lnSpc>
              <a:buClrTx/>
              <a:buSzTx/>
              <a:buFontTx/>
              <a:buBlip>
                <a:blip r:embed="rId3"/>
              </a:buBlip>
            </a:pPr>
            <a:r>
              <a:rPr lang="en-US" altLang="zh-CN" sz="2800" b="0">
                <a:solidFill>
                  <a:srgbClr val="3333CC"/>
                </a:solidFill>
                <a:latin typeface="Arial" panose="020B0604020202020204" pitchFamily="34" charset="0"/>
              </a:rPr>
              <a:t>In this session, you will learn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Basic Concepts of White box testing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Logic Coverage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Control Flow Graph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Basis Path Testing 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r>
              <a:rPr lang="en-US" altLang="zh-CN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Loop Testing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 typeface="Wingdings 2" panose="05020102010507070707" pitchFamily="18" charset="2"/>
              <a:buBlip>
                <a:blip r:embed="rId4"/>
              </a:buBlip>
            </a:pPr>
            <a:r>
              <a:rPr lang="en-US" altLang="zh-CN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Flow Testing</a:t>
            </a: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endParaRPr lang="en-US" altLang="zh-CN" b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 eaLnBrk="1" latinLnBrk="1" hangingPunct="1">
              <a:lnSpc>
                <a:spcPct val="130000"/>
              </a:lnSpc>
              <a:buClrTx/>
              <a:buSzTx/>
              <a:buFontTx/>
              <a:buBlip>
                <a:blip r:embed="rId4"/>
              </a:buBlip>
            </a:pPr>
            <a:endParaRPr lang="zh-CN" altLang="en-US" b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1CE9036-F3E4-3335-7A66-77AB07B131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panose="020B0604020202020204" pitchFamily="34" charset="0"/>
              </a:rPr>
              <a:t>3.2 Logic Coverage</a:t>
            </a:r>
            <a:r>
              <a:rPr lang="en-US" altLang="zh-CN" sz="3200">
                <a:latin typeface="Arial" panose="020B060402020202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3200">
                <a:latin typeface="Arial" panose="020B0604020202020204" pitchFamily="34" charset="0"/>
              </a:rPr>
              <a:t>Complete Coverage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F8C29DA-C888-420D-A3A7-6C2EFBF349A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50825" y="1296988"/>
            <a:ext cx="8569325" cy="4724400"/>
          </a:xfrm>
        </p:spPr>
        <p:txBody>
          <a:bodyPr/>
          <a:lstStyle/>
          <a:p>
            <a:pPr>
              <a:spcAft>
                <a:spcPct val="25000"/>
              </a:spcAft>
              <a:buFont typeface="Wingdings" panose="05000000000000000000" pitchFamily="2" charset="2"/>
              <a:buChar char="n"/>
            </a:pPr>
            <a:r>
              <a:rPr lang="en-US" altLang="zh-CN" sz="3600"/>
              <a:t>None of aforementioned coverage strategies can cover all test cases. We consider using the combination of them to achieve better coverage.</a:t>
            </a:r>
          </a:p>
          <a:p>
            <a:pPr>
              <a:spcAft>
                <a:spcPct val="25000"/>
              </a:spcAft>
              <a:buFont typeface="Wingdings" panose="05000000000000000000" pitchFamily="2" charset="2"/>
              <a:buChar char="n"/>
            </a:pPr>
            <a:r>
              <a:rPr lang="en-US" altLang="zh-CN" sz="3600"/>
              <a:t>Complete Coverage (</a:t>
            </a:r>
            <a:r>
              <a:rPr lang="zh-CN" altLang="en-US" sz="2400" i="1"/>
              <a:t>全覆盖</a:t>
            </a:r>
            <a:r>
              <a:rPr lang="en-US" altLang="zh-CN" sz="3600"/>
              <a:t>) =  Condition Combination Coverage + Path Coverage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332C825-160A-6E57-2F56-634040242D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9036050" cy="8636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cases satisfy both condition combination coverage and path coverage</a:t>
            </a:r>
          </a:p>
        </p:txBody>
      </p:sp>
      <p:graphicFrame>
        <p:nvGraphicFramePr>
          <p:cNvPr id="782387" name="Group 51">
            <a:extLst>
              <a:ext uri="{FF2B5EF4-FFF2-40B4-BE49-F238E27FC236}">
                <a16:creationId xmlns:a16="http://schemas.microsoft.com/office/drawing/2014/main" id="{A420BA76-9462-19C0-7A86-5D069D75A070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539750" y="1700213"/>
          <a:ext cx="8281987" cy="4556124"/>
        </p:xfrm>
        <a:graphic>
          <a:graphicData uri="http://schemas.openxmlformats.org/drawingml/2006/table">
            <a:tbl>
              <a:tblPr/>
              <a:tblGrid>
                <a:gridCol w="194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6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A  B  X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Path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Combination Covered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Condition Covered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2   0  3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a c e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① ⑤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T1 T2 T3 T4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2  1  1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a b e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② ⑥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T1 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F2 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T3 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F4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1  0  3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a b e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③ ⑦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F1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 T2 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F3 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T4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1  1  1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a b d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④ ⑧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F1 F2 F3 F4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3  0  3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a c d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① ⑧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T1 T2</a:t>
                      </a: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华文行楷" charset="0"/>
                          <a:cs typeface="华文行楷" charset="0"/>
                        </a:rPr>
                        <a:t> F3 F4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F8344974-76C4-D587-1F29-CD8182A2C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135938" cy="5689600"/>
          </a:xfrm>
        </p:spPr>
        <p:txBody>
          <a:bodyPr rtlCol="0">
            <a:normAutofit fontScale="92500"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en-US" altLang="zh-CN" sz="2800" dirty="0"/>
              <a:t>Exercise1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2"/>
              <a:buNone/>
              <a:defRPr/>
            </a:pPr>
            <a:br>
              <a:rPr lang="zh-CN" altLang="en-US" sz="2800" dirty="0"/>
            </a:b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Func_Check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a, 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b, 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c)</a:t>
            </a:r>
            <a:br>
              <a:rPr lang="en-US" altLang="zh-CN" sz="2800" dirty="0"/>
            </a:br>
            <a:r>
              <a:rPr lang="en-US" altLang="zh-CN" sz="2800" dirty="0"/>
              <a:t>	{</a:t>
            </a:r>
            <a:br>
              <a:rPr lang="en-US" altLang="zh-CN" sz="2800" dirty="0"/>
            </a:br>
            <a:r>
              <a:rPr lang="en-US" altLang="zh-CN" sz="2800" dirty="0"/>
              <a:t>	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x;</a:t>
            </a:r>
            <a:br>
              <a:rPr lang="en-US" altLang="zh-CN" sz="2800" dirty="0"/>
            </a:br>
            <a:r>
              <a:rPr lang="en-US" altLang="zh-CN" sz="2800" dirty="0"/>
              <a:t>		x = 0;</a:t>
            </a:r>
            <a:br>
              <a:rPr lang="en-US" altLang="zh-CN" sz="2800" dirty="0"/>
            </a:br>
            <a:r>
              <a:rPr lang="en-US" altLang="zh-CN" sz="2800" dirty="0"/>
              <a:t>		if  (a&amp;&amp;b&amp;&amp;c)</a:t>
            </a:r>
            <a:br>
              <a:rPr lang="en-US" altLang="zh-CN" sz="2800" dirty="0"/>
            </a:br>
            <a:r>
              <a:rPr lang="en-US" altLang="zh-CN" sz="2800" dirty="0"/>
              <a:t>			x =1;</a:t>
            </a:r>
            <a:br>
              <a:rPr lang="en-US" altLang="zh-CN" sz="2800" dirty="0"/>
            </a:br>
            <a:r>
              <a:rPr lang="en-US" altLang="zh-CN" sz="2800" dirty="0"/>
              <a:t>		return x;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which one can achieve statement coverage</a:t>
            </a:r>
            <a:r>
              <a:rPr lang="zh-CN" altLang="en-US" sz="2800" dirty="0"/>
              <a:t>？（ ）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/>
              <a:t>	A.  a = F</a:t>
            </a:r>
            <a:r>
              <a:rPr lang="zh-CN" altLang="en-US" sz="2800" dirty="0"/>
              <a:t>，</a:t>
            </a:r>
            <a:r>
              <a:rPr lang="en-US" altLang="zh-CN" sz="2800" dirty="0"/>
              <a:t>b = F</a:t>
            </a:r>
            <a:r>
              <a:rPr lang="zh-CN" altLang="en-US" sz="2800" dirty="0"/>
              <a:t>，</a:t>
            </a:r>
            <a:r>
              <a:rPr lang="en-US" altLang="zh-CN" sz="2800" dirty="0"/>
              <a:t>c = F        B. a = T</a:t>
            </a:r>
            <a:r>
              <a:rPr lang="zh-CN" altLang="en-US" sz="2800" dirty="0"/>
              <a:t>，</a:t>
            </a:r>
            <a:r>
              <a:rPr lang="en-US" altLang="zh-CN" sz="2800" dirty="0"/>
              <a:t>b = T</a:t>
            </a:r>
            <a:r>
              <a:rPr lang="zh-CN" altLang="en-US" sz="2800" dirty="0"/>
              <a:t>，</a:t>
            </a:r>
            <a:r>
              <a:rPr lang="en-US" altLang="zh-CN" sz="2800" dirty="0"/>
              <a:t>c = F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/>
              <a:t>	C.  a = T</a:t>
            </a:r>
            <a:r>
              <a:rPr lang="zh-CN" altLang="en-US" sz="2800" dirty="0"/>
              <a:t>，</a:t>
            </a:r>
            <a:r>
              <a:rPr lang="en-US" altLang="zh-CN" sz="2800" dirty="0"/>
              <a:t>b = T</a:t>
            </a:r>
            <a:r>
              <a:rPr lang="zh-CN" altLang="en-US" sz="2800" dirty="0"/>
              <a:t>，</a:t>
            </a:r>
            <a:r>
              <a:rPr lang="en-US" altLang="zh-CN" sz="2800" dirty="0"/>
              <a:t>c = T        D. a = T</a:t>
            </a:r>
            <a:r>
              <a:rPr lang="zh-CN" altLang="en-US" sz="2800" dirty="0"/>
              <a:t>，</a:t>
            </a:r>
            <a:r>
              <a:rPr lang="en-US" altLang="zh-CN" sz="2800" dirty="0"/>
              <a:t>b = F</a:t>
            </a:r>
            <a:r>
              <a:rPr lang="zh-CN" altLang="en-US" sz="2800" dirty="0"/>
              <a:t>，</a:t>
            </a:r>
            <a:r>
              <a:rPr lang="en-US" altLang="zh-CN" sz="2800" dirty="0"/>
              <a:t>c = T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A381845-7B5F-197B-7461-B9748B54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620713"/>
            <a:ext cx="8353425" cy="59769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400"/>
              <a:t>Exercise2</a:t>
            </a:r>
            <a:br>
              <a:rPr lang="zh-CN" altLang="en-US" sz="2500"/>
            </a:br>
            <a:r>
              <a:rPr lang="zh-CN" altLang="en-US" sz="2500"/>
              <a:t>	</a:t>
            </a:r>
            <a:r>
              <a:rPr lang="en-US" altLang="zh-CN" sz="2500"/>
              <a:t>int Fun_Check(bool a, bool b, bool c)</a:t>
            </a:r>
            <a:br>
              <a:rPr lang="en-US" altLang="zh-CN" sz="2500"/>
            </a:br>
            <a:r>
              <a:rPr lang="en-US" altLang="zh-CN" sz="2500"/>
              <a:t>	{</a:t>
            </a:r>
            <a:br>
              <a:rPr lang="en-US" altLang="zh-CN" sz="2500"/>
            </a:br>
            <a:r>
              <a:rPr lang="en-US" altLang="zh-CN" sz="2500"/>
              <a:t>		int x;</a:t>
            </a:r>
            <a:br>
              <a:rPr lang="en-US" altLang="zh-CN" sz="2500"/>
            </a:br>
            <a:r>
              <a:rPr lang="en-US" altLang="zh-CN" sz="2500"/>
              <a:t>		x = 0;</a:t>
            </a:r>
            <a:br>
              <a:rPr lang="en-US" altLang="zh-CN" sz="2500"/>
            </a:br>
            <a:r>
              <a:rPr lang="en-US" altLang="zh-CN" sz="2500"/>
              <a:t>		if  (a||b||c)</a:t>
            </a:r>
            <a:br>
              <a:rPr lang="en-US" altLang="zh-CN" sz="2500"/>
            </a:br>
            <a:r>
              <a:rPr lang="en-US" altLang="zh-CN" sz="2500"/>
              <a:t>			x =1;</a:t>
            </a:r>
            <a:br>
              <a:rPr lang="en-US" altLang="zh-CN" sz="2500"/>
            </a:br>
            <a:r>
              <a:rPr lang="en-US" altLang="zh-CN" sz="2500"/>
              <a:t>		else </a:t>
            </a:r>
            <a:br>
              <a:rPr lang="en-US" altLang="zh-CN" sz="2500"/>
            </a:br>
            <a:r>
              <a:rPr lang="en-US" altLang="zh-CN" sz="2500"/>
              <a:t>			x = 0;</a:t>
            </a:r>
            <a:br>
              <a:rPr lang="en-US" altLang="zh-CN" sz="2500"/>
            </a:br>
            <a:r>
              <a:rPr lang="en-US" altLang="zh-CN" sz="2500"/>
              <a:t>		return  x;</a:t>
            </a:r>
            <a:br>
              <a:rPr lang="en-US" altLang="zh-CN" sz="2500"/>
            </a:br>
            <a:r>
              <a:rPr lang="en-US" altLang="zh-CN" sz="2500"/>
              <a:t>}</a:t>
            </a:r>
          </a:p>
          <a:p>
            <a:pPr marL="609600" indent="-6096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/>
              <a:t>which one can achieve decision coverage</a:t>
            </a:r>
            <a:r>
              <a:rPr lang="zh-CN" altLang="en-US" sz="2400"/>
              <a:t>？ </a:t>
            </a:r>
            <a:r>
              <a:rPr lang="zh-CN" altLang="en-US" sz="2500"/>
              <a:t>（ ）</a:t>
            </a:r>
          </a:p>
          <a:p>
            <a:pPr marL="609600" indent="-6096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sz="2500"/>
              <a:t>	</a:t>
            </a:r>
            <a:r>
              <a:rPr lang="en-US" altLang="zh-CN" sz="2500"/>
              <a:t>A</a:t>
            </a:r>
            <a:r>
              <a:rPr lang="zh-CN" altLang="en-US" sz="2500"/>
              <a:t>．</a:t>
            </a:r>
            <a:r>
              <a:rPr lang="en-US" altLang="zh-CN" sz="2500"/>
              <a:t>a = T</a:t>
            </a:r>
            <a:r>
              <a:rPr lang="zh-CN" altLang="en-US" sz="2500"/>
              <a:t>，</a:t>
            </a:r>
            <a:r>
              <a:rPr lang="en-US" altLang="zh-CN" sz="2500"/>
              <a:t>b = T</a:t>
            </a:r>
            <a:r>
              <a:rPr lang="zh-CN" altLang="en-US" sz="2500"/>
              <a:t>，</a:t>
            </a:r>
            <a:r>
              <a:rPr lang="en-US" altLang="zh-CN" sz="2500"/>
              <a:t>c = F </a:t>
            </a:r>
            <a:r>
              <a:rPr lang="zh-CN" altLang="en-US" sz="2500"/>
              <a:t>；</a:t>
            </a:r>
            <a:r>
              <a:rPr lang="en-US" altLang="zh-CN" sz="2500"/>
              <a:t>a = T</a:t>
            </a:r>
            <a:r>
              <a:rPr lang="zh-CN" altLang="en-US" sz="2500"/>
              <a:t>，</a:t>
            </a:r>
            <a:r>
              <a:rPr lang="en-US" altLang="zh-CN" sz="2500"/>
              <a:t>b =F</a:t>
            </a:r>
            <a:r>
              <a:rPr lang="zh-CN" altLang="en-US" sz="2500"/>
              <a:t>，</a:t>
            </a:r>
            <a:r>
              <a:rPr lang="en-US" altLang="zh-CN" sz="2500"/>
              <a:t>c = F </a:t>
            </a:r>
            <a:br>
              <a:rPr lang="en-US" altLang="zh-CN" sz="2500"/>
            </a:br>
            <a:r>
              <a:rPr lang="en-US" altLang="zh-CN" sz="2500"/>
              <a:t>B</a:t>
            </a:r>
            <a:r>
              <a:rPr lang="zh-CN" altLang="en-US" sz="2500"/>
              <a:t>．</a:t>
            </a:r>
            <a:r>
              <a:rPr lang="en-US" altLang="zh-CN" sz="2500"/>
              <a:t>a = T</a:t>
            </a:r>
            <a:r>
              <a:rPr lang="zh-CN" altLang="en-US" sz="2500"/>
              <a:t>，</a:t>
            </a:r>
            <a:r>
              <a:rPr lang="en-US" altLang="zh-CN" sz="2500"/>
              <a:t>b = F</a:t>
            </a:r>
            <a:r>
              <a:rPr lang="zh-CN" altLang="en-US" sz="2500"/>
              <a:t>，</a:t>
            </a:r>
            <a:r>
              <a:rPr lang="en-US" altLang="zh-CN" sz="2500"/>
              <a:t>c = F</a:t>
            </a:r>
            <a:r>
              <a:rPr lang="zh-CN" altLang="en-US" sz="2500"/>
              <a:t>；</a:t>
            </a:r>
            <a:r>
              <a:rPr lang="en-US" altLang="zh-CN" sz="2500"/>
              <a:t>a = F</a:t>
            </a:r>
            <a:r>
              <a:rPr lang="zh-CN" altLang="en-US" sz="2500"/>
              <a:t>，</a:t>
            </a:r>
            <a:r>
              <a:rPr lang="en-US" altLang="zh-CN" sz="2500"/>
              <a:t>b = T</a:t>
            </a:r>
            <a:r>
              <a:rPr lang="zh-CN" altLang="en-US" sz="2500"/>
              <a:t>，</a:t>
            </a:r>
            <a:r>
              <a:rPr lang="en-US" altLang="zh-CN" sz="2500"/>
              <a:t>c = F</a:t>
            </a:r>
            <a:br>
              <a:rPr lang="en-US" altLang="zh-CN" sz="2500"/>
            </a:br>
            <a:r>
              <a:rPr lang="en-US" altLang="zh-CN" sz="2500"/>
              <a:t>C</a:t>
            </a:r>
            <a:r>
              <a:rPr lang="zh-CN" altLang="en-US" sz="2500"/>
              <a:t>．</a:t>
            </a:r>
            <a:r>
              <a:rPr lang="en-US" altLang="zh-CN" sz="2500"/>
              <a:t>a = F</a:t>
            </a:r>
            <a:r>
              <a:rPr lang="zh-CN" altLang="en-US" sz="2500"/>
              <a:t>，</a:t>
            </a:r>
            <a:r>
              <a:rPr lang="en-US" altLang="zh-CN" sz="2500"/>
              <a:t>b = T</a:t>
            </a:r>
            <a:r>
              <a:rPr lang="zh-CN" altLang="en-US" sz="2500"/>
              <a:t>，</a:t>
            </a:r>
            <a:r>
              <a:rPr lang="en-US" altLang="zh-CN" sz="2500"/>
              <a:t>c = T</a:t>
            </a:r>
            <a:r>
              <a:rPr lang="zh-CN" altLang="en-US" sz="2500"/>
              <a:t>；</a:t>
            </a:r>
            <a:r>
              <a:rPr lang="en-US" altLang="zh-CN" sz="2500"/>
              <a:t>a = F</a:t>
            </a:r>
            <a:r>
              <a:rPr lang="zh-CN" altLang="en-US" sz="2500"/>
              <a:t>，</a:t>
            </a:r>
            <a:r>
              <a:rPr lang="en-US" altLang="zh-CN" sz="2500"/>
              <a:t>b = F</a:t>
            </a:r>
            <a:r>
              <a:rPr lang="zh-CN" altLang="en-US" sz="2500"/>
              <a:t>，</a:t>
            </a:r>
            <a:r>
              <a:rPr lang="en-US" altLang="zh-CN" sz="2500"/>
              <a:t>c = T </a:t>
            </a:r>
            <a:br>
              <a:rPr lang="en-US" altLang="zh-CN" sz="2500"/>
            </a:br>
            <a:r>
              <a:rPr lang="en-US" altLang="zh-CN" sz="2500"/>
              <a:t>D</a:t>
            </a:r>
            <a:r>
              <a:rPr lang="zh-CN" altLang="en-US" sz="2500"/>
              <a:t>．</a:t>
            </a:r>
            <a:r>
              <a:rPr lang="en-US" altLang="zh-CN" sz="2500"/>
              <a:t>a = F</a:t>
            </a:r>
            <a:r>
              <a:rPr lang="zh-CN" altLang="en-US" sz="2500"/>
              <a:t>，</a:t>
            </a:r>
            <a:r>
              <a:rPr lang="en-US" altLang="zh-CN" sz="2500"/>
              <a:t>b = F</a:t>
            </a:r>
            <a:r>
              <a:rPr lang="zh-CN" altLang="en-US" sz="2500"/>
              <a:t>，</a:t>
            </a:r>
            <a:r>
              <a:rPr lang="en-US" altLang="zh-CN" sz="2500"/>
              <a:t>c = T</a:t>
            </a:r>
            <a:r>
              <a:rPr lang="zh-CN" altLang="en-US" sz="2500"/>
              <a:t>；</a:t>
            </a:r>
            <a:r>
              <a:rPr lang="en-US" altLang="zh-CN" sz="2500"/>
              <a:t>a = F</a:t>
            </a:r>
            <a:r>
              <a:rPr lang="zh-CN" altLang="en-US" sz="2500"/>
              <a:t>，</a:t>
            </a:r>
            <a:r>
              <a:rPr lang="en-US" altLang="zh-CN" sz="2500"/>
              <a:t>b = F</a:t>
            </a:r>
            <a:r>
              <a:rPr lang="zh-CN" altLang="en-US" sz="2500"/>
              <a:t>，</a:t>
            </a:r>
            <a:r>
              <a:rPr lang="en-US" altLang="zh-CN" sz="2500"/>
              <a:t>c = F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2E95A2-6019-086B-FCC7-292EC3D8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692150"/>
            <a:ext cx="8135938" cy="568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400"/>
              <a:t>Exercise3 </a:t>
            </a:r>
            <a:br>
              <a:rPr lang="zh-CN" altLang="en-US" sz="2400"/>
            </a:br>
            <a:r>
              <a:rPr lang="zh-CN" altLang="en-US" sz="2400"/>
              <a:t>	</a:t>
            </a:r>
            <a:r>
              <a:rPr lang="en-US" altLang="zh-CN" sz="2400"/>
              <a:t>int Func_Check (int a, int b, int c)</a:t>
            </a:r>
            <a:br>
              <a:rPr lang="en-US" altLang="zh-CN" sz="2400"/>
            </a:br>
            <a:r>
              <a:rPr lang="en-US" altLang="zh-CN" sz="2400"/>
              <a:t>	{</a:t>
            </a:r>
            <a:br>
              <a:rPr lang="en-US" altLang="zh-CN" sz="2400"/>
            </a:br>
            <a:r>
              <a:rPr lang="en-US" altLang="zh-CN" sz="2400"/>
              <a:t>		int x;</a:t>
            </a:r>
            <a:br>
              <a:rPr lang="en-US" altLang="zh-CN" sz="2400"/>
            </a:br>
            <a:r>
              <a:rPr lang="en-US" altLang="zh-CN" sz="2400"/>
              <a:t>		x = 0;</a:t>
            </a:r>
            <a:br>
              <a:rPr lang="en-US" altLang="zh-CN" sz="2400"/>
            </a:br>
            <a:r>
              <a:rPr lang="en-US" altLang="zh-CN" sz="2400"/>
              <a:t>		if  (((a==2)&amp;&amp;(b&gt;2))||(c&lt;0))	</a:t>
            </a:r>
            <a:br>
              <a:rPr lang="en-US" altLang="zh-CN" sz="2400"/>
            </a:br>
            <a:r>
              <a:rPr lang="en-US" altLang="zh-CN" sz="2400"/>
              <a:t>         		x =1;</a:t>
            </a:r>
            <a:br>
              <a:rPr lang="en-US" altLang="zh-CN" sz="2400"/>
            </a:br>
            <a:r>
              <a:rPr lang="en-US" altLang="zh-CN" sz="2400"/>
              <a:t>		else </a:t>
            </a:r>
            <a:br>
              <a:rPr lang="en-US" altLang="zh-CN" sz="2400"/>
            </a:br>
            <a:r>
              <a:rPr lang="en-US" altLang="zh-CN" sz="2400"/>
              <a:t>			x = 0;</a:t>
            </a:r>
            <a:br>
              <a:rPr lang="en-US" altLang="zh-CN" sz="2400"/>
            </a:br>
            <a:r>
              <a:rPr lang="en-US" altLang="zh-CN" sz="2400"/>
              <a:t>		return  x;</a:t>
            </a:r>
            <a:br>
              <a:rPr lang="en-US" altLang="zh-CN" sz="2400"/>
            </a:br>
            <a:r>
              <a:rPr lang="en-US" altLang="zh-CN" sz="2400"/>
              <a:t>}</a:t>
            </a:r>
          </a:p>
          <a:p>
            <a:pPr marL="609600" indent="-60960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/>
              <a:t>which one can achieve condition/decision coverage</a:t>
            </a:r>
            <a:r>
              <a:rPr lang="zh-CN" altLang="en-US" sz="2400"/>
              <a:t>？ </a:t>
            </a:r>
            <a:r>
              <a:rPr lang="zh-CN" altLang="en-US" sz="2500"/>
              <a:t>（ ）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A. a =4</a:t>
            </a:r>
            <a:r>
              <a:rPr lang="zh-CN" altLang="en-US" sz="2400"/>
              <a:t>，</a:t>
            </a:r>
            <a:r>
              <a:rPr lang="en-US" altLang="zh-CN" sz="2400"/>
              <a:t>b = 7</a:t>
            </a:r>
            <a:r>
              <a:rPr lang="zh-CN" altLang="en-US" sz="2400"/>
              <a:t>，</a:t>
            </a:r>
            <a:r>
              <a:rPr lang="en-US" altLang="zh-CN" sz="2400"/>
              <a:t>c = 8</a:t>
            </a:r>
            <a:r>
              <a:rPr lang="zh-CN" altLang="en-US" sz="2400"/>
              <a:t>；</a:t>
            </a:r>
            <a:r>
              <a:rPr lang="en-US" altLang="zh-CN" sz="2400"/>
              <a:t>a = 7</a:t>
            </a:r>
            <a:r>
              <a:rPr lang="zh-CN" altLang="en-US" sz="2400"/>
              <a:t>，</a:t>
            </a:r>
            <a:r>
              <a:rPr lang="en-US" altLang="zh-CN" sz="2400"/>
              <a:t>b = 5</a:t>
            </a:r>
            <a:r>
              <a:rPr lang="zh-CN" altLang="en-US" sz="2400"/>
              <a:t>，</a:t>
            </a:r>
            <a:r>
              <a:rPr lang="en-US" altLang="zh-CN" sz="2400"/>
              <a:t>c = 4</a:t>
            </a:r>
            <a:br>
              <a:rPr lang="en-US" altLang="zh-CN" sz="2400"/>
            </a:br>
            <a:r>
              <a:rPr lang="en-US" altLang="zh-CN" sz="2400"/>
              <a:t>B. a =2</a:t>
            </a:r>
            <a:r>
              <a:rPr lang="zh-CN" altLang="en-US" sz="2400"/>
              <a:t>，</a:t>
            </a:r>
            <a:r>
              <a:rPr lang="en-US" altLang="zh-CN" sz="2400"/>
              <a:t>b = 3</a:t>
            </a:r>
            <a:r>
              <a:rPr lang="zh-CN" altLang="en-US" sz="2400"/>
              <a:t>，</a:t>
            </a:r>
            <a:r>
              <a:rPr lang="en-US" altLang="zh-CN" sz="2400"/>
              <a:t>c = -2</a:t>
            </a:r>
            <a:r>
              <a:rPr lang="zh-CN" altLang="en-US" sz="2400"/>
              <a:t>；</a:t>
            </a:r>
            <a:r>
              <a:rPr lang="en-US" altLang="zh-CN" sz="2400"/>
              <a:t>a = 7</a:t>
            </a:r>
            <a:r>
              <a:rPr lang="zh-CN" altLang="en-US" sz="2400"/>
              <a:t>，</a:t>
            </a:r>
            <a:r>
              <a:rPr lang="en-US" altLang="zh-CN" sz="2400"/>
              <a:t>b = 5</a:t>
            </a:r>
            <a:r>
              <a:rPr lang="zh-CN" altLang="en-US" sz="2400"/>
              <a:t>，</a:t>
            </a:r>
            <a:r>
              <a:rPr lang="en-US" altLang="zh-CN" sz="2400"/>
              <a:t>c = 5</a:t>
            </a:r>
            <a:br>
              <a:rPr lang="en-US" altLang="zh-CN" sz="2400"/>
            </a:br>
            <a:r>
              <a:rPr lang="en-US" altLang="zh-CN" sz="2400"/>
              <a:t>C. a =4</a:t>
            </a:r>
            <a:r>
              <a:rPr lang="zh-CN" altLang="en-US" sz="2400"/>
              <a:t>，</a:t>
            </a:r>
            <a:r>
              <a:rPr lang="en-US" altLang="zh-CN" sz="2400"/>
              <a:t>b = 3</a:t>
            </a:r>
            <a:r>
              <a:rPr lang="zh-CN" altLang="en-US" sz="2400"/>
              <a:t>，</a:t>
            </a:r>
            <a:r>
              <a:rPr lang="en-US" altLang="zh-CN" sz="2400"/>
              <a:t>c = 8</a:t>
            </a:r>
            <a:r>
              <a:rPr lang="zh-CN" altLang="en-US" sz="2400"/>
              <a:t>；</a:t>
            </a:r>
            <a:r>
              <a:rPr lang="en-US" altLang="zh-CN" sz="2400"/>
              <a:t>a = 7</a:t>
            </a:r>
            <a:r>
              <a:rPr lang="zh-CN" altLang="en-US" sz="2400"/>
              <a:t>，</a:t>
            </a:r>
            <a:r>
              <a:rPr lang="en-US" altLang="zh-CN" sz="2400"/>
              <a:t>b = 1</a:t>
            </a:r>
            <a:r>
              <a:rPr lang="zh-CN" altLang="en-US" sz="2400"/>
              <a:t>，</a:t>
            </a:r>
            <a:r>
              <a:rPr lang="en-US" altLang="zh-CN" sz="2400"/>
              <a:t>c = 4</a:t>
            </a:r>
            <a:br>
              <a:rPr lang="en-US" altLang="zh-CN" sz="2400"/>
            </a:br>
            <a:r>
              <a:rPr lang="en-US" altLang="zh-CN" sz="2400"/>
              <a:t>D. a =2</a:t>
            </a:r>
            <a:r>
              <a:rPr lang="zh-CN" altLang="en-US" sz="2400"/>
              <a:t>，</a:t>
            </a:r>
            <a:r>
              <a:rPr lang="en-US" altLang="zh-CN" sz="2400"/>
              <a:t>b = 3</a:t>
            </a:r>
            <a:r>
              <a:rPr lang="zh-CN" altLang="en-US" sz="2400"/>
              <a:t>，</a:t>
            </a:r>
            <a:r>
              <a:rPr lang="en-US" altLang="zh-CN" sz="2400"/>
              <a:t>c = -2</a:t>
            </a:r>
            <a:r>
              <a:rPr lang="zh-CN" altLang="en-US" sz="2400"/>
              <a:t>；</a:t>
            </a:r>
            <a:r>
              <a:rPr lang="en-US" altLang="zh-CN" sz="2400"/>
              <a:t>a = 0</a:t>
            </a:r>
            <a:r>
              <a:rPr lang="zh-CN" altLang="en-US" sz="2400"/>
              <a:t>，</a:t>
            </a:r>
            <a:r>
              <a:rPr lang="en-US" altLang="zh-CN" sz="2400"/>
              <a:t>b = 1</a:t>
            </a:r>
            <a:r>
              <a:rPr lang="zh-CN" altLang="en-US" sz="2400"/>
              <a:t>，</a:t>
            </a:r>
            <a:r>
              <a:rPr lang="en-US" altLang="zh-CN" sz="2400"/>
              <a:t>c = 5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6D44BDC-FCBB-CEB0-B7A1-61007C79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4463"/>
            <a:ext cx="8604250" cy="66690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/>
              <a:t>Exercise4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CN" sz="1900"/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int Score (int ChineseScore, int MathScore, int PhysicalScore)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{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     int x;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    x = 0;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    if  ((ChineseScore&gt;80)&amp;&amp;( MathScore&gt;=80)&amp;&amp;( PhysicalScore&gt;=80))</a:t>
            </a:r>
            <a:br>
              <a:rPr lang="en-US" altLang="zh-CN" sz="1900"/>
            </a:br>
            <a:r>
              <a:rPr lang="en-US" altLang="zh-CN" sz="1900"/>
              <a:t>     x =1;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    else </a:t>
            </a:r>
            <a:br>
              <a:rPr lang="en-US" altLang="zh-CN" sz="1900"/>
            </a:br>
            <a:r>
              <a:rPr lang="en-US" altLang="zh-CN" sz="1900"/>
              <a:t>	x = 0;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    return  x;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1900"/>
              <a:t>which one can achieve condition/decision coverage</a:t>
            </a:r>
            <a:r>
              <a:rPr lang="zh-CN" altLang="en-US" sz="1900"/>
              <a:t>？ （ ）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A. ChineseScore = 70</a:t>
            </a:r>
            <a:r>
              <a:rPr lang="zh-CN" altLang="en-US" sz="1900"/>
              <a:t>，</a:t>
            </a:r>
            <a:r>
              <a:rPr lang="en-US" altLang="zh-CN" sz="1900"/>
              <a:t>MathScore = 90</a:t>
            </a:r>
            <a:r>
              <a:rPr lang="zh-CN" altLang="en-US" sz="1900"/>
              <a:t>，</a:t>
            </a:r>
            <a:r>
              <a:rPr lang="en-US" altLang="zh-CN" sz="1900"/>
              <a:t>PhysicalScore = 95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    ChineseScore = 70</a:t>
            </a:r>
            <a:r>
              <a:rPr lang="zh-CN" altLang="en-US" sz="1900"/>
              <a:t>，</a:t>
            </a:r>
            <a:r>
              <a:rPr lang="en-US" altLang="zh-CN" sz="1900"/>
              <a:t>MathScore = 70</a:t>
            </a:r>
            <a:r>
              <a:rPr lang="zh-CN" altLang="en-US" sz="1900"/>
              <a:t>，</a:t>
            </a:r>
            <a:r>
              <a:rPr lang="en-US" altLang="zh-CN" sz="1900"/>
              <a:t>PhysicalScore = 70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B.  ChineseScore = 81</a:t>
            </a:r>
            <a:r>
              <a:rPr lang="zh-CN" altLang="en-US" sz="1900"/>
              <a:t>，</a:t>
            </a:r>
            <a:r>
              <a:rPr lang="en-US" altLang="zh-CN" sz="1900"/>
              <a:t>MathScore = 90</a:t>
            </a:r>
            <a:r>
              <a:rPr lang="zh-CN" altLang="en-US" sz="1900"/>
              <a:t>，</a:t>
            </a:r>
            <a:r>
              <a:rPr lang="en-US" altLang="zh-CN" sz="1900"/>
              <a:t>PhysicalScore = 82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     ChineseScore = 95</a:t>
            </a:r>
            <a:r>
              <a:rPr lang="zh-CN" altLang="en-US" sz="1900"/>
              <a:t>，</a:t>
            </a:r>
            <a:r>
              <a:rPr lang="en-US" altLang="zh-CN" sz="1900"/>
              <a:t>MathScore = 90</a:t>
            </a:r>
            <a:r>
              <a:rPr lang="zh-CN" altLang="en-US" sz="1900"/>
              <a:t>，</a:t>
            </a:r>
            <a:r>
              <a:rPr lang="en-US" altLang="zh-CN" sz="1900"/>
              <a:t>PhysicalScore = 93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C.  ChineseScore =100</a:t>
            </a:r>
            <a:r>
              <a:rPr lang="zh-CN" altLang="en-US" sz="1900"/>
              <a:t>，</a:t>
            </a:r>
            <a:r>
              <a:rPr lang="en-US" altLang="zh-CN" sz="1900"/>
              <a:t>MathScore = 90</a:t>
            </a:r>
            <a:r>
              <a:rPr lang="zh-CN" altLang="en-US" sz="1900"/>
              <a:t>，</a:t>
            </a:r>
            <a:r>
              <a:rPr lang="en-US" altLang="zh-CN" sz="1900"/>
              <a:t>PhysicalScore = 82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     ChineseScore =60</a:t>
            </a:r>
            <a:r>
              <a:rPr lang="zh-CN" altLang="en-US" sz="1900"/>
              <a:t>，</a:t>
            </a:r>
            <a:r>
              <a:rPr lang="en-US" altLang="zh-CN" sz="1900"/>
              <a:t>MathScore = 35</a:t>
            </a:r>
            <a:r>
              <a:rPr lang="zh-CN" altLang="en-US" sz="1900"/>
              <a:t>，</a:t>
            </a:r>
            <a:r>
              <a:rPr lang="en-US" altLang="zh-CN" sz="1900"/>
              <a:t>PhysicalScore = 44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D. ChineseScore =45</a:t>
            </a:r>
            <a:r>
              <a:rPr lang="zh-CN" altLang="en-US" sz="1900"/>
              <a:t>，</a:t>
            </a:r>
            <a:r>
              <a:rPr lang="en-US" altLang="zh-CN" sz="1900"/>
              <a:t>MathScore = 67</a:t>
            </a:r>
            <a:r>
              <a:rPr lang="zh-CN" altLang="en-US" sz="1900"/>
              <a:t>，</a:t>
            </a:r>
            <a:r>
              <a:rPr lang="en-US" altLang="zh-CN" sz="1900"/>
              <a:t>PhysicalScore =56</a:t>
            </a:r>
          </a:p>
          <a:p>
            <a:pPr marL="609600" indent="-609600" eaLnBrk="1" hangingPunct="1">
              <a:buFont typeface="Wingdings 2" panose="05020102010507070707" pitchFamily="18" charset="2"/>
              <a:buNone/>
            </a:pPr>
            <a:r>
              <a:rPr lang="en-US" altLang="zh-CN" sz="1900"/>
              <a:t>     ChineseScore =64</a:t>
            </a:r>
            <a:r>
              <a:rPr lang="zh-CN" altLang="en-US" sz="1900"/>
              <a:t>，</a:t>
            </a:r>
            <a:r>
              <a:rPr lang="en-US" altLang="zh-CN" sz="1900"/>
              <a:t>MathScore = 78</a:t>
            </a:r>
            <a:r>
              <a:rPr lang="zh-CN" altLang="en-US" sz="1900"/>
              <a:t>，</a:t>
            </a:r>
            <a:r>
              <a:rPr lang="en-US" altLang="zh-CN" sz="1900"/>
              <a:t>PhysicalScore = 77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DBE94D7-9AEC-90E3-AFA0-28E30651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Exercise 5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B7858B31-9435-E214-02F0-B1BAA3DFC1C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9438" y="1338263"/>
            <a:ext cx="8229600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/>
              <a:t>Design test cases for the following flowchart to satisfy 7 types of coverage. (Note: X and Y are signed integers or 0)</a:t>
            </a:r>
            <a:endParaRPr lang="zh-CN" altLang="zh-CN" sz="2400"/>
          </a:p>
          <a:p>
            <a:pPr eaLnBrk="1" hangingPunct="1">
              <a:lnSpc>
                <a:spcPct val="105000"/>
              </a:lnSpc>
            </a:pPr>
            <a:endParaRPr lang="zh-CN" altLang="zh-CN" sz="2400"/>
          </a:p>
        </p:txBody>
      </p:sp>
      <p:grpSp>
        <p:nvGrpSpPr>
          <p:cNvPr id="59396" name="Group 39">
            <a:extLst>
              <a:ext uri="{FF2B5EF4-FFF2-40B4-BE49-F238E27FC236}">
                <a16:creationId xmlns:a16="http://schemas.microsoft.com/office/drawing/2014/main" id="{6AF09303-53F5-D08C-D078-009C84347588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263775"/>
            <a:ext cx="7286625" cy="4022725"/>
            <a:chOff x="1152" y="1200"/>
            <a:chExt cx="4272" cy="2784"/>
          </a:xfrm>
        </p:grpSpPr>
        <p:sp>
          <p:nvSpPr>
            <p:cNvPr id="59397" name="AutoShape 40">
              <a:extLst>
                <a:ext uri="{FF2B5EF4-FFF2-40B4-BE49-F238E27FC236}">
                  <a16:creationId xmlns:a16="http://schemas.microsoft.com/office/drawing/2014/main" id="{656DF31F-B0B4-1837-FEF8-60936ADBF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X&gt;8 AND Y&gt;5</a:t>
              </a:r>
            </a:p>
          </p:txBody>
        </p:sp>
        <p:sp>
          <p:nvSpPr>
            <p:cNvPr id="59398" name="AutoShape 41">
              <a:extLst>
                <a:ext uri="{FF2B5EF4-FFF2-40B4-BE49-F238E27FC236}">
                  <a16:creationId xmlns:a16="http://schemas.microsoft.com/office/drawing/2014/main" id="{A21CA688-2395-45C8-FD75-928DA32A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12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X&gt;0 OR Y&gt;0</a:t>
              </a:r>
            </a:p>
          </p:txBody>
        </p:sp>
        <p:sp>
          <p:nvSpPr>
            <p:cNvPr id="59399" name="Line 42">
              <a:extLst>
                <a:ext uri="{FF2B5EF4-FFF2-40B4-BE49-F238E27FC236}">
                  <a16:creationId xmlns:a16="http://schemas.microsoft.com/office/drawing/2014/main" id="{477E3077-86CA-46B9-1430-FBCF5E028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43">
              <a:extLst>
                <a:ext uri="{FF2B5EF4-FFF2-40B4-BE49-F238E27FC236}">
                  <a16:creationId xmlns:a16="http://schemas.microsoft.com/office/drawing/2014/main" id="{AB3E4949-BAD6-9EFB-B82B-BDD0D75B3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44">
              <a:extLst>
                <a:ext uri="{FF2B5EF4-FFF2-40B4-BE49-F238E27FC236}">
                  <a16:creationId xmlns:a16="http://schemas.microsoft.com/office/drawing/2014/main" id="{97504996-8B79-4622-2DB0-3212A2CEE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45">
              <a:extLst>
                <a:ext uri="{FF2B5EF4-FFF2-40B4-BE49-F238E27FC236}">
                  <a16:creationId xmlns:a16="http://schemas.microsoft.com/office/drawing/2014/main" id="{A192124C-84C8-1FBE-B991-A01AD563A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Rectangle 46">
              <a:extLst>
                <a:ext uri="{FF2B5EF4-FFF2-40B4-BE49-F238E27FC236}">
                  <a16:creationId xmlns:a16="http://schemas.microsoft.com/office/drawing/2014/main" id="{B31E5646-E931-3EEF-51C8-A1881B1F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S1</a:t>
              </a:r>
            </a:p>
          </p:txBody>
        </p:sp>
        <p:sp>
          <p:nvSpPr>
            <p:cNvPr id="59404" name="Rectangle 47">
              <a:extLst>
                <a:ext uri="{FF2B5EF4-FFF2-40B4-BE49-F238E27FC236}">
                  <a16:creationId xmlns:a16="http://schemas.microsoft.com/office/drawing/2014/main" id="{FF98622B-43EC-8B6A-25C2-33280206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S2</a:t>
              </a:r>
            </a:p>
          </p:txBody>
        </p:sp>
        <p:sp>
          <p:nvSpPr>
            <p:cNvPr id="59405" name="Line 48">
              <a:extLst>
                <a:ext uri="{FF2B5EF4-FFF2-40B4-BE49-F238E27FC236}">
                  <a16:creationId xmlns:a16="http://schemas.microsoft.com/office/drawing/2014/main" id="{9AE5982C-6952-A1A3-7DFD-208D7DA6B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49">
              <a:extLst>
                <a:ext uri="{FF2B5EF4-FFF2-40B4-BE49-F238E27FC236}">
                  <a16:creationId xmlns:a16="http://schemas.microsoft.com/office/drawing/2014/main" id="{8D5FBC0E-4E0E-675A-0D3B-59CEAE202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Rectangle 50">
              <a:extLst>
                <a:ext uri="{FF2B5EF4-FFF2-40B4-BE49-F238E27FC236}">
                  <a16:creationId xmlns:a16="http://schemas.microsoft.com/office/drawing/2014/main" id="{4F061A62-0270-7635-A62E-0035BD5A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9"/>
              <a:ext cx="2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59408" name="Rectangle 51">
              <a:extLst>
                <a:ext uri="{FF2B5EF4-FFF2-40B4-BE49-F238E27FC236}">
                  <a16:creationId xmlns:a16="http://schemas.microsoft.com/office/drawing/2014/main" id="{3D548334-C9B0-1546-7A15-B3A53999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45"/>
              <a:ext cx="2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Y</a:t>
              </a:r>
            </a:p>
          </p:txBody>
        </p:sp>
        <p:sp>
          <p:nvSpPr>
            <p:cNvPr id="59409" name="Rectangle 52">
              <a:extLst>
                <a:ext uri="{FF2B5EF4-FFF2-40B4-BE49-F238E27FC236}">
                  <a16:creationId xmlns:a16="http://schemas.microsoft.com/office/drawing/2014/main" id="{F87CDC5C-5D85-603B-8319-1EA5F336C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59410" name="Rectangle 53">
              <a:extLst>
                <a:ext uri="{FF2B5EF4-FFF2-40B4-BE49-F238E27FC236}">
                  <a16:creationId xmlns:a16="http://schemas.microsoft.com/office/drawing/2014/main" id="{4A1552B6-9FFB-F722-4C56-13F53787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2304"/>
              <a:ext cx="20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Y</a:t>
              </a:r>
            </a:p>
          </p:txBody>
        </p:sp>
        <p:sp>
          <p:nvSpPr>
            <p:cNvPr id="59411" name="Line 54">
              <a:extLst>
                <a:ext uri="{FF2B5EF4-FFF2-40B4-BE49-F238E27FC236}">
                  <a16:creationId xmlns:a16="http://schemas.microsoft.com/office/drawing/2014/main" id="{614B06E1-9E9A-19CE-C922-5DAA1B41D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2" name="Line 55">
              <a:extLst>
                <a:ext uri="{FF2B5EF4-FFF2-40B4-BE49-F238E27FC236}">
                  <a16:creationId xmlns:a16="http://schemas.microsoft.com/office/drawing/2014/main" id="{5977927C-5C6C-A9E6-6EC7-1D8490F35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Line 56">
              <a:extLst>
                <a:ext uri="{FF2B5EF4-FFF2-40B4-BE49-F238E27FC236}">
                  <a16:creationId xmlns:a16="http://schemas.microsoft.com/office/drawing/2014/main" id="{22AF2CE3-AD35-EF2C-0A3C-6DCD8049A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4" name="Line 57">
              <a:extLst>
                <a:ext uri="{FF2B5EF4-FFF2-40B4-BE49-F238E27FC236}">
                  <a16:creationId xmlns:a16="http://schemas.microsoft.com/office/drawing/2014/main" id="{7C9A9DE6-40FE-B402-9B78-1ADE41C4C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Line 58">
              <a:extLst>
                <a:ext uri="{FF2B5EF4-FFF2-40B4-BE49-F238E27FC236}">
                  <a16:creationId xmlns:a16="http://schemas.microsoft.com/office/drawing/2014/main" id="{E44A6D87-5905-5A55-EA56-40D6DB97C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Line 59">
              <a:extLst>
                <a:ext uri="{FF2B5EF4-FFF2-40B4-BE49-F238E27FC236}">
                  <a16:creationId xmlns:a16="http://schemas.microsoft.com/office/drawing/2014/main" id="{26195184-871A-4CA8-F9AC-5C16C77B4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7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Line 60">
              <a:extLst>
                <a:ext uri="{FF2B5EF4-FFF2-40B4-BE49-F238E27FC236}">
                  <a16:creationId xmlns:a16="http://schemas.microsoft.com/office/drawing/2014/main" id="{3FB8E532-6A59-EA42-FB48-5A468A335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AutoShape 61">
              <a:extLst>
                <a:ext uri="{FF2B5EF4-FFF2-40B4-BE49-F238E27FC236}">
                  <a16:creationId xmlns:a16="http://schemas.microsoft.com/office/drawing/2014/main" id="{FBFF2BB4-DB95-5063-898B-F390624B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60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X&gt;16 OR Y&gt;10</a:t>
              </a:r>
            </a:p>
          </p:txBody>
        </p:sp>
        <p:sp>
          <p:nvSpPr>
            <p:cNvPr id="59419" name="Rectangle 62">
              <a:extLst>
                <a:ext uri="{FF2B5EF4-FFF2-40B4-BE49-F238E27FC236}">
                  <a16:creationId xmlns:a16="http://schemas.microsoft.com/office/drawing/2014/main" id="{1066CC64-5059-FDAA-7758-9146D57D1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736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S3</a:t>
              </a:r>
            </a:p>
          </p:txBody>
        </p:sp>
        <p:sp>
          <p:nvSpPr>
            <p:cNvPr id="59420" name="Line 63">
              <a:extLst>
                <a:ext uri="{FF2B5EF4-FFF2-40B4-BE49-F238E27FC236}">
                  <a16:creationId xmlns:a16="http://schemas.microsoft.com/office/drawing/2014/main" id="{E75E2DC2-19B8-70D4-6444-C98A519C9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Rectangle 64">
              <a:extLst>
                <a:ext uri="{FF2B5EF4-FFF2-40B4-BE49-F238E27FC236}">
                  <a16:creationId xmlns:a16="http://schemas.microsoft.com/office/drawing/2014/main" id="{C3D943B7-4553-4062-91D1-FC0680F7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304"/>
              <a:ext cx="2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59422" name="Rectangle 65">
              <a:extLst>
                <a:ext uri="{FF2B5EF4-FFF2-40B4-BE49-F238E27FC236}">
                  <a16:creationId xmlns:a16="http://schemas.microsoft.com/office/drawing/2014/main" id="{61CFF6F8-7583-E5E8-7D48-BF1819C6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2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Y</a:t>
              </a:r>
            </a:p>
          </p:txBody>
        </p:sp>
        <p:sp>
          <p:nvSpPr>
            <p:cNvPr id="59423" name="Line 66">
              <a:extLst>
                <a:ext uri="{FF2B5EF4-FFF2-40B4-BE49-F238E27FC236}">
                  <a16:creationId xmlns:a16="http://schemas.microsoft.com/office/drawing/2014/main" id="{76313F85-B171-FBC4-33BB-88DAC394A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67">
              <a:extLst>
                <a:ext uri="{FF2B5EF4-FFF2-40B4-BE49-F238E27FC236}">
                  <a16:creationId xmlns:a16="http://schemas.microsoft.com/office/drawing/2014/main" id="{B9C45252-9C43-3712-665C-E793F9D11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68">
              <a:extLst>
                <a:ext uri="{FF2B5EF4-FFF2-40B4-BE49-F238E27FC236}">
                  <a16:creationId xmlns:a16="http://schemas.microsoft.com/office/drawing/2014/main" id="{3B1B46CB-7B1B-6F2F-2C65-5DA7D24E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Line 69">
              <a:extLst>
                <a:ext uri="{FF2B5EF4-FFF2-40B4-BE49-F238E27FC236}">
                  <a16:creationId xmlns:a16="http://schemas.microsoft.com/office/drawing/2014/main" id="{DD12081D-58C6-9F12-BF3B-56DB750BF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4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Line 70">
              <a:extLst>
                <a:ext uri="{FF2B5EF4-FFF2-40B4-BE49-F238E27FC236}">
                  <a16:creationId xmlns:a16="http://schemas.microsoft.com/office/drawing/2014/main" id="{82717715-2D66-56AF-9E02-088F90C3B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8" name="Line 71">
              <a:extLst>
                <a:ext uri="{FF2B5EF4-FFF2-40B4-BE49-F238E27FC236}">
                  <a16:creationId xmlns:a16="http://schemas.microsoft.com/office/drawing/2014/main" id="{DFC6D4B6-7229-9CED-257E-FC3D4E188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9" name="Line 72">
              <a:extLst>
                <a:ext uri="{FF2B5EF4-FFF2-40B4-BE49-F238E27FC236}">
                  <a16:creationId xmlns:a16="http://schemas.microsoft.com/office/drawing/2014/main" id="{4AA13644-414F-B3A8-9D55-C1B8EBC72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FE6D5C9-AB86-D94F-DA6F-B707A1EB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Exercise 6</a:t>
            </a: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39B11E3B-459D-4F4E-1689-560744896E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68413"/>
            <a:ext cx="878522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800"/>
              <a:t>Try to analyze the relationship among 7 different coverage strategies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Statement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Condition-Decision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 Combination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Path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Complete Coverage</a:t>
            </a:r>
            <a:endParaRPr lang="zh-CN" altLang="zh-CN"/>
          </a:p>
        </p:txBody>
      </p:sp>
      <p:sp>
        <p:nvSpPr>
          <p:cNvPr id="60420" name="连接器 1">
            <a:extLst>
              <a:ext uri="{FF2B5EF4-FFF2-40B4-BE49-F238E27FC236}">
                <a16:creationId xmlns:a16="http://schemas.microsoft.com/office/drawing/2014/main" id="{609AD6BB-A8DE-16FF-7F86-D3D73202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229225"/>
            <a:ext cx="360362" cy="287338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0421" name="连接器 2">
            <a:extLst>
              <a:ext uri="{FF2B5EF4-FFF2-40B4-BE49-F238E27FC236}">
                <a16:creationId xmlns:a16="http://schemas.microsoft.com/office/drawing/2014/main" id="{DC9772A3-F187-4B33-9848-42ECC229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652963"/>
            <a:ext cx="2159000" cy="1152525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0422" name="椭圆 3">
            <a:extLst>
              <a:ext uri="{FF2B5EF4-FFF2-40B4-BE49-F238E27FC236}">
                <a16:creationId xmlns:a16="http://schemas.microsoft.com/office/drawing/2014/main" id="{05CE0880-E270-E4A1-E744-54671D33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300663"/>
            <a:ext cx="576262" cy="730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60423" name="直线箭头连接符 5">
            <a:extLst>
              <a:ext uri="{FF2B5EF4-FFF2-40B4-BE49-F238E27FC236}">
                <a16:creationId xmlns:a16="http://schemas.microsoft.com/office/drawing/2014/main" id="{2077172D-D208-B164-6261-B08BBA9CC4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32138" y="4652963"/>
            <a:ext cx="2232025" cy="11525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579C4083-58D1-B808-E19E-1B924EC5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492375"/>
            <a:ext cx="8229600" cy="1143000"/>
          </a:xfrm>
        </p:spPr>
        <p:txBody>
          <a:bodyPr/>
          <a:lstStyle/>
          <a:p>
            <a:r>
              <a:rPr lang="en-US" altLang="zh-CN"/>
              <a:t>Modified Condition/Decision Coverage (MC/DC)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6813D6EF-D6E1-478C-18BF-6BE46320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MC/DC</a:t>
            </a:r>
            <a:endParaRPr lang="zh-CN" altLang="en-US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45395343-C3CE-56FE-8549-8ACE0E4A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686300"/>
          </a:xfrm>
        </p:spPr>
        <p:txBody>
          <a:bodyPr/>
          <a:lstStyle/>
          <a:p>
            <a:r>
              <a:rPr lang="en-US" altLang="zh-CN"/>
              <a:t>A code coverage criterion that requires: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Each entry and exit point is invoked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Each decision takes every possible outcome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Each condition in a decision takes every possible outcome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Each condition in a decision is shown to </a:t>
            </a:r>
            <a:r>
              <a:rPr lang="en-US" altLang="zh-CN">
                <a:solidFill>
                  <a:srgbClr val="FF0000"/>
                </a:solidFill>
              </a:rPr>
              <a:t>independently affect </a:t>
            </a:r>
            <a:r>
              <a:rPr lang="en-US" altLang="zh-CN"/>
              <a:t>the outcome of the decision.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BAADB7-DC68-D07C-94EC-51A8E2A148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0125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幼圆" panose="02010509060101010101" pitchFamily="49" charset="-122"/>
              </a:rPr>
              <a:t>3.1 Basic Concepts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A4C59D6B-24AF-1CDF-89BF-6EAAC16785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8625" y="1330325"/>
            <a:ext cx="8429625" cy="3455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/>
              <a:t>White-box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It is a validation technique software engineers can use to examine if their code works as expected.</a:t>
            </a:r>
            <a:endParaRPr lang="en-US" altLang="zh-CN" sz="2600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It is also known as structural testing, clear box testing, and glass box testing.</a:t>
            </a:r>
          </a:p>
        </p:txBody>
      </p:sp>
      <p:sp>
        <p:nvSpPr>
          <p:cNvPr id="20484" name="AutoShape 6">
            <a:extLst>
              <a:ext uri="{FF2B5EF4-FFF2-40B4-BE49-F238E27FC236}">
                <a16:creationId xmlns:a16="http://schemas.microsoft.com/office/drawing/2014/main" id="{E3E3C2BF-0E84-04F8-94FE-EA556516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292600"/>
            <a:ext cx="2447925" cy="2132013"/>
          </a:xfrm>
          <a:prstGeom prst="cube">
            <a:avLst>
              <a:gd name="adj" fmla="val 25000"/>
            </a:avLst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0485" name="Line 7">
            <a:extLst>
              <a:ext uri="{FF2B5EF4-FFF2-40B4-BE49-F238E27FC236}">
                <a16:creationId xmlns:a16="http://schemas.microsoft.com/office/drawing/2014/main" id="{74792DA0-B561-44A1-E8F4-EDF47149D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292600"/>
            <a:ext cx="0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8">
            <a:extLst>
              <a:ext uri="{FF2B5EF4-FFF2-40B4-BE49-F238E27FC236}">
                <a16:creationId xmlns:a16="http://schemas.microsoft.com/office/drawing/2014/main" id="{40BDEA8A-F161-A9A1-B89F-2DBD147FD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876925"/>
            <a:ext cx="19446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9">
            <a:extLst>
              <a:ext uri="{FF2B5EF4-FFF2-40B4-BE49-F238E27FC236}">
                <a16:creationId xmlns:a16="http://schemas.microsoft.com/office/drawing/2014/main" id="{36F68571-FCE7-B826-5993-8E3C9AA11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5876925"/>
            <a:ext cx="503238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37">
            <a:extLst>
              <a:ext uri="{FF2B5EF4-FFF2-40B4-BE49-F238E27FC236}">
                <a16:creationId xmlns:a16="http://schemas.microsoft.com/office/drawing/2014/main" id="{87348D84-CB5B-E77C-E992-551BA8B5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005263"/>
            <a:ext cx="2305050" cy="863600"/>
          </a:xfrm>
          <a:prstGeom prst="wedgeEllipseCallout">
            <a:avLst>
              <a:gd name="adj1" fmla="val -63912"/>
              <a:gd name="adj2" fmla="val 100366"/>
            </a:avLst>
          </a:prstGeom>
          <a:solidFill>
            <a:srgbClr val="FFFFFF">
              <a:alpha val="25098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White-box</a:t>
            </a:r>
          </a:p>
        </p:txBody>
      </p:sp>
      <p:sp>
        <p:nvSpPr>
          <p:cNvPr id="20489" name="Text Box 38">
            <a:extLst>
              <a:ext uri="{FF2B5EF4-FFF2-40B4-BE49-F238E27FC236}">
                <a16:creationId xmlns:a16="http://schemas.microsoft.com/office/drawing/2014/main" id="{D6A1CD60-526A-5604-B9FA-92095679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21163"/>
            <a:ext cx="1081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FE766D7-3A20-7E9E-5E3D-4D91212E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MC/DC</a:t>
            </a:r>
            <a:endParaRPr lang="zh-CN" altLang="en-US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8BB6C753-1410-B978-F7F2-509FAD8F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686300"/>
          </a:xfrm>
        </p:spPr>
        <p:txBody>
          <a:bodyPr/>
          <a:lstStyle/>
          <a:p>
            <a:r>
              <a:rPr lang="en-US" altLang="zh-CN" sz="3000"/>
              <a:t>Independence of a condition is shown by proving that only one condition changes at a time. </a:t>
            </a:r>
          </a:p>
          <a:p>
            <a:endParaRPr lang="en-US" altLang="zh-CN" sz="3000"/>
          </a:p>
          <a:p>
            <a:r>
              <a:rPr lang="en-US" altLang="zh-CN" sz="3000"/>
              <a:t>MC/DC is used in avionics software development guidance DO-178B and DO-178C to ensure adequate testing of the most critical (Level A) software.</a:t>
            </a:r>
            <a:endParaRPr lang="zh-CN" altLang="en-US"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163882B5-BC54-4575-DAAE-18B0C68A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MC/DC</a:t>
            </a:r>
            <a:endParaRPr lang="zh-CN" altLang="en-US"/>
          </a:p>
        </p:txBody>
      </p:sp>
      <p:pic>
        <p:nvPicPr>
          <p:cNvPr id="64515" name="图片 2">
            <a:extLst>
              <a:ext uri="{FF2B5EF4-FFF2-40B4-BE49-F238E27FC236}">
                <a16:creationId xmlns:a16="http://schemas.microsoft.com/office/drawing/2014/main" id="{971E1A27-3866-128C-477B-179EBA42B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59436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FD3E95E-53B4-4FFE-7872-C8704C13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8200"/>
            <a:ext cx="7773988" cy="3048000"/>
          </a:xfrm>
        </p:spPr>
        <p:txBody>
          <a:bodyPr/>
          <a:lstStyle/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int function1</a:t>
            </a:r>
            <a:r>
              <a:rPr lang="zh-CN" altLang="en-US"/>
              <a:t>（</a:t>
            </a:r>
            <a:r>
              <a:rPr lang="en-US" altLang="zh-CN"/>
              <a:t>bool a</a:t>
            </a:r>
            <a:r>
              <a:rPr lang="zh-CN" altLang="en-US"/>
              <a:t>，</a:t>
            </a:r>
            <a:r>
              <a:rPr lang="en-US" altLang="zh-CN"/>
              <a:t>bool b</a:t>
            </a:r>
            <a:r>
              <a:rPr lang="zh-CN" altLang="en-US"/>
              <a:t>，</a:t>
            </a:r>
            <a:r>
              <a:rPr lang="en-US" altLang="zh-CN"/>
              <a:t>bool c</a:t>
            </a:r>
            <a:r>
              <a:rPr lang="zh-CN" altLang="en-US"/>
              <a:t>）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{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  int x=0;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  if(a&amp;&amp;(b||c))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     x=1;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  return x;</a:t>
            </a:r>
          </a:p>
          <a:p>
            <a:pPr marL="0" indent="0" algn="just" eaLnBrk="1" hangingPunct="1">
              <a:buFont typeface="Wingdings 2" panose="05020102010507070707" pitchFamily="18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2E411B5E-3F9B-2F1D-07C5-257A27F4A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Exercise</a:t>
            </a:r>
          </a:p>
          <a:p>
            <a:pPr lvl="1"/>
            <a:r>
              <a:rPr lang="en-US" altLang="zh-CN" sz="3600"/>
              <a:t>Decision coverage</a:t>
            </a:r>
          </a:p>
          <a:p>
            <a:pPr lvl="1"/>
            <a:r>
              <a:rPr lang="en-US" altLang="zh-CN" sz="3600"/>
              <a:t>Condition coverage</a:t>
            </a:r>
          </a:p>
          <a:p>
            <a:pPr lvl="1"/>
            <a:r>
              <a:rPr lang="en-US" altLang="zh-CN" sz="3600"/>
              <a:t>Condition combination coverage</a:t>
            </a: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22658C6-682C-AE29-6B84-77046A9F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/>
              <a:t>MC/DC</a:t>
            </a:r>
            <a:endParaRPr lang="zh-CN" altLang="en-US" sz="3800"/>
          </a:p>
        </p:txBody>
      </p:sp>
      <p:graphicFrame>
        <p:nvGraphicFramePr>
          <p:cNvPr id="198906" name="Group 250">
            <a:extLst>
              <a:ext uri="{FF2B5EF4-FFF2-40B4-BE49-F238E27FC236}">
                <a16:creationId xmlns:a16="http://schemas.microsoft.com/office/drawing/2014/main" id="{4781B92A-D5FB-D6B1-0CB0-92AD4123E6B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1188" y="2205038"/>
          <a:ext cx="4392612" cy="384019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a&amp;&amp;(b||c)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8893" name="Group 237">
            <a:extLst>
              <a:ext uri="{FF2B5EF4-FFF2-40B4-BE49-F238E27FC236}">
                <a16:creationId xmlns:a16="http://schemas.microsoft.com/office/drawing/2014/main" id="{2009457D-5CCC-E6E7-7122-911BBE01820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03800" y="2205038"/>
          <a:ext cx="2159000" cy="3840192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3600" b="1" i="1" u="sng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华文隶书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3400" b="1">
                          <a:solidFill>
                            <a:srgbClr val="00CC66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3200" b="1" i="1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华文仿宋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 b="1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691" name="Rectangle 251">
            <a:extLst>
              <a:ext uri="{FF2B5EF4-FFF2-40B4-BE49-F238E27FC236}">
                <a16:creationId xmlns:a16="http://schemas.microsoft.com/office/drawing/2014/main" id="{126A805B-1CEC-F18F-F3DA-FD8C5F00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308725"/>
            <a:ext cx="3167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{1, 2, 3, 4, 5} / {2, 3, 4, 6}</a:t>
            </a:r>
          </a:p>
        </p:txBody>
      </p:sp>
      <p:cxnSp>
        <p:nvCxnSpPr>
          <p:cNvPr id="67692" name="直接连接符 6">
            <a:extLst>
              <a:ext uri="{FF2B5EF4-FFF2-40B4-BE49-F238E27FC236}">
                <a16:creationId xmlns:a16="http://schemas.microsoft.com/office/drawing/2014/main" id="{847C43FB-46D6-0865-61DE-245168D438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288" y="3933825"/>
            <a:ext cx="7056437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0E013FE-9F2B-C368-33B2-DB6183940015}"/>
              </a:ext>
            </a:extLst>
          </p:cNvPr>
          <p:cNvSpPr/>
          <p:nvPr/>
        </p:nvSpPr>
        <p:spPr>
          <a:xfrm>
            <a:off x="7451725" y="4508500"/>
            <a:ext cx="15843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/>
              <a:t>n+1~2</a:t>
            </a:r>
            <a:r>
              <a:rPr lang="en-US" altLang="zh-CN" sz="2800" baseline="30000" dirty="0"/>
              <a:t>n</a:t>
            </a:r>
            <a:endParaRPr lang="zh-CN" altLang="en-US" sz="2800" baseline="30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内容占位符 3">
            <a:extLst>
              <a:ext uri="{FF2B5EF4-FFF2-40B4-BE49-F238E27FC236}">
                <a16:creationId xmlns:a16="http://schemas.microsoft.com/office/drawing/2014/main" id="{1EE38503-2EB1-0647-76FB-FCE3558E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4788" y="1600200"/>
            <a:ext cx="3402012" cy="4525963"/>
          </a:xfrm>
        </p:spPr>
        <p:txBody>
          <a:bodyPr/>
          <a:lstStyle/>
          <a:p>
            <a:r>
              <a:rPr lang="en-US" altLang="zh-CN"/>
              <a:t>Design test cases to satisfy MC/DC of this example.</a:t>
            </a:r>
            <a:endParaRPr lang="zh-CN" altLang="en-US"/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714AE50C-4673-CFE0-F5D6-57D0F9FE9981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3175"/>
            <a:ext cx="4443412" cy="3713163"/>
            <a:chOff x="2245" y="754"/>
            <a:chExt cx="3447" cy="2948"/>
          </a:xfrm>
        </p:grpSpPr>
        <p:grpSp>
          <p:nvGrpSpPr>
            <p:cNvPr id="68614" name="Group 5">
              <a:extLst>
                <a:ext uri="{FF2B5EF4-FFF2-40B4-BE49-F238E27FC236}">
                  <a16:creationId xmlns:a16="http://schemas.microsoft.com/office/drawing/2014/main" id="{F03B39C5-5A69-F632-C5B9-A2F50B3EC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754"/>
              <a:ext cx="2313" cy="2948"/>
              <a:chOff x="2472" y="754"/>
              <a:chExt cx="2313" cy="2948"/>
            </a:xfrm>
          </p:grpSpPr>
          <p:grpSp>
            <p:nvGrpSpPr>
              <p:cNvPr id="68616" name="Group 6">
                <a:extLst>
                  <a:ext uri="{FF2B5EF4-FFF2-40B4-BE49-F238E27FC236}">
                    <a16:creationId xmlns:a16="http://schemas.microsoft.com/office/drawing/2014/main" id="{89767E51-F95E-88F1-87A2-202E8419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754"/>
                <a:ext cx="2223" cy="2948"/>
                <a:chOff x="2744" y="754"/>
                <a:chExt cx="2223" cy="2948"/>
              </a:xfrm>
            </p:grpSpPr>
            <p:sp>
              <p:nvSpPr>
                <p:cNvPr id="68626" name="AutoShape 7">
                  <a:extLst>
                    <a:ext uri="{FF2B5EF4-FFF2-40B4-BE49-F238E27FC236}">
                      <a16:creationId xmlns:a16="http://schemas.microsoft.com/office/drawing/2014/main" id="{C6F03B81-4343-A0CD-FD66-F1EEE4FC4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1117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(A&gt;1) ∧(B=0)</a:t>
                  </a:r>
                </a:p>
              </p:txBody>
            </p:sp>
            <p:sp>
              <p:nvSpPr>
                <p:cNvPr id="68627" name="AutoShape 8">
                  <a:extLst>
                    <a:ext uri="{FF2B5EF4-FFF2-40B4-BE49-F238E27FC236}">
                      <a16:creationId xmlns:a16="http://schemas.microsoft.com/office/drawing/2014/main" id="{BF0AF7B0-5F08-981C-6265-81FC72901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2432"/>
                  <a:ext cx="1089" cy="318"/>
                </a:xfrm>
                <a:prstGeom prst="flowChartDecision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(A=2) ∨(x&gt;1)</a:t>
                  </a:r>
                </a:p>
              </p:txBody>
            </p:sp>
            <p:sp>
              <p:nvSpPr>
                <p:cNvPr id="68628" name="Rectangle 9">
                  <a:extLst>
                    <a:ext uri="{FF2B5EF4-FFF2-40B4-BE49-F238E27FC236}">
                      <a16:creationId xmlns:a16="http://schemas.microsoft.com/office/drawing/2014/main" id="{575AE79F-C3F7-56BA-0C73-2B9E43A50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4" y="1616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x=x/A</a:t>
                  </a:r>
                </a:p>
              </p:txBody>
            </p:sp>
            <p:sp>
              <p:nvSpPr>
                <p:cNvPr id="68629" name="Rectangle 10">
                  <a:extLst>
                    <a:ext uri="{FF2B5EF4-FFF2-40B4-BE49-F238E27FC236}">
                      <a16:creationId xmlns:a16="http://schemas.microsoft.com/office/drawing/2014/main" id="{0B65E99A-CE96-F642-46B6-9362B520B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3" y="2841"/>
                  <a:ext cx="453" cy="181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ß"/>
                    <a:defRPr sz="3200">
                      <a:solidFill>
                        <a:schemeClr val="tx1"/>
                      </a:solidFill>
                      <a:latin typeface="Franklin Gothic Book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chemeClr val="tx1"/>
                      </a:solidFill>
                      <a:latin typeface="Franklin Gothic Book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chemeClr val="tx1"/>
                      </a:solidFill>
                      <a:latin typeface="Franklin Gothic Book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Franklin Gothic Book" pitchFamily="34" charset="0"/>
                    </a:defRPr>
                  </a:lvl9pPr>
                </a:lstStyle>
                <a:p>
                  <a:pPr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Gulim" pitchFamily="34" charset="-127"/>
                    </a:rPr>
                    <a:t>x=x+1</a:t>
                  </a:r>
                </a:p>
              </p:txBody>
            </p:sp>
            <p:sp>
              <p:nvSpPr>
                <p:cNvPr id="68630" name="Line 11">
                  <a:extLst>
                    <a:ext uri="{FF2B5EF4-FFF2-40B4-BE49-F238E27FC236}">
                      <a16:creationId xmlns:a16="http://schemas.microsoft.com/office/drawing/2014/main" id="{ECCDDCFA-AE5A-9E43-F1E6-CE0E6C568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754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68631" name="AutoShape 12">
                  <a:extLst>
                    <a:ext uri="{FF2B5EF4-FFF2-40B4-BE49-F238E27FC236}">
                      <a16:creationId xmlns:a16="http://schemas.microsoft.com/office/drawing/2014/main" id="{A87FC214-4A02-5DA7-8364-A7CCADD6C1D7}"/>
                    </a:ext>
                  </a:extLst>
                </p:cNvPr>
                <p:cNvCxnSpPr>
                  <a:cxnSpLocks noChangeShapeType="1"/>
                  <a:stCxn id="68626" idx="3"/>
                  <a:endCxn id="68628" idx="0"/>
                </p:cNvCxnSpPr>
                <p:nvPr/>
              </p:nvCxnSpPr>
              <p:spPr bwMode="auto">
                <a:xfrm>
                  <a:off x="4253" y="1276"/>
                  <a:ext cx="488" cy="32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632" name="AutoShape 13">
                  <a:extLst>
                    <a:ext uri="{FF2B5EF4-FFF2-40B4-BE49-F238E27FC236}">
                      <a16:creationId xmlns:a16="http://schemas.microsoft.com/office/drawing/2014/main" id="{5A9DC91A-5350-CDCA-4672-C42643E36446}"/>
                    </a:ext>
                  </a:extLst>
                </p:cNvPr>
                <p:cNvCxnSpPr>
                  <a:cxnSpLocks noChangeShapeType="1"/>
                  <a:stCxn id="68627" idx="3"/>
                  <a:endCxn id="68629" idx="0"/>
                </p:cNvCxnSpPr>
                <p:nvPr/>
              </p:nvCxnSpPr>
              <p:spPr bwMode="auto">
                <a:xfrm>
                  <a:off x="4253" y="2591"/>
                  <a:ext cx="487" cy="238"/>
                </a:xfrm>
                <a:prstGeom prst="bentConnector2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8633" name="Line 14">
                  <a:extLst>
                    <a:ext uri="{FF2B5EF4-FFF2-40B4-BE49-F238E27FC236}">
                      <a16:creationId xmlns:a16="http://schemas.microsoft.com/office/drawing/2014/main" id="{0CA149EA-985F-0BBE-CCCE-FA9770C85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06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4" name="Line 15">
                  <a:extLst>
                    <a:ext uri="{FF2B5EF4-FFF2-40B4-BE49-F238E27FC236}">
                      <a16:creationId xmlns:a16="http://schemas.microsoft.com/office/drawing/2014/main" id="{2561CBDA-13FF-1CEF-F066-AFE74828DE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1797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5" name="Line 16">
                  <a:extLst>
                    <a:ext uri="{FF2B5EF4-FFF2-40B4-BE49-F238E27FC236}">
                      <a16:creationId xmlns:a16="http://schemas.microsoft.com/office/drawing/2014/main" id="{EB60EE01-AE5E-FA20-B892-FE3E0A489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29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6" name="Line 17">
                  <a:extLst>
                    <a:ext uri="{FF2B5EF4-FFF2-40B4-BE49-F238E27FC236}">
                      <a16:creationId xmlns:a16="http://schemas.microsoft.com/office/drawing/2014/main" id="{3C554478-9BFF-A553-E99C-A0D0C7251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129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7" name="Line 18">
                  <a:extLst>
                    <a:ext uri="{FF2B5EF4-FFF2-40B4-BE49-F238E27FC236}">
                      <a16:creationId xmlns:a16="http://schemas.microsoft.com/office/drawing/2014/main" id="{3A852775-D261-0707-3B9F-2A1DD467B3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06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8" name="Line 19">
                  <a:extLst>
                    <a:ext uri="{FF2B5EF4-FFF2-40B4-BE49-F238E27FC236}">
                      <a16:creationId xmlns:a16="http://schemas.microsoft.com/office/drawing/2014/main" id="{2DE40468-7D33-0DF3-1CB3-B84657D97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3339"/>
                  <a:ext cx="19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39" name="Line 20">
                  <a:extLst>
                    <a:ext uri="{FF2B5EF4-FFF2-40B4-BE49-F238E27FC236}">
                      <a16:creationId xmlns:a16="http://schemas.microsoft.com/office/drawing/2014/main" id="{8FB63506-608E-B10B-8358-19F57379F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0" y="3022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0" name="Line 21">
                  <a:extLst>
                    <a:ext uri="{FF2B5EF4-FFF2-40B4-BE49-F238E27FC236}">
                      <a16:creationId xmlns:a16="http://schemas.microsoft.com/office/drawing/2014/main" id="{A84A7420-D726-60EF-C125-15AA2E5AE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2568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1" name="Line 22">
                  <a:extLst>
                    <a:ext uri="{FF2B5EF4-FFF2-40B4-BE49-F238E27FC236}">
                      <a16:creationId xmlns:a16="http://schemas.microsoft.com/office/drawing/2014/main" id="{10EF3018-DF6A-6092-2BF1-0FC87E4A1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568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42" name="Line 23">
                  <a:extLst>
                    <a:ext uri="{FF2B5EF4-FFF2-40B4-BE49-F238E27FC236}">
                      <a16:creationId xmlns:a16="http://schemas.microsoft.com/office/drawing/2014/main" id="{CEE1713B-D2EB-469A-1D37-B62D0EA59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3339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17" name="Text Box 24">
                <a:extLst>
                  <a:ext uri="{FF2B5EF4-FFF2-40B4-BE49-F238E27FC236}">
                    <a16:creationId xmlns:a16="http://schemas.microsoft.com/office/drawing/2014/main" id="{E86C5BA6-8596-696F-418D-1670A893A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68618" name="Text Box 25">
                <a:extLst>
                  <a:ext uri="{FF2B5EF4-FFF2-40B4-BE49-F238E27FC236}">
                    <a16:creationId xmlns:a16="http://schemas.microsoft.com/office/drawing/2014/main" id="{07513229-2761-C40B-C34E-42912DA5F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205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F</a:t>
                </a:r>
              </a:p>
            </p:txBody>
          </p:sp>
          <p:sp>
            <p:nvSpPr>
              <p:cNvPr id="68619" name="Text Box 26">
                <a:extLst>
                  <a:ext uri="{FF2B5EF4-FFF2-40B4-BE49-F238E27FC236}">
                    <a16:creationId xmlns:a16="http://schemas.microsoft.com/office/drawing/2014/main" id="{76DA07FB-1FAD-739D-738A-575DB5734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935"/>
                <a:ext cx="18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68620" name="Text Box 27">
                <a:extLst>
                  <a:ext uri="{FF2B5EF4-FFF2-40B4-BE49-F238E27FC236}">
                    <a16:creationId xmlns:a16="http://schemas.microsoft.com/office/drawing/2014/main" id="{34747587-6DDD-908B-0F39-E1E51A66F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201"/>
                <a:ext cx="182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Gulim" pitchFamily="34" charset="-127"/>
                  </a:rPr>
                  <a:t>T</a:t>
                </a:r>
              </a:p>
            </p:txBody>
          </p:sp>
          <p:sp>
            <p:nvSpPr>
              <p:cNvPr id="68621" name="Text Box 28">
                <a:extLst>
                  <a:ext uri="{FF2B5EF4-FFF2-40B4-BE49-F238E27FC236}">
                    <a16:creationId xmlns:a16="http://schemas.microsoft.com/office/drawing/2014/main" id="{9E72D121-4504-0CBA-74F1-CDB4FB78F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" y="799"/>
                <a:ext cx="226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a</a:t>
                </a:r>
              </a:p>
            </p:txBody>
          </p:sp>
          <p:sp>
            <p:nvSpPr>
              <p:cNvPr id="68622" name="Text Box 29">
                <a:extLst>
                  <a:ext uri="{FF2B5EF4-FFF2-40B4-BE49-F238E27FC236}">
                    <a16:creationId xmlns:a16="http://schemas.microsoft.com/office/drawing/2014/main" id="{2062E413-69A8-8218-EFAC-C346B1C09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981"/>
                <a:ext cx="22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b</a:t>
                </a:r>
              </a:p>
            </p:txBody>
          </p:sp>
          <p:sp>
            <p:nvSpPr>
              <p:cNvPr id="68623" name="Text Box 30">
                <a:extLst>
                  <a:ext uri="{FF2B5EF4-FFF2-40B4-BE49-F238E27FC236}">
                    <a16:creationId xmlns:a16="http://schemas.microsoft.com/office/drawing/2014/main" id="{7D15B91B-6F7A-367E-F85C-53AE5B249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935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c</a:t>
                </a:r>
              </a:p>
            </p:txBody>
          </p:sp>
          <p:sp>
            <p:nvSpPr>
              <p:cNvPr id="68624" name="Text Box 31">
                <a:extLst>
                  <a:ext uri="{FF2B5EF4-FFF2-40B4-BE49-F238E27FC236}">
                    <a16:creationId xmlns:a16="http://schemas.microsoft.com/office/drawing/2014/main" id="{E53C5385-5C54-3FC4-E7CF-F113F5AC3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d</a:t>
                </a:r>
              </a:p>
            </p:txBody>
          </p:sp>
          <p:sp>
            <p:nvSpPr>
              <p:cNvPr id="68625" name="Text Box 32">
                <a:extLst>
                  <a:ext uri="{FF2B5EF4-FFF2-40B4-BE49-F238E27FC236}">
                    <a16:creationId xmlns:a16="http://schemas.microsoft.com/office/drawing/2014/main" id="{1EAEF392-EE6C-5D2E-935A-99A218EE6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2251"/>
                <a:ext cx="22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Gulim" pitchFamily="34" charset="-127"/>
                  </a:rPr>
                  <a:t>e</a:t>
                </a:r>
              </a:p>
            </p:txBody>
          </p:sp>
        </p:grpSp>
        <p:sp>
          <p:nvSpPr>
            <p:cNvPr id="68615" name="Text Box 33">
              <a:extLst>
                <a:ext uri="{FF2B5EF4-FFF2-40B4-BE49-F238E27FC236}">
                  <a16:creationId xmlns:a16="http://schemas.microsoft.com/office/drawing/2014/main" id="{3D81AB19-264C-400A-7176-FE39500D6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1660"/>
              <a:ext cx="1112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Path</a:t>
              </a:r>
              <a:r>
                <a:rPr lang="zh-CN" altLang="en-US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L1(</a:t>
              </a:r>
              <a:r>
                <a:rPr lang="en-US" altLang="zh-CN" sz="18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a→c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L2(</a:t>
              </a:r>
              <a:r>
                <a:rPr lang="en-US" altLang="zh-CN" sz="18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a→b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→d)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L3(</a:t>
              </a:r>
              <a:r>
                <a:rPr lang="en-US" altLang="zh-CN" sz="18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a→b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 →e)</a:t>
              </a:r>
            </a:p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L4(</a:t>
              </a:r>
              <a:r>
                <a:rPr lang="en-US" altLang="zh-CN" sz="18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a→c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itchFamily="34" charset="-127"/>
                </a:rPr>
                <a:t> →d)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4B35C3F2-0F21-7ABA-D919-B5D883B4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3741738"/>
            <a:ext cx="874712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B665B2AE-6AAF-C234-3015-9AA9AE8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MC/DC</a:t>
            </a:r>
            <a:endParaRPr lang="zh-CN" altLang="en-US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F94C8B59-F9D8-C0C9-BAA8-1C2F8F0E3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The MC/DC criterion is much stronger than the condition/decision coverage.</a:t>
            </a:r>
          </a:p>
          <a:p>
            <a:pPr>
              <a:lnSpc>
                <a:spcPct val="150000"/>
              </a:lnSpc>
            </a:pPr>
            <a:r>
              <a:rPr lang="en-US" altLang="zh-CN"/>
              <a:t>The MC/DC criterion is NOT stronger than Condition Combination Coverage.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Update Exercise 5/6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40A9C60-D5D3-BA15-C53F-276D773424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Exercise 5’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C817028E-C94F-697B-CDAA-B8F3C32BAB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/>
              <a:t>Design test cases for the following flowchart to satisfy 8 types of coverage</a:t>
            </a:r>
            <a:r>
              <a:rPr lang="zh-CN" altLang="zh-CN" sz="2400"/>
              <a:t>。</a:t>
            </a:r>
            <a:r>
              <a:rPr lang="en-US" altLang="zh-CN" sz="2400"/>
              <a:t>(Note: X and Y are signed integers or 0)</a:t>
            </a:r>
            <a:endParaRPr lang="zh-CN" altLang="zh-CN" sz="2400"/>
          </a:p>
          <a:p>
            <a:pPr eaLnBrk="1" hangingPunct="1">
              <a:lnSpc>
                <a:spcPct val="105000"/>
              </a:lnSpc>
            </a:pPr>
            <a:endParaRPr lang="zh-CN" altLang="zh-CN" sz="2400"/>
          </a:p>
        </p:txBody>
      </p:sp>
      <p:grpSp>
        <p:nvGrpSpPr>
          <p:cNvPr id="70660" name="Group 39">
            <a:extLst>
              <a:ext uri="{FF2B5EF4-FFF2-40B4-BE49-F238E27FC236}">
                <a16:creationId xmlns:a16="http://schemas.microsoft.com/office/drawing/2014/main" id="{8B095EEE-0548-7839-85A8-4D4F5A5D8EEB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263775"/>
            <a:ext cx="7286625" cy="4022725"/>
            <a:chOff x="1152" y="1200"/>
            <a:chExt cx="4272" cy="2784"/>
          </a:xfrm>
        </p:grpSpPr>
        <p:sp>
          <p:nvSpPr>
            <p:cNvPr id="70661" name="AutoShape 40">
              <a:extLst>
                <a:ext uri="{FF2B5EF4-FFF2-40B4-BE49-F238E27FC236}">
                  <a16:creationId xmlns:a16="http://schemas.microsoft.com/office/drawing/2014/main" id="{20ECCA51-5E40-3E65-8771-FEBB25107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X&gt;8 AND Y&gt;5</a:t>
              </a:r>
            </a:p>
          </p:txBody>
        </p:sp>
        <p:sp>
          <p:nvSpPr>
            <p:cNvPr id="70662" name="AutoShape 41">
              <a:extLst>
                <a:ext uri="{FF2B5EF4-FFF2-40B4-BE49-F238E27FC236}">
                  <a16:creationId xmlns:a16="http://schemas.microsoft.com/office/drawing/2014/main" id="{CCAAC4C2-E93E-61D3-7CD2-A7C182E86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12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X&gt;0 OR Y&gt;0</a:t>
              </a:r>
            </a:p>
          </p:txBody>
        </p:sp>
        <p:sp>
          <p:nvSpPr>
            <p:cNvPr id="70663" name="Line 42">
              <a:extLst>
                <a:ext uri="{FF2B5EF4-FFF2-40B4-BE49-F238E27FC236}">
                  <a16:creationId xmlns:a16="http://schemas.microsoft.com/office/drawing/2014/main" id="{6DF3CB95-C260-F1B4-2B70-336E25925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4" name="Line 43">
              <a:extLst>
                <a:ext uri="{FF2B5EF4-FFF2-40B4-BE49-F238E27FC236}">
                  <a16:creationId xmlns:a16="http://schemas.microsoft.com/office/drawing/2014/main" id="{04DD7720-3F15-B21F-56C0-6E522B59A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Line 44">
              <a:extLst>
                <a:ext uri="{FF2B5EF4-FFF2-40B4-BE49-F238E27FC236}">
                  <a16:creationId xmlns:a16="http://schemas.microsoft.com/office/drawing/2014/main" id="{8225B0A3-A608-38CC-9F40-A289DE441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Line 45">
              <a:extLst>
                <a:ext uri="{FF2B5EF4-FFF2-40B4-BE49-F238E27FC236}">
                  <a16:creationId xmlns:a16="http://schemas.microsoft.com/office/drawing/2014/main" id="{969FEF1A-BFA0-7F63-DBE8-A6564703A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Rectangle 46">
              <a:extLst>
                <a:ext uri="{FF2B5EF4-FFF2-40B4-BE49-F238E27FC236}">
                  <a16:creationId xmlns:a16="http://schemas.microsoft.com/office/drawing/2014/main" id="{F1EFEB4D-897D-F7A3-4B22-2B7344D4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S1</a:t>
              </a:r>
            </a:p>
          </p:txBody>
        </p:sp>
        <p:sp>
          <p:nvSpPr>
            <p:cNvPr id="70668" name="Rectangle 47">
              <a:extLst>
                <a:ext uri="{FF2B5EF4-FFF2-40B4-BE49-F238E27FC236}">
                  <a16:creationId xmlns:a16="http://schemas.microsoft.com/office/drawing/2014/main" id="{31745191-2313-D28F-9E70-D7D69897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S2</a:t>
              </a:r>
            </a:p>
          </p:txBody>
        </p:sp>
        <p:sp>
          <p:nvSpPr>
            <p:cNvPr id="70669" name="Line 48">
              <a:extLst>
                <a:ext uri="{FF2B5EF4-FFF2-40B4-BE49-F238E27FC236}">
                  <a16:creationId xmlns:a16="http://schemas.microsoft.com/office/drawing/2014/main" id="{E4447B4E-88F1-0BF2-1EFA-C6C51B8DE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49">
              <a:extLst>
                <a:ext uri="{FF2B5EF4-FFF2-40B4-BE49-F238E27FC236}">
                  <a16:creationId xmlns:a16="http://schemas.microsoft.com/office/drawing/2014/main" id="{648B7CFA-BE61-5E57-E982-4059821F6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Rectangle 50">
              <a:extLst>
                <a:ext uri="{FF2B5EF4-FFF2-40B4-BE49-F238E27FC236}">
                  <a16:creationId xmlns:a16="http://schemas.microsoft.com/office/drawing/2014/main" id="{3AE38CF3-17C7-8262-4103-E6A7D4A7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9"/>
              <a:ext cx="2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70672" name="Rectangle 51">
              <a:extLst>
                <a:ext uri="{FF2B5EF4-FFF2-40B4-BE49-F238E27FC236}">
                  <a16:creationId xmlns:a16="http://schemas.microsoft.com/office/drawing/2014/main" id="{A0820538-6326-046B-3F4A-D6FD155B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45"/>
              <a:ext cx="2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Y</a:t>
              </a:r>
            </a:p>
          </p:txBody>
        </p:sp>
        <p:sp>
          <p:nvSpPr>
            <p:cNvPr id="70673" name="Rectangle 52">
              <a:extLst>
                <a:ext uri="{FF2B5EF4-FFF2-40B4-BE49-F238E27FC236}">
                  <a16:creationId xmlns:a16="http://schemas.microsoft.com/office/drawing/2014/main" id="{2AB1AD91-B2F8-9DCD-F8AC-7689079B5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70674" name="Rectangle 53">
              <a:extLst>
                <a:ext uri="{FF2B5EF4-FFF2-40B4-BE49-F238E27FC236}">
                  <a16:creationId xmlns:a16="http://schemas.microsoft.com/office/drawing/2014/main" id="{9516004D-47E5-5779-8C9C-9C8F5A5D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2304"/>
              <a:ext cx="20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Y</a:t>
              </a:r>
            </a:p>
          </p:txBody>
        </p:sp>
        <p:sp>
          <p:nvSpPr>
            <p:cNvPr id="70675" name="Line 54">
              <a:extLst>
                <a:ext uri="{FF2B5EF4-FFF2-40B4-BE49-F238E27FC236}">
                  <a16:creationId xmlns:a16="http://schemas.microsoft.com/office/drawing/2014/main" id="{7B249899-6866-D957-3EF0-0AF03C6E5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55">
              <a:extLst>
                <a:ext uri="{FF2B5EF4-FFF2-40B4-BE49-F238E27FC236}">
                  <a16:creationId xmlns:a16="http://schemas.microsoft.com/office/drawing/2014/main" id="{A9659113-FCF9-9610-D38B-B5318E1B3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56">
              <a:extLst>
                <a:ext uri="{FF2B5EF4-FFF2-40B4-BE49-F238E27FC236}">
                  <a16:creationId xmlns:a16="http://schemas.microsoft.com/office/drawing/2014/main" id="{C31329BB-57B0-4C13-3ED6-E7CD690C3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57">
              <a:extLst>
                <a:ext uri="{FF2B5EF4-FFF2-40B4-BE49-F238E27FC236}">
                  <a16:creationId xmlns:a16="http://schemas.microsoft.com/office/drawing/2014/main" id="{41D9CFFA-CE0D-22AD-119D-76CC3F086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58">
              <a:extLst>
                <a:ext uri="{FF2B5EF4-FFF2-40B4-BE49-F238E27FC236}">
                  <a16:creationId xmlns:a16="http://schemas.microsoft.com/office/drawing/2014/main" id="{3426529B-6123-193B-4D20-BA743A718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Line 59">
              <a:extLst>
                <a:ext uri="{FF2B5EF4-FFF2-40B4-BE49-F238E27FC236}">
                  <a16:creationId xmlns:a16="http://schemas.microsoft.com/office/drawing/2014/main" id="{2B5B5DD6-D332-040D-066B-EB9A83D6D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7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Line 60">
              <a:extLst>
                <a:ext uri="{FF2B5EF4-FFF2-40B4-BE49-F238E27FC236}">
                  <a16:creationId xmlns:a16="http://schemas.microsoft.com/office/drawing/2014/main" id="{CB7A55B3-6314-F204-9BDA-CD7C634FE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AutoShape 61">
              <a:extLst>
                <a:ext uri="{FF2B5EF4-FFF2-40B4-BE49-F238E27FC236}">
                  <a16:creationId xmlns:a16="http://schemas.microsoft.com/office/drawing/2014/main" id="{E4D26B49-553C-0CE5-536B-9DDC3759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60"/>
              <a:ext cx="1392" cy="5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X&gt;16 OR Y&gt;10</a:t>
              </a:r>
            </a:p>
          </p:txBody>
        </p:sp>
        <p:sp>
          <p:nvSpPr>
            <p:cNvPr id="70683" name="Rectangle 62">
              <a:extLst>
                <a:ext uri="{FF2B5EF4-FFF2-40B4-BE49-F238E27FC236}">
                  <a16:creationId xmlns:a16="http://schemas.microsoft.com/office/drawing/2014/main" id="{9C8E7A11-4146-8FD1-A15D-4EA9176E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736"/>
              <a:ext cx="76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S3</a:t>
              </a:r>
            </a:p>
          </p:txBody>
        </p:sp>
        <p:sp>
          <p:nvSpPr>
            <p:cNvPr id="70684" name="Line 63">
              <a:extLst>
                <a:ext uri="{FF2B5EF4-FFF2-40B4-BE49-F238E27FC236}">
                  <a16:creationId xmlns:a16="http://schemas.microsoft.com/office/drawing/2014/main" id="{3A4E32D4-C698-E967-6C05-77542458A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Rectangle 64">
              <a:extLst>
                <a:ext uri="{FF2B5EF4-FFF2-40B4-BE49-F238E27FC236}">
                  <a16:creationId xmlns:a16="http://schemas.microsoft.com/office/drawing/2014/main" id="{12296B23-A403-A6E1-C22B-E9CECD05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304"/>
              <a:ext cx="22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70686" name="Rectangle 65">
              <a:extLst>
                <a:ext uri="{FF2B5EF4-FFF2-40B4-BE49-F238E27FC236}">
                  <a16:creationId xmlns:a16="http://schemas.microsoft.com/office/drawing/2014/main" id="{55D2895F-2BAE-D3A5-09BF-08B9BEEB4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352"/>
              <a:ext cx="2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Verdana" panose="020B0604030504040204" pitchFamily="34" charset="0"/>
                </a:rPr>
                <a:t>Y</a:t>
              </a:r>
            </a:p>
          </p:txBody>
        </p:sp>
        <p:sp>
          <p:nvSpPr>
            <p:cNvPr id="70687" name="Line 66">
              <a:extLst>
                <a:ext uri="{FF2B5EF4-FFF2-40B4-BE49-F238E27FC236}">
                  <a16:creationId xmlns:a16="http://schemas.microsoft.com/office/drawing/2014/main" id="{18BAEE13-D475-0EF3-1014-1281457D1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Line 67">
              <a:extLst>
                <a:ext uri="{FF2B5EF4-FFF2-40B4-BE49-F238E27FC236}">
                  <a16:creationId xmlns:a16="http://schemas.microsoft.com/office/drawing/2014/main" id="{7396F686-47E1-BE0B-A83A-34F730826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9" name="Line 68">
              <a:extLst>
                <a:ext uri="{FF2B5EF4-FFF2-40B4-BE49-F238E27FC236}">
                  <a16:creationId xmlns:a16="http://schemas.microsoft.com/office/drawing/2014/main" id="{8C31AF66-5161-BEB7-2B5B-5D2D777DE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0" name="Line 69">
              <a:extLst>
                <a:ext uri="{FF2B5EF4-FFF2-40B4-BE49-F238E27FC236}">
                  <a16:creationId xmlns:a16="http://schemas.microsoft.com/office/drawing/2014/main" id="{4384DCE4-B28B-47F9-F30A-E184ABE63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4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1" name="Line 70">
              <a:extLst>
                <a:ext uri="{FF2B5EF4-FFF2-40B4-BE49-F238E27FC236}">
                  <a16:creationId xmlns:a16="http://schemas.microsoft.com/office/drawing/2014/main" id="{0D11AC30-2A55-454F-777C-C913F4CDA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2" name="Line 71">
              <a:extLst>
                <a:ext uri="{FF2B5EF4-FFF2-40B4-BE49-F238E27FC236}">
                  <a16:creationId xmlns:a16="http://schemas.microsoft.com/office/drawing/2014/main" id="{6E1E24C4-C493-5E75-73C8-7A2AB1B43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3" name="Line 72">
              <a:extLst>
                <a:ext uri="{FF2B5EF4-FFF2-40B4-BE49-F238E27FC236}">
                  <a16:creationId xmlns:a16="http://schemas.microsoft.com/office/drawing/2014/main" id="{7B745292-CC3D-AB9A-3C82-46657F78C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B94E0E0-9651-ACF1-DA17-3C16D9A0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Exercise 6’</a:t>
            </a: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DF220FA0-8E11-CAB2-9741-5153F93B43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68413"/>
            <a:ext cx="878522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800"/>
              <a:t>Try to analyze the relationship among 8 different coverage strategies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Statement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Condition-Decision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Condition Combination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Path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/>
              <a:t>Complete Coverage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>
                <a:solidFill>
                  <a:srgbClr val="FF0000"/>
                </a:solidFill>
              </a:rPr>
              <a:t>Modified Condition/Decision Coverage</a:t>
            </a:r>
          </a:p>
          <a:p>
            <a:pPr lvl="1" eaLnBrk="1" hangingPunct="1">
              <a:lnSpc>
                <a:spcPct val="105000"/>
              </a:lnSpc>
            </a:pPr>
            <a:endParaRPr lang="zh-CN" altLang="zh-CN"/>
          </a:p>
        </p:txBody>
      </p:sp>
      <p:sp>
        <p:nvSpPr>
          <p:cNvPr id="71684" name="连接器 1">
            <a:extLst>
              <a:ext uri="{FF2B5EF4-FFF2-40B4-BE49-F238E27FC236}">
                <a16:creationId xmlns:a16="http://schemas.microsoft.com/office/drawing/2014/main" id="{02811B53-E0BC-DA72-AC5A-D54520DE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229225"/>
            <a:ext cx="360362" cy="287338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5" name="连接器 2">
            <a:extLst>
              <a:ext uri="{FF2B5EF4-FFF2-40B4-BE49-F238E27FC236}">
                <a16:creationId xmlns:a16="http://schemas.microsoft.com/office/drawing/2014/main" id="{9D04042C-3451-818F-1AA0-D823F903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652963"/>
            <a:ext cx="2159000" cy="1152525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6" name="椭圆 3">
            <a:extLst>
              <a:ext uri="{FF2B5EF4-FFF2-40B4-BE49-F238E27FC236}">
                <a16:creationId xmlns:a16="http://schemas.microsoft.com/office/drawing/2014/main" id="{2A74FE4F-33BA-8351-BD12-B2144061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300663"/>
            <a:ext cx="576262" cy="730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•"/>
            </a:pPr>
            <a:endParaRPr lang="en-US" altLang="zh-CN" sz="20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71687" name="直线箭头连接符 5">
            <a:extLst>
              <a:ext uri="{FF2B5EF4-FFF2-40B4-BE49-F238E27FC236}">
                <a16:creationId xmlns:a16="http://schemas.microsoft.com/office/drawing/2014/main" id="{526B8B58-0588-F6B2-0A98-C053734608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32138" y="4652963"/>
            <a:ext cx="2232025" cy="11525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4C7088D-A109-9A5A-1D93-64BE163A48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幼圆" panose="02010509060101010101" pitchFamily="49" charset="-122"/>
              </a:rPr>
              <a:t>3.1 Basic Concepts</a:t>
            </a:r>
            <a:endParaRPr lang="zh-CN" altLang="en-US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4CF8D93-AAE5-EC8C-64AA-EFF21B2E87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49388"/>
            <a:ext cx="8218488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/>
              <a:t>White-box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It indicates that you have full visibility of the internal workings of the software product, specifically, </a:t>
            </a:r>
            <a:r>
              <a:rPr lang="en-US" altLang="zh-CN">
                <a:solidFill>
                  <a:srgbClr val="FF0000"/>
                </a:solidFill>
              </a:rPr>
              <a:t>the logic and the structure </a:t>
            </a:r>
            <a:r>
              <a:rPr lang="en-US" altLang="zh-CN"/>
              <a:t>of the code.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327710CC-BDE3-4A03-7E25-D316193A5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71938"/>
            <a:ext cx="2447925" cy="2132012"/>
          </a:xfrm>
          <a:prstGeom prst="cube">
            <a:avLst>
              <a:gd name="adj" fmla="val 25000"/>
            </a:avLst>
          </a:prstGeom>
          <a:solidFill>
            <a:srgbClr val="FFFFFF">
              <a:alpha val="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78B616FA-2B31-AD60-DC2C-5BEFE2A00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071938"/>
            <a:ext cx="0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9B69A1BC-F3FC-12F4-4B37-8477CECE8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656263"/>
            <a:ext cx="1944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F26C60B3-F4FE-911C-EA28-79B91B44B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8038" y="5656263"/>
            <a:ext cx="503237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extLst>
              <a:ext uri="{FF2B5EF4-FFF2-40B4-BE49-F238E27FC236}">
                <a16:creationId xmlns:a16="http://schemas.microsoft.com/office/drawing/2014/main" id="{BA7F16B1-BE3B-39B8-1E3E-79F4DA8E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295900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solidFill>
            <a:srgbClr val="99CC00">
              <a:alpha val="38823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E34B6646-647A-6FF0-DB86-D50C3FE6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648200"/>
            <a:ext cx="576262" cy="2159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1A1AF422-940E-E693-599D-20B81A8C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8641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51EC8D0B-7D25-EAC8-EE7F-9A976CE70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216400"/>
            <a:ext cx="287337" cy="287338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5A509BE6-43F6-2983-C59E-E5DF2BB45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503738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22ABA592-74CF-E704-9FD3-EBB52F6A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0000"/>
            <a:ext cx="720725" cy="288925"/>
          </a:xfrm>
          <a:prstGeom prst="diamond">
            <a:avLst/>
          </a:prstGeom>
          <a:solidFill>
            <a:schemeClr val="accent1">
              <a:alpha val="5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F7899A02-F8DD-6F3B-3276-76D959A0E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367338"/>
            <a:ext cx="0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6">
            <a:extLst>
              <a:ext uri="{FF2B5EF4-FFF2-40B4-BE49-F238E27FC236}">
                <a16:creationId xmlns:a16="http://schemas.microsoft.com/office/drawing/2014/main" id="{19DB3B6F-A723-768F-EBA9-4AE6BC7A9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52959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5740DE18-8074-7B3B-122B-ED04CED8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729288"/>
            <a:ext cx="576262" cy="2159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21" name="Line 18">
            <a:extLst>
              <a:ext uri="{FF2B5EF4-FFF2-40B4-BE49-F238E27FC236}">
                <a16:creationId xmlns:a16="http://schemas.microsoft.com/office/drawing/2014/main" id="{D8E7C1C2-39E7-229B-FCEF-15440B1E3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5511800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9">
            <a:extLst>
              <a:ext uri="{FF2B5EF4-FFF2-40B4-BE49-F238E27FC236}">
                <a16:creationId xmlns:a16="http://schemas.microsoft.com/office/drawing/2014/main" id="{71BF1025-77B6-8688-EDBD-6088EED64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94360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3213D23D-C91E-D150-9CA6-78FF0D09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080000"/>
            <a:ext cx="576263" cy="215900"/>
          </a:xfrm>
          <a:prstGeom prst="rect">
            <a:avLst/>
          </a:prstGeom>
          <a:solidFill>
            <a:schemeClr val="accent1">
              <a:alpha val="59999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24" name="AutoShape 21">
            <a:extLst>
              <a:ext uri="{FF2B5EF4-FFF2-40B4-BE49-F238E27FC236}">
                <a16:creationId xmlns:a16="http://schemas.microsoft.com/office/drawing/2014/main" id="{58D34BAF-977D-CD77-5B8D-D94923D7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224463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solidFill>
            <a:srgbClr val="99CC00">
              <a:alpha val="38823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1525" name="Line 22">
            <a:extLst>
              <a:ext uri="{FF2B5EF4-FFF2-40B4-BE49-F238E27FC236}">
                <a16:creationId xmlns:a16="http://schemas.microsoft.com/office/drawing/2014/main" id="{8A7AFF7D-FE58-90A7-8BF4-C833E01A3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2244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55" name="Group 67">
            <a:extLst>
              <a:ext uri="{FF2B5EF4-FFF2-40B4-BE49-F238E27FC236}">
                <a16:creationId xmlns:a16="http://schemas.microsoft.com/office/drawing/2014/main" id="{028A3FC2-D87B-8060-BA61-49B203581693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412875"/>
          <a:ext cx="8104187" cy="5122863"/>
        </p:xfrm>
        <a:graphic>
          <a:graphicData uri="http://schemas.openxmlformats.org/drawingml/2006/table">
            <a:tbl>
              <a:tblPr/>
              <a:tblGrid>
                <a:gridCol w="1389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White-box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Black-box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程序结构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已知程序结构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未知程序结构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规模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小规模测试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大规模测试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依据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详细设计说明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、源代码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需求说明、概要设计说明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程序结构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输入输出接口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功能要求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适用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单元测试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集成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、系统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、验收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测试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测试人员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开发人员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专门测试人员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外部人员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0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优点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能够对程序内部的特定部位进行覆盖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能站在用户的立场上进行测试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3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缺点</a:t>
                      </a: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无法检验程序的外部特性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不能检测对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求的遗漏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不能测试程序内部特定部位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,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如果规格说明有误，则无法发现</a:t>
                      </a: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3" marB="468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223D8B5-5DE4-DCC4-BBEA-820E6953BDDC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5" y="214313"/>
            <a:ext cx="7772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altLang="zh-CN" sz="4400" b="0">
                <a:solidFill>
                  <a:schemeClr val="tx2"/>
                </a:solidFill>
                <a:ea typeface="幼圆" pitchFamily="49" charset="-122"/>
                <a:cs typeface="+mj-cs"/>
              </a:rPr>
              <a:t>3.1 Basic Concepts</a:t>
            </a:r>
            <a:endParaRPr kumimoji="0" lang="en-US" altLang="zh-CN" sz="4400" b="0" dirty="0">
              <a:solidFill>
                <a:schemeClr val="tx2"/>
              </a:solidFill>
              <a:ea typeface="幼圆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DCD931-1D4A-F439-0456-C573D6581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7225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3.1 Basic Concepts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80E9284-9FF8-23AD-88D2-B2CEF0624E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96975"/>
            <a:ext cx="6121400" cy="3168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White-box Testing Difficulties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600"/>
          </a:p>
        </p:txBody>
      </p:sp>
      <p:sp>
        <p:nvSpPr>
          <p:cNvPr id="23556" name="Rectangle 35">
            <a:extLst>
              <a:ext uri="{FF2B5EF4-FFF2-40B4-BE49-F238E27FC236}">
                <a16:creationId xmlns:a16="http://schemas.microsoft.com/office/drawing/2014/main" id="{FBAC773E-4B37-BAF6-D235-7D6B6F6C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1593850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23557" name="AutoShape 37">
            <a:extLst>
              <a:ext uri="{FF2B5EF4-FFF2-40B4-BE49-F238E27FC236}">
                <a16:creationId xmlns:a16="http://schemas.microsoft.com/office/drawing/2014/main" id="{7405ADDF-C7EB-6346-1363-839477F7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2808288"/>
            <a:ext cx="838200" cy="4572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23558" name="AutoShape 38">
            <a:extLst>
              <a:ext uri="{FF2B5EF4-FFF2-40B4-BE49-F238E27FC236}">
                <a16:creationId xmlns:a16="http://schemas.microsoft.com/office/drawing/2014/main" id="{6C0E0A58-49C8-4DB6-262C-40B81B33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298825"/>
            <a:ext cx="838200" cy="4572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23559" name="AutoShape 39">
            <a:extLst>
              <a:ext uri="{FF2B5EF4-FFF2-40B4-BE49-F238E27FC236}">
                <a16:creationId xmlns:a16="http://schemas.microsoft.com/office/drawing/2014/main" id="{F7674F9D-E075-F69D-05B4-C9B29D2F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311525"/>
            <a:ext cx="838200" cy="4572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23560" name="Rectangle 40">
            <a:extLst>
              <a:ext uri="{FF2B5EF4-FFF2-40B4-BE49-F238E27FC236}">
                <a16:creationId xmlns:a16="http://schemas.microsoft.com/office/drawing/2014/main" id="{AB1A5E7A-0B92-E922-ECE5-ED6FB8DA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4048125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23561" name="Rectangle 41">
            <a:extLst>
              <a:ext uri="{FF2B5EF4-FFF2-40B4-BE49-F238E27FC236}">
                <a16:creationId xmlns:a16="http://schemas.microsoft.com/office/drawing/2014/main" id="{26392C87-D17C-1041-98C2-09F1BCBA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4048125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S3</a:t>
            </a:r>
          </a:p>
        </p:txBody>
      </p:sp>
      <p:sp>
        <p:nvSpPr>
          <p:cNvPr id="23562" name="Rectangle 42">
            <a:extLst>
              <a:ext uri="{FF2B5EF4-FFF2-40B4-BE49-F238E27FC236}">
                <a16:creationId xmlns:a16="http://schemas.microsoft.com/office/drawing/2014/main" id="{82D90608-D50C-1F30-1835-030B40F4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048125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23563" name="Rectangle 43">
            <a:extLst>
              <a:ext uri="{FF2B5EF4-FFF2-40B4-BE49-F238E27FC236}">
                <a16:creationId xmlns:a16="http://schemas.microsoft.com/office/drawing/2014/main" id="{D7F232E5-E17A-C4D0-0C03-78ACC731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024313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S5</a:t>
            </a:r>
          </a:p>
        </p:txBody>
      </p:sp>
      <p:sp>
        <p:nvSpPr>
          <p:cNvPr id="23564" name="Rectangle 44">
            <a:extLst>
              <a:ext uri="{FF2B5EF4-FFF2-40B4-BE49-F238E27FC236}">
                <a16:creationId xmlns:a16="http://schemas.microsoft.com/office/drawing/2014/main" id="{EFB91ECC-FF22-8E5D-B212-320ADB15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048125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S6</a:t>
            </a:r>
          </a:p>
        </p:txBody>
      </p:sp>
      <p:sp>
        <p:nvSpPr>
          <p:cNvPr id="23565" name="Rectangle 45">
            <a:extLst>
              <a:ext uri="{FF2B5EF4-FFF2-40B4-BE49-F238E27FC236}">
                <a16:creationId xmlns:a16="http://schemas.microsoft.com/office/drawing/2014/main" id="{758C87AF-270C-591E-E818-33BB84D4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5011738"/>
            <a:ext cx="762000" cy="304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S7</a:t>
            </a:r>
          </a:p>
        </p:txBody>
      </p:sp>
      <p:sp>
        <p:nvSpPr>
          <p:cNvPr id="23566" name="AutoShape 46">
            <a:extLst>
              <a:ext uri="{FF2B5EF4-FFF2-40B4-BE49-F238E27FC236}">
                <a16:creationId xmlns:a16="http://schemas.microsoft.com/office/drawing/2014/main" id="{4DD8C244-6801-CB8E-270A-25D1F44B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5446713"/>
            <a:ext cx="838200" cy="4572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D5</a:t>
            </a:r>
          </a:p>
        </p:txBody>
      </p:sp>
      <p:cxnSp>
        <p:nvCxnSpPr>
          <p:cNvPr id="23567" name="AutoShape 47">
            <a:extLst>
              <a:ext uri="{FF2B5EF4-FFF2-40B4-BE49-F238E27FC236}">
                <a16:creationId xmlns:a16="http://schemas.microsoft.com/office/drawing/2014/main" id="{AF1A139A-662F-786B-CDB3-C06A5CE1F6FB}"/>
              </a:ext>
            </a:extLst>
          </p:cNvPr>
          <p:cNvCxnSpPr>
            <a:cxnSpLocks noChangeShapeType="1"/>
            <a:stCxn id="23583" idx="3"/>
            <a:endCxn id="23564" idx="0"/>
          </p:cNvCxnSpPr>
          <p:nvPr/>
        </p:nvCxnSpPr>
        <p:spPr bwMode="auto">
          <a:xfrm>
            <a:off x="7072313" y="2436813"/>
            <a:ext cx="1057275" cy="1611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48">
            <a:extLst>
              <a:ext uri="{FF2B5EF4-FFF2-40B4-BE49-F238E27FC236}">
                <a16:creationId xmlns:a16="http://schemas.microsoft.com/office/drawing/2014/main" id="{FB7247AC-6FA8-F571-83B0-2C24F7AD2087}"/>
              </a:ext>
            </a:extLst>
          </p:cNvPr>
          <p:cNvCxnSpPr>
            <a:cxnSpLocks noChangeShapeType="1"/>
            <a:stCxn id="23559" idx="3"/>
            <a:endCxn id="23563" idx="0"/>
          </p:cNvCxnSpPr>
          <p:nvPr/>
        </p:nvCxnSpPr>
        <p:spPr bwMode="auto">
          <a:xfrm>
            <a:off x="7138988" y="3540125"/>
            <a:ext cx="46037" cy="4841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49">
            <a:extLst>
              <a:ext uri="{FF2B5EF4-FFF2-40B4-BE49-F238E27FC236}">
                <a16:creationId xmlns:a16="http://schemas.microsoft.com/office/drawing/2014/main" id="{31768772-FE89-7B6C-867A-68790139B6E5}"/>
              </a:ext>
            </a:extLst>
          </p:cNvPr>
          <p:cNvCxnSpPr>
            <a:cxnSpLocks noChangeShapeType="1"/>
            <a:stCxn id="23558" idx="1"/>
            <a:endCxn id="23560" idx="0"/>
          </p:cNvCxnSpPr>
          <p:nvPr/>
        </p:nvCxnSpPr>
        <p:spPr bwMode="auto">
          <a:xfrm rot="10800000" flipV="1">
            <a:off x="4700588" y="3527425"/>
            <a:ext cx="228600" cy="520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50">
            <a:extLst>
              <a:ext uri="{FF2B5EF4-FFF2-40B4-BE49-F238E27FC236}">
                <a16:creationId xmlns:a16="http://schemas.microsoft.com/office/drawing/2014/main" id="{FA021068-6769-6335-F43D-C3BA0F249423}"/>
              </a:ext>
            </a:extLst>
          </p:cNvPr>
          <p:cNvCxnSpPr>
            <a:cxnSpLocks noChangeShapeType="1"/>
            <a:stCxn id="23560" idx="2"/>
            <a:endCxn id="23565" idx="0"/>
          </p:cNvCxnSpPr>
          <p:nvPr/>
        </p:nvCxnSpPr>
        <p:spPr bwMode="auto">
          <a:xfrm rot="16200000" flipH="1">
            <a:off x="5018881" y="4034632"/>
            <a:ext cx="658813" cy="129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51">
            <a:extLst>
              <a:ext uri="{FF2B5EF4-FFF2-40B4-BE49-F238E27FC236}">
                <a16:creationId xmlns:a16="http://schemas.microsoft.com/office/drawing/2014/main" id="{3B0129B3-D522-6DBE-87A2-39E9971B517D}"/>
              </a:ext>
            </a:extLst>
          </p:cNvPr>
          <p:cNvCxnSpPr>
            <a:cxnSpLocks noChangeShapeType="1"/>
            <a:stCxn id="23564" idx="2"/>
            <a:endCxn id="23565" idx="0"/>
          </p:cNvCxnSpPr>
          <p:nvPr/>
        </p:nvCxnSpPr>
        <p:spPr bwMode="auto">
          <a:xfrm rot="5400000">
            <a:off x="6733381" y="3615532"/>
            <a:ext cx="658813" cy="213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52">
            <a:extLst>
              <a:ext uri="{FF2B5EF4-FFF2-40B4-BE49-F238E27FC236}">
                <a16:creationId xmlns:a16="http://schemas.microsoft.com/office/drawing/2014/main" id="{1E29A801-02F8-7E35-C10C-A5DB8EEECC49}"/>
              </a:ext>
            </a:extLst>
          </p:cNvPr>
          <p:cNvCxnSpPr>
            <a:cxnSpLocks noChangeShapeType="1"/>
            <a:stCxn id="23561" idx="2"/>
            <a:endCxn id="23565" idx="0"/>
          </p:cNvCxnSpPr>
          <p:nvPr/>
        </p:nvCxnSpPr>
        <p:spPr bwMode="auto">
          <a:xfrm rot="16200000" flipH="1">
            <a:off x="5437981" y="4453732"/>
            <a:ext cx="658813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53">
            <a:extLst>
              <a:ext uri="{FF2B5EF4-FFF2-40B4-BE49-F238E27FC236}">
                <a16:creationId xmlns:a16="http://schemas.microsoft.com/office/drawing/2014/main" id="{1135EB8E-D54C-4252-F5F7-E9F2D61BCCFF}"/>
              </a:ext>
            </a:extLst>
          </p:cNvPr>
          <p:cNvCxnSpPr>
            <a:cxnSpLocks noChangeShapeType="1"/>
            <a:stCxn id="23562" idx="2"/>
            <a:endCxn id="23565" idx="0"/>
          </p:cNvCxnSpPr>
          <p:nvPr/>
        </p:nvCxnSpPr>
        <p:spPr bwMode="auto">
          <a:xfrm rot="5400000">
            <a:off x="5857081" y="4491832"/>
            <a:ext cx="658813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54">
            <a:extLst>
              <a:ext uri="{FF2B5EF4-FFF2-40B4-BE49-F238E27FC236}">
                <a16:creationId xmlns:a16="http://schemas.microsoft.com/office/drawing/2014/main" id="{460A6C1B-A6D3-334A-BC32-4A453A809726}"/>
              </a:ext>
            </a:extLst>
          </p:cNvPr>
          <p:cNvCxnSpPr>
            <a:cxnSpLocks noChangeShapeType="1"/>
            <a:stCxn id="23563" idx="2"/>
            <a:endCxn id="23565" idx="0"/>
          </p:cNvCxnSpPr>
          <p:nvPr/>
        </p:nvCxnSpPr>
        <p:spPr bwMode="auto">
          <a:xfrm rot="5400000">
            <a:off x="6249194" y="4075907"/>
            <a:ext cx="682625" cy="11890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55">
            <a:extLst>
              <a:ext uri="{FF2B5EF4-FFF2-40B4-BE49-F238E27FC236}">
                <a16:creationId xmlns:a16="http://schemas.microsoft.com/office/drawing/2014/main" id="{949F2D43-BD6E-D133-64AA-D7317FE717D6}"/>
              </a:ext>
            </a:extLst>
          </p:cNvPr>
          <p:cNvCxnSpPr>
            <a:cxnSpLocks noChangeShapeType="1"/>
            <a:stCxn id="23566" idx="0"/>
            <a:endCxn id="23565" idx="2"/>
          </p:cNvCxnSpPr>
          <p:nvPr/>
        </p:nvCxnSpPr>
        <p:spPr bwMode="auto">
          <a:xfrm flipH="1" flipV="1">
            <a:off x="5995988" y="5316538"/>
            <a:ext cx="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56">
            <a:extLst>
              <a:ext uri="{FF2B5EF4-FFF2-40B4-BE49-F238E27FC236}">
                <a16:creationId xmlns:a16="http://schemas.microsoft.com/office/drawing/2014/main" id="{A0752F46-2505-92EB-87C0-E924E148FAD1}"/>
              </a:ext>
            </a:extLst>
          </p:cNvPr>
          <p:cNvCxnSpPr>
            <a:cxnSpLocks noChangeShapeType="1"/>
            <a:stCxn id="23566" idx="3"/>
            <a:endCxn id="23556" idx="3"/>
          </p:cNvCxnSpPr>
          <p:nvPr/>
        </p:nvCxnSpPr>
        <p:spPr bwMode="auto">
          <a:xfrm flipV="1">
            <a:off x="6415088" y="1746250"/>
            <a:ext cx="633412" cy="3929063"/>
          </a:xfrm>
          <a:prstGeom prst="bentConnector3">
            <a:avLst>
              <a:gd name="adj1" fmla="val 3919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Line 57">
            <a:extLst>
              <a:ext uri="{FF2B5EF4-FFF2-40B4-BE49-F238E27FC236}">
                <a16:creationId xmlns:a16="http://schemas.microsoft.com/office/drawing/2014/main" id="{A931F5E7-5DD7-F233-6F75-FA1480DC2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18796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Line 58">
            <a:extLst>
              <a:ext uri="{FF2B5EF4-FFF2-40B4-BE49-F238E27FC236}">
                <a16:creationId xmlns:a16="http://schemas.microsoft.com/office/drawing/2014/main" id="{CE3B60B1-8880-654D-6FFF-9C056902B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3527425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Line 59">
            <a:extLst>
              <a:ext uri="{FF2B5EF4-FFF2-40B4-BE49-F238E27FC236}">
                <a16:creationId xmlns:a16="http://schemas.microsoft.com/office/drawing/2014/main" id="{95386B8B-16F8-CD3F-3627-6BA32BA5E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8" y="3590925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63">
            <a:extLst>
              <a:ext uri="{FF2B5EF4-FFF2-40B4-BE49-F238E27FC236}">
                <a16:creationId xmlns:a16="http://schemas.microsoft.com/office/drawing/2014/main" id="{A3BD69D4-1EA4-06BC-5CF8-64723ED51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22367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64">
            <a:extLst>
              <a:ext uri="{FF2B5EF4-FFF2-40B4-BE49-F238E27FC236}">
                <a16:creationId xmlns:a16="http://schemas.microsoft.com/office/drawing/2014/main" id="{FF9B26A0-5BAB-BA7E-2E64-039B6CFB7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225" y="5929313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Rectangle 3">
            <a:extLst>
              <a:ext uri="{FF2B5EF4-FFF2-40B4-BE49-F238E27FC236}">
                <a16:creationId xmlns:a16="http://schemas.microsoft.com/office/drawing/2014/main" id="{035B03DF-108E-F6C1-4D3A-F1D220D423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5750" y="1897063"/>
            <a:ext cx="46799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zh-CN" sz="2600" b="0">
                <a:latin typeface="Arial" panose="020B0604020202020204" pitchFamily="34" charset="0"/>
              </a:rPr>
              <a:t>For multiple choices and nesting cycle of the procedure, the number of different possible paths is astronomical.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zh-CN" sz="2600" b="0">
                <a:latin typeface="Arial" panose="020B0604020202020204" pitchFamily="34" charset="0"/>
              </a:rPr>
              <a:t>cycle</a:t>
            </a:r>
            <a:r>
              <a:rPr kumimoji="0" lang="en-US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≤</a:t>
            </a:r>
            <a:r>
              <a:rPr kumimoji="0" lang="en-US" altLang="zh-CN" sz="2600" b="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  <a:r>
              <a:rPr kumimoji="0" lang="en-US" altLang="zh-CN" sz="2600" b="0">
                <a:latin typeface="Arial" panose="020B0604020202020204" pitchFamily="34" charset="0"/>
              </a:rPr>
              <a:t>times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zh-CN" sz="2600" b="0">
                <a:latin typeface="Arial" panose="020B0604020202020204" pitchFamily="34" charset="0"/>
              </a:rPr>
              <a:t>Different paths is  5</a:t>
            </a:r>
            <a:r>
              <a:rPr kumimoji="0" lang="en-US" altLang="zh-CN" sz="2600" b="0" baseline="30000">
                <a:latin typeface="Arial" panose="020B0604020202020204" pitchFamily="34" charset="0"/>
              </a:rPr>
              <a:t>20</a:t>
            </a:r>
            <a:r>
              <a:rPr kumimoji="0" lang="en-US" altLang="zh-CN" sz="2600" b="0">
                <a:latin typeface="Arial" panose="020B0604020202020204" pitchFamily="34" charset="0"/>
              </a:rPr>
              <a:t>,if the implementation time of each path is 1 ms , </a:t>
            </a:r>
            <a:r>
              <a:rPr kumimoji="0" lang="en-US" altLang="zh-CN" sz="2600" b="0">
                <a:solidFill>
                  <a:srgbClr val="FF0000"/>
                </a:solidFill>
                <a:latin typeface="Arial" panose="020B0604020202020204" pitchFamily="34" charset="0"/>
              </a:rPr>
              <a:t>3170</a:t>
            </a:r>
            <a:r>
              <a:rPr kumimoji="0" lang="en-US" altLang="zh-CN" sz="2600" b="0">
                <a:latin typeface="Arial" panose="020B0604020202020204" pitchFamily="34" charset="0"/>
              </a:rPr>
              <a:t>years are needed.</a:t>
            </a:r>
          </a:p>
        </p:txBody>
      </p:sp>
      <p:sp>
        <p:nvSpPr>
          <p:cNvPr id="23583" name="AutoShape 71">
            <a:extLst>
              <a:ext uri="{FF2B5EF4-FFF2-40B4-BE49-F238E27FC236}">
                <a16:creationId xmlns:a16="http://schemas.microsoft.com/office/drawing/2014/main" id="{4C3D7F37-0743-A3D4-1E00-AB7A07BE0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2208213"/>
            <a:ext cx="838200" cy="4572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23584" name="AutoShape 72">
            <a:extLst>
              <a:ext uri="{FF2B5EF4-FFF2-40B4-BE49-F238E27FC236}">
                <a16:creationId xmlns:a16="http://schemas.microsoft.com/office/drawing/2014/main" id="{375200EB-354D-48CC-01A4-2FDA9818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303588"/>
            <a:ext cx="838200" cy="457200"/>
          </a:xfrm>
          <a:prstGeom prst="diamon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Times New Roman" panose="02020603050405020304" pitchFamily="18" charset="0"/>
              </a:rPr>
              <a:t>D4</a:t>
            </a:r>
          </a:p>
        </p:txBody>
      </p:sp>
      <p:cxnSp>
        <p:nvCxnSpPr>
          <p:cNvPr id="23585" name="AutoShape 49">
            <a:extLst>
              <a:ext uri="{FF2B5EF4-FFF2-40B4-BE49-F238E27FC236}">
                <a16:creationId xmlns:a16="http://schemas.microsoft.com/office/drawing/2014/main" id="{277E939F-C091-C2DA-5956-1927AD047FBC}"/>
              </a:ext>
            </a:extLst>
          </p:cNvPr>
          <p:cNvCxnSpPr>
            <a:cxnSpLocks noChangeShapeType="1"/>
            <a:endCxn id="23557" idx="0"/>
          </p:cNvCxnSpPr>
          <p:nvPr/>
        </p:nvCxnSpPr>
        <p:spPr bwMode="auto">
          <a:xfrm rot="5400000">
            <a:off x="5928518" y="2478882"/>
            <a:ext cx="392113" cy="266700"/>
          </a:xfrm>
          <a:prstGeom prst="bentConnector3">
            <a:avLst>
              <a:gd name="adj1" fmla="val 1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AutoShape 49">
            <a:extLst>
              <a:ext uri="{FF2B5EF4-FFF2-40B4-BE49-F238E27FC236}">
                <a16:creationId xmlns:a16="http://schemas.microsoft.com/office/drawing/2014/main" id="{5F318B83-F145-403D-73FC-ACB6B2F6B2C6}"/>
              </a:ext>
            </a:extLst>
          </p:cNvPr>
          <p:cNvCxnSpPr>
            <a:cxnSpLocks noChangeShapeType="1"/>
            <a:stCxn id="23557" idx="1"/>
          </p:cNvCxnSpPr>
          <p:nvPr/>
        </p:nvCxnSpPr>
        <p:spPr bwMode="auto">
          <a:xfrm rot="10800000" flipV="1">
            <a:off x="5357813" y="3036888"/>
            <a:ext cx="214312" cy="3063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AutoShape 48">
            <a:extLst>
              <a:ext uri="{FF2B5EF4-FFF2-40B4-BE49-F238E27FC236}">
                <a16:creationId xmlns:a16="http://schemas.microsoft.com/office/drawing/2014/main" id="{4D620CE0-728C-AE46-ABCE-A7C9E59A224E}"/>
              </a:ext>
            </a:extLst>
          </p:cNvPr>
          <p:cNvCxnSpPr>
            <a:cxnSpLocks noChangeShapeType="1"/>
            <a:stCxn id="23557" idx="3"/>
          </p:cNvCxnSpPr>
          <p:nvPr/>
        </p:nvCxnSpPr>
        <p:spPr bwMode="auto">
          <a:xfrm>
            <a:off x="6410325" y="3036888"/>
            <a:ext cx="350838" cy="255587"/>
          </a:xfrm>
          <a:prstGeom prst="bentConnector3">
            <a:avLst>
              <a:gd name="adj1" fmla="val 103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65ED894-B317-32D9-961B-3884E1E3AF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3.1 Basic Concepts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57C7C1F-E16C-C9CF-64E8-7F14EEB261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5275" y="1562100"/>
            <a:ext cx="8120063" cy="4938713"/>
          </a:xfrm>
        </p:spPr>
        <p:txBody>
          <a:bodyPr/>
          <a:lstStyle/>
          <a:p>
            <a:pPr eaLnBrk="1" hangingPunct="1"/>
            <a:r>
              <a:rPr lang="en-US" altLang="zh-CN"/>
              <a:t>Why we can’t use exhaustive testing?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/>
              <a:t>Time consuming is expensive.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/>
              <a:t>Path exhaustive testing can’t detect the wrong because of </a:t>
            </a:r>
            <a:r>
              <a:rPr lang="en-US" altLang="zh-CN">
                <a:solidFill>
                  <a:srgbClr val="FF0000"/>
                </a:solidFill>
              </a:rPr>
              <a:t>path omission</a:t>
            </a:r>
            <a:r>
              <a:rPr lang="en-US" altLang="zh-CN"/>
              <a:t>.</a:t>
            </a:r>
            <a:r>
              <a:rPr lang="en-US" altLang="zh-CN" sz="4000"/>
              <a:t>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/>
              <a:t>Path exhaustive testing can not discovery some errors associated with the data.(eg. boundary, specific input)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378BD5E-6F57-79E6-F9A4-84C86B779A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3.1 Basic Concepts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E8155A0-7E38-561B-084D-C34D1ED3C8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19225"/>
            <a:ext cx="9144000" cy="472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White-box testing must follow several principles:</a:t>
            </a:r>
            <a:endParaRPr lang="en-US" altLang="zh-CN" sz="3900">
              <a:latin typeface="Arial Unicode MS" pitchFamily="34" charset="-122"/>
              <a:ea typeface="Arial Unicode MS" pitchFamily="34" charset="-122"/>
            </a:endParaRPr>
          </a:p>
          <a:p>
            <a:pPr lvl="1"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All </a:t>
            </a:r>
            <a:r>
              <a:rPr lang="en-US" altLang="zh-CN" i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independent 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path in a module must be implemented at least once.  </a:t>
            </a:r>
            <a:r>
              <a:rPr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(Basis path testing)</a:t>
            </a:r>
          </a:p>
          <a:p>
            <a:pPr lvl="1"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All logic values require two test cases: true and false.      </a:t>
            </a:r>
            <a:r>
              <a:rPr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  (Logic coverage)</a:t>
            </a:r>
          </a:p>
          <a:p>
            <a:pPr lvl="1"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Inspection procedures of internal data structure, and ensuring the effectiveness of its structure. 				</a:t>
            </a:r>
            <a:r>
              <a:rPr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(Static Testing + Data Flow Testing)</a:t>
            </a:r>
          </a:p>
          <a:p>
            <a:pPr lvl="1" eaLnBrk="1" hangingPunct="1"/>
            <a:r>
              <a:rPr lang="en-US" altLang="zh-CN">
                <a:latin typeface="Arial Unicode MS" pitchFamily="34" charset="-122"/>
                <a:ea typeface="Arial Unicode MS" pitchFamily="34" charset="-122"/>
              </a:rPr>
              <a:t>Run all cycles within operational range.</a:t>
            </a:r>
            <a:r>
              <a:rPr lang="en-US" altLang="zh-CN">
                <a:solidFill>
                  <a:srgbClr val="3333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</a:rPr>
              <a:t>Loop testing)</a:t>
            </a:r>
          </a:p>
          <a:p>
            <a:pPr lvl="1" eaLnBrk="1" hangingPunct="1"/>
            <a:endParaRPr lang="en-US" altLang="zh-CN">
              <a:latin typeface="Arial Unicode MS" pitchFamily="34" charset="-122"/>
              <a:ea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1881</TotalTime>
  <Words>3576</Words>
  <Application>Microsoft Office PowerPoint</Application>
  <PresentationFormat>全屏显示(4:3)</PresentationFormat>
  <Paragraphs>623</Paragraphs>
  <Slides>48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Arial Unicode MS</vt:lpstr>
      <vt:lpstr>隶书</vt:lpstr>
      <vt:lpstr>宋体</vt:lpstr>
      <vt:lpstr>Arial</vt:lpstr>
      <vt:lpstr>Franklin Gothic Book</vt:lpstr>
      <vt:lpstr>Franklin Gothic Medium</vt:lpstr>
      <vt:lpstr>Tahoma</vt:lpstr>
      <vt:lpstr>Times New Roman</vt:lpstr>
      <vt:lpstr>Verdana</vt:lpstr>
      <vt:lpstr>Wingdings</vt:lpstr>
      <vt:lpstr>Wingdings 2</vt:lpstr>
      <vt:lpstr>暗香扑面</vt:lpstr>
      <vt:lpstr>Session 3  White-Box Testing</vt:lpstr>
      <vt:lpstr>PowerPoint 演示文稿</vt:lpstr>
      <vt:lpstr>PowerPoint 演示文稿</vt:lpstr>
      <vt:lpstr>3.1 Basic Concepts</vt:lpstr>
      <vt:lpstr>3.1 Basic Concepts</vt:lpstr>
      <vt:lpstr>PowerPoint 演示文稿</vt:lpstr>
      <vt:lpstr>3.1 Basic Concepts</vt:lpstr>
      <vt:lpstr>3.1 Basic Concepts</vt:lpstr>
      <vt:lpstr>3.1 Basic Concepts</vt:lpstr>
      <vt:lpstr>3.2 Logic Coverage</vt:lpstr>
      <vt:lpstr>3.2 Logic Coverage</vt:lpstr>
      <vt:lpstr>3.2 Logic Coverage—Statement Coverage </vt:lpstr>
      <vt:lpstr>3.2 Logic Coverage—Statement Coverage </vt:lpstr>
      <vt:lpstr>Case1：A=2, B=0, X=3</vt:lpstr>
      <vt:lpstr>Case2：A=2, B=1, X=3</vt:lpstr>
      <vt:lpstr>Case1：A=2, B=0, X=3</vt:lpstr>
      <vt:lpstr>3.2 Logic Coverage—Decision coverage</vt:lpstr>
      <vt:lpstr>3.2 Logic Coverage—Decision coverage</vt:lpstr>
      <vt:lpstr>3.2 Logic Coverage—Decision coverage</vt:lpstr>
      <vt:lpstr> Case3：A=2, B=1, X=1 Case4：A=3, B=0, X=3  </vt:lpstr>
      <vt:lpstr>3.2 Logic Coverage—Condition coverage</vt:lpstr>
      <vt:lpstr>PowerPoint 演示文稿</vt:lpstr>
      <vt:lpstr>3.2 Logic Coverage—Condition Coverage</vt:lpstr>
      <vt:lpstr>3.2 Logic Coverage—Condition / Decision Coverage</vt:lpstr>
      <vt:lpstr>3.2 Logic Coverage—Decomposition</vt:lpstr>
      <vt:lpstr>3.2 Logic Coverage—Condition Combination Coverage</vt:lpstr>
      <vt:lpstr>PowerPoint 演示文稿</vt:lpstr>
      <vt:lpstr>PowerPoint 演示文稿</vt:lpstr>
      <vt:lpstr>3.2 Logic Coverage—Path Coverage</vt:lpstr>
      <vt:lpstr>3.2 Logic Coverage—Complete Coverage</vt:lpstr>
      <vt:lpstr>Test cases satisfy both condition combination coverage and path coverage</vt:lpstr>
      <vt:lpstr>PowerPoint 演示文稿</vt:lpstr>
      <vt:lpstr>PowerPoint 演示文稿</vt:lpstr>
      <vt:lpstr>PowerPoint 演示文稿</vt:lpstr>
      <vt:lpstr>PowerPoint 演示文稿</vt:lpstr>
      <vt:lpstr>Exercise 5</vt:lpstr>
      <vt:lpstr>Exercise 6</vt:lpstr>
      <vt:lpstr>Modified Condition/Decision Coverage (MC/DC)</vt:lpstr>
      <vt:lpstr>MC/DC</vt:lpstr>
      <vt:lpstr>MC/DC</vt:lpstr>
      <vt:lpstr>MC/DC</vt:lpstr>
      <vt:lpstr>PowerPoint 演示文稿</vt:lpstr>
      <vt:lpstr>PowerPoint 演示文稿</vt:lpstr>
      <vt:lpstr>MC/DC</vt:lpstr>
      <vt:lpstr>PowerPoint 演示文稿</vt:lpstr>
      <vt:lpstr>MC/DC</vt:lpstr>
      <vt:lpstr>Exercise 5’</vt:lpstr>
      <vt:lpstr>Exercise 6’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</dc:title>
  <dc:creator>微软用户</dc:creator>
  <cp:lastModifiedBy>高歌</cp:lastModifiedBy>
  <cp:revision>150</cp:revision>
  <cp:lastPrinted>2016-03-17T04:24:25Z</cp:lastPrinted>
  <dcterms:created xsi:type="dcterms:W3CDTF">2009-02-06T04:48:21Z</dcterms:created>
  <dcterms:modified xsi:type="dcterms:W3CDTF">2022-10-31T00:01:14Z</dcterms:modified>
</cp:coreProperties>
</file>