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350" r:id="rId2"/>
    <p:sldId id="351" r:id="rId3"/>
    <p:sldId id="304" r:id="rId4"/>
    <p:sldId id="305" r:id="rId5"/>
    <p:sldId id="357" r:id="rId6"/>
    <p:sldId id="358" r:id="rId7"/>
    <p:sldId id="380" r:id="rId8"/>
    <p:sldId id="377" r:id="rId9"/>
    <p:sldId id="322" r:id="rId10"/>
    <p:sldId id="323" r:id="rId11"/>
    <p:sldId id="324" r:id="rId12"/>
    <p:sldId id="326" r:id="rId13"/>
    <p:sldId id="328" r:id="rId14"/>
    <p:sldId id="329" r:id="rId15"/>
    <p:sldId id="383" r:id="rId16"/>
    <p:sldId id="384" r:id="rId17"/>
    <p:sldId id="385" r:id="rId18"/>
    <p:sldId id="331" r:id="rId19"/>
    <p:sldId id="381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9" r:id="rId41"/>
    <p:sldId id="411" r:id="rId42"/>
    <p:sldId id="407" r:id="rId43"/>
  </p:sldIdLst>
  <p:sldSz cx="9144000" cy="6858000" type="screen4x3"/>
  <p:notesSz cx="7099300" cy="10234613"/>
  <p:custDataLst>
    <p:tags r:id="rId4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DDDDDD"/>
    <a:srgbClr val="FEFEFE"/>
    <a:srgbClr val="EAEAEA"/>
    <a:srgbClr val="F8F8F8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4"/>
    <p:restoredTop sz="95164" autoAdjust="0"/>
  </p:normalViewPr>
  <p:slideViewPr>
    <p:cSldViewPr showGuides="1">
      <p:cViewPr>
        <p:scale>
          <a:sx n="87" d="100"/>
          <a:sy n="87" d="100"/>
        </p:scale>
        <p:origin x="94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D15BECEE-F27D-4F47-8FEE-744C8A75C3FB}"/>
    <pc:docChg chg="modSld">
      <pc:chgData name="高歌" userId="d8a25b1d-6c3e-4cc3-9e77-5cd4abedca6a" providerId="ADAL" clId="{D15BECEE-F27D-4F47-8FEE-744C8A75C3FB}" dt="2022-10-31T01:57:46.013" v="5"/>
      <pc:docMkLst>
        <pc:docMk/>
      </pc:docMkLst>
      <pc:sldChg chg="addSp delSp mod">
        <pc:chgData name="高歌" userId="d8a25b1d-6c3e-4cc3-9e77-5cd4abedca6a" providerId="ADAL" clId="{D15BECEE-F27D-4F47-8FEE-744C8A75C3FB}" dt="2022-10-31T01:57:46.013" v="5"/>
        <pc:sldMkLst>
          <pc:docMk/>
          <pc:sldMk cId="0" sldId="351"/>
        </pc:sldMkLst>
        <pc:inkChg chg="add del">
          <ac:chgData name="高歌" userId="d8a25b1d-6c3e-4cc3-9e77-5cd4abedca6a" providerId="ADAL" clId="{D15BECEE-F27D-4F47-8FEE-744C8A75C3FB}" dt="2022-10-31T01:57:46.003" v="3"/>
          <ac:inkMkLst>
            <pc:docMk/>
            <pc:sldMk cId="0" sldId="351"/>
            <ac:inkMk id="2" creationId="{DFE2D4BE-5AF2-D1DC-BAB9-614A835E5533}"/>
          </ac:inkMkLst>
        </pc:inkChg>
        <pc:inkChg chg="add del">
          <ac:chgData name="高歌" userId="d8a25b1d-6c3e-4cc3-9e77-5cd4abedca6a" providerId="ADAL" clId="{D15BECEE-F27D-4F47-8FEE-744C8A75C3FB}" dt="2022-10-31T01:57:46.007" v="4"/>
          <ac:inkMkLst>
            <pc:docMk/>
            <pc:sldMk cId="0" sldId="351"/>
            <ac:inkMk id="3" creationId="{A315C6F8-12F9-8884-44CB-71AE32A56DE5}"/>
          </ac:inkMkLst>
        </pc:inkChg>
        <pc:inkChg chg="add del">
          <ac:chgData name="高歌" userId="d8a25b1d-6c3e-4cc3-9e77-5cd4abedca6a" providerId="ADAL" clId="{D15BECEE-F27D-4F47-8FEE-744C8A75C3FB}" dt="2022-10-31T01:57:46.013" v="5"/>
          <ac:inkMkLst>
            <pc:docMk/>
            <pc:sldMk cId="0" sldId="351"/>
            <ac:inkMk id="4" creationId="{A3DD28AB-5878-8D67-CD7A-DA0CB84A5BE5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latinLnBrk="0" hangingPunct="1">
              <a:spcBef>
                <a:spcPct val="0"/>
              </a:spcBef>
              <a:defRPr kumimoji="0" sz="13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latinLnBrk="0" hangingPunct="1">
              <a:spcBef>
                <a:spcPct val="0"/>
              </a:spcBef>
              <a:defRPr kumimoji="0" sz="13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latinLnBrk="0" hangingPunct="1">
              <a:spcBef>
                <a:spcPct val="0"/>
              </a:spcBef>
              <a:defRPr kumimoji="0" sz="13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0" sz="13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30DC26-8BDD-47AD-8E0B-AB426D6BED5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algn="r" eaLnBrk="1" hangingPunct="1"/>
            <a:fld id="{9A0DB2DC-4C9A-4742-B13C-FB6460FD3503}" type="slidenum">
              <a:rPr lang="en-US" altLang="zh-CN" sz="1300" b="0" dirty="0"/>
              <a:t>2</a:t>
            </a:fld>
            <a:endParaRPr lang="en-US" altLang="zh-CN" sz="1300" b="0" dirty="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lstStyle/>
          <a:p>
            <a:pPr lvl="0" eaLnBrk="1" hangingPunct="1"/>
            <a:endParaRPr lang="en-I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algn="r" eaLnBrk="1" hangingPunct="1"/>
            <a:fld id="{9A0DB2DC-4C9A-4742-B13C-FB6460FD3503}" type="slidenum">
              <a:rPr lang="zh-CN" altLang="en-US" sz="1300" b="0" dirty="0"/>
              <a:t>4</a:t>
            </a:fld>
            <a:endParaRPr lang="zh-CN" altLang="en-US" sz="1300" b="0" dirty="0"/>
          </a:p>
        </p:txBody>
      </p:sp>
      <p:sp>
        <p:nvSpPr>
          <p:cNvPr id="18435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algn="r" eaLnBrk="1" hangingPunct="1"/>
            <a:fld id="{9A0DB2DC-4C9A-4742-B13C-FB6460FD3503}" type="slidenum">
              <a:rPr lang="en-US" altLang="zh-CN" sz="1300" dirty="0"/>
              <a:t>4</a:t>
            </a:fld>
            <a:endParaRPr lang="en-US" altLang="zh-CN" sz="1300" dirty="0"/>
          </a:p>
        </p:txBody>
      </p:sp>
      <p:sp>
        <p:nvSpPr>
          <p:cNvPr id="1843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逻辑覆盖是通过对程序逻辑结构的遍历实现程序的覆盖。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algn="r" eaLnBrk="1" hangingPunct="1"/>
            <a:fld id="{9A0DB2DC-4C9A-4742-B13C-FB6460FD3503}" type="slidenum">
              <a:rPr lang="en-US" altLang="zh-CN" sz="1300" b="0" dirty="0"/>
              <a:t>8</a:t>
            </a:fld>
            <a:endParaRPr lang="en-US" altLang="zh-CN" sz="1300" b="0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lstStyle/>
          <a:p>
            <a:pPr lvl="0" eaLnBrk="1" hangingPunct="1"/>
            <a:endParaRPr lang="en-I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algn="r" eaLnBrk="1" hangingPunct="1"/>
            <a:fld id="{9A0DB2DC-4C9A-4742-B13C-FB6460FD3503}" type="slidenum">
              <a:rPr lang="zh-CN" altLang="en-US" sz="1300" b="0" dirty="0"/>
              <a:t>11</a:t>
            </a:fld>
            <a:endParaRPr lang="zh-CN" altLang="en-US" sz="13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34</a:t>
            </a:fld>
            <a:endParaRPr lang="zh-CN" altLang="en-US" sz="1200" b="0" dirty="0"/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lstStyle/>
          <a:p>
            <a:pPr lvl="0"/>
            <a:r>
              <a:rPr lang="en-US" altLang="zh-CN" dirty="0">
                <a:ea typeface="宋体" panose="02010600030101010101" pitchFamily="2" charset="-122"/>
              </a:rPr>
              <a:t>-1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36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  <a:t>42</a:t>
            </a:fld>
            <a:endParaRPr lang="en-US" altLang="zh-CN" sz="1200" b="0" dirty="0"/>
          </a:p>
        </p:txBody>
      </p:sp>
      <p:sp>
        <p:nvSpPr>
          <p:cNvPr id="624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lstStyle/>
          <a:p>
            <a:pPr lvl="0" eaLnBrk="1" hangingPunct="1"/>
            <a:endParaRPr lang="en-I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C44DD8-7DF9-48DD-B25E-0142C1D27DF6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DC61A8-1201-4163-A880-440436C5BD3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9A11F5-9A59-4D18-99DC-73930AAF54F5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54FBE8-EC2B-4B42-B4FB-F0D6C49D9346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DCF74A-3F45-4B49-AA37-92166823806B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F2E826-E1DC-4E20-A532-6BB438C0F21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AC0DBE-50B5-4B62-9788-308E6256B77C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13C264-4FB9-4115-AE6C-35C916EB6E6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E3EEA9-7A49-4274-80ED-D49817FAB8E0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C27B99-E0EE-40CF-AFFA-448EECE03A3D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922F22-3856-4402-AC1E-79C887A87CA6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spcBef>
                <a:spcPct val="50000"/>
              </a:spcBef>
              <a:defRPr kumimoji="0" sz="1100" b="0">
                <a:solidFill>
                  <a:srgbClr val="6363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9A11F5-9A59-4D18-99DC-73930AAF54F5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305800" cy="1470025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4800" dirty="0">
                <a:ea typeface="微软雅黑" panose="020B0503020204020204" pitchFamily="34" charset="-122"/>
              </a:rPr>
              <a:t>Session 4</a:t>
            </a:r>
            <a:br>
              <a:rPr lang="en-US" altLang="zh-CN" sz="4800" dirty="0">
                <a:ea typeface="微软雅黑" panose="020B0503020204020204" pitchFamily="34" charset="-122"/>
              </a:rPr>
            </a:br>
            <a:r>
              <a:rPr lang="en-US" altLang="zh-CN" sz="4800" dirty="0">
                <a:ea typeface="微软雅黑" panose="020B0503020204020204" pitchFamily="34" charset="-122"/>
              </a:rPr>
              <a:t> White-Box Testing (2)</a:t>
            </a:r>
            <a:endParaRPr lang="zh-CN" altLang="en-US" sz="4800" dirty="0"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05000" y="4419600"/>
            <a:ext cx="64008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chengbaolei@suda.edu.cn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3.3 Control Flow Graph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0" y="1125538"/>
            <a:ext cx="8229600" cy="45307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Common control flow graph</a:t>
            </a:r>
          </a:p>
        </p:txBody>
      </p:sp>
      <p:sp>
        <p:nvSpPr>
          <p:cNvPr id="25604" name="Text Box 4"/>
          <p:cNvSpPr txBox="1"/>
          <p:nvPr/>
        </p:nvSpPr>
        <p:spPr>
          <a:xfrm>
            <a:off x="0" y="1700213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5605" name="Text Box 5"/>
          <p:cNvSpPr txBox="1"/>
          <p:nvPr/>
        </p:nvSpPr>
        <p:spPr>
          <a:xfrm>
            <a:off x="0" y="1844675"/>
            <a:ext cx="2987675" cy="1800225"/>
          </a:xfrm>
          <a:prstGeom prst="rect">
            <a:avLst/>
          </a:prstGeom>
          <a:solidFill>
            <a:srgbClr val="FFFFCC">
              <a:alpha val="76862"/>
            </a:srgbClr>
          </a:solidFill>
          <a:ln w="9525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5606" name="Text Box 6"/>
          <p:cNvSpPr txBox="1"/>
          <p:nvPr/>
        </p:nvSpPr>
        <p:spPr>
          <a:xfrm>
            <a:off x="6084888" y="1773238"/>
            <a:ext cx="3059112" cy="1871662"/>
          </a:xfrm>
          <a:prstGeom prst="rect">
            <a:avLst/>
          </a:prstGeom>
          <a:solidFill>
            <a:srgbClr val="FFFFCC">
              <a:alpha val="76862"/>
            </a:srgbClr>
          </a:solidFill>
          <a:ln w="9525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5607" name="Text Box 7"/>
          <p:cNvSpPr txBox="1"/>
          <p:nvPr/>
        </p:nvSpPr>
        <p:spPr>
          <a:xfrm>
            <a:off x="2987675" y="1700213"/>
            <a:ext cx="3097213" cy="1512887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 b="1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25608" name="Group 8"/>
          <p:cNvGrpSpPr/>
          <p:nvPr/>
        </p:nvGrpSpPr>
        <p:grpSpPr>
          <a:xfrm>
            <a:off x="323850" y="2420938"/>
            <a:ext cx="2303463" cy="431800"/>
            <a:chOff x="204" y="1434"/>
            <a:chExt cx="1451" cy="272"/>
          </a:xfrm>
        </p:grpSpPr>
        <p:sp>
          <p:nvSpPr>
            <p:cNvPr id="25652" name="Oval 9"/>
            <p:cNvSpPr/>
            <p:nvPr/>
          </p:nvSpPr>
          <p:spPr>
            <a:xfrm>
              <a:off x="204" y="1434"/>
              <a:ext cx="272" cy="27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3" name="Oval 10"/>
            <p:cNvSpPr/>
            <p:nvPr/>
          </p:nvSpPr>
          <p:spPr>
            <a:xfrm>
              <a:off x="1383" y="1434"/>
              <a:ext cx="272" cy="27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4" name="Line 11"/>
            <p:cNvSpPr/>
            <p:nvPr/>
          </p:nvSpPr>
          <p:spPr>
            <a:xfrm>
              <a:off x="476" y="1570"/>
              <a:ext cx="90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25609" name="Text Box 12"/>
          <p:cNvSpPr txBox="1"/>
          <p:nvPr/>
        </p:nvSpPr>
        <p:spPr>
          <a:xfrm>
            <a:off x="0" y="3141663"/>
            <a:ext cx="2916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Order statement</a:t>
            </a:r>
          </a:p>
        </p:txBody>
      </p:sp>
      <p:grpSp>
        <p:nvGrpSpPr>
          <p:cNvPr id="25610" name="Group 13"/>
          <p:cNvGrpSpPr/>
          <p:nvPr/>
        </p:nvGrpSpPr>
        <p:grpSpPr>
          <a:xfrm>
            <a:off x="3348038" y="2328863"/>
            <a:ext cx="2376487" cy="452437"/>
            <a:chOff x="2109" y="1422"/>
            <a:chExt cx="1497" cy="285"/>
          </a:xfrm>
        </p:grpSpPr>
        <p:sp>
          <p:nvSpPr>
            <p:cNvPr id="25646" name="Oval 14"/>
            <p:cNvSpPr/>
            <p:nvPr/>
          </p:nvSpPr>
          <p:spPr>
            <a:xfrm>
              <a:off x="2109" y="1434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7" name="Oval 15"/>
            <p:cNvSpPr/>
            <p:nvPr/>
          </p:nvSpPr>
          <p:spPr>
            <a:xfrm>
              <a:off x="2744" y="1434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8" name="Oval 16"/>
            <p:cNvSpPr/>
            <p:nvPr/>
          </p:nvSpPr>
          <p:spPr>
            <a:xfrm>
              <a:off x="3334" y="1434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9" name="Line 17"/>
            <p:cNvSpPr/>
            <p:nvPr/>
          </p:nvSpPr>
          <p:spPr>
            <a:xfrm>
              <a:off x="2381" y="1570"/>
              <a:ext cx="36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cxnSp>
          <p:nvCxnSpPr>
            <p:cNvPr id="25650" name="AutoShape 18"/>
            <p:cNvCxnSpPr/>
            <p:nvPr/>
          </p:nvCxnSpPr>
          <p:spPr>
            <a:xfrm rot="-5400000" flipH="1">
              <a:off x="2857" y="1094"/>
              <a:ext cx="1" cy="1225"/>
            </a:xfrm>
            <a:prstGeom prst="curvedConnector3">
              <a:avLst>
                <a:gd name="adj1" fmla="val 16700005"/>
              </a:avLst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25651" name="AutoShape 19"/>
            <p:cNvCxnSpPr>
              <a:stCxn id="25647" idx="0"/>
              <a:endCxn id="25646" idx="0"/>
            </p:cNvCxnSpPr>
            <p:nvPr/>
          </p:nvCxnSpPr>
          <p:spPr>
            <a:xfrm rot="-5400000" flipH="1" flipV="1">
              <a:off x="2562" y="1105"/>
              <a:ext cx="1" cy="635"/>
            </a:xfrm>
            <a:prstGeom prst="curvedConnector3">
              <a:avLst>
                <a:gd name="adj1" fmla="val -13200005"/>
              </a:avLst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cxnSp>
      </p:grpSp>
      <p:sp>
        <p:nvSpPr>
          <p:cNvPr id="25611" name="Text Box 20"/>
          <p:cNvSpPr txBox="1"/>
          <p:nvPr/>
        </p:nvSpPr>
        <p:spPr>
          <a:xfrm>
            <a:off x="3276600" y="3141663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While statement</a:t>
            </a:r>
          </a:p>
        </p:txBody>
      </p:sp>
      <p:grpSp>
        <p:nvGrpSpPr>
          <p:cNvPr id="25612" name="Group 21"/>
          <p:cNvGrpSpPr/>
          <p:nvPr/>
        </p:nvGrpSpPr>
        <p:grpSpPr>
          <a:xfrm>
            <a:off x="6443663" y="2473325"/>
            <a:ext cx="2376487" cy="450850"/>
            <a:chOff x="4059" y="1421"/>
            <a:chExt cx="1497" cy="284"/>
          </a:xfrm>
        </p:grpSpPr>
        <p:sp>
          <p:nvSpPr>
            <p:cNvPr id="25640" name="Oval 22"/>
            <p:cNvSpPr/>
            <p:nvPr/>
          </p:nvSpPr>
          <p:spPr>
            <a:xfrm>
              <a:off x="4059" y="1433"/>
              <a:ext cx="272" cy="27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Oval 23"/>
            <p:cNvSpPr/>
            <p:nvPr/>
          </p:nvSpPr>
          <p:spPr>
            <a:xfrm>
              <a:off x="4694" y="1433"/>
              <a:ext cx="272" cy="27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Oval 24"/>
            <p:cNvSpPr/>
            <p:nvPr/>
          </p:nvSpPr>
          <p:spPr>
            <a:xfrm>
              <a:off x="5284" y="1433"/>
              <a:ext cx="272" cy="27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3" name="Line 25"/>
            <p:cNvSpPr/>
            <p:nvPr/>
          </p:nvSpPr>
          <p:spPr>
            <a:xfrm>
              <a:off x="4331" y="1569"/>
              <a:ext cx="36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cxnSp>
          <p:nvCxnSpPr>
            <p:cNvPr id="25644" name="AutoShape 26"/>
            <p:cNvCxnSpPr>
              <a:stCxn id="25641" idx="0"/>
              <a:endCxn id="25640" idx="0"/>
            </p:cNvCxnSpPr>
            <p:nvPr/>
          </p:nvCxnSpPr>
          <p:spPr>
            <a:xfrm rot="-5400000" flipH="1" flipV="1">
              <a:off x="4512" y="1104"/>
              <a:ext cx="1" cy="635"/>
            </a:xfrm>
            <a:prstGeom prst="curvedConnector3">
              <a:avLst>
                <a:gd name="adj1" fmla="val -13200005"/>
              </a:avLst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cxnSp>
        <p:sp>
          <p:nvSpPr>
            <p:cNvPr id="25645" name="Line 27"/>
            <p:cNvSpPr/>
            <p:nvPr/>
          </p:nvSpPr>
          <p:spPr>
            <a:xfrm>
              <a:off x="4967" y="1570"/>
              <a:ext cx="31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25613" name="Text Box 28"/>
          <p:cNvSpPr txBox="1"/>
          <p:nvPr/>
        </p:nvSpPr>
        <p:spPr>
          <a:xfrm>
            <a:off x="6443663" y="3141663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Until statement</a:t>
            </a:r>
          </a:p>
        </p:txBody>
      </p:sp>
      <p:sp>
        <p:nvSpPr>
          <p:cNvPr id="25614" name="Line 29"/>
          <p:cNvSpPr/>
          <p:nvPr/>
        </p:nvSpPr>
        <p:spPr>
          <a:xfrm>
            <a:off x="2987675" y="3644900"/>
            <a:ext cx="3168650" cy="0"/>
          </a:xfrm>
          <a:prstGeom prst="line">
            <a:avLst/>
          </a:prstGeom>
          <a:ln w="38100" cap="flat" cmpd="sng">
            <a:solidFill>
              <a:srgbClr val="FFFF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5" name="Line 30"/>
          <p:cNvSpPr/>
          <p:nvPr/>
        </p:nvSpPr>
        <p:spPr>
          <a:xfrm>
            <a:off x="4572000" y="3689350"/>
            <a:ext cx="0" cy="3168650"/>
          </a:xfrm>
          <a:prstGeom prst="line">
            <a:avLst/>
          </a:prstGeom>
          <a:ln w="38100" cap="flat" cmpd="sng">
            <a:solidFill>
              <a:srgbClr val="FFFF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5616" name="Group 31"/>
          <p:cNvGrpSpPr/>
          <p:nvPr/>
        </p:nvGrpSpPr>
        <p:grpSpPr>
          <a:xfrm rot="5400000">
            <a:off x="1042988" y="4292600"/>
            <a:ext cx="2449512" cy="1512888"/>
            <a:chOff x="521" y="2432"/>
            <a:chExt cx="1543" cy="953"/>
          </a:xfrm>
        </p:grpSpPr>
        <p:sp>
          <p:nvSpPr>
            <p:cNvPr id="25632" name="Oval 32"/>
            <p:cNvSpPr/>
            <p:nvPr/>
          </p:nvSpPr>
          <p:spPr>
            <a:xfrm>
              <a:off x="521" y="2807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3" name="Oval 33"/>
            <p:cNvSpPr/>
            <p:nvPr/>
          </p:nvSpPr>
          <p:spPr>
            <a:xfrm>
              <a:off x="1156" y="2432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4" name="Oval 34"/>
            <p:cNvSpPr/>
            <p:nvPr/>
          </p:nvSpPr>
          <p:spPr>
            <a:xfrm>
              <a:off x="1792" y="2807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Oval 35"/>
            <p:cNvSpPr/>
            <p:nvPr/>
          </p:nvSpPr>
          <p:spPr>
            <a:xfrm>
              <a:off x="1156" y="3113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6" name="Line 36"/>
            <p:cNvSpPr/>
            <p:nvPr/>
          </p:nvSpPr>
          <p:spPr>
            <a:xfrm flipV="1">
              <a:off x="657" y="2568"/>
              <a:ext cx="499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25637" name="Line 37"/>
            <p:cNvSpPr/>
            <p:nvPr/>
          </p:nvSpPr>
          <p:spPr>
            <a:xfrm>
              <a:off x="703" y="3067"/>
              <a:ext cx="453" cy="1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25638" name="Line 38"/>
            <p:cNvSpPr/>
            <p:nvPr/>
          </p:nvSpPr>
          <p:spPr>
            <a:xfrm>
              <a:off x="1429" y="2568"/>
              <a:ext cx="453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25639" name="Line 39"/>
            <p:cNvSpPr/>
            <p:nvPr/>
          </p:nvSpPr>
          <p:spPr>
            <a:xfrm flipV="1">
              <a:off x="1429" y="3067"/>
              <a:ext cx="453" cy="1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25617" name="Text Box 40"/>
          <p:cNvSpPr txBox="1"/>
          <p:nvPr/>
        </p:nvSpPr>
        <p:spPr>
          <a:xfrm>
            <a:off x="1403350" y="6400800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IF statement</a:t>
            </a:r>
          </a:p>
        </p:txBody>
      </p:sp>
      <p:grpSp>
        <p:nvGrpSpPr>
          <p:cNvPr id="25618" name="Group 41"/>
          <p:cNvGrpSpPr/>
          <p:nvPr/>
        </p:nvGrpSpPr>
        <p:grpSpPr>
          <a:xfrm rot="5400000">
            <a:off x="5507038" y="3933825"/>
            <a:ext cx="2449512" cy="2160588"/>
            <a:chOff x="3515" y="2205"/>
            <a:chExt cx="1543" cy="1361"/>
          </a:xfrm>
        </p:grpSpPr>
        <p:sp>
          <p:nvSpPr>
            <p:cNvPr id="25621" name="Oval 42"/>
            <p:cNvSpPr/>
            <p:nvPr/>
          </p:nvSpPr>
          <p:spPr>
            <a:xfrm>
              <a:off x="3515" y="2580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2" name="Oval 43"/>
            <p:cNvSpPr/>
            <p:nvPr/>
          </p:nvSpPr>
          <p:spPr>
            <a:xfrm>
              <a:off x="4150" y="2205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3" name="Oval 44"/>
            <p:cNvSpPr/>
            <p:nvPr/>
          </p:nvSpPr>
          <p:spPr>
            <a:xfrm>
              <a:off x="4786" y="2580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Oval 45"/>
            <p:cNvSpPr/>
            <p:nvPr/>
          </p:nvSpPr>
          <p:spPr>
            <a:xfrm>
              <a:off x="4150" y="2614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Line 46"/>
            <p:cNvSpPr/>
            <p:nvPr/>
          </p:nvSpPr>
          <p:spPr>
            <a:xfrm flipV="1">
              <a:off x="3651" y="2341"/>
              <a:ext cx="499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25626" name="Line 47"/>
            <p:cNvSpPr/>
            <p:nvPr/>
          </p:nvSpPr>
          <p:spPr>
            <a:xfrm>
              <a:off x="3787" y="2749"/>
              <a:ext cx="36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25627" name="Line 48"/>
            <p:cNvSpPr/>
            <p:nvPr/>
          </p:nvSpPr>
          <p:spPr>
            <a:xfrm>
              <a:off x="4423" y="2341"/>
              <a:ext cx="453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25628" name="Line 49"/>
            <p:cNvSpPr/>
            <p:nvPr/>
          </p:nvSpPr>
          <p:spPr>
            <a:xfrm flipV="1">
              <a:off x="4422" y="2750"/>
              <a:ext cx="36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25629" name="Oval 50"/>
            <p:cNvSpPr/>
            <p:nvPr/>
          </p:nvSpPr>
          <p:spPr>
            <a:xfrm>
              <a:off x="4150" y="3294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Line 51"/>
            <p:cNvSpPr/>
            <p:nvPr/>
          </p:nvSpPr>
          <p:spPr>
            <a:xfrm>
              <a:off x="3696" y="2840"/>
              <a:ext cx="499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25631" name="Line 52"/>
            <p:cNvSpPr/>
            <p:nvPr/>
          </p:nvSpPr>
          <p:spPr>
            <a:xfrm flipV="1">
              <a:off x="4422" y="2840"/>
              <a:ext cx="499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25619" name="Text Box 53"/>
          <p:cNvSpPr txBox="1"/>
          <p:nvPr/>
        </p:nvSpPr>
        <p:spPr>
          <a:xfrm>
            <a:off x="5795963" y="6308725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Case statement</a:t>
            </a:r>
          </a:p>
        </p:txBody>
      </p:sp>
      <p:sp>
        <p:nvSpPr>
          <p:cNvPr id="2" name="矩形 1"/>
          <p:cNvSpPr/>
          <p:nvPr/>
        </p:nvSpPr>
        <p:spPr>
          <a:xfrm>
            <a:off x="6156325" y="4868863"/>
            <a:ext cx="431800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3.3 Control Flow Graph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79388" y="1196975"/>
            <a:ext cx="8964612" cy="561975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8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5pPr>
          </a:lstStyle>
          <a:p>
            <a:pPr lvl="0" eaLnBrk="1" hangingPunct="1"/>
            <a:r>
              <a:rPr lang="en-US" altLang="zh-CN" dirty="0">
                <a:ea typeface="黑体" panose="02010609060101010101" pitchFamily="49" charset="-122"/>
              </a:rPr>
              <a:t>Change a program flow chart into a control flow graph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1695450"/>
            <a:ext cx="4113212" cy="4751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3238"/>
            <a:ext cx="3886200" cy="4751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Text Box 6"/>
          <p:cNvSpPr txBox="1"/>
          <p:nvPr/>
        </p:nvSpPr>
        <p:spPr>
          <a:xfrm>
            <a:off x="468313" y="6461125"/>
            <a:ext cx="4067175" cy="396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program flow chart</a:t>
            </a:r>
          </a:p>
        </p:txBody>
      </p:sp>
      <p:sp>
        <p:nvSpPr>
          <p:cNvPr id="26631" name="Text Box 7"/>
          <p:cNvSpPr txBox="1"/>
          <p:nvPr/>
        </p:nvSpPr>
        <p:spPr>
          <a:xfrm>
            <a:off x="4427538" y="6461125"/>
            <a:ext cx="4032250" cy="396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control flow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785813" y="142875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</a:rPr>
              <a:t>Exercise 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252538"/>
            <a:ext cx="8143875" cy="4962525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 the control flow graph of the program fragment below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DoWork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 {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k=0,j=0;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   if ((x&gt;3)&amp;&amp;(z&lt;10))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     {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 	   k=k*y-1;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	   j=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(k);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       }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     if ((x==4)‖(y&gt;5))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     	  j=x*y+10;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     j=j%3;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639888"/>
            <a:ext cx="4500563" cy="4525962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8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5pPr>
          </a:lstStyle>
          <a:p>
            <a:pPr lvl="0" eaLnBrk="1" hangingPunct="1"/>
            <a:r>
              <a:rPr lang="en-US" altLang="zh-CN" sz="3900" dirty="0">
                <a:ea typeface="黑体" panose="02010609060101010101" pitchFamily="49" charset="-122"/>
              </a:rPr>
              <a:t>Answer </a:t>
            </a:r>
          </a:p>
          <a:p>
            <a:pPr lvl="1" eaLnBrk="1" hangingPunct="1"/>
            <a:r>
              <a:rPr lang="en-US" altLang="zh-CN" sz="3200" dirty="0">
                <a:ea typeface="黑体" panose="02010609060101010101" pitchFamily="49" charset="-122"/>
              </a:rPr>
              <a:t>Control flow graph</a:t>
            </a:r>
          </a:p>
        </p:txBody>
      </p:sp>
      <p:grpSp>
        <p:nvGrpSpPr>
          <p:cNvPr id="29699" name="Group 4"/>
          <p:cNvGrpSpPr/>
          <p:nvPr/>
        </p:nvGrpSpPr>
        <p:grpSpPr>
          <a:xfrm>
            <a:off x="5003800" y="1989138"/>
            <a:ext cx="2854325" cy="3743325"/>
            <a:chOff x="2744" y="1253"/>
            <a:chExt cx="1798" cy="2358"/>
          </a:xfrm>
        </p:grpSpPr>
        <p:sp>
          <p:nvSpPr>
            <p:cNvPr id="29705" name="Oval 5"/>
            <p:cNvSpPr/>
            <p:nvPr/>
          </p:nvSpPr>
          <p:spPr>
            <a:xfrm>
              <a:off x="2744" y="1253"/>
              <a:ext cx="499" cy="45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Gulim" pitchFamily="34" charset="-127"/>
                </a:rPr>
                <a:t>1,2</a:t>
              </a:r>
            </a:p>
          </p:txBody>
        </p:sp>
        <p:sp>
          <p:nvSpPr>
            <p:cNvPr id="29706" name="Oval 6"/>
            <p:cNvSpPr/>
            <p:nvPr/>
          </p:nvSpPr>
          <p:spPr>
            <a:xfrm>
              <a:off x="2744" y="2205"/>
              <a:ext cx="499" cy="45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Gulim" pitchFamily="34" charset="-127"/>
                </a:rPr>
                <a:t>7</a:t>
              </a:r>
            </a:p>
          </p:txBody>
        </p:sp>
        <p:sp>
          <p:nvSpPr>
            <p:cNvPr id="29707" name="Oval 7"/>
            <p:cNvSpPr/>
            <p:nvPr/>
          </p:nvSpPr>
          <p:spPr>
            <a:xfrm>
              <a:off x="2744" y="3158"/>
              <a:ext cx="499" cy="45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Gulim" pitchFamily="34" charset="-127"/>
                </a:rPr>
                <a:t>9,10</a:t>
              </a:r>
            </a:p>
          </p:txBody>
        </p:sp>
        <p:sp>
          <p:nvSpPr>
            <p:cNvPr id="29708" name="Oval 8"/>
            <p:cNvSpPr/>
            <p:nvPr/>
          </p:nvSpPr>
          <p:spPr>
            <a:xfrm>
              <a:off x="3969" y="2660"/>
              <a:ext cx="499" cy="45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Gulim" pitchFamily="34" charset="-127"/>
                </a:rPr>
                <a:t>8</a:t>
              </a:r>
            </a:p>
          </p:txBody>
        </p:sp>
        <p:sp>
          <p:nvSpPr>
            <p:cNvPr id="29709" name="Oval 9"/>
            <p:cNvSpPr/>
            <p:nvPr/>
          </p:nvSpPr>
          <p:spPr>
            <a:xfrm>
              <a:off x="3912" y="1661"/>
              <a:ext cx="630" cy="544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Gulim" pitchFamily="34" charset="-127"/>
                </a:rPr>
                <a:t>3,4,5,6</a:t>
              </a:r>
            </a:p>
          </p:txBody>
        </p:sp>
        <p:cxnSp>
          <p:nvCxnSpPr>
            <p:cNvPr id="29710" name="AutoShape 10"/>
            <p:cNvCxnSpPr>
              <a:stCxn id="29705" idx="4"/>
              <a:endCxn id="29706" idx="0"/>
            </p:cNvCxnSpPr>
            <p:nvPr/>
          </p:nvCxnSpPr>
          <p:spPr>
            <a:xfrm>
              <a:off x="2994" y="1718"/>
              <a:ext cx="0" cy="475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29711" name="AutoShape 11"/>
            <p:cNvCxnSpPr>
              <a:stCxn id="29706" idx="4"/>
              <a:endCxn id="29707" idx="0"/>
            </p:cNvCxnSpPr>
            <p:nvPr/>
          </p:nvCxnSpPr>
          <p:spPr>
            <a:xfrm>
              <a:off x="2994" y="2670"/>
              <a:ext cx="0" cy="47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29712" name="AutoShape 12"/>
            <p:cNvCxnSpPr>
              <a:stCxn id="29709" idx="4"/>
              <a:endCxn id="29706" idx="6"/>
            </p:cNvCxnSpPr>
            <p:nvPr/>
          </p:nvCxnSpPr>
          <p:spPr>
            <a:xfrm rot="5400000">
              <a:off x="3622" y="1825"/>
              <a:ext cx="227" cy="984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29713" name="AutoShape 13"/>
            <p:cNvCxnSpPr>
              <a:stCxn id="29706" idx="6"/>
              <a:endCxn id="29708" idx="1"/>
            </p:cNvCxnSpPr>
            <p:nvPr/>
          </p:nvCxnSpPr>
          <p:spPr>
            <a:xfrm>
              <a:off x="3255" y="2432"/>
              <a:ext cx="787" cy="28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29714" name="AutoShape 14"/>
            <p:cNvCxnSpPr>
              <a:stCxn id="29705" idx="6"/>
              <a:endCxn id="29709" idx="0"/>
            </p:cNvCxnSpPr>
            <p:nvPr/>
          </p:nvCxnSpPr>
          <p:spPr>
            <a:xfrm>
              <a:off x="3243" y="1480"/>
              <a:ext cx="984" cy="181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cxnSp>
        <p:cxnSp>
          <p:nvCxnSpPr>
            <p:cNvPr id="29715" name="AutoShape 15"/>
            <p:cNvCxnSpPr>
              <a:stCxn id="29708" idx="4"/>
              <a:endCxn id="29707" idx="6"/>
            </p:cNvCxnSpPr>
            <p:nvPr/>
          </p:nvCxnSpPr>
          <p:spPr>
            <a:xfrm flipH="1">
              <a:off x="3255" y="3125"/>
              <a:ext cx="964" cy="260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cxnSp>
      </p:grpSp>
      <p:sp>
        <p:nvSpPr>
          <p:cNvPr id="20" name="矩形 19"/>
          <p:cNvSpPr/>
          <p:nvPr/>
        </p:nvSpPr>
        <p:spPr>
          <a:xfrm>
            <a:off x="6357938" y="2143125"/>
            <a:ext cx="500063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29375" y="3857625"/>
            <a:ext cx="500063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86313" y="2928938"/>
            <a:ext cx="500063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6313" y="4357688"/>
            <a:ext cx="500063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1</a:t>
            </a:r>
            <a:endParaRPr kumimoji="0" lang="en-US" altLang="zh-CN" sz="3600" b="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052513"/>
            <a:ext cx="4464050" cy="557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3" name="Rectangle 3"/>
          <p:cNvSpPr/>
          <p:nvPr/>
        </p:nvSpPr>
        <p:spPr>
          <a:xfrm>
            <a:off x="4859338" y="1196975"/>
            <a:ext cx="4033837" cy="466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Clr>
                <a:schemeClr val="accent1"/>
              </a:buClr>
              <a:buSzTx/>
              <a:buFont typeface="Arial" panose="020B0604020202020204" pitchFamily="34" charset="0"/>
              <a:buChar char="●"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Requirement </a:t>
            </a:r>
          </a:p>
          <a:p>
            <a:pPr marL="742950" lvl="1" indent="-285750" eaLnBrk="1" hangingPunct="1">
              <a:buClr>
                <a:schemeClr val="accent2"/>
              </a:buClr>
              <a:buSzTx/>
              <a:buFont typeface="Arial" panose="020B0604020202020204" pitchFamily="34" charset="0"/>
              <a:buChar char="●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Draw control flow graph</a:t>
            </a:r>
          </a:p>
          <a:p>
            <a:pPr marL="742950" lvl="1" indent="-285750" eaLnBrk="1" hangingPunct="1">
              <a:buClr>
                <a:schemeClr val="accent2"/>
              </a:buClr>
              <a:buSzTx/>
              <a:buFont typeface="Arial" panose="020B0604020202020204" pitchFamily="34" charset="0"/>
              <a:buChar char="●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Use 8 types of logic coverage to design test case.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431" name="Group 79"/>
          <p:cNvGraphicFramePr>
            <a:graphicFrameLocks noGrp="1"/>
          </p:cNvGraphicFramePr>
          <p:nvPr/>
        </p:nvGraphicFramePr>
        <p:xfrm>
          <a:off x="3143250" y="1196975"/>
          <a:ext cx="5821363" cy="5461003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No.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Coverage type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 case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Expected output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Statement coverage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Error Message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Update 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Decision coverage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9999 (TT)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Error Message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9997(FF)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Update 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Condition combination coverage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Error Message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Error Message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Update 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Update 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1803" name="Group 3"/>
          <p:cNvGrpSpPr/>
          <p:nvPr/>
        </p:nvGrpSpPr>
        <p:grpSpPr>
          <a:xfrm>
            <a:off x="428625" y="3429000"/>
            <a:ext cx="2378075" cy="3143250"/>
            <a:chOff x="521" y="935"/>
            <a:chExt cx="1498" cy="2631"/>
          </a:xfrm>
        </p:grpSpPr>
        <p:sp>
          <p:nvSpPr>
            <p:cNvPr id="31807" name="Oval 4"/>
            <p:cNvSpPr/>
            <p:nvPr/>
          </p:nvSpPr>
          <p:spPr>
            <a:xfrm>
              <a:off x="1066" y="935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808" name="Oval 5"/>
            <p:cNvSpPr/>
            <p:nvPr/>
          </p:nvSpPr>
          <p:spPr>
            <a:xfrm>
              <a:off x="1111" y="2069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809" name="Oval 6"/>
            <p:cNvSpPr/>
            <p:nvPr/>
          </p:nvSpPr>
          <p:spPr>
            <a:xfrm>
              <a:off x="1610" y="1525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810" name="Oval 7"/>
            <p:cNvSpPr/>
            <p:nvPr/>
          </p:nvSpPr>
          <p:spPr>
            <a:xfrm>
              <a:off x="521" y="1525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31811" name="AutoShape 8"/>
            <p:cNvCxnSpPr>
              <a:stCxn id="31807" idx="3"/>
              <a:endCxn id="31810" idx="0"/>
            </p:cNvCxnSpPr>
            <p:nvPr/>
          </p:nvCxnSpPr>
          <p:spPr>
            <a:xfrm flipH="1">
              <a:off x="703" y="1257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1812" name="AutoShape 9"/>
            <p:cNvCxnSpPr>
              <a:stCxn id="31807" idx="5"/>
              <a:endCxn id="31809" idx="0"/>
            </p:cNvCxnSpPr>
            <p:nvPr/>
          </p:nvCxnSpPr>
          <p:spPr>
            <a:xfrm>
              <a:off x="1376" y="1257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1813" name="AutoShape 10"/>
            <p:cNvCxnSpPr>
              <a:endCxn id="31808" idx="1"/>
            </p:cNvCxnSpPr>
            <p:nvPr/>
          </p:nvCxnSpPr>
          <p:spPr>
            <a:xfrm>
              <a:off x="703" y="1888"/>
              <a:ext cx="461" cy="22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1814" name="AutoShape 11"/>
            <p:cNvCxnSpPr>
              <a:endCxn id="31808" idx="7"/>
            </p:cNvCxnSpPr>
            <p:nvPr/>
          </p:nvCxnSpPr>
          <p:spPr>
            <a:xfrm flipH="1">
              <a:off x="1421" y="1888"/>
              <a:ext cx="416" cy="22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sp>
          <p:nvSpPr>
            <p:cNvPr id="31815" name="Oval 12"/>
            <p:cNvSpPr/>
            <p:nvPr/>
          </p:nvSpPr>
          <p:spPr>
            <a:xfrm>
              <a:off x="1157" y="3203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1816" name="Oval 13"/>
            <p:cNvSpPr/>
            <p:nvPr/>
          </p:nvSpPr>
          <p:spPr>
            <a:xfrm>
              <a:off x="1656" y="2659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1817" name="Oval 14"/>
            <p:cNvSpPr/>
            <p:nvPr/>
          </p:nvSpPr>
          <p:spPr>
            <a:xfrm>
              <a:off x="567" y="2659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31818" name="AutoShape 15"/>
            <p:cNvCxnSpPr>
              <a:endCxn id="31817" idx="0"/>
            </p:cNvCxnSpPr>
            <p:nvPr/>
          </p:nvCxnSpPr>
          <p:spPr>
            <a:xfrm flipH="1">
              <a:off x="749" y="2391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1819" name="AutoShape 16"/>
            <p:cNvCxnSpPr>
              <a:endCxn id="31816" idx="0"/>
            </p:cNvCxnSpPr>
            <p:nvPr/>
          </p:nvCxnSpPr>
          <p:spPr>
            <a:xfrm>
              <a:off x="1422" y="2391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1820" name="AutoShape 17"/>
            <p:cNvCxnSpPr>
              <a:endCxn id="31815" idx="1"/>
            </p:cNvCxnSpPr>
            <p:nvPr/>
          </p:nvCxnSpPr>
          <p:spPr>
            <a:xfrm>
              <a:off x="749" y="3022"/>
              <a:ext cx="461" cy="22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</p:grpSp>
      <p:cxnSp>
        <p:nvCxnSpPr>
          <p:cNvPr id="31804" name="AutoShape 18"/>
          <p:cNvCxnSpPr>
            <a:endCxn id="31815" idx="7"/>
          </p:cNvCxnSpPr>
          <p:nvPr/>
        </p:nvCxnSpPr>
        <p:spPr>
          <a:xfrm rot="-10800000" flipV="1">
            <a:off x="1930400" y="5884863"/>
            <a:ext cx="660400" cy="3175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</p:cxn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2</a:t>
            </a:r>
          </a:p>
        </p:txBody>
      </p:sp>
      <p:pic>
        <p:nvPicPr>
          <p:cNvPr id="3180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0"/>
            <a:ext cx="2876550" cy="328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3.3 Control Flow Graph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250825" y="1052513"/>
            <a:ext cx="8280400" cy="47244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sz="2600" b="1" dirty="0">
                <a:ea typeface="宋体" panose="02010600030101010101" pitchFamily="2" charset="-122"/>
              </a:rPr>
              <a:t>C</a:t>
            </a:r>
            <a:r>
              <a:rPr lang="en-US" altLang="en-US" sz="2600" b="1" dirty="0">
                <a:ea typeface="宋体" panose="02010600030101010101" pitchFamily="2" charset="-122"/>
              </a:rPr>
              <a:t>ontrol flow graph of  conditions decomposition</a:t>
            </a:r>
            <a:endParaRPr lang="en-US" altLang="zh-CN" sz="2600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600" dirty="0">
              <a:ea typeface="宋体" panose="02010600030101010101" pitchFamily="2" charset="-122"/>
            </a:endParaRPr>
          </a:p>
        </p:txBody>
      </p:sp>
      <p:grpSp>
        <p:nvGrpSpPr>
          <p:cNvPr id="32772" name="Group 4"/>
          <p:cNvGrpSpPr/>
          <p:nvPr/>
        </p:nvGrpSpPr>
        <p:grpSpPr>
          <a:xfrm>
            <a:off x="684213" y="1557338"/>
            <a:ext cx="3168650" cy="1943100"/>
            <a:chOff x="385" y="981"/>
            <a:chExt cx="1996" cy="1224"/>
          </a:xfrm>
        </p:grpSpPr>
        <p:sp>
          <p:nvSpPr>
            <p:cNvPr id="32825" name="AutoShape 5"/>
            <p:cNvSpPr/>
            <p:nvPr/>
          </p:nvSpPr>
          <p:spPr>
            <a:xfrm>
              <a:off x="385" y="1207"/>
              <a:ext cx="1043" cy="363"/>
            </a:xfrm>
            <a:prstGeom prst="flowChartDecision">
              <a:avLst/>
            </a:prstGeom>
            <a:solidFill>
              <a:srgbClr val="FFFFCC">
                <a:alpha val="50195"/>
              </a:srgbClr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Gulim" pitchFamily="34" charset="-127"/>
                </a:rPr>
                <a:t>A&gt;1 and B=0</a:t>
              </a:r>
            </a:p>
          </p:txBody>
        </p:sp>
        <p:sp>
          <p:nvSpPr>
            <p:cNvPr id="32826" name="Line 6"/>
            <p:cNvSpPr/>
            <p:nvPr/>
          </p:nvSpPr>
          <p:spPr>
            <a:xfrm>
              <a:off x="884" y="981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27" name="Line 7"/>
            <p:cNvSpPr/>
            <p:nvPr/>
          </p:nvSpPr>
          <p:spPr>
            <a:xfrm>
              <a:off x="884" y="1570"/>
              <a:ext cx="0" cy="63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28" name="Rectangle 8"/>
            <p:cNvSpPr/>
            <p:nvPr/>
          </p:nvSpPr>
          <p:spPr>
            <a:xfrm>
              <a:off x="1701" y="1570"/>
              <a:ext cx="680" cy="227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Gulim" pitchFamily="34" charset="-127"/>
                </a:rPr>
                <a:t>X=X/A</a:t>
              </a:r>
            </a:p>
          </p:txBody>
        </p:sp>
        <p:cxnSp>
          <p:nvCxnSpPr>
            <p:cNvPr id="32829" name="AutoShape 9"/>
            <p:cNvCxnSpPr>
              <a:stCxn id="32825" idx="3"/>
              <a:endCxn id="32828" idx="0"/>
            </p:cNvCxnSpPr>
            <p:nvPr/>
          </p:nvCxnSpPr>
          <p:spPr>
            <a:xfrm>
              <a:off x="1440" y="1389"/>
              <a:ext cx="601" cy="169"/>
            </a:xfrm>
            <a:prstGeom prst="bentConnector2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2830" name="Line 10"/>
            <p:cNvSpPr/>
            <p:nvPr/>
          </p:nvSpPr>
          <p:spPr>
            <a:xfrm>
              <a:off x="2018" y="1797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1" name="Line 11"/>
            <p:cNvSpPr/>
            <p:nvPr/>
          </p:nvSpPr>
          <p:spPr>
            <a:xfrm flipH="1">
              <a:off x="884" y="1933"/>
              <a:ext cx="113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grpSp>
        <p:nvGrpSpPr>
          <p:cNvPr id="32773" name="Group 12"/>
          <p:cNvGrpSpPr/>
          <p:nvPr/>
        </p:nvGrpSpPr>
        <p:grpSpPr>
          <a:xfrm>
            <a:off x="898525" y="4292600"/>
            <a:ext cx="3673475" cy="1944688"/>
            <a:chOff x="566" y="2432"/>
            <a:chExt cx="2314" cy="1225"/>
          </a:xfrm>
        </p:grpSpPr>
        <p:sp>
          <p:nvSpPr>
            <p:cNvPr id="32814" name="AutoShape 13"/>
            <p:cNvSpPr/>
            <p:nvPr/>
          </p:nvSpPr>
          <p:spPr>
            <a:xfrm>
              <a:off x="566" y="2659"/>
              <a:ext cx="681" cy="272"/>
            </a:xfrm>
            <a:prstGeom prst="flowChartDecision">
              <a:avLst/>
            </a:prstGeom>
            <a:solidFill>
              <a:srgbClr val="FFFFCC">
                <a:alpha val="50195"/>
              </a:srgbClr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Gulim" pitchFamily="34" charset="-127"/>
                </a:rPr>
                <a:t>A&gt;1</a:t>
              </a:r>
            </a:p>
          </p:txBody>
        </p:sp>
        <p:sp>
          <p:nvSpPr>
            <p:cNvPr id="32815" name="Line 14"/>
            <p:cNvSpPr/>
            <p:nvPr/>
          </p:nvSpPr>
          <p:spPr>
            <a:xfrm>
              <a:off x="884" y="2432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16" name="Line 15"/>
            <p:cNvSpPr/>
            <p:nvPr/>
          </p:nvSpPr>
          <p:spPr>
            <a:xfrm>
              <a:off x="884" y="2931"/>
              <a:ext cx="0" cy="7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17" name="Rectangle 16"/>
            <p:cNvSpPr/>
            <p:nvPr/>
          </p:nvSpPr>
          <p:spPr>
            <a:xfrm>
              <a:off x="2200" y="3022"/>
              <a:ext cx="680" cy="227"/>
            </a:xfrm>
            <a:prstGeom prst="rect">
              <a:avLst/>
            </a:prstGeom>
            <a:solidFill>
              <a:srgbClr val="FFFFCC">
                <a:alpha val="50195"/>
              </a:srgbClr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Gulim" pitchFamily="34" charset="-127"/>
                </a:rPr>
                <a:t>X=X/A</a:t>
              </a:r>
            </a:p>
          </p:txBody>
        </p:sp>
        <p:sp>
          <p:nvSpPr>
            <p:cNvPr id="32818" name="Line 17"/>
            <p:cNvSpPr/>
            <p:nvPr/>
          </p:nvSpPr>
          <p:spPr>
            <a:xfrm>
              <a:off x="2018" y="2931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9" name="Line 18"/>
            <p:cNvSpPr/>
            <p:nvPr/>
          </p:nvSpPr>
          <p:spPr>
            <a:xfrm flipH="1">
              <a:off x="884" y="3067"/>
              <a:ext cx="113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20" name="AutoShape 19"/>
            <p:cNvSpPr/>
            <p:nvPr/>
          </p:nvSpPr>
          <p:spPr>
            <a:xfrm>
              <a:off x="1656" y="2659"/>
              <a:ext cx="680" cy="272"/>
            </a:xfrm>
            <a:prstGeom prst="flowChartDecision">
              <a:avLst/>
            </a:prstGeom>
            <a:solidFill>
              <a:srgbClr val="FFFFCC">
                <a:alpha val="50195"/>
              </a:srgbClr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Gulim" pitchFamily="34" charset="-127"/>
                </a:rPr>
                <a:t>B=0</a:t>
              </a:r>
            </a:p>
          </p:txBody>
        </p:sp>
        <p:sp>
          <p:nvSpPr>
            <p:cNvPr id="32821" name="Line 20"/>
            <p:cNvSpPr/>
            <p:nvPr/>
          </p:nvSpPr>
          <p:spPr>
            <a:xfrm>
              <a:off x="1247" y="2795"/>
              <a:ext cx="4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cxnSp>
          <p:nvCxnSpPr>
            <p:cNvPr id="32822" name="AutoShape 21"/>
            <p:cNvCxnSpPr>
              <a:stCxn id="32820" idx="3"/>
              <a:endCxn id="32817" idx="0"/>
            </p:cNvCxnSpPr>
            <p:nvPr/>
          </p:nvCxnSpPr>
          <p:spPr>
            <a:xfrm>
              <a:off x="2348" y="2795"/>
              <a:ext cx="192" cy="215"/>
            </a:xfrm>
            <a:prstGeom prst="bentConnector2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32823" name="Line 22"/>
            <p:cNvSpPr/>
            <p:nvPr/>
          </p:nvSpPr>
          <p:spPr>
            <a:xfrm>
              <a:off x="2517" y="3249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4" name="Line 23"/>
            <p:cNvSpPr/>
            <p:nvPr/>
          </p:nvSpPr>
          <p:spPr>
            <a:xfrm flipH="1">
              <a:off x="884" y="3385"/>
              <a:ext cx="163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grpSp>
        <p:nvGrpSpPr>
          <p:cNvPr id="32774" name="Group 24"/>
          <p:cNvGrpSpPr/>
          <p:nvPr/>
        </p:nvGrpSpPr>
        <p:grpSpPr>
          <a:xfrm>
            <a:off x="6084888" y="1773238"/>
            <a:ext cx="1439862" cy="1298575"/>
            <a:chOff x="3334" y="1071"/>
            <a:chExt cx="907" cy="818"/>
          </a:xfrm>
        </p:grpSpPr>
        <p:sp>
          <p:nvSpPr>
            <p:cNvPr id="32808" name="Oval 25"/>
            <p:cNvSpPr/>
            <p:nvPr/>
          </p:nvSpPr>
          <p:spPr>
            <a:xfrm>
              <a:off x="3334" y="1071"/>
              <a:ext cx="272" cy="27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Gulim" pitchFamily="34" charset="-127"/>
                </a:rPr>
                <a:t>1</a:t>
              </a:r>
            </a:p>
          </p:txBody>
        </p:sp>
        <p:sp>
          <p:nvSpPr>
            <p:cNvPr id="32809" name="Oval 26"/>
            <p:cNvSpPr/>
            <p:nvPr/>
          </p:nvSpPr>
          <p:spPr>
            <a:xfrm>
              <a:off x="3969" y="1297"/>
              <a:ext cx="272" cy="27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Gulim" pitchFamily="34" charset="-127"/>
                </a:rPr>
                <a:t>2</a:t>
              </a:r>
            </a:p>
          </p:txBody>
        </p:sp>
        <p:sp>
          <p:nvSpPr>
            <p:cNvPr id="32810" name="Oval 27"/>
            <p:cNvSpPr/>
            <p:nvPr/>
          </p:nvSpPr>
          <p:spPr>
            <a:xfrm>
              <a:off x="3334" y="1616"/>
              <a:ext cx="272" cy="27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Gulim" pitchFamily="34" charset="-127"/>
                </a:rPr>
                <a:t>3</a:t>
              </a:r>
            </a:p>
          </p:txBody>
        </p:sp>
        <p:sp>
          <p:nvSpPr>
            <p:cNvPr id="32811" name="Line 28"/>
            <p:cNvSpPr/>
            <p:nvPr/>
          </p:nvSpPr>
          <p:spPr>
            <a:xfrm>
              <a:off x="3470" y="1344"/>
              <a:ext cx="0" cy="2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12" name="Line 29"/>
            <p:cNvSpPr/>
            <p:nvPr/>
          </p:nvSpPr>
          <p:spPr>
            <a:xfrm>
              <a:off x="3606" y="1207"/>
              <a:ext cx="363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13" name="Line 30"/>
            <p:cNvSpPr/>
            <p:nvPr/>
          </p:nvSpPr>
          <p:spPr>
            <a:xfrm flipH="1">
              <a:off x="3606" y="1570"/>
              <a:ext cx="408" cy="1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grpSp>
        <p:nvGrpSpPr>
          <p:cNvPr id="32775" name="Group 31"/>
          <p:cNvGrpSpPr/>
          <p:nvPr/>
        </p:nvGrpSpPr>
        <p:grpSpPr>
          <a:xfrm>
            <a:off x="6084888" y="4292600"/>
            <a:ext cx="2087562" cy="1657350"/>
            <a:chOff x="3878" y="2568"/>
            <a:chExt cx="1315" cy="1044"/>
          </a:xfrm>
        </p:grpSpPr>
        <p:sp>
          <p:nvSpPr>
            <p:cNvPr id="32799" name="Oval 32"/>
            <p:cNvSpPr/>
            <p:nvPr/>
          </p:nvSpPr>
          <p:spPr>
            <a:xfrm>
              <a:off x="3878" y="3339"/>
              <a:ext cx="272" cy="27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Gulim" pitchFamily="34" charset="-127"/>
                </a:rPr>
                <a:t>4</a:t>
              </a:r>
            </a:p>
          </p:txBody>
        </p:sp>
        <p:sp>
          <p:nvSpPr>
            <p:cNvPr id="32800" name="Oval 33"/>
            <p:cNvSpPr/>
            <p:nvPr/>
          </p:nvSpPr>
          <p:spPr>
            <a:xfrm>
              <a:off x="4921" y="3339"/>
              <a:ext cx="272" cy="27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Gulim" pitchFamily="34" charset="-127"/>
                </a:rPr>
                <a:t>3</a:t>
              </a:r>
            </a:p>
          </p:txBody>
        </p:sp>
        <p:sp>
          <p:nvSpPr>
            <p:cNvPr id="32801" name="Oval 34"/>
            <p:cNvSpPr/>
            <p:nvPr/>
          </p:nvSpPr>
          <p:spPr>
            <a:xfrm>
              <a:off x="4422" y="2931"/>
              <a:ext cx="272" cy="272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Gulim" pitchFamily="34" charset="-127"/>
                </a:rPr>
                <a:t>2</a:t>
              </a:r>
            </a:p>
          </p:txBody>
        </p:sp>
        <p:sp>
          <p:nvSpPr>
            <p:cNvPr id="32802" name="Oval 35"/>
            <p:cNvSpPr/>
            <p:nvPr/>
          </p:nvSpPr>
          <p:spPr>
            <a:xfrm>
              <a:off x="3878" y="2568"/>
              <a:ext cx="272" cy="27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Gulim" pitchFamily="34" charset="-127"/>
                </a:rPr>
                <a:t>1</a:t>
              </a:r>
            </a:p>
          </p:txBody>
        </p:sp>
        <p:sp>
          <p:nvSpPr>
            <p:cNvPr id="32803" name="Line 36"/>
            <p:cNvSpPr/>
            <p:nvPr/>
          </p:nvSpPr>
          <p:spPr>
            <a:xfrm>
              <a:off x="4014" y="2840"/>
              <a:ext cx="0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04" name="Line 37"/>
            <p:cNvSpPr/>
            <p:nvPr/>
          </p:nvSpPr>
          <p:spPr>
            <a:xfrm>
              <a:off x="4150" y="2750"/>
              <a:ext cx="318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05" name="Line 38"/>
            <p:cNvSpPr/>
            <p:nvPr/>
          </p:nvSpPr>
          <p:spPr>
            <a:xfrm>
              <a:off x="4649" y="3158"/>
              <a:ext cx="318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06" name="Line 39"/>
            <p:cNvSpPr/>
            <p:nvPr/>
          </p:nvSpPr>
          <p:spPr>
            <a:xfrm flipH="1">
              <a:off x="4150" y="3475"/>
              <a:ext cx="77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07" name="Line 40"/>
            <p:cNvSpPr/>
            <p:nvPr/>
          </p:nvSpPr>
          <p:spPr>
            <a:xfrm flipH="1">
              <a:off x="4105" y="3158"/>
              <a:ext cx="317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32776" name="Text Box 41"/>
          <p:cNvSpPr txBox="1"/>
          <p:nvPr/>
        </p:nvSpPr>
        <p:spPr>
          <a:xfrm>
            <a:off x="684213" y="3500438"/>
            <a:ext cx="34559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Program flow chart</a:t>
            </a:r>
          </a:p>
        </p:txBody>
      </p:sp>
      <p:sp>
        <p:nvSpPr>
          <p:cNvPr id="32777" name="Text Box 42"/>
          <p:cNvSpPr txBox="1"/>
          <p:nvPr/>
        </p:nvSpPr>
        <p:spPr>
          <a:xfrm>
            <a:off x="4643438" y="3286125"/>
            <a:ext cx="44291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corresponding control flow graph to program flow chart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2778" name="Text Box 43"/>
          <p:cNvSpPr txBox="1"/>
          <p:nvPr/>
        </p:nvSpPr>
        <p:spPr>
          <a:xfrm>
            <a:off x="684213" y="6157913"/>
            <a:ext cx="38877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Detailed program flow chart</a:t>
            </a:r>
          </a:p>
        </p:txBody>
      </p:sp>
      <p:sp>
        <p:nvSpPr>
          <p:cNvPr id="32779" name="Text Box 44"/>
          <p:cNvSpPr txBox="1"/>
          <p:nvPr/>
        </p:nvSpPr>
        <p:spPr>
          <a:xfrm>
            <a:off x="4714875" y="6045200"/>
            <a:ext cx="44291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corresponding control flow graph to program flow chart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5" name="圆角矩形标注 44"/>
          <p:cNvSpPr/>
          <p:nvPr/>
        </p:nvSpPr>
        <p:spPr>
          <a:xfrm>
            <a:off x="7429500" y="1285875"/>
            <a:ext cx="1500188" cy="500063"/>
          </a:xfrm>
          <a:prstGeom prst="wedgeRoundRectCallout">
            <a:avLst>
              <a:gd name="adj1" fmla="val -110568"/>
              <a:gd name="adj2" fmla="val 64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A&gt;1 and B=0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8001000" y="2143125"/>
            <a:ext cx="1143000" cy="500063"/>
          </a:xfrm>
          <a:prstGeom prst="wedgeRoundRectCallout">
            <a:avLst>
              <a:gd name="adj1" fmla="val -86124"/>
              <a:gd name="adj2" fmla="val -12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X=X/A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71750" y="1857375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43688" y="1928813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00250" y="4500563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14750" y="4500563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715125" y="4357688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72375" y="5072063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0125" y="2571750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000250" y="5357813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7250" y="5143500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43563" y="2286000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15000" y="4929188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57938" y="5072063"/>
            <a:ext cx="571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圆角矩形标注 58"/>
          <p:cNvSpPr/>
          <p:nvPr/>
        </p:nvSpPr>
        <p:spPr>
          <a:xfrm>
            <a:off x="8215313" y="5000625"/>
            <a:ext cx="928688" cy="500063"/>
          </a:xfrm>
          <a:prstGeom prst="wedgeRoundRectCallout">
            <a:avLst>
              <a:gd name="adj1" fmla="val -51938"/>
              <a:gd name="adj2" fmla="val 102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X=X/A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圆角矩形标注 59"/>
          <p:cNvSpPr/>
          <p:nvPr/>
        </p:nvSpPr>
        <p:spPr>
          <a:xfrm>
            <a:off x="7000875" y="3929063"/>
            <a:ext cx="642938" cy="428625"/>
          </a:xfrm>
          <a:prstGeom prst="wedgeRoundRectCallout">
            <a:avLst>
              <a:gd name="adj1" fmla="val -110568"/>
              <a:gd name="adj2" fmla="val 64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A&gt;1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圆角矩形标注 60"/>
          <p:cNvSpPr/>
          <p:nvPr/>
        </p:nvSpPr>
        <p:spPr>
          <a:xfrm>
            <a:off x="7858125" y="4429125"/>
            <a:ext cx="750888" cy="428625"/>
          </a:xfrm>
          <a:prstGeom prst="wedgeRoundRectCallout">
            <a:avLst>
              <a:gd name="adj1" fmla="val -110568"/>
              <a:gd name="adj2" fmla="val 64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B=0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圆角矩形标注 61"/>
          <p:cNvSpPr/>
          <p:nvPr/>
        </p:nvSpPr>
        <p:spPr>
          <a:xfrm>
            <a:off x="4857750" y="2857500"/>
            <a:ext cx="1000125" cy="428625"/>
          </a:xfrm>
          <a:prstGeom prst="wedgeRoundRectCallout">
            <a:avLst>
              <a:gd name="adj1" fmla="val 69745"/>
              <a:gd name="adj2" fmla="val -324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EndIF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圆角矩形标注 62"/>
          <p:cNvSpPr/>
          <p:nvPr/>
        </p:nvSpPr>
        <p:spPr>
          <a:xfrm>
            <a:off x="4857750" y="5643563"/>
            <a:ext cx="1000125" cy="428625"/>
          </a:xfrm>
          <a:prstGeom prst="wedgeRoundRectCallout">
            <a:avLst>
              <a:gd name="adj1" fmla="val 69745"/>
              <a:gd name="adj2" fmla="val -324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EndIF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3"/>
          <p:cNvGrpSpPr/>
          <p:nvPr/>
        </p:nvGrpSpPr>
        <p:grpSpPr>
          <a:xfrm>
            <a:off x="428625" y="3429000"/>
            <a:ext cx="2378075" cy="3143250"/>
            <a:chOff x="521" y="935"/>
            <a:chExt cx="1498" cy="2631"/>
          </a:xfrm>
        </p:grpSpPr>
        <p:sp>
          <p:nvSpPr>
            <p:cNvPr id="33819" name="Oval 4"/>
            <p:cNvSpPr/>
            <p:nvPr/>
          </p:nvSpPr>
          <p:spPr>
            <a:xfrm>
              <a:off x="1066" y="935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820" name="Oval 5"/>
            <p:cNvSpPr/>
            <p:nvPr/>
          </p:nvSpPr>
          <p:spPr>
            <a:xfrm>
              <a:off x="1111" y="2069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3821" name="Oval 6"/>
            <p:cNvSpPr/>
            <p:nvPr/>
          </p:nvSpPr>
          <p:spPr>
            <a:xfrm>
              <a:off x="1610" y="1525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3822" name="Oval 7"/>
            <p:cNvSpPr/>
            <p:nvPr/>
          </p:nvSpPr>
          <p:spPr>
            <a:xfrm>
              <a:off x="521" y="1525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33823" name="AutoShape 8"/>
            <p:cNvCxnSpPr>
              <a:stCxn id="33819" idx="3"/>
              <a:endCxn id="33822" idx="0"/>
            </p:cNvCxnSpPr>
            <p:nvPr/>
          </p:nvCxnSpPr>
          <p:spPr>
            <a:xfrm flipH="1">
              <a:off x="703" y="1257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3824" name="AutoShape 9"/>
            <p:cNvCxnSpPr>
              <a:stCxn id="33819" idx="5"/>
              <a:endCxn id="33821" idx="0"/>
            </p:cNvCxnSpPr>
            <p:nvPr/>
          </p:nvCxnSpPr>
          <p:spPr>
            <a:xfrm>
              <a:off x="1376" y="1257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3825" name="AutoShape 10"/>
            <p:cNvCxnSpPr>
              <a:endCxn id="33820" idx="1"/>
            </p:cNvCxnSpPr>
            <p:nvPr/>
          </p:nvCxnSpPr>
          <p:spPr>
            <a:xfrm>
              <a:off x="703" y="1888"/>
              <a:ext cx="461" cy="22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3826" name="AutoShape 11"/>
            <p:cNvCxnSpPr>
              <a:endCxn id="33820" idx="7"/>
            </p:cNvCxnSpPr>
            <p:nvPr/>
          </p:nvCxnSpPr>
          <p:spPr>
            <a:xfrm flipH="1">
              <a:off x="1421" y="1888"/>
              <a:ext cx="416" cy="22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sp>
          <p:nvSpPr>
            <p:cNvPr id="33827" name="Oval 12"/>
            <p:cNvSpPr/>
            <p:nvPr/>
          </p:nvSpPr>
          <p:spPr>
            <a:xfrm>
              <a:off x="1157" y="3203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3828" name="Oval 13"/>
            <p:cNvSpPr/>
            <p:nvPr/>
          </p:nvSpPr>
          <p:spPr>
            <a:xfrm>
              <a:off x="1656" y="2659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3829" name="Oval 14"/>
            <p:cNvSpPr/>
            <p:nvPr/>
          </p:nvSpPr>
          <p:spPr>
            <a:xfrm>
              <a:off x="567" y="2659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33830" name="AutoShape 15"/>
            <p:cNvCxnSpPr>
              <a:endCxn id="33829" idx="0"/>
            </p:cNvCxnSpPr>
            <p:nvPr/>
          </p:nvCxnSpPr>
          <p:spPr>
            <a:xfrm flipH="1">
              <a:off x="749" y="2391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3831" name="AutoShape 16"/>
            <p:cNvCxnSpPr>
              <a:endCxn id="33828" idx="0"/>
            </p:cNvCxnSpPr>
            <p:nvPr/>
          </p:nvCxnSpPr>
          <p:spPr>
            <a:xfrm>
              <a:off x="1422" y="2391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3832" name="AutoShape 17"/>
            <p:cNvCxnSpPr>
              <a:endCxn id="33827" idx="1"/>
            </p:cNvCxnSpPr>
            <p:nvPr/>
          </p:nvCxnSpPr>
          <p:spPr>
            <a:xfrm>
              <a:off x="749" y="3022"/>
              <a:ext cx="461" cy="22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</p:grpSp>
      <p:cxnSp>
        <p:nvCxnSpPr>
          <p:cNvPr id="33795" name="AutoShape 18"/>
          <p:cNvCxnSpPr>
            <a:endCxn id="33827" idx="7"/>
          </p:cNvCxnSpPr>
          <p:nvPr/>
        </p:nvCxnSpPr>
        <p:spPr>
          <a:xfrm rot="-10800000" flipV="1">
            <a:off x="1930400" y="5884863"/>
            <a:ext cx="660400" cy="3175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</p:cxn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371600" y="285750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2-continued</a:t>
            </a:r>
          </a:p>
        </p:txBody>
      </p:sp>
      <p:pic>
        <p:nvPicPr>
          <p:cNvPr id="3379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0"/>
            <a:ext cx="2876550" cy="328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214688" y="1214438"/>
            <a:ext cx="5429250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3200" b="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Draw c</a:t>
            </a:r>
            <a:r>
              <a:rPr kumimoji="0" lang="en-US" altLang="en-US" sz="3200" b="0" kern="1200" cap="none" spc="0" normalizeH="0" baseline="0" noProof="0" dirty="0" err="1">
                <a:latin typeface="+mn-lt"/>
                <a:ea typeface="宋体" panose="02010600030101010101" pitchFamily="2" charset="-122"/>
                <a:cs typeface="+mn-cs"/>
              </a:rPr>
              <a:t>ontrol</a:t>
            </a:r>
            <a:r>
              <a:rPr kumimoji="0" lang="en-US" altLang="en-US" sz="3200" b="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 flow graph of  conditions decomposition</a:t>
            </a:r>
            <a:endParaRPr kumimoji="0" lang="en-US" altLang="zh-CN" sz="3200" b="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Tx/>
              <a:buNone/>
              <a:defRPr/>
            </a:pPr>
            <a:endParaRPr kumimoji="0" lang="en-US" altLang="zh-CN" sz="2600" b="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48"/>
          <p:cNvGrpSpPr/>
          <p:nvPr/>
        </p:nvGrpSpPr>
        <p:grpSpPr>
          <a:xfrm>
            <a:off x="4357688" y="2643188"/>
            <a:ext cx="3157537" cy="3657600"/>
            <a:chOff x="4358449" y="2643182"/>
            <a:chExt cx="3157388" cy="3658245"/>
          </a:xfrm>
        </p:grpSpPr>
        <p:grpSp>
          <p:nvGrpSpPr>
            <p:cNvPr id="33800" name="Group 3"/>
            <p:cNvGrpSpPr/>
            <p:nvPr/>
          </p:nvGrpSpPr>
          <p:grpSpPr>
            <a:xfrm>
              <a:off x="4358449" y="2643182"/>
              <a:ext cx="2942979" cy="3658245"/>
              <a:chOff x="482" y="935"/>
              <a:chExt cx="1624" cy="2994"/>
            </a:xfrm>
          </p:grpSpPr>
          <p:sp>
            <p:nvSpPr>
              <p:cNvPr id="33805" name="Oval 4"/>
              <p:cNvSpPr/>
              <p:nvPr/>
            </p:nvSpPr>
            <p:spPr>
              <a:xfrm>
                <a:off x="1066" y="935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806" name="Oval 5"/>
              <p:cNvSpPr/>
              <p:nvPr/>
            </p:nvSpPr>
            <p:spPr>
              <a:xfrm>
                <a:off x="1152" y="2455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3807" name="Oval 6"/>
              <p:cNvSpPr/>
              <p:nvPr/>
            </p:nvSpPr>
            <p:spPr>
              <a:xfrm>
                <a:off x="1546" y="1461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3808" name="Oval 7"/>
              <p:cNvSpPr/>
              <p:nvPr/>
            </p:nvSpPr>
            <p:spPr>
              <a:xfrm>
                <a:off x="482" y="1929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cxnSp>
            <p:nvCxnSpPr>
              <p:cNvPr id="33809" name="AutoShape 8"/>
              <p:cNvCxnSpPr>
                <a:stCxn id="33805" idx="3"/>
                <a:endCxn id="33808" idx="0"/>
              </p:cNvCxnSpPr>
              <p:nvPr/>
            </p:nvCxnSpPr>
            <p:spPr>
              <a:xfrm rot="5400000">
                <a:off x="549" y="1359"/>
                <a:ext cx="684" cy="456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33810" name="AutoShape 9"/>
              <p:cNvCxnSpPr>
                <a:stCxn id="33805" idx="5"/>
              </p:cNvCxnSpPr>
              <p:nvPr/>
            </p:nvCxnSpPr>
            <p:spPr>
              <a:xfrm rot="-5400000" flipH="1">
                <a:off x="1343" y="1276"/>
                <a:ext cx="275" cy="210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33811" name="AutoShape 10"/>
              <p:cNvCxnSpPr>
                <a:endCxn id="33806" idx="1"/>
              </p:cNvCxnSpPr>
              <p:nvPr/>
            </p:nvCxnSpPr>
            <p:spPr>
              <a:xfrm>
                <a:off x="744" y="2274"/>
                <a:ext cx="461" cy="222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33812" name="AutoShape 11"/>
              <p:cNvCxnSpPr>
                <a:endCxn id="33806" idx="7"/>
              </p:cNvCxnSpPr>
              <p:nvPr/>
            </p:nvCxnSpPr>
            <p:spPr>
              <a:xfrm flipH="1">
                <a:off x="1462" y="2274"/>
                <a:ext cx="416" cy="222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sp>
            <p:nvSpPr>
              <p:cNvPr id="33813" name="Oval 12"/>
              <p:cNvSpPr/>
              <p:nvPr/>
            </p:nvSpPr>
            <p:spPr>
              <a:xfrm>
                <a:off x="1152" y="3566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3814" name="Oval 13"/>
              <p:cNvSpPr/>
              <p:nvPr/>
            </p:nvSpPr>
            <p:spPr>
              <a:xfrm>
                <a:off x="1743" y="3040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3815" name="Oval 14"/>
              <p:cNvSpPr/>
              <p:nvPr/>
            </p:nvSpPr>
            <p:spPr>
              <a:xfrm>
                <a:off x="521" y="2981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cxnSp>
            <p:nvCxnSpPr>
              <p:cNvPr id="33816" name="AutoShape 15"/>
              <p:cNvCxnSpPr/>
              <p:nvPr/>
            </p:nvCxnSpPr>
            <p:spPr>
              <a:xfrm flipH="1">
                <a:off x="836" y="2806"/>
                <a:ext cx="416" cy="256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33817" name="AutoShape 16"/>
              <p:cNvCxnSpPr/>
              <p:nvPr/>
            </p:nvCxnSpPr>
            <p:spPr>
              <a:xfrm>
                <a:off x="1428" y="2806"/>
                <a:ext cx="416" cy="256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33818" name="AutoShape 17"/>
              <p:cNvCxnSpPr>
                <a:endCxn id="33813" idx="1"/>
              </p:cNvCxnSpPr>
              <p:nvPr/>
            </p:nvCxnSpPr>
            <p:spPr>
              <a:xfrm>
                <a:off x="797" y="3332"/>
                <a:ext cx="408" cy="287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</p:grpSp>
        <p:cxnSp>
          <p:nvCxnSpPr>
            <p:cNvPr id="33801" name="AutoShape 18"/>
            <p:cNvCxnSpPr>
              <a:stCxn id="33814" idx="3"/>
            </p:cNvCxnSpPr>
            <p:nvPr/>
          </p:nvCxnSpPr>
          <p:spPr>
            <a:xfrm rot="5400000">
              <a:off x="6258195" y="5550409"/>
              <a:ext cx="438723" cy="524964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sp>
          <p:nvSpPr>
            <p:cNvPr id="33802" name="Oval 4"/>
            <p:cNvSpPr/>
            <p:nvPr/>
          </p:nvSpPr>
          <p:spPr>
            <a:xfrm>
              <a:off x="6858016" y="3929066"/>
              <a:ext cx="657821" cy="443535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cxnSp>
          <p:nvCxnSpPr>
            <p:cNvPr id="33803" name="AutoShape 9"/>
            <p:cNvCxnSpPr>
              <a:endCxn id="33802" idx="1"/>
            </p:cNvCxnSpPr>
            <p:nvPr/>
          </p:nvCxnSpPr>
          <p:spPr>
            <a:xfrm rot="-5400000" flipH="1">
              <a:off x="6695111" y="3734780"/>
              <a:ext cx="279268" cy="239211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33804" name="AutoShape 15"/>
            <p:cNvCxnSpPr>
              <a:stCxn id="33807" idx="3"/>
            </p:cNvCxnSpPr>
            <p:nvPr/>
          </p:nvCxnSpPr>
          <p:spPr>
            <a:xfrm rot="5400000">
              <a:off x="5510317" y="3155015"/>
              <a:ext cx="362843" cy="1382220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650" y="928688"/>
            <a:ext cx="7773988" cy="5595938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void test(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iStudents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iData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[ ])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0  {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   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x=0;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2   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y=0;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3   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z=0;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4    for(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loop=0; loop&lt;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iStudents;loop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++)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5    {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6        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dNum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iData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[loop];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7         if(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dNum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&lt;60)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8           x++;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9         else 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10       {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11         if(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dNum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&gt;=60)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12            y++;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13         else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14            z++;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15        }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16     }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17  }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endParaRPr kumimoji="0" lang="en-US" altLang="zh-CN" b="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8"/>
          <p:cNvGrpSpPr/>
          <p:nvPr/>
        </p:nvGrpSpPr>
        <p:grpSpPr>
          <a:xfrm>
            <a:off x="1643063" y="1071563"/>
            <a:ext cx="5903912" cy="5329237"/>
            <a:chOff x="476" y="527"/>
            <a:chExt cx="4037" cy="3720"/>
          </a:xfrm>
        </p:grpSpPr>
        <p:sp>
          <p:nvSpPr>
            <p:cNvPr id="35844" name="Oval 29"/>
            <p:cNvSpPr/>
            <p:nvPr/>
          </p:nvSpPr>
          <p:spPr>
            <a:xfrm>
              <a:off x="3016" y="3405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35845" name="Oval 30"/>
            <p:cNvSpPr/>
            <p:nvPr/>
          </p:nvSpPr>
          <p:spPr>
            <a:xfrm>
              <a:off x="2154" y="1071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5846" name="Oval 31"/>
            <p:cNvSpPr/>
            <p:nvPr/>
          </p:nvSpPr>
          <p:spPr>
            <a:xfrm>
              <a:off x="2162" y="1706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5-7</a:t>
              </a:r>
            </a:p>
          </p:txBody>
        </p:sp>
        <p:sp>
          <p:nvSpPr>
            <p:cNvPr id="35847" name="Oval 32"/>
            <p:cNvSpPr/>
            <p:nvPr/>
          </p:nvSpPr>
          <p:spPr>
            <a:xfrm>
              <a:off x="1338" y="2370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5848" name="Oval 33"/>
            <p:cNvSpPr/>
            <p:nvPr/>
          </p:nvSpPr>
          <p:spPr>
            <a:xfrm>
              <a:off x="3018" y="2223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9-11</a:t>
              </a:r>
            </a:p>
          </p:txBody>
        </p:sp>
        <p:sp>
          <p:nvSpPr>
            <p:cNvPr id="35849" name="Line 34"/>
            <p:cNvSpPr/>
            <p:nvPr/>
          </p:nvSpPr>
          <p:spPr>
            <a:xfrm>
              <a:off x="2517" y="1434"/>
              <a:ext cx="0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0" name="Line 35"/>
            <p:cNvSpPr/>
            <p:nvPr/>
          </p:nvSpPr>
          <p:spPr>
            <a:xfrm flipH="1">
              <a:off x="1702" y="2029"/>
              <a:ext cx="614" cy="2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1" name="Line 36"/>
            <p:cNvSpPr/>
            <p:nvPr/>
          </p:nvSpPr>
          <p:spPr>
            <a:xfrm>
              <a:off x="2716" y="2016"/>
              <a:ext cx="586" cy="1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2" name="Oval 37"/>
            <p:cNvSpPr/>
            <p:nvPr/>
          </p:nvSpPr>
          <p:spPr>
            <a:xfrm>
              <a:off x="2644" y="2795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35853" name="Oval 38"/>
            <p:cNvSpPr/>
            <p:nvPr/>
          </p:nvSpPr>
          <p:spPr>
            <a:xfrm>
              <a:off x="3651" y="2750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13-14</a:t>
              </a:r>
            </a:p>
          </p:txBody>
        </p:sp>
        <p:sp>
          <p:nvSpPr>
            <p:cNvPr id="35854" name="Line 39"/>
            <p:cNvSpPr/>
            <p:nvPr/>
          </p:nvSpPr>
          <p:spPr>
            <a:xfrm flipH="1">
              <a:off x="2902" y="2550"/>
              <a:ext cx="294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5" name="Line 40"/>
            <p:cNvSpPr/>
            <p:nvPr/>
          </p:nvSpPr>
          <p:spPr>
            <a:xfrm>
              <a:off x="3658" y="2525"/>
              <a:ext cx="266" cy="2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6" name="Line 41"/>
            <p:cNvSpPr/>
            <p:nvPr/>
          </p:nvSpPr>
          <p:spPr>
            <a:xfrm>
              <a:off x="3107" y="3158"/>
              <a:ext cx="214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7" name="Line 42"/>
            <p:cNvSpPr/>
            <p:nvPr/>
          </p:nvSpPr>
          <p:spPr>
            <a:xfrm flipH="1">
              <a:off x="3470" y="3067"/>
              <a:ext cx="427" cy="3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8" name="Oval 43"/>
            <p:cNvSpPr/>
            <p:nvPr/>
          </p:nvSpPr>
          <p:spPr>
            <a:xfrm>
              <a:off x="476" y="3521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35859" name="Line 44"/>
            <p:cNvSpPr/>
            <p:nvPr/>
          </p:nvSpPr>
          <p:spPr>
            <a:xfrm>
              <a:off x="1702" y="2754"/>
              <a:ext cx="1314" cy="13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0" name="Line 45"/>
            <p:cNvSpPr/>
            <p:nvPr/>
          </p:nvSpPr>
          <p:spPr>
            <a:xfrm>
              <a:off x="3787" y="4110"/>
              <a:ext cx="7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1" name="Line 46"/>
            <p:cNvSpPr/>
            <p:nvPr/>
          </p:nvSpPr>
          <p:spPr>
            <a:xfrm flipV="1">
              <a:off x="4513" y="1338"/>
              <a:ext cx="0" cy="27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2" name="Line 47"/>
            <p:cNvSpPr/>
            <p:nvPr/>
          </p:nvSpPr>
          <p:spPr>
            <a:xfrm flipH="1">
              <a:off x="2913" y="1327"/>
              <a:ext cx="15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3" name="Oval 48"/>
            <p:cNvSpPr/>
            <p:nvPr/>
          </p:nvSpPr>
          <p:spPr>
            <a:xfrm>
              <a:off x="2154" y="527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0-3</a:t>
              </a:r>
            </a:p>
          </p:txBody>
        </p:sp>
        <p:sp>
          <p:nvSpPr>
            <p:cNvPr id="35864" name="Freeform 49"/>
            <p:cNvSpPr/>
            <p:nvPr/>
          </p:nvSpPr>
          <p:spPr>
            <a:xfrm>
              <a:off x="476" y="1298"/>
              <a:ext cx="1679" cy="2223"/>
            </a:xfrm>
            <a:custGeom>
              <a:avLst/>
              <a:gdLst>
                <a:gd name="txL" fmla="*/ 0 w 1679"/>
                <a:gd name="txT" fmla="*/ 0 h 2223"/>
                <a:gd name="txR" fmla="*/ 1679 w 1679"/>
                <a:gd name="txB" fmla="*/ 2223 h 2223"/>
              </a:gdLst>
              <a:ahLst/>
              <a:cxnLst>
                <a:cxn ang="0">
                  <a:pos x="1679" y="0"/>
                </a:cxn>
                <a:cxn ang="0">
                  <a:pos x="227" y="635"/>
                </a:cxn>
                <a:cxn ang="0">
                  <a:pos x="318" y="2223"/>
                </a:cxn>
              </a:cxnLst>
              <a:rect l="txL" t="txT" r="txR" b="txB"/>
              <a:pathLst>
                <a:path w="1679" h="2223">
                  <a:moveTo>
                    <a:pt x="1679" y="0"/>
                  </a:moveTo>
                  <a:cubicBezTo>
                    <a:pt x="1066" y="132"/>
                    <a:pt x="454" y="265"/>
                    <a:pt x="227" y="635"/>
                  </a:cubicBezTo>
                  <a:cubicBezTo>
                    <a:pt x="0" y="1005"/>
                    <a:pt x="303" y="1958"/>
                    <a:pt x="318" y="2223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Oval 50"/>
            <p:cNvSpPr/>
            <p:nvPr/>
          </p:nvSpPr>
          <p:spPr>
            <a:xfrm>
              <a:off x="3016" y="3904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5866" name="Line 51"/>
            <p:cNvSpPr/>
            <p:nvPr/>
          </p:nvSpPr>
          <p:spPr>
            <a:xfrm>
              <a:off x="2517" y="890"/>
              <a:ext cx="0" cy="1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7" name="Line 52"/>
            <p:cNvSpPr/>
            <p:nvPr/>
          </p:nvSpPr>
          <p:spPr>
            <a:xfrm>
              <a:off x="3379" y="3748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4"/>
          <p:cNvSpPr txBox="1"/>
          <p:nvPr/>
        </p:nvSpPr>
        <p:spPr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5363" name="Rectangle 25"/>
          <p:cNvSpPr>
            <a:spLocks noChangeArrowheads="1"/>
          </p:cNvSpPr>
          <p:nvPr/>
        </p:nvSpPr>
        <p:spPr bwMode="auto">
          <a:xfrm>
            <a:off x="928688" y="1143000"/>
            <a:ext cx="7315200" cy="4570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Review of Session 3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Basic Concepts of White box testing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Logic Coverage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Control Flow Graph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Basis Path Testing 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Loop Testing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 Flow Testing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714375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368300" y="1412875"/>
            <a:ext cx="8464550" cy="47244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testing mechanism proposed by McCabe. </a:t>
            </a:r>
          </a:p>
          <a:p>
            <a:pPr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method generates a set of linearly independent paths, which we called basis paths, from Control Flow Graph (CFG) and all the other paths can be expressed by them.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714375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611188" y="1484313"/>
            <a:ext cx="8353425" cy="47244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Why we need basis path testing?</a:t>
            </a:r>
          </a:p>
          <a:p>
            <a:pPr lvl="1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Exhaustive path testing is usually impossible.</a:t>
            </a:r>
          </a:p>
          <a:p>
            <a:pPr lvl="1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Aim is to derive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logical complexity measure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a procedural design and use this as a guide for defining a basic set of execution paths.</a:t>
            </a:r>
          </a:p>
          <a:p>
            <a:pPr lvl="1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 cases which exercise basic set will execute every statement at least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714375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257175" y="1412875"/>
            <a:ext cx="8562975" cy="47244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Basis path testing is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hybrid between path testing and branch testing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 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Testing: Testing designed to execute all or selected paths through a program.  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Branch Testing: Testing designed to execute each outcome of each decision point in a program.  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Basis Path Testing: Testing that fulfills the requirements of branch testing &amp; also tests all of the </a:t>
            </a:r>
            <a:r>
              <a:rPr lang="en-US" altLang="zh-CN" sz="26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independent paths 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 could be used to construct any arbitrary path through the program.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928688" y="142875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357188" y="1500188"/>
            <a:ext cx="8229600" cy="4724400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to design test cases for basis path testing </a:t>
            </a: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the design or code, draw the corresponding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control flow graph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Determine the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cyclomatic complexity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the flow graph. </a:t>
            </a: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Determine a basis set of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independent paths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Prepare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 cases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will force execution of each path in the basis set. </a:t>
            </a:r>
          </a:p>
          <a:p>
            <a:pPr marL="609600" indent="-609600" eaLnBrk="1" hangingPunct="1"/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785813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14438"/>
            <a:ext cx="8429625" cy="4681538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Cyclomatic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Complexity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（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环路复杂度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圈复杂度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It gives a quantitative measure of the logical complexity.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This value gives the number of independent paths in the basis set, 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an upper bound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 the number of tests to ensure that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each statement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and both sides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every decision/condition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is executed at least once.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An independent path is any path through a program that introduces at least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one new set of processing statements (i.e., a new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node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) or a new condition (i.e., a new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edge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0" y="1524000"/>
            <a:ext cx="8229600" cy="4724400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Cyclomatic Complexity</a:t>
            </a:r>
          </a:p>
          <a:p>
            <a:pPr marL="990600" lvl="1" indent="-533400"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#Edges - #Nodes + 2</a:t>
            </a:r>
          </a:p>
          <a:p>
            <a:pPr marL="990600" lvl="1" indent="-533400"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#Predicate Nodes + 1 </a:t>
            </a:r>
          </a:p>
          <a:p>
            <a:pPr marL="990600" lvl="1" indent="-533400"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closed regions + 1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198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1428750"/>
            <a:ext cx="3814762" cy="4751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"/>
          <p:cNvGrpSpPr/>
          <p:nvPr/>
        </p:nvGrpSpPr>
        <p:grpSpPr>
          <a:xfrm>
            <a:off x="3346450" y="1484313"/>
            <a:ext cx="2378075" cy="3143250"/>
            <a:chOff x="521" y="935"/>
            <a:chExt cx="1498" cy="2631"/>
          </a:xfrm>
        </p:grpSpPr>
        <p:sp>
          <p:nvSpPr>
            <p:cNvPr id="43035" name="Oval 4"/>
            <p:cNvSpPr/>
            <p:nvPr/>
          </p:nvSpPr>
          <p:spPr>
            <a:xfrm>
              <a:off x="1066" y="935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36" name="Oval 5"/>
            <p:cNvSpPr/>
            <p:nvPr/>
          </p:nvSpPr>
          <p:spPr>
            <a:xfrm>
              <a:off x="1111" y="2069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3037" name="Oval 6"/>
            <p:cNvSpPr/>
            <p:nvPr/>
          </p:nvSpPr>
          <p:spPr>
            <a:xfrm>
              <a:off x="1610" y="1525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038" name="Oval 7"/>
            <p:cNvSpPr/>
            <p:nvPr/>
          </p:nvSpPr>
          <p:spPr>
            <a:xfrm>
              <a:off x="521" y="1525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43039" name="AutoShape 8"/>
            <p:cNvCxnSpPr>
              <a:stCxn id="43035" idx="3"/>
              <a:endCxn id="43038" idx="0"/>
            </p:cNvCxnSpPr>
            <p:nvPr/>
          </p:nvCxnSpPr>
          <p:spPr>
            <a:xfrm flipH="1">
              <a:off x="703" y="1257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43040" name="AutoShape 9"/>
            <p:cNvCxnSpPr>
              <a:stCxn id="43035" idx="5"/>
              <a:endCxn id="43037" idx="0"/>
            </p:cNvCxnSpPr>
            <p:nvPr/>
          </p:nvCxnSpPr>
          <p:spPr>
            <a:xfrm>
              <a:off x="1376" y="1257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43041" name="AutoShape 10"/>
            <p:cNvCxnSpPr>
              <a:endCxn id="43036" idx="1"/>
            </p:cNvCxnSpPr>
            <p:nvPr/>
          </p:nvCxnSpPr>
          <p:spPr>
            <a:xfrm>
              <a:off x="703" y="1888"/>
              <a:ext cx="461" cy="22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43042" name="AutoShape 11"/>
            <p:cNvCxnSpPr>
              <a:endCxn id="43036" idx="7"/>
            </p:cNvCxnSpPr>
            <p:nvPr/>
          </p:nvCxnSpPr>
          <p:spPr>
            <a:xfrm flipH="1">
              <a:off x="1421" y="1888"/>
              <a:ext cx="416" cy="22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sp>
          <p:nvSpPr>
            <p:cNvPr id="43043" name="Oval 12"/>
            <p:cNvSpPr/>
            <p:nvPr/>
          </p:nvSpPr>
          <p:spPr>
            <a:xfrm>
              <a:off x="1157" y="3203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044" name="Oval 13"/>
            <p:cNvSpPr/>
            <p:nvPr/>
          </p:nvSpPr>
          <p:spPr>
            <a:xfrm>
              <a:off x="1656" y="2659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3045" name="Oval 14"/>
            <p:cNvSpPr/>
            <p:nvPr/>
          </p:nvSpPr>
          <p:spPr>
            <a:xfrm>
              <a:off x="567" y="2659"/>
              <a:ext cx="363" cy="363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43046" name="AutoShape 15"/>
            <p:cNvCxnSpPr>
              <a:endCxn id="43045" idx="0"/>
            </p:cNvCxnSpPr>
            <p:nvPr/>
          </p:nvCxnSpPr>
          <p:spPr>
            <a:xfrm flipH="1">
              <a:off x="749" y="2391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43047" name="AutoShape 16"/>
            <p:cNvCxnSpPr>
              <a:endCxn id="43044" idx="0"/>
            </p:cNvCxnSpPr>
            <p:nvPr/>
          </p:nvCxnSpPr>
          <p:spPr>
            <a:xfrm>
              <a:off x="1422" y="2391"/>
              <a:ext cx="416" cy="256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43048" name="AutoShape 17"/>
            <p:cNvCxnSpPr>
              <a:endCxn id="43043" idx="1"/>
            </p:cNvCxnSpPr>
            <p:nvPr/>
          </p:nvCxnSpPr>
          <p:spPr>
            <a:xfrm>
              <a:off x="749" y="3022"/>
              <a:ext cx="461" cy="222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</p:grpSp>
      <p:cxnSp>
        <p:nvCxnSpPr>
          <p:cNvPr id="43011" name="AutoShape 18"/>
          <p:cNvCxnSpPr>
            <a:endCxn id="43043" idx="7"/>
          </p:cNvCxnSpPr>
          <p:nvPr/>
        </p:nvCxnSpPr>
        <p:spPr>
          <a:xfrm rot="-10800000" flipV="1">
            <a:off x="4848225" y="3940175"/>
            <a:ext cx="660400" cy="3175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</p:cxnSp>
      <p:pic>
        <p:nvPicPr>
          <p:cNvPr id="4301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1295400"/>
            <a:ext cx="2876550" cy="32861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3"/>
          <p:cNvGrpSpPr/>
          <p:nvPr/>
        </p:nvGrpSpPr>
        <p:grpSpPr>
          <a:xfrm>
            <a:off x="5986463" y="1341438"/>
            <a:ext cx="2943225" cy="3429000"/>
            <a:chOff x="4358449" y="2643182"/>
            <a:chExt cx="3157388" cy="3658245"/>
          </a:xfrm>
        </p:grpSpPr>
        <p:grpSp>
          <p:nvGrpSpPr>
            <p:cNvPr id="43016" name="Group 3"/>
            <p:cNvGrpSpPr/>
            <p:nvPr/>
          </p:nvGrpSpPr>
          <p:grpSpPr>
            <a:xfrm>
              <a:off x="4358449" y="2643183"/>
              <a:ext cx="2942977" cy="3658247"/>
              <a:chOff x="482" y="935"/>
              <a:chExt cx="1624" cy="2994"/>
            </a:xfrm>
          </p:grpSpPr>
          <p:sp>
            <p:nvSpPr>
              <p:cNvPr id="43021" name="Oval 4"/>
              <p:cNvSpPr/>
              <p:nvPr/>
            </p:nvSpPr>
            <p:spPr>
              <a:xfrm>
                <a:off x="1066" y="935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3022" name="Oval 5"/>
              <p:cNvSpPr/>
              <p:nvPr/>
            </p:nvSpPr>
            <p:spPr>
              <a:xfrm>
                <a:off x="1152" y="2455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43023" name="Oval 6"/>
              <p:cNvSpPr/>
              <p:nvPr/>
            </p:nvSpPr>
            <p:spPr>
              <a:xfrm>
                <a:off x="1546" y="1461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43024" name="Oval 7"/>
              <p:cNvSpPr/>
              <p:nvPr/>
            </p:nvSpPr>
            <p:spPr>
              <a:xfrm>
                <a:off x="482" y="1929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cxnSp>
            <p:nvCxnSpPr>
              <p:cNvPr id="43025" name="AutoShape 8"/>
              <p:cNvCxnSpPr>
                <a:stCxn id="43021" idx="3"/>
                <a:endCxn id="43024" idx="0"/>
              </p:cNvCxnSpPr>
              <p:nvPr/>
            </p:nvCxnSpPr>
            <p:spPr>
              <a:xfrm rot="5400000">
                <a:off x="549" y="1359"/>
                <a:ext cx="684" cy="456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43026" name="AutoShape 9"/>
              <p:cNvCxnSpPr>
                <a:stCxn id="43021" idx="5"/>
              </p:cNvCxnSpPr>
              <p:nvPr/>
            </p:nvCxnSpPr>
            <p:spPr>
              <a:xfrm rot="-5400000" flipH="1">
                <a:off x="1343" y="1276"/>
                <a:ext cx="275" cy="210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43027" name="AutoShape 10"/>
              <p:cNvCxnSpPr>
                <a:endCxn id="43022" idx="1"/>
              </p:cNvCxnSpPr>
              <p:nvPr/>
            </p:nvCxnSpPr>
            <p:spPr>
              <a:xfrm>
                <a:off x="744" y="2274"/>
                <a:ext cx="461" cy="222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43028" name="AutoShape 11"/>
              <p:cNvCxnSpPr>
                <a:endCxn id="43022" idx="7"/>
              </p:cNvCxnSpPr>
              <p:nvPr/>
            </p:nvCxnSpPr>
            <p:spPr>
              <a:xfrm flipH="1">
                <a:off x="1462" y="2274"/>
                <a:ext cx="416" cy="222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sp>
            <p:nvSpPr>
              <p:cNvPr id="43029" name="Oval 12"/>
              <p:cNvSpPr/>
              <p:nvPr/>
            </p:nvSpPr>
            <p:spPr>
              <a:xfrm>
                <a:off x="1152" y="3566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43030" name="Oval 13"/>
              <p:cNvSpPr/>
              <p:nvPr/>
            </p:nvSpPr>
            <p:spPr>
              <a:xfrm>
                <a:off x="1743" y="3040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43031" name="Oval 14"/>
              <p:cNvSpPr/>
              <p:nvPr/>
            </p:nvSpPr>
            <p:spPr>
              <a:xfrm>
                <a:off x="521" y="2981"/>
                <a:ext cx="363" cy="363"/>
              </a:xfrm>
              <a:prstGeom prst="ellipse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cxnSp>
            <p:nvCxnSpPr>
              <p:cNvPr id="43032" name="AutoShape 15"/>
              <p:cNvCxnSpPr/>
              <p:nvPr/>
            </p:nvCxnSpPr>
            <p:spPr>
              <a:xfrm flipH="1">
                <a:off x="836" y="2806"/>
                <a:ext cx="416" cy="256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43033" name="AutoShape 16"/>
              <p:cNvCxnSpPr/>
              <p:nvPr/>
            </p:nvCxnSpPr>
            <p:spPr>
              <a:xfrm>
                <a:off x="1428" y="2806"/>
                <a:ext cx="416" cy="256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  <p:cxnSp>
            <p:nvCxnSpPr>
              <p:cNvPr id="43034" name="AutoShape 17"/>
              <p:cNvCxnSpPr>
                <a:endCxn id="43029" idx="1"/>
              </p:cNvCxnSpPr>
              <p:nvPr/>
            </p:nvCxnSpPr>
            <p:spPr>
              <a:xfrm>
                <a:off x="797" y="3332"/>
                <a:ext cx="408" cy="287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cxnSp>
        </p:grpSp>
        <p:cxnSp>
          <p:nvCxnSpPr>
            <p:cNvPr id="43017" name="AutoShape 18"/>
            <p:cNvCxnSpPr>
              <a:stCxn id="43030" idx="3"/>
            </p:cNvCxnSpPr>
            <p:nvPr/>
          </p:nvCxnSpPr>
          <p:spPr>
            <a:xfrm rot="5400000">
              <a:off x="6258195" y="5550409"/>
              <a:ext cx="438723" cy="524964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sp>
          <p:nvSpPr>
            <p:cNvPr id="43018" name="Oval 4"/>
            <p:cNvSpPr/>
            <p:nvPr/>
          </p:nvSpPr>
          <p:spPr>
            <a:xfrm>
              <a:off x="6858016" y="3929066"/>
              <a:ext cx="657821" cy="443535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cxnSp>
          <p:nvCxnSpPr>
            <p:cNvPr id="43019" name="AutoShape 9"/>
            <p:cNvCxnSpPr>
              <a:endCxn id="43018" idx="1"/>
            </p:cNvCxnSpPr>
            <p:nvPr/>
          </p:nvCxnSpPr>
          <p:spPr>
            <a:xfrm rot="-5400000" flipH="1">
              <a:off x="6695111" y="3734780"/>
              <a:ext cx="279268" cy="239211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  <p:cxnSp>
          <p:nvCxnSpPr>
            <p:cNvPr id="43020" name="AutoShape 15"/>
            <p:cNvCxnSpPr>
              <a:stCxn id="43023" idx="3"/>
            </p:cNvCxnSpPr>
            <p:nvPr/>
          </p:nvCxnSpPr>
          <p:spPr>
            <a:xfrm rot="5400000">
              <a:off x="5510317" y="3155015"/>
              <a:ext cx="362843" cy="1382220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cxnSp>
      </p:grpSp>
      <p:sp>
        <p:nvSpPr>
          <p:cNvPr id="43014" name="Rectangle 3"/>
          <p:cNvSpPr txBox="1"/>
          <p:nvPr/>
        </p:nvSpPr>
        <p:spPr>
          <a:xfrm>
            <a:off x="87313" y="4856163"/>
            <a:ext cx="8229600" cy="17414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 Cyclomatic Complexity</a:t>
            </a:r>
          </a:p>
          <a:p>
            <a:pPr marL="990600" lvl="1" indent="-533400"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Statement coverage</a:t>
            </a:r>
          </a:p>
          <a:p>
            <a:pPr marL="990600" lvl="1" indent="-533400"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Decision coverage / Condition coverage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Rectangle 2"/>
          <p:cNvSpPr txBox="1"/>
          <p:nvPr/>
        </p:nvSpPr>
        <p:spPr>
          <a:xfrm>
            <a:off x="685800" y="-25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323850" y="1379538"/>
            <a:ext cx="4645025" cy="47244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Begin at the module's entry point, take the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leftmost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path through the module to its exit. Return to the beginning and vary the branching condition.</a:t>
            </a: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Like depth-first searching.</a:t>
            </a:r>
          </a:p>
          <a:p>
            <a:pPr eaLnBrk="1" hangingPunct="1"/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Independent Paths: </a:t>
            </a:r>
          </a:p>
          <a:p>
            <a:pPr lvl="1"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P1:   1, 9 </a:t>
            </a:r>
          </a:p>
          <a:p>
            <a:pPr lvl="1"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P2:   1, 2, 4, 6, 7, 8, 1, 9 </a:t>
            </a:r>
          </a:p>
          <a:p>
            <a:pPr lvl="1"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P3:   1, 2, 4, 5, 7, 8, 1, 9 </a:t>
            </a:r>
          </a:p>
          <a:p>
            <a:pPr lvl="1"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P4:   1, 2, 3, 8, 1, 9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4036" name="Picture 4" descr="diag8-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1428750"/>
            <a:ext cx="4156075" cy="489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928688" y="142875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0" y="1524000"/>
            <a:ext cx="8229600" cy="4724400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the design or code, draw the corresponding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flow graph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Determine the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cyclomatic complexity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the flow graph. </a:t>
            </a: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Determine a basis set of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independent paths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Prepare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 cases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will force execution of each path in the basis set. </a:t>
            </a:r>
          </a:p>
          <a:p>
            <a:pPr marL="609600" indent="-609600" eaLnBrk="1" hangingPunct="1"/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650" y="928688"/>
            <a:ext cx="7773988" cy="5595938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void test(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iStudents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iData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[ ])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0  {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   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x=0;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2   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y=0;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3   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z=0;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4    for(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loop=0; loop&lt;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iStudents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; loop++)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5    {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6      	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dNum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iData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[loop];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7     	if(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dNum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&lt;60)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8           x++;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9      	else 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10       {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11         if(</a:t>
            </a:r>
            <a:r>
              <a:rPr kumimoji="0" lang="en-US" altLang="zh-CN" b="0" kern="1200" cap="none" spc="0" normalizeH="0" baseline="0" noProof="0" dirty="0" err="1">
                <a:latin typeface="+mn-lt"/>
                <a:ea typeface="+mn-ea"/>
                <a:cs typeface="+mn-cs"/>
              </a:rPr>
              <a:t>dNum</a:t>
            </a: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&gt;=60)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12            y++;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13         else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14            z++;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15        }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16     }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  <a:t>17  }</a:t>
            </a:r>
            <a:br>
              <a:rPr kumimoji="0" lang="en-US" altLang="zh-CN" b="0" kern="1200" cap="none" spc="0" normalizeH="0" baseline="0" noProof="0" dirty="0">
                <a:latin typeface="+mn-lt"/>
                <a:ea typeface="+mn-ea"/>
                <a:cs typeface="+mn-cs"/>
              </a:rPr>
            </a:br>
            <a:endParaRPr kumimoji="0" lang="en-US" altLang="zh-CN" b="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3.1 Basic Concepts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424863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White-box testing must follow several principles:</a:t>
            </a:r>
            <a:endParaRPr kumimoji="0" lang="en-US" altLang="zh-CN" sz="3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All independent path in a module must be implemented at least once.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(Basis path testing)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All logic values require two test cases: true and false.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(Logic coverage)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Inspection procedures of internal data structure, and ensuring the effectiveness of its structure.</a:t>
            </a:r>
          </a:p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(Static Testing + Data Flow Testing)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Run all cycles within operational range.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		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Loop testing)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71500" y="1524000"/>
            <a:ext cx="8215313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marR="0" indent="-609600" defTabSz="914400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3200" b="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Requirements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Draw the control flow graph. 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Calculate 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cyclomatic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complexity. 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Derive the basis set of independent paths. 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Design the test cases.</a:t>
            </a:r>
          </a:p>
          <a:p>
            <a:pPr marL="609600" marR="0" indent="-609600" defTabSz="914400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endParaRPr kumimoji="0" lang="en-US" altLang="zh-CN" sz="3200" b="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8"/>
          <p:cNvGrpSpPr/>
          <p:nvPr/>
        </p:nvGrpSpPr>
        <p:grpSpPr>
          <a:xfrm>
            <a:off x="1643063" y="1071563"/>
            <a:ext cx="5903912" cy="5329237"/>
            <a:chOff x="476" y="527"/>
            <a:chExt cx="4037" cy="3720"/>
          </a:xfrm>
        </p:grpSpPr>
        <p:sp>
          <p:nvSpPr>
            <p:cNvPr id="48132" name="Oval 29"/>
            <p:cNvSpPr/>
            <p:nvPr/>
          </p:nvSpPr>
          <p:spPr>
            <a:xfrm>
              <a:off x="3016" y="3405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48133" name="Oval 30"/>
            <p:cNvSpPr/>
            <p:nvPr/>
          </p:nvSpPr>
          <p:spPr>
            <a:xfrm>
              <a:off x="2154" y="1071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8134" name="Oval 31"/>
            <p:cNvSpPr/>
            <p:nvPr/>
          </p:nvSpPr>
          <p:spPr>
            <a:xfrm>
              <a:off x="2162" y="1706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5-7</a:t>
              </a:r>
            </a:p>
          </p:txBody>
        </p:sp>
        <p:sp>
          <p:nvSpPr>
            <p:cNvPr id="48135" name="Oval 32"/>
            <p:cNvSpPr/>
            <p:nvPr/>
          </p:nvSpPr>
          <p:spPr>
            <a:xfrm>
              <a:off x="1338" y="2370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136" name="Oval 33"/>
            <p:cNvSpPr/>
            <p:nvPr/>
          </p:nvSpPr>
          <p:spPr>
            <a:xfrm>
              <a:off x="3018" y="2223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9-11</a:t>
              </a:r>
            </a:p>
          </p:txBody>
        </p:sp>
        <p:sp>
          <p:nvSpPr>
            <p:cNvPr id="48137" name="Line 34"/>
            <p:cNvSpPr/>
            <p:nvPr/>
          </p:nvSpPr>
          <p:spPr>
            <a:xfrm>
              <a:off x="2517" y="1434"/>
              <a:ext cx="0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38" name="Line 35"/>
            <p:cNvSpPr/>
            <p:nvPr/>
          </p:nvSpPr>
          <p:spPr>
            <a:xfrm flipH="1">
              <a:off x="1702" y="2029"/>
              <a:ext cx="614" cy="2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39" name="Line 36"/>
            <p:cNvSpPr/>
            <p:nvPr/>
          </p:nvSpPr>
          <p:spPr>
            <a:xfrm>
              <a:off x="2716" y="2016"/>
              <a:ext cx="586" cy="1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40" name="Oval 37"/>
            <p:cNvSpPr/>
            <p:nvPr/>
          </p:nvSpPr>
          <p:spPr>
            <a:xfrm>
              <a:off x="2644" y="2795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8141" name="Oval 38"/>
            <p:cNvSpPr/>
            <p:nvPr/>
          </p:nvSpPr>
          <p:spPr>
            <a:xfrm>
              <a:off x="3651" y="2750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13-14</a:t>
              </a:r>
            </a:p>
          </p:txBody>
        </p:sp>
        <p:sp>
          <p:nvSpPr>
            <p:cNvPr id="48142" name="Line 39"/>
            <p:cNvSpPr/>
            <p:nvPr/>
          </p:nvSpPr>
          <p:spPr>
            <a:xfrm flipH="1">
              <a:off x="2902" y="2550"/>
              <a:ext cx="294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43" name="Line 40"/>
            <p:cNvSpPr/>
            <p:nvPr/>
          </p:nvSpPr>
          <p:spPr>
            <a:xfrm>
              <a:off x="3658" y="2525"/>
              <a:ext cx="266" cy="2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44" name="Line 41"/>
            <p:cNvSpPr/>
            <p:nvPr/>
          </p:nvSpPr>
          <p:spPr>
            <a:xfrm>
              <a:off x="3107" y="3158"/>
              <a:ext cx="214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45" name="Line 42"/>
            <p:cNvSpPr/>
            <p:nvPr/>
          </p:nvSpPr>
          <p:spPr>
            <a:xfrm flipH="1">
              <a:off x="3470" y="3067"/>
              <a:ext cx="427" cy="3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46" name="Oval 43"/>
            <p:cNvSpPr/>
            <p:nvPr/>
          </p:nvSpPr>
          <p:spPr>
            <a:xfrm>
              <a:off x="476" y="3521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48147" name="Line 44"/>
            <p:cNvSpPr/>
            <p:nvPr/>
          </p:nvSpPr>
          <p:spPr>
            <a:xfrm>
              <a:off x="1702" y="2754"/>
              <a:ext cx="1314" cy="13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48" name="Line 45"/>
            <p:cNvSpPr/>
            <p:nvPr/>
          </p:nvSpPr>
          <p:spPr>
            <a:xfrm>
              <a:off x="3787" y="4110"/>
              <a:ext cx="7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9" name="Line 46"/>
            <p:cNvSpPr/>
            <p:nvPr/>
          </p:nvSpPr>
          <p:spPr>
            <a:xfrm flipV="1">
              <a:off x="4513" y="1338"/>
              <a:ext cx="0" cy="27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50" name="Line 47"/>
            <p:cNvSpPr/>
            <p:nvPr/>
          </p:nvSpPr>
          <p:spPr>
            <a:xfrm flipH="1">
              <a:off x="2913" y="1327"/>
              <a:ext cx="15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51" name="Oval 48"/>
            <p:cNvSpPr/>
            <p:nvPr/>
          </p:nvSpPr>
          <p:spPr>
            <a:xfrm>
              <a:off x="2154" y="527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0-3</a:t>
              </a:r>
            </a:p>
          </p:txBody>
        </p:sp>
        <p:sp>
          <p:nvSpPr>
            <p:cNvPr id="48152" name="Freeform 49"/>
            <p:cNvSpPr/>
            <p:nvPr/>
          </p:nvSpPr>
          <p:spPr>
            <a:xfrm>
              <a:off x="476" y="1298"/>
              <a:ext cx="1679" cy="2223"/>
            </a:xfrm>
            <a:custGeom>
              <a:avLst/>
              <a:gdLst>
                <a:gd name="txL" fmla="*/ 0 w 1679"/>
                <a:gd name="txT" fmla="*/ 0 h 2223"/>
                <a:gd name="txR" fmla="*/ 1679 w 1679"/>
                <a:gd name="txB" fmla="*/ 2223 h 2223"/>
              </a:gdLst>
              <a:ahLst/>
              <a:cxnLst>
                <a:cxn ang="0">
                  <a:pos x="1679" y="0"/>
                </a:cxn>
                <a:cxn ang="0">
                  <a:pos x="227" y="635"/>
                </a:cxn>
                <a:cxn ang="0">
                  <a:pos x="318" y="2223"/>
                </a:cxn>
              </a:cxnLst>
              <a:rect l="txL" t="txT" r="txR" b="txB"/>
              <a:pathLst>
                <a:path w="1679" h="2223">
                  <a:moveTo>
                    <a:pt x="1679" y="0"/>
                  </a:moveTo>
                  <a:cubicBezTo>
                    <a:pt x="1066" y="132"/>
                    <a:pt x="454" y="265"/>
                    <a:pt x="227" y="635"/>
                  </a:cubicBezTo>
                  <a:cubicBezTo>
                    <a:pt x="0" y="1005"/>
                    <a:pt x="303" y="1958"/>
                    <a:pt x="318" y="2223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Oval 50"/>
            <p:cNvSpPr/>
            <p:nvPr/>
          </p:nvSpPr>
          <p:spPr>
            <a:xfrm>
              <a:off x="3016" y="3904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8154" name="Line 51"/>
            <p:cNvSpPr/>
            <p:nvPr/>
          </p:nvSpPr>
          <p:spPr>
            <a:xfrm>
              <a:off x="2517" y="890"/>
              <a:ext cx="0" cy="1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55" name="Line 52"/>
            <p:cNvSpPr/>
            <p:nvPr/>
          </p:nvSpPr>
          <p:spPr>
            <a:xfrm>
              <a:off x="3379" y="3748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00563" y="1285875"/>
            <a:ext cx="4643438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Cyclomatic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complexity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3+1=4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3-4-17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3-4-7-8-16-4-17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3-4-7-11-12-15-16-4-17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3-4-7-11-14-15-16-4-17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9155" name="Group 28"/>
          <p:cNvGrpSpPr/>
          <p:nvPr/>
        </p:nvGrpSpPr>
        <p:grpSpPr>
          <a:xfrm>
            <a:off x="214313" y="1357313"/>
            <a:ext cx="4071937" cy="4500562"/>
            <a:chOff x="476" y="527"/>
            <a:chExt cx="4037" cy="3720"/>
          </a:xfrm>
        </p:grpSpPr>
        <p:sp>
          <p:nvSpPr>
            <p:cNvPr id="49157" name="Oval 29"/>
            <p:cNvSpPr/>
            <p:nvPr/>
          </p:nvSpPr>
          <p:spPr>
            <a:xfrm>
              <a:off x="3016" y="3405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49158" name="Oval 30"/>
            <p:cNvSpPr/>
            <p:nvPr/>
          </p:nvSpPr>
          <p:spPr>
            <a:xfrm>
              <a:off x="2154" y="1071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159" name="Oval 31"/>
            <p:cNvSpPr/>
            <p:nvPr/>
          </p:nvSpPr>
          <p:spPr>
            <a:xfrm>
              <a:off x="2162" y="1706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5-7</a:t>
              </a:r>
            </a:p>
          </p:txBody>
        </p:sp>
        <p:sp>
          <p:nvSpPr>
            <p:cNvPr id="49160" name="Oval 32"/>
            <p:cNvSpPr/>
            <p:nvPr/>
          </p:nvSpPr>
          <p:spPr>
            <a:xfrm>
              <a:off x="1338" y="2370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161" name="Oval 33"/>
            <p:cNvSpPr/>
            <p:nvPr/>
          </p:nvSpPr>
          <p:spPr>
            <a:xfrm>
              <a:off x="3018" y="2223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9-11</a:t>
              </a:r>
            </a:p>
          </p:txBody>
        </p:sp>
        <p:sp>
          <p:nvSpPr>
            <p:cNvPr id="49162" name="Line 34"/>
            <p:cNvSpPr/>
            <p:nvPr/>
          </p:nvSpPr>
          <p:spPr>
            <a:xfrm>
              <a:off x="2517" y="1434"/>
              <a:ext cx="0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63" name="Line 35"/>
            <p:cNvSpPr/>
            <p:nvPr/>
          </p:nvSpPr>
          <p:spPr>
            <a:xfrm flipH="1">
              <a:off x="1702" y="2029"/>
              <a:ext cx="614" cy="2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64" name="Line 36"/>
            <p:cNvSpPr/>
            <p:nvPr/>
          </p:nvSpPr>
          <p:spPr>
            <a:xfrm>
              <a:off x="2716" y="2016"/>
              <a:ext cx="586" cy="1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65" name="Oval 37"/>
            <p:cNvSpPr/>
            <p:nvPr/>
          </p:nvSpPr>
          <p:spPr>
            <a:xfrm>
              <a:off x="2644" y="2795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9166" name="Oval 38"/>
            <p:cNvSpPr/>
            <p:nvPr/>
          </p:nvSpPr>
          <p:spPr>
            <a:xfrm>
              <a:off x="3616" y="2750"/>
              <a:ext cx="833" cy="3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latin typeface="Arial" panose="020B0604020202020204" pitchFamily="34" charset="0"/>
                  <a:ea typeface="宋体" panose="02010600030101010101" pitchFamily="2" charset="-122"/>
                </a:rPr>
                <a:t>13-14</a:t>
              </a:r>
            </a:p>
          </p:txBody>
        </p:sp>
        <p:sp>
          <p:nvSpPr>
            <p:cNvPr id="49167" name="Line 39"/>
            <p:cNvSpPr/>
            <p:nvPr/>
          </p:nvSpPr>
          <p:spPr>
            <a:xfrm flipH="1">
              <a:off x="2902" y="2550"/>
              <a:ext cx="294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68" name="Line 40"/>
            <p:cNvSpPr/>
            <p:nvPr/>
          </p:nvSpPr>
          <p:spPr>
            <a:xfrm>
              <a:off x="3658" y="2525"/>
              <a:ext cx="266" cy="2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69" name="Line 41"/>
            <p:cNvSpPr/>
            <p:nvPr/>
          </p:nvSpPr>
          <p:spPr>
            <a:xfrm>
              <a:off x="3107" y="3158"/>
              <a:ext cx="214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0" name="Line 42"/>
            <p:cNvSpPr/>
            <p:nvPr/>
          </p:nvSpPr>
          <p:spPr>
            <a:xfrm flipH="1">
              <a:off x="3470" y="3125"/>
              <a:ext cx="338" cy="2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1" name="Oval 43"/>
            <p:cNvSpPr/>
            <p:nvPr/>
          </p:nvSpPr>
          <p:spPr>
            <a:xfrm>
              <a:off x="476" y="3521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49172" name="Line 44"/>
            <p:cNvSpPr/>
            <p:nvPr/>
          </p:nvSpPr>
          <p:spPr>
            <a:xfrm>
              <a:off x="1758" y="2712"/>
              <a:ext cx="1282" cy="129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3" name="Line 45"/>
            <p:cNvSpPr/>
            <p:nvPr/>
          </p:nvSpPr>
          <p:spPr>
            <a:xfrm>
              <a:off x="3787" y="4110"/>
              <a:ext cx="7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4" name="Line 46"/>
            <p:cNvSpPr/>
            <p:nvPr/>
          </p:nvSpPr>
          <p:spPr>
            <a:xfrm flipH="1" flipV="1">
              <a:off x="4472" y="1213"/>
              <a:ext cx="41" cy="28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5" name="Line 47"/>
            <p:cNvSpPr/>
            <p:nvPr/>
          </p:nvSpPr>
          <p:spPr>
            <a:xfrm flipH="1">
              <a:off x="2911" y="1236"/>
              <a:ext cx="160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6" name="Oval 48"/>
            <p:cNvSpPr/>
            <p:nvPr/>
          </p:nvSpPr>
          <p:spPr>
            <a:xfrm>
              <a:off x="2154" y="527"/>
              <a:ext cx="747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0-3</a:t>
              </a:r>
            </a:p>
          </p:txBody>
        </p:sp>
        <p:sp>
          <p:nvSpPr>
            <p:cNvPr id="49177" name="Freeform 49"/>
            <p:cNvSpPr/>
            <p:nvPr/>
          </p:nvSpPr>
          <p:spPr>
            <a:xfrm>
              <a:off x="476" y="1298"/>
              <a:ext cx="1679" cy="2223"/>
            </a:xfrm>
            <a:custGeom>
              <a:avLst/>
              <a:gdLst>
                <a:gd name="txL" fmla="*/ 0 w 1679"/>
                <a:gd name="txT" fmla="*/ 0 h 2223"/>
                <a:gd name="txR" fmla="*/ 1679 w 1679"/>
                <a:gd name="txB" fmla="*/ 2223 h 2223"/>
              </a:gdLst>
              <a:ahLst/>
              <a:cxnLst>
                <a:cxn ang="0">
                  <a:pos x="1679" y="0"/>
                </a:cxn>
                <a:cxn ang="0">
                  <a:pos x="227" y="635"/>
                </a:cxn>
                <a:cxn ang="0">
                  <a:pos x="318" y="2223"/>
                </a:cxn>
              </a:cxnLst>
              <a:rect l="txL" t="txT" r="txR" b="txB"/>
              <a:pathLst>
                <a:path w="1679" h="2223">
                  <a:moveTo>
                    <a:pt x="1679" y="0"/>
                  </a:moveTo>
                  <a:cubicBezTo>
                    <a:pt x="1066" y="132"/>
                    <a:pt x="454" y="265"/>
                    <a:pt x="227" y="635"/>
                  </a:cubicBezTo>
                  <a:cubicBezTo>
                    <a:pt x="0" y="1005"/>
                    <a:pt x="303" y="1958"/>
                    <a:pt x="318" y="2223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Oval 50"/>
            <p:cNvSpPr/>
            <p:nvPr/>
          </p:nvSpPr>
          <p:spPr>
            <a:xfrm>
              <a:off x="3016" y="3904"/>
              <a:ext cx="746" cy="3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9179" name="Line 51"/>
            <p:cNvSpPr/>
            <p:nvPr/>
          </p:nvSpPr>
          <p:spPr>
            <a:xfrm>
              <a:off x="2517" y="890"/>
              <a:ext cx="0" cy="1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0" name="Line 52"/>
            <p:cNvSpPr/>
            <p:nvPr/>
          </p:nvSpPr>
          <p:spPr>
            <a:xfrm>
              <a:off x="3379" y="3748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18" name="Group 26"/>
          <p:cNvGraphicFramePr>
            <a:graphicFrameLocks noGrp="1"/>
          </p:cNvGraphicFramePr>
          <p:nvPr/>
        </p:nvGraphicFramePr>
        <p:xfrm>
          <a:off x="900113" y="1484313"/>
          <a:ext cx="7215188" cy="4513263"/>
        </p:xfrm>
        <a:graphic>
          <a:graphicData uri="http://schemas.openxmlformats.org/drawingml/2006/table">
            <a:tbl>
              <a:tblPr/>
              <a:tblGrid>
                <a:gridCol w="378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Path</a:t>
                      </a:r>
                    </a:p>
                  </a:txBody>
                  <a:tcPr marL="91439" marR="91439" marT="43130" marB="431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iStudents</a:t>
                      </a:r>
                      <a:r>
                        <a:rPr kumimoji="0" lang="en-US" altLang="zh-CN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int</a:t>
                      </a:r>
                      <a:r>
                        <a:rPr kumimoji="0" lang="en-US" altLang="zh-CN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iData</a:t>
                      </a:r>
                      <a:r>
                        <a:rPr kumimoji="0" lang="en-US" altLang="zh-CN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[ ]</a:t>
                      </a:r>
                      <a:endParaRPr kumimoji="0" lang="en-US" altLang="zh-CN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39" marR="91439" marT="43130" marB="431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27"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2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3-4-17 </a:t>
                      </a:r>
                    </a:p>
                  </a:txBody>
                  <a:tcPr marL="91439" marR="91439" marT="43130" marB="431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-1</a:t>
                      </a:r>
                      <a:r>
                        <a:rPr lang="zh-CN" altLang="en-US" sz="2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2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[2,3]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39" marR="91439" marT="43130" marB="431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3-4-7-8-16-4-17 </a:t>
                      </a:r>
                    </a:p>
                  </a:txBody>
                  <a:tcPr marL="91439" marR="91439" marT="43130" marB="431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3, [30,40,50]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39" marR="91439" marT="43130" marB="431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3-4-7-11-12-15-16-4-17</a:t>
                      </a:r>
                    </a:p>
                  </a:txBody>
                  <a:tcPr marL="91439" marR="91439" marT="43130" marB="431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3, [80,82,85] 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39" marR="91439" marT="43130" marB="431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3-4-7-11-14-15-16-4-17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39" marR="91439" marT="43130" marB="431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Null</a:t>
                      </a:r>
                    </a:p>
                  </a:txBody>
                  <a:tcPr marL="91439" marR="91439" marT="43130" marB="431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3214688" y="6143625"/>
            <a:ext cx="4525963" cy="714375"/>
          </a:xfrm>
          <a:prstGeom prst="wedgeRoundRectCallout">
            <a:avLst>
              <a:gd name="adj1" fmla="val -80092"/>
              <a:gd name="adj2" fmla="val -832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Dead code / Infeasible path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0" y="1341438"/>
            <a:ext cx="4183063" cy="4784725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Inputs: Score[i]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Outputs: n2, sum, average</a:t>
            </a: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 conditions decomposition</a:t>
            </a:r>
          </a:p>
          <a:p>
            <a:r>
              <a:rPr lang="en-US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Conditions decomposition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203" name="组合 48"/>
          <p:cNvGrpSpPr/>
          <p:nvPr/>
        </p:nvGrpSpPr>
        <p:grpSpPr>
          <a:xfrm>
            <a:off x="4427538" y="692150"/>
            <a:ext cx="4321175" cy="6165850"/>
            <a:chOff x="4427538" y="692150"/>
            <a:chExt cx="4321175" cy="6165850"/>
          </a:xfrm>
        </p:grpSpPr>
        <p:sp>
          <p:nvSpPr>
            <p:cNvPr id="51211" name="AutoShape 4"/>
            <p:cNvSpPr/>
            <p:nvPr/>
          </p:nvSpPr>
          <p:spPr>
            <a:xfrm>
              <a:off x="5219700" y="1628775"/>
              <a:ext cx="2665413" cy="647700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2" name="AutoShape 5"/>
            <p:cNvSpPr/>
            <p:nvPr/>
          </p:nvSpPr>
          <p:spPr>
            <a:xfrm>
              <a:off x="5219700" y="3140075"/>
              <a:ext cx="2808288" cy="576263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3" name="AutoShape 6"/>
            <p:cNvSpPr/>
            <p:nvPr/>
          </p:nvSpPr>
          <p:spPr>
            <a:xfrm>
              <a:off x="5940425" y="2492375"/>
              <a:ext cx="1368425" cy="360363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4" name="Rectangle 7"/>
            <p:cNvSpPr/>
            <p:nvPr/>
          </p:nvSpPr>
          <p:spPr>
            <a:xfrm>
              <a:off x="5435600" y="981075"/>
              <a:ext cx="2305050" cy="3603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5" name="Text Box 8"/>
            <p:cNvSpPr txBox="1"/>
            <p:nvPr/>
          </p:nvSpPr>
          <p:spPr>
            <a:xfrm>
              <a:off x="5580063" y="1773238"/>
              <a:ext cx="2376487" cy="4318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黑体" panose="02010609060101010101" pitchFamily="49" charset="-122"/>
                </a:rPr>
                <a:t>Score[i]≠-1 and n2&lt;50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6" name="Text Box 9"/>
            <p:cNvSpPr txBox="1"/>
            <p:nvPr/>
          </p:nvSpPr>
          <p:spPr>
            <a:xfrm>
              <a:off x="5148263" y="3284538"/>
              <a:ext cx="2808287" cy="5048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黑体" panose="02010609060101010101" pitchFamily="49" charset="-122"/>
                </a:rPr>
                <a:t>Score [i]&gt;0 and Score [i]&lt;100</a:t>
              </a:r>
            </a:p>
          </p:txBody>
        </p:sp>
        <p:sp>
          <p:nvSpPr>
            <p:cNvPr id="51217" name="Text Box 10"/>
            <p:cNvSpPr txBox="1"/>
            <p:nvPr/>
          </p:nvSpPr>
          <p:spPr>
            <a:xfrm>
              <a:off x="5867400" y="2492375"/>
              <a:ext cx="1368425" cy="2889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楷体_GB2312" pitchFamily="49" charset="-122"/>
                </a:rPr>
                <a:t>n2=n2+1</a:t>
              </a:r>
              <a:endPara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8" name="AutoShape 11"/>
            <p:cNvSpPr/>
            <p:nvPr/>
          </p:nvSpPr>
          <p:spPr>
            <a:xfrm>
              <a:off x="5867400" y="5373688"/>
              <a:ext cx="1439863" cy="431800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9" name="Line 12"/>
            <p:cNvSpPr/>
            <p:nvPr/>
          </p:nvSpPr>
          <p:spPr>
            <a:xfrm>
              <a:off x="5362575" y="5589588"/>
              <a:ext cx="571500" cy="15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0" name="Line 13"/>
            <p:cNvSpPr/>
            <p:nvPr/>
          </p:nvSpPr>
          <p:spPr>
            <a:xfrm>
              <a:off x="5362575" y="5589588"/>
              <a:ext cx="0" cy="2889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1" name="Line 14"/>
            <p:cNvSpPr/>
            <p:nvPr/>
          </p:nvSpPr>
          <p:spPr>
            <a:xfrm>
              <a:off x="7307263" y="5589588"/>
              <a:ext cx="569912" cy="15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2" name="Line 15"/>
            <p:cNvSpPr/>
            <p:nvPr/>
          </p:nvSpPr>
          <p:spPr>
            <a:xfrm>
              <a:off x="7885113" y="5589588"/>
              <a:ext cx="0" cy="2889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3" name="Rectangle 16"/>
            <p:cNvSpPr/>
            <p:nvPr/>
          </p:nvSpPr>
          <p:spPr>
            <a:xfrm>
              <a:off x="4714875" y="5878513"/>
              <a:ext cx="1296988" cy="3587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4" name="Rectangle 17"/>
            <p:cNvSpPr/>
            <p:nvPr/>
          </p:nvSpPr>
          <p:spPr>
            <a:xfrm>
              <a:off x="7092950" y="5876925"/>
              <a:ext cx="1512888" cy="3587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5" name="Rectangle 18"/>
            <p:cNvSpPr/>
            <p:nvPr/>
          </p:nvSpPr>
          <p:spPr>
            <a:xfrm>
              <a:off x="5292725" y="3932238"/>
              <a:ext cx="2592388" cy="360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6" name="Line 19"/>
            <p:cNvSpPr/>
            <p:nvPr/>
          </p:nvSpPr>
          <p:spPr>
            <a:xfrm>
              <a:off x="5364163" y="6237288"/>
              <a:ext cx="0" cy="2889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7" name="Line 20"/>
            <p:cNvSpPr/>
            <p:nvPr/>
          </p:nvSpPr>
          <p:spPr>
            <a:xfrm>
              <a:off x="7883525" y="6237288"/>
              <a:ext cx="0" cy="2889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8" name="Line 21"/>
            <p:cNvSpPr/>
            <p:nvPr/>
          </p:nvSpPr>
          <p:spPr>
            <a:xfrm>
              <a:off x="5362575" y="6526213"/>
              <a:ext cx="136842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9" name="Line 22"/>
            <p:cNvSpPr/>
            <p:nvPr/>
          </p:nvSpPr>
          <p:spPr>
            <a:xfrm flipH="1">
              <a:off x="6731000" y="6526213"/>
              <a:ext cx="11699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0" name="Text Box 23"/>
            <p:cNvSpPr txBox="1"/>
            <p:nvPr/>
          </p:nvSpPr>
          <p:spPr>
            <a:xfrm>
              <a:off x="5508625" y="981075"/>
              <a:ext cx="2232025" cy="4318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i=1,n1=n2=0,sum=0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1" name="Rectangle 24"/>
            <p:cNvSpPr/>
            <p:nvPr/>
          </p:nvSpPr>
          <p:spPr>
            <a:xfrm>
              <a:off x="5292725" y="3933825"/>
              <a:ext cx="2663825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n1=n1+1,sum=sum+ Score [i]</a:t>
              </a:r>
            </a:p>
          </p:txBody>
        </p:sp>
        <p:sp>
          <p:nvSpPr>
            <p:cNvPr id="51232" name="AutoShape 25"/>
            <p:cNvSpPr/>
            <p:nvPr/>
          </p:nvSpPr>
          <p:spPr>
            <a:xfrm>
              <a:off x="5867400" y="4508500"/>
              <a:ext cx="1368425" cy="360363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3" name="Text Box 26"/>
            <p:cNvSpPr txBox="1"/>
            <p:nvPr/>
          </p:nvSpPr>
          <p:spPr>
            <a:xfrm>
              <a:off x="5867400" y="4508500"/>
              <a:ext cx="1371600" cy="4016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楷体_GB2312" pitchFamily="49" charset="-122"/>
                </a:rPr>
                <a:t>i=i+1</a:t>
              </a:r>
              <a:endPara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4" name="Line 27"/>
            <p:cNvSpPr/>
            <p:nvPr/>
          </p:nvSpPr>
          <p:spPr>
            <a:xfrm>
              <a:off x="6588125" y="692150"/>
              <a:ext cx="0" cy="287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5" name="Line 28"/>
            <p:cNvSpPr/>
            <p:nvPr/>
          </p:nvSpPr>
          <p:spPr>
            <a:xfrm>
              <a:off x="6588125" y="1341438"/>
              <a:ext cx="0" cy="287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6" name="Line 29"/>
            <p:cNvSpPr/>
            <p:nvPr/>
          </p:nvSpPr>
          <p:spPr>
            <a:xfrm>
              <a:off x="6588125" y="22764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7" name="Line 30"/>
            <p:cNvSpPr/>
            <p:nvPr/>
          </p:nvSpPr>
          <p:spPr>
            <a:xfrm>
              <a:off x="6588125" y="2852738"/>
              <a:ext cx="0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8" name="Line 31"/>
            <p:cNvSpPr/>
            <p:nvPr/>
          </p:nvSpPr>
          <p:spPr>
            <a:xfrm>
              <a:off x="6588125" y="3716338"/>
              <a:ext cx="0" cy="2174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9" name="Line 32"/>
            <p:cNvSpPr/>
            <p:nvPr/>
          </p:nvSpPr>
          <p:spPr>
            <a:xfrm>
              <a:off x="6588125" y="4292600"/>
              <a:ext cx="0" cy="217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40" name="Line 33"/>
            <p:cNvSpPr/>
            <p:nvPr/>
          </p:nvSpPr>
          <p:spPr>
            <a:xfrm>
              <a:off x="6732588" y="6524625"/>
              <a:ext cx="0" cy="3333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41" name="Rectangle 34"/>
            <p:cNvSpPr/>
            <p:nvPr/>
          </p:nvSpPr>
          <p:spPr>
            <a:xfrm>
              <a:off x="6300788" y="5445125"/>
              <a:ext cx="582612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n1&gt;0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2" name="Rectangle 35"/>
            <p:cNvSpPr/>
            <p:nvPr/>
          </p:nvSpPr>
          <p:spPr>
            <a:xfrm>
              <a:off x="4787900" y="5876925"/>
              <a:ext cx="1104900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average=-1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3" name="Rectangle 36"/>
            <p:cNvSpPr/>
            <p:nvPr/>
          </p:nvSpPr>
          <p:spPr>
            <a:xfrm>
              <a:off x="7092950" y="5876925"/>
              <a:ext cx="1528763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average=sum/n1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4" name="Line 37"/>
            <p:cNvSpPr/>
            <p:nvPr/>
          </p:nvSpPr>
          <p:spPr>
            <a:xfrm>
              <a:off x="6588125" y="4868863"/>
              <a:ext cx="0" cy="1444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5" name="Line 38"/>
            <p:cNvSpPr/>
            <p:nvPr/>
          </p:nvSpPr>
          <p:spPr>
            <a:xfrm>
              <a:off x="6588125" y="5013325"/>
              <a:ext cx="21605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6" name="Line 39"/>
            <p:cNvSpPr/>
            <p:nvPr/>
          </p:nvSpPr>
          <p:spPr>
            <a:xfrm flipV="1">
              <a:off x="8748713" y="1412875"/>
              <a:ext cx="0" cy="3600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7" name="Line 40"/>
            <p:cNvSpPr/>
            <p:nvPr/>
          </p:nvSpPr>
          <p:spPr>
            <a:xfrm flipH="1">
              <a:off x="6588125" y="1412875"/>
              <a:ext cx="21605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48" name="Line 41"/>
            <p:cNvSpPr/>
            <p:nvPr/>
          </p:nvSpPr>
          <p:spPr>
            <a:xfrm flipH="1">
              <a:off x="4427538" y="1989138"/>
              <a:ext cx="7921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9" name="Line 42"/>
            <p:cNvSpPr/>
            <p:nvPr/>
          </p:nvSpPr>
          <p:spPr>
            <a:xfrm>
              <a:off x="4427538" y="1989138"/>
              <a:ext cx="0" cy="31686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0" name="Line 43"/>
            <p:cNvSpPr/>
            <p:nvPr/>
          </p:nvSpPr>
          <p:spPr>
            <a:xfrm>
              <a:off x="4427538" y="5157788"/>
              <a:ext cx="2160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1" name="Line 44"/>
            <p:cNvSpPr/>
            <p:nvPr/>
          </p:nvSpPr>
          <p:spPr>
            <a:xfrm>
              <a:off x="6588125" y="5157788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52" name="Line 45"/>
            <p:cNvSpPr/>
            <p:nvPr/>
          </p:nvSpPr>
          <p:spPr>
            <a:xfrm flipH="1">
              <a:off x="4716463" y="3429000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3" name="Line 46"/>
            <p:cNvSpPr/>
            <p:nvPr/>
          </p:nvSpPr>
          <p:spPr>
            <a:xfrm>
              <a:off x="4716463" y="3429000"/>
              <a:ext cx="0" cy="10080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4" name="Line 47"/>
            <p:cNvSpPr/>
            <p:nvPr/>
          </p:nvSpPr>
          <p:spPr>
            <a:xfrm flipV="1">
              <a:off x="4716463" y="4437063"/>
              <a:ext cx="18716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571500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4</a:t>
            </a:r>
          </a:p>
        </p:txBody>
      </p:sp>
      <p:sp>
        <p:nvSpPr>
          <p:cNvPr id="49" name="矩形 48"/>
          <p:cNvSpPr/>
          <p:nvPr/>
        </p:nvSpPr>
        <p:spPr>
          <a:xfrm>
            <a:off x="6858000" y="2143125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14875" y="1571625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29438" y="3571875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86313" y="3071813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86313" y="5429250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072438" y="5429250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81"/>
          <p:cNvGrpSpPr/>
          <p:nvPr/>
        </p:nvGrpSpPr>
        <p:grpSpPr>
          <a:xfrm>
            <a:off x="5981700" y="1125538"/>
            <a:ext cx="2162175" cy="5545137"/>
            <a:chOff x="4427538" y="1125538"/>
            <a:chExt cx="2162175" cy="5545137"/>
          </a:xfrm>
        </p:grpSpPr>
        <p:sp>
          <p:nvSpPr>
            <p:cNvPr id="53308" name="Oval 4"/>
            <p:cNvSpPr/>
            <p:nvPr/>
          </p:nvSpPr>
          <p:spPr>
            <a:xfrm>
              <a:off x="4427538" y="1125538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09" name="Oval 5"/>
            <p:cNvSpPr/>
            <p:nvPr/>
          </p:nvSpPr>
          <p:spPr>
            <a:xfrm>
              <a:off x="4427538" y="1916113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0" name="Oval 6"/>
            <p:cNvSpPr/>
            <p:nvPr/>
          </p:nvSpPr>
          <p:spPr>
            <a:xfrm>
              <a:off x="4932363" y="2492375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1" name="Oval 7"/>
            <p:cNvSpPr/>
            <p:nvPr/>
          </p:nvSpPr>
          <p:spPr>
            <a:xfrm>
              <a:off x="5435600" y="2997200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2" name="Oval 8"/>
            <p:cNvSpPr/>
            <p:nvPr/>
          </p:nvSpPr>
          <p:spPr>
            <a:xfrm>
              <a:off x="6084888" y="3573463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3" name="Oval 9"/>
            <p:cNvSpPr/>
            <p:nvPr/>
          </p:nvSpPr>
          <p:spPr>
            <a:xfrm>
              <a:off x="5508625" y="4292600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4" name="Oval 10"/>
            <p:cNvSpPr/>
            <p:nvPr/>
          </p:nvSpPr>
          <p:spPr>
            <a:xfrm>
              <a:off x="5580063" y="5013325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5" name="Oval 11"/>
            <p:cNvSpPr/>
            <p:nvPr/>
          </p:nvSpPr>
          <p:spPr>
            <a:xfrm>
              <a:off x="6084888" y="5661025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6" name="Oval 12"/>
            <p:cNvSpPr/>
            <p:nvPr/>
          </p:nvSpPr>
          <p:spPr>
            <a:xfrm>
              <a:off x="5076825" y="5661025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7" name="Oval 13"/>
            <p:cNvSpPr/>
            <p:nvPr/>
          </p:nvSpPr>
          <p:spPr>
            <a:xfrm>
              <a:off x="5580063" y="6165850"/>
              <a:ext cx="504825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8" name="Line 14"/>
            <p:cNvSpPr/>
            <p:nvPr/>
          </p:nvSpPr>
          <p:spPr>
            <a:xfrm flipH="1">
              <a:off x="5435600" y="5445125"/>
              <a:ext cx="288925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19" name="Line 15"/>
            <p:cNvSpPr/>
            <p:nvPr/>
          </p:nvSpPr>
          <p:spPr>
            <a:xfrm>
              <a:off x="5940425" y="5445125"/>
              <a:ext cx="215900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0" name="Line 16"/>
            <p:cNvSpPr/>
            <p:nvPr/>
          </p:nvSpPr>
          <p:spPr>
            <a:xfrm>
              <a:off x="5435600" y="6092825"/>
              <a:ext cx="21590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1" name="Line 17"/>
            <p:cNvSpPr/>
            <p:nvPr/>
          </p:nvSpPr>
          <p:spPr>
            <a:xfrm flipH="1">
              <a:off x="6011863" y="6092825"/>
              <a:ext cx="21590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2" name="Line 18"/>
            <p:cNvSpPr/>
            <p:nvPr/>
          </p:nvSpPr>
          <p:spPr>
            <a:xfrm>
              <a:off x="5724525" y="3500438"/>
              <a:ext cx="0" cy="7921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3" name="Line 19"/>
            <p:cNvSpPr/>
            <p:nvPr/>
          </p:nvSpPr>
          <p:spPr>
            <a:xfrm>
              <a:off x="5867400" y="3429000"/>
              <a:ext cx="288925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4" name="Line 20"/>
            <p:cNvSpPr/>
            <p:nvPr/>
          </p:nvSpPr>
          <p:spPr>
            <a:xfrm flipH="1">
              <a:off x="5940425" y="4076700"/>
              <a:ext cx="287338" cy="360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5" name="Line 21"/>
            <p:cNvSpPr/>
            <p:nvPr/>
          </p:nvSpPr>
          <p:spPr>
            <a:xfrm>
              <a:off x="5364163" y="2924175"/>
              <a:ext cx="144462" cy="1444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6" name="Line 22"/>
            <p:cNvSpPr/>
            <p:nvPr/>
          </p:nvSpPr>
          <p:spPr>
            <a:xfrm>
              <a:off x="4859338" y="2349500"/>
              <a:ext cx="144462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7" name="Line 23"/>
            <p:cNvSpPr/>
            <p:nvPr/>
          </p:nvSpPr>
          <p:spPr>
            <a:xfrm>
              <a:off x="4643438" y="1628775"/>
              <a:ext cx="0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53328" name="AutoShape 24"/>
            <p:cNvCxnSpPr>
              <a:stCxn id="53313" idx="6"/>
              <a:endCxn id="53309" idx="6"/>
            </p:cNvCxnSpPr>
            <p:nvPr/>
          </p:nvCxnSpPr>
          <p:spPr>
            <a:xfrm flipH="1" flipV="1">
              <a:off x="4932363" y="2168525"/>
              <a:ext cx="1081087" cy="2376488"/>
            </a:xfrm>
            <a:prstGeom prst="curvedConnector3">
              <a:avLst>
                <a:gd name="adj1" fmla="val -1045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329" name="AutoShape 25"/>
            <p:cNvCxnSpPr>
              <a:stCxn id="53309" idx="2"/>
              <a:endCxn id="53314" idx="2"/>
            </p:cNvCxnSpPr>
            <p:nvPr/>
          </p:nvCxnSpPr>
          <p:spPr>
            <a:xfrm rot="10800000" flipH="1" flipV="1">
              <a:off x="4427538" y="2168525"/>
              <a:ext cx="1152525" cy="3097213"/>
            </a:xfrm>
            <a:prstGeom prst="curvedConnector3">
              <a:avLst>
                <a:gd name="adj1" fmla="val -19833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3330" name="Text Box 26"/>
            <p:cNvSpPr txBox="1"/>
            <p:nvPr/>
          </p:nvSpPr>
          <p:spPr>
            <a:xfrm>
              <a:off x="4500563" y="1196975"/>
              <a:ext cx="358775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331" name="Text Box 27"/>
            <p:cNvSpPr txBox="1"/>
            <p:nvPr/>
          </p:nvSpPr>
          <p:spPr>
            <a:xfrm>
              <a:off x="4427538" y="1989138"/>
              <a:ext cx="504825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332" name="Text Box 28"/>
            <p:cNvSpPr txBox="1"/>
            <p:nvPr/>
          </p:nvSpPr>
          <p:spPr>
            <a:xfrm>
              <a:off x="4932363" y="2565400"/>
              <a:ext cx="503237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3333" name="Text Box 29"/>
            <p:cNvSpPr txBox="1"/>
            <p:nvPr/>
          </p:nvSpPr>
          <p:spPr>
            <a:xfrm>
              <a:off x="5435600" y="3068638"/>
              <a:ext cx="504825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334" name="Text Box 30"/>
            <p:cNvSpPr txBox="1"/>
            <p:nvPr/>
          </p:nvSpPr>
          <p:spPr>
            <a:xfrm>
              <a:off x="6084888" y="3644900"/>
              <a:ext cx="503237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335" name="Text Box 31"/>
            <p:cNvSpPr txBox="1"/>
            <p:nvPr/>
          </p:nvSpPr>
          <p:spPr>
            <a:xfrm>
              <a:off x="5508625" y="4365625"/>
              <a:ext cx="503238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3336" name="Text Box 32"/>
            <p:cNvSpPr txBox="1"/>
            <p:nvPr/>
          </p:nvSpPr>
          <p:spPr>
            <a:xfrm>
              <a:off x="5580063" y="5084763"/>
              <a:ext cx="576262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3337" name="Text Box 33"/>
            <p:cNvSpPr txBox="1"/>
            <p:nvPr/>
          </p:nvSpPr>
          <p:spPr>
            <a:xfrm>
              <a:off x="5076825" y="5734050"/>
              <a:ext cx="503238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3338" name="Text Box 34"/>
            <p:cNvSpPr txBox="1"/>
            <p:nvPr/>
          </p:nvSpPr>
          <p:spPr>
            <a:xfrm>
              <a:off x="6084888" y="5734050"/>
              <a:ext cx="503237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3339" name="Text Box 35"/>
            <p:cNvSpPr txBox="1"/>
            <p:nvPr/>
          </p:nvSpPr>
          <p:spPr>
            <a:xfrm>
              <a:off x="5580063" y="6237288"/>
              <a:ext cx="504825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4--</a:t>
            </a:r>
            <a:r>
              <a:rPr kumimoji="1" lang="en-US" altLang="zh-CN" sz="36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Answer 1</a:t>
            </a:r>
          </a:p>
        </p:txBody>
      </p:sp>
      <p:grpSp>
        <p:nvGrpSpPr>
          <p:cNvPr id="53252" name="组合 92"/>
          <p:cNvGrpSpPr/>
          <p:nvPr/>
        </p:nvGrpSpPr>
        <p:grpSpPr>
          <a:xfrm>
            <a:off x="179388" y="642938"/>
            <a:ext cx="4321175" cy="6000750"/>
            <a:chOff x="179387" y="642918"/>
            <a:chExt cx="4321175" cy="6000792"/>
          </a:xfrm>
        </p:grpSpPr>
        <p:grpSp>
          <p:nvGrpSpPr>
            <p:cNvPr id="53253" name="组合 36"/>
            <p:cNvGrpSpPr/>
            <p:nvPr/>
          </p:nvGrpSpPr>
          <p:grpSpPr>
            <a:xfrm>
              <a:off x="179387" y="642918"/>
              <a:ext cx="4321175" cy="6000792"/>
              <a:chOff x="4427538" y="692150"/>
              <a:chExt cx="4321175" cy="6165850"/>
            </a:xfrm>
          </p:grpSpPr>
          <p:sp>
            <p:nvSpPr>
              <p:cNvPr id="53264" name="AutoShape 4"/>
              <p:cNvSpPr/>
              <p:nvPr/>
            </p:nvSpPr>
            <p:spPr>
              <a:xfrm>
                <a:off x="5219700" y="1628775"/>
                <a:ext cx="2665413" cy="647700"/>
              </a:xfrm>
              <a:prstGeom prst="flowChartDecision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5" name="AutoShape 5"/>
              <p:cNvSpPr/>
              <p:nvPr/>
            </p:nvSpPr>
            <p:spPr>
              <a:xfrm>
                <a:off x="5219700" y="3140075"/>
                <a:ext cx="2808288" cy="576263"/>
              </a:xfrm>
              <a:prstGeom prst="flowChartDecision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6" name="AutoShape 6"/>
              <p:cNvSpPr/>
              <p:nvPr/>
            </p:nvSpPr>
            <p:spPr>
              <a:xfrm>
                <a:off x="5940425" y="2492375"/>
                <a:ext cx="1368425" cy="360363"/>
              </a:xfrm>
              <a:prstGeom prst="flowChartProcess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7" name="Rectangle 7"/>
              <p:cNvSpPr/>
              <p:nvPr/>
            </p:nvSpPr>
            <p:spPr>
              <a:xfrm>
                <a:off x="5435600" y="981075"/>
                <a:ext cx="2305050" cy="360363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8" name="Text Box 8"/>
              <p:cNvSpPr txBox="1"/>
              <p:nvPr/>
            </p:nvSpPr>
            <p:spPr>
              <a:xfrm>
                <a:off x="5580063" y="1773238"/>
                <a:ext cx="2376487" cy="4318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Score[i]≠-1 and n2&lt;50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9" name="Text Box 9"/>
              <p:cNvSpPr txBox="1"/>
              <p:nvPr/>
            </p:nvSpPr>
            <p:spPr>
              <a:xfrm>
                <a:off x="5148263" y="3284538"/>
                <a:ext cx="2808287" cy="5048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Score [i]&gt;0 and Score [i]&lt;100</a:t>
                </a:r>
              </a:p>
            </p:txBody>
          </p:sp>
          <p:sp>
            <p:nvSpPr>
              <p:cNvPr id="53270" name="Text Box 10"/>
              <p:cNvSpPr txBox="1"/>
              <p:nvPr/>
            </p:nvSpPr>
            <p:spPr>
              <a:xfrm>
                <a:off x="5867400" y="2492375"/>
                <a:ext cx="1368425" cy="2889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楷体_GB2312" pitchFamily="49" charset="-122"/>
                  </a:rPr>
                  <a:t>n2=n2+1</a:t>
                </a:r>
                <a:endPara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71" name="AutoShape 11"/>
              <p:cNvSpPr/>
              <p:nvPr/>
            </p:nvSpPr>
            <p:spPr>
              <a:xfrm>
                <a:off x="5867400" y="5373688"/>
                <a:ext cx="1439863" cy="431800"/>
              </a:xfrm>
              <a:prstGeom prst="flowChartDecision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72" name="Line 12"/>
              <p:cNvSpPr/>
              <p:nvPr/>
            </p:nvSpPr>
            <p:spPr>
              <a:xfrm>
                <a:off x="5362575" y="5589588"/>
                <a:ext cx="571500" cy="158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3" name="Line 13"/>
              <p:cNvSpPr/>
              <p:nvPr/>
            </p:nvSpPr>
            <p:spPr>
              <a:xfrm>
                <a:off x="5362575" y="5589588"/>
                <a:ext cx="0" cy="2889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74" name="Line 14"/>
              <p:cNvSpPr/>
              <p:nvPr/>
            </p:nvSpPr>
            <p:spPr>
              <a:xfrm>
                <a:off x="7307263" y="5589588"/>
                <a:ext cx="569912" cy="158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5" name="Line 15"/>
              <p:cNvSpPr/>
              <p:nvPr/>
            </p:nvSpPr>
            <p:spPr>
              <a:xfrm>
                <a:off x="7885113" y="5589588"/>
                <a:ext cx="0" cy="2889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76" name="Rectangle 16"/>
              <p:cNvSpPr/>
              <p:nvPr/>
            </p:nvSpPr>
            <p:spPr>
              <a:xfrm>
                <a:off x="4714875" y="5878513"/>
                <a:ext cx="1296988" cy="35877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77" name="Rectangle 17"/>
              <p:cNvSpPr/>
              <p:nvPr/>
            </p:nvSpPr>
            <p:spPr>
              <a:xfrm>
                <a:off x="7092950" y="5876925"/>
                <a:ext cx="1512888" cy="35877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78" name="Rectangle 18"/>
              <p:cNvSpPr/>
              <p:nvPr/>
            </p:nvSpPr>
            <p:spPr>
              <a:xfrm>
                <a:off x="5292725" y="3932238"/>
                <a:ext cx="2592388" cy="36036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79" name="Line 19"/>
              <p:cNvSpPr/>
              <p:nvPr/>
            </p:nvSpPr>
            <p:spPr>
              <a:xfrm>
                <a:off x="5364163" y="6237288"/>
                <a:ext cx="0" cy="2889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80" name="Line 20"/>
              <p:cNvSpPr/>
              <p:nvPr/>
            </p:nvSpPr>
            <p:spPr>
              <a:xfrm>
                <a:off x="7883525" y="6237288"/>
                <a:ext cx="0" cy="2889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81" name="Line 21"/>
              <p:cNvSpPr/>
              <p:nvPr/>
            </p:nvSpPr>
            <p:spPr>
              <a:xfrm>
                <a:off x="5362575" y="6526213"/>
                <a:ext cx="136842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82" name="Line 22"/>
              <p:cNvSpPr/>
              <p:nvPr/>
            </p:nvSpPr>
            <p:spPr>
              <a:xfrm flipH="1">
                <a:off x="6731000" y="6526213"/>
                <a:ext cx="116998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83" name="Text Box 23"/>
              <p:cNvSpPr txBox="1"/>
              <p:nvPr/>
            </p:nvSpPr>
            <p:spPr>
              <a:xfrm>
                <a:off x="5508625" y="981075"/>
                <a:ext cx="2232025" cy="4318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latin typeface="Arial" panose="020B0604020202020204" pitchFamily="34" charset="0"/>
                    <a:ea typeface="楷体_GB2312" pitchFamily="49" charset="-122"/>
                  </a:rPr>
                  <a:t>i=1,n1=n2=0,sum=0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84" name="Rectangle 24"/>
              <p:cNvSpPr/>
              <p:nvPr/>
            </p:nvSpPr>
            <p:spPr>
              <a:xfrm>
                <a:off x="5292725" y="3933825"/>
                <a:ext cx="2663825" cy="316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n1=n1+1,sum=sum+ Score [i]</a:t>
                </a:r>
              </a:p>
            </p:txBody>
          </p:sp>
          <p:sp>
            <p:nvSpPr>
              <p:cNvPr id="53285" name="AutoShape 25"/>
              <p:cNvSpPr/>
              <p:nvPr/>
            </p:nvSpPr>
            <p:spPr>
              <a:xfrm>
                <a:off x="5867400" y="4508500"/>
                <a:ext cx="1368425" cy="360363"/>
              </a:xfrm>
              <a:prstGeom prst="flowChartProcess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86" name="Text Box 26"/>
              <p:cNvSpPr txBox="1"/>
              <p:nvPr/>
            </p:nvSpPr>
            <p:spPr>
              <a:xfrm>
                <a:off x="5867400" y="4508500"/>
                <a:ext cx="1371600" cy="40163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楷体_GB2312" pitchFamily="49" charset="-122"/>
                  </a:rPr>
                  <a:t>i=i+1</a:t>
                </a:r>
                <a:endPara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87" name="Line 27"/>
              <p:cNvSpPr/>
              <p:nvPr/>
            </p:nvSpPr>
            <p:spPr>
              <a:xfrm>
                <a:off x="6588125" y="692150"/>
                <a:ext cx="0" cy="28733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88" name="Line 28"/>
              <p:cNvSpPr/>
              <p:nvPr/>
            </p:nvSpPr>
            <p:spPr>
              <a:xfrm>
                <a:off x="6588125" y="1341438"/>
                <a:ext cx="0" cy="2873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89" name="Line 29"/>
              <p:cNvSpPr/>
              <p:nvPr/>
            </p:nvSpPr>
            <p:spPr>
              <a:xfrm>
                <a:off x="6588125" y="2276475"/>
                <a:ext cx="0" cy="2159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90" name="Line 30"/>
              <p:cNvSpPr/>
              <p:nvPr/>
            </p:nvSpPr>
            <p:spPr>
              <a:xfrm>
                <a:off x="6588125" y="2852738"/>
                <a:ext cx="0" cy="2889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91" name="Line 31"/>
              <p:cNvSpPr/>
              <p:nvPr/>
            </p:nvSpPr>
            <p:spPr>
              <a:xfrm>
                <a:off x="6588125" y="3716338"/>
                <a:ext cx="0" cy="21748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92" name="Line 32"/>
              <p:cNvSpPr/>
              <p:nvPr/>
            </p:nvSpPr>
            <p:spPr>
              <a:xfrm>
                <a:off x="6588125" y="4292600"/>
                <a:ext cx="0" cy="217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93" name="Line 33"/>
              <p:cNvSpPr/>
              <p:nvPr/>
            </p:nvSpPr>
            <p:spPr>
              <a:xfrm>
                <a:off x="6732588" y="6524625"/>
                <a:ext cx="0" cy="33337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94" name="Rectangle 34"/>
              <p:cNvSpPr/>
              <p:nvPr/>
            </p:nvSpPr>
            <p:spPr>
              <a:xfrm>
                <a:off x="6300788" y="5445125"/>
                <a:ext cx="582612" cy="304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n1&gt;0</a:t>
                </a:r>
                <a:endPara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5" name="Rectangle 35"/>
              <p:cNvSpPr/>
              <p:nvPr/>
            </p:nvSpPr>
            <p:spPr>
              <a:xfrm>
                <a:off x="4787900" y="5876925"/>
                <a:ext cx="1093569" cy="316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average=-1</a:t>
                </a:r>
                <a:endPara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6" name="Rectangle 36"/>
              <p:cNvSpPr/>
              <p:nvPr/>
            </p:nvSpPr>
            <p:spPr>
              <a:xfrm>
                <a:off x="7096546" y="5876925"/>
                <a:ext cx="1521570" cy="316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average=sum/n1</a:t>
                </a:r>
                <a:endPara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97" name="Line 37"/>
              <p:cNvSpPr/>
              <p:nvPr/>
            </p:nvSpPr>
            <p:spPr>
              <a:xfrm>
                <a:off x="6588125" y="4868863"/>
                <a:ext cx="0" cy="1444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98" name="Line 38"/>
              <p:cNvSpPr/>
              <p:nvPr/>
            </p:nvSpPr>
            <p:spPr>
              <a:xfrm>
                <a:off x="6588125" y="5013325"/>
                <a:ext cx="21605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99" name="Line 39"/>
              <p:cNvSpPr/>
              <p:nvPr/>
            </p:nvSpPr>
            <p:spPr>
              <a:xfrm flipV="1">
                <a:off x="8748713" y="1412875"/>
                <a:ext cx="0" cy="360045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00" name="Line 40"/>
              <p:cNvSpPr/>
              <p:nvPr/>
            </p:nvSpPr>
            <p:spPr>
              <a:xfrm flipH="1">
                <a:off x="6588125" y="1412875"/>
                <a:ext cx="21605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301" name="Line 41"/>
              <p:cNvSpPr/>
              <p:nvPr/>
            </p:nvSpPr>
            <p:spPr>
              <a:xfrm flipH="1">
                <a:off x="4427538" y="1989138"/>
                <a:ext cx="79216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02" name="Line 42"/>
              <p:cNvSpPr/>
              <p:nvPr/>
            </p:nvSpPr>
            <p:spPr>
              <a:xfrm>
                <a:off x="4427538" y="1989138"/>
                <a:ext cx="0" cy="316865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03" name="Line 43"/>
              <p:cNvSpPr/>
              <p:nvPr/>
            </p:nvSpPr>
            <p:spPr>
              <a:xfrm>
                <a:off x="4427538" y="5157788"/>
                <a:ext cx="216058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04" name="Line 44"/>
              <p:cNvSpPr/>
              <p:nvPr/>
            </p:nvSpPr>
            <p:spPr>
              <a:xfrm>
                <a:off x="6588125" y="5157788"/>
                <a:ext cx="0" cy="2159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305" name="Line 45"/>
              <p:cNvSpPr/>
              <p:nvPr/>
            </p:nvSpPr>
            <p:spPr>
              <a:xfrm flipH="1">
                <a:off x="4716463" y="3429000"/>
                <a:ext cx="50323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06" name="Line 46"/>
              <p:cNvSpPr/>
              <p:nvPr/>
            </p:nvSpPr>
            <p:spPr>
              <a:xfrm>
                <a:off x="4716463" y="3429000"/>
                <a:ext cx="0" cy="100806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07" name="Line 47"/>
              <p:cNvSpPr/>
              <p:nvPr/>
            </p:nvSpPr>
            <p:spPr>
              <a:xfrm flipV="1">
                <a:off x="4716463" y="4437063"/>
                <a:ext cx="187166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83" name="矩形 82"/>
            <p:cNvSpPr/>
            <p:nvPr/>
          </p:nvSpPr>
          <p:spPr>
            <a:xfrm>
              <a:off x="571499" y="928670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42937" y="1500174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214437" y="2428867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714374" y="2857495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71499" y="3786190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5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142999" y="4429131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6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214437" y="5072074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7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00062" y="5357826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857624" y="5357826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9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143124" y="5929330"/>
              <a:ext cx="57150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6863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Answer 1, derive the basis paths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1-2-7-8-10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1-2-7-9-10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1-2-3-4-6-2-7-8-10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1-2-3-4-5-6-2-7-9-10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44"/>
          <p:cNvGrpSpPr/>
          <p:nvPr/>
        </p:nvGrpSpPr>
        <p:grpSpPr>
          <a:xfrm>
            <a:off x="4286250" y="1000125"/>
            <a:ext cx="3806825" cy="5473700"/>
            <a:chOff x="2555875" y="981075"/>
            <a:chExt cx="4679950" cy="5473700"/>
          </a:xfrm>
        </p:grpSpPr>
        <p:sp>
          <p:nvSpPr>
            <p:cNvPr id="56390" name="Oval 4"/>
            <p:cNvSpPr/>
            <p:nvPr/>
          </p:nvSpPr>
          <p:spPr>
            <a:xfrm>
              <a:off x="5364163" y="981075"/>
              <a:ext cx="503237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91" name="Oval 5"/>
            <p:cNvSpPr/>
            <p:nvPr/>
          </p:nvSpPr>
          <p:spPr>
            <a:xfrm>
              <a:off x="5364163" y="1773238"/>
              <a:ext cx="503237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92" name="Oval 6"/>
            <p:cNvSpPr/>
            <p:nvPr/>
          </p:nvSpPr>
          <p:spPr>
            <a:xfrm>
              <a:off x="5364163" y="2565400"/>
              <a:ext cx="503237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93" name="Oval 7"/>
            <p:cNvSpPr/>
            <p:nvPr/>
          </p:nvSpPr>
          <p:spPr>
            <a:xfrm>
              <a:off x="6732588" y="5373688"/>
              <a:ext cx="503237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94" name="Oval 8"/>
            <p:cNvSpPr/>
            <p:nvPr/>
          </p:nvSpPr>
          <p:spPr>
            <a:xfrm>
              <a:off x="6156325" y="4868863"/>
              <a:ext cx="503238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95" name="Oval 9"/>
            <p:cNvSpPr/>
            <p:nvPr/>
          </p:nvSpPr>
          <p:spPr>
            <a:xfrm>
              <a:off x="5364163" y="3357563"/>
              <a:ext cx="503237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96" name="Oval 10"/>
            <p:cNvSpPr/>
            <p:nvPr/>
          </p:nvSpPr>
          <p:spPr>
            <a:xfrm>
              <a:off x="5364163" y="4221163"/>
              <a:ext cx="503237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97" name="Oval 11"/>
            <p:cNvSpPr/>
            <p:nvPr/>
          </p:nvSpPr>
          <p:spPr>
            <a:xfrm>
              <a:off x="5364163" y="5949950"/>
              <a:ext cx="503237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98" name="Oval 12"/>
            <p:cNvSpPr/>
            <p:nvPr/>
          </p:nvSpPr>
          <p:spPr>
            <a:xfrm>
              <a:off x="3132138" y="4292600"/>
              <a:ext cx="503237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99" name="Oval 13"/>
            <p:cNvSpPr/>
            <p:nvPr/>
          </p:nvSpPr>
          <p:spPr>
            <a:xfrm>
              <a:off x="3708400" y="3573463"/>
              <a:ext cx="503238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400" name="Oval 14"/>
            <p:cNvSpPr/>
            <p:nvPr/>
          </p:nvSpPr>
          <p:spPr>
            <a:xfrm>
              <a:off x="2555875" y="3573463"/>
              <a:ext cx="503238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401" name="Oval 15"/>
            <p:cNvSpPr/>
            <p:nvPr/>
          </p:nvSpPr>
          <p:spPr>
            <a:xfrm>
              <a:off x="3132138" y="2924175"/>
              <a:ext cx="503237" cy="504825"/>
            </a:xfrm>
            <a:prstGeom prst="ellipse">
              <a:avLst/>
            </a:prstGeom>
            <a:solidFill>
              <a:schemeClr val="accent1">
                <a:alpha val="32941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402" name="Line 16"/>
            <p:cNvSpPr/>
            <p:nvPr/>
          </p:nvSpPr>
          <p:spPr>
            <a:xfrm>
              <a:off x="5580063" y="1484313"/>
              <a:ext cx="0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03" name="Line 17"/>
            <p:cNvSpPr/>
            <p:nvPr/>
          </p:nvSpPr>
          <p:spPr>
            <a:xfrm>
              <a:off x="5580063" y="2276475"/>
              <a:ext cx="0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04" name="Line 18"/>
            <p:cNvSpPr/>
            <p:nvPr/>
          </p:nvSpPr>
          <p:spPr>
            <a:xfrm>
              <a:off x="5580063" y="3068638"/>
              <a:ext cx="0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05" name="Line 19"/>
            <p:cNvSpPr/>
            <p:nvPr/>
          </p:nvSpPr>
          <p:spPr>
            <a:xfrm>
              <a:off x="5580063" y="3860800"/>
              <a:ext cx="0" cy="360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06" name="Line 20"/>
            <p:cNvSpPr/>
            <p:nvPr/>
          </p:nvSpPr>
          <p:spPr>
            <a:xfrm>
              <a:off x="5580063" y="4724400"/>
              <a:ext cx="0" cy="1225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07" name="Line 21"/>
            <p:cNvSpPr/>
            <p:nvPr/>
          </p:nvSpPr>
          <p:spPr>
            <a:xfrm>
              <a:off x="5795963" y="4652963"/>
              <a:ext cx="360362" cy="3603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08" name="Line 22"/>
            <p:cNvSpPr/>
            <p:nvPr/>
          </p:nvSpPr>
          <p:spPr>
            <a:xfrm>
              <a:off x="6516688" y="5300663"/>
              <a:ext cx="287337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09" name="Line 23"/>
            <p:cNvSpPr/>
            <p:nvPr/>
          </p:nvSpPr>
          <p:spPr>
            <a:xfrm flipH="1">
              <a:off x="5724525" y="5300663"/>
              <a:ext cx="503238" cy="6492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10" name="Line 24"/>
            <p:cNvSpPr/>
            <p:nvPr/>
          </p:nvSpPr>
          <p:spPr>
            <a:xfrm flipH="1">
              <a:off x="5795963" y="5805488"/>
              <a:ext cx="1008062" cy="287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11" name="Line 25"/>
            <p:cNvSpPr/>
            <p:nvPr/>
          </p:nvSpPr>
          <p:spPr>
            <a:xfrm flipH="1">
              <a:off x="3635375" y="2133600"/>
              <a:ext cx="1728788" cy="9350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12" name="Line 26"/>
            <p:cNvSpPr/>
            <p:nvPr/>
          </p:nvSpPr>
          <p:spPr>
            <a:xfrm flipH="1">
              <a:off x="3635375" y="2852738"/>
              <a:ext cx="1728788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13" name="Line 27"/>
            <p:cNvSpPr/>
            <p:nvPr/>
          </p:nvSpPr>
          <p:spPr>
            <a:xfrm>
              <a:off x="3563938" y="3357563"/>
              <a:ext cx="215900" cy="287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14" name="Line 28"/>
            <p:cNvSpPr/>
            <p:nvPr/>
          </p:nvSpPr>
          <p:spPr>
            <a:xfrm flipH="1">
              <a:off x="2916238" y="3357563"/>
              <a:ext cx="287337" cy="287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15" name="Line 29"/>
            <p:cNvSpPr/>
            <p:nvPr/>
          </p:nvSpPr>
          <p:spPr>
            <a:xfrm flipH="1">
              <a:off x="3563938" y="4076700"/>
              <a:ext cx="287337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416" name="Line 30"/>
            <p:cNvSpPr/>
            <p:nvPr/>
          </p:nvSpPr>
          <p:spPr>
            <a:xfrm>
              <a:off x="2916238" y="4005263"/>
              <a:ext cx="287337" cy="3603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56417" name="AutoShape 31"/>
            <p:cNvCxnSpPr>
              <a:stCxn id="56423" idx="3"/>
              <a:endCxn id="56391" idx="6"/>
            </p:cNvCxnSpPr>
            <p:nvPr/>
          </p:nvCxnSpPr>
          <p:spPr>
            <a:xfrm flipV="1">
              <a:off x="5867399" y="2025651"/>
              <a:ext cx="1952" cy="4179093"/>
            </a:xfrm>
            <a:prstGeom prst="curvedConnector3">
              <a:avLst>
                <a:gd name="adj1" fmla="val 128759454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6418" name="Text Box 32"/>
            <p:cNvSpPr txBox="1"/>
            <p:nvPr/>
          </p:nvSpPr>
          <p:spPr>
            <a:xfrm>
              <a:off x="5364163" y="981075"/>
              <a:ext cx="503237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419" name="Text Box 33"/>
            <p:cNvSpPr txBox="1"/>
            <p:nvPr/>
          </p:nvSpPr>
          <p:spPr>
            <a:xfrm>
              <a:off x="5364163" y="1844675"/>
              <a:ext cx="503237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420" name="Text Box 34"/>
            <p:cNvSpPr txBox="1"/>
            <p:nvPr/>
          </p:nvSpPr>
          <p:spPr>
            <a:xfrm>
              <a:off x="5364163" y="2636838"/>
              <a:ext cx="503237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421" name="Text Box 35"/>
            <p:cNvSpPr txBox="1"/>
            <p:nvPr/>
          </p:nvSpPr>
          <p:spPr>
            <a:xfrm>
              <a:off x="5364163" y="3429000"/>
              <a:ext cx="503237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6422" name="Text Box 36"/>
            <p:cNvSpPr txBox="1"/>
            <p:nvPr/>
          </p:nvSpPr>
          <p:spPr>
            <a:xfrm>
              <a:off x="5364163" y="4292600"/>
              <a:ext cx="503237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6423" name="Text Box 37"/>
            <p:cNvSpPr txBox="1"/>
            <p:nvPr/>
          </p:nvSpPr>
          <p:spPr>
            <a:xfrm>
              <a:off x="5292725" y="6021388"/>
              <a:ext cx="574675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6424" name="Text Box 38"/>
            <p:cNvSpPr txBox="1"/>
            <p:nvPr/>
          </p:nvSpPr>
          <p:spPr>
            <a:xfrm>
              <a:off x="6156325" y="4941888"/>
              <a:ext cx="50323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6425" name="Text Box 39"/>
            <p:cNvSpPr txBox="1"/>
            <p:nvPr/>
          </p:nvSpPr>
          <p:spPr>
            <a:xfrm>
              <a:off x="6732588" y="5373688"/>
              <a:ext cx="503237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6426" name="Text Box 40"/>
            <p:cNvSpPr txBox="1"/>
            <p:nvPr/>
          </p:nvSpPr>
          <p:spPr>
            <a:xfrm>
              <a:off x="3132138" y="2997200"/>
              <a:ext cx="504825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6427" name="Text Box 41"/>
            <p:cNvSpPr txBox="1"/>
            <p:nvPr/>
          </p:nvSpPr>
          <p:spPr>
            <a:xfrm>
              <a:off x="3708400" y="3644900"/>
              <a:ext cx="50323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6428" name="Text Box 42"/>
            <p:cNvSpPr txBox="1"/>
            <p:nvPr/>
          </p:nvSpPr>
          <p:spPr>
            <a:xfrm>
              <a:off x="2555875" y="3644900"/>
              <a:ext cx="50323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6429" name="Text Box 43"/>
            <p:cNvSpPr txBox="1"/>
            <p:nvPr/>
          </p:nvSpPr>
          <p:spPr>
            <a:xfrm>
              <a:off x="3132138" y="4365625"/>
              <a:ext cx="504825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4--</a:t>
            </a:r>
            <a:r>
              <a:rPr kumimoji="1" lang="en-US" altLang="zh-CN" sz="36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Answer 2</a:t>
            </a:r>
          </a:p>
        </p:txBody>
      </p:sp>
      <p:grpSp>
        <p:nvGrpSpPr>
          <p:cNvPr id="56324" name="组合 95"/>
          <p:cNvGrpSpPr/>
          <p:nvPr/>
        </p:nvGrpSpPr>
        <p:grpSpPr>
          <a:xfrm>
            <a:off x="58738" y="663575"/>
            <a:ext cx="4321175" cy="6000750"/>
            <a:chOff x="179387" y="642919"/>
            <a:chExt cx="4321175" cy="6000789"/>
          </a:xfrm>
        </p:grpSpPr>
        <p:grpSp>
          <p:nvGrpSpPr>
            <p:cNvPr id="56335" name="组合 36"/>
            <p:cNvGrpSpPr/>
            <p:nvPr/>
          </p:nvGrpSpPr>
          <p:grpSpPr>
            <a:xfrm>
              <a:off x="179387" y="642919"/>
              <a:ext cx="4321175" cy="6000789"/>
              <a:chOff x="4427538" y="692150"/>
              <a:chExt cx="4321175" cy="6165850"/>
            </a:xfrm>
          </p:grpSpPr>
          <p:sp>
            <p:nvSpPr>
              <p:cNvPr id="56346" name="AutoShape 4"/>
              <p:cNvSpPr/>
              <p:nvPr/>
            </p:nvSpPr>
            <p:spPr>
              <a:xfrm>
                <a:off x="5219700" y="1628775"/>
                <a:ext cx="2665413" cy="647700"/>
              </a:xfrm>
              <a:prstGeom prst="flowChartDecision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47" name="AutoShape 5"/>
              <p:cNvSpPr/>
              <p:nvPr/>
            </p:nvSpPr>
            <p:spPr>
              <a:xfrm>
                <a:off x="5219700" y="3140075"/>
                <a:ext cx="2808288" cy="576263"/>
              </a:xfrm>
              <a:prstGeom prst="flowChartDecision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48" name="AutoShape 6"/>
              <p:cNvSpPr/>
              <p:nvPr/>
            </p:nvSpPr>
            <p:spPr>
              <a:xfrm>
                <a:off x="5940425" y="2492375"/>
                <a:ext cx="1368425" cy="360363"/>
              </a:xfrm>
              <a:prstGeom prst="flowChartProcess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49" name="Rectangle 7"/>
              <p:cNvSpPr/>
              <p:nvPr/>
            </p:nvSpPr>
            <p:spPr>
              <a:xfrm>
                <a:off x="5435600" y="981075"/>
                <a:ext cx="2305050" cy="360363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0" name="Text Box 8"/>
              <p:cNvSpPr txBox="1"/>
              <p:nvPr/>
            </p:nvSpPr>
            <p:spPr>
              <a:xfrm>
                <a:off x="5580063" y="1773238"/>
                <a:ext cx="2376487" cy="4318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Score[i]≠-1 and n2&lt;50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1" name="Text Box 9"/>
              <p:cNvSpPr txBox="1"/>
              <p:nvPr/>
            </p:nvSpPr>
            <p:spPr>
              <a:xfrm>
                <a:off x="5148263" y="3284538"/>
                <a:ext cx="2808287" cy="5048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Score [i]&gt;0 and Score [i]&lt;100</a:t>
                </a:r>
              </a:p>
            </p:txBody>
          </p:sp>
          <p:sp>
            <p:nvSpPr>
              <p:cNvPr id="56352" name="Text Box 10"/>
              <p:cNvSpPr txBox="1"/>
              <p:nvPr/>
            </p:nvSpPr>
            <p:spPr>
              <a:xfrm>
                <a:off x="5867400" y="2492375"/>
                <a:ext cx="1368425" cy="2889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楷体_GB2312" pitchFamily="49" charset="-122"/>
                  </a:rPr>
                  <a:t>n2=n2+1</a:t>
                </a:r>
                <a:endPara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3" name="AutoShape 11"/>
              <p:cNvSpPr/>
              <p:nvPr/>
            </p:nvSpPr>
            <p:spPr>
              <a:xfrm>
                <a:off x="5867400" y="5373688"/>
                <a:ext cx="1439863" cy="431800"/>
              </a:xfrm>
              <a:prstGeom prst="flowChartDecision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4" name="Line 12"/>
              <p:cNvSpPr/>
              <p:nvPr/>
            </p:nvSpPr>
            <p:spPr>
              <a:xfrm>
                <a:off x="5362575" y="5589588"/>
                <a:ext cx="571500" cy="158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55" name="Line 13"/>
              <p:cNvSpPr/>
              <p:nvPr/>
            </p:nvSpPr>
            <p:spPr>
              <a:xfrm>
                <a:off x="5362575" y="5589588"/>
                <a:ext cx="0" cy="2889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56" name="Line 14"/>
              <p:cNvSpPr/>
              <p:nvPr/>
            </p:nvSpPr>
            <p:spPr>
              <a:xfrm>
                <a:off x="7307263" y="5589588"/>
                <a:ext cx="569912" cy="158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57" name="Line 15"/>
              <p:cNvSpPr/>
              <p:nvPr/>
            </p:nvSpPr>
            <p:spPr>
              <a:xfrm>
                <a:off x="7885113" y="5589588"/>
                <a:ext cx="0" cy="2889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58" name="Rectangle 16"/>
              <p:cNvSpPr/>
              <p:nvPr/>
            </p:nvSpPr>
            <p:spPr>
              <a:xfrm>
                <a:off x="4714875" y="5878513"/>
                <a:ext cx="1296988" cy="35877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9" name="Rectangle 17"/>
              <p:cNvSpPr/>
              <p:nvPr/>
            </p:nvSpPr>
            <p:spPr>
              <a:xfrm>
                <a:off x="7092950" y="5876925"/>
                <a:ext cx="1512888" cy="35877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0" name="Rectangle 18"/>
              <p:cNvSpPr/>
              <p:nvPr/>
            </p:nvSpPr>
            <p:spPr>
              <a:xfrm>
                <a:off x="5292725" y="3932238"/>
                <a:ext cx="2592388" cy="36036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1" name="Line 19"/>
              <p:cNvSpPr/>
              <p:nvPr/>
            </p:nvSpPr>
            <p:spPr>
              <a:xfrm>
                <a:off x="5364163" y="6237288"/>
                <a:ext cx="0" cy="2889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62" name="Line 20"/>
              <p:cNvSpPr/>
              <p:nvPr/>
            </p:nvSpPr>
            <p:spPr>
              <a:xfrm>
                <a:off x="7883525" y="6237288"/>
                <a:ext cx="0" cy="2889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63" name="Line 21"/>
              <p:cNvSpPr/>
              <p:nvPr/>
            </p:nvSpPr>
            <p:spPr>
              <a:xfrm>
                <a:off x="5362575" y="6526213"/>
                <a:ext cx="136842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64" name="Line 22"/>
              <p:cNvSpPr/>
              <p:nvPr/>
            </p:nvSpPr>
            <p:spPr>
              <a:xfrm flipH="1">
                <a:off x="6731000" y="6526213"/>
                <a:ext cx="116998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65" name="Text Box 23"/>
              <p:cNvSpPr txBox="1"/>
              <p:nvPr/>
            </p:nvSpPr>
            <p:spPr>
              <a:xfrm>
                <a:off x="5508625" y="981075"/>
                <a:ext cx="2232025" cy="4318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i=0</a:t>
                </a:r>
                <a:r>
                  <a:rPr lang="en-US" altLang="zh-CN" sz="1600" dirty="0">
                    <a:latin typeface="Arial" panose="020B0604020202020204" pitchFamily="34" charset="0"/>
                    <a:ea typeface="楷体_GB2312" pitchFamily="49" charset="-122"/>
                  </a:rPr>
                  <a:t>,n1=n2=0,sum=0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6" name="Rectangle 24"/>
              <p:cNvSpPr/>
              <p:nvPr/>
            </p:nvSpPr>
            <p:spPr>
              <a:xfrm>
                <a:off x="5292725" y="3933825"/>
                <a:ext cx="2663825" cy="316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n1=n1+1,sum=sum+ Score [i]</a:t>
                </a:r>
              </a:p>
            </p:txBody>
          </p:sp>
          <p:sp>
            <p:nvSpPr>
              <p:cNvPr id="56367" name="AutoShape 25"/>
              <p:cNvSpPr/>
              <p:nvPr/>
            </p:nvSpPr>
            <p:spPr>
              <a:xfrm>
                <a:off x="5867400" y="4508500"/>
                <a:ext cx="1368425" cy="360363"/>
              </a:xfrm>
              <a:prstGeom prst="flowChartProcess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8" name="Text Box 26"/>
              <p:cNvSpPr txBox="1"/>
              <p:nvPr/>
            </p:nvSpPr>
            <p:spPr>
              <a:xfrm>
                <a:off x="5867400" y="4508500"/>
                <a:ext cx="1371600" cy="40163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楷体_GB2312" pitchFamily="49" charset="-122"/>
                  </a:rPr>
                  <a:t>i=i+1</a:t>
                </a:r>
                <a:endPara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9" name="Line 27"/>
              <p:cNvSpPr/>
              <p:nvPr/>
            </p:nvSpPr>
            <p:spPr>
              <a:xfrm>
                <a:off x="6588125" y="692150"/>
                <a:ext cx="0" cy="28733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70" name="Line 28"/>
              <p:cNvSpPr/>
              <p:nvPr/>
            </p:nvSpPr>
            <p:spPr>
              <a:xfrm>
                <a:off x="6588125" y="1341438"/>
                <a:ext cx="0" cy="2873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71" name="Line 29"/>
              <p:cNvSpPr/>
              <p:nvPr/>
            </p:nvSpPr>
            <p:spPr>
              <a:xfrm>
                <a:off x="6588125" y="2276475"/>
                <a:ext cx="0" cy="2159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72" name="Line 30"/>
              <p:cNvSpPr/>
              <p:nvPr/>
            </p:nvSpPr>
            <p:spPr>
              <a:xfrm>
                <a:off x="6588125" y="2852738"/>
                <a:ext cx="0" cy="2889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73" name="Line 31"/>
              <p:cNvSpPr/>
              <p:nvPr/>
            </p:nvSpPr>
            <p:spPr>
              <a:xfrm>
                <a:off x="6588125" y="3716338"/>
                <a:ext cx="0" cy="21748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74" name="Line 32"/>
              <p:cNvSpPr/>
              <p:nvPr/>
            </p:nvSpPr>
            <p:spPr>
              <a:xfrm>
                <a:off x="6588125" y="4292600"/>
                <a:ext cx="0" cy="217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75" name="Line 33"/>
              <p:cNvSpPr/>
              <p:nvPr/>
            </p:nvSpPr>
            <p:spPr>
              <a:xfrm>
                <a:off x="6732588" y="6524625"/>
                <a:ext cx="0" cy="33337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76" name="Rectangle 34"/>
              <p:cNvSpPr/>
              <p:nvPr/>
            </p:nvSpPr>
            <p:spPr>
              <a:xfrm>
                <a:off x="6300788" y="5445125"/>
                <a:ext cx="582612" cy="304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n1&gt;0</a:t>
                </a:r>
                <a:endPara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7" name="Rectangle 35"/>
              <p:cNvSpPr/>
              <p:nvPr/>
            </p:nvSpPr>
            <p:spPr>
              <a:xfrm>
                <a:off x="4787900" y="5876925"/>
                <a:ext cx="1093569" cy="316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average=-1</a:t>
                </a:r>
                <a:endPara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8" name="Rectangle 36"/>
              <p:cNvSpPr/>
              <p:nvPr/>
            </p:nvSpPr>
            <p:spPr>
              <a:xfrm>
                <a:off x="7096546" y="5876925"/>
                <a:ext cx="1521570" cy="316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average=sum/n1</a:t>
                </a:r>
                <a:endPara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9" name="Line 37"/>
              <p:cNvSpPr/>
              <p:nvPr/>
            </p:nvSpPr>
            <p:spPr>
              <a:xfrm>
                <a:off x="6588125" y="4868863"/>
                <a:ext cx="0" cy="1444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80" name="Line 38"/>
              <p:cNvSpPr/>
              <p:nvPr/>
            </p:nvSpPr>
            <p:spPr>
              <a:xfrm>
                <a:off x="6588125" y="5013325"/>
                <a:ext cx="21605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81" name="Line 39"/>
              <p:cNvSpPr/>
              <p:nvPr/>
            </p:nvSpPr>
            <p:spPr>
              <a:xfrm flipV="1">
                <a:off x="8748713" y="1412875"/>
                <a:ext cx="0" cy="360045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82" name="Line 40"/>
              <p:cNvSpPr/>
              <p:nvPr/>
            </p:nvSpPr>
            <p:spPr>
              <a:xfrm flipH="1">
                <a:off x="6588125" y="1412875"/>
                <a:ext cx="21605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83" name="Line 41"/>
              <p:cNvSpPr/>
              <p:nvPr/>
            </p:nvSpPr>
            <p:spPr>
              <a:xfrm flipH="1">
                <a:off x="4427538" y="1989138"/>
                <a:ext cx="79216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84" name="Line 42"/>
              <p:cNvSpPr/>
              <p:nvPr/>
            </p:nvSpPr>
            <p:spPr>
              <a:xfrm>
                <a:off x="4427538" y="1989138"/>
                <a:ext cx="0" cy="316865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85" name="Line 43"/>
              <p:cNvSpPr/>
              <p:nvPr/>
            </p:nvSpPr>
            <p:spPr>
              <a:xfrm>
                <a:off x="4427538" y="5157788"/>
                <a:ext cx="216058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86" name="Line 44"/>
              <p:cNvSpPr/>
              <p:nvPr/>
            </p:nvSpPr>
            <p:spPr>
              <a:xfrm>
                <a:off x="6588125" y="5157788"/>
                <a:ext cx="0" cy="2159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87" name="Line 45"/>
              <p:cNvSpPr/>
              <p:nvPr/>
            </p:nvSpPr>
            <p:spPr>
              <a:xfrm flipH="1">
                <a:off x="4716463" y="3429000"/>
                <a:ext cx="50323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88" name="Line 46"/>
              <p:cNvSpPr/>
              <p:nvPr/>
            </p:nvSpPr>
            <p:spPr>
              <a:xfrm>
                <a:off x="4716463" y="3429000"/>
                <a:ext cx="0" cy="100806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89" name="Line 47"/>
              <p:cNvSpPr/>
              <p:nvPr/>
            </p:nvSpPr>
            <p:spPr>
              <a:xfrm flipV="1">
                <a:off x="4716463" y="4437063"/>
                <a:ext cx="187166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98" name="矩形 97"/>
            <p:cNvSpPr/>
            <p:nvPr/>
          </p:nvSpPr>
          <p:spPr>
            <a:xfrm>
              <a:off x="571499" y="928671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406524" y="1431912"/>
              <a:ext cx="785813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214437" y="2428869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231899" y="2909884"/>
              <a:ext cx="785813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5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1499" y="3786189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7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142999" y="4429132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214437" y="5072073"/>
              <a:ext cx="428625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9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00062" y="5357825"/>
              <a:ext cx="50006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857624" y="5357825"/>
              <a:ext cx="57150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11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143124" y="5929328"/>
              <a:ext cx="57150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12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5503863" y="2295525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62625" y="2936875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818313" y="2222500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818313" y="2971800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932613" y="4508500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21575" y="5037138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346825" y="5092700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781800" y="5313363"/>
            <a:ext cx="5000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395538" y="1462088"/>
            <a:ext cx="785813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2424113" y="2909888"/>
            <a:ext cx="785813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/>
          </p:cNvSpPr>
          <p:nvPr>
            <p:ph type="body" idx="4294967295"/>
          </p:nvPr>
        </p:nvSpPr>
        <p:spPr>
          <a:xfrm>
            <a:off x="328613" y="1628775"/>
            <a:ext cx="8229600" cy="46863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Answer 2, derive the basis paths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1-2-9-10-12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1-2-9-11-12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1-2-3-9-10-12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1-2-3-4-5-8-2-9-10-12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1-2-3-4-5-6-8-2-9-10-12</a:t>
            </a:r>
          </a:p>
          <a:p>
            <a:pPr lvl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1-2-3-4-5-6-7-8-2-9-11-12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85813" y="142875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/>
          </p:cNvSpPr>
          <p:nvPr>
            <p:ph type="body" idx="4294967295"/>
          </p:nvPr>
        </p:nvSpPr>
        <p:spPr>
          <a:xfrm>
            <a:off x="584200" y="1989138"/>
            <a:ext cx="7372350" cy="316865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Design test cases.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57213" y="404813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Exercise 3/4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3.2 Logic Coverage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68313" y="1268413"/>
            <a:ext cx="7991475" cy="4940300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8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5pPr>
          </a:lstStyle>
          <a:p>
            <a:pPr lvl="0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Logic coverage</a:t>
            </a: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Statement Coverage </a:t>
            </a: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Decision Coverage</a:t>
            </a: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Condition Coverage</a:t>
            </a: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Condition/Decision Coverage</a:t>
            </a: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Modified Condition/Decision Coverage</a:t>
            </a: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Condition Combination Coverage </a:t>
            </a: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Path Coverage </a:t>
            </a: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Complete Coverage</a:t>
            </a:r>
          </a:p>
          <a:p>
            <a:pPr lvl="0" eaLnBrk="1" hangingPunct="1"/>
            <a:endParaRPr lang="en-US" altLang="zh-CN" sz="22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/>
          </p:cNvSpPr>
          <p:nvPr>
            <p:ph type="body" idx="4294967295"/>
          </p:nvPr>
        </p:nvSpPr>
        <p:spPr>
          <a:xfrm>
            <a:off x="541338" y="1243013"/>
            <a:ext cx="8262937" cy="403225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57213" y="404813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b="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QUIZ-1 Logic Coverage</a:t>
            </a:r>
          </a:p>
        </p:txBody>
      </p:sp>
      <p:pic>
        <p:nvPicPr>
          <p:cNvPr id="5939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243013"/>
            <a:ext cx="7635875" cy="513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body" idx="4294967295"/>
          </p:nvPr>
        </p:nvSpPr>
        <p:spPr>
          <a:xfrm>
            <a:off x="541338" y="1243013"/>
            <a:ext cx="8262937" cy="403225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void insertionSort(int numbers[ ], int array_size)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0{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  int i, j, index;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   for (i=1; i &lt; array_size; i++)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   {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        index = numbers[i];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        j = i;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        while ((j &gt; 0) &amp;&amp; (numbers[j-1] &gt; index))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        {    numbers[j] = numbers[j-1];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            j = j - 1;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        }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        numbers[j] = index;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   }</a:t>
            </a:r>
          </a:p>
          <a:p>
            <a:pPr marL="0" indent="0"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12}</a:t>
            </a:r>
          </a:p>
        </p:txBody>
      </p:sp>
      <p:sp>
        <p:nvSpPr>
          <p:cNvPr id="4" name="Rectangle 2"/>
          <p:cNvSpPr txBox="1"/>
          <p:nvPr/>
        </p:nvSpPr>
        <p:spPr>
          <a:xfrm>
            <a:off x="557213" y="404813"/>
            <a:ext cx="77724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QUIZ-2  Basis Path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4"/>
          <p:cNvSpPr txBox="1"/>
          <p:nvPr/>
        </p:nvSpPr>
        <p:spPr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1987" name="Rectangle 25"/>
          <p:cNvSpPr>
            <a:spLocks noChangeArrowheads="1"/>
          </p:cNvSpPr>
          <p:nvPr/>
        </p:nvSpPr>
        <p:spPr bwMode="auto">
          <a:xfrm>
            <a:off x="1143000" y="1357313"/>
            <a:ext cx="7315200" cy="4570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9775" indent="-282575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 session 3-4, you have learned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Basic Concepts of White box testing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Logic Coverage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Control Flow Graph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Basis Path Testing 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Loop Testing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 Flow Testing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Exercise 5</a:t>
            </a:r>
          </a:p>
        </p:txBody>
      </p:sp>
      <p:sp>
        <p:nvSpPr>
          <p:cNvPr id="19459" name="Rectangle 5"/>
          <p:cNvSpPr>
            <a:spLocks noGrp="1"/>
          </p:cNvSpPr>
          <p:nvPr>
            <p:ph type="body" idx="4294967295"/>
          </p:nvPr>
        </p:nvSpPr>
        <p:spPr>
          <a:xfrm>
            <a:off x="468313" y="1268413"/>
            <a:ext cx="8229600" cy="504031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05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Design test cases for the following flowchart to satisfy 8 types of coverage</a:t>
            </a:r>
            <a:r>
              <a:rPr lang="zh-CN" altLang="zh-CN" sz="2400" dirty="0">
                <a:ea typeface="黑体" panose="02010609060101010101" pitchFamily="49" charset="-122"/>
              </a:rPr>
              <a:t>。</a:t>
            </a:r>
            <a:r>
              <a:rPr lang="en-US" altLang="zh-CN" sz="2400" dirty="0">
                <a:ea typeface="黑体" panose="02010609060101010101" pitchFamily="49" charset="-122"/>
              </a:rPr>
              <a:t>(Note: X and Y are signed integers or 0)</a:t>
            </a:r>
            <a:endParaRPr lang="zh-CN" altLang="zh-CN" sz="24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lang="zh-CN" altLang="zh-CN" sz="2400" dirty="0">
              <a:ea typeface="黑体" panose="02010609060101010101" pitchFamily="49" charset="-122"/>
            </a:endParaRPr>
          </a:p>
        </p:txBody>
      </p:sp>
      <p:grpSp>
        <p:nvGrpSpPr>
          <p:cNvPr id="19460" name="Group 39"/>
          <p:cNvGrpSpPr/>
          <p:nvPr/>
        </p:nvGrpSpPr>
        <p:grpSpPr>
          <a:xfrm>
            <a:off x="928688" y="2263775"/>
            <a:ext cx="7286625" cy="4022725"/>
            <a:chOff x="1152" y="1200"/>
            <a:chExt cx="4272" cy="2784"/>
          </a:xfrm>
        </p:grpSpPr>
        <p:sp>
          <p:nvSpPr>
            <p:cNvPr id="19461" name="AutoShape 40"/>
            <p:cNvSpPr/>
            <p:nvPr/>
          </p:nvSpPr>
          <p:spPr>
            <a:xfrm>
              <a:off x="2784" y="1440"/>
              <a:ext cx="1392" cy="528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X&gt;8 AND Y&gt;5</a:t>
              </a:r>
            </a:p>
          </p:txBody>
        </p:sp>
        <p:sp>
          <p:nvSpPr>
            <p:cNvPr id="19462" name="AutoShape 41"/>
            <p:cNvSpPr/>
            <p:nvPr/>
          </p:nvSpPr>
          <p:spPr>
            <a:xfrm>
              <a:off x="1584" y="2112"/>
              <a:ext cx="1392" cy="528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X&gt;0 OR Y&gt;0</a:t>
              </a:r>
            </a:p>
          </p:txBody>
        </p:sp>
        <p:sp>
          <p:nvSpPr>
            <p:cNvPr id="19463" name="Line 42"/>
            <p:cNvSpPr/>
            <p:nvPr/>
          </p:nvSpPr>
          <p:spPr>
            <a:xfrm flipH="1">
              <a:off x="2304" y="1680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4" name="Line 43"/>
            <p:cNvSpPr/>
            <p:nvPr/>
          </p:nvSpPr>
          <p:spPr>
            <a:xfrm>
              <a:off x="2304" y="1680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65" name="Line 44"/>
            <p:cNvSpPr/>
            <p:nvPr/>
          </p:nvSpPr>
          <p:spPr>
            <a:xfrm>
              <a:off x="4176" y="168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6" name="Line 45"/>
            <p:cNvSpPr/>
            <p:nvPr/>
          </p:nvSpPr>
          <p:spPr>
            <a:xfrm>
              <a:off x="4320" y="1680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67" name="Rectangle 46"/>
            <p:cNvSpPr/>
            <p:nvPr/>
          </p:nvSpPr>
          <p:spPr>
            <a:xfrm>
              <a:off x="1152" y="2832"/>
              <a:ext cx="76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19468" name="Rectangle 47"/>
            <p:cNvSpPr/>
            <p:nvPr/>
          </p:nvSpPr>
          <p:spPr>
            <a:xfrm>
              <a:off x="2592" y="2832"/>
              <a:ext cx="76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19469" name="Line 48"/>
            <p:cNvSpPr/>
            <p:nvPr/>
          </p:nvSpPr>
          <p:spPr>
            <a:xfrm>
              <a:off x="1584" y="235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0" name="Line 49"/>
            <p:cNvSpPr/>
            <p:nvPr/>
          </p:nvSpPr>
          <p:spPr>
            <a:xfrm>
              <a:off x="2976" y="235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1" name="Rectangle 50"/>
            <p:cNvSpPr/>
            <p:nvPr/>
          </p:nvSpPr>
          <p:spPr>
            <a:xfrm>
              <a:off x="2304" y="1449"/>
              <a:ext cx="229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9472" name="Rectangle 51"/>
            <p:cNvSpPr/>
            <p:nvPr/>
          </p:nvSpPr>
          <p:spPr>
            <a:xfrm>
              <a:off x="4320" y="1545"/>
              <a:ext cx="210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9473" name="Rectangle 52"/>
            <p:cNvSpPr/>
            <p:nvPr/>
          </p:nvSpPr>
          <p:spPr>
            <a:xfrm>
              <a:off x="1392" y="2304"/>
              <a:ext cx="229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9474" name="Rectangle 53"/>
            <p:cNvSpPr/>
            <p:nvPr/>
          </p:nvSpPr>
          <p:spPr>
            <a:xfrm>
              <a:off x="2944" y="2304"/>
              <a:ext cx="209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9475" name="Line 54"/>
            <p:cNvSpPr/>
            <p:nvPr/>
          </p:nvSpPr>
          <p:spPr>
            <a:xfrm>
              <a:off x="3456" y="120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6" name="Line 55"/>
            <p:cNvSpPr/>
            <p:nvPr/>
          </p:nvSpPr>
          <p:spPr>
            <a:xfrm>
              <a:off x="1584" y="32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7" name="Line 56"/>
            <p:cNvSpPr/>
            <p:nvPr/>
          </p:nvSpPr>
          <p:spPr>
            <a:xfrm>
              <a:off x="2976" y="32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8" name="Line 57"/>
            <p:cNvSpPr/>
            <p:nvPr/>
          </p:nvSpPr>
          <p:spPr>
            <a:xfrm>
              <a:off x="2304" y="350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9" name="Line 58"/>
            <p:cNvSpPr/>
            <p:nvPr/>
          </p:nvSpPr>
          <p:spPr>
            <a:xfrm>
              <a:off x="2304" y="3744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0" name="Line 59"/>
            <p:cNvSpPr/>
            <p:nvPr/>
          </p:nvSpPr>
          <p:spPr>
            <a:xfrm flipH="1">
              <a:off x="3408" y="3744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1" name="Line 60"/>
            <p:cNvSpPr/>
            <p:nvPr/>
          </p:nvSpPr>
          <p:spPr>
            <a:xfrm>
              <a:off x="3408" y="374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2" name="AutoShape 61"/>
            <p:cNvSpPr/>
            <p:nvPr/>
          </p:nvSpPr>
          <p:spPr>
            <a:xfrm>
              <a:off x="3648" y="2160"/>
              <a:ext cx="1392" cy="528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X&gt;16 OR Y&gt;10</a:t>
              </a:r>
            </a:p>
          </p:txBody>
        </p:sp>
        <p:sp>
          <p:nvSpPr>
            <p:cNvPr id="19483" name="Rectangle 62"/>
            <p:cNvSpPr/>
            <p:nvPr/>
          </p:nvSpPr>
          <p:spPr>
            <a:xfrm>
              <a:off x="4656" y="2736"/>
              <a:ext cx="76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S3</a:t>
              </a:r>
            </a:p>
          </p:txBody>
        </p:sp>
        <p:sp>
          <p:nvSpPr>
            <p:cNvPr id="19484" name="Line 63"/>
            <p:cNvSpPr/>
            <p:nvPr/>
          </p:nvSpPr>
          <p:spPr>
            <a:xfrm flipH="1">
              <a:off x="5040" y="244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5" name="Rectangle 64"/>
            <p:cNvSpPr/>
            <p:nvPr/>
          </p:nvSpPr>
          <p:spPr>
            <a:xfrm>
              <a:off x="3472" y="2304"/>
              <a:ext cx="229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9486" name="Rectangle 65"/>
            <p:cNvSpPr/>
            <p:nvPr/>
          </p:nvSpPr>
          <p:spPr>
            <a:xfrm>
              <a:off x="5040" y="2352"/>
              <a:ext cx="210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9487" name="Line 66"/>
            <p:cNvSpPr/>
            <p:nvPr/>
          </p:nvSpPr>
          <p:spPr>
            <a:xfrm>
              <a:off x="5040" y="312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8" name="Line 67"/>
            <p:cNvSpPr/>
            <p:nvPr/>
          </p:nvSpPr>
          <p:spPr>
            <a:xfrm>
              <a:off x="3648" y="2448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9" name="Line 68"/>
            <p:cNvSpPr/>
            <p:nvPr/>
          </p:nvSpPr>
          <p:spPr>
            <a:xfrm>
              <a:off x="3648" y="340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90" name="Line 69"/>
            <p:cNvSpPr/>
            <p:nvPr/>
          </p:nvSpPr>
          <p:spPr>
            <a:xfrm flipH="1">
              <a:off x="4368" y="340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91" name="Line 70"/>
            <p:cNvSpPr/>
            <p:nvPr/>
          </p:nvSpPr>
          <p:spPr>
            <a:xfrm>
              <a:off x="4368" y="340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2" name="Line 71"/>
            <p:cNvSpPr/>
            <p:nvPr/>
          </p:nvSpPr>
          <p:spPr>
            <a:xfrm>
              <a:off x="1584" y="3504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93" name="Line 72"/>
            <p:cNvSpPr/>
            <p:nvPr/>
          </p:nvSpPr>
          <p:spPr>
            <a:xfrm flipH="1">
              <a:off x="2304" y="350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Exercise 6</a:t>
            </a:r>
          </a:p>
        </p:txBody>
      </p:sp>
      <p:sp>
        <p:nvSpPr>
          <p:cNvPr id="20483" name="Rectangle 5"/>
          <p:cNvSpPr>
            <a:spLocks noGrp="1"/>
          </p:cNvSpPr>
          <p:nvPr>
            <p:ph type="body" idx="4294967295"/>
          </p:nvPr>
        </p:nvSpPr>
        <p:spPr>
          <a:xfrm>
            <a:off x="179388" y="1268413"/>
            <a:ext cx="8785225" cy="504031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05000"/>
              </a:lnSpc>
            </a:pPr>
            <a:r>
              <a:rPr lang="en-US" altLang="zh-CN" sz="2800" dirty="0">
                <a:ea typeface="黑体" panose="02010609060101010101" pitchFamily="49" charset="-122"/>
              </a:rPr>
              <a:t>Try to analyze the relationship among 8 different coverage strategies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>
                <a:ea typeface="黑体" panose="02010609060101010101" pitchFamily="49" charset="-122"/>
              </a:rPr>
              <a:t>Statement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>
                <a:ea typeface="黑体" panose="02010609060101010101" pitchFamily="49" charset="-122"/>
              </a:rPr>
              <a:t>Decision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>
                <a:ea typeface="黑体" panose="02010609060101010101" pitchFamily="49" charset="-122"/>
              </a:rPr>
              <a:t>Condition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>
                <a:ea typeface="黑体" panose="02010609060101010101" pitchFamily="49" charset="-122"/>
              </a:rPr>
              <a:t>Condition/Decision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>
                <a:ea typeface="黑体" panose="02010609060101010101" pitchFamily="49" charset="-122"/>
              </a:rPr>
              <a:t>Modified Condition/Decision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>
                <a:ea typeface="黑体" panose="02010609060101010101" pitchFamily="49" charset="-122"/>
              </a:rPr>
              <a:t>Condition Combination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>
                <a:ea typeface="黑体" panose="02010609060101010101" pitchFamily="49" charset="-122"/>
              </a:rPr>
              <a:t>Path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>
                <a:ea typeface="黑体" panose="02010609060101010101" pitchFamily="49" charset="-122"/>
              </a:rPr>
              <a:t>Complete Coverage</a:t>
            </a:r>
            <a:endParaRPr lang="zh-CN" altLang="zh-CN" dirty="0">
              <a:ea typeface="黑体" panose="02010609060101010101" pitchFamily="49" charset="-122"/>
            </a:endParaRPr>
          </a:p>
        </p:txBody>
      </p:sp>
      <p:sp>
        <p:nvSpPr>
          <p:cNvPr id="20484" name="连接器 1"/>
          <p:cNvSpPr/>
          <p:nvPr/>
        </p:nvSpPr>
        <p:spPr>
          <a:xfrm>
            <a:off x="2916238" y="5229225"/>
            <a:ext cx="360362" cy="287338"/>
          </a:xfrm>
          <a:prstGeom prst="flowChartConnector">
            <a:avLst/>
          </a:prstGeom>
          <a:noFill/>
          <a:ln w="9525">
            <a:noFill/>
          </a:ln>
        </p:spPr>
        <p:txBody>
          <a:bodyPr wrap="none" lIns="0" r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5" name="连接器 2"/>
          <p:cNvSpPr/>
          <p:nvPr/>
        </p:nvSpPr>
        <p:spPr>
          <a:xfrm>
            <a:off x="2700338" y="4652963"/>
            <a:ext cx="2159000" cy="1152525"/>
          </a:xfrm>
          <a:prstGeom prst="flowChartConnector">
            <a:avLst/>
          </a:prstGeom>
          <a:noFill/>
          <a:ln w="9525">
            <a:noFill/>
          </a:ln>
        </p:spPr>
        <p:txBody>
          <a:bodyPr wrap="none" lIns="0" r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6" name="椭圆 3"/>
          <p:cNvSpPr/>
          <p:nvPr/>
        </p:nvSpPr>
        <p:spPr>
          <a:xfrm>
            <a:off x="3995738" y="5300663"/>
            <a:ext cx="576262" cy="73025"/>
          </a:xfrm>
          <a:prstGeom prst="ellipse">
            <a:avLst/>
          </a:prstGeom>
          <a:noFill/>
          <a:ln w="9525">
            <a:noFill/>
          </a:ln>
        </p:spPr>
        <p:txBody>
          <a:bodyPr wrap="none" lIns="0" r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20487" name="直线箭头连接符 5"/>
          <p:cNvCxnSpPr/>
          <p:nvPr/>
        </p:nvCxnSpPr>
        <p:spPr>
          <a:xfrm flipV="1">
            <a:off x="3132138" y="4652963"/>
            <a:ext cx="2232025" cy="1152525"/>
          </a:xfrm>
          <a:prstGeom prst="straightConnector1">
            <a:avLst/>
          </a:prstGeom>
          <a:ln w="9525">
            <a:noFill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/>
          </p:cNvSpPr>
          <p:nvPr>
            <p:ph type="body" idx="4294967295"/>
          </p:nvPr>
        </p:nvSpPr>
        <p:spPr>
          <a:xfrm>
            <a:off x="-109537" y="1116013"/>
            <a:ext cx="8785225" cy="5446712"/>
          </a:xfrm>
          <a:ln/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05000"/>
              </a:lnSpc>
            </a:pP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lang="zh-CN" altLang="zh-CN" sz="2400" dirty="0">
              <a:ea typeface="黑体" panose="02010609060101010101" pitchFamily="49" charset="-122"/>
            </a:endParaRPr>
          </a:p>
        </p:txBody>
      </p:sp>
      <p:sp>
        <p:nvSpPr>
          <p:cNvPr id="21507" name="连接器 1"/>
          <p:cNvSpPr/>
          <p:nvPr/>
        </p:nvSpPr>
        <p:spPr>
          <a:xfrm>
            <a:off x="2916238" y="5229225"/>
            <a:ext cx="360362" cy="287338"/>
          </a:xfrm>
          <a:prstGeom prst="flowChartConnector">
            <a:avLst/>
          </a:prstGeom>
          <a:noFill/>
          <a:ln w="9525">
            <a:noFill/>
          </a:ln>
        </p:spPr>
        <p:txBody>
          <a:bodyPr wrap="none" lIns="0" r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08" name="连接器 2"/>
          <p:cNvSpPr/>
          <p:nvPr/>
        </p:nvSpPr>
        <p:spPr>
          <a:xfrm>
            <a:off x="2700338" y="4652963"/>
            <a:ext cx="2159000" cy="1152525"/>
          </a:xfrm>
          <a:prstGeom prst="flowChartConnector">
            <a:avLst/>
          </a:prstGeom>
          <a:noFill/>
          <a:ln w="9525">
            <a:noFill/>
          </a:ln>
        </p:spPr>
        <p:txBody>
          <a:bodyPr wrap="none" lIns="0" r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09" name="椭圆 3"/>
          <p:cNvSpPr/>
          <p:nvPr/>
        </p:nvSpPr>
        <p:spPr>
          <a:xfrm>
            <a:off x="3995738" y="5300663"/>
            <a:ext cx="576262" cy="73025"/>
          </a:xfrm>
          <a:prstGeom prst="ellipse">
            <a:avLst/>
          </a:prstGeom>
          <a:noFill/>
          <a:ln w="9525">
            <a:noFill/>
          </a:ln>
        </p:spPr>
        <p:txBody>
          <a:bodyPr wrap="none" lIns="0" r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21510" name="直线箭头连接符 5"/>
          <p:cNvCxnSpPr/>
          <p:nvPr/>
        </p:nvCxnSpPr>
        <p:spPr>
          <a:xfrm flipV="1">
            <a:off x="3132138" y="4652963"/>
            <a:ext cx="2232025" cy="1152525"/>
          </a:xfrm>
          <a:prstGeom prst="straightConnector1">
            <a:avLst/>
          </a:prstGeom>
          <a:ln w="9525">
            <a:noFill/>
          </a:ln>
        </p:spPr>
      </p:cxnSp>
      <p:sp>
        <p:nvSpPr>
          <p:cNvPr id="9" name="矩形 8"/>
          <p:cNvSpPr/>
          <p:nvPr/>
        </p:nvSpPr>
        <p:spPr>
          <a:xfrm>
            <a:off x="3357563" y="1052513"/>
            <a:ext cx="2428875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1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Complete Coverage</a:t>
            </a:r>
          </a:p>
        </p:txBody>
      </p:sp>
      <p:sp>
        <p:nvSpPr>
          <p:cNvPr id="10" name="矩形 9"/>
          <p:cNvSpPr/>
          <p:nvPr/>
        </p:nvSpPr>
        <p:spPr>
          <a:xfrm>
            <a:off x="1357313" y="2195513"/>
            <a:ext cx="2428875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base" latinLnBrk="1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Path Coverage</a:t>
            </a:r>
          </a:p>
        </p:txBody>
      </p:sp>
      <p:sp>
        <p:nvSpPr>
          <p:cNvPr id="11" name="矩形 10"/>
          <p:cNvSpPr/>
          <p:nvPr/>
        </p:nvSpPr>
        <p:spPr>
          <a:xfrm>
            <a:off x="4786313" y="2195513"/>
            <a:ext cx="4071938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base" latinLnBrk="1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Condition Combination Coverage</a:t>
            </a:r>
          </a:p>
        </p:txBody>
      </p:sp>
      <p:sp>
        <p:nvSpPr>
          <p:cNvPr id="12" name="矩形 11"/>
          <p:cNvSpPr/>
          <p:nvPr/>
        </p:nvSpPr>
        <p:spPr>
          <a:xfrm>
            <a:off x="4941888" y="3965575"/>
            <a:ext cx="3786188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base" latinLnBrk="1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Condition-Decision Coverage</a:t>
            </a:r>
          </a:p>
        </p:txBody>
      </p:sp>
      <p:sp>
        <p:nvSpPr>
          <p:cNvPr id="13" name="矩形 12"/>
          <p:cNvSpPr/>
          <p:nvPr/>
        </p:nvSpPr>
        <p:spPr>
          <a:xfrm>
            <a:off x="2786063" y="5072063"/>
            <a:ext cx="2857500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base" latinLnBrk="1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Condition Coverage</a:t>
            </a:r>
          </a:p>
        </p:txBody>
      </p:sp>
      <p:sp>
        <p:nvSpPr>
          <p:cNvPr id="14" name="矩形 13"/>
          <p:cNvSpPr/>
          <p:nvPr/>
        </p:nvSpPr>
        <p:spPr>
          <a:xfrm>
            <a:off x="6286500" y="5072063"/>
            <a:ext cx="2571750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base" latinLnBrk="1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Decision Coverage</a:t>
            </a:r>
          </a:p>
        </p:txBody>
      </p:sp>
      <p:sp>
        <p:nvSpPr>
          <p:cNvPr id="15" name="矩形 14"/>
          <p:cNvSpPr/>
          <p:nvPr/>
        </p:nvSpPr>
        <p:spPr>
          <a:xfrm>
            <a:off x="6215063" y="6000750"/>
            <a:ext cx="2786063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base" latinLnBrk="1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Statement Coverage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rot="10800000" flipV="1">
            <a:off x="2857500" y="1695450"/>
            <a:ext cx="928688" cy="5000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57813" y="1695450"/>
            <a:ext cx="1214438" cy="428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</p:cNvCxnSpPr>
          <p:nvPr/>
        </p:nvCxnSpPr>
        <p:spPr>
          <a:xfrm>
            <a:off x="6823075" y="2838450"/>
            <a:ext cx="11113" cy="339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71938" y="2195513"/>
            <a:ext cx="428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15000" y="5072063"/>
            <a:ext cx="428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0800000" flipV="1">
            <a:off x="4714875" y="4643438"/>
            <a:ext cx="785813" cy="428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286625" y="4643438"/>
            <a:ext cx="714375" cy="428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7466013" y="5821363"/>
            <a:ext cx="3571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939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0" kern="120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Exercise 6</a:t>
            </a:r>
            <a:endParaRPr kumimoji="0" lang="en-US" altLang="zh-CN" sz="3200" b="0" kern="120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14813" y="3132138"/>
            <a:ext cx="4786313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base" latinLnBrk="1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Modified Condition-Decision Coverage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823075" y="3670300"/>
            <a:ext cx="11113" cy="339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4"/>
          <p:cNvSpPr txBox="1"/>
          <p:nvPr/>
        </p:nvSpPr>
        <p:spPr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7411" name="Rectangle 25"/>
          <p:cNvSpPr>
            <a:spLocks noChangeArrowheads="1"/>
          </p:cNvSpPr>
          <p:nvPr/>
        </p:nvSpPr>
        <p:spPr bwMode="auto">
          <a:xfrm>
            <a:off x="1143000" y="1357313"/>
            <a:ext cx="7315200" cy="4570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 session 4, you will learn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Basic Concepts of White box testing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Logic Coverage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Control Flow Graph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Basis Path Testing 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Loop Testing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 Flow Testing</a:t>
            </a: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3.3 Control Flow Graph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395288" y="981075"/>
            <a:ext cx="8748712" cy="540067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Concept</a:t>
            </a:r>
            <a:r>
              <a:rPr lang="en-US" altLang="zh-CN" sz="2800" dirty="0">
                <a:ea typeface="黑体" panose="02010609060101010101" pitchFamily="49" charset="-122"/>
              </a:rPr>
              <a:t> </a:t>
            </a:r>
          </a:p>
          <a:p>
            <a:pPr lvl="1" eaLnBrk="1" hangingPunct="1"/>
            <a:r>
              <a:rPr lang="en-US" altLang="zh-CN" dirty="0">
                <a:ea typeface="黑体" panose="02010609060101010101" pitchFamily="49" charset="-122"/>
              </a:rPr>
              <a:t>During procedure design , in order to more prominent the control flow structure, the procedure can be simplified, the simplified graph is called control flow graph.   (vs. program flow graph)</a:t>
            </a:r>
          </a:p>
          <a:p>
            <a:pPr lvl="1" eaLnBrk="1" hangingPunct="1"/>
            <a:r>
              <a:rPr lang="en-US" altLang="zh-CN" dirty="0">
                <a:ea typeface="黑体" panose="02010609060101010101" pitchFamily="49" charset="-122"/>
              </a:rPr>
              <a:t>On a flow graph:</a:t>
            </a:r>
          </a:p>
          <a:p>
            <a:pPr lvl="2" eaLnBrk="1" hangingPunct="1"/>
            <a:r>
              <a:rPr lang="en-US" altLang="zh-CN" dirty="0">
                <a:ea typeface="黑体" panose="02010609060101010101" pitchFamily="49" charset="-122"/>
              </a:rPr>
              <a:t>Arrows called </a:t>
            </a:r>
            <a:r>
              <a:rPr lang="en-US" altLang="zh-CN" b="1" i="1" dirty="0">
                <a:ea typeface="黑体" panose="02010609060101010101" pitchFamily="49" charset="-122"/>
              </a:rPr>
              <a:t>edges</a:t>
            </a:r>
            <a:r>
              <a:rPr lang="en-US" altLang="zh-CN" dirty="0">
                <a:ea typeface="黑体" panose="02010609060101010101" pitchFamily="49" charset="-122"/>
              </a:rPr>
              <a:t> represent flow of control. </a:t>
            </a:r>
          </a:p>
          <a:p>
            <a:pPr lvl="2" eaLnBrk="1" hangingPunct="1"/>
            <a:r>
              <a:rPr lang="en-US" altLang="zh-CN" dirty="0">
                <a:ea typeface="黑体" panose="02010609060101010101" pitchFamily="49" charset="-122"/>
              </a:rPr>
              <a:t>Circles called </a:t>
            </a:r>
            <a:r>
              <a:rPr lang="en-US" altLang="zh-CN" b="1" i="1" dirty="0">
                <a:ea typeface="黑体" panose="02010609060101010101" pitchFamily="49" charset="-122"/>
              </a:rPr>
              <a:t>nodes</a:t>
            </a:r>
            <a:r>
              <a:rPr lang="en-US" altLang="zh-CN" dirty="0">
                <a:ea typeface="黑体" panose="02010609060101010101" pitchFamily="49" charset="-122"/>
              </a:rPr>
              <a:t> represent one or more actions. </a:t>
            </a:r>
          </a:p>
          <a:p>
            <a:pPr lvl="2" eaLnBrk="1" hangingPunct="1"/>
            <a:r>
              <a:rPr lang="en-US" altLang="zh-CN" dirty="0">
                <a:ea typeface="黑体" panose="02010609060101010101" pitchFamily="49" charset="-122"/>
              </a:rPr>
              <a:t>Areas bounded by edges and nodes called </a:t>
            </a:r>
            <a:r>
              <a:rPr lang="en-US" altLang="zh-CN" b="1" i="1" dirty="0">
                <a:ea typeface="黑体" panose="02010609060101010101" pitchFamily="49" charset="-122"/>
              </a:rPr>
              <a:t>regions</a:t>
            </a:r>
            <a:r>
              <a:rPr lang="en-US" altLang="zh-CN" dirty="0">
                <a:ea typeface="黑体" panose="02010609060101010101" pitchFamily="49" charset="-122"/>
              </a:rPr>
              <a:t>. </a:t>
            </a:r>
          </a:p>
          <a:p>
            <a:pPr lvl="2" eaLnBrk="1" hangingPunct="1"/>
            <a:r>
              <a:rPr lang="en-US" altLang="zh-CN" dirty="0">
                <a:ea typeface="黑体" panose="02010609060101010101" pitchFamily="49" charset="-122"/>
              </a:rPr>
              <a:t>A </a:t>
            </a:r>
            <a:r>
              <a:rPr lang="en-US" altLang="zh-CN" b="1" i="1" dirty="0">
                <a:ea typeface="黑体" panose="02010609060101010101" pitchFamily="49" charset="-122"/>
              </a:rPr>
              <a:t>predicate node</a:t>
            </a:r>
            <a:r>
              <a:rPr lang="en-US" altLang="zh-CN" dirty="0">
                <a:ea typeface="黑体" panose="02010609060101010101" pitchFamily="49" charset="-122"/>
              </a:rPr>
              <a:t> is a node containing a condition. </a:t>
            </a:r>
          </a:p>
          <a:p>
            <a:pPr lvl="1" eaLnBrk="1" hangingPunct="1"/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IwOWFlOGM2YmZkYmVhODljOWM2OWVmNWFhOGVlYjQ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8</TotalTime>
  <Words>2210</Words>
  <Application>Microsoft Office PowerPoint</Application>
  <PresentationFormat>全屏显示(4:3)</PresentationFormat>
  <Paragraphs>489</Paragraphs>
  <Slides>42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 Unicode MS</vt:lpstr>
      <vt:lpstr>Gulim</vt:lpstr>
      <vt:lpstr>隶书</vt:lpstr>
      <vt:lpstr>微软雅黑 Light</vt:lpstr>
      <vt:lpstr>Arial</vt:lpstr>
      <vt:lpstr>Franklin Gothic Book</vt:lpstr>
      <vt:lpstr>Franklin Gothic Medium</vt:lpstr>
      <vt:lpstr>Times New Roman</vt:lpstr>
      <vt:lpstr>Verdana</vt:lpstr>
      <vt:lpstr>Wingdings</vt:lpstr>
      <vt:lpstr>Wingdings 2</vt:lpstr>
      <vt:lpstr>暗香扑面</vt:lpstr>
      <vt:lpstr>Session 4  White-Box Testing (2)</vt:lpstr>
      <vt:lpstr>PowerPoint 演示文稿</vt:lpstr>
      <vt:lpstr>3.1 Basic Concepts</vt:lpstr>
      <vt:lpstr>3.2 Logic Coverage</vt:lpstr>
      <vt:lpstr>Exercise 5</vt:lpstr>
      <vt:lpstr>Exercise 6</vt:lpstr>
      <vt:lpstr>PowerPoint 演示文稿</vt:lpstr>
      <vt:lpstr>PowerPoint 演示文稿</vt:lpstr>
      <vt:lpstr>3.3 Control Flow Graph</vt:lpstr>
      <vt:lpstr>3.3 Control Flow Graph</vt:lpstr>
      <vt:lpstr>3.3 Control Flow Graph</vt:lpstr>
      <vt:lpstr>Exercise 1</vt:lpstr>
      <vt:lpstr>PowerPoint 演示文稿</vt:lpstr>
      <vt:lpstr>PowerPoint 演示文稿</vt:lpstr>
      <vt:lpstr>PowerPoint 演示文稿</vt:lpstr>
      <vt:lpstr>3.3 Control Flow Graph</vt:lpstr>
      <vt:lpstr>PowerPoint 演示文稿</vt:lpstr>
      <vt:lpstr>PowerPoint 演示文稿</vt:lpstr>
      <vt:lpstr>PowerPoint 演示文稿</vt:lpstr>
      <vt:lpstr>3.4 Basis Path Testing</vt:lpstr>
      <vt:lpstr>3.4 Basis Path Testing</vt:lpstr>
      <vt:lpstr>3.4 Basis Path Testing</vt:lpstr>
      <vt:lpstr>3.4 Basis Path Testing</vt:lpstr>
      <vt:lpstr>3.4 Basis Path Testing</vt:lpstr>
      <vt:lpstr>3.4 Basis Path Testing</vt:lpstr>
      <vt:lpstr>PowerPoint 演示文稿</vt:lpstr>
      <vt:lpstr>3.4 Basis Path Testing</vt:lpstr>
      <vt:lpstr>3.4 Basis Path 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</dc:title>
  <dc:creator>微软用户</dc:creator>
  <cp:lastModifiedBy>高歌</cp:lastModifiedBy>
  <cp:revision>166</cp:revision>
  <dcterms:created xsi:type="dcterms:W3CDTF">2009-02-06T04:48:21Z</dcterms:created>
  <dcterms:modified xsi:type="dcterms:W3CDTF">2022-10-31T02:05:31Z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D74C9D7E35F941CBB24691AAED83DEF7</vt:lpwstr>
  </property>
  <property fmtid="{D5CDD505-2E9C-101B-9397-08002B2CF9AE}" pid="3" name="KSOProductBuildVer">
    <vt:lpwstr>2052-11.1.0.12358</vt:lpwstr>
  </property>
</Properties>
</file>