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21"/>
  </p:handoutMasterIdLst>
  <p:sldIdLst>
    <p:sldId id="350" r:id="rId4"/>
    <p:sldId id="397" r:id="rId5"/>
    <p:sldId id="415" r:id="rId7"/>
    <p:sldId id="416" r:id="rId8"/>
    <p:sldId id="417" r:id="rId9"/>
    <p:sldId id="418" r:id="rId10"/>
    <p:sldId id="398" r:id="rId11"/>
    <p:sldId id="399" r:id="rId12"/>
    <p:sldId id="400" r:id="rId13"/>
    <p:sldId id="401" r:id="rId14"/>
    <p:sldId id="408" r:id="rId15"/>
    <p:sldId id="402" r:id="rId16"/>
    <p:sldId id="409" r:id="rId17"/>
    <p:sldId id="403" r:id="rId18"/>
    <p:sldId id="404" r:id="rId19"/>
    <p:sldId id="405" r:id="rId20"/>
  </p:sldIdLst>
  <p:sldSz cx="9144000" cy="6858000" type="screen4x3"/>
  <p:notesSz cx="7099300" cy="10234930"/>
  <p:custDataLst>
    <p:tags r:id="rId25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5F5F5F"/>
    <a:srgbClr val="DDDDDD"/>
    <a:srgbClr val="FEFEFE"/>
    <a:srgbClr val="EAEAEA"/>
    <a:srgbClr val="F8F8F8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04"/>
    <p:restoredTop sz="78764"/>
  </p:normalViewPr>
  <p:slideViewPr>
    <p:cSldViewPr showGuides="1">
      <p:cViewPr varScale="1">
        <p:scale>
          <a:sx n="55" d="100"/>
          <a:sy n="55" d="100"/>
        </p:scale>
        <p:origin x="164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1175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 eaLnBrk="1" latinLnBrk="1" hangingPunct="1">
              <a:spcBef>
                <a:spcPct val="50000"/>
              </a:spcBef>
              <a:defRPr sz="1200"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4988" cy="511175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 eaLnBrk="1" latinLnBrk="1" hangingPunct="1">
              <a:spcBef>
                <a:spcPct val="50000"/>
              </a:spcBef>
              <a:defRPr sz="1200"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D1DCC6-3C42-4E48-9ECF-A2397A0C5A51}" type="datetimeFigureOut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4988" cy="51117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 eaLnBrk="1" latinLnBrk="1" hangingPunct="1">
              <a:spcBef>
                <a:spcPct val="50000"/>
              </a:spcBef>
              <a:defRPr sz="1200"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</p:spPr>
        <p:txBody>
          <a:bodyPr vert="horz" wrap="square" lIns="94265" tIns="47133" rIns="94265" bIns="47133" numCol="1" anchor="b" anchorCtr="0" compatLnSpc="1"/>
          <a:lstStyle>
            <a:lvl1pPr algn="r" eaLnBrk="1" latinLnBrk="1" hangingPunct="1">
              <a:spcBef>
                <a:spcPct val="50000"/>
              </a:spcBef>
              <a:defRPr sz="1200"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AA14E9-9031-4A43-BC43-EFF2F8F9828F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265" tIns="47133" rIns="94265" bIns="47133" numCol="1" anchor="t" anchorCtr="0" compatLnSpc="1"/>
          <a:lstStyle>
            <a:lvl1pPr eaLnBrk="1" latinLnBrk="0" hangingPunct="1">
              <a:spcBef>
                <a:spcPct val="0"/>
              </a:spcBef>
              <a:defRPr kumimoji="0"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265" tIns="47133" rIns="94265" bIns="47133" numCol="1" anchor="t" anchorCtr="0" compatLnSpc="1"/>
          <a:lstStyle>
            <a:lvl1pPr algn="r" eaLnBrk="1" latinLnBrk="0" hangingPunct="1">
              <a:spcBef>
                <a:spcPct val="0"/>
              </a:spcBef>
              <a:defRPr kumimoji="0"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6" name="Rectangle 4"/>
          <p:cNvSpPr>
            <a:spLocks noRot="1" noTextEdi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8488" cy="4606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265" tIns="47133" rIns="94265" bIns="47133" numCol="1" anchor="t" anchorCtr="0" compatLnSpc="1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265" tIns="47133" rIns="94265" bIns="47133" numCol="1" anchor="b" anchorCtr="0" compatLnSpc="1"/>
          <a:lstStyle>
            <a:lvl1pPr eaLnBrk="1" latinLnBrk="0" hangingPunct="1">
              <a:spcBef>
                <a:spcPct val="0"/>
              </a:spcBef>
              <a:defRPr kumimoji="0"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265" tIns="47133" rIns="94265" bIns="47133" numCol="1" anchor="b" anchorCtr="0" compatLnSpc="1"/>
          <a:lstStyle>
            <a:lvl1pPr algn="r" eaLnBrk="1" hangingPunct="1">
              <a:defRPr kumimoji="0"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A87790-EEB5-4A50-8547-513ECF3A940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65" tIns="47133" rIns="94265" bIns="47133"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017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8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4257" tIns="47129" rIns="94257" bIns="47129" anchor="t" anchorCtr="0"/>
          <a:p>
            <a:pPr lvl="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Need to focus some testing effort on these as well (not a focus of coverage-based testing)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– Explore the sequences of events related to the data state and the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unreasonable things that can happen to data.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– Explore the effect of using the value produced by each and every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computation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0181" name="Slide Number Placeholder 3"/>
          <p:cNvSpPr txBox="1">
            <a:spLocks noGrp="1"/>
          </p:cNvSpPr>
          <p:nvPr/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57" tIns="47129" rIns="94257" bIns="47129" anchor="b" anchorCtr="0"/>
          <a:p>
            <a:pPr lvl="0" algn="r" defTabSz="890905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65" tIns="47133" rIns="94265" bIns="47133"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632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4257" tIns="47129" rIns="94257" bIns="47129" anchor="t" anchorCtr="0"/>
          <a:p>
            <a:pPr lvl="0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6325" name="Slide Number Placeholder 3"/>
          <p:cNvSpPr txBox="1">
            <a:spLocks noGrp="1"/>
          </p:cNvSpPr>
          <p:nvPr/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57" tIns="47129" rIns="94257" bIns="47129" anchor="b" anchorCtr="0"/>
          <a:p>
            <a:pPr lvl="0" algn="r" defTabSz="890905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65" tIns="47133" rIns="94265" bIns="47133"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837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4257" tIns="47129" rIns="94257" bIns="47129" anchor="t" anchorCtr="0"/>
          <a:p>
            <a:pPr lvl="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first is correct. The variable does not exist and then it is defined. The second is incorrect. A variable must not be used before it is defined. The third is probably incorrect. Destroying a variable before it is created is indicative of a programming error.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d – defined, created, initialized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Data declaration; on left hand side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of computation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k – killed, undefined, released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u – used for something (=c and p)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 - Right hand side of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computation, pointer (calculation)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p - Used in a predicate (or as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control variable of loop)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8373" name="Slide Number Placeholder 3"/>
          <p:cNvSpPr txBox="1">
            <a:spLocks noGrp="1"/>
          </p:cNvSpPr>
          <p:nvPr/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57" tIns="47129" rIns="94257" bIns="47129" anchor="b" anchorCtr="0"/>
          <a:p>
            <a:pPr lvl="0" algn="r" defTabSz="890905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65" tIns="47133" rIns="94265" bIns="47133"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041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2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4257" tIns="47129" rIns="94257" bIns="47129" anchor="t" anchorCtr="0"/>
          <a:p>
            <a:pPr lvl="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- dd – why define twice without use?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fr-FR" altLang="zh-CN" dirty="0">
                <a:ea typeface="宋体" panose="02010600030101010101" pitchFamily="2" charset="-122"/>
              </a:rPr>
              <a:t>- du – normal (a “du pair”)</a:t>
            </a:r>
            <a:endParaRPr lang="fr-FR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- dk -- why define and kill without use?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- ud – usually normal, reassignment after use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- uu – normal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- uk – normal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FontTx/>
              <a:buChar char="-"/>
            </a:pPr>
            <a:r>
              <a:rPr lang="en-US" altLang="zh-CN" dirty="0">
                <a:ea typeface="宋体" panose="02010600030101010101" pitchFamily="2" charset="-122"/>
              </a:rPr>
              <a:t> kd – normal (kill then redefine)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FontTx/>
              <a:buChar char="-"/>
            </a:pPr>
            <a:r>
              <a:rPr lang="en-US" altLang="zh-CN" dirty="0">
                <a:ea typeface="宋体" panose="02010600030101010101" pitchFamily="2" charset="-122"/>
              </a:rPr>
              <a:t> ku – a bug; killed then used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FontTx/>
              <a:buChar char="-"/>
            </a:pPr>
            <a:r>
              <a:rPr lang="en-US" altLang="zh-CN" dirty="0">
                <a:ea typeface="宋体" panose="02010600030101010101" pitchFamily="2" charset="-122"/>
              </a:rPr>
              <a:t> kk – harmless but probably a bug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FontTx/>
              <a:buChar char="-"/>
            </a:pP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Often these anomalies are caught by compilers or static analyzers today – depending upon the language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0421" name="Slide Number Placeholder 3"/>
          <p:cNvSpPr txBox="1">
            <a:spLocks noGrp="1"/>
          </p:cNvSpPr>
          <p:nvPr/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57" tIns="47129" rIns="94257" bIns="47129" anchor="b" anchorCtr="0"/>
          <a:p>
            <a:pPr lvl="0" algn="r" defTabSz="890905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65" tIns="47133" rIns="94265" bIns="47133"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246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4257" tIns="47129" rIns="94257" bIns="47129" anchor="t" anchorCtr="0"/>
          <a:p>
            <a:pPr lvl="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First, we will perform a static test of the diagram. By "static" we mean we examine the diagram (formally through inspections or informally through look-sees). Second, we perform dynamic tests on the module. By "dynamic" we mean we construct and execute test cases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2469" name="Slide Number Placeholder 3"/>
          <p:cNvSpPr txBox="1">
            <a:spLocks noGrp="1"/>
          </p:cNvSpPr>
          <p:nvPr/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57" tIns="47129" rIns="94257" bIns="47129" anchor="b" anchorCtr="0"/>
          <a:p>
            <a:pPr lvl="0" algn="r" defTabSz="890905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65" tIns="47133" rIns="94265" bIns="47133"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451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4257" tIns="47129" rIns="94257" bIns="47129" anchor="t" anchorCtr="0"/>
          <a:p>
            <a:pPr lvl="0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First, we will perform a static test of the diagram. By "static" we mean we examine the diagram (formally through inspections or informally through look-sees). Second, we perform dynamic tests on the module. By "dynamic" we mean we construct and execute test cases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4517" name="Slide Number Placeholder 3"/>
          <p:cNvSpPr txBox="1">
            <a:spLocks noGrp="1"/>
          </p:cNvSpPr>
          <p:nvPr/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57" tIns="47129" rIns="94257" bIns="47129" anchor="b" anchorCtr="0"/>
          <a:p>
            <a:pPr lvl="0" algn="r" defTabSz="890905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65" tIns="47133" rIns="94265" bIns="47133"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656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4257" tIns="47129" rIns="94257" bIns="47129" anchor="t" anchorCtr="0"/>
          <a:p>
            <a:pPr lvl="0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6565" name="Slide Number Placeholder 3"/>
          <p:cNvSpPr txBox="1">
            <a:spLocks noGrp="1"/>
          </p:cNvSpPr>
          <p:nvPr/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57" tIns="47129" rIns="94257" bIns="47129" anchor="b" anchorCtr="0"/>
          <a:p>
            <a:pPr lvl="0" algn="r" defTabSz="890905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65" tIns="47133" rIns="94265" bIns="47133"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861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4257" tIns="47129" rIns="94257" bIns="47129" anchor="t" anchorCtr="0"/>
          <a:p>
            <a:pPr lvl="0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8613" name="Slide Number Placeholder 3"/>
          <p:cNvSpPr txBox="1">
            <a:spLocks noGrp="1"/>
          </p:cNvSpPr>
          <p:nvPr/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57" tIns="47129" rIns="94257" bIns="47129" anchor="b" anchorCtr="0"/>
          <a:p>
            <a:pPr lvl="0" algn="r" defTabSz="890905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65" tIns="47133" rIns="94265" bIns="47133"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68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4257" tIns="47129" rIns="94257" bIns="47129" anchor="t" anchorCtr="0"/>
          <a:p>
            <a:pPr lvl="0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685" name="Slide Number Placeholder 3"/>
          <p:cNvSpPr txBox="1">
            <a:spLocks noGrp="1"/>
          </p:cNvSpPr>
          <p:nvPr/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57" tIns="47129" rIns="94257" bIns="47129" anchor="b" anchorCtr="0"/>
          <a:p>
            <a:pPr lvl="0" algn="r" defTabSz="890905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962745-3C89-4EFF-ABFD-AF86995F1F12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177EFC-9AC9-490D-BFBA-78A09A04CD32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9E32D1-79C1-4A1C-B54D-CD6AA9B80468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1F46B2-1B47-4F47-A6DB-EABA2241D40D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3025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0825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4E6377-6B46-4E99-94BB-F152947B531C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05D339-227B-4D08-9C19-E1A92647432E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29A73E-7EF3-4C87-BE35-ABD1EC2525C7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F9B864-6061-4EF9-B2F4-06EFFF9BFE50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945791-78BB-479C-B5FE-94A7D6D694C2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C0C4A3-2D6C-4519-AA56-5FAAFCD45423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86063" y="1054100"/>
            <a:ext cx="5903913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24D74B-BC49-497D-86CD-51C4AA93E4CC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3025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0825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D796D6-DCE9-4A5C-B44E-FB7E983B0444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31B038-417D-4C7B-A7C7-BFD7E8AF87FD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DE30D6-F7EF-4279-A90C-DDBCAE00939B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BA2E98-3ABF-4F21-B55C-EB9FE8B5D839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AAF5B7-CB51-4F23-802D-B6EED577F8B8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14F2BE-DAD6-4B9A-A296-12F1668AB873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B687B6E-16CC-4FC8-A7BE-225FC32EB98E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D2339D-E9C1-4D83-81A7-2B4787A8B2CA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1BDEC2-AE99-4559-BCDE-C94F47546648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86063" y="1054100"/>
            <a:ext cx="5903913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1D24B5-4C04-4635-B6BE-71A3F9A1E307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3B7B2-B832-43E1-AADF-85E0AB89F9D2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6678613"/>
            <a:ext cx="9144000" cy="179388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spcBef>
                <a:spcPct val="50000"/>
              </a:spcBef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spcBef>
                <a:spcPct val="50000"/>
              </a:spcBef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/>
          <a:lstStyle>
            <a:lvl1pPr algn="ctr" eaLnBrk="1" hangingPunct="1">
              <a:spcBef>
                <a:spcPct val="50000"/>
              </a:spcBef>
              <a:defRPr kumimoji="0" sz="1100" b="0">
                <a:solidFill>
                  <a:srgbClr val="636363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9E32D1-79C1-4A1C-B54D-CD6AA9B80468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6678613"/>
            <a:ext cx="9144000" cy="179388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spcBef>
                <a:spcPct val="50000"/>
              </a:spcBef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spcBef>
                <a:spcPct val="50000"/>
              </a:spcBef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/>
          <a:lstStyle>
            <a:lvl1pPr algn="ctr" eaLnBrk="1" hangingPunct="1">
              <a:spcBef>
                <a:spcPct val="50000"/>
              </a:spcBef>
              <a:defRPr kumimoji="0" sz="1100" b="0">
                <a:solidFill>
                  <a:srgbClr val="636363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BA2E98-3ABF-4F21-B55C-EB9FE8B5D839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3"/>
          <p:cNvSpPr>
            <a:spLocks noGrp="1"/>
          </p:cNvSpPr>
          <p:nvPr>
            <p:ph type="ctrTitle"/>
          </p:nvPr>
        </p:nvSpPr>
        <p:spPr>
          <a:xfrm>
            <a:off x="685800" y="1621155"/>
            <a:ext cx="8305800" cy="1979295"/>
          </a:xfrm>
        </p:spPr>
        <p:txBody>
          <a:bodyPr vert="horz" wrap="square" lIns="91440" tIns="45720" rIns="91440" bIns="45720" anchor="b" anchorCtr="0"/>
          <a:p>
            <a:pPr eaLnBrk="1" hangingPunct="1">
              <a:lnSpc>
                <a:spcPct val="150000"/>
              </a:lnSpc>
              <a:buClrTx/>
              <a:buSzTx/>
              <a:buFontTx/>
            </a:pPr>
            <a:r>
              <a:rPr lang="en-US" altLang="zh-CN" sz="4800" dirty="0">
                <a:ea typeface="微软雅黑" panose="020B0503020204020204" pitchFamily="34" charset="-122"/>
              </a:rPr>
              <a:t>Session 5</a:t>
            </a:r>
            <a:br>
              <a:rPr lang="en-US" altLang="zh-CN" sz="4800" dirty="0">
                <a:ea typeface="微软雅黑" panose="020B0503020204020204" pitchFamily="34" charset="-122"/>
              </a:rPr>
            </a:br>
            <a:r>
              <a:rPr lang="en-US" altLang="zh-CN" sz="4800" dirty="0">
                <a:ea typeface="微软雅黑" panose="020B0503020204020204" pitchFamily="34" charset="-122"/>
              </a:rPr>
              <a:t> White-Box Testing (cont.)</a:t>
            </a:r>
            <a:endParaRPr lang="zh-CN" altLang="en-US" sz="4800" dirty="0"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905000" y="4419600"/>
            <a:ext cx="6400800" cy="17526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chengbaolei@suda.edu.cn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1143000"/>
          </a:xfrm>
        </p:spPr>
        <p:txBody>
          <a:bodyPr vert="horz" wrap="square" lIns="91440" tIns="45720" rIns="91440" bIns="91440" anchor="b" anchorCtr="0"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3.6 Data Flow Testing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362950" cy="4724400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chemeClr val="tx2"/>
              </a:buClr>
              <a:buSzPct val="50000"/>
              <a:buFont typeface="Wingdings 2" panose="05020102010507070707" pitchFamily="18" charset="2"/>
              <a:defRPr sz="2400"/>
            </a:lvl1pPr>
            <a:lvl2pPr lvl="1">
              <a:buClr>
                <a:schemeClr val="tx2"/>
              </a:buClr>
              <a:buSzPct val="50000"/>
              <a:buFont typeface="Wingdings 2" panose="05020102010507070707" pitchFamily="18" charset="2"/>
              <a:defRPr sz="2000"/>
            </a:lvl2pPr>
            <a:lvl3pPr lvl="2">
              <a:buClr>
                <a:schemeClr val="tx2"/>
              </a:buClr>
              <a:buSzPct val="50000"/>
              <a:buFont typeface="Wingdings 2" panose="05020102010507070707" pitchFamily="18" charset="2"/>
              <a:defRPr sz="1800"/>
            </a:lvl3pPr>
            <a:lvl4pPr lvl="3">
              <a:buClr>
                <a:schemeClr val="tx2"/>
              </a:buClr>
              <a:buSzPct val="50000"/>
              <a:buFont typeface="Wingdings 2" panose="05020102010507070707" pitchFamily="18" charset="2"/>
              <a:defRPr sz="1600"/>
            </a:lvl4pPr>
            <a:lvl5pPr lvl="4">
              <a:buClr>
                <a:schemeClr val="tx2"/>
              </a:buClr>
              <a:buSzPct val="50000"/>
              <a:buFont typeface="Wingdings 2" panose="05020102010507070707" pitchFamily="18" charset="2"/>
              <a:defRPr sz="1600"/>
            </a:lvl5pPr>
          </a:lstStyle>
          <a:p>
            <a:pPr marL="273050" lvl="0" indent="-273050"/>
            <a:r>
              <a:rPr lang="en-US" altLang="zh-CN" sz="2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data flow graph </a:t>
            </a:r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similar to a control flow graph in that it shows the processing flow through a module. </a:t>
            </a:r>
            <a:endParaRPr lang="en-US" altLang="zh-CN" sz="2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73050" lvl="0" indent="-273050">
              <a:buFont typeface="Arial" panose="020B0604020202020204" pitchFamily="34" charset="0"/>
              <a:buNone/>
            </a:pPr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In addition, it </a:t>
            </a:r>
            <a:r>
              <a:rPr lang="en-US" altLang="zh-CN" sz="2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details the definition, use, and destruction</a:t>
            </a:r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of each of the module's variables. </a:t>
            </a:r>
            <a:endParaRPr lang="en-US" altLang="zh-CN" sz="2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73050" lvl="0" indent="-273050"/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Technique</a:t>
            </a:r>
            <a:endParaRPr lang="en-US" altLang="zh-CN" sz="2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48005" lvl="1" indent="-228600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Construct diagrams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48005" lvl="1" indent="-228600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Perform a static test of the diagram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48005" lvl="1" indent="-228600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Perform dynamic tests on the module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73050" lvl="0" indent="-273050">
              <a:buFont typeface="Arial" panose="020B0604020202020204" pitchFamily="34" charset="0"/>
              <a:buNone/>
            </a:pPr>
            <a:endParaRPr lang="en-US" altLang="zh-CN" sz="2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Title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1143000"/>
          </a:xfrm>
        </p:spPr>
        <p:txBody>
          <a:bodyPr vert="horz" wrap="square" lIns="91440" tIns="45720" rIns="91440" bIns="91440" anchor="b" anchorCtr="0"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3.6 Data Flow Testing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1" name="Content Placeholder 5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5195888" cy="4724400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chemeClr val="tx2"/>
              </a:buClr>
              <a:buSzPct val="50000"/>
              <a:buFont typeface="Wingdings 2" panose="05020102010507070707" pitchFamily="18" charset="2"/>
              <a:defRPr sz="2400"/>
            </a:lvl1pPr>
            <a:lvl2pPr lvl="1">
              <a:buClr>
                <a:schemeClr val="tx2"/>
              </a:buClr>
              <a:buSzPct val="50000"/>
              <a:buFont typeface="Wingdings 2" panose="05020102010507070707" pitchFamily="18" charset="2"/>
              <a:defRPr sz="2000"/>
            </a:lvl2pPr>
            <a:lvl3pPr lvl="2">
              <a:buClr>
                <a:schemeClr val="tx2"/>
              </a:buClr>
              <a:buSzPct val="50000"/>
              <a:buFont typeface="Wingdings 2" panose="05020102010507070707" pitchFamily="18" charset="2"/>
              <a:defRPr sz="1800"/>
            </a:lvl3pPr>
            <a:lvl4pPr lvl="3">
              <a:buClr>
                <a:schemeClr val="tx2"/>
              </a:buClr>
              <a:buSzPct val="50000"/>
              <a:buFont typeface="Wingdings 2" panose="05020102010507070707" pitchFamily="18" charset="2"/>
              <a:defRPr sz="1600"/>
            </a:lvl4pPr>
            <a:lvl5pPr lvl="4">
              <a:buClr>
                <a:schemeClr val="tx2"/>
              </a:buClr>
              <a:buSzPct val="50000"/>
              <a:buFont typeface="Wingdings 2" panose="05020102010507070707" pitchFamily="18" charset="2"/>
              <a:defRPr sz="1600"/>
            </a:lvl5pPr>
          </a:lstStyle>
          <a:p>
            <a:pPr marL="548005" lvl="1" indent="-228600">
              <a:buClr>
                <a:srgbClr val="2F2F2F"/>
              </a:buClr>
            </a:pPr>
            <a:r>
              <a:rPr lang="en-US" altLang="zh-CN" sz="3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each variable 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within the module we will examine define-use-kill patterns along the control flow paths.</a:t>
            </a:r>
            <a:endParaRPr lang="en-US" altLang="zh-CN" sz="3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48005" lvl="1" indent="-228600"/>
            <a:endParaRPr lang="en-US" altLang="zh-CN" sz="2400" dirty="0">
              <a:ea typeface="宋体" panose="02010600030101010101" pitchFamily="2" charset="-122"/>
            </a:endParaRPr>
          </a:p>
          <a:p>
            <a:pPr marL="273050" lvl="0" indent="-273050">
              <a:buFont typeface="Arial" panose="020B0604020202020204" pitchFamily="34" charset="0"/>
              <a:buNone/>
            </a:pPr>
            <a:endParaRPr lang="en-US" altLang="zh-CN" sz="2600" dirty="0">
              <a:ea typeface="宋体" panose="02010600030101010101" pitchFamily="2" charset="-122"/>
            </a:endParaRPr>
          </a:p>
        </p:txBody>
      </p:sp>
      <p:pic>
        <p:nvPicPr>
          <p:cNvPr id="63492" name="Picture 2"/>
          <p:cNvPicPr>
            <a:picLocks noGrp="1" noChangeAspect="1"/>
          </p:cNvPicPr>
          <p:nvPr>
            <p:ph sz="quarter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429250" y="1285875"/>
            <a:ext cx="3635375" cy="535781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Title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1143000"/>
          </a:xfrm>
        </p:spPr>
        <p:txBody>
          <a:bodyPr vert="horz" wrap="square" lIns="91440" tIns="45720" rIns="91440" bIns="91440" anchor="b" anchorCtr="0"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3.6 Data Flow Testing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39" name="Content Placeholder 6"/>
          <p:cNvSpPr>
            <a:spLocks noGrp="1"/>
          </p:cNvSpPr>
          <p:nvPr>
            <p:ph sz="quarter" idx="1"/>
          </p:nvPr>
        </p:nvSpPr>
        <p:spPr>
          <a:xfrm>
            <a:off x="-252412" y="1557338"/>
            <a:ext cx="4840287" cy="4724400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chemeClr val="tx2"/>
              </a:buClr>
              <a:buSzPct val="50000"/>
              <a:buFont typeface="Wingdings 2" panose="05020102010507070707" pitchFamily="18" charset="2"/>
              <a:defRPr sz="2400"/>
            </a:lvl1pPr>
            <a:lvl2pPr lvl="1">
              <a:buClr>
                <a:schemeClr val="tx2"/>
              </a:buClr>
              <a:buSzPct val="50000"/>
              <a:buFont typeface="Wingdings 2" panose="05020102010507070707" pitchFamily="18" charset="2"/>
              <a:defRPr sz="2000"/>
            </a:lvl2pPr>
            <a:lvl3pPr lvl="2">
              <a:buClr>
                <a:schemeClr val="tx2"/>
              </a:buClr>
              <a:buSzPct val="50000"/>
              <a:buFont typeface="Wingdings 2" panose="05020102010507070707" pitchFamily="18" charset="2"/>
              <a:defRPr sz="1800"/>
            </a:lvl3pPr>
            <a:lvl4pPr lvl="3">
              <a:buClr>
                <a:schemeClr val="tx2"/>
              </a:buClr>
              <a:buSzPct val="50000"/>
              <a:buFont typeface="Wingdings 2" panose="05020102010507070707" pitchFamily="18" charset="2"/>
              <a:defRPr sz="1600"/>
            </a:lvl4pPr>
            <a:lvl5pPr lvl="4">
              <a:buClr>
                <a:schemeClr val="tx2"/>
              </a:buClr>
              <a:buSzPct val="50000"/>
              <a:buFont typeface="Wingdings 2" panose="05020102010507070707" pitchFamily="18" charset="2"/>
              <a:defRPr sz="1600"/>
            </a:lvl5pPr>
          </a:lstStyle>
          <a:p>
            <a:pPr marL="548005" lvl="1" indent="-228600"/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define-use-kill patterns </a:t>
            </a:r>
            <a:r>
              <a:rPr lang="en-US" altLang="zh-CN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x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(taken in pairs as we follow the paths) are: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22325" lvl="2" indent="-228600"/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~define -  correct, the normal case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22325" lvl="2" indent="-228600"/>
            <a:r>
              <a:rPr lang="en-US" altLang="zh-CN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define-define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 suspicious, perhaps a programming error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22325" lvl="2" indent="-228600"/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define-use -  correct, the normal case 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5540" name="Picture 3"/>
          <p:cNvPicPr>
            <a:picLocks noGrp="1" noChangeAspect="1"/>
          </p:cNvPicPr>
          <p:nvPr>
            <p:ph sz="quarter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00563" y="1557338"/>
            <a:ext cx="4567237" cy="482441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1143000"/>
          </a:xfrm>
        </p:spPr>
        <p:txBody>
          <a:bodyPr vert="horz" wrap="square" lIns="91440" tIns="45720" rIns="91440" bIns="91440" anchor="b" anchorCtr="0"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3.6 Data Flow Testing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7" name="Content Placeholder 6"/>
          <p:cNvSpPr>
            <a:spLocks noGrp="1"/>
          </p:cNvSpPr>
          <p:nvPr>
            <p:ph sz="quarter" idx="1"/>
          </p:nvPr>
        </p:nvSpPr>
        <p:spPr>
          <a:xfrm>
            <a:off x="250825" y="1484313"/>
            <a:ext cx="8497888" cy="4724400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chemeClr val="tx2"/>
              </a:buClr>
              <a:buSzPct val="50000"/>
              <a:buFont typeface="Wingdings 2" panose="05020102010507070707" pitchFamily="18" charset="2"/>
              <a:defRPr sz="2400"/>
            </a:lvl1pPr>
            <a:lvl2pPr lvl="1">
              <a:buClr>
                <a:schemeClr val="tx2"/>
              </a:buClr>
              <a:buSzPct val="50000"/>
              <a:buFont typeface="Wingdings 2" panose="05020102010507070707" pitchFamily="18" charset="2"/>
              <a:defRPr sz="2000"/>
            </a:lvl2pPr>
            <a:lvl3pPr lvl="2">
              <a:buClr>
                <a:schemeClr val="tx2"/>
              </a:buClr>
              <a:buSzPct val="50000"/>
              <a:buFont typeface="Wingdings 2" panose="05020102010507070707" pitchFamily="18" charset="2"/>
              <a:defRPr sz="1800"/>
            </a:lvl3pPr>
            <a:lvl4pPr lvl="3">
              <a:buClr>
                <a:schemeClr val="tx2"/>
              </a:buClr>
              <a:buSzPct val="50000"/>
              <a:buFont typeface="Wingdings 2" panose="05020102010507070707" pitchFamily="18" charset="2"/>
              <a:defRPr sz="1600"/>
            </a:lvl4pPr>
            <a:lvl5pPr lvl="4">
              <a:buClr>
                <a:schemeClr val="tx2"/>
              </a:buClr>
              <a:buSzPct val="50000"/>
              <a:buFont typeface="Wingdings 2" panose="05020102010507070707" pitchFamily="18" charset="2"/>
              <a:defRPr sz="1600"/>
            </a:lvl5pPr>
          </a:lstStyle>
          <a:p>
            <a:pPr marL="548005" lvl="1" indent="-228600"/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Exercise: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48055" lvl="2" indent="-228600"/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 the define-use-kill patterns for y and z (taken in pairs as we follow the paths) 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Title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1143000"/>
          </a:xfrm>
        </p:spPr>
        <p:txBody>
          <a:bodyPr vert="horz" wrap="square" lIns="91440" tIns="45720" rIns="91440" bIns="91440" anchor="b" anchorCtr="0"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3.6 Data Flow Testing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5" name="Content Placeholder 5"/>
          <p:cNvSpPr>
            <a:spLocks noGrp="1"/>
          </p:cNvSpPr>
          <p:nvPr>
            <p:ph sz="quarter" idx="1"/>
          </p:nvPr>
        </p:nvSpPr>
        <p:spPr>
          <a:xfrm>
            <a:off x="0" y="1412875"/>
            <a:ext cx="5508625" cy="4724400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chemeClr val="tx2"/>
              </a:buClr>
              <a:buSzPct val="50000"/>
              <a:buFont typeface="Wingdings 2" panose="05020102010507070707" pitchFamily="18" charset="2"/>
              <a:defRPr sz="2400"/>
            </a:lvl1pPr>
            <a:lvl2pPr lvl="1">
              <a:buClr>
                <a:schemeClr val="tx2"/>
              </a:buClr>
              <a:buSzPct val="50000"/>
              <a:buFont typeface="Wingdings 2" panose="05020102010507070707" pitchFamily="18" charset="2"/>
              <a:defRPr sz="2000"/>
            </a:lvl2pPr>
            <a:lvl3pPr lvl="2">
              <a:buClr>
                <a:schemeClr val="tx2"/>
              </a:buClr>
              <a:buSzPct val="50000"/>
              <a:buFont typeface="Wingdings 2" panose="05020102010507070707" pitchFamily="18" charset="2"/>
              <a:defRPr sz="1800"/>
            </a:lvl3pPr>
            <a:lvl4pPr lvl="3">
              <a:buClr>
                <a:schemeClr val="tx2"/>
              </a:buClr>
              <a:buSzPct val="50000"/>
              <a:buFont typeface="Wingdings 2" panose="05020102010507070707" pitchFamily="18" charset="2"/>
              <a:defRPr sz="1600"/>
            </a:lvl4pPr>
            <a:lvl5pPr lvl="4">
              <a:buClr>
                <a:schemeClr val="tx2"/>
              </a:buClr>
              <a:buSzPct val="50000"/>
              <a:buFont typeface="Wingdings 2" panose="05020102010507070707" pitchFamily="18" charset="2"/>
              <a:defRPr sz="1600"/>
            </a:lvl5pPr>
          </a:lstStyle>
          <a:p>
            <a:pPr marL="548005" lvl="1" indent="-228600"/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define-use-kill patterns for y (taken in pairs as we follow the paths) are: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22325" lvl="2" indent="-228600"/>
            <a:r>
              <a:rPr lang="en-US" altLang="zh-CN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~use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 major blunder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22325" lvl="2" indent="-228600"/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use-define -  acceptable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22325" lvl="2" indent="-228600"/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define-use -  correct, the normal case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22325" lvl="2" indent="-228600"/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use-kill -  acceptable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22325" lvl="2" indent="-228600"/>
            <a:r>
              <a:rPr lang="en-US" altLang="zh-CN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define-kill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  probable programming error</a:t>
            </a:r>
            <a:endParaRPr lang="en-US" altLang="zh-CN" sz="2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9636" name="Picture 2"/>
          <p:cNvPicPr>
            <a:picLocks noGrp="1" noChangeAspect="1"/>
          </p:cNvPicPr>
          <p:nvPr>
            <p:ph sz="quarter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435600" y="1524000"/>
            <a:ext cx="3479800" cy="485775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Title 1"/>
          <p:cNvSpPr>
            <a:spLocks noGrp="1"/>
          </p:cNvSpPr>
          <p:nvPr>
            <p:ph type="title" idx="4294967295"/>
          </p:nvPr>
        </p:nvSpPr>
        <p:spPr>
          <a:xfrm>
            <a:off x="457200" y="115888"/>
            <a:ext cx="8229600" cy="1143000"/>
          </a:xfrm>
        </p:spPr>
        <p:txBody>
          <a:bodyPr vert="horz" wrap="square" lIns="91440" tIns="45720" rIns="91440" bIns="91440" anchor="b" anchorCtr="0"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3.6 Data Flow Testing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Content Placeholder 5"/>
          <p:cNvSpPr>
            <a:spLocks noGrp="1"/>
          </p:cNvSpPr>
          <p:nvPr>
            <p:ph sz="quarter" idx="1"/>
          </p:nvPr>
        </p:nvSpPr>
        <p:spPr>
          <a:xfrm>
            <a:off x="0" y="1268413"/>
            <a:ext cx="4427538" cy="4789487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chemeClr val="tx2"/>
              </a:buClr>
              <a:buSzPct val="50000"/>
              <a:buFont typeface="Wingdings 2" panose="05020102010507070707" pitchFamily="18" charset="2"/>
              <a:defRPr sz="2400"/>
            </a:lvl1pPr>
            <a:lvl2pPr lvl="1">
              <a:buClr>
                <a:schemeClr val="tx2"/>
              </a:buClr>
              <a:buSzPct val="50000"/>
              <a:buFont typeface="Wingdings 2" panose="05020102010507070707" pitchFamily="18" charset="2"/>
              <a:defRPr sz="2000"/>
            </a:lvl2pPr>
            <a:lvl3pPr lvl="2">
              <a:buClr>
                <a:schemeClr val="tx2"/>
              </a:buClr>
              <a:buSzPct val="50000"/>
              <a:buFont typeface="Wingdings 2" panose="05020102010507070707" pitchFamily="18" charset="2"/>
              <a:defRPr sz="1800"/>
            </a:lvl3pPr>
            <a:lvl4pPr lvl="3">
              <a:buClr>
                <a:schemeClr val="tx2"/>
              </a:buClr>
              <a:buSzPct val="50000"/>
              <a:buFont typeface="Wingdings 2" panose="05020102010507070707" pitchFamily="18" charset="2"/>
              <a:defRPr sz="1600"/>
            </a:lvl4pPr>
            <a:lvl5pPr lvl="4">
              <a:buClr>
                <a:schemeClr val="tx2"/>
              </a:buClr>
              <a:buSzPct val="50000"/>
              <a:buFont typeface="Wingdings 2" panose="05020102010507070707" pitchFamily="18" charset="2"/>
              <a:defRPr sz="1600"/>
            </a:lvl5pPr>
          </a:lstStyle>
          <a:p>
            <a:pPr marL="548005" lvl="1" indent="-228600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define-use-kill patterns  for z (taken in pairs as we follow the paths) are: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22325" lvl="2" indent="-228600"/>
            <a:r>
              <a:rPr lang="en-US" altLang="zh-CN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~kill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 programming error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22325" lvl="2" indent="-228600"/>
            <a:r>
              <a:rPr lang="en-US" altLang="zh-CN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kill-use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  major blunder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22325" lvl="2" indent="-228600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use-use - correct, the normal case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22325" lvl="2" indent="-228600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use-define -  acceptable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22325" lvl="2" indent="-228600"/>
            <a:r>
              <a:rPr lang="en-US" altLang="zh-CN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kill-kill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  probably a programming error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22325" lvl="2" indent="-228600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kill-define -  acceptable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22325" lvl="2" indent="-228600"/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define-use -  correct, the normal case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0660" name="Picture 2"/>
          <p:cNvPicPr>
            <a:picLocks noGrp="1" noChangeAspect="1"/>
          </p:cNvPicPr>
          <p:nvPr>
            <p:ph sz="quarter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72000" y="1341438"/>
            <a:ext cx="4541838" cy="4967287"/>
          </a:xfrm>
        </p:spPr>
      </p:pic>
      <p:cxnSp>
        <p:nvCxnSpPr>
          <p:cNvPr id="6" name="直接连接符 5"/>
          <p:cNvCxnSpPr/>
          <p:nvPr/>
        </p:nvCxnSpPr>
        <p:spPr>
          <a:xfrm>
            <a:off x="684213" y="4581525"/>
            <a:ext cx="33829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457200" y="115888"/>
            <a:ext cx="8229600" cy="1143000"/>
          </a:xfrm>
        </p:spPr>
        <p:txBody>
          <a:bodyPr vert="horz" wrap="square" lIns="91440" tIns="45720" rIns="91440" bIns="91440" anchor="b" anchorCtr="0"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3.6 Data Flow Testing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Content Placeholder 5"/>
          <p:cNvSpPr>
            <a:spLocks noGrp="1"/>
          </p:cNvSpPr>
          <p:nvPr>
            <p:ph sz="quarter" idx="1"/>
          </p:nvPr>
        </p:nvSpPr>
        <p:spPr/>
        <p:txBody>
          <a:bodyPr vert="horz" wrap="square" lIns="91440" tIns="45720" rIns="91440" bIns="45720" anchor="t" anchorCtr="0"/>
          <a:lstStyle>
            <a:lvl1pPr lvl="0">
              <a:buClr>
                <a:schemeClr val="tx2"/>
              </a:buClr>
              <a:buSzPct val="50000"/>
              <a:buFont typeface="Wingdings 2" panose="05020102010507070707" pitchFamily="18" charset="2"/>
              <a:defRPr sz="2400"/>
            </a:lvl1pPr>
            <a:lvl2pPr lvl="1">
              <a:buClr>
                <a:schemeClr val="tx2"/>
              </a:buClr>
              <a:buSzPct val="50000"/>
              <a:buFont typeface="Wingdings 2" panose="05020102010507070707" pitchFamily="18" charset="2"/>
              <a:defRPr sz="2000"/>
            </a:lvl2pPr>
            <a:lvl3pPr lvl="2">
              <a:buClr>
                <a:schemeClr val="tx2"/>
              </a:buClr>
              <a:buSzPct val="50000"/>
              <a:buFont typeface="Wingdings 2" panose="05020102010507070707" pitchFamily="18" charset="2"/>
              <a:defRPr sz="1800"/>
            </a:lvl3pPr>
            <a:lvl4pPr lvl="3">
              <a:buClr>
                <a:schemeClr val="tx2"/>
              </a:buClr>
              <a:buSzPct val="50000"/>
              <a:buFont typeface="Wingdings 2" panose="05020102010507070707" pitchFamily="18" charset="2"/>
              <a:defRPr sz="1600"/>
            </a:lvl4pPr>
            <a:lvl5pPr lvl="4">
              <a:buClr>
                <a:schemeClr val="tx2"/>
              </a:buClr>
              <a:buSzPct val="50000"/>
              <a:buFont typeface="Wingdings 2" panose="05020102010507070707" pitchFamily="18" charset="2"/>
              <a:defRPr sz="1600"/>
            </a:lvl5pPr>
          </a:lstStyle>
          <a:p>
            <a:pPr marL="273050" lvl="0" indent="-273050"/>
            <a:r>
              <a:rPr lang="en-US" altLang="zh-CN" sz="3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 performing a static analysis on this data flow model the following problems have been discovered:</a:t>
            </a:r>
            <a:endParaRPr lang="en-US" altLang="zh-CN" sz="3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48055" lvl="2" indent="-228600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x: define-define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48055" lvl="2" indent="-228600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y: ~use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48055" lvl="2" indent="-228600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y: define-kill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48055" lvl="2" indent="-228600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z: ~kill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48055" lvl="2" indent="-228600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z: kill-use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48055" lvl="2" indent="-228600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z: kill-kill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1143000"/>
          </a:xfrm>
        </p:spPr>
        <p:txBody>
          <a:bodyPr vert="horz" wrap="square" lIns="91440" tIns="45720" rIns="91440" bIns="91440" anchor="b" anchorCtr="0"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3.6 Data Flow Testing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Content Placeholder 5"/>
          <p:cNvSpPr>
            <a:spLocks noGrp="1"/>
          </p:cNvSpPr>
          <p:nvPr>
            <p:ph sz="quarter" idx="1"/>
          </p:nvPr>
        </p:nvSpPr>
        <p:spPr>
          <a:xfrm>
            <a:off x="446088" y="1412875"/>
            <a:ext cx="8229600" cy="4686300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chemeClr val="tx2"/>
              </a:buClr>
              <a:buSzPct val="50000"/>
              <a:buFont typeface="Wingdings 2" panose="05020102010507070707" pitchFamily="18" charset="2"/>
              <a:defRPr sz="2400"/>
            </a:lvl1pPr>
            <a:lvl2pPr lvl="1">
              <a:buClr>
                <a:schemeClr val="tx2"/>
              </a:buClr>
              <a:buSzPct val="50000"/>
              <a:buFont typeface="Wingdings 2" panose="05020102010507070707" pitchFamily="18" charset="2"/>
              <a:defRPr sz="2000"/>
            </a:lvl2pPr>
            <a:lvl3pPr lvl="2">
              <a:buClr>
                <a:schemeClr val="tx2"/>
              </a:buClr>
              <a:buSzPct val="50000"/>
              <a:buFont typeface="Wingdings 2" panose="05020102010507070707" pitchFamily="18" charset="2"/>
              <a:defRPr sz="1800"/>
            </a:lvl3pPr>
            <a:lvl4pPr lvl="3">
              <a:buClr>
                <a:schemeClr val="tx2"/>
              </a:buClr>
              <a:buSzPct val="50000"/>
              <a:buFont typeface="Wingdings 2" panose="05020102010507070707" pitchFamily="18" charset="2"/>
              <a:defRPr sz="1600"/>
            </a:lvl4pPr>
            <a:lvl5pPr lvl="4">
              <a:buClr>
                <a:schemeClr val="tx2"/>
              </a:buClr>
              <a:buSzPct val="50000"/>
              <a:buFont typeface="Wingdings 2" panose="05020102010507070707" pitchFamily="18" charset="2"/>
              <a:defRPr sz="1600"/>
            </a:lvl5pPr>
          </a:lstStyle>
          <a:p>
            <a:pPr marL="273050" lvl="0" indent="-273050"/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data flow testing method selects test paths of a program according to the locations of </a:t>
            </a:r>
            <a:r>
              <a:rPr lang="en-US" altLang="zh-CN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definitions, uses and deletions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 variables in the program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73050" lvl="0" indent="-273050"/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 flow testing is a powerful tool to detect improper use of data values due to coding errors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48005" lvl="1" indent="-228600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Incorrect assignment or input statement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48005" lvl="1" indent="-228600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Definition is missing (use of null definition)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48005" lvl="1" indent="-228600"/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Predicate is faulty (incorrect path is taken which leads to incorrect definition)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Variable Definitions and Uses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628775"/>
            <a:ext cx="8077200" cy="4114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A program variable is </a:t>
            </a:r>
            <a:r>
              <a:rPr lang="en-US" altLang="zh-CN" b="1" dirty="0">
                <a:solidFill>
                  <a:srgbClr val="FDAD2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DEFINED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 when it appears:</a:t>
            </a:r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on the 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</a:rPr>
              <a:t>left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hand side of an assignment statement (e.g.,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DAD23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 := 17)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in an input statement</a:t>
            </a:r>
            <a:r>
              <a:rPr lang="en-US" altLang="zh-CN" dirty="0">
                <a:ea typeface="宋体" panose="02010600030101010101" pitchFamily="2" charset="-122"/>
              </a:rPr>
              <a:t> (e.g., input(</a:t>
            </a:r>
            <a:r>
              <a:rPr lang="en-US" altLang="zh-CN" b="1" dirty="0">
                <a:solidFill>
                  <a:srgbClr val="FDAD23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))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as an OUT parameter in a subroutine call (e.g.,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DOIT</a:t>
            </a:r>
            <a:r>
              <a:rPr lang="en-US" altLang="zh-CN" dirty="0">
                <a:ea typeface="宋体" panose="02010600030101010101" pitchFamily="2" charset="-122"/>
              </a:rPr>
              <a:t>(X:IN,</a:t>
            </a:r>
            <a:r>
              <a:rPr lang="en-US" altLang="zh-CN" b="1" dirty="0">
                <a:solidFill>
                  <a:srgbClr val="FDAD23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:OUT))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将数据存储起来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存储单元的内容改变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Variable Definitions and Uses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38275"/>
            <a:ext cx="7772400" cy="4114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A program variable is </a:t>
            </a:r>
            <a:r>
              <a:rPr lang="en-US" altLang="zh-CN" b="1" dirty="0">
                <a:solidFill>
                  <a:srgbClr val="FDAD2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USED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 when it appears:</a:t>
            </a:r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on the 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</a:rPr>
              <a:t>right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hand side of an assignment statement (e.g.,</a:t>
            </a:r>
            <a:r>
              <a:rPr lang="en-US" altLang="zh-CN" dirty="0">
                <a:ea typeface="宋体" panose="02010600030101010101" pitchFamily="2" charset="-122"/>
              </a:rPr>
              <a:t> Y := </a:t>
            </a:r>
            <a:r>
              <a:rPr lang="en-US" altLang="zh-CN" b="1" dirty="0">
                <a:solidFill>
                  <a:srgbClr val="FDAD23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+17)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as an IN parameter in a subroutine or function call (e.g.,</a:t>
            </a:r>
            <a:r>
              <a:rPr lang="en-US" altLang="zh-CN" dirty="0">
                <a:ea typeface="宋体" panose="02010600030101010101" pitchFamily="2" charset="-122"/>
              </a:rPr>
              <a:t> Y := SQRT(</a:t>
            </a:r>
            <a:r>
              <a:rPr lang="en-US" altLang="zh-CN" b="1" dirty="0">
                <a:solidFill>
                  <a:srgbClr val="FDAD23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in the predicate of a branch statement (e.g., if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DAD23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&gt;0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then...)</a:t>
            </a:r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将数据取出来，存储单元的内容不变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Variable Definitions and Uses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557338"/>
            <a:ext cx="7696200" cy="4114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Use of a variable in the predicate of a branch statement is called a </a:t>
            </a:r>
            <a:r>
              <a:rPr lang="en-US" altLang="zh-CN" sz="2800" i="1" dirty="0">
                <a:solidFill>
                  <a:srgbClr val="FDAD2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predicate-use </a:t>
            </a:r>
            <a:r>
              <a:rPr lang="en-US" altLang="zh-CN" sz="2800" b="1" dirty="0">
                <a:solidFill>
                  <a:srgbClr val="FDAD2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(“p-use”).</a:t>
            </a: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 Any other use is called a </a:t>
            </a:r>
            <a:r>
              <a:rPr lang="en-US" altLang="zh-CN" sz="2800" i="1" dirty="0">
                <a:solidFill>
                  <a:srgbClr val="FDAD2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computation-use </a:t>
            </a:r>
            <a:r>
              <a:rPr lang="en-US" altLang="zh-CN" sz="2800" b="1" dirty="0">
                <a:solidFill>
                  <a:srgbClr val="FDAD2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(“c-use”).</a:t>
            </a:r>
            <a:endParaRPr lang="en-US" altLang="zh-CN" sz="2800" b="1" dirty="0">
              <a:solidFill>
                <a:srgbClr val="FDAD23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For example, in the program statement:</a:t>
            </a:r>
            <a:endParaRPr lang="en-US" altLang="zh-CN" sz="28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"/>
              </a:spcBef>
              <a:spcAft>
                <a:spcPct val="5000"/>
              </a:spcAft>
              <a:buFontTx/>
              <a:buNone/>
            </a:pP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			</a:t>
            </a:r>
            <a:r>
              <a:rPr lang="en-US" altLang="zh-CN" sz="2800" dirty="0">
                <a:solidFill>
                  <a:srgbClr val="FDAD2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If</a:t>
            </a:r>
            <a:r>
              <a:rPr lang="en-US" altLang="zh-CN" sz="2800" dirty="0">
                <a:solidFill>
                  <a:srgbClr val="FDAD23"/>
                </a:solidFill>
                <a:ea typeface="宋体" panose="02010600030101010101" pitchFamily="2" charset="-122"/>
              </a:rPr>
              <a:t> (X&gt;0) </a:t>
            </a:r>
            <a:r>
              <a:rPr lang="en-US" altLang="zh-CN" sz="2800" dirty="0">
                <a:solidFill>
                  <a:srgbClr val="FDAD2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then</a:t>
            </a:r>
            <a:endParaRPr lang="en-US" altLang="zh-CN" sz="2800" dirty="0">
              <a:solidFill>
                <a:srgbClr val="FDAD23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"/>
              </a:spcBef>
              <a:spcAft>
                <a:spcPct val="5000"/>
              </a:spcAft>
              <a:buFontTx/>
              <a:buNone/>
            </a:pPr>
            <a:r>
              <a:rPr lang="en-US" altLang="zh-CN" sz="2800" dirty="0">
                <a:solidFill>
                  <a:srgbClr val="FDAD2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			    print</a:t>
            </a:r>
            <a:r>
              <a:rPr lang="en-US" altLang="zh-CN" sz="2800" dirty="0">
                <a:solidFill>
                  <a:srgbClr val="FDAD23"/>
                </a:solidFill>
                <a:ea typeface="宋体" panose="02010600030101010101" pitchFamily="2" charset="-122"/>
              </a:rPr>
              <a:t>(Y)</a:t>
            </a:r>
            <a:endParaRPr lang="en-US" altLang="zh-CN" sz="2800" dirty="0">
              <a:solidFill>
                <a:srgbClr val="FDAD23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"/>
              </a:spcBef>
              <a:spcAft>
                <a:spcPct val="5000"/>
              </a:spcAft>
              <a:buFontTx/>
              <a:buNone/>
            </a:pPr>
            <a:r>
              <a:rPr lang="en-US" altLang="zh-CN" sz="2800" dirty="0">
                <a:solidFill>
                  <a:srgbClr val="FDAD23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2800" dirty="0">
                <a:solidFill>
                  <a:srgbClr val="FDAD2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end_if_then</a:t>
            </a:r>
            <a:endParaRPr lang="en-US" altLang="zh-CN" sz="2800" dirty="0">
              <a:solidFill>
                <a:srgbClr val="FDAD23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"/>
              </a:spcBef>
              <a:spcAft>
                <a:spcPct val="5000"/>
              </a:spcAft>
              <a:buFontTx/>
              <a:buNone/>
            </a:pP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	there is a p-use of</a:t>
            </a:r>
            <a:r>
              <a:rPr lang="en-US" altLang="zh-CN" sz="2800" dirty="0">
                <a:ea typeface="宋体" panose="02010600030101010101" pitchFamily="2" charset="-122"/>
              </a:rPr>
              <a:t> X </a:t>
            </a: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and a c-use of</a:t>
            </a:r>
            <a:r>
              <a:rPr lang="en-US" altLang="zh-CN" sz="2800" dirty="0">
                <a:ea typeface="宋体" panose="02010600030101010101" pitchFamily="2" charset="-122"/>
              </a:rPr>
              <a:t> Y.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Variable Definitions and Uses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700213"/>
            <a:ext cx="8208963" cy="453707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A variable can also be used and then re-defined in a single statement when it appears:</a:t>
            </a:r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on </a:t>
            </a:r>
            <a:r>
              <a:rPr lang="en-US" altLang="zh-CN" i="1" dirty="0">
                <a:latin typeface="Verdana" panose="020B0604030504040204" pitchFamily="34" charset="0"/>
                <a:ea typeface="宋体" panose="02010600030101010101" pitchFamily="2" charset="-122"/>
              </a:rPr>
              <a:t>both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sides of an assignment statement (e.g.,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DAD23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 := </a:t>
            </a:r>
            <a:r>
              <a:rPr lang="en-US" altLang="zh-CN" b="1" dirty="0">
                <a:solidFill>
                  <a:srgbClr val="FDAD23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+X)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as an IN/OUT parameter in a subroutine call (e.g., INCREMENT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b="1" dirty="0">
                <a:solidFill>
                  <a:srgbClr val="FDAD23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:IN/OUT))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1143000"/>
          </a:xfrm>
        </p:spPr>
        <p:txBody>
          <a:bodyPr vert="horz" wrap="square" lIns="91440" tIns="45720" rIns="91440" bIns="91440" anchor="b" anchorCtr="0"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3.6 Data Flow Testing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2950" cy="4686300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chemeClr val="tx2"/>
              </a:buClr>
              <a:buSzPct val="50000"/>
              <a:buFont typeface="Wingdings 2" panose="05020102010507070707" pitchFamily="18" charset="2"/>
              <a:defRPr sz="2400"/>
            </a:lvl1pPr>
            <a:lvl2pPr lvl="1">
              <a:buClr>
                <a:schemeClr val="tx2"/>
              </a:buClr>
              <a:buSzPct val="50000"/>
              <a:buFont typeface="Wingdings 2" panose="05020102010507070707" pitchFamily="18" charset="2"/>
              <a:defRPr sz="2000"/>
            </a:lvl2pPr>
            <a:lvl3pPr lvl="2">
              <a:buClr>
                <a:schemeClr val="tx2"/>
              </a:buClr>
              <a:buSzPct val="50000"/>
              <a:buFont typeface="Wingdings 2" panose="05020102010507070707" pitchFamily="18" charset="2"/>
              <a:defRPr sz="1800"/>
            </a:lvl3pPr>
            <a:lvl4pPr lvl="3">
              <a:buClr>
                <a:schemeClr val="tx2"/>
              </a:buClr>
              <a:buSzPct val="50000"/>
              <a:buFont typeface="Wingdings 2" panose="05020102010507070707" pitchFamily="18" charset="2"/>
              <a:defRPr sz="1600"/>
            </a:lvl4pPr>
            <a:lvl5pPr lvl="4">
              <a:buClr>
                <a:schemeClr val="tx2"/>
              </a:buClr>
              <a:buSzPct val="50000"/>
              <a:buFont typeface="Wingdings 2" panose="05020102010507070707" pitchFamily="18" charset="2"/>
              <a:defRPr sz="1600"/>
            </a:lvl5pPr>
          </a:lstStyle>
          <a:p>
            <a:pPr marL="273050" lvl="0" indent="-273050">
              <a:lnSpc>
                <a:spcPct val="9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Variables that contain data values have a defined life cycle: defined, used, killed (destroyed).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73050" lvl="0" indent="-273050">
              <a:lnSpc>
                <a:spcPct val="9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"scope" of the variable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097280" lvl="3" indent="-22860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{           // begin outer block</a:t>
            </a:r>
            <a:endParaRPr lang="en-US" altLang="zh-CN" sz="1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097280" lvl="3" indent="-22860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int x;     // x is defined as an integer within this outer block</a:t>
            </a:r>
            <a:endParaRPr lang="en-US" altLang="zh-CN" sz="1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097280" lvl="3" indent="-22860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...;        // x can be accessed here</a:t>
            </a:r>
            <a:endParaRPr lang="en-US" altLang="zh-CN" sz="1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097280" lvl="3" indent="-22860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{        // begin inner block</a:t>
            </a:r>
            <a:endParaRPr lang="en-US" altLang="zh-CN" sz="1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097280" lvl="3" indent="-22860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int y;   // y is defined within this inner block</a:t>
            </a:r>
            <a:endParaRPr lang="en-US" altLang="zh-CN" sz="1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097280" lvl="3" indent="-22860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...;        // both x and y can be accessed here</a:t>
            </a:r>
            <a:endParaRPr lang="en-US" altLang="zh-CN" sz="1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097280" lvl="3" indent="-22860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}        // y is automatically destroyed at the end of this block</a:t>
            </a:r>
            <a:endParaRPr lang="en-US" altLang="zh-CN" sz="1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097280" lvl="3" indent="-22860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...;     // x can still be accessed, but y is gone</a:t>
            </a:r>
            <a:endParaRPr lang="en-US" altLang="zh-CN" sz="1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097280" lvl="3" indent="-22860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}    // x is automatically destroyed</a:t>
            </a:r>
            <a:endParaRPr lang="en-US" altLang="zh-CN" sz="1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1143000"/>
          </a:xfrm>
        </p:spPr>
        <p:txBody>
          <a:bodyPr vert="horz" wrap="square" lIns="91440" tIns="45720" rIns="91440" bIns="91440" anchor="b" anchorCtr="0"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3.6 Data Flow Testing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7" name="Content Placeholder 5"/>
          <p:cNvSpPr>
            <a:spLocks noGrp="1"/>
          </p:cNvSpPr>
          <p:nvPr>
            <p:ph sz="quarter" idx="1"/>
          </p:nvPr>
        </p:nvSpPr>
        <p:spPr/>
        <p:txBody>
          <a:bodyPr vert="horz" wrap="square" lIns="91440" tIns="45720" rIns="91440" bIns="45720" anchor="t" anchorCtr="0"/>
          <a:lstStyle>
            <a:lvl1pPr lvl="0">
              <a:buClr>
                <a:schemeClr val="tx2"/>
              </a:buClr>
              <a:buSzPct val="50000"/>
              <a:buFont typeface="Wingdings 2" panose="05020102010507070707" pitchFamily="18" charset="2"/>
              <a:defRPr sz="2400"/>
            </a:lvl1pPr>
            <a:lvl2pPr lvl="1">
              <a:buClr>
                <a:schemeClr val="tx2"/>
              </a:buClr>
              <a:buSzPct val="50000"/>
              <a:buFont typeface="Wingdings 2" panose="05020102010507070707" pitchFamily="18" charset="2"/>
              <a:defRPr sz="2000"/>
            </a:lvl2pPr>
            <a:lvl3pPr lvl="2">
              <a:buClr>
                <a:schemeClr val="tx2"/>
              </a:buClr>
              <a:buSzPct val="50000"/>
              <a:buFont typeface="Wingdings 2" panose="05020102010507070707" pitchFamily="18" charset="2"/>
              <a:defRPr sz="1800"/>
            </a:lvl3pPr>
            <a:lvl4pPr lvl="3">
              <a:buClr>
                <a:schemeClr val="tx2"/>
              </a:buClr>
              <a:buSzPct val="50000"/>
              <a:buFont typeface="Wingdings 2" panose="05020102010507070707" pitchFamily="18" charset="2"/>
              <a:defRPr sz="1600"/>
            </a:lvl4pPr>
            <a:lvl5pPr lvl="4">
              <a:buClr>
                <a:schemeClr val="tx2"/>
              </a:buClr>
              <a:buSzPct val="50000"/>
              <a:buFont typeface="Wingdings 2" panose="05020102010507070707" pitchFamily="18" charset="2"/>
              <a:defRPr sz="1600"/>
            </a:lvl5pPr>
          </a:lstStyle>
          <a:p>
            <a:pPr marL="273050" lvl="0" indent="-273050"/>
            <a:r>
              <a:rPr lang="en-US" altLang="zh-CN" sz="3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Three possibilities exist for the </a:t>
            </a:r>
            <a:r>
              <a:rPr lang="en-US" altLang="zh-CN" sz="3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first occurrence of a variable</a:t>
            </a:r>
            <a:r>
              <a:rPr lang="en-US" altLang="zh-CN" sz="3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through a program path:</a:t>
            </a:r>
            <a:endParaRPr lang="en-US" altLang="zh-CN" sz="3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48005" lvl="1" indent="-228600"/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~d - the variable does not exist (indicated by the ~), then it is defined (d)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48005" lvl="1" indent="-228600"/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~u -  the variable does not exist, then it is used (u):  c-use / p-use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48005" lvl="1" indent="-228600"/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~k - the variable does not exist, then it is killed or destroyed (k)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>
          <a:xfrm>
            <a:off x="395288" y="115888"/>
            <a:ext cx="8229600" cy="1143000"/>
          </a:xfrm>
        </p:spPr>
        <p:txBody>
          <a:bodyPr vert="horz" wrap="square" lIns="91440" tIns="45720" rIns="91440" bIns="91440" anchor="b" anchorCtr="0"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3.6 Data Flow Testing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Content Placeholder 5"/>
          <p:cNvSpPr>
            <a:spLocks noGrp="1"/>
          </p:cNvSpPr>
          <p:nvPr>
            <p:ph sz="quarter" idx="1"/>
          </p:nvPr>
        </p:nvSpPr>
        <p:spPr/>
        <p:txBody>
          <a:bodyPr vert="horz" wrap="square" lIns="91440" tIns="45720" rIns="91440" bIns="45720" anchor="t" anchorCtr="0"/>
          <a:lstStyle>
            <a:lvl1pPr lvl="0">
              <a:buClr>
                <a:schemeClr val="tx2"/>
              </a:buClr>
              <a:buSzPct val="50000"/>
              <a:buFont typeface="Wingdings 2" panose="05020102010507070707" pitchFamily="18" charset="2"/>
              <a:defRPr sz="2400"/>
            </a:lvl1pPr>
            <a:lvl2pPr lvl="1">
              <a:buClr>
                <a:schemeClr val="tx2"/>
              </a:buClr>
              <a:buSzPct val="50000"/>
              <a:buFont typeface="Wingdings 2" panose="05020102010507070707" pitchFamily="18" charset="2"/>
              <a:defRPr sz="2000"/>
            </a:lvl2pPr>
            <a:lvl3pPr lvl="2">
              <a:buClr>
                <a:schemeClr val="tx2"/>
              </a:buClr>
              <a:buSzPct val="50000"/>
              <a:buFont typeface="Wingdings 2" panose="05020102010507070707" pitchFamily="18" charset="2"/>
              <a:defRPr sz="1800"/>
            </a:lvl3pPr>
            <a:lvl4pPr lvl="3">
              <a:buClr>
                <a:schemeClr val="tx2"/>
              </a:buClr>
              <a:buSzPct val="50000"/>
              <a:buFont typeface="Wingdings 2" panose="05020102010507070707" pitchFamily="18" charset="2"/>
              <a:defRPr sz="1600"/>
            </a:lvl4pPr>
            <a:lvl5pPr lvl="4">
              <a:buClr>
                <a:schemeClr val="tx2"/>
              </a:buClr>
              <a:buSzPct val="50000"/>
              <a:buFont typeface="Wingdings 2" panose="05020102010507070707" pitchFamily="18" charset="2"/>
              <a:defRPr sz="1600"/>
            </a:lvl5pPr>
          </a:lstStyle>
          <a:p>
            <a:pPr marL="273050" lvl="0" indent="-273050">
              <a:lnSpc>
                <a:spcPct val="8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 9 pairs of defined (d), used (u), and killed (k):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48005" lvl="1" indent="-228600">
              <a:lnSpc>
                <a:spcPct val="80000"/>
              </a:lnSpc>
            </a:pP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dd -  Defined and defined again—not invalid but suspicious. Probably a programming error.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48005" lvl="1" indent="-228600">
              <a:lnSpc>
                <a:spcPct val="80000"/>
              </a:lnSpc>
            </a:pP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  - Defined and used—perfectly correct. The normal case.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48005" lvl="1" indent="-228600">
              <a:lnSpc>
                <a:spcPct val="80000"/>
              </a:lnSpc>
            </a:pP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dk -  Defined and then killed—not invalid but probably a programming error.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48005" lvl="1" indent="-228600">
              <a:lnSpc>
                <a:spcPct val="80000"/>
              </a:lnSpc>
            </a:pP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ud -  Used and defined—acceptable.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48005" lvl="1" indent="-228600">
              <a:lnSpc>
                <a:spcPct val="80000"/>
              </a:lnSpc>
            </a:pP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uu -  Used and used again—acceptable.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48005" lvl="1" indent="-228600">
              <a:lnSpc>
                <a:spcPct val="80000"/>
              </a:lnSpc>
            </a:pP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uk -  Used and killed—acceptable.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48005" lvl="1" indent="-228600">
              <a:lnSpc>
                <a:spcPct val="80000"/>
              </a:lnSpc>
            </a:pP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kd -  Killed and defined—acceptable. A variable is killed and then redefined.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48005" lvl="1" indent="-228600">
              <a:lnSpc>
                <a:spcPct val="80000"/>
              </a:lnSpc>
            </a:pP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ku -  Killed and used—a serious defect. Using a variable that does not exist or is undefined is always an error.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48005" lvl="1" indent="-228600">
              <a:lnSpc>
                <a:spcPct val="80000"/>
              </a:lnSpc>
            </a:pP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kk -  Killed and killed—probably a programming error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55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charRg st="55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145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charRg st="145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204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charRg st="204" end="2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280" end="3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035">
                                            <p:txEl>
                                              <p:charRg st="280" end="3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315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035">
                                            <p:txEl>
                                              <p:charRg st="315" end="3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353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charRg st="353" end="3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387" end="4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charRg st="387" end="4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465" end="5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035">
                                            <p:txEl>
                                              <p:charRg st="465" end="5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578" end="6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035">
                                            <p:txEl>
                                              <p:charRg st="578" end="6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N2IwOWFlOGM2YmZkYmVhODljOWM2OWVmNWFhOGVlYjQ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4693</Words>
  <Application>WPS 演示</Application>
  <PresentationFormat>全屏显示(4:3)</PresentationFormat>
  <Paragraphs>141</Paragraphs>
  <Slides>16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Franklin Gothic Medium</vt:lpstr>
      <vt:lpstr>Wingdings 2</vt:lpstr>
      <vt:lpstr>Arial</vt:lpstr>
      <vt:lpstr>微软雅黑</vt:lpstr>
      <vt:lpstr>Wingdings 2</vt:lpstr>
      <vt:lpstr>微软雅黑 Light</vt:lpstr>
      <vt:lpstr>Calibri</vt:lpstr>
      <vt:lpstr>Verdana</vt:lpstr>
      <vt:lpstr>Franklin Gothic Book</vt:lpstr>
      <vt:lpstr>Arial Unicode MS</vt:lpstr>
      <vt:lpstr>黑体</vt:lpstr>
      <vt:lpstr>暗香扑面</vt:lpstr>
      <vt:lpstr>1_暗香扑面</vt:lpstr>
      <vt:lpstr>Session 5  White-Box Testing (cont.)</vt:lpstr>
      <vt:lpstr>3.6 Data Flow Testing</vt:lpstr>
      <vt:lpstr>Variable Definitions and Uses</vt:lpstr>
      <vt:lpstr>Variable Definitions and Uses</vt:lpstr>
      <vt:lpstr>Variable Definitions and Uses</vt:lpstr>
      <vt:lpstr>Variable Definitions and Uses</vt:lpstr>
      <vt:lpstr>3.6 Data Flow Testing</vt:lpstr>
      <vt:lpstr>3.6 Data Flow Testing</vt:lpstr>
      <vt:lpstr>3.6 Data Flow Testing</vt:lpstr>
      <vt:lpstr>3.6 Data Flow Testing</vt:lpstr>
      <vt:lpstr>3.6 Data Flow Testing</vt:lpstr>
      <vt:lpstr>3.6 Data Flow Testing</vt:lpstr>
      <vt:lpstr>3.6 Data Flow Testing</vt:lpstr>
      <vt:lpstr>3.6 Data Flow Testing</vt:lpstr>
      <vt:lpstr>3.6 Data Flow Testing</vt:lpstr>
      <vt:lpstr>3.6 Data Flow Testing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</dc:title>
  <dc:creator>微软用户</dc:creator>
  <cp:lastModifiedBy>chengbaolei</cp:lastModifiedBy>
  <cp:revision>235</cp:revision>
  <cp:lastPrinted>2016-04-12T04:51:00Z</cp:lastPrinted>
  <dcterms:created xsi:type="dcterms:W3CDTF">2009-02-06T04:48:00Z</dcterms:created>
  <dcterms:modified xsi:type="dcterms:W3CDTF">2022-10-11T08:48:10Z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259053022374431487ED1164F382B951</vt:lpwstr>
  </property>
  <property fmtid="{D5CDD505-2E9C-101B-9397-08002B2CF9AE}" pid="3" name="KSOProductBuildVer">
    <vt:lpwstr>2052-11.1.0.12358</vt:lpwstr>
  </property>
</Properties>
</file>