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handoutMasterIdLst>
    <p:handoutMasterId r:id="rId25"/>
  </p:handoutMasterIdLst>
  <p:sldIdLst>
    <p:sldId id="350" r:id="rId4"/>
    <p:sldId id="351" r:id="rId5"/>
    <p:sldId id="304" r:id="rId7"/>
    <p:sldId id="305" r:id="rId8"/>
    <p:sldId id="322" r:id="rId9"/>
    <p:sldId id="407" r:id="rId10"/>
    <p:sldId id="426" r:id="rId11"/>
    <p:sldId id="382" r:id="rId12"/>
    <p:sldId id="383" r:id="rId13"/>
    <p:sldId id="415" r:id="rId14"/>
    <p:sldId id="373" r:id="rId15"/>
    <p:sldId id="374" r:id="rId16"/>
    <p:sldId id="375" r:id="rId17"/>
    <p:sldId id="396" r:id="rId18"/>
    <p:sldId id="416" r:id="rId19"/>
    <p:sldId id="411" r:id="rId20"/>
    <p:sldId id="412" r:id="rId21"/>
    <p:sldId id="413" r:id="rId22"/>
    <p:sldId id="414" r:id="rId23"/>
    <p:sldId id="378" r:id="rId24"/>
  </p:sldIdLst>
  <p:sldSz cx="9144000" cy="6858000" type="screen4x3"/>
  <p:notesSz cx="7099300" cy="10234295"/>
  <p:custDataLst>
    <p:tags r:id="rId29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5F5F5F"/>
    <a:srgbClr val="DDDDDD"/>
    <a:srgbClr val="FEFEFE"/>
    <a:srgbClr val="EAEAEA"/>
    <a:srgbClr val="F8F8F8"/>
    <a:srgbClr val="FF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4"/>
    <p:restoredTop sz="78764"/>
  </p:normalViewPr>
  <p:slideViewPr>
    <p:cSldViewPr showGuides="1">
      <p:cViewPr varScale="1">
        <p:scale>
          <a:sx n="84" d="100"/>
          <a:sy n="84" d="100"/>
        </p:scale>
        <p:origin x="471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gs" Target="tags/tag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4988" cy="511175"/>
          </a:xfrm>
          <a:prstGeom prst="rect">
            <a:avLst/>
          </a:prstGeom>
        </p:spPr>
        <p:txBody>
          <a:bodyPr vert="horz" lIns="94265" tIns="47133" rIns="94265" bIns="47133" rtlCol="0"/>
          <a:lstStyle>
            <a:lvl1pPr algn="l" eaLnBrk="1" latinLnBrk="1" hangingPunct="1">
              <a:spcBef>
                <a:spcPct val="50000"/>
              </a:spcBef>
              <a:defRPr sz="1200"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4988" cy="511175"/>
          </a:xfrm>
          <a:prstGeom prst="rect">
            <a:avLst/>
          </a:prstGeom>
        </p:spPr>
        <p:txBody>
          <a:bodyPr vert="horz" lIns="94265" tIns="47133" rIns="94265" bIns="47133" rtlCol="0"/>
          <a:lstStyle>
            <a:lvl1pPr algn="r" eaLnBrk="1" latinLnBrk="1" hangingPunct="1">
              <a:spcBef>
                <a:spcPct val="50000"/>
              </a:spcBef>
              <a:defRPr sz="1200"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AD1DCC6-3C42-4E48-9ECF-A2397A0C5A51}" type="datetimeFigureOut">
              <a:rPr kumimoji="1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4988" cy="511175"/>
          </a:xfrm>
          <a:prstGeom prst="rect">
            <a:avLst/>
          </a:prstGeom>
        </p:spPr>
        <p:txBody>
          <a:bodyPr vert="horz" lIns="94265" tIns="47133" rIns="94265" bIns="47133" rtlCol="0" anchor="b"/>
          <a:lstStyle>
            <a:lvl1pPr algn="l" eaLnBrk="1" latinLnBrk="1" hangingPunct="1">
              <a:spcBef>
                <a:spcPct val="50000"/>
              </a:spcBef>
              <a:defRPr sz="1200"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4988" cy="511175"/>
          </a:xfrm>
          <a:prstGeom prst="rect">
            <a:avLst/>
          </a:prstGeom>
        </p:spPr>
        <p:txBody>
          <a:bodyPr vert="horz" wrap="square" lIns="94265" tIns="47133" rIns="94265" bIns="47133" numCol="1" anchor="b" anchorCtr="0" compatLnSpc="1"/>
          <a:lstStyle>
            <a:lvl1pPr algn="r" eaLnBrk="1" latinLnBrk="1" hangingPunct="1">
              <a:spcBef>
                <a:spcPct val="50000"/>
              </a:spcBef>
              <a:defRPr sz="1200"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DAA14E9-9031-4A43-BC43-EFF2F8F9828F}" type="slidenum">
              <a:rPr kumimoji="1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265" tIns="47133" rIns="94265" bIns="47133" numCol="1" anchor="t" anchorCtr="0" compatLnSpc="1"/>
          <a:lstStyle>
            <a:lvl1pPr eaLnBrk="1" latinLnBrk="0" hangingPunct="1">
              <a:spcBef>
                <a:spcPct val="0"/>
              </a:spcBef>
              <a:defRPr kumimoji="0" sz="1200" b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265" tIns="47133" rIns="94265" bIns="47133" numCol="1" anchor="t" anchorCtr="0" compatLnSpc="1"/>
          <a:lstStyle>
            <a:lvl1pPr algn="r" eaLnBrk="1" latinLnBrk="0" hangingPunct="1">
              <a:spcBef>
                <a:spcPct val="0"/>
              </a:spcBef>
              <a:defRPr kumimoji="0" sz="1200" b="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56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60925"/>
            <a:ext cx="5678488" cy="46069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265" tIns="47133" rIns="94265" bIns="47133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265" tIns="47133" rIns="94265" bIns="47133" numCol="1" anchor="b" anchorCtr="0" compatLnSpc="1"/>
          <a:lstStyle>
            <a:lvl1pPr eaLnBrk="1" latinLnBrk="0" hangingPunct="1">
              <a:spcBef>
                <a:spcPct val="0"/>
              </a:spcBef>
              <a:defRPr kumimoji="0" sz="1200" b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265" tIns="47133" rIns="94265" bIns="47133" numCol="1" anchor="b" anchorCtr="0" compatLnSpc="1"/>
          <a:lstStyle>
            <a:lvl1pPr algn="r" eaLnBrk="1" hangingPunct="1">
              <a:defRPr kumimoji="0" sz="1200" b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A87790-EEB5-4A50-8547-513ECF3A940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</a:ln>
        </p:spPr>
        <p:txBody>
          <a:bodyPr lIns="94265" tIns="47133" rIns="94265" bIns="47133"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宋体" panose="02010600030101010101" pitchFamily="2" charset="-122"/>
              </a:rPr>
            </a:fld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765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4265" tIns="47133" rIns="94265" bIns="47133" anchor="t" anchorCtr="0"/>
          <a:lstStyle/>
          <a:p>
            <a:pPr lvl="0" eaLnBrk="1" hangingPunct="1"/>
            <a:endParaRPr lang="en-I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</a:ln>
        </p:spPr>
        <p:txBody>
          <a:bodyPr lIns="94265" tIns="47133" rIns="94265" bIns="47133"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0723" name="Rectangle 7"/>
          <p:cNvSpPr txBox="1">
            <a:spLocks noGrp="1"/>
          </p:cNvSpPr>
          <p:nvPr/>
        </p:nvSpPr>
        <p:spPr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</a:ln>
        </p:spPr>
        <p:txBody>
          <a:bodyPr lIns="94265" tIns="47133" rIns="94265" bIns="47133"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b="1" dirty="0">
                <a:ea typeface="宋体" panose="02010600030101010101" pitchFamily="2" charset="-122"/>
              </a:rPr>
            </a:fld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3072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4265" tIns="47133" rIns="94265" bIns="47133" anchor="t" anchorCtr="0"/>
          <a:lstStyle/>
          <a:p>
            <a:pPr lvl="0" eaLnBrk="1" hangingPunct="1">
              <a:spcBef>
                <a:spcPct val="0"/>
              </a:spcBef>
            </a:pPr>
            <a:r>
              <a:rPr lang="zh-CN" altLang="en-US" dirty="0">
                <a:ea typeface="宋体" panose="02010600030101010101" pitchFamily="2" charset="-122"/>
              </a:rPr>
              <a:t>逻辑覆盖是通过对程序逻辑结构的遍历实现程序的覆盖。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</a:ln>
        </p:spPr>
        <p:txBody>
          <a:bodyPr lIns="94265" tIns="47133" rIns="94265" bIns="47133"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993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9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4265" tIns="47133" rIns="94265" bIns="47133" anchor="t" anchorCtr="0"/>
          <a:lstStyle/>
          <a:p>
            <a:pPr lvl="0"/>
            <a:r>
              <a:rPr lang="en-US" altLang="zh-CN" dirty="0">
                <a:ea typeface="宋体" panose="02010600030101010101" pitchFamily="2" charset="-122"/>
              </a:rPr>
              <a:t>Z </a:t>
            </a:r>
            <a:r>
              <a:rPr lang="zh-CN" altLang="en-US" dirty="0">
                <a:ea typeface="宋体" panose="02010600030101010101" pitchFamily="2" charset="-122"/>
              </a:rPr>
              <a:t>路径覆盖法是一种将程序中循环结构简化成选择结构的测试方法。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ea typeface="宋体" panose="02010600030101010101" pitchFamily="2" charset="-122"/>
              </a:rPr>
              <a:t>循环简化的目的是限制循环次数，无论循环的形式和循环体实际执行的次数，简化后的循环测试只考虑循环一次或者零次两种情况。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ea typeface="宋体" panose="02010600030101010101" pitchFamily="2" charset="-122"/>
              </a:rPr>
              <a:t>在这种情况下，循环与判定分支的效果是一样的，即循环要么执行，要么跳过。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</a:ln>
        </p:spPr>
        <p:txBody>
          <a:bodyPr lIns="94265" tIns="47133" rIns="94265" bIns="47133"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198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4265" tIns="47133" rIns="94265" bIns="47133" anchor="t" anchorCtr="0"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</a:ln>
        </p:spPr>
        <p:txBody>
          <a:bodyPr lIns="94265" tIns="47133" rIns="94265" bIns="47133"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403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4265" tIns="47133" rIns="94265" bIns="47133" anchor="t" anchorCtr="0"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</a:ln>
        </p:spPr>
        <p:txBody>
          <a:bodyPr lIns="94265" tIns="47133" rIns="94265" bIns="47133"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608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4265" tIns="47133" rIns="94265" bIns="47133" anchor="t" anchorCtr="0"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</a:ln>
        </p:spPr>
        <p:txBody>
          <a:bodyPr lIns="94265" tIns="47133" rIns="94265" bIns="47133"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813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4265" tIns="47133" rIns="94265" bIns="47133" anchor="t" anchorCtr="0"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</a:ln>
        </p:spPr>
        <p:txBody>
          <a:bodyPr lIns="94265" tIns="47133" rIns="94265" bIns="47133"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宋体" panose="02010600030101010101" pitchFamily="2" charset="-122"/>
              </a:rPr>
            </a:fld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475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4265" tIns="47133" rIns="94265" bIns="47133" anchor="t" anchorCtr="0"/>
          <a:lstStyle/>
          <a:p>
            <a:pPr lvl="0" eaLnBrk="1" hangingPunct="1"/>
            <a:endParaRPr lang="en-I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85800" y="3197225"/>
            <a:ext cx="77724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7962745-3C89-4EFF-ABFD-AF86995F1F12}" type="slidenum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63636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rgbClr val="63636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57200" y="1411288"/>
            <a:ext cx="82296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177EFC-9AC9-490D-BFBA-78A09A04CD32}" type="slidenum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63636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rgbClr val="63636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89E32D1-79C1-4A1C-B54D-CD6AA9B80468}" type="slidenum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63636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rgbClr val="63636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85800" y="3197225"/>
            <a:ext cx="77724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11F46B2-1B47-4F47-A6DB-EABA2241D40D}" type="slidenum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63636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rgbClr val="63636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57200" y="1411288"/>
            <a:ext cx="82296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73025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0825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F4E6377-6B46-4E99-94BB-F152947B531C}" type="slidenum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63636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rgbClr val="63636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85800" y="3143250"/>
            <a:ext cx="77724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005D339-227B-4D08-9C19-E1A92647432E}" type="slidenum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63636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rgbClr val="63636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57200" y="1411288"/>
            <a:ext cx="82296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129A73E-7EF3-4C87-BE35-ABD1EC2525C7}" type="slidenum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63636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rgbClr val="63636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57200" y="1411288"/>
            <a:ext cx="82296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日期占位符 6"/>
          <p:cNvSpPr>
            <a:spLocks noGrp="1"/>
          </p:cNvSpPr>
          <p:nvPr>
            <p:ph type="dt" sz="half" idx="1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7"/>
          <p:cNvSpPr>
            <a:spLocks noGrp="1"/>
          </p:cNvSpPr>
          <p:nvPr>
            <p:ph type="ftr" sz="quarter" idx="1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CF9B864-6061-4EF9-B2F4-06EFFF9BFE50}" type="slidenum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63636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rgbClr val="63636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57200" y="1411288"/>
            <a:ext cx="82296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" name="日期占位符 2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7945791-78BB-479C-B5FE-94A7D6D694C2}" type="slidenum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63636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rgbClr val="63636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1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页脚占位符 2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9C0C4A3-2D6C-4519-AA56-5FAAFCD45423}" type="slidenum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63636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rgbClr val="63636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786063" y="1054100"/>
            <a:ext cx="5903913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E24D74B-BC49-497D-86CD-51C4AA93E4CC}" type="slidenum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63636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rgbClr val="63636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57200" y="1411288"/>
            <a:ext cx="82296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73025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0825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D796D6-DCE9-4A5C-B44E-FB7E983B0444}" type="slidenum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63636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rgbClr val="63636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831B038-417D-4C7B-A7C7-BFD7E8AF87FD}" type="slidenum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63636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rgbClr val="63636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57200" y="1411288"/>
            <a:ext cx="82296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6DE30D6-F7EF-4279-A90C-DDBCAE00939B}" type="slidenum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63636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rgbClr val="63636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7BA2E98-3ABF-4F21-B55C-EB9FE8B5D839}" type="slidenum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63636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rgbClr val="63636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85800" y="3143250"/>
            <a:ext cx="77724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4AAF5B7-CB51-4F23-802D-B6EED577F8B8}" type="slidenum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63636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rgbClr val="63636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57200" y="1411288"/>
            <a:ext cx="82296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614F2BE-DAD6-4B9A-A296-12F1668AB873}" type="slidenum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63636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rgbClr val="63636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57200" y="1411288"/>
            <a:ext cx="82296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日期占位符 6"/>
          <p:cNvSpPr>
            <a:spLocks noGrp="1"/>
          </p:cNvSpPr>
          <p:nvPr>
            <p:ph type="dt" sz="half" idx="1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7"/>
          <p:cNvSpPr>
            <a:spLocks noGrp="1"/>
          </p:cNvSpPr>
          <p:nvPr>
            <p:ph type="ftr" sz="quarter" idx="1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B687B6E-16CC-4FC8-A7BE-225FC32EB98E}" type="slidenum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63636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rgbClr val="63636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57200" y="1411288"/>
            <a:ext cx="82296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" name="日期占位符 2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ED2339D-E9C1-4D83-81A7-2B4787A8B2CA}" type="slidenum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63636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rgbClr val="63636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1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页脚占位符 2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81BDEC2-AE99-4559-BCDE-C94F47546648}" type="slidenum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63636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rgbClr val="63636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786063" y="1054100"/>
            <a:ext cx="5903913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01D24B5-4C04-4635-B6BE-71A3F9A1E307}" type="slidenum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63636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rgbClr val="63636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2F3B7B2-B832-43E1-AADF-85E0AB89F9D2}" type="slidenum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63636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rgbClr val="63636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613"/>
            <a:ext cx="9144000" cy="179388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spcBef>
                <a:spcPct val="50000"/>
              </a:spcBef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spcBef>
                <a:spcPct val="50000"/>
              </a:spcBef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  <a:noFill/>
        </p:spPr>
        <p:txBody>
          <a:bodyPr vert="horz" wrap="square" lIns="45720" tIns="45720" rIns="45720" bIns="45720" numCol="1" anchor="ctr" anchorCtr="0" compatLnSpc="1"/>
          <a:lstStyle>
            <a:lvl1pPr algn="ctr" eaLnBrk="1" hangingPunct="1">
              <a:spcBef>
                <a:spcPct val="50000"/>
              </a:spcBef>
              <a:defRPr kumimoji="0" sz="1100" b="0">
                <a:solidFill>
                  <a:srgbClr val="636363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89E32D1-79C1-4A1C-B54D-CD6AA9B80468}" type="slidenum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63636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rgbClr val="63636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795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anose="020B06030201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anose="020B06030201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anose="020B06030201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anose="020B0603020102020204" pitchFamily="34" charset="0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ß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Þ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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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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613"/>
            <a:ext cx="9144000" cy="179388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spcBef>
                <a:spcPct val="50000"/>
              </a:spcBef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spcBef>
                <a:spcPct val="50000"/>
              </a:spcBef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  <a:noFill/>
        </p:spPr>
        <p:txBody>
          <a:bodyPr vert="horz" wrap="square" lIns="45720" tIns="45720" rIns="45720" bIns="45720" numCol="1" anchor="ctr" anchorCtr="0" compatLnSpc="1"/>
          <a:lstStyle>
            <a:lvl1pPr algn="ctr" eaLnBrk="1" hangingPunct="1">
              <a:spcBef>
                <a:spcPct val="50000"/>
              </a:spcBef>
              <a:defRPr kumimoji="0" sz="1100" b="0">
                <a:solidFill>
                  <a:srgbClr val="636363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7BA2E98-3ABF-4F21-B55C-EB9FE8B5D839}" type="slidenum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63636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rgbClr val="63636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795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anose="020B06030201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anose="020B06030201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anose="020B06030201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anose="020B0603020102020204" pitchFamily="34" charset="0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ß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Þ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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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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4.png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4.png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305800" cy="1470025"/>
          </a:xfrm>
        </p:spPr>
        <p:txBody>
          <a:bodyPr vert="horz" wrap="square" lIns="91440" tIns="45720" rIns="91440" bIns="45720" anchor="b" anchorCtr="0"/>
          <a:lstStyle/>
          <a:p>
            <a:pPr eaLnBrk="1" hangingPunct="1">
              <a:lnSpc>
                <a:spcPct val="150000"/>
              </a:lnSpc>
              <a:buClrTx/>
              <a:buSzTx/>
              <a:buFontTx/>
            </a:pPr>
            <a:r>
              <a:rPr lang="en-US" altLang="zh-CN" sz="4800" dirty="0">
                <a:ea typeface="微软雅黑" panose="020B0503020204020204" pitchFamily="34" charset="-122"/>
              </a:rPr>
              <a:t>Session 5</a:t>
            </a:r>
            <a:br>
              <a:rPr lang="en-US" altLang="zh-CN" sz="4800" dirty="0">
                <a:ea typeface="微软雅黑" panose="020B0503020204020204" pitchFamily="34" charset="-122"/>
              </a:rPr>
            </a:br>
            <a:r>
              <a:rPr lang="en-US" altLang="zh-CN" sz="4800" dirty="0">
                <a:ea typeface="微软雅黑" panose="020B0503020204020204" pitchFamily="34" charset="-122"/>
              </a:rPr>
              <a:t> White-Box Testing (3)</a:t>
            </a:r>
            <a:endParaRPr lang="zh-CN" altLang="en-US" sz="4800" dirty="0">
              <a:ea typeface="微软雅黑" panose="020B0503020204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905000" y="4419600"/>
            <a:ext cx="6400800" cy="17526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 panose="05020102010507070707"/>
              <a:buNone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 panose="05020102010507070707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chengbaolei@suda.edu.cn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838200" y="365125"/>
            <a:ext cx="7772400" cy="13255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Medium" panose="020B06030201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Medium" panose="020B06030201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Medium" panose="020B06030201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Medium" panose="020B0603020102020204" pitchFamily="34" charset="0"/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en-US" altLang="zh-CN" b="0" dirty="0"/>
              <a:t>Example</a:t>
            </a:r>
            <a:endParaRPr lang="zh-CN" altLang="en-US" b="0" dirty="0"/>
          </a:p>
        </p:txBody>
      </p:sp>
      <p:sp>
        <p:nvSpPr>
          <p:cNvPr id="3" name="内容占位符 2"/>
          <p:cNvSpPr txBox="1"/>
          <p:nvPr/>
        </p:nvSpPr>
        <p:spPr>
          <a:xfrm>
            <a:off x="183307" y="1751322"/>
            <a:ext cx="3235036" cy="435133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lang="en-US" altLang="zh-CN" b="0" dirty="0"/>
              <a:t> int  </a:t>
            </a:r>
            <a:r>
              <a:rPr lang="en-US" altLang="zh-CN" b="0" dirty="0" err="1"/>
              <a:t>iSum</a:t>
            </a:r>
            <a:r>
              <a:rPr lang="en-US" altLang="zh-CN" b="0" dirty="0"/>
              <a:t>(int j)</a:t>
            </a:r>
            <a:endParaRPr lang="en-US" altLang="zh-CN" b="0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zh-CN" b="0" dirty="0"/>
              <a:t>{</a:t>
            </a:r>
            <a:endParaRPr lang="en-US" altLang="zh-CN" b="0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zh-CN" b="0" dirty="0"/>
              <a:t>	int </a:t>
            </a:r>
            <a:r>
              <a:rPr lang="en-US" altLang="zh-CN" b="0" dirty="0" err="1"/>
              <a:t>i</a:t>
            </a:r>
            <a:r>
              <a:rPr lang="en-US" altLang="zh-CN" b="0" dirty="0"/>
              <a:t>=1, s=0, a=100;</a:t>
            </a:r>
            <a:endParaRPr lang="en-US" altLang="zh-CN" b="0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zh-CN" b="0" dirty="0"/>
              <a:t>    while (</a:t>
            </a:r>
            <a:r>
              <a:rPr lang="en-US" altLang="zh-CN" b="0" dirty="0" err="1"/>
              <a:t>i</a:t>
            </a:r>
            <a:r>
              <a:rPr lang="en-US" altLang="zh-CN" b="0" dirty="0"/>
              <a:t>&lt;=j &amp;&amp; </a:t>
            </a:r>
            <a:r>
              <a:rPr lang="en-US" altLang="zh-CN" b="0" dirty="0" err="1"/>
              <a:t>i</a:t>
            </a:r>
            <a:r>
              <a:rPr lang="en-US" altLang="zh-CN" b="0" dirty="0"/>
              <a:t>&lt;=a)</a:t>
            </a:r>
            <a:endParaRPr lang="en-US" altLang="zh-CN" b="0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zh-CN" b="0" dirty="0"/>
              <a:t>    {</a:t>
            </a:r>
            <a:endParaRPr lang="en-US" altLang="zh-CN" b="0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zh-CN" b="0" dirty="0"/>
              <a:t>		s=</a:t>
            </a:r>
            <a:r>
              <a:rPr lang="en-US" altLang="zh-CN" b="0" dirty="0" err="1"/>
              <a:t>s+i</a:t>
            </a:r>
            <a:r>
              <a:rPr lang="en-US" altLang="zh-CN" b="0" dirty="0"/>
              <a:t>;</a:t>
            </a:r>
            <a:endParaRPr lang="en-US" altLang="zh-CN" b="0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zh-CN" b="0" dirty="0"/>
              <a:t>              </a:t>
            </a:r>
            <a:r>
              <a:rPr lang="en-US" altLang="zh-CN" b="0" dirty="0" err="1"/>
              <a:t>i</a:t>
            </a:r>
            <a:r>
              <a:rPr lang="en-US" altLang="zh-CN" b="0" dirty="0"/>
              <a:t>=i+1;</a:t>
            </a:r>
            <a:endParaRPr lang="en-US" altLang="zh-CN" b="0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zh-CN" b="0" dirty="0"/>
              <a:t>    }</a:t>
            </a:r>
            <a:endParaRPr lang="en-US" altLang="zh-CN" b="0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zh-CN" b="0" dirty="0"/>
              <a:t>	return s;</a:t>
            </a:r>
            <a:endParaRPr lang="en-US" altLang="zh-CN" b="0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zh-CN" b="0" dirty="0"/>
              <a:t>}</a:t>
            </a:r>
            <a:endParaRPr lang="en-US" altLang="zh-CN" b="0" dirty="0"/>
          </a:p>
        </p:txBody>
      </p:sp>
      <p:sp>
        <p:nvSpPr>
          <p:cNvPr id="4" name="灯片编号占位符 3"/>
          <p:cNvSpPr txBox="1"/>
          <p:nvPr/>
        </p:nvSpPr>
        <p:spPr>
          <a:xfrm>
            <a:off x="8610600" y="6356350"/>
            <a:ext cx="42589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0C86A48D-B8D4-430A-AE1C-E921A6F75A1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3707904" y="1718071"/>
            <a:ext cx="5163588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400" dirty="0"/>
              <a:t>Test Case 1: j=0	</a:t>
            </a:r>
            <a:r>
              <a:rPr lang="zh-CN" altLang="en-US" sz="2400" dirty="0"/>
              <a:t>实际循环</a:t>
            </a:r>
            <a:r>
              <a:rPr lang="en-US" altLang="zh-CN" sz="2400" dirty="0"/>
              <a:t>0</a:t>
            </a:r>
            <a:r>
              <a:rPr lang="zh-CN" altLang="en-US" sz="2400" dirty="0"/>
              <a:t>次</a:t>
            </a:r>
            <a:endParaRPr lang="en-US" altLang="zh-CN" sz="24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/>
              <a:t>Test Case 2: j=1	</a:t>
            </a:r>
            <a:r>
              <a:rPr lang="zh-CN" altLang="en-US" sz="2400" dirty="0"/>
              <a:t>实际循环</a:t>
            </a:r>
            <a:r>
              <a:rPr lang="en-US" altLang="zh-CN" sz="2400" dirty="0"/>
              <a:t>1</a:t>
            </a:r>
            <a:r>
              <a:rPr lang="zh-CN" altLang="en-US" sz="2400" dirty="0"/>
              <a:t>次</a:t>
            </a:r>
            <a:endParaRPr lang="en-US" altLang="zh-CN" sz="24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/>
              <a:t>Test Case 3: j=2	</a:t>
            </a:r>
            <a:r>
              <a:rPr lang="zh-CN" altLang="en-US" sz="2400" dirty="0"/>
              <a:t>实际循环</a:t>
            </a:r>
            <a:r>
              <a:rPr lang="en-US" altLang="zh-CN" sz="2400" dirty="0"/>
              <a:t>2</a:t>
            </a:r>
            <a:r>
              <a:rPr lang="zh-CN" altLang="en-US" sz="2400" dirty="0"/>
              <a:t>次</a:t>
            </a:r>
            <a:endParaRPr lang="en-US" altLang="zh-CN" sz="24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/>
              <a:t>Test Case 4: j=50	</a:t>
            </a:r>
            <a:r>
              <a:rPr lang="zh-CN" altLang="en-US" sz="2400" dirty="0"/>
              <a:t>实际循环</a:t>
            </a:r>
            <a:r>
              <a:rPr lang="en-US" altLang="zh-CN" sz="2400" dirty="0"/>
              <a:t>50</a:t>
            </a:r>
            <a:r>
              <a:rPr lang="zh-CN" altLang="en-US" sz="2400" dirty="0"/>
              <a:t>次</a:t>
            </a:r>
            <a:endParaRPr lang="en-US" altLang="zh-CN" sz="24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/>
              <a:t>Test Case 5: j=99	</a:t>
            </a:r>
            <a:r>
              <a:rPr lang="zh-CN" altLang="en-US" sz="2400" dirty="0"/>
              <a:t>实际循环</a:t>
            </a:r>
            <a:r>
              <a:rPr lang="en-US" altLang="zh-CN" sz="2400" dirty="0"/>
              <a:t>99</a:t>
            </a:r>
            <a:r>
              <a:rPr lang="zh-CN" altLang="en-US" sz="2400" dirty="0"/>
              <a:t>次</a:t>
            </a:r>
            <a:endParaRPr lang="en-US" altLang="zh-CN" sz="24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/>
              <a:t>Test Case 6: j=100	</a:t>
            </a:r>
            <a:r>
              <a:rPr lang="zh-CN" altLang="en-US" sz="2400" dirty="0"/>
              <a:t>实际循环</a:t>
            </a:r>
            <a:r>
              <a:rPr lang="en-US" altLang="zh-CN" sz="2400" dirty="0"/>
              <a:t>100</a:t>
            </a:r>
            <a:r>
              <a:rPr lang="zh-CN" altLang="en-US" sz="2400" dirty="0"/>
              <a:t>次</a:t>
            </a:r>
            <a:endParaRPr lang="en-US" altLang="zh-CN" sz="24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/>
              <a:t>Test Case 7: j=101	</a:t>
            </a:r>
            <a:r>
              <a:rPr lang="zh-CN" altLang="en-US" sz="2400" dirty="0"/>
              <a:t>实际循环</a:t>
            </a:r>
            <a:r>
              <a:rPr lang="en-US" altLang="zh-CN" sz="2400" dirty="0"/>
              <a:t>100</a:t>
            </a:r>
            <a:r>
              <a:rPr lang="zh-CN" altLang="en-US" sz="2400" dirty="0"/>
              <a:t>次</a:t>
            </a:r>
            <a:endParaRPr lang="en-US" altLang="zh-CN" sz="24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endParaRPr lang="en-US" altLang="zh-CN" sz="2400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2400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文本框 5"/>
          <p:cNvSpPr txBox="1">
            <a:spLocks noChangeAspect="1"/>
          </p:cNvSpPr>
          <p:nvPr/>
        </p:nvSpPr>
        <p:spPr>
          <a:xfrm>
            <a:off x="7740352" y="1027906"/>
            <a:ext cx="936104" cy="525658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8" name="Rectangle 4"/>
          <p:cNvSpPr>
            <a:spLocks noGrp="1"/>
          </p:cNvSpPr>
          <p:nvPr>
            <p:ph type="title" idx="4294967295"/>
          </p:nvPr>
        </p:nvSpPr>
        <p:spPr>
          <a:xfrm>
            <a:off x="107950" y="152400"/>
            <a:ext cx="9036050" cy="83820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4000" dirty="0">
                <a:latin typeface="Arial" panose="020B0604020202020204" pitchFamily="34" charset="0"/>
                <a:ea typeface="微软雅黑" panose="020B0503020204020204" pitchFamily="34" charset="-122"/>
              </a:rPr>
              <a:t>3.5 Loop Testing – Nested Loops</a:t>
            </a:r>
            <a:endParaRPr lang="en-US" altLang="zh-CN" sz="40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5843" name="Rectangle 3"/>
          <p:cNvSpPr>
            <a:spLocks noGrp="1"/>
          </p:cNvSpPr>
          <p:nvPr>
            <p:ph idx="1"/>
          </p:nvPr>
        </p:nvSpPr>
        <p:spPr>
          <a:xfrm>
            <a:off x="285750" y="1176338"/>
            <a:ext cx="7239000" cy="5373687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10000"/>
              </a:lnSpc>
              <a:spcAft>
                <a:spcPts val="60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Start at the innermost loop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Set all other loops to minimum values.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10000"/>
              </a:lnSpc>
              <a:spcAft>
                <a:spcPts val="600"/>
              </a:spcAft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Conduct simple loop tests for the innermost loop while holding the outer loops at their minimum iteration parameter (e.g., loop counter) values. 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10000"/>
              </a:lnSpc>
              <a:spcAft>
                <a:spcPts val="600"/>
              </a:spcAft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Work outward, conducting tests for the next loop, but keeping all </a:t>
            </a:r>
            <a:r>
              <a:rPr lang="en-US" altLang="zh-CN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other outer loops at minimum values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and other </a:t>
            </a:r>
            <a:r>
              <a:rPr lang="en-US" altLang="zh-CN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nested loops to "typical" values.</a:t>
            </a:r>
            <a:endParaRPr lang="en-US" altLang="zh-CN" sz="24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10000"/>
              </a:lnSpc>
              <a:spcAft>
                <a:spcPts val="600"/>
              </a:spcAft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Continue until all loops have been tested.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/>
            <a:endParaRPr lang="en-US" altLang="zh-CN" dirty="0">
              <a:latin typeface="宋体" panose="02010600030101010101" pitchFamily="2" charset="-122"/>
              <a:ea typeface="黑体" panose="02010609060101010101" pitchFamily="49" charset="-122"/>
            </a:endParaRPr>
          </a:p>
        </p:txBody>
      </p:sp>
      <p:pic>
        <p:nvPicPr>
          <p:cNvPr id="3584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24750" y="1484313"/>
            <a:ext cx="1447800" cy="39592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5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8" name="Rectangle 4"/>
          <p:cNvSpPr>
            <a:spLocks noGrp="1"/>
          </p:cNvSpPr>
          <p:nvPr>
            <p:ph type="title" idx="4294967295"/>
          </p:nvPr>
        </p:nvSpPr>
        <p:spPr>
          <a:xfrm>
            <a:off x="107950" y="152400"/>
            <a:ext cx="9036050" cy="83820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>
                <a:latin typeface="Arial" panose="020B0604020202020204" pitchFamily="34" charset="0"/>
                <a:ea typeface="微软雅黑" panose="020B0503020204020204" pitchFamily="34" charset="-122"/>
              </a:rPr>
              <a:t>3.5 Loop Testing – Concatenated Loops</a:t>
            </a:r>
            <a:endParaRPr lang="en-US" altLang="zh-CN" sz="36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6867" name="Rectangle 3"/>
          <p:cNvSpPr>
            <a:spLocks noGrp="1"/>
          </p:cNvSpPr>
          <p:nvPr>
            <p:ph idx="1"/>
          </p:nvPr>
        </p:nvSpPr>
        <p:spPr>
          <a:xfrm>
            <a:off x="285750" y="1176338"/>
            <a:ext cx="7239000" cy="5373687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If each of the loops is independent of the other: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ª"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Concatenated loops can be tested using the approach defined for simple loops, 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Else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buFont typeface="Wingdings" panose="05000000000000000000" pitchFamily="2" charset="2"/>
              <a:buChar char="ª"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the approach applied to nested loops is recommended.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6868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96188" y="1412875"/>
            <a:ext cx="1325562" cy="43275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5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8" name="Rectangle 4"/>
          <p:cNvSpPr>
            <a:spLocks noGrp="1"/>
          </p:cNvSpPr>
          <p:nvPr>
            <p:ph type="title" idx="4294967295"/>
          </p:nvPr>
        </p:nvSpPr>
        <p:spPr>
          <a:xfrm>
            <a:off x="107950" y="152400"/>
            <a:ext cx="9036050" cy="83820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3.5 Loop Testing – Unstructured Loops</a:t>
            </a:r>
            <a:endParaRPr lang="en-US" altLang="zh-CN" sz="36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37891" name="Rectangle 3"/>
          <p:cNvSpPr>
            <a:spLocks noGrp="1"/>
          </p:cNvSpPr>
          <p:nvPr>
            <p:ph idx="1"/>
          </p:nvPr>
        </p:nvSpPr>
        <p:spPr>
          <a:xfrm>
            <a:off x="500063" y="1285875"/>
            <a:ext cx="6357937" cy="4538663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Suggestion: whenever possible, this kind of loops should be redesigned.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avoid to use “go to” control construct.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789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00875" y="1341438"/>
            <a:ext cx="1790700" cy="53705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5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/>
          </p:cNvSpPr>
          <p:nvPr>
            <p:ph type="body" idx="4294967295"/>
          </p:nvPr>
        </p:nvSpPr>
        <p:spPr>
          <a:xfrm>
            <a:off x="571500" y="1401763"/>
            <a:ext cx="8291513" cy="5051425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The easy way to test loops is using the method Z path coverage.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Z path coverage 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method is a program in Loop structure will be simplified into IF structure test method. 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Simplify cycle test only </a:t>
            </a:r>
            <a:r>
              <a:rPr lang="en-US" altLang="zh-CN" sz="28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once, or zero 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times. In this case, the effect of loop structure and IF branches are same, namely the loop body or execution, or skip. 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11188" y="142875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algn="ctr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4400" b="0" kern="1200" cap="none" spc="0" normalizeH="0" baseline="0" noProof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+mj-cs"/>
              </a:rPr>
              <a:t>3.5 Loop Testing</a:t>
            </a:r>
            <a:endParaRPr kumimoji="0" lang="en-US" altLang="zh-CN" sz="4400" b="0" kern="1200" cap="none" spc="0" normalizeH="0" baseline="0" noProof="0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838200" y="365125"/>
            <a:ext cx="6902152" cy="13255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Medium" panose="020B06030201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Medium" panose="020B06030201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Medium" panose="020B06030201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Medium" panose="020B0603020102020204" pitchFamily="34" charset="0"/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en-US" altLang="zh-CN" b="0" dirty="0"/>
              <a:t>Example</a:t>
            </a:r>
            <a:endParaRPr lang="zh-CN" altLang="en-US" b="0" dirty="0"/>
          </a:p>
        </p:txBody>
      </p:sp>
      <p:sp>
        <p:nvSpPr>
          <p:cNvPr id="3" name="灯片编号占位符 3"/>
          <p:cNvSpPr txBox="1"/>
          <p:nvPr/>
        </p:nvSpPr>
        <p:spPr>
          <a:xfrm>
            <a:off x="8610600" y="6356350"/>
            <a:ext cx="49790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0C86A48D-B8D4-430A-AE1C-E921A6F75A10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89360" y="2275280"/>
            <a:ext cx="6023821" cy="3110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401763"/>
            <a:ext cx="8291513" cy="50514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Loop Testing  &amp; Basis Path Testing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(3)  for(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=1;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&lt;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arraty_size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;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++)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11188" y="142875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algn="ctr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4400" b="0" kern="1200" cap="none" spc="0" normalizeH="0" baseline="0" noProof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+mj-cs"/>
              </a:rPr>
              <a:t>3.5 Loop Testing</a:t>
            </a:r>
            <a:endParaRPr kumimoji="0" lang="en-US" altLang="zh-CN" sz="4400" b="0" kern="1200" cap="none" spc="0" normalizeH="0" baseline="0" noProof="0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+mj-cs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835150" y="3068638"/>
            <a:ext cx="936625" cy="504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3.1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621088" y="3068638"/>
            <a:ext cx="936625" cy="504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3.2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307013" y="3100388"/>
            <a:ext cx="935038" cy="5032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3.3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35150" y="1285875"/>
            <a:ext cx="3384550" cy="50514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11188" y="142875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algn="ctr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4400" b="0" kern="1200" cap="none" spc="0" normalizeH="0" baseline="0" noProof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+mj-cs"/>
              </a:rPr>
              <a:t>3.5 Loop Testing</a:t>
            </a:r>
            <a:endParaRPr kumimoji="0" lang="en-US" altLang="zh-CN" sz="4400" b="0" kern="1200" cap="none" spc="0" normalizeH="0" baseline="0" noProof="0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+mj-cs"/>
            </a:endParaRPr>
          </a:p>
        </p:txBody>
      </p:sp>
      <p:pic>
        <p:nvPicPr>
          <p:cNvPr id="43012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4188" y="1016000"/>
            <a:ext cx="4751387" cy="56562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矩形 6"/>
          <p:cNvSpPr/>
          <p:nvPr/>
        </p:nvSpPr>
        <p:spPr>
          <a:xfrm>
            <a:off x="5580063" y="3573463"/>
            <a:ext cx="3313113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Update CFG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35150" y="1285875"/>
            <a:ext cx="3384550" cy="50514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11188" y="142875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algn="ctr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4400" b="0" kern="1200" cap="none" spc="0" normalizeH="0" baseline="0" noProof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+mj-cs"/>
              </a:rPr>
              <a:t>3.5 Loop Testing</a:t>
            </a:r>
            <a:endParaRPr kumimoji="0" lang="en-US" altLang="zh-CN" sz="4400" b="0" kern="1200" cap="none" spc="0" normalizeH="0" baseline="0" noProof="0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+mj-cs"/>
            </a:endParaRPr>
          </a:p>
        </p:txBody>
      </p:sp>
      <p:pic>
        <p:nvPicPr>
          <p:cNvPr id="45060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35600" y="1638300"/>
            <a:ext cx="3649663" cy="50339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5061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88" y="1016000"/>
            <a:ext cx="4751387" cy="56562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35150" y="1285875"/>
            <a:ext cx="3384550" cy="50514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11188" y="142875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algn="ctr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4400" b="0" kern="1200" cap="none" spc="0" normalizeH="0" baseline="0" noProof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+mj-cs"/>
              </a:rPr>
              <a:t>3.5 Loop Testing</a:t>
            </a:r>
            <a:endParaRPr kumimoji="0" lang="en-US" altLang="zh-CN" sz="4400" b="0" kern="1200" cap="none" spc="0" normalizeH="0" baseline="0" noProof="0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+mj-cs"/>
            </a:endParaRPr>
          </a:p>
        </p:txBody>
      </p:sp>
      <p:pic>
        <p:nvPicPr>
          <p:cNvPr id="47108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6863" y="142875"/>
            <a:ext cx="2497137" cy="3444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7109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058862"/>
            <a:ext cx="4751387" cy="56562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3059113" y="4187825"/>
            <a:ext cx="5976938" cy="2451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just"/>
            <a:r>
              <a:rPr lang="zh-CN" altLang="en-US" sz="1900" dirty="0">
                <a:latin typeface="Cambria" panose="02040503050406030204" pitchFamily="18" charset="0"/>
                <a:ea typeface="黑体" panose="02010609060101010101" pitchFamily="49" charset="-122"/>
              </a:rPr>
              <a:t>路径</a:t>
            </a:r>
            <a:r>
              <a:rPr lang="en-US" altLang="zh-CN" sz="1900" dirty="0">
                <a:latin typeface="Cambria" panose="02040503050406030204" pitchFamily="18" charset="0"/>
                <a:cs typeface="Cambria" panose="02040503050406030204" pitchFamily="18" charset="0"/>
              </a:rPr>
              <a:t>1</a:t>
            </a:r>
            <a:r>
              <a:rPr lang="zh-CN" altLang="en-US" sz="1900" dirty="0">
                <a:latin typeface="Cambria" panose="02040503050406030204" pitchFamily="18" charset="0"/>
                <a:ea typeface="黑体" panose="02010609060101010101" pitchFamily="49" charset="-122"/>
              </a:rPr>
              <a:t>：</a:t>
            </a:r>
            <a:r>
              <a:rPr lang="en-US" altLang="zh-CN" sz="1900" dirty="0">
                <a:latin typeface="Cambria" panose="02040503050406030204" pitchFamily="18" charset="0"/>
                <a:cs typeface="Cambria" panose="02040503050406030204" pitchFamily="18" charset="0"/>
              </a:rPr>
              <a:t>3.1–3.2–12</a:t>
            </a:r>
            <a:endParaRPr lang="en-US" altLang="zh-CN" sz="1900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lvl="0" algn="just"/>
            <a:r>
              <a:rPr lang="zh-CN" altLang="en-US" sz="1900" dirty="0">
                <a:latin typeface="Cambria" panose="02040503050406030204" pitchFamily="18" charset="0"/>
                <a:ea typeface="黑体" panose="02010609060101010101" pitchFamily="49" charset="-122"/>
              </a:rPr>
              <a:t>路径</a:t>
            </a:r>
            <a:r>
              <a:rPr lang="en-US" altLang="zh-CN" sz="1900" dirty="0">
                <a:latin typeface="Cambria" panose="02040503050406030204" pitchFamily="18" charset="0"/>
                <a:cs typeface="Cambria" panose="02040503050406030204" pitchFamily="18" charset="0"/>
              </a:rPr>
              <a:t>2</a:t>
            </a:r>
            <a:r>
              <a:rPr lang="zh-CN" altLang="en-US" sz="1900" dirty="0">
                <a:latin typeface="Cambria" panose="02040503050406030204" pitchFamily="18" charset="0"/>
                <a:ea typeface="黑体" panose="02010609060101010101" pitchFamily="49" charset="-122"/>
              </a:rPr>
              <a:t>：</a:t>
            </a:r>
            <a:r>
              <a:rPr lang="en-US" altLang="zh-CN" sz="1900" dirty="0">
                <a:latin typeface="Cambria" panose="02040503050406030204" pitchFamily="18" charset="0"/>
                <a:cs typeface="Cambria" panose="02040503050406030204" pitchFamily="18" charset="0"/>
              </a:rPr>
              <a:t>3.1–3.2–4,5–6.1–10–3.3–3.2–12</a:t>
            </a:r>
            <a:endParaRPr lang="en-US" altLang="zh-CN" sz="1900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lvl="0" algn="just"/>
            <a:r>
              <a:rPr lang="zh-CN" altLang="en-US" sz="1900" dirty="0">
                <a:latin typeface="Cambria" panose="02040503050406030204" pitchFamily="18" charset="0"/>
                <a:ea typeface="黑体" panose="02010609060101010101" pitchFamily="49" charset="-122"/>
              </a:rPr>
              <a:t>路径</a:t>
            </a:r>
            <a:r>
              <a:rPr lang="en-US" altLang="zh-CN" sz="1900" dirty="0">
                <a:latin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zh-CN" altLang="en-US" sz="1900" dirty="0">
                <a:latin typeface="Cambria" panose="02040503050406030204" pitchFamily="18" charset="0"/>
                <a:ea typeface="黑体" panose="02010609060101010101" pitchFamily="49" charset="-122"/>
              </a:rPr>
              <a:t>：</a:t>
            </a:r>
            <a:r>
              <a:rPr lang="en-US" altLang="zh-CN" sz="1900" dirty="0">
                <a:latin typeface="Cambria" panose="02040503050406030204" pitchFamily="18" charset="0"/>
                <a:cs typeface="Cambria" panose="02040503050406030204" pitchFamily="18" charset="0"/>
              </a:rPr>
              <a:t>3.1–3.2–4,5–6.1–6.2–10–3.3–3.2–12</a:t>
            </a:r>
            <a:endParaRPr lang="en-US" altLang="zh-CN" sz="1900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lvl="0" algn="just"/>
            <a:r>
              <a:rPr lang="zh-CN" altLang="en-US" sz="1900" dirty="0">
                <a:latin typeface="Cambria" panose="02040503050406030204" pitchFamily="18" charset="0"/>
                <a:ea typeface="黑体" panose="02010609060101010101" pitchFamily="49" charset="-122"/>
              </a:rPr>
              <a:t>路径</a:t>
            </a:r>
            <a:r>
              <a:rPr lang="en-US" altLang="zh-CN" sz="1900" dirty="0">
                <a:latin typeface="Cambria" panose="02040503050406030204" pitchFamily="18" charset="0"/>
                <a:cs typeface="Cambria" panose="02040503050406030204" pitchFamily="18" charset="0"/>
              </a:rPr>
              <a:t>4</a:t>
            </a:r>
            <a:r>
              <a:rPr lang="zh-CN" altLang="en-US" sz="1900" dirty="0">
                <a:latin typeface="Cambria" panose="02040503050406030204" pitchFamily="18" charset="0"/>
                <a:ea typeface="黑体" panose="02010609060101010101" pitchFamily="49" charset="-122"/>
              </a:rPr>
              <a:t>：</a:t>
            </a:r>
            <a:r>
              <a:rPr lang="en-US" altLang="zh-CN" sz="1900" dirty="0">
                <a:latin typeface="Cambria" panose="02040503050406030204" pitchFamily="18" charset="0"/>
                <a:cs typeface="Cambria" panose="02040503050406030204" pitchFamily="18" charset="0"/>
              </a:rPr>
              <a:t>3.1–3.2–4,5–6.1–6.2–7,8–6.1–10–3.3–3.2–12</a:t>
            </a:r>
            <a:endParaRPr lang="zh-CN" altLang="en-US" sz="1900" dirty="0">
              <a:latin typeface="Cambria" panose="02040503050406030204" pitchFamily="18" charset="0"/>
              <a:ea typeface="黑体" panose="02010609060101010101" pitchFamily="49" charset="-122"/>
            </a:endParaRPr>
          </a:p>
          <a:p>
            <a:pPr lvl="0" algn="just"/>
            <a:endParaRPr lang="en-US" altLang="zh-CN" sz="1900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l"/>
            </a:pPr>
            <a:r>
              <a:rPr lang="zh-CN" altLang="en-US" sz="1900" dirty="0">
                <a:latin typeface="Cambria" panose="02040503050406030204" pitchFamily="18" charset="0"/>
                <a:ea typeface="黑体" panose="02010609060101010101" pitchFamily="49" charset="-122"/>
              </a:rPr>
              <a:t>程序中</a:t>
            </a:r>
            <a:r>
              <a:rPr lang="en-US" altLang="zh-CN" sz="1900" dirty="0">
                <a:latin typeface="Cambria" panose="02040503050406030204" pitchFamily="18" charset="0"/>
                <a:cs typeface="Cambria" panose="02040503050406030204" pitchFamily="18" charset="0"/>
              </a:rPr>
              <a:t>6.1</a:t>
            </a:r>
            <a:r>
              <a:rPr lang="zh-CN" altLang="en-US" sz="1900" dirty="0">
                <a:latin typeface="Cambria" panose="02040503050406030204" pitchFamily="18" charset="0"/>
                <a:ea typeface="黑体" panose="02010609060101010101" pitchFamily="49" charset="-122"/>
              </a:rPr>
              <a:t>在未进入</a:t>
            </a:r>
            <a:r>
              <a:rPr lang="en-US" altLang="zh-CN" sz="1900" dirty="0">
                <a:latin typeface="Cambria" panose="02040503050406030204" pitchFamily="18" charset="0"/>
                <a:cs typeface="Cambria" panose="02040503050406030204" pitchFamily="18" charset="0"/>
              </a:rPr>
              <a:t>while</a:t>
            </a:r>
            <a:r>
              <a:rPr lang="zh-CN" altLang="en-US" sz="1900" dirty="0">
                <a:latin typeface="Cambria" panose="02040503050406030204" pitchFamily="18" charset="0"/>
                <a:ea typeface="黑体" panose="02010609060101010101" pitchFamily="49" charset="-122"/>
              </a:rPr>
              <a:t>循环自减时</a:t>
            </a:r>
            <a:r>
              <a:rPr lang="en-US" altLang="zh-CN" sz="1900" dirty="0">
                <a:latin typeface="Cambria" panose="02040503050406030204" pitchFamily="18" charset="0"/>
                <a:cs typeface="Cambria" panose="02040503050406030204" pitchFamily="18" charset="0"/>
              </a:rPr>
              <a:t>j=1</a:t>
            </a:r>
            <a:r>
              <a:rPr lang="zh-CN" altLang="en-US" sz="1900" dirty="0">
                <a:latin typeface="Cambria" panose="02040503050406030204" pitchFamily="18" charset="0"/>
                <a:ea typeface="黑体" panose="02010609060101010101" pitchFamily="49" charset="-122"/>
              </a:rPr>
              <a:t>恒成立，故不存在任何数据能使程序执行路径</a:t>
            </a:r>
            <a:r>
              <a:rPr lang="en-US" altLang="zh-CN" sz="1900" dirty="0">
                <a:latin typeface="Cambria" panose="02040503050406030204" pitchFamily="18" charset="0"/>
                <a:cs typeface="Cambria" panose="02040503050406030204" pitchFamily="18" charset="0"/>
              </a:rPr>
              <a:t>2.</a:t>
            </a:r>
            <a:endParaRPr lang="zh-CN" altLang="en-US" sz="1900" dirty="0">
              <a:latin typeface="Cambria" panose="020405030504060302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4"/>
          <p:cNvSpPr txBox="1"/>
          <p:nvPr/>
        </p:nvSpPr>
        <p:spPr>
          <a:xfrm>
            <a:off x="153988" y="709613"/>
            <a:ext cx="685800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latin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Objectives</a:t>
            </a:r>
            <a:endParaRPr lang="en-US" altLang="zh-CN" sz="18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3" name="Rectangle 25"/>
          <p:cNvSpPr>
            <a:spLocks noChangeArrowheads="1"/>
          </p:cNvSpPr>
          <p:nvPr/>
        </p:nvSpPr>
        <p:spPr bwMode="auto">
          <a:xfrm>
            <a:off x="928688" y="1143000"/>
            <a:ext cx="7315200" cy="4570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lvl="0" indent="-342900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Review of Session 3-4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739775" marR="0" lvl="1" indent="-28257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Basic Concepts of White-Box Testing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39775" marR="0" lvl="1" indent="-28257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Logic Coverage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39775" marR="0" lvl="1" indent="-28257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Control Flow Graph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39775" marR="0" lvl="1" indent="-28257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Basis Path Testing 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39775" marR="0" lvl="1" indent="-28257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Loop Testing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39775" marR="0" lvl="1" indent="-28257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 Flow Testing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39775" marR="0" lvl="1" indent="-28257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39775" marR="0" lvl="1" indent="-28257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5"/>
          <p:cNvSpPr/>
          <p:nvPr/>
        </p:nvSpPr>
        <p:spPr>
          <a:xfrm>
            <a:off x="1143000" y="1357313"/>
            <a:ext cx="7315200" cy="45704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latinLnBrk="1" hangingPunct="1">
              <a:lnSpc>
                <a:spcPct val="130000"/>
              </a:lnSpc>
              <a:buClrTx/>
              <a:buSzTx/>
              <a:buFontTx/>
              <a:buBlip>
                <a:blip r:embed="rId1"/>
              </a:buBlip>
            </a:pPr>
            <a:r>
              <a:rPr lang="en-US" altLang="zh-CN" sz="2800" dirty="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 session 3-5, you have learned</a:t>
            </a:r>
            <a:endParaRPr lang="en-US" altLang="zh-CN" sz="2800" dirty="0">
              <a:solidFill>
                <a:srgbClr val="33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39775" lvl="1" indent="-282575" eaLnBrk="1" latinLnBrk="1" hangingPunct="1">
              <a:lnSpc>
                <a:spcPct val="130000"/>
              </a:lnSpc>
              <a:buClrTx/>
              <a:buSzTx/>
              <a:buFontTx/>
              <a:buBlip>
                <a:blip r:embed="rId2"/>
              </a:buBlip>
            </a:pPr>
            <a:r>
              <a:rPr lang="en-US" altLang="zh-CN" dirty="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Basic Concepts of White box testing</a:t>
            </a:r>
            <a:endParaRPr lang="en-US" altLang="zh-CN" dirty="0">
              <a:solidFill>
                <a:srgbClr val="33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39775" lvl="1" indent="-282575" eaLnBrk="1" latinLnBrk="1" hangingPunct="1">
              <a:lnSpc>
                <a:spcPct val="130000"/>
              </a:lnSpc>
              <a:buClrTx/>
              <a:buSzTx/>
              <a:buFontTx/>
              <a:buBlip>
                <a:blip r:embed="rId2"/>
              </a:buBlip>
            </a:pPr>
            <a:r>
              <a:rPr lang="en-US" altLang="zh-CN" dirty="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Logic Coverage</a:t>
            </a:r>
            <a:endParaRPr lang="en-US" altLang="zh-CN" dirty="0">
              <a:solidFill>
                <a:srgbClr val="33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39775" lvl="1" indent="-282575" eaLnBrk="1" latinLnBrk="1" hangingPunct="1">
              <a:lnSpc>
                <a:spcPct val="130000"/>
              </a:lnSpc>
              <a:buClrTx/>
              <a:buSzTx/>
              <a:buFontTx/>
              <a:buBlip>
                <a:blip r:embed="rId2"/>
              </a:buBlip>
            </a:pPr>
            <a:r>
              <a:rPr lang="en-US" altLang="zh-CN" dirty="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Control Flow Graph</a:t>
            </a:r>
            <a:endParaRPr lang="en-US" altLang="zh-CN" dirty="0">
              <a:solidFill>
                <a:srgbClr val="33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39775" lvl="1" indent="-282575" eaLnBrk="1" latinLnBrk="1" hangingPunct="1">
              <a:lnSpc>
                <a:spcPct val="130000"/>
              </a:lnSpc>
              <a:buClrTx/>
              <a:buSzTx/>
              <a:buFontTx/>
              <a:buBlip>
                <a:blip r:embed="rId2"/>
              </a:buBlip>
            </a:pPr>
            <a:r>
              <a:rPr lang="en-US" altLang="zh-CN" dirty="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Basis Path Testing </a:t>
            </a:r>
            <a:endParaRPr lang="en-US" altLang="zh-CN" dirty="0">
              <a:solidFill>
                <a:srgbClr val="33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39775" lvl="1" indent="-282575" eaLnBrk="1" latinLnBrk="1" hangingPunct="1">
              <a:lnSpc>
                <a:spcPct val="130000"/>
              </a:lnSpc>
              <a:buClrTx/>
              <a:buSzTx/>
              <a:buFontTx/>
              <a:buBlip>
                <a:blip r:embed="rId2"/>
              </a:buBlip>
            </a:pPr>
            <a:r>
              <a:rPr lang="en-US" altLang="zh-CN" dirty="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Loop Testing</a:t>
            </a:r>
            <a:endParaRPr lang="en-US" altLang="zh-CN" dirty="0">
              <a:solidFill>
                <a:srgbClr val="33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39775" lvl="1" indent="-282575" eaLnBrk="1" latinLnBrk="1" hangingPunct="1">
              <a:lnSpc>
                <a:spcPct val="130000"/>
              </a:lnSpc>
              <a:buClrTx/>
              <a:buSzTx/>
              <a:buFontTx/>
              <a:buBlip>
                <a:blip r:embed="rId2"/>
              </a:buBlip>
            </a:pPr>
            <a:r>
              <a:rPr lang="en-US" altLang="zh-CN" dirty="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Data Flow Testing</a:t>
            </a:r>
            <a:endParaRPr lang="en-US" altLang="zh-CN" dirty="0">
              <a:solidFill>
                <a:srgbClr val="33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39775" lvl="1" indent="-282575" eaLnBrk="1" latinLnBrk="1" hangingPunct="1">
              <a:lnSpc>
                <a:spcPct val="130000"/>
              </a:lnSpc>
              <a:buClrTx/>
              <a:buSzTx/>
              <a:buFontTx/>
              <a:buBlip>
                <a:blip r:embed="rId2"/>
              </a:buBlip>
            </a:pPr>
            <a:endParaRPr lang="zh-CN" altLang="en-US" dirty="0">
              <a:solidFill>
                <a:srgbClr val="33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 idx="4294967295"/>
          </p:nvPr>
        </p:nvSpPr>
        <p:spPr>
          <a:xfrm>
            <a:off x="642938" y="152400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3.1 Basic Concepts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8675" name="Rectangle 3"/>
          <p:cNvSpPr>
            <a:spLocks noGrp="1"/>
          </p:cNvSpPr>
          <p:nvPr>
            <p:ph idx="1"/>
          </p:nvPr>
        </p:nvSpPr>
        <p:spPr>
          <a:xfrm>
            <a:off x="361950" y="1419225"/>
            <a:ext cx="8424863" cy="4724400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White-box testing must follow several principles:</a:t>
            </a:r>
            <a:endParaRPr lang="en-US" altLang="zh-CN" sz="39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  <a:p>
            <a:pPr lvl="1" eaLnBrk="1" hangingPunct="1"/>
            <a:r>
              <a:rPr lang="en-US" altLang="zh-CN" sz="26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All independent path in a module must be implemented at least once.  </a:t>
            </a:r>
            <a:r>
              <a:rPr lang="en-US" altLang="zh-CN" sz="260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rPr>
              <a:t>(Basis path testing)</a:t>
            </a:r>
            <a:endParaRPr lang="en-US" altLang="zh-CN" sz="2600" dirty="0">
              <a:solidFill>
                <a:srgbClr val="FF0000"/>
              </a:solidFill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  <a:p>
            <a:pPr lvl="1" eaLnBrk="1" hangingPunct="1"/>
            <a:r>
              <a:rPr lang="en-US" altLang="zh-CN" sz="26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All logic values require two test cases: true and false.      </a:t>
            </a:r>
            <a:r>
              <a:rPr lang="en-US" altLang="zh-CN" sz="260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rPr>
              <a:t>  (Logic coverage)</a:t>
            </a:r>
            <a:endParaRPr lang="en-US" altLang="zh-CN" sz="2600" dirty="0">
              <a:solidFill>
                <a:srgbClr val="FF0000"/>
              </a:solidFill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  <a:p>
            <a:pPr lvl="1" eaLnBrk="1" hangingPunct="1"/>
            <a:r>
              <a:rPr lang="en-US" altLang="zh-CN" sz="26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Inspection procedures of internal data structure, and ensuring the effectiveness of its structure.</a:t>
            </a:r>
            <a:endParaRPr lang="en-US" altLang="zh-CN" sz="26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  <a:p>
            <a:pPr lvl="1" eaLnBrk="1" hangingPunct="1">
              <a:buNone/>
            </a:pPr>
            <a:r>
              <a:rPr lang="en-US" altLang="zh-CN" sz="260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rPr>
              <a:t>				(Static Testing + Data Flow Testing)</a:t>
            </a:r>
            <a:endParaRPr lang="en-US" altLang="zh-CN" sz="2600" dirty="0">
              <a:solidFill>
                <a:srgbClr val="FF0000"/>
              </a:solidFill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  <a:p>
            <a:pPr lvl="1" eaLnBrk="1" hangingPunct="1"/>
            <a:r>
              <a:rPr lang="en-US" altLang="zh-CN" sz="26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Run all cycles within operational range.</a:t>
            </a:r>
            <a:r>
              <a:rPr lang="en-US" altLang="zh-CN" sz="2600" dirty="0">
                <a:solidFill>
                  <a:srgbClr val="3333CC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600" dirty="0">
                <a:solidFill>
                  <a:srgbClr val="FF0000"/>
                </a:solidFill>
                <a:ea typeface="黑体" panose="02010609060101010101" pitchFamily="49" charset="-122"/>
              </a:rPr>
              <a:t>(</a:t>
            </a:r>
            <a:r>
              <a:rPr lang="en-US" altLang="zh-CN" sz="260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rPr>
              <a:t>Loop testing)</a:t>
            </a:r>
            <a:endParaRPr lang="en-US" altLang="zh-CN" sz="2600" dirty="0">
              <a:solidFill>
                <a:srgbClr val="FF0000"/>
              </a:solidFill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  <a:p>
            <a:pPr lvl="1" eaLnBrk="1" hangingPunct="1"/>
            <a:endParaRPr lang="en-US" altLang="zh-CN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 idx="4294967295"/>
          </p:nvPr>
        </p:nvSpPr>
        <p:spPr>
          <a:xfrm>
            <a:off x="1371600" y="152400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3.2 Logic Coverage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699" name="Rectangle 3"/>
          <p:cNvSpPr>
            <a:spLocks noGrp="1"/>
          </p:cNvSpPr>
          <p:nvPr>
            <p:ph type="body" sz="half" idx="4294967295"/>
          </p:nvPr>
        </p:nvSpPr>
        <p:spPr>
          <a:xfrm>
            <a:off x="468313" y="1268413"/>
            <a:ext cx="7991475" cy="4940300"/>
          </a:xfrm>
        </p:spPr>
        <p:txBody>
          <a:bodyPr vert="horz" wrap="square" lIns="91440" tIns="45720" rIns="91440" bIns="45720" anchor="t" anchorCtr="0"/>
          <a:lstStyle>
            <a:lvl1pPr lvl="0">
              <a:buClr>
                <a:schemeClr val="tx2"/>
              </a:buClr>
              <a:buSzPct val="50000"/>
              <a:buFont typeface="Wingdings 2" panose="05020102010507070707" pitchFamily="18" charset="2"/>
              <a:defRPr sz="2800"/>
            </a:lvl1pPr>
            <a:lvl2pPr lvl="1">
              <a:buClr>
                <a:schemeClr val="tx2"/>
              </a:buClr>
              <a:buSzPct val="50000"/>
              <a:buFont typeface="Wingdings 2" panose="05020102010507070707" pitchFamily="18" charset="2"/>
              <a:defRPr sz="2400"/>
            </a:lvl2pPr>
            <a:lvl3pPr lvl="2">
              <a:buClr>
                <a:schemeClr val="tx2"/>
              </a:buClr>
              <a:buSzPct val="50000"/>
              <a:buFont typeface="Wingdings 2" panose="05020102010507070707" pitchFamily="18" charset="2"/>
              <a:defRPr sz="2000"/>
            </a:lvl3pPr>
            <a:lvl4pPr lvl="3">
              <a:buClr>
                <a:schemeClr val="tx2"/>
              </a:buClr>
              <a:buSzPct val="50000"/>
              <a:buFont typeface="Wingdings 2" panose="05020102010507070707" pitchFamily="18" charset="2"/>
              <a:defRPr sz="1800"/>
            </a:lvl4pPr>
            <a:lvl5pPr lvl="4">
              <a:buClr>
                <a:schemeClr val="tx2"/>
              </a:buClr>
              <a:buSzPct val="50000"/>
              <a:buFont typeface="Wingdings 2" panose="05020102010507070707" pitchFamily="18" charset="2"/>
              <a:defRPr sz="1800"/>
            </a:lvl5pPr>
          </a:lstStyle>
          <a:p>
            <a:pPr lvl="0" eaLnBrk="1" hangingPunct="1"/>
            <a:r>
              <a:rPr lang="en-US" altLang="zh-CN" sz="32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Logic coverage</a:t>
            </a:r>
            <a:endParaRPr lang="en-US" altLang="zh-CN" sz="32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  <a:p>
            <a:pPr lvl="1" eaLnBrk="1" hangingPunct="1"/>
            <a:r>
              <a:rPr lang="en-US" altLang="zh-CN" sz="32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Statement coverage </a:t>
            </a:r>
            <a:endParaRPr lang="en-US" altLang="zh-CN" sz="32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  <a:p>
            <a:pPr lvl="1" eaLnBrk="1" hangingPunct="1"/>
            <a:r>
              <a:rPr lang="en-US" altLang="zh-CN" sz="32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Decision coverage</a:t>
            </a:r>
            <a:endParaRPr lang="en-US" altLang="zh-CN" sz="32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  <a:p>
            <a:pPr lvl="1" eaLnBrk="1" hangingPunct="1"/>
            <a:r>
              <a:rPr lang="en-US" altLang="zh-CN" sz="32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Condition coverage</a:t>
            </a:r>
            <a:endParaRPr lang="en-US" altLang="zh-CN" sz="32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  <a:p>
            <a:pPr lvl="1" eaLnBrk="1" hangingPunct="1"/>
            <a:r>
              <a:rPr lang="en-US" altLang="zh-CN" sz="32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Condition/decision coverage</a:t>
            </a:r>
            <a:endParaRPr lang="en-US" altLang="zh-CN" sz="32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  <a:p>
            <a:pPr lvl="1" eaLnBrk="1" hangingPunct="1"/>
            <a:r>
              <a:rPr lang="en-US" altLang="zh-CN" sz="32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Condition combination coverage </a:t>
            </a:r>
            <a:endParaRPr lang="en-US" altLang="zh-CN" sz="32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  <a:p>
            <a:pPr lvl="1" eaLnBrk="1" hangingPunct="1"/>
            <a:r>
              <a:rPr lang="en-US" altLang="zh-CN" sz="32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Path coverage </a:t>
            </a:r>
            <a:endParaRPr lang="en-US" altLang="zh-CN" sz="32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  <a:p>
            <a:pPr lvl="1" eaLnBrk="1" hangingPunct="1"/>
            <a:r>
              <a:rPr lang="en-US" altLang="zh-CN" sz="3200" dirty="0">
                <a:latin typeface="Arial Unicode MS" panose="020B0604020202020204" pitchFamily="34" charset="-122"/>
                <a:ea typeface="Arial Unicode MS" panose="020B0604020202020204" pitchFamily="34" charset="-122"/>
              </a:rPr>
              <a:t>Complete coverage</a:t>
            </a:r>
            <a:endParaRPr lang="en-US" altLang="zh-CN" sz="3200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  <a:p>
            <a:pPr lvl="0" eaLnBrk="1" hangingPunct="1"/>
            <a:endParaRPr lang="en-US" altLang="zh-CN" sz="2200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 idx="4294967295"/>
          </p:nvPr>
        </p:nvSpPr>
        <p:spPr>
          <a:xfrm>
            <a:off x="1371600" y="152400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3.3 Control Flow Graph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1747" name="Rectangle 3"/>
          <p:cNvSpPr>
            <a:spLocks noGrp="1"/>
          </p:cNvSpPr>
          <p:nvPr>
            <p:ph idx="1"/>
          </p:nvPr>
        </p:nvSpPr>
        <p:spPr>
          <a:xfrm>
            <a:off x="395288" y="981075"/>
            <a:ext cx="8748712" cy="5400675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Concept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/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During procedure design , in order to more prominent the control flow structure, the procedure can be simplified, the simplified graph is called control flow graph.   (vs. program flow graph)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/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On a flow graph: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 eaLnBrk="1" hangingPunct="1"/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Arrows called </a:t>
            </a:r>
            <a:r>
              <a:rPr lang="en-US" altLang="zh-CN" b="1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edges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represent flow of control. 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 eaLnBrk="1" hangingPunct="1"/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Circles called </a:t>
            </a:r>
            <a:r>
              <a:rPr lang="en-US" altLang="zh-CN" b="1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nodes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represent one or more actions. 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 eaLnBrk="1" hangingPunct="1"/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Areas bounded by edges and nodes called </a:t>
            </a:r>
            <a:r>
              <a:rPr lang="en-US" altLang="zh-CN" b="1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regions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 eaLnBrk="1" hangingPunct="1"/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 </a:t>
            </a:r>
            <a:r>
              <a:rPr lang="en-US" altLang="zh-CN" b="1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predicate node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is a node containing a condition. 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/>
            <a:endParaRPr lang="en-US" altLang="zh-CN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 idx="4294967295"/>
          </p:nvPr>
        </p:nvSpPr>
        <p:spPr>
          <a:xfrm>
            <a:off x="928688" y="142875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3.4 Basis Path Testing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2771" name="Rectangle 3"/>
          <p:cNvSpPr>
            <a:spLocks noGrp="1"/>
          </p:cNvSpPr>
          <p:nvPr>
            <p:ph idx="1"/>
          </p:nvPr>
        </p:nvSpPr>
        <p:spPr>
          <a:xfrm>
            <a:off x="357188" y="1500188"/>
            <a:ext cx="8229600" cy="4724400"/>
          </a:xfrm>
        </p:spPr>
        <p:txBody>
          <a:bodyPr vert="horz" wrap="square" lIns="91440" tIns="45720" rIns="91440" bIns="45720" anchor="t" anchorCtr="0"/>
          <a:lstStyle/>
          <a:p>
            <a:pPr marL="609600" indent="-609600" eaLnBrk="1" hangingPunct="1"/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How to design test cases for basis path testing 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990600" lvl="1" indent="-533400" eaLnBrk="1" hangingPunct="1"/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Using the design or code, draw the corresponding </a:t>
            </a: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control flow graph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990600" lvl="1" indent="-533400" eaLnBrk="1" hangingPunct="1"/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Determine the </a:t>
            </a: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cyclomatic complexity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of the flow graph. 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990600" lvl="1" indent="-533400" eaLnBrk="1" hangingPunct="1"/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Determine a basis set of </a:t>
            </a: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independent paths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990600" lvl="1" indent="-533400" eaLnBrk="1" hangingPunct="1"/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Prepare </a:t>
            </a: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test cases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that will force execution of each path in the basis set. 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609600" indent="-609600" eaLnBrk="1" hangingPunct="1"/>
            <a:endParaRPr lang="en-US" altLang="zh-CN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/>
          <p:cNvGraphicFramePr/>
          <p:nvPr>
            <p:custDataLst>
              <p:tags r:id="rId1"/>
            </p:custDataLst>
          </p:nvPr>
        </p:nvGraphicFramePr>
        <p:xfrm>
          <a:off x="0" y="116840"/>
          <a:ext cx="4376420" cy="6546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2" imgW="4762500" imgH="7562850" progId="Paint.Picture">
                  <p:embed/>
                </p:oleObj>
              </mc:Choice>
              <mc:Fallback>
                <p:oleObj name="" r:id="rId2" imgW="4762500" imgH="756285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116840"/>
                        <a:ext cx="4376420" cy="6546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4572000" y="1022350"/>
          <a:ext cx="4206875" cy="473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4" imgW="4203700" imgH="4730750" progId="Paint.Picture">
                  <p:embed/>
                </p:oleObj>
              </mc:Choice>
              <mc:Fallback>
                <p:oleObj name="" r:id="rId4" imgW="4203700" imgH="473075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0" y="1022350"/>
                        <a:ext cx="4206875" cy="4734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 idx="4294967295"/>
          </p:nvPr>
        </p:nvSpPr>
        <p:spPr>
          <a:xfrm>
            <a:off x="928688" y="142875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3.5 Loop Testing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428625" y="1524000"/>
            <a:ext cx="7800975" cy="47244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Simple Loops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Nested Loops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Concatenated Loops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Unstructured Loops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 panose="05020102010507070707"/>
              <a:buChar char="ß"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 idx="4294967295"/>
          </p:nvPr>
        </p:nvSpPr>
        <p:spPr>
          <a:xfrm>
            <a:off x="928688" y="142875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4000" dirty="0">
                <a:latin typeface="Arial" panose="020B0604020202020204" pitchFamily="34" charset="0"/>
                <a:ea typeface="微软雅黑" panose="020B0503020204020204" pitchFamily="34" charset="-122"/>
              </a:rPr>
              <a:t>3.5 Loop Testing – Simple Loops</a:t>
            </a:r>
            <a:endParaRPr lang="en-US" altLang="zh-CN" sz="40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428625" y="1524000"/>
            <a:ext cx="7800975" cy="47244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 panose="05020102010507070707"/>
              <a:buChar char="ß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The following set of tests can be applied to simple loops, where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n is the maximum number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of allowable passes through the loop.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 panose="05020102010507070707"/>
              <a:buChar char="Þ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Skip the loop entirely.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 panose="05020102010507070707"/>
              <a:buChar char="Þ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Only one pass through the loop.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 panose="05020102010507070707"/>
              <a:buChar char="Þ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Two passes through the loop.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 panose="05020102010507070707"/>
              <a:buChar char="Þ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m passes through the loop where m &lt; n.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 panose="05020102010507070707"/>
              <a:buChar char="Þ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n  - 1, n, n + 1 passes through the loop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 panose="05020102010507070707"/>
              <a:buChar char="ß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4820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8538" y="2876550"/>
            <a:ext cx="1762125" cy="3587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11919,&quot;width&quot;:7506}"/>
</p:tagLst>
</file>

<file path=ppt/tags/tag2.xml><?xml version="1.0" encoding="utf-8"?>
<p:tagLst xmlns:p="http://schemas.openxmlformats.org/presentationml/2006/main">
  <p:tag name="COMMONDATA" val="eyJoZGlkIjoiN2IwOWFlOGM2YmZkYmVhODljOWM2OWVmNWFhOGVlYjQifQ==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0</TotalTime>
  <Words>3872</Words>
  <Application>WPS 演示</Application>
  <PresentationFormat>全屏显示(4:3)</PresentationFormat>
  <Paragraphs>174</Paragraphs>
  <Slides>20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8" baseType="lpstr">
      <vt:lpstr>Arial</vt:lpstr>
      <vt:lpstr>宋体</vt:lpstr>
      <vt:lpstr>Wingdings</vt:lpstr>
      <vt:lpstr>Franklin Gothic Medium</vt:lpstr>
      <vt:lpstr>Wingdings 2</vt:lpstr>
      <vt:lpstr>Arial</vt:lpstr>
      <vt:lpstr>微软雅黑</vt:lpstr>
      <vt:lpstr>Wingdings 2</vt:lpstr>
      <vt:lpstr>Times New Roman</vt:lpstr>
      <vt:lpstr>Arial Unicode MS</vt:lpstr>
      <vt:lpstr>黑体</vt:lpstr>
      <vt:lpstr>微软雅黑 Light</vt:lpstr>
      <vt:lpstr>Cambria</vt:lpstr>
      <vt:lpstr>Franklin Gothic Book</vt:lpstr>
      <vt:lpstr>暗香扑面</vt:lpstr>
      <vt:lpstr>1_暗香扑面</vt:lpstr>
      <vt:lpstr>Paint.Picture</vt:lpstr>
      <vt:lpstr>Paint.Picture</vt:lpstr>
      <vt:lpstr>Session 5  White-Box Testing (3)</vt:lpstr>
      <vt:lpstr>PowerPoint 演示文稿</vt:lpstr>
      <vt:lpstr>3.1 Basic Concepts</vt:lpstr>
      <vt:lpstr>3.2 Logic Coverage</vt:lpstr>
      <vt:lpstr>3.3 Control Flow Graph</vt:lpstr>
      <vt:lpstr>3.4 Basis Path Testing</vt:lpstr>
      <vt:lpstr>PowerPoint 演示文稿</vt:lpstr>
      <vt:lpstr>3.5 Loop Testing</vt:lpstr>
      <vt:lpstr>3.5 Loop Testing – Simple Loops</vt:lpstr>
      <vt:lpstr>PowerPoint 演示文稿</vt:lpstr>
      <vt:lpstr>3.5 Loop Testing – Nested Loops</vt:lpstr>
      <vt:lpstr>3.5 Loop Testing – Concatenated Loops</vt:lpstr>
      <vt:lpstr>3.5 Loop Testing – Unstructured Loops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</dc:title>
  <dc:creator>微软用户</dc:creator>
  <cp:lastModifiedBy>chengbaolei</cp:lastModifiedBy>
  <cp:revision>241</cp:revision>
  <cp:lastPrinted>2016-04-12T04:51:00Z</cp:lastPrinted>
  <dcterms:created xsi:type="dcterms:W3CDTF">2009-02-06T04:48:00Z</dcterms:created>
  <dcterms:modified xsi:type="dcterms:W3CDTF">2022-09-25T00:35:52Z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04F3FF8C476248E1A3EC7B6AE993FE1A</vt:lpwstr>
  </property>
  <property fmtid="{D5CDD505-2E9C-101B-9397-08002B2CF9AE}" pid="3" name="KSOProductBuildVer">
    <vt:lpwstr>2052-11.1.0.12358</vt:lpwstr>
  </property>
</Properties>
</file>