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303" r:id="rId3"/>
    <p:sldId id="280" r:id="rId4"/>
    <p:sldId id="304" r:id="rId5"/>
    <p:sldId id="305" r:id="rId6"/>
    <p:sldId id="306" r:id="rId7"/>
    <p:sldId id="307" r:id="rId8"/>
    <p:sldId id="333" r:id="rId9"/>
    <p:sldId id="309" r:id="rId10"/>
    <p:sldId id="310" r:id="rId11"/>
    <p:sldId id="334" r:id="rId12"/>
    <p:sldId id="335" r:id="rId13"/>
    <p:sldId id="336" r:id="rId14"/>
    <p:sldId id="345" r:id="rId15"/>
    <p:sldId id="308" r:id="rId16"/>
    <p:sldId id="312" r:id="rId17"/>
    <p:sldId id="338" r:id="rId18"/>
    <p:sldId id="313" r:id="rId19"/>
    <p:sldId id="314" r:id="rId20"/>
    <p:sldId id="332" r:id="rId21"/>
    <p:sldId id="315" r:id="rId22"/>
    <p:sldId id="316" r:id="rId23"/>
    <p:sldId id="343" r:id="rId24"/>
    <p:sldId id="340" r:id="rId25"/>
    <p:sldId id="317" r:id="rId26"/>
    <p:sldId id="318" r:id="rId27"/>
    <p:sldId id="295" r:id="rId28"/>
    <p:sldId id="337" r:id="rId29"/>
    <p:sldId id="344" r:id="rId30"/>
    <p:sldId id="34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 userDrawn="1">
          <p15:clr>
            <a:srgbClr val="A4A3A4"/>
          </p15:clr>
        </p15:guide>
        <p15:guide id="2" pos="551" userDrawn="1">
          <p15:clr>
            <a:srgbClr val="A4A3A4"/>
          </p15:clr>
        </p15:guide>
        <p15:guide id="3" orient="horz" pos="3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9900CC"/>
    <a:srgbClr val="467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1" autoAdjust="0"/>
    <p:restoredTop sz="95164" autoAdjust="0"/>
  </p:normalViewPr>
  <p:slideViewPr>
    <p:cSldViewPr snapToGrid="0">
      <p:cViewPr varScale="1">
        <p:scale>
          <a:sx n="84" d="100"/>
          <a:sy n="84" d="100"/>
        </p:scale>
        <p:origin x="39" y="111"/>
      </p:cViewPr>
      <p:guideLst>
        <p:guide orient="horz" pos="2840"/>
        <p:guide pos="551"/>
        <p:guide orient="horz" pos="31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歌" userId="d8a25b1d-6c3e-4cc3-9e77-5cd4abedca6a" providerId="ADAL" clId="{E7EB281A-14EF-4CF5-A29C-641BB14CCBFA}"/>
    <pc:docChg chg="undo custSel modSld">
      <pc:chgData name="高歌" userId="d8a25b1d-6c3e-4cc3-9e77-5cd4abedca6a" providerId="ADAL" clId="{E7EB281A-14EF-4CF5-A29C-641BB14CCBFA}" dt="2022-10-31T01:56:10.798" v="4" actId="9405"/>
      <pc:docMkLst>
        <pc:docMk/>
      </pc:docMkLst>
      <pc:sldChg chg="addSp delSp mod">
        <pc:chgData name="高歌" userId="d8a25b1d-6c3e-4cc3-9e77-5cd4abedca6a" providerId="ADAL" clId="{E7EB281A-14EF-4CF5-A29C-641BB14CCBFA}" dt="2022-10-31T01:55:04.520" v="1" actId="9405"/>
        <pc:sldMkLst>
          <pc:docMk/>
          <pc:sldMk cId="0" sldId="256"/>
        </pc:sldMkLst>
        <pc:inkChg chg="add del">
          <ac:chgData name="高歌" userId="d8a25b1d-6c3e-4cc3-9e77-5cd4abedca6a" providerId="ADAL" clId="{E7EB281A-14EF-4CF5-A29C-641BB14CCBFA}" dt="2022-10-31T01:55:04.520" v="1" actId="9405"/>
          <ac:inkMkLst>
            <pc:docMk/>
            <pc:sldMk cId="0" sldId="256"/>
            <ac:inkMk id="4" creationId="{4B219552-144F-07DF-C1B1-AEC04E94AEEF}"/>
          </ac:inkMkLst>
        </pc:inkChg>
      </pc:sldChg>
      <pc:sldChg chg="addSp delSp mod">
        <pc:chgData name="高歌" userId="d8a25b1d-6c3e-4cc3-9e77-5cd4abedca6a" providerId="ADAL" clId="{E7EB281A-14EF-4CF5-A29C-641BB14CCBFA}" dt="2022-10-31T01:55:18.167" v="3" actId="9405"/>
        <pc:sldMkLst>
          <pc:docMk/>
          <pc:sldMk cId="0" sldId="303"/>
        </pc:sldMkLst>
        <pc:inkChg chg="add del">
          <ac:chgData name="高歌" userId="d8a25b1d-6c3e-4cc3-9e77-5cd4abedca6a" providerId="ADAL" clId="{E7EB281A-14EF-4CF5-A29C-641BB14CCBFA}" dt="2022-10-31T01:55:18.167" v="3" actId="9405"/>
          <ac:inkMkLst>
            <pc:docMk/>
            <pc:sldMk cId="0" sldId="303"/>
            <ac:inkMk id="3" creationId="{BA050DEB-4B84-F835-8619-595069313D4D}"/>
          </ac:inkMkLst>
        </pc:inkChg>
      </pc:sldChg>
      <pc:sldChg chg="addSp mod">
        <pc:chgData name="高歌" userId="d8a25b1d-6c3e-4cc3-9e77-5cd4abedca6a" providerId="ADAL" clId="{E7EB281A-14EF-4CF5-A29C-641BB14CCBFA}" dt="2022-10-31T01:56:10.798" v="4" actId="9405"/>
        <pc:sldMkLst>
          <pc:docMk/>
          <pc:sldMk cId="2787238992" sldId="305"/>
        </pc:sldMkLst>
        <pc:inkChg chg="add">
          <ac:chgData name="高歌" userId="d8a25b1d-6c3e-4cc3-9e77-5cd4abedca6a" providerId="ADAL" clId="{E7EB281A-14EF-4CF5-A29C-641BB14CCBFA}" dt="2022-10-31T01:56:10.798" v="4" actId="9405"/>
          <ac:inkMkLst>
            <pc:docMk/>
            <pc:sldMk cId="2787238992" sldId="305"/>
            <ac:inkMk id="3" creationId="{E6FD78DE-A23F-54DF-3EFC-E5E3C1090D56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31T01:56:10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2303 0 0,'0'0'224'0'0,"17"24"2320"0"0,-2-28-1120 0 0,-5-2 8 0 0,-2-3-1088 0 0,0-1-216 0 0,0-1-48 0 0,-1-2-2328 0 0,-2-2-472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DCA99-9244-45F3-8A53-C4B5E4BE72FE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8E83-7467-4844-86B0-1E72CB4E13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29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E83-7467-4844-86B0-1E72CB4E133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E83-7467-4844-86B0-1E72CB4E133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12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E83-7467-4844-86B0-1E72CB4E133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E83-7467-4844-86B0-1E72CB4E133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70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E83-7467-4844-86B0-1E72CB4E133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24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E83-7467-4844-86B0-1E72CB4E133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954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E83-7467-4844-86B0-1E72CB4E133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61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E83-7467-4844-86B0-1E72CB4E133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61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E83-7467-4844-86B0-1E72CB4E133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72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E83-7467-4844-86B0-1E72CB4E133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838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E83-7467-4844-86B0-1E72CB4E1334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8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E83-7467-4844-86B0-1E72CB4E133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E83-7467-4844-86B0-1E72CB4E133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634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E83-7467-4844-86B0-1E72CB4E133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14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E83-7467-4844-86B0-1E72CB4E133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E83-7467-4844-86B0-1E72CB4E133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E83-7467-4844-86B0-1E72CB4E133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984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E83-7467-4844-86B0-1E72CB4E133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121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E83-7467-4844-86B0-1E72CB4E133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03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E83-7467-4844-86B0-1E72CB4E133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991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E83-7467-4844-86B0-1E72CB4E133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70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8E83-7467-4844-86B0-1E72CB4E133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2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889-7F4F-4468-9749-CDB7CA8FB84F}" type="datetime1">
              <a:rPr lang="zh-CN" altLang="en-US" smtClean="0"/>
              <a:pPr/>
              <a:t>2022/10/31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AEEF-2762-45C6-B123-D04A8CE9603D}" type="datetime1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4548-D02D-4C05-86FF-41D48D9AAF9C}" type="datetime1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103632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91440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B601-5397-4551-A762-7F5F3BCCC0F9}" type="datetime1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D89D-949D-4764-9E92-6A4C0240D476}" type="datetime1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E235-6CB3-465C-B79D-2ED7CC3238A2}" type="datetime1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9E6E-E8E9-4E10-B381-7A672952EE89}" type="datetime1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7422-9D7F-4A51-B3C7-4F59D04F0F49}" type="datetime1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37CD-AE36-4315-98EF-9C53C5C4206E}" type="datetime1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B90F-2915-430D-A93A-745C87197AEF}" type="datetime1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B7C2-A9DF-4F31-AD39-FEB95D024397}" type="datetime1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4F86-9ECE-487E-870F-62CFE95345CB}" type="datetime1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6A48D-B8D4-430A-AE1C-E921A6F75A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979" y="898358"/>
            <a:ext cx="9826935" cy="3272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/>
              <a:t>Session 4 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5400" dirty="0"/>
              <a:t> </a:t>
            </a:r>
            <a:r>
              <a:rPr lang="en-US" altLang="zh-CN" sz="5400" b="1" dirty="0"/>
              <a:t>White-Box Testing </a:t>
            </a:r>
            <a:br>
              <a:rPr lang="en-US" altLang="zh-CN" sz="5400" dirty="0"/>
            </a:br>
            <a:r>
              <a:rPr lang="en-US" altLang="zh-CN" sz="54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en-US" altLang="zh-CN" sz="4400" b="1" dirty="0"/>
              <a:t>3.5 Data Flow Testing</a:t>
            </a:r>
            <a:endParaRPr lang="zh-CN" altLang="en-US" sz="4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36609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苏州大学计算机科学与技术学院  程宝雷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 DU-Pairs – Variable 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7" name="Group 1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509925"/>
              </p:ext>
            </p:extLst>
          </p:nvPr>
        </p:nvGraphicFramePr>
        <p:xfrm>
          <a:off x="685800" y="1447800"/>
          <a:ext cx="3124200" cy="4691063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du-pair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path(s)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(1,2)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&lt;1,2&gt;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(1,4)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(1,&lt;3,5&gt;)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&lt;1,3,5&gt;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(2,4)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(2,5)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               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(2,&lt;3,4&gt;)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&lt;2,3,4&gt;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(2,&lt;3,5&gt;)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&lt;2,3,5&gt;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val 53"/>
          <p:cNvSpPr>
            <a:spLocks noChangeArrowheads="1"/>
          </p:cNvSpPr>
          <p:nvPr/>
        </p:nvSpPr>
        <p:spPr bwMode="auto">
          <a:xfrm>
            <a:off x="4648200" y="1981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Oval 54"/>
          <p:cNvSpPr>
            <a:spLocks noChangeArrowheads="1"/>
          </p:cNvSpPr>
          <p:nvPr/>
        </p:nvSpPr>
        <p:spPr bwMode="auto">
          <a:xfrm>
            <a:off x="4648200" y="3505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Oval 55"/>
          <p:cNvSpPr>
            <a:spLocks noChangeArrowheads="1"/>
          </p:cNvSpPr>
          <p:nvPr/>
        </p:nvSpPr>
        <p:spPr bwMode="auto">
          <a:xfrm>
            <a:off x="5638800" y="2743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Line 56"/>
          <p:cNvSpPr>
            <a:spLocks noChangeShapeType="1"/>
          </p:cNvSpPr>
          <p:nvPr/>
        </p:nvSpPr>
        <p:spPr bwMode="auto">
          <a:xfrm>
            <a:off x="51054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57"/>
          <p:cNvSpPr>
            <a:spLocks noChangeShapeType="1"/>
          </p:cNvSpPr>
          <p:nvPr/>
        </p:nvSpPr>
        <p:spPr bwMode="auto">
          <a:xfrm flipH="1">
            <a:off x="5105400" y="3124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58"/>
          <p:cNvSpPr>
            <a:spLocks noChangeShapeType="1"/>
          </p:cNvSpPr>
          <p:nvPr/>
        </p:nvSpPr>
        <p:spPr bwMode="auto">
          <a:xfrm>
            <a:off x="4876800" y="2514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59"/>
          <p:cNvSpPr>
            <a:spLocks/>
          </p:cNvSpPr>
          <p:nvPr/>
        </p:nvSpPr>
        <p:spPr bwMode="auto">
          <a:xfrm>
            <a:off x="5029200" y="1600200"/>
            <a:ext cx="152400" cy="457200"/>
          </a:xfrm>
          <a:custGeom>
            <a:avLst/>
            <a:gdLst>
              <a:gd name="T0" fmla="*/ 2147483646 w 96"/>
              <a:gd name="T1" fmla="*/ 0 h 288"/>
              <a:gd name="T2" fmla="*/ 0 w 96"/>
              <a:gd name="T3" fmla="*/ 2147483646 h 288"/>
              <a:gd name="T4" fmla="*/ 2147483646 w 96"/>
              <a:gd name="T5" fmla="*/ 2147483646 h 288"/>
              <a:gd name="T6" fmla="*/ 0 w 96"/>
              <a:gd name="T7" fmla="*/ 2147483646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60"/>
          <p:cNvSpPr>
            <a:spLocks/>
          </p:cNvSpPr>
          <p:nvPr/>
        </p:nvSpPr>
        <p:spPr bwMode="auto">
          <a:xfrm>
            <a:off x="4724400" y="5562600"/>
            <a:ext cx="152400" cy="457200"/>
          </a:xfrm>
          <a:custGeom>
            <a:avLst/>
            <a:gdLst>
              <a:gd name="T0" fmla="*/ 2147483646 w 96"/>
              <a:gd name="T1" fmla="*/ 0 h 288"/>
              <a:gd name="T2" fmla="*/ 0 w 96"/>
              <a:gd name="T3" fmla="*/ 2147483646 h 288"/>
              <a:gd name="T4" fmla="*/ 2147483646 w 96"/>
              <a:gd name="T5" fmla="*/ 2147483646 h 288"/>
              <a:gd name="T6" fmla="*/ 0 w 96"/>
              <a:gd name="T7" fmla="*/ 2147483646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Oval 61"/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5638800" y="4267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Line 63"/>
          <p:cNvSpPr>
            <a:spLocks noChangeShapeType="1"/>
          </p:cNvSpPr>
          <p:nvPr/>
        </p:nvSpPr>
        <p:spPr bwMode="auto">
          <a:xfrm>
            <a:off x="5105400" y="3962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64"/>
          <p:cNvSpPr>
            <a:spLocks noChangeShapeType="1"/>
          </p:cNvSpPr>
          <p:nvPr/>
        </p:nvSpPr>
        <p:spPr bwMode="auto">
          <a:xfrm flipH="1">
            <a:off x="5105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65"/>
          <p:cNvSpPr>
            <a:spLocks noChangeShapeType="1"/>
          </p:cNvSpPr>
          <p:nvPr/>
        </p:nvSpPr>
        <p:spPr bwMode="auto">
          <a:xfrm>
            <a:off x="4876800" y="4038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66"/>
          <p:cNvSpPr txBox="1">
            <a:spLocks noChangeArrowheads="1"/>
          </p:cNvSpPr>
          <p:nvPr/>
        </p:nvSpPr>
        <p:spPr bwMode="auto">
          <a:xfrm>
            <a:off x="4648200" y="205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2" name="Text Box 67"/>
          <p:cNvSpPr txBox="1"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3" name="Text Box 68"/>
          <p:cNvSpPr txBox="1">
            <a:spLocks noChangeArrowheads="1"/>
          </p:cNvSpPr>
          <p:nvPr/>
        </p:nvSpPr>
        <p:spPr bwMode="auto">
          <a:xfrm>
            <a:off x="4648200" y="3505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4" name="Text Box 69"/>
          <p:cNvSpPr txBox="1"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5" name="Text Box 70"/>
          <p:cNvSpPr txBox="1">
            <a:spLocks noChangeArrowheads="1"/>
          </p:cNvSpPr>
          <p:nvPr/>
        </p:nvSpPr>
        <p:spPr bwMode="auto">
          <a:xfrm>
            <a:off x="46482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6" name="Text Box 71"/>
          <p:cNvSpPr txBox="1">
            <a:spLocks noChangeArrowheads="1"/>
          </p:cNvSpPr>
          <p:nvPr/>
        </p:nvSpPr>
        <p:spPr bwMode="auto">
          <a:xfrm>
            <a:off x="5257800" y="1828800"/>
            <a:ext cx="1752600" cy="396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input(A,B)</a:t>
            </a:r>
          </a:p>
        </p:txBody>
      </p:sp>
      <p:sp>
        <p:nvSpPr>
          <p:cNvPr id="27" name="Text Box 72"/>
          <p:cNvSpPr txBox="1">
            <a:spLocks noChangeArrowheads="1"/>
          </p:cNvSpPr>
          <p:nvPr/>
        </p:nvSpPr>
        <p:spPr bwMode="auto">
          <a:xfrm>
            <a:off x="6188528" y="2819400"/>
            <a:ext cx="1752600" cy="396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A := A+7</a:t>
            </a:r>
          </a:p>
        </p:txBody>
      </p:sp>
      <p:sp>
        <p:nvSpPr>
          <p:cNvPr id="28" name="Text Box 73"/>
          <p:cNvSpPr txBox="1">
            <a:spLocks noChangeArrowheads="1"/>
          </p:cNvSpPr>
          <p:nvPr/>
        </p:nvSpPr>
        <p:spPr bwMode="auto">
          <a:xfrm>
            <a:off x="6196692" y="4267200"/>
            <a:ext cx="1447800" cy="396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B := A+B</a:t>
            </a:r>
          </a:p>
        </p:txBody>
      </p:sp>
      <p:sp>
        <p:nvSpPr>
          <p:cNvPr id="29" name="Text Box 74"/>
          <p:cNvSpPr txBox="1">
            <a:spLocks noChangeArrowheads="1"/>
          </p:cNvSpPr>
          <p:nvPr/>
        </p:nvSpPr>
        <p:spPr bwMode="auto">
          <a:xfrm>
            <a:off x="5472024" y="2286000"/>
            <a:ext cx="838200" cy="396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B&gt;1</a:t>
            </a:r>
          </a:p>
        </p:txBody>
      </p:sp>
      <p:sp>
        <p:nvSpPr>
          <p:cNvPr id="30" name="Text Box 75"/>
          <p:cNvSpPr txBox="1">
            <a:spLocks noChangeArrowheads="1"/>
          </p:cNvSpPr>
          <p:nvPr/>
        </p:nvSpPr>
        <p:spPr bwMode="auto">
          <a:xfrm>
            <a:off x="4267200" y="2819400"/>
            <a:ext cx="685800" cy="396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1" name="Text Box 76"/>
          <p:cNvSpPr txBox="1">
            <a:spLocks noChangeArrowheads="1"/>
          </p:cNvSpPr>
          <p:nvPr/>
        </p:nvSpPr>
        <p:spPr bwMode="auto">
          <a:xfrm>
            <a:off x="5454771" y="3775494"/>
            <a:ext cx="838200" cy="396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A&gt;10</a:t>
            </a:r>
          </a:p>
        </p:txBody>
      </p:sp>
      <p:sp>
        <p:nvSpPr>
          <p:cNvPr id="32" name="Text Box 77"/>
          <p:cNvSpPr txBox="1">
            <a:spLocks noChangeArrowheads="1"/>
          </p:cNvSpPr>
          <p:nvPr/>
        </p:nvSpPr>
        <p:spPr bwMode="auto">
          <a:xfrm>
            <a:off x="4038600" y="42672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A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3" name="Text Box 78"/>
          <p:cNvSpPr txBox="1">
            <a:spLocks noChangeArrowheads="1"/>
          </p:cNvSpPr>
          <p:nvPr/>
        </p:nvSpPr>
        <p:spPr bwMode="auto">
          <a:xfrm>
            <a:off x="5181600" y="51816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output(A,B)</a:t>
            </a: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533400" y="4191000"/>
            <a:ext cx="3429000" cy="15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03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val 35"/>
          <p:cNvSpPr>
            <a:spLocks noChangeArrowheads="1"/>
          </p:cNvSpPr>
          <p:nvPr/>
        </p:nvSpPr>
        <p:spPr bwMode="auto">
          <a:xfrm>
            <a:off x="7721600" y="29718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37891" name="Oval 30"/>
          <p:cNvSpPr>
            <a:spLocks noChangeArrowheads="1"/>
          </p:cNvSpPr>
          <p:nvPr/>
        </p:nvSpPr>
        <p:spPr bwMode="auto">
          <a:xfrm>
            <a:off x="6502400" y="16002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4379259" cy="1325563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Exercise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4470400" cy="4114800"/>
          </a:xfrm>
        </p:spPr>
        <p:txBody>
          <a:bodyPr/>
          <a:lstStyle/>
          <a:p>
            <a:pPr marL="457200" indent="-457200"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>
                <a:ea typeface="宋体" charset="-122"/>
              </a:rPr>
              <a:t>1. </a:t>
            </a:r>
            <a:r>
              <a:rPr lang="en-US" altLang="zh-CN">
                <a:latin typeface="Verdana" pitchFamily="34" charset="0"/>
                <a:ea typeface="宋体" charset="-122"/>
              </a:rPr>
              <a:t>input</a:t>
            </a:r>
            <a:r>
              <a:rPr lang="en-US" altLang="zh-CN">
                <a:ea typeface="宋体" charset="-122"/>
              </a:rPr>
              <a:t>(X,Y)</a:t>
            </a:r>
          </a:p>
          <a:p>
            <a:pPr marL="457200" indent="-457200"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>
                <a:ea typeface="宋体" charset="-122"/>
              </a:rPr>
              <a:t>2. </a:t>
            </a:r>
            <a:r>
              <a:rPr lang="en-US" altLang="zh-CN">
                <a:latin typeface="Verdana" pitchFamily="34" charset="0"/>
                <a:ea typeface="宋体" charset="-122"/>
              </a:rPr>
              <a:t>while</a:t>
            </a:r>
            <a:r>
              <a:rPr lang="en-US" altLang="zh-CN">
                <a:ea typeface="宋体" charset="-122"/>
              </a:rPr>
              <a:t> (Y&gt;0) </a:t>
            </a:r>
            <a:r>
              <a:rPr lang="en-US" altLang="zh-CN">
                <a:latin typeface="Verdana" pitchFamily="34" charset="0"/>
                <a:ea typeface="宋体" charset="-122"/>
              </a:rPr>
              <a:t>do</a:t>
            </a:r>
          </a:p>
          <a:p>
            <a:pPr marL="457200" indent="-457200"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>
                <a:ea typeface="宋体" charset="-122"/>
              </a:rPr>
              <a:t>3.    </a:t>
            </a:r>
            <a:r>
              <a:rPr lang="en-US" altLang="zh-CN">
                <a:latin typeface="Verdana" pitchFamily="34" charset="0"/>
                <a:ea typeface="宋体" charset="-122"/>
              </a:rPr>
              <a:t>if</a:t>
            </a:r>
            <a:r>
              <a:rPr lang="en-US" altLang="zh-CN">
                <a:ea typeface="宋体" charset="-122"/>
              </a:rPr>
              <a:t> (X&gt;0) </a:t>
            </a:r>
            <a:r>
              <a:rPr lang="en-US" altLang="zh-CN">
                <a:latin typeface="Verdana" pitchFamily="34" charset="0"/>
                <a:ea typeface="宋体" charset="-122"/>
              </a:rPr>
              <a:t>then</a:t>
            </a:r>
          </a:p>
          <a:p>
            <a:pPr marL="457200" indent="-457200"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>
                <a:ea typeface="宋体" charset="-122"/>
              </a:rPr>
              <a:t>4.         Y := Y-X</a:t>
            </a:r>
          </a:p>
          <a:p>
            <a:pPr marL="457200" indent="-457200"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>
                <a:ea typeface="宋体" charset="-122"/>
              </a:rPr>
              <a:t>       </a:t>
            </a:r>
            <a:r>
              <a:rPr lang="en-US" altLang="zh-CN">
                <a:latin typeface="Verdana" pitchFamily="34" charset="0"/>
                <a:ea typeface="宋体" charset="-122"/>
              </a:rPr>
              <a:t>else</a:t>
            </a:r>
          </a:p>
          <a:p>
            <a:pPr marL="457200" indent="-457200"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>
                <a:ea typeface="宋体" charset="-122"/>
              </a:rPr>
              <a:t>5.        </a:t>
            </a:r>
            <a:r>
              <a:rPr lang="en-US" altLang="zh-CN">
                <a:latin typeface="Verdana" pitchFamily="34" charset="0"/>
                <a:ea typeface="宋体" charset="-122"/>
              </a:rPr>
              <a:t> input</a:t>
            </a:r>
            <a:r>
              <a:rPr lang="en-US" altLang="zh-CN">
                <a:ea typeface="宋体" charset="-122"/>
              </a:rPr>
              <a:t>(X)</a:t>
            </a:r>
          </a:p>
          <a:p>
            <a:pPr marL="457200" indent="-457200"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>
                <a:ea typeface="宋体" charset="-122"/>
              </a:rPr>
              <a:t>      </a:t>
            </a:r>
            <a:r>
              <a:rPr lang="en-US" altLang="zh-CN">
                <a:latin typeface="Verdana" pitchFamily="34" charset="0"/>
                <a:ea typeface="宋体" charset="-122"/>
              </a:rPr>
              <a:t>end_if_then_else</a:t>
            </a:r>
          </a:p>
          <a:p>
            <a:pPr marL="457200" indent="-457200"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>
                <a:ea typeface="宋体" charset="-122"/>
              </a:rPr>
              <a:t>6. </a:t>
            </a:r>
            <a:r>
              <a:rPr lang="en-US" altLang="zh-CN">
                <a:latin typeface="Verdana" pitchFamily="34" charset="0"/>
                <a:ea typeface="宋体" charset="-122"/>
              </a:rPr>
              <a:t>end_while</a:t>
            </a:r>
          </a:p>
          <a:p>
            <a:pPr marL="457200" indent="-457200"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>
                <a:ea typeface="宋体" charset="-122"/>
              </a:rPr>
              <a:t>7. </a:t>
            </a:r>
            <a:r>
              <a:rPr lang="en-US" altLang="zh-CN">
                <a:latin typeface="Verdana" pitchFamily="34" charset="0"/>
                <a:ea typeface="宋体" charset="-122"/>
              </a:rPr>
              <a:t>output</a:t>
            </a:r>
            <a:r>
              <a:rPr lang="en-US" altLang="zh-CN">
                <a:ea typeface="宋体" charset="-122"/>
              </a:rPr>
              <a:t>(X,Y)</a:t>
            </a:r>
          </a:p>
        </p:txBody>
      </p:sp>
      <p:sp>
        <p:nvSpPr>
          <p:cNvPr id="37894" name="Freeform 10"/>
          <p:cNvSpPr>
            <a:spLocks/>
          </p:cNvSpPr>
          <p:nvPr/>
        </p:nvSpPr>
        <p:spPr bwMode="auto">
          <a:xfrm>
            <a:off x="6807200" y="1143000"/>
            <a:ext cx="203200" cy="457200"/>
          </a:xfrm>
          <a:custGeom>
            <a:avLst/>
            <a:gdLst>
              <a:gd name="T0" fmla="*/ 2147483647 w 96"/>
              <a:gd name="T1" fmla="*/ 0 h 288"/>
              <a:gd name="T2" fmla="*/ 0 w 96"/>
              <a:gd name="T3" fmla="*/ 2147483647 h 288"/>
              <a:gd name="T4" fmla="*/ 2147483647 w 96"/>
              <a:gd name="T5" fmla="*/ 2147483647 h 288"/>
              <a:gd name="T6" fmla="*/ 0 w 96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5" name="Freeform 11"/>
          <p:cNvSpPr>
            <a:spLocks/>
          </p:cNvSpPr>
          <p:nvPr/>
        </p:nvSpPr>
        <p:spPr bwMode="auto">
          <a:xfrm>
            <a:off x="6604000" y="5410200"/>
            <a:ext cx="203200" cy="457200"/>
          </a:xfrm>
          <a:custGeom>
            <a:avLst/>
            <a:gdLst>
              <a:gd name="T0" fmla="*/ 2147483647 w 96"/>
              <a:gd name="T1" fmla="*/ 0 h 288"/>
              <a:gd name="T2" fmla="*/ 0 w 96"/>
              <a:gd name="T3" fmla="*/ 2147483647 h 288"/>
              <a:gd name="T4" fmla="*/ 2147483647 w 96"/>
              <a:gd name="T5" fmla="*/ 2147483647 h 288"/>
              <a:gd name="T6" fmla="*/ 0 w 96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6" name="Text Box 17"/>
          <p:cNvSpPr txBox="1">
            <a:spLocks noChangeArrowheads="1"/>
          </p:cNvSpPr>
          <p:nvPr/>
        </p:nvSpPr>
        <p:spPr bwMode="auto">
          <a:xfrm>
            <a:off x="6502400" y="1600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>
                <a:ea typeface="宋体" charset="-122"/>
              </a:rPr>
              <a:t>1</a:t>
            </a:r>
          </a:p>
        </p:txBody>
      </p:sp>
      <p:sp>
        <p:nvSpPr>
          <p:cNvPr id="37897" name="Text Box 19"/>
          <p:cNvSpPr txBox="1">
            <a:spLocks noChangeArrowheads="1"/>
          </p:cNvSpPr>
          <p:nvPr/>
        </p:nvSpPr>
        <p:spPr bwMode="auto">
          <a:xfrm>
            <a:off x="7721600" y="2971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>
                <a:ea typeface="宋体" charset="-122"/>
              </a:rPr>
              <a:t>3</a:t>
            </a:r>
          </a:p>
        </p:txBody>
      </p:sp>
      <p:sp>
        <p:nvSpPr>
          <p:cNvPr id="37898" name="Text Box 22"/>
          <p:cNvSpPr txBox="1">
            <a:spLocks noChangeArrowheads="1"/>
          </p:cNvSpPr>
          <p:nvPr/>
        </p:nvSpPr>
        <p:spPr bwMode="auto">
          <a:xfrm>
            <a:off x="7112000" y="1600201"/>
            <a:ext cx="233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input(X,Y))</a:t>
            </a:r>
          </a:p>
        </p:txBody>
      </p:sp>
      <p:sp>
        <p:nvSpPr>
          <p:cNvPr id="37899" name="Text Box 23"/>
          <p:cNvSpPr txBox="1">
            <a:spLocks noChangeArrowheads="1"/>
          </p:cNvSpPr>
          <p:nvPr/>
        </p:nvSpPr>
        <p:spPr bwMode="auto">
          <a:xfrm>
            <a:off x="9144000" y="3733801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Century Gothic" pitchFamily="34" charset="0"/>
                <a:ea typeface="宋体" charset="-122"/>
              </a:rPr>
              <a:t>Y := Y-X</a:t>
            </a:r>
          </a:p>
        </p:txBody>
      </p:sp>
      <p:sp>
        <p:nvSpPr>
          <p:cNvPr id="37900" name="Text Box 24"/>
          <p:cNvSpPr txBox="1">
            <a:spLocks noChangeArrowheads="1"/>
          </p:cNvSpPr>
          <p:nvPr/>
        </p:nvSpPr>
        <p:spPr bwMode="auto">
          <a:xfrm>
            <a:off x="5384800" y="3733801"/>
            <a:ext cx="162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input(X)</a:t>
            </a:r>
          </a:p>
        </p:txBody>
      </p:sp>
      <p:sp>
        <p:nvSpPr>
          <p:cNvPr id="37901" name="Text Box 25"/>
          <p:cNvSpPr txBox="1">
            <a:spLocks noChangeArrowheads="1"/>
          </p:cNvSpPr>
          <p:nvPr/>
        </p:nvSpPr>
        <p:spPr bwMode="auto">
          <a:xfrm>
            <a:off x="7251700" y="2597151"/>
            <a:ext cx="111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Century Gothic" pitchFamily="34" charset="0"/>
                <a:ea typeface="宋体" charset="-122"/>
              </a:rPr>
              <a:t>Y&gt;0</a:t>
            </a:r>
          </a:p>
        </p:txBody>
      </p:sp>
      <p:sp>
        <p:nvSpPr>
          <p:cNvPr id="37903" name="Text Box 27"/>
          <p:cNvSpPr txBox="1">
            <a:spLocks noChangeArrowheads="1"/>
          </p:cNvSpPr>
          <p:nvPr/>
        </p:nvSpPr>
        <p:spPr bwMode="auto">
          <a:xfrm>
            <a:off x="8331200" y="3276601"/>
            <a:ext cx="101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Century Gothic" pitchFamily="34" charset="0"/>
                <a:ea typeface="宋体" charset="-122"/>
              </a:rPr>
              <a:t>X&gt;0</a:t>
            </a:r>
          </a:p>
        </p:txBody>
      </p:sp>
      <p:sp>
        <p:nvSpPr>
          <p:cNvPr id="37904" name="Text Box 29"/>
          <p:cNvSpPr txBox="1">
            <a:spLocks noChangeArrowheads="1"/>
          </p:cNvSpPr>
          <p:nvPr/>
        </p:nvSpPr>
        <p:spPr bwMode="auto">
          <a:xfrm>
            <a:off x="7010400" y="5105401"/>
            <a:ext cx="223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Century Gothic" pitchFamily="34" charset="0"/>
                <a:ea typeface="宋体" charset="-122"/>
              </a:rPr>
              <a:t>output(X,Y)</a:t>
            </a:r>
          </a:p>
        </p:txBody>
      </p:sp>
      <p:sp>
        <p:nvSpPr>
          <p:cNvPr id="37905" name="Oval 31"/>
          <p:cNvSpPr>
            <a:spLocks noChangeArrowheads="1"/>
          </p:cNvSpPr>
          <p:nvPr/>
        </p:nvSpPr>
        <p:spPr bwMode="auto">
          <a:xfrm>
            <a:off x="6502400" y="23622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37906" name="Oval 32"/>
          <p:cNvSpPr>
            <a:spLocks noChangeArrowheads="1"/>
          </p:cNvSpPr>
          <p:nvPr/>
        </p:nvSpPr>
        <p:spPr bwMode="auto">
          <a:xfrm>
            <a:off x="7721600" y="42672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37907" name="Oval 33"/>
          <p:cNvSpPr>
            <a:spLocks noChangeArrowheads="1"/>
          </p:cNvSpPr>
          <p:nvPr/>
        </p:nvSpPr>
        <p:spPr bwMode="auto">
          <a:xfrm>
            <a:off x="8534400" y="37338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37908" name="Oval 34"/>
          <p:cNvSpPr>
            <a:spLocks noChangeArrowheads="1"/>
          </p:cNvSpPr>
          <p:nvPr/>
        </p:nvSpPr>
        <p:spPr bwMode="auto">
          <a:xfrm>
            <a:off x="6908800" y="37338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37909" name="Oval 36"/>
          <p:cNvSpPr>
            <a:spLocks noChangeArrowheads="1"/>
          </p:cNvSpPr>
          <p:nvPr/>
        </p:nvSpPr>
        <p:spPr bwMode="auto">
          <a:xfrm>
            <a:off x="6502400" y="49530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37910" name="Line 40"/>
          <p:cNvSpPr>
            <a:spLocks noChangeShapeType="1"/>
          </p:cNvSpPr>
          <p:nvPr/>
        </p:nvSpPr>
        <p:spPr bwMode="auto">
          <a:xfrm>
            <a:off x="6807200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11" name="Line 41"/>
          <p:cNvSpPr>
            <a:spLocks noChangeShapeType="1"/>
          </p:cNvSpPr>
          <p:nvPr/>
        </p:nvSpPr>
        <p:spPr bwMode="auto">
          <a:xfrm>
            <a:off x="7112000" y="2743200"/>
            <a:ext cx="71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12" name="Line 42"/>
          <p:cNvSpPr>
            <a:spLocks noChangeShapeType="1"/>
          </p:cNvSpPr>
          <p:nvPr/>
        </p:nvSpPr>
        <p:spPr bwMode="auto">
          <a:xfrm>
            <a:off x="8229600" y="3429000"/>
            <a:ext cx="40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13" name="Line 43"/>
          <p:cNvSpPr>
            <a:spLocks noChangeShapeType="1"/>
          </p:cNvSpPr>
          <p:nvPr/>
        </p:nvSpPr>
        <p:spPr bwMode="auto">
          <a:xfrm flipH="1">
            <a:off x="7315200" y="3352800"/>
            <a:ext cx="508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14" name="Line 44"/>
          <p:cNvSpPr>
            <a:spLocks noChangeShapeType="1"/>
          </p:cNvSpPr>
          <p:nvPr/>
        </p:nvSpPr>
        <p:spPr bwMode="auto">
          <a:xfrm>
            <a:off x="7315200" y="4038600"/>
            <a:ext cx="508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15" name="Line 45"/>
          <p:cNvSpPr>
            <a:spLocks noChangeShapeType="1"/>
          </p:cNvSpPr>
          <p:nvPr/>
        </p:nvSpPr>
        <p:spPr bwMode="auto">
          <a:xfrm flipH="1">
            <a:off x="8229600" y="4114800"/>
            <a:ext cx="40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17" name="Text Box 47"/>
          <p:cNvSpPr txBox="1">
            <a:spLocks noChangeArrowheads="1"/>
          </p:cNvSpPr>
          <p:nvPr/>
        </p:nvSpPr>
        <p:spPr bwMode="auto">
          <a:xfrm>
            <a:off x="6807200" y="3276601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Century Gothic" pitchFamily="34" charset="0"/>
                <a:ea typeface="宋体" charset="-122"/>
              </a:rPr>
              <a:t>X</a:t>
            </a:r>
            <a:r>
              <a:rPr lang="en-US" altLang="zh-CN" sz="2000" dirty="0">
                <a:latin typeface="Century Gothic" pitchFamily="34" charset="0"/>
                <a:ea typeface="宋体" charset="-122"/>
                <a:sym typeface="Symbol" pitchFamily="18" charset="2"/>
              </a:rPr>
              <a:t></a:t>
            </a:r>
            <a:r>
              <a:rPr lang="en-US" altLang="zh-CN" sz="2000" dirty="0">
                <a:latin typeface="Century Gothic" pitchFamily="34" charset="0"/>
                <a:ea typeface="宋体" charset="-122"/>
              </a:rPr>
              <a:t>0</a:t>
            </a:r>
          </a:p>
        </p:txBody>
      </p:sp>
      <p:sp>
        <p:nvSpPr>
          <p:cNvPr id="37918" name="Text Box 18"/>
          <p:cNvSpPr txBox="1">
            <a:spLocks noChangeArrowheads="1"/>
          </p:cNvSpPr>
          <p:nvPr/>
        </p:nvSpPr>
        <p:spPr bwMode="auto">
          <a:xfrm>
            <a:off x="6502400" y="2362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ea typeface="宋体" charset="-122"/>
              </a:rPr>
              <a:t>2</a:t>
            </a:r>
          </a:p>
        </p:txBody>
      </p:sp>
      <p:sp>
        <p:nvSpPr>
          <p:cNvPr id="37919" name="Text Box 20"/>
          <p:cNvSpPr txBox="1">
            <a:spLocks noChangeArrowheads="1"/>
          </p:cNvSpPr>
          <p:nvPr/>
        </p:nvSpPr>
        <p:spPr bwMode="auto">
          <a:xfrm>
            <a:off x="8534400" y="3733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4</a:t>
            </a:r>
          </a:p>
        </p:txBody>
      </p:sp>
      <p:sp>
        <p:nvSpPr>
          <p:cNvPr id="37920" name="Text Box 21"/>
          <p:cNvSpPr txBox="1">
            <a:spLocks noChangeArrowheads="1"/>
          </p:cNvSpPr>
          <p:nvPr/>
        </p:nvSpPr>
        <p:spPr bwMode="auto">
          <a:xfrm>
            <a:off x="6908800" y="3733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>
                <a:ea typeface="宋体" charset="-122"/>
              </a:rPr>
              <a:t>5</a:t>
            </a:r>
          </a:p>
        </p:txBody>
      </p:sp>
      <p:sp>
        <p:nvSpPr>
          <p:cNvPr id="37921" name="Text Box 48"/>
          <p:cNvSpPr txBox="1">
            <a:spLocks noChangeArrowheads="1"/>
          </p:cNvSpPr>
          <p:nvPr/>
        </p:nvSpPr>
        <p:spPr bwMode="auto">
          <a:xfrm>
            <a:off x="7721600" y="4267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6</a:t>
            </a:r>
          </a:p>
        </p:txBody>
      </p:sp>
      <p:sp>
        <p:nvSpPr>
          <p:cNvPr id="37922" name="Text Box 49"/>
          <p:cNvSpPr txBox="1">
            <a:spLocks noChangeArrowheads="1"/>
          </p:cNvSpPr>
          <p:nvPr/>
        </p:nvSpPr>
        <p:spPr bwMode="auto">
          <a:xfrm>
            <a:off x="6502400" y="4953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>
                <a:ea typeface="宋体" charset="-122"/>
              </a:rPr>
              <a:t>7</a:t>
            </a:r>
          </a:p>
        </p:txBody>
      </p:sp>
      <p:sp>
        <p:nvSpPr>
          <p:cNvPr id="37923" name="Freeform 52"/>
          <p:cNvSpPr>
            <a:spLocks/>
          </p:cNvSpPr>
          <p:nvPr/>
        </p:nvSpPr>
        <p:spPr bwMode="auto">
          <a:xfrm>
            <a:off x="5977467" y="2819400"/>
            <a:ext cx="728133" cy="2209800"/>
          </a:xfrm>
          <a:custGeom>
            <a:avLst/>
            <a:gdLst>
              <a:gd name="T0" fmla="*/ 2147483647 w 344"/>
              <a:gd name="T1" fmla="*/ 0 h 1392"/>
              <a:gd name="T2" fmla="*/ 2147483647 w 344"/>
              <a:gd name="T3" fmla="*/ 2147483647 h 1392"/>
              <a:gd name="T4" fmla="*/ 2147483647 w 344"/>
              <a:gd name="T5" fmla="*/ 2147483647 h 1392"/>
              <a:gd name="T6" fmla="*/ 2147483647 w 344"/>
              <a:gd name="T7" fmla="*/ 2147483647 h 1392"/>
              <a:gd name="T8" fmla="*/ 2147483647 w 344"/>
              <a:gd name="T9" fmla="*/ 2147483647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26" name="Text Box 56"/>
          <p:cNvSpPr txBox="1">
            <a:spLocks noChangeArrowheads="1"/>
          </p:cNvSpPr>
          <p:nvPr/>
        </p:nvSpPr>
        <p:spPr bwMode="auto">
          <a:xfrm>
            <a:off x="5384800" y="2895601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Y</a:t>
            </a:r>
            <a:r>
              <a:rPr lang="en-US" altLang="zh-CN" sz="2000">
                <a:latin typeface="Century Gothic" pitchFamily="34" charset="0"/>
                <a:ea typeface="宋体" charset="-122"/>
                <a:sym typeface="Symbol" pitchFamily="18" charset="2"/>
              </a:rPr>
              <a:t></a:t>
            </a:r>
            <a:r>
              <a:rPr lang="en-US" altLang="zh-CN" sz="2000">
                <a:latin typeface="Century Gothic" pitchFamily="34" charset="0"/>
                <a:ea typeface="宋体" charset="-122"/>
              </a:rPr>
              <a:t>0</a:t>
            </a:r>
          </a:p>
        </p:txBody>
      </p:sp>
      <p:cxnSp>
        <p:nvCxnSpPr>
          <p:cNvPr id="10" name="曲线连接符 9"/>
          <p:cNvCxnSpPr>
            <a:stCxn id="37906" idx="6"/>
            <a:endCxn id="37918" idx="3"/>
          </p:cNvCxnSpPr>
          <p:nvPr/>
        </p:nvCxnSpPr>
        <p:spPr>
          <a:xfrm flipH="1" flipV="1">
            <a:off x="7112000" y="2590800"/>
            <a:ext cx="1219200" cy="1905000"/>
          </a:xfrm>
          <a:prstGeom prst="curvedConnector3">
            <a:avLst>
              <a:gd name="adj1" fmla="val -246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  <p:bldP spid="37891" grpId="0" animBg="1"/>
      <p:bldP spid="37894" grpId="0" animBg="1"/>
      <p:bldP spid="37895" grpId="0" animBg="1"/>
      <p:bldP spid="37896" grpId="0"/>
      <p:bldP spid="37897" grpId="0"/>
      <p:bldP spid="37898" grpId="0"/>
      <p:bldP spid="37899" grpId="0"/>
      <p:bldP spid="37900" grpId="0"/>
      <p:bldP spid="37901" grpId="0"/>
      <p:bldP spid="37903" grpId="0"/>
      <p:bldP spid="37904" grpId="0"/>
      <p:bldP spid="37905" grpId="0" animBg="1"/>
      <p:bldP spid="37906" grpId="0" animBg="1"/>
      <p:bldP spid="37907" grpId="0" animBg="1"/>
      <p:bldP spid="37908" grpId="0" animBg="1"/>
      <p:bldP spid="37909" grpId="0" animBg="1"/>
      <p:bldP spid="37910" grpId="0" animBg="1"/>
      <p:bldP spid="37911" grpId="0" animBg="1"/>
      <p:bldP spid="37912" grpId="0" animBg="1"/>
      <p:bldP spid="37913" grpId="0" animBg="1"/>
      <p:bldP spid="37914" grpId="0" animBg="1"/>
      <p:bldP spid="37915" grpId="0" animBg="1"/>
      <p:bldP spid="37917" grpId="0"/>
      <p:bldP spid="37918" grpId="0" animBg="1"/>
      <p:bldP spid="37919" grpId="0"/>
      <p:bldP spid="37920" grpId="0"/>
      <p:bldP spid="37921" grpId="0"/>
      <p:bldP spid="37922" grpId="0"/>
      <p:bldP spid="37923" grpId="0" animBg="1"/>
      <p:bldP spid="379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Identifying DU-Pairs – Variable X</a:t>
            </a:r>
          </a:p>
        </p:txBody>
      </p:sp>
      <p:graphicFrame>
        <p:nvGraphicFramePr>
          <p:cNvPr id="406617" name="Group 89"/>
          <p:cNvGraphicFramePr>
            <a:graphicFrameLocks noGrp="1"/>
          </p:cNvGraphicFramePr>
          <p:nvPr>
            <p:ph type="tbl" idx="1"/>
          </p:nvPr>
        </p:nvGraphicFramePr>
        <p:xfrm>
          <a:off x="330200" y="1571625"/>
          <a:ext cx="5384800" cy="3984628"/>
        </p:xfrm>
        <a:graphic>
          <a:graphicData uri="http://schemas.openxmlformats.org/drawingml/2006/table">
            <a:tbl>
              <a:tblPr/>
              <a:tblGrid>
                <a:gridCol w="156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5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du-pair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path(s)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(1,4)        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&lt;1,2,3,4&gt;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&lt;1,2,3,4,(6,2,3,4)*&gt;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(1,7)         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&lt;1,2,7&gt;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                 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&lt;1,2,3,4,6,2,7&gt;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&lt;1,2,3,4,6,(2,3,4,6)*,2,7&gt;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(1,&lt;3,4&gt;)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&lt;1,2,3,4&gt;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&lt;1,2,3,4,(6,2,3,4)*&gt;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(1,&lt;3,5&gt;)         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&lt;1,2,3,5&gt;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(5,4)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&lt;5,6,2,3,4&gt;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&lt;5,6,2,3,4,(6,2,3,4)*&gt;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9977" name="Oval 53"/>
          <p:cNvSpPr>
            <a:spLocks noChangeArrowheads="1"/>
          </p:cNvSpPr>
          <p:nvPr/>
        </p:nvSpPr>
        <p:spPr bwMode="auto">
          <a:xfrm>
            <a:off x="8128000" y="31242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39978" name="Oval 54"/>
          <p:cNvSpPr>
            <a:spLocks noChangeArrowheads="1"/>
          </p:cNvSpPr>
          <p:nvPr/>
        </p:nvSpPr>
        <p:spPr bwMode="auto">
          <a:xfrm>
            <a:off x="6908800" y="17526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39979" name="Freeform 55"/>
          <p:cNvSpPr>
            <a:spLocks/>
          </p:cNvSpPr>
          <p:nvPr/>
        </p:nvSpPr>
        <p:spPr bwMode="auto">
          <a:xfrm>
            <a:off x="7213600" y="1295400"/>
            <a:ext cx="203200" cy="457200"/>
          </a:xfrm>
          <a:custGeom>
            <a:avLst/>
            <a:gdLst>
              <a:gd name="T0" fmla="*/ 2147483647 w 96"/>
              <a:gd name="T1" fmla="*/ 0 h 288"/>
              <a:gd name="T2" fmla="*/ 0 w 96"/>
              <a:gd name="T3" fmla="*/ 2147483647 h 288"/>
              <a:gd name="T4" fmla="*/ 2147483647 w 96"/>
              <a:gd name="T5" fmla="*/ 2147483647 h 288"/>
              <a:gd name="T6" fmla="*/ 0 w 96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80" name="Freeform 56"/>
          <p:cNvSpPr>
            <a:spLocks/>
          </p:cNvSpPr>
          <p:nvPr/>
        </p:nvSpPr>
        <p:spPr bwMode="auto">
          <a:xfrm>
            <a:off x="7010400" y="5562600"/>
            <a:ext cx="203200" cy="457200"/>
          </a:xfrm>
          <a:custGeom>
            <a:avLst/>
            <a:gdLst>
              <a:gd name="T0" fmla="*/ 2147483647 w 96"/>
              <a:gd name="T1" fmla="*/ 0 h 288"/>
              <a:gd name="T2" fmla="*/ 0 w 96"/>
              <a:gd name="T3" fmla="*/ 2147483647 h 288"/>
              <a:gd name="T4" fmla="*/ 2147483647 w 96"/>
              <a:gd name="T5" fmla="*/ 2147483647 h 288"/>
              <a:gd name="T6" fmla="*/ 0 w 96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81" name="Text Box 57"/>
          <p:cNvSpPr txBox="1">
            <a:spLocks noChangeArrowheads="1"/>
          </p:cNvSpPr>
          <p:nvPr/>
        </p:nvSpPr>
        <p:spPr bwMode="auto">
          <a:xfrm>
            <a:off x="6908800" y="1752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1</a:t>
            </a:r>
          </a:p>
        </p:txBody>
      </p:sp>
      <p:sp>
        <p:nvSpPr>
          <p:cNvPr id="39982" name="Text Box 58"/>
          <p:cNvSpPr txBox="1">
            <a:spLocks noChangeArrowheads="1"/>
          </p:cNvSpPr>
          <p:nvPr/>
        </p:nvSpPr>
        <p:spPr bwMode="auto">
          <a:xfrm>
            <a:off x="8128000" y="3124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3</a:t>
            </a:r>
          </a:p>
        </p:txBody>
      </p:sp>
      <p:sp>
        <p:nvSpPr>
          <p:cNvPr id="39983" name="Text Box 59"/>
          <p:cNvSpPr txBox="1">
            <a:spLocks noChangeArrowheads="1"/>
          </p:cNvSpPr>
          <p:nvPr/>
        </p:nvSpPr>
        <p:spPr bwMode="auto">
          <a:xfrm>
            <a:off x="7518400" y="1752601"/>
            <a:ext cx="233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input(X,Y))</a:t>
            </a:r>
          </a:p>
        </p:txBody>
      </p:sp>
      <p:sp>
        <p:nvSpPr>
          <p:cNvPr id="39984" name="Text Box 60"/>
          <p:cNvSpPr txBox="1">
            <a:spLocks noChangeArrowheads="1"/>
          </p:cNvSpPr>
          <p:nvPr/>
        </p:nvSpPr>
        <p:spPr bwMode="auto">
          <a:xfrm>
            <a:off x="9550400" y="3886201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Y := Y-X</a:t>
            </a:r>
          </a:p>
        </p:txBody>
      </p:sp>
      <p:sp>
        <p:nvSpPr>
          <p:cNvPr id="39985" name="Text Box 61"/>
          <p:cNvSpPr txBox="1">
            <a:spLocks noChangeArrowheads="1"/>
          </p:cNvSpPr>
          <p:nvPr/>
        </p:nvSpPr>
        <p:spPr bwMode="auto">
          <a:xfrm>
            <a:off x="5791200" y="3886201"/>
            <a:ext cx="162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entury Gothic" pitchFamily="34" charset="0"/>
                <a:ea typeface="宋体" charset="-122"/>
              </a:rPr>
              <a:t>input(X)</a:t>
            </a:r>
          </a:p>
        </p:txBody>
      </p:sp>
      <p:sp>
        <p:nvSpPr>
          <p:cNvPr id="39986" name="Text Box 62"/>
          <p:cNvSpPr txBox="1">
            <a:spLocks noChangeArrowheads="1"/>
          </p:cNvSpPr>
          <p:nvPr/>
        </p:nvSpPr>
        <p:spPr bwMode="auto">
          <a:xfrm>
            <a:off x="7721600" y="2667001"/>
            <a:ext cx="111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Y&gt;0</a:t>
            </a:r>
          </a:p>
        </p:txBody>
      </p:sp>
      <p:sp>
        <p:nvSpPr>
          <p:cNvPr id="39987" name="Text Box 64"/>
          <p:cNvSpPr txBox="1">
            <a:spLocks noChangeArrowheads="1"/>
          </p:cNvSpPr>
          <p:nvPr/>
        </p:nvSpPr>
        <p:spPr bwMode="auto">
          <a:xfrm>
            <a:off x="8737600" y="3429001"/>
            <a:ext cx="101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X&gt;0</a:t>
            </a:r>
          </a:p>
        </p:txBody>
      </p:sp>
      <p:sp>
        <p:nvSpPr>
          <p:cNvPr id="39988" name="Text Box 65"/>
          <p:cNvSpPr txBox="1">
            <a:spLocks noChangeArrowheads="1"/>
          </p:cNvSpPr>
          <p:nvPr/>
        </p:nvSpPr>
        <p:spPr bwMode="auto">
          <a:xfrm>
            <a:off x="7416800" y="5257801"/>
            <a:ext cx="223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output(X,Y)</a:t>
            </a:r>
          </a:p>
        </p:txBody>
      </p:sp>
      <p:sp>
        <p:nvSpPr>
          <p:cNvPr id="39989" name="Oval 66"/>
          <p:cNvSpPr>
            <a:spLocks noChangeArrowheads="1"/>
          </p:cNvSpPr>
          <p:nvPr/>
        </p:nvSpPr>
        <p:spPr bwMode="auto">
          <a:xfrm>
            <a:off x="6908800" y="25146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39990" name="Oval 67"/>
          <p:cNvSpPr>
            <a:spLocks noChangeArrowheads="1"/>
          </p:cNvSpPr>
          <p:nvPr/>
        </p:nvSpPr>
        <p:spPr bwMode="auto">
          <a:xfrm>
            <a:off x="8128000" y="44196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39991" name="Oval 68"/>
          <p:cNvSpPr>
            <a:spLocks noChangeArrowheads="1"/>
          </p:cNvSpPr>
          <p:nvPr/>
        </p:nvSpPr>
        <p:spPr bwMode="auto">
          <a:xfrm>
            <a:off x="8940800" y="38862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39992" name="Oval 69"/>
          <p:cNvSpPr>
            <a:spLocks noChangeArrowheads="1"/>
          </p:cNvSpPr>
          <p:nvPr/>
        </p:nvSpPr>
        <p:spPr bwMode="auto">
          <a:xfrm>
            <a:off x="7315200" y="38862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39993" name="Oval 70"/>
          <p:cNvSpPr>
            <a:spLocks noChangeArrowheads="1"/>
          </p:cNvSpPr>
          <p:nvPr/>
        </p:nvSpPr>
        <p:spPr bwMode="auto">
          <a:xfrm>
            <a:off x="6908800" y="51054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39994" name="Line 71"/>
          <p:cNvSpPr>
            <a:spLocks noChangeShapeType="1"/>
          </p:cNvSpPr>
          <p:nvPr/>
        </p:nvSpPr>
        <p:spPr bwMode="auto">
          <a:xfrm>
            <a:off x="7213600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95" name="Line 72"/>
          <p:cNvSpPr>
            <a:spLocks noChangeShapeType="1"/>
          </p:cNvSpPr>
          <p:nvPr/>
        </p:nvSpPr>
        <p:spPr bwMode="auto">
          <a:xfrm>
            <a:off x="7518400" y="2895600"/>
            <a:ext cx="71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96" name="Line 73"/>
          <p:cNvSpPr>
            <a:spLocks noChangeShapeType="1"/>
          </p:cNvSpPr>
          <p:nvPr/>
        </p:nvSpPr>
        <p:spPr bwMode="auto">
          <a:xfrm>
            <a:off x="8636000" y="3581400"/>
            <a:ext cx="40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97" name="Line 74"/>
          <p:cNvSpPr>
            <a:spLocks noChangeShapeType="1"/>
          </p:cNvSpPr>
          <p:nvPr/>
        </p:nvSpPr>
        <p:spPr bwMode="auto">
          <a:xfrm flipH="1">
            <a:off x="7721600" y="3505200"/>
            <a:ext cx="508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98" name="Line 75"/>
          <p:cNvSpPr>
            <a:spLocks noChangeShapeType="1"/>
          </p:cNvSpPr>
          <p:nvPr/>
        </p:nvSpPr>
        <p:spPr bwMode="auto">
          <a:xfrm>
            <a:off x="7721600" y="4191000"/>
            <a:ext cx="508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99" name="Line 76"/>
          <p:cNvSpPr>
            <a:spLocks noChangeShapeType="1"/>
          </p:cNvSpPr>
          <p:nvPr/>
        </p:nvSpPr>
        <p:spPr bwMode="auto">
          <a:xfrm flipH="1">
            <a:off x="8636000" y="4267200"/>
            <a:ext cx="40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00" name="Text Box 78"/>
          <p:cNvSpPr txBox="1">
            <a:spLocks noChangeArrowheads="1"/>
          </p:cNvSpPr>
          <p:nvPr/>
        </p:nvSpPr>
        <p:spPr bwMode="auto">
          <a:xfrm>
            <a:off x="7213600" y="3429001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Century Gothic" pitchFamily="34" charset="0"/>
                <a:ea typeface="宋体" charset="-122"/>
              </a:rPr>
              <a:t>X</a:t>
            </a:r>
            <a:r>
              <a:rPr lang="en-US" altLang="zh-CN" sz="2000" dirty="0">
                <a:latin typeface="Century Gothic" pitchFamily="34" charset="0"/>
                <a:ea typeface="宋体" charset="-122"/>
                <a:sym typeface="Symbol" pitchFamily="18" charset="2"/>
              </a:rPr>
              <a:t></a:t>
            </a:r>
            <a:r>
              <a:rPr lang="en-US" altLang="zh-CN" sz="2000" dirty="0">
                <a:latin typeface="Century Gothic" pitchFamily="34" charset="0"/>
                <a:ea typeface="宋体" charset="-122"/>
              </a:rPr>
              <a:t>0</a:t>
            </a:r>
          </a:p>
        </p:txBody>
      </p:sp>
      <p:sp>
        <p:nvSpPr>
          <p:cNvPr id="40001" name="Text Box 79"/>
          <p:cNvSpPr txBox="1">
            <a:spLocks noChangeArrowheads="1"/>
          </p:cNvSpPr>
          <p:nvPr/>
        </p:nvSpPr>
        <p:spPr bwMode="auto">
          <a:xfrm>
            <a:off x="6908800" y="2514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2</a:t>
            </a:r>
          </a:p>
        </p:txBody>
      </p:sp>
      <p:sp>
        <p:nvSpPr>
          <p:cNvPr id="40002" name="Text Box 80"/>
          <p:cNvSpPr txBox="1">
            <a:spLocks noChangeArrowheads="1"/>
          </p:cNvSpPr>
          <p:nvPr/>
        </p:nvSpPr>
        <p:spPr bwMode="auto">
          <a:xfrm>
            <a:off x="8940800" y="3886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4</a:t>
            </a:r>
          </a:p>
        </p:txBody>
      </p:sp>
      <p:sp>
        <p:nvSpPr>
          <p:cNvPr id="40003" name="Text Box 81"/>
          <p:cNvSpPr txBox="1">
            <a:spLocks noChangeArrowheads="1"/>
          </p:cNvSpPr>
          <p:nvPr/>
        </p:nvSpPr>
        <p:spPr bwMode="auto">
          <a:xfrm>
            <a:off x="7315200" y="3886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5</a:t>
            </a:r>
          </a:p>
        </p:txBody>
      </p:sp>
      <p:sp>
        <p:nvSpPr>
          <p:cNvPr id="40004" name="Text Box 82"/>
          <p:cNvSpPr txBox="1">
            <a:spLocks noChangeArrowheads="1"/>
          </p:cNvSpPr>
          <p:nvPr/>
        </p:nvSpPr>
        <p:spPr bwMode="auto">
          <a:xfrm>
            <a:off x="8128000" y="4419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6</a:t>
            </a:r>
          </a:p>
        </p:txBody>
      </p:sp>
      <p:sp>
        <p:nvSpPr>
          <p:cNvPr id="40005" name="Text Box 83"/>
          <p:cNvSpPr txBox="1">
            <a:spLocks noChangeArrowheads="1"/>
          </p:cNvSpPr>
          <p:nvPr/>
        </p:nvSpPr>
        <p:spPr bwMode="auto">
          <a:xfrm>
            <a:off x="6908800" y="5105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7</a:t>
            </a:r>
          </a:p>
        </p:txBody>
      </p:sp>
      <p:sp>
        <p:nvSpPr>
          <p:cNvPr id="40006" name="Freeform 84"/>
          <p:cNvSpPr>
            <a:spLocks/>
          </p:cNvSpPr>
          <p:nvPr/>
        </p:nvSpPr>
        <p:spPr bwMode="auto">
          <a:xfrm>
            <a:off x="6383867" y="2971800"/>
            <a:ext cx="728133" cy="2209800"/>
          </a:xfrm>
          <a:custGeom>
            <a:avLst/>
            <a:gdLst>
              <a:gd name="T0" fmla="*/ 2147483647 w 344"/>
              <a:gd name="T1" fmla="*/ 0 h 1392"/>
              <a:gd name="T2" fmla="*/ 2147483647 w 344"/>
              <a:gd name="T3" fmla="*/ 2147483647 h 1392"/>
              <a:gd name="T4" fmla="*/ 2147483647 w 344"/>
              <a:gd name="T5" fmla="*/ 2147483647 h 1392"/>
              <a:gd name="T6" fmla="*/ 2147483647 w 344"/>
              <a:gd name="T7" fmla="*/ 2147483647 h 1392"/>
              <a:gd name="T8" fmla="*/ 2147483647 w 344"/>
              <a:gd name="T9" fmla="*/ 2147483647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07" name="Text Box 87"/>
          <p:cNvSpPr txBox="1">
            <a:spLocks noChangeArrowheads="1"/>
          </p:cNvSpPr>
          <p:nvPr/>
        </p:nvSpPr>
        <p:spPr bwMode="auto">
          <a:xfrm>
            <a:off x="5791200" y="3048001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latin typeface="Century Gothic" pitchFamily="34" charset="0"/>
                <a:ea typeface="宋体" charset="-122"/>
              </a:rPr>
              <a:t>Y</a:t>
            </a:r>
            <a:r>
              <a:rPr lang="en-US" altLang="zh-CN" sz="2000">
                <a:solidFill>
                  <a:schemeClr val="bg1"/>
                </a:solidFill>
                <a:latin typeface="Century Gothic" pitchFamily="34" charset="0"/>
                <a:ea typeface="宋体" charset="-122"/>
                <a:sym typeface="Symbol" pitchFamily="18" charset="2"/>
              </a:rPr>
              <a:t></a:t>
            </a:r>
            <a:r>
              <a:rPr lang="en-US" altLang="zh-CN" sz="2000">
                <a:solidFill>
                  <a:schemeClr val="bg1"/>
                </a:solidFill>
                <a:latin typeface="Century Gothic" pitchFamily="34" charset="0"/>
                <a:ea typeface="宋体" charset="-122"/>
              </a:rPr>
              <a:t>0</a:t>
            </a:r>
          </a:p>
        </p:txBody>
      </p:sp>
      <p:cxnSp>
        <p:nvCxnSpPr>
          <p:cNvPr id="39" name="曲线连接符 38"/>
          <p:cNvCxnSpPr/>
          <p:nvPr/>
        </p:nvCxnSpPr>
        <p:spPr>
          <a:xfrm flipH="1" flipV="1">
            <a:off x="7467600" y="2705100"/>
            <a:ext cx="1219200" cy="1905000"/>
          </a:xfrm>
          <a:prstGeom prst="curvedConnector3">
            <a:avLst>
              <a:gd name="adj1" fmla="val -246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1600" y="4800600"/>
            <a:ext cx="579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Identifying DU-Pairs – Variable X</a:t>
            </a:r>
          </a:p>
        </p:txBody>
      </p:sp>
      <p:graphicFrame>
        <p:nvGraphicFramePr>
          <p:cNvPr id="5" name="Group 202"/>
          <p:cNvGraphicFramePr>
            <a:graphicFrameLocks noGrp="1"/>
          </p:cNvGraphicFramePr>
          <p:nvPr>
            <p:ph type="tbl" idx="1"/>
          </p:nvPr>
        </p:nvGraphicFramePr>
        <p:xfrm>
          <a:off x="76200" y="1447800"/>
          <a:ext cx="4330700" cy="3881439"/>
        </p:xfrm>
        <a:graphic>
          <a:graphicData uri="http://schemas.openxmlformats.org/drawingml/2006/table">
            <a:tbl>
              <a:tblPr/>
              <a:tblGrid>
                <a:gridCol w="1163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4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du-pair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path(s)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(5,7)               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&lt;5,6,2,7&gt;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†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0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&lt;5,6,2,3,4,6,2,7&gt;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0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&lt;5,6,2,3,4,6,(2,3,4,6)*,2,7&gt;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0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(5,&lt;3,4&gt;)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&lt;5,6,2,3,4&gt;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0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&lt;5,6,2,3,4,(6,2,3,4)*&gt;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0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(5,&lt;3,5&gt;)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&lt;5,6,2,3,5&gt;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0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&lt;5,6,2,3,4,6,2,3,5&gt;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†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5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&lt;5,6,2,3,4,6,(2,3,4,6)*,2,3,5&gt;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†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01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†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infeasible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val 70"/>
          <p:cNvSpPr>
            <a:spLocks noChangeArrowheads="1"/>
          </p:cNvSpPr>
          <p:nvPr/>
        </p:nvSpPr>
        <p:spPr bwMode="auto">
          <a:xfrm>
            <a:off x="6303390" y="3105347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7" name="Oval 71"/>
          <p:cNvSpPr>
            <a:spLocks noChangeArrowheads="1"/>
          </p:cNvSpPr>
          <p:nvPr/>
        </p:nvSpPr>
        <p:spPr bwMode="auto">
          <a:xfrm>
            <a:off x="5388990" y="1733747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8" name="Freeform 72"/>
          <p:cNvSpPr>
            <a:spLocks/>
          </p:cNvSpPr>
          <p:nvPr/>
        </p:nvSpPr>
        <p:spPr bwMode="auto">
          <a:xfrm>
            <a:off x="5617590" y="1276547"/>
            <a:ext cx="152400" cy="457200"/>
          </a:xfrm>
          <a:custGeom>
            <a:avLst/>
            <a:gdLst>
              <a:gd name="T0" fmla="*/ 2147483647 w 96"/>
              <a:gd name="T1" fmla="*/ 0 h 288"/>
              <a:gd name="T2" fmla="*/ 0 w 96"/>
              <a:gd name="T3" fmla="*/ 2147483647 h 288"/>
              <a:gd name="T4" fmla="*/ 2147483647 w 96"/>
              <a:gd name="T5" fmla="*/ 2147483647 h 288"/>
              <a:gd name="T6" fmla="*/ 0 w 96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73"/>
          <p:cNvSpPr>
            <a:spLocks/>
          </p:cNvSpPr>
          <p:nvPr/>
        </p:nvSpPr>
        <p:spPr bwMode="auto">
          <a:xfrm>
            <a:off x="5465190" y="5543747"/>
            <a:ext cx="152400" cy="457200"/>
          </a:xfrm>
          <a:custGeom>
            <a:avLst/>
            <a:gdLst>
              <a:gd name="T0" fmla="*/ 2147483647 w 96"/>
              <a:gd name="T1" fmla="*/ 0 h 288"/>
              <a:gd name="T2" fmla="*/ 0 w 96"/>
              <a:gd name="T3" fmla="*/ 2147483647 h 288"/>
              <a:gd name="T4" fmla="*/ 2147483647 w 96"/>
              <a:gd name="T5" fmla="*/ 2147483647 h 288"/>
              <a:gd name="T6" fmla="*/ 0 w 96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74"/>
          <p:cNvSpPr txBox="1">
            <a:spLocks noChangeArrowheads="1"/>
          </p:cNvSpPr>
          <p:nvPr/>
        </p:nvSpPr>
        <p:spPr bwMode="auto">
          <a:xfrm>
            <a:off x="5388990" y="1733747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1</a:t>
            </a:r>
          </a:p>
        </p:txBody>
      </p:sp>
      <p:sp>
        <p:nvSpPr>
          <p:cNvPr id="11" name="Text Box 75"/>
          <p:cNvSpPr txBox="1">
            <a:spLocks noChangeArrowheads="1"/>
          </p:cNvSpPr>
          <p:nvPr/>
        </p:nvSpPr>
        <p:spPr bwMode="auto">
          <a:xfrm>
            <a:off x="6303390" y="3105347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3</a:t>
            </a:r>
          </a:p>
        </p:txBody>
      </p:sp>
      <p:sp>
        <p:nvSpPr>
          <p:cNvPr id="12" name="Text Box 76"/>
          <p:cNvSpPr txBox="1">
            <a:spLocks noChangeArrowheads="1"/>
          </p:cNvSpPr>
          <p:nvPr/>
        </p:nvSpPr>
        <p:spPr bwMode="auto">
          <a:xfrm>
            <a:off x="5846190" y="1733747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input(X,Y))</a:t>
            </a:r>
          </a:p>
        </p:txBody>
      </p:sp>
      <p:sp>
        <p:nvSpPr>
          <p:cNvPr id="13" name="Text Box 77"/>
          <p:cNvSpPr txBox="1">
            <a:spLocks noChangeArrowheads="1"/>
          </p:cNvSpPr>
          <p:nvPr/>
        </p:nvSpPr>
        <p:spPr bwMode="auto">
          <a:xfrm>
            <a:off x="7370190" y="3867347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Y := Y-X</a:t>
            </a:r>
          </a:p>
        </p:txBody>
      </p:sp>
      <p:sp>
        <p:nvSpPr>
          <p:cNvPr id="14" name="Text Box 78"/>
          <p:cNvSpPr txBox="1">
            <a:spLocks noChangeArrowheads="1"/>
          </p:cNvSpPr>
          <p:nvPr/>
        </p:nvSpPr>
        <p:spPr bwMode="auto">
          <a:xfrm>
            <a:off x="4550790" y="3867347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input(X)</a:t>
            </a:r>
          </a:p>
        </p:txBody>
      </p:sp>
      <p:sp>
        <p:nvSpPr>
          <p:cNvPr id="15" name="Text Box 79"/>
          <p:cNvSpPr txBox="1">
            <a:spLocks noChangeArrowheads="1"/>
          </p:cNvSpPr>
          <p:nvPr/>
        </p:nvSpPr>
        <p:spPr bwMode="auto">
          <a:xfrm>
            <a:off x="5998590" y="2648147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Y&gt;0</a:t>
            </a:r>
          </a:p>
        </p:txBody>
      </p:sp>
      <p:sp>
        <p:nvSpPr>
          <p:cNvPr id="16" name="Text Box 81"/>
          <p:cNvSpPr txBox="1">
            <a:spLocks noChangeArrowheads="1"/>
          </p:cNvSpPr>
          <p:nvPr/>
        </p:nvSpPr>
        <p:spPr bwMode="auto">
          <a:xfrm>
            <a:off x="6760590" y="3410147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X&gt;0</a:t>
            </a:r>
          </a:p>
        </p:txBody>
      </p:sp>
      <p:sp>
        <p:nvSpPr>
          <p:cNvPr id="17" name="Text Box 82"/>
          <p:cNvSpPr txBox="1">
            <a:spLocks noChangeArrowheads="1"/>
          </p:cNvSpPr>
          <p:nvPr/>
        </p:nvSpPr>
        <p:spPr bwMode="auto">
          <a:xfrm>
            <a:off x="5769990" y="5238947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output(X,Y)</a:t>
            </a:r>
          </a:p>
        </p:txBody>
      </p:sp>
      <p:sp>
        <p:nvSpPr>
          <p:cNvPr id="18" name="Oval 83"/>
          <p:cNvSpPr>
            <a:spLocks noChangeArrowheads="1"/>
          </p:cNvSpPr>
          <p:nvPr/>
        </p:nvSpPr>
        <p:spPr bwMode="auto">
          <a:xfrm>
            <a:off x="5388990" y="2495747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19" name="Oval 84"/>
          <p:cNvSpPr>
            <a:spLocks noChangeArrowheads="1"/>
          </p:cNvSpPr>
          <p:nvPr/>
        </p:nvSpPr>
        <p:spPr bwMode="auto">
          <a:xfrm>
            <a:off x="6303390" y="4400747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20" name="Oval 85"/>
          <p:cNvSpPr>
            <a:spLocks noChangeArrowheads="1"/>
          </p:cNvSpPr>
          <p:nvPr/>
        </p:nvSpPr>
        <p:spPr bwMode="auto">
          <a:xfrm>
            <a:off x="6912990" y="3867347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21" name="Oval 86"/>
          <p:cNvSpPr>
            <a:spLocks noChangeArrowheads="1"/>
          </p:cNvSpPr>
          <p:nvPr/>
        </p:nvSpPr>
        <p:spPr bwMode="auto">
          <a:xfrm>
            <a:off x="5693790" y="3867347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22" name="Oval 87"/>
          <p:cNvSpPr>
            <a:spLocks noChangeArrowheads="1"/>
          </p:cNvSpPr>
          <p:nvPr/>
        </p:nvSpPr>
        <p:spPr bwMode="auto">
          <a:xfrm>
            <a:off x="5388990" y="5086547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23" name="Line 88"/>
          <p:cNvSpPr>
            <a:spLocks noChangeShapeType="1"/>
          </p:cNvSpPr>
          <p:nvPr/>
        </p:nvSpPr>
        <p:spPr bwMode="auto">
          <a:xfrm>
            <a:off x="5617590" y="219094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89"/>
          <p:cNvSpPr>
            <a:spLocks noChangeShapeType="1"/>
          </p:cNvSpPr>
          <p:nvPr/>
        </p:nvSpPr>
        <p:spPr bwMode="auto">
          <a:xfrm>
            <a:off x="5846190" y="2876747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90"/>
          <p:cNvSpPr>
            <a:spLocks noChangeShapeType="1"/>
          </p:cNvSpPr>
          <p:nvPr/>
        </p:nvSpPr>
        <p:spPr bwMode="auto">
          <a:xfrm>
            <a:off x="6684390" y="3562547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91"/>
          <p:cNvSpPr>
            <a:spLocks noChangeShapeType="1"/>
          </p:cNvSpPr>
          <p:nvPr/>
        </p:nvSpPr>
        <p:spPr bwMode="auto">
          <a:xfrm flipH="1">
            <a:off x="5998590" y="3486347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92"/>
          <p:cNvSpPr>
            <a:spLocks noChangeShapeType="1"/>
          </p:cNvSpPr>
          <p:nvPr/>
        </p:nvSpPr>
        <p:spPr bwMode="auto">
          <a:xfrm>
            <a:off x="5998590" y="4172147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93"/>
          <p:cNvSpPr>
            <a:spLocks noChangeShapeType="1"/>
          </p:cNvSpPr>
          <p:nvPr/>
        </p:nvSpPr>
        <p:spPr bwMode="auto">
          <a:xfrm flipH="1">
            <a:off x="6684390" y="4248347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95"/>
          <p:cNvSpPr txBox="1">
            <a:spLocks noChangeArrowheads="1"/>
          </p:cNvSpPr>
          <p:nvPr/>
        </p:nvSpPr>
        <p:spPr bwMode="auto">
          <a:xfrm>
            <a:off x="5617590" y="3410147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X</a:t>
            </a:r>
            <a:r>
              <a:rPr lang="en-US" altLang="zh-CN" sz="2000">
                <a:latin typeface="Century Gothic" pitchFamily="34" charset="0"/>
                <a:ea typeface="宋体" charset="-122"/>
                <a:sym typeface="Symbol" pitchFamily="18" charset="2"/>
              </a:rPr>
              <a:t></a:t>
            </a:r>
            <a:r>
              <a:rPr lang="en-US" altLang="zh-CN" sz="2000">
                <a:latin typeface="Century Gothic" pitchFamily="34" charset="0"/>
                <a:ea typeface="宋体" charset="-122"/>
              </a:rPr>
              <a:t>0</a:t>
            </a:r>
          </a:p>
        </p:txBody>
      </p:sp>
      <p:sp>
        <p:nvSpPr>
          <p:cNvPr id="30" name="Text Box 96"/>
          <p:cNvSpPr txBox="1">
            <a:spLocks noChangeArrowheads="1"/>
          </p:cNvSpPr>
          <p:nvPr/>
        </p:nvSpPr>
        <p:spPr bwMode="auto">
          <a:xfrm>
            <a:off x="5388990" y="2495747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2</a:t>
            </a:r>
          </a:p>
        </p:txBody>
      </p:sp>
      <p:sp>
        <p:nvSpPr>
          <p:cNvPr id="31" name="Text Box 97"/>
          <p:cNvSpPr txBox="1">
            <a:spLocks noChangeArrowheads="1"/>
          </p:cNvSpPr>
          <p:nvPr/>
        </p:nvSpPr>
        <p:spPr bwMode="auto">
          <a:xfrm>
            <a:off x="6912990" y="3867347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4</a:t>
            </a:r>
          </a:p>
        </p:txBody>
      </p:sp>
      <p:sp>
        <p:nvSpPr>
          <p:cNvPr id="32" name="Text Box 98"/>
          <p:cNvSpPr txBox="1">
            <a:spLocks noChangeArrowheads="1"/>
          </p:cNvSpPr>
          <p:nvPr/>
        </p:nvSpPr>
        <p:spPr bwMode="auto">
          <a:xfrm>
            <a:off x="5693790" y="3867347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5</a:t>
            </a:r>
          </a:p>
        </p:txBody>
      </p:sp>
      <p:sp>
        <p:nvSpPr>
          <p:cNvPr id="33" name="Text Box 99"/>
          <p:cNvSpPr txBox="1">
            <a:spLocks noChangeArrowheads="1"/>
          </p:cNvSpPr>
          <p:nvPr/>
        </p:nvSpPr>
        <p:spPr bwMode="auto">
          <a:xfrm>
            <a:off x="6303390" y="4400747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6</a:t>
            </a:r>
          </a:p>
        </p:txBody>
      </p:sp>
      <p:sp>
        <p:nvSpPr>
          <p:cNvPr id="34" name="Text Box 100"/>
          <p:cNvSpPr txBox="1">
            <a:spLocks noChangeArrowheads="1"/>
          </p:cNvSpPr>
          <p:nvPr/>
        </p:nvSpPr>
        <p:spPr bwMode="auto">
          <a:xfrm>
            <a:off x="5388990" y="5086547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7</a:t>
            </a:r>
          </a:p>
        </p:txBody>
      </p:sp>
      <p:sp>
        <p:nvSpPr>
          <p:cNvPr id="35" name="Freeform 101"/>
          <p:cNvSpPr>
            <a:spLocks/>
          </p:cNvSpPr>
          <p:nvPr/>
        </p:nvSpPr>
        <p:spPr bwMode="auto">
          <a:xfrm>
            <a:off x="4995290" y="2952947"/>
            <a:ext cx="546100" cy="2209800"/>
          </a:xfrm>
          <a:custGeom>
            <a:avLst/>
            <a:gdLst>
              <a:gd name="T0" fmla="*/ 2147483647 w 344"/>
              <a:gd name="T1" fmla="*/ 0 h 1392"/>
              <a:gd name="T2" fmla="*/ 2147483647 w 344"/>
              <a:gd name="T3" fmla="*/ 2147483647 h 1392"/>
              <a:gd name="T4" fmla="*/ 2147483647 w 344"/>
              <a:gd name="T5" fmla="*/ 2147483647 h 1392"/>
              <a:gd name="T6" fmla="*/ 2147483647 w 344"/>
              <a:gd name="T7" fmla="*/ 2147483647 h 1392"/>
              <a:gd name="T8" fmla="*/ 2147483647 w 344"/>
              <a:gd name="T9" fmla="*/ 2147483647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392"/>
              <a:gd name="T17" fmla="*/ 344 w 34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392">
                <a:moveTo>
                  <a:pt x="296" y="0"/>
                </a:moveTo>
                <a:cubicBezTo>
                  <a:pt x="224" y="88"/>
                  <a:pt x="152" y="176"/>
                  <a:pt x="104" y="288"/>
                </a:cubicBezTo>
                <a:cubicBezTo>
                  <a:pt x="56" y="400"/>
                  <a:pt x="0" y="536"/>
                  <a:pt x="8" y="672"/>
                </a:cubicBezTo>
                <a:cubicBezTo>
                  <a:pt x="16" y="808"/>
                  <a:pt x="96" y="984"/>
                  <a:pt x="152" y="1104"/>
                </a:cubicBezTo>
                <a:cubicBezTo>
                  <a:pt x="208" y="1224"/>
                  <a:pt x="276" y="1308"/>
                  <a:pt x="344" y="1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104"/>
          <p:cNvSpPr txBox="1">
            <a:spLocks noChangeArrowheads="1"/>
          </p:cNvSpPr>
          <p:nvPr/>
        </p:nvSpPr>
        <p:spPr bwMode="auto">
          <a:xfrm>
            <a:off x="4550790" y="3029147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Y</a:t>
            </a:r>
            <a:r>
              <a:rPr lang="en-US" altLang="zh-CN" sz="2000">
                <a:latin typeface="Century Gothic" pitchFamily="34" charset="0"/>
                <a:ea typeface="宋体" charset="-122"/>
                <a:sym typeface="Symbol" pitchFamily="18" charset="2"/>
              </a:rPr>
              <a:t></a:t>
            </a:r>
            <a:r>
              <a:rPr lang="en-US" altLang="zh-CN" sz="2000">
                <a:latin typeface="Century Gothic" pitchFamily="34" charset="0"/>
                <a:ea typeface="宋体" charset="-122"/>
              </a:rPr>
              <a:t>0</a:t>
            </a:r>
          </a:p>
        </p:txBody>
      </p:sp>
      <p:cxnSp>
        <p:nvCxnSpPr>
          <p:cNvPr id="37" name="曲线连接符 36"/>
          <p:cNvCxnSpPr/>
          <p:nvPr/>
        </p:nvCxnSpPr>
        <p:spPr>
          <a:xfrm flipH="1" flipV="1">
            <a:off x="5808090" y="2686247"/>
            <a:ext cx="914400" cy="1905000"/>
          </a:xfrm>
          <a:prstGeom prst="curvedConnector3">
            <a:avLst>
              <a:gd name="adj1" fmla="val -246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Flow Testing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7301" y="1690687"/>
            <a:ext cx="8419446" cy="49343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CN" sz="4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3600" dirty="0">
                <a:latin typeface="Verdana" pitchFamily="34" charset="0"/>
                <a:ea typeface="宋体" charset="-122"/>
              </a:rPr>
              <a:t>definition-use path</a:t>
            </a:r>
            <a:endParaRPr lang="en-US" altLang="zh-CN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altLang="zh-CN" sz="4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3600" dirty="0">
                <a:solidFill>
                  <a:srgbClr val="3333FF"/>
                </a:solidFill>
                <a:latin typeface="Verdana" pitchFamily="34" charset="0"/>
                <a:ea typeface="宋体" charset="-122"/>
              </a:rPr>
              <a:t>definition-clear path</a:t>
            </a:r>
            <a:endParaRPr lang="en-US" altLang="zh-CN" sz="36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Verdana" pitchFamily="34" charset="0"/>
                <a:ea typeface="宋体" charset="-122"/>
              </a:rPr>
              <a:t>def-clear path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5750" y="1625375"/>
            <a:ext cx="8141814" cy="351223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3000" i="1" dirty="0">
                <a:latin typeface="Verdana" panose="020B0604030504040204" pitchFamily="34" charset="0"/>
              </a:rPr>
              <a:t>A path is </a:t>
            </a:r>
            <a:r>
              <a:rPr lang="en-US" altLang="zh-CN" sz="3000" i="1" dirty="0">
                <a:solidFill>
                  <a:srgbClr val="FDAD23"/>
                </a:solidFill>
                <a:latin typeface="Verdana" panose="020B0604030504040204" pitchFamily="34" charset="0"/>
              </a:rPr>
              <a:t>definition clear</a:t>
            </a:r>
            <a:r>
              <a:rPr lang="en-US" altLang="zh-CN" sz="3000" i="1" dirty="0">
                <a:latin typeface="Verdana" panose="020B0604030504040204" pitchFamily="34" charset="0"/>
              </a:rPr>
              <a:t> </a:t>
            </a:r>
            <a:r>
              <a:rPr lang="en-US" altLang="zh-CN" sz="3000" b="1" i="1" dirty="0">
                <a:solidFill>
                  <a:srgbClr val="FDAD23"/>
                </a:solidFill>
                <a:latin typeface="Verdana" panose="020B0604030504040204" pitchFamily="34" charset="0"/>
              </a:rPr>
              <a:t>(“</a:t>
            </a:r>
            <a:r>
              <a:rPr lang="en-US" altLang="zh-CN" sz="3000" b="1" i="1" dirty="0" err="1">
                <a:solidFill>
                  <a:srgbClr val="FDAD23"/>
                </a:solidFill>
                <a:latin typeface="Verdana" panose="020B0604030504040204" pitchFamily="34" charset="0"/>
              </a:rPr>
              <a:t>def</a:t>
            </a:r>
            <a:r>
              <a:rPr lang="en-US" altLang="zh-CN" sz="3000" b="1" i="1" dirty="0">
                <a:solidFill>
                  <a:srgbClr val="FDAD23"/>
                </a:solidFill>
                <a:latin typeface="Verdana" panose="020B0604030504040204" pitchFamily="34" charset="0"/>
              </a:rPr>
              <a:t>-clear”)</a:t>
            </a:r>
            <a:r>
              <a:rPr lang="en-US" altLang="zh-CN" sz="3000" i="1" dirty="0">
                <a:latin typeface="Verdana" panose="020B0604030504040204" pitchFamily="34" charset="0"/>
              </a:rPr>
              <a:t> with respect to a variable v if there is </a:t>
            </a:r>
            <a:r>
              <a:rPr lang="en-US" altLang="zh-CN" sz="3000" i="1" dirty="0">
                <a:solidFill>
                  <a:srgbClr val="FF0000"/>
                </a:solidFill>
                <a:latin typeface="Verdana" panose="020B0604030504040204" pitchFamily="34" charset="0"/>
              </a:rPr>
              <a:t>no </a:t>
            </a:r>
            <a:r>
              <a:rPr lang="en-US" altLang="zh-CN" sz="3000" b="1" i="1" dirty="0">
                <a:solidFill>
                  <a:srgbClr val="FF0000"/>
                </a:solidFill>
                <a:latin typeface="Verdana" panose="020B0604030504040204" pitchFamily="34" charset="0"/>
              </a:rPr>
              <a:t>re</a:t>
            </a:r>
            <a:r>
              <a:rPr lang="en-US" altLang="zh-CN" sz="3000" i="1" dirty="0">
                <a:solidFill>
                  <a:srgbClr val="FF0000"/>
                </a:solidFill>
                <a:latin typeface="Verdana" panose="020B0604030504040204" pitchFamily="34" charset="0"/>
              </a:rPr>
              <a:t>-definition</a:t>
            </a:r>
            <a:r>
              <a:rPr lang="en-US" altLang="zh-CN" sz="3000" i="1" dirty="0">
                <a:latin typeface="Verdana" panose="020B0604030504040204" pitchFamily="34" charset="0"/>
              </a:rPr>
              <a:t> of v within the path.</a:t>
            </a:r>
          </a:p>
          <a:p>
            <a:pPr>
              <a:lnSpc>
                <a:spcPct val="110000"/>
              </a:lnSpc>
            </a:pPr>
            <a:r>
              <a:rPr lang="en-US" altLang="zh-CN" sz="3000" dirty="0">
                <a:latin typeface="Verdana" panose="020B0604030504040204" pitchFamily="34" charset="0"/>
              </a:rPr>
              <a:t>A </a:t>
            </a:r>
            <a:r>
              <a:rPr lang="en-US" altLang="zh-CN" sz="3000" i="1" dirty="0">
                <a:solidFill>
                  <a:srgbClr val="FDAD23"/>
                </a:solidFill>
                <a:latin typeface="Verdana" panose="020B0604030504040204" pitchFamily="34" charset="0"/>
              </a:rPr>
              <a:t>definition-use pair</a:t>
            </a:r>
            <a:r>
              <a:rPr lang="en-US" altLang="zh-CN" sz="3000" i="1" dirty="0">
                <a:latin typeface="Verdana" panose="020B0604030504040204" pitchFamily="34" charset="0"/>
              </a:rPr>
              <a:t> </a:t>
            </a:r>
            <a:r>
              <a:rPr lang="en-US" altLang="zh-CN" sz="3000" b="1" dirty="0">
                <a:solidFill>
                  <a:srgbClr val="FDAD23"/>
                </a:solidFill>
                <a:latin typeface="Verdana" panose="020B0604030504040204" pitchFamily="34" charset="0"/>
              </a:rPr>
              <a:t>(“du-pair”)</a:t>
            </a:r>
            <a:r>
              <a:rPr lang="en-US" altLang="zh-CN" sz="3000" dirty="0">
                <a:latin typeface="Verdana" panose="020B0604030504040204" pitchFamily="34" charset="0"/>
              </a:rPr>
              <a:t> with respect to a variable v is a double (</a:t>
            </a:r>
            <a:r>
              <a:rPr lang="en-US" altLang="zh-CN" sz="3000" dirty="0" err="1">
                <a:latin typeface="Verdana" panose="020B0604030504040204" pitchFamily="34" charset="0"/>
              </a:rPr>
              <a:t>d,u</a:t>
            </a:r>
            <a:r>
              <a:rPr lang="en-US" altLang="zh-CN" sz="3000" dirty="0">
                <a:latin typeface="Verdana" panose="020B0604030504040204" pitchFamily="34" charset="0"/>
              </a:rPr>
              <a:t>) such that d is a node in the program’s flow graph at which v is defined, u is a node or edge at which v is used, and there is </a:t>
            </a:r>
            <a:r>
              <a:rPr lang="en-US" altLang="zh-CN" sz="3000" dirty="0">
                <a:solidFill>
                  <a:srgbClr val="FF0000"/>
                </a:solidFill>
                <a:latin typeface="Verdana" panose="020B0604030504040204" pitchFamily="34" charset="0"/>
              </a:rPr>
              <a:t>a </a:t>
            </a:r>
            <a:r>
              <a:rPr lang="en-US" altLang="zh-CN" sz="3000" dirty="0" err="1">
                <a:solidFill>
                  <a:srgbClr val="FF0000"/>
                </a:solidFill>
                <a:latin typeface="Verdana" panose="020B0604030504040204" pitchFamily="34" charset="0"/>
              </a:rPr>
              <a:t>def</a:t>
            </a:r>
            <a:r>
              <a:rPr lang="en-US" altLang="zh-CN" sz="3000" dirty="0">
                <a:solidFill>
                  <a:srgbClr val="FF0000"/>
                </a:solidFill>
                <a:latin typeface="Verdana" panose="020B0604030504040204" pitchFamily="34" charset="0"/>
              </a:rPr>
              <a:t>-clear path </a:t>
            </a:r>
            <a:r>
              <a:rPr lang="en-US" altLang="zh-CN" sz="3000" dirty="0">
                <a:latin typeface="Verdana" panose="020B0604030504040204" pitchFamily="34" charset="0"/>
              </a:rPr>
              <a:t>with respect to v from d to u.</a:t>
            </a:r>
          </a:p>
          <a:p>
            <a:endParaRPr lang="en-US" altLang="zh-CN" sz="32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812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Dataflow Test Coverage Criteria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5749" y="1625374"/>
            <a:ext cx="8711293" cy="4791755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rgbClr val="FDAD23"/>
                </a:solidFill>
                <a:latin typeface="Verdana" pitchFamily="34" charset="0"/>
                <a:ea typeface="宋体" charset="-122"/>
              </a:rPr>
              <a:t>All-</a:t>
            </a:r>
            <a:r>
              <a:rPr lang="en-US" altLang="zh-CN" sz="3200" b="1" i="1" dirty="0" err="1">
                <a:solidFill>
                  <a:srgbClr val="FDAD23"/>
                </a:solidFill>
                <a:latin typeface="Verdana" pitchFamily="34" charset="0"/>
                <a:ea typeface="宋体" charset="-122"/>
              </a:rPr>
              <a:t>Defs</a:t>
            </a:r>
            <a:r>
              <a:rPr lang="en-US" altLang="zh-CN" sz="3200" b="1" i="1" dirty="0">
                <a:solidFill>
                  <a:srgbClr val="FDAD23"/>
                </a:solidFill>
                <a:latin typeface="Verdana" pitchFamily="34" charset="0"/>
                <a:ea typeface="宋体" charset="-122"/>
              </a:rPr>
              <a:t>:  </a:t>
            </a:r>
            <a:r>
              <a:rPr lang="en-US" altLang="zh-CN" sz="3200" dirty="0">
                <a:latin typeface="Verdana" pitchFamily="34" charset="0"/>
                <a:ea typeface="宋体" charset="-122"/>
              </a:rPr>
              <a:t>for </a:t>
            </a:r>
            <a:r>
              <a:rPr lang="en-US" altLang="zh-CN" sz="3200" b="1" dirty="0">
                <a:latin typeface="Verdana" pitchFamily="34" charset="0"/>
                <a:ea typeface="宋体" charset="-122"/>
              </a:rPr>
              <a:t>every program variable v</a:t>
            </a:r>
            <a:r>
              <a:rPr lang="en-US" altLang="zh-CN" sz="3200" dirty="0">
                <a:latin typeface="Verdana" pitchFamily="34" charset="0"/>
                <a:ea typeface="宋体" charset="-122"/>
              </a:rPr>
              <a:t>, </a:t>
            </a:r>
            <a:r>
              <a:rPr lang="en-US" altLang="zh-CN" sz="3200" b="1" dirty="0">
                <a:latin typeface="Verdana" pitchFamily="34" charset="0"/>
                <a:ea typeface="宋体" charset="-122"/>
              </a:rPr>
              <a:t>at least one</a:t>
            </a:r>
            <a:r>
              <a:rPr lang="en-US" altLang="zh-CN" sz="32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3200" b="1" dirty="0">
                <a:latin typeface="Verdana" pitchFamily="34" charset="0"/>
                <a:ea typeface="宋体" charset="-122"/>
              </a:rPr>
              <a:t>def-clear path</a:t>
            </a:r>
            <a:r>
              <a:rPr lang="en-US" altLang="zh-CN" sz="3200" dirty="0">
                <a:latin typeface="Verdana" pitchFamily="34" charset="0"/>
                <a:ea typeface="宋体" charset="-122"/>
              </a:rPr>
              <a:t> from </a:t>
            </a:r>
            <a:r>
              <a:rPr lang="en-US" altLang="zh-CN" sz="32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every</a:t>
            </a:r>
            <a:r>
              <a:rPr lang="en-US" altLang="zh-CN" sz="3200" b="1" dirty="0">
                <a:latin typeface="Verdana" pitchFamily="34" charset="0"/>
                <a:ea typeface="宋体" charset="-122"/>
              </a:rPr>
              <a:t> definition</a:t>
            </a:r>
            <a:r>
              <a:rPr lang="en-US" altLang="zh-CN" sz="3200" dirty="0">
                <a:latin typeface="Verdana" pitchFamily="34" charset="0"/>
                <a:ea typeface="宋体" charset="-122"/>
              </a:rPr>
              <a:t> of v to </a:t>
            </a:r>
            <a:r>
              <a:rPr lang="en-US" altLang="zh-CN" sz="32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at least one </a:t>
            </a:r>
            <a:r>
              <a:rPr lang="en-US" altLang="zh-CN" sz="3200" b="1" dirty="0">
                <a:latin typeface="Verdana" pitchFamily="34" charset="0"/>
                <a:ea typeface="宋体" charset="-122"/>
              </a:rPr>
              <a:t>c-use or one p-use</a:t>
            </a:r>
            <a:r>
              <a:rPr lang="en-US" altLang="zh-CN" sz="3200" dirty="0">
                <a:latin typeface="Verdana" pitchFamily="34" charset="0"/>
                <a:ea typeface="宋体" charset="-122"/>
              </a:rPr>
              <a:t> of v must be covered.</a:t>
            </a:r>
          </a:p>
        </p:txBody>
      </p:sp>
    </p:spTree>
    <p:extLst>
      <p:ext uri="{BB962C8B-B14F-4D97-AF65-F5344CB8AC3E}">
        <p14:creationId xmlns:p14="http://schemas.microsoft.com/office/powerpoint/2010/main" val="3704870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717281" y="1985461"/>
            <a:ext cx="7970398" cy="2516617"/>
            <a:chOff x="2340528" y="1011921"/>
            <a:chExt cx="7970398" cy="2516617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340528" y="2306972"/>
              <a:ext cx="75501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3095538" y="1962691"/>
              <a:ext cx="813732" cy="6295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3896391" y="1837386"/>
              <a:ext cx="684195" cy="33650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859134" y="2412166"/>
              <a:ext cx="730038" cy="36967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4589172" y="1522632"/>
              <a:ext cx="813732" cy="6295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2</a:t>
              </a:r>
              <a:endPara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589172" y="2461849"/>
              <a:ext cx="813732" cy="6295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3</a:t>
              </a:r>
              <a:endPara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/>
            <p:cNvCxnSpPr>
              <a:endCxn id="17" idx="2"/>
            </p:cNvCxnSpPr>
            <p:nvPr/>
          </p:nvCxnSpPr>
          <p:spPr>
            <a:xfrm>
              <a:off x="5394318" y="1884698"/>
              <a:ext cx="895180" cy="35662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5402904" y="2320391"/>
              <a:ext cx="895180" cy="45819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6289498" y="1926565"/>
              <a:ext cx="813732" cy="6295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flipV="1">
              <a:off x="7104087" y="1807858"/>
              <a:ext cx="684195" cy="33650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066830" y="2382638"/>
              <a:ext cx="730038" cy="36967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7796868" y="1493104"/>
              <a:ext cx="813732" cy="6295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5</a:t>
              </a:r>
              <a:endPara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796868" y="2432321"/>
              <a:ext cx="813732" cy="6295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24" name="直接连接符 23"/>
            <p:cNvCxnSpPr>
              <a:endCxn id="26" idx="2"/>
            </p:cNvCxnSpPr>
            <p:nvPr/>
          </p:nvCxnSpPr>
          <p:spPr>
            <a:xfrm>
              <a:off x="8602014" y="1855170"/>
              <a:ext cx="895180" cy="35662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8610600" y="2290863"/>
              <a:ext cx="895180" cy="45819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9497194" y="1897037"/>
              <a:ext cx="813732" cy="6295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081694" y="1460976"/>
              <a:ext cx="8929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X=42</a:t>
              </a:r>
              <a:endParaRPr lang="zh-CN" altLang="en-US" sz="24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749645" y="1011921"/>
              <a:ext cx="1085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Z=X*2</a:t>
              </a:r>
              <a:endParaRPr lang="zh-CN" altLang="en-US" sz="24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796868" y="3066873"/>
              <a:ext cx="1085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Z=X-8</a:t>
              </a:r>
              <a:endParaRPr lang="zh-CN" altLang="en-US" sz="2400" dirty="0"/>
            </a:p>
          </p:txBody>
        </p:sp>
      </p:grp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640310"/>
              </p:ext>
            </p:extLst>
          </p:nvPr>
        </p:nvGraphicFramePr>
        <p:xfrm>
          <a:off x="2095744" y="5060673"/>
          <a:ext cx="226699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990">
                  <a:extLst>
                    <a:ext uri="{9D8B030D-6E8A-4147-A177-3AD203B41FA5}">
                      <a16:colId xmlns:a16="http://schemas.microsoft.com/office/drawing/2014/main" val="1362620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All-</a:t>
                      </a:r>
                      <a:r>
                        <a:rPr lang="en-US" altLang="zh-CN" sz="2400" dirty="0" err="1">
                          <a:solidFill>
                            <a:schemeClr val="tx1"/>
                          </a:solidFill>
                        </a:rPr>
                        <a:t>defs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 for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i="1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2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&lt;1,2,4,5&gt;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38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51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Dataflow Test Coverage Criteria (cont’d)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5749" y="1625374"/>
            <a:ext cx="7470885" cy="4791755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Verdana" pitchFamily="34" charset="0"/>
                <a:ea typeface="宋体" charset="-122"/>
              </a:rPr>
              <a:t>Consider a test case executing path:</a:t>
            </a:r>
            <a:r>
              <a:rPr lang="en-US" altLang="zh-CN" sz="2800" dirty="0">
                <a:ea typeface="宋体" charset="-122"/>
              </a:rPr>
              <a:t> </a:t>
            </a:r>
          </a:p>
          <a:p>
            <a:pPr>
              <a:buNone/>
            </a:pPr>
            <a:r>
              <a:rPr lang="en-US" altLang="zh-CN" sz="2800" dirty="0">
                <a:ea typeface="宋体" charset="-122"/>
              </a:rPr>
              <a:t>			1. </a:t>
            </a:r>
            <a:r>
              <a:rPr lang="en-US" altLang="zh-CN" sz="2800" b="1" dirty="0">
                <a:solidFill>
                  <a:srgbClr val="9900CC"/>
                </a:solidFill>
                <a:ea typeface="宋体" charset="-122"/>
              </a:rPr>
              <a:t>&lt;1,2,3,4,5&gt;</a:t>
            </a:r>
          </a:p>
          <a:p>
            <a:r>
              <a:rPr lang="en-US" altLang="zh-CN" sz="2800" dirty="0">
                <a:latin typeface="Verdana" pitchFamily="34" charset="0"/>
                <a:ea typeface="宋体" charset="-122"/>
              </a:rPr>
              <a:t>Identify </a:t>
            </a:r>
            <a:r>
              <a:rPr lang="en-US" altLang="zh-CN" sz="2800" dirty="0">
                <a:solidFill>
                  <a:srgbClr val="FDAD23"/>
                </a:solidFill>
                <a:latin typeface="Verdana" pitchFamily="34" charset="0"/>
                <a:ea typeface="宋体" charset="-122"/>
              </a:rPr>
              <a:t>all def-clear paths covered (i.e., subsumed)</a:t>
            </a:r>
            <a:r>
              <a:rPr lang="en-US" altLang="zh-CN" sz="2800" dirty="0">
                <a:latin typeface="Verdana" pitchFamily="34" charset="0"/>
                <a:ea typeface="宋体" charset="-122"/>
              </a:rPr>
              <a:t> by this path for each variable.</a:t>
            </a:r>
          </a:p>
          <a:p>
            <a:r>
              <a:rPr lang="en-US" altLang="zh-CN" sz="2800" dirty="0">
                <a:latin typeface="Verdana" pitchFamily="34" charset="0"/>
                <a:ea typeface="宋体" charset="-122"/>
              </a:rPr>
              <a:t>Are </a:t>
            </a:r>
            <a:r>
              <a:rPr lang="en-US" altLang="zh-CN" sz="2800" dirty="0">
                <a:solidFill>
                  <a:srgbClr val="FDAD23"/>
                </a:solidFill>
                <a:latin typeface="Verdana" pitchFamily="34" charset="0"/>
                <a:ea typeface="宋体" charset="-122"/>
              </a:rPr>
              <a:t>all definitions for each variable</a:t>
            </a:r>
            <a:r>
              <a:rPr lang="en-US" altLang="zh-CN" sz="2800" dirty="0">
                <a:latin typeface="Verdana" pitchFamily="34" charset="0"/>
                <a:ea typeface="宋体" charset="-122"/>
              </a:rPr>
              <a:t> associated with at least one of the subsumed def-clear  paths?</a:t>
            </a:r>
          </a:p>
        </p:txBody>
      </p:sp>
      <p:sp>
        <p:nvSpPr>
          <p:cNvPr id="7" name="Oval 44"/>
          <p:cNvSpPr>
            <a:spLocks noChangeArrowheads="1"/>
          </p:cNvSpPr>
          <p:nvPr/>
        </p:nvSpPr>
        <p:spPr bwMode="auto">
          <a:xfrm>
            <a:off x="8242738" y="2515447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8" name="Oval 45"/>
          <p:cNvSpPr>
            <a:spLocks noChangeArrowheads="1"/>
          </p:cNvSpPr>
          <p:nvPr/>
        </p:nvSpPr>
        <p:spPr bwMode="auto">
          <a:xfrm>
            <a:off x="8242738" y="4039447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9" name="Oval 46"/>
          <p:cNvSpPr>
            <a:spLocks noChangeArrowheads="1"/>
          </p:cNvSpPr>
          <p:nvPr/>
        </p:nvSpPr>
        <p:spPr bwMode="auto">
          <a:xfrm>
            <a:off x="9233338" y="3277447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>
            <a:off x="8699938" y="2972647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H="1">
            <a:off x="8699938" y="3658447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>
            <a:off x="8471338" y="3048847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50"/>
          <p:cNvSpPr>
            <a:spLocks/>
          </p:cNvSpPr>
          <p:nvPr/>
        </p:nvSpPr>
        <p:spPr bwMode="auto">
          <a:xfrm>
            <a:off x="8623738" y="2134447"/>
            <a:ext cx="152400" cy="457200"/>
          </a:xfrm>
          <a:custGeom>
            <a:avLst/>
            <a:gdLst>
              <a:gd name="T0" fmla="*/ 2147483646 w 96"/>
              <a:gd name="T1" fmla="*/ 0 h 288"/>
              <a:gd name="T2" fmla="*/ 0 w 96"/>
              <a:gd name="T3" fmla="*/ 2147483646 h 288"/>
              <a:gd name="T4" fmla="*/ 2147483646 w 96"/>
              <a:gd name="T5" fmla="*/ 2147483646 h 288"/>
              <a:gd name="T6" fmla="*/ 0 w 96"/>
              <a:gd name="T7" fmla="*/ 2147483646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51"/>
          <p:cNvSpPr>
            <a:spLocks/>
          </p:cNvSpPr>
          <p:nvPr/>
        </p:nvSpPr>
        <p:spPr bwMode="auto">
          <a:xfrm>
            <a:off x="8318938" y="6096847"/>
            <a:ext cx="152400" cy="457200"/>
          </a:xfrm>
          <a:custGeom>
            <a:avLst/>
            <a:gdLst>
              <a:gd name="T0" fmla="*/ 2147483646 w 96"/>
              <a:gd name="T1" fmla="*/ 0 h 288"/>
              <a:gd name="T2" fmla="*/ 0 w 96"/>
              <a:gd name="T3" fmla="*/ 2147483646 h 288"/>
              <a:gd name="T4" fmla="*/ 2147483646 w 96"/>
              <a:gd name="T5" fmla="*/ 2147483646 h 288"/>
              <a:gd name="T6" fmla="*/ 0 w 96"/>
              <a:gd name="T7" fmla="*/ 2147483646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52"/>
          <p:cNvSpPr>
            <a:spLocks noChangeArrowheads="1"/>
          </p:cNvSpPr>
          <p:nvPr/>
        </p:nvSpPr>
        <p:spPr bwMode="auto">
          <a:xfrm>
            <a:off x="8242738" y="5563447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9233338" y="4801447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17" name="Line 54"/>
          <p:cNvSpPr>
            <a:spLocks noChangeShapeType="1"/>
          </p:cNvSpPr>
          <p:nvPr/>
        </p:nvSpPr>
        <p:spPr bwMode="auto">
          <a:xfrm>
            <a:off x="8699938" y="4496647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55"/>
          <p:cNvSpPr>
            <a:spLocks noChangeShapeType="1"/>
          </p:cNvSpPr>
          <p:nvPr/>
        </p:nvSpPr>
        <p:spPr bwMode="auto">
          <a:xfrm flipH="1">
            <a:off x="8699938" y="5182447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56"/>
          <p:cNvSpPr>
            <a:spLocks noChangeShapeType="1"/>
          </p:cNvSpPr>
          <p:nvPr/>
        </p:nvSpPr>
        <p:spPr bwMode="auto">
          <a:xfrm>
            <a:off x="8471338" y="4572847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57"/>
          <p:cNvSpPr txBox="1">
            <a:spLocks noChangeArrowheads="1"/>
          </p:cNvSpPr>
          <p:nvPr/>
        </p:nvSpPr>
        <p:spPr bwMode="auto">
          <a:xfrm>
            <a:off x="8242738" y="2591647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1</a:t>
            </a:r>
          </a:p>
        </p:txBody>
      </p:sp>
      <p:sp>
        <p:nvSpPr>
          <p:cNvPr id="21" name="Text Box 58"/>
          <p:cNvSpPr txBox="1">
            <a:spLocks noChangeArrowheads="1"/>
          </p:cNvSpPr>
          <p:nvPr/>
        </p:nvSpPr>
        <p:spPr bwMode="auto">
          <a:xfrm>
            <a:off x="9309538" y="3353647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2</a:t>
            </a:r>
          </a:p>
        </p:txBody>
      </p:sp>
      <p:sp>
        <p:nvSpPr>
          <p:cNvPr id="22" name="Text Box 59"/>
          <p:cNvSpPr txBox="1">
            <a:spLocks noChangeArrowheads="1"/>
          </p:cNvSpPr>
          <p:nvPr/>
        </p:nvSpPr>
        <p:spPr bwMode="auto">
          <a:xfrm>
            <a:off x="8242738" y="4039447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3</a:t>
            </a:r>
          </a:p>
        </p:txBody>
      </p:sp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9309538" y="4801447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4</a:t>
            </a:r>
          </a:p>
        </p:txBody>
      </p:sp>
      <p:sp>
        <p:nvSpPr>
          <p:cNvPr id="24" name="Text Box 61"/>
          <p:cNvSpPr txBox="1">
            <a:spLocks noChangeArrowheads="1"/>
          </p:cNvSpPr>
          <p:nvPr/>
        </p:nvSpPr>
        <p:spPr bwMode="auto">
          <a:xfrm>
            <a:off x="8242738" y="5563447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5</a:t>
            </a:r>
          </a:p>
        </p:txBody>
      </p:sp>
      <p:sp>
        <p:nvSpPr>
          <p:cNvPr id="25" name="Text Box 62"/>
          <p:cNvSpPr txBox="1">
            <a:spLocks noChangeArrowheads="1"/>
          </p:cNvSpPr>
          <p:nvPr/>
        </p:nvSpPr>
        <p:spPr bwMode="auto">
          <a:xfrm>
            <a:off x="8852338" y="2363047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input(A,B)</a:t>
            </a:r>
          </a:p>
        </p:txBody>
      </p:sp>
      <p:sp>
        <p:nvSpPr>
          <p:cNvPr id="26" name="Text Box 64"/>
          <p:cNvSpPr txBox="1">
            <a:spLocks noChangeArrowheads="1"/>
          </p:cNvSpPr>
          <p:nvPr/>
        </p:nvSpPr>
        <p:spPr bwMode="auto">
          <a:xfrm>
            <a:off x="9766738" y="4801447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B := A+B</a:t>
            </a:r>
          </a:p>
        </p:txBody>
      </p:sp>
      <p:sp>
        <p:nvSpPr>
          <p:cNvPr id="27" name="Text Box 65"/>
          <p:cNvSpPr txBox="1">
            <a:spLocks noChangeArrowheads="1"/>
          </p:cNvSpPr>
          <p:nvPr/>
        </p:nvSpPr>
        <p:spPr bwMode="auto">
          <a:xfrm>
            <a:off x="8928538" y="2820247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B&gt;1</a:t>
            </a:r>
          </a:p>
        </p:txBody>
      </p:sp>
      <p:sp>
        <p:nvSpPr>
          <p:cNvPr id="28" name="Text Box 66"/>
          <p:cNvSpPr txBox="1">
            <a:spLocks noChangeArrowheads="1"/>
          </p:cNvSpPr>
          <p:nvPr/>
        </p:nvSpPr>
        <p:spPr bwMode="auto">
          <a:xfrm>
            <a:off x="7861738" y="3353647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Century Gothic" pitchFamily="34" charset="0"/>
                <a:ea typeface="宋体" charset="-122"/>
              </a:rPr>
              <a:t>B</a:t>
            </a:r>
            <a:r>
              <a:rPr lang="en-US" altLang="zh-CN" sz="2000" dirty="0">
                <a:latin typeface="Century Gothic" pitchFamily="34" charset="0"/>
                <a:ea typeface="宋体" charset="-122"/>
                <a:sym typeface="Symbol" pitchFamily="18" charset="2"/>
              </a:rPr>
              <a:t></a:t>
            </a:r>
            <a:r>
              <a:rPr lang="en-US" altLang="zh-CN" sz="2000" dirty="0">
                <a:latin typeface="Century Gothic" pitchFamily="34" charset="0"/>
                <a:ea typeface="宋体" charset="-122"/>
              </a:rPr>
              <a:t>1</a:t>
            </a:r>
          </a:p>
        </p:txBody>
      </p:sp>
      <p:sp>
        <p:nvSpPr>
          <p:cNvPr id="29" name="Text Box 67"/>
          <p:cNvSpPr txBox="1">
            <a:spLocks noChangeArrowheads="1"/>
          </p:cNvSpPr>
          <p:nvPr/>
        </p:nvSpPr>
        <p:spPr bwMode="auto">
          <a:xfrm>
            <a:off x="8928538" y="4344247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A&gt;10</a:t>
            </a:r>
          </a:p>
        </p:txBody>
      </p:sp>
      <p:sp>
        <p:nvSpPr>
          <p:cNvPr id="30" name="Text Box 68"/>
          <p:cNvSpPr txBox="1">
            <a:spLocks noChangeArrowheads="1"/>
          </p:cNvSpPr>
          <p:nvPr/>
        </p:nvSpPr>
        <p:spPr bwMode="auto">
          <a:xfrm>
            <a:off x="7633138" y="4801447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  <a:sym typeface="Symbol" pitchFamily="18" charset="2"/>
              </a:rPr>
              <a:t>A</a:t>
            </a:r>
            <a:r>
              <a:rPr lang="en-US" altLang="zh-CN" sz="2000">
                <a:latin typeface="Century Gothic" pitchFamily="34" charset="0"/>
                <a:ea typeface="宋体" charset="-122"/>
              </a:rPr>
              <a:t>10</a:t>
            </a:r>
          </a:p>
        </p:txBody>
      </p:sp>
      <p:sp>
        <p:nvSpPr>
          <p:cNvPr id="31" name="Text Box 69"/>
          <p:cNvSpPr txBox="1">
            <a:spLocks noChangeArrowheads="1"/>
          </p:cNvSpPr>
          <p:nvPr/>
        </p:nvSpPr>
        <p:spPr bwMode="auto">
          <a:xfrm>
            <a:off x="8776138" y="5715847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output(A,B)</a:t>
            </a:r>
          </a:p>
        </p:txBody>
      </p:sp>
    </p:spTree>
    <p:extLst>
      <p:ext uri="{BB962C8B-B14F-4D97-AF65-F5344CB8AC3E}">
        <p14:creationId xmlns:p14="http://schemas.microsoft.com/office/powerpoint/2010/main" val="1918893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Def-Clear Paths Subsumed by </a:t>
            </a:r>
            <a:r>
              <a:rPr lang="en-US" altLang="zh-CN" dirty="0">
                <a:solidFill>
                  <a:srgbClr val="9900CC"/>
                </a:solidFill>
                <a:ea typeface="宋体" charset="-122"/>
              </a:rPr>
              <a:t>&lt;1,2,3,4,5&gt; </a:t>
            </a:r>
            <a:r>
              <a:rPr lang="en-US" altLang="zh-CN" dirty="0">
                <a:ea typeface="宋体" charset="-122"/>
              </a:rPr>
              <a:t>for Variable 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7" name="Group 78"/>
          <p:cNvGraphicFramePr>
            <a:graphicFrameLocks/>
          </p:cNvGraphicFramePr>
          <p:nvPr/>
        </p:nvGraphicFramePr>
        <p:xfrm>
          <a:off x="685800" y="1792860"/>
          <a:ext cx="3276600" cy="469582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du-pair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path(s)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(1,2)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       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&lt;1,2&gt;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sym typeface="Webdings" panose="05030102010509060703" pitchFamily="18" charset="2"/>
                        </a:rPr>
                        <a:t>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6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(1,4)        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&lt;1,3,4&gt;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6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(1,5)        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&lt;1,3,4,5&gt;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6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                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&lt;1,3,5&gt;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6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(1,&lt;3,4&gt;)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&lt;1,3,4&gt;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6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(1,&lt;3,5&gt;)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&lt;1,3,5&gt;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6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(2,4)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       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&lt;2,3,4&gt;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sym typeface="Webdings" panose="05030102010509060703" pitchFamily="18" charset="2"/>
                        </a:rPr>
                        <a:t>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6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(2,5)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        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&lt;2,3,4,5&gt;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sym typeface="Webdings" panose="05030102010509060703" pitchFamily="18" charset="2"/>
                        </a:rPr>
                        <a:t>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6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               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&lt;2,3,5&gt;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36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(2,&lt;3,4&gt;)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&lt;2,3,4&gt;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sym typeface="Webdings" panose="05030102010509060703" pitchFamily="18" charset="2"/>
                        </a:rPr>
                        <a:t>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6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(2,&lt;3,5&gt;)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&lt;2,3,5&gt;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val 44"/>
          <p:cNvSpPr>
            <a:spLocks noChangeArrowheads="1"/>
          </p:cNvSpPr>
          <p:nvPr/>
        </p:nvSpPr>
        <p:spPr bwMode="auto">
          <a:xfrm>
            <a:off x="4648200" y="232626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9" name="Oval 45"/>
          <p:cNvSpPr>
            <a:spLocks noChangeArrowheads="1"/>
          </p:cNvSpPr>
          <p:nvPr/>
        </p:nvSpPr>
        <p:spPr bwMode="auto">
          <a:xfrm>
            <a:off x="4648200" y="385026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10" name="Oval 46"/>
          <p:cNvSpPr>
            <a:spLocks noChangeArrowheads="1"/>
          </p:cNvSpPr>
          <p:nvPr/>
        </p:nvSpPr>
        <p:spPr bwMode="auto">
          <a:xfrm>
            <a:off x="5638800" y="308826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11" name="Line 47"/>
          <p:cNvSpPr>
            <a:spLocks noChangeShapeType="1"/>
          </p:cNvSpPr>
          <p:nvPr/>
        </p:nvSpPr>
        <p:spPr bwMode="auto">
          <a:xfrm>
            <a:off x="5105400" y="278346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48"/>
          <p:cNvSpPr>
            <a:spLocks noChangeShapeType="1"/>
          </p:cNvSpPr>
          <p:nvPr/>
        </p:nvSpPr>
        <p:spPr bwMode="auto">
          <a:xfrm flipH="1">
            <a:off x="5105400" y="346926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49"/>
          <p:cNvSpPr>
            <a:spLocks noChangeShapeType="1"/>
          </p:cNvSpPr>
          <p:nvPr/>
        </p:nvSpPr>
        <p:spPr bwMode="auto">
          <a:xfrm>
            <a:off x="4876800" y="285966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50"/>
          <p:cNvSpPr>
            <a:spLocks/>
          </p:cNvSpPr>
          <p:nvPr/>
        </p:nvSpPr>
        <p:spPr bwMode="auto">
          <a:xfrm>
            <a:off x="5029200" y="1945260"/>
            <a:ext cx="152400" cy="457200"/>
          </a:xfrm>
          <a:custGeom>
            <a:avLst/>
            <a:gdLst>
              <a:gd name="T0" fmla="*/ 2147483646 w 96"/>
              <a:gd name="T1" fmla="*/ 0 h 288"/>
              <a:gd name="T2" fmla="*/ 0 w 96"/>
              <a:gd name="T3" fmla="*/ 2147483646 h 288"/>
              <a:gd name="T4" fmla="*/ 2147483646 w 96"/>
              <a:gd name="T5" fmla="*/ 2147483646 h 288"/>
              <a:gd name="T6" fmla="*/ 0 w 96"/>
              <a:gd name="T7" fmla="*/ 2147483646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51"/>
          <p:cNvSpPr>
            <a:spLocks/>
          </p:cNvSpPr>
          <p:nvPr/>
        </p:nvSpPr>
        <p:spPr bwMode="auto">
          <a:xfrm>
            <a:off x="4724400" y="5907660"/>
            <a:ext cx="152400" cy="457200"/>
          </a:xfrm>
          <a:custGeom>
            <a:avLst/>
            <a:gdLst>
              <a:gd name="T0" fmla="*/ 2147483646 w 96"/>
              <a:gd name="T1" fmla="*/ 0 h 288"/>
              <a:gd name="T2" fmla="*/ 0 w 96"/>
              <a:gd name="T3" fmla="*/ 2147483646 h 288"/>
              <a:gd name="T4" fmla="*/ 2147483646 w 96"/>
              <a:gd name="T5" fmla="*/ 2147483646 h 288"/>
              <a:gd name="T6" fmla="*/ 0 w 96"/>
              <a:gd name="T7" fmla="*/ 2147483646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52"/>
          <p:cNvSpPr>
            <a:spLocks noChangeArrowheads="1"/>
          </p:cNvSpPr>
          <p:nvPr/>
        </p:nvSpPr>
        <p:spPr bwMode="auto">
          <a:xfrm>
            <a:off x="4648200" y="537426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17" name="Oval 53"/>
          <p:cNvSpPr>
            <a:spLocks noChangeArrowheads="1"/>
          </p:cNvSpPr>
          <p:nvPr/>
        </p:nvSpPr>
        <p:spPr bwMode="auto">
          <a:xfrm>
            <a:off x="5638800" y="461226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18" name="Line 54"/>
          <p:cNvSpPr>
            <a:spLocks noChangeShapeType="1"/>
          </p:cNvSpPr>
          <p:nvPr/>
        </p:nvSpPr>
        <p:spPr bwMode="auto">
          <a:xfrm>
            <a:off x="5105400" y="430746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55"/>
          <p:cNvSpPr>
            <a:spLocks noChangeShapeType="1"/>
          </p:cNvSpPr>
          <p:nvPr/>
        </p:nvSpPr>
        <p:spPr bwMode="auto">
          <a:xfrm flipH="1">
            <a:off x="5105400" y="499326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56"/>
          <p:cNvSpPr>
            <a:spLocks noChangeShapeType="1"/>
          </p:cNvSpPr>
          <p:nvPr/>
        </p:nvSpPr>
        <p:spPr bwMode="auto">
          <a:xfrm>
            <a:off x="4876800" y="438366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57"/>
          <p:cNvSpPr txBox="1">
            <a:spLocks noChangeArrowheads="1"/>
          </p:cNvSpPr>
          <p:nvPr/>
        </p:nvSpPr>
        <p:spPr bwMode="auto">
          <a:xfrm>
            <a:off x="4648200" y="240246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1</a:t>
            </a:r>
          </a:p>
        </p:txBody>
      </p:sp>
      <p:sp>
        <p:nvSpPr>
          <p:cNvPr id="22" name="Text Box 58"/>
          <p:cNvSpPr txBox="1">
            <a:spLocks noChangeArrowheads="1"/>
          </p:cNvSpPr>
          <p:nvPr/>
        </p:nvSpPr>
        <p:spPr bwMode="auto">
          <a:xfrm>
            <a:off x="5715000" y="316446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2</a:t>
            </a:r>
          </a:p>
        </p:txBody>
      </p:sp>
      <p:sp>
        <p:nvSpPr>
          <p:cNvPr id="23" name="Text Box 59"/>
          <p:cNvSpPr txBox="1">
            <a:spLocks noChangeArrowheads="1"/>
          </p:cNvSpPr>
          <p:nvPr/>
        </p:nvSpPr>
        <p:spPr bwMode="auto">
          <a:xfrm>
            <a:off x="4648200" y="385026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3</a:t>
            </a:r>
          </a:p>
        </p:txBody>
      </p:sp>
      <p:sp>
        <p:nvSpPr>
          <p:cNvPr id="24" name="Text Box 60"/>
          <p:cNvSpPr txBox="1">
            <a:spLocks noChangeArrowheads="1"/>
          </p:cNvSpPr>
          <p:nvPr/>
        </p:nvSpPr>
        <p:spPr bwMode="auto">
          <a:xfrm>
            <a:off x="5715000" y="461226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4</a:t>
            </a:r>
          </a:p>
        </p:txBody>
      </p:sp>
      <p:sp>
        <p:nvSpPr>
          <p:cNvPr id="25" name="Text Box 61"/>
          <p:cNvSpPr txBox="1">
            <a:spLocks noChangeArrowheads="1"/>
          </p:cNvSpPr>
          <p:nvPr/>
        </p:nvSpPr>
        <p:spPr bwMode="auto">
          <a:xfrm>
            <a:off x="4648200" y="537426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5</a:t>
            </a:r>
          </a:p>
        </p:txBody>
      </p:sp>
      <p:sp>
        <p:nvSpPr>
          <p:cNvPr id="26" name="Text Box 62"/>
          <p:cNvSpPr txBox="1">
            <a:spLocks noChangeArrowheads="1"/>
          </p:cNvSpPr>
          <p:nvPr/>
        </p:nvSpPr>
        <p:spPr bwMode="auto">
          <a:xfrm>
            <a:off x="5257800" y="217386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input(A,B)</a:t>
            </a:r>
          </a:p>
        </p:txBody>
      </p:sp>
      <p:sp>
        <p:nvSpPr>
          <p:cNvPr id="27" name="Text Box 63"/>
          <p:cNvSpPr txBox="1">
            <a:spLocks noChangeArrowheads="1"/>
          </p:cNvSpPr>
          <p:nvPr/>
        </p:nvSpPr>
        <p:spPr bwMode="auto">
          <a:xfrm>
            <a:off x="6172200" y="316446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Century Gothic" pitchFamily="34" charset="0"/>
                <a:ea typeface="宋体" charset="-122"/>
              </a:rPr>
              <a:t>A := A+7</a:t>
            </a:r>
          </a:p>
        </p:txBody>
      </p:sp>
      <p:sp>
        <p:nvSpPr>
          <p:cNvPr id="28" name="Text Box 64"/>
          <p:cNvSpPr txBox="1">
            <a:spLocks noChangeArrowheads="1"/>
          </p:cNvSpPr>
          <p:nvPr/>
        </p:nvSpPr>
        <p:spPr bwMode="auto">
          <a:xfrm>
            <a:off x="6172200" y="461226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B := A+B</a:t>
            </a:r>
          </a:p>
        </p:txBody>
      </p:sp>
      <p:sp>
        <p:nvSpPr>
          <p:cNvPr id="29" name="Text Box 65"/>
          <p:cNvSpPr txBox="1">
            <a:spLocks noChangeArrowheads="1"/>
          </p:cNvSpPr>
          <p:nvPr/>
        </p:nvSpPr>
        <p:spPr bwMode="auto">
          <a:xfrm>
            <a:off x="5334000" y="263106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B&gt;1</a:t>
            </a:r>
          </a:p>
        </p:txBody>
      </p:sp>
      <p:sp>
        <p:nvSpPr>
          <p:cNvPr id="30" name="Text Box 66"/>
          <p:cNvSpPr txBox="1">
            <a:spLocks noChangeArrowheads="1"/>
          </p:cNvSpPr>
          <p:nvPr/>
        </p:nvSpPr>
        <p:spPr bwMode="auto">
          <a:xfrm>
            <a:off x="4267200" y="316446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Century Gothic" pitchFamily="34" charset="0"/>
                <a:ea typeface="宋体" charset="-122"/>
              </a:rPr>
              <a:t>B</a:t>
            </a:r>
            <a:r>
              <a:rPr lang="en-US" altLang="zh-CN" sz="2000" dirty="0">
                <a:latin typeface="Century Gothic" pitchFamily="34" charset="0"/>
                <a:ea typeface="宋体" charset="-122"/>
                <a:sym typeface="Symbol" pitchFamily="18" charset="2"/>
              </a:rPr>
              <a:t></a:t>
            </a:r>
            <a:r>
              <a:rPr lang="en-US" altLang="zh-CN" sz="2000" dirty="0">
                <a:latin typeface="Century Gothic" pitchFamily="34" charset="0"/>
                <a:ea typeface="宋体" charset="-122"/>
              </a:rPr>
              <a:t>1</a:t>
            </a:r>
          </a:p>
        </p:txBody>
      </p:sp>
      <p:sp>
        <p:nvSpPr>
          <p:cNvPr id="31" name="Text Box 67"/>
          <p:cNvSpPr txBox="1">
            <a:spLocks noChangeArrowheads="1"/>
          </p:cNvSpPr>
          <p:nvPr/>
        </p:nvSpPr>
        <p:spPr bwMode="auto">
          <a:xfrm>
            <a:off x="5334000" y="415506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A&gt;10</a:t>
            </a:r>
          </a:p>
        </p:txBody>
      </p:sp>
      <p:sp>
        <p:nvSpPr>
          <p:cNvPr id="32" name="Text Box 68"/>
          <p:cNvSpPr txBox="1">
            <a:spLocks noChangeArrowheads="1"/>
          </p:cNvSpPr>
          <p:nvPr/>
        </p:nvSpPr>
        <p:spPr bwMode="auto">
          <a:xfrm>
            <a:off x="4038600" y="461226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Century Gothic" pitchFamily="34" charset="0"/>
                <a:ea typeface="宋体" charset="-122"/>
                <a:sym typeface="Symbol" pitchFamily="18" charset="2"/>
              </a:rPr>
              <a:t>A</a:t>
            </a:r>
            <a:r>
              <a:rPr lang="en-US" altLang="zh-CN" sz="2000" dirty="0">
                <a:latin typeface="Century Gothic" pitchFamily="34" charset="0"/>
                <a:ea typeface="宋体" charset="-122"/>
              </a:rPr>
              <a:t>10</a:t>
            </a:r>
          </a:p>
        </p:txBody>
      </p:sp>
      <p:sp>
        <p:nvSpPr>
          <p:cNvPr id="33" name="Text Box 69"/>
          <p:cNvSpPr txBox="1">
            <a:spLocks noChangeArrowheads="1"/>
          </p:cNvSpPr>
          <p:nvPr/>
        </p:nvSpPr>
        <p:spPr bwMode="auto">
          <a:xfrm>
            <a:off x="5181600" y="552666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output(A,B)</a:t>
            </a:r>
          </a:p>
        </p:txBody>
      </p:sp>
    </p:spTree>
    <p:extLst>
      <p:ext uri="{BB962C8B-B14F-4D97-AF65-F5344CB8AC3E}">
        <p14:creationId xmlns:p14="http://schemas.microsoft.com/office/powerpoint/2010/main" val="415356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Dataflow Coverage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5749" y="1625374"/>
            <a:ext cx="8711293" cy="479175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Verdana" panose="020B0604030504040204" pitchFamily="34" charset="0"/>
              </a:rPr>
              <a:t>Based on the idea that program paths along which variables are </a:t>
            </a:r>
            <a:r>
              <a:rPr lang="en-US" altLang="zh-CN" sz="3200" dirty="0">
                <a:solidFill>
                  <a:srgbClr val="FDAD23"/>
                </a:solidFill>
                <a:latin typeface="Verdana" panose="020B0604030504040204" pitchFamily="34" charset="0"/>
              </a:rPr>
              <a:t>defined</a:t>
            </a:r>
            <a:r>
              <a:rPr lang="en-US" altLang="zh-CN" sz="3200" dirty="0">
                <a:latin typeface="Verdana" panose="020B0604030504040204" pitchFamily="34" charset="0"/>
              </a:rPr>
              <a:t> and then </a:t>
            </a:r>
            <a:r>
              <a:rPr lang="en-US" altLang="zh-CN" sz="3200" dirty="0">
                <a:solidFill>
                  <a:srgbClr val="FDAD23"/>
                </a:solidFill>
                <a:latin typeface="Verdana" panose="020B0604030504040204" pitchFamily="34" charset="0"/>
              </a:rPr>
              <a:t>used</a:t>
            </a:r>
            <a:r>
              <a:rPr lang="en-US" altLang="zh-CN" sz="3200" dirty="0">
                <a:latin typeface="Verdana" panose="020B0604030504040204" pitchFamily="34" charset="0"/>
              </a:rPr>
              <a:t> should be covered.</a:t>
            </a:r>
          </a:p>
          <a:p>
            <a:r>
              <a:rPr lang="en-US" altLang="zh-CN" sz="3200" dirty="0">
                <a:latin typeface="Verdana" panose="020B0604030504040204" pitchFamily="34" charset="0"/>
              </a:rPr>
              <a:t>A </a:t>
            </a:r>
            <a:r>
              <a:rPr lang="en-US" altLang="zh-CN" sz="3200" dirty="0">
                <a:solidFill>
                  <a:srgbClr val="FDAD23"/>
                </a:solidFill>
                <a:latin typeface="Verdana" panose="020B0604030504040204" pitchFamily="34" charset="0"/>
              </a:rPr>
              <a:t>family of path selection criteria</a:t>
            </a:r>
            <a:r>
              <a:rPr lang="en-US" altLang="zh-CN" sz="3200" dirty="0">
                <a:latin typeface="Verdana" panose="020B0604030504040204" pitchFamily="34" charset="0"/>
              </a:rPr>
              <a:t> has been defined, each providing a different degree of coverage.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Def-Clear Paths Subsumed by </a:t>
            </a:r>
            <a:r>
              <a:rPr lang="en-US" altLang="zh-CN" dirty="0">
                <a:solidFill>
                  <a:srgbClr val="9900CC"/>
                </a:solidFill>
                <a:ea typeface="宋体" charset="-122"/>
              </a:rPr>
              <a:t>&lt;1,2,3,4,5&gt; </a:t>
            </a:r>
            <a:r>
              <a:rPr lang="en-US" altLang="zh-CN" dirty="0">
                <a:ea typeface="宋体" charset="-122"/>
              </a:rPr>
              <a:t>for Variable 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8" name="Oval 44"/>
          <p:cNvSpPr>
            <a:spLocks noChangeArrowheads="1"/>
          </p:cNvSpPr>
          <p:nvPr/>
        </p:nvSpPr>
        <p:spPr bwMode="auto">
          <a:xfrm>
            <a:off x="4648200" y="232626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9" name="Oval 45"/>
          <p:cNvSpPr>
            <a:spLocks noChangeArrowheads="1"/>
          </p:cNvSpPr>
          <p:nvPr/>
        </p:nvSpPr>
        <p:spPr bwMode="auto">
          <a:xfrm>
            <a:off x="4648200" y="385026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10" name="Oval 46"/>
          <p:cNvSpPr>
            <a:spLocks noChangeArrowheads="1"/>
          </p:cNvSpPr>
          <p:nvPr/>
        </p:nvSpPr>
        <p:spPr bwMode="auto">
          <a:xfrm>
            <a:off x="5638800" y="308826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11" name="Line 47"/>
          <p:cNvSpPr>
            <a:spLocks noChangeShapeType="1"/>
          </p:cNvSpPr>
          <p:nvPr/>
        </p:nvSpPr>
        <p:spPr bwMode="auto">
          <a:xfrm>
            <a:off x="5105400" y="278346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48"/>
          <p:cNvSpPr>
            <a:spLocks noChangeShapeType="1"/>
          </p:cNvSpPr>
          <p:nvPr/>
        </p:nvSpPr>
        <p:spPr bwMode="auto">
          <a:xfrm flipH="1">
            <a:off x="5105400" y="346926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49"/>
          <p:cNvSpPr>
            <a:spLocks noChangeShapeType="1"/>
          </p:cNvSpPr>
          <p:nvPr/>
        </p:nvSpPr>
        <p:spPr bwMode="auto">
          <a:xfrm>
            <a:off x="4876800" y="285966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50"/>
          <p:cNvSpPr>
            <a:spLocks/>
          </p:cNvSpPr>
          <p:nvPr/>
        </p:nvSpPr>
        <p:spPr bwMode="auto">
          <a:xfrm>
            <a:off x="5029200" y="1945260"/>
            <a:ext cx="152400" cy="457200"/>
          </a:xfrm>
          <a:custGeom>
            <a:avLst/>
            <a:gdLst>
              <a:gd name="T0" fmla="*/ 2147483646 w 96"/>
              <a:gd name="T1" fmla="*/ 0 h 288"/>
              <a:gd name="T2" fmla="*/ 0 w 96"/>
              <a:gd name="T3" fmla="*/ 2147483646 h 288"/>
              <a:gd name="T4" fmla="*/ 2147483646 w 96"/>
              <a:gd name="T5" fmla="*/ 2147483646 h 288"/>
              <a:gd name="T6" fmla="*/ 0 w 96"/>
              <a:gd name="T7" fmla="*/ 2147483646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51"/>
          <p:cNvSpPr>
            <a:spLocks/>
          </p:cNvSpPr>
          <p:nvPr/>
        </p:nvSpPr>
        <p:spPr bwMode="auto">
          <a:xfrm>
            <a:off x="4724400" y="5907660"/>
            <a:ext cx="152400" cy="457200"/>
          </a:xfrm>
          <a:custGeom>
            <a:avLst/>
            <a:gdLst>
              <a:gd name="T0" fmla="*/ 2147483646 w 96"/>
              <a:gd name="T1" fmla="*/ 0 h 288"/>
              <a:gd name="T2" fmla="*/ 0 w 96"/>
              <a:gd name="T3" fmla="*/ 2147483646 h 288"/>
              <a:gd name="T4" fmla="*/ 2147483646 w 96"/>
              <a:gd name="T5" fmla="*/ 2147483646 h 288"/>
              <a:gd name="T6" fmla="*/ 0 w 96"/>
              <a:gd name="T7" fmla="*/ 2147483646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52"/>
          <p:cNvSpPr>
            <a:spLocks noChangeArrowheads="1"/>
          </p:cNvSpPr>
          <p:nvPr/>
        </p:nvSpPr>
        <p:spPr bwMode="auto">
          <a:xfrm>
            <a:off x="4648200" y="537426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17" name="Oval 53"/>
          <p:cNvSpPr>
            <a:spLocks noChangeArrowheads="1"/>
          </p:cNvSpPr>
          <p:nvPr/>
        </p:nvSpPr>
        <p:spPr bwMode="auto">
          <a:xfrm>
            <a:off x="5638800" y="461226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18" name="Line 54"/>
          <p:cNvSpPr>
            <a:spLocks noChangeShapeType="1"/>
          </p:cNvSpPr>
          <p:nvPr/>
        </p:nvSpPr>
        <p:spPr bwMode="auto">
          <a:xfrm>
            <a:off x="5105400" y="430746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55"/>
          <p:cNvSpPr>
            <a:spLocks noChangeShapeType="1"/>
          </p:cNvSpPr>
          <p:nvPr/>
        </p:nvSpPr>
        <p:spPr bwMode="auto">
          <a:xfrm flipH="1">
            <a:off x="5105400" y="499326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56"/>
          <p:cNvSpPr>
            <a:spLocks noChangeShapeType="1"/>
          </p:cNvSpPr>
          <p:nvPr/>
        </p:nvSpPr>
        <p:spPr bwMode="auto">
          <a:xfrm>
            <a:off x="4876800" y="438366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57"/>
          <p:cNvSpPr txBox="1">
            <a:spLocks noChangeArrowheads="1"/>
          </p:cNvSpPr>
          <p:nvPr/>
        </p:nvSpPr>
        <p:spPr bwMode="auto">
          <a:xfrm>
            <a:off x="4648200" y="240246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1</a:t>
            </a:r>
          </a:p>
        </p:txBody>
      </p:sp>
      <p:sp>
        <p:nvSpPr>
          <p:cNvPr id="22" name="Text Box 58"/>
          <p:cNvSpPr txBox="1">
            <a:spLocks noChangeArrowheads="1"/>
          </p:cNvSpPr>
          <p:nvPr/>
        </p:nvSpPr>
        <p:spPr bwMode="auto">
          <a:xfrm>
            <a:off x="5715000" y="316446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2</a:t>
            </a:r>
          </a:p>
        </p:txBody>
      </p:sp>
      <p:sp>
        <p:nvSpPr>
          <p:cNvPr id="23" name="Text Box 59"/>
          <p:cNvSpPr txBox="1">
            <a:spLocks noChangeArrowheads="1"/>
          </p:cNvSpPr>
          <p:nvPr/>
        </p:nvSpPr>
        <p:spPr bwMode="auto">
          <a:xfrm>
            <a:off x="4648200" y="385026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3</a:t>
            </a:r>
          </a:p>
        </p:txBody>
      </p:sp>
      <p:sp>
        <p:nvSpPr>
          <p:cNvPr id="24" name="Text Box 60"/>
          <p:cNvSpPr txBox="1">
            <a:spLocks noChangeArrowheads="1"/>
          </p:cNvSpPr>
          <p:nvPr/>
        </p:nvSpPr>
        <p:spPr bwMode="auto">
          <a:xfrm>
            <a:off x="5715000" y="461226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4</a:t>
            </a:r>
          </a:p>
        </p:txBody>
      </p:sp>
      <p:sp>
        <p:nvSpPr>
          <p:cNvPr id="25" name="Text Box 61"/>
          <p:cNvSpPr txBox="1">
            <a:spLocks noChangeArrowheads="1"/>
          </p:cNvSpPr>
          <p:nvPr/>
        </p:nvSpPr>
        <p:spPr bwMode="auto">
          <a:xfrm>
            <a:off x="4648200" y="537426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5</a:t>
            </a:r>
          </a:p>
        </p:txBody>
      </p:sp>
      <p:sp>
        <p:nvSpPr>
          <p:cNvPr id="26" name="Text Box 62"/>
          <p:cNvSpPr txBox="1">
            <a:spLocks noChangeArrowheads="1"/>
          </p:cNvSpPr>
          <p:nvPr/>
        </p:nvSpPr>
        <p:spPr bwMode="auto">
          <a:xfrm>
            <a:off x="5257800" y="217386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input(A,B)</a:t>
            </a:r>
          </a:p>
        </p:txBody>
      </p:sp>
      <p:sp>
        <p:nvSpPr>
          <p:cNvPr id="27" name="Text Box 63"/>
          <p:cNvSpPr txBox="1">
            <a:spLocks noChangeArrowheads="1"/>
          </p:cNvSpPr>
          <p:nvPr/>
        </p:nvSpPr>
        <p:spPr bwMode="auto">
          <a:xfrm>
            <a:off x="6172200" y="316446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Century Gothic" pitchFamily="34" charset="0"/>
                <a:ea typeface="宋体" charset="-122"/>
              </a:rPr>
              <a:t>A := A+7</a:t>
            </a:r>
          </a:p>
        </p:txBody>
      </p:sp>
      <p:sp>
        <p:nvSpPr>
          <p:cNvPr id="28" name="Text Box 64"/>
          <p:cNvSpPr txBox="1">
            <a:spLocks noChangeArrowheads="1"/>
          </p:cNvSpPr>
          <p:nvPr/>
        </p:nvSpPr>
        <p:spPr bwMode="auto">
          <a:xfrm>
            <a:off x="6172200" y="461226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B := A+B</a:t>
            </a:r>
          </a:p>
        </p:txBody>
      </p:sp>
      <p:sp>
        <p:nvSpPr>
          <p:cNvPr id="29" name="Text Box 65"/>
          <p:cNvSpPr txBox="1">
            <a:spLocks noChangeArrowheads="1"/>
          </p:cNvSpPr>
          <p:nvPr/>
        </p:nvSpPr>
        <p:spPr bwMode="auto">
          <a:xfrm>
            <a:off x="5334000" y="263106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B&gt;1</a:t>
            </a:r>
          </a:p>
        </p:txBody>
      </p:sp>
      <p:sp>
        <p:nvSpPr>
          <p:cNvPr id="30" name="Text Box 66"/>
          <p:cNvSpPr txBox="1">
            <a:spLocks noChangeArrowheads="1"/>
          </p:cNvSpPr>
          <p:nvPr/>
        </p:nvSpPr>
        <p:spPr bwMode="auto">
          <a:xfrm>
            <a:off x="4267200" y="316446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Century Gothic" pitchFamily="34" charset="0"/>
                <a:ea typeface="宋体" charset="-122"/>
              </a:rPr>
              <a:t>B</a:t>
            </a:r>
            <a:r>
              <a:rPr lang="en-US" altLang="zh-CN" sz="2000" dirty="0">
                <a:latin typeface="Century Gothic" pitchFamily="34" charset="0"/>
                <a:ea typeface="宋体" charset="-122"/>
                <a:sym typeface="Symbol" pitchFamily="18" charset="2"/>
              </a:rPr>
              <a:t></a:t>
            </a:r>
            <a:r>
              <a:rPr lang="en-US" altLang="zh-CN" sz="2000" dirty="0">
                <a:latin typeface="Century Gothic" pitchFamily="34" charset="0"/>
                <a:ea typeface="宋体" charset="-122"/>
              </a:rPr>
              <a:t>1</a:t>
            </a:r>
          </a:p>
        </p:txBody>
      </p:sp>
      <p:sp>
        <p:nvSpPr>
          <p:cNvPr id="31" name="Text Box 67"/>
          <p:cNvSpPr txBox="1">
            <a:spLocks noChangeArrowheads="1"/>
          </p:cNvSpPr>
          <p:nvPr/>
        </p:nvSpPr>
        <p:spPr bwMode="auto">
          <a:xfrm>
            <a:off x="5334000" y="415506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A&gt;10</a:t>
            </a:r>
          </a:p>
        </p:txBody>
      </p:sp>
      <p:sp>
        <p:nvSpPr>
          <p:cNvPr id="32" name="Text Box 68"/>
          <p:cNvSpPr txBox="1">
            <a:spLocks noChangeArrowheads="1"/>
          </p:cNvSpPr>
          <p:nvPr/>
        </p:nvSpPr>
        <p:spPr bwMode="auto">
          <a:xfrm>
            <a:off x="4038600" y="461226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  <a:sym typeface="Symbol" pitchFamily="18" charset="2"/>
              </a:rPr>
              <a:t>A</a:t>
            </a:r>
            <a:r>
              <a:rPr lang="en-US" altLang="zh-CN" sz="2000">
                <a:latin typeface="Century Gothic" pitchFamily="34" charset="0"/>
                <a:ea typeface="宋体" charset="-122"/>
              </a:rPr>
              <a:t>10</a:t>
            </a:r>
          </a:p>
        </p:txBody>
      </p:sp>
      <p:sp>
        <p:nvSpPr>
          <p:cNvPr id="33" name="Text Box 69"/>
          <p:cNvSpPr txBox="1">
            <a:spLocks noChangeArrowheads="1"/>
          </p:cNvSpPr>
          <p:nvPr/>
        </p:nvSpPr>
        <p:spPr bwMode="auto">
          <a:xfrm>
            <a:off x="5181600" y="552666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output(A,B)</a:t>
            </a:r>
          </a:p>
        </p:txBody>
      </p:sp>
      <p:graphicFrame>
        <p:nvGraphicFramePr>
          <p:cNvPr id="34" name="Group 67"/>
          <p:cNvGraphicFramePr>
            <a:graphicFrameLocks/>
          </p:cNvGraphicFramePr>
          <p:nvPr/>
        </p:nvGraphicFramePr>
        <p:xfrm>
          <a:off x="685800" y="2057400"/>
          <a:ext cx="3429000" cy="3355972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du-pair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path(s)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(1,4)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&lt;1,2,3,4&gt;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sym typeface="Webdings" panose="05030102010509060703" pitchFamily="18" charset="2"/>
                        </a:rPr>
                        <a:t>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&lt;1,3,4&gt;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(1,5) 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&lt;1,2,3,5&gt;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         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&lt;1,3,5&gt;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(4,5)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&lt;4,5&gt;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sym typeface="Webdings" panose="05030102010509060703" pitchFamily="18" charset="2"/>
                        </a:rPr>
                        <a:t>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(1,&lt;1,2&gt;) 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&lt;1,2&gt;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sym typeface="Webdings" panose="05030102010509060703" pitchFamily="18" charset="2"/>
                        </a:rPr>
                        <a:t>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(1,&lt;1,3&gt;)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       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&lt;1,3&gt;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563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Dataflow Test Coverage Criteria (cont’d)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5749" y="1625374"/>
            <a:ext cx="8711293" cy="479175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Verdana" pitchFamily="34" charset="0"/>
                <a:ea typeface="宋体" charset="-122"/>
              </a:rPr>
              <a:t>Since</a:t>
            </a:r>
            <a:r>
              <a:rPr lang="en-US" altLang="zh-CN" sz="3200" dirty="0">
                <a:ea typeface="宋体" charset="-122"/>
              </a:rPr>
              <a:t> </a:t>
            </a:r>
            <a:r>
              <a:rPr lang="en-US" altLang="zh-CN" sz="3200" b="1" dirty="0">
                <a:solidFill>
                  <a:srgbClr val="9900CC"/>
                </a:solidFill>
                <a:ea typeface="宋体" charset="-122"/>
              </a:rPr>
              <a:t>&lt;1,2,3,4,5&gt;</a:t>
            </a:r>
            <a:r>
              <a:rPr lang="en-US" altLang="zh-CN" sz="3200" dirty="0">
                <a:solidFill>
                  <a:srgbClr val="9900CC"/>
                </a:solidFill>
                <a:ea typeface="宋体" charset="-122"/>
              </a:rPr>
              <a:t> </a:t>
            </a:r>
            <a:r>
              <a:rPr lang="en-US" altLang="zh-CN" sz="3200" dirty="0">
                <a:latin typeface="Verdana" pitchFamily="34" charset="0"/>
                <a:ea typeface="宋体" charset="-122"/>
              </a:rPr>
              <a:t>covers at least one def-clear path from every definition of A/B to at least one c-use or p-use of A/B, </a:t>
            </a:r>
            <a:r>
              <a:rPr lang="en-US" altLang="zh-CN" sz="3200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All-</a:t>
            </a:r>
            <a:r>
              <a:rPr lang="en-US" altLang="zh-CN" sz="3200" dirty="0" err="1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Defs</a:t>
            </a:r>
            <a:r>
              <a:rPr lang="en-US" altLang="zh-CN" sz="3200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 coverage is achieved. </a:t>
            </a:r>
          </a:p>
        </p:txBody>
      </p:sp>
    </p:spTree>
    <p:extLst>
      <p:ext uri="{BB962C8B-B14F-4D97-AF65-F5344CB8AC3E}">
        <p14:creationId xmlns:p14="http://schemas.microsoft.com/office/powerpoint/2010/main" val="1300784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Dataflow Test Coverage Criteria (cont’d)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5749" y="1625374"/>
            <a:ext cx="8711293" cy="4791755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rgbClr val="FDAD23"/>
                </a:solidFill>
                <a:latin typeface="Verdana" pitchFamily="34" charset="0"/>
                <a:ea typeface="宋体" charset="-122"/>
              </a:rPr>
              <a:t>All-Uses: </a:t>
            </a:r>
            <a:r>
              <a:rPr lang="en-US" altLang="zh-CN" sz="3200" dirty="0">
                <a:latin typeface="Verdana" pitchFamily="34" charset="0"/>
                <a:ea typeface="宋体" charset="-122"/>
              </a:rPr>
              <a:t>for </a:t>
            </a:r>
            <a:r>
              <a:rPr lang="en-US" altLang="zh-CN" sz="3200" b="1" dirty="0">
                <a:latin typeface="Verdana" pitchFamily="34" charset="0"/>
                <a:ea typeface="宋体" charset="-122"/>
              </a:rPr>
              <a:t>every program variable v,</a:t>
            </a:r>
            <a:r>
              <a:rPr lang="en-US" altLang="zh-CN" sz="32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3200" b="1" dirty="0">
                <a:latin typeface="Verdana" pitchFamily="34" charset="0"/>
                <a:ea typeface="宋体" charset="-122"/>
              </a:rPr>
              <a:t>at least one</a:t>
            </a:r>
            <a:r>
              <a:rPr lang="en-US" altLang="zh-CN" sz="32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3200" b="1" dirty="0">
                <a:latin typeface="Verdana" pitchFamily="34" charset="0"/>
                <a:ea typeface="宋体" charset="-122"/>
              </a:rPr>
              <a:t>def-clear path</a:t>
            </a:r>
            <a:r>
              <a:rPr lang="en-US" altLang="zh-CN" sz="3200" dirty="0">
                <a:latin typeface="Verdana" pitchFamily="34" charset="0"/>
                <a:ea typeface="宋体" charset="-122"/>
              </a:rPr>
              <a:t> from </a:t>
            </a:r>
            <a:r>
              <a:rPr lang="en-US" altLang="zh-CN" sz="32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every</a:t>
            </a:r>
            <a:r>
              <a:rPr lang="en-US" altLang="zh-CN" sz="32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3200" b="1" dirty="0">
                <a:latin typeface="Verdana" pitchFamily="34" charset="0"/>
                <a:ea typeface="宋体" charset="-122"/>
              </a:rPr>
              <a:t>definition</a:t>
            </a:r>
            <a:r>
              <a:rPr lang="en-US" altLang="zh-CN" sz="3200" dirty="0">
                <a:latin typeface="Verdana" pitchFamily="34" charset="0"/>
                <a:ea typeface="宋体" charset="-122"/>
              </a:rPr>
              <a:t> of v to </a:t>
            </a:r>
            <a:r>
              <a:rPr lang="en-US" altLang="zh-CN" sz="32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every</a:t>
            </a:r>
            <a:r>
              <a:rPr lang="en-US" altLang="zh-CN" sz="3200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c-use</a:t>
            </a:r>
            <a:r>
              <a:rPr lang="en-US" altLang="zh-CN" sz="3200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 and </a:t>
            </a:r>
            <a:r>
              <a:rPr lang="en-US" altLang="zh-CN" sz="32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every p-use</a:t>
            </a:r>
            <a:r>
              <a:rPr lang="en-US" altLang="zh-CN" sz="3200" dirty="0">
                <a:latin typeface="Verdana" pitchFamily="34" charset="0"/>
                <a:ea typeface="宋体" charset="-122"/>
              </a:rPr>
              <a:t> of v must be covered.</a:t>
            </a:r>
          </a:p>
        </p:txBody>
      </p:sp>
    </p:spTree>
    <p:extLst>
      <p:ext uri="{BB962C8B-B14F-4D97-AF65-F5344CB8AC3E}">
        <p14:creationId xmlns:p14="http://schemas.microsoft.com/office/powerpoint/2010/main" val="2773440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717281" y="1985461"/>
            <a:ext cx="7970398" cy="2516617"/>
            <a:chOff x="2340528" y="1011921"/>
            <a:chExt cx="7970398" cy="2516617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340528" y="2306972"/>
              <a:ext cx="75501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3095538" y="1962691"/>
              <a:ext cx="813732" cy="6295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3896391" y="1837386"/>
              <a:ext cx="684195" cy="33650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859134" y="2412166"/>
              <a:ext cx="730038" cy="36967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4589172" y="1522632"/>
              <a:ext cx="813732" cy="6295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2</a:t>
              </a:r>
              <a:endPara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589172" y="2461849"/>
              <a:ext cx="813732" cy="6295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3</a:t>
              </a:r>
              <a:endPara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/>
            <p:cNvCxnSpPr>
              <a:endCxn id="17" idx="2"/>
            </p:cNvCxnSpPr>
            <p:nvPr/>
          </p:nvCxnSpPr>
          <p:spPr>
            <a:xfrm>
              <a:off x="5394318" y="1884698"/>
              <a:ext cx="895180" cy="35662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5402904" y="2320391"/>
              <a:ext cx="895180" cy="45819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6289498" y="1926565"/>
              <a:ext cx="813732" cy="6295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flipV="1">
              <a:off x="7104087" y="1807858"/>
              <a:ext cx="684195" cy="33650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066830" y="2382638"/>
              <a:ext cx="730038" cy="36967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7796868" y="1493104"/>
              <a:ext cx="813732" cy="6295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5</a:t>
              </a:r>
              <a:endPara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796868" y="2432321"/>
              <a:ext cx="813732" cy="6295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24" name="直接连接符 23"/>
            <p:cNvCxnSpPr>
              <a:endCxn id="26" idx="2"/>
            </p:cNvCxnSpPr>
            <p:nvPr/>
          </p:nvCxnSpPr>
          <p:spPr>
            <a:xfrm>
              <a:off x="8602014" y="1855170"/>
              <a:ext cx="895180" cy="35662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8610600" y="2290863"/>
              <a:ext cx="895180" cy="45819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9497194" y="1897037"/>
              <a:ext cx="813732" cy="6295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081694" y="1460976"/>
              <a:ext cx="8929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X=42</a:t>
              </a:r>
              <a:endParaRPr lang="zh-CN" altLang="en-US" sz="24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749645" y="1011921"/>
              <a:ext cx="1085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Z=X*2</a:t>
              </a:r>
              <a:endParaRPr lang="zh-CN" altLang="en-US" sz="24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796868" y="3066873"/>
              <a:ext cx="1085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Z=X-8</a:t>
              </a:r>
              <a:endParaRPr lang="zh-CN" altLang="en-US" sz="2400" dirty="0"/>
            </a:p>
          </p:txBody>
        </p:sp>
      </p:grp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956630"/>
              </p:ext>
            </p:extLst>
          </p:nvPr>
        </p:nvGraphicFramePr>
        <p:xfrm>
          <a:off x="2095744" y="5060673"/>
          <a:ext cx="226699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990">
                  <a:extLst>
                    <a:ext uri="{9D8B030D-6E8A-4147-A177-3AD203B41FA5}">
                      <a16:colId xmlns:a16="http://schemas.microsoft.com/office/drawing/2014/main" val="1362620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All-</a:t>
                      </a:r>
                      <a:r>
                        <a:rPr lang="en-US" altLang="zh-CN" sz="2400" dirty="0" err="1">
                          <a:solidFill>
                            <a:schemeClr val="tx1"/>
                          </a:solidFill>
                        </a:rPr>
                        <a:t>defs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 for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i="1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2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&lt;1,2,4,5&gt;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382577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316989"/>
              </p:ext>
            </p:extLst>
          </p:nvPr>
        </p:nvGraphicFramePr>
        <p:xfrm>
          <a:off x="5081315" y="5060673"/>
          <a:ext cx="226699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990">
                  <a:extLst>
                    <a:ext uri="{9D8B030D-6E8A-4147-A177-3AD203B41FA5}">
                      <a16:colId xmlns:a16="http://schemas.microsoft.com/office/drawing/2014/main" val="1362620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All-uses for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i="1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2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&lt;1,2,4,5&gt;</a:t>
                      </a:r>
                    </a:p>
                    <a:p>
                      <a:r>
                        <a:rPr lang="en-US" altLang="zh-CN" sz="2400" dirty="0"/>
                        <a:t>&lt;1,2,4,6&gt;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38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477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Dataflow Test Coverage Criteria (cont’d)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5749" y="1625374"/>
            <a:ext cx="6588017" cy="479175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latin typeface="Verdana" pitchFamily="34" charset="0"/>
                <a:ea typeface="宋体" charset="-122"/>
              </a:rPr>
              <a:t>Consider additional test cases executing paths: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dirty="0">
                <a:ea typeface="宋体" charset="-122"/>
              </a:rPr>
              <a:t>			1. </a:t>
            </a:r>
            <a:r>
              <a:rPr lang="en-US" altLang="zh-CN" sz="2800" b="1" dirty="0">
                <a:ea typeface="宋体" charset="-122"/>
              </a:rPr>
              <a:t>&lt;1,2,3,4,5&gt;</a:t>
            </a:r>
            <a:endParaRPr lang="en-US" altLang="zh-CN" sz="2800" dirty="0">
              <a:ea typeface="宋体" charset="-122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dirty="0">
                <a:ea typeface="宋体" charset="-122"/>
              </a:rPr>
              <a:t>                       2. </a:t>
            </a:r>
            <a:r>
              <a:rPr lang="en-US" altLang="zh-CN" sz="2800" b="1" dirty="0">
                <a:solidFill>
                  <a:srgbClr val="00FF00"/>
                </a:solidFill>
                <a:ea typeface="宋体" charset="-122"/>
              </a:rPr>
              <a:t>&lt;1,3,4,5&gt;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dirty="0">
                <a:ea typeface="宋体" charset="-122"/>
              </a:rPr>
              <a:t>			3. </a:t>
            </a:r>
            <a:r>
              <a:rPr lang="en-US" altLang="zh-CN" sz="2800" b="1" dirty="0">
                <a:solidFill>
                  <a:srgbClr val="99CCFF"/>
                </a:solidFill>
                <a:ea typeface="宋体" charset="-122"/>
              </a:rPr>
              <a:t>&lt;1,2,3,5&gt;</a:t>
            </a:r>
          </a:p>
          <a:p>
            <a:r>
              <a:rPr lang="en-US" altLang="zh-CN" sz="2800" dirty="0">
                <a:latin typeface="Verdana" pitchFamily="34" charset="0"/>
                <a:ea typeface="宋体" charset="-122"/>
              </a:rPr>
              <a:t>Do all three test cases provide All-Uses coverage?</a:t>
            </a:r>
          </a:p>
        </p:txBody>
      </p:sp>
      <p:sp>
        <p:nvSpPr>
          <p:cNvPr id="7" name="Oval 44"/>
          <p:cNvSpPr>
            <a:spLocks noChangeArrowheads="1"/>
          </p:cNvSpPr>
          <p:nvPr/>
        </p:nvSpPr>
        <p:spPr bwMode="auto">
          <a:xfrm>
            <a:off x="7580566" y="2215893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8" name="Oval 45"/>
          <p:cNvSpPr>
            <a:spLocks noChangeArrowheads="1"/>
          </p:cNvSpPr>
          <p:nvPr/>
        </p:nvSpPr>
        <p:spPr bwMode="auto">
          <a:xfrm>
            <a:off x="7580566" y="3739893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9" name="Oval 46"/>
          <p:cNvSpPr>
            <a:spLocks noChangeArrowheads="1"/>
          </p:cNvSpPr>
          <p:nvPr/>
        </p:nvSpPr>
        <p:spPr bwMode="auto">
          <a:xfrm>
            <a:off x="8571166" y="2977893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>
            <a:off x="8037766" y="2673093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H="1">
            <a:off x="8037766" y="3358893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>
            <a:off x="7809166" y="274929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50"/>
          <p:cNvSpPr>
            <a:spLocks/>
          </p:cNvSpPr>
          <p:nvPr/>
        </p:nvSpPr>
        <p:spPr bwMode="auto">
          <a:xfrm>
            <a:off x="7961566" y="1834893"/>
            <a:ext cx="152400" cy="457200"/>
          </a:xfrm>
          <a:custGeom>
            <a:avLst/>
            <a:gdLst>
              <a:gd name="T0" fmla="*/ 2147483646 w 96"/>
              <a:gd name="T1" fmla="*/ 0 h 288"/>
              <a:gd name="T2" fmla="*/ 0 w 96"/>
              <a:gd name="T3" fmla="*/ 2147483646 h 288"/>
              <a:gd name="T4" fmla="*/ 2147483646 w 96"/>
              <a:gd name="T5" fmla="*/ 2147483646 h 288"/>
              <a:gd name="T6" fmla="*/ 0 w 96"/>
              <a:gd name="T7" fmla="*/ 2147483646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51"/>
          <p:cNvSpPr>
            <a:spLocks/>
          </p:cNvSpPr>
          <p:nvPr/>
        </p:nvSpPr>
        <p:spPr bwMode="auto">
          <a:xfrm>
            <a:off x="7656766" y="5797293"/>
            <a:ext cx="152400" cy="457200"/>
          </a:xfrm>
          <a:custGeom>
            <a:avLst/>
            <a:gdLst>
              <a:gd name="T0" fmla="*/ 2147483646 w 96"/>
              <a:gd name="T1" fmla="*/ 0 h 288"/>
              <a:gd name="T2" fmla="*/ 0 w 96"/>
              <a:gd name="T3" fmla="*/ 2147483646 h 288"/>
              <a:gd name="T4" fmla="*/ 2147483646 w 96"/>
              <a:gd name="T5" fmla="*/ 2147483646 h 288"/>
              <a:gd name="T6" fmla="*/ 0 w 96"/>
              <a:gd name="T7" fmla="*/ 2147483646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52"/>
          <p:cNvSpPr>
            <a:spLocks noChangeArrowheads="1"/>
          </p:cNvSpPr>
          <p:nvPr/>
        </p:nvSpPr>
        <p:spPr bwMode="auto">
          <a:xfrm>
            <a:off x="7580566" y="5263893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8571166" y="4501893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17" name="Line 54"/>
          <p:cNvSpPr>
            <a:spLocks noChangeShapeType="1"/>
          </p:cNvSpPr>
          <p:nvPr/>
        </p:nvSpPr>
        <p:spPr bwMode="auto">
          <a:xfrm>
            <a:off x="8037766" y="4197093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55"/>
          <p:cNvSpPr>
            <a:spLocks noChangeShapeType="1"/>
          </p:cNvSpPr>
          <p:nvPr/>
        </p:nvSpPr>
        <p:spPr bwMode="auto">
          <a:xfrm flipH="1">
            <a:off x="8037766" y="4882893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56"/>
          <p:cNvSpPr>
            <a:spLocks noChangeShapeType="1"/>
          </p:cNvSpPr>
          <p:nvPr/>
        </p:nvSpPr>
        <p:spPr bwMode="auto">
          <a:xfrm>
            <a:off x="7809166" y="427329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57"/>
          <p:cNvSpPr txBox="1">
            <a:spLocks noChangeArrowheads="1"/>
          </p:cNvSpPr>
          <p:nvPr/>
        </p:nvSpPr>
        <p:spPr bwMode="auto">
          <a:xfrm>
            <a:off x="7580566" y="229209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1</a:t>
            </a:r>
          </a:p>
        </p:txBody>
      </p:sp>
      <p:sp>
        <p:nvSpPr>
          <p:cNvPr id="21" name="Text Box 58"/>
          <p:cNvSpPr txBox="1">
            <a:spLocks noChangeArrowheads="1"/>
          </p:cNvSpPr>
          <p:nvPr/>
        </p:nvSpPr>
        <p:spPr bwMode="auto">
          <a:xfrm>
            <a:off x="8647366" y="305409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2</a:t>
            </a:r>
          </a:p>
        </p:txBody>
      </p:sp>
      <p:sp>
        <p:nvSpPr>
          <p:cNvPr id="22" name="Text Box 59"/>
          <p:cNvSpPr txBox="1">
            <a:spLocks noChangeArrowheads="1"/>
          </p:cNvSpPr>
          <p:nvPr/>
        </p:nvSpPr>
        <p:spPr bwMode="auto">
          <a:xfrm>
            <a:off x="7580566" y="373989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3</a:t>
            </a:r>
          </a:p>
        </p:txBody>
      </p:sp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8647366" y="450189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4</a:t>
            </a:r>
          </a:p>
        </p:txBody>
      </p:sp>
      <p:sp>
        <p:nvSpPr>
          <p:cNvPr id="24" name="Text Box 61"/>
          <p:cNvSpPr txBox="1">
            <a:spLocks noChangeArrowheads="1"/>
          </p:cNvSpPr>
          <p:nvPr/>
        </p:nvSpPr>
        <p:spPr bwMode="auto">
          <a:xfrm>
            <a:off x="7580566" y="526389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5</a:t>
            </a:r>
          </a:p>
        </p:txBody>
      </p:sp>
      <p:sp>
        <p:nvSpPr>
          <p:cNvPr id="25" name="Text Box 62"/>
          <p:cNvSpPr txBox="1">
            <a:spLocks noChangeArrowheads="1"/>
          </p:cNvSpPr>
          <p:nvPr/>
        </p:nvSpPr>
        <p:spPr bwMode="auto">
          <a:xfrm>
            <a:off x="8190166" y="2063493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input(A,B)</a:t>
            </a:r>
          </a:p>
        </p:txBody>
      </p:sp>
      <p:sp>
        <p:nvSpPr>
          <p:cNvPr id="26" name="Text Box 64"/>
          <p:cNvSpPr txBox="1">
            <a:spLocks noChangeArrowheads="1"/>
          </p:cNvSpPr>
          <p:nvPr/>
        </p:nvSpPr>
        <p:spPr bwMode="auto">
          <a:xfrm>
            <a:off x="9104566" y="4501893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B := A+B</a:t>
            </a:r>
          </a:p>
        </p:txBody>
      </p:sp>
      <p:sp>
        <p:nvSpPr>
          <p:cNvPr id="27" name="Text Box 65"/>
          <p:cNvSpPr txBox="1">
            <a:spLocks noChangeArrowheads="1"/>
          </p:cNvSpPr>
          <p:nvPr/>
        </p:nvSpPr>
        <p:spPr bwMode="auto">
          <a:xfrm>
            <a:off x="8266366" y="2520693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B&gt;1</a:t>
            </a:r>
          </a:p>
        </p:txBody>
      </p:sp>
      <p:sp>
        <p:nvSpPr>
          <p:cNvPr id="28" name="Text Box 66"/>
          <p:cNvSpPr txBox="1">
            <a:spLocks noChangeArrowheads="1"/>
          </p:cNvSpPr>
          <p:nvPr/>
        </p:nvSpPr>
        <p:spPr bwMode="auto">
          <a:xfrm>
            <a:off x="7199566" y="3054093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Century Gothic" pitchFamily="34" charset="0"/>
                <a:ea typeface="宋体" charset="-122"/>
              </a:rPr>
              <a:t>B</a:t>
            </a:r>
            <a:r>
              <a:rPr lang="en-US" altLang="zh-CN" sz="2000" dirty="0">
                <a:latin typeface="Century Gothic" pitchFamily="34" charset="0"/>
                <a:ea typeface="宋体" charset="-122"/>
                <a:sym typeface="Symbol" pitchFamily="18" charset="2"/>
              </a:rPr>
              <a:t></a:t>
            </a:r>
            <a:r>
              <a:rPr lang="en-US" altLang="zh-CN" sz="2000" dirty="0">
                <a:latin typeface="Century Gothic" pitchFamily="34" charset="0"/>
                <a:ea typeface="宋体" charset="-122"/>
              </a:rPr>
              <a:t>1</a:t>
            </a:r>
          </a:p>
        </p:txBody>
      </p:sp>
      <p:sp>
        <p:nvSpPr>
          <p:cNvPr id="29" name="Text Box 67"/>
          <p:cNvSpPr txBox="1">
            <a:spLocks noChangeArrowheads="1"/>
          </p:cNvSpPr>
          <p:nvPr/>
        </p:nvSpPr>
        <p:spPr bwMode="auto">
          <a:xfrm>
            <a:off x="8266366" y="4044693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A&gt;10</a:t>
            </a:r>
          </a:p>
        </p:txBody>
      </p:sp>
      <p:sp>
        <p:nvSpPr>
          <p:cNvPr id="30" name="Text Box 68"/>
          <p:cNvSpPr txBox="1">
            <a:spLocks noChangeArrowheads="1"/>
          </p:cNvSpPr>
          <p:nvPr/>
        </p:nvSpPr>
        <p:spPr bwMode="auto">
          <a:xfrm>
            <a:off x="6970966" y="4501893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  <a:sym typeface="Symbol" pitchFamily="18" charset="2"/>
              </a:rPr>
              <a:t>A</a:t>
            </a:r>
            <a:r>
              <a:rPr lang="en-US" altLang="zh-CN" sz="2000">
                <a:latin typeface="Century Gothic" pitchFamily="34" charset="0"/>
                <a:ea typeface="宋体" charset="-122"/>
              </a:rPr>
              <a:t>10</a:t>
            </a:r>
          </a:p>
        </p:txBody>
      </p:sp>
      <p:sp>
        <p:nvSpPr>
          <p:cNvPr id="31" name="Text Box 69"/>
          <p:cNvSpPr txBox="1">
            <a:spLocks noChangeArrowheads="1"/>
          </p:cNvSpPr>
          <p:nvPr/>
        </p:nvSpPr>
        <p:spPr bwMode="auto">
          <a:xfrm>
            <a:off x="8113966" y="5416293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output(A,B)</a:t>
            </a:r>
          </a:p>
        </p:txBody>
      </p:sp>
    </p:spTree>
    <p:extLst>
      <p:ext uri="{BB962C8B-B14F-4D97-AF65-F5344CB8AC3E}">
        <p14:creationId xmlns:p14="http://schemas.microsoft.com/office/powerpoint/2010/main" val="4164783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2595"/>
            <a:ext cx="10515600" cy="132556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Def-Clear Paths Subsumed by </a:t>
            </a:r>
            <a:r>
              <a:rPr lang="en-US" altLang="zh-CN" dirty="0">
                <a:solidFill>
                  <a:srgbClr val="00FF00"/>
                </a:solidFill>
                <a:ea typeface="宋体" charset="-122"/>
              </a:rPr>
              <a:t>&lt;1,3,4,5&gt;</a:t>
            </a:r>
            <a:r>
              <a:rPr lang="en-US" altLang="zh-CN" dirty="0">
                <a:ea typeface="宋体" charset="-122"/>
              </a:rPr>
              <a:t> for Variable 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7" name="Group 78"/>
          <p:cNvGraphicFramePr>
            <a:graphicFrameLocks/>
          </p:cNvGraphicFramePr>
          <p:nvPr/>
        </p:nvGraphicFramePr>
        <p:xfrm>
          <a:off x="685800" y="1447800"/>
          <a:ext cx="3352800" cy="469582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du-pair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path(s)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(1,2)       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&lt;1,2&gt;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sym typeface="Webdings" panose="05030102010509060703" pitchFamily="18" charset="2"/>
                        </a:rPr>
                        <a:t>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6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(1,4)        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&lt;1,3,4&gt;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sym typeface="Webdings" panose="05030102010509060703" pitchFamily="18" charset="2"/>
                        </a:rPr>
                        <a:t>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6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(1,5)        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&lt;1,3,4,5&gt;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sym typeface="Webdings" panose="05030102010509060703" pitchFamily="18" charset="2"/>
                        </a:rPr>
                        <a:t>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6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                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&lt;1,3,5&gt;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6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(1,&lt;3,4&gt;)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&lt;1,3,4&gt;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sym typeface="Webdings" panose="05030102010509060703" pitchFamily="18" charset="2"/>
                        </a:rPr>
                        <a:t>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6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(1,&lt;3,5&gt;)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&lt;1,3,5&gt;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6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(2,4)       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&lt;2,3,4&gt;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sym typeface="Webdings" panose="05030102010509060703" pitchFamily="18" charset="2"/>
                        </a:rPr>
                        <a:t>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6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(2,5)        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&lt;2,3,4,5&gt;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sym typeface="Webdings" panose="05030102010509060703" pitchFamily="18" charset="2"/>
                        </a:rPr>
                        <a:t>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6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               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&lt;2,3,5&gt;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36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(2,&lt;3,4&gt;)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&lt;2,3,4&gt;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sym typeface="Webdings" panose="05030102010509060703" pitchFamily="18" charset="2"/>
                        </a:rPr>
                        <a:t>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6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(2,&lt;3,5&gt;)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&lt;2,3,5&gt;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val 44"/>
          <p:cNvSpPr>
            <a:spLocks noChangeArrowheads="1"/>
          </p:cNvSpPr>
          <p:nvPr/>
        </p:nvSpPr>
        <p:spPr bwMode="auto">
          <a:xfrm>
            <a:off x="4648200" y="1981200"/>
            <a:ext cx="5334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9" name="Oval 45"/>
          <p:cNvSpPr>
            <a:spLocks noChangeArrowheads="1"/>
          </p:cNvSpPr>
          <p:nvPr/>
        </p:nvSpPr>
        <p:spPr bwMode="auto">
          <a:xfrm>
            <a:off x="4648200" y="3505200"/>
            <a:ext cx="5334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10" name="Oval 46"/>
          <p:cNvSpPr>
            <a:spLocks noChangeArrowheads="1"/>
          </p:cNvSpPr>
          <p:nvPr/>
        </p:nvSpPr>
        <p:spPr bwMode="auto">
          <a:xfrm>
            <a:off x="5638800" y="2743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11" name="Line 47"/>
          <p:cNvSpPr>
            <a:spLocks noChangeShapeType="1"/>
          </p:cNvSpPr>
          <p:nvPr/>
        </p:nvSpPr>
        <p:spPr bwMode="auto">
          <a:xfrm>
            <a:off x="51054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48"/>
          <p:cNvSpPr>
            <a:spLocks noChangeShapeType="1"/>
          </p:cNvSpPr>
          <p:nvPr/>
        </p:nvSpPr>
        <p:spPr bwMode="auto">
          <a:xfrm flipH="1">
            <a:off x="5105400" y="3124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49"/>
          <p:cNvSpPr>
            <a:spLocks noChangeShapeType="1"/>
          </p:cNvSpPr>
          <p:nvPr/>
        </p:nvSpPr>
        <p:spPr bwMode="auto">
          <a:xfrm>
            <a:off x="4876800" y="25146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50"/>
          <p:cNvSpPr>
            <a:spLocks/>
          </p:cNvSpPr>
          <p:nvPr/>
        </p:nvSpPr>
        <p:spPr bwMode="auto">
          <a:xfrm>
            <a:off x="5029200" y="1600200"/>
            <a:ext cx="152400" cy="457200"/>
          </a:xfrm>
          <a:custGeom>
            <a:avLst/>
            <a:gdLst>
              <a:gd name="T0" fmla="*/ 2147483646 w 96"/>
              <a:gd name="T1" fmla="*/ 0 h 288"/>
              <a:gd name="T2" fmla="*/ 0 w 96"/>
              <a:gd name="T3" fmla="*/ 2147483646 h 288"/>
              <a:gd name="T4" fmla="*/ 2147483646 w 96"/>
              <a:gd name="T5" fmla="*/ 2147483646 h 288"/>
              <a:gd name="T6" fmla="*/ 0 w 96"/>
              <a:gd name="T7" fmla="*/ 2147483646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51"/>
          <p:cNvSpPr>
            <a:spLocks/>
          </p:cNvSpPr>
          <p:nvPr/>
        </p:nvSpPr>
        <p:spPr bwMode="auto">
          <a:xfrm>
            <a:off x="4724400" y="5562600"/>
            <a:ext cx="152400" cy="457200"/>
          </a:xfrm>
          <a:custGeom>
            <a:avLst/>
            <a:gdLst>
              <a:gd name="T0" fmla="*/ 2147483646 w 96"/>
              <a:gd name="T1" fmla="*/ 0 h 288"/>
              <a:gd name="T2" fmla="*/ 0 w 96"/>
              <a:gd name="T3" fmla="*/ 2147483646 h 288"/>
              <a:gd name="T4" fmla="*/ 2147483646 w 96"/>
              <a:gd name="T5" fmla="*/ 2147483646 h 288"/>
              <a:gd name="T6" fmla="*/ 0 w 96"/>
              <a:gd name="T7" fmla="*/ 2147483646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52"/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17" name="Oval 53"/>
          <p:cNvSpPr>
            <a:spLocks noChangeArrowheads="1"/>
          </p:cNvSpPr>
          <p:nvPr/>
        </p:nvSpPr>
        <p:spPr bwMode="auto">
          <a:xfrm>
            <a:off x="5638800" y="4267200"/>
            <a:ext cx="5334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18" name="Line 54"/>
          <p:cNvSpPr>
            <a:spLocks noChangeShapeType="1"/>
          </p:cNvSpPr>
          <p:nvPr/>
        </p:nvSpPr>
        <p:spPr bwMode="auto">
          <a:xfrm>
            <a:off x="5105400" y="3962400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55"/>
          <p:cNvSpPr>
            <a:spLocks noChangeShapeType="1"/>
          </p:cNvSpPr>
          <p:nvPr/>
        </p:nvSpPr>
        <p:spPr bwMode="auto">
          <a:xfrm flipH="1">
            <a:off x="5105400" y="4648200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56"/>
          <p:cNvSpPr>
            <a:spLocks noChangeShapeType="1"/>
          </p:cNvSpPr>
          <p:nvPr/>
        </p:nvSpPr>
        <p:spPr bwMode="auto">
          <a:xfrm>
            <a:off x="4876800" y="4038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57"/>
          <p:cNvSpPr txBox="1">
            <a:spLocks noChangeArrowheads="1"/>
          </p:cNvSpPr>
          <p:nvPr/>
        </p:nvSpPr>
        <p:spPr bwMode="auto">
          <a:xfrm>
            <a:off x="4648200" y="205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1</a:t>
            </a:r>
          </a:p>
        </p:txBody>
      </p:sp>
      <p:sp>
        <p:nvSpPr>
          <p:cNvPr id="22" name="Text Box 58"/>
          <p:cNvSpPr txBox="1"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2</a:t>
            </a:r>
          </a:p>
        </p:txBody>
      </p:sp>
      <p:sp>
        <p:nvSpPr>
          <p:cNvPr id="23" name="Text Box 59"/>
          <p:cNvSpPr txBox="1">
            <a:spLocks noChangeArrowheads="1"/>
          </p:cNvSpPr>
          <p:nvPr/>
        </p:nvSpPr>
        <p:spPr bwMode="auto">
          <a:xfrm>
            <a:off x="4648200" y="3505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3</a:t>
            </a:r>
          </a:p>
        </p:txBody>
      </p:sp>
      <p:sp>
        <p:nvSpPr>
          <p:cNvPr id="24" name="Text Box 60"/>
          <p:cNvSpPr txBox="1"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4</a:t>
            </a:r>
          </a:p>
        </p:txBody>
      </p:sp>
      <p:sp>
        <p:nvSpPr>
          <p:cNvPr id="25" name="Text Box 61"/>
          <p:cNvSpPr txBox="1">
            <a:spLocks noChangeArrowheads="1"/>
          </p:cNvSpPr>
          <p:nvPr/>
        </p:nvSpPr>
        <p:spPr bwMode="auto">
          <a:xfrm>
            <a:off x="46482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5</a:t>
            </a:r>
          </a:p>
        </p:txBody>
      </p:sp>
      <p:sp>
        <p:nvSpPr>
          <p:cNvPr id="26" name="Text Box 62"/>
          <p:cNvSpPr txBox="1">
            <a:spLocks noChangeArrowheads="1"/>
          </p:cNvSpPr>
          <p:nvPr/>
        </p:nvSpPr>
        <p:spPr bwMode="auto">
          <a:xfrm>
            <a:off x="5257800" y="1828800"/>
            <a:ext cx="1752600" cy="396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input(A,B)</a:t>
            </a:r>
          </a:p>
        </p:txBody>
      </p:sp>
      <p:sp>
        <p:nvSpPr>
          <p:cNvPr id="27" name="Text Box 63"/>
          <p:cNvSpPr txBox="1">
            <a:spLocks noChangeArrowheads="1"/>
          </p:cNvSpPr>
          <p:nvPr/>
        </p:nvSpPr>
        <p:spPr bwMode="auto">
          <a:xfrm>
            <a:off x="6172200" y="28194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Century Gothic" pitchFamily="34" charset="0"/>
                <a:ea typeface="宋体" charset="-122"/>
              </a:rPr>
              <a:t>A := A+7</a:t>
            </a:r>
          </a:p>
        </p:txBody>
      </p:sp>
      <p:sp>
        <p:nvSpPr>
          <p:cNvPr id="28" name="Text Box 64"/>
          <p:cNvSpPr txBox="1">
            <a:spLocks noChangeArrowheads="1"/>
          </p:cNvSpPr>
          <p:nvPr/>
        </p:nvSpPr>
        <p:spPr bwMode="auto">
          <a:xfrm>
            <a:off x="6172200" y="42672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B := A+B</a:t>
            </a:r>
          </a:p>
        </p:txBody>
      </p:sp>
      <p:sp>
        <p:nvSpPr>
          <p:cNvPr id="29" name="Text Box 65"/>
          <p:cNvSpPr txBox="1">
            <a:spLocks noChangeArrowheads="1"/>
          </p:cNvSpPr>
          <p:nvPr/>
        </p:nvSpPr>
        <p:spPr bwMode="auto">
          <a:xfrm>
            <a:off x="5334000" y="2286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Century Gothic" pitchFamily="34" charset="0"/>
                <a:ea typeface="宋体" charset="-122"/>
              </a:rPr>
              <a:t>B&gt;1</a:t>
            </a:r>
          </a:p>
        </p:txBody>
      </p:sp>
      <p:sp>
        <p:nvSpPr>
          <p:cNvPr id="30" name="Text Box 66"/>
          <p:cNvSpPr txBox="1">
            <a:spLocks noChangeArrowheads="1"/>
          </p:cNvSpPr>
          <p:nvPr/>
        </p:nvSpPr>
        <p:spPr bwMode="auto">
          <a:xfrm>
            <a:off x="4267200" y="28194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Century Gothic" pitchFamily="34" charset="0"/>
                <a:ea typeface="宋体" charset="-122"/>
              </a:rPr>
              <a:t>B</a:t>
            </a:r>
            <a:r>
              <a:rPr lang="en-US" altLang="zh-CN" sz="2000" dirty="0">
                <a:latin typeface="Century Gothic" pitchFamily="34" charset="0"/>
                <a:ea typeface="宋体" charset="-122"/>
                <a:sym typeface="Symbol" pitchFamily="18" charset="2"/>
              </a:rPr>
              <a:t></a:t>
            </a:r>
            <a:r>
              <a:rPr lang="en-US" altLang="zh-CN" sz="2000" dirty="0">
                <a:latin typeface="Century Gothic" pitchFamily="34" charset="0"/>
                <a:ea typeface="宋体" charset="-122"/>
              </a:rPr>
              <a:t>1</a:t>
            </a:r>
          </a:p>
        </p:txBody>
      </p:sp>
      <p:sp>
        <p:nvSpPr>
          <p:cNvPr id="31" name="Text Box 67"/>
          <p:cNvSpPr txBox="1">
            <a:spLocks noChangeArrowheads="1"/>
          </p:cNvSpPr>
          <p:nvPr/>
        </p:nvSpPr>
        <p:spPr bwMode="auto">
          <a:xfrm>
            <a:off x="5334000" y="3810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A&gt;10</a:t>
            </a:r>
          </a:p>
        </p:txBody>
      </p:sp>
      <p:sp>
        <p:nvSpPr>
          <p:cNvPr id="32" name="Text Box 68"/>
          <p:cNvSpPr txBox="1">
            <a:spLocks noChangeArrowheads="1"/>
          </p:cNvSpPr>
          <p:nvPr/>
        </p:nvSpPr>
        <p:spPr bwMode="auto">
          <a:xfrm>
            <a:off x="4038600" y="42672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Century Gothic" pitchFamily="34" charset="0"/>
                <a:ea typeface="宋体" charset="-122"/>
                <a:sym typeface="Symbol" pitchFamily="18" charset="2"/>
              </a:rPr>
              <a:t>A</a:t>
            </a:r>
            <a:r>
              <a:rPr lang="en-US" altLang="zh-CN" sz="2000" dirty="0">
                <a:latin typeface="Century Gothic" pitchFamily="34" charset="0"/>
                <a:ea typeface="宋体" charset="-122"/>
              </a:rPr>
              <a:t>10</a:t>
            </a:r>
          </a:p>
        </p:txBody>
      </p:sp>
      <p:sp>
        <p:nvSpPr>
          <p:cNvPr id="33" name="Text Box 69"/>
          <p:cNvSpPr txBox="1">
            <a:spLocks noChangeArrowheads="1"/>
          </p:cNvSpPr>
          <p:nvPr/>
        </p:nvSpPr>
        <p:spPr bwMode="auto">
          <a:xfrm>
            <a:off x="5181600" y="51816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output(A,B)</a:t>
            </a:r>
          </a:p>
        </p:txBody>
      </p:sp>
    </p:spTree>
    <p:extLst>
      <p:ext uri="{BB962C8B-B14F-4D97-AF65-F5344CB8AC3E}">
        <p14:creationId xmlns:p14="http://schemas.microsoft.com/office/powerpoint/2010/main" val="2884792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Def-Clear Paths Subsumed by </a:t>
            </a:r>
            <a:r>
              <a:rPr lang="en-US" altLang="zh-CN" dirty="0">
                <a:solidFill>
                  <a:srgbClr val="00FF00"/>
                </a:solidFill>
                <a:ea typeface="宋体" charset="-122"/>
              </a:rPr>
              <a:t>&lt;1,3,4,5&gt;</a:t>
            </a:r>
            <a:r>
              <a:rPr lang="en-US" altLang="zh-CN" dirty="0">
                <a:ea typeface="宋体" charset="-122"/>
              </a:rPr>
              <a:t> for Variable 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26</a:t>
            </a:fld>
            <a:endParaRPr lang="zh-CN" altLang="en-US"/>
          </a:p>
        </p:txBody>
      </p:sp>
      <p:graphicFrame>
        <p:nvGraphicFramePr>
          <p:cNvPr id="7" name="Group 69"/>
          <p:cNvGraphicFramePr>
            <a:graphicFrameLocks/>
          </p:cNvGraphicFramePr>
          <p:nvPr/>
        </p:nvGraphicFramePr>
        <p:xfrm>
          <a:off x="685800" y="2057400"/>
          <a:ext cx="3352800" cy="3355972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du-pair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path(s)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(1,4)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&lt;1,2,3,4&gt;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sym typeface="Webdings" panose="05030102010509060703" pitchFamily="18" charset="2"/>
                        </a:rPr>
                        <a:t>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&lt;1,3,4&gt;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sym typeface="Webdings" panose="05030102010509060703" pitchFamily="18" charset="2"/>
                        </a:rPr>
                        <a:t>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(1,5) 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&lt;1,2,3,5&gt;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         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&lt;1,3,5&gt;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(4,5)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&lt;4,5&gt;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sym typeface="Webdings" panose="05030102010509060703" pitchFamily="18" charset="2"/>
                        </a:rPr>
                        <a:t>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sym typeface="Webdings" panose="05030102010509060703" pitchFamily="18" charset="2"/>
                        </a:rPr>
                        <a:t>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(1,&lt;1,2&gt;) 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&lt;1,2&gt;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sym typeface="Webdings" panose="05030102010509060703" pitchFamily="18" charset="2"/>
                        </a:rPr>
                        <a:t>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(1,&lt;1,3&gt;)             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anose="02020603050405020304" pitchFamily="18" charset="0"/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&lt;1,3&gt;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sym typeface="Webdings" panose="05030102010509060703" pitchFamily="18" charset="2"/>
                        </a:rPr>
                        <a:t>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4648200" y="1981200"/>
            <a:ext cx="5334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4648200" y="3505200"/>
            <a:ext cx="5334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10" name="Oval 34"/>
          <p:cNvSpPr>
            <a:spLocks noChangeArrowheads="1"/>
          </p:cNvSpPr>
          <p:nvPr/>
        </p:nvSpPr>
        <p:spPr bwMode="auto">
          <a:xfrm>
            <a:off x="5638800" y="2743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11" name="Line 35"/>
          <p:cNvSpPr>
            <a:spLocks noChangeShapeType="1"/>
          </p:cNvSpPr>
          <p:nvPr/>
        </p:nvSpPr>
        <p:spPr bwMode="auto">
          <a:xfrm>
            <a:off x="51054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36"/>
          <p:cNvSpPr>
            <a:spLocks noChangeShapeType="1"/>
          </p:cNvSpPr>
          <p:nvPr/>
        </p:nvSpPr>
        <p:spPr bwMode="auto">
          <a:xfrm flipH="1">
            <a:off x="5105400" y="3124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37"/>
          <p:cNvSpPr>
            <a:spLocks noChangeShapeType="1"/>
          </p:cNvSpPr>
          <p:nvPr/>
        </p:nvSpPr>
        <p:spPr bwMode="auto">
          <a:xfrm>
            <a:off x="4876800" y="2514600"/>
            <a:ext cx="0" cy="990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38"/>
          <p:cNvSpPr>
            <a:spLocks/>
          </p:cNvSpPr>
          <p:nvPr/>
        </p:nvSpPr>
        <p:spPr bwMode="auto">
          <a:xfrm>
            <a:off x="5029200" y="1600200"/>
            <a:ext cx="152400" cy="457200"/>
          </a:xfrm>
          <a:custGeom>
            <a:avLst/>
            <a:gdLst>
              <a:gd name="T0" fmla="*/ 2147483646 w 96"/>
              <a:gd name="T1" fmla="*/ 0 h 288"/>
              <a:gd name="T2" fmla="*/ 0 w 96"/>
              <a:gd name="T3" fmla="*/ 2147483646 h 288"/>
              <a:gd name="T4" fmla="*/ 2147483646 w 96"/>
              <a:gd name="T5" fmla="*/ 2147483646 h 288"/>
              <a:gd name="T6" fmla="*/ 0 w 96"/>
              <a:gd name="T7" fmla="*/ 2147483646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rgbClr val="00FF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39"/>
          <p:cNvSpPr>
            <a:spLocks/>
          </p:cNvSpPr>
          <p:nvPr/>
        </p:nvSpPr>
        <p:spPr bwMode="auto">
          <a:xfrm>
            <a:off x="4724400" y="5562600"/>
            <a:ext cx="152400" cy="457200"/>
          </a:xfrm>
          <a:custGeom>
            <a:avLst/>
            <a:gdLst>
              <a:gd name="T0" fmla="*/ 2147483646 w 96"/>
              <a:gd name="T1" fmla="*/ 0 h 288"/>
              <a:gd name="T2" fmla="*/ 0 w 96"/>
              <a:gd name="T3" fmla="*/ 2147483646 h 288"/>
              <a:gd name="T4" fmla="*/ 2147483646 w 96"/>
              <a:gd name="T5" fmla="*/ 2147483646 h 288"/>
              <a:gd name="T6" fmla="*/ 0 w 96"/>
              <a:gd name="T7" fmla="*/ 2147483646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rgbClr val="00FF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40"/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17" name="Oval 41"/>
          <p:cNvSpPr>
            <a:spLocks noChangeArrowheads="1"/>
          </p:cNvSpPr>
          <p:nvPr/>
        </p:nvSpPr>
        <p:spPr bwMode="auto">
          <a:xfrm>
            <a:off x="5638800" y="4267200"/>
            <a:ext cx="5334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18" name="Line 42"/>
          <p:cNvSpPr>
            <a:spLocks noChangeShapeType="1"/>
          </p:cNvSpPr>
          <p:nvPr/>
        </p:nvSpPr>
        <p:spPr bwMode="auto">
          <a:xfrm>
            <a:off x="5105400" y="3962400"/>
            <a:ext cx="609600" cy="457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 flipH="1">
            <a:off x="5105400" y="4648200"/>
            <a:ext cx="609600" cy="457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44"/>
          <p:cNvSpPr>
            <a:spLocks noChangeShapeType="1"/>
          </p:cNvSpPr>
          <p:nvPr/>
        </p:nvSpPr>
        <p:spPr bwMode="auto">
          <a:xfrm>
            <a:off x="4876800" y="4038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45"/>
          <p:cNvSpPr txBox="1">
            <a:spLocks noChangeArrowheads="1"/>
          </p:cNvSpPr>
          <p:nvPr/>
        </p:nvSpPr>
        <p:spPr bwMode="auto">
          <a:xfrm>
            <a:off x="4648200" y="205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1</a:t>
            </a:r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2</a:t>
            </a:r>
          </a:p>
        </p:txBody>
      </p:sp>
      <p:sp>
        <p:nvSpPr>
          <p:cNvPr id="23" name="Text Box 47"/>
          <p:cNvSpPr txBox="1">
            <a:spLocks noChangeArrowheads="1"/>
          </p:cNvSpPr>
          <p:nvPr/>
        </p:nvSpPr>
        <p:spPr bwMode="auto">
          <a:xfrm>
            <a:off x="4648200" y="3505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3</a:t>
            </a:r>
          </a:p>
        </p:txBody>
      </p:sp>
      <p:sp>
        <p:nvSpPr>
          <p:cNvPr id="24" name="Text Box 48"/>
          <p:cNvSpPr txBox="1"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4</a:t>
            </a:r>
          </a:p>
        </p:txBody>
      </p:sp>
      <p:sp>
        <p:nvSpPr>
          <p:cNvPr id="25" name="Text Box 49"/>
          <p:cNvSpPr txBox="1">
            <a:spLocks noChangeArrowheads="1"/>
          </p:cNvSpPr>
          <p:nvPr/>
        </p:nvSpPr>
        <p:spPr bwMode="auto">
          <a:xfrm>
            <a:off x="46482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charset="-122"/>
              </a:rPr>
              <a:t>5</a:t>
            </a:r>
          </a:p>
        </p:txBody>
      </p:sp>
      <p:sp>
        <p:nvSpPr>
          <p:cNvPr id="26" name="Text Box 50"/>
          <p:cNvSpPr txBox="1">
            <a:spLocks noChangeArrowheads="1"/>
          </p:cNvSpPr>
          <p:nvPr/>
        </p:nvSpPr>
        <p:spPr bwMode="auto">
          <a:xfrm>
            <a:off x="5257800" y="18288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input(A,B)</a:t>
            </a:r>
          </a:p>
        </p:txBody>
      </p:sp>
      <p:sp>
        <p:nvSpPr>
          <p:cNvPr id="27" name="Text Box 51"/>
          <p:cNvSpPr txBox="1">
            <a:spLocks noChangeArrowheads="1"/>
          </p:cNvSpPr>
          <p:nvPr/>
        </p:nvSpPr>
        <p:spPr bwMode="auto">
          <a:xfrm>
            <a:off x="6172200" y="28194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A := A+7</a:t>
            </a:r>
          </a:p>
        </p:txBody>
      </p: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6172200" y="42672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B := A+B</a:t>
            </a:r>
          </a:p>
        </p:txBody>
      </p:sp>
      <p:sp>
        <p:nvSpPr>
          <p:cNvPr id="29" name="Text Box 53"/>
          <p:cNvSpPr txBox="1">
            <a:spLocks noChangeArrowheads="1"/>
          </p:cNvSpPr>
          <p:nvPr/>
        </p:nvSpPr>
        <p:spPr bwMode="auto">
          <a:xfrm>
            <a:off x="5334000" y="2286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Century Gothic" pitchFamily="34" charset="0"/>
                <a:ea typeface="宋体" charset="-122"/>
              </a:rPr>
              <a:t>B&gt;1</a:t>
            </a:r>
          </a:p>
        </p:txBody>
      </p:sp>
      <p:sp>
        <p:nvSpPr>
          <p:cNvPr id="30" name="Text Box 54"/>
          <p:cNvSpPr txBox="1">
            <a:spLocks noChangeArrowheads="1"/>
          </p:cNvSpPr>
          <p:nvPr/>
        </p:nvSpPr>
        <p:spPr bwMode="auto">
          <a:xfrm>
            <a:off x="4267200" y="28194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Century Gothic" pitchFamily="34" charset="0"/>
                <a:ea typeface="宋体" charset="-122"/>
              </a:rPr>
              <a:t>B</a:t>
            </a:r>
            <a:r>
              <a:rPr lang="en-US" altLang="zh-CN" sz="2000" dirty="0">
                <a:latin typeface="Century Gothic" pitchFamily="34" charset="0"/>
                <a:ea typeface="宋体" charset="-122"/>
                <a:sym typeface="Symbol" pitchFamily="18" charset="2"/>
              </a:rPr>
              <a:t></a:t>
            </a:r>
            <a:r>
              <a:rPr lang="en-US" altLang="zh-CN" sz="2000" dirty="0">
                <a:latin typeface="Century Gothic" pitchFamily="34" charset="0"/>
                <a:ea typeface="宋体" charset="-122"/>
              </a:rPr>
              <a:t>1</a:t>
            </a:r>
          </a:p>
        </p:txBody>
      </p:sp>
      <p:sp>
        <p:nvSpPr>
          <p:cNvPr id="31" name="Text Box 55"/>
          <p:cNvSpPr txBox="1">
            <a:spLocks noChangeArrowheads="1"/>
          </p:cNvSpPr>
          <p:nvPr/>
        </p:nvSpPr>
        <p:spPr bwMode="auto">
          <a:xfrm>
            <a:off x="5334000" y="3810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A&gt;10</a:t>
            </a:r>
          </a:p>
        </p:txBody>
      </p:sp>
      <p:sp>
        <p:nvSpPr>
          <p:cNvPr id="32" name="Text Box 56"/>
          <p:cNvSpPr txBox="1">
            <a:spLocks noChangeArrowheads="1"/>
          </p:cNvSpPr>
          <p:nvPr/>
        </p:nvSpPr>
        <p:spPr bwMode="auto">
          <a:xfrm>
            <a:off x="4038600" y="42672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  <a:sym typeface="Symbol" pitchFamily="18" charset="2"/>
              </a:rPr>
              <a:t>A</a:t>
            </a:r>
            <a:r>
              <a:rPr lang="en-US" altLang="zh-CN" sz="2000">
                <a:latin typeface="Century Gothic" pitchFamily="34" charset="0"/>
                <a:ea typeface="宋体" charset="-122"/>
              </a:rPr>
              <a:t>10</a:t>
            </a:r>
          </a:p>
        </p:txBody>
      </p:sp>
      <p:sp>
        <p:nvSpPr>
          <p:cNvPr id="33" name="Text Box 57"/>
          <p:cNvSpPr txBox="1">
            <a:spLocks noChangeArrowheads="1"/>
          </p:cNvSpPr>
          <p:nvPr/>
        </p:nvSpPr>
        <p:spPr bwMode="auto">
          <a:xfrm>
            <a:off x="5181600" y="51816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entury Gothic" pitchFamily="34" charset="0"/>
                <a:ea typeface="宋体" charset="-122"/>
              </a:rPr>
              <a:t>output(A,B)</a:t>
            </a:r>
          </a:p>
        </p:txBody>
      </p:sp>
    </p:spTree>
    <p:extLst>
      <p:ext uri="{BB962C8B-B14F-4D97-AF65-F5344CB8AC3E}">
        <p14:creationId xmlns:p14="http://schemas.microsoft.com/office/powerpoint/2010/main" val="405307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Dataflow Test Coverage Criteria (cont’d)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85800" y="1600200"/>
            <a:ext cx="7391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Since none of the three test cases covers the du-pair (1,&lt;3,5&gt;) for variable A, 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All-Uses Coverage is not provided.</a:t>
            </a:r>
          </a:p>
          <a:p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Another Dataflow Test Coverage Criterion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600200"/>
            <a:ext cx="6858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i="1">
                <a:solidFill>
                  <a:srgbClr val="FDAD2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All-DU-Paths:</a:t>
            </a:r>
            <a:r>
              <a:rPr lang="en-US" altLang="zh-CN" i="1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for </a:t>
            </a:r>
            <a:r>
              <a:rPr lang="en-US" altLang="zh-CN" b="1">
                <a:latin typeface="Verdana" panose="020B0604030504040204" pitchFamily="34" charset="0"/>
                <a:ea typeface="宋体" panose="02010600030101010101" pitchFamily="2" charset="-122"/>
              </a:rPr>
              <a:t>every program variable v,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Verdana" panose="020B0604030504040204" pitchFamily="34" charset="0"/>
                <a:ea typeface="宋体" panose="02010600030101010101" pitchFamily="2" charset="-122"/>
              </a:rPr>
              <a:t>every du-path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 from </a:t>
            </a:r>
            <a:r>
              <a:rPr lang="en-US" altLang="zh-CN" b="1">
                <a:latin typeface="Verdana" panose="020B0604030504040204" pitchFamily="34" charset="0"/>
                <a:ea typeface="宋体" panose="02010600030101010101" pitchFamily="2" charset="-122"/>
              </a:rPr>
              <a:t>every definition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 of v to </a:t>
            </a:r>
            <a:r>
              <a:rPr lang="en-US" altLang="zh-CN" b="1">
                <a:latin typeface="Verdana" panose="020B0604030504040204" pitchFamily="34" charset="0"/>
                <a:ea typeface="宋体" panose="02010600030101010101" pitchFamily="2" charset="-122"/>
              </a:rPr>
              <a:t>every c-use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Verdana" panose="020B0604030504040204" pitchFamily="34" charset="0"/>
                <a:ea typeface="宋体" panose="02010600030101010101" pitchFamily="2" charset="-122"/>
              </a:rPr>
              <a:t>every p-use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 of v must be covered.</a:t>
            </a:r>
          </a:p>
          <a:p>
            <a:endParaRPr lang="en-US" altLang="zh-CN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11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717281" y="1675068"/>
            <a:ext cx="7970398" cy="2516617"/>
            <a:chOff x="2340528" y="1011921"/>
            <a:chExt cx="7970398" cy="2516617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340528" y="2306972"/>
              <a:ext cx="75501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3095538" y="1962691"/>
              <a:ext cx="813732" cy="6295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3896391" y="1837386"/>
              <a:ext cx="684195" cy="33650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859134" y="2412166"/>
              <a:ext cx="730038" cy="36967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4589172" y="1522632"/>
              <a:ext cx="813732" cy="6295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2</a:t>
              </a:r>
              <a:endPara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589172" y="2461849"/>
              <a:ext cx="813732" cy="6295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3</a:t>
              </a:r>
              <a:endPara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/>
            <p:cNvCxnSpPr>
              <a:endCxn id="17" idx="2"/>
            </p:cNvCxnSpPr>
            <p:nvPr/>
          </p:nvCxnSpPr>
          <p:spPr>
            <a:xfrm>
              <a:off x="5394318" y="1884698"/>
              <a:ext cx="895180" cy="35662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5402904" y="2320391"/>
              <a:ext cx="895180" cy="45819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6289498" y="1926565"/>
              <a:ext cx="813732" cy="6295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flipV="1">
              <a:off x="7104087" y="1807858"/>
              <a:ext cx="684195" cy="33650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066830" y="2382638"/>
              <a:ext cx="730038" cy="36967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7796868" y="1493104"/>
              <a:ext cx="813732" cy="6295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5</a:t>
              </a:r>
              <a:endPara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796868" y="2432321"/>
              <a:ext cx="813732" cy="6295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24" name="直接连接符 23"/>
            <p:cNvCxnSpPr>
              <a:endCxn id="26" idx="2"/>
            </p:cNvCxnSpPr>
            <p:nvPr/>
          </p:nvCxnSpPr>
          <p:spPr>
            <a:xfrm>
              <a:off x="8602014" y="1855170"/>
              <a:ext cx="895180" cy="35662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8610600" y="2290863"/>
              <a:ext cx="895180" cy="45819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9497194" y="1897037"/>
              <a:ext cx="813732" cy="6295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081694" y="1460976"/>
              <a:ext cx="8929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X=42</a:t>
              </a:r>
              <a:endParaRPr lang="zh-CN" altLang="en-US" sz="24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749645" y="1011921"/>
              <a:ext cx="1085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Z=X*2</a:t>
              </a:r>
              <a:endParaRPr lang="zh-CN" altLang="en-US" sz="24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796868" y="3066873"/>
              <a:ext cx="1085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Z=X-8</a:t>
              </a:r>
              <a:endParaRPr lang="zh-CN" altLang="en-US" sz="2400" dirty="0"/>
            </a:p>
          </p:txBody>
        </p:sp>
      </p:grp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22074"/>
              </p:ext>
            </p:extLst>
          </p:nvPr>
        </p:nvGraphicFramePr>
        <p:xfrm>
          <a:off x="1030341" y="4305663"/>
          <a:ext cx="226699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990">
                  <a:extLst>
                    <a:ext uri="{9D8B030D-6E8A-4147-A177-3AD203B41FA5}">
                      <a16:colId xmlns:a16="http://schemas.microsoft.com/office/drawing/2014/main" val="1362620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All-</a:t>
                      </a:r>
                      <a:r>
                        <a:rPr lang="en-US" altLang="zh-CN" sz="2400" dirty="0" err="1">
                          <a:solidFill>
                            <a:schemeClr val="tx1"/>
                          </a:solidFill>
                        </a:rPr>
                        <a:t>defs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 for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i="1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2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&lt;1,2,4,5&gt;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382577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03682"/>
              </p:ext>
            </p:extLst>
          </p:nvPr>
        </p:nvGraphicFramePr>
        <p:xfrm>
          <a:off x="3906855" y="4305663"/>
          <a:ext cx="226699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990">
                  <a:extLst>
                    <a:ext uri="{9D8B030D-6E8A-4147-A177-3AD203B41FA5}">
                      <a16:colId xmlns:a16="http://schemas.microsoft.com/office/drawing/2014/main" val="1362620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All-uses for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i="1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2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&lt;1,2,4,5&gt;</a:t>
                      </a:r>
                    </a:p>
                    <a:p>
                      <a:r>
                        <a:rPr lang="en-US" altLang="zh-CN" sz="2400" dirty="0"/>
                        <a:t>&lt;1,2,4,6&gt;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382577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97232"/>
              </p:ext>
            </p:extLst>
          </p:nvPr>
        </p:nvGraphicFramePr>
        <p:xfrm>
          <a:off x="7072952" y="4305663"/>
          <a:ext cx="288478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780">
                  <a:extLst>
                    <a:ext uri="{9D8B030D-6E8A-4147-A177-3AD203B41FA5}">
                      <a16:colId xmlns:a16="http://schemas.microsoft.com/office/drawing/2014/main" val="1362620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All-DU-Paths for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i="1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2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&lt;1,2,4,5&gt;</a:t>
                      </a:r>
                    </a:p>
                    <a:p>
                      <a:r>
                        <a:rPr lang="en-US" altLang="zh-CN" sz="2400" dirty="0"/>
                        <a:t>&lt;1,3,4,5&gt;</a:t>
                      </a:r>
                    </a:p>
                    <a:p>
                      <a:r>
                        <a:rPr lang="en-US" altLang="zh-CN" sz="2400" dirty="0"/>
                        <a:t>&lt;1,2,4,6&gt;</a:t>
                      </a:r>
                    </a:p>
                    <a:p>
                      <a:r>
                        <a:rPr lang="en-US" altLang="zh-CN" sz="2400" dirty="0"/>
                        <a:t>&lt;1,3,4,6&gt;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38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58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Flow Testing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7301" y="1690687"/>
            <a:ext cx="8419446" cy="49343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CN" sz="4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3600" dirty="0">
                <a:solidFill>
                  <a:srgbClr val="3333FF"/>
                </a:solidFill>
                <a:latin typeface="Verdana" pitchFamily="34" charset="0"/>
                <a:ea typeface="宋体" charset="-122"/>
              </a:rPr>
              <a:t>definition-use path</a:t>
            </a:r>
            <a:endParaRPr lang="en-US" altLang="zh-CN" sz="3600" dirty="0">
              <a:solidFill>
                <a:srgbClr val="3333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altLang="zh-CN" sz="4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3600" dirty="0">
                <a:latin typeface="Verdana" pitchFamily="34" charset="0"/>
                <a:ea typeface="宋体" charset="-122"/>
              </a:rPr>
              <a:t>definition-clear path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382000" cy="7620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Summary of White-Box Coverage Relationships</a:t>
            </a:r>
            <a:endParaRPr lang="en-US" altLang="zh-CN" sz="2800" b="0">
              <a:ea typeface="宋体" panose="02010600030101010101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57800" y="1965325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ea typeface="宋体" panose="02010600030101010101" pitchFamily="2" charset="-122"/>
              </a:rPr>
              <a:t>Path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067300" y="2803525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ea typeface="宋体" panose="02010600030101010101" pitchFamily="2" charset="-122"/>
              </a:rPr>
              <a:t>All du-paths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105400" y="41148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ea typeface="宋体" panose="02010600030101010101" pitchFamily="2" charset="-122"/>
              </a:rPr>
              <a:t>All-Uses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43500" y="5243513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ea typeface="宋体" panose="02010600030101010101" pitchFamily="2" charset="-122"/>
              </a:rPr>
              <a:t>All-Defs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143000" y="1905000"/>
            <a:ext cx="21224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ea typeface="宋体" panose="02010600030101010101" pitchFamily="2" charset="-122"/>
              </a:rPr>
              <a:t>Condition Combination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447800" y="3946525"/>
            <a:ext cx="1676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Verdana" panose="020B0604030504040204" pitchFamily="34" charset="0"/>
              </a:rPr>
              <a:t>Condition/ Decision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124200" y="41148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ea typeface="宋体" panose="02010600030101010101" pitchFamily="2" charset="-122"/>
              </a:rPr>
              <a:t>Basis Paths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705600" y="41148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ea typeface="宋体" panose="02010600030101010101" pitchFamily="2" charset="-122"/>
              </a:rPr>
              <a:t>Loop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544513" y="5173663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Condition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3200400" y="6248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ea typeface="宋体" panose="02010600030101010101" pitchFamily="2" charset="-122"/>
              </a:rPr>
              <a:t>Statement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276600" y="51816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Decision</a:t>
            </a: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5638800" y="2362200"/>
            <a:ext cx="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4114800" y="2362200"/>
            <a:ext cx="1447800" cy="16764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5715000" y="2362200"/>
            <a:ext cx="1447800" cy="16764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5638800" y="3581400"/>
            <a:ext cx="0" cy="4572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4191000" y="4572000"/>
            <a:ext cx="1447800" cy="6096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5715000" y="4572000"/>
            <a:ext cx="0" cy="6858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3957638" y="4572000"/>
            <a:ext cx="0" cy="6096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3962400" y="5638800"/>
            <a:ext cx="0" cy="6096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2209800" y="3619500"/>
            <a:ext cx="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 flipH="1">
            <a:off x="1085850" y="4629150"/>
            <a:ext cx="1119188" cy="593725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2286000" y="4648200"/>
            <a:ext cx="1447800" cy="5334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876300" y="2908300"/>
            <a:ext cx="2743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Modified </a:t>
            </a:r>
          </a:p>
          <a:p>
            <a:pPr algn="ctr"/>
            <a:r>
              <a:rPr lang="en-US" altLang="zh-CN" sz="2000" dirty="0">
                <a:latin typeface="Verdana" panose="020B0604030504040204" pitchFamily="34" charset="0"/>
              </a:rPr>
              <a:t>Condition/Decision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2205038" y="2574925"/>
            <a:ext cx="0" cy="381000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3281363" y="1171575"/>
            <a:ext cx="1671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ea typeface="宋体" panose="02010600030101010101" pitchFamily="2" charset="-122"/>
              </a:rPr>
              <a:t>Complete</a:t>
            </a:r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 flipH="1">
            <a:off x="2438400" y="1466850"/>
            <a:ext cx="876300" cy="428625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>
            <a:off x="4619625" y="1474788"/>
            <a:ext cx="1019175" cy="420687"/>
          </a:xfrm>
          <a:prstGeom prst="line">
            <a:avLst/>
          </a:prstGeom>
          <a:noFill/>
          <a:ln w="38100">
            <a:solidFill>
              <a:srgbClr val="FDAD2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04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8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 Definitions and Uses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5749" y="1625374"/>
            <a:ext cx="8711293" cy="4791755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Verdana" panose="020B0604030504040204" pitchFamily="34" charset="0"/>
              </a:rPr>
              <a:t>A program variable is </a:t>
            </a:r>
            <a:r>
              <a:rPr lang="en-US" altLang="zh-CN" sz="2800" b="1" dirty="0">
                <a:solidFill>
                  <a:srgbClr val="FDAD23"/>
                </a:solidFill>
                <a:latin typeface="Verdana" panose="020B0604030504040204" pitchFamily="34" charset="0"/>
              </a:rPr>
              <a:t>DEFINED</a:t>
            </a:r>
            <a:r>
              <a:rPr lang="en-US" altLang="zh-CN" sz="2800" dirty="0">
                <a:latin typeface="Verdana" panose="020B0604030504040204" pitchFamily="34" charset="0"/>
              </a:rPr>
              <a:t> when it appears:</a:t>
            </a:r>
          </a:p>
          <a:p>
            <a:pPr lvl="1"/>
            <a:r>
              <a:rPr lang="en-US" altLang="zh-CN" sz="2800" dirty="0">
                <a:latin typeface="Verdana" panose="020B0604030504040204" pitchFamily="34" charset="0"/>
              </a:rPr>
              <a:t>on the </a:t>
            </a:r>
            <a:r>
              <a:rPr lang="en-US" altLang="zh-CN" sz="2800" i="1" dirty="0">
                <a:latin typeface="Verdana" panose="020B0604030504040204" pitchFamily="34" charset="0"/>
              </a:rPr>
              <a:t>left </a:t>
            </a:r>
            <a:r>
              <a:rPr lang="en-US" altLang="zh-CN" sz="2800" dirty="0">
                <a:latin typeface="Verdana" panose="020B0604030504040204" pitchFamily="34" charset="0"/>
              </a:rPr>
              <a:t>hand side of an assignment statement (e.g.,</a:t>
            </a:r>
            <a:r>
              <a:rPr lang="en-US" altLang="zh-CN" sz="2800" dirty="0"/>
              <a:t> </a:t>
            </a:r>
            <a:r>
              <a:rPr lang="en-US" altLang="zh-CN" sz="2800" b="1" dirty="0">
                <a:solidFill>
                  <a:srgbClr val="FDAD23"/>
                </a:solidFill>
              </a:rPr>
              <a:t>Y</a:t>
            </a:r>
            <a:r>
              <a:rPr lang="en-US" altLang="zh-CN" sz="2800" dirty="0"/>
              <a:t> := 17)</a:t>
            </a:r>
          </a:p>
          <a:p>
            <a:pPr lvl="1"/>
            <a:r>
              <a:rPr lang="en-US" altLang="zh-CN" sz="2800" dirty="0">
                <a:latin typeface="Verdana" panose="020B0604030504040204" pitchFamily="34" charset="0"/>
              </a:rPr>
              <a:t>in an input statement</a:t>
            </a:r>
            <a:r>
              <a:rPr lang="en-US" altLang="zh-CN" sz="2800" dirty="0"/>
              <a:t> (e.g., input(</a:t>
            </a:r>
            <a:r>
              <a:rPr lang="en-US" altLang="zh-CN" sz="2800" b="1" dirty="0">
                <a:solidFill>
                  <a:srgbClr val="FDAD23"/>
                </a:solidFill>
              </a:rPr>
              <a:t>Y</a:t>
            </a:r>
            <a:r>
              <a:rPr lang="en-US" altLang="zh-CN" sz="2800" dirty="0"/>
              <a:t>))</a:t>
            </a:r>
          </a:p>
          <a:p>
            <a:pPr lvl="1"/>
            <a:r>
              <a:rPr lang="en-US" altLang="zh-CN" sz="2800" dirty="0">
                <a:latin typeface="Verdana" panose="020B0604030504040204" pitchFamily="34" charset="0"/>
              </a:rPr>
              <a:t>as an OUT parameter in a subroutine call (e.g.,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Verdana" panose="020B0604030504040204" pitchFamily="34" charset="0"/>
              </a:rPr>
              <a:t>DOIT</a:t>
            </a:r>
            <a:r>
              <a:rPr lang="en-US" altLang="zh-CN" sz="2800" dirty="0"/>
              <a:t>(X:IN,</a:t>
            </a:r>
            <a:r>
              <a:rPr lang="en-US" altLang="zh-CN" sz="2800" b="1" dirty="0">
                <a:solidFill>
                  <a:srgbClr val="FDAD23"/>
                </a:solidFill>
              </a:rPr>
              <a:t>Y</a:t>
            </a:r>
            <a:r>
              <a:rPr lang="en-US" altLang="zh-CN" sz="2800" dirty="0"/>
              <a:t>:OUT))</a:t>
            </a:r>
          </a:p>
        </p:txBody>
      </p:sp>
    </p:spTree>
    <p:extLst>
      <p:ext uri="{BB962C8B-B14F-4D97-AF65-F5344CB8AC3E}">
        <p14:creationId xmlns:p14="http://schemas.microsoft.com/office/powerpoint/2010/main" val="422600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 Definitions and Uses (cont’d)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5749" y="1625374"/>
            <a:ext cx="8711293" cy="4791755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Verdana" panose="020B0604030504040204" pitchFamily="34" charset="0"/>
              </a:rPr>
              <a:t>A program variable is </a:t>
            </a:r>
            <a:r>
              <a:rPr lang="en-US" altLang="zh-CN" sz="2800" b="1" dirty="0">
                <a:solidFill>
                  <a:srgbClr val="FDAD23"/>
                </a:solidFill>
                <a:latin typeface="Verdana" panose="020B0604030504040204" pitchFamily="34" charset="0"/>
              </a:rPr>
              <a:t>USED</a:t>
            </a:r>
            <a:r>
              <a:rPr lang="en-US" altLang="zh-CN" sz="2800" dirty="0">
                <a:latin typeface="Verdana" panose="020B0604030504040204" pitchFamily="34" charset="0"/>
              </a:rPr>
              <a:t> when it appears:</a:t>
            </a:r>
          </a:p>
          <a:p>
            <a:pPr lvl="1"/>
            <a:r>
              <a:rPr lang="en-US" altLang="zh-CN" sz="2800" dirty="0">
                <a:latin typeface="Verdana" panose="020B0604030504040204" pitchFamily="34" charset="0"/>
              </a:rPr>
              <a:t>on the </a:t>
            </a:r>
            <a:r>
              <a:rPr lang="en-US" altLang="zh-CN" sz="2800" i="1" dirty="0">
                <a:latin typeface="Verdana" panose="020B0604030504040204" pitchFamily="34" charset="0"/>
              </a:rPr>
              <a:t>right </a:t>
            </a:r>
            <a:r>
              <a:rPr lang="en-US" altLang="zh-CN" sz="2800" dirty="0">
                <a:latin typeface="Verdana" panose="020B0604030504040204" pitchFamily="34" charset="0"/>
              </a:rPr>
              <a:t>hand side of an assignment statement (e.g.,</a:t>
            </a:r>
            <a:r>
              <a:rPr lang="en-US" altLang="zh-CN" sz="2800" dirty="0"/>
              <a:t> Y := </a:t>
            </a:r>
            <a:r>
              <a:rPr lang="en-US" altLang="zh-CN" sz="2800" b="1" dirty="0">
                <a:solidFill>
                  <a:srgbClr val="FDAD23"/>
                </a:solidFill>
              </a:rPr>
              <a:t>X</a:t>
            </a:r>
            <a:r>
              <a:rPr lang="en-US" altLang="zh-CN" sz="2800" dirty="0"/>
              <a:t>+17)</a:t>
            </a:r>
          </a:p>
          <a:p>
            <a:pPr lvl="1"/>
            <a:r>
              <a:rPr lang="en-US" altLang="zh-CN" sz="2800" dirty="0">
                <a:latin typeface="Verdana" panose="020B0604030504040204" pitchFamily="34" charset="0"/>
              </a:rPr>
              <a:t>as an IN parameter in a subroutine or function call (e.g.,</a:t>
            </a:r>
            <a:r>
              <a:rPr lang="en-US" altLang="zh-CN" sz="2800" dirty="0"/>
              <a:t> Y := SQRT(</a:t>
            </a:r>
            <a:r>
              <a:rPr lang="en-US" altLang="zh-CN" sz="2800" b="1" dirty="0">
                <a:solidFill>
                  <a:srgbClr val="FDAD23"/>
                </a:solidFill>
              </a:rPr>
              <a:t>X</a:t>
            </a:r>
            <a:r>
              <a:rPr lang="en-US" altLang="zh-CN" sz="2800" dirty="0"/>
              <a:t>))</a:t>
            </a:r>
          </a:p>
          <a:p>
            <a:pPr lvl="1"/>
            <a:r>
              <a:rPr lang="en-US" altLang="zh-CN" sz="2800" dirty="0">
                <a:latin typeface="Verdana" panose="020B0604030504040204" pitchFamily="34" charset="0"/>
              </a:rPr>
              <a:t>in the predicate of a branch statement (e.g., if</a:t>
            </a:r>
            <a:r>
              <a:rPr lang="en-US" altLang="zh-CN" sz="2800" dirty="0"/>
              <a:t> </a:t>
            </a:r>
            <a:r>
              <a:rPr lang="en-US" altLang="zh-CN" sz="2800" b="1" dirty="0">
                <a:solidFill>
                  <a:srgbClr val="FDAD23"/>
                </a:solidFill>
              </a:rPr>
              <a:t>X</a:t>
            </a:r>
            <a:r>
              <a:rPr lang="en-US" altLang="zh-CN" sz="2800" dirty="0"/>
              <a:t>&gt;0 </a:t>
            </a:r>
            <a:r>
              <a:rPr lang="en-US" altLang="zh-CN" sz="2800" dirty="0">
                <a:latin typeface="Verdana" panose="020B0604030504040204" pitchFamily="34" charset="0"/>
              </a:rPr>
              <a:t>then...)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6FD78DE-A23F-54DF-3EFC-E5E3C1090D56}"/>
                  </a:ext>
                </a:extLst>
              </p14:cNvPr>
              <p14:cNvContentPartPr/>
              <p14:nvPr/>
            </p14:nvContentPartPr>
            <p14:xfrm>
              <a:off x="10197326" y="295298"/>
              <a:ext cx="28440" cy="248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6FD78DE-A23F-54DF-3EFC-E5E3C1090D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8686" y="286658"/>
                <a:ext cx="46080" cy="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723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 Definitions and Uses (cont’d)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5749" y="1625374"/>
            <a:ext cx="8711293" cy="479175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Verdana" panose="020B0604030504040204" pitchFamily="34" charset="0"/>
              </a:rPr>
              <a:t>Use of a variable in the predicate of a branch statement is called a </a:t>
            </a:r>
            <a:r>
              <a:rPr lang="en-US" altLang="zh-CN" sz="3200" i="1" dirty="0">
                <a:solidFill>
                  <a:srgbClr val="FDAD23"/>
                </a:solidFill>
                <a:latin typeface="Verdana" panose="020B0604030504040204" pitchFamily="34" charset="0"/>
              </a:rPr>
              <a:t>predicate-use </a:t>
            </a:r>
            <a:r>
              <a:rPr lang="en-US" altLang="zh-CN" sz="3200" b="1" dirty="0">
                <a:solidFill>
                  <a:srgbClr val="FDAD23"/>
                </a:solidFill>
                <a:latin typeface="Verdana" panose="020B0604030504040204" pitchFamily="34" charset="0"/>
              </a:rPr>
              <a:t>(“p-use”).</a:t>
            </a:r>
            <a:r>
              <a:rPr lang="en-US" altLang="zh-CN" sz="3200" dirty="0">
                <a:latin typeface="Verdana" panose="020B0604030504040204" pitchFamily="34" charset="0"/>
              </a:rPr>
              <a:t> Any other use is called a </a:t>
            </a:r>
            <a:r>
              <a:rPr lang="en-US" altLang="zh-CN" sz="3200" i="1" dirty="0">
                <a:solidFill>
                  <a:srgbClr val="FDAD23"/>
                </a:solidFill>
                <a:latin typeface="Verdana" panose="020B0604030504040204" pitchFamily="34" charset="0"/>
              </a:rPr>
              <a:t>computation-use </a:t>
            </a:r>
            <a:r>
              <a:rPr lang="en-US" altLang="zh-CN" sz="3200" b="1" dirty="0">
                <a:solidFill>
                  <a:srgbClr val="FDAD23"/>
                </a:solidFill>
                <a:latin typeface="Verdana" panose="020B0604030504040204" pitchFamily="34" charset="0"/>
              </a:rPr>
              <a:t>(“c-use”).</a:t>
            </a:r>
          </a:p>
          <a:p>
            <a:r>
              <a:rPr lang="en-US" altLang="zh-CN" sz="3200" dirty="0">
                <a:latin typeface="Verdana" panose="020B0604030504040204" pitchFamily="34" charset="0"/>
              </a:rPr>
              <a:t>For example, in the program statement:</a:t>
            </a:r>
          </a:p>
          <a:p>
            <a:pPr>
              <a:spcBef>
                <a:spcPct val="5000"/>
              </a:spcBef>
              <a:spcAft>
                <a:spcPct val="5000"/>
              </a:spcAft>
              <a:buNone/>
            </a:pPr>
            <a:r>
              <a:rPr lang="en-US" altLang="zh-CN" sz="3200" dirty="0">
                <a:latin typeface="Verdana" panose="020B0604030504040204" pitchFamily="34" charset="0"/>
              </a:rPr>
              <a:t>			</a:t>
            </a:r>
            <a:r>
              <a:rPr lang="en-US" altLang="zh-CN" sz="3200" dirty="0">
                <a:solidFill>
                  <a:srgbClr val="FDAD23"/>
                </a:solidFill>
                <a:latin typeface="Verdana" panose="020B0604030504040204" pitchFamily="34" charset="0"/>
              </a:rPr>
              <a:t>If</a:t>
            </a:r>
            <a:r>
              <a:rPr lang="en-US" altLang="zh-CN" sz="3200" dirty="0">
                <a:solidFill>
                  <a:srgbClr val="FDAD23"/>
                </a:solidFill>
              </a:rPr>
              <a:t> (X&gt;0) </a:t>
            </a:r>
            <a:r>
              <a:rPr lang="en-US" altLang="zh-CN" sz="3200" dirty="0">
                <a:solidFill>
                  <a:srgbClr val="FDAD23"/>
                </a:solidFill>
                <a:latin typeface="Verdana" panose="020B0604030504040204" pitchFamily="34" charset="0"/>
              </a:rPr>
              <a:t>then</a:t>
            </a:r>
          </a:p>
          <a:p>
            <a:pPr>
              <a:spcBef>
                <a:spcPct val="5000"/>
              </a:spcBef>
              <a:spcAft>
                <a:spcPct val="5000"/>
              </a:spcAft>
              <a:buNone/>
            </a:pPr>
            <a:r>
              <a:rPr lang="en-US" altLang="zh-CN" sz="3200" dirty="0">
                <a:solidFill>
                  <a:srgbClr val="FDAD23"/>
                </a:solidFill>
                <a:latin typeface="Verdana" panose="020B0604030504040204" pitchFamily="34" charset="0"/>
              </a:rPr>
              <a:t>			    print</a:t>
            </a:r>
            <a:r>
              <a:rPr lang="en-US" altLang="zh-CN" sz="3200" dirty="0">
                <a:solidFill>
                  <a:srgbClr val="FDAD23"/>
                </a:solidFill>
              </a:rPr>
              <a:t>(Y)</a:t>
            </a:r>
          </a:p>
          <a:p>
            <a:pPr>
              <a:spcBef>
                <a:spcPct val="5000"/>
              </a:spcBef>
              <a:spcAft>
                <a:spcPct val="5000"/>
              </a:spcAft>
              <a:buNone/>
            </a:pPr>
            <a:r>
              <a:rPr lang="en-US" altLang="zh-CN" sz="3200" dirty="0">
                <a:solidFill>
                  <a:srgbClr val="FDAD23"/>
                </a:solidFill>
              </a:rPr>
              <a:t>			</a:t>
            </a:r>
            <a:r>
              <a:rPr lang="en-US" altLang="zh-CN" sz="3200" dirty="0" err="1">
                <a:solidFill>
                  <a:srgbClr val="FDAD23"/>
                </a:solidFill>
                <a:latin typeface="Verdana" panose="020B0604030504040204" pitchFamily="34" charset="0"/>
              </a:rPr>
              <a:t>end_if_then</a:t>
            </a:r>
            <a:endParaRPr lang="en-US" altLang="zh-CN" sz="3200" dirty="0">
              <a:solidFill>
                <a:srgbClr val="FDAD23"/>
              </a:solidFill>
              <a:latin typeface="Verdana" panose="020B0604030504040204" pitchFamily="34" charset="0"/>
            </a:endParaRPr>
          </a:p>
          <a:p>
            <a:pPr>
              <a:spcBef>
                <a:spcPct val="5000"/>
              </a:spcBef>
              <a:spcAft>
                <a:spcPct val="5000"/>
              </a:spcAft>
              <a:buNone/>
            </a:pPr>
            <a:r>
              <a:rPr lang="en-US" altLang="zh-CN" sz="3200" dirty="0">
                <a:latin typeface="Verdana" panose="020B0604030504040204" pitchFamily="34" charset="0"/>
              </a:rPr>
              <a:t>	there is a p-use of</a:t>
            </a:r>
            <a:r>
              <a:rPr lang="en-US" altLang="zh-CN" sz="3200" dirty="0"/>
              <a:t> X </a:t>
            </a:r>
            <a:r>
              <a:rPr lang="en-US" altLang="zh-CN" sz="3200" dirty="0">
                <a:latin typeface="Verdana" panose="020B0604030504040204" pitchFamily="34" charset="0"/>
              </a:rPr>
              <a:t>and a c-use of</a:t>
            </a:r>
            <a:r>
              <a:rPr lang="en-US" altLang="zh-CN" sz="3200" dirty="0"/>
              <a:t> Y.</a:t>
            </a:r>
          </a:p>
        </p:txBody>
      </p:sp>
    </p:spTree>
    <p:extLst>
      <p:ext uri="{BB962C8B-B14F-4D97-AF65-F5344CB8AC3E}">
        <p14:creationId xmlns:p14="http://schemas.microsoft.com/office/powerpoint/2010/main" val="67226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 Definitions and Uses (cont’d)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5748" y="1625374"/>
            <a:ext cx="9895115" cy="479175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Verdana" panose="020B0604030504040204" pitchFamily="34" charset="0"/>
              </a:rPr>
              <a:t>A variable can also be used and then re-defined in a single statement when it appears:</a:t>
            </a:r>
          </a:p>
          <a:p>
            <a:pPr lvl="1"/>
            <a:r>
              <a:rPr lang="en-US" altLang="zh-CN" sz="3200" dirty="0">
                <a:latin typeface="Verdana" panose="020B0604030504040204" pitchFamily="34" charset="0"/>
              </a:rPr>
              <a:t>on </a:t>
            </a:r>
            <a:r>
              <a:rPr lang="en-US" altLang="zh-CN" sz="3200" i="1" dirty="0">
                <a:latin typeface="Verdana" panose="020B0604030504040204" pitchFamily="34" charset="0"/>
              </a:rPr>
              <a:t>both </a:t>
            </a:r>
            <a:r>
              <a:rPr lang="en-US" altLang="zh-CN" sz="3200" dirty="0">
                <a:latin typeface="Verdana" panose="020B0604030504040204" pitchFamily="34" charset="0"/>
              </a:rPr>
              <a:t>sides of an assignment statement (e.g.,</a:t>
            </a:r>
            <a:r>
              <a:rPr lang="en-US" altLang="zh-CN" sz="3200" dirty="0"/>
              <a:t> </a:t>
            </a:r>
            <a:r>
              <a:rPr lang="en-US" altLang="zh-CN" sz="3200" b="1" dirty="0">
                <a:solidFill>
                  <a:srgbClr val="FDAD23"/>
                </a:solidFill>
              </a:rPr>
              <a:t>Y</a:t>
            </a:r>
            <a:r>
              <a:rPr lang="en-US" altLang="zh-CN" sz="3200" dirty="0"/>
              <a:t> := </a:t>
            </a:r>
            <a:r>
              <a:rPr lang="en-US" altLang="zh-CN" sz="3200" b="1" dirty="0">
                <a:solidFill>
                  <a:srgbClr val="FDAD23"/>
                </a:solidFill>
              </a:rPr>
              <a:t>Y</a:t>
            </a:r>
            <a:r>
              <a:rPr lang="en-US" altLang="zh-CN" sz="3200" dirty="0"/>
              <a:t>+X)</a:t>
            </a:r>
          </a:p>
          <a:p>
            <a:pPr lvl="1"/>
            <a:r>
              <a:rPr lang="en-US" altLang="zh-CN" sz="3200" dirty="0">
                <a:latin typeface="Verdana" panose="020B0604030504040204" pitchFamily="34" charset="0"/>
              </a:rPr>
              <a:t>as an IN/OUT parameter in a subroutine call (e.g., INCREMENT</a:t>
            </a:r>
            <a:r>
              <a:rPr lang="en-US" altLang="zh-CN" sz="3200" dirty="0"/>
              <a:t>(</a:t>
            </a:r>
            <a:r>
              <a:rPr lang="en-US" altLang="zh-CN" sz="3200" b="1" dirty="0">
                <a:solidFill>
                  <a:srgbClr val="FDAD23"/>
                </a:solidFill>
              </a:rPr>
              <a:t>Y</a:t>
            </a:r>
            <a:r>
              <a:rPr lang="en-US" altLang="zh-CN" sz="3200" dirty="0"/>
              <a:t>:IN/OUT))</a:t>
            </a:r>
          </a:p>
        </p:txBody>
      </p:sp>
    </p:spTree>
    <p:extLst>
      <p:ext uri="{BB962C8B-B14F-4D97-AF65-F5344CB8AC3E}">
        <p14:creationId xmlns:p14="http://schemas.microsoft.com/office/powerpoint/2010/main" val="69423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Dataflow Terms and Definitions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5749" y="1625374"/>
            <a:ext cx="8711293" cy="47917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3000" dirty="0">
                <a:latin typeface="Verdana" panose="020B0604030504040204" pitchFamily="34" charset="0"/>
              </a:rPr>
              <a:t>A </a:t>
            </a:r>
            <a:r>
              <a:rPr lang="en-US" altLang="zh-CN" sz="3000" i="1" dirty="0">
                <a:solidFill>
                  <a:srgbClr val="FDAD23"/>
                </a:solidFill>
                <a:latin typeface="Verdana" panose="020B0604030504040204" pitchFamily="34" charset="0"/>
              </a:rPr>
              <a:t>definition-use pair</a:t>
            </a:r>
            <a:r>
              <a:rPr lang="en-US" altLang="zh-CN" sz="3000" i="1" dirty="0">
                <a:latin typeface="Verdana" panose="020B0604030504040204" pitchFamily="34" charset="0"/>
              </a:rPr>
              <a:t> </a:t>
            </a:r>
            <a:r>
              <a:rPr lang="en-US" altLang="zh-CN" sz="3000" b="1" dirty="0">
                <a:solidFill>
                  <a:srgbClr val="FDAD23"/>
                </a:solidFill>
                <a:latin typeface="Verdana" panose="020B0604030504040204" pitchFamily="34" charset="0"/>
              </a:rPr>
              <a:t>(“du-pair”)</a:t>
            </a:r>
            <a:r>
              <a:rPr lang="en-US" altLang="zh-CN" sz="3000" dirty="0">
                <a:latin typeface="Verdana" panose="020B0604030504040204" pitchFamily="34" charset="0"/>
              </a:rPr>
              <a:t> with respect to a variable v is a double (</a:t>
            </a:r>
            <a:r>
              <a:rPr lang="en-US" altLang="zh-CN" sz="3000" dirty="0" err="1">
                <a:latin typeface="Verdana" panose="020B0604030504040204" pitchFamily="34" charset="0"/>
              </a:rPr>
              <a:t>d,u</a:t>
            </a:r>
            <a:r>
              <a:rPr lang="en-US" altLang="zh-CN" sz="3000" dirty="0">
                <a:latin typeface="Verdana" panose="020B0604030504040204" pitchFamily="34" charset="0"/>
              </a:rPr>
              <a:t>) such that d is a node in the program’s flow graph at which v is defined, u is a node or edge at which v is used</a:t>
            </a:r>
            <a:r>
              <a:rPr lang="zh-CN" altLang="en-US" sz="3000" dirty="0">
                <a:latin typeface="Verdana" panose="020B0604030504040204" pitchFamily="34" charset="0"/>
              </a:rPr>
              <a:t>。</a:t>
            </a:r>
            <a:endParaRPr lang="en-US" altLang="zh-CN" sz="3000" dirty="0">
              <a:latin typeface="Verdana" panose="020B0604030504040204" pitchFamily="34" charset="0"/>
            </a:endParaRPr>
          </a:p>
          <a:p>
            <a:pPr>
              <a:lnSpc>
                <a:spcPct val="110000"/>
              </a:lnSpc>
              <a:buNone/>
            </a:pPr>
            <a:endParaRPr lang="en-US" altLang="zh-CN" sz="3000" i="1" dirty="0">
              <a:latin typeface="Verdana" panose="020B0604030504040204" pitchFamily="34" charset="0"/>
            </a:endParaRPr>
          </a:p>
          <a:p>
            <a:endParaRPr lang="en-US" altLang="zh-CN" sz="32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81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685800" y="1600200"/>
            <a:ext cx="2743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1. 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input</a:t>
            </a:r>
            <a:r>
              <a:rPr lang="en-US" altLang="zh-CN">
                <a:ea typeface="宋体" panose="02010600030101010101" pitchFamily="2" charset="-122"/>
              </a:rPr>
              <a:t>(A,B)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(B&gt;1) 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then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2.     A := A+7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end_if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3. 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(A&gt;10) 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then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4.     B := A+B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end_if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5. 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output</a:t>
            </a:r>
            <a:r>
              <a:rPr lang="en-US" altLang="zh-CN">
                <a:ea typeface="宋体" panose="02010600030101010101" pitchFamily="2" charset="-122"/>
              </a:rPr>
              <a:t>(A,B)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2" name="Oval 4"/>
          <p:cNvSpPr>
            <a:spLocks noChangeArrowheads="1"/>
          </p:cNvSpPr>
          <p:nvPr/>
        </p:nvSpPr>
        <p:spPr bwMode="auto">
          <a:xfrm>
            <a:off x="5105400" y="1828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Oval 5"/>
          <p:cNvSpPr>
            <a:spLocks noChangeArrowheads="1"/>
          </p:cNvSpPr>
          <p:nvPr/>
        </p:nvSpPr>
        <p:spPr bwMode="auto">
          <a:xfrm>
            <a:off x="5105400" y="3352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Oval 6"/>
          <p:cNvSpPr>
            <a:spLocks noChangeArrowheads="1"/>
          </p:cNvSpPr>
          <p:nvPr/>
        </p:nvSpPr>
        <p:spPr bwMode="auto">
          <a:xfrm>
            <a:off x="6096000" y="2590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>
            <a:off x="5562600" y="2286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8"/>
          <p:cNvSpPr>
            <a:spLocks noChangeShapeType="1"/>
          </p:cNvSpPr>
          <p:nvPr/>
        </p:nvSpPr>
        <p:spPr bwMode="auto">
          <a:xfrm flipH="1">
            <a:off x="5562600" y="2971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5334000" y="2362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Freeform 10"/>
          <p:cNvSpPr>
            <a:spLocks/>
          </p:cNvSpPr>
          <p:nvPr/>
        </p:nvSpPr>
        <p:spPr bwMode="auto">
          <a:xfrm>
            <a:off x="5486400" y="1447800"/>
            <a:ext cx="152400" cy="457200"/>
          </a:xfrm>
          <a:custGeom>
            <a:avLst/>
            <a:gdLst>
              <a:gd name="T0" fmla="*/ 2147483646 w 96"/>
              <a:gd name="T1" fmla="*/ 0 h 288"/>
              <a:gd name="T2" fmla="*/ 0 w 96"/>
              <a:gd name="T3" fmla="*/ 2147483646 h 288"/>
              <a:gd name="T4" fmla="*/ 2147483646 w 96"/>
              <a:gd name="T5" fmla="*/ 2147483646 h 288"/>
              <a:gd name="T6" fmla="*/ 0 w 96"/>
              <a:gd name="T7" fmla="*/ 2147483646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Freeform 11"/>
          <p:cNvSpPr>
            <a:spLocks/>
          </p:cNvSpPr>
          <p:nvPr/>
        </p:nvSpPr>
        <p:spPr bwMode="auto">
          <a:xfrm>
            <a:off x="5257800" y="5410200"/>
            <a:ext cx="152400" cy="457200"/>
          </a:xfrm>
          <a:custGeom>
            <a:avLst/>
            <a:gdLst>
              <a:gd name="T0" fmla="*/ 2147483646 w 96"/>
              <a:gd name="T1" fmla="*/ 0 h 288"/>
              <a:gd name="T2" fmla="*/ 0 w 96"/>
              <a:gd name="T3" fmla="*/ 2147483646 h 288"/>
              <a:gd name="T4" fmla="*/ 2147483646 w 96"/>
              <a:gd name="T5" fmla="*/ 2147483646 h 288"/>
              <a:gd name="T6" fmla="*/ 0 w 96"/>
              <a:gd name="T7" fmla="*/ 2147483646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88"/>
              <a:gd name="T14" fmla="*/ 96 w 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88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96" y="160"/>
                  <a:pt x="96" y="192"/>
                </a:cubicBezTo>
                <a:cubicBezTo>
                  <a:pt x="96" y="224"/>
                  <a:pt x="16" y="272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Oval 13"/>
          <p:cNvSpPr>
            <a:spLocks noChangeArrowheads="1"/>
          </p:cNvSpPr>
          <p:nvPr/>
        </p:nvSpPr>
        <p:spPr bwMode="auto">
          <a:xfrm>
            <a:off x="5105400" y="4876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Oval 14"/>
          <p:cNvSpPr>
            <a:spLocks noChangeArrowheads="1"/>
          </p:cNvSpPr>
          <p:nvPr/>
        </p:nvSpPr>
        <p:spPr bwMode="auto">
          <a:xfrm>
            <a:off x="6096000" y="4114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Line 15"/>
          <p:cNvSpPr>
            <a:spLocks noChangeShapeType="1"/>
          </p:cNvSpPr>
          <p:nvPr/>
        </p:nvSpPr>
        <p:spPr bwMode="auto">
          <a:xfrm>
            <a:off x="5562600" y="3810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16"/>
          <p:cNvSpPr>
            <a:spLocks noChangeShapeType="1"/>
          </p:cNvSpPr>
          <p:nvPr/>
        </p:nvSpPr>
        <p:spPr bwMode="auto">
          <a:xfrm flipH="1">
            <a:off x="5562600" y="4495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17"/>
          <p:cNvSpPr>
            <a:spLocks noChangeShapeType="1"/>
          </p:cNvSpPr>
          <p:nvPr/>
        </p:nvSpPr>
        <p:spPr bwMode="auto">
          <a:xfrm>
            <a:off x="5334000" y="3886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Text Box 20"/>
          <p:cNvSpPr txBox="1">
            <a:spLocks noChangeArrowheads="1"/>
          </p:cNvSpPr>
          <p:nvPr/>
        </p:nvSpPr>
        <p:spPr bwMode="auto">
          <a:xfrm>
            <a:off x="5105400" y="1905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6" name="Text Box 22"/>
          <p:cNvSpPr txBox="1">
            <a:spLocks noChangeArrowheads="1"/>
          </p:cNvSpPr>
          <p:nvPr/>
        </p:nvSpPr>
        <p:spPr bwMode="auto">
          <a:xfrm>
            <a:off x="6172200" y="2667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7" name="Text Box 23"/>
          <p:cNvSpPr txBox="1">
            <a:spLocks noChangeArrowheads="1"/>
          </p:cNvSpPr>
          <p:nvPr/>
        </p:nvSpPr>
        <p:spPr bwMode="auto">
          <a:xfrm>
            <a:off x="5105400" y="3352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8" name="Text Box 24"/>
          <p:cNvSpPr txBox="1">
            <a:spLocks noChangeArrowheads="1"/>
          </p:cNvSpPr>
          <p:nvPr/>
        </p:nvSpPr>
        <p:spPr bwMode="auto">
          <a:xfrm>
            <a:off x="6172200" y="4114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5105400" y="4876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0" name="Text Box 26"/>
          <p:cNvSpPr txBox="1">
            <a:spLocks noChangeArrowheads="1"/>
          </p:cNvSpPr>
          <p:nvPr/>
        </p:nvSpPr>
        <p:spPr bwMode="auto">
          <a:xfrm>
            <a:off x="5715000" y="1676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input(A,B)</a:t>
            </a:r>
          </a:p>
        </p:txBody>
      </p:sp>
      <p:sp>
        <p:nvSpPr>
          <p:cNvPr id="81" name="Text Box 27"/>
          <p:cNvSpPr txBox="1">
            <a:spLocks noChangeArrowheads="1"/>
          </p:cNvSpPr>
          <p:nvPr/>
        </p:nvSpPr>
        <p:spPr bwMode="auto">
          <a:xfrm>
            <a:off x="6629400" y="26670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A := A+7</a:t>
            </a:r>
          </a:p>
        </p:txBody>
      </p: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6629400" y="41148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B := A+B</a:t>
            </a:r>
          </a:p>
        </p:txBody>
      </p:sp>
      <p:sp>
        <p:nvSpPr>
          <p:cNvPr id="83" name="Text Box 29"/>
          <p:cNvSpPr txBox="1">
            <a:spLocks noChangeArrowheads="1"/>
          </p:cNvSpPr>
          <p:nvPr/>
        </p:nvSpPr>
        <p:spPr bwMode="auto">
          <a:xfrm>
            <a:off x="5791200" y="21336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B&gt;1</a:t>
            </a:r>
          </a:p>
        </p:txBody>
      </p:sp>
      <p:sp>
        <p:nvSpPr>
          <p:cNvPr id="84" name="Text Box 30"/>
          <p:cNvSpPr txBox="1">
            <a:spLocks noChangeArrowheads="1"/>
          </p:cNvSpPr>
          <p:nvPr/>
        </p:nvSpPr>
        <p:spPr bwMode="auto">
          <a:xfrm>
            <a:off x="4724400" y="2667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5791200" y="36576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A&gt;10</a:t>
            </a:r>
          </a:p>
        </p:txBody>
      </p:sp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4495800" y="4114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A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7" name="Text Box 33"/>
          <p:cNvSpPr txBox="1">
            <a:spLocks noChangeArrowheads="1"/>
          </p:cNvSpPr>
          <p:nvPr/>
        </p:nvSpPr>
        <p:spPr bwMode="auto">
          <a:xfrm>
            <a:off x="5638800" y="50292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output(A,B)</a:t>
            </a:r>
          </a:p>
        </p:txBody>
      </p:sp>
    </p:spTree>
    <p:extLst>
      <p:ext uri="{BB962C8B-B14F-4D97-AF65-F5344CB8AC3E}">
        <p14:creationId xmlns:p14="http://schemas.microsoft.com/office/powerpoint/2010/main" val="212549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3575</TotalTime>
  <Words>2018</Words>
  <Application>Microsoft Office PowerPoint</Application>
  <PresentationFormat>宽屏</PresentationFormat>
  <Paragraphs>483</Paragraphs>
  <Slides>30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等线</vt:lpstr>
      <vt:lpstr>微软雅黑</vt:lpstr>
      <vt:lpstr>微软雅黑 Light</vt:lpstr>
      <vt:lpstr>Arial</vt:lpstr>
      <vt:lpstr>Calibri</vt:lpstr>
      <vt:lpstr>Century Gothic</vt:lpstr>
      <vt:lpstr>Times New Roman</vt:lpstr>
      <vt:lpstr>Verdana</vt:lpstr>
      <vt:lpstr>Wingdings</vt:lpstr>
      <vt:lpstr>Office 主题​​</vt:lpstr>
      <vt:lpstr>Session 4   White-Box Testing              ——3.5 Data Flow Testing</vt:lpstr>
      <vt:lpstr>Dataflow Coverage</vt:lpstr>
      <vt:lpstr>Data Flow Testing</vt:lpstr>
      <vt:lpstr>Variable Definitions and Uses</vt:lpstr>
      <vt:lpstr>Variable Definitions and Uses (cont’d)</vt:lpstr>
      <vt:lpstr>Variable Definitions and Uses (cont’d)</vt:lpstr>
      <vt:lpstr>Variable Definitions and Uses (cont’d)</vt:lpstr>
      <vt:lpstr>Other Dataflow Terms and Definitions</vt:lpstr>
      <vt:lpstr>Example 1</vt:lpstr>
      <vt:lpstr>Identifying DU-Pairs – Variable A</vt:lpstr>
      <vt:lpstr>Exercise</vt:lpstr>
      <vt:lpstr>Identifying DU-Pairs – Variable X</vt:lpstr>
      <vt:lpstr>Identifying DU-Pairs – Variable X</vt:lpstr>
      <vt:lpstr>Data Flow Testing</vt:lpstr>
      <vt:lpstr>def-clear path</vt:lpstr>
      <vt:lpstr>Dataflow Test Coverage Criteria</vt:lpstr>
      <vt:lpstr>Example</vt:lpstr>
      <vt:lpstr>Dataflow Test Coverage Criteria (cont’d)</vt:lpstr>
      <vt:lpstr>Def-Clear Paths Subsumed by &lt;1,2,3,4,5&gt; for Variable A</vt:lpstr>
      <vt:lpstr>Def-Clear Paths Subsumed by &lt;1,2,3,4,5&gt; for Variable B</vt:lpstr>
      <vt:lpstr>Dataflow Test Coverage Criteria (cont’d)</vt:lpstr>
      <vt:lpstr>Dataflow Test Coverage Criteria (cont’d)</vt:lpstr>
      <vt:lpstr>Example</vt:lpstr>
      <vt:lpstr>Dataflow Test Coverage Criteria (cont’d)</vt:lpstr>
      <vt:lpstr>Def-Clear Paths Subsumed by &lt;1,3,4,5&gt; for Variable A</vt:lpstr>
      <vt:lpstr>Def-Clear Paths Subsumed by &lt;1,3,4,5&gt; for Variable B</vt:lpstr>
      <vt:lpstr>Dataflow Test Coverage Criteria (cont’d)</vt:lpstr>
      <vt:lpstr>Another Dataflow Test Coverage Criterion</vt:lpstr>
      <vt:lpstr>Example</vt:lpstr>
      <vt:lpstr>Summary of White-Box Coverage Relationships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麻醉的起源</dc:title>
  <dc:creator>月烊 游</dc:creator>
  <cp:lastModifiedBy>高歌</cp:lastModifiedBy>
  <cp:revision>653</cp:revision>
  <dcterms:created xsi:type="dcterms:W3CDTF">2019-05-27T02:30:01Z</dcterms:created>
  <dcterms:modified xsi:type="dcterms:W3CDTF">2022-10-31T02:05:27Z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2052-1.0.0.1203</vt:lpwstr>
  </property>
</Properties>
</file>