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45"/>
  </p:handoutMasterIdLst>
  <p:sldIdLst>
    <p:sldId id="350" r:id="rId3"/>
    <p:sldId id="351" r:id="rId4"/>
    <p:sldId id="304" r:id="rId6"/>
    <p:sldId id="389" r:id="rId7"/>
    <p:sldId id="379" r:id="rId8"/>
    <p:sldId id="380" r:id="rId9"/>
    <p:sldId id="382" r:id="rId10"/>
    <p:sldId id="388" r:id="rId11"/>
    <p:sldId id="392" r:id="rId12"/>
    <p:sldId id="394" r:id="rId13"/>
    <p:sldId id="395" r:id="rId14"/>
    <p:sldId id="391" r:id="rId15"/>
    <p:sldId id="393" r:id="rId16"/>
    <p:sldId id="472" r:id="rId17"/>
    <p:sldId id="383" r:id="rId18"/>
    <p:sldId id="384" r:id="rId19"/>
    <p:sldId id="385" r:id="rId20"/>
    <p:sldId id="386" r:id="rId21"/>
    <p:sldId id="397" r:id="rId22"/>
    <p:sldId id="398" r:id="rId23"/>
    <p:sldId id="436" r:id="rId24"/>
    <p:sldId id="404" r:id="rId25"/>
    <p:sldId id="405" r:id="rId26"/>
    <p:sldId id="437" r:id="rId27"/>
    <p:sldId id="438" r:id="rId28"/>
    <p:sldId id="453" r:id="rId29"/>
    <p:sldId id="454" r:id="rId30"/>
    <p:sldId id="457" r:id="rId31"/>
    <p:sldId id="414" r:id="rId32"/>
    <p:sldId id="415" r:id="rId33"/>
    <p:sldId id="416" r:id="rId34"/>
    <p:sldId id="417" r:id="rId35"/>
    <p:sldId id="418" r:id="rId36"/>
    <p:sldId id="458" r:id="rId37"/>
    <p:sldId id="459" r:id="rId38"/>
    <p:sldId id="461" r:id="rId39"/>
    <p:sldId id="464" r:id="rId40"/>
    <p:sldId id="460" r:id="rId41"/>
    <p:sldId id="430" r:id="rId42"/>
    <p:sldId id="462" r:id="rId43"/>
    <p:sldId id="466" r:id="rId44"/>
  </p:sldIdLst>
  <p:sldSz cx="9144000" cy="6858000" type="screen4x3"/>
  <p:notesSz cx="7099300" cy="10234930"/>
  <p:custDataLst>
    <p:tags r:id="rId49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5F5F5F"/>
    <a:srgbClr val="DDDDDD"/>
    <a:srgbClr val="FEFEFE"/>
    <a:srgbClr val="EAEAEA"/>
    <a:srgbClr val="F8F8F8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13"/>
    <p:restoredTop sz="78838"/>
  </p:normalViewPr>
  <p:slideViewPr>
    <p:cSldViewPr showGuides="1">
      <p:cViewPr varScale="1">
        <p:scale>
          <a:sx n="70" d="100"/>
          <a:sy n="70" d="100"/>
        </p:scale>
        <p:origin x="120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9" Type="http://schemas.openxmlformats.org/officeDocument/2006/relationships/tags" Target="tags/tag1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4988" cy="511175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l" eaLnBrk="1" latinLnBrk="1" hangingPunct="1">
              <a:spcBef>
                <a:spcPct val="50000"/>
              </a:spcBef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4988" cy="511175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r" eaLnBrk="1" latinLnBrk="1" hangingPunct="1">
              <a:spcBef>
                <a:spcPct val="50000"/>
              </a:spcBef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2556DB4-0433-4C79-8378-0E2032C89DE2}" type="datetimeFigureOut">
              <a:rPr kumimoji="1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4988" cy="511175"/>
          </a:xfrm>
          <a:prstGeom prst="rect">
            <a:avLst/>
          </a:prstGeom>
        </p:spPr>
        <p:txBody>
          <a:bodyPr vert="horz" lIns="94265" tIns="47133" rIns="94265" bIns="47133" rtlCol="0" anchor="b"/>
          <a:lstStyle>
            <a:lvl1pPr algn="l" eaLnBrk="1" latinLnBrk="1" hangingPunct="1">
              <a:spcBef>
                <a:spcPct val="50000"/>
              </a:spcBef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4988" cy="511175"/>
          </a:xfrm>
          <a:prstGeom prst="rect">
            <a:avLst/>
          </a:prstGeom>
        </p:spPr>
        <p:txBody>
          <a:bodyPr vert="horz" wrap="square" lIns="94265" tIns="47133" rIns="94265" bIns="47133" numCol="1" anchor="b" anchorCtr="0" compatLnSpc="1"/>
          <a:lstStyle>
            <a:lvl1pPr algn="r" eaLnBrk="1" latinLnBrk="1" hangingPunct="1">
              <a:spcBef>
                <a:spcPct val="50000"/>
              </a:spcBef>
              <a:defRPr sz="1200"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41A6CD-3230-4A77-B664-49DC3F40B0DE}" type="slidenum">
              <a:rPr kumimoji="1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265" tIns="47133" rIns="94265" bIns="47133" numCol="1" anchor="t" anchorCtr="0" compatLnSpc="1"/>
          <a:lstStyle>
            <a:lvl1pPr eaLnBrk="1" latinLnBrk="0" hangingPunct="1">
              <a:spcBef>
                <a:spcPct val="0"/>
              </a:spcBef>
              <a:defRPr kumimoji="0"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265" tIns="47133" rIns="94265" bIns="47133" numCol="1" anchor="t" anchorCtr="0" compatLnSpc="1"/>
          <a:lstStyle>
            <a:lvl1pPr algn="r" eaLnBrk="1" latinLnBrk="0" hangingPunct="1">
              <a:spcBef>
                <a:spcPct val="0"/>
              </a:spcBef>
              <a:defRPr kumimoji="0"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2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78488" cy="4606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265" tIns="47133" rIns="94265" bIns="47133" numCol="1" anchor="t" anchorCtr="0" compatLnSpc="1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265" tIns="47133" rIns="94265" bIns="47133" numCol="1" anchor="b" anchorCtr="0" compatLnSpc="1"/>
          <a:lstStyle>
            <a:lvl1pPr eaLnBrk="1" latinLnBrk="0" hangingPunct="1">
              <a:spcBef>
                <a:spcPct val="0"/>
              </a:spcBef>
              <a:defRPr kumimoji="0"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265" tIns="47133" rIns="94265" bIns="47133" numCol="1" anchor="b" anchorCtr="0" compatLnSpc="1"/>
          <a:lstStyle>
            <a:lvl1pPr algn="r" eaLnBrk="1" latinLnBrk="0" hangingPunct="1">
              <a:spcBef>
                <a:spcPct val="0"/>
              </a:spcBef>
              <a:defRPr kumimoji="0" sz="12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A2FD86-08B0-4AA2-B927-122F4D9C838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</a:ln>
        </p:spPr>
        <p:txBody>
          <a:bodyPr lIns="94265" tIns="47133" rIns="94265" bIns="47133"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宋体" panose="02010600030101010101" pitchFamily="2" charset="-122"/>
              </a:rPr>
            </a:fld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4265" tIns="47133" rIns="94265" bIns="47133" anchor="t" anchorCtr="0"/>
          <a:p>
            <a:pPr lvl="0" eaLnBrk="1" hangingPunct="1"/>
            <a:endParaRPr lang="en-I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85800" y="3197225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A2CA2C-9321-4A8A-916D-719BC69F9C87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8F5FF2-6564-4780-A30D-F15B41912ECA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E6359C-AD78-441A-B253-54E3DAA65703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3025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0825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40BF568-CD3B-4282-B0C1-D776548331FC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85800" y="3143250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80B1EF9-4D5D-4940-B636-EE82AB16DA92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99E8EE-9C51-43BE-B83F-1EAFD328A508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1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582D45-ABED-4C99-8ED2-D396991FB5B3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BACFF44-3A23-4221-BC1E-C47D698AE305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FFFEA4-D168-4FDE-90FF-57B9F2DA51ED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786063" y="1054100"/>
            <a:ext cx="5903913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B7AA07D-CBBC-450D-A64A-4F5470D7BD39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58549B5-5910-4C57-BEFF-FD79977C9F0C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0" y="6678613"/>
            <a:ext cx="9144000" cy="179388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spcBef>
                <a:spcPct val="50000"/>
              </a:spcBef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spcBef>
                <a:spcPct val="50000"/>
              </a:spcBef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</p:spPr>
        <p:txBody>
          <a:bodyPr vert="horz" wrap="square" lIns="45720" tIns="45720" rIns="45720" bIns="45720" numCol="1" anchor="ctr" anchorCtr="0" compatLnSpc="1"/>
          <a:lstStyle>
            <a:lvl1pPr algn="ctr" eaLnBrk="1" latinLnBrk="0" hangingPunct="1">
              <a:spcBef>
                <a:spcPct val="50000"/>
              </a:spcBef>
              <a:defRPr kumimoji="0" sz="1100" b="0">
                <a:solidFill>
                  <a:srgbClr val="636363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E6359C-AD78-441A-B253-54E3DAA65703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5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ß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305800" cy="1470025"/>
          </a:xfrm>
        </p:spPr>
        <p:txBody>
          <a:bodyPr vert="horz" wrap="square" lIns="91440" tIns="45720" rIns="91440" bIns="45720" anchor="b" anchorCtr="0"/>
          <a:p>
            <a:pPr eaLnBrk="1" hangingPunct="1">
              <a:lnSpc>
                <a:spcPct val="150000"/>
              </a:lnSpc>
              <a:buClrTx/>
              <a:buSzTx/>
              <a:buFontTx/>
              <a:buNone/>
            </a:pPr>
            <a:r>
              <a:rPr lang="en-US" altLang="zh-CN" sz="4800" dirty="0">
                <a:ea typeface="微软雅黑" panose="020B0503020204020204" pitchFamily="34" charset="-122"/>
              </a:rPr>
              <a:t>Session 7</a:t>
            </a:r>
            <a:br>
              <a:rPr lang="en-US" altLang="zh-CN" sz="4800" dirty="0">
                <a:ea typeface="微软雅黑" panose="020B0503020204020204" pitchFamily="34" charset="-122"/>
              </a:rPr>
            </a:br>
            <a:r>
              <a:rPr lang="en-US" altLang="zh-CN" sz="4800" dirty="0">
                <a:ea typeface="微软雅黑" panose="020B0503020204020204" pitchFamily="34" charset="-122"/>
              </a:rPr>
              <a:t> Black-Box Testing (1)</a:t>
            </a:r>
            <a:br>
              <a:rPr lang="en-US" altLang="zh-CN" sz="4800" dirty="0">
                <a:ea typeface="微软雅黑" panose="020B0503020204020204" pitchFamily="34" charset="-122"/>
              </a:rPr>
            </a:br>
            <a:r>
              <a:rPr lang="en-US" altLang="zh-CN" sz="3200" dirty="0">
                <a:solidFill>
                  <a:srgbClr val="3333C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-- Boundary Value Analysis</a:t>
            </a:r>
            <a:endParaRPr lang="zh-CN" altLang="en-US" sz="3200" dirty="0"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905000" y="4419600"/>
            <a:ext cx="6400800" cy="17526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/>
              <a:buNone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chengbaolei@suda.edu.cn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642938" y="152400"/>
            <a:ext cx="7772400" cy="1143000"/>
          </a:xfrm>
        </p:spPr>
        <p:txBody>
          <a:bodyPr vert="horz" wrap="square" lIns="91440" tIns="45720" rIns="91440" bIns="45720" anchor="ctr" anchorCtr="0"/>
          <a:p>
            <a:pPr marL="342900" indent="-342900" eaLnBrk="1" hangingPunct="1"/>
            <a:r>
              <a:rPr lang="en-US" altLang="zh-CN" sz="3600" dirty="0">
                <a:latin typeface="Arial" panose="020B0604020202020204" pitchFamily="34" charset="0"/>
                <a:ea typeface="宋体" panose="02010600030101010101" pitchFamily="2" charset="-122"/>
              </a:rPr>
              <a:t>4.2 </a:t>
            </a:r>
            <a:r>
              <a:rPr lang="en-US" altLang="zh-CN" sz="3600" dirty="0">
                <a:ea typeface="宋体" panose="02010600030101010101" pitchFamily="2" charset="-122"/>
              </a:rPr>
              <a:t>Boundary Value Analysis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361950" y="1419225"/>
            <a:ext cx="8424863" cy="47244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黑体" panose="02010609060101010101" pitchFamily="49" charset="-122"/>
              </a:rPr>
              <a:t>What happens when a physical quantity exceeds its maximum?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en-US" altLang="zh-CN" dirty="0">
                <a:ea typeface="黑体" panose="02010609060101010101" pitchFamily="49" charset="-122"/>
              </a:rPr>
              <a:t>Robustness Testing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/>
            <a:r>
              <a:rPr lang="en-US" altLang="zh-CN" dirty="0">
                <a:ea typeface="黑体" panose="02010609060101010101" pitchFamily="49" charset="-122"/>
              </a:rPr>
              <a:t>Robustness testing is a simple extension of boundary value analysis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/>
            <a:r>
              <a:rPr lang="en-US" altLang="zh-CN" dirty="0">
                <a:ea typeface="黑体" panose="02010609060101010101" pitchFamily="49" charset="-122"/>
              </a:rPr>
              <a:t>We see what happens when the extreme are exceeded with a value slightly greater than the maximum (max+) and a value slightly less than the minimum (min-)</a:t>
            </a:r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642938" y="152400"/>
            <a:ext cx="7772400" cy="1143000"/>
          </a:xfrm>
        </p:spPr>
        <p:txBody>
          <a:bodyPr vert="horz" wrap="square" lIns="91440" tIns="45720" rIns="91440" bIns="45720" anchor="ctr" anchorCtr="0"/>
          <a:p>
            <a:pPr marL="342900" indent="-342900" eaLnBrk="1" hangingPunct="1"/>
            <a:r>
              <a:rPr lang="en-US" altLang="zh-CN" sz="3600" dirty="0">
                <a:latin typeface="Arial" panose="020B0604020202020204" pitchFamily="34" charset="0"/>
                <a:ea typeface="宋体" panose="02010600030101010101" pitchFamily="2" charset="-122"/>
              </a:rPr>
              <a:t>4.2 </a:t>
            </a:r>
            <a:r>
              <a:rPr lang="en-US" altLang="zh-CN" sz="3600" dirty="0">
                <a:ea typeface="宋体" panose="02010600030101010101" pitchFamily="2" charset="-122"/>
              </a:rPr>
              <a:t>Boundary Value Analysis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1214438"/>
            <a:ext cx="8424863" cy="4724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39725" marR="0" lvl="0" indent="-28257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Blip>
                <a:blip r:embed="rId1"/>
              </a:buBlip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is based on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single fault assumption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9775" marR="0" lvl="1" indent="-28257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Blip>
                <a:blip r:embed="rId1"/>
              </a:buBlip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“Failures are only rarely as a result of the simultaneous occurrence of two or more faults”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9775" marR="0" lvl="1" indent="-28257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Blip>
                <a:blip r:embed="rId1"/>
              </a:buBlip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Normal Boundary Values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9775" marR="0" lvl="1" indent="-28257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Blip>
                <a:blip r:embed="rId1"/>
              </a:buBlip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Robustness Boundary Values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is interested in what happens when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more than one variable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has an extreme value.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9775" marR="0" lvl="1" indent="-28257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Blip>
                <a:blip r:embed="rId1"/>
              </a:buBlip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Multiple Variable of Boundary Values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(Worst-Case Testing) 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9775" marR="0" lvl="1" indent="-28257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Blip>
                <a:blip r:embed="rId1"/>
              </a:buBlip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Robust Multiple Variable of Boundary Values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Robust Worst-Case Testing)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642938" y="152400"/>
            <a:ext cx="7772400" cy="1143000"/>
          </a:xfrm>
        </p:spPr>
        <p:txBody>
          <a:bodyPr vert="horz" wrap="square" lIns="91440" tIns="45720" rIns="91440" bIns="45720" anchor="ctr" anchorCtr="0"/>
          <a:p>
            <a:pPr marL="342900" indent="-342900" eaLnBrk="1" hangingPunct="1"/>
            <a:r>
              <a:rPr lang="en-US" altLang="zh-CN" sz="3600" dirty="0">
                <a:latin typeface="Arial" panose="020B0604020202020204" pitchFamily="34" charset="0"/>
                <a:ea typeface="宋体" panose="02010600030101010101" pitchFamily="2" charset="-122"/>
              </a:rPr>
              <a:t>4.2 </a:t>
            </a:r>
            <a:r>
              <a:rPr lang="en-US" altLang="zh-CN" sz="3600" dirty="0">
                <a:ea typeface="宋体" panose="02010600030101010101" pitchFamily="2" charset="-122"/>
              </a:rPr>
              <a:t>Boundary Value Analysis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61950" y="1419225"/>
            <a:ext cx="8424863" cy="4724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/>
            </a:pP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Boundary Value Analysis 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techniques include:</a:t>
            </a:r>
            <a:endParaRPr kumimoji="0" lang="en-US" altLang="zh-CN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739775" marR="0" lvl="1" indent="-28257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Blip>
                <a:blip r:embed="rId1"/>
              </a:buBlip>
              <a:defRPr/>
            </a:pP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Normal Boundary Values</a:t>
            </a:r>
            <a:endParaRPr kumimoji="0" lang="en-US" altLang="zh-CN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9775" marR="0" lvl="1" indent="-28257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Blip>
                <a:blip r:embed="rId1"/>
              </a:buBlip>
              <a:defRPr/>
            </a:pP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Robustness Boundary Values</a:t>
            </a:r>
            <a:endParaRPr kumimoji="0" lang="en-US" altLang="zh-CN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9775" marR="0" lvl="1" indent="-28257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Blip>
                <a:blip r:embed="rId1"/>
              </a:buBlip>
              <a:defRPr/>
            </a:pP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Multiple Variable of Boundary Values</a:t>
            </a:r>
            <a:endParaRPr kumimoji="0" lang="en-US" altLang="zh-CN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39825" marR="0" lvl="2" indent="-28257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Blip>
                <a:blip r:embed="rId1"/>
              </a:buBlip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(Worst-Case Testing) </a:t>
            </a:r>
            <a:endParaRPr kumimoji="0" lang="en-US" altLang="zh-CN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9775" marR="0" lvl="1" indent="-28257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Blip>
                <a:blip r:embed="rId1"/>
              </a:buBlip>
              <a:defRPr/>
            </a:pP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Robust Multiple Variable of Boundary Values</a:t>
            </a:r>
            <a:endParaRPr kumimoji="0" lang="en-US" altLang="zh-CN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39825" marR="0" lvl="2" indent="-28257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Blip>
                <a:blip r:embed="rId1"/>
              </a:buBlip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Robust Worst-Case Testing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642938" y="152400"/>
            <a:ext cx="7772400" cy="1143000"/>
          </a:xfrm>
        </p:spPr>
        <p:txBody>
          <a:bodyPr vert="horz" wrap="square" lIns="91440" tIns="45720" rIns="91440" bIns="45720" anchor="ctr" anchorCtr="0"/>
          <a:p>
            <a:pPr marL="342900" indent="-342900" eaLnBrk="1" hangingPunct="1"/>
            <a:r>
              <a:rPr lang="en-US" altLang="zh-CN" sz="3600" dirty="0">
                <a:latin typeface="Arial" panose="020B0604020202020204" pitchFamily="34" charset="0"/>
                <a:ea typeface="宋体" panose="02010600030101010101" pitchFamily="2" charset="-122"/>
              </a:rPr>
              <a:t>4.2 </a:t>
            </a:r>
            <a:r>
              <a:rPr lang="en-US" altLang="zh-CN" sz="3600" dirty="0">
                <a:ea typeface="宋体" panose="02010600030101010101" pitchFamily="2" charset="-122"/>
              </a:rPr>
              <a:t>Boundary Value Analysis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361950" y="1419225"/>
            <a:ext cx="8424863" cy="47244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b="1" dirty="0">
                <a:ea typeface="黑体" panose="02010609060101010101" pitchFamily="49" charset="-122"/>
              </a:rPr>
              <a:t>Example2 (with two variables): </a:t>
            </a:r>
            <a:endParaRPr lang="en-US" altLang="zh-CN" b="1" dirty="0">
              <a:ea typeface="黑体" panose="02010609060101010101" pitchFamily="49" charset="-122"/>
            </a:endParaRPr>
          </a:p>
          <a:p>
            <a:r>
              <a:rPr lang="en-US" altLang="zh-CN" dirty="0">
                <a:ea typeface="黑体" panose="02010609060101010101" pitchFamily="49" charset="-122"/>
              </a:rPr>
              <a:t>Function F with two variables x, and y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/>
            <a:r>
              <a:rPr lang="en-US" altLang="zh-CN" dirty="0">
                <a:ea typeface="黑体" panose="02010609060101010101" pitchFamily="49" charset="-122"/>
              </a:rPr>
              <a:t>a =&lt; x =&lt; b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/>
            <a:r>
              <a:rPr lang="en-US" altLang="zh-CN" dirty="0">
                <a:ea typeface="黑体" panose="02010609060101010101" pitchFamily="49" charset="-122"/>
              </a:rPr>
              <a:t>c =&lt; y =&lt; d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en-US" altLang="zh-CN" dirty="0">
                <a:ea typeface="黑体" panose="02010609060101010101" pitchFamily="49" charset="-122"/>
              </a:rPr>
              <a:t>At least how many test cases should be created by using boundary value analysis?</a:t>
            </a:r>
            <a:endParaRPr lang="en-US" altLang="zh-CN" dirty="0">
              <a:ea typeface="黑体" panose="02010609060101010101" pitchFamily="49" charset="-122"/>
            </a:endParaRPr>
          </a:p>
          <a:p>
            <a:endParaRPr lang="zh-CN" altLang="en-US" dirty="0">
              <a:ea typeface="黑体" panose="02010609060101010101" pitchFamily="49" charset="-122"/>
            </a:endParaRPr>
          </a:p>
          <a:p>
            <a:endParaRPr lang="zh-CN" altLang="en-US" dirty="0">
              <a:ea typeface="黑体" panose="02010609060101010101" pitchFamily="49" charset="-122"/>
            </a:endParaRPr>
          </a:p>
          <a:p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A48D-B8D4-430A-AE1C-E921A6F75A10}" type="slidenum">
              <a:rPr lang="zh-CN" altLang="en-US" sz="825" smtClean="0"/>
            </a:fld>
            <a:endParaRPr lang="zh-CN" altLang="en-US" sz="825"/>
          </a:p>
        </p:txBody>
      </p:sp>
      <p:graphicFrame>
        <p:nvGraphicFramePr>
          <p:cNvPr id="5" name="Group 288"/>
          <p:cNvGraphicFramePr>
            <a:graphicFrameLocks noGrp="1"/>
          </p:cNvGraphicFramePr>
          <p:nvPr>
            <p:ph sz="half" idx="4294967295"/>
          </p:nvPr>
        </p:nvGraphicFramePr>
        <p:xfrm>
          <a:off x="2668872" y="1835603"/>
          <a:ext cx="3185795" cy="2935605"/>
        </p:xfrm>
        <a:graphic>
          <a:graphicData uri="http://schemas.openxmlformats.org/drawingml/2006/table">
            <a:tbl>
              <a:tblPr/>
              <a:tblGrid>
                <a:gridCol w="855980"/>
                <a:gridCol w="817880"/>
                <a:gridCol w="702310"/>
                <a:gridCol w="809625"/>
              </a:tblGrid>
              <a:tr h="269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测试用例</a:t>
                      </a:r>
                      <a:endParaRPr kumimoji="0" lang="zh-CN" alt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fr-FR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X1</a:t>
                      </a:r>
                      <a:endParaRPr kumimoji="0" lang="fr-FR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fr-FR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X2</a:t>
                      </a:r>
                      <a:endParaRPr kumimoji="0" lang="fr-FR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预期输出</a:t>
                      </a:r>
                      <a:endParaRPr kumimoji="0" lang="zh-CN" alt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fr-FR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T1</a:t>
                      </a:r>
                      <a:endParaRPr kumimoji="0" lang="fr-FR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fr-FR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X1nom</a:t>
                      </a:r>
                      <a:endParaRPr kumimoji="0" lang="fr-FR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fr-FR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X2min</a:t>
                      </a:r>
                      <a:endParaRPr kumimoji="0" lang="fr-FR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fr-FR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F1</a:t>
                      </a:r>
                      <a:endParaRPr kumimoji="0" lang="fr-FR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fr-FR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T2</a:t>
                      </a:r>
                      <a:endParaRPr kumimoji="0" lang="fr-FR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fr-FR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X1nom</a:t>
                      </a:r>
                      <a:endParaRPr kumimoji="0" lang="fr-FR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fr-FR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X2min+</a:t>
                      </a:r>
                      <a:endParaRPr kumimoji="0" lang="fr-FR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fr-FR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F2</a:t>
                      </a:r>
                      <a:endParaRPr kumimoji="0" lang="fr-FR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fr-FR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T3</a:t>
                      </a:r>
                      <a:endParaRPr kumimoji="0" lang="fr-FR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fr-FR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X1nom</a:t>
                      </a:r>
                      <a:endParaRPr kumimoji="0" lang="fr-FR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fr-FR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X2nom</a:t>
                      </a:r>
                      <a:endParaRPr kumimoji="0" lang="fr-FR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fr-FR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F3</a:t>
                      </a:r>
                      <a:endParaRPr kumimoji="0" lang="fr-FR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fr-FR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T4</a:t>
                      </a:r>
                      <a:endParaRPr kumimoji="0" lang="fr-FR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fr-FR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X1nom</a:t>
                      </a:r>
                      <a:endParaRPr kumimoji="0" lang="fr-FR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fr-FR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X2max-</a:t>
                      </a:r>
                      <a:endParaRPr kumimoji="0" lang="fr-FR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fr-FR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F4</a:t>
                      </a:r>
                      <a:endParaRPr kumimoji="0" lang="fr-FR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fr-FR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T5</a:t>
                      </a:r>
                      <a:endParaRPr kumimoji="0" lang="fr-FR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fr-FR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X1nom</a:t>
                      </a:r>
                      <a:endParaRPr kumimoji="0" lang="fr-FR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fr-FR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X2max</a:t>
                      </a:r>
                      <a:endParaRPr kumimoji="0" lang="fr-FR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fr-FR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F5</a:t>
                      </a:r>
                      <a:endParaRPr kumimoji="0" lang="fr-FR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fr-FR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T6</a:t>
                      </a:r>
                      <a:endParaRPr kumimoji="0" lang="fr-FR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fr-FR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X1min</a:t>
                      </a:r>
                      <a:endParaRPr kumimoji="0" lang="fr-FR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fr-FR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X2nom</a:t>
                      </a:r>
                      <a:endParaRPr kumimoji="0" lang="fr-FR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fr-FR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F6</a:t>
                      </a:r>
                      <a:endParaRPr kumimoji="0" lang="fr-FR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fr-FR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T7</a:t>
                      </a:r>
                      <a:endParaRPr kumimoji="0" lang="fr-FR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fr-FR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X1min+</a:t>
                      </a:r>
                      <a:endParaRPr kumimoji="0" lang="fr-FR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fr-FR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X2nom</a:t>
                      </a:r>
                      <a:endParaRPr kumimoji="0" lang="fr-FR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fr-FR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F7</a:t>
                      </a:r>
                      <a:endParaRPr kumimoji="0" lang="fr-FR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fr-FR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T8</a:t>
                      </a:r>
                      <a:endParaRPr kumimoji="0" lang="fr-FR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fr-FR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X1max-</a:t>
                      </a:r>
                      <a:endParaRPr kumimoji="0" lang="fr-FR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fr-FR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X2nom</a:t>
                      </a:r>
                      <a:endParaRPr kumimoji="0" lang="fr-FR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fr-FR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F8</a:t>
                      </a:r>
                      <a:endParaRPr kumimoji="0" lang="fr-FR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fr-FR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T9</a:t>
                      </a:r>
                      <a:endParaRPr kumimoji="0" lang="fr-FR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fr-FR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X1max</a:t>
                      </a:r>
                      <a:endParaRPr kumimoji="0" lang="fr-FR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fr-FR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X2nom</a:t>
                      </a:r>
                      <a:endParaRPr kumimoji="0" lang="fr-FR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fr-FR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F9</a:t>
                      </a:r>
                      <a:endParaRPr kumimoji="0" lang="fr-FR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" name="Group 284"/>
          <p:cNvGrpSpPr/>
          <p:nvPr/>
        </p:nvGrpSpPr>
        <p:grpSpPr bwMode="auto">
          <a:xfrm>
            <a:off x="1102010" y="2051107"/>
            <a:ext cx="3132534" cy="1565672"/>
            <a:chOff x="113" y="1661"/>
            <a:chExt cx="2631" cy="1315"/>
          </a:xfrm>
        </p:grpSpPr>
        <p:sp>
          <p:nvSpPr>
            <p:cNvPr id="7" name="Oval 265"/>
            <p:cNvSpPr>
              <a:spLocks noChangeArrowheads="1"/>
            </p:cNvSpPr>
            <p:nvPr/>
          </p:nvSpPr>
          <p:spPr bwMode="auto">
            <a:xfrm>
              <a:off x="2018" y="1661"/>
              <a:ext cx="726" cy="1315"/>
            </a:xfrm>
            <a:prstGeom prst="ellipse">
              <a:avLst/>
            </a:prstGeom>
            <a:noFill/>
            <a:ln w="28575">
              <a:solidFill>
                <a:srgbClr val="8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8" name="AutoShape 277"/>
            <p:cNvSpPr>
              <a:spLocks noChangeArrowheads="1"/>
            </p:cNvSpPr>
            <p:nvPr/>
          </p:nvSpPr>
          <p:spPr bwMode="auto">
            <a:xfrm>
              <a:off x="113" y="2069"/>
              <a:ext cx="1225" cy="318"/>
            </a:xfrm>
            <a:prstGeom prst="wedgeRoundRectCallout">
              <a:avLst>
                <a:gd name="adj1" fmla="val 96694"/>
                <a:gd name="adj2" fmla="val -3458"/>
                <a:gd name="adj3" fmla="val 16667"/>
              </a:avLst>
            </a:prstGeom>
            <a:solidFill>
              <a:schemeClr val="accent1"/>
            </a:solidFill>
            <a:ln w="38100">
              <a:solidFill>
                <a:srgbClr val="800000"/>
              </a:solidFill>
              <a:miter lim="800000"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 b="0"/>
                <a:t>X1</a:t>
              </a:r>
              <a:r>
                <a:rPr lang="zh-CN" altLang="en-US" sz="1500" b="0"/>
                <a:t>取正常值</a:t>
              </a:r>
              <a:endParaRPr lang="zh-CN" altLang="en-US" sz="1500" b="0"/>
            </a:p>
          </p:txBody>
        </p:sp>
      </p:grpSp>
      <p:grpSp>
        <p:nvGrpSpPr>
          <p:cNvPr id="9" name="Group 285"/>
          <p:cNvGrpSpPr/>
          <p:nvPr/>
        </p:nvGrpSpPr>
        <p:grpSpPr bwMode="auto">
          <a:xfrm>
            <a:off x="4288122" y="2051107"/>
            <a:ext cx="3402806" cy="1565672"/>
            <a:chOff x="2789" y="1661"/>
            <a:chExt cx="2858" cy="1315"/>
          </a:xfrm>
        </p:grpSpPr>
        <p:sp>
          <p:nvSpPr>
            <p:cNvPr id="10" name="Oval 276"/>
            <p:cNvSpPr>
              <a:spLocks noChangeArrowheads="1"/>
            </p:cNvSpPr>
            <p:nvPr/>
          </p:nvSpPr>
          <p:spPr bwMode="auto">
            <a:xfrm>
              <a:off x="2789" y="1661"/>
              <a:ext cx="635" cy="1315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" name="AutoShape 278"/>
            <p:cNvSpPr>
              <a:spLocks noChangeArrowheads="1"/>
            </p:cNvSpPr>
            <p:nvPr/>
          </p:nvSpPr>
          <p:spPr bwMode="auto">
            <a:xfrm>
              <a:off x="4513" y="2069"/>
              <a:ext cx="1134" cy="545"/>
            </a:xfrm>
            <a:prstGeom prst="wedgeRoundRectCallout">
              <a:avLst>
                <a:gd name="adj1" fmla="val -135185"/>
                <a:gd name="adj2" fmla="val -22662"/>
                <a:gd name="adj3" fmla="val 16667"/>
              </a:avLst>
            </a:prstGeom>
            <a:solidFill>
              <a:schemeClr val="accent1"/>
            </a:solidFill>
            <a:ln w="38100">
              <a:solidFill>
                <a:srgbClr val="FF00FF"/>
              </a:solidFill>
              <a:miter lim="800000"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 b="0"/>
                <a:t>X2</a:t>
              </a:r>
              <a:r>
                <a:rPr lang="zh-CN" altLang="en-US" sz="1500" b="0"/>
                <a:t>依次取各种边界值</a:t>
              </a:r>
              <a:endParaRPr lang="zh-CN" altLang="en-US" sz="1500" b="0"/>
            </a:p>
          </p:txBody>
        </p:sp>
      </p:grpSp>
      <p:grpSp>
        <p:nvGrpSpPr>
          <p:cNvPr id="12" name="Group 287"/>
          <p:cNvGrpSpPr/>
          <p:nvPr/>
        </p:nvGrpSpPr>
        <p:grpSpPr bwMode="auto">
          <a:xfrm>
            <a:off x="4234544" y="3616778"/>
            <a:ext cx="3456385" cy="1188244"/>
            <a:chOff x="2744" y="2976"/>
            <a:chExt cx="2903" cy="998"/>
          </a:xfrm>
        </p:grpSpPr>
        <p:sp>
          <p:nvSpPr>
            <p:cNvPr id="13" name="Oval 280"/>
            <p:cNvSpPr>
              <a:spLocks noChangeArrowheads="1"/>
            </p:cNvSpPr>
            <p:nvPr/>
          </p:nvSpPr>
          <p:spPr bwMode="auto">
            <a:xfrm>
              <a:off x="2744" y="2976"/>
              <a:ext cx="635" cy="998"/>
            </a:xfrm>
            <a:prstGeom prst="ellipse">
              <a:avLst/>
            </a:prstGeom>
            <a:noFill/>
            <a:ln w="28575">
              <a:solidFill>
                <a:srgbClr val="8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4" name="AutoShape 281"/>
            <p:cNvSpPr>
              <a:spLocks noChangeArrowheads="1"/>
            </p:cNvSpPr>
            <p:nvPr/>
          </p:nvSpPr>
          <p:spPr bwMode="auto">
            <a:xfrm>
              <a:off x="4422" y="3203"/>
              <a:ext cx="1225" cy="318"/>
            </a:xfrm>
            <a:prstGeom prst="wedgeRoundRectCallout">
              <a:avLst>
                <a:gd name="adj1" fmla="val -127796"/>
                <a:gd name="adj2" fmla="val 40880"/>
                <a:gd name="adj3" fmla="val 16667"/>
              </a:avLst>
            </a:prstGeom>
            <a:solidFill>
              <a:schemeClr val="accent1"/>
            </a:solidFill>
            <a:ln w="38100">
              <a:solidFill>
                <a:srgbClr val="800000"/>
              </a:solidFill>
              <a:miter lim="800000"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 b="0"/>
                <a:t>X2</a:t>
              </a:r>
              <a:r>
                <a:rPr lang="zh-CN" altLang="en-US" sz="1500" b="0"/>
                <a:t>取正常值</a:t>
              </a:r>
              <a:endParaRPr lang="zh-CN" altLang="en-US" sz="1500" b="0"/>
            </a:p>
          </p:txBody>
        </p:sp>
      </p:grpSp>
      <p:grpSp>
        <p:nvGrpSpPr>
          <p:cNvPr id="15" name="Group 286"/>
          <p:cNvGrpSpPr/>
          <p:nvPr/>
        </p:nvGrpSpPr>
        <p:grpSpPr bwMode="auto">
          <a:xfrm>
            <a:off x="1102010" y="3616778"/>
            <a:ext cx="3078956" cy="1243013"/>
            <a:chOff x="113" y="2976"/>
            <a:chExt cx="2586" cy="1044"/>
          </a:xfrm>
        </p:grpSpPr>
        <p:sp>
          <p:nvSpPr>
            <p:cNvPr id="16" name="Oval 282"/>
            <p:cNvSpPr>
              <a:spLocks noChangeArrowheads="1"/>
            </p:cNvSpPr>
            <p:nvPr/>
          </p:nvSpPr>
          <p:spPr bwMode="auto">
            <a:xfrm>
              <a:off x="2064" y="2976"/>
              <a:ext cx="635" cy="1044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7" name="AutoShape 283"/>
            <p:cNvSpPr>
              <a:spLocks noChangeArrowheads="1"/>
            </p:cNvSpPr>
            <p:nvPr/>
          </p:nvSpPr>
          <p:spPr bwMode="auto">
            <a:xfrm>
              <a:off x="113" y="3294"/>
              <a:ext cx="1134" cy="545"/>
            </a:xfrm>
            <a:prstGeom prst="wedgeRoundRectCallout">
              <a:avLst>
                <a:gd name="adj1" fmla="val 112787"/>
                <a:gd name="adj2" fmla="val -18806"/>
                <a:gd name="adj3" fmla="val 16667"/>
              </a:avLst>
            </a:prstGeom>
            <a:solidFill>
              <a:schemeClr val="accent1"/>
            </a:solidFill>
            <a:ln w="38100">
              <a:solidFill>
                <a:srgbClr val="FF00FF"/>
              </a:solidFill>
              <a:miter lim="800000"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 b="0" dirty="0"/>
                <a:t>X1</a:t>
              </a:r>
              <a:r>
                <a:rPr lang="zh-CN" altLang="en-US" sz="1500" b="0" dirty="0"/>
                <a:t>依次取各种边界值</a:t>
              </a:r>
              <a:endParaRPr lang="zh-CN" altLang="en-US" sz="15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>
            <a:off x="-12700" y="5141913"/>
            <a:ext cx="1308100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1319213" y="2755900"/>
            <a:ext cx="0" cy="2398713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471488" y="941388"/>
            <a:ext cx="1722438" cy="179705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边界值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分析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" name="直接连接符 8"/>
          <p:cNvCxnSpPr>
            <a:stCxn id="6" idx="6"/>
          </p:cNvCxnSpPr>
          <p:nvPr/>
        </p:nvCxnSpPr>
        <p:spPr>
          <a:xfrm>
            <a:off x="2193925" y="1839913"/>
            <a:ext cx="320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2514600" y="1079500"/>
            <a:ext cx="0" cy="774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514600" y="1079500"/>
            <a:ext cx="61642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678863" y="1079500"/>
            <a:ext cx="0" cy="4225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2514600" y="5305425"/>
            <a:ext cx="61642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2514600" y="1854200"/>
            <a:ext cx="0" cy="34512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83" name="Group 66"/>
          <p:cNvGrpSpPr/>
          <p:nvPr/>
        </p:nvGrpSpPr>
        <p:grpSpPr>
          <a:xfrm>
            <a:off x="2895600" y="1363663"/>
            <a:ext cx="5334000" cy="3657600"/>
            <a:chOff x="480" y="1872"/>
            <a:chExt cx="3360" cy="2304"/>
          </a:xfrm>
        </p:grpSpPr>
        <p:sp>
          <p:nvSpPr>
            <p:cNvPr id="28686" name="Line 38"/>
            <p:cNvSpPr/>
            <p:nvPr/>
          </p:nvSpPr>
          <p:spPr>
            <a:xfrm flipV="1">
              <a:off x="817" y="1872"/>
              <a:ext cx="2" cy="2304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687" name="Line 39"/>
            <p:cNvSpPr/>
            <p:nvPr/>
          </p:nvSpPr>
          <p:spPr>
            <a:xfrm>
              <a:off x="576" y="3888"/>
              <a:ext cx="2832" cy="0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688" name="Line 40"/>
            <p:cNvSpPr/>
            <p:nvPr/>
          </p:nvSpPr>
          <p:spPr>
            <a:xfrm>
              <a:off x="817" y="2447"/>
              <a:ext cx="2347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8689" name="Line 41"/>
            <p:cNvSpPr/>
            <p:nvPr/>
          </p:nvSpPr>
          <p:spPr>
            <a:xfrm>
              <a:off x="817" y="3455"/>
              <a:ext cx="2347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8690" name="Line 42"/>
            <p:cNvSpPr/>
            <p:nvPr/>
          </p:nvSpPr>
          <p:spPr>
            <a:xfrm>
              <a:off x="1141" y="2087"/>
              <a:ext cx="0" cy="180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8691" name="Line 43"/>
            <p:cNvSpPr/>
            <p:nvPr/>
          </p:nvSpPr>
          <p:spPr>
            <a:xfrm>
              <a:off x="2599" y="2087"/>
              <a:ext cx="0" cy="180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8692" name="AutoShape 44"/>
            <p:cNvSpPr/>
            <p:nvPr/>
          </p:nvSpPr>
          <p:spPr>
            <a:xfrm>
              <a:off x="1709" y="2416"/>
              <a:ext cx="81" cy="72"/>
            </a:xfrm>
            <a:prstGeom prst="flowChartConnector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93" name="AutoShape 45"/>
            <p:cNvSpPr/>
            <p:nvPr/>
          </p:nvSpPr>
          <p:spPr>
            <a:xfrm>
              <a:off x="1709" y="2559"/>
              <a:ext cx="81" cy="72"/>
            </a:xfrm>
            <a:prstGeom prst="flowChartConnector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94" name="AutoShape 46"/>
            <p:cNvSpPr/>
            <p:nvPr/>
          </p:nvSpPr>
          <p:spPr>
            <a:xfrm>
              <a:off x="1109" y="3024"/>
              <a:ext cx="81" cy="72"/>
            </a:xfrm>
            <a:prstGeom prst="flowChartConnector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95" name="AutoShape 47"/>
            <p:cNvSpPr/>
            <p:nvPr/>
          </p:nvSpPr>
          <p:spPr>
            <a:xfrm>
              <a:off x="1256" y="3023"/>
              <a:ext cx="81" cy="72"/>
            </a:xfrm>
            <a:prstGeom prst="flowChartConnector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96" name="AutoShape 48"/>
            <p:cNvSpPr/>
            <p:nvPr/>
          </p:nvSpPr>
          <p:spPr>
            <a:xfrm>
              <a:off x="1709" y="3023"/>
              <a:ext cx="81" cy="72"/>
            </a:xfrm>
            <a:prstGeom prst="flowChartConnector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97" name="AutoShape 49"/>
            <p:cNvSpPr/>
            <p:nvPr/>
          </p:nvSpPr>
          <p:spPr>
            <a:xfrm>
              <a:off x="1709" y="3287"/>
              <a:ext cx="81" cy="72"/>
            </a:xfrm>
            <a:prstGeom prst="flowChartConnector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98" name="AutoShape 50"/>
            <p:cNvSpPr/>
            <p:nvPr/>
          </p:nvSpPr>
          <p:spPr>
            <a:xfrm>
              <a:off x="1709" y="3415"/>
              <a:ext cx="81" cy="72"/>
            </a:xfrm>
            <a:prstGeom prst="flowChartConnector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99" name="AutoShape 51"/>
            <p:cNvSpPr/>
            <p:nvPr/>
          </p:nvSpPr>
          <p:spPr>
            <a:xfrm>
              <a:off x="2404" y="3023"/>
              <a:ext cx="81" cy="72"/>
            </a:xfrm>
            <a:prstGeom prst="flowChartConnector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00" name="AutoShape 52"/>
            <p:cNvSpPr/>
            <p:nvPr/>
          </p:nvSpPr>
          <p:spPr>
            <a:xfrm>
              <a:off x="2550" y="3024"/>
              <a:ext cx="81" cy="72"/>
            </a:xfrm>
            <a:prstGeom prst="flowChartConnector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01" name="Text Box 53"/>
            <p:cNvSpPr txBox="1"/>
            <p:nvPr/>
          </p:nvSpPr>
          <p:spPr>
            <a:xfrm>
              <a:off x="3504" y="3744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0099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baseline="-25000" dirty="0">
                  <a:solidFill>
                    <a:srgbClr val="0099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b="1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02" name="Text Box 54"/>
            <p:cNvSpPr txBox="1"/>
            <p:nvPr/>
          </p:nvSpPr>
          <p:spPr>
            <a:xfrm>
              <a:off x="480" y="1872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0099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baseline="-25000" dirty="0">
                  <a:solidFill>
                    <a:srgbClr val="0099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2400" b="1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03" name="Text Box 55"/>
            <p:cNvSpPr txBox="1"/>
            <p:nvPr/>
          </p:nvSpPr>
          <p:spPr>
            <a:xfrm>
              <a:off x="576" y="230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04" name="Text Box 56"/>
            <p:cNvSpPr txBox="1"/>
            <p:nvPr/>
          </p:nvSpPr>
          <p:spPr>
            <a:xfrm>
              <a:off x="576" y="3312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endPara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05" name="Text Box 57"/>
            <p:cNvSpPr txBox="1"/>
            <p:nvPr/>
          </p:nvSpPr>
          <p:spPr>
            <a:xfrm>
              <a:off x="2448" y="3888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endPara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06" name="Text Box 58"/>
            <p:cNvSpPr txBox="1"/>
            <p:nvPr/>
          </p:nvSpPr>
          <p:spPr>
            <a:xfrm>
              <a:off x="1008" y="3888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endPara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 rot="-855557">
            <a:off x="5062538" y="574675"/>
            <a:ext cx="1443037" cy="708025"/>
          </a:xfrm>
          <a:prstGeom prst="rect">
            <a:avLst/>
          </a:prstGeom>
          <a:solidFill>
            <a:schemeClr val="tx1"/>
          </a:solidFill>
          <a:ln w="285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000" b="1" dirty="0">
                <a:solidFill>
                  <a:schemeClr val="bg1"/>
                </a:solidFill>
                <a:latin typeface="Monotype Corsiva" panose="03010101010201010101" pitchFamily="66" charset="0"/>
                <a:ea typeface="宋体" panose="02010600030101010101" pitchFamily="2" charset="-122"/>
              </a:rPr>
              <a:t>4n+1</a:t>
            </a:r>
            <a:endParaRPr lang="zh-CN" altLang="en-US" sz="4000" b="1" dirty="0">
              <a:solidFill>
                <a:schemeClr val="bg1"/>
              </a:solidFill>
              <a:latin typeface="Monotype Corsiva" panose="03010101010201010101" pitchFamily="66" charset="0"/>
              <a:ea typeface="宋体" panose="02010600030101010101" pitchFamily="2" charset="-122"/>
            </a:endParaRPr>
          </a:p>
        </p:txBody>
      </p:sp>
      <p:sp>
        <p:nvSpPr>
          <p:cNvPr id="28685" name="TextBox 33"/>
          <p:cNvSpPr txBox="1"/>
          <p:nvPr/>
        </p:nvSpPr>
        <p:spPr>
          <a:xfrm>
            <a:off x="2786063" y="5429250"/>
            <a:ext cx="4786312" cy="110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1" indent="0" eaLnBrk="1" latinLnBrk="1" hangingPunct="1"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Normal Boundary Values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1" indent="0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 dirty="0">
                <a:latin typeface="Arial" panose="020B0604020202020204" pitchFamily="34" charset="0"/>
                <a:ea typeface="宋体" panose="02010600030101010101" pitchFamily="2" charset="-122"/>
              </a:rPr>
              <a:t>2 variables to n variables?</a:t>
            </a:r>
            <a:endParaRPr lang="zh-CN" altLang="en-US" sz="2000" b="1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>
            <a:off x="-12700" y="5141913"/>
            <a:ext cx="1308100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1319213" y="2755900"/>
            <a:ext cx="0" cy="2398713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471488" y="941388"/>
            <a:ext cx="1722438" cy="179705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边界值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健壮性测试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" name="直接连接符 8"/>
          <p:cNvCxnSpPr>
            <a:stCxn id="6" idx="6"/>
          </p:cNvCxnSpPr>
          <p:nvPr/>
        </p:nvCxnSpPr>
        <p:spPr>
          <a:xfrm>
            <a:off x="2193925" y="1839913"/>
            <a:ext cx="320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2514600" y="1079500"/>
            <a:ext cx="0" cy="774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514600" y="1079500"/>
            <a:ext cx="61642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678863" y="1079500"/>
            <a:ext cx="0" cy="4225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2514600" y="5305425"/>
            <a:ext cx="61642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2514600" y="1854200"/>
            <a:ext cx="0" cy="34512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-855557">
            <a:off x="5062538" y="574675"/>
            <a:ext cx="1443037" cy="708025"/>
          </a:xfrm>
          <a:prstGeom prst="rect">
            <a:avLst/>
          </a:prstGeom>
          <a:solidFill>
            <a:schemeClr val="tx1"/>
          </a:solidFill>
          <a:ln w="285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000" b="1" dirty="0">
                <a:solidFill>
                  <a:schemeClr val="bg1"/>
                </a:solidFill>
                <a:latin typeface="Monotype Corsiva" panose="03010101010201010101" pitchFamily="66" charset="0"/>
                <a:ea typeface="宋体" panose="02010600030101010101" pitchFamily="2" charset="-122"/>
              </a:rPr>
              <a:t>6n+1</a:t>
            </a:r>
            <a:endParaRPr lang="zh-CN" altLang="en-US" sz="4000" b="1" dirty="0">
              <a:solidFill>
                <a:schemeClr val="bg1"/>
              </a:solidFill>
              <a:latin typeface="Monotype Corsiva" panose="03010101010201010101" pitchFamily="66" charset="0"/>
              <a:ea typeface="宋体" panose="02010600030101010101" pitchFamily="2" charset="-122"/>
            </a:endParaRPr>
          </a:p>
        </p:txBody>
      </p:sp>
      <p:pic>
        <p:nvPicPr>
          <p:cNvPr id="2970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4488" y="1247775"/>
            <a:ext cx="5426075" cy="38893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76" name="椭圆 75"/>
          <p:cNvSpPr/>
          <p:nvPr/>
        </p:nvSpPr>
        <p:spPr>
          <a:xfrm>
            <a:off x="471488" y="935038"/>
            <a:ext cx="1722438" cy="179705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健壮性边界值测试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710" name="TextBox 13"/>
          <p:cNvSpPr txBox="1"/>
          <p:nvPr/>
        </p:nvSpPr>
        <p:spPr>
          <a:xfrm>
            <a:off x="1857375" y="5857875"/>
            <a:ext cx="5715000" cy="652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739775" lvl="1" indent="-282575" eaLnBrk="1" latin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Robustness Boundary Values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组合 23"/>
          <p:cNvGrpSpPr/>
          <p:nvPr/>
        </p:nvGrpSpPr>
        <p:grpSpPr>
          <a:xfrm>
            <a:off x="3571875" y="1714500"/>
            <a:ext cx="3286125" cy="2695575"/>
            <a:chOff x="3571868" y="1714488"/>
            <a:chExt cx="3286148" cy="2696008"/>
          </a:xfrm>
        </p:grpSpPr>
        <p:sp>
          <p:nvSpPr>
            <p:cNvPr id="29713" name="矩形 14"/>
            <p:cNvSpPr/>
            <p:nvPr/>
          </p:nvSpPr>
          <p:spPr>
            <a:xfrm>
              <a:off x="3571868" y="3000372"/>
              <a:ext cx="357190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●</a:t>
              </a:r>
              <a:endPara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14" name="矩形 16"/>
            <p:cNvSpPr/>
            <p:nvPr/>
          </p:nvSpPr>
          <p:spPr>
            <a:xfrm>
              <a:off x="6500826" y="3071810"/>
              <a:ext cx="357190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●</a:t>
              </a:r>
              <a:endPara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15" name="矩形 18"/>
            <p:cNvSpPr/>
            <p:nvPr/>
          </p:nvSpPr>
          <p:spPr>
            <a:xfrm>
              <a:off x="4857752" y="4071942"/>
              <a:ext cx="357190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●</a:t>
              </a:r>
              <a:endPara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16" name="矩形 20"/>
            <p:cNvSpPr/>
            <p:nvPr/>
          </p:nvSpPr>
          <p:spPr>
            <a:xfrm>
              <a:off x="4786314" y="1714488"/>
              <a:ext cx="357190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●</a:t>
              </a:r>
              <a:endPara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3643313" y="4000500"/>
            <a:ext cx="357187" cy="33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1" dirty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●</a:t>
            </a:r>
            <a:endParaRPr lang="zh-CN" altLang="en-US" sz="1600" b="1" dirty="0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6" grpId="0"/>
      <p:bldP spid="2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>
            <a:off x="-12700" y="5141913"/>
            <a:ext cx="1308100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1319213" y="2755900"/>
            <a:ext cx="0" cy="2398713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471488" y="941388"/>
            <a:ext cx="1722438" cy="179705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最坏情况测试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" name="直接连接符 8"/>
          <p:cNvCxnSpPr>
            <a:stCxn id="6" idx="6"/>
          </p:cNvCxnSpPr>
          <p:nvPr/>
        </p:nvCxnSpPr>
        <p:spPr>
          <a:xfrm>
            <a:off x="2193925" y="1839913"/>
            <a:ext cx="320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2514600" y="1079500"/>
            <a:ext cx="0" cy="774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514600" y="1079500"/>
            <a:ext cx="61642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678863" y="1079500"/>
            <a:ext cx="0" cy="4225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2514600" y="5305425"/>
            <a:ext cx="61642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2514600" y="1854200"/>
            <a:ext cx="0" cy="34512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rot="20744443">
            <a:off x="5063201" y="574237"/>
            <a:ext cx="1442925" cy="707886"/>
          </a:xfrm>
          <a:prstGeom prst="rect">
            <a:avLst/>
          </a:prstGeom>
          <a:blipFill rotWithShape="1">
            <a:blip r:embed="rId1" cstate="print"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/>
          <a:p>
            <a:pPr marR="0" defTabSz="914400" eaLnBrk="1" latin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kern="1200" cap="none" spc="0" normalizeH="0" baseline="0" noProof="0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kern="1200" cap="none" spc="0" normalizeH="0" baseline="0" noProof="0">
              <a:noFill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57188" y="928688"/>
            <a:ext cx="1979613" cy="1798638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最坏情况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边界值分析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0733" name="Group 77"/>
          <p:cNvGrpSpPr/>
          <p:nvPr/>
        </p:nvGrpSpPr>
        <p:grpSpPr>
          <a:xfrm>
            <a:off x="2625725" y="1162050"/>
            <a:ext cx="5943600" cy="4114800"/>
            <a:chOff x="1056" y="768"/>
            <a:chExt cx="3744" cy="2592"/>
          </a:xfrm>
        </p:grpSpPr>
        <p:sp>
          <p:nvSpPr>
            <p:cNvPr id="30736" name="Line 33"/>
            <p:cNvSpPr/>
            <p:nvPr/>
          </p:nvSpPr>
          <p:spPr>
            <a:xfrm flipV="1">
              <a:off x="1432" y="768"/>
              <a:ext cx="2" cy="2592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737" name="Line 34"/>
            <p:cNvSpPr/>
            <p:nvPr/>
          </p:nvSpPr>
          <p:spPr>
            <a:xfrm>
              <a:off x="1163" y="3036"/>
              <a:ext cx="3156" cy="0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738" name="Line 35"/>
            <p:cNvSpPr/>
            <p:nvPr/>
          </p:nvSpPr>
          <p:spPr>
            <a:xfrm>
              <a:off x="1432" y="1415"/>
              <a:ext cx="2615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0739" name="Line 36"/>
            <p:cNvSpPr/>
            <p:nvPr/>
          </p:nvSpPr>
          <p:spPr>
            <a:xfrm>
              <a:off x="1432" y="2549"/>
              <a:ext cx="2615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0740" name="Line 37"/>
            <p:cNvSpPr/>
            <p:nvPr/>
          </p:nvSpPr>
          <p:spPr>
            <a:xfrm>
              <a:off x="1793" y="1010"/>
              <a:ext cx="0" cy="2025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0741" name="Line 38"/>
            <p:cNvSpPr/>
            <p:nvPr/>
          </p:nvSpPr>
          <p:spPr>
            <a:xfrm>
              <a:off x="3417" y="1010"/>
              <a:ext cx="0" cy="2025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0742" name="AutoShape 39"/>
            <p:cNvSpPr/>
            <p:nvPr/>
          </p:nvSpPr>
          <p:spPr>
            <a:xfrm>
              <a:off x="2425" y="1380"/>
              <a:ext cx="91" cy="81"/>
            </a:xfrm>
            <a:prstGeom prst="flowChartConnector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3" name="AutoShape 40"/>
            <p:cNvSpPr/>
            <p:nvPr/>
          </p:nvSpPr>
          <p:spPr>
            <a:xfrm>
              <a:off x="2425" y="1541"/>
              <a:ext cx="91" cy="81"/>
            </a:xfrm>
            <a:prstGeom prst="flowChartConnector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4" name="AutoShape 42"/>
            <p:cNvSpPr/>
            <p:nvPr/>
          </p:nvSpPr>
          <p:spPr>
            <a:xfrm>
              <a:off x="1921" y="2063"/>
              <a:ext cx="90" cy="81"/>
            </a:xfrm>
            <a:prstGeom prst="flowChartConnector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5" name="AutoShape 43"/>
            <p:cNvSpPr/>
            <p:nvPr/>
          </p:nvSpPr>
          <p:spPr>
            <a:xfrm>
              <a:off x="2425" y="2063"/>
              <a:ext cx="91" cy="81"/>
            </a:xfrm>
            <a:prstGeom prst="flowChartConnector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6" name="AutoShape 44"/>
            <p:cNvSpPr/>
            <p:nvPr/>
          </p:nvSpPr>
          <p:spPr>
            <a:xfrm>
              <a:off x="2425" y="2360"/>
              <a:ext cx="91" cy="81"/>
            </a:xfrm>
            <a:prstGeom prst="flowChartConnector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7" name="AutoShape 45"/>
            <p:cNvSpPr/>
            <p:nvPr/>
          </p:nvSpPr>
          <p:spPr>
            <a:xfrm>
              <a:off x="2425" y="2504"/>
              <a:ext cx="91" cy="81"/>
            </a:xfrm>
            <a:prstGeom prst="flowChartConnector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8" name="AutoShape 46"/>
            <p:cNvSpPr/>
            <p:nvPr/>
          </p:nvSpPr>
          <p:spPr>
            <a:xfrm>
              <a:off x="3184" y="2063"/>
              <a:ext cx="90" cy="81"/>
            </a:xfrm>
            <a:prstGeom prst="flowChartConnector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9" name="AutoShape 47"/>
            <p:cNvSpPr/>
            <p:nvPr/>
          </p:nvSpPr>
          <p:spPr>
            <a:xfrm>
              <a:off x="3379" y="2064"/>
              <a:ext cx="90" cy="81"/>
            </a:xfrm>
            <a:prstGeom prst="flowChartConnector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50" name="Text Box 48"/>
            <p:cNvSpPr txBox="1"/>
            <p:nvPr/>
          </p:nvSpPr>
          <p:spPr>
            <a:xfrm>
              <a:off x="4426" y="2874"/>
              <a:ext cx="37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0099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baseline="-25000" dirty="0">
                  <a:solidFill>
                    <a:srgbClr val="0099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b="1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51" name="Text Box 49"/>
            <p:cNvSpPr txBox="1"/>
            <p:nvPr/>
          </p:nvSpPr>
          <p:spPr>
            <a:xfrm>
              <a:off x="1056" y="768"/>
              <a:ext cx="37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0099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baseline="-25000" dirty="0">
                  <a:solidFill>
                    <a:srgbClr val="0099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2400" b="1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52" name="Text Box 50"/>
            <p:cNvSpPr txBox="1"/>
            <p:nvPr/>
          </p:nvSpPr>
          <p:spPr>
            <a:xfrm>
              <a:off x="1163" y="1254"/>
              <a:ext cx="2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53" name="Text Box 51"/>
            <p:cNvSpPr txBox="1"/>
            <p:nvPr/>
          </p:nvSpPr>
          <p:spPr>
            <a:xfrm>
              <a:off x="1163" y="2388"/>
              <a:ext cx="2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endPara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54" name="Text Box 52"/>
            <p:cNvSpPr txBox="1"/>
            <p:nvPr/>
          </p:nvSpPr>
          <p:spPr>
            <a:xfrm>
              <a:off x="3249" y="3036"/>
              <a:ext cx="2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endPara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55" name="Text Box 53"/>
            <p:cNvSpPr txBox="1"/>
            <p:nvPr/>
          </p:nvSpPr>
          <p:spPr>
            <a:xfrm>
              <a:off x="1644" y="3036"/>
              <a:ext cx="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endPara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56" name="AutoShape 54"/>
            <p:cNvSpPr/>
            <p:nvPr/>
          </p:nvSpPr>
          <p:spPr>
            <a:xfrm>
              <a:off x="1750" y="2367"/>
              <a:ext cx="90" cy="81"/>
            </a:xfrm>
            <a:prstGeom prst="flowChartConnector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57" name="AutoShape 55"/>
            <p:cNvSpPr/>
            <p:nvPr/>
          </p:nvSpPr>
          <p:spPr>
            <a:xfrm>
              <a:off x="1744" y="2511"/>
              <a:ext cx="90" cy="81"/>
            </a:xfrm>
            <a:prstGeom prst="flowChartConnector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58" name="AutoShape 58"/>
            <p:cNvSpPr/>
            <p:nvPr/>
          </p:nvSpPr>
          <p:spPr>
            <a:xfrm>
              <a:off x="3376" y="2511"/>
              <a:ext cx="90" cy="81"/>
            </a:xfrm>
            <a:prstGeom prst="flowChartConnector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59" name="AutoShape 59"/>
            <p:cNvSpPr/>
            <p:nvPr/>
          </p:nvSpPr>
          <p:spPr>
            <a:xfrm>
              <a:off x="3168" y="2504"/>
              <a:ext cx="91" cy="81"/>
            </a:xfrm>
            <a:prstGeom prst="flowChartConnector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60" name="AutoShape 60"/>
            <p:cNvSpPr/>
            <p:nvPr/>
          </p:nvSpPr>
          <p:spPr>
            <a:xfrm>
              <a:off x="3381" y="2344"/>
              <a:ext cx="91" cy="81"/>
            </a:xfrm>
            <a:prstGeom prst="flowChartConnector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61" name="AutoShape 62"/>
            <p:cNvSpPr/>
            <p:nvPr/>
          </p:nvSpPr>
          <p:spPr>
            <a:xfrm>
              <a:off x="3381" y="1376"/>
              <a:ext cx="91" cy="81"/>
            </a:xfrm>
            <a:prstGeom prst="flowChartConnector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62" name="AutoShape 63"/>
            <p:cNvSpPr/>
            <p:nvPr/>
          </p:nvSpPr>
          <p:spPr>
            <a:xfrm>
              <a:off x="3205" y="1376"/>
              <a:ext cx="91" cy="81"/>
            </a:xfrm>
            <a:prstGeom prst="flowChartConnector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63" name="AutoShape 64"/>
            <p:cNvSpPr/>
            <p:nvPr/>
          </p:nvSpPr>
          <p:spPr>
            <a:xfrm>
              <a:off x="1744" y="1519"/>
              <a:ext cx="91" cy="81"/>
            </a:xfrm>
            <a:prstGeom prst="flowChartConnector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64" name="AutoShape 65"/>
            <p:cNvSpPr/>
            <p:nvPr/>
          </p:nvSpPr>
          <p:spPr>
            <a:xfrm>
              <a:off x="1909" y="1360"/>
              <a:ext cx="91" cy="81"/>
            </a:xfrm>
            <a:prstGeom prst="flowChartConnector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65" name="AutoShape 66"/>
            <p:cNvSpPr/>
            <p:nvPr/>
          </p:nvSpPr>
          <p:spPr>
            <a:xfrm>
              <a:off x="1749" y="1360"/>
              <a:ext cx="91" cy="81"/>
            </a:xfrm>
            <a:prstGeom prst="flowChartConnector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66" name="AutoShape 67"/>
            <p:cNvSpPr/>
            <p:nvPr/>
          </p:nvSpPr>
          <p:spPr>
            <a:xfrm>
              <a:off x="1749" y="2064"/>
              <a:ext cx="91" cy="81"/>
            </a:xfrm>
            <a:prstGeom prst="flowChartConnector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67" name="AutoShape 68"/>
            <p:cNvSpPr/>
            <p:nvPr/>
          </p:nvSpPr>
          <p:spPr>
            <a:xfrm>
              <a:off x="1925" y="2512"/>
              <a:ext cx="91" cy="81"/>
            </a:xfrm>
            <a:prstGeom prst="flowChartConnector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68" name="AutoShape 70"/>
            <p:cNvSpPr/>
            <p:nvPr/>
          </p:nvSpPr>
          <p:spPr>
            <a:xfrm>
              <a:off x="3177" y="2351"/>
              <a:ext cx="91" cy="81"/>
            </a:xfrm>
            <a:prstGeom prst="flowChartConnector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69" name="AutoShape 72"/>
            <p:cNvSpPr/>
            <p:nvPr/>
          </p:nvSpPr>
          <p:spPr>
            <a:xfrm>
              <a:off x="3205" y="1536"/>
              <a:ext cx="91" cy="81"/>
            </a:xfrm>
            <a:prstGeom prst="flowChartConnector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70" name="AutoShape 74"/>
            <p:cNvSpPr/>
            <p:nvPr/>
          </p:nvSpPr>
          <p:spPr>
            <a:xfrm>
              <a:off x="1920" y="1536"/>
              <a:ext cx="91" cy="81"/>
            </a:xfrm>
            <a:prstGeom prst="flowChartConnector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71" name="AutoShape 75"/>
            <p:cNvSpPr/>
            <p:nvPr/>
          </p:nvSpPr>
          <p:spPr>
            <a:xfrm>
              <a:off x="1913" y="2367"/>
              <a:ext cx="91" cy="81"/>
            </a:xfrm>
            <a:prstGeom prst="flowChartConnector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72" name="AutoShape 76"/>
            <p:cNvSpPr/>
            <p:nvPr/>
          </p:nvSpPr>
          <p:spPr>
            <a:xfrm>
              <a:off x="3381" y="1536"/>
              <a:ext cx="91" cy="81"/>
            </a:xfrm>
            <a:prstGeom prst="flowChartConnector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734" name="TextBox 50"/>
          <p:cNvSpPr txBox="1"/>
          <p:nvPr/>
        </p:nvSpPr>
        <p:spPr>
          <a:xfrm>
            <a:off x="71438" y="142875"/>
            <a:ext cx="6143625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739775" lvl="1" indent="-282575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Multiple Variable of Boundary Values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39775" lvl="1" indent="-282575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/ Worse-Case Testing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35" name="TextBox 50"/>
          <p:cNvSpPr txBox="1"/>
          <p:nvPr/>
        </p:nvSpPr>
        <p:spPr>
          <a:xfrm>
            <a:off x="642938" y="5429250"/>
            <a:ext cx="7358062" cy="1168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latin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6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6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6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6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combinations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6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6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extreme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6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values!</a:t>
            </a:r>
            <a:endParaRPr lang="en-US" altLang="zh-CN" sz="2000" b="1" dirty="0">
              <a:solidFill>
                <a:srgbClr val="006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latin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6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Useful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6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6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failure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6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which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6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appears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6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only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6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6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 or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6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6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6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6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6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6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boundary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6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>
            <a:off x="-12700" y="5141913"/>
            <a:ext cx="1308100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1319213" y="2755900"/>
            <a:ext cx="0" cy="2398713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193925" y="1839913"/>
            <a:ext cx="320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2514600" y="1079500"/>
            <a:ext cx="0" cy="774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514600" y="1079500"/>
            <a:ext cx="61642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678863" y="1079500"/>
            <a:ext cx="0" cy="4225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2514600" y="5305425"/>
            <a:ext cx="61642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2514600" y="1854200"/>
            <a:ext cx="0" cy="34512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rot="20744443">
            <a:off x="5063201" y="574237"/>
            <a:ext cx="1442925" cy="707886"/>
          </a:xfrm>
          <a:prstGeom prst="rect">
            <a:avLst/>
          </a:prstGeom>
          <a:blipFill rotWithShape="1">
            <a:blip r:embed="rId1" cstate="print"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/>
          <a:p>
            <a:pPr marR="0" defTabSz="914400" eaLnBrk="1" latin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kern="1200" cap="none" spc="0" normalizeH="0" baseline="0" noProof="0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kern="1200" cap="none" spc="0" normalizeH="0" baseline="0" noProof="0">
              <a:noFill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92075" y="1000125"/>
            <a:ext cx="2193925" cy="179705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健壮最坏情况</a:t>
            </a:r>
            <a:endParaRPr kumimoji="1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边界值分析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175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1076325"/>
            <a:ext cx="5810250" cy="42243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57" name="TextBox 13"/>
          <p:cNvSpPr txBox="1"/>
          <p:nvPr/>
        </p:nvSpPr>
        <p:spPr>
          <a:xfrm>
            <a:off x="1285875" y="5643563"/>
            <a:ext cx="728662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6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Also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6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6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6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invalid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6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extreme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6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values.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8" name="TextBox 13"/>
          <p:cNvSpPr txBox="1"/>
          <p:nvPr/>
        </p:nvSpPr>
        <p:spPr>
          <a:xfrm>
            <a:off x="0" y="142875"/>
            <a:ext cx="7286625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739775" lvl="1" indent="-282575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Robust Multiple Variable of Boundary Values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/ Robust Worst-Case Testing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642938" y="152400"/>
            <a:ext cx="7772400" cy="1143000"/>
          </a:xfrm>
        </p:spPr>
        <p:txBody>
          <a:bodyPr vert="horz" wrap="square" lIns="91440" tIns="45720" rIns="91440" bIns="45720" anchor="ctr" anchorCtr="0"/>
          <a:p>
            <a:pPr marL="342900" indent="-342900" eaLnBrk="1" hangingPunct="1"/>
            <a:r>
              <a:rPr lang="en-US" altLang="zh-CN" sz="3600" dirty="0">
                <a:latin typeface="Arial" panose="020B0604020202020204" pitchFamily="34" charset="0"/>
                <a:ea typeface="宋体" panose="02010600030101010101" pitchFamily="2" charset="-122"/>
              </a:rPr>
              <a:t>4.2 </a:t>
            </a:r>
            <a:r>
              <a:rPr lang="en-US" altLang="zh-CN" sz="3600" dirty="0">
                <a:ea typeface="宋体" panose="02010600030101010101" pitchFamily="2" charset="-122"/>
              </a:rPr>
              <a:t>Boundary Value Analysis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>
          <a:xfrm>
            <a:off x="361950" y="1419225"/>
            <a:ext cx="8424863" cy="47244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黑体" panose="02010609060101010101" pitchFamily="49" charset="-122"/>
              </a:rPr>
              <a:t>Description of Boundary Value?</a:t>
            </a:r>
            <a:endParaRPr lang="en-US" altLang="zh-CN" dirty="0">
              <a:ea typeface="黑体" panose="02010609060101010101" pitchFamily="49" charset="-122"/>
            </a:endParaRPr>
          </a:p>
          <a:p>
            <a:endParaRPr lang="zh-CN" altLang="en-US" dirty="0">
              <a:ea typeface="黑体" panose="02010609060101010101" pitchFamily="49" charset="-122"/>
            </a:endParaRPr>
          </a:p>
          <a:p>
            <a:endParaRPr lang="zh-CN" altLang="en-US" dirty="0">
              <a:ea typeface="黑体" panose="02010609060101010101" pitchFamily="49" charset="-122"/>
            </a:endParaRPr>
          </a:p>
          <a:p>
            <a:endParaRPr lang="zh-CN" altLang="en-US" dirty="0">
              <a:ea typeface="黑体" panose="02010609060101010101" pitchFamily="49" charset="-122"/>
            </a:endParaRPr>
          </a:p>
        </p:txBody>
      </p:sp>
      <p:pic>
        <p:nvPicPr>
          <p:cNvPr id="32772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75" y="2000250"/>
            <a:ext cx="7215188" cy="46434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ext Box 24"/>
          <p:cNvSpPr txBox="1"/>
          <p:nvPr/>
        </p:nvSpPr>
        <p:spPr>
          <a:xfrm>
            <a:off x="153988" y="709613"/>
            <a:ext cx="68580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Objectives</a:t>
            </a:r>
            <a:endParaRPr lang="en-US" altLang="zh-CN" sz="1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25"/>
          <p:cNvSpPr/>
          <p:nvPr/>
        </p:nvSpPr>
        <p:spPr>
          <a:xfrm>
            <a:off x="928688" y="1143000"/>
            <a:ext cx="7315200" cy="45704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latinLnBrk="1" hangingPunct="1">
              <a:lnSpc>
                <a:spcPct val="130000"/>
              </a:lnSpc>
              <a:buClrTx/>
              <a:buSzTx/>
              <a:buFontTx/>
              <a:buBlip>
                <a:blip r:embed="rId1"/>
              </a:buBlip>
            </a:pPr>
            <a:r>
              <a:rPr lang="en-US" altLang="zh-CN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 this Session, you will learn</a:t>
            </a:r>
            <a:endParaRPr lang="en-US" altLang="zh-CN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39775" lvl="1" indent="-282575" eaLnBrk="1" latinLnBrk="1" hangingPunct="1">
              <a:lnSpc>
                <a:spcPct val="130000"/>
              </a:lnSpc>
              <a:buClrTx/>
              <a:buSzTx/>
              <a:buFontTx/>
              <a:buBlip>
                <a:blip r:embed="rId2"/>
              </a:buBlip>
            </a:pPr>
            <a:r>
              <a:rPr lang="en-US" altLang="zh-CN" sz="320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Introduction of Black-Box Testing</a:t>
            </a:r>
            <a:endParaRPr lang="en-US" altLang="zh-CN" sz="3200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39775" lvl="1" indent="-282575" eaLnBrk="1" latinLnBrk="1" hangingPunct="1">
              <a:lnSpc>
                <a:spcPct val="130000"/>
              </a:lnSpc>
              <a:buClrTx/>
              <a:buSzTx/>
              <a:buFontTx/>
              <a:buBlip>
                <a:blip r:embed="rId2"/>
              </a:buBlip>
            </a:pPr>
            <a:r>
              <a:rPr lang="en-US" altLang="zh-CN" sz="320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Boundary Value Analysis</a:t>
            </a:r>
            <a:endParaRPr lang="en-US" altLang="zh-CN" sz="3200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39775" lvl="1" indent="-282575" eaLnBrk="1" latinLnBrk="1" hangingPunct="1">
              <a:lnSpc>
                <a:spcPct val="130000"/>
              </a:lnSpc>
              <a:buClrTx/>
              <a:buSzTx/>
              <a:buFontTx/>
              <a:buBlip>
                <a:blip r:embed="rId2"/>
              </a:buBlip>
            </a:pPr>
            <a:r>
              <a:rPr lang="en-US" altLang="zh-CN" sz="320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Equivalence Partitioning</a:t>
            </a:r>
            <a:endParaRPr lang="en-US" altLang="zh-CN" sz="3200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39775" lvl="1" indent="-282575" eaLnBrk="1" latinLnBrk="1" hangingPunct="1">
              <a:lnSpc>
                <a:spcPct val="130000"/>
              </a:lnSpc>
              <a:buClrTx/>
              <a:buSzTx/>
              <a:buFontTx/>
              <a:buBlip>
                <a:blip r:embed="rId2"/>
              </a:buBlip>
            </a:pPr>
            <a:r>
              <a:rPr lang="en-US" altLang="zh-CN" sz="320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Decision Table</a:t>
            </a:r>
            <a:endParaRPr lang="en-US" altLang="zh-CN" sz="3200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39775" lvl="1" indent="-282575" eaLnBrk="1" latinLnBrk="1" hangingPunct="1">
              <a:lnSpc>
                <a:spcPct val="130000"/>
              </a:lnSpc>
              <a:buClrTx/>
              <a:buSzTx/>
              <a:buFontTx/>
              <a:buBlip>
                <a:blip r:embed="rId2"/>
              </a:buBlip>
            </a:pPr>
            <a:r>
              <a:rPr lang="en-US" altLang="zh-CN" sz="320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Cause-Effect Graph</a:t>
            </a:r>
            <a:endParaRPr lang="en-US" altLang="zh-CN" sz="3200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39775" lvl="1" indent="-282575" eaLnBrk="1" latinLnBrk="1" hangingPunct="1">
              <a:lnSpc>
                <a:spcPct val="130000"/>
              </a:lnSpc>
              <a:buClrTx/>
              <a:buSzTx/>
              <a:buFontTx/>
              <a:buBlip>
                <a:blip r:embed="rId2"/>
              </a:buBlip>
            </a:pPr>
            <a:endParaRPr lang="en-US" altLang="zh-CN" sz="2400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642938" y="152400"/>
            <a:ext cx="7772400" cy="1143000"/>
          </a:xfrm>
        </p:spPr>
        <p:txBody>
          <a:bodyPr vert="horz" wrap="square" lIns="91440" tIns="45720" rIns="91440" bIns="45720" anchor="ctr" anchorCtr="0"/>
          <a:p>
            <a:pPr marL="342900" indent="-342900" eaLnBrk="1" hangingPunct="1"/>
            <a:r>
              <a:rPr lang="en-US" altLang="zh-CN" sz="3600" dirty="0">
                <a:latin typeface="Arial" panose="020B0604020202020204" pitchFamily="34" charset="0"/>
                <a:ea typeface="宋体" panose="02010600030101010101" pitchFamily="2" charset="-122"/>
              </a:rPr>
              <a:t>4.2 </a:t>
            </a:r>
            <a:r>
              <a:rPr lang="en-US" altLang="zh-CN" sz="3600" dirty="0">
                <a:ea typeface="宋体" panose="02010600030101010101" pitchFamily="2" charset="-122"/>
              </a:rPr>
              <a:t>Boundary Value Analysis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xfrm>
            <a:off x="361950" y="1419225"/>
            <a:ext cx="8424863" cy="47244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Examples: </a:t>
            </a:r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Characters with input range condition [1, 255] 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boundary values:	 1, 255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2800" dirty="0">
                <a:solidFill>
                  <a:srgbClr val="000000"/>
                </a:solidFill>
                <a:ea typeface="黑体" panose="02010609060101010101" pitchFamily="49" charset="-122"/>
              </a:rPr>
              <a:t>Read and Write CD-R</a:t>
            </a:r>
            <a:endParaRPr lang="en-US" altLang="zh-CN" sz="2800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spcBef>
                <a:spcPct val="30000"/>
              </a:spcBef>
            </a:pPr>
            <a:r>
              <a:rPr lang="en-US" altLang="zh-CN" dirty="0">
                <a:ea typeface="宋体" panose="02010600030101010101" pitchFamily="2" charset="-122"/>
              </a:rPr>
              <a:t>boundary values: 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Empty file, full files</a:t>
            </a:r>
            <a:endParaRPr lang="zh-CN" altLang="en-US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2800" dirty="0">
                <a:solidFill>
                  <a:srgbClr val="000000"/>
                </a:solidFill>
                <a:ea typeface="黑体" panose="02010609060101010101" pitchFamily="49" charset="-122"/>
              </a:rPr>
              <a:t>Printer: </a:t>
            </a:r>
            <a:endParaRPr lang="en-US" altLang="zh-CN" sz="2800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spcBef>
                <a:spcPct val="30000"/>
              </a:spcBef>
            </a:pPr>
            <a:r>
              <a:rPr lang="en-US" altLang="zh-CN" dirty="0">
                <a:ea typeface="宋体" panose="02010600030101010101" pitchFamily="2" charset="-122"/>
              </a:rPr>
              <a:t>boundary values: 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1 page and maximum pages</a:t>
            </a:r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642938" y="152400"/>
            <a:ext cx="7772400" cy="1143000"/>
          </a:xfrm>
        </p:spPr>
        <p:txBody>
          <a:bodyPr vert="horz" wrap="square" lIns="91440" tIns="45720" rIns="91440" bIns="45720" anchor="ctr" anchorCtr="0"/>
          <a:p>
            <a:pPr marL="342900" indent="-342900" eaLnBrk="1" hangingPunct="1"/>
            <a:r>
              <a:rPr lang="en-US" altLang="zh-CN" sz="3600" dirty="0">
                <a:latin typeface="Arial" panose="020B0604020202020204" pitchFamily="34" charset="0"/>
                <a:ea typeface="宋体" panose="02010600030101010101" pitchFamily="2" charset="-122"/>
              </a:rPr>
              <a:t>4.2 </a:t>
            </a:r>
            <a:r>
              <a:rPr lang="en-US" altLang="zh-CN" sz="3600" dirty="0">
                <a:ea typeface="宋体" panose="02010600030101010101" pitchFamily="2" charset="-122"/>
              </a:rPr>
              <a:t>Boundary Value Analysis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361950" y="1419225"/>
            <a:ext cx="8424863" cy="47244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Examples: 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Triangle Problem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The NextDate Problem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The Commission Problem</a:t>
            </a:r>
            <a:endParaRPr lang="zh-CN" altLang="en-US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endParaRPr lang="zh-CN" altLang="en-US" dirty="0">
              <a:ea typeface="黑体" panose="02010609060101010101" pitchFamily="49" charset="-122"/>
            </a:endParaRPr>
          </a:p>
          <a:p>
            <a:endParaRPr lang="zh-CN" altLang="en-US" dirty="0">
              <a:ea typeface="黑体" panose="02010609060101010101" pitchFamily="49" charset="-122"/>
            </a:endParaRPr>
          </a:p>
          <a:p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84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225" y="476250"/>
            <a:ext cx="8736013" cy="5832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686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8" y="476250"/>
            <a:ext cx="8748712" cy="5689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642938" y="152400"/>
            <a:ext cx="7772400" cy="1143000"/>
          </a:xfrm>
        </p:spPr>
        <p:txBody>
          <a:bodyPr vert="horz" wrap="square" lIns="91440" tIns="45720" rIns="91440" bIns="45720" anchor="ctr" anchorCtr="0"/>
          <a:p>
            <a:pPr marL="342900" indent="-342900" eaLnBrk="1" hangingPunct="1"/>
            <a:r>
              <a:rPr lang="en-US" altLang="zh-CN" sz="3600" dirty="0">
                <a:latin typeface="Arial" panose="020B0604020202020204" pitchFamily="34" charset="0"/>
                <a:ea typeface="宋体" panose="02010600030101010101" pitchFamily="2" charset="-122"/>
              </a:rPr>
              <a:t>4.2 </a:t>
            </a:r>
            <a:r>
              <a:rPr lang="en-US" altLang="zh-CN" sz="3600" dirty="0">
                <a:ea typeface="宋体" panose="02010600030101010101" pitchFamily="2" charset="-122"/>
              </a:rPr>
              <a:t>Boundary Value Analysis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>
          <a:xfrm>
            <a:off x="361950" y="1419225"/>
            <a:ext cx="8424863" cy="4724400"/>
          </a:xfrm>
        </p:spPr>
        <p:txBody>
          <a:bodyPr vert="horz" wrap="square" lIns="91440" tIns="45720" rIns="91440" bIns="45720" anchor="t" anchorCtr="0"/>
          <a:p>
            <a:r>
              <a:rPr lang="en-US" altLang="zh-CN" sz="2800" dirty="0">
                <a:ea typeface="宋体" panose="02010600030101010101" pitchFamily="2" charset="-122"/>
              </a:rPr>
              <a:t>The Triangle Problem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Test cases for boundary value analysis</a:t>
            </a:r>
            <a:endParaRPr lang="zh-CN" altLang="en-US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endParaRPr lang="zh-CN" altLang="en-US" dirty="0">
              <a:ea typeface="黑体" panose="02010609060101010101" pitchFamily="49" charset="-122"/>
            </a:endParaRPr>
          </a:p>
          <a:p>
            <a:endParaRPr lang="zh-CN" altLang="en-US" dirty="0">
              <a:ea typeface="黑体" panose="02010609060101010101" pitchFamily="49" charset="-122"/>
            </a:endParaRPr>
          </a:p>
          <a:p>
            <a:endParaRPr lang="zh-CN" altLang="en-US" dirty="0">
              <a:ea typeface="黑体" panose="02010609060101010101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28688" y="2428875"/>
          <a:ext cx="6500813" cy="4054480"/>
        </p:xfrm>
        <a:graphic>
          <a:graphicData uri="http://schemas.openxmlformats.org/drawingml/2006/table">
            <a:tbl>
              <a:tblPr/>
              <a:tblGrid>
                <a:gridCol w="1095375"/>
                <a:gridCol w="1096962"/>
                <a:gridCol w="1095375"/>
                <a:gridCol w="1096963"/>
                <a:gridCol w="2116137"/>
              </a:tblGrid>
              <a:tr h="2534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NO.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b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Expected results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2534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I(Isosceles)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4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4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E(Equilateral)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4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199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4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N(NotATriangle)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4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6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4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7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4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8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E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4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9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199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4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N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4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4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4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E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4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199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4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N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圆角矩形标注 4"/>
          <p:cNvSpPr/>
          <p:nvPr/>
        </p:nvSpPr>
        <p:spPr>
          <a:xfrm>
            <a:off x="7358063" y="1571625"/>
            <a:ext cx="1785938" cy="714375"/>
          </a:xfrm>
          <a:prstGeom prst="wedgeRoundRectCallout">
            <a:avLst>
              <a:gd name="adj1" fmla="val -116590"/>
              <a:gd name="adj2" fmla="val 586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 test cases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642938" y="152400"/>
            <a:ext cx="7772400" cy="1143000"/>
          </a:xfrm>
        </p:spPr>
        <p:txBody>
          <a:bodyPr vert="horz" wrap="square" lIns="91440" tIns="45720" rIns="91440" bIns="45720" anchor="ctr" anchorCtr="0"/>
          <a:p>
            <a:pPr marL="342900" indent="-342900" eaLnBrk="1" hangingPunct="1"/>
            <a:r>
              <a:rPr lang="en-US" altLang="zh-CN" sz="3600" dirty="0">
                <a:latin typeface="Arial" panose="020B0604020202020204" pitchFamily="34" charset="0"/>
                <a:ea typeface="宋体" panose="02010600030101010101" pitchFamily="2" charset="-122"/>
              </a:rPr>
              <a:t>4.2 </a:t>
            </a:r>
            <a:r>
              <a:rPr lang="en-US" altLang="zh-CN" sz="3600" dirty="0">
                <a:ea typeface="宋体" panose="02010600030101010101" pitchFamily="2" charset="-122"/>
              </a:rPr>
              <a:t>Boundary Value Analysis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>
          <a:xfrm>
            <a:off x="361950" y="1419225"/>
            <a:ext cx="8424863" cy="4724400"/>
          </a:xfrm>
        </p:spPr>
        <p:txBody>
          <a:bodyPr vert="horz" wrap="square" lIns="91440" tIns="45720" rIns="91440" bIns="45720" anchor="t" anchorCtr="0"/>
          <a:p>
            <a:r>
              <a:rPr lang="en-US" altLang="zh-CN" sz="2800" dirty="0">
                <a:ea typeface="宋体" panose="02010600030101010101" pitchFamily="2" charset="-122"/>
              </a:rPr>
              <a:t>The Triangle Problem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739775" lvl="1" indent="-282575">
              <a:lnSpc>
                <a:spcPct val="130000"/>
              </a:lnSpc>
              <a:buBlip>
                <a:blip r:embed="rId1"/>
              </a:buBlip>
            </a:pP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Design test cases for </a:t>
            </a:r>
            <a:r>
              <a:rPr lang="en-US" altLang="zh-CN" dirty="0">
                <a:ea typeface="黑体" panose="02010609060101010101" pitchFamily="49" charset="-122"/>
              </a:rPr>
              <a:t>Robustness Boundary Values.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739775" lvl="1" indent="-282575">
              <a:lnSpc>
                <a:spcPct val="130000"/>
              </a:lnSpc>
              <a:buBlip>
                <a:blip r:embed="rId1"/>
              </a:buBlip>
            </a:pPr>
            <a:r>
              <a:rPr lang="en-US" altLang="zh-CN" dirty="0">
                <a:ea typeface="黑体" panose="02010609060101010101" pitchFamily="49" charset="-122"/>
              </a:rPr>
              <a:t>How many test cases for Multiple Variable of Boundary Values</a:t>
            </a:r>
            <a:r>
              <a:rPr lang="en-US" altLang="zh-CN" dirty="0">
                <a:ea typeface="宋体" panose="02010600030101010101" pitchFamily="2" charset="-122"/>
              </a:rPr>
              <a:t>(Worst-case testing) ?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739775" lvl="1" indent="-282575">
              <a:lnSpc>
                <a:spcPct val="130000"/>
              </a:lnSpc>
              <a:buBlip>
                <a:blip r:embed="rId1"/>
              </a:buBlip>
            </a:pPr>
            <a:r>
              <a:rPr lang="en-US" altLang="zh-CN" dirty="0">
                <a:ea typeface="黑体" panose="02010609060101010101" pitchFamily="49" charset="-122"/>
              </a:rPr>
              <a:t>How many test cases for Robust Multiple Variable of Boundary Values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dirty="0">
                <a:ea typeface="黑体" panose="02010609060101010101" pitchFamily="49" charset="-122"/>
              </a:rPr>
              <a:t>Robust Worst-Case Testing</a:t>
            </a:r>
            <a:r>
              <a:rPr lang="en-US" altLang="zh-CN" dirty="0">
                <a:ea typeface="宋体" panose="02010600030101010101" pitchFamily="2" charset="-122"/>
              </a:rPr>
              <a:t>)?</a:t>
            </a:r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71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154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642938" y="152400"/>
            <a:ext cx="7772400" cy="1143000"/>
          </a:xfrm>
        </p:spPr>
        <p:txBody>
          <a:bodyPr vert="horz" wrap="square" lIns="91440" tIns="45720" rIns="91440" bIns="45720" anchor="ctr" anchorCtr="0"/>
          <a:p>
            <a:pPr marL="342900" indent="-342900" eaLnBrk="1" hangingPunct="1"/>
            <a:r>
              <a:rPr lang="en-US" altLang="zh-CN" sz="3600" dirty="0">
                <a:latin typeface="Arial" panose="020B0604020202020204" pitchFamily="34" charset="0"/>
                <a:ea typeface="宋体" panose="02010600030101010101" pitchFamily="2" charset="-122"/>
              </a:rPr>
              <a:t>4.2 </a:t>
            </a:r>
            <a:r>
              <a:rPr lang="en-US" altLang="zh-CN" sz="3600" dirty="0">
                <a:ea typeface="宋体" panose="02010600030101010101" pitchFamily="2" charset="-122"/>
              </a:rPr>
              <a:t>Boundary Value Analysis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xfrm>
            <a:off x="361950" y="1419225"/>
            <a:ext cx="8424863" cy="4724400"/>
          </a:xfrm>
        </p:spPr>
        <p:txBody>
          <a:bodyPr vert="horz" wrap="square" lIns="91440" tIns="45720" rIns="91440" bIns="45720" anchor="t" anchorCtr="0"/>
          <a:p>
            <a:r>
              <a:rPr lang="en-US" altLang="zh-CN" sz="2800" dirty="0">
                <a:ea typeface="宋体" panose="02010600030101010101" pitchFamily="2" charset="-122"/>
              </a:rPr>
              <a:t>The NextDate Problem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739775" lvl="1" indent="-282575">
              <a:lnSpc>
                <a:spcPct val="130000"/>
              </a:lnSpc>
              <a:buBlip>
                <a:blip r:embed="rId1"/>
              </a:buBlip>
            </a:pP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Inputs are three integers: month, date, year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739775" lvl="1" indent="-282575">
              <a:lnSpc>
                <a:spcPct val="130000"/>
              </a:lnSpc>
              <a:buBlip>
                <a:blip r:embed="rId1"/>
              </a:buBlip>
            </a:pP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Output is the next date of the input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739775" lvl="1" indent="-282575">
              <a:lnSpc>
                <a:spcPct val="130000"/>
              </a:lnSpc>
              <a:buBlip>
                <a:blip r:embed="rId1"/>
              </a:buBlip>
            </a:pP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Satisfy the following conditions: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139825" lvl="2" indent="-282575">
              <a:lnSpc>
                <a:spcPct val="130000"/>
              </a:lnSpc>
              <a:buBlip>
                <a:blip r:embed="rId1"/>
              </a:buBlip>
            </a:pP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C1: 1&lt;= month &lt;= 12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139825" lvl="2" indent="-282575">
              <a:lnSpc>
                <a:spcPct val="130000"/>
              </a:lnSpc>
              <a:buBlip>
                <a:blip r:embed="rId1"/>
              </a:buBlip>
            </a:pP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C2: 1&lt;= day &lt;= 31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1139825" lvl="2" indent="-282575">
              <a:lnSpc>
                <a:spcPct val="130000"/>
              </a:lnSpc>
              <a:buBlip>
                <a:blip r:embed="rId1"/>
              </a:buBlip>
            </a:pP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C3: 1812&lt;= year &lt;= 2012</a:t>
            </a:r>
            <a:endParaRPr lang="zh-CN" altLang="en-US" dirty="0">
              <a:ea typeface="黑体" panose="02010609060101010101" pitchFamily="49" charset="-122"/>
            </a:endParaRPr>
          </a:p>
          <a:p>
            <a:pPr>
              <a:buBlip>
                <a:blip r:embed="rId1"/>
              </a:buBlip>
            </a:pPr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642938" y="152400"/>
            <a:ext cx="7772400" cy="1143000"/>
          </a:xfrm>
        </p:spPr>
        <p:txBody>
          <a:bodyPr vert="horz" wrap="square" lIns="91440" tIns="45720" rIns="91440" bIns="45720" anchor="ctr" anchorCtr="0"/>
          <a:p>
            <a:pPr marL="342900" indent="-342900" eaLnBrk="1" hangingPunct="1"/>
            <a:r>
              <a:rPr lang="en-US" altLang="zh-CN" sz="3600" dirty="0">
                <a:latin typeface="Arial" panose="020B0604020202020204" pitchFamily="34" charset="0"/>
                <a:ea typeface="宋体" panose="02010600030101010101" pitchFamily="2" charset="-122"/>
              </a:rPr>
              <a:t>4.2 </a:t>
            </a:r>
            <a:r>
              <a:rPr lang="en-US" altLang="zh-CN" sz="3600" dirty="0">
                <a:ea typeface="宋体" panose="02010600030101010101" pitchFamily="2" charset="-122"/>
              </a:rPr>
              <a:t>Boundary Value Analysis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61950" y="1419225"/>
            <a:ext cx="8424863" cy="4724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How to test the 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NextDate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problem?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9775" marR="0" lvl="1" indent="-28257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Blip>
                <a:blip r:embed="rId1"/>
              </a:buBlip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For month: 0, 1, 2, 6, 11, 12, 13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39775" marR="0" lvl="1" indent="-28257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Blip>
                <a:blip r:embed="rId1"/>
              </a:buBlip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For day: 0, 1, 2, 15, 30, 31, 32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39775" marR="0" lvl="1" indent="-28257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Blip>
                <a:blip r:embed="rId1"/>
              </a:buBlip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For year : 1811, 1812, 1813, 1900, 2011, 2012, 2013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39725" marR="0" lvl="0" indent="-28257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Blip>
                <a:blip r:embed="rId1"/>
              </a:buBlip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Some impossible test cases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39775" marR="0" lvl="1" indent="-28257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Blip>
                <a:blip r:embed="rId1"/>
              </a:buBlip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2-30-1900, 6-31-2012…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39725" marR="0" lvl="0" indent="-28257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Blip>
                <a:blip r:embed="rId1"/>
              </a:buBlip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Miss some important test cases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39775" marR="0" lvl="1" indent="-28257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Blip>
                <a:blip r:embed="rId1"/>
              </a:buBlip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28 or 29 in February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9775" marR="0" lvl="1" indent="-28257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Blip>
                <a:blip r:embed="rId1"/>
              </a:buBlip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Leap year: 2000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34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68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101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153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180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202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233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254" end="2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198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5400"/>
            <a:ext cx="9144000" cy="66436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3010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764223"/>
            <a:ext cx="8280400" cy="52498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642938" y="152400"/>
            <a:ext cx="7772400" cy="1143000"/>
          </a:xfrm>
        </p:spPr>
        <p:txBody>
          <a:bodyPr vert="horz" wrap="square" lIns="91440" tIns="45720" rIns="91440" bIns="45720" anchor="ctr" anchorCtr="0"/>
          <a:p>
            <a:pPr marL="342900" indent="-342900" eaLnBrk="1" hangingPunct="1"/>
            <a:r>
              <a:rPr lang="en-US" altLang="zh-CN" sz="3600" dirty="0">
                <a:latin typeface="Arial" panose="020B0604020202020204" pitchFamily="34" charset="0"/>
                <a:ea typeface="宋体" panose="02010600030101010101" pitchFamily="2" charset="-122"/>
              </a:rPr>
              <a:t>4.1 Introduction of Black-Box Testing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361950" y="1419225"/>
            <a:ext cx="8424863" cy="4724400"/>
          </a:xfrm>
        </p:spPr>
        <p:txBody>
          <a:bodyPr vert="horz" wrap="square" lIns="91440" tIns="45720" rIns="91440" bIns="45720" anchor="t" anchorCtr="0"/>
          <a:p>
            <a:r>
              <a:rPr lang="en-US" altLang="zh-CN" sz="3000" dirty="0">
                <a:ea typeface="黑体" panose="02010609060101010101" pitchFamily="49" charset="-122"/>
              </a:rPr>
              <a:t>With black-box testing, the tester views the program as a black-box and is completely unconcerned with the internal structure of the program or system. </a:t>
            </a:r>
            <a:endParaRPr lang="en-US" altLang="zh-CN" sz="3000" dirty="0">
              <a:ea typeface="黑体" panose="02010609060101010101" pitchFamily="49" charset="-122"/>
            </a:endParaRPr>
          </a:p>
          <a:p>
            <a:r>
              <a:rPr lang="en-US" altLang="zh-CN" sz="3000" dirty="0">
                <a:ea typeface="黑体" panose="02010609060101010101" pitchFamily="49" charset="-122"/>
              </a:rPr>
              <a:t>The tester focuses on testing the program’s functionality against the specification.</a:t>
            </a:r>
            <a:endParaRPr lang="en-US" altLang="zh-CN" sz="3000" dirty="0">
              <a:ea typeface="黑体" panose="02010609060101010101" pitchFamily="49" charset="-122"/>
            </a:endParaRPr>
          </a:p>
          <a:p>
            <a:r>
              <a:rPr lang="en-US" altLang="zh-CN" sz="3000" dirty="0">
                <a:ea typeface="黑体" panose="02010609060101010101" pitchFamily="49" charset="-122"/>
              </a:rPr>
              <a:t>Behavioral, functional, closed-box, input-output …</a:t>
            </a:r>
            <a:endParaRPr lang="en-US" altLang="zh-CN" sz="30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403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188" y="619125"/>
            <a:ext cx="8604250" cy="51673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505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836613"/>
            <a:ext cx="7129463" cy="3600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059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4365625"/>
            <a:ext cx="4032250" cy="16557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608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113" y="549275"/>
            <a:ext cx="7235825" cy="5832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710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692150"/>
            <a:ext cx="7058025" cy="3460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7107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8" y="4149725"/>
            <a:ext cx="5257800" cy="1541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8130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1112"/>
            <a:ext cx="9144000" cy="6643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131" name="TextBox 1"/>
          <p:cNvSpPr txBox="1"/>
          <p:nvPr/>
        </p:nvSpPr>
        <p:spPr>
          <a:xfrm>
            <a:off x="1042988" y="587375"/>
            <a:ext cx="810101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4007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latinLnBrk="1" hangingPunct="1">
              <a:lnSpc>
                <a:spcPts val="395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5723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5723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Cases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5723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5723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5723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Commission Problem</a:t>
            </a:r>
            <a:endParaRPr lang="en-US" altLang="zh-CN" b="1" dirty="0">
              <a:solidFill>
                <a:srgbClr val="5723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32" name="TextBox 1"/>
          <p:cNvSpPr txBox="1"/>
          <p:nvPr/>
        </p:nvSpPr>
        <p:spPr>
          <a:xfrm>
            <a:off x="1714500" y="1357313"/>
            <a:ext cx="6584950" cy="4508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4007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latinLnBrk="1" hangingPunct="1">
              <a:lnSpc>
                <a:spcPts val="324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focus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boundary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33" name="TextBox 1"/>
          <p:cNvSpPr txBox="1"/>
          <p:nvPr/>
        </p:nvSpPr>
        <p:spPr>
          <a:xfrm>
            <a:off x="1714500" y="1835150"/>
            <a:ext cx="5788025" cy="4508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4007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latinLnBrk="1" hangingPunct="1">
              <a:lnSpc>
                <a:spcPts val="324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range,especially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near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34" name="TextBox 1"/>
          <p:cNvSpPr txBox="1"/>
          <p:nvPr/>
        </p:nvSpPr>
        <p:spPr>
          <a:xfrm>
            <a:off x="1714500" y="2428875"/>
            <a:ext cx="6688138" cy="4508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4007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latinLnBrk="1" hangingPunct="1">
              <a:lnSpc>
                <a:spcPts val="324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threshold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points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$1000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$1800.</a:t>
            </a: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35" name="TextBox 1"/>
          <p:cNvSpPr txBox="1"/>
          <p:nvPr/>
        </p:nvSpPr>
        <p:spPr>
          <a:xfrm>
            <a:off x="2000250" y="3786188"/>
            <a:ext cx="1782763" cy="28098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4007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latinLnBrk="1" hangingPunct="1">
              <a:lnSpc>
                <a:spcPts val="175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commission</a:t>
            </a:r>
            <a:endParaRPr lang="en-US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36" name="TextBox 1"/>
          <p:cNvSpPr txBox="1"/>
          <p:nvPr/>
        </p:nvSpPr>
        <p:spPr>
          <a:xfrm>
            <a:off x="1714500" y="4429125"/>
            <a:ext cx="1782763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4007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latinLnBrk="1" hangingPunct="1">
              <a:lnSpc>
                <a:spcPts val="175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15%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commission</a:t>
            </a:r>
            <a:endParaRPr lang="en-US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37" name="TextBox 1"/>
          <p:cNvSpPr txBox="1"/>
          <p:nvPr/>
        </p:nvSpPr>
        <p:spPr>
          <a:xfrm>
            <a:off x="1571625" y="5219700"/>
            <a:ext cx="1782763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4007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latinLnBrk="1" hangingPunct="1">
              <a:lnSpc>
                <a:spcPts val="175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commission</a:t>
            </a:r>
            <a:endParaRPr lang="en-US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 rot="10800000" flipV="1">
            <a:off x="7383463" y="4710113"/>
            <a:ext cx="238125" cy="196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40</a:t>
            </a:r>
            <a:endParaRPr kumimoji="1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915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28575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642938" y="152400"/>
            <a:ext cx="7772400" cy="1143000"/>
          </a:xfrm>
        </p:spPr>
        <p:txBody>
          <a:bodyPr vert="horz" wrap="square" lIns="91440" tIns="45720" rIns="91440" bIns="45720" anchor="ctr" anchorCtr="0"/>
          <a:p>
            <a:pPr marL="342900" indent="-342900" eaLnBrk="1" hangingPunct="1"/>
            <a:r>
              <a:rPr lang="en-US" altLang="zh-CN" sz="3600" dirty="0">
                <a:latin typeface="Arial" panose="020B0604020202020204" pitchFamily="34" charset="0"/>
                <a:ea typeface="宋体" panose="02010600030101010101" pitchFamily="2" charset="-122"/>
              </a:rPr>
              <a:t>4.2 </a:t>
            </a:r>
            <a:r>
              <a:rPr lang="en-US" altLang="zh-CN" sz="3600" dirty="0">
                <a:ea typeface="宋体" panose="02010600030101010101" pitchFamily="2" charset="-122"/>
              </a:rPr>
              <a:t>Boundary Value Analysis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61950" y="1419225"/>
            <a:ext cx="8424863" cy="4724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/>
            </a:pP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Boundary Value Analysis 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techniques include:</a:t>
            </a:r>
            <a:endParaRPr kumimoji="0" lang="en-US" altLang="zh-CN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739775" marR="0" lvl="1" indent="-28257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Blip>
                <a:blip r:embed="rId1"/>
              </a:buBlip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Normal Boundary Values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9775" marR="0" lvl="1" indent="-28257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Blip>
                <a:blip r:embed="rId1"/>
              </a:buBlip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Robustness Boundary Values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9775" marR="0" lvl="1" indent="-28257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Blip>
                <a:blip r:embed="rId1"/>
              </a:buBlip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Multiple Variable of Boundary Values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39825" marR="0" lvl="2" indent="-28257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Blip>
                <a:blip r:embed="rId1"/>
              </a:buBlip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(Worst-Case Testing) 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9775" marR="0" lvl="1" indent="-28257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Blip>
                <a:blip r:embed="rId1"/>
              </a:buBlip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Robust Multiple Variable of Boundary Values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39825" marR="0" lvl="2" indent="-28257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Blip>
                <a:blip r:embed="rId1"/>
              </a:buBlip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Robust Worst-Case Testing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39725" marR="0" lvl="0" indent="-282575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Blip>
                <a:blip r:embed="rId1"/>
              </a:buBlip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can be applied for the input/output range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642938" y="152400"/>
            <a:ext cx="7772400" cy="1143000"/>
          </a:xfrm>
        </p:spPr>
        <p:txBody>
          <a:bodyPr vert="horz" wrap="square" lIns="91440" tIns="45720" rIns="91440" bIns="45720" anchor="ctr" anchorCtr="0"/>
          <a:p>
            <a:pPr marL="342900" indent="-342900" algn="l" eaLnBrk="1" hangingPunct="1">
              <a:buNone/>
            </a:pPr>
            <a:r>
              <a:rPr lang="zh-CN" altLang="en-US" sz="3600" b="1" dirty="0">
                <a:ea typeface="微软雅黑" panose="020B0503020204020204" pitchFamily="34" charset="-122"/>
              </a:rPr>
              <a:t>边界值检验的主要类型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120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1557338"/>
            <a:ext cx="8464550" cy="43195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222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01138" cy="6643688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" name="直接连接符 2"/>
          <p:cNvCxnSpPr/>
          <p:nvPr/>
        </p:nvCxnSpPr>
        <p:spPr>
          <a:xfrm>
            <a:off x="4140200" y="4941888"/>
            <a:ext cx="4535488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1871663" y="2852738"/>
            <a:ext cx="3636963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642938" y="152400"/>
            <a:ext cx="7772400" cy="1143000"/>
          </a:xfrm>
        </p:spPr>
        <p:txBody>
          <a:bodyPr vert="horz" wrap="square" lIns="91440" tIns="45720" rIns="91440" bIns="45720" anchor="ctr" anchorCtr="0"/>
          <a:p>
            <a:pPr marL="342900" indent="-342900" eaLnBrk="1" hangingPunct="1"/>
            <a:r>
              <a:rPr lang="en-US" altLang="zh-CN" sz="3600" dirty="0">
                <a:latin typeface="Arial" panose="020B0604020202020204" pitchFamily="34" charset="0"/>
                <a:ea typeface="宋体" panose="02010600030101010101" pitchFamily="2" charset="-122"/>
              </a:rPr>
              <a:t>4.2 </a:t>
            </a:r>
            <a:r>
              <a:rPr lang="en-US" altLang="zh-CN" sz="3600" dirty="0">
                <a:ea typeface="宋体" panose="02010600030101010101" pitchFamily="2" charset="-122"/>
              </a:rPr>
              <a:t>Boundary Value Analysis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>
          <a:xfrm>
            <a:off x="0" y="1412875"/>
            <a:ext cx="8782050" cy="4724400"/>
          </a:xfrm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3000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Questions?</a:t>
            </a:r>
            <a:endParaRPr lang="en-US" altLang="zh-CN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3000" dirty="0">
                <a:solidFill>
                  <a:srgbClr val="000000"/>
                </a:solidFill>
                <a:ea typeface="黑体" panose="02010609060101010101" pitchFamily="49" charset="-122"/>
              </a:rPr>
              <a:t>What is the advantages of </a:t>
            </a:r>
            <a:r>
              <a:rPr lang="en-US" altLang="zh-CN" sz="3000" dirty="0">
                <a:ea typeface="宋体" panose="02010600030101010101" pitchFamily="2" charset="-122"/>
              </a:rPr>
              <a:t>Boundary Value Analysis?</a:t>
            </a:r>
            <a:endParaRPr lang="en-US" altLang="zh-CN" sz="30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3000" dirty="0">
                <a:solidFill>
                  <a:srgbClr val="000000"/>
                </a:solidFill>
                <a:ea typeface="黑体" panose="02010609060101010101" pitchFamily="49" charset="-122"/>
              </a:rPr>
              <a:t>What is the limitations of </a:t>
            </a:r>
            <a:r>
              <a:rPr lang="en-US" altLang="zh-CN" sz="3000" dirty="0">
                <a:ea typeface="宋体" panose="02010600030101010101" pitchFamily="2" charset="-122"/>
              </a:rPr>
              <a:t>Boundary Value Analysis?</a:t>
            </a:r>
            <a:endParaRPr lang="en-US" altLang="zh-CN" sz="30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endParaRPr lang="zh-CN" altLang="en-US" sz="2400" dirty="0">
              <a:ea typeface="黑体" panose="02010609060101010101" pitchFamily="49" charset="-122"/>
            </a:endParaRPr>
          </a:p>
          <a:p>
            <a:endParaRPr lang="zh-CN" altLang="en-US" dirty="0">
              <a:ea typeface="黑体" panose="02010609060101010101" pitchFamily="49" charset="-122"/>
            </a:endParaRPr>
          </a:p>
          <a:p>
            <a:endParaRPr lang="zh-CN" altLang="en-US" dirty="0">
              <a:ea typeface="黑体" panose="02010609060101010101" pitchFamily="49" charset="-122"/>
            </a:endParaRPr>
          </a:p>
          <a:p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642938" y="152400"/>
            <a:ext cx="7772400" cy="1143000"/>
          </a:xfrm>
        </p:spPr>
        <p:txBody>
          <a:bodyPr vert="horz" wrap="square" lIns="91440" tIns="45720" rIns="91440" bIns="45720" anchor="ctr" anchorCtr="0"/>
          <a:p>
            <a:pPr marL="342900" indent="-342900" eaLnBrk="1" hangingPunct="1"/>
            <a:r>
              <a:rPr lang="en-US" altLang="zh-CN" sz="3600" dirty="0">
                <a:latin typeface="Arial" panose="020B0604020202020204" pitchFamily="34" charset="0"/>
                <a:ea typeface="宋体" panose="02010600030101010101" pitchFamily="2" charset="-122"/>
              </a:rPr>
              <a:t>4.1 Introduction of Black-Box Testing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361950" y="1419225"/>
            <a:ext cx="8313738" cy="47244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Why we need Black-box testing?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sz="3000" dirty="0">
                <a:ea typeface="宋体" panose="02010600030101010101" pitchFamily="2" charset="-122"/>
              </a:rPr>
              <a:t>Specific knowledge of the application’s code /internal structure and programming knowledge in general is not required. </a:t>
            </a:r>
            <a:endParaRPr lang="en-US" altLang="zh-CN" sz="3000" dirty="0">
              <a:ea typeface="宋体" panose="02010600030101010101" pitchFamily="2" charset="-122"/>
            </a:endParaRPr>
          </a:p>
          <a:p>
            <a:pPr lvl="1"/>
            <a:r>
              <a:rPr lang="en-US" altLang="zh-CN" sz="3000" dirty="0">
                <a:ea typeface="宋体" panose="02010600030101010101" pitchFamily="2" charset="-122"/>
              </a:rPr>
              <a:t>The tester </a:t>
            </a:r>
            <a:r>
              <a:rPr lang="en-US" altLang="zh-CN" sz="3000" dirty="0">
                <a:ea typeface="黑体" panose="02010609060101010101" pitchFamily="49" charset="-122"/>
              </a:rPr>
              <a:t>only know the "legal" inputs and what the expected outputs should be.</a:t>
            </a:r>
            <a:endParaRPr lang="en-US" altLang="zh-CN" sz="3000" dirty="0">
              <a:ea typeface="黑体" panose="02010609060101010101" pitchFamily="49" charset="-122"/>
            </a:endParaRPr>
          </a:p>
          <a:p>
            <a:pPr lvl="1"/>
            <a:r>
              <a:rPr lang="en-US" altLang="zh-CN" sz="3000" dirty="0">
                <a:ea typeface="宋体" panose="02010600030101010101" pitchFamily="2" charset="-122"/>
              </a:rPr>
              <a:t>The tester is aware of what the software is supposed to do but is not aware of how it does it.</a:t>
            </a:r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684213" y="55563"/>
            <a:ext cx="7772400" cy="1143000"/>
          </a:xfrm>
        </p:spPr>
        <p:txBody>
          <a:bodyPr vert="horz" wrap="square" lIns="91440" tIns="45720" rIns="91440" bIns="45720" anchor="ctr" anchorCtr="0"/>
          <a:p>
            <a:pPr marL="342900" indent="-342900" eaLnBrk="1" hangingPunct="1"/>
            <a:r>
              <a:rPr lang="en-US" altLang="zh-CN" sz="3600" dirty="0">
                <a:latin typeface="Arial" panose="020B0604020202020204" pitchFamily="34" charset="0"/>
                <a:ea typeface="宋体" panose="02010600030101010101" pitchFamily="2" charset="-122"/>
              </a:rPr>
              <a:t>4.2 </a:t>
            </a:r>
            <a:r>
              <a:rPr lang="en-US" altLang="zh-CN" sz="3600" dirty="0">
                <a:ea typeface="宋体" panose="02010600030101010101" pitchFamily="2" charset="-122"/>
              </a:rPr>
              <a:t>Boundary Value Analysis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Rectangle 3"/>
          <p:cNvSpPr>
            <a:spLocks noGrp="1"/>
          </p:cNvSpPr>
          <p:nvPr>
            <p:ph idx="1"/>
          </p:nvPr>
        </p:nvSpPr>
        <p:spPr>
          <a:xfrm>
            <a:off x="179388" y="1052513"/>
            <a:ext cx="8782050" cy="4724400"/>
          </a:xfrm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30000"/>
              </a:spcBef>
            </a:pPr>
            <a:r>
              <a:rPr lang="en-US" altLang="zh-CN" sz="3000" dirty="0">
                <a:solidFill>
                  <a:srgbClr val="000000"/>
                </a:solidFill>
                <a:ea typeface="黑体" panose="02010609060101010101" pitchFamily="49" charset="-122"/>
              </a:rPr>
              <a:t>What is the advantages of </a:t>
            </a:r>
            <a:r>
              <a:rPr lang="en-US" altLang="zh-CN" sz="3000" dirty="0">
                <a:ea typeface="宋体" panose="02010600030101010101" pitchFamily="2" charset="-122"/>
              </a:rPr>
              <a:t>Boundary Value Analysis?</a:t>
            </a:r>
            <a:endParaRPr lang="en-US" altLang="zh-CN" sz="3000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ct val="30000"/>
              </a:spcBef>
            </a:pPr>
            <a:r>
              <a:rPr lang="en-US" altLang="zh-CN" sz="2600" dirty="0">
                <a:ea typeface="宋体" panose="02010600030101010101" pitchFamily="2" charset="-122"/>
              </a:rPr>
              <a:t>Given the boundary, it is easy and cheap to design test cases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ct val="30000"/>
              </a:spcBef>
            </a:pPr>
            <a:r>
              <a:rPr lang="en-US" altLang="zh-CN" sz="2600" dirty="0">
                <a:ea typeface="宋体" panose="02010600030101010101" pitchFamily="2" charset="-122"/>
              </a:rPr>
              <a:t>N parameters produce 4n+1, 6n+1, 5</a:t>
            </a:r>
            <a:r>
              <a:rPr lang="en-US" altLang="zh-CN" sz="2600" baseline="30000" dirty="0">
                <a:ea typeface="宋体" panose="02010600030101010101" pitchFamily="2" charset="-122"/>
              </a:rPr>
              <a:t>n</a:t>
            </a:r>
            <a:r>
              <a:rPr lang="en-US" altLang="zh-CN" sz="2600" dirty="0">
                <a:ea typeface="宋体" panose="02010600030101010101" pitchFamily="2" charset="-122"/>
              </a:rPr>
              <a:t>, 7</a:t>
            </a:r>
            <a:r>
              <a:rPr lang="en-US" altLang="zh-CN" sz="2600" baseline="30000" dirty="0">
                <a:ea typeface="宋体" panose="02010600030101010101" pitchFamily="2" charset="-122"/>
              </a:rPr>
              <a:t>n</a:t>
            </a:r>
            <a:r>
              <a:rPr lang="en-US" altLang="zh-CN" sz="2600" dirty="0">
                <a:ea typeface="宋体" panose="02010600030101010101" pitchFamily="2" charset="-122"/>
              </a:rPr>
              <a:t> test cases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ct val="30000"/>
              </a:spcBef>
            </a:pPr>
            <a:r>
              <a:rPr lang="en-US" altLang="zh-CN" sz="2600" dirty="0">
                <a:ea typeface="宋体" panose="02010600030101010101" pitchFamily="2" charset="-122"/>
              </a:rPr>
              <a:t>Different data type have different boundary value selection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3000" dirty="0">
                <a:solidFill>
                  <a:srgbClr val="000000"/>
                </a:solidFill>
                <a:ea typeface="黑体" panose="02010609060101010101" pitchFamily="49" charset="-122"/>
              </a:rPr>
              <a:t>What is the limitations of </a:t>
            </a:r>
            <a:r>
              <a:rPr lang="en-US" altLang="zh-CN" sz="3000" dirty="0">
                <a:ea typeface="宋体" panose="02010600030101010101" pitchFamily="2" charset="-122"/>
              </a:rPr>
              <a:t>Boundary Value Analysis?</a:t>
            </a:r>
            <a:endParaRPr lang="en-US" altLang="zh-CN" sz="3000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ct val="30000"/>
              </a:spcBef>
            </a:pPr>
            <a:r>
              <a:rPr lang="en-US" altLang="zh-CN" sz="2600" dirty="0">
                <a:ea typeface="宋体" panose="02010600030101010101" pitchFamily="2" charset="-122"/>
              </a:rPr>
              <a:t>Suppose parameters are independent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ct val="30000"/>
              </a:spcBef>
            </a:pPr>
            <a:r>
              <a:rPr lang="en-US" altLang="zh-CN" sz="2600" dirty="0">
                <a:ea typeface="宋体" panose="02010600030101010101" pitchFamily="2" charset="-122"/>
              </a:rPr>
              <a:t>Ignore the semantic information of parameters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ct val="30000"/>
              </a:spcBef>
            </a:pPr>
            <a:r>
              <a:rPr lang="en-US" altLang="zh-CN" sz="2600" dirty="0">
                <a:ea typeface="宋体" panose="02010600030101010101" pitchFamily="2" charset="-122"/>
              </a:rPr>
              <a:t>Boundary value analysis is not useful for a Boolean variable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endParaRPr lang="zh-CN" altLang="en-US" sz="2400" dirty="0">
              <a:ea typeface="黑体" panose="02010609060101010101" pitchFamily="49" charset="-122"/>
            </a:endParaRPr>
          </a:p>
          <a:p>
            <a:endParaRPr lang="zh-CN" altLang="en-US" dirty="0">
              <a:ea typeface="黑体" panose="02010609060101010101" pitchFamily="49" charset="-122"/>
            </a:endParaRPr>
          </a:p>
          <a:p>
            <a:endParaRPr lang="zh-CN" altLang="en-US" dirty="0">
              <a:ea typeface="黑体" panose="02010609060101010101" pitchFamily="49" charset="-122"/>
            </a:endParaRPr>
          </a:p>
          <a:p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684213" y="55563"/>
            <a:ext cx="7772400" cy="1143000"/>
          </a:xfrm>
        </p:spPr>
        <p:txBody>
          <a:bodyPr vert="horz" wrap="square" lIns="91440" tIns="45720" rIns="91440" bIns="45720" anchor="ctr" anchorCtr="0"/>
          <a:p>
            <a:pPr marL="342900" indent="-342900" eaLnBrk="1" hangingPunct="1"/>
            <a:r>
              <a:rPr lang="en-US" altLang="zh-CN" sz="3600" dirty="0">
                <a:latin typeface="Arial" panose="020B0604020202020204" pitchFamily="34" charset="0"/>
                <a:ea typeface="宋体" panose="02010600030101010101" pitchFamily="2" charset="-122"/>
              </a:rPr>
              <a:t>Exercise 1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>
          <a:xfrm>
            <a:off x="179388" y="1052513"/>
            <a:ext cx="8856662" cy="4724400"/>
          </a:xfrm>
        </p:spPr>
        <p:txBody>
          <a:bodyPr vert="horz" wrap="square" lIns="91440" tIns="45720" rIns="91440" bIns="45720" anchor="t" anchorCtr="0"/>
          <a:p>
            <a:r>
              <a:rPr lang="en-US" altLang="zh-CN" sz="2800" dirty="0">
                <a:ea typeface="黑体" panose="02010609060101010101" pitchFamily="49" charset="-122"/>
              </a:rPr>
              <a:t>There are three integer inputs x, y, z, corresponding to the length, width and height of a rectangle respectively. All of these three inputs are in the range of [2, 20], the output is the volume of the rectangle. </a:t>
            </a:r>
            <a:endParaRPr lang="zh-CN" altLang="zh-CN" sz="2800" dirty="0">
              <a:ea typeface="黑体" panose="02010609060101010101" pitchFamily="49" charset="-122"/>
            </a:endParaRPr>
          </a:p>
          <a:p>
            <a:pPr lvl="1"/>
            <a:r>
              <a:rPr lang="en-US" altLang="zh-CN" sz="2400" dirty="0">
                <a:ea typeface="黑体" panose="02010609060101010101" pitchFamily="49" charset="-122"/>
              </a:rPr>
              <a:t>List the number of test cases that needed by four types of boundary value analysis respectively.</a:t>
            </a:r>
            <a:endParaRPr lang="zh-CN" altLang="zh-CN" sz="2400" dirty="0">
              <a:ea typeface="黑体" panose="02010609060101010101" pitchFamily="49" charset="-122"/>
            </a:endParaRPr>
          </a:p>
          <a:p>
            <a:pPr lvl="1"/>
            <a:r>
              <a:rPr lang="en-US" altLang="zh-CN" sz="2400" dirty="0">
                <a:ea typeface="黑体" panose="02010609060101010101" pitchFamily="49" charset="-122"/>
              </a:rPr>
              <a:t>Design the test cases by Robustness Boundary Value Analysis.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endParaRPr lang="zh-CN" altLang="en-US" sz="2400" dirty="0">
              <a:ea typeface="黑体" panose="02010609060101010101" pitchFamily="49" charset="-122"/>
            </a:endParaRPr>
          </a:p>
          <a:p>
            <a:endParaRPr lang="zh-CN" altLang="en-US" dirty="0">
              <a:ea typeface="黑体" panose="02010609060101010101" pitchFamily="49" charset="-122"/>
            </a:endParaRPr>
          </a:p>
          <a:p>
            <a:endParaRPr lang="zh-CN" altLang="en-US" dirty="0">
              <a:ea typeface="黑体" panose="02010609060101010101" pitchFamily="49" charset="-122"/>
            </a:endParaRPr>
          </a:p>
          <a:p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ext Box 24"/>
          <p:cNvSpPr txBox="1"/>
          <p:nvPr/>
        </p:nvSpPr>
        <p:spPr>
          <a:xfrm>
            <a:off x="153988" y="709613"/>
            <a:ext cx="68580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Basic Concepts of White box testing</a:t>
            </a:r>
            <a:endParaRPr lang="en-US" altLang="zh-CN" sz="1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11188" y="692150"/>
          <a:ext cx="8208963" cy="5451475"/>
        </p:xfrm>
        <a:graphic>
          <a:graphicData uri="http://schemas.openxmlformats.org/drawingml/2006/table">
            <a:tbl>
              <a:tblPr/>
              <a:tblGrid>
                <a:gridCol w="1492537"/>
                <a:gridCol w="2684299"/>
                <a:gridCol w="4032126"/>
              </a:tblGrid>
              <a:tr h="708218">
                <a:tc>
                  <a:txBody>
                    <a:bodyPr/>
                    <a:lstStyle/>
                    <a:p>
                      <a:endParaRPr lang="zh-CN" sz="2000" kern="100" dirty="0">
                        <a:latin typeface="+mn-lt"/>
                        <a:cs typeface="Times New Roman" panose="02020603050405020304"/>
                      </a:endParaRPr>
                    </a:p>
                  </a:txBody>
                  <a:tcPr marL="91441" marR="91441" marT="45714" marB="45714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CEB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White-box Testing</a:t>
                      </a:r>
                      <a:endParaRPr lang="zh-CN" sz="2000" kern="100" dirty="0">
                        <a:latin typeface="+mn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1" marR="91441" marT="45714" marB="4571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CEB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Black-box Testing</a:t>
                      </a:r>
                      <a:endParaRPr lang="zh-CN" sz="2000" kern="100">
                        <a:latin typeface="+mn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1" marR="91441" marT="45714" marB="4571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CEBC"/>
                    </a:solidFill>
                  </a:tcPr>
                </a:tc>
              </a:tr>
              <a:tr h="18843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Tester</a:t>
                      </a:r>
                      <a:endParaRPr lang="zh-CN" sz="2000" kern="100">
                        <a:latin typeface="+mn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visibility</a:t>
                      </a:r>
                      <a:endParaRPr lang="zh-CN" sz="2000" kern="100">
                        <a:latin typeface="+mn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1" marR="91441" marT="45714" marB="45714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have visibility to the code and write test cases based upon the code</a:t>
                      </a:r>
                      <a:endParaRPr lang="zh-CN" sz="2000" kern="100" dirty="0">
                        <a:latin typeface="+mn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1" marR="91441" marT="45714" marB="4571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have no visibility to the code and write test cases based on possible inputs and outputs for functionality documented in specifications and /or requirements</a:t>
                      </a:r>
                      <a:endParaRPr lang="zh-CN" sz="2000" kern="100" dirty="0">
                        <a:latin typeface="+mn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1" marR="91441" marT="45714" marB="4571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</a:tr>
              <a:tr h="11797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A failed test case  reveals</a:t>
                      </a:r>
                      <a:endParaRPr lang="zh-CN" sz="2000" kern="100">
                        <a:latin typeface="+mn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1" marR="91441" marT="45714" marB="45714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a problem </a:t>
                      </a:r>
                      <a:r>
                        <a:rPr lang="en-US" sz="2000" kern="1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(a fault</a:t>
                      </a:r>
                      <a:r>
                        <a:rPr lang="en-US" sz="2000" kern="100" dirty="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)</a:t>
                      </a:r>
                      <a:endParaRPr lang="zh-CN" sz="2000" kern="100" dirty="0">
                        <a:latin typeface="+mn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1" marR="91441" marT="45714" marB="4571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a symptom of a problem </a:t>
                      </a:r>
                      <a:endParaRPr lang="en-US" sz="2000" kern="100" dirty="0" smtClean="0">
                        <a:latin typeface="+mn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(</a:t>
                      </a:r>
                      <a:r>
                        <a:rPr lang="en-US" sz="2000" kern="100" dirty="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a failure)</a:t>
                      </a:r>
                      <a:endParaRPr lang="zh-CN" sz="2000" kern="100" dirty="0">
                        <a:latin typeface="+mn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1" marR="91441" marT="45714" marB="4571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</a:tr>
              <a:tr h="1679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Controlled?</a:t>
                      </a:r>
                      <a:endParaRPr lang="zh-CN" sz="2000" kern="100">
                        <a:latin typeface="+mn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1" marR="91441" marT="45714" marB="45714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Yes – the test case helps to identify  the specific lines of code involved</a:t>
                      </a:r>
                      <a:endParaRPr lang="zh-CN" sz="2000" kern="100">
                        <a:latin typeface="+mn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1" marR="91441" marT="45714" marB="4571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+mn-lt"/>
                          <a:ea typeface="宋体" panose="02010600030101010101" pitchFamily="2" charset="-122"/>
                          <a:cs typeface="Times New Roman" panose="02020603050405020304"/>
                        </a:rPr>
                        <a:t>No – it can be hard to find the cause of the failure</a:t>
                      </a:r>
                      <a:endParaRPr lang="zh-CN" sz="2000" kern="100" dirty="0">
                        <a:latin typeface="+mn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1441" marR="91441" marT="45714" marB="4571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642938" y="152400"/>
            <a:ext cx="7772400" cy="1143000"/>
          </a:xfrm>
        </p:spPr>
        <p:txBody>
          <a:bodyPr vert="horz" wrap="square" lIns="91440" tIns="45720" rIns="91440" bIns="45720" anchor="ctr" anchorCtr="0"/>
          <a:p>
            <a:pPr marL="342900" indent="-342900" eaLnBrk="1" hangingPunct="1"/>
            <a:r>
              <a:rPr lang="en-US" altLang="zh-CN" sz="3600" dirty="0">
                <a:latin typeface="Arial" panose="020B0604020202020204" pitchFamily="34" charset="0"/>
                <a:ea typeface="宋体" panose="02010600030101010101" pitchFamily="2" charset="-122"/>
              </a:rPr>
              <a:t>4.1 Introduction of Black-Box Testing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361950" y="1419225"/>
            <a:ext cx="8424863" cy="47244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Typical black-box test design techniques:</a:t>
            </a:r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marL="739775" lvl="1" indent="-282575">
              <a:lnSpc>
                <a:spcPct val="130000"/>
              </a:lnSpc>
              <a:buBlip>
                <a:blip r:embed="rId1"/>
              </a:buBlip>
            </a:pPr>
            <a:r>
              <a:rPr lang="en-US" altLang="zh-CN" sz="3200" dirty="0">
                <a:ea typeface="黑体" panose="02010609060101010101" pitchFamily="49" charset="-122"/>
              </a:rPr>
              <a:t>Boundary Value Analysis</a:t>
            </a:r>
            <a:endParaRPr lang="en-US" altLang="zh-CN" sz="3200" dirty="0">
              <a:ea typeface="黑体" panose="02010609060101010101" pitchFamily="49" charset="-122"/>
            </a:endParaRPr>
          </a:p>
          <a:p>
            <a:pPr marL="739775" lvl="1" indent="-282575">
              <a:lnSpc>
                <a:spcPct val="130000"/>
              </a:lnSpc>
              <a:buBlip>
                <a:blip r:embed="rId1"/>
              </a:buBlip>
            </a:pPr>
            <a:r>
              <a:rPr lang="en-US" altLang="zh-CN" sz="3200" dirty="0">
                <a:ea typeface="黑体" panose="02010609060101010101" pitchFamily="49" charset="-122"/>
              </a:rPr>
              <a:t>Equivalence Partitioning</a:t>
            </a:r>
            <a:endParaRPr lang="en-US" altLang="zh-CN" sz="3200" dirty="0">
              <a:ea typeface="黑体" panose="02010609060101010101" pitchFamily="49" charset="-122"/>
            </a:endParaRPr>
          </a:p>
          <a:p>
            <a:pPr marL="739775" lvl="1" indent="-282575">
              <a:lnSpc>
                <a:spcPct val="130000"/>
              </a:lnSpc>
              <a:buBlip>
                <a:blip r:embed="rId1"/>
              </a:buBlip>
            </a:pPr>
            <a:r>
              <a:rPr lang="en-US" altLang="zh-CN" sz="3200" dirty="0">
                <a:ea typeface="黑体" panose="02010609060101010101" pitchFamily="49" charset="-122"/>
              </a:rPr>
              <a:t>Decision Table </a:t>
            </a:r>
            <a:endParaRPr lang="en-US" altLang="zh-CN" sz="3200" dirty="0">
              <a:ea typeface="黑体" panose="02010609060101010101" pitchFamily="49" charset="-122"/>
            </a:endParaRPr>
          </a:p>
          <a:p>
            <a:pPr marL="739775" lvl="1" indent="-282575">
              <a:lnSpc>
                <a:spcPct val="130000"/>
              </a:lnSpc>
              <a:buBlip>
                <a:blip r:embed="rId1"/>
              </a:buBlip>
            </a:pPr>
            <a:r>
              <a:rPr lang="en-US" altLang="zh-CN" sz="3200" dirty="0">
                <a:ea typeface="黑体" panose="02010609060101010101" pitchFamily="49" charset="-122"/>
              </a:rPr>
              <a:t>Cause-Effect Graph</a:t>
            </a:r>
            <a:endParaRPr lang="en-US" altLang="zh-CN" sz="32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506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2725" y="1330325"/>
            <a:ext cx="3600450" cy="4400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33400" y="457200"/>
            <a:ext cx="3810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latin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3200" i="1" kern="1200" cap="none" spc="0" normalizeH="0" baseline="0" noProof="0" dirty="0">
                <a:solidFill>
                  <a:srgbClr val="FF0000"/>
                </a:solidFill>
                <a:latin typeface="Arial Black" panose="020B0A04020102020204" pitchFamily="34" charset="0"/>
                <a:ea typeface="+mn-ea"/>
                <a:cs typeface="+mn-cs"/>
              </a:rPr>
              <a:t>Boundary test</a:t>
            </a:r>
            <a:endParaRPr kumimoji="1" lang="en-US" altLang="zh-CN" sz="3200" i="1" kern="1200" cap="none" spc="0" normalizeH="0" baseline="0" noProof="0" dirty="0">
              <a:solidFill>
                <a:srgbClr val="FF0000"/>
              </a:solidFill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508" name="TextBox 7"/>
          <p:cNvSpPr txBox="1"/>
          <p:nvPr/>
        </p:nvSpPr>
        <p:spPr>
          <a:xfrm>
            <a:off x="538163" y="1082675"/>
            <a:ext cx="4338637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i="1" dirty="0">
                <a:latin typeface="Arial" panose="020B0604020202020204" pitchFamily="34" charset="0"/>
                <a:ea typeface="宋体" panose="02010600030101010101" pitchFamily="2" charset="-122"/>
              </a:rPr>
              <a:t>If you can safely and</a:t>
            </a:r>
            <a:endParaRPr lang="zh-CN" altLang="en-US" b="1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3400" y="1527175"/>
            <a:ext cx="433863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latin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3200" i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confidently walk</a:t>
            </a:r>
            <a:endParaRPr kumimoji="1" lang="zh-CN" altLang="en-US" sz="3200" i="1" kern="120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8163" y="1973263"/>
            <a:ext cx="425767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latin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3200" i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along the edge of a</a:t>
            </a:r>
            <a:endParaRPr kumimoji="1" lang="zh-CN" altLang="en-US" sz="3200" i="1" kern="120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8163" y="2540000"/>
            <a:ext cx="4478338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latin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3200" i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cliff without falling off,</a:t>
            </a:r>
            <a:endParaRPr kumimoji="1" lang="zh-CN" altLang="en-US" sz="3200" i="1" kern="120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8163" y="2997200"/>
            <a:ext cx="4491038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latin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3200" i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you can almost</a:t>
            </a:r>
            <a:endParaRPr kumimoji="1" lang="zh-CN" altLang="en-US" sz="3200" i="1" kern="120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8638" y="3530600"/>
            <a:ext cx="4522788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latin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3200" i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certainly walk in the</a:t>
            </a:r>
            <a:endParaRPr kumimoji="1" lang="zh-CN" altLang="en-US" sz="3200" i="1" kern="120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8163" y="3987800"/>
            <a:ext cx="4491038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latin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3200" i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middle of a field.</a:t>
            </a:r>
            <a:endParaRPr kumimoji="1" lang="zh-CN" altLang="en-US" sz="3200" i="1" kern="1200" cap="none" spc="0" normalizeH="0" baseline="0" noProof="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642938" y="152400"/>
            <a:ext cx="7772400" cy="1143000"/>
          </a:xfrm>
        </p:spPr>
        <p:txBody>
          <a:bodyPr vert="horz" wrap="square" lIns="91440" tIns="45720" rIns="91440" bIns="45720" anchor="ctr" anchorCtr="0"/>
          <a:p>
            <a:pPr marL="342900" indent="-342900" eaLnBrk="1" hangingPunct="1"/>
            <a:r>
              <a:rPr lang="en-US" altLang="zh-CN" sz="3600" dirty="0">
                <a:latin typeface="Arial" panose="020B0604020202020204" pitchFamily="34" charset="0"/>
                <a:ea typeface="宋体" panose="02010600030101010101" pitchFamily="2" charset="-122"/>
              </a:rPr>
              <a:t>4.2 </a:t>
            </a:r>
            <a:r>
              <a:rPr lang="en-US" altLang="zh-CN" sz="3600" dirty="0">
                <a:ea typeface="宋体" panose="02010600030101010101" pitchFamily="2" charset="-122"/>
              </a:rPr>
              <a:t>Boundary Value Analysis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361950" y="1419225"/>
            <a:ext cx="8424863" cy="47244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黑体" panose="02010609060101010101" pitchFamily="49" charset="-122"/>
              </a:rPr>
              <a:t>The rationale behind boundary value testing is that errors tend to occur near the extreme values of an input variable. In another word, 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errors tend to congregate at the boundaries</a:t>
            </a:r>
            <a:r>
              <a:rPr lang="en-US" altLang="zh-CN" dirty="0">
                <a:ea typeface="黑体" panose="02010609060101010101" pitchFamily="49" charset="-122"/>
              </a:rPr>
              <a:t>.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en-US" altLang="zh-CN" dirty="0">
                <a:ea typeface="黑体" panose="02010609060101010101" pitchFamily="49" charset="-122"/>
              </a:rPr>
              <a:t>Examples: array, loop, 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  …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en-US" altLang="zh-CN" dirty="0">
                <a:ea typeface="黑体" panose="02010609060101010101" pitchFamily="49" charset="-122"/>
              </a:rPr>
              <a:t>The basic idea of boundary value analysis is to use input variable values at their </a:t>
            </a:r>
            <a:r>
              <a:rPr lang="en-US" altLang="zh-CN" b="1" i="1" dirty="0">
                <a:ea typeface="黑体" panose="02010609060101010101" pitchFamily="49" charset="-122"/>
              </a:rPr>
              <a:t>min, min+, nom, max-, and max.</a:t>
            </a:r>
            <a:endParaRPr lang="en-US" altLang="zh-CN" b="1" i="1" dirty="0">
              <a:ea typeface="黑体" panose="02010609060101010101" pitchFamily="49" charset="-122"/>
            </a:endParaRPr>
          </a:p>
          <a:p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209" end="3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642938" y="152400"/>
            <a:ext cx="7772400" cy="1143000"/>
          </a:xfrm>
        </p:spPr>
        <p:txBody>
          <a:bodyPr vert="horz" wrap="square" lIns="91440" tIns="45720" rIns="91440" bIns="45720" anchor="ctr" anchorCtr="0"/>
          <a:p>
            <a:pPr marL="342900" indent="-342900" eaLnBrk="1" hangingPunct="1"/>
            <a:r>
              <a:rPr lang="en-US" altLang="zh-CN" sz="3600" dirty="0">
                <a:latin typeface="Arial" panose="020B0604020202020204" pitchFamily="34" charset="0"/>
                <a:ea typeface="宋体" panose="02010600030101010101" pitchFamily="2" charset="-122"/>
              </a:rPr>
              <a:t>4.2 </a:t>
            </a:r>
            <a:r>
              <a:rPr lang="en-US" altLang="zh-CN" sz="3600" dirty="0">
                <a:ea typeface="宋体" panose="02010600030101010101" pitchFamily="2" charset="-122"/>
              </a:rPr>
              <a:t>Boundary Value Analysis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361950" y="1419225"/>
            <a:ext cx="8424863" cy="47244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b="1" dirty="0">
                <a:ea typeface="黑体" panose="02010609060101010101" pitchFamily="49" charset="-122"/>
              </a:rPr>
              <a:t>Example1 (with one variable):</a:t>
            </a:r>
            <a:endParaRPr lang="en-US" altLang="zh-CN" b="1" dirty="0">
              <a:ea typeface="黑体" panose="02010609060101010101" pitchFamily="49" charset="-122"/>
            </a:endParaRPr>
          </a:p>
          <a:p>
            <a:r>
              <a:rPr lang="en-US" altLang="zh-CN" dirty="0">
                <a:ea typeface="黑体" panose="02010609060101010101" pitchFamily="49" charset="-122"/>
              </a:rPr>
              <a:t>“Input can range from integers 0 to 100,”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en-US" altLang="zh-CN" dirty="0">
                <a:ea typeface="黑体" panose="02010609060101010101" pitchFamily="49" charset="-122"/>
              </a:rPr>
              <a:t>Test cases include: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/>
            <a:r>
              <a:rPr lang="en-US" altLang="zh-CN" dirty="0">
                <a:ea typeface="黑体" panose="02010609060101010101" pitchFamily="49" charset="-122"/>
              </a:rPr>
              <a:t>Min: 0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/>
            <a:r>
              <a:rPr lang="en-US" altLang="zh-CN" dirty="0">
                <a:ea typeface="黑体" panose="02010609060101010101" pitchFamily="49" charset="-122"/>
              </a:rPr>
              <a:t>Min+: 1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/>
            <a:r>
              <a:rPr lang="en-US" altLang="zh-CN" dirty="0">
                <a:ea typeface="黑体" panose="02010609060101010101" pitchFamily="49" charset="-122"/>
              </a:rPr>
              <a:t>Nom: 56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/>
            <a:r>
              <a:rPr lang="en-US" altLang="zh-CN" dirty="0">
                <a:ea typeface="黑体" panose="02010609060101010101" pitchFamily="49" charset="-122"/>
              </a:rPr>
              <a:t>Max-: 99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/>
            <a:r>
              <a:rPr lang="en-US" altLang="zh-CN" dirty="0">
                <a:ea typeface="黑体" panose="02010609060101010101" pitchFamily="49" charset="-122"/>
              </a:rPr>
              <a:t>Max: 100</a:t>
            </a:r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tags/tag1.xml><?xml version="1.0" encoding="utf-8"?>
<p:tagLst xmlns:p="http://schemas.openxmlformats.org/presentationml/2006/main">
  <p:tag name="COMMONDATA" val="eyJoZGlkIjoiN2IwOWFlOGM2YmZkYmVhODljOWM2OWVmNWFhOGVlYjQifQ==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0</TotalTime>
  <Words>6971</Words>
  <Application>WPS 演示</Application>
  <PresentationFormat>全屏显示(4:3)</PresentationFormat>
  <Paragraphs>590</Paragraphs>
  <Slides>41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8" baseType="lpstr">
      <vt:lpstr>Arial</vt:lpstr>
      <vt:lpstr>宋体</vt:lpstr>
      <vt:lpstr>Wingdings</vt:lpstr>
      <vt:lpstr>Franklin Gothic Medium</vt:lpstr>
      <vt:lpstr>Wingdings 2</vt:lpstr>
      <vt:lpstr>Arial</vt:lpstr>
      <vt:lpstr>微软雅黑</vt:lpstr>
      <vt:lpstr>Wingdings 2</vt:lpstr>
      <vt:lpstr>黑体</vt:lpstr>
      <vt:lpstr>Arial Unicode MS</vt:lpstr>
      <vt:lpstr>Times New Roman</vt:lpstr>
      <vt:lpstr>Arial Black</vt:lpstr>
      <vt:lpstr>Symbol</vt:lpstr>
      <vt:lpstr>Franklin Gothic Book</vt:lpstr>
      <vt:lpstr>Times New Roman</vt:lpstr>
      <vt:lpstr>Monotype Corsiva</vt:lpstr>
      <vt:lpstr>暗香扑面</vt:lpstr>
      <vt:lpstr>Session 7  Black-Box Testing (1) -- Boundary Value Analysis</vt:lpstr>
      <vt:lpstr>PowerPoint 演示文稿</vt:lpstr>
      <vt:lpstr>4.1 Introduction of Black-Box Testing</vt:lpstr>
      <vt:lpstr>4.1 Introduction of Black-Box Testing</vt:lpstr>
      <vt:lpstr>PowerPoint 演示文稿</vt:lpstr>
      <vt:lpstr>4.1 Introduction of Black-Box Testing</vt:lpstr>
      <vt:lpstr>PowerPoint 演示文稿</vt:lpstr>
      <vt:lpstr>4.2 Boundary Value Analysis</vt:lpstr>
      <vt:lpstr>4.2 Boundary Value Analysis</vt:lpstr>
      <vt:lpstr>4.2 Boundary Value Analysis</vt:lpstr>
      <vt:lpstr>4.2 Boundary Value Analysis</vt:lpstr>
      <vt:lpstr>4.2 Boundary Value Analysis</vt:lpstr>
      <vt:lpstr>4.2 Boundary Value Analysis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4.2 Boundary Value Analysis</vt:lpstr>
      <vt:lpstr>4.2 Boundary Value Analysis</vt:lpstr>
      <vt:lpstr>4.2 Boundary Value Analysis</vt:lpstr>
      <vt:lpstr>PowerPoint 演示文稿</vt:lpstr>
      <vt:lpstr>PowerPoint 演示文稿</vt:lpstr>
      <vt:lpstr>4.2 Boundary Value Analysis</vt:lpstr>
      <vt:lpstr>4.2 Boundary Value Analysis</vt:lpstr>
      <vt:lpstr>4.2 Boundary Value Analysis</vt:lpstr>
      <vt:lpstr>4.2 Boundary Value Analysis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4.2 Boundary Value Analysis</vt:lpstr>
      <vt:lpstr>边界值检验的主要类型</vt:lpstr>
      <vt:lpstr>PowerPoint 演示文稿</vt:lpstr>
      <vt:lpstr>4.2 Boundary Value Analysis</vt:lpstr>
      <vt:lpstr>4.2 Boundary Value Analysis</vt:lpstr>
      <vt:lpstr>Exercise 1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</dc:title>
  <dc:creator>微软用户</dc:creator>
  <cp:lastModifiedBy>chengbaolei</cp:lastModifiedBy>
  <cp:revision>312</cp:revision>
  <cp:lastPrinted>2016-04-24T12:03:00Z</cp:lastPrinted>
  <dcterms:created xsi:type="dcterms:W3CDTF">2009-02-06T04:48:00Z</dcterms:created>
  <dcterms:modified xsi:type="dcterms:W3CDTF">2022-09-28T07:58:55Z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2715047BC9214CCF88D9D66B98CD612B</vt:lpwstr>
  </property>
  <property fmtid="{D5CDD505-2E9C-101B-9397-08002B2CF9AE}" pid="3" name="KSOProductBuildVer">
    <vt:lpwstr>2052-11.1.0.12358</vt:lpwstr>
  </property>
</Properties>
</file>