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326" r:id="rId5"/>
    <p:sldId id="327" r:id="rId6"/>
    <p:sldId id="329" r:id="rId7"/>
    <p:sldId id="328" r:id="rId8"/>
    <p:sldId id="330" r:id="rId9"/>
    <p:sldId id="331" r:id="rId10"/>
    <p:sldId id="26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306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307" r:id="rId30"/>
    <p:sldId id="308" r:id="rId31"/>
    <p:sldId id="288" r:id="rId32"/>
    <p:sldId id="287" r:id="rId33"/>
    <p:sldId id="290" r:id="rId34"/>
  </p:sldIdLst>
  <p:sldSz cx="10693400" cy="7559675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6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1036637"/>
            <a:ext cx="7543800" cy="51727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Session 8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(2)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900"/>
              </a:lnSpc>
            </a:pP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9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  <a:endParaRPr lang="en-US" altLang="zh-CN" sz="36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r">
              <a:lnSpc>
                <a:spcPts val="4900"/>
              </a:lnSpc>
            </a:pPr>
            <a:endParaRPr lang="en-US" altLang="zh-CN" sz="3600" dirty="0" smtClean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900"/>
              </a:lnSpc>
            </a:pPr>
            <a:endParaRPr lang="en-US" altLang="zh-CN" sz="3600" dirty="0" smtClean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9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Times New Roman" panose="02020603050405020304" pitchFamily="18" charset="0"/>
              </a:rPr>
              <a:t>chengbaolei@suda.edu.cn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110619" y="5788914"/>
            <a:ext cx="688847" cy="19050"/>
          </a:xfrm>
          <a:custGeom>
            <a:avLst/>
            <a:gdLst>
              <a:gd name="connsiteX0" fmla="*/ 0 w 688847"/>
              <a:gd name="connsiteY0" fmla="*/ 9525 h 19050"/>
              <a:gd name="connsiteX1" fmla="*/ 688847 w 688847"/>
              <a:gd name="connsiteY1" fmla="*/ 9525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8847" h="19050">
                <a:moveTo>
                  <a:pt x="0" y="9525"/>
                </a:moveTo>
                <a:lnTo>
                  <a:pt x="688847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03300" y="350837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5257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374900" y="1816100"/>
            <a:ext cx="6451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allows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tester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667000" y="2247900"/>
            <a:ext cx="6691447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subdivide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into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number of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classes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(EC).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2374900" y="3644900"/>
            <a:ext cx="6743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2921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Each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defines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such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that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likely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handled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by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system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same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way.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2330946" y="5406648"/>
            <a:ext cx="7363554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tester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select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from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each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2667000" y="5829300"/>
            <a:ext cx="2667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class.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2374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Motivation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029519" y="1928475"/>
            <a:ext cx="3745705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92100" algn="l"/>
              </a:tabLst>
            </a:pPr>
            <a:r>
              <a:rPr lang="en-US" altLang="zh-CN" sz="3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 Class:</a:t>
            </a:r>
            <a:endParaRPr lang="en-US" altLang="zh-CN" sz="3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374900" y="4767834"/>
            <a:ext cx="7213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92100" algn="l"/>
              </a:tabLst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does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defect,no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other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cases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same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likely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defect.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2374900" y="2895662"/>
            <a:ext cx="6946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92100" algn="l"/>
              </a:tabLst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detects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defects,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all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other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cases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same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are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likely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same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defect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7692747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Example: sum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two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integers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74900" y="1816100"/>
            <a:ext cx="7543800" cy="4821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Consider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which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adds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two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667000" y="2235200"/>
            <a:ext cx="2514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integers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b.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2717800"/>
            <a:ext cx="528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Consider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following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set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ECs: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74900" y="3746500"/>
            <a:ext cx="23241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V1={(a,b):a&gt;0}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V2={(a,b):b&gt;0}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V3={(a,b):a&lt;0}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V4={(a,b):b&lt;0}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40000" y="6134100"/>
            <a:ext cx="6007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domain?</a:t>
            </a:r>
            <a:endParaRPr lang="en-US" altLang="zh-CN" sz="2800" dirty="0" smtClean="0">
              <a:solidFill>
                <a:srgbClr val="00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9500" y="6675437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75624" y="482182"/>
            <a:ext cx="685800" cy="299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4813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Improved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formulation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159000" y="1828800"/>
            <a:ext cx="2576475" cy="16491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VA1={a: a&gt;0}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VA2={a: a=0}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VA3={a: a&lt;0}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159000" y="4089400"/>
            <a:ext cx="2776401" cy="16491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VB1={(b: b&gt;0}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VB2={(b: b=0}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VB3={(b: b&lt;0}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003300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04824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04824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03300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04824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04824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003300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4824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004824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03300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004824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004824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03300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004824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004824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003300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004824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004824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30200"/>
            <a:ext cx="10693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84300" y="731837"/>
            <a:ext cx="6883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Steps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partitioningTesting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450201" y="1798637"/>
            <a:ext cx="7678449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1.Identify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input/output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parameters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     Parameters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method, data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read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from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file, global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1450201" y="2569661"/>
            <a:ext cx="7512249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342900" algn="l"/>
                <a:tab pos="7874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2.Identify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characteristics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input/output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parameters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500"/>
              </a:lnSpc>
              <a:tabLst>
                <a:tab pos="279400" algn="l"/>
                <a:tab pos="342900" algn="l"/>
                <a:tab pos="787400" algn="l"/>
              </a:tabLst>
            </a:pPr>
            <a:r>
              <a:rPr lang="en-US" altLang="zh-CN" dirty="0" smtClean="0"/>
              <a:t>	   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 range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variables, relationship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among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450201" y="3525837"/>
            <a:ext cx="7176580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2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Each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characteristic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partitioned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into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Classes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450201" y="4021137"/>
            <a:ext cx="834388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4.Select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strategy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different</a:t>
            </a:r>
            <a:endParaRPr lang="en-US" altLang="zh-CN" sz="1995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1970901" y="4313237"/>
            <a:ext cx="173073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characteristics</a:t>
            </a:r>
            <a:endParaRPr lang="en-US" altLang="zh-CN" sz="1995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1970901" y="4618037"/>
            <a:ext cx="3141181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e.g.strong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vs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endParaRPr lang="en-US" altLang="zh-CN" sz="1995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1450201" y="5175517"/>
            <a:ext cx="6901826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20700" algn="l"/>
              </a:tabLst>
            </a:pP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5.Identify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infeasible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classes</a:t>
            </a:r>
            <a:endParaRPr lang="en-US" altLang="zh-CN" sz="1995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500"/>
              </a:lnSpc>
              <a:tabLst>
                <a:tab pos="520700" algn="l"/>
              </a:tabLst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altLang="zh-CN" sz="1995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1450201" y="5837237"/>
            <a:ext cx="2438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6.Test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Generation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1970900" y="6218237"/>
            <a:ext cx="8023999" cy="3411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each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feasible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EC, generate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 case to cover the EC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300" y="274637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5818003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Example: Interest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Rate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070100" y="1798637"/>
            <a:ext cx="7150100" cy="224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92100" algn="l"/>
              </a:tabLst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savings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account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bank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earns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different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interest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depending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account.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range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$0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up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$100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3%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interest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rate,a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over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$100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up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$1000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5%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interest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rate,and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$1000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over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have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7%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interest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rate.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070100" y="4465637"/>
            <a:ext cx="704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Write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which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account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603500" y="4864100"/>
            <a:ext cx="6337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outputs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amount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interest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year.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17700" y="927100"/>
            <a:ext cx="71374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Step1.Identify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parameters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146300" y="1874837"/>
            <a:ext cx="7425494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only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have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variable: account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1993900" y="3551237"/>
            <a:ext cx="6527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Step2.Identify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characteristics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parameters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088224" y="4999037"/>
            <a:ext cx="8605176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account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parameter, we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create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range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account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93900" y="579437"/>
            <a:ext cx="54991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Step3.Each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characteristic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993900" y="1189037"/>
            <a:ext cx="7226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partitioned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into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Classes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222500" y="1951037"/>
            <a:ext cx="5880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following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partitions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are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identified: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374900" y="2654300"/>
            <a:ext cx="2400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FF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FF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Partitions:</a:t>
            </a:r>
            <a:endParaRPr lang="en-US" altLang="zh-CN" sz="3000" dirty="0" smtClean="0">
              <a:solidFill>
                <a:srgbClr val="FF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2374900" y="3124200"/>
            <a:ext cx="4497385" cy="13542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VP1: 0&lt;=balance&lt;=100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VP2: 100&lt;balance&lt;1000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VP3: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balance&gt;=1000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2374900" y="4876800"/>
            <a:ext cx="2967992" cy="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FF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Invalid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rgbClr val="FF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Partition:</a:t>
            </a:r>
            <a:endParaRPr lang="en-US" altLang="zh-CN" sz="3000" dirty="0" smtClean="0">
              <a:solidFill>
                <a:srgbClr val="FF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IP1: balance&lt;0</a:t>
            </a:r>
            <a:endParaRPr lang="en-US" altLang="zh-CN" sz="3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2387600" y="6286500"/>
            <a:ext cx="6007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domain?</a:t>
            </a:r>
            <a:endParaRPr lang="en-US" altLang="zh-CN" sz="2800" dirty="0" smtClean="0">
              <a:solidFill>
                <a:srgbClr val="00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993900" y="1798637"/>
          <a:ext cx="7619480" cy="2515881"/>
        </p:xfrm>
        <a:graphic>
          <a:graphicData uri="http://schemas.openxmlformats.org/drawingml/2006/table">
            <a:tbl>
              <a:tblPr/>
              <a:tblGrid>
                <a:gridCol w="810030"/>
                <a:gridCol w="3323390"/>
                <a:gridCol w="1702224"/>
                <a:gridCol w="1783836"/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Test</a:t>
                      </a:r>
                      <a:endParaRPr lang="zh-CN" altLang="en-US" sz="1600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Case</a:t>
                      </a:r>
                      <a:endParaRPr lang="zh-CN" altLang="en-US" sz="1600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EC</a:t>
                      </a:r>
                      <a:endParaRPr lang="zh-CN" altLang="en-US" sz="1600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Input</a:t>
                      </a:r>
                      <a:endParaRPr lang="zh-CN" altLang="en-US" sz="1600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Expected</a:t>
                      </a:r>
                      <a:endParaRPr lang="zh-CN" altLang="en-US" sz="1600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output</a:t>
                      </a:r>
                      <a:endParaRPr lang="zh-CN" altLang="en-US" sz="1600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TC1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{balance: 0&lt;=balance&lt;=100}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Balance=50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$1.5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5032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TC2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{balance: 100&lt;balance&lt;1000}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Balance=400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$20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4995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TC3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{balance: balance&gt;=1000}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Balance=1500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$105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4463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TC4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{balance :balance&lt;0}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Balance=-10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Invalid input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8700" y="901700"/>
            <a:ext cx="6362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Step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4:Test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Generation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997200" y="4491037"/>
            <a:ext cx="1349216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395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Invalid</a:t>
            </a:r>
            <a:r>
              <a:rPr lang="en-US" altLang="zh-CN" sz="1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95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</a:t>
            </a:r>
            <a:endParaRPr lang="en-US" altLang="zh-CN" sz="1395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395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 -10</a:t>
            </a:r>
            <a:endParaRPr lang="en-US" altLang="zh-CN" sz="1395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521200" y="4457700"/>
            <a:ext cx="2969403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1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partitionV</a:t>
            </a:r>
            <a:r>
              <a:rPr lang="en-US" altLang="zh-CN" sz="93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1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partitionV</a:t>
            </a:r>
            <a:r>
              <a:rPr lang="en-US" altLang="zh-CN" sz="93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93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 50</a:t>
            </a:r>
            <a:r>
              <a:rPr lang="en-US" altLang="zh-CN" sz="1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  400</a:t>
            </a:r>
            <a:endParaRPr lang="en-US" altLang="zh-CN" sz="13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45400" y="4457700"/>
            <a:ext cx="1394934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1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partitionV</a:t>
            </a:r>
            <a:r>
              <a:rPr lang="en-US" altLang="zh-CN" sz="93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endParaRPr lang="en-US" altLang="zh-CN" sz="93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3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 1500</a:t>
            </a:r>
            <a:endParaRPr lang="en-US" altLang="zh-CN" sz="13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45000" y="62738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511800" y="6286500"/>
            <a:ext cx="342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100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721600" y="6286500"/>
            <a:ext cx="45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1000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978400" y="6578600"/>
            <a:ext cx="26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3%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731000" y="6578600"/>
            <a:ext cx="26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5%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407400" y="6578600"/>
            <a:ext cx="26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7%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41500" y="655638"/>
            <a:ext cx="8554854" cy="35727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139700" algn="l"/>
                <a:tab pos="431800" algn="l"/>
              </a:tabLst>
            </a:pPr>
            <a:r>
              <a:rPr lang="en-US" altLang="zh-CN" sz="37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7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  <a:r>
              <a:rPr lang="en-US" altLang="zh-CN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7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7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multiple</a:t>
            </a:r>
            <a:endParaRPr lang="en-US" altLang="zh-CN" sz="37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600"/>
              </a:lnSpc>
              <a:tabLst>
                <a:tab pos="139700" algn="l"/>
                <a:tab pos="431800" algn="l"/>
              </a:tabLst>
            </a:pPr>
            <a:r>
              <a:rPr lang="en-US" altLang="zh-CN" sz="37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variables/characteristics</a:t>
            </a:r>
            <a:endParaRPr lang="en-US" altLang="zh-CN" sz="37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300"/>
              </a:lnSpc>
              <a:tabLst>
                <a:tab pos="139700" algn="l"/>
                <a:tab pos="4318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lnSpc>
                <a:spcPts val="3300"/>
              </a:lnSpc>
              <a:tabLst>
                <a:tab pos="139700" algn="l"/>
                <a:tab pos="431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Consider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function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which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accepts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two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integers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 and y.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500"/>
              </a:lnSpc>
              <a:tabLst>
                <a:tab pos="139700" algn="l"/>
                <a:tab pos="431800" algn="l"/>
              </a:tabLst>
            </a:pPr>
            <a:r>
              <a:rPr lang="en-US" altLang="zh-CN" sz="2400" dirty="0" smtClean="0"/>
              <a:t>		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100"/>
              </a:lnSpc>
              <a:tabLst>
                <a:tab pos="139700" algn="l"/>
                <a:tab pos="4318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a&lt;=X&lt;=d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intervals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[a,b),[b,c),[c,d]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100"/>
              </a:lnSpc>
              <a:tabLst>
                <a:tab pos="139700" algn="l"/>
                <a:tab pos="431800" algn="l"/>
              </a:tabLst>
            </a:pP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e&lt;=Y&lt;=g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intervals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[e,f),[f,g]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100"/>
              </a:lnSpc>
              <a:tabLst>
                <a:tab pos="139700" algn="l"/>
                <a:tab pos="431800" algn="l"/>
              </a:tabLst>
            </a:pPr>
            <a:r>
              <a:rPr lang="en-US" altLang="zh-CN" sz="2400" dirty="0" smtClean="0"/>
              <a:t>	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654300" y="5080000"/>
            <a:ext cx="8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530600" y="50800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394200" y="5080000"/>
            <a:ext cx="8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041900" y="50800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765800" y="50673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97200" y="47244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822700" y="47244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648200" y="4724400"/>
            <a:ext cx="228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578600" y="4724400"/>
            <a:ext cx="2115964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VX1={x: a&lt;=x&lt;b}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578600" y="5067300"/>
            <a:ext cx="210314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VX2={x: b&lt;=x&lt;c}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806700" y="57785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670300" y="5778500"/>
            <a:ext cx="5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546600" y="5778500"/>
            <a:ext cx="8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5765800" y="57658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225800" y="5372100"/>
            <a:ext cx="203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013200" y="5372100"/>
            <a:ext cx="229230" cy="322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578600" y="5422900"/>
            <a:ext cx="2292294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VX3={x: c&lt;=x&lt;=d}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578600" y="6146800"/>
            <a:ext cx="2987997" cy="10079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959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VY1={x: e&lt;=x&lt;f}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700"/>
              </a:lnSpc>
              <a:tabLst>
                <a:tab pos="2959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VY2={x: f&lt;=x&lt;=g}</a:t>
            </a: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959100" algn="l"/>
              </a:tabLst>
            </a:pPr>
            <a:r>
              <a:rPr lang="en-US" altLang="zh-CN" dirty="0" smtClean="0"/>
              <a:t>	</a:t>
            </a:r>
            <a:endParaRPr lang="en-US" altLang="zh-CN" sz="1200" dirty="0" smtClean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7607595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070100" y="1798637"/>
            <a:ext cx="7360989" cy="54707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>
                <a:tab pos="7200900" algn="l"/>
              </a:tabLst>
            </a:pPr>
            <a:r>
              <a:rPr lang="en-US" altLang="zh-CN" sz="4000" dirty="0" smtClean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  <a:endParaRPr lang="en-US" altLang="zh-CN" sz="4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30000"/>
              </a:lnSpc>
              <a:tabLst>
                <a:tab pos="7200900" algn="l"/>
              </a:tabLst>
            </a:pPr>
            <a:r>
              <a:rPr lang="en-US" altLang="zh-CN" sz="4000" dirty="0" smtClean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  <a:endParaRPr lang="en-US" altLang="zh-CN" sz="4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30000"/>
              </a:lnSpc>
              <a:tabLst>
                <a:tab pos="7200900" algn="l"/>
              </a:tabLst>
            </a:pPr>
            <a:r>
              <a:rPr lang="en-US" altLang="zh-CN" sz="4000" dirty="0" smtClean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  <a:endParaRPr lang="en-US" altLang="zh-CN" sz="4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30000"/>
              </a:lnSpc>
              <a:tabLst>
                <a:tab pos="7200900" algn="l"/>
              </a:tabLst>
            </a:pPr>
            <a:r>
              <a:rPr lang="en-US" altLang="zh-CN" sz="4000" dirty="0" smtClean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  <a:endParaRPr lang="en-US" altLang="zh-CN" sz="4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30000"/>
              </a:lnSpc>
              <a:tabLst>
                <a:tab pos="7200900" algn="l"/>
              </a:tabLst>
            </a:pPr>
            <a:r>
              <a:rPr lang="en-US" altLang="zh-CN" sz="40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4000" dirty="0" smtClean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200900" algn="l"/>
              </a:tabLst>
            </a:pPr>
            <a:r>
              <a:rPr lang="en-US" altLang="zh-CN" dirty="0" smtClean="0"/>
              <a:t>	</a:t>
            </a:r>
            <a:endParaRPr lang="en-US" altLang="zh-CN" sz="1200" dirty="0" smtClean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3700" y="274637"/>
            <a:ext cx="9829800" cy="626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50900" y="6599237"/>
            <a:ext cx="4419600" cy="67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900"/>
              </a:lnSpc>
              <a:tabLst>
                <a:tab pos="152400" algn="l"/>
                <a:tab pos="228600" algn="l"/>
              </a:tabLst>
            </a:pPr>
            <a:r>
              <a:rPr lang="en-US" altLang="zh-CN" sz="36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Hybrid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approach</a:t>
            </a:r>
            <a:endParaRPr lang="en-US" altLang="zh-CN" sz="36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49960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51484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51484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49960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51484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51484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49960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51484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951484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49960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51484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51484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49960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51484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951484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949960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51484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51484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30200"/>
            <a:ext cx="10693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60500" y="901700"/>
            <a:ext cx="7162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Approach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selection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536561" y="1816100"/>
            <a:ext cx="2501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7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Strong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ECTesting:</a:t>
            </a:r>
            <a:endParaRPr lang="en-US" altLang="zh-CN" sz="2700" dirty="0" smtClean="0">
              <a:solidFill>
                <a:srgbClr val="00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1536561" y="2260600"/>
            <a:ext cx="689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selected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each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element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set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828660" y="2654300"/>
            <a:ext cx="7709039" cy="8156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Cartesian</a:t>
            </a:r>
            <a:r>
              <a:rPr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Product</a:t>
            </a:r>
            <a:r>
              <a:rPr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 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variables/characteristics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536561" y="3454400"/>
            <a:ext cx="1955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e.g.EC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×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1536561" y="3898900"/>
            <a:ext cx="6549870" cy="465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={(x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),(x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),(x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),(x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),(x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),(x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)}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36561" y="4787900"/>
            <a:ext cx="8242578" cy="2135738"/>
            <a:chOff x="1536561" y="4787900"/>
            <a:chExt cx="8242578" cy="2135738"/>
          </a:xfrm>
        </p:grpSpPr>
        <p:sp>
          <p:nvSpPr>
            <p:cNvPr id="1024" name="TextBox 1"/>
            <p:cNvSpPr txBox="1"/>
            <p:nvPr/>
          </p:nvSpPr>
          <p:spPr>
            <a:xfrm>
              <a:off x="1536561" y="4787900"/>
              <a:ext cx="2387600" cy="39370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100"/>
                </a:lnSpc>
              </a:pPr>
              <a:r>
                <a:rPr lang="en-US" altLang="zh-CN" sz="2700" dirty="0" smtClean="0">
                  <a:solidFill>
                    <a:srgbClr val="0065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Weak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65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ECTesting:</a:t>
              </a:r>
              <a:endParaRPr lang="en-US" altLang="zh-CN" sz="27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1025" name="TextBox 1"/>
            <p:cNvSpPr txBox="1"/>
            <p:nvPr/>
          </p:nvSpPr>
          <p:spPr>
            <a:xfrm>
              <a:off x="1536561" y="5245100"/>
              <a:ext cx="7910114" cy="44371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100"/>
                </a:lnSpc>
              </a:pP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A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value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from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each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EC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appears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in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at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least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one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FF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test</a:t>
              </a:r>
              <a:endParaRPr lang="en-US" altLang="zh-CN" sz="27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  <p:sp>
          <p:nvSpPr>
            <p:cNvPr id="1026" name="TextBox 1"/>
            <p:cNvSpPr txBox="1"/>
            <p:nvPr/>
          </p:nvSpPr>
          <p:spPr>
            <a:xfrm>
              <a:off x="1993900" y="5684837"/>
              <a:ext cx="7785239" cy="123880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100"/>
                </a:lnSpc>
              </a:pPr>
              <a:r>
                <a:rPr lang="en-US" altLang="zh-CN" sz="2700" dirty="0" smtClean="0">
                  <a:solidFill>
                    <a:srgbClr val="FF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case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.Values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of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different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input variables/ characteristics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are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chosen</a:t>
              </a:r>
              <a:r>
                <a:rPr lang="en-US" altLang="zh-CN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700" dirty="0" smtClean="0">
                  <a:solidFill>
                    <a:srgbClr val="000000"/>
                  </a:solidFill>
                  <a:latin typeface="微软雅黑" panose="020B0503020204020204" pitchFamily="18" charset="-122"/>
                  <a:cs typeface="微软雅黑" panose="020B0503020204020204" pitchFamily="18" charset="-122"/>
                </a:rPr>
                <a:t>independent.</a:t>
              </a:r>
              <a:endPara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endParaRPr>
            </a:p>
            <a:p>
              <a:pPr>
                <a:lnSpc>
                  <a:spcPts val="3100"/>
                </a:lnSpc>
              </a:pPr>
              <a:endPara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59000" y="876300"/>
            <a:ext cx="8292655" cy="34188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                <a:tab pos="152400" algn="l"/>
                <a:tab pos="228600" algn="l"/>
              </a:tabLst>
            </a:pPr>
            <a:r>
              <a:rPr lang="en-US" altLang="zh-CN" sz="40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 Normal Equivalence Testing</a:t>
            </a:r>
            <a:endParaRPr lang="en-US" altLang="zh-CN" sz="40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0" y="4978400"/>
            <a:ext cx="17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63800" y="50546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49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911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673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435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993900" y="5611708"/>
            <a:ext cx="8495787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Useful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variables/characteristics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are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independent: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there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handling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certain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X,we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produce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failure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independent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 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any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674106" y="2796258"/>
            <a:ext cx="3854194" cy="10931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27000" algn="l"/>
                <a:tab pos="469900" algn="l"/>
                <a:tab pos="914400" algn="l"/>
                <a:tab pos="1308100" algn="l"/>
                <a:tab pos="5689600" algn="l"/>
              </a:tabLst>
            </a:pP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Using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b="1" i="1" u="sng" dirty="0" smtClean="0">
                <a:solidFill>
                  <a:srgbClr val="D60093"/>
                </a:solidFill>
                <a:cs typeface="Times New Roman" panose="02020603050405020304" pitchFamily="18" charset="0"/>
              </a:rPr>
              <a:t>one variable from each equivalence class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(interval)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test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case.</a:t>
            </a:r>
            <a:endParaRPr lang="en-US" altLang="zh-CN" sz="2800" dirty="0" smtClean="0">
              <a:solidFill>
                <a:srgbClr val="1B05C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3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65300" y="901700"/>
            <a:ext cx="3632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841500" y="1816100"/>
            <a:ext cx="7175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92100" algn="l"/>
              </a:tabLst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triggered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certain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t&gt;=1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containing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enter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invalid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state,which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propagate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point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where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observable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reveal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1841500" y="3289300"/>
            <a:ext cx="2019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Simple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(t=1)</a:t>
            </a:r>
            <a:endParaRPr lang="en-US" altLang="zh-CN" sz="2200" dirty="0" smtClean="0">
              <a:solidFill>
                <a:srgbClr val="00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2133600" y="3632200"/>
            <a:ext cx="6629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triggered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by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some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variable,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regardless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other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variables.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841500" y="4584700"/>
            <a:ext cx="353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Pair-wise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(t=2)</a:t>
            </a:r>
            <a:endParaRPr lang="en-US" altLang="zh-CN" sz="2200" dirty="0" smtClean="0">
              <a:solidFill>
                <a:srgbClr val="00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2133600" y="4940300"/>
            <a:ext cx="69723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triggered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only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two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are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set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specific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1841500" y="5880100"/>
            <a:ext cx="688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generalized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t-way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fault,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2133600" y="6159500"/>
            <a:ext cx="140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where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t&gt;=2.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599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fault:example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045200" y="1993900"/>
            <a:ext cx="2425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1&gt;=0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84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Assume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x,y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{-2,-1,1,2}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82800" y="1892300"/>
            <a:ext cx="1397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6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692400" y="1892300"/>
            <a:ext cx="22606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x,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y;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input(x,y);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if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(x&gt;=0)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(2*y);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else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(3*y);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82800" y="4216400"/>
            <a:ext cx="8411598" cy="30085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4549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7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454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What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reveal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fault?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300"/>
              </a:lnSpc>
              <a:tabLst>
                <a:tab pos="7454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strong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300"/>
              </a:lnSpc>
              <a:tabLst>
                <a:tab pos="7454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fault?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454900" algn="l"/>
              </a:tabLst>
            </a:pPr>
            <a:r>
              <a:rPr lang="en-US" altLang="zh-CN" dirty="0" smtClean="0"/>
              <a:t>	</a:t>
            </a:r>
            <a:endParaRPr lang="en-US" altLang="zh-CN" sz="1200" dirty="0" smtClean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599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fault:example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045200" y="1993900"/>
            <a:ext cx="2425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1&gt;=0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84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Assume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x,y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{-2,-1,1,2}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82800" y="1892300"/>
            <a:ext cx="1397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6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692400" y="1892300"/>
            <a:ext cx="22606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x,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y;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input(x,y);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if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(x&gt;=0)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(2*y);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else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(3*y);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06600" y="4203700"/>
            <a:ext cx="8497070" cy="25468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7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revealed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y.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This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simple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presence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simple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x,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need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different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y.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06600" y="6654800"/>
            <a:ext cx="280910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sufficient.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599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fault:example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045200" y="1993900"/>
            <a:ext cx="22225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||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87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Assume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x,y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{T,F}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82800" y="1892300"/>
            <a:ext cx="1397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6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692400" y="1892300"/>
            <a:ext cx="27178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x,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y;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input(x,y);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if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(x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&amp;&amp;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y)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output(f(x,y));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else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(g(x,y));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82800" y="4978400"/>
            <a:ext cx="8411598" cy="22262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7454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What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reveal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fault?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300"/>
              </a:lnSpc>
              <a:tabLst>
                <a:tab pos="7454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strong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300"/>
              </a:lnSpc>
              <a:tabLst>
                <a:tab pos="7454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fault?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454900" algn="l"/>
              </a:tabLst>
            </a:pPr>
            <a:r>
              <a:rPr lang="en-US" altLang="zh-CN" dirty="0" smtClean="0"/>
              <a:t>	</a:t>
            </a:r>
            <a:endParaRPr lang="en-US" altLang="zh-CN" sz="1200" dirty="0" smtClean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93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689100" y="4541837"/>
          <a:ext cx="4038597" cy="1542224"/>
        </p:xfrm>
        <a:graphic>
          <a:graphicData uri="http://schemas.openxmlformats.org/drawingml/2006/table">
            <a:tbl>
              <a:tblPr/>
              <a:tblGrid>
                <a:gridCol w="458723"/>
                <a:gridCol w="367283"/>
                <a:gridCol w="917828"/>
                <a:gridCol w="618363"/>
                <a:gridCol w="1676400"/>
              </a:tblGrid>
              <a:tr h="304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395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y</a:t>
                      </a:r>
                      <a:endParaRPr lang="zh-CN" altLang="en-US" sz="1395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x&amp;&amp;y</a:t>
                      </a:r>
                      <a:endParaRPr lang="zh-CN" altLang="en-US" sz="1395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x||y</a:t>
                      </a:r>
                      <a:endParaRPr lang="zh-CN" altLang="en-US" sz="1395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b="1" dirty="0" smtClean="0">
                          <a:solidFill>
                            <a:srgbClr val="FFFFFF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Detect the fault?</a:t>
                      </a:r>
                      <a:endParaRPr lang="zh-CN" altLang="en-US" sz="1395" b="1" dirty="0" smtClean="0">
                        <a:solidFill>
                          <a:srgbClr val="FFFFFF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305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No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323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Yes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86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Yes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95" dirty="0" smtClean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No</a:t>
                      </a:r>
                      <a:endParaRPr lang="zh-CN" altLang="en-US" sz="1395" dirty="0" smtClean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8700" y="901700"/>
            <a:ext cx="599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fault:example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045200" y="1993900"/>
            <a:ext cx="2590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||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87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Assume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{T,F}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,y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{T,F}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82800" y="1892300"/>
            <a:ext cx="1397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6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92400" y="1892300"/>
            <a:ext cx="27178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x,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y;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input(x,y);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if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(x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&amp;&amp;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y)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output(f(x,y));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else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output</a:t>
            </a:r>
            <a:r>
              <a:rPr lang="en-US" altLang="zh-CN" sz="1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95" dirty="0" smtClean="0">
                <a:solidFill>
                  <a:srgbClr val="0000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(g(x,y));</a:t>
            </a:r>
            <a:endParaRPr lang="en-US" altLang="zh-CN" sz="1995" dirty="0" smtClean="0">
              <a:solidFill>
                <a:srgbClr val="000000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98700" y="4313237"/>
            <a:ext cx="8190384" cy="2867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10000"/>
              </a:lnSpc>
              <a:tabLst>
                <a:tab pos="3810000" algn="l"/>
                <a:tab pos="7302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true,the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only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10000"/>
              </a:lnSpc>
              <a:tabLst>
                <a:tab pos="3810000" algn="l"/>
                <a:tab pos="73025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detected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false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(but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10000"/>
              </a:lnSpc>
              <a:tabLst>
                <a:tab pos="3810000" algn="l"/>
                <a:tab pos="73025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true).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10000"/>
              </a:lnSpc>
              <a:tabLst>
                <a:tab pos="3810000" algn="l"/>
                <a:tab pos="73025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able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reveal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(if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10000"/>
              </a:lnSpc>
              <a:tabLst>
                <a:tab pos="3810000" algn="l"/>
                <a:tab pos="73025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inappropriate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chosen).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810000" algn="l"/>
                <a:tab pos="7302500" algn="l"/>
              </a:tabLst>
            </a:pP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This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pair-wise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fault.</a:t>
            </a:r>
            <a:endParaRPr lang="en-US" altLang="zh-CN" sz="2800" dirty="0" smtClean="0">
              <a:solidFill>
                <a:srgbClr val="0065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  <a:tabLst>
                <a:tab pos="3810000" algn="l"/>
                <a:tab pos="7302500" algn="l"/>
              </a:tabLst>
            </a:pPr>
            <a:r>
              <a:rPr lang="en-US" altLang="zh-CN" dirty="0" smtClean="0"/>
              <a:t>		</a:t>
            </a:r>
            <a:endParaRPr lang="en-US" altLang="zh-CN" sz="1200" dirty="0" smtClean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90600"/>
            <a:ext cx="7671395" cy="32906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                <a:tab pos="88900" algn="l"/>
              </a:tabLst>
            </a:pPr>
            <a:r>
              <a:rPr lang="en-US" altLang="zh-CN" sz="36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Strong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Normal Equivalence Testing</a:t>
            </a:r>
            <a:endParaRPr lang="en-US" altLang="zh-CN" sz="36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89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9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0" y="4978400"/>
            <a:ext cx="17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63800" y="50546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49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911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673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435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950200" y="5054600"/>
            <a:ext cx="685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correct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387600" y="5524500"/>
            <a:ext cx="6235700" cy="17132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Useful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variables/characteristics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interact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some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faults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only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revealed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when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certain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 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appears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together.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89800" y="4978400"/>
            <a:ext cx="18669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88299" y="361695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9823" y="361695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88299" y="1218946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89823" y="1218946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88299" y="207543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89823" y="207543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88299" y="2932683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89823" y="2932683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88299" y="37899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89823" y="37899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88299" y="46471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89823" y="46471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88299" y="550443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89823" y="550443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88299" y="6361684"/>
            <a:ext cx="8130540" cy="8382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89823" y="6361684"/>
            <a:ext cx="73152" cy="8382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01700"/>
            <a:ext cx="6986721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zh-CN" sz="40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Limitations of Strong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endParaRPr lang="en-US" altLang="zh-CN" sz="4000" dirty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4900"/>
              </a:lnSpc>
            </a:pP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374900" y="1905000"/>
            <a:ext cx="69215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92100" algn="l"/>
              </a:tabLst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generate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many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cases,some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which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impossible,redundant,not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interesting.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374900" y="3975100"/>
            <a:ext cx="7984365" cy="24186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Example: consider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err="1">
                <a:solidFill>
                  <a:srgbClr val="000000"/>
                </a:solidFill>
                <a:latin typeface="微软雅黑" panose="020B0503020204020204" pitchFamily="18" charset="-122"/>
                <a:cs typeface="Times New Roman" panose="02020603050405020304" pitchFamily="18" charset="0"/>
              </a:rPr>
              <a:t>N</a:t>
            </a:r>
            <a:r>
              <a:rPr lang="en-US" altLang="zh-CN" sz="3195" dirty="0" err="1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extDate</a:t>
            </a:r>
            <a:r>
              <a:rPr lang="en-US" altLang="zh-CN" sz="3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700"/>
              </a:lnSpc>
            </a:pP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		31 June,  30 Feb…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700"/>
              </a:lnSpc>
            </a:pPr>
            <a:endParaRPr lang="en-US" altLang="zh-CN" sz="3195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3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Consider the feasible combinations.</a:t>
            </a:r>
            <a:endParaRPr lang="en-US" altLang="zh-CN" sz="31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655636"/>
            <a:ext cx="8915400" cy="5813921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4700" y="325437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59000" y="825500"/>
            <a:ext cx="6629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228600" algn="l"/>
              </a:tabLst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Robust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EquivalenceTesting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11400" y="2222500"/>
            <a:ext cx="1016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63800" y="50546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149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911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673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435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0" y="4978400"/>
            <a:ext cx="17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6300" y="5532437"/>
            <a:ext cx="8153400" cy="1469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  <a:tab pos="152400" algn="l"/>
                <a:tab pos="469900" algn="l"/>
                <a:tab pos="901700" algn="l"/>
                <a:tab pos="5715000" algn="l"/>
              </a:tabLst>
            </a:pP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1.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valid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inputs,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use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one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value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from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each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valid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(weak normal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equivalence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class).</a:t>
            </a:r>
            <a:endParaRPr lang="en-US" altLang="zh-CN" sz="2800" dirty="0" smtClean="0">
              <a:solidFill>
                <a:srgbClr val="1B05C1"/>
              </a:solidFill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800" dirty="0" smtClean="0"/>
          </a:p>
          <a:p>
            <a:pPr>
              <a:lnSpc>
                <a:spcPts val="2400"/>
              </a:lnSpc>
              <a:tabLst>
                <a:tab pos="38100" algn="l"/>
                <a:tab pos="152400" algn="l"/>
                <a:tab pos="469900" algn="l"/>
                <a:tab pos="901700" algn="l"/>
                <a:tab pos="5715000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2.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invalid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inputs,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test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will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have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one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invalid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value and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the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remaining values will all be valid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solidFill>
                <a:srgbClr val="1B05C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1028700"/>
            <a:ext cx="67818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88900" algn="l"/>
              </a:tabLst>
            </a:pP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Strong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Robust</a:t>
            </a:r>
            <a:r>
              <a:rPr lang="en-US" altLang="zh-CN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9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EquivalenceTesting</a:t>
            </a:r>
            <a:endParaRPr lang="en-US" altLang="zh-CN" sz="39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9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9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3800" y="53594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112000" y="5143500"/>
            <a:ext cx="17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49600" y="55118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911600" y="5511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673600" y="55118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435600" y="5511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9100" y="5913437"/>
            <a:ext cx="883920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tabLst>
                <a:tab pos="114300" algn="l"/>
                <a:tab pos="584200" algn="l"/>
                <a:tab pos="5676900" algn="l"/>
              </a:tabLst>
            </a:pP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The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robust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part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comes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from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consideration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of invalid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values</a:t>
            </a:r>
            <a:endParaRPr lang="en-US" altLang="zh-CN" sz="2800" dirty="0" smtClean="0">
              <a:solidFill>
                <a:srgbClr val="1B05C1"/>
              </a:solidFill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800" dirty="0" smtClean="0"/>
          </a:p>
          <a:p>
            <a:pPr>
              <a:lnSpc>
                <a:spcPts val="3300"/>
              </a:lnSpc>
              <a:tabLst>
                <a:tab pos="114300" algn="l"/>
                <a:tab pos="584200" algn="l"/>
                <a:tab pos="5676900" algn="l"/>
              </a:tabLst>
            </a:pP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The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strong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part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refers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to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the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multiple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1B05C1"/>
                </a:solidFill>
                <a:cs typeface="Times New Roman" panose="02020603050405020304" pitchFamily="18" charset="0"/>
              </a:rPr>
              <a:t>fault assumption.</a:t>
            </a:r>
            <a:endParaRPr lang="en-US" altLang="zh-CN" sz="2800" dirty="0" smtClean="0">
              <a:solidFill>
                <a:srgbClr val="1B05C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59000" y="876300"/>
            <a:ext cx="3695700" cy="337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                <a:tab pos="152400" algn="l"/>
                <a:tab pos="228600" algn="l"/>
              </a:tabLst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Hybrid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approach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Y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3800" y="50546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149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911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673600" y="5207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435600" y="5207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112000" y="4978400"/>
            <a:ext cx="17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b="1" u="sng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</a:t>
            </a:r>
            <a:endParaRPr lang="en-US" altLang="zh-CN" sz="1800" b="1" u="sng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5905" y="5684837"/>
            <a:ext cx="10517495" cy="16675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weak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invalid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strong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Generate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cases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every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 valid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(strong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testing). 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invalid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EC,only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 the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(weak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testing).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400"/>
              </a:lnSpc>
            </a:pPr>
            <a:endParaRPr lang="en-US" altLang="zh-CN" sz="19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4" y="873727"/>
            <a:ext cx="9184105" cy="5630457"/>
          </a:xfrm>
        </p:spPr>
      </p:pic>
      <p:sp>
        <p:nvSpPr>
          <p:cNvPr id="3" name="矩形 2"/>
          <p:cNvSpPr/>
          <p:nvPr/>
        </p:nvSpPr>
        <p:spPr>
          <a:xfrm>
            <a:off x="3975100" y="4846637"/>
            <a:ext cx="1295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" y="846138"/>
            <a:ext cx="9618947" cy="58292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6138"/>
            <a:ext cx="9156700" cy="599644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437"/>
            <a:ext cx="9551933" cy="5638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437"/>
            <a:ext cx="8699500" cy="557998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939800"/>
            <a:ext cx="71755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                <a:tab pos="76200" algn="l"/>
                <a:tab pos="368300" algn="l"/>
              </a:tabLst>
            </a:pP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Class</a:t>
            </a:r>
            <a:endParaRPr lang="en-US" altLang="zh-CN" sz="4300" dirty="0" smtClean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domain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set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all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possible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program)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74900" y="2730500"/>
            <a:ext cx="1905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60" dirty="0" smtClean="0">
                <a:solidFill>
                  <a:srgbClr val="3891A7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endParaRPr lang="en-US" altLang="zh-CN" sz="2160" dirty="0" smtClean="0">
              <a:solidFill>
                <a:srgbClr val="3891A7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</a:pPr>
            <a:r>
              <a:rPr lang="en-US" altLang="zh-CN" sz="2160" dirty="0" smtClean="0">
                <a:solidFill>
                  <a:srgbClr val="3891A7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endParaRPr lang="en-US" altLang="zh-CN" sz="2160" dirty="0" smtClean="0">
              <a:solidFill>
                <a:srgbClr val="3891A7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895600" y="2717800"/>
            <a:ext cx="7472880" cy="27776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149600" algn="l"/>
              </a:tabLst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pairwise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disjoint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</a:t>
            </a:r>
            <a:endParaRPr lang="en-US" altLang="zh-CN" sz="270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3149600" algn="l"/>
              </a:tabLst>
            </a:pP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overlapping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reduce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redundancy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testing)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500"/>
              </a:lnSpc>
              <a:tabLst>
                <a:tab pos="3149600" algn="l"/>
              </a:tabLst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Together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ECs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should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cover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domain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(to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900"/>
              </a:lnSpc>
              <a:tabLst>
                <a:tab pos="3149600" algn="l"/>
              </a:tabLst>
            </a:pP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ensure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completeness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testing)</a:t>
            </a:r>
            <a:endParaRPr lang="en-US" altLang="zh-CN" sz="27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14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1,</a:t>
            </a: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09800" y="5468937"/>
            <a:ext cx="190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715000" y="5456237"/>
            <a:ext cx="190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590800" y="5507037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762000" algn="l"/>
              </a:tabLst>
            </a:pP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045200" y="5494337"/>
            <a:ext cx="13970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08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4F271C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endParaRPr lang="en-US" altLang="zh-CN" sz="1200" dirty="0" smtClean="0">
              <a:solidFill>
                <a:srgbClr val="4F271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0800" algn="l"/>
                <a:tab pos="812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23300" y="6637337"/>
            <a:ext cx="1745180" cy="39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Completeness?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2IwOWFlOGM2YmZkYmVhODljOWM2OWVmNWFhOGVlY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7167</Words>
  <Application>WPS 演示</Application>
  <PresentationFormat>自定义</PresentationFormat>
  <Paragraphs>758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Symbol</vt:lpstr>
      <vt:lpstr>Courier New</vt:lpstr>
      <vt:lpstr>华文新魏</vt:lpstr>
      <vt:lpstr>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zxf</dc:creator>
  <cp:lastModifiedBy>chengbaolei</cp:lastModifiedBy>
  <cp:revision>138</cp:revision>
  <dcterms:created xsi:type="dcterms:W3CDTF">2006-08-16T00:00:00Z</dcterms:created>
  <dcterms:modified xsi:type="dcterms:W3CDTF">2022-10-10T06:47:14Z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6F53D455DA864E3ABD9DAB958E9FA2C8</vt:lpwstr>
  </property>
  <property fmtid="{D5CDD505-2E9C-101B-9397-08002B2CF9AE}" pid="3" name="KSOProductBuildVer">
    <vt:lpwstr>2052-11.1.0.12358</vt:lpwstr>
  </property>
</Properties>
</file>