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70" r:id="rId2"/>
    <p:sldId id="320" r:id="rId3"/>
    <p:sldId id="290" r:id="rId4"/>
    <p:sldId id="273" r:id="rId5"/>
    <p:sldId id="274" r:id="rId6"/>
    <p:sldId id="275" r:id="rId7"/>
    <p:sldId id="276" r:id="rId8"/>
    <p:sldId id="277" r:id="rId9"/>
    <p:sldId id="291" r:id="rId10"/>
    <p:sldId id="278" r:id="rId11"/>
    <p:sldId id="310" r:id="rId12"/>
    <p:sldId id="312" r:id="rId13"/>
    <p:sldId id="279" r:id="rId14"/>
    <p:sldId id="280" r:id="rId15"/>
    <p:sldId id="281" r:id="rId16"/>
    <p:sldId id="282" r:id="rId17"/>
    <p:sldId id="283" r:id="rId18"/>
    <p:sldId id="292" r:id="rId19"/>
    <p:sldId id="293" r:id="rId20"/>
    <p:sldId id="295" r:id="rId21"/>
    <p:sldId id="308" r:id="rId22"/>
    <p:sldId id="284" r:id="rId23"/>
    <p:sldId id="285" r:id="rId24"/>
    <p:sldId id="286" r:id="rId25"/>
    <p:sldId id="287" r:id="rId26"/>
    <p:sldId id="288" r:id="rId27"/>
    <p:sldId id="289" r:id="rId28"/>
    <p:sldId id="309" r:id="rId29"/>
    <p:sldId id="314" r:id="rId30"/>
    <p:sldId id="315" r:id="rId31"/>
    <p:sldId id="316" r:id="rId32"/>
    <p:sldId id="318" r:id="rId33"/>
    <p:sldId id="319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000" autoAdjust="0"/>
  </p:normalViewPr>
  <p:slideViewPr>
    <p:cSldViewPr>
      <p:cViewPr varScale="1">
        <p:scale>
          <a:sx n="82" d="100"/>
          <a:sy n="82" d="100"/>
        </p:scale>
        <p:origin x="139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E2E40A56-D9A2-4F46-8617-382FC69D85C4}"/>
    <pc:docChg chg="undo custSel modSld">
      <pc:chgData name="高歌" userId="d8a25b1d-6c3e-4cc3-9e77-5cd4abedca6a" providerId="ADAL" clId="{E2E40A56-D9A2-4F46-8617-382FC69D85C4}" dt="2022-12-29T22:26:20.533" v="14" actId="478"/>
      <pc:docMkLst>
        <pc:docMk/>
      </pc:docMkLst>
      <pc:sldChg chg="delSp mod">
        <pc:chgData name="高歌" userId="d8a25b1d-6c3e-4cc3-9e77-5cd4abedca6a" providerId="ADAL" clId="{E2E40A56-D9A2-4F46-8617-382FC69D85C4}" dt="2022-12-29T22:19:38.507" v="0" actId="478"/>
        <pc:sldMkLst>
          <pc:docMk/>
          <pc:sldMk cId="0" sldId="279"/>
        </pc:sldMkLst>
        <pc:spChg chg="del">
          <ac:chgData name="高歌" userId="d8a25b1d-6c3e-4cc3-9e77-5cd4abedca6a" providerId="ADAL" clId="{E2E40A56-D9A2-4F46-8617-382FC69D85C4}" dt="2022-12-29T22:19:38.507" v="0" actId="478"/>
          <ac:spMkLst>
            <pc:docMk/>
            <pc:sldMk cId="0" sldId="279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6:16.031" v="13" actId="478"/>
        <pc:sldMkLst>
          <pc:docMk/>
          <pc:sldMk cId="0" sldId="281"/>
        </pc:sldMkLst>
        <pc:spChg chg="del">
          <ac:chgData name="高歌" userId="d8a25b1d-6c3e-4cc3-9e77-5cd4abedca6a" providerId="ADAL" clId="{E2E40A56-D9A2-4F46-8617-382FC69D85C4}" dt="2022-12-29T22:26:16.031" v="13" actId="478"/>
          <ac:spMkLst>
            <pc:docMk/>
            <pc:sldMk cId="0" sldId="281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19:45.841" v="2" actId="478"/>
        <pc:sldMkLst>
          <pc:docMk/>
          <pc:sldMk cId="0" sldId="282"/>
        </pc:sldMkLst>
        <pc:spChg chg="del">
          <ac:chgData name="高歌" userId="d8a25b1d-6c3e-4cc3-9e77-5cd4abedca6a" providerId="ADAL" clId="{E2E40A56-D9A2-4F46-8617-382FC69D85C4}" dt="2022-12-29T22:19:45.841" v="2" actId="478"/>
          <ac:spMkLst>
            <pc:docMk/>
            <pc:sldMk cId="0" sldId="282"/>
            <ac:spMk id="2" creationId="{00000000-0000-0000-0000-000000000000}"/>
          </ac:spMkLst>
        </pc:spChg>
        <pc:spChg chg="del">
          <ac:chgData name="高歌" userId="d8a25b1d-6c3e-4cc3-9e77-5cd4abedca6a" providerId="ADAL" clId="{E2E40A56-D9A2-4F46-8617-382FC69D85C4}" dt="2022-12-29T22:19:43.251" v="1" actId="478"/>
          <ac:spMkLst>
            <pc:docMk/>
            <pc:sldMk cId="0" sldId="282"/>
            <ac:spMk id="3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19:58.634" v="5" actId="478"/>
        <pc:sldMkLst>
          <pc:docMk/>
          <pc:sldMk cId="0" sldId="287"/>
        </pc:sldMkLst>
        <pc:spChg chg="del">
          <ac:chgData name="高歌" userId="d8a25b1d-6c3e-4cc3-9e77-5cd4abedca6a" providerId="ADAL" clId="{E2E40A56-D9A2-4F46-8617-382FC69D85C4}" dt="2022-12-29T22:19:58.634" v="5" actId="478"/>
          <ac:spMkLst>
            <pc:docMk/>
            <pc:sldMk cId="0" sldId="287"/>
            <ac:spMk id="19458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2:51.737" v="11" actId="478"/>
        <pc:sldMkLst>
          <pc:docMk/>
          <pc:sldMk cId="0" sldId="291"/>
        </pc:sldMkLst>
        <pc:spChg chg="del">
          <ac:chgData name="高歌" userId="d8a25b1d-6c3e-4cc3-9e77-5cd4abedca6a" providerId="ADAL" clId="{E2E40A56-D9A2-4F46-8617-382FC69D85C4}" dt="2022-12-29T22:22:47.547" v="10" actId="478"/>
          <ac:spMkLst>
            <pc:docMk/>
            <pc:sldMk cId="0" sldId="291"/>
            <ac:spMk id="2" creationId="{00000000-0000-0000-0000-000000000000}"/>
          </ac:spMkLst>
        </pc:spChg>
        <pc:spChg chg="del">
          <ac:chgData name="高歌" userId="d8a25b1d-6c3e-4cc3-9e77-5cd4abedca6a" providerId="ADAL" clId="{E2E40A56-D9A2-4F46-8617-382FC69D85C4}" dt="2022-12-29T22:22:51.737" v="11" actId="478"/>
          <ac:spMkLst>
            <pc:docMk/>
            <pc:sldMk cId="0" sldId="291"/>
            <ac:spMk id="3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19:49.667" v="3" actId="478"/>
        <pc:sldMkLst>
          <pc:docMk/>
          <pc:sldMk cId="0" sldId="292"/>
        </pc:sldMkLst>
        <pc:spChg chg="del">
          <ac:chgData name="高歌" userId="d8a25b1d-6c3e-4cc3-9e77-5cd4abedca6a" providerId="ADAL" clId="{E2E40A56-D9A2-4F46-8617-382FC69D85C4}" dt="2022-12-29T22:19:49.667" v="3" actId="478"/>
          <ac:spMkLst>
            <pc:docMk/>
            <pc:sldMk cId="0" sldId="292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6:20.533" v="14" actId="478"/>
        <pc:sldMkLst>
          <pc:docMk/>
          <pc:sldMk cId="0" sldId="293"/>
        </pc:sldMkLst>
        <pc:spChg chg="del">
          <ac:chgData name="高歌" userId="d8a25b1d-6c3e-4cc3-9e77-5cd4abedca6a" providerId="ADAL" clId="{E2E40A56-D9A2-4F46-8617-382FC69D85C4}" dt="2022-12-29T22:26:20.533" v="14" actId="478"/>
          <ac:spMkLst>
            <pc:docMk/>
            <pc:sldMk cId="0" sldId="293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19:53.671" v="4" actId="478"/>
        <pc:sldMkLst>
          <pc:docMk/>
          <pc:sldMk cId="0" sldId="295"/>
        </pc:sldMkLst>
        <pc:spChg chg="del">
          <ac:chgData name="高歌" userId="d8a25b1d-6c3e-4cc3-9e77-5cd4abedca6a" providerId="ADAL" clId="{E2E40A56-D9A2-4F46-8617-382FC69D85C4}" dt="2022-12-29T22:19:53.671" v="4" actId="478"/>
          <ac:spMkLst>
            <pc:docMk/>
            <pc:sldMk cId="0" sldId="295"/>
            <ac:spMk id="3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0:02.769" v="6" actId="478"/>
        <pc:sldMkLst>
          <pc:docMk/>
          <pc:sldMk cId="0" sldId="314"/>
        </pc:sldMkLst>
        <pc:spChg chg="del">
          <ac:chgData name="高歌" userId="d8a25b1d-6c3e-4cc3-9e77-5cd4abedca6a" providerId="ADAL" clId="{E2E40A56-D9A2-4F46-8617-382FC69D85C4}" dt="2022-12-29T22:20:02.769" v="6" actId="478"/>
          <ac:spMkLst>
            <pc:docMk/>
            <pc:sldMk cId="0" sldId="314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0:05.202" v="7" actId="478"/>
        <pc:sldMkLst>
          <pc:docMk/>
          <pc:sldMk cId="0" sldId="315"/>
        </pc:sldMkLst>
        <pc:spChg chg="del">
          <ac:chgData name="高歌" userId="d8a25b1d-6c3e-4cc3-9e77-5cd4abedca6a" providerId="ADAL" clId="{E2E40A56-D9A2-4F46-8617-382FC69D85C4}" dt="2022-12-29T22:20:05.202" v="7" actId="478"/>
          <ac:spMkLst>
            <pc:docMk/>
            <pc:sldMk cId="0" sldId="315"/>
            <ac:spMk id="2" creationId="{00000000-0000-0000-0000-000000000000}"/>
          </ac:spMkLst>
        </pc:spChg>
      </pc:sldChg>
      <pc:sldChg chg="delSp mod">
        <pc:chgData name="高歌" userId="d8a25b1d-6c3e-4cc3-9e77-5cd4abedca6a" providerId="ADAL" clId="{E2E40A56-D9A2-4F46-8617-382FC69D85C4}" dt="2022-12-29T22:26:00.273" v="12" actId="478"/>
        <pc:sldMkLst>
          <pc:docMk/>
          <pc:sldMk cId="0" sldId="316"/>
        </pc:sldMkLst>
        <pc:spChg chg="del">
          <ac:chgData name="高歌" userId="d8a25b1d-6c3e-4cc3-9e77-5cd4abedca6a" providerId="ADAL" clId="{E2E40A56-D9A2-4F46-8617-382FC69D85C4}" dt="2022-12-29T22:26:00.273" v="12" actId="478"/>
          <ac:spMkLst>
            <pc:docMk/>
            <pc:sldMk cId="0" sldId="316"/>
            <ac:spMk id="2" creationId="{00000000-0000-0000-0000-000000000000}"/>
          </ac:spMkLst>
        </pc:spChg>
      </pc:sldChg>
      <pc:sldChg chg="addSp delSp mod">
        <pc:chgData name="高歌" userId="d8a25b1d-6c3e-4cc3-9e77-5cd4abedca6a" providerId="ADAL" clId="{E2E40A56-D9A2-4F46-8617-382FC69D85C4}" dt="2022-12-29T22:20:12.233" v="9" actId="478"/>
        <pc:sldMkLst>
          <pc:docMk/>
          <pc:sldMk cId="0" sldId="319"/>
        </pc:sldMkLst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2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3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4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5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6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7" creationId="{00000000-0000-0000-0000-000000000000}"/>
          </ac:spMkLst>
        </pc:spChg>
        <pc:spChg chg="add del">
          <ac:chgData name="高歌" userId="d8a25b1d-6c3e-4cc3-9e77-5cd4abedca6a" providerId="ADAL" clId="{E2E40A56-D9A2-4F46-8617-382FC69D85C4}" dt="2022-12-29T22:20:12.233" v="9" actId="478"/>
          <ac:spMkLst>
            <pc:docMk/>
            <pc:sldMk cId="0" sldId="319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7CE78-6E30-4438-9540-D4A4FCA7FEC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D947A-D0E2-4F44-9DEA-02D5E93B37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D947A-D0E2-4F44-9DEA-02D5E93B37E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8244-DA23-47F4-B4C7-D6B998081E8D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2B63-65FE-44EB-99C0-47AB06BF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14480" y="940418"/>
            <a:ext cx="6929486" cy="454787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Session 10</a:t>
            </a:r>
          </a:p>
          <a:p>
            <a:pPr>
              <a:lnSpc>
                <a:spcPct val="150000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(4)</a:t>
            </a:r>
          </a:p>
          <a:p>
            <a:pPr>
              <a:lnSpc>
                <a:spcPts val="4295"/>
              </a:lnSpc>
            </a:pPr>
            <a:endParaRPr lang="en-US" altLang="zh-CN" sz="3800" dirty="0">
              <a:solidFill>
                <a:srgbClr val="572314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 Effect Graph</a:t>
            </a:r>
          </a:p>
          <a:p>
            <a:pPr algn="r">
              <a:lnSpc>
                <a:spcPts val="4295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18" charset="-122"/>
                <a:cs typeface="Times New Roman" panose="02020603050405020304" pitchFamily="18" charset="0"/>
              </a:rPr>
              <a:t>chengbaolei@suda.edu.cn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800" dirty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7" name="TextBox 1"/>
          <p:cNvSpPr txBox="1"/>
          <p:nvPr/>
        </p:nvSpPr>
        <p:spPr>
          <a:xfrm>
            <a:off x="1785918" y="2428868"/>
            <a:ext cx="7106562" cy="1240798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Passenger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discount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ticket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he/she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below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student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below 25.</a:t>
            </a:r>
          </a:p>
        </p:txBody>
      </p:sp>
      <p:sp>
        <p:nvSpPr>
          <p:cNvPr id="29" name="标题 1"/>
          <p:cNvSpPr txBox="1"/>
          <p:nvPr/>
        </p:nvSpPr>
        <p:spPr>
          <a:xfrm>
            <a:off x="1500166" y="857232"/>
            <a:ext cx="69294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2371418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Procedure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1500166" y="1571612"/>
            <a:ext cx="721523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Identify causes and effects in specification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Make Boolean graph linking causes and effects. 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Annotate impossible combinations of causes and effects (adding constraints)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Develop decision table from graph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Transform </a:t>
            </a:r>
            <a:r>
              <a:rPr lang="en-US" altLang="zh-CN" sz="2800" dirty="0"/>
              <a:t>each column into test case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7" name="TextBox 1"/>
          <p:cNvSpPr txBox="1"/>
          <p:nvPr/>
        </p:nvSpPr>
        <p:spPr>
          <a:xfrm>
            <a:off x="1658998" y="1360493"/>
            <a:ext cx="7377498" cy="1148465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Passenger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discount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ticket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he/she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below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student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below 25.</a:t>
            </a:r>
          </a:p>
        </p:txBody>
      </p:sp>
      <p:sp>
        <p:nvSpPr>
          <p:cNvPr id="29" name="标题 1"/>
          <p:cNvSpPr txBox="1"/>
          <p:nvPr/>
        </p:nvSpPr>
        <p:spPr>
          <a:xfrm>
            <a:off x="1517330" y="344784"/>
            <a:ext cx="692948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658998" y="2927148"/>
            <a:ext cx="7305490" cy="305668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C1: Age &lt; 12</a:t>
            </a: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C2: Age &lt; 25</a:t>
            </a:r>
          </a:p>
          <a:p>
            <a:pPr>
              <a:lnSpc>
                <a:spcPct val="150000"/>
              </a:lnSpc>
              <a:spcAft>
                <a:spcPts val="1200"/>
              </a:spcAft>
              <a:tabLst>
                <a:tab pos="25590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C3: Status = Student</a:t>
            </a: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I1:  He/she is 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student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below 25</a:t>
            </a: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ct val="150000"/>
              </a:lnSpc>
              <a:tabLst>
                <a:tab pos="255905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E1: Passenger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 get 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ticket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714348" y="3214686"/>
          <a:ext cx="7786746" cy="2333639"/>
        </p:xfrm>
        <a:graphic>
          <a:graphicData uri="http://schemas.openxmlformats.org/drawingml/2006/table">
            <a:tbl>
              <a:tblPr/>
              <a:tblGrid>
                <a:gridCol w="86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5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 rtl="0" fontAlgn="t"/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C1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C2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C3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I1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E1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T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</a:rPr>
                        <a:t>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429472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714348" y="357166"/>
            <a:ext cx="1928826" cy="15001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00430" y="3143248"/>
            <a:ext cx="500066" cy="25717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57686" y="3143248"/>
            <a:ext cx="500066" cy="25717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4286248" y="2214554"/>
            <a:ext cx="1643074" cy="571504"/>
          </a:xfrm>
          <a:prstGeom prst="wedgeRectCallout">
            <a:avLst>
              <a:gd name="adj1" fmla="val -52438"/>
              <a:gd name="adj2" fmla="val 9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impossible combinations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6248" y="6072206"/>
            <a:ext cx="4214847" cy="52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about using extended decision table?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348" y="6072206"/>
            <a:ext cx="2345484" cy="52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Limited decision table</a:t>
            </a:r>
            <a:endParaRPr lang="zh-CN" alt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899592" y="791254"/>
            <a:ext cx="915490" cy="350614"/>
          </a:xfrm>
          <a:prstGeom prst="wedgeEllipseCallout">
            <a:avLst>
              <a:gd name="adj1" fmla="val 68484"/>
              <a:gd name="adj2" fmla="val 5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Example2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character in column 1 must be an ‘A’ or ‘B’. The character in column 2 must be a digit. In this situation, the file update is made. If the character in column 1 is incorrect, message x is issued. If the character in column 2 is not a digit, message y is issued.</a:t>
            </a:r>
            <a:endParaRPr lang="zh-CN" alt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09996"/>
            <a:ext cx="400052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48258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Change cause-effect graph to decision table.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59721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643182"/>
            <a:ext cx="5981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_case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7416800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0"/>
            <a:ext cx="5981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Requirements for Calculating Car Insurance Premiums:</a:t>
            </a:r>
          </a:p>
          <a:p>
            <a:pPr lvl="1"/>
            <a:r>
              <a:rPr lang="en-US" altLang="zh-CN" dirty="0"/>
              <a:t>R00101 For males between 25 and 64 years of age, the premium is $1000</a:t>
            </a:r>
          </a:p>
          <a:p>
            <a:pPr lvl="1"/>
            <a:r>
              <a:rPr lang="en-US" altLang="zh-CN" dirty="0"/>
              <a:t>R00102 For males less than 25 years of age, the premium is $3000</a:t>
            </a:r>
          </a:p>
          <a:p>
            <a:pPr lvl="1"/>
            <a:r>
              <a:rPr lang="en-US" altLang="zh-CN" dirty="0"/>
              <a:t>R00103 For anyone 65 years of age or more, the premium is $1500</a:t>
            </a:r>
          </a:p>
          <a:p>
            <a:pPr lvl="1"/>
            <a:r>
              <a:rPr lang="en-US" altLang="zh-CN" dirty="0"/>
              <a:t>R00104 For females less than 65 years of age, the premium is $500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Causes (input conditions)</a:t>
            </a:r>
          </a:p>
          <a:p>
            <a:pPr lvl="1"/>
            <a:r>
              <a:rPr lang="en-US" altLang="zh-CN" dirty="0"/>
              <a:t>1. Sex is Male</a:t>
            </a:r>
          </a:p>
          <a:p>
            <a:pPr lvl="1"/>
            <a:r>
              <a:rPr lang="en-US" altLang="zh-CN" dirty="0"/>
              <a:t>2. Sex is Female</a:t>
            </a:r>
          </a:p>
          <a:p>
            <a:pPr lvl="1"/>
            <a:r>
              <a:rPr lang="en-US" altLang="zh-CN" dirty="0"/>
              <a:t>3. Age is &lt;25</a:t>
            </a:r>
          </a:p>
          <a:p>
            <a:pPr lvl="1"/>
            <a:r>
              <a:rPr lang="en-US" altLang="zh-CN" dirty="0"/>
              <a:t>4. Age is &gt;=25 and &lt; 65</a:t>
            </a:r>
          </a:p>
          <a:p>
            <a:pPr lvl="1"/>
            <a:r>
              <a:rPr lang="en-US" altLang="zh-CN" dirty="0"/>
              <a:t>5. Age is &gt;= 65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Effects (output conditions)</a:t>
            </a:r>
            <a:endParaRPr lang="en-US" altLang="zh-CN" dirty="0"/>
          </a:p>
          <a:p>
            <a:pPr lvl="1"/>
            <a:r>
              <a:rPr lang="en-US" altLang="zh-CN" dirty="0"/>
              <a:t>100. Premium is $1000</a:t>
            </a:r>
          </a:p>
          <a:p>
            <a:pPr lvl="1"/>
            <a:r>
              <a:rPr lang="en-US" altLang="zh-CN" dirty="0"/>
              <a:t>101. Premium is $3000</a:t>
            </a:r>
          </a:p>
          <a:p>
            <a:pPr lvl="1"/>
            <a:r>
              <a:rPr lang="en-US" altLang="zh-CN" dirty="0"/>
              <a:t>102. Premium is $1500</a:t>
            </a:r>
          </a:p>
          <a:p>
            <a:pPr lvl="1"/>
            <a:r>
              <a:rPr lang="en-US" altLang="zh-CN" dirty="0"/>
              <a:t>103. Premium is $500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476672"/>
            <a:ext cx="2520280" cy="56166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R00101 For males between 25 and 64 years of age, the premium is $1000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R00102 For males less than 25 years of age, the premium is $3000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R00103 For anyone 65 years of age or more, the premium is $1500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R00104 For females less than 65 years of age, the premium is $500</a:t>
            </a:r>
          </a:p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448" y="274638"/>
            <a:ext cx="6454552" cy="643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5" y="818006"/>
            <a:ext cx="671549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70157" y="1631691"/>
            <a:ext cx="6294432" cy="469559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chemeClr val="accent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chemeClr val="accent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840"/>
              </a:lnSpc>
              <a:tabLst>
                <a:tab pos="6311900" algn="l"/>
              </a:tabLst>
            </a:pPr>
            <a:r>
              <a:rPr lang="en-US" altLang="zh-CN" dirty="0"/>
              <a:t>	</a:t>
            </a:r>
            <a:endParaRPr lang="en-US" altLang="zh-CN" sz="1100" dirty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93" y="3714752"/>
            <a:ext cx="8201025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2"/>
            <a:ext cx="81438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785786" y="5000636"/>
            <a:ext cx="200026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85786" y="6000768"/>
            <a:ext cx="200026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Exercise-1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Use extended decision table to test example 2.</a:t>
            </a:r>
          </a:p>
          <a:p>
            <a:pPr lvl="1"/>
            <a:r>
              <a:rPr lang="en-US" altLang="zh-CN" dirty="0"/>
              <a:t>The character in column 1 must be an ‘A’ or ‘B’. The character in column 2 must be a digit. In this situation, the file update is made. If the character in column 1 is incorrect, message x is issued. If the character in column 2 is not a digit, message y is issued.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Use extended decision table to test example 3.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Check out the number of rules.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30787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4000" dirty="0"/>
              <a:t>Example 4</a:t>
            </a:r>
          </a:p>
          <a:p>
            <a:pPr eaLnBrk="1" hangingPunct="1">
              <a:buNone/>
            </a:pPr>
            <a:r>
              <a:rPr lang="zh-CN" altLang="en-US" dirty="0"/>
              <a:t>有一个处理单价为</a:t>
            </a:r>
            <a:r>
              <a:rPr lang="en-US" altLang="zh-CN" dirty="0"/>
              <a:t>5</a:t>
            </a:r>
            <a:r>
              <a:rPr lang="zh-CN" altLang="en-US" dirty="0"/>
              <a:t>角钱的饮料的自动售货机软件测试用例的设计。其规格说明如下：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若投入</a:t>
            </a:r>
            <a:r>
              <a:rPr lang="en-US" altLang="zh-CN" dirty="0"/>
              <a:t>5</a:t>
            </a:r>
            <a:r>
              <a:rPr lang="zh-CN" altLang="en-US" dirty="0"/>
              <a:t>角钱或</a:t>
            </a:r>
            <a:r>
              <a:rPr lang="en-US" altLang="zh-CN" dirty="0"/>
              <a:t>1</a:t>
            </a:r>
            <a:r>
              <a:rPr lang="zh-CN" altLang="en-US" dirty="0"/>
              <a:t>元钱的硬币，押下</a:t>
            </a:r>
            <a:r>
              <a:rPr lang="en-US" altLang="zh-CN" dirty="0"/>
              <a:t>〖</a:t>
            </a:r>
            <a:r>
              <a:rPr lang="zh-CN" altLang="en-US" dirty="0"/>
              <a:t>橙汁</a:t>
            </a:r>
            <a:r>
              <a:rPr lang="en-US" altLang="zh-CN" dirty="0"/>
              <a:t>〗</a:t>
            </a:r>
            <a:r>
              <a:rPr lang="zh-CN" altLang="en-US" dirty="0"/>
              <a:t>或</a:t>
            </a:r>
            <a:r>
              <a:rPr lang="en-US" altLang="zh-CN" dirty="0"/>
              <a:t>〖</a:t>
            </a:r>
            <a:r>
              <a:rPr lang="zh-CN" altLang="en-US" dirty="0"/>
              <a:t>啤酒</a:t>
            </a:r>
            <a:r>
              <a:rPr lang="en-US" altLang="zh-CN" dirty="0"/>
              <a:t>〗</a:t>
            </a:r>
            <a:r>
              <a:rPr lang="zh-CN" altLang="en-US" dirty="0"/>
              <a:t>的按钮，则相应的饮料就送出来。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若售货机没有零钱找，则一个显示</a:t>
            </a:r>
            <a:r>
              <a:rPr lang="en-US" altLang="zh-CN" dirty="0"/>
              <a:t>〖</a:t>
            </a:r>
            <a:r>
              <a:rPr lang="zh-CN" altLang="en-US" dirty="0"/>
              <a:t>零钱找完</a:t>
            </a:r>
            <a:r>
              <a:rPr lang="en-US" altLang="zh-CN" dirty="0"/>
              <a:t>〗</a:t>
            </a:r>
            <a:r>
              <a:rPr lang="zh-CN" altLang="en-US" dirty="0"/>
              <a:t>的红灯亮，这时在投入</a:t>
            </a:r>
            <a:r>
              <a:rPr lang="en-US" altLang="zh-CN" dirty="0"/>
              <a:t>1</a:t>
            </a:r>
            <a:r>
              <a:rPr lang="zh-CN" altLang="en-US" dirty="0"/>
              <a:t>元硬币并押下按钮后，饮料不送出来而且</a:t>
            </a:r>
            <a:r>
              <a:rPr lang="en-US" altLang="zh-CN" dirty="0"/>
              <a:t>1</a:t>
            </a:r>
            <a:r>
              <a:rPr lang="zh-CN" altLang="en-US" dirty="0"/>
              <a:t>元硬币也退出来；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若有零钱找，则显示</a:t>
            </a:r>
            <a:r>
              <a:rPr lang="en-US" altLang="zh-CN" dirty="0"/>
              <a:t>〖</a:t>
            </a:r>
            <a:r>
              <a:rPr lang="zh-CN" altLang="en-US" dirty="0"/>
              <a:t>零钱找完</a:t>
            </a:r>
            <a:r>
              <a:rPr lang="en-US" altLang="zh-CN" dirty="0"/>
              <a:t>〗</a:t>
            </a:r>
            <a:r>
              <a:rPr lang="zh-CN" altLang="en-US" dirty="0"/>
              <a:t>的红灯灭，在送出饮料的同时退还</a:t>
            </a:r>
            <a:r>
              <a:rPr lang="en-US" altLang="zh-CN" dirty="0"/>
              <a:t>5</a:t>
            </a:r>
            <a:r>
              <a:rPr lang="zh-CN" altLang="en-US" dirty="0"/>
              <a:t>角硬币。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52293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zh-CN" sz="2800" dirty="0"/>
              <a:t>1) </a:t>
            </a:r>
            <a:r>
              <a:rPr lang="zh-CN" altLang="en-US" sz="2800" dirty="0"/>
              <a:t>分析这一段说明，列出原因和结果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dirty="0"/>
              <a:t>原因：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售货机有零钱找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投入</a:t>
            </a:r>
            <a:r>
              <a:rPr lang="en-US" altLang="zh-CN" sz="2400" dirty="0"/>
              <a:t>1</a:t>
            </a:r>
            <a:r>
              <a:rPr lang="zh-CN" altLang="en-US" sz="2400" dirty="0"/>
              <a:t>元硬币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投入</a:t>
            </a:r>
            <a:r>
              <a:rPr lang="en-US" altLang="zh-CN" sz="2400" dirty="0"/>
              <a:t>5</a:t>
            </a:r>
            <a:r>
              <a:rPr lang="zh-CN" altLang="en-US" sz="2400" dirty="0"/>
              <a:t>角硬币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押下橙汁按钮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押下啤酒按钮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dirty="0"/>
              <a:t>结果：</a:t>
            </a:r>
            <a:r>
              <a:rPr lang="zh-CN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21.</a:t>
            </a:r>
            <a:r>
              <a:rPr lang="zh-CN" altLang="en-US" sz="2400" dirty="0"/>
              <a:t>售货机</a:t>
            </a:r>
            <a:r>
              <a:rPr lang="en-US" altLang="zh-CN" sz="2400" dirty="0"/>
              <a:t>〖</a:t>
            </a:r>
            <a:r>
              <a:rPr lang="zh-CN" altLang="en-US" sz="2400" dirty="0"/>
              <a:t>零钱找完</a:t>
            </a:r>
            <a:r>
              <a:rPr lang="en-US" altLang="zh-CN" sz="2400" dirty="0"/>
              <a:t>〗</a:t>
            </a:r>
            <a:r>
              <a:rPr lang="zh-CN" altLang="en-US" sz="2400" dirty="0"/>
              <a:t>灯亮  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22.</a:t>
            </a:r>
            <a:r>
              <a:rPr lang="zh-CN" altLang="en-US" sz="2400" dirty="0"/>
              <a:t>退还</a:t>
            </a:r>
            <a:r>
              <a:rPr lang="en-US" altLang="zh-CN" sz="2400" dirty="0"/>
              <a:t>1</a:t>
            </a:r>
            <a:r>
              <a:rPr lang="zh-CN" altLang="en-US" sz="2400" dirty="0"/>
              <a:t>元硬币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23.</a:t>
            </a:r>
            <a:r>
              <a:rPr lang="zh-CN" altLang="en-US" sz="2400" dirty="0"/>
              <a:t>退还</a:t>
            </a:r>
            <a:r>
              <a:rPr lang="en-US" altLang="zh-CN" sz="2400" dirty="0"/>
              <a:t>5</a:t>
            </a:r>
            <a:r>
              <a:rPr lang="zh-CN" altLang="en-US" sz="2400" dirty="0"/>
              <a:t>角硬币            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24.</a:t>
            </a:r>
            <a:r>
              <a:rPr lang="zh-CN" altLang="en-US" sz="2400" dirty="0"/>
              <a:t>送出橙汁饮料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25.</a:t>
            </a:r>
            <a:r>
              <a:rPr lang="zh-CN" altLang="en-US" sz="2400" dirty="0"/>
              <a:t>送出啤酒饮料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70000"/>
            <a:ext cx="8445500" cy="424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dirty="0"/>
              <a:t>画出因果图，如图所示。所有原因结点列在左边，所有结果结点列在右边。建立中间结点，表示处理的中间状态。中间结点：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11. </a:t>
            </a:r>
            <a:r>
              <a:rPr lang="zh-CN" altLang="en-US" dirty="0"/>
              <a:t>投入</a:t>
            </a:r>
            <a:r>
              <a:rPr lang="en-US" altLang="zh-CN" dirty="0"/>
              <a:t>1</a:t>
            </a:r>
            <a:r>
              <a:rPr lang="zh-CN" altLang="en-US" dirty="0"/>
              <a:t>元硬币且押下饮料按钮  </a:t>
            </a:r>
            <a:r>
              <a:rPr lang="zh-CN" altLang="en-US" dirty="0">
                <a:solidFill>
                  <a:srgbClr val="FF0000"/>
                </a:solidFill>
              </a:rPr>
              <a:t>该找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角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12. </a:t>
            </a:r>
            <a:r>
              <a:rPr lang="zh-CN" altLang="en-US" dirty="0"/>
              <a:t>押下</a:t>
            </a:r>
            <a:r>
              <a:rPr lang="en-US" altLang="zh-CN" dirty="0"/>
              <a:t>〖</a:t>
            </a:r>
            <a:r>
              <a:rPr lang="zh-CN" altLang="en-US" dirty="0"/>
              <a:t>橙汁</a:t>
            </a:r>
            <a:r>
              <a:rPr lang="en-US" altLang="zh-CN" dirty="0"/>
              <a:t>〗</a:t>
            </a:r>
            <a:r>
              <a:rPr lang="zh-CN" altLang="en-US" dirty="0"/>
              <a:t>或</a:t>
            </a:r>
            <a:r>
              <a:rPr lang="en-US" altLang="zh-CN" dirty="0"/>
              <a:t>〖</a:t>
            </a:r>
            <a:r>
              <a:rPr lang="zh-CN" altLang="en-US" dirty="0"/>
              <a:t>啤酒</a:t>
            </a:r>
            <a:r>
              <a:rPr lang="en-US" altLang="zh-CN" dirty="0"/>
              <a:t>〗</a:t>
            </a:r>
            <a:r>
              <a:rPr lang="zh-CN" altLang="en-US" dirty="0"/>
              <a:t>的按钮  </a:t>
            </a:r>
            <a:r>
              <a:rPr lang="zh-CN" altLang="en-US" dirty="0">
                <a:solidFill>
                  <a:srgbClr val="FF0000"/>
                </a:solidFill>
              </a:rPr>
              <a:t>押下按钮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13. </a:t>
            </a:r>
            <a:r>
              <a:rPr lang="zh-CN" altLang="en-US" dirty="0"/>
              <a:t>应当找</a:t>
            </a:r>
            <a:r>
              <a:rPr lang="en-US" altLang="zh-CN" dirty="0"/>
              <a:t>5</a:t>
            </a:r>
            <a:r>
              <a:rPr lang="zh-CN" altLang="en-US" dirty="0"/>
              <a:t>角零钱并且售货机有零钱找 </a:t>
            </a:r>
            <a:r>
              <a:rPr lang="zh-CN" altLang="en-US" dirty="0">
                <a:solidFill>
                  <a:srgbClr val="FF0000"/>
                </a:solidFill>
              </a:rPr>
              <a:t>可找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角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14. </a:t>
            </a:r>
            <a:r>
              <a:rPr lang="zh-CN" altLang="en-US" dirty="0"/>
              <a:t>钱已付清   </a:t>
            </a:r>
            <a:r>
              <a:rPr lang="zh-CN" altLang="en-US" dirty="0">
                <a:solidFill>
                  <a:srgbClr val="FF0000"/>
                </a:solidFill>
              </a:rPr>
              <a:t>钱付清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4" descr="o_case1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9700" y="1597025"/>
            <a:ext cx="6834188" cy="435292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3)</a:t>
            </a:r>
            <a:r>
              <a:rPr lang="zh-CN" altLang="en-US"/>
              <a:t>转换成判定表： </a:t>
            </a:r>
          </a:p>
        </p:txBody>
      </p:sp>
      <p:pic>
        <p:nvPicPr>
          <p:cNvPr id="20483" name="Picture 5" descr="o_case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96975"/>
            <a:ext cx="7561262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5425"/>
            <a:ext cx="8229600" cy="4454525"/>
          </a:xfrm>
        </p:spPr>
        <p:txBody>
          <a:bodyPr/>
          <a:lstStyle/>
          <a:p>
            <a:pPr eaLnBrk="1" hangingPunct="1"/>
            <a:r>
              <a:rPr lang="en-US" altLang="zh-CN"/>
              <a:t>4) </a:t>
            </a:r>
            <a:r>
              <a:rPr lang="zh-CN" altLang="en-US"/>
              <a:t>在判定表中，阴影部分表示因违反约束条件的不可能出现的情况，删去。</a:t>
            </a:r>
          </a:p>
          <a:p>
            <a:pPr eaLnBrk="1" hangingPunct="1"/>
            <a:r>
              <a:rPr lang="zh-CN" altLang="en-US"/>
              <a:t>第</a:t>
            </a:r>
            <a:r>
              <a:rPr lang="en-US" altLang="zh-CN"/>
              <a:t>16</a:t>
            </a:r>
            <a:r>
              <a:rPr lang="zh-CN" altLang="en-US"/>
              <a:t>列与第</a:t>
            </a:r>
            <a:r>
              <a:rPr lang="en-US" altLang="zh-CN"/>
              <a:t>32</a:t>
            </a:r>
            <a:r>
              <a:rPr lang="zh-CN" altLang="en-US"/>
              <a:t>列因什么动作也没做，也删去。最后可根据剩下的</a:t>
            </a:r>
            <a:r>
              <a:rPr lang="en-US" altLang="zh-CN"/>
              <a:t>16</a:t>
            </a:r>
            <a:r>
              <a:rPr lang="zh-CN" altLang="en-US"/>
              <a:t>列作为确定测试用例的依据。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version of vending machine.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有一个处理单价为</a:t>
            </a:r>
            <a:r>
              <a:rPr lang="en-US" altLang="zh-CN" dirty="0"/>
              <a:t>1</a:t>
            </a:r>
            <a:r>
              <a:rPr lang="zh-CN" altLang="en-US" dirty="0"/>
              <a:t>元</a:t>
            </a:r>
            <a:r>
              <a:rPr lang="en-US" altLang="zh-CN" dirty="0"/>
              <a:t>5</a:t>
            </a:r>
            <a:r>
              <a:rPr lang="zh-CN" altLang="en-US" dirty="0"/>
              <a:t>角钱的盒装饮料的自动售货机。若投入</a:t>
            </a:r>
            <a:r>
              <a:rPr lang="en-US" altLang="zh-CN" dirty="0"/>
              <a:t>1</a:t>
            </a:r>
            <a:r>
              <a:rPr lang="zh-CN" altLang="en-US" dirty="0"/>
              <a:t>元</a:t>
            </a:r>
            <a:r>
              <a:rPr lang="en-US" altLang="zh-CN" dirty="0"/>
              <a:t>5</a:t>
            </a:r>
            <a:r>
              <a:rPr lang="zh-CN" altLang="en-US" dirty="0"/>
              <a:t>角硬币，按下“可乐”、“雪碧”或“红茶”按钮，相应的饮料就送出来。若投入的是</a:t>
            </a:r>
            <a:r>
              <a:rPr lang="en-US" altLang="zh-CN" dirty="0"/>
              <a:t>2</a:t>
            </a:r>
            <a:r>
              <a:rPr lang="zh-CN" altLang="en-US" dirty="0"/>
              <a:t>元硬币，在送出饮料的同时退还</a:t>
            </a:r>
            <a:r>
              <a:rPr lang="en-US" altLang="zh-CN" dirty="0"/>
              <a:t>5</a:t>
            </a:r>
            <a:r>
              <a:rPr lang="zh-CN" altLang="en-US" dirty="0"/>
              <a:t>角硬币。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因：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1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、投入</a:t>
            </a:r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1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元</a:t>
            </a:r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5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角硬币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2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、投入</a:t>
            </a:r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2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元硬币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3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、按下‘可乐’按钮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4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、按下‘雪碧’按钮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5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、按下‘红茶’按钮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endParaRPr lang="zh-CN" altLang="en-US" dirty="0"/>
          </a:p>
          <a:p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果：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1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、退出</a:t>
            </a:r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5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角硬币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2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、送出‘可乐’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3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、送出‘雪碧’　　</a:t>
            </a: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18" charset="-122"/>
                <a:ea typeface="微软雅黑" panose="020B0503020204020204" pitchFamily="18" charset="-122"/>
              </a:rPr>
              <a:t>4</a:t>
            </a:r>
            <a:r>
              <a:rPr lang="zh-CN" altLang="en-US" dirty="0">
                <a:latin typeface="微软雅黑" panose="020B0503020204020204" pitchFamily="18" charset="-122"/>
                <a:ea typeface="微软雅黑" panose="020B0503020204020204" pitchFamily="18" charset="-122"/>
              </a:rPr>
              <a:t>、送出‘红茶’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4462760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1500166" y="1571612"/>
            <a:ext cx="721523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600" dirty="0"/>
              <a:t>The Cause-Effect Graphing technique is a black-box testing technique and requirement-based technique.</a:t>
            </a:r>
          </a:p>
          <a:p>
            <a:endParaRPr lang="en-US" altLang="zh-CN" sz="2600" dirty="0"/>
          </a:p>
          <a:p>
            <a:r>
              <a:rPr lang="en-US" altLang="zh-CN" sz="2600" dirty="0"/>
              <a:t>Cause-Effect Graphing is very </a:t>
            </a:r>
            <a:r>
              <a:rPr lang="en-US" altLang="zh-CN" sz="2600" dirty="0">
                <a:solidFill>
                  <a:srgbClr val="FF0000"/>
                </a:solidFill>
              </a:rPr>
              <a:t>similar to Decision Table</a:t>
            </a:r>
            <a:r>
              <a:rPr lang="en-US" altLang="zh-CN" sz="2600" dirty="0"/>
              <a:t>-Based Testing, where logical combinations of the inputs produce outputs; this is shown in the form of a graph.</a:t>
            </a:r>
          </a:p>
          <a:p>
            <a:endParaRPr lang="en-US" altLang="zh-CN" sz="2600" dirty="0"/>
          </a:p>
          <a:p>
            <a:r>
              <a:rPr lang="en-US" altLang="zh-CN" sz="2600" dirty="0"/>
              <a:t>The Cause-Effect Graphing technique begins with the set of requirements, and determines the minimum number of test cases to completely cover the requirements.</a:t>
            </a:r>
          </a:p>
          <a:p>
            <a:endParaRPr lang="en-US" altLang="zh-CN" sz="26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8" y="1196752"/>
            <a:ext cx="8025544" cy="5112568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2" y="1124744"/>
            <a:ext cx="8348816" cy="4248472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Given the requirements as follows:</a:t>
            </a:r>
            <a:endParaRPr lang="zh-CN" altLang="zh-CN" sz="2400" dirty="0"/>
          </a:p>
          <a:p>
            <a:pPr lvl="1"/>
            <a:r>
              <a:rPr lang="en-US" altLang="zh-CN" sz="2400" dirty="0"/>
              <a:t>For international airlines of Europe and America, all classes have in-flight meals and in-flight entertainments;</a:t>
            </a:r>
            <a:endParaRPr lang="zh-CN" altLang="zh-CN" sz="2400" dirty="0"/>
          </a:p>
          <a:p>
            <a:pPr lvl="1"/>
            <a:r>
              <a:rPr lang="en-US" altLang="zh-CN" sz="2400" dirty="0"/>
              <a:t>For other international airlines, all classes have in-flight meals, only business classes have in-flight entertainments;</a:t>
            </a:r>
            <a:endParaRPr lang="zh-CN" altLang="zh-CN" sz="2400" dirty="0"/>
          </a:p>
          <a:p>
            <a:pPr lvl="1"/>
            <a:r>
              <a:rPr lang="en-US" altLang="zh-CN" sz="2400" dirty="0"/>
              <a:t>For domestic airlines, business classes have in-flight meals, but no in-flight entertainments;</a:t>
            </a:r>
            <a:endParaRPr lang="zh-CN" altLang="zh-CN" sz="2400" dirty="0"/>
          </a:p>
          <a:p>
            <a:pPr lvl="1"/>
            <a:r>
              <a:rPr lang="en-US" altLang="zh-CN" sz="2400" dirty="0"/>
              <a:t>For domestic airlines, economy classes have in-flight meals if the flying time is longer than 2 hours, but no in-flight entertainments.</a:t>
            </a:r>
            <a:endParaRPr lang="zh-CN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Design the corresponding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extended</a:t>
            </a:r>
            <a:r>
              <a:rPr lang="en-US" altLang="zh-CN" sz="2400" b="1" dirty="0"/>
              <a:t> entry decision table: 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5" y="818006"/>
            <a:ext cx="671549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70157" y="1631691"/>
            <a:ext cx="6294432" cy="469559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840"/>
              </a:lnSpc>
              <a:tabLst>
                <a:tab pos="6311900" algn="l"/>
              </a:tabLst>
            </a:pPr>
            <a:r>
              <a:rPr lang="en-US" altLang="zh-CN" dirty="0"/>
              <a:t>	</a:t>
            </a:r>
            <a:endParaRPr lang="en-US" altLang="zh-CN" sz="1100" dirty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85786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7089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7089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85786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87089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87089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85786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87089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7089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5786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7089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87089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5786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87089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87089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5786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87089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87089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85786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87089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87089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453240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45324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45324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22233" y="500042"/>
            <a:ext cx="4462760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287393" y="1329569"/>
            <a:ext cx="7499449" cy="1259265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models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logical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relationship</a:t>
            </a:r>
          </a:p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between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output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expressed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Boolean expression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287392" y="2931017"/>
            <a:ext cx="7254486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4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:any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condition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requirements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may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537168" y="3306763"/>
            <a:ext cx="5820913" cy="758615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effect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(e.g. side&gt;0,side1!=side2,month=feb)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287392" y="4290520"/>
            <a:ext cx="7548861" cy="204326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Effect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:response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program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some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</a:t>
            </a:r>
          </a:p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conditions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(e.g.error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message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displayed 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screen,</a:t>
            </a:r>
          </a:p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       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displayed,or</a:t>
            </a:r>
          </a:p>
          <a:p>
            <a:pPr>
              <a:lnSpc>
                <a:spcPct val="110000"/>
              </a:lnSpc>
              <a:tabLst>
                <a:tab pos="255905" algn="l"/>
              </a:tabLst>
            </a:pPr>
            <a:r>
              <a:rPr lang="en-US" altLang="zh-CN" dirty="0"/>
              <a:t>	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database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updated)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4462760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1500166" y="1571612"/>
            <a:ext cx="721523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/>
              <a:t>Causes /effects are represented as nodes in the cause-effect graph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The graph also includes a number of </a:t>
            </a:r>
            <a:r>
              <a:rPr lang="en-US" altLang="zh-CN" sz="2800" dirty="0">
                <a:solidFill>
                  <a:srgbClr val="FF0000"/>
                </a:solidFill>
              </a:rPr>
              <a:t>intermediate nodes </a:t>
            </a:r>
            <a:r>
              <a:rPr lang="en-US" altLang="zh-CN" sz="2800" dirty="0"/>
              <a:t>linking causes and effects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2371418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Procedure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1500166" y="1571612"/>
            <a:ext cx="721523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Identify causes and effects in specification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Make Boolean graph linking causes and effects. 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Annotate impossible combinations of causes and effects (adding constraints)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Develop decision table from graph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Transform </a:t>
            </a:r>
            <a:r>
              <a:rPr lang="en-US" altLang="zh-CN" sz="2800" dirty="0"/>
              <a:t>each column into test case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00166" y="571480"/>
            <a:ext cx="7402668" cy="5129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945"/>
              </a:lnSpc>
            </a:pPr>
            <a:r>
              <a:rPr lang="en-US" altLang="zh-CN" sz="3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Notations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used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367449" y="2338806"/>
            <a:ext cx="102592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420855" y="2338806"/>
            <a:ext cx="84960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364769" y="2338806"/>
            <a:ext cx="102592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418176" y="2338806"/>
            <a:ext cx="84960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54328" y="2949430"/>
            <a:ext cx="1147750" cy="107921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755"/>
              </a:lnSpc>
              <a:tabLst>
                <a:tab pos="111125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C, then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755"/>
              </a:lnSpc>
              <a:tabLst>
                <a:tab pos="111125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60247" y="2960951"/>
            <a:ext cx="1187826" cy="1143335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755"/>
              </a:lnSpc>
              <a:tabLst>
                <a:tab pos="889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~C, then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405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4328" y="4412623"/>
            <a:ext cx="192360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1173" y="4412623"/>
            <a:ext cx="84960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19040" y="4182199"/>
            <a:ext cx="266098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^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43972" y="4481751"/>
            <a:ext cx="84960" cy="2200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76998" y="4378060"/>
            <a:ext cx="165110" cy="29695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5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71971" y="5046290"/>
            <a:ext cx="2712281" cy="77143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  <a:tabLst>
                <a:tab pos="288925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C3</a:t>
            </a:r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2540"/>
              </a:lnSpc>
              <a:tabLst>
                <a:tab pos="28892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C3,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560247" y="5115417"/>
            <a:ext cx="1776127" cy="77143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405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C2</a:t>
            </a:r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2540"/>
              </a:lnSpc>
              <a:tabLst>
                <a:tab pos="889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C2, then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</a:t>
            </a:r>
          </a:p>
        </p:txBody>
      </p:sp>
      <p:sp>
        <p:nvSpPr>
          <p:cNvPr id="18" name="矩形 17"/>
          <p:cNvSpPr/>
          <p:nvPr/>
        </p:nvSpPr>
        <p:spPr>
          <a:xfrm>
            <a:off x="1500166" y="1142984"/>
            <a:ext cx="685804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Identify causes and effects in specification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Make Boolean graph linking causes and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43042" y="665001"/>
            <a:ext cx="6946945" cy="963799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 marL="514350" lvl="0" indent="-514350">
              <a:defRPr/>
            </a:pPr>
            <a:r>
              <a:rPr lang="en-US" altLang="zh-CN" sz="3000" dirty="0"/>
              <a:t>3. Annotate impossible combinations of causes and effects (adding constraints)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1255"/>
            <a:ext cx="6215106" cy="4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357430"/>
            <a:ext cx="185735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0"/>
            <a:ext cx="688185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771800" y="5733256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90a002-8716-4e6a-8ff4-45a43ec5d9a1"/>
  <p:tag name="COMMONDATA" val="eyJoZGlkIjoiN2IwOWFlOGM2YmZkYmVhODljOWM2OWVmNWFhOGVlY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1461</Words>
  <Application>Microsoft Office PowerPoint</Application>
  <PresentationFormat>全屏显示(4:3)</PresentationFormat>
  <Paragraphs>272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Example2</vt:lpstr>
      <vt:lpstr>PowerPoint 演示文稿</vt:lpstr>
      <vt:lpstr>PowerPoint 演示文稿</vt:lpstr>
      <vt:lpstr>Example 3</vt:lpstr>
      <vt:lpstr>PowerPoint 演示文稿</vt:lpstr>
      <vt:lpstr>PowerPoint 演示文稿</vt:lpstr>
      <vt:lpstr>PowerPoint 演示文稿</vt:lpstr>
      <vt:lpstr>Exercise-1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Exercise-2</vt:lpstr>
      <vt:lpstr>PowerPoint 演示文稿</vt:lpstr>
      <vt:lpstr>PowerPoint 演示文稿</vt:lpstr>
      <vt:lpstr>PowerPoint 演示文稿</vt:lpstr>
      <vt:lpstr>Exercise-3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zxf</dc:creator>
  <cp:lastModifiedBy>高歌</cp:lastModifiedBy>
  <cp:revision>91</cp:revision>
  <dcterms:created xsi:type="dcterms:W3CDTF">2015-06-04T01:06:00Z</dcterms:created>
  <dcterms:modified xsi:type="dcterms:W3CDTF">2022-12-29T22:26:20Z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CF827F181B754DECAD4A81171AA4C587</vt:lpwstr>
  </property>
  <property fmtid="{D5CDD505-2E9C-101B-9397-08002B2CF9AE}" pid="3" name="KSOProductBuildVer">
    <vt:lpwstr>2052-11.1.0.12598</vt:lpwstr>
  </property>
</Properties>
</file>