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64" r:id="rId2"/>
    <p:sldId id="266" r:id="rId3"/>
    <p:sldId id="268" r:id="rId4"/>
    <p:sldId id="326" r:id="rId5"/>
    <p:sldId id="272" r:id="rId6"/>
    <p:sldId id="273" r:id="rId7"/>
    <p:sldId id="269" r:id="rId8"/>
    <p:sldId id="287" r:id="rId9"/>
    <p:sldId id="274" r:id="rId10"/>
    <p:sldId id="285" r:id="rId11"/>
    <p:sldId id="290" r:id="rId12"/>
    <p:sldId id="289" r:id="rId13"/>
    <p:sldId id="281" r:id="rId14"/>
    <p:sldId id="316" r:id="rId15"/>
    <p:sldId id="317" r:id="rId16"/>
    <p:sldId id="321" r:id="rId17"/>
    <p:sldId id="318" r:id="rId18"/>
    <p:sldId id="320" r:id="rId19"/>
    <p:sldId id="282" r:id="rId20"/>
    <p:sldId id="322" r:id="rId21"/>
    <p:sldId id="323" r:id="rId22"/>
    <p:sldId id="284" r:id="rId23"/>
    <p:sldId id="311" r:id="rId24"/>
    <p:sldId id="312" r:id="rId25"/>
    <p:sldId id="313" r:id="rId26"/>
    <p:sldId id="279" r:id="rId27"/>
    <p:sldId id="278" r:id="rId28"/>
    <p:sldId id="291" r:id="rId29"/>
    <p:sldId id="293" r:id="rId30"/>
    <p:sldId id="314" r:id="rId31"/>
    <p:sldId id="315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6" r:id="rId43"/>
    <p:sldId id="304" r:id="rId44"/>
    <p:sldId id="305" r:id="rId45"/>
    <p:sldId id="307" r:id="rId46"/>
    <p:sldId id="308" r:id="rId47"/>
    <p:sldId id="309" r:id="rId48"/>
    <p:sldId id="310" r:id="rId49"/>
    <p:sldId id="319" r:id="rId50"/>
    <p:sldId id="324" r:id="rId51"/>
    <p:sldId id="292" r:id="rId52"/>
  </p:sldIdLst>
  <p:sldSz cx="9144000" cy="6858000" type="screen4x3"/>
  <p:notesSz cx="6858000" cy="9144000"/>
  <p:custDataLst>
    <p:tags r:id="rId5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5000" autoAdjust="0"/>
  </p:normalViewPr>
  <p:slideViewPr>
    <p:cSldViewPr snapToGrid="0">
      <p:cViewPr varScale="1">
        <p:scale>
          <a:sx n="82" d="100"/>
          <a:sy n="82" d="100"/>
        </p:scale>
        <p:origin x="143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-90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歌" userId="d8a25b1d-6c3e-4cc3-9e77-5cd4abedca6a" providerId="ADAL" clId="{626444D0-13E3-4CAD-98CE-F5AB9A6D9A5C}"/>
    <pc:docChg chg="custSel modSld">
      <pc:chgData name="高歌" userId="d8a25b1d-6c3e-4cc3-9e77-5cd4abedca6a" providerId="ADAL" clId="{626444D0-13E3-4CAD-98CE-F5AB9A6D9A5C}" dt="2022-12-29T22:26:57.670" v="1" actId="478"/>
      <pc:docMkLst>
        <pc:docMk/>
      </pc:docMkLst>
      <pc:sldChg chg="delSp mod">
        <pc:chgData name="高歌" userId="d8a25b1d-6c3e-4cc3-9e77-5cd4abedca6a" providerId="ADAL" clId="{626444D0-13E3-4CAD-98CE-F5AB9A6D9A5C}" dt="2022-12-29T22:26:48.326" v="0" actId="478"/>
        <pc:sldMkLst>
          <pc:docMk/>
          <pc:sldMk cId="0" sldId="287"/>
        </pc:sldMkLst>
        <pc:spChg chg="del">
          <ac:chgData name="高歌" userId="d8a25b1d-6c3e-4cc3-9e77-5cd4abedca6a" providerId="ADAL" clId="{626444D0-13E3-4CAD-98CE-F5AB9A6D9A5C}" dt="2022-12-29T22:26:48.326" v="0" actId="478"/>
          <ac:spMkLst>
            <pc:docMk/>
            <pc:sldMk cId="0" sldId="287"/>
            <ac:spMk id="2" creationId="{00000000-0000-0000-0000-000000000000}"/>
          </ac:spMkLst>
        </pc:spChg>
      </pc:sldChg>
      <pc:sldChg chg="delSp mod">
        <pc:chgData name="高歌" userId="d8a25b1d-6c3e-4cc3-9e77-5cd4abedca6a" providerId="ADAL" clId="{626444D0-13E3-4CAD-98CE-F5AB9A6D9A5C}" dt="2022-12-29T22:26:57.670" v="1" actId="478"/>
        <pc:sldMkLst>
          <pc:docMk/>
          <pc:sldMk cId="0" sldId="318"/>
        </pc:sldMkLst>
        <pc:spChg chg="del">
          <ac:chgData name="高歌" userId="d8a25b1d-6c3e-4cc3-9e77-5cd4abedca6a" providerId="ADAL" clId="{626444D0-13E3-4CAD-98CE-F5AB9A6D9A5C}" dt="2022-12-29T22:26:57.670" v="1" actId="478"/>
          <ac:spMkLst>
            <pc:docMk/>
            <pc:sldMk cId="0" sldId="318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69175-02C4-48A9-AC25-99F2F07D412C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8B625-56D6-4CBA-A7C5-52D2AC6A8E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8B625-56D6-4CBA-A7C5-52D2AC6A8E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7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09A9-3275-43D9-927F-E554736F293B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E53D-95AD-4C58-8AC5-6476F25963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09A9-3275-43D9-927F-E554736F293B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E53D-95AD-4C58-8AC5-6476F25963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09A9-3275-43D9-927F-E554736F293B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E53D-95AD-4C58-8AC5-6476F25963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09A9-3275-43D9-927F-E554736F293B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E53D-95AD-4C58-8AC5-6476F25963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09A9-3275-43D9-927F-E554736F293B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E53D-95AD-4C58-8AC5-6476F25963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09A9-3275-43D9-927F-E554736F293B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E53D-95AD-4C58-8AC5-6476F25963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09A9-3275-43D9-927F-E554736F293B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E53D-95AD-4C58-8AC5-6476F25963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09A9-3275-43D9-927F-E554736F293B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E53D-95AD-4C58-8AC5-6476F25963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09A9-3275-43D9-927F-E554736F293B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E53D-95AD-4C58-8AC5-6476F25963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09A9-3275-43D9-927F-E554736F293B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E53D-95AD-4C58-8AC5-6476F25963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09A9-3275-43D9-927F-E554736F293B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E53D-95AD-4C58-8AC5-6476F25963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A09A9-3275-43D9-927F-E554736F293B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3E53D-95AD-4C58-8AC5-6476F25963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package" Target="../embeddings/Microsoft_Word_Document3.doc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238" y="229058"/>
            <a:ext cx="8531774" cy="625302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94310" y="837007"/>
            <a:ext cx="6770459" cy="4339224"/>
          </a:xfrm>
          <a:prstGeom prst="rect">
            <a:avLst/>
          </a:prstGeom>
          <a:noFill/>
        </p:spPr>
        <p:txBody>
          <a:bodyPr wrap="square" lIns="0" tIns="0" rIns="0" bIns="3005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Session 11</a:t>
            </a:r>
          </a:p>
          <a:p>
            <a:pPr>
              <a:lnSpc>
                <a:spcPct val="150000"/>
              </a:lnSpc>
            </a:pPr>
            <a:r>
              <a:rPr lang="en-US" altLang="zh-CN" sz="40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Black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Box Testing (5)</a:t>
            </a:r>
          </a:p>
          <a:p>
            <a:pPr>
              <a:lnSpc>
                <a:spcPts val="3220"/>
              </a:lnSpc>
            </a:pPr>
            <a:endParaRPr lang="en-US" altLang="zh-CN" sz="2850" dirty="0">
              <a:solidFill>
                <a:srgbClr val="572314"/>
              </a:solidFill>
              <a:latin typeface="微软雅黑" panose="020B0503020204020204" pitchFamily="18" charset="-122"/>
              <a:cs typeface="Times New Roman" panose="02020603050405020304" pitchFamily="18" charset="0"/>
            </a:endParaRPr>
          </a:p>
          <a:p>
            <a:pPr algn="r">
              <a:lnSpc>
                <a:spcPts val="3220"/>
              </a:lnSpc>
            </a:pPr>
            <a:endParaRPr lang="en-US" altLang="zh-CN" sz="4000" dirty="0"/>
          </a:p>
          <a:p>
            <a:pPr algn="r">
              <a:lnSpc>
                <a:spcPts val="3220"/>
              </a:lnSpc>
            </a:pPr>
            <a:r>
              <a:rPr lang="en-US" altLang="zh-CN" sz="40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Combinatorial Test</a:t>
            </a:r>
          </a:p>
          <a:p>
            <a:pPr algn="r">
              <a:lnSpc>
                <a:spcPts val="3220"/>
              </a:lnSpc>
            </a:pPr>
            <a:endParaRPr lang="en-US" altLang="zh-CN" sz="2400" dirty="0">
              <a:solidFill>
                <a:srgbClr val="000000"/>
              </a:solidFill>
              <a:latin typeface="微软雅黑" panose="020B0503020204020204" pitchFamily="18" charset="-122"/>
              <a:cs typeface="Times New Roman" panose="02020603050405020304" pitchFamily="18" charset="0"/>
            </a:endParaRPr>
          </a:p>
          <a:p>
            <a:pPr algn="r">
              <a:lnSpc>
                <a:spcPts val="3220"/>
              </a:lnSpc>
            </a:pPr>
            <a:endParaRPr lang="en-US" altLang="zh-CN" sz="2400" dirty="0">
              <a:solidFill>
                <a:srgbClr val="000000"/>
              </a:solidFill>
              <a:latin typeface="微软雅黑" panose="020B0503020204020204" pitchFamily="18" charset="-122"/>
              <a:cs typeface="Times New Roman" panose="02020603050405020304" pitchFamily="18" charset="0"/>
            </a:endParaRPr>
          </a:p>
          <a:p>
            <a:pPr algn="r">
              <a:lnSpc>
                <a:spcPts val="322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Times New Roman" panose="02020603050405020304" pitchFamily="18" charset="0"/>
              </a:rPr>
              <a:t>chengbaolei@suda.edu.cn</a:t>
            </a:r>
            <a:r>
              <a:rPr lang="en-US" altLang="zh-CN" sz="2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50" dirty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正交实验设计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20000"/>
              </a:lnSpc>
            </a:pPr>
            <a:r>
              <a:rPr lang="zh-CN" altLang="zh-CN" dirty="0"/>
              <a:t>从大量的数据（测试例）中挑选适量的、有代表性的点（例）</a:t>
            </a:r>
            <a:r>
              <a:rPr lang="en-US" altLang="zh-CN" dirty="0"/>
              <a:t>,</a:t>
            </a:r>
            <a:r>
              <a:rPr lang="zh-CN" altLang="zh-CN" dirty="0"/>
              <a:t>从而合理地安排实验（测试）的一种科学实验设计方法</a:t>
            </a:r>
          </a:p>
          <a:p>
            <a:pPr marL="0" indent="0" latinLnBrk="1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Picture 5" descr="6-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276" y="3551440"/>
            <a:ext cx="7352472" cy="2988507"/>
          </a:xfrm>
          <a:prstGeom prst="rect">
            <a:avLst/>
          </a:prstGeom>
          <a:noFill/>
        </p:spPr>
      </p:pic>
      <p:sp>
        <p:nvSpPr>
          <p:cNvPr id="5" name="椭圆形标注 4"/>
          <p:cNvSpPr/>
          <p:nvPr/>
        </p:nvSpPr>
        <p:spPr>
          <a:xfrm>
            <a:off x="6568363" y="2928501"/>
            <a:ext cx="2575637" cy="519910"/>
          </a:xfrm>
          <a:prstGeom prst="wedgeEllipseCallout">
            <a:avLst>
              <a:gd name="adj1" fmla="val -29570"/>
              <a:gd name="adj2" fmla="val 82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空间分布均匀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正交实验设计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20000"/>
              </a:lnSpc>
            </a:pPr>
            <a:r>
              <a:rPr lang="zh-CN" altLang="zh-CN" dirty="0"/>
              <a:t>采用正交设计法设计测试用例主要包括以下步骤：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确定影响因素     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确定每个因素的水平       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选择正交表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根据确定的因素和水平，选择合适的正交表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如果没有合适的正交表可用或需要的测试用例个数太多，则要对因素和水平进行调整       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设计测试用例</a:t>
            </a:r>
          </a:p>
          <a:p>
            <a:pPr lvl="1"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7032" y="4195088"/>
          <a:ext cx="8722606" cy="1433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5410200" imgH="889000" progId="Word.Document.12">
                  <p:embed/>
                </p:oleObj>
              </mc:Choice>
              <mc:Fallback>
                <p:oleObj name="文档" r:id="rId2" imgW="5410200" imgH="889000" progId="Word.Documen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7032" y="4195088"/>
                        <a:ext cx="8722606" cy="1433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77040" y="1406007"/>
            <a:ext cx="60025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Courier New" panose="02070309020205020404"/>
                <a:cs typeface="Courier New" panose="02070309020205020404"/>
              </a:rPr>
              <a:t>int</a:t>
            </a:r>
            <a:r>
              <a:rPr kumimoji="1" lang="en-US" altLang="zh-CN" dirty="0">
                <a:latin typeface="Courier New" panose="02070309020205020404"/>
                <a:cs typeface="Courier New" panose="02070309020205020404"/>
              </a:rPr>
              <a:t> Foo(</a:t>
            </a:r>
            <a:r>
              <a:rPr kumimoji="1" lang="en-US" altLang="zh-CN" dirty="0" err="1">
                <a:latin typeface="Courier New" panose="02070309020205020404"/>
                <a:cs typeface="Courier New" panose="02070309020205020404"/>
              </a:rPr>
              <a:t>int</a:t>
            </a:r>
            <a:r>
              <a:rPr kumimoji="1" lang="en-US" altLang="zh-CN" dirty="0">
                <a:latin typeface="Courier New" panose="02070309020205020404"/>
                <a:cs typeface="Courier New" panose="02070309020205020404"/>
              </a:rPr>
              <a:t> a, </a:t>
            </a:r>
            <a:r>
              <a:rPr kumimoji="1" lang="en-US" altLang="zh-CN" dirty="0" err="1">
                <a:latin typeface="Courier New" panose="02070309020205020404"/>
                <a:cs typeface="Courier New" panose="02070309020205020404"/>
              </a:rPr>
              <a:t>int</a:t>
            </a:r>
            <a:r>
              <a:rPr kumimoji="1" lang="en-US" altLang="zh-CN" dirty="0">
                <a:latin typeface="Courier New" panose="02070309020205020404"/>
                <a:cs typeface="Courier New" panose="02070309020205020404"/>
              </a:rPr>
              <a:t> b, </a:t>
            </a:r>
            <a:r>
              <a:rPr kumimoji="1" lang="en-US" altLang="zh-CN" dirty="0" err="1">
                <a:latin typeface="Courier New" panose="02070309020205020404"/>
                <a:cs typeface="Courier New" panose="02070309020205020404"/>
              </a:rPr>
              <a:t>int</a:t>
            </a:r>
            <a:r>
              <a:rPr kumimoji="1" lang="en-US" altLang="zh-CN" dirty="0">
                <a:latin typeface="Courier New" panose="02070309020205020404"/>
                <a:cs typeface="Courier New" panose="02070309020205020404"/>
              </a:rPr>
              <a:t> c, </a:t>
            </a:r>
            <a:r>
              <a:rPr kumimoji="1" lang="en-US" altLang="zh-CN" dirty="0" err="1">
                <a:latin typeface="Courier New" panose="02070309020205020404"/>
                <a:cs typeface="Courier New" panose="02070309020205020404"/>
              </a:rPr>
              <a:t>int</a:t>
            </a:r>
            <a:r>
              <a:rPr kumimoji="1" lang="en-US" altLang="zh-CN">
                <a:latin typeface="Courier New" panose="02070309020205020404"/>
                <a:cs typeface="Courier New" panose="02070309020205020404"/>
              </a:rPr>
              <a:t> d)</a:t>
            </a:r>
            <a:endParaRPr kumimoji="1" lang="en-US" altLang="zh-CN" dirty="0">
              <a:latin typeface="Courier New" panose="02070309020205020404"/>
              <a:cs typeface="Courier New" panose="02070309020205020404"/>
            </a:endParaRPr>
          </a:p>
          <a:p>
            <a:r>
              <a:rPr kumimoji="1" lang="en-US" altLang="zh-CN" dirty="0">
                <a:latin typeface="Courier New" panose="02070309020205020404"/>
                <a:cs typeface="Courier New" panose="02070309020205020404"/>
              </a:rPr>
              <a:t>{</a:t>
            </a:r>
          </a:p>
          <a:p>
            <a:r>
              <a:rPr kumimoji="1" lang="en-US" altLang="zh-CN" dirty="0">
                <a:latin typeface="Courier New" panose="02070309020205020404"/>
                <a:cs typeface="Courier New" panose="02070309020205020404"/>
              </a:rPr>
              <a:t>    </a:t>
            </a:r>
            <a:r>
              <a:rPr kumimoji="1" lang="en-US" altLang="zh-CN" dirty="0" err="1">
                <a:latin typeface="Courier New" panose="02070309020205020404"/>
                <a:cs typeface="Courier New" panose="02070309020205020404"/>
              </a:rPr>
              <a:t>int</a:t>
            </a:r>
            <a:r>
              <a:rPr kumimoji="1" lang="en-US" altLang="zh-CN" dirty="0">
                <a:latin typeface="Courier New" panose="02070309020205020404"/>
                <a:cs typeface="Courier New" panose="02070309020205020404"/>
              </a:rPr>
              <a:t> result = 0;</a:t>
            </a:r>
          </a:p>
          <a:p>
            <a:endParaRPr kumimoji="1" lang="en-US" altLang="zh-CN" dirty="0">
              <a:latin typeface="Courier New" panose="02070309020205020404"/>
              <a:cs typeface="Courier New" panose="02070309020205020404"/>
            </a:endParaRPr>
          </a:p>
          <a:p>
            <a:r>
              <a:rPr kumimoji="1" lang="en-US" altLang="zh-CN" dirty="0">
                <a:latin typeface="Courier New" panose="02070309020205020404"/>
                <a:cs typeface="Courier New" panose="02070309020205020404"/>
              </a:rPr>
              <a:t>    //calculating with input a, b, c and d</a:t>
            </a:r>
          </a:p>
          <a:p>
            <a:r>
              <a:rPr kumimoji="1" lang="en-US" altLang="zh-CN" dirty="0">
                <a:latin typeface="Courier New" panose="02070309020205020404"/>
                <a:cs typeface="Courier New" panose="02070309020205020404"/>
              </a:rPr>
              <a:t>    ...</a:t>
            </a:r>
          </a:p>
          <a:p>
            <a:endParaRPr kumimoji="1" lang="en-US" altLang="zh-CN" dirty="0">
              <a:latin typeface="Courier New" panose="02070309020205020404"/>
              <a:cs typeface="Courier New" panose="02070309020205020404"/>
            </a:endParaRPr>
          </a:p>
          <a:p>
            <a:r>
              <a:rPr kumimoji="1" lang="en-US" altLang="zh-CN" dirty="0">
                <a:latin typeface="Courier New" panose="02070309020205020404"/>
                <a:cs typeface="Courier New" panose="02070309020205020404"/>
              </a:rPr>
              <a:t>    return result;</a:t>
            </a:r>
          </a:p>
          <a:p>
            <a:r>
              <a:rPr kumimoji="1" lang="en-US" altLang="zh-CN" dirty="0">
                <a:latin typeface="Courier New" panose="02070309020205020404"/>
                <a:cs typeface="Courier New" panose="02070309020205020404"/>
              </a:rPr>
              <a:t>}</a:t>
            </a:r>
            <a:endParaRPr kumimoji="1" lang="zh-CN" altLang="en-US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7032" y="201537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示例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正交表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78904" y="1780453"/>
          <a:ext cx="8786192" cy="366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5410200" imgH="1803400" progId="Word.Document.12">
                  <p:embed/>
                </p:oleObj>
              </mc:Choice>
              <mc:Fallback>
                <p:oleObj name="文档" r:id="rId2" imgW="5410200" imgH="1803400" progId="Word.Documen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8904" y="1780453"/>
                        <a:ext cx="8786192" cy="366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974721" y="122902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t=2, </a:t>
            </a:r>
            <a:r>
              <a:rPr kumimoji="1" lang="zh-CN" altLang="en-US" sz="2400" dirty="0"/>
              <a:t>λ</a:t>
            </a:r>
            <a:r>
              <a:rPr kumimoji="1" lang="en-US" altLang="zh-CN" sz="2400" dirty="0"/>
              <a:t>=1</a:t>
            </a:r>
            <a:endParaRPr kumimoji="1"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746586" y="5531947"/>
            <a:ext cx="1650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L</a:t>
            </a:r>
            <a:r>
              <a:rPr lang="en-US" altLang="zh-CN" sz="2800" baseline="-25000" dirty="0"/>
              <a:t>9</a:t>
            </a:r>
            <a:r>
              <a:rPr lang="en-US" altLang="zh-CN" sz="2800" dirty="0"/>
              <a:t>(3</a:t>
            </a:r>
            <a:r>
              <a:rPr lang="en-US" altLang="zh-CN" sz="2800" baseline="30000" dirty="0"/>
              <a:t>4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6" name="椭圆形标注 5"/>
          <p:cNvSpPr/>
          <p:nvPr/>
        </p:nvSpPr>
        <p:spPr>
          <a:xfrm>
            <a:off x="5236520" y="5145394"/>
            <a:ext cx="2575637" cy="519910"/>
          </a:xfrm>
          <a:prstGeom prst="wedgeEllipseCallout">
            <a:avLst>
              <a:gd name="adj1" fmla="val -75996"/>
              <a:gd name="adj2" fmla="val 42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因子数，即列数</a:t>
            </a:r>
          </a:p>
        </p:txBody>
      </p:sp>
      <p:sp>
        <p:nvSpPr>
          <p:cNvPr id="7" name="椭圆形标注 6"/>
          <p:cNvSpPr/>
          <p:nvPr/>
        </p:nvSpPr>
        <p:spPr>
          <a:xfrm>
            <a:off x="4492486" y="6468226"/>
            <a:ext cx="2256184" cy="389774"/>
          </a:xfrm>
          <a:prstGeom prst="wedgeEllipseCallout">
            <a:avLst>
              <a:gd name="adj1" fmla="val -54739"/>
              <a:gd name="adj2" fmla="val -197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因子的水平数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1610139" y="6221988"/>
            <a:ext cx="2598000" cy="492476"/>
          </a:xfrm>
          <a:prstGeom prst="wedgeEllipseCallout">
            <a:avLst>
              <a:gd name="adj1" fmla="val 40958"/>
              <a:gd name="adj2" fmla="val -99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用例数，即行数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zh-CN" sz="2400" dirty="0">
                <a:latin typeface="+mn-ea"/>
              </a:rPr>
              <a:t>为提高某化工产品的转化率，选择了三个有效因素进行条件试验，</a:t>
            </a:r>
            <a:r>
              <a:rPr lang="en-US" altLang="zh-CN" sz="2400" dirty="0">
                <a:latin typeface="+mn-ea"/>
              </a:rPr>
              <a:t>A=</a:t>
            </a:r>
            <a:r>
              <a:rPr lang="zh-CN" altLang="zh-CN" sz="2400" dirty="0">
                <a:latin typeface="+mn-ea"/>
              </a:rPr>
              <a:t>反应温度，</a:t>
            </a:r>
            <a:r>
              <a:rPr lang="en-US" altLang="zh-CN" sz="2400" dirty="0">
                <a:latin typeface="+mn-ea"/>
              </a:rPr>
              <a:t>B=</a:t>
            </a:r>
            <a:r>
              <a:rPr lang="zh-CN" altLang="zh-CN" sz="2400" dirty="0">
                <a:latin typeface="+mn-ea"/>
              </a:rPr>
              <a:t>反应时间，</a:t>
            </a:r>
            <a:r>
              <a:rPr lang="en-US" altLang="zh-CN" sz="2400" dirty="0">
                <a:latin typeface="+mn-ea"/>
              </a:rPr>
              <a:t>C=</a:t>
            </a:r>
            <a:r>
              <a:rPr lang="zh-CN" altLang="zh-CN" sz="2400" dirty="0">
                <a:latin typeface="+mn-ea"/>
              </a:rPr>
              <a:t>用碱量，且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latin typeface="+mn-ea"/>
              </a:rPr>
              <a:t> A</a:t>
            </a:r>
            <a:r>
              <a:rPr lang="zh-CN" altLang="zh-CN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80~90</a:t>
            </a:r>
            <a:r>
              <a:rPr lang="zh-CN" altLang="zh-CN" sz="2000" dirty="0">
                <a:latin typeface="+mn-ea"/>
              </a:rPr>
              <a:t>度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latin typeface="+mn-ea"/>
              </a:rPr>
              <a:t> B</a:t>
            </a:r>
            <a:r>
              <a:rPr lang="zh-CN" altLang="zh-CN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90~150</a:t>
            </a:r>
            <a:r>
              <a:rPr lang="zh-CN" altLang="zh-CN" sz="2000" dirty="0">
                <a:latin typeface="+mn-ea"/>
              </a:rPr>
              <a:t>分钟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latin typeface="+mn-ea"/>
              </a:rPr>
              <a:t> C</a:t>
            </a:r>
            <a:r>
              <a:rPr lang="zh-CN" altLang="zh-CN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5%~7%</a:t>
            </a:r>
            <a:endParaRPr lang="zh-CN" altLang="zh-CN" sz="20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zh-CN" sz="2400" dirty="0">
                <a:latin typeface="+mn-ea"/>
              </a:rPr>
              <a:t>目的：弄清因子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zh-CN" sz="2400" dirty="0">
                <a:latin typeface="+mn-ea"/>
              </a:rPr>
              <a:t>哪个对转化率是主要的，次要的，从而确定最适合的条件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zh-CN" sz="2400" dirty="0">
                <a:latin typeface="+mn-ea"/>
              </a:rPr>
              <a:t>在试验范围内选取三个水平：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latin typeface="+mn-ea"/>
              </a:rPr>
              <a:t>A</a:t>
            </a:r>
            <a:r>
              <a:rPr lang="zh-CN" altLang="zh-CN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A1=80</a:t>
            </a:r>
            <a:r>
              <a:rPr lang="zh-CN" altLang="zh-CN" sz="2000" dirty="0">
                <a:latin typeface="+mn-ea"/>
              </a:rPr>
              <a:t>度，</a:t>
            </a:r>
            <a:r>
              <a:rPr lang="en-US" altLang="zh-CN" sz="2000" dirty="0">
                <a:latin typeface="+mn-ea"/>
              </a:rPr>
              <a:t>A2=85</a:t>
            </a:r>
            <a:r>
              <a:rPr lang="zh-CN" altLang="zh-CN" sz="2000" dirty="0">
                <a:latin typeface="+mn-ea"/>
              </a:rPr>
              <a:t>度，</a:t>
            </a:r>
            <a:r>
              <a:rPr lang="en-US" altLang="zh-CN" sz="2000" dirty="0">
                <a:latin typeface="+mn-ea"/>
              </a:rPr>
              <a:t>A3=90</a:t>
            </a:r>
            <a:r>
              <a:rPr lang="zh-CN" altLang="zh-CN" sz="2000" dirty="0">
                <a:latin typeface="+mn-ea"/>
              </a:rPr>
              <a:t>度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latin typeface="+mn-ea"/>
              </a:rPr>
              <a:t>B</a:t>
            </a:r>
            <a:r>
              <a:rPr lang="zh-CN" altLang="zh-CN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B1=90</a:t>
            </a:r>
            <a:r>
              <a:rPr lang="zh-CN" altLang="zh-CN" sz="2000" dirty="0">
                <a:latin typeface="+mn-ea"/>
              </a:rPr>
              <a:t>分钟，</a:t>
            </a:r>
            <a:r>
              <a:rPr lang="en-US" altLang="zh-CN" sz="2000" dirty="0">
                <a:latin typeface="+mn-ea"/>
              </a:rPr>
              <a:t>B2=120</a:t>
            </a:r>
            <a:r>
              <a:rPr lang="zh-CN" altLang="zh-CN" sz="2000" dirty="0">
                <a:latin typeface="+mn-ea"/>
              </a:rPr>
              <a:t>分钟，</a:t>
            </a:r>
            <a:r>
              <a:rPr lang="en-US" altLang="zh-CN" sz="2000" dirty="0">
                <a:latin typeface="+mn-ea"/>
              </a:rPr>
              <a:t>B3=150</a:t>
            </a:r>
            <a:r>
              <a:rPr lang="zh-CN" altLang="zh-CN" sz="2000" dirty="0">
                <a:latin typeface="+mn-ea"/>
              </a:rPr>
              <a:t>分钟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latin typeface="+mn-ea"/>
              </a:rPr>
              <a:t>C</a:t>
            </a:r>
            <a:r>
              <a:rPr lang="zh-CN" altLang="zh-CN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C1=5%</a:t>
            </a:r>
            <a:r>
              <a:rPr lang="zh-CN" altLang="zh-CN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C2=6%</a:t>
            </a:r>
            <a:r>
              <a:rPr lang="zh-CN" altLang="zh-CN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C3=7%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4446" y="962707"/>
            <a:ext cx="198002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&amp;quot"/>
                <a:ea typeface="等线" panose="02010600030101010101" charset="-122"/>
                <a:cs typeface="宋体" panose="02010600030101010101" pitchFamily="2" charset="-122"/>
              </a:rPr>
              <a:t>全面试验法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等线" panose="02010600030101010101" charset="-122"/>
                <a:ea typeface="&amp;quot"/>
                <a:cs typeface="宋体" panose="02010600030101010101" pitchFamily="2" charset="-122"/>
              </a:rPr>
              <a:t> 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1" name="图片 2" descr="https://images2015.cnblogs.com/blog/1031007/201610/1031007-20161018103624201-12730983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906343"/>
            <a:ext cx="25812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8650" y="4120661"/>
            <a:ext cx="25812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等线" panose="02010600030101010101" charset="-122"/>
                <a:ea typeface="&amp;quot"/>
                <a:cs typeface="宋体" panose="02010600030101010101" pitchFamily="2" charset="-122"/>
              </a:rPr>
              <a:t> 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&amp;quot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&amp;quot"/>
                <a:cs typeface="宋体" panose="02010600030101010101" pitchFamily="2" charset="-122"/>
              </a:rPr>
              <a:t>优点：对各因子与指标间的关系剖析的比较清楚，但试验次数太多</a:t>
            </a:r>
            <a:r>
              <a:rPr kumimoji="0" lang="zh-CN" altLang="en-US" sz="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16923" y="388870"/>
            <a:ext cx="5328139" cy="3731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zh-CN" altLang="zh-CN" sz="2800" dirty="0">
                <a:solidFill>
                  <a:srgbClr val="393939"/>
                </a:solidFill>
                <a:latin typeface="&amp;quot"/>
                <a:ea typeface="等线" panose="02010600030101010101" charset="-122"/>
                <a:cs typeface="宋体" panose="02010600030101010101" pitchFamily="2" charset="-122"/>
              </a:rPr>
              <a:t>简单对比法</a:t>
            </a:r>
          </a:p>
          <a:p>
            <a:pPr marL="342900" lvl="0" indent="-342900">
              <a:spcAft>
                <a:spcPts val="1050"/>
              </a:spcAft>
              <a:tabLst>
                <a:tab pos="457200" algn="l"/>
              </a:tabLst>
            </a:pPr>
            <a:r>
              <a:rPr lang="zh-CN" altLang="zh-CN" dirty="0">
                <a:latin typeface="+mn-ea"/>
                <a:cs typeface="宋体" panose="02010600030101010101" pitchFamily="2" charset="-122"/>
              </a:rPr>
              <a:t>首先固定</a:t>
            </a:r>
            <a:r>
              <a:rPr lang="en-US" altLang="zh-CN" dirty="0">
                <a:latin typeface="+mn-ea"/>
                <a:cs typeface="宋体" panose="02010600030101010101" pitchFamily="2" charset="-122"/>
              </a:rPr>
              <a:t>B</a:t>
            </a:r>
            <a:r>
              <a:rPr lang="zh-CN" altLang="zh-CN" dirty="0">
                <a:latin typeface="+mn-ea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+mn-ea"/>
                <a:cs typeface="宋体" panose="02010600030101010101" pitchFamily="2" charset="-122"/>
              </a:rPr>
              <a:t>C</a:t>
            </a:r>
            <a:r>
              <a:rPr lang="zh-CN" altLang="zh-CN" dirty="0">
                <a:latin typeface="+mn-ea"/>
                <a:cs typeface="宋体" panose="02010600030101010101" pitchFamily="2" charset="-122"/>
              </a:rPr>
              <a:t>于</a:t>
            </a:r>
            <a:r>
              <a:rPr lang="en-US" altLang="zh-CN" dirty="0">
                <a:latin typeface="+mn-ea"/>
                <a:cs typeface="宋体" panose="02010600030101010101" pitchFamily="2" charset="-122"/>
              </a:rPr>
              <a:t>B1</a:t>
            </a:r>
            <a:r>
              <a:rPr lang="zh-CN" altLang="zh-CN" dirty="0">
                <a:latin typeface="+mn-ea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+mn-ea"/>
                <a:cs typeface="宋体" panose="02010600030101010101" pitchFamily="2" charset="-122"/>
              </a:rPr>
              <a:t>C1</a:t>
            </a:r>
            <a:r>
              <a:rPr lang="zh-CN" altLang="zh-CN" dirty="0">
                <a:latin typeface="+mn-ea"/>
                <a:cs typeface="宋体" panose="02010600030101010101" pitchFamily="2" charset="-122"/>
              </a:rPr>
              <a:t>，使</a:t>
            </a:r>
            <a:r>
              <a:rPr lang="en-US" altLang="zh-CN" dirty="0">
                <a:latin typeface="+mn-ea"/>
                <a:cs typeface="宋体" panose="02010600030101010101" pitchFamily="2" charset="-122"/>
              </a:rPr>
              <a:t>A</a:t>
            </a:r>
            <a:r>
              <a:rPr lang="zh-CN" altLang="zh-CN" dirty="0">
                <a:latin typeface="+mn-ea"/>
                <a:cs typeface="宋体" panose="02010600030101010101" pitchFamily="2" charset="-122"/>
              </a:rPr>
              <a:t>变化：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altLang="zh-CN" dirty="0">
                <a:latin typeface="+mn-ea"/>
                <a:cs typeface="宋体" panose="02010600030101010101" pitchFamily="2" charset="-122"/>
              </a:rPr>
              <a:t>	B1C1——A1</a:t>
            </a:r>
            <a:endParaRPr lang="zh-CN" altLang="zh-CN" dirty="0">
              <a:latin typeface="+mn-ea"/>
              <a:cs typeface="宋体" panose="02010600030101010101" pitchFamily="2" charset="-122"/>
            </a:endParaRP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altLang="zh-CN" dirty="0">
                <a:latin typeface="+mn-ea"/>
                <a:cs typeface="宋体" panose="02010600030101010101" pitchFamily="2" charset="-122"/>
              </a:rPr>
              <a:t>        	 ——A2</a:t>
            </a:r>
            <a:endParaRPr lang="zh-CN" altLang="zh-CN" dirty="0">
              <a:latin typeface="+mn-ea"/>
              <a:cs typeface="宋体" panose="02010600030101010101" pitchFamily="2" charset="-122"/>
            </a:endParaRP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altLang="zh-CN" dirty="0">
                <a:latin typeface="+mn-ea"/>
                <a:cs typeface="宋体" panose="02010600030101010101" pitchFamily="2" charset="-122"/>
              </a:rPr>
              <a:t>       		 ——A3</a:t>
            </a:r>
            <a:r>
              <a:rPr lang="zh-CN" altLang="zh-CN" dirty="0">
                <a:latin typeface="+mn-ea"/>
                <a:cs typeface="宋体" panose="02010600030101010101" pitchFamily="2" charset="-122"/>
              </a:rPr>
              <a:t>（好结果）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zh-CN" altLang="zh-CN" dirty="0">
                <a:latin typeface="+mn-ea"/>
                <a:cs typeface="宋体" panose="02010600030101010101" pitchFamily="2" charset="-122"/>
              </a:rPr>
              <a:t>若结果</a:t>
            </a:r>
            <a:r>
              <a:rPr lang="en-US" altLang="zh-CN" dirty="0">
                <a:latin typeface="+mn-ea"/>
                <a:cs typeface="宋体" panose="02010600030101010101" pitchFamily="2" charset="-122"/>
              </a:rPr>
              <a:t>A3</a:t>
            </a:r>
            <a:r>
              <a:rPr lang="zh-CN" altLang="zh-CN" dirty="0">
                <a:latin typeface="+mn-ea"/>
                <a:cs typeface="宋体" panose="02010600030101010101" pitchFamily="2" charset="-122"/>
              </a:rPr>
              <a:t>最好，则固定</a:t>
            </a:r>
            <a:r>
              <a:rPr lang="en-US" altLang="zh-CN" dirty="0">
                <a:latin typeface="+mn-ea"/>
                <a:cs typeface="宋体" panose="02010600030101010101" pitchFamily="2" charset="-122"/>
              </a:rPr>
              <a:t>A</a:t>
            </a:r>
            <a:r>
              <a:rPr lang="zh-CN" altLang="zh-CN" dirty="0">
                <a:latin typeface="+mn-ea"/>
                <a:cs typeface="宋体" panose="02010600030101010101" pitchFamily="2" charset="-122"/>
              </a:rPr>
              <a:t>于</a:t>
            </a:r>
            <a:r>
              <a:rPr lang="en-US" altLang="zh-CN" dirty="0">
                <a:latin typeface="+mn-ea"/>
                <a:cs typeface="宋体" panose="02010600030101010101" pitchFamily="2" charset="-122"/>
              </a:rPr>
              <a:t>A3</a:t>
            </a:r>
            <a:r>
              <a:rPr lang="zh-CN" altLang="zh-CN" dirty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dirty="0">
                <a:latin typeface="+mn-ea"/>
                <a:cs typeface="宋体" panose="02010600030101010101" pitchFamily="2" charset="-122"/>
              </a:rPr>
              <a:t>C</a:t>
            </a:r>
            <a:r>
              <a:rPr lang="zh-CN" altLang="zh-CN" dirty="0">
                <a:latin typeface="+mn-ea"/>
                <a:cs typeface="宋体" panose="02010600030101010101" pitchFamily="2" charset="-122"/>
              </a:rPr>
              <a:t>还是</a:t>
            </a:r>
            <a:r>
              <a:rPr lang="en-US" altLang="zh-CN" dirty="0">
                <a:latin typeface="+mn-ea"/>
                <a:cs typeface="宋体" panose="02010600030101010101" pitchFamily="2" charset="-122"/>
              </a:rPr>
              <a:t>C1</a:t>
            </a:r>
            <a:r>
              <a:rPr lang="zh-CN" altLang="zh-CN" dirty="0">
                <a:latin typeface="+mn-ea"/>
                <a:cs typeface="宋体" panose="02010600030101010101" pitchFamily="2" charset="-122"/>
              </a:rPr>
              <a:t>，使</a:t>
            </a:r>
            <a:r>
              <a:rPr lang="en-US" altLang="zh-CN" dirty="0">
                <a:latin typeface="+mn-ea"/>
                <a:cs typeface="宋体" panose="02010600030101010101" pitchFamily="2" charset="-122"/>
              </a:rPr>
              <a:t>B</a:t>
            </a:r>
            <a:r>
              <a:rPr lang="zh-CN" altLang="zh-CN" dirty="0">
                <a:latin typeface="+mn-ea"/>
                <a:cs typeface="宋体" panose="02010600030101010101" pitchFamily="2" charset="-122"/>
              </a:rPr>
              <a:t>变化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zh-CN" altLang="zh-CN" dirty="0">
                <a:latin typeface="+mn-ea"/>
                <a:cs typeface="宋体" panose="02010600030101010101" pitchFamily="2" charset="-122"/>
              </a:rPr>
              <a:t>依次下去对比</a:t>
            </a:r>
          </a:p>
          <a:p>
            <a:r>
              <a:rPr lang="zh-CN" altLang="zh-CN" dirty="0">
                <a:latin typeface="+mn-ea"/>
                <a:cs typeface="宋体" panose="02010600030101010101" pitchFamily="2" charset="-122"/>
              </a:rPr>
              <a:t>优点：试验次数少，但</a:t>
            </a:r>
            <a:r>
              <a:rPr lang="zh-CN" altLang="en-US" dirty="0">
                <a:latin typeface="+mn-ea"/>
                <a:cs typeface="宋体" panose="02010600030101010101" pitchFamily="2" charset="-122"/>
              </a:rPr>
              <a:t>选择</a:t>
            </a:r>
            <a:r>
              <a:rPr lang="zh-CN" altLang="zh-CN" dirty="0">
                <a:latin typeface="+mn-ea"/>
                <a:cs typeface="宋体" panose="02010600030101010101" pitchFamily="2" charset="-122"/>
              </a:rPr>
              <a:t>代表性差</a:t>
            </a:r>
            <a:endParaRPr lang="zh-CN" altLang="en-US" dirty="0">
              <a:latin typeface="+mn-ea"/>
              <a:cs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327" y="4342747"/>
            <a:ext cx="2987299" cy="2267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4446" y="962707"/>
            <a:ext cx="198002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&amp;quot"/>
                <a:ea typeface="等线" panose="02010600030101010101" charset="-122"/>
                <a:cs typeface="宋体" panose="02010600030101010101" pitchFamily="2" charset="-122"/>
              </a:rPr>
              <a:t>全面试验法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等线" panose="02010600030101010101" charset="-122"/>
                <a:ea typeface="&amp;quot"/>
                <a:cs typeface="宋体" panose="02010600030101010101" pitchFamily="2" charset="-122"/>
              </a:rPr>
              <a:t> 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1" name="图片 2" descr="https://images2015.cnblogs.com/blog/1031007/201610/1031007-20161018103624201-12730983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906343"/>
            <a:ext cx="25812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8650" y="4120661"/>
            <a:ext cx="25812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等线" panose="02010600030101010101" charset="-122"/>
                <a:ea typeface="&amp;quot"/>
                <a:cs typeface="宋体" panose="02010600030101010101" pitchFamily="2" charset="-122"/>
              </a:rPr>
              <a:t> 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&amp;quot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&amp;quot"/>
                <a:cs typeface="宋体" panose="02010600030101010101" pitchFamily="2" charset="-122"/>
              </a:rPr>
              <a:t>优点：对各因子与指标间的关系剖析的比较清楚，但试验次数太多</a:t>
            </a:r>
            <a:r>
              <a:rPr kumimoji="0" lang="zh-CN" altLang="en-US" sz="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16923" y="388870"/>
            <a:ext cx="5328139" cy="2767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zh-CN" altLang="zh-CN" sz="2800" dirty="0">
                <a:solidFill>
                  <a:srgbClr val="393939"/>
                </a:solidFill>
                <a:latin typeface="&amp;quot"/>
                <a:ea typeface="等线" panose="02010600030101010101" charset="-122"/>
                <a:cs typeface="宋体" panose="02010600030101010101" pitchFamily="2" charset="-122"/>
              </a:rPr>
              <a:t>简单对比法</a:t>
            </a:r>
          </a:p>
          <a:p>
            <a:pPr marL="342900" lvl="0" indent="-342900">
              <a:spcAft>
                <a:spcPts val="1050"/>
              </a:spcAft>
              <a:tabLst>
                <a:tab pos="457200" algn="l"/>
              </a:tabLst>
            </a:pPr>
            <a:r>
              <a:rPr lang="zh-CN" altLang="zh-CN" dirty="0">
                <a:latin typeface="+mn-ea"/>
                <a:cs typeface="宋体" panose="02010600030101010101" pitchFamily="2" charset="-122"/>
              </a:rPr>
              <a:t>首先固定</a:t>
            </a:r>
            <a:r>
              <a:rPr lang="en-US" altLang="zh-CN" dirty="0">
                <a:latin typeface="+mn-ea"/>
                <a:cs typeface="宋体" panose="02010600030101010101" pitchFamily="2" charset="-122"/>
              </a:rPr>
              <a:t>B</a:t>
            </a:r>
            <a:r>
              <a:rPr lang="zh-CN" altLang="zh-CN" dirty="0">
                <a:latin typeface="+mn-ea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+mn-ea"/>
                <a:cs typeface="宋体" panose="02010600030101010101" pitchFamily="2" charset="-122"/>
              </a:rPr>
              <a:t>C</a:t>
            </a:r>
            <a:r>
              <a:rPr lang="zh-CN" altLang="zh-CN" dirty="0">
                <a:latin typeface="+mn-ea"/>
                <a:cs typeface="宋体" panose="02010600030101010101" pitchFamily="2" charset="-122"/>
              </a:rPr>
              <a:t>于</a:t>
            </a:r>
            <a:r>
              <a:rPr lang="en-US" altLang="zh-CN" dirty="0">
                <a:latin typeface="+mn-ea"/>
                <a:cs typeface="宋体" panose="02010600030101010101" pitchFamily="2" charset="-122"/>
              </a:rPr>
              <a:t>B1</a:t>
            </a:r>
            <a:r>
              <a:rPr lang="zh-CN" altLang="zh-CN" dirty="0">
                <a:latin typeface="+mn-ea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+mn-ea"/>
                <a:cs typeface="宋体" panose="02010600030101010101" pitchFamily="2" charset="-122"/>
              </a:rPr>
              <a:t>C1</a:t>
            </a:r>
            <a:r>
              <a:rPr lang="zh-CN" altLang="zh-CN" dirty="0">
                <a:latin typeface="+mn-ea"/>
                <a:cs typeface="宋体" panose="02010600030101010101" pitchFamily="2" charset="-122"/>
              </a:rPr>
              <a:t>，使</a:t>
            </a:r>
            <a:r>
              <a:rPr lang="en-US" altLang="zh-CN" dirty="0">
                <a:latin typeface="+mn-ea"/>
                <a:cs typeface="宋体" panose="02010600030101010101" pitchFamily="2" charset="-122"/>
              </a:rPr>
              <a:t>A</a:t>
            </a:r>
            <a:r>
              <a:rPr lang="zh-CN" altLang="zh-CN" dirty="0">
                <a:latin typeface="+mn-ea"/>
                <a:cs typeface="宋体" panose="02010600030101010101" pitchFamily="2" charset="-122"/>
              </a:rPr>
              <a:t>变化：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altLang="zh-CN" dirty="0">
                <a:latin typeface="+mn-ea"/>
                <a:cs typeface="宋体" panose="02010600030101010101" pitchFamily="2" charset="-122"/>
              </a:rPr>
              <a:t>	B1C1—A1/A2/A3</a:t>
            </a:r>
            <a:r>
              <a:rPr lang="zh-CN" altLang="zh-CN" dirty="0">
                <a:latin typeface="+mn-ea"/>
                <a:cs typeface="宋体" panose="02010600030101010101" pitchFamily="2" charset="-122"/>
              </a:rPr>
              <a:t>（</a:t>
            </a:r>
            <a:r>
              <a:rPr lang="zh-CN" altLang="en-US" dirty="0">
                <a:latin typeface="+mn-ea"/>
                <a:cs typeface="宋体" panose="02010600030101010101" pitchFamily="2" charset="-122"/>
              </a:rPr>
              <a:t>假设</a:t>
            </a:r>
            <a:r>
              <a:rPr lang="en-US" altLang="zh-CN" dirty="0">
                <a:latin typeface="+mn-ea"/>
                <a:cs typeface="宋体" panose="02010600030101010101" pitchFamily="2" charset="-122"/>
              </a:rPr>
              <a:t>A3</a:t>
            </a:r>
            <a:r>
              <a:rPr lang="zh-CN" altLang="zh-CN" dirty="0">
                <a:latin typeface="+mn-ea"/>
                <a:cs typeface="宋体" panose="02010600030101010101" pitchFamily="2" charset="-122"/>
              </a:rPr>
              <a:t>最好）</a:t>
            </a:r>
            <a:r>
              <a:rPr lang="en-US" altLang="zh-CN" dirty="0">
                <a:latin typeface="+mn-ea"/>
                <a:cs typeface="宋体" panose="02010600030101010101" pitchFamily="2" charset="-122"/>
              </a:rPr>
              <a:t>3</a:t>
            </a:r>
            <a:r>
              <a:rPr lang="zh-CN" altLang="en-US" dirty="0">
                <a:latin typeface="+mn-ea"/>
                <a:cs typeface="宋体" panose="02010600030101010101" pitchFamily="2" charset="-122"/>
              </a:rPr>
              <a:t>次</a:t>
            </a:r>
            <a:endParaRPr lang="en-US" altLang="zh-CN" dirty="0">
              <a:latin typeface="+mn-ea"/>
              <a:cs typeface="宋体" panose="02010600030101010101" pitchFamily="2" charset="-122"/>
            </a:endParaRP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altLang="zh-CN" dirty="0">
                <a:latin typeface="+mn-ea"/>
                <a:cs typeface="宋体" panose="02010600030101010101" pitchFamily="2" charset="-122"/>
              </a:rPr>
              <a:t>       A3C1—B2/B3      </a:t>
            </a:r>
            <a:r>
              <a:rPr lang="zh-CN" altLang="zh-CN" dirty="0">
                <a:latin typeface="+mn-ea"/>
                <a:cs typeface="宋体" panose="02010600030101010101" pitchFamily="2" charset="-122"/>
              </a:rPr>
              <a:t>（</a:t>
            </a:r>
            <a:r>
              <a:rPr lang="zh-CN" altLang="en-US" dirty="0">
                <a:latin typeface="+mn-ea"/>
                <a:cs typeface="宋体" panose="02010600030101010101" pitchFamily="2" charset="-122"/>
              </a:rPr>
              <a:t>假设</a:t>
            </a:r>
            <a:r>
              <a:rPr lang="en-US" altLang="zh-CN" dirty="0">
                <a:latin typeface="+mn-ea"/>
                <a:cs typeface="宋体" panose="02010600030101010101" pitchFamily="2" charset="-122"/>
              </a:rPr>
              <a:t>B2</a:t>
            </a:r>
            <a:r>
              <a:rPr lang="zh-CN" altLang="zh-CN" dirty="0">
                <a:latin typeface="+mn-ea"/>
                <a:cs typeface="宋体" panose="02010600030101010101" pitchFamily="2" charset="-122"/>
              </a:rPr>
              <a:t>最好）</a:t>
            </a:r>
            <a:r>
              <a:rPr lang="en-US" altLang="zh-CN" dirty="0">
                <a:latin typeface="+mn-ea"/>
                <a:cs typeface="宋体" panose="02010600030101010101" pitchFamily="2" charset="-122"/>
              </a:rPr>
              <a:t>2</a:t>
            </a:r>
            <a:r>
              <a:rPr lang="zh-CN" altLang="en-US" dirty="0">
                <a:latin typeface="+mn-ea"/>
                <a:cs typeface="宋体" panose="02010600030101010101" pitchFamily="2" charset="-122"/>
              </a:rPr>
              <a:t>次</a:t>
            </a:r>
            <a:endParaRPr lang="en-US" altLang="zh-CN" dirty="0">
              <a:latin typeface="+mn-ea"/>
              <a:cs typeface="宋体" panose="02010600030101010101" pitchFamily="2" charset="-122"/>
            </a:endParaRP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altLang="zh-CN" dirty="0">
                <a:latin typeface="+mn-ea"/>
                <a:cs typeface="宋体" panose="02010600030101010101" pitchFamily="2" charset="-122"/>
              </a:rPr>
              <a:t>       A3B2—C2/C3      </a:t>
            </a:r>
            <a:r>
              <a:rPr lang="zh-CN" altLang="zh-CN" dirty="0">
                <a:latin typeface="+mn-ea"/>
                <a:cs typeface="宋体" panose="02010600030101010101" pitchFamily="2" charset="-122"/>
              </a:rPr>
              <a:t>（</a:t>
            </a:r>
            <a:r>
              <a:rPr lang="zh-CN" altLang="en-US" dirty="0">
                <a:latin typeface="+mn-ea"/>
                <a:cs typeface="宋体" panose="02010600030101010101" pitchFamily="2" charset="-122"/>
              </a:rPr>
              <a:t>假设</a:t>
            </a:r>
            <a:r>
              <a:rPr lang="en-US" altLang="zh-CN" dirty="0">
                <a:latin typeface="+mn-ea"/>
                <a:cs typeface="宋体" panose="02010600030101010101" pitchFamily="2" charset="-122"/>
              </a:rPr>
              <a:t>C2</a:t>
            </a:r>
            <a:r>
              <a:rPr lang="zh-CN" altLang="zh-CN" dirty="0">
                <a:latin typeface="+mn-ea"/>
                <a:cs typeface="宋体" panose="02010600030101010101" pitchFamily="2" charset="-122"/>
              </a:rPr>
              <a:t>最好）</a:t>
            </a:r>
            <a:r>
              <a:rPr lang="en-US" altLang="zh-CN" dirty="0">
                <a:latin typeface="+mn-ea"/>
                <a:cs typeface="宋体" panose="02010600030101010101" pitchFamily="2" charset="-122"/>
              </a:rPr>
              <a:t>2</a:t>
            </a:r>
            <a:r>
              <a:rPr lang="zh-CN" altLang="en-US" dirty="0">
                <a:latin typeface="+mn-ea"/>
                <a:cs typeface="宋体" panose="02010600030101010101" pitchFamily="2" charset="-122"/>
              </a:rPr>
              <a:t>次</a:t>
            </a:r>
            <a:endParaRPr lang="zh-CN" altLang="zh-CN" dirty="0">
              <a:latin typeface="+mn-ea"/>
              <a:cs typeface="宋体" panose="02010600030101010101" pitchFamily="2" charset="-122"/>
            </a:endParaRPr>
          </a:p>
          <a:p>
            <a:r>
              <a:rPr lang="zh-CN" altLang="zh-CN" dirty="0">
                <a:latin typeface="+mn-ea"/>
                <a:cs typeface="宋体" panose="02010600030101010101" pitchFamily="2" charset="-122"/>
              </a:rPr>
              <a:t>优点：试验次数</a:t>
            </a:r>
            <a:r>
              <a:rPr lang="en-US" altLang="zh-CN" dirty="0">
                <a:latin typeface="+mn-ea"/>
                <a:cs typeface="宋体" panose="02010600030101010101" pitchFamily="2" charset="-122"/>
              </a:rPr>
              <a:t>7</a:t>
            </a:r>
            <a:r>
              <a:rPr lang="zh-CN" altLang="en-US" dirty="0">
                <a:latin typeface="+mn-ea"/>
                <a:cs typeface="宋体" panose="02010600030101010101" pitchFamily="2" charset="-122"/>
              </a:rPr>
              <a:t>次</a:t>
            </a:r>
            <a:r>
              <a:rPr lang="zh-CN" altLang="zh-CN" dirty="0">
                <a:latin typeface="+mn-ea"/>
                <a:cs typeface="宋体" panose="02010600030101010101" pitchFamily="2" charset="-122"/>
              </a:rPr>
              <a:t>，但</a:t>
            </a:r>
            <a:r>
              <a:rPr lang="zh-CN" altLang="en-US" dirty="0">
                <a:latin typeface="+mn-ea"/>
                <a:cs typeface="宋体" panose="02010600030101010101" pitchFamily="2" charset="-122"/>
              </a:rPr>
              <a:t>选择</a:t>
            </a:r>
            <a:r>
              <a:rPr lang="zh-CN" altLang="zh-CN" dirty="0">
                <a:latin typeface="+mn-ea"/>
                <a:cs typeface="宋体" panose="02010600030101010101" pitchFamily="2" charset="-122"/>
              </a:rPr>
              <a:t>代表性差</a:t>
            </a:r>
            <a:endParaRPr lang="zh-CN" altLang="en-US" dirty="0">
              <a:latin typeface="+mn-ea"/>
              <a:cs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857" y="3424094"/>
            <a:ext cx="2987299" cy="2267909"/>
          </a:xfrm>
          <a:prstGeom prst="rect">
            <a:avLst/>
          </a:prstGeom>
        </p:spPr>
      </p:pic>
      <p:sp>
        <p:nvSpPr>
          <p:cNvPr id="2" name="五角星 1"/>
          <p:cNvSpPr/>
          <p:nvPr/>
        </p:nvSpPr>
        <p:spPr>
          <a:xfrm>
            <a:off x="5116386" y="5221298"/>
            <a:ext cx="153109" cy="19989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角星 7"/>
          <p:cNvSpPr/>
          <p:nvPr/>
        </p:nvSpPr>
        <p:spPr>
          <a:xfrm>
            <a:off x="5739433" y="5221297"/>
            <a:ext cx="153109" cy="19989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角星 8"/>
          <p:cNvSpPr/>
          <p:nvPr/>
        </p:nvSpPr>
        <p:spPr>
          <a:xfrm>
            <a:off x="6382788" y="5221296"/>
            <a:ext cx="153109" cy="19989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角星 9"/>
          <p:cNvSpPr/>
          <p:nvPr/>
        </p:nvSpPr>
        <p:spPr>
          <a:xfrm>
            <a:off x="6382788" y="4608156"/>
            <a:ext cx="153109" cy="19989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角星 10"/>
          <p:cNvSpPr/>
          <p:nvPr/>
        </p:nvSpPr>
        <p:spPr>
          <a:xfrm>
            <a:off x="6409723" y="4133191"/>
            <a:ext cx="153109" cy="19989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角星 11"/>
          <p:cNvSpPr/>
          <p:nvPr/>
        </p:nvSpPr>
        <p:spPr>
          <a:xfrm>
            <a:off x="6622666" y="4360995"/>
            <a:ext cx="153109" cy="19989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6868625" y="4048129"/>
            <a:ext cx="153109" cy="19989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8146073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用正交试验设计法所需的行数是多少？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试验次数（行数）</a:t>
            </a:r>
            <a:r>
              <a:rPr lang="en-US" altLang="zh-CN" dirty="0"/>
              <a:t>= </a:t>
            </a:r>
            <a:r>
              <a:rPr lang="zh-CN" altLang="en-US" dirty="0"/>
              <a:t>求和</a:t>
            </a:r>
            <a:r>
              <a:rPr lang="en-US" altLang="zh-CN" dirty="0"/>
              <a:t>【</a:t>
            </a:r>
            <a:r>
              <a:rPr lang="zh-CN" altLang="en-US" dirty="0"/>
              <a:t>各个列数*（水平</a:t>
            </a:r>
            <a:r>
              <a:rPr lang="en-US" altLang="zh-CN" dirty="0"/>
              <a:t>-1</a:t>
            </a:r>
            <a:r>
              <a:rPr lang="zh-CN" altLang="en-US" dirty="0"/>
              <a:t>）</a:t>
            </a:r>
            <a:r>
              <a:rPr lang="en-US" altLang="zh-CN" dirty="0"/>
              <a:t>】+1  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altLang="zh-CN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latin typeface="+mn-ea"/>
              </a:rPr>
              <a:t>示例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，示例</a:t>
            </a:r>
            <a:r>
              <a:rPr lang="en-US" altLang="zh-CN" dirty="0">
                <a:latin typeface="+mn-ea"/>
              </a:rPr>
              <a:t>2     --</a:t>
            </a:r>
            <a:r>
              <a:rPr lang="zh-CN" altLang="en-US" dirty="0"/>
              <a:t>相同水平正交表    </a:t>
            </a:r>
            <a:r>
              <a:rPr lang="en-US" altLang="zh-CN" dirty="0"/>
              <a:t>L</a:t>
            </a:r>
            <a:r>
              <a:rPr lang="en-US" altLang="zh-CN" baseline="-25000" dirty="0"/>
              <a:t>9</a:t>
            </a:r>
            <a:r>
              <a:rPr lang="en-US" altLang="zh-CN" dirty="0"/>
              <a:t>(3</a:t>
            </a:r>
            <a:r>
              <a:rPr lang="en-US" altLang="zh-CN" baseline="30000" dirty="0"/>
              <a:t>4</a:t>
            </a:r>
            <a:r>
              <a:rPr lang="en-US" altLang="zh-CN" dirty="0"/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altLang="zh-CN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latin typeface="+mn-ea"/>
              </a:rPr>
              <a:t>示例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--</a:t>
            </a:r>
            <a:r>
              <a:rPr lang="zh-CN" altLang="en-US" dirty="0"/>
              <a:t>混合正交表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五个</a:t>
            </a:r>
            <a:r>
              <a:rPr lang="en-US" altLang="zh-CN" dirty="0"/>
              <a:t>3</a:t>
            </a:r>
            <a:r>
              <a:rPr lang="zh-CN" altLang="en-US" dirty="0"/>
              <a:t>水平因子及一个</a:t>
            </a:r>
            <a:r>
              <a:rPr lang="en-US" altLang="zh-CN" dirty="0"/>
              <a:t>2</a:t>
            </a:r>
            <a:r>
              <a:rPr lang="zh-CN" altLang="en-US" dirty="0"/>
              <a:t>水平因子，则试验次数至少为</a:t>
            </a:r>
            <a:endParaRPr lang="en-US" altLang="zh-CN" dirty="0"/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             5*</a:t>
            </a:r>
            <a:r>
              <a:rPr lang="zh-CN" altLang="en-US" dirty="0"/>
              <a:t>（</a:t>
            </a:r>
            <a:r>
              <a:rPr lang="en-US" altLang="zh-CN" dirty="0"/>
              <a:t>3-1</a:t>
            </a:r>
            <a:r>
              <a:rPr lang="zh-CN" altLang="en-US" dirty="0"/>
              <a:t>）</a:t>
            </a:r>
            <a:r>
              <a:rPr lang="en-US" altLang="zh-CN" dirty="0"/>
              <a:t>+1*</a:t>
            </a:r>
            <a:r>
              <a:rPr lang="zh-CN" altLang="en-US" dirty="0"/>
              <a:t>（</a:t>
            </a:r>
            <a:r>
              <a:rPr lang="en-US" altLang="zh-CN" dirty="0"/>
              <a:t>2-1</a:t>
            </a:r>
            <a:r>
              <a:rPr lang="zh-CN" altLang="en-US" dirty="0"/>
              <a:t>）</a:t>
            </a:r>
            <a:r>
              <a:rPr lang="en-US" altLang="zh-CN" dirty="0"/>
              <a:t>+1 = 12  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可以选择</a:t>
            </a:r>
            <a:r>
              <a:rPr lang="en-US" altLang="zh-CN" dirty="0"/>
              <a:t>L18</a:t>
            </a:r>
            <a:r>
              <a:rPr lang="zh-CN" altLang="en-US" dirty="0"/>
              <a:t>（</a:t>
            </a:r>
            <a:r>
              <a:rPr lang="en-US" altLang="zh-CN" dirty="0"/>
              <a:t>2*3^7</a:t>
            </a:r>
            <a:r>
              <a:rPr lang="zh-CN" altLang="en-US" dirty="0"/>
              <a:t>）的正交表</a:t>
            </a:r>
          </a:p>
          <a:p>
            <a:pPr marL="0" indent="0">
              <a:buNone/>
            </a:pPr>
            <a:r>
              <a:rPr lang="zh-CN" altLang="en-US" dirty="0"/>
              <a:t> 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正交试验设计工具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</a:rPr>
              <a:t>常用正交表查询</a:t>
            </a:r>
            <a:endParaRPr lang="en-US" altLang="zh-CN" sz="3200" dirty="0">
              <a:latin typeface="+mn-ea"/>
            </a:endParaRPr>
          </a:p>
          <a:p>
            <a:pPr lvl="1"/>
            <a:r>
              <a:rPr lang="en-US" altLang="zh-CN" sz="2800" dirty="0">
                <a:latin typeface="+mn-ea"/>
              </a:rPr>
              <a:t>http://support.sas.com/techsup/technote/ts723_Designs.txt</a:t>
            </a:r>
          </a:p>
          <a:p>
            <a:r>
              <a:rPr lang="en-US" altLang="zh-CN" sz="3200" dirty="0">
                <a:latin typeface="+mn-ea"/>
              </a:rPr>
              <a:t>SPSS</a:t>
            </a:r>
          </a:p>
          <a:p>
            <a:r>
              <a:rPr lang="en-US" altLang="zh-CN" sz="3200" dirty="0">
                <a:latin typeface="+mn-ea"/>
              </a:rPr>
              <a:t>SAS</a:t>
            </a:r>
          </a:p>
          <a:p>
            <a:r>
              <a:rPr lang="zh-CN" altLang="en-US" sz="3200" dirty="0">
                <a:latin typeface="+mn-ea"/>
              </a:rPr>
              <a:t>正交设计助手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何为正交表？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任意</a:t>
            </a:r>
            <a:r>
              <a:rPr kumimoji="1" lang="en-US" altLang="zh-CN" dirty="0"/>
              <a:t>t</a:t>
            </a:r>
            <a:r>
              <a:rPr kumimoji="1" lang="zh-CN" altLang="en-US" dirty="0"/>
              <a:t>个输入变量间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每个</a:t>
            </a:r>
            <a:r>
              <a:rPr kumimoji="1" lang="en-US" altLang="zh-CN" dirty="0"/>
              <a:t>t</a:t>
            </a:r>
            <a:r>
              <a:rPr kumimoji="1" lang="zh-CN" altLang="en-US" dirty="0"/>
              <a:t>元输入取值组合排列方式齐全而且均衡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                                                              </a:t>
            </a:r>
            <a:r>
              <a:rPr kumimoji="1" lang="zh-CN" altLang="en-US" dirty="0">
                <a:solidFill>
                  <a:srgbClr val="FF0000"/>
                </a:solidFill>
              </a:rPr>
              <a:t>出现次数λ相等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8203" y="4066879"/>
            <a:ext cx="24490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</a:rPr>
              <a:t>优势：</a:t>
            </a:r>
            <a:endParaRPr kumimoji="1" lang="en-US" altLang="zh-CN" sz="2800" dirty="0">
              <a:solidFill>
                <a:srgbClr val="FF0000"/>
              </a:solidFill>
            </a:endParaRPr>
          </a:p>
          <a:p>
            <a:r>
              <a:rPr kumimoji="1" lang="en-US" altLang="zh-CN" sz="2800" dirty="0">
                <a:solidFill>
                  <a:srgbClr val="FF0000"/>
                </a:solidFill>
              </a:rPr>
              <a:t>-</a:t>
            </a:r>
            <a:r>
              <a:rPr kumimoji="1" lang="zh-CN" altLang="en-US" sz="2800" dirty="0">
                <a:solidFill>
                  <a:srgbClr val="FF0000"/>
                </a:solidFill>
              </a:rPr>
              <a:t>对组合的覆盖</a:t>
            </a:r>
            <a:endParaRPr kumimoji="1" lang="en-US" altLang="zh-CN" sz="2800" dirty="0">
              <a:solidFill>
                <a:srgbClr val="FF0000"/>
              </a:solidFill>
            </a:endParaRPr>
          </a:p>
          <a:p>
            <a:r>
              <a:rPr kumimoji="1" lang="en-US" altLang="zh-CN" sz="2800" dirty="0">
                <a:solidFill>
                  <a:srgbClr val="FF0000"/>
                </a:solidFill>
              </a:rPr>
              <a:t>-</a:t>
            </a:r>
            <a:r>
              <a:rPr kumimoji="1" lang="zh-CN" altLang="en-US" sz="2800" dirty="0">
                <a:solidFill>
                  <a:srgbClr val="FF0000"/>
                </a:solidFill>
              </a:rPr>
              <a:t>空间分布均匀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23670" y="4066879"/>
            <a:ext cx="28081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劣势：</a:t>
            </a:r>
            <a:endParaRPr kumimoji="1" lang="en-US" altLang="zh-CN" sz="2800" dirty="0"/>
          </a:p>
          <a:p>
            <a:r>
              <a:rPr kumimoji="1" lang="en-US" altLang="zh-CN" sz="2800" dirty="0"/>
              <a:t>-</a:t>
            </a:r>
            <a:r>
              <a:rPr kumimoji="1" lang="zh-CN" altLang="en-US" sz="2800" dirty="0"/>
              <a:t>正交表构造困难</a:t>
            </a:r>
            <a:endParaRPr kumimoji="1" lang="en-US" altLang="zh-CN" sz="2800" dirty="0"/>
          </a:p>
          <a:p>
            <a:r>
              <a:rPr kumimoji="1" lang="en-US" altLang="zh-CN" sz="2800" dirty="0"/>
              <a:t>-</a:t>
            </a:r>
            <a:r>
              <a:rPr kumimoji="1" lang="zh-CN" altLang="en-US" sz="2800" dirty="0"/>
              <a:t>难以判定存在性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2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Black</a:t>
            </a:r>
            <a:r>
              <a:rPr lang="en-US" altLang="zh-C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2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Box Testing Techniques</a:t>
            </a:r>
            <a:endParaRPr lang="zh-CN" altLang="en-US" sz="4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tabLst>
                <a:tab pos="4733925" algn="l"/>
              </a:tabLst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Boundary Value Analysis</a:t>
            </a:r>
          </a:p>
          <a:p>
            <a:pPr>
              <a:lnSpc>
                <a:spcPct val="130000"/>
              </a:lnSpc>
              <a:tabLst>
                <a:tab pos="4733925" algn="l"/>
              </a:tabLst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Equivalence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Partitioning</a:t>
            </a:r>
          </a:p>
          <a:p>
            <a:pPr>
              <a:lnSpc>
                <a:spcPct val="130000"/>
              </a:lnSpc>
              <a:tabLst>
                <a:tab pos="4733925" algn="l"/>
              </a:tabLst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Decision Table</a:t>
            </a:r>
          </a:p>
          <a:p>
            <a:pPr>
              <a:lnSpc>
                <a:spcPct val="130000"/>
              </a:lnSpc>
              <a:tabLst>
                <a:tab pos="4733925" algn="l"/>
              </a:tabLst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Cause-Effect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Graph</a:t>
            </a:r>
          </a:p>
          <a:p>
            <a:pPr>
              <a:lnSpc>
                <a:spcPct val="130000"/>
              </a:lnSpc>
              <a:tabLst>
                <a:tab pos="4733925" algn="l"/>
              </a:tabLst>
            </a:pPr>
            <a:r>
              <a:rPr lang="en-US" altLang="zh-CN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Combinatorial Test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正交表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78904" y="1780453"/>
          <a:ext cx="8786192" cy="366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5410200" imgH="1803400" progId="Word.Document.12">
                  <p:embed/>
                </p:oleObj>
              </mc:Choice>
              <mc:Fallback>
                <p:oleObj name="文档" r:id="rId2" imgW="5410200" imgH="1803400" progId="Word.Documen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8904" y="1780453"/>
                        <a:ext cx="8786192" cy="366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974721" y="122902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t=2, </a:t>
            </a:r>
            <a:r>
              <a:rPr kumimoji="1" lang="zh-CN" altLang="en-US" sz="2400" dirty="0"/>
              <a:t>λ</a:t>
            </a:r>
            <a:r>
              <a:rPr kumimoji="1" lang="en-US" altLang="zh-CN" sz="2400" dirty="0"/>
              <a:t>=1</a:t>
            </a:r>
            <a:endParaRPr kumimoji="1"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746586" y="5531947"/>
            <a:ext cx="1650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L</a:t>
            </a:r>
            <a:r>
              <a:rPr lang="en-US" altLang="zh-CN" sz="2800" baseline="-25000" dirty="0"/>
              <a:t>9</a:t>
            </a:r>
            <a:r>
              <a:rPr lang="en-US" altLang="zh-CN" sz="2800" dirty="0"/>
              <a:t>(3</a:t>
            </a:r>
            <a:r>
              <a:rPr lang="en-US" altLang="zh-CN" sz="2800" baseline="30000" dirty="0"/>
              <a:t>4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6" name="椭圆形标注 5"/>
          <p:cNvSpPr/>
          <p:nvPr/>
        </p:nvSpPr>
        <p:spPr>
          <a:xfrm>
            <a:off x="5236520" y="5145394"/>
            <a:ext cx="2575637" cy="519910"/>
          </a:xfrm>
          <a:prstGeom prst="wedgeEllipseCallout">
            <a:avLst>
              <a:gd name="adj1" fmla="val -75996"/>
              <a:gd name="adj2" fmla="val 42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因子数，即列数</a:t>
            </a:r>
          </a:p>
        </p:txBody>
      </p:sp>
      <p:sp>
        <p:nvSpPr>
          <p:cNvPr id="7" name="椭圆形标注 6"/>
          <p:cNvSpPr/>
          <p:nvPr/>
        </p:nvSpPr>
        <p:spPr>
          <a:xfrm>
            <a:off x="4492486" y="6468226"/>
            <a:ext cx="2256184" cy="389774"/>
          </a:xfrm>
          <a:prstGeom prst="wedgeEllipseCallout">
            <a:avLst>
              <a:gd name="adj1" fmla="val -54739"/>
              <a:gd name="adj2" fmla="val -197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因子的水平数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1610139" y="6221988"/>
            <a:ext cx="2598000" cy="492476"/>
          </a:xfrm>
          <a:prstGeom prst="wedgeEllipseCallout">
            <a:avLst>
              <a:gd name="adj1" fmla="val 40958"/>
              <a:gd name="adj2" fmla="val -99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用例数，即行数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正交表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74721" y="1229024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t=2, </a:t>
            </a:r>
            <a:r>
              <a:rPr kumimoji="1" lang="zh-CN" altLang="en-US" sz="2400" dirty="0"/>
              <a:t>λ</a:t>
            </a:r>
            <a:r>
              <a:rPr kumimoji="1" lang="en-US" altLang="zh-CN" sz="2400" dirty="0"/>
              <a:t>=1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2</a:t>
            </a:r>
            <a:endParaRPr kumimoji="1"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746586" y="5531947"/>
            <a:ext cx="16508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L</a:t>
            </a:r>
            <a:r>
              <a:rPr lang="en-US" altLang="zh-CN" sz="2400" baseline="-25000" dirty="0"/>
              <a:t>8</a:t>
            </a: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×2</a:t>
            </a:r>
            <a:r>
              <a:rPr lang="en-US" altLang="zh-CN" sz="2400" baseline="30000" dirty="0"/>
              <a:t>4</a:t>
            </a:r>
            <a:r>
              <a:rPr lang="zh-CN" altLang="en-US" sz="2400" dirty="0"/>
              <a:t>）</a:t>
            </a:r>
            <a:endParaRPr lang="zh-CN" altLang="en-US" sz="3600" dirty="0"/>
          </a:p>
        </p:txBody>
      </p:sp>
      <p:sp>
        <p:nvSpPr>
          <p:cNvPr id="6" name="椭圆形标注 5"/>
          <p:cNvSpPr/>
          <p:nvPr/>
        </p:nvSpPr>
        <p:spPr>
          <a:xfrm>
            <a:off x="5313074" y="5128305"/>
            <a:ext cx="2575637" cy="519910"/>
          </a:xfrm>
          <a:prstGeom prst="wedgeEllipseCallout">
            <a:avLst>
              <a:gd name="adj1" fmla="val -75996"/>
              <a:gd name="adj2" fmla="val 42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因子数，即列数</a:t>
            </a:r>
          </a:p>
        </p:txBody>
      </p:sp>
      <p:sp>
        <p:nvSpPr>
          <p:cNvPr id="7" name="椭圆形标注 6"/>
          <p:cNvSpPr/>
          <p:nvPr/>
        </p:nvSpPr>
        <p:spPr>
          <a:xfrm>
            <a:off x="4590305" y="6468226"/>
            <a:ext cx="2256184" cy="389774"/>
          </a:xfrm>
          <a:prstGeom prst="wedgeEllipseCallout">
            <a:avLst>
              <a:gd name="adj1" fmla="val -54739"/>
              <a:gd name="adj2" fmla="val -197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因子的水平数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椭圆形标注 7"/>
          <p:cNvSpPr/>
          <p:nvPr/>
        </p:nvSpPr>
        <p:spPr>
          <a:xfrm>
            <a:off x="1610139" y="6221988"/>
            <a:ext cx="2598000" cy="492476"/>
          </a:xfrm>
          <a:prstGeom prst="wedgeEllipseCallout">
            <a:avLst>
              <a:gd name="adj1" fmla="val 40958"/>
              <a:gd name="adj2" fmla="val -99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用例数，即行数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415" y="1816291"/>
            <a:ext cx="4797869" cy="318641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组合覆盖表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何为组合覆盖表？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任意</a:t>
            </a:r>
            <a:r>
              <a:rPr kumimoji="1" lang="en-US" altLang="zh-CN" dirty="0"/>
              <a:t>t</a:t>
            </a:r>
            <a:r>
              <a:rPr kumimoji="1" lang="zh-CN" altLang="en-US" dirty="0"/>
              <a:t>个输入变量间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每个</a:t>
            </a:r>
            <a:r>
              <a:rPr kumimoji="1" lang="en-US" altLang="zh-CN" dirty="0"/>
              <a:t>t</a:t>
            </a:r>
            <a:r>
              <a:rPr kumimoji="1" lang="zh-CN" altLang="en-US" dirty="0"/>
              <a:t>元输入取值组合出现</a:t>
            </a:r>
            <a:r>
              <a:rPr kumimoji="1" lang="zh-CN" altLang="en-US" dirty="0">
                <a:solidFill>
                  <a:srgbClr val="FF0000"/>
                </a:solidFill>
              </a:rPr>
              <a:t>至少一次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8203" y="4066879"/>
            <a:ext cx="24490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</a:rPr>
              <a:t>优势：</a:t>
            </a:r>
            <a:endParaRPr kumimoji="1" lang="en-US" altLang="zh-CN" sz="2800" dirty="0">
              <a:solidFill>
                <a:srgbClr val="FF0000"/>
              </a:solidFill>
            </a:endParaRPr>
          </a:p>
          <a:p>
            <a:r>
              <a:rPr kumimoji="1" lang="en-US" altLang="zh-CN" sz="2800" dirty="0">
                <a:solidFill>
                  <a:srgbClr val="FF0000"/>
                </a:solidFill>
              </a:rPr>
              <a:t>-</a:t>
            </a:r>
            <a:r>
              <a:rPr kumimoji="1" lang="zh-CN" altLang="en-US" sz="2800" dirty="0">
                <a:solidFill>
                  <a:srgbClr val="FF0000"/>
                </a:solidFill>
              </a:rPr>
              <a:t>对组合的覆盖</a:t>
            </a:r>
            <a:endParaRPr kumimoji="1" lang="en-US" altLang="zh-CN" sz="2800" dirty="0">
              <a:solidFill>
                <a:srgbClr val="FF0000"/>
              </a:solidFill>
            </a:endParaRPr>
          </a:p>
          <a:p>
            <a:r>
              <a:rPr kumimoji="1" lang="en-US" altLang="zh-CN" sz="2800" dirty="0">
                <a:solidFill>
                  <a:srgbClr val="FF0000"/>
                </a:solidFill>
              </a:rPr>
              <a:t>-</a:t>
            </a:r>
            <a:r>
              <a:rPr kumimoji="1" lang="zh-CN" altLang="en-US" sz="2800" dirty="0">
                <a:solidFill>
                  <a:srgbClr val="FF0000"/>
                </a:solidFill>
              </a:rPr>
              <a:t>空间分布均匀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03090" y="4066879"/>
            <a:ext cx="28081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劣势：</a:t>
            </a:r>
            <a:endParaRPr kumimoji="1" lang="en-US" altLang="zh-CN" sz="2800" dirty="0"/>
          </a:p>
          <a:p>
            <a:r>
              <a:rPr kumimoji="1" lang="en-US" altLang="zh-CN" sz="2800" dirty="0"/>
              <a:t>-</a:t>
            </a:r>
            <a:r>
              <a:rPr kumimoji="1" lang="zh-CN" altLang="en-US" sz="2800" dirty="0"/>
              <a:t>正交表构造困难</a:t>
            </a:r>
            <a:endParaRPr kumimoji="1" lang="en-US" altLang="zh-CN" sz="2800" dirty="0"/>
          </a:p>
          <a:p>
            <a:r>
              <a:rPr kumimoji="1" lang="en-US" altLang="zh-CN" sz="2800" dirty="0"/>
              <a:t>-</a:t>
            </a:r>
            <a:r>
              <a:rPr kumimoji="1" lang="zh-CN" altLang="en-US" sz="2800" dirty="0"/>
              <a:t>难以判定存在性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96286" y="4066879"/>
            <a:ext cx="28081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</a:rPr>
              <a:t>优势：</a:t>
            </a:r>
            <a:endParaRPr kumimoji="1" lang="en-US" altLang="zh-CN" sz="2800" dirty="0">
              <a:solidFill>
                <a:srgbClr val="FF0000"/>
              </a:solidFill>
            </a:endParaRPr>
          </a:p>
          <a:p>
            <a:r>
              <a:rPr kumimoji="1" lang="en-US" altLang="zh-CN" sz="2800" dirty="0">
                <a:solidFill>
                  <a:srgbClr val="FF0000"/>
                </a:solidFill>
              </a:rPr>
              <a:t>-</a:t>
            </a:r>
            <a:r>
              <a:rPr kumimoji="1" lang="zh-CN" altLang="en-US" sz="2800" dirty="0">
                <a:solidFill>
                  <a:srgbClr val="FF0000"/>
                </a:solidFill>
              </a:rPr>
              <a:t>覆盖表必然存在</a:t>
            </a:r>
            <a:endParaRPr kumimoji="1" lang="en-US" altLang="zh-CN" sz="2800" dirty="0">
              <a:solidFill>
                <a:srgbClr val="FF0000"/>
              </a:solidFill>
            </a:endParaRPr>
          </a:p>
          <a:p>
            <a:r>
              <a:rPr kumimoji="1" lang="en-US" altLang="zh-CN" sz="2800" dirty="0">
                <a:solidFill>
                  <a:srgbClr val="FF0000"/>
                </a:solidFill>
              </a:rPr>
              <a:t>-</a:t>
            </a:r>
            <a:r>
              <a:rPr kumimoji="1" lang="zh-CN" altLang="en-US" sz="2800" dirty="0">
                <a:solidFill>
                  <a:srgbClr val="FF0000"/>
                </a:solidFill>
              </a:rPr>
              <a:t>覆盖表便于构造</a:t>
            </a:r>
            <a:endParaRPr kumimoji="1" lang="en-US" altLang="zh-CN" sz="2800" dirty="0">
              <a:solidFill>
                <a:srgbClr val="FF0000"/>
              </a:solidFill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900067" y="5185373"/>
            <a:ext cx="2959123" cy="246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2683882" y="2686319"/>
          <a:ext cx="3733800" cy="1429513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C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组合覆盖表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组合覆盖表</a:t>
            </a:r>
          </a:p>
        </p:txBody>
      </p:sp>
      <p:graphicFrame>
        <p:nvGraphicFramePr>
          <p:cNvPr id="5" name="Group 21"/>
          <p:cNvGraphicFramePr>
            <a:graphicFrameLocks noGrp="1"/>
          </p:cNvGraphicFramePr>
          <p:nvPr/>
        </p:nvGraphicFramePr>
        <p:xfrm>
          <a:off x="2558993" y="2349349"/>
          <a:ext cx="4038600" cy="256032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InputA</a:t>
                      </a:r>
                      <a:endParaRPr kumimoji="0" lang="en-US" altLang="zh-CN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InputB</a:t>
                      </a:r>
                      <a:endParaRPr kumimoji="0" lang="en-US" altLang="zh-CN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InputC</a:t>
                      </a:r>
                      <a:endParaRPr kumimoji="0" lang="en-US" altLang="zh-CN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InputD</a:t>
                      </a:r>
                      <a:endParaRPr kumimoji="0" lang="en-US" altLang="zh-CN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995819" y="5290928"/>
            <a:ext cx="1212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强度</a:t>
            </a:r>
            <a:r>
              <a:rPr kumimoji="1" lang="en-US" altLang="zh-CN" sz="2400" dirty="0"/>
              <a:t>t=2</a:t>
            </a:r>
            <a:endParaRPr kumimoji="1"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组合覆盖表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95819" y="5290928"/>
            <a:ext cx="1212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强度</a:t>
            </a:r>
            <a:r>
              <a:rPr kumimoji="1" lang="en-US" altLang="zh-CN" sz="2400" dirty="0"/>
              <a:t>t=3</a:t>
            </a:r>
            <a:endParaRPr kumimoji="1" lang="zh-CN" altLang="en-US" sz="2400" dirty="0"/>
          </a:p>
        </p:txBody>
      </p:sp>
      <p:graphicFrame>
        <p:nvGraphicFramePr>
          <p:cNvPr id="7" name="Group 21"/>
          <p:cNvGraphicFramePr>
            <a:graphicFrameLocks noGrp="1"/>
          </p:cNvGraphicFramePr>
          <p:nvPr/>
        </p:nvGraphicFramePr>
        <p:xfrm>
          <a:off x="2513217" y="1920480"/>
          <a:ext cx="4038600" cy="3278873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Arial" panose="020B0604020202020204"/>
                          <a:cs typeface="Arial" panose="020B0604020202020204"/>
                        </a:rPr>
                        <a:t>D1</a:t>
                      </a:r>
                      <a:endParaRPr lang="zh-CN" altLang="en-US"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latin typeface="Arial" panose="020B0604020202020204"/>
                          <a:cs typeface="Arial" panose="020B0604020202020204"/>
                        </a:rPr>
                        <a:t>D1</a:t>
                      </a:r>
                      <a:endParaRPr lang="zh-CN" altLang="en-US"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B1</a:t>
                      </a:r>
                      <a:endParaRPr lang="zh-CN" altLang="en-US" sz="1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  <a:endParaRPr lang="zh-CN" altLang="en-US" sz="1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latin typeface="Arial" panose="020B0604020202020204"/>
                          <a:cs typeface="Arial" panose="020B0604020202020204"/>
                        </a:rPr>
                        <a:t>D1</a:t>
                      </a:r>
                      <a:endParaRPr lang="zh-CN" altLang="en-US"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Arial" panose="020B0604020202020204"/>
                          <a:cs typeface="Arial" panose="020B0604020202020204"/>
                        </a:rPr>
                        <a:t>D1</a:t>
                      </a:r>
                      <a:endParaRPr lang="zh-CN" altLang="en-US"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Arial" panose="020B0604020202020204"/>
                          <a:cs typeface="Arial" panose="020B0604020202020204"/>
                        </a:rPr>
                        <a:t>D2</a:t>
                      </a:r>
                      <a:endParaRPr lang="zh-CN" altLang="en-US"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  <a:endParaRPr lang="zh-CN" altLang="en-US" sz="1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C1</a:t>
                      </a:r>
                      <a:endParaRPr lang="zh-CN" altLang="en-US" sz="1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latin typeface="Arial" panose="020B0604020202020204"/>
                          <a:cs typeface="Arial" panose="020B0604020202020204"/>
                        </a:rPr>
                        <a:t>D2</a:t>
                      </a:r>
                      <a:endParaRPr lang="zh-CN" altLang="en-US"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latin typeface="Arial" panose="020B0604020202020204"/>
                          <a:cs typeface="Arial" panose="020B0604020202020204"/>
                        </a:rPr>
                        <a:t>D2</a:t>
                      </a:r>
                      <a:endParaRPr lang="zh-CN" altLang="en-US"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Arial" panose="020B0604020202020204"/>
                          <a:cs typeface="Arial" panose="020B0604020202020204"/>
                        </a:rPr>
                        <a:t>D2</a:t>
                      </a:r>
                      <a:endParaRPr lang="zh-CN" altLang="en-US"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B1</a:t>
                      </a:r>
                      <a:endParaRPr lang="zh-CN" altLang="en-US" sz="1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C1</a:t>
                      </a:r>
                      <a:endParaRPr lang="zh-CN" altLang="en-US" sz="1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Arial" panose="020B0604020202020204"/>
                          <a:cs typeface="Arial" panose="020B0604020202020204"/>
                        </a:rPr>
                        <a:t>D3</a:t>
                      </a:r>
                      <a:endParaRPr lang="zh-CN" altLang="en-US"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Arial" panose="020B0604020202020204"/>
                          <a:cs typeface="Arial" panose="020B0604020202020204"/>
                        </a:rPr>
                        <a:t>D3</a:t>
                      </a:r>
                      <a:endParaRPr lang="zh-CN" altLang="en-US"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Arial" panose="020B0604020202020204"/>
                          <a:cs typeface="Arial" panose="020B0604020202020204"/>
                        </a:rPr>
                        <a:t>D3</a:t>
                      </a:r>
                      <a:endParaRPr lang="zh-CN" altLang="en-US"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  <a:endParaRPr lang="zh-CN" altLang="en-US" sz="1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C1</a:t>
                      </a:r>
                      <a:endParaRPr lang="zh-CN" altLang="en-US" sz="1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Arial" panose="020B0604020202020204"/>
                          <a:cs typeface="Arial" panose="020B0604020202020204"/>
                        </a:rPr>
                        <a:t>D3</a:t>
                      </a:r>
                      <a:endParaRPr lang="zh-CN" altLang="en-US"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2717682" y="4631542"/>
            <a:ext cx="2687911" cy="212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831266" y="4391118"/>
            <a:ext cx="2687911" cy="212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3420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两因素组合测试（也称配对测试、全对偶测试）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测试集可以覆盖任意两个变量的所有取值组合。在理论上，可以暴露所有由两个变量共同作用而引发的缺陷。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多因素（</a:t>
            </a:r>
            <a:r>
              <a:rPr lang="en-US" altLang="zh-CN" dirty="0"/>
              <a:t>t-way</a:t>
            </a:r>
            <a:r>
              <a:rPr lang="zh-CN" altLang="en-US" dirty="0"/>
              <a:t>，</a:t>
            </a:r>
            <a:r>
              <a:rPr lang="en-US" altLang="zh-CN" dirty="0"/>
              <a:t>t&gt;2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测试集可以覆盖任意</a:t>
            </a:r>
            <a:r>
              <a:rPr lang="en-US" altLang="zh-CN" dirty="0"/>
              <a:t>t</a:t>
            </a:r>
            <a:r>
              <a:rPr lang="zh-CN" altLang="en-US" dirty="0"/>
              <a:t>个变量的所有取值组合。在理论上，可以发现所有</a:t>
            </a:r>
            <a:r>
              <a:rPr lang="en-US" altLang="zh-CN" dirty="0"/>
              <a:t>t</a:t>
            </a:r>
            <a:r>
              <a:rPr lang="zh-CN" altLang="en-US" dirty="0"/>
              <a:t>个因素共同作用引发的缺陷。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基于选择的覆盖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选出一个基础的组合，且基础组合中包含每个参数的基础值，建议选择最常用的有效值作为基础值。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基于基础组合，每次只改变一个参数值，来生成新的组合用例。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Pair-wise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成对组合（</a:t>
            </a:r>
            <a:r>
              <a:rPr lang="en-US" altLang="zh-CN" dirty="0"/>
              <a:t>Pair-Wise</a:t>
            </a:r>
            <a:r>
              <a:rPr lang="zh-CN" altLang="zh-CN" dirty="0"/>
              <a:t>），又称两两组合、对对组合，它是将所有因素的水平按照两两组合的原则而产生的。</a:t>
            </a:r>
            <a:endParaRPr lang="en-US" altLang="zh-CN" dirty="0"/>
          </a:p>
          <a:p>
            <a:r>
              <a:rPr lang="en-US" altLang="zh-CN" dirty="0" err="1"/>
              <a:t>Mandl</a:t>
            </a:r>
            <a:r>
              <a:rPr lang="zh-CN" altLang="zh-CN" dirty="0"/>
              <a:t>于</a:t>
            </a:r>
            <a:r>
              <a:rPr lang="en-US" altLang="zh-CN" dirty="0"/>
              <a:t>1985</a:t>
            </a:r>
            <a:r>
              <a:rPr lang="zh-CN" altLang="zh-CN" dirty="0"/>
              <a:t>年在测试</a:t>
            </a:r>
            <a:r>
              <a:rPr lang="en-US" altLang="zh-CN" dirty="0"/>
              <a:t>Ada</a:t>
            </a:r>
            <a:r>
              <a:rPr lang="zh-CN" altLang="zh-CN" dirty="0"/>
              <a:t>编译程序时提出的。</a:t>
            </a:r>
            <a:endParaRPr lang="en-US" altLang="zh-CN" dirty="0"/>
          </a:p>
          <a:p>
            <a:r>
              <a:rPr lang="en-US" altLang="zh-CN" dirty="0"/>
              <a:t>Pairwise</a:t>
            </a:r>
            <a:r>
              <a:rPr lang="zh-CN" altLang="en-US" dirty="0"/>
              <a:t>基于如下</a:t>
            </a:r>
            <a:r>
              <a:rPr lang="en-US" altLang="zh-CN" dirty="0"/>
              <a:t>2</a:t>
            </a:r>
            <a:r>
              <a:rPr lang="zh-CN" altLang="en-US" dirty="0"/>
              <a:t>个假设：</a:t>
            </a:r>
            <a:endParaRPr lang="en-US" altLang="zh-CN" dirty="0"/>
          </a:p>
          <a:p>
            <a:pPr lvl="1"/>
            <a:r>
              <a:rPr lang="zh-CN" altLang="en-US" dirty="0"/>
              <a:t>每一个维度都是正交的，即每一个维度互相都没有交集。</a:t>
            </a:r>
            <a:endParaRPr lang="en-US" altLang="zh-CN" dirty="0"/>
          </a:p>
          <a:p>
            <a:pPr lvl="1"/>
            <a:r>
              <a:rPr lang="zh-CN" altLang="en-US" dirty="0"/>
              <a:t>根据数学统计分析，</a:t>
            </a:r>
            <a:r>
              <a:rPr lang="en-US" altLang="zh-CN" dirty="0"/>
              <a:t>73%</a:t>
            </a:r>
            <a:r>
              <a:rPr lang="zh-CN" altLang="en-US" dirty="0"/>
              <a:t>的缺陷（单因子是</a:t>
            </a:r>
            <a:r>
              <a:rPr lang="en-US" altLang="zh-CN" dirty="0"/>
              <a:t>35%</a:t>
            </a:r>
            <a:r>
              <a:rPr lang="zh-CN" altLang="en-US" dirty="0"/>
              <a:t>，双因子是</a:t>
            </a:r>
            <a:r>
              <a:rPr lang="en-US" altLang="zh-CN" dirty="0"/>
              <a:t>38%</a:t>
            </a:r>
            <a:r>
              <a:rPr lang="zh-CN" altLang="en-US" dirty="0"/>
              <a:t>）是由单因子或</a:t>
            </a:r>
            <a:r>
              <a:rPr lang="en-US" altLang="zh-CN" dirty="0"/>
              <a:t>2</a:t>
            </a:r>
            <a:r>
              <a:rPr lang="zh-CN" altLang="en-US" dirty="0"/>
              <a:t>个因子相互作用产生的。</a:t>
            </a:r>
            <a:r>
              <a:rPr lang="en-US" altLang="zh-CN" dirty="0"/>
              <a:t>19%</a:t>
            </a:r>
            <a:r>
              <a:rPr lang="zh-CN" altLang="en-US" dirty="0"/>
              <a:t>的缺陷是由</a:t>
            </a:r>
            <a:r>
              <a:rPr lang="en-US" altLang="zh-CN" dirty="0"/>
              <a:t>3</a:t>
            </a:r>
            <a:r>
              <a:rPr lang="zh-CN" altLang="en-US" dirty="0"/>
              <a:t>个因子相互作用产生的。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假设有</a:t>
            </a:r>
            <a:r>
              <a:rPr lang="en-US" altLang="zh-CN" dirty="0"/>
              <a:t>3</a:t>
            </a:r>
            <a:r>
              <a:rPr lang="zh-CN" altLang="en-US" dirty="0"/>
              <a:t>个维度，每个维度有几个因子。如下：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dirty="0"/>
              <a:t>浏览器：</a:t>
            </a:r>
            <a:r>
              <a:rPr lang="en-US" altLang="zh-CN" sz="2800" dirty="0"/>
              <a:t>M</a:t>
            </a:r>
            <a:r>
              <a:rPr lang="zh-CN" altLang="en-US" sz="2800" dirty="0"/>
              <a:t>，</a:t>
            </a:r>
            <a:r>
              <a:rPr lang="en-US" altLang="zh-CN" sz="2800" dirty="0"/>
              <a:t>O</a:t>
            </a:r>
            <a:r>
              <a:rPr lang="zh-CN" altLang="en-US" sz="2800" dirty="0"/>
              <a:t>，</a:t>
            </a:r>
            <a:r>
              <a:rPr lang="en-US" altLang="zh-CN" sz="2800" dirty="0"/>
              <a:t>P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dirty="0"/>
              <a:t>操作平台：</a:t>
            </a:r>
            <a:r>
              <a:rPr lang="en-US" altLang="zh-CN" sz="2800" dirty="0"/>
              <a:t>W(windows)</a:t>
            </a:r>
            <a:r>
              <a:rPr lang="zh-CN" altLang="en-US" sz="2800" dirty="0"/>
              <a:t>，</a:t>
            </a:r>
            <a:r>
              <a:rPr lang="en-US" altLang="zh-CN" sz="2800" dirty="0"/>
              <a:t>L(</a:t>
            </a:r>
            <a:r>
              <a:rPr lang="en-US" altLang="zh-CN" sz="2800" dirty="0" err="1"/>
              <a:t>linux</a:t>
            </a:r>
            <a:r>
              <a:rPr lang="en-US" altLang="zh-CN" sz="2800" dirty="0"/>
              <a:t>)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i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ios</a:t>
            </a:r>
            <a:r>
              <a:rPr lang="en-US" altLang="zh-CN" sz="2800" dirty="0"/>
              <a:t>)</a:t>
            </a:r>
            <a:endParaRPr lang="zh-CN" altLang="en-US" sz="28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dirty="0"/>
              <a:t>语言：</a:t>
            </a:r>
            <a:r>
              <a:rPr lang="en-US" altLang="zh-CN" sz="2800" dirty="0"/>
              <a:t>C(Chinese)</a:t>
            </a:r>
            <a:r>
              <a:rPr lang="zh-CN" altLang="en-US" sz="2800" dirty="0"/>
              <a:t>，</a:t>
            </a:r>
            <a:r>
              <a:rPr lang="en-US" altLang="zh-CN" sz="2800" dirty="0"/>
              <a:t>E(English)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zh-CN" altLang="en-US" sz="2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使用</a:t>
            </a:r>
            <a:r>
              <a:rPr lang="en-US" altLang="zh-CN" dirty="0"/>
              <a:t>pairwise</a:t>
            </a:r>
            <a:r>
              <a:rPr lang="zh-CN" altLang="en-US" dirty="0"/>
              <a:t>算法，有多少个测试</a:t>
            </a:r>
            <a:r>
              <a:rPr lang="en-US" altLang="zh-CN" dirty="0"/>
              <a:t>case</a:t>
            </a:r>
            <a:r>
              <a:rPr lang="zh-CN" altLang="en-US" dirty="0"/>
              <a:t>？具体是什么</a:t>
            </a:r>
            <a:r>
              <a:rPr lang="en-US" altLang="zh-CN" dirty="0"/>
              <a:t>case</a:t>
            </a:r>
            <a:r>
              <a:rPr lang="zh-CN" altLang="en-US" dirty="0"/>
              <a:t>？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全覆盖需要 </a:t>
            </a:r>
            <a:r>
              <a:rPr lang="en-US" altLang="zh-CN" dirty="0"/>
              <a:t>3*3*2=18</a:t>
            </a:r>
            <a:r>
              <a:rPr lang="zh-CN" altLang="en-US" dirty="0"/>
              <a:t>个测试</a:t>
            </a:r>
            <a:r>
              <a:rPr lang="en-US" altLang="zh-CN" dirty="0"/>
              <a:t>case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6422" y="2550843"/>
          <a:ext cx="74311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85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M W C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M W E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M L C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M L E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M I C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M I E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O W C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O W E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O LC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O L E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O I C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O I E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P W C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P W E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P L C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P L E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P I C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P I E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66968" y="4190496"/>
            <a:ext cx="7880075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latin typeface="+mn-ea"/>
              </a:rPr>
              <a:t>P I E</a:t>
            </a:r>
            <a:r>
              <a:rPr lang="zh-CN" altLang="en-US" sz="2400" dirty="0">
                <a:latin typeface="+mn-ea"/>
              </a:rPr>
              <a:t>，两两组合是 </a:t>
            </a:r>
            <a:r>
              <a:rPr lang="en-US" altLang="zh-CN" sz="2400" dirty="0">
                <a:latin typeface="+mn-ea"/>
              </a:rPr>
              <a:t>PI 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PE 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IE</a:t>
            </a:r>
            <a:r>
              <a:rPr lang="zh-CN" altLang="en-US" sz="2400" dirty="0">
                <a:latin typeface="+mn-ea"/>
              </a:rPr>
              <a:t>。</a:t>
            </a:r>
            <a:r>
              <a:rPr lang="en-US" altLang="zh-CN" sz="2400" dirty="0">
                <a:latin typeface="+mn-ea"/>
              </a:rPr>
              <a:t>PI</a:t>
            </a:r>
            <a:r>
              <a:rPr lang="zh-CN" altLang="en-US" sz="2400" dirty="0">
                <a:latin typeface="+mn-ea"/>
              </a:rPr>
              <a:t>在</a:t>
            </a:r>
            <a:r>
              <a:rPr lang="en-US" altLang="zh-CN" sz="2400" dirty="0">
                <a:latin typeface="+mn-ea"/>
              </a:rPr>
              <a:t>17</a:t>
            </a:r>
            <a:r>
              <a:rPr lang="zh-CN" altLang="en-US" sz="2400" dirty="0">
                <a:latin typeface="+mn-ea"/>
              </a:rPr>
              <a:t>号，</a:t>
            </a:r>
            <a:r>
              <a:rPr lang="en-US" altLang="zh-CN" sz="2400" dirty="0">
                <a:latin typeface="+mn-ea"/>
              </a:rPr>
              <a:t>PE</a:t>
            </a:r>
            <a:r>
              <a:rPr lang="zh-CN" altLang="en-US" sz="2400" dirty="0">
                <a:latin typeface="+mn-ea"/>
              </a:rPr>
              <a:t>在</a:t>
            </a:r>
            <a:r>
              <a:rPr lang="en-US" altLang="zh-CN" sz="2400" dirty="0">
                <a:latin typeface="+mn-ea"/>
              </a:rPr>
              <a:t>16</a:t>
            </a:r>
            <a:r>
              <a:rPr lang="zh-CN" altLang="en-US" sz="2400" dirty="0">
                <a:latin typeface="+mn-ea"/>
              </a:rPr>
              <a:t>号，</a:t>
            </a:r>
            <a:r>
              <a:rPr lang="en-US" altLang="zh-CN" sz="2400" dirty="0">
                <a:latin typeface="+mn-ea"/>
              </a:rPr>
              <a:t>IE</a:t>
            </a:r>
            <a:r>
              <a:rPr lang="zh-CN" altLang="en-US" sz="2400" dirty="0">
                <a:latin typeface="+mn-ea"/>
              </a:rPr>
              <a:t>在</a:t>
            </a:r>
            <a:r>
              <a:rPr lang="en-US" altLang="zh-CN" sz="2400" dirty="0">
                <a:latin typeface="+mn-ea"/>
              </a:rPr>
              <a:t>12</a:t>
            </a:r>
            <a:r>
              <a:rPr lang="zh-CN" altLang="en-US" sz="2400" dirty="0">
                <a:latin typeface="+mn-ea"/>
              </a:rPr>
              <a:t>号出现过。以此类推，</a:t>
            </a:r>
            <a:r>
              <a:rPr lang="zh-CN" altLang="en-US" sz="2400" dirty="0"/>
              <a:t>最终剩下的如下：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MWC		4</a:t>
            </a:r>
            <a:r>
              <a:rPr lang="zh-CN" altLang="en-US" sz="2400" dirty="0"/>
              <a:t>，</a:t>
            </a:r>
            <a:r>
              <a:rPr lang="en-US" altLang="zh-CN" sz="2400" dirty="0"/>
              <a:t>MLE		6</a:t>
            </a:r>
            <a:r>
              <a:rPr lang="zh-CN" altLang="en-US" sz="2400" dirty="0"/>
              <a:t>，</a:t>
            </a:r>
            <a:r>
              <a:rPr lang="en-US" altLang="zh-CN" sz="2400" dirty="0"/>
              <a:t>MIE</a:t>
            </a:r>
          </a:p>
          <a:p>
            <a:r>
              <a:rPr lang="en-US" altLang="zh-CN" sz="2400" dirty="0"/>
              <a:t>7</a:t>
            </a:r>
            <a:r>
              <a:rPr lang="zh-CN" altLang="en-US" sz="2400" dirty="0"/>
              <a:t>，</a:t>
            </a:r>
            <a:r>
              <a:rPr lang="en-US" altLang="zh-CN" sz="2400" dirty="0"/>
              <a:t>OWE		9</a:t>
            </a:r>
            <a:r>
              <a:rPr lang="zh-CN" altLang="en-US" sz="2400" dirty="0"/>
              <a:t>，</a:t>
            </a:r>
            <a:r>
              <a:rPr lang="en-US" altLang="zh-CN" sz="2400" dirty="0"/>
              <a:t>OLC		11</a:t>
            </a:r>
            <a:r>
              <a:rPr lang="zh-CN" altLang="en-US" sz="2400" dirty="0"/>
              <a:t>，</a:t>
            </a:r>
            <a:r>
              <a:rPr lang="en-US" altLang="zh-CN" sz="2400" dirty="0"/>
              <a:t>OIC</a:t>
            </a:r>
          </a:p>
          <a:p>
            <a:r>
              <a:rPr lang="en-US" altLang="zh-CN" sz="2400" dirty="0"/>
              <a:t>14</a:t>
            </a:r>
            <a:r>
              <a:rPr lang="zh-CN" altLang="en-US" sz="2400" dirty="0"/>
              <a:t>，</a:t>
            </a:r>
            <a:r>
              <a:rPr lang="en-US" altLang="zh-CN" sz="2400" dirty="0"/>
              <a:t>PWE		15</a:t>
            </a:r>
            <a:r>
              <a:rPr lang="zh-CN" altLang="en-US" sz="2400" dirty="0"/>
              <a:t>，</a:t>
            </a:r>
            <a:r>
              <a:rPr lang="en-US" altLang="zh-CN" sz="2400" dirty="0"/>
              <a:t>PLC		17</a:t>
            </a:r>
            <a:r>
              <a:rPr lang="zh-CN" altLang="en-US" sz="2400" dirty="0"/>
              <a:t>，</a:t>
            </a:r>
            <a:r>
              <a:rPr lang="en-US" altLang="zh-CN" sz="2400" dirty="0"/>
              <a:t>PIC</a:t>
            </a:r>
          </a:p>
          <a:p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Motivation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200" dirty="0"/>
              <a:t>因素间的复杂关系</a:t>
            </a:r>
            <a:endParaRPr kumimoji="1" lang="en-US" altLang="zh-CN" sz="3200" dirty="0"/>
          </a:p>
          <a:p>
            <a:pPr lvl="1"/>
            <a:r>
              <a:rPr kumimoji="1" lang="zh-CN" altLang="en-US" sz="2800" dirty="0"/>
              <a:t>输入输出测试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配置测试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兼容性测试</a:t>
            </a:r>
            <a:endParaRPr kumimoji="1" lang="en-US" altLang="zh-CN" sz="2800" dirty="0"/>
          </a:p>
          <a:p>
            <a:pPr lvl="1"/>
            <a:r>
              <a:rPr kumimoji="1" lang="en-US" altLang="zh-CN" sz="3200" dirty="0"/>
              <a:t>…</a:t>
            </a:r>
            <a:endParaRPr lang="en-US" altLang="zh-CN" sz="3200" dirty="0"/>
          </a:p>
          <a:p>
            <a:endParaRPr lang="en-US" altLang="zh-CN" dirty="0"/>
          </a:p>
          <a:p>
            <a:r>
              <a:rPr lang="zh-CN" altLang="en-US" dirty="0"/>
              <a:t>在实际的软件项目中，输入条件多，而每个条件又有多个取值。  </a:t>
            </a:r>
            <a:r>
              <a:rPr lang="en-US" altLang="zh-CN" dirty="0"/>
              <a:t>---</a:t>
            </a:r>
            <a:r>
              <a:rPr lang="zh-CN" altLang="en-US" dirty="0"/>
              <a:t>组合爆炸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2, MWE		4, MLE		5, MIC</a:t>
            </a:r>
          </a:p>
          <a:p>
            <a:pPr marL="0" indent="0">
              <a:buNone/>
            </a:pPr>
            <a:r>
              <a:rPr lang="en-US" altLang="zh-CN" dirty="0"/>
              <a:t>8, OWE		10, OLE		11, OIC</a:t>
            </a:r>
          </a:p>
          <a:p>
            <a:pPr marL="0" indent="0">
              <a:buNone/>
            </a:pPr>
            <a:r>
              <a:rPr lang="en-US" altLang="zh-CN" dirty="0"/>
              <a:t>13, PWC		15, PLC		18, PIE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66968" y="1825625"/>
          <a:ext cx="74311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85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M W C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M W E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M L C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M L E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M I C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M I E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O W C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O W E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O LC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O L E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O I C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O I E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P W C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P W E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P L C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P L E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P I C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P I E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66968" y="3539629"/>
            <a:ext cx="78800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从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号开始优化，</a:t>
            </a:r>
            <a:r>
              <a:rPr lang="zh-CN" altLang="en-US" sz="2400" dirty="0"/>
              <a:t>最终剩下？</a:t>
            </a:r>
            <a:endParaRPr lang="en-US" altLang="zh-CN" sz="2400" dirty="0"/>
          </a:p>
          <a:p>
            <a:pPr>
              <a:spcAft>
                <a:spcPts val="600"/>
              </a:spcAft>
            </a:pP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组合测试中的一些问题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默认取值问题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约束问题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组合测试中的默认取值问题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95" y="1263553"/>
            <a:ext cx="4164991" cy="43058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8232" y="1375145"/>
            <a:ext cx="76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案例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8232" y="1375145"/>
            <a:ext cx="76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案例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956" y="857250"/>
            <a:ext cx="517946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029" y="857250"/>
            <a:ext cx="6313764" cy="5143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8232" y="1375145"/>
            <a:ext cx="76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案例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27" y="857250"/>
            <a:ext cx="5631319" cy="5143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8232" y="1375145"/>
            <a:ext cx="76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案例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Base Choice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533400" y="2095316"/>
          <a:ext cx="3733800" cy="1429513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C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21"/>
          <p:cNvGraphicFramePr>
            <a:graphicFrameLocks noGrp="1"/>
          </p:cNvGraphicFramePr>
          <p:nvPr/>
        </p:nvGraphicFramePr>
        <p:xfrm>
          <a:off x="4823280" y="2505349"/>
          <a:ext cx="4038600" cy="256032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6188530" y="1998937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/>
              <a:t>测试用例集</a:t>
            </a:r>
          </a:p>
        </p:txBody>
      </p:sp>
      <p:sp>
        <p:nvSpPr>
          <p:cNvPr id="7" name="AutoShape 44"/>
          <p:cNvSpPr>
            <a:spLocks noChangeArrowheads="1"/>
          </p:cNvSpPr>
          <p:nvPr/>
        </p:nvSpPr>
        <p:spPr bwMode="auto">
          <a:xfrm>
            <a:off x="4362900" y="4548393"/>
            <a:ext cx="3810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45"/>
          <p:cNvSpPr>
            <a:spLocks noChangeArrowheads="1"/>
          </p:cNvSpPr>
          <p:nvPr/>
        </p:nvSpPr>
        <p:spPr bwMode="auto">
          <a:xfrm>
            <a:off x="2133600" y="3732738"/>
            <a:ext cx="6858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dirty="0"/>
          </a:p>
        </p:txBody>
      </p:sp>
      <p:sp>
        <p:nvSpPr>
          <p:cNvPr id="9" name="Text Box 43"/>
          <p:cNvSpPr txBox="1">
            <a:spLocks noChangeArrowheads="1"/>
          </p:cNvSpPr>
          <p:nvPr/>
        </p:nvSpPr>
        <p:spPr bwMode="auto">
          <a:xfrm>
            <a:off x="457201" y="4248735"/>
            <a:ext cx="38744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/>
              <a:t>每个变量均有一个基本</a:t>
            </a:r>
            <a:r>
              <a:rPr lang="en-US" altLang="zh-CN" sz="2000" dirty="0"/>
              <a:t>/</a:t>
            </a:r>
            <a:r>
              <a:rPr lang="zh-CN" altLang="en-US" sz="2000" dirty="0"/>
              <a:t>默认选项</a:t>
            </a:r>
          </a:p>
        </p:txBody>
      </p:sp>
      <p:graphicFrame>
        <p:nvGraphicFramePr>
          <p:cNvPr id="10" name="Group 4"/>
          <p:cNvGraphicFramePr>
            <a:graphicFrameLocks noGrp="1"/>
          </p:cNvGraphicFramePr>
          <p:nvPr/>
        </p:nvGraphicFramePr>
        <p:xfrm>
          <a:off x="533400" y="4671526"/>
          <a:ext cx="3733800" cy="868363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C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5836975" y="5421800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/>
              <a:t>测试用例数量？</a:t>
            </a:r>
          </a:p>
        </p:txBody>
      </p:sp>
      <p:sp>
        <p:nvSpPr>
          <p:cNvPr id="3" name="矩形 2"/>
          <p:cNvSpPr/>
          <p:nvPr/>
        </p:nvSpPr>
        <p:spPr>
          <a:xfrm>
            <a:off x="3987591" y="365126"/>
            <a:ext cx="49905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/>
              <a:t>基于选择的覆盖</a:t>
            </a:r>
            <a:endParaRPr lang="en-US" altLang="zh-CN" sz="14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选出一个基础的组合，且基础组合中包含每个参数的基础值，建议选择最常用的有效值作为基础值。</a:t>
            </a:r>
            <a:endParaRPr lang="en-US" altLang="zh-CN" sz="14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基于基础组合，</a:t>
            </a:r>
            <a:r>
              <a:rPr lang="zh-CN" altLang="en-US" sz="1400" dirty="0">
                <a:solidFill>
                  <a:srgbClr val="FF0000"/>
                </a:solidFill>
              </a:rPr>
              <a:t>每次只改变一个参数值</a:t>
            </a:r>
            <a:r>
              <a:rPr lang="zh-CN" altLang="en-US" sz="1400" dirty="0"/>
              <a:t>，来生成新的组合用例。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Multiple Base Choice</a:t>
            </a:r>
            <a:endParaRPr kumimoji="1"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15753" y="1986677"/>
          <a:ext cx="3733800" cy="1429513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C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AutoShape 45"/>
          <p:cNvSpPr>
            <a:spLocks noChangeArrowheads="1"/>
          </p:cNvSpPr>
          <p:nvPr/>
        </p:nvSpPr>
        <p:spPr bwMode="auto">
          <a:xfrm>
            <a:off x="4254303" y="3497377"/>
            <a:ext cx="6858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dirty="0"/>
          </a:p>
        </p:txBody>
      </p:sp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2701963" y="3836337"/>
            <a:ext cx="3747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/>
              <a:t>某些变量有多个基本</a:t>
            </a:r>
            <a:r>
              <a:rPr lang="en-US" altLang="zh-CN" sz="2000" dirty="0"/>
              <a:t>/</a:t>
            </a:r>
            <a:r>
              <a:rPr lang="zh-CN" altLang="en-US" sz="2000" dirty="0"/>
              <a:t>默认选项</a:t>
            </a:r>
          </a:p>
        </p:txBody>
      </p:sp>
      <p:graphicFrame>
        <p:nvGraphicFramePr>
          <p:cNvPr id="12" name="Group 4"/>
          <p:cNvGraphicFramePr>
            <a:graphicFrameLocks noGrp="1"/>
          </p:cNvGraphicFramePr>
          <p:nvPr/>
        </p:nvGraphicFramePr>
        <p:xfrm>
          <a:off x="2715753" y="4259128"/>
          <a:ext cx="3733800" cy="1100329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C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AutoShape 45"/>
          <p:cNvSpPr>
            <a:spLocks noChangeArrowheads="1"/>
          </p:cNvSpPr>
          <p:nvPr/>
        </p:nvSpPr>
        <p:spPr bwMode="auto">
          <a:xfrm>
            <a:off x="4258743" y="5462412"/>
            <a:ext cx="6858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"/>
          <p:cNvGraphicFramePr>
            <a:graphicFrameLocks noGrp="1"/>
          </p:cNvGraphicFramePr>
          <p:nvPr/>
        </p:nvGraphicFramePr>
        <p:xfrm>
          <a:off x="4224017" y="3952444"/>
          <a:ext cx="4038600" cy="219456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Group 21"/>
          <p:cNvGraphicFramePr>
            <a:graphicFrameLocks noGrp="1"/>
          </p:cNvGraphicFramePr>
          <p:nvPr/>
        </p:nvGraphicFramePr>
        <p:xfrm>
          <a:off x="4224017" y="1278634"/>
          <a:ext cx="4038600" cy="256032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240909" y="333171"/>
          <a:ext cx="3733800" cy="1100329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C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83" y="0"/>
            <a:ext cx="5830182" cy="48278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05032" y="3160128"/>
            <a:ext cx="2004100" cy="23083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40 </a:t>
            </a:r>
            <a:r>
              <a:rPr lang="zh-CN" altLang="en-US" dirty="0"/>
              <a:t>字体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样式</a:t>
            </a:r>
            <a:endParaRPr lang="en-US" altLang="zh-CN" dirty="0"/>
          </a:p>
          <a:p>
            <a:r>
              <a:rPr lang="en-US" altLang="zh-CN" dirty="0"/>
              <a:t>30 </a:t>
            </a:r>
            <a:r>
              <a:rPr lang="zh-CN" altLang="en-US" dirty="0"/>
              <a:t>大小</a:t>
            </a:r>
            <a:endParaRPr lang="en-US" altLang="zh-CN" dirty="0"/>
          </a:p>
          <a:p>
            <a:r>
              <a:rPr lang="en-US" altLang="zh-CN" dirty="0"/>
              <a:t>10 </a:t>
            </a:r>
            <a:r>
              <a:rPr lang="zh-CN" altLang="en-US" dirty="0"/>
              <a:t>颜色</a:t>
            </a:r>
            <a:endParaRPr lang="en-US" altLang="zh-CN" dirty="0"/>
          </a:p>
          <a:p>
            <a:r>
              <a:rPr lang="en-US" altLang="zh-CN" dirty="0"/>
              <a:t>16 </a:t>
            </a:r>
            <a:r>
              <a:rPr lang="zh-CN" altLang="en-US" dirty="0"/>
              <a:t>下划线</a:t>
            </a:r>
            <a:endParaRPr lang="en-US" altLang="zh-CN" dirty="0"/>
          </a:p>
          <a:p>
            <a:r>
              <a:rPr lang="en-US" altLang="zh-CN" dirty="0"/>
              <a:t>2^7 </a:t>
            </a:r>
            <a:r>
              <a:rPr lang="zh-CN" altLang="en-US" dirty="0"/>
              <a:t>效果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9.8 X 10^7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/>
              <a:t>组合测试中的约束问题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组合测试中的两种约束问题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强制约束：取值组合为非法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非强制约束：取值组合无需覆盖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8111" y="1340209"/>
            <a:ext cx="8565444" cy="363548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sz="2600" kern="1100" dirty="0" err="1">
                <a:latin typeface="Courier New" panose="02070309020205020404"/>
                <a:cs typeface="Courier New" panose="02070309020205020404"/>
              </a:rPr>
              <a:t>Bool</a:t>
            </a:r>
            <a:r>
              <a:rPr lang="en-US" altLang="zh-CN" sz="2600" kern="1100" dirty="0">
                <a:latin typeface="Courier New" panose="02070309020205020404"/>
                <a:cs typeface="Courier New" panose="02070309020205020404"/>
              </a:rPr>
              <a:t> Fun(</a:t>
            </a:r>
            <a:r>
              <a:rPr lang="en-US" altLang="zh-CN" sz="2600" kern="1100" dirty="0" err="1">
                <a:latin typeface="Courier New" panose="02070309020205020404"/>
                <a:cs typeface="Courier New" panose="02070309020205020404"/>
              </a:rPr>
              <a:t>bool</a:t>
            </a:r>
            <a:r>
              <a:rPr lang="en-US" altLang="zh-CN" sz="2600" kern="1100" dirty="0">
                <a:latin typeface="Courier New" panose="02070309020205020404"/>
                <a:cs typeface="Courier New" panose="02070309020205020404"/>
              </a:rPr>
              <a:t> a ,</a:t>
            </a:r>
            <a:r>
              <a:rPr lang="en-US" altLang="zh-CN" sz="2600" kern="1100" dirty="0" err="1">
                <a:latin typeface="Courier New" panose="02070309020205020404"/>
                <a:cs typeface="Courier New" panose="02070309020205020404"/>
              </a:rPr>
              <a:t>bool</a:t>
            </a:r>
            <a:r>
              <a:rPr lang="en-US" altLang="zh-CN" sz="2600" kern="1100" dirty="0">
                <a:latin typeface="Courier New" panose="02070309020205020404"/>
                <a:cs typeface="Courier New" panose="02070309020205020404"/>
              </a:rPr>
              <a:t> b, </a:t>
            </a:r>
            <a:r>
              <a:rPr lang="en-US" altLang="zh-CN" sz="2600" kern="1100" dirty="0" err="1">
                <a:latin typeface="Courier New" panose="02070309020205020404"/>
                <a:cs typeface="Courier New" panose="02070309020205020404"/>
              </a:rPr>
              <a:t>bool</a:t>
            </a:r>
            <a:r>
              <a:rPr lang="en-US" altLang="zh-CN" sz="2600" kern="1100" dirty="0">
                <a:latin typeface="Courier New" panose="02070309020205020404"/>
                <a:cs typeface="Courier New" panose="02070309020205020404"/>
              </a:rPr>
              <a:t> c, </a:t>
            </a:r>
            <a:r>
              <a:rPr lang="en-US" altLang="zh-CN" sz="2600" kern="1100" dirty="0" err="1">
                <a:latin typeface="Courier New" panose="02070309020205020404"/>
                <a:cs typeface="Courier New" panose="02070309020205020404"/>
              </a:rPr>
              <a:t>bool</a:t>
            </a:r>
            <a:r>
              <a:rPr lang="en-US" altLang="zh-CN" sz="2600" kern="1100" dirty="0">
                <a:latin typeface="Courier New" panose="02070309020205020404"/>
                <a:cs typeface="Courier New" panose="02070309020205020404"/>
              </a:rPr>
              <a:t> d, </a:t>
            </a:r>
          </a:p>
          <a:p>
            <a:r>
              <a:rPr lang="en-US" altLang="zh-CN" sz="2600" kern="1100" dirty="0">
                <a:latin typeface="Courier New" panose="02070309020205020404"/>
                <a:cs typeface="Courier New" panose="02070309020205020404"/>
              </a:rPr>
              <a:t>         </a:t>
            </a:r>
            <a:r>
              <a:rPr lang="en-US" altLang="zh-CN" sz="2600" kern="1100" dirty="0" err="1">
                <a:latin typeface="Courier New" panose="02070309020205020404"/>
                <a:cs typeface="Courier New" panose="02070309020205020404"/>
              </a:rPr>
              <a:t>bool</a:t>
            </a:r>
            <a:r>
              <a:rPr lang="en-US" altLang="zh-CN" sz="2600" kern="1100" dirty="0">
                <a:latin typeface="Courier New" panose="02070309020205020404"/>
                <a:cs typeface="Courier New" panose="02070309020205020404"/>
              </a:rPr>
              <a:t> e, </a:t>
            </a:r>
            <a:r>
              <a:rPr lang="en-US" altLang="zh-CN" sz="2600" kern="1100" dirty="0" err="1">
                <a:latin typeface="Courier New" panose="02070309020205020404"/>
                <a:cs typeface="Courier New" panose="02070309020205020404"/>
              </a:rPr>
              <a:t>bool</a:t>
            </a:r>
            <a:r>
              <a:rPr lang="en-US" altLang="zh-CN" sz="2600" kern="1100" dirty="0">
                <a:latin typeface="Courier New" panose="02070309020205020404"/>
                <a:cs typeface="Courier New" panose="02070309020205020404"/>
              </a:rPr>
              <a:t> f, </a:t>
            </a:r>
            <a:r>
              <a:rPr lang="en-US" altLang="zh-CN" sz="2600" kern="1100" dirty="0" err="1">
                <a:latin typeface="Courier New" panose="02070309020205020404"/>
                <a:cs typeface="Courier New" panose="02070309020205020404"/>
              </a:rPr>
              <a:t>bool</a:t>
            </a:r>
            <a:r>
              <a:rPr lang="en-US" altLang="zh-CN" sz="2600" kern="1100" dirty="0">
                <a:latin typeface="Courier New" panose="02070309020205020404"/>
                <a:cs typeface="Courier New" panose="02070309020205020404"/>
              </a:rPr>
              <a:t> g, </a:t>
            </a:r>
            <a:r>
              <a:rPr lang="en-US" altLang="zh-CN" sz="2600" kern="1100" dirty="0" err="1">
                <a:latin typeface="Courier New" panose="02070309020205020404"/>
                <a:cs typeface="Courier New" panose="02070309020205020404"/>
              </a:rPr>
              <a:t>bool</a:t>
            </a:r>
            <a:r>
              <a:rPr lang="en-US" altLang="zh-CN" sz="2600" kern="1100" dirty="0">
                <a:latin typeface="Courier New" panose="02070309020205020404"/>
                <a:cs typeface="Courier New" panose="02070309020205020404"/>
              </a:rPr>
              <a:t> h)</a:t>
            </a:r>
          </a:p>
          <a:p>
            <a:r>
              <a:rPr lang="en-US" altLang="zh-CN" sz="2600" kern="1100" dirty="0">
                <a:latin typeface="Courier New" panose="02070309020205020404"/>
                <a:cs typeface="Courier New" panose="02070309020205020404"/>
              </a:rPr>
              <a:t>{</a:t>
            </a:r>
          </a:p>
          <a:p>
            <a:r>
              <a:rPr lang="is-IS" altLang="zh-CN" sz="2600" kern="1100" dirty="0">
                <a:latin typeface="Courier New" panose="02070309020205020404"/>
                <a:cs typeface="Courier New" panose="02070309020205020404"/>
              </a:rPr>
              <a:t>   if (a &amp;&amp; !b)</a:t>
            </a:r>
          </a:p>
          <a:p>
            <a:r>
              <a:rPr lang="is-IS" altLang="zh-CN" sz="2600" kern="1100" dirty="0">
                <a:latin typeface="Courier New" panose="02070309020205020404"/>
                <a:cs typeface="Courier New" panose="02070309020205020404"/>
              </a:rPr>
              <a:t>      return false;</a:t>
            </a:r>
          </a:p>
          <a:p>
            <a:r>
              <a:rPr lang="is-IS" altLang="zh-CN" sz="2600" kern="1100" dirty="0">
                <a:latin typeface="Courier New" panose="02070309020205020404"/>
                <a:cs typeface="Courier New" panose="02070309020205020404"/>
              </a:rPr>
              <a:t>   return (a&amp;&amp;c||b&amp;&amp;d)&amp;&amp;e&amp;&amp;(f&amp;&amp;g||!f&amp;&amp;h);</a:t>
            </a:r>
          </a:p>
          <a:p>
            <a:r>
              <a:rPr lang="is-IS" altLang="zh-CN" sz="2600" kern="1100" dirty="0">
                <a:latin typeface="Courier New" panose="02070309020205020404"/>
                <a:cs typeface="Courier New" panose="02070309020205020404"/>
              </a:rPr>
              <a:t>}</a:t>
            </a:r>
            <a:endParaRPr kumimoji="1" lang="zh-CN" altLang="en-US" sz="2600" kern="11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4278403" y="5229694"/>
            <a:ext cx="4555153" cy="650219"/>
          </a:xfrm>
          <a:prstGeom prst="wedgeEllipseCallout">
            <a:avLst>
              <a:gd name="adj1" fmla="val -59133"/>
              <a:gd name="adj2" fmla="val -299124"/>
            </a:avLst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78402" y="5277704"/>
            <a:ext cx="460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强制约束</a:t>
            </a:r>
            <a:r>
              <a:rPr kumimoji="1" lang="en-US" altLang="zh-CN" sz="2800" dirty="0">
                <a:latin typeface="Courier New" panose="02070309020205020404"/>
                <a:cs typeface="Courier New" panose="02070309020205020404"/>
              </a:rPr>
              <a:t>a=true b=false</a:t>
            </a:r>
            <a:endParaRPr kumimoji="1" lang="zh-CN" altLang="en-US" sz="2800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8111" y="1340209"/>
            <a:ext cx="8565444" cy="363548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sz="2600" kern="1100" dirty="0" err="1">
                <a:latin typeface="Courier New" panose="02070309020205020404"/>
                <a:cs typeface="Courier New" panose="02070309020205020404"/>
              </a:rPr>
              <a:t>Bool</a:t>
            </a:r>
            <a:r>
              <a:rPr lang="en-US" altLang="zh-CN" sz="2600" kern="1100" dirty="0">
                <a:latin typeface="Courier New" panose="02070309020205020404"/>
                <a:cs typeface="Courier New" panose="02070309020205020404"/>
              </a:rPr>
              <a:t> Fun(</a:t>
            </a:r>
            <a:r>
              <a:rPr lang="en-US" altLang="zh-CN" sz="2600" kern="1100" dirty="0" err="1">
                <a:latin typeface="Courier New" panose="02070309020205020404"/>
                <a:cs typeface="Courier New" panose="02070309020205020404"/>
              </a:rPr>
              <a:t>bool</a:t>
            </a:r>
            <a:r>
              <a:rPr lang="en-US" altLang="zh-CN" sz="2600" kern="1100" dirty="0">
                <a:latin typeface="Courier New" panose="02070309020205020404"/>
                <a:cs typeface="Courier New" panose="02070309020205020404"/>
              </a:rPr>
              <a:t> a ,</a:t>
            </a:r>
            <a:r>
              <a:rPr lang="en-US" altLang="zh-CN" sz="2600" kern="1100" dirty="0" err="1">
                <a:latin typeface="Courier New" panose="02070309020205020404"/>
                <a:cs typeface="Courier New" panose="02070309020205020404"/>
              </a:rPr>
              <a:t>bool</a:t>
            </a:r>
            <a:r>
              <a:rPr lang="en-US" altLang="zh-CN" sz="2600" kern="1100" dirty="0">
                <a:latin typeface="Courier New" panose="02070309020205020404"/>
                <a:cs typeface="Courier New" panose="02070309020205020404"/>
              </a:rPr>
              <a:t> b, </a:t>
            </a:r>
            <a:r>
              <a:rPr lang="en-US" altLang="zh-CN" sz="2600" kern="1100" dirty="0" err="1">
                <a:latin typeface="Courier New" panose="02070309020205020404"/>
                <a:cs typeface="Courier New" panose="02070309020205020404"/>
              </a:rPr>
              <a:t>bool</a:t>
            </a:r>
            <a:r>
              <a:rPr lang="en-US" altLang="zh-CN" sz="2600" kern="1100" dirty="0">
                <a:latin typeface="Courier New" panose="02070309020205020404"/>
                <a:cs typeface="Courier New" panose="02070309020205020404"/>
              </a:rPr>
              <a:t> c, </a:t>
            </a:r>
            <a:r>
              <a:rPr lang="en-US" altLang="zh-CN" sz="2600" kern="1100" dirty="0" err="1">
                <a:latin typeface="Courier New" panose="02070309020205020404"/>
                <a:cs typeface="Courier New" panose="02070309020205020404"/>
              </a:rPr>
              <a:t>bool</a:t>
            </a:r>
            <a:r>
              <a:rPr lang="en-US" altLang="zh-CN" sz="2600" kern="1100" dirty="0">
                <a:latin typeface="Courier New" panose="02070309020205020404"/>
                <a:cs typeface="Courier New" panose="02070309020205020404"/>
              </a:rPr>
              <a:t> d, </a:t>
            </a:r>
          </a:p>
          <a:p>
            <a:r>
              <a:rPr lang="en-US" altLang="zh-CN" sz="2600" kern="1100" dirty="0">
                <a:latin typeface="Courier New" panose="02070309020205020404"/>
                <a:cs typeface="Courier New" panose="02070309020205020404"/>
              </a:rPr>
              <a:t>         </a:t>
            </a:r>
            <a:r>
              <a:rPr lang="en-US" altLang="zh-CN" sz="2600" kern="1100" dirty="0" err="1">
                <a:latin typeface="Courier New" panose="02070309020205020404"/>
                <a:cs typeface="Courier New" panose="02070309020205020404"/>
              </a:rPr>
              <a:t>bool</a:t>
            </a:r>
            <a:r>
              <a:rPr lang="en-US" altLang="zh-CN" sz="2600" kern="1100" dirty="0">
                <a:latin typeface="Courier New" panose="02070309020205020404"/>
                <a:cs typeface="Courier New" panose="02070309020205020404"/>
              </a:rPr>
              <a:t> e, </a:t>
            </a:r>
            <a:r>
              <a:rPr lang="en-US" altLang="zh-CN" sz="2600" kern="1100" dirty="0" err="1">
                <a:latin typeface="Courier New" panose="02070309020205020404"/>
                <a:cs typeface="Courier New" panose="02070309020205020404"/>
              </a:rPr>
              <a:t>bool</a:t>
            </a:r>
            <a:r>
              <a:rPr lang="en-US" altLang="zh-CN" sz="2600" kern="1100" dirty="0">
                <a:latin typeface="Courier New" panose="02070309020205020404"/>
                <a:cs typeface="Courier New" panose="02070309020205020404"/>
              </a:rPr>
              <a:t> f, </a:t>
            </a:r>
            <a:r>
              <a:rPr lang="en-US" altLang="zh-CN" sz="2600" kern="1100" dirty="0" err="1">
                <a:latin typeface="Courier New" panose="02070309020205020404"/>
                <a:cs typeface="Courier New" panose="02070309020205020404"/>
              </a:rPr>
              <a:t>bool</a:t>
            </a:r>
            <a:r>
              <a:rPr lang="en-US" altLang="zh-CN" sz="2600" kern="1100" dirty="0">
                <a:latin typeface="Courier New" panose="02070309020205020404"/>
                <a:cs typeface="Courier New" panose="02070309020205020404"/>
              </a:rPr>
              <a:t> g, </a:t>
            </a:r>
            <a:r>
              <a:rPr lang="en-US" altLang="zh-CN" sz="2600" kern="1100" dirty="0" err="1">
                <a:latin typeface="Courier New" panose="02070309020205020404"/>
                <a:cs typeface="Courier New" panose="02070309020205020404"/>
              </a:rPr>
              <a:t>bool</a:t>
            </a:r>
            <a:r>
              <a:rPr lang="en-US" altLang="zh-CN" sz="2600" kern="1100" dirty="0">
                <a:latin typeface="Courier New" panose="02070309020205020404"/>
                <a:cs typeface="Courier New" panose="02070309020205020404"/>
              </a:rPr>
              <a:t> h)</a:t>
            </a:r>
          </a:p>
          <a:p>
            <a:r>
              <a:rPr lang="en-US" altLang="zh-CN" sz="2600" kern="1100" dirty="0">
                <a:latin typeface="Courier New" panose="02070309020205020404"/>
                <a:cs typeface="Courier New" panose="02070309020205020404"/>
              </a:rPr>
              <a:t>{</a:t>
            </a:r>
          </a:p>
          <a:p>
            <a:r>
              <a:rPr lang="is-IS" altLang="zh-CN" sz="2600" kern="1100" dirty="0">
                <a:latin typeface="Courier New" panose="02070309020205020404"/>
                <a:cs typeface="Courier New" panose="02070309020205020404"/>
              </a:rPr>
              <a:t>   a = true;</a:t>
            </a:r>
          </a:p>
          <a:p>
            <a:r>
              <a:rPr lang="is-IS" altLang="zh-CN" sz="2600" kern="1100" dirty="0">
                <a:latin typeface="Courier New" panose="02070309020205020404"/>
                <a:cs typeface="Courier New" panose="02070309020205020404"/>
              </a:rPr>
              <a:t>   b = false;</a:t>
            </a:r>
          </a:p>
          <a:p>
            <a:r>
              <a:rPr lang="is-IS" altLang="zh-CN" sz="2600" kern="1100" dirty="0">
                <a:latin typeface="Courier New" panose="02070309020205020404"/>
                <a:cs typeface="Courier New" panose="02070309020205020404"/>
              </a:rPr>
              <a:t>   return (a&amp;&amp;c||b&amp;&amp;d)&amp;&amp;e&amp;&amp;(f&amp;&amp;g||!f&amp;&amp;h);</a:t>
            </a:r>
          </a:p>
          <a:p>
            <a:r>
              <a:rPr lang="is-IS" altLang="zh-CN" sz="2600" kern="1100" dirty="0">
                <a:latin typeface="Courier New" panose="02070309020205020404"/>
                <a:cs typeface="Courier New" panose="02070309020205020404"/>
              </a:rPr>
              <a:t>}</a:t>
            </a:r>
            <a:endParaRPr kumimoji="1" lang="zh-CN" altLang="en-US" sz="2600" kern="11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3620303" y="5229694"/>
            <a:ext cx="5343375" cy="650219"/>
          </a:xfrm>
          <a:prstGeom prst="wedgeEllipseCallout">
            <a:avLst>
              <a:gd name="adj1" fmla="val -82416"/>
              <a:gd name="adj2" fmla="val -323778"/>
            </a:avLst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60446" y="5283719"/>
            <a:ext cx="5499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非强制约束</a:t>
            </a:r>
            <a:r>
              <a:rPr kumimoji="1" lang="en-US" altLang="zh-CN" sz="2800" dirty="0">
                <a:latin typeface="Courier New" panose="02070309020205020404"/>
                <a:cs typeface="Courier New" panose="02070309020205020404"/>
              </a:rPr>
              <a:t>a=true b=false</a:t>
            </a:r>
            <a:endParaRPr kumimoji="1" lang="zh-CN" altLang="en-US" sz="2800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88531" y="1778325"/>
            <a:ext cx="7772400" cy="1102519"/>
          </a:xfrm>
        </p:spPr>
        <p:txBody>
          <a:bodyPr>
            <a:normAutofit/>
          </a:bodyPr>
          <a:lstStyle/>
          <a:p>
            <a:r>
              <a:rPr kumimoji="1" lang="zh-CN" altLang="en-US" sz="3600" dirty="0"/>
              <a:t>如何处理非强制约束问题？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49488" y="3183275"/>
            <a:ext cx="4244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800" dirty="0"/>
              <a:t>1 </a:t>
            </a:r>
            <a:r>
              <a:rPr kumimoji="1" lang="zh-CN" altLang="en-US" sz="2800" dirty="0"/>
              <a:t>直接忽略</a:t>
            </a:r>
            <a:endParaRPr kumimoji="1" lang="en-US" altLang="zh-CN" sz="2800" dirty="0"/>
          </a:p>
          <a:p>
            <a:pPr>
              <a:lnSpc>
                <a:spcPct val="250000"/>
              </a:lnSpc>
            </a:pPr>
            <a:r>
              <a:rPr kumimoji="1" lang="en-US" altLang="zh-CN" sz="2800" dirty="0"/>
              <a:t>2 </a:t>
            </a:r>
            <a:r>
              <a:rPr kumimoji="1" lang="zh-CN" altLang="en-US" sz="2800" dirty="0"/>
              <a:t>算法预处理</a:t>
            </a:r>
            <a:endParaRPr kumimoji="1"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95739" y="1917473"/>
            <a:ext cx="7772400" cy="1102519"/>
          </a:xfrm>
        </p:spPr>
        <p:txBody>
          <a:bodyPr>
            <a:normAutofit/>
          </a:bodyPr>
          <a:lstStyle/>
          <a:p>
            <a:r>
              <a:rPr kumimoji="1" lang="zh-CN" altLang="en-US" sz="3600" dirty="0"/>
              <a:t>如何处理强制约束问题？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合并输入变量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533400" y="2555865"/>
          <a:ext cx="3733800" cy="1098043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A</a:t>
                      </a:r>
                    </a:p>
                  </a:txBody>
                  <a:tcPr marL="90000" marR="900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B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C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D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A2</a:t>
                      </a:r>
                    </a:p>
                  </a:txBody>
                  <a:tcPr marL="90000" marR="900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D3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21"/>
          <p:cNvGraphicFramePr>
            <a:graphicFrameLocks noGrp="1"/>
          </p:cNvGraphicFramePr>
          <p:nvPr/>
        </p:nvGraphicFramePr>
        <p:xfrm>
          <a:off x="533400" y="3684751"/>
          <a:ext cx="3733800" cy="1043940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Constraint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A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B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C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D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AutoShape 44"/>
          <p:cNvSpPr>
            <a:spLocks noChangeArrowheads="1"/>
          </p:cNvSpPr>
          <p:nvPr/>
        </p:nvSpPr>
        <p:spPr bwMode="auto">
          <a:xfrm>
            <a:off x="4460599" y="3427973"/>
            <a:ext cx="381000" cy="4000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Group 4"/>
          <p:cNvGraphicFramePr>
            <a:graphicFrameLocks noGrp="1"/>
          </p:cNvGraphicFramePr>
          <p:nvPr/>
        </p:nvGraphicFramePr>
        <p:xfrm>
          <a:off x="5038487" y="3091932"/>
          <a:ext cx="3733800" cy="1098043"/>
        </p:xfrm>
        <a:graphic>
          <a:graphicData uri="http://schemas.openxmlformats.org/drawingml/2006/table">
            <a:tbl>
              <a:tblPr/>
              <a:tblGrid>
                <a:gridCol w="186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A Input B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kumimoji="0" lang="en-US" altLang="zh-CN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0000" marR="900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C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D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(A1 B1)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(A2 B1)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(A2 B2)</a:t>
                      </a:r>
                    </a:p>
                  </a:txBody>
                  <a:tcPr marL="90000" marR="900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D3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重构输入区域</a:t>
            </a:r>
          </a:p>
        </p:txBody>
      </p:sp>
      <p:graphicFrame>
        <p:nvGraphicFramePr>
          <p:cNvPr id="9" name="Group 4"/>
          <p:cNvGraphicFramePr>
            <a:graphicFrameLocks noGrp="1"/>
          </p:cNvGraphicFramePr>
          <p:nvPr/>
        </p:nvGraphicFramePr>
        <p:xfrm>
          <a:off x="533400" y="2555865"/>
          <a:ext cx="3733800" cy="1098043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A</a:t>
                      </a:r>
                    </a:p>
                  </a:txBody>
                  <a:tcPr marL="90000" marR="900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B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C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D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A2</a:t>
                      </a:r>
                    </a:p>
                  </a:txBody>
                  <a:tcPr marL="90000" marR="900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D3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21"/>
          <p:cNvGraphicFramePr>
            <a:graphicFrameLocks noGrp="1"/>
          </p:cNvGraphicFramePr>
          <p:nvPr/>
        </p:nvGraphicFramePr>
        <p:xfrm>
          <a:off x="533400" y="3684751"/>
          <a:ext cx="3733800" cy="1043940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Constraint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A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B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C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D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AutoShape 44"/>
          <p:cNvSpPr>
            <a:spLocks noChangeArrowheads="1"/>
          </p:cNvSpPr>
          <p:nvPr/>
        </p:nvSpPr>
        <p:spPr bwMode="auto">
          <a:xfrm>
            <a:off x="4460599" y="3427973"/>
            <a:ext cx="381000" cy="4000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Group 4"/>
          <p:cNvGraphicFramePr>
            <a:graphicFrameLocks noGrp="1"/>
          </p:cNvGraphicFramePr>
          <p:nvPr/>
        </p:nvGraphicFramePr>
        <p:xfrm>
          <a:off x="4953000" y="2555865"/>
          <a:ext cx="3733800" cy="1098043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A</a:t>
                      </a:r>
                    </a:p>
                  </a:txBody>
                  <a:tcPr marL="90000" marR="900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B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C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D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0000" marR="900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D3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"/>
          <p:cNvGraphicFramePr>
            <a:graphicFrameLocks noGrp="1"/>
          </p:cNvGraphicFramePr>
          <p:nvPr/>
        </p:nvGraphicFramePr>
        <p:xfrm>
          <a:off x="4953000" y="3720966"/>
          <a:ext cx="3733800" cy="1098043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A</a:t>
                      </a:r>
                    </a:p>
                  </a:txBody>
                  <a:tcPr marL="90000" marR="900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B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C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D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0000" marR="900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D3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修改测试用例</a:t>
            </a:r>
          </a:p>
        </p:txBody>
      </p:sp>
      <p:graphicFrame>
        <p:nvGraphicFramePr>
          <p:cNvPr id="11" name="Group 4"/>
          <p:cNvGraphicFramePr>
            <a:graphicFrameLocks noGrp="1"/>
          </p:cNvGraphicFramePr>
          <p:nvPr/>
        </p:nvGraphicFramePr>
        <p:xfrm>
          <a:off x="533400" y="2555865"/>
          <a:ext cx="3733800" cy="1098043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A</a:t>
                      </a:r>
                    </a:p>
                  </a:txBody>
                  <a:tcPr marL="90000" marR="900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B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C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D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A2</a:t>
                      </a:r>
                    </a:p>
                  </a:txBody>
                  <a:tcPr marL="90000" marR="900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D3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21"/>
          <p:cNvGraphicFramePr>
            <a:graphicFrameLocks noGrp="1"/>
          </p:cNvGraphicFramePr>
          <p:nvPr/>
        </p:nvGraphicFramePr>
        <p:xfrm>
          <a:off x="533400" y="3684751"/>
          <a:ext cx="3733800" cy="1043940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Constraint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A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B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C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D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AutoShape 44"/>
          <p:cNvSpPr>
            <a:spLocks noChangeArrowheads="1"/>
          </p:cNvSpPr>
          <p:nvPr/>
        </p:nvSpPr>
        <p:spPr bwMode="auto">
          <a:xfrm>
            <a:off x="4460599" y="3427973"/>
            <a:ext cx="381000" cy="4000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88398" y="2555864"/>
            <a:ext cx="40062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dirty="0"/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 B2, C1, D1</a:t>
            </a:r>
            <a:r>
              <a:rPr kumimoji="1" lang="en-US" altLang="zh-CN" sz="2000" dirty="0"/>
              <a:t>)</a:t>
            </a:r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r>
              <a:rPr kumimoji="1" lang="en-US" altLang="zh-CN" sz="2000" dirty="0"/>
              <a:t> 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-, B2, C1, D1</a:t>
            </a:r>
            <a:r>
              <a:rPr kumimoji="1" lang="en-US" altLang="zh-CN" sz="2000" dirty="0"/>
              <a:t>)            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 -, C1, D1</a:t>
            </a:r>
            <a:r>
              <a:rPr kumimoji="1" lang="en-US" altLang="zh-CN" sz="2000" dirty="0"/>
              <a:t>)</a:t>
            </a:r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r>
              <a:rPr kumimoji="1" lang="en-US" altLang="zh-CN" sz="2000" dirty="0"/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A2, B2, C1, D1</a:t>
            </a:r>
            <a:r>
              <a:rPr kumimoji="1" lang="en-US" altLang="zh-CN" sz="2000" dirty="0"/>
              <a:t>)     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 B1, C1, D1</a:t>
            </a:r>
            <a:r>
              <a:rPr kumimoji="1" lang="en-US" altLang="zh-CN" sz="2000" dirty="0"/>
              <a:t>)</a:t>
            </a:r>
            <a:endParaRPr kumimoji="1" lang="zh-CN" altLang="en-US" sz="2000" dirty="0"/>
          </a:p>
        </p:txBody>
      </p:sp>
      <p:sp>
        <p:nvSpPr>
          <p:cNvPr id="17" name="下箭头 16"/>
          <p:cNvSpPr/>
          <p:nvPr/>
        </p:nvSpPr>
        <p:spPr>
          <a:xfrm>
            <a:off x="6645700" y="3261767"/>
            <a:ext cx="505517" cy="3635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6645700" y="4365188"/>
            <a:ext cx="505517" cy="3635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Pairwise</a:t>
            </a:r>
            <a:r>
              <a:rPr lang="zh-CN" altLang="en-US" dirty="0">
                <a:latin typeface="+mj-ea"/>
              </a:rPr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3200" dirty="0"/>
              <a:t>Pairwise</a:t>
            </a:r>
            <a:r>
              <a:rPr lang="zh-CN" altLang="en-US" sz="3200" dirty="0"/>
              <a:t> </a:t>
            </a:r>
            <a:r>
              <a:rPr lang="en-US" altLang="zh-CN" sz="3200" dirty="0"/>
              <a:t>VS. </a:t>
            </a:r>
            <a:r>
              <a:rPr lang="zh-CN" altLang="en-US" sz="3200" dirty="0"/>
              <a:t>单因素</a:t>
            </a:r>
            <a:endParaRPr lang="en-US" altLang="zh-CN" sz="32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/>
              <a:t>Pairwise</a:t>
            </a:r>
            <a:r>
              <a:rPr lang="zh-CN" altLang="en-US" dirty="0"/>
              <a:t>能够覆盖到两个维度的组合，能适当减少遗漏的测试。       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3200" dirty="0"/>
              <a:t>Pairwise</a:t>
            </a:r>
            <a:r>
              <a:rPr lang="zh-CN" altLang="en-US" sz="3200" dirty="0"/>
              <a:t> </a:t>
            </a:r>
            <a:r>
              <a:rPr lang="en-US" altLang="zh-CN" sz="3200" dirty="0"/>
              <a:t>VS. </a:t>
            </a:r>
            <a:r>
              <a:rPr lang="zh-CN" altLang="en-US" sz="3200" dirty="0"/>
              <a:t>全覆盖设计法 </a:t>
            </a:r>
            <a:r>
              <a:rPr lang="en-US" altLang="zh-CN" sz="3200" dirty="0"/>
              <a:t>VS.</a:t>
            </a:r>
            <a:r>
              <a:rPr lang="zh-CN" altLang="en-US" sz="3200" dirty="0"/>
              <a:t>正交表法</a:t>
            </a:r>
            <a:endParaRPr lang="en-US" altLang="zh-CN" sz="32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全覆盖设计法测试</a:t>
            </a:r>
            <a:r>
              <a:rPr lang="en-US" altLang="zh-CN" dirty="0"/>
              <a:t>case</a:t>
            </a:r>
            <a:r>
              <a:rPr lang="zh-CN" altLang="en-US" dirty="0"/>
              <a:t>太多，投入的成本太大。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正交表法是对组合的等概率覆盖，构造困难。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/>
              <a:t>Pairwise</a:t>
            </a:r>
            <a:r>
              <a:rPr lang="zh-CN" altLang="en-US" dirty="0"/>
              <a:t>较之全覆盖设计法，减少了测试用例。较之正交表法，构造相对简单，提高了测试效率。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7032" y="4195088"/>
          <a:ext cx="8722606" cy="1433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5410200" imgH="889000" progId="Word.Document.12">
                  <p:embed/>
                </p:oleObj>
              </mc:Choice>
              <mc:Fallback>
                <p:oleObj name="文档" r:id="rId2" imgW="5410200" imgH="889000" progId="Word.Documen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7032" y="4195088"/>
                        <a:ext cx="8722606" cy="1433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66780" y="1237042"/>
            <a:ext cx="60025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Courier New" panose="02070309020205020404"/>
                <a:cs typeface="Courier New" panose="02070309020205020404"/>
              </a:rPr>
              <a:t>int</a:t>
            </a:r>
            <a:r>
              <a:rPr kumimoji="1" lang="en-US" altLang="zh-CN" dirty="0">
                <a:latin typeface="Courier New" panose="02070309020205020404"/>
                <a:cs typeface="Courier New" panose="02070309020205020404"/>
              </a:rPr>
              <a:t> Foo(</a:t>
            </a:r>
            <a:r>
              <a:rPr kumimoji="1" lang="en-US" altLang="zh-CN" dirty="0" err="1">
                <a:latin typeface="Courier New" panose="02070309020205020404"/>
                <a:cs typeface="Courier New" panose="02070309020205020404"/>
              </a:rPr>
              <a:t>int</a:t>
            </a:r>
            <a:r>
              <a:rPr kumimoji="1" lang="en-US" altLang="zh-CN" dirty="0">
                <a:latin typeface="Courier New" panose="02070309020205020404"/>
                <a:cs typeface="Courier New" panose="02070309020205020404"/>
              </a:rPr>
              <a:t> a, </a:t>
            </a:r>
            <a:r>
              <a:rPr kumimoji="1" lang="en-US" altLang="zh-CN" dirty="0" err="1">
                <a:latin typeface="Courier New" panose="02070309020205020404"/>
                <a:cs typeface="Courier New" panose="02070309020205020404"/>
              </a:rPr>
              <a:t>int</a:t>
            </a:r>
            <a:r>
              <a:rPr kumimoji="1" lang="en-US" altLang="zh-CN" dirty="0">
                <a:latin typeface="Courier New" panose="02070309020205020404"/>
                <a:cs typeface="Courier New" panose="02070309020205020404"/>
              </a:rPr>
              <a:t> b, </a:t>
            </a:r>
            <a:r>
              <a:rPr kumimoji="1" lang="en-US" altLang="zh-CN" dirty="0" err="1">
                <a:latin typeface="Courier New" panose="02070309020205020404"/>
                <a:cs typeface="Courier New" panose="02070309020205020404"/>
              </a:rPr>
              <a:t>int</a:t>
            </a:r>
            <a:r>
              <a:rPr kumimoji="1" lang="en-US" altLang="zh-CN" dirty="0">
                <a:latin typeface="Courier New" panose="02070309020205020404"/>
                <a:cs typeface="Courier New" panose="02070309020205020404"/>
              </a:rPr>
              <a:t> c, </a:t>
            </a:r>
            <a:r>
              <a:rPr kumimoji="1" lang="en-US" altLang="zh-CN" dirty="0" err="1">
                <a:latin typeface="Courier New" panose="02070309020205020404"/>
                <a:cs typeface="Courier New" panose="02070309020205020404"/>
              </a:rPr>
              <a:t>int</a:t>
            </a:r>
            <a:r>
              <a:rPr kumimoji="1" lang="en-US" altLang="zh-CN">
                <a:latin typeface="Courier New" panose="02070309020205020404"/>
                <a:cs typeface="Courier New" panose="02070309020205020404"/>
              </a:rPr>
              <a:t> d)</a:t>
            </a:r>
            <a:endParaRPr kumimoji="1" lang="en-US" altLang="zh-CN" dirty="0">
              <a:latin typeface="Courier New" panose="02070309020205020404"/>
              <a:cs typeface="Courier New" panose="02070309020205020404"/>
            </a:endParaRPr>
          </a:p>
          <a:p>
            <a:r>
              <a:rPr kumimoji="1" lang="en-US" altLang="zh-CN" dirty="0">
                <a:latin typeface="Courier New" panose="02070309020205020404"/>
                <a:cs typeface="Courier New" panose="02070309020205020404"/>
              </a:rPr>
              <a:t>{</a:t>
            </a:r>
          </a:p>
          <a:p>
            <a:r>
              <a:rPr kumimoji="1" lang="en-US" altLang="zh-CN" dirty="0">
                <a:latin typeface="Courier New" panose="02070309020205020404"/>
                <a:cs typeface="Courier New" panose="02070309020205020404"/>
              </a:rPr>
              <a:t>    </a:t>
            </a:r>
            <a:r>
              <a:rPr kumimoji="1" lang="en-US" altLang="zh-CN" dirty="0" err="1">
                <a:latin typeface="Courier New" panose="02070309020205020404"/>
                <a:cs typeface="Courier New" panose="02070309020205020404"/>
              </a:rPr>
              <a:t>int</a:t>
            </a:r>
            <a:r>
              <a:rPr kumimoji="1" lang="en-US" altLang="zh-CN" dirty="0">
                <a:latin typeface="Courier New" panose="02070309020205020404"/>
                <a:cs typeface="Courier New" panose="02070309020205020404"/>
              </a:rPr>
              <a:t> result = 0;</a:t>
            </a:r>
          </a:p>
          <a:p>
            <a:endParaRPr kumimoji="1" lang="en-US" altLang="zh-CN" dirty="0">
              <a:latin typeface="Courier New" panose="02070309020205020404"/>
              <a:cs typeface="Courier New" panose="02070309020205020404"/>
            </a:endParaRPr>
          </a:p>
          <a:p>
            <a:r>
              <a:rPr kumimoji="1" lang="en-US" altLang="zh-CN" dirty="0">
                <a:latin typeface="Courier New" panose="02070309020205020404"/>
                <a:cs typeface="Courier New" panose="02070309020205020404"/>
              </a:rPr>
              <a:t>    //calculating with input a, b, c and d</a:t>
            </a:r>
          </a:p>
          <a:p>
            <a:r>
              <a:rPr kumimoji="1" lang="en-US" altLang="zh-CN" dirty="0">
                <a:latin typeface="Courier New" panose="02070309020205020404"/>
                <a:cs typeface="Courier New" panose="02070309020205020404"/>
              </a:rPr>
              <a:t>    ...</a:t>
            </a:r>
          </a:p>
          <a:p>
            <a:endParaRPr kumimoji="1" lang="en-US" altLang="zh-CN" dirty="0">
              <a:latin typeface="Courier New" panose="02070309020205020404"/>
              <a:cs typeface="Courier New" panose="02070309020205020404"/>
            </a:endParaRPr>
          </a:p>
          <a:p>
            <a:r>
              <a:rPr kumimoji="1" lang="en-US" altLang="zh-CN" dirty="0">
                <a:latin typeface="Courier New" panose="02070309020205020404"/>
                <a:cs typeface="Courier New" panose="02070309020205020404"/>
              </a:rPr>
              <a:t>    return result;</a:t>
            </a:r>
          </a:p>
          <a:p>
            <a:r>
              <a:rPr kumimoji="1" lang="en-US" altLang="zh-CN" dirty="0">
                <a:latin typeface="Courier New" panose="02070309020205020404"/>
                <a:cs typeface="Courier New" panose="02070309020205020404"/>
              </a:rPr>
              <a:t>}</a:t>
            </a:r>
            <a:endParaRPr kumimoji="1" lang="zh-CN" altLang="en-US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Pairwise</a:t>
            </a:r>
            <a:r>
              <a:rPr lang="zh-CN" altLang="en-US" dirty="0">
                <a:latin typeface="+mj-ea"/>
              </a:rPr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微软的</a:t>
            </a:r>
            <a:r>
              <a:rPr lang="en-US" altLang="zh-CN" dirty="0"/>
              <a:t>PICT</a:t>
            </a:r>
            <a:endParaRPr lang="zh-CN" altLang="en-US" dirty="0"/>
          </a:p>
          <a:p>
            <a:r>
              <a:rPr lang="en-US" altLang="zh-CN" dirty="0" err="1"/>
              <a:t>ReduceArray</a:t>
            </a:r>
            <a:endParaRPr lang="en-US" altLang="zh-CN" dirty="0"/>
          </a:p>
          <a:p>
            <a:r>
              <a:rPr lang="en-US" altLang="zh-CN" dirty="0" err="1"/>
              <a:t>SmartDesgin</a:t>
            </a:r>
            <a:r>
              <a:rPr lang="en-US" altLang="zh-CN" dirty="0"/>
              <a:t> </a:t>
            </a:r>
          </a:p>
          <a:p>
            <a:r>
              <a:rPr lang="en-US" altLang="zh-CN" dirty="0"/>
              <a:t>http://www.pairwise.org./tools.asp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2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Black</a:t>
            </a:r>
            <a:r>
              <a:rPr lang="en-US" altLang="zh-C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2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Box Testing Techniques</a:t>
            </a:r>
            <a:endParaRPr lang="zh-CN" altLang="en-US" sz="4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tabLst>
                <a:tab pos="4733925" algn="l"/>
              </a:tabLst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Boundary Value Analysis</a:t>
            </a:r>
          </a:p>
          <a:p>
            <a:pPr>
              <a:lnSpc>
                <a:spcPct val="130000"/>
              </a:lnSpc>
              <a:tabLst>
                <a:tab pos="4733925" algn="l"/>
              </a:tabLst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Equivalence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Partitioning</a:t>
            </a:r>
          </a:p>
          <a:p>
            <a:pPr>
              <a:lnSpc>
                <a:spcPct val="130000"/>
              </a:lnSpc>
              <a:tabLst>
                <a:tab pos="4733925" algn="l"/>
              </a:tabLst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Decision Table</a:t>
            </a:r>
          </a:p>
          <a:p>
            <a:pPr>
              <a:lnSpc>
                <a:spcPct val="130000"/>
              </a:lnSpc>
              <a:tabLst>
                <a:tab pos="4733925" algn="l"/>
              </a:tabLst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Cause-Effect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Graph</a:t>
            </a:r>
          </a:p>
          <a:p>
            <a:pPr>
              <a:lnSpc>
                <a:spcPct val="130000"/>
              </a:lnSpc>
              <a:tabLst>
                <a:tab pos="4733925" algn="l"/>
              </a:tabLst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Combinatorial Test</a:t>
            </a:r>
          </a:p>
          <a:p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6033052" y="2087217"/>
            <a:ext cx="2673626" cy="904461"/>
          </a:xfrm>
          <a:prstGeom prst="wedgeRoundRectCallout">
            <a:avLst>
              <a:gd name="adj1" fmla="val -62469"/>
              <a:gd name="adj2" fmla="val -12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基于输入</a:t>
            </a:r>
            <a:r>
              <a:rPr lang="en-US" altLang="zh-CN" dirty="0"/>
              <a:t>/</a:t>
            </a:r>
            <a:r>
              <a:rPr lang="zh-CN" altLang="en-US" dirty="0"/>
              <a:t>输出域的方法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5519530" y="3780182"/>
            <a:ext cx="2995819" cy="904461"/>
          </a:xfrm>
          <a:prstGeom prst="wedgeRoundRectCallout">
            <a:avLst>
              <a:gd name="adj1" fmla="val -63212"/>
              <a:gd name="adj2" fmla="val -23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基于组合及其优化的方法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85353" y="942088"/>
          <a:ext cx="6070503" cy="519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5303520" imgH="4544695" progId="Word.Document.12">
                  <p:embed/>
                </p:oleObj>
              </mc:Choice>
              <mc:Fallback>
                <p:oleObj name="文档" r:id="rId2" imgW="5303520" imgH="4544695" progId="Word.Document.12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5353" y="942088"/>
                        <a:ext cx="6070503" cy="5199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372054" y="3102707"/>
            <a:ext cx="47724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测试用例数量：</a:t>
            </a:r>
            <a:r>
              <a:rPr lang="en-US" altLang="zh-CN" sz="2800" dirty="0">
                <a:solidFill>
                  <a:srgbClr val="FF0000"/>
                </a:solidFill>
              </a:rPr>
              <a:t>3×3×3×3=81</a:t>
            </a:r>
            <a:r>
              <a:rPr lang="zh-CN" altLang="zh-CN" sz="2800" dirty="0">
                <a:solidFill>
                  <a:srgbClr val="FF0000"/>
                </a:solidFill>
              </a:rPr>
              <a:t> 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064" y="1430839"/>
          <a:ext cx="9144000" cy="1574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5384800" imgH="927100" progId="Word.Document.12">
                  <p:embed/>
                </p:oleObj>
              </mc:Choice>
              <mc:Fallback>
                <p:oleObj name="文档" r:id="rId2" imgW="5384800" imgH="927100" progId="Word.Documen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64" y="1430839"/>
                        <a:ext cx="9144000" cy="1574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465392" y="603708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安卓手机硬件“碎片化”问题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0" y="4577407"/>
          <a:ext cx="9136250" cy="1616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5384800" imgH="952500" progId="Word.Document.12">
                  <p:embed/>
                </p:oleObj>
              </mc:Choice>
              <mc:Fallback>
                <p:oleObj name="文档" r:id="rId4" imgW="5384800" imgH="952500" progId="Word.Document.12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4577407"/>
                        <a:ext cx="9136250" cy="1616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285086" y="3843864"/>
            <a:ext cx="414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Web</a:t>
            </a:r>
            <a:r>
              <a:rPr kumimoji="1" lang="zh-CN" altLang="en-US" sz="2400" dirty="0"/>
              <a:t>网站及应用的兼容性问题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915799"/>
            <a:ext cx="7156329" cy="3047680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+mn-ea"/>
                <a:cs typeface="宋体" panose="02010600030101010101" pitchFamily="2" charset="-122"/>
              </a:rPr>
              <a:t>打印范围分：全部、当前幻灯片、给定范围</a:t>
            </a:r>
          </a:p>
          <a:p>
            <a:r>
              <a:rPr lang="zh-CN" altLang="en-US" sz="2400" dirty="0">
                <a:latin typeface="+mn-ea"/>
                <a:cs typeface="宋体" panose="02010600030101010101" pitchFamily="2" charset="-122"/>
              </a:rPr>
              <a:t>打印内容分：幻灯片、讲义、备注页、大纲视图</a:t>
            </a:r>
          </a:p>
          <a:p>
            <a:r>
              <a:rPr lang="zh-CN" altLang="en-US" sz="2400" dirty="0">
                <a:latin typeface="+mn-ea"/>
                <a:cs typeface="宋体" panose="02010600030101010101" pitchFamily="2" charset="-122"/>
              </a:rPr>
              <a:t>打印颜色</a:t>
            </a:r>
            <a:r>
              <a:rPr lang="en-US" altLang="zh-CN" sz="2400" dirty="0">
                <a:latin typeface="+mn-ea"/>
                <a:cs typeface="宋体" panose="02010600030101010101" pitchFamily="2" charset="-122"/>
              </a:rPr>
              <a:t>/</a:t>
            </a:r>
            <a:r>
              <a:rPr lang="zh-CN" altLang="en-US" sz="2400" dirty="0">
                <a:latin typeface="+mn-ea"/>
                <a:cs typeface="宋体" panose="02010600030101010101" pitchFamily="2" charset="-122"/>
              </a:rPr>
              <a:t>灰度分</a:t>
            </a:r>
            <a:r>
              <a:rPr lang="en-US" altLang="zh-CN" sz="2400" dirty="0">
                <a:latin typeface="+mn-ea"/>
                <a:cs typeface="宋体" panose="02010600030101010101" pitchFamily="2" charset="-122"/>
              </a:rPr>
              <a:t>: </a:t>
            </a:r>
            <a:r>
              <a:rPr lang="zh-CN" altLang="en-US" sz="2400" dirty="0">
                <a:latin typeface="+mn-ea"/>
                <a:cs typeface="宋体" panose="02010600030101010101" pitchFamily="2" charset="-122"/>
              </a:rPr>
              <a:t>彩色、灰度、黑白</a:t>
            </a:r>
          </a:p>
          <a:p>
            <a:r>
              <a:rPr lang="zh-CN" altLang="en-US" sz="2400" dirty="0">
                <a:latin typeface="+mn-ea"/>
                <a:cs typeface="宋体" panose="02010600030101010101" pitchFamily="2" charset="-122"/>
              </a:rPr>
              <a:t>打印效果分：幻灯片加框和幻灯片不加框</a:t>
            </a:r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824949" y="1996886"/>
            <a:ext cx="7690402" cy="36933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+mn-ea"/>
                <a:cs typeface="楷体" panose="02010609060101010101" charset="-122"/>
              </a:rPr>
              <a:t>打印测试，也需要考虑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+mn-ea"/>
                <a:cs typeface="楷体" panose="02010609060101010101" charset="-122"/>
              </a:rPr>
              <a:t>4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+mn-ea"/>
                <a:cs typeface="楷体" panose="02010609060101010101" charset="-122"/>
              </a:rPr>
              <a:t>个因素，每个因素也有多个选项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如何解决组合爆炸问题？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组合测试</a:t>
            </a:r>
            <a:r>
              <a:rPr lang="en-US" altLang="zh-CN" dirty="0"/>
              <a:t>(Combinatorial Test)</a:t>
            </a:r>
            <a:r>
              <a:rPr lang="zh-CN" altLang="en-US" dirty="0"/>
              <a:t>：抽样，优化组合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将被测试应用抽象为一个受到多个因素影响的系统，其中每个因素的取值是离散且有限的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正交实验设计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多因素（</a:t>
            </a:r>
            <a:r>
              <a:rPr lang="en-US" altLang="zh-CN" dirty="0"/>
              <a:t>N- way</a:t>
            </a:r>
            <a:r>
              <a:rPr lang="zh-CN" altLang="en-US" dirty="0"/>
              <a:t>，</a:t>
            </a:r>
            <a:r>
              <a:rPr lang="en-US" altLang="zh-CN" dirty="0"/>
              <a:t>N&gt;2</a:t>
            </a:r>
            <a:r>
              <a:rPr lang="zh-CN" altLang="en-US" dirty="0"/>
              <a:t>）组合测试可以覆盖任意</a:t>
            </a:r>
            <a:r>
              <a:rPr lang="en-US" altLang="zh-CN" dirty="0"/>
              <a:t>N</a:t>
            </a:r>
            <a:r>
              <a:rPr lang="zh-CN" altLang="en-US" dirty="0"/>
              <a:t>个因素的所有取值组合，在理论上可以发现由</a:t>
            </a:r>
            <a:r>
              <a:rPr lang="en-US" altLang="zh-CN" dirty="0"/>
              <a:t>N</a:t>
            </a:r>
            <a:r>
              <a:rPr lang="zh-CN" altLang="en-US" dirty="0"/>
              <a:t>个因素共同作用引发的缺陷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a517818-2a19-4b71-8b83-59c52bb094b0"/>
  <p:tag name="COMMONDATA" val="eyJoZGlkIjoiN2IwOWFlOGM2YmZkYmVhODljOWM2OWVmNWFhOGVlYjQ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2475</Words>
  <Application>Microsoft Office PowerPoint</Application>
  <PresentationFormat>全屏显示(4:3)</PresentationFormat>
  <Paragraphs>637</Paragraphs>
  <Slides>51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&amp;quot</vt:lpstr>
      <vt:lpstr>Arial Unicode MS</vt:lpstr>
      <vt:lpstr>等线</vt:lpstr>
      <vt:lpstr>等线 Light</vt:lpstr>
      <vt:lpstr>微软雅黑</vt:lpstr>
      <vt:lpstr>Arial</vt:lpstr>
      <vt:lpstr>Calibri</vt:lpstr>
      <vt:lpstr>Calibri Light</vt:lpstr>
      <vt:lpstr>Courier New</vt:lpstr>
      <vt:lpstr>Times New Roman</vt:lpstr>
      <vt:lpstr>Office 主题​​</vt:lpstr>
      <vt:lpstr>文档</vt:lpstr>
      <vt:lpstr>PowerPoint 演示文稿</vt:lpstr>
      <vt:lpstr>Black Box Testing Techniques</vt:lpstr>
      <vt:lpstr>Motivation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如何解决组合爆炸问题？</vt:lpstr>
      <vt:lpstr>正交实验设计</vt:lpstr>
      <vt:lpstr>正交实验设计</vt:lpstr>
      <vt:lpstr>示例1</vt:lpstr>
      <vt:lpstr>正交表</vt:lpstr>
      <vt:lpstr>示例2</vt:lpstr>
      <vt:lpstr>PowerPoint 演示文稿</vt:lpstr>
      <vt:lpstr>PowerPoint 演示文稿</vt:lpstr>
      <vt:lpstr>PowerPoint 演示文稿</vt:lpstr>
      <vt:lpstr>正交试验设计工具</vt:lpstr>
      <vt:lpstr>正交表</vt:lpstr>
      <vt:lpstr>正交表</vt:lpstr>
      <vt:lpstr>正交表</vt:lpstr>
      <vt:lpstr>组合覆盖表</vt:lpstr>
      <vt:lpstr>组合覆盖表</vt:lpstr>
      <vt:lpstr>组合覆盖表</vt:lpstr>
      <vt:lpstr>组合覆盖表</vt:lpstr>
      <vt:lpstr>组合测试</vt:lpstr>
      <vt:lpstr>Pair-wise</vt:lpstr>
      <vt:lpstr>示例</vt:lpstr>
      <vt:lpstr>示例</vt:lpstr>
      <vt:lpstr>示例</vt:lpstr>
      <vt:lpstr>组合测试中的一些问题</vt:lpstr>
      <vt:lpstr>组合测试中的默认取值问题</vt:lpstr>
      <vt:lpstr>PowerPoint 演示文稿</vt:lpstr>
      <vt:lpstr>PowerPoint 演示文稿</vt:lpstr>
      <vt:lpstr>PowerPoint 演示文稿</vt:lpstr>
      <vt:lpstr>PowerPoint 演示文稿</vt:lpstr>
      <vt:lpstr>Base Choice</vt:lpstr>
      <vt:lpstr>Multiple Base Choice</vt:lpstr>
      <vt:lpstr>PowerPoint 演示文稿</vt:lpstr>
      <vt:lpstr>组合测试中的约束问题</vt:lpstr>
      <vt:lpstr>组合测试中的两种约束问题</vt:lpstr>
      <vt:lpstr>PowerPoint 演示文稿</vt:lpstr>
      <vt:lpstr>PowerPoint 演示文稿</vt:lpstr>
      <vt:lpstr>如何处理非强制约束问题？</vt:lpstr>
      <vt:lpstr>如何处理强制约束问题？</vt:lpstr>
      <vt:lpstr>合并输入变量</vt:lpstr>
      <vt:lpstr>重构输入区域</vt:lpstr>
      <vt:lpstr>修改测试用例</vt:lpstr>
      <vt:lpstr>Pairwise小结</vt:lpstr>
      <vt:lpstr>Pairwise程序</vt:lpstr>
      <vt:lpstr>Black Box Testing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高歌</cp:lastModifiedBy>
  <cp:revision>39</cp:revision>
  <dcterms:created xsi:type="dcterms:W3CDTF">2018-11-13T10:40:00Z</dcterms:created>
  <dcterms:modified xsi:type="dcterms:W3CDTF">2022-12-29T22:26:58Z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112D0B0841A141FFB93D9E24B926F6C1</vt:lpwstr>
  </property>
  <property fmtid="{D5CDD505-2E9C-101B-9397-08002B2CF9AE}" pid="3" name="KSOProductBuildVer">
    <vt:lpwstr>2052-11.1.0.12763</vt:lpwstr>
  </property>
</Properties>
</file>