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77" r:id="rId2"/>
    <p:sldId id="292" r:id="rId3"/>
    <p:sldId id="257" r:id="rId4"/>
    <p:sldId id="258" r:id="rId5"/>
    <p:sldId id="259" r:id="rId6"/>
    <p:sldId id="260" r:id="rId7"/>
    <p:sldId id="261" r:id="rId8"/>
    <p:sldId id="263" r:id="rId9"/>
    <p:sldId id="284" r:id="rId10"/>
    <p:sldId id="286" r:id="rId11"/>
    <p:sldId id="293" r:id="rId12"/>
    <p:sldId id="287" r:id="rId13"/>
    <p:sldId id="303" r:id="rId14"/>
    <p:sldId id="288" r:id="rId15"/>
    <p:sldId id="264" r:id="rId16"/>
    <p:sldId id="278" r:id="rId17"/>
    <p:sldId id="280" r:id="rId18"/>
    <p:sldId id="301" r:id="rId19"/>
    <p:sldId id="282" r:id="rId20"/>
    <p:sldId id="299" r:id="rId21"/>
    <p:sldId id="302" r:id="rId22"/>
    <p:sldId id="283" r:id="rId23"/>
    <p:sldId id="296" r:id="rId24"/>
    <p:sldId id="289" r:id="rId25"/>
    <p:sldId id="290" r:id="rId26"/>
    <p:sldId id="295" r:id="rId27"/>
    <p:sldId id="294" r:id="rId28"/>
    <p:sldId id="265" r:id="rId29"/>
    <p:sldId id="297" r:id="rId30"/>
    <p:sldId id="298" r:id="rId31"/>
    <p:sldId id="266" r:id="rId32"/>
    <p:sldId id="267" r:id="rId33"/>
    <p:sldId id="268" r:id="rId34"/>
    <p:sldId id="269" r:id="rId35"/>
    <p:sldId id="270" r:id="rId36"/>
    <p:sldId id="271" r:id="rId37"/>
    <p:sldId id="272" r:id="rId38"/>
    <p:sldId id="273" r:id="rId39"/>
  </p:sldIdLst>
  <p:sldSz cx="9144000" cy="6858000" type="screen4x3"/>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歌" userId="d8a25b1d-6c3e-4cc3-9e77-5cd4abedca6a" providerId="ADAL" clId="{925E9F55-C956-4B2C-A8A8-0CD806BAB6B4}"/>
    <pc:docChg chg="custSel modSld">
      <pc:chgData name="高歌" userId="d8a25b1d-6c3e-4cc3-9e77-5cd4abedca6a" providerId="ADAL" clId="{925E9F55-C956-4B2C-A8A8-0CD806BAB6B4}" dt="2022-12-29T23:33:31.107" v="3" actId="478"/>
      <pc:docMkLst>
        <pc:docMk/>
      </pc:docMkLst>
      <pc:sldChg chg="delSp mod">
        <pc:chgData name="高歌" userId="d8a25b1d-6c3e-4cc3-9e77-5cd4abedca6a" providerId="ADAL" clId="{925E9F55-C956-4B2C-A8A8-0CD806BAB6B4}" dt="2022-12-29T23:33:12.479" v="0" actId="478"/>
        <pc:sldMkLst>
          <pc:docMk/>
          <pc:sldMk cId="0" sldId="257"/>
        </pc:sldMkLst>
        <pc:spChg chg="del">
          <ac:chgData name="高歌" userId="d8a25b1d-6c3e-4cc3-9e77-5cd4abedca6a" providerId="ADAL" clId="{925E9F55-C956-4B2C-A8A8-0CD806BAB6B4}" dt="2022-12-29T23:33:12.479" v="0" actId="478"/>
          <ac:spMkLst>
            <pc:docMk/>
            <pc:sldMk cId="0" sldId="257"/>
            <ac:spMk id="3" creationId="{00000000-0000-0000-0000-000000000000}"/>
          </ac:spMkLst>
        </pc:spChg>
      </pc:sldChg>
      <pc:sldChg chg="delSp mod">
        <pc:chgData name="高歌" userId="d8a25b1d-6c3e-4cc3-9e77-5cd4abedca6a" providerId="ADAL" clId="{925E9F55-C956-4B2C-A8A8-0CD806BAB6B4}" dt="2022-12-29T23:33:31.107" v="3" actId="478"/>
        <pc:sldMkLst>
          <pc:docMk/>
          <pc:sldMk cId="0" sldId="267"/>
        </pc:sldMkLst>
        <pc:spChg chg="del">
          <ac:chgData name="高歌" userId="d8a25b1d-6c3e-4cc3-9e77-5cd4abedca6a" providerId="ADAL" clId="{925E9F55-C956-4B2C-A8A8-0CD806BAB6B4}" dt="2022-12-29T23:33:31.107" v="3" actId="478"/>
          <ac:spMkLst>
            <pc:docMk/>
            <pc:sldMk cId="0" sldId="267"/>
            <ac:spMk id="2" creationId="{00000000-0000-0000-0000-000000000000}"/>
          </ac:spMkLst>
        </pc:spChg>
      </pc:sldChg>
      <pc:sldChg chg="delSp mod">
        <pc:chgData name="高歌" userId="d8a25b1d-6c3e-4cc3-9e77-5cd4abedca6a" providerId="ADAL" clId="{925E9F55-C956-4B2C-A8A8-0CD806BAB6B4}" dt="2022-12-29T23:33:18.181" v="1" actId="478"/>
        <pc:sldMkLst>
          <pc:docMk/>
          <pc:sldMk cId="0" sldId="293"/>
        </pc:sldMkLst>
        <pc:spChg chg="del">
          <ac:chgData name="高歌" userId="d8a25b1d-6c3e-4cc3-9e77-5cd4abedca6a" providerId="ADAL" clId="{925E9F55-C956-4B2C-A8A8-0CD806BAB6B4}" dt="2022-12-29T23:33:18.181" v="1" actId="478"/>
          <ac:spMkLst>
            <pc:docMk/>
            <pc:sldMk cId="0" sldId="293"/>
            <ac:spMk id="3" creationId="{00000000-0000-0000-0000-000000000000}"/>
          </ac:spMkLst>
        </pc:spChg>
      </pc:sldChg>
      <pc:sldChg chg="delSp mod">
        <pc:chgData name="高歌" userId="d8a25b1d-6c3e-4cc3-9e77-5cd4abedca6a" providerId="ADAL" clId="{925E9F55-C956-4B2C-A8A8-0CD806BAB6B4}" dt="2022-12-29T23:33:27.249" v="2" actId="478"/>
        <pc:sldMkLst>
          <pc:docMk/>
          <pc:sldMk cId="0" sldId="294"/>
        </pc:sldMkLst>
        <pc:spChg chg="del">
          <ac:chgData name="高歌" userId="d8a25b1d-6c3e-4cc3-9e77-5cd4abedca6a" providerId="ADAL" clId="{925E9F55-C956-4B2C-A8A8-0CD806BAB6B4}" dt="2022-12-29T23:33:27.249" v="2" actId="478"/>
          <ac:spMkLst>
            <pc:docMk/>
            <pc:sldMk cId="0" sldId="29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7F5F7-98AE-479E-AA18-29DC5768401D}" type="datetimeFigureOut">
              <a:rPr lang="zh-CN" altLang="en-US" smtClean="0"/>
              <a:t>2022/12/30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8E389-3816-46F9-8275-322E89A3612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E62463CD-33B2-4FF4-AB90-3A8A5F97AB92}" type="slidenum">
              <a:rPr lang="en-US" altLang="zh-CN"/>
              <a:t>2</a:t>
            </a:fld>
            <a:endParaRPr lang="en-US" altLang="zh-CN"/>
          </a:p>
        </p:txBody>
      </p:sp>
      <p:sp>
        <p:nvSpPr>
          <p:cNvPr id="18435" name="Rectangle 2"/>
          <p:cNvSpPr>
            <a:spLocks noGrp="1" noRot="1" noChangeAspect="1" noChangeArrowheads="1" noTextEdit="1"/>
          </p:cNvSpPr>
          <p:nvPr>
            <p:ph type="sldImg"/>
          </p:nvPr>
        </p:nvSpPr>
        <p:spPr>
          <a:solidFill>
            <a:srgbClr val="FFFFFF"/>
          </a:solidFill>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650875" y="406400"/>
            <a:ext cx="5556250" cy="4167188"/>
          </a:xfrm>
        </p:spPr>
      </p:sp>
      <p:sp>
        <p:nvSpPr>
          <p:cNvPr id="35842" name="Rectangle 3"/>
          <p:cNvSpPr>
            <a:spLocks noGrp="1" noChangeArrowheads="1"/>
          </p:cNvSpPr>
          <p:nvPr>
            <p:ph type="body" idx="1"/>
          </p:nvPr>
        </p:nvSpPr>
        <p:spPr>
          <a:xfrm>
            <a:off x="685800" y="4344988"/>
            <a:ext cx="5486400" cy="4113212"/>
          </a:xfrm>
          <a:noFill/>
        </p:spPr>
        <p:txBody>
          <a:bodyPr/>
          <a:lstStyle/>
          <a:p>
            <a:pPr eaLnBrk="1" hangingPunct="1"/>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FC3B1EE-FBD2-4BC5-ACEF-0EAB33082E02}" type="datetimeFigureOut">
              <a:rPr lang="zh-CN" altLang="en-US" smtClean="0"/>
              <a:t>2022/12/30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3E9AE2-C665-4686-A412-F631175582C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3B1EE-FBD2-4BC5-ACEF-0EAB33082E02}" type="datetimeFigureOut">
              <a:rPr lang="zh-CN" altLang="en-US" smtClean="0"/>
              <a:t>2022/12/30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E9AE2-C665-4686-A412-F631175582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NP-hard_&#30334;&#24230;&#30334;&#31185;.pdf"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lgn="ctr">
              <a:buNone/>
            </a:pPr>
            <a:r>
              <a:rPr lang="en-US" altLang="zh-CN" sz="4800" dirty="0"/>
              <a:t>Session 13</a:t>
            </a:r>
          </a:p>
          <a:p>
            <a:pPr algn="ctr">
              <a:buNone/>
            </a:pPr>
            <a:r>
              <a:rPr lang="en-US" altLang="zh-CN" sz="4800" dirty="0"/>
              <a:t>Regression Testing</a:t>
            </a:r>
          </a:p>
          <a:p>
            <a:endParaRPr lang="en-US" altLang="zh-CN" sz="4800" dirty="0"/>
          </a:p>
          <a:p>
            <a:pPr algn="r">
              <a:buNone/>
            </a:pPr>
            <a:r>
              <a:rPr lang="en-US" altLang="zh-CN" sz="3600" dirty="0"/>
              <a:t>chengbaolei@suda.edu.cn</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minimization</a:t>
            </a:r>
          </a:p>
        </p:txBody>
      </p:sp>
      <p:sp>
        <p:nvSpPr>
          <p:cNvPr id="3" name="内容占位符 2"/>
          <p:cNvSpPr>
            <a:spLocks noGrp="1"/>
          </p:cNvSpPr>
          <p:nvPr>
            <p:ph idx="1"/>
          </p:nvPr>
        </p:nvSpPr>
        <p:spPr/>
        <p:txBody>
          <a:bodyPr/>
          <a:lstStyle/>
          <a:p>
            <a:r>
              <a:rPr lang="en-US" altLang="zh-CN" dirty="0"/>
              <a:t>Aim to identify redundant test cases and to remove them from the test suite in order to reduce the size of the test suite</a:t>
            </a:r>
          </a:p>
          <a:p>
            <a:r>
              <a:rPr lang="en-US" altLang="zh-CN" dirty="0"/>
              <a:t>Note that the minimal hitting set formulation of the test suite minimization problem depends on the assumption that </a:t>
            </a:r>
            <a:r>
              <a:rPr lang="en-US" altLang="zh-CN" dirty="0">
                <a:solidFill>
                  <a:srgbClr val="FF0000"/>
                </a:solidFill>
              </a:rPr>
              <a:t>each </a:t>
            </a:r>
            <a:r>
              <a:rPr lang="en-US" altLang="zh-CN" i="1" dirty="0" err="1">
                <a:solidFill>
                  <a:srgbClr val="FF0000"/>
                </a:solidFill>
                <a:latin typeface="Times New Roman" panose="02020603050405020304" pitchFamily="18" charset="0"/>
                <a:cs typeface="Times New Roman" panose="02020603050405020304" pitchFamily="18" charset="0"/>
              </a:rPr>
              <a:t>r</a:t>
            </a:r>
            <a:r>
              <a:rPr lang="en-US" altLang="zh-CN" i="1" baseline="-25000" dirty="0" err="1">
                <a:solidFill>
                  <a:srgbClr val="FF0000"/>
                </a:solidFill>
                <a:latin typeface="Times New Roman" panose="02020603050405020304" pitchFamily="18" charset="0"/>
                <a:cs typeface="Times New Roman" panose="02020603050405020304" pitchFamily="18" charset="0"/>
              </a:rPr>
              <a:t>i</a:t>
            </a:r>
            <a:r>
              <a:rPr lang="en-US" altLang="zh-CN" i="1"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rPr>
              <a:t>can be satisfied by a single test case</a:t>
            </a:r>
            <a:r>
              <a:rPr lang="en-US" altLang="zh-CN" dirty="0"/>
              <a:t>. In practice, this may not be true.</a:t>
            </a:r>
          </a:p>
          <a:p>
            <a:endParaRPr lang="en-US" altLang="zh-CN"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minimization</a:t>
            </a:r>
            <a:endParaRPr lang="zh-CN" altLang="en-US" dirty="0"/>
          </a:p>
        </p:txBody>
      </p:sp>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032" y="1690689"/>
            <a:ext cx="4059936" cy="2440280"/>
          </a:xfrm>
          <a:prstGeom prst="rect">
            <a:avLst/>
          </a:prstGeom>
        </p:spPr>
      </p:pic>
      <p:pic>
        <p:nvPicPr>
          <p:cNvPr id="5" name="图片 4"/>
          <p:cNvPicPr>
            <a:picLocks noChangeAspect="1"/>
          </p:cNvPicPr>
          <p:nvPr/>
        </p:nvPicPr>
        <p:blipFill>
          <a:blip r:embed="rId3"/>
          <a:stretch>
            <a:fillRect/>
          </a:stretch>
        </p:blipFill>
        <p:spPr>
          <a:xfrm>
            <a:off x="1891753" y="4783080"/>
            <a:ext cx="5556452" cy="112288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1754" y="4401970"/>
            <a:ext cx="5489948" cy="388806"/>
          </a:xfrm>
          <a:prstGeom prst="rect">
            <a:avLst/>
          </a:prstGeom>
        </p:spPr>
      </p:pic>
      <p:sp>
        <p:nvSpPr>
          <p:cNvPr id="7" name="文本框 6"/>
          <p:cNvSpPr txBox="1"/>
          <p:nvPr/>
        </p:nvSpPr>
        <p:spPr>
          <a:xfrm>
            <a:off x="2192264" y="6255414"/>
            <a:ext cx="3481607" cy="369332"/>
          </a:xfrm>
          <a:prstGeom prst="rect">
            <a:avLst/>
          </a:prstGeom>
          <a:noFill/>
        </p:spPr>
        <p:txBody>
          <a:bodyPr wrap="square" rtlCol="0">
            <a:spAutoFit/>
          </a:bodyPr>
          <a:lstStyle/>
          <a:p>
            <a:r>
              <a:rPr lang="zh-CN" altLang="en-US" b="1" dirty="0">
                <a:solidFill>
                  <a:srgbClr val="0000CC"/>
                </a:solidFill>
              </a:rPr>
              <a:t>最小化</a:t>
            </a:r>
            <a:r>
              <a:rPr lang="en-US" altLang="zh-CN" b="1" dirty="0">
                <a:solidFill>
                  <a:srgbClr val="0000CC"/>
                </a:solidFill>
                <a:sym typeface="Wingdings" panose="05000000000000000000" pitchFamily="2" charset="2"/>
              </a:rPr>
              <a:t></a:t>
            </a:r>
            <a:r>
              <a:rPr lang="en-US" altLang="zh-CN" b="1" dirty="0">
                <a:solidFill>
                  <a:srgbClr val="0000CC"/>
                </a:solidFill>
                <a:sym typeface="Wingdings" panose="05000000000000000000" pitchFamily="2" charset="2"/>
                <a:hlinkClick r:id="rId5" action="ppaction://hlinkfile"/>
              </a:rPr>
              <a:t>NP-Hard</a:t>
            </a:r>
            <a:endParaRPr lang="zh-CN" altLang="en-US" b="1" dirty="0">
              <a:solidFill>
                <a:srgbClr val="0000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3208" y="0"/>
            <a:ext cx="4059936" cy="2440280"/>
          </a:xfrm>
        </p:spPr>
      </p:pic>
      <p:sp>
        <p:nvSpPr>
          <p:cNvPr id="6" name="矩形 5"/>
          <p:cNvSpPr/>
          <p:nvPr/>
        </p:nvSpPr>
        <p:spPr>
          <a:xfrm>
            <a:off x="274320" y="2440280"/>
            <a:ext cx="8796528" cy="4401205"/>
          </a:xfrm>
          <a:prstGeom prst="rect">
            <a:avLst/>
          </a:prstGeom>
        </p:spPr>
        <p:txBody>
          <a:bodyPr wrap="square">
            <a:spAutoFit/>
          </a:bodyPr>
          <a:lstStyle/>
          <a:p>
            <a:r>
              <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rPr>
              <a:t>Greedy: </a:t>
            </a:r>
            <a:r>
              <a:rPr lang="en-US" altLang="zh-CN" sz="2000" dirty="0">
                <a:latin typeface="Arial Unicode MS" panose="020B0604020202020204" charset="-122"/>
                <a:ea typeface="Arial Unicode MS" panose="020B0604020202020204" charset="-122"/>
                <a:cs typeface="Arial Unicode MS" panose="020B0604020202020204" charset="-122"/>
              </a:rPr>
              <a:t>select the test case that satisfies the maximum number of test requirements.    </a:t>
            </a:r>
            <a:r>
              <a:rPr lang="en-US" altLang="zh-CN" sz="2000" i="1" dirty="0">
                <a:latin typeface="Arial Unicode MS" panose="020B0604020202020204" charset="-122"/>
                <a:ea typeface="Arial Unicode MS" panose="020B0604020202020204" charset="-122"/>
                <a:cs typeface="Arial Unicode MS" panose="020B0604020202020204" charset="-122"/>
              </a:rPr>
              <a:t>t1-t2-t3-t4</a:t>
            </a:r>
          </a:p>
          <a:p>
            <a:endPar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endParaRPr>
          </a:p>
          <a:p>
            <a:r>
              <a:rPr lang="en-US" altLang="zh-CN" sz="2000" dirty="0">
                <a:latin typeface="Arial Unicode MS" panose="020B0604020202020204" charset="-122"/>
                <a:ea typeface="Arial Unicode MS" panose="020B0604020202020204" charset="-122"/>
                <a:cs typeface="Arial Unicode MS" panose="020B0604020202020204" charset="-122"/>
              </a:rPr>
              <a:t>Additional Greedy: select the test case that satisfies the maximum number of </a:t>
            </a:r>
            <a:r>
              <a:rPr lang="en-US" altLang="zh-CN" sz="2000" dirty="0">
                <a:solidFill>
                  <a:srgbClr val="FF0000"/>
                </a:solidFill>
                <a:latin typeface="Arial Unicode MS" panose="020B0604020202020204" charset="-122"/>
                <a:ea typeface="Arial Unicode MS" panose="020B0604020202020204" charset="-122"/>
                <a:cs typeface="Arial Unicode MS" panose="020B0604020202020204" charset="-122"/>
              </a:rPr>
              <a:t>unsatisfied</a:t>
            </a:r>
            <a:r>
              <a:rPr lang="en-US" altLang="zh-CN" sz="2000" dirty="0">
                <a:latin typeface="Arial Unicode MS" panose="020B0604020202020204" charset="-122"/>
                <a:ea typeface="Arial Unicode MS" panose="020B0604020202020204" charset="-122"/>
                <a:cs typeface="Arial Unicode MS" panose="020B0604020202020204" charset="-122"/>
              </a:rPr>
              <a:t> test requirements.   </a:t>
            </a:r>
            <a:r>
              <a:rPr lang="en-US" altLang="zh-CN" sz="2000" i="1" dirty="0">
                <a:latin typeface="Arial Unicode MS" panose="020B0604020202020204" charset="-122"/>
                <a:ea typeface="Arial Unicode MS" panose="020B0604020202020204" charset="-122"/>
                <a:cs typeface="Arial Unicode MS" panose="020B0604020202020204" charset="-122"/>
              </a:rPr>
              <a:t>t1-t2-t3/t5-t4</a:t>
            </a:r>
          </a:p>
          <a:p>
            <a:endPar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endParaRPr>
          </a:p>
          <a:p>
            <a:r>
              <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rPr>
              <a:t>GE: first select all </a:t>
            </a:r>
            <a:r>
              <a:rPr lang="en-US" altLang="zh-CN" sz="2000" b="0" i="0" u="none" strike="noStrike" baseline="0" dirty="0">
                <a:solidFill>
                  <a:srgbClr val="FF0000"/>
                </a:solidFill>
                <a:latin typeface="Arial Unicode MS" panose="020B0604020202020204" charset="-122"/>
                <a:ea typeface="Arial Unicode MS" panose="020B0604020202020204" charset="-122"/>
                <a:cs typeface="Arial Unicode MS" panose="020B0604020202020204" charset="-122"/>
              </a:rPr>
              <a:t>essential</a:t>
            </a:r>
            <a:r>
              <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rPr>
              <a:t> test cases in the test suite; for the remaining test</a:t>
            </a:r>
          </a:p>
          <a:p>
            <a:r>
              <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rPr>
              <a:t>requirements, use the additional greedy algorithm, i.e. select the test case that satisfies the maximum number of unsatisfied test requirements. </a:t>
            </a:r>
            <a:r>
              <a:rPr lang="en-US" altLang="zh-CN" sz="2000" i="1" dirty="0">
                <a:latin typeface="Arial Unicode MS" panose="020B0604020202020204" charset="-122"/>
                <a:ea typeface="Arial Unicode MS" panose="020B0604020202020204" charset="-122"/>
                <a:cs typeface="Arial Unicode MS" panose="020B0604020202020204" charset="-122"/>
              </a:rPr>
              <a:t>t2-t4-t3</a:t>
            </a:r>
            <a:endParaRPr lang="en-US" altLang="zh-CN" sz="2000" b="0" i="1" u="none" strike="noStrike" baseline="0" dirty="0">
              <a:latin typeface="Arial Unicode MS" panose="020B0604020202020204" charset="-122"/>
              <a:ea typeface="Arial Unicode MS" panose="020B0604020202020204" charset="-122"/>
              <a:cs typeface="Arial Unicode MS" panose="020B0604020202020204" charset="-122"/>
            </a:endParaRPr>
          </a:p>
          <a:p>
            <a:endPar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endParaRPr>
          </a:p>
          <a:p>
            <a:r>
              <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rPr>
              <a:t>GRE heuristic: first remove all </a:t>
            </a:r>
            <a:r>
              <a:rPr lang="en-US" altLang="zh-CN" sz="2000" b="0" i="0" u="none" strike="noStrike" baseline="0" dirty="0">
                <a:solidFill>
                  <a:srgbClr val="FF0000"/>
                </a:solidFill>
                <a:latin typeface="Arial Unicode MS" panose="020B0604020202020204" charset="-122"/>
                <a:ea typeface="Arial Unicode MS" panose="020B0604020202020204" charset="-122"/>
                <a:cs typeface="Arial Unicode MS" panose="020B0604020202020204" charset="-122"/>
              </a:rPr>
              <a:t>redundant</a:t>
            </a:r>
            <a:r>
              <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rPr>
              <a:t> test cases in the test suite, which may make some test cases essential; then perform the GE heuristic on the reduced test suite.  </a:t>
            </a:r>
            <a:r>
              <a:rPr lang="en-US" altLang="zh-CN" sz="2000" i="1" dirty="0">
                <a:latin typeface="Arial Unicode MS" panose="020B0604020202020204" charset="-122"/>
                <a:ea typeface="Arial Unicode MS" panose="020B0604020202020204" charset="-122"/>
                <a:cs typeface="Arial Unicode MS" panose="020B0604020202020204" charset="-122"/>
              </a:rPr>
              <a:t>t2-t4-t3</a:t>
            </a:r>
          </a:p>
          <a:p>
            <a:endParaRPr lang="en-US" altLang="zh-CN" sz="2000" b="0" i="0" u="none" strike="noStrike" baseline="0" dirty="0">
              <a:latin typeface="Arial Unicode MS" panose="020B0604020202020204" charset="-122"/>
              <a:ea typeface="Arial Unicode MS" panose="020B0604020202020204" charset="-122"/>
              <a:cs typeface="Arial Unicode MS" panose="020B0604020202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endParaRPr lang="zh-CN" altLang="en-US" dirty="0"/>
          </a:p>
        </p:txBody>
      </p:sp>
      <p:graphicFrame>
        <p:nvGraphicFramePr>
          <p:cNvPr id="5" name="表格 4"/>
          <p:cNvGraphicFramePr>
            <a:graphicFrameLocks noGrp="1"/>
          </p:cNvGraphicFramePr>
          <p:nvPr/>
        </p:nvGraphicFramePr>
        <p:xfrm>
          <a:off x="1522614" y="1796007"/>
          <a:ext cx="6098772" cy="3083486"/>
        </p:xfrm>
        <a:graphic>
          <a:graphicData uri="http://schemas.openxmlformats.org/drawingml/2006/table">
            <a:tbl>
              <a:tblPr firstRow="1" bandRow="1">
                <a:tableStyleId>{5C22544A-7EE6-4342-B048-85BDC9FD1C3A}</a:tableStyleId>
              </a:tblPr>
              <a:tblGrid>
                <a:gridCol w="1016462">
                  <a:extLst>
                    <a:ext uri="{9D8B030D-6E8A-4147-A177-3AD203B41FA5}">
                      <a16:colId xmlns:a16="http://schemas.microsoft.com/office/drawing/2014/main" val="20000"/>
                    </a:ext>
                  </a:extLst>
                </a:gridCol>
                <a:gridCol w="1016462">
                  <a:extLst>
                    <a:ext uri="{9D8B030D-6E8A-4147-A177-3AD203B41FA5}">
                      <a16:colId xmlns:a16="http://schemas.microsoft.com/office/drawing/2014/main" val="20001"/>
                    </a:ext>
                  </a:extLst>
                </a:gridCol>
                <a:gridCol w="1016462">
                  <a:extLst>
                    <a:ext uri="{9D8B030D-6E8A-4147-A177-3AD203B41FA5}">
                      <a16:colId xmlns:a16="http://schemas.microsoft.com/office/drawing/2014/main" val="20002"/>
                    </a:ext>
                  </a:extLst>
                </a:gridCol>
                <a:gridCol w="1016462">
                  <a:extLst>
                    <a:ext uri="{9D8B030D-6E8A-4147-A177-3AD203B41FA5}">
                      <a16:colId xmlns:a16="http://schemas.microsoft.com/office/drawing/2014/main" val="20003"/>
                    </a:ext>
                  </a:extLst>
                </a:gridCol>
                <a:gridCol w="1016462">
                  <a:extLst>
                    <a:ext uri="{9D8B030D-6E8A-4147-A177-3AD203B41FA5}">
                      <a16:colId xmlns:a16="http://schemas.microsoft.com/office/drawing/2014/main" val="20004"/>
                    </a:ext>
                  </a:extLst>
                </a:gridCol>
                <a:gridCol w="1016462">
                  <a:extLst>
                    <a:ext uri="{9D8B030D-6E8A-4147-A177-3AD203B41FA5}">
                      <a16:colId xmlns:a16="http://schemas.microsoft.com/office/drawing/2014/main" val="20005"/>
                    </a:ext>
                  </a:extLst>
                </a:gridCol>
              </a:tblGrid>
              <a:tr h="440498">
                <a:tc>
                  <a:txBody>
                    <a:bodyPr/>
                    <a:lstStyle/>
                    <a:p>
                      <a:pPr algn="ctr"/>
                      <a:endParaRPr lang="zh-CN" altLang="en-US" dirty="0"/>
                    </a:p>
                  </a:txBody>
                  <a:tcPr/>
                </a:tc>
                <a:tc>
                  <a:txBody>
                    <a:bodyPr/>
                    <a:lstStyle/>
                    <a:p>
                      <a:pPr algn="ctr"/>
                      <a:r>
                        <a:rPr lang="en-US" altLang="zh-CN" dirty="0"/>
                        <a:t>r1</a:t>
                      </a:r>
                      <a:endParaRPr lang="zh-CN" altLang="en-US" dirty="0"/>
                    </a:p>
                  </a:txBody>
                  <a:tcPr/>
                </a:tc>
                <a:tc>
                  <a:txBody>
                    <a:bodyPr/>
                    <a:lstStyle/>
                    <a:p>
                      <a:pPr algn="ctr"/>
                      <a:r>
                        <a:rPr lang="en-US" altLang="zh-CN" dirty="0"/>
                        <a:t>r2</a:t>
                      </a:r>
                      <a:endParaRPr lang="zh-CN" altLang="en-US" dirty="0"/>
                    </a:p>
                  </a:txBody>
                  <a:tcPr/>
                </a:tc>
                <a:tc>
                  <a:txBody>
                    <a:bodyPr/>
                    <a:lstStyle/>
                    <a:p>
                      <a:pPr algn="ctr"/>
                      <a:r>
                        <a:rPr lang="en-US" altLang="zh-CN" dirty="0"/>
                        <a:t>r3</a:t>
                      </a:r>
                      <a:endParaRPr lang="zh-CN" altLang="en-US" dirty="0"/>
                    </a:p>
                  </a:txBody>
                  <a:tcPr/>
                </a:tc>
                <a:tc>
                  <a:txBody>
                    <a:bodyPr/>
                    <a:lstStyle/>
                    <a:p>
                      <a:pPr algn="ctr"/>
                      <a:r>
                        <a:rPr lang="en-US" altLang="zh-CN" dirty="0"/>
                        <a:t>r4</a:t>
                      </a:r>
                      <a:endParaRPr lang="zh-CN" altLang="en-US" dirty="0"/>
                    </a:p>
                  </a:txBody>
                  <a:tcPr/>
                </a:tc>
                <a:tc>
                  <a:txBody>
                    <a:bodyPr/>
                    <a:lstStyle/>
                    <a:p>
                      <a:pPr algn="ctr"/>
                      <a:r>
                        <a:rPr lang="en-US" altLang="zh-CN" dirty="0"/>
                        <a:t>r5</a:t>
                      </a:r>
                      <a:endParaRPr lang="zh-CN" altLang="en-US" dirty="0"/>
                    </a:p>
                  </a:txBody>
                  <a:tcPr/>
                </a:tc>
                <a:extLst>
                  <a:ext uri="{0D108BD9-81ED-4DB2-BD59-A6C34878D82A}">
                    <a16:rowId xmlns:a16="http://schemas.microsoft.com/office/drawing/2014/main" val="10000"/>
                  </a:ext>
                </a:extLst>
              </a:tr>
              <a:tr h="440498">
                <a:tc>
                  <a:txBody>
                    <a:bodyPr/>
                    <a:lstStyle/>
                    <a:p>
                      <a:pPr algn="ctr"/>
                      <a:r>
                        <a:rPr lang="en-US" altLang="zh-CN" dirty="0"/>
                        <a:t>t1</a:t>
                      </a:r>
                      <a:endParaRPr lang="zh-CN" altLang="en-US" dirty="0"/>
                    </a:p>
                  </a:txBody>
                  <a:tcPr/>
                </a:tc>
                <a:tc>
                  <a:txBody>
                    <a:bodyPr/>
                    <a:lstStyle/>
                    <a:p>
                      <a:pPr algn="ctr"/>
                      <a:r>
                        <a:rPr lang="en-US" altLang="zh-CN" dirty="0"/>
                        <a:t>X</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0001"/>
                  </a:ext>
                </a:extLst>
              </a:tr>
              <a:tr h="440498">
                <a:tc>
                  <a:txBody>
                    <a:bodyPr/>
                    <a:lstStyle/>
                    <a:p>
                      <a:pPr algn="ctr"/>
                      <a:r>
                        <a:rPr lang="en-US" altLang="zh-CN" dirty="0"/>
                        <a:t>t2</a:t>
                      </a:r>
                      <a:endParaRPr lang="zh-CN" altLang="en-US" dirty="0"/>
                    </a:p>
                  </a:txBody>
                  <a:tcPr/>
                </a:tc>
                <a:tc>
                  <a:txBody>
                    <a:bodyPr/>
                    <a:lstStyle/>
                    <a:p>
                      <a:pPr algn="ctr"/>
                      <a:endParaRPr lang="zh-CN" altLang="en-US"/>
                    </a:p>
                  </a:txBody>
                  <a:tcPr/>
                </a:tc>
                <a:tc>
                  <a:txBody>
                    <a:bodyPr/>
                    <a:lstStyle/>
                    <a:p>
                      <a:pPr algn="ctr"/>
                      <a:r>
                        <a:rPr lang="en-US" altLang="zh-CN" dirty="0"/>
                        <a:t>X</a:t>
                      </a:r>
                      <a:endParaRPr lang="zh-CN" altLang="en-US" dirty="0"/>
                    </a:p>
                  </a:txBody>
                  <a:tcPr/>
                </a:tc>
                <a:tc>
                  <a:txBody>
                    <a:bodyPr/>
                    <a:lstStyle/>
                    <a:p>
                      <a:pPr algn="ctr"/>
                      <a:r>
                        <a:rPr lang="en-US" altLang="zh-CN" dirty="0"/>
                        <a:t>X</a:t>
                      </a:r>
                      <a:endParaRPr lang="zh-CN" altLang="en-US" dirty="0"/>
                    </a:p>
                  </a:txBody>
                  <a:tcPr/>
                </a:tc>
                <a:tc>
                  <a:txBody>
                    <a:bodyPr/>
                    <a:lstStyle/>
                    <a:p>
                      <a:pPr algn="ctr"/>
                      <a:r>
                        <a:rPr lang="en-US" altLang="zh-CN" dirty="0"/>
                        <a:t>X</a:t>
                      </a:r>
                      <a:endParaRPr lang="zh-CN" altLang="en-US" dirty="0"/>
                    </a:p>
                  </a:txBody>
                  <a:tcPr/>
                </a:tc>
                <a:tc>
                  <a:txBody>
                    <a:bodyPr/>
                    <a:lstStyle/>
                    <a:p>
                      <a:pPr algn="ctr"/>
                      <a:r>
                        <a:rPr lang="en-US" altLang="zh-CN" dirty="0"/>
                        <a:t>X</a:t>
                      </a:r>
                      <a:endParaRPr lang="zh-CN" altLang="en-US" dirty="0"/>
                    </a:p>
                  </a:txBody>
                  <a:tcPr/>
                </a:tc>
                <a:extLst>
                  <a:ext uri="{0D108BD9-81ED-4DB2-BD59-A6C34878D82A}">
                    <a16:rowId xmlns:a16="http://schemas.microsoft.com/office/drawing/2014/main" val="10002"/>
                  </a:ext>
                </a:extLst>
              </a:tr>
              <a:tr h="440498">
                <a:tc>
                  <a:txBody>
                    <a:bodyPr/>
                    <a:lstStyle/>
                    <a:p>
                      <a:pPr algn="ctr"/>
                      <a:r>
                        <a:rPr lang="en-US" altLang="zh-CN" dirty="0"/>
                        <a:t>t3</a:t>
                      </a:r>
                      <a:endParaRPr lang="zh-CN" altLang="en-US" dirty="0"/>
                    </a:p>
                  </a:txBody>
                  <a:tcPr/>
                </a:tc>
                <a:tc>
                  <a:txBody>
                    <a:bodyPr/>
                    <a:lstStyle/>
                    <a:p>
                      <a:pPr algn="ctr"/>
                      <a:endParaRPr lang="zh-CN" altLang="en-US"/>
                    </a:p>
                  </a:txBody>
                  <a:tcPr/>
                </a:tc>
                <a:tc>
                  <a:txBody>
                    <a:bodyPr/>
                    <a:lstStyle/>
                    <a:p>
                      <a:pPr algn="ctr"/>
                      <a:r>
                        <a:rPr lang="en-US" altLang="zh-CN" dirty="0"/>
                        <a:t>X</a:t>
                      </a:r>
                      <a:endParaRPr lang="zh-CN" altLang="en-US" dirty="0"/>
                    </a:p>
                  </a:txBody>
                  <a:tcPr/>
                </a:tc>
                <a:tc>
                  <a:txBody>
                    <a:bodyPr/>
                    <a:lstStyle/>
                    <a:p>
                      <a:pPr algn="ctr"/>
                      <a:endParaRPr lang="zh-CN" altLang="en-US" dirty="0"/>
                    </a:p>
                  </a:txBody>
                  <a:tcPr/>
                </a:tc>
                <a:tc>
                  <a:txBody>
                    <a:bodyPr/>
                    <a:lstStyle/>
                    <a:p>
                      <a:pPr algn="ctr"/>
                      <a:r>
                        <a:rPr lang="en-US" altLang="zh-CN" dirty="0"/>
                        <a:t>X</a:t>
                      </a:r>
                      <a:endParaRPr lang="zh-CN" altLang="en-US" dirty="0"/>
                    </a:p>
                  </a:txBody>
                  <a:tcPr/>
                </a:tc>
                <a:tc>
                  <a:txBody>
                    <a:bodyPr/>
                    <a:lstStyle/>
                    <a:p>
                      <a:pPr algn="ctr"/>
                      <a:r>
                        <a:rPr lang="en-US" altLang="zh-CN" dirty="0"/>
                        <a:t>X</a:t>
                      </a:r>
                      <a:endParaRPr lang="zh-CN" altLang="en-US" dirty="0"/>
                    </a:p>
                  </a:txBody>
                  <a:tcPr/>
                </a:tc>
                <a:extLst>
                  <a:ext uri="{0D108BD9-81ED-4DB2-BD59-A6C34878D82A}">
                    <a16:rowId xmlns:a16="http://schemas.microsoft.com/office/drawing/2014/main" val="10003"/>
                  </a:ext>
                </a:extLst>
              </a:tr>
              <a:tr h="440498">
                <a:tc>
                  <a:txBody>
                    <a:bodyPr/>
                    <a:lstStyle/>
                    <a:p>
                      <a:pPr algn="ctr"/>
                      <a:r>
                        <a:rPr lang="en-US" altLang="zh-CN" dirty="0"/>
                        <a:t>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X</a:t>
                      </a:r>
                      <a:endParaRPr lang="zh-CN" altLang="en-US" dirty="0"/>
                    </a:p>
                  </a:txBody>
                  <a:tcPr/>
                </a:tc>
                <a:tc>
                  <a:txBody>
                    <a:bodyPr/>
                    <a:lstStyle/>
                    <a:p>
                      <a:pPr algn="ctr"/>
                      <a:r>
                        <a:rPr lang="en-US" altLang="zh-CN" dirty="0"/>
                        <a:t>X</a:t>
                      </a:r>
                      <a:endParaRPr lang="zh-CN" altLang="en-US" dirty="0"/>
                    </a:p>
                  </a:txBody>
                  <a:tcPr/>
                </a:tc>
                <a:tc>
                  <a:txBody>
                    <a:bodyPr/>
                    <a:lstStyle/>
                    <a:p>
                      <a:pPr algn="ctr"/>
                      <a:r>
                        <a:rPr lang="en-US" altLang="zh-CN" dirty="0"/>
                        <a:t>X</a:t>
                      </a:r>
                      <a:endParaRPr lang="zh-CN" altLang="en-US" dirty="0"/>
                    </a:p>
                  </a:txBody>
                  <a:tcPr/>
                </a:tc>
                <a:extLst>
                  <a:ext uri="{0D108BD9-81ED-4DB2-BD59-A6C34878D82A}">
                    <a16:rowId xmlns:a16="http://schemas.microsoft.com/office/drawing/2014/main" val="10004"/>
                  </a:ext>
                </a:extLst>
              </a:tr>
              <a:tr h="440498">
                <a:tc>
                  <a:txBody>
                    <a:bodyPr/>
                    <a:lstStyle/>
                    <a:p>
                      <a:pPr algn="ctr"/>
                      <a:r>
                        <a:rPr lang="en-US" altLang="zh-CN" dirty="0"/>
                        <a:t>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X</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5"/>
                  </a:ext>
                </a:extLst>
              </a:tr>
              <a:tr h="440498">
                <a:tc>
                  <a:txBody>
                    <a:bodyPr/>
                    <a:lstStyle/>
                    <a:p>
                      <a:pPr algn="ctr"/>
                      <a:r>
                        <a:rPr lang="en-US" altLang="zh-CN" dirty="0"/>
                        <a:t>t6</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X</a:t>
                      </a:r>
                      <a:endParaRPr lang="zh-CN" altLang="en-US" dirty="0"/>
                    </a:p>
                  </a:txBody>
                  <a:tcPr/>
                </a:tc>
                <a:tc>
                  <a:txBody>
                    <a:bodyPr/>
                    <a:lstStyle/>
                    <a:p>
                      <a:pPr algn="ctr"/>
                      <a:r>
                        <a:rPr lang="en-US" altLang="zh-CN" dirty="0"/>
                        <a:t>X</a:t>
                      </a:r>
                      <a:endParaRPr lang="zh-CN" alt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91974"/>
            <a:ext cx="7886700" cy="1325563"/>
          </a:xfrm>
        </p:spPr>
        <p:txBody>
          <a:bodyPr/>
          <a:lstStyle/>
          <a:p>
            <a:r>
              <a:rPr lang="en-US" altLang="zh-CN" dirty="0"/>
              <a:t>Test case minimization</a:t>
            </a:r>
            <a:endParaRPr lang="zh-CN" altLang="en-US" dirty="0"/>
          </a:p>
        </p:txBody>
      </p:sp>
      <p:sp>
        <p:nvSpPr>
          <p:cNvPr id="3" name="内容占位符 2"/>
          <p:cNvSpPr>
            <a:spLocks noGrp="1"/>
          </p:cNvSpPr>
          <p:nvPr>
            <p:ph idx="1"/>
          </p:nvPr>
        </p:nvSpPr>
        <p:spPr>
          <a:xfrm>
            <a:off x="628650" y="1617537"/>
            <a:ext cx="8076438" cy="4351338"/>
          </a:xfrm>
        </p:spPr>
        <p:txBody>
          <a:bodyPr/>
          <a:lstStyle/>
          <a:p>
            <a:r>
              <a:rPr lang="en-US" altLang="zh-CN" dirty="0"/>
              <a:t>The </a:t>
            </a:r>
            <a:r>
              <a:rPr lang="en-US" altLang="zh-CN" dirty="0">
                <a:solidFill>
                  <a:srgbClr val="FF0000"/>
                </a:solidFill>
              </a:rPr>
              <a:t>effectiveness</a:t>
            </a:r>
            <a:r>
              <a:rPr lang="en-US" altLang="zh-CN" dirty="0"/>
              <a:t> of the minimization:</a:t>
            </a:r>
          </a:p>
          <a:p>
            <a:endParaRPr lang="en-US" altLang="zh-CN" dirty="0"/>
          </a:p>
          <a:p>
            <a:endParaRPr lang="en-US" altLang="zh-CN" dirty="0"/>
          </a:p>
          <a:p>
            <a:endParaRPr lang="en-US" altLang="zh-CN" dirty="0"/>
          </a:p>
          <a:p>
            <a:r>
              <a:rPr lang="en-US" altLang="zh-CN" dirty="0"/>
              <a:t>The </a:t>
            </a:r>
            <a:r>
              <a:rPr lang="en-US" altLang="zh-CN" dirty="0">
                <a:solidFill>
                  <a:srgbClr val="FF0000"/>
                </a:solidFill>
              </a:rPr>
              <a:t>impact</a:t>
            </a:r>
            <a:r>
              <a:rPr lang="en-US" altLang="zh-CN" dirty="0"/>
              <a:t> of test suite minimization was measured by calculating the reduction in fault detection effectiveness as follows:</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86" y="2359140"/>
            <a:ext cx="6160370" cy="72238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714" y="5163936"/>
            <a:ext cx="6669361" cy="6699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91974"/>
            <a:ext cx="7886700" cy="1325563"/>
          </a:xfrm>
        </p:spPr>
        <p:txBody>
          <a:bodyPr/>
          <a:lstStyle/>
          <a:p>
            <a:r>
              <a:rPr lang="en-US" altLang="zh-CN" dirty="0"/>
              <a:t>Test case selection</a:t>
            </a:r>
            <a:endParaRPr lang="zh-CN" altLang="en-US" dirty="0"/>
          </a:p>
        </p:txBody>
      </p:sp>
      <p:sp>
        <p:nvSpPr>
          <p:cNvPr id="3" name="内容占位符 2"/>
          <p:cNvSpPr>
            <a:spLocks noGrp="1"/>
          </p:cNvSpPr>
          <p:nvPr>
            <p:ph idx="1"/>
          </p:nvPr>
        </p:nvSpPr>
        <p:spPr>
          <a:xfrm>
            <a:off x="628650" y="1617537"/>
            <a:ext cx="7886700" cy="4351338"/>
          </a:xfrm>
        </p:spPr>
        <p:txBody>
          <a:bodyPr>
            <a:normAutofit/>
          </a:bodyPr>
          <a:lstStyle/>
          <a:p>
            <a:r>
              <a:rPr lang="en-US" altLang="zh-CN" dirty="0"/>
              <a:t>Reduce the number of test cases and satisfy the testing requirements. </a:t>
            </a:r>
          </a:p>
          <a:p>
            <a:r>
              <a:rPr lang="en-US" altLang="zh-CN" dirty="0"/>
              <a:t>Various test criteria </a:t>
            </a:r>
          </a:p>
          <a:p>
            <a:pPr lvl="1"/>
            <a:r>
              <a:rPr lang="en-US" altLang="zh-CN" dirty="0"/>
              <a:t>Fault detection ability</a:t>
            </a:r>
          </a:p>
          <a:p>
            <a:pPr lvl="1"/>
            <a:r>
              <a:rPr lang="en-US" altLang="zh-CN" dirty="0"/>
              <a:t>Code coverage</a:t>
            </a:r>
          </a:p>
          <a:p>
            <a:pPr lvl="1"/>
            <a:r>
              <a:rPr lang="en-US" altLang="zh-CN" dirty="0"/>
              <a:t>Time cost</a:t>
            </a:r>
          </a:p>
          <a:p>
            <a:pPr lvl="1"/>
            <a:r>
              <a:rPr lang="en-US" altLang="zh-CN" dirty="0"/>
              <a:t>Fault detection history</a:t>
            </a:r>
          </a:p>
          <a:p>
            <a:pPr lvl="1"/>
            <a:r>
              <a:rPr lang="en-US" altLang="zh-CN" dirty="0"/>
              <a:t>…</a:t>
            </a:r>
            <a:endParaRPr lang="zh-CN" altLang="en-US" dirty="0"/>
          </a:p>
        </p:txBody>
      </p:sp>
      <p:sp>
        <p:nvSpPr>
          <p:cNvPr id="4" name="圆角矩形标注 3"/>
          <p:cNvSpPr/>
          <p:nvPr/>
        </p:nvSpPr>
        <p:spPr>
          <a:xfrm>
            <a:off x="5373139" y="2334323"/>
            <a:ext cx="3142211" cy="749700"/>
          </a:xfrm>
          <a:prstGeom prst="wedgeRoundRectCallout">
            <a:avLst>
              <a:gd name="adj1" fmla="val -53108"/>
              <a:gd name="adj2" fmla="val -889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VS. test case minimization</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5129118"/>
            <a:ext cx="7183192" cy="13506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506" y="134302"/>
            <a:ext cx="7886700" cy="1325563"/>
          </a:xfrm>
        </p:spPr>
        <p:txBody>
          <a:bodyPr/>
          <a:lstStyle/>
          <a:p>
            <a:r>
              <a:rPr lang="en-US" altLang="zh-CN" dirty="0"/>
              <a:t>Test case selection</a:t>
            </a:r>
            <a:endParaRPr lang="zh-CN" altLang="en-US" dirty="0"/>
          </a:p>
        </p:txBody>
      </p:sp>
      <p:sp>
        <p:nvSpPr>
          <p:cNvPr id="3" name="内容占位符 2"/>
          <p:cNvSpPr>
            <a:spLocks noGrp="1"/>
          </p:cNvSpPr>
          <p:nvPr>
            <p:ph idx="1"/>
          </p:nvPr>
        </p:nvSpPr>
        <p:spPr>
          <a:xfrm>
            <a:off x="454914" y="1459864"/>
            <a:ext cx="8222742" cy="5142103"/>
          </a:xfrm>
        </p:spPr>
        <p:txBody>
          <a:bodyPr>
            <a:normAutofit lnSpcReduction="10000"/>
          </a:bodyPr>
          <a:lstStyle/>
          <a:p>
            <a:r>
              <a:rPr lang="en-US" altLang="zh-CN" dirty="0"/>
              <a:t>Classify test cases into </a:t>
            </a:r>
            <a:r>
              <a:rPr lang="en-US" altLang="zh-CN" dirty="0">
                <a:solidFill>
                  <a:srgbClr val="FF0000"/>
                </a:solidFill>
              </a:rPr>
              <a:t>five classes</a:t>
            </a:r>
            <a:r>
              <a:rPr lang="en-US" altLang="zh-CN" dirty="0"/>
              <a:t>. The first three classes consist of test cases which already exist in T.</a:t>
            </a:r>
          </a:p>
          <a:p>
            <a:pPr lvl="1">
              <a:spcAft>
                <a:spcPts val="600"/>
              </a:spcAft>
            </a:pPr>
            <a:r>
              <a:rPr lang="en-US" altLang="zh-CN" dirty="0"/>
              <a:t>Reusable: Reusable test cases execute the parts of the program that </a:t>
            </a:r>
            <a:r>
              <a:rPr lang="en-US" altLang="zh-CN" dirty="0">
                <a:solidFill>
                  <a:srgbClr val="FF0000"/>
                </a:solidFill>
              </a:rPr>
              <a:t>remain unchanged and common </a:t>
            </a:r>
            <a:r>
              <a:rPr lang="en-US" altLang="zh-CN" dirty="0"/>
              <a:t>to program P and P’. </a:t>
            </a:r>
          </a:p>
          <a:p>
            <a:pPr lvl="1">
              <a:spcAft>
                <a:spcPts val="600"/>
              </a:spcAft>
            </a:pPr>
            <a:r>
              <a:rPr lang="en-US" altLang="zh-CN" dirty="0"/>
              <a:t>Re-testable: Re-testable test cases execute the parts of P that </a:t>
            </a:r>
            <a:r>
              <a:rPr lang="en-US" altLang="zh-CN" dirty="0">
                <a:solidFill>
                  <a:srgbClr val="FF0000"/>
                </a:solidFill>
              </a:rPr>
              <a:t>get changed </a:t>
            </a:r>
            <a:r>
              <a:rPr lang="en-US" altLang="zh-CN" dirty="0"/>
              <a:t>in P’. </a:t>
            </a:r>
          </a:p>
          <a:p>
            <a:pPr lvl="1"/>
            <a:r>
              <a:rPr lang="en-US" altLang="zh-CN" dirty="0"/>
              <a:t>Obsolete</a:t>
            </a:r>
          </a:p>
          <a:p>
            <a:pPr lvl="2"/>
            <a:r>
              <a:rPr lang="en-US" altLang="zh-CN" sz="2400" dirty="0"/>
              <a:t>1) Their input/output relation get changed due to changes in specifications</a:t>
            </a:r>
          </a:p>
          <a:p>
            <a:pPr lvl="2"/>
            <a:r>
              <a:rPr lang="en-US" altLang="zh-CN" sz="2400" dirty="0"/>
              <a:t>2) They no longer test what they were designed to test due to modifications in the program</a:t>
            </a:r>
          </a:p>
          <a:p>
            <a:pPr lvl="2"/>
            <a:r>
              <a:rPr lang="en-US" altLang="zh-CN" sz="2400" dirty="0"/>
              <a:t>3) They are “structurally” test cases that no longer contribute to structural coverage of the program.</a:t>
            </a:r>
          </a:p>
          <a:p>
            <a:pPr lvl="1"/>
            <a:endParaRPr lang="en-US" altLang="zh-CN" dirty="0"/>
          </a:p>
          <a:p>
            <a:pPr lvl="1"/>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selection</a:t>
            </a:r>
            <a:endParaRPr lang="zh-CN" altLang="en-US" dirty="0"/>
          </a:p>
        </p:txBody>
      </p:sp>
      <p:sp>
        <p:nvSpPr>
          <p:cNvPr id="3" name="内容占位符 2"/>
          <p:cNvSpPr>
            <a:spLocks noGrp="1"/>
          </p:cNvSpPr>
          <p:nvPr>
            <p:ph idx="1"/>
          </p:nvPr>
        </p:nvSpPr>
        <p:spPr/>
        <p:txBody>
          <a:bodyPr>
            <a:normAutofit/>
          </a:bodyPr>
          <a:lstStyle/>
          <a:p>
            <a:r>
              <a:rPr lang="en-US" altLang="zh-CN" dirty="0"/>
              <a:t>The remaining two classes consist of test cases that are to be generated for the regression testing of P’.</a:t>
            </a:r>
          </a:p>
          <a:p>
            <a:pPr lvl="1">
              <a:spcAft>
                <a:spcPts val="600"/>
              </a:spcAft>
            </a:pPr>
            <a:r>
              <a:rPr lang="en-US" altLang="zh-CN" dirty="0"/>
              <a:t>New-structural: New-structural test cases test the modified program constructs that provide structural coverage of the modified parts in P’.</a:t>
            </a:r>
          </a:p>
          <a:p>
            <a:pPr lvl="1">
              <a:spcAft>
                <a:spcPts val="600"/>
              </a:spcAft>
            </a:pPr>
            <a:r>
              <a:rPr lang="en-US" altLang="zh-CN" dirty="0"/>
              <a:t>New-specification: New-specification test cases test the modified program specifications.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selection</a:t>
            </a:r>
            <a:endParaRPr lang="zh-CN" altLang="en-US" dirty="0"/>
          </a:p>
        </p:txBody>
      </p:sp>
      <p:sp>
        <p:nvSpPr>
          <p:cNvPr id="3" name="内容占位符 2"/>
          <p:cNvSpPr>
            <a:spLocks noGrp="1"/>
          </p:cNvSpPr>
          <p:nvPr>
            <p:ph idx="1"/>
          </p:nvPr>
        </p:nvSpPr>
        <p:spPr/>
        <p:txBody>
          <a:bodyPr>
            <a:normAutofit/>
          </a:bodyPr>
          <a:lstStyle/>
          <a:p>
            <a:r>
              <a:rPr lang="en-US" altLang="zh-CN" dirty="0"/>
              <a:t>Two execution traces </a:t>
            </a:r>
            <a:r>
              <a:rPr lang="en-US" altLang="zh-CN" i="1" dirty="0"/>
              <a:t>ET</a:t>
            </a:r>
            <a:r>
              <a:rPr lang="en-US" altLang="zh-CN" dirty="0"/>
              <a:t>(</a:t>
            </a:r>
            <a:r>
              <a:rPr lang="en-US" altLang="zh-CN" i="1" dirty="0"/>
              <a:t>P</a:t>
            </a:r>
            <a:r>
              <a:rPr lang="en-US" altLang="zh-CN" dirty="0"/>
              <a:t>(</a:t>
            </a:r>
            <a:r>
              <a:rPr lang="en-US" altLang="zh-CN" i="1" dirty="0"/>
              <a:t>t</a:t>
            </a:r>
            <a:r>
              <a:rPr lang="en-US" altLang="zh-CN" dirty="0"/>
              <a:t>)) and </a:t>
            </a:r>
            <a:r>
              <a:rPr lang="en-US" altLang="zh-CN" i="1" dirty="0"/>
              <a:t>ET</a:t>
            </a:r>
            <a:r>
              <a:rPr lang="en-US" altLang="zh-CN" dirty="0"/>
              <a:t>(</a:t>
            </a:r>
            <a:r>
              <a:rPr lang="en-US" altLang="zh-CN" i="1" dirty="0"/>
              <a:t>P</a:t>
            </a:r>
            <a:r>
              <a:rPr lang="en-US" altLang="zh-CN" dirty="0"/>
              <a:t>’(</a:t>
            </a:r>
            <a:r>
              <a:rPr lang="en-US" altLang="zh-CN" i="1" dirty="0"/>
              <a:t>t</a:t>
            </a:r>
            <a:r>
              <a:rPr lang="en-US" altLang="zh-CN" dirty="0"/>
              <a:t>)) are </a:t>
            </a:r>
            <a:r>
              <a:rPr lang="en-US" altLang="zh-CN" i="1" dirty="0"/>
              <a:t>equivalent </a:t>
            </a:r>
            <a:r>
              <a:rPr lang="en-US" altLang="zh-CN" dirty="0"/>
              <a:t>if they have the </a:t>
            </a:r>
            <a:r>
              <a:rPr lang="en-US" altLang="zh-CN" dirty="0">
                <a:solidFill>
                  <a:srgbClr val="FF0000"/>
                </a:solidFill>
              </a:rPr>
              <a:t>same lengths </a:t>
            </a:r>
            <a:r>
              <a:rPr lang="en-US" altLang="zh-CN" dirty="0"/>
              <a:t>and if, when their elements are compared from first to last, the text representing the pairs of corresponding elements is </a:t>
            </a:r>
            <a:r>
              <a:rPr lang="en-US" altLang="zh-CN" dirty="0">
                <a:solidFill>
                  <a:srgbClr val="FF0000"/>
                </a:solidFill>
              </a:rPr>
              <a:t>lexicographically equivalent</a:t>
            </a:r>
            <a:r>
              <a:rPr lang="en-US" altLang="zh-CN" dirty="0"/>
              <a:t>. </a:t>
            </a:r>
          </a:p>
          <a:p>
            <a:r>
              <a:rPr lang="en-US" altLang="zh-CN" dirty="0"/>
              <a:t>Two text strings are </a:t>
            </a:r>
            <a:r>
              <a:rPr lang="en-US" altLang="zh-CN" i="1" dirty="0"/>
              <a:t>lexicographically equivalent </a:t>
            </a:r>
            <a:r>
              <a:rPr lang="en-US" altLang="zh-CN" dirty="0"/>
              <a:t>if their text is identical. </a:t>
            </a:r>
          </a:p>
          <a:p>
            <a:r>
              <a:rPr lang="en-US" altLang="zh-CN" dirty="0"/>
              <a:t>Test </a:t>
            </a:r>
            <a:r>
              <a:rPr lang="en-US" altLang="zh-CN" i="1" dirty="0"/>
              <a:t>t </a:t>
            </a:r>
            <a:r>
              <a:rPr lang="en-US" altLang="zh-CN" dirty="0"/>
              <a:t>is </a:t>
            </a:r>
            <a:r>
              <a:rPr lang="en-US" altLang="zh-CN" i="1" dirty="0">
                <a:solidFill>
                  <a:srgbClr val="FF0000"/>
                </a:solidFill>
              </a:rPr>
              <a:t>modification-traversing</a:t>
            </a:r>
            <a:r>
              <a:rPr lang="en-US" altLang="zh-CN" i="1" dirty="0"/>
              <a:t> for P and P</a:t>
            </a:r>
            <a:r>
              <a:rPr lang="en-US" altLang="zh-CN" dirty="0"/>
              <a:t>’ if and only if </a:t>
            </a:r>
            <a:r>
              <a:rPr lang="en-US" altLang="zh-CN" i="1" dirty="0"/>
              <a:t>ET</a:t>
            </a:r>
            <a:r>
              <a:rPr lang="en-US" altLang="zh-CN" dirty="0"/>
              <a:t>(</a:t>
            </a:r>
            <a:r>
              <a:rPr lang="en-US" altLang="zh-CN" i="1" dirty="0"/>
              <a:t>P</a:t>
            </a:r>
            <a:r>
              <a:rPr lang="en-US" altLang="zh-CN" dirty="0"/>
              <a:t>(</a:t>
            </a:r>
            <a:r>
              <a:rPr lang="en-US" altLang="zh-CN" i="1" dirty="0"/>
              <a:t>t</a:t>
            </a:r>
            <a:r>
              <a:rPr lang="en-US" altLang="zh-CN" dirty="0"/>
              <a:t>)) and </a:t>
            </a:r>
            <a:r>
              <a:rPr lang="en-US" altLang="zh-CN" i="1" dirty="0"/>
              <a:t>ET</a:t>
            </a:r>
            <a:r>
              <a:rPr lang="en-US" altLang="zh-CN" dirty="0"/>
              <a:t>(</a:t>
            </a:r>
            <a:r>
              <a:rPr lang="en-US" altLang="zh-CN" i="1" dirty="0"/>
              <a:t>P</a:t>
            </a:r>
            <a:r>
              <a:rPr lang="en-US" altLang="zh-CN" dirty="0"/>
              <a:t>’ (</a:t>
            </a:r>
            <a:r>
              <a:rPr lang="en-US" altLang="zh-CN" i="1" dirty="0"/>
              <a:t>t</a:t>
            </a:r>
            <a:r>
              <a:rPr lang="en-US" altLang="zh-CN" dirty="0"/>
              <a:t>)) are nonequivalent.</a:t>
            </a:r>
            <a:endParaRPr lang="zh-CN" altLang="en-US" dirty="0"/>
          </a:p>
        </p:txBody>
      </p:sp>
      <p:sp>
        <p:nvSpPr>
          <p:cNvPr id="4" name="矩形 3"/>
          <p:cNvSpPr/>
          <p:nvPr/>
        </p:nvSpPr>
        <p:spPr>
          <a:xfrm>
            <a:off x="628650" y="6050289"/>
            <a:ext cx="8038407" cy="523220"/>
          </a:xfrm>
          <a:prstGeom prst="rect">
            <a:avLst/>
          </a:prstGeom>
        </p:spPr>
        <p:txBody>
          <a:bodyPr wrap="square">
            <a:spAutoFit/>
          </a:bodyPr>
          <a:lstStyle/>
          <a:p>
            <a:r>
              <a:rPr lang="en-US" altLang="zh-CN" sz="1400" dirty="0" err="1">
                <a:solidFill>
                  <a:srgbClr val="000000"/>
                </a:solidFill>
                <a:latin typeface="微软雅黑" panose="020B0503020204020204" charset="-122"/>
                <a:ea typeface="微软雅黑" panose="020B0503020204020204" charset="-122"/>
              </a:rPr>
              <a:t>Rothermel</a:t>
            </a:r>
            <a:r>
              <a:rPr lang="en-US" altLang="zh-CN" sz="1400" dirty="0">
                <a:solidFill>
                  <a:srgbClr val="000000"/>
                </a:solidFill>
                <a:latin typeface="微软雅黑" panose="020B0503020204020204" charset="-122"/>
                <a:ea typeface="微软雅黑" panose="020B0503020204020204" charset="-122"/>
              </a:rPr>
              <a:t> G , Harrold M J . A safe, efficient regression test selection technique[J]. ACM Transactions on Software Engineering and Methodology, 1997, 6(2):173-210.</a:t>
            </a:r>
            <a:endParaRPr lang="zh-CN" alt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506" y="134302"/>
            <a:ext cx="7886700" cy="1325563"/>
          </a:xfrm>
        </p:spPr>
        <p:txBody>
          <a:bodyPr/>
          <a:lstStyle/>
          <a:p>
            <a:r>
              <a:rPr lang="en-US" altLang="zh-CN" dirty="0"/>
              <a:t>Test case selection</a:t>
            </a:r>
            <a:endParaRPr lang="zh-CN" altLang="en-US" dirty="0"/>
          </a:p>
        </p:txBody>
      </p:sp>
      <p:sp>
        <p:nvSpPr>
          <p:cNvPr id="3" name="内容占位符 2"/>
          <p:cNvSpPr>
            <a:spLocks noGrp="1"/>
          </p:cNvSpPr>
          <p:nvPr>
            <p:ph idx="1"/>
          </p:nvPr>
        </p:nvSpPr>
        <p:spPr>
          <a:xfrm>
            <a:off x="454914" y="1459864"/>
            <a:ext cx="8222742" cy="5142103"/>
          </a:xfrm>
        </p:spPr>
        <p:txBody>
          <a:bodyPr>
            <a:normAutofit/>
          </a:bodyPr>
          <a:lstStyle/>
          <a:p>
            <a:r>
              <a:rPr lang="en-US" altLang="zh-CN" dirty="0"/>
              <a:t>Fault-revealing Test Cases</a:t>
            </a:r>
          </a:p>
          <a:p>
            <a:pPr lvl="1"/>
            <a:r>
              <a:rPr lang="en-US" altLang="zh-CN" dirty="0"/>
              <a:t>A test case t ∈ T is said to be fault-revealing for a program P, if and only if by executing this on program P, there is a </a:t>
            </a:r>
            <a:r>
              <a:rPr lang="en-US" altLang="zh-CN" dirty="0">
                <a:solidFill>
                  <a:srgbClr val="FF0000"/>
                </a:solidFill>
              </a:rPr>
              <a:t>failure due to incorrect output</a:t>
            </a:r>
            <a:r>
              <a:rPr lang="en-US" altLang="zh-CN" dirty="0"/>
              <a:t>.</a:t>
            </a:r>
          </a:p>
          <a:p>
            <a:r>
              <a:rPr lang="en-US" altLang="zh-CN" dirty="0"/>
              <a:t>Modification-revealing Test Cases</a:t>
            </a:r>
          </a:p>
          <a:p>
            <a:pPr lvl="1"/>
            <a:r>
              <a:rPr lang="en-US" altLang="zh-CN" dirty="0"/>
              <a:t>A test case t ∈ T is considered to be modification-revealing for P and P′ if it </a:t>
            </a:r>
            <a:r>
              <a:rPr lang="en-US" altLang="zh-CN" dirty="0">
                <a:solidFill>
                  <a:srgbClr val="FF0000"/>
                </a:solidFill>
              </a:rPr>
              <a:t>produces different outputs </a:t>
            </a:r>
            <a:r>
              <a:rPr lang="en-US" altLang="zh-CN" dirty="0"/>
              <a:t>for P and P′.</a:t>
            </a:r>
          </a:p>
          <a:p>
            <a:r>
              <a:rPr lang="en-US" altLang="zh-CN" dirty="0"/>
              <a:t>Modification-traversing Test Cases</a:t>
            </a:r>
          </a:p>
          <a:p>
            <a:pPr lvl="1"/>
            <a:r>
              <a:rPr lang="en-US" altLang="zh-CN" dirty="0"/>
              <a:t>A test case t ∈T is modification-traversing for P and P′ if and only if the execution traces of t on P and P′ are different. </a:t>
            </a:r>
          </a:p>
          <a:p>
            <a:pPr lvl="1"/>
            <a:r>
              <a:rPr lang="en-US" altLang="zh-CN" dirty="0"/>
              <a:t>A test case t is said to be modification-traversing if it </a:t>
            </a:r>
            <a:r>
              <a:rPr lang="en-US" altLang="zh-CN" dirty="0">
                <a:solidFill>
                  <a:srgbClr val="FF0000"/>
                </a:solidFill>
              </a:rPr>
              <a:t>executes the modified regions of code </a:t>
            </a:r>
            <a:r>
              <a:rPr lang="en-US" altLang="zh-CN" dirty="0"/>
              <a:t>in P′. </a:t>
            </a:r>
          </a:p>
          <a:p>
            <a:pPr lvl="1"/>
            <a:endParaRPr lang="en-US" altLang="zh-CN" dirty="0"/>
          </a:p>
          <a:p>
            <a:pPr lvl="1"/>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685800" y="990600"/>
            <a:ext cx="7848600" cy="5486400"/>
          </a:xfrm>
          <a:prstGeom prst="rect">
            <a:avLst/>
          </a:prstGeom>
          <a:noFill/>
          <a:ln w="9525">
            <a:noFill/>
            <a:miter lim="800000"/>
          </a:ln>
        </p:spPr>
        <p:txBody>
          <a:bodyPr/>
          <a:lstStyle/>
          <a:p>
            <a:pPr marL="342900" indent="-342900">
              <a:spcBef>
                <a:spcPct val="20000"/>
              </a:spcBef>
            </a:pPr>
            <a:r>
              <a:rPr lang="en-US" altLang="zh-CN" sz="3600" dirty="0">
                <a:latin typeface="+mn-lt"/>
                <a:ea typeface="宋体" panose="02010600030101010101" pitchFamily="2" charset="-122"/>
              </a:rPr>
              <a:t>In Session 12:</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Unit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Integration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System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Acceptance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Regression testing</a:t>
            </a:r>
          </a:p>
          <a:p>
            <a:pPr marL="742950" lvl="1" indent="-285750">
              <a:spcBef>
                <a:spcPct val="20000"/>
              </a:spcBef>
            </a:pPr>
            <a:endParaRPr lang="en-US" altLang="zh-CN" dirty="0">
              <a:solidFill>
                <a:schemeClr val="accent2"/>
              </a:solidFill>
              <a:ea typeface="宋体" panose="02010600030101010101" pitchFamily="2" charset="-122"/>
              <a:cs typeface="Times New Roman" panose="02020603050405020304" pitchFamily="18" charset="0"/>
            </a:endParaRPr>
          </a:p>
        </p:txBody>
      </p:sp>
      <p:sp>
        <p:nvSpPr>
          <p:cNvPr id="2051" name="Text Box 1028"/>
          <p:cNvSpPr txBox="1">
            <a:spLocks noChangeArrowheads="1"/>
          </p:cNvSpPr>
          <p:nvPr/>
        </p:nvSpPr>
        <p:spPr bwMode="auto">
          <a:xfrm>
            <a:off x="153988" y="685800"/>
            <a:ext cx="6858000"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selection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280" y="1487296"/>
            <a:ext cx="7483967" cy="523354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selection</a:t>
            </a:r>
            <a:endParaRPr lang="zh-CN" altLang="en-US" dirty="0"/>
          </a:p>
        </p:txBody>
      </p:sp>
      <p:sp>
        <p:nvSpPr>
          <p:cNvPr id="3" name="内容占位符 2"/>
          <p:cNvSpPr>
            <a:spLocks noGrp="1"/>
          </p:cNvSpPr>
          <p:nvPr>
            <p:ph idx="1"/>
          </p:nvPr>
        </p:nvSpPr>
        <p:spPr/>
        <p:txBody>
          <a:bodyPr>
            <a:normAutofit/>
          </a:bodyPr>
          <a:lstStyle/>
          <a:p>
            <a:r>
              <a:rPr lang="en-US" altLang="zh-CN" dirty="0"/>
              <a:t>Inclusive, Precise and Safe Regression Test Cases:</a:t>
            </a:r>
          </a:p>
          <a:p>
            <a:pPr lvl="1"/>
            <a:r>
              <a:rPr lang="en-US" altLang="zh-CN" dirty="0"/>
              <a:t>Inclusive: Inclusiveness measure the extent to which we select </a:t>
            </a:r>
            <a:r>
              <a:rPr lang="en-US" altLang="zh-CN" dirty="0">
                <a:solidFill>
                  <a:srgbClr val="FF0000"/>
                </a:solidFill>
              </a:rPr>
              <a:t>modification revealing </a:t>
            </a:r>
            <a:r>
              <a:rPr lang="en-US" altLang="zh-CN" dirty="0"/>
              <a:t>test cases from the original test suit T. Expressed as (m/n)*100.</a:t>
            </a:r>
          </a:p>
          <a:p>
            <a:pPr lvl="1"/>
            <a:r>
              <a:rPr lang="en-US" altLang="zh-CN" dirty="0"/>
              <a:t>Safe: selects all the modification revealing test cases. In other ways, if it is 100% inclusive then we said it a safe technique. </a:t>
            </a:r>
          </a:p>
          <a:p>
            <a:pPr lvl="1"/>
            <a:r>
              <a:rPr lang="en-US" altLang="zh-CN" dirty="0"/>
              <a:t>Precision: measure the extent to which regression test selection ignores the non modification revealing test cases. </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selection</a:t>
            </a:r>
            <a:endParaRPr lang="zh-CN" altLang="en-US" dirty="0"/>
          </a:p>
        </p:txBody>
      </p:sp>
      <p:sp>
        <p:nvSpPr>
          <p:cNvPr id="3" name="内容占位符 2"/>
          <p:cNvSpPr>
            <a:spLocks noGrp="1"/>
          </p:cNvSpPr>
          <p:nvPr>
            <p:ph idx="1"/>
          </p:nvPr>
        </p:nvSpPr>
        <p:spPr>
          <a:xfrm>
            <a:off x="628650" y="1600798"/>
            <a:ext cx="7886700" cy="4351338"/>
          </a:xfrm>
        </p:spPr>
        <p:txBody>
          <a:bodyPr>
            <a:normAutofit/>
          </a:bodyPr>
          <a:lstStyle/>
          <a:p>
            <a:r>
              <a:rPr lang="en-US" altLang="zh-CN" dirty="0"/>
              <a:t>Evaluation Models</a:t>
            </a:r>
          </a:p>
          <a:p>
            <a:pPr lvl="1"/>
            <a:r>
              <a:rPr lang="en-US" altLang="zh-CN" dirty="0"/>
              <a:t>the number of test cases in the original test suite is </a:t>
            </a:r>
            <a:r>
              <a:rPr lang="en-US" altLang="zh-CN" i="1" dirty="0"/>
              <a:t>T</a:t>
            </a:r>
            <a:r>
              <a:rPr lang="en-US" altLang="zh-CN" dirty="0"/>
              <a:t>, </a:t>
            </a:r>
          </a:p>
          <a:p>
            <a:pPr marL="457200" lvl="1" indent="0">
              <a:buNone/>
            </a:pPr>
            <a:r>
              <a:rPr lang="en-US" altLang="zh-CN" i="1" dirty="0"/>
              <a:t> F</a:t>
            </a:r>
            <a:r>
              <a:rPr lang="en-US" altLang="zh-CN" i="1" baseline="-25000" dirty="0"/>
              <a:t>T</a:t>
            </a:r>
            <a:r>
              <a:rPr lang="en-US" altLang="zh-CN" i="1" dirty="0"/>
              <a:t> </a:t>
            </a:r>
            <a:r>
              <a:rPr lang="en-US" altLang="zh-CN" dirty="0"/>
              <a:t>test cases of them are </a:t>
            </a:r>
            <a:r>
              <a:rPr lang="en-US" altLang="zh-CN" dirty="0">
                <a:solidFill>
                  <a:srgbClr val="FF0000"/>
                </a:solidFill>
              </a:rPr>
              <a:t>fault-revealing</a:t>
            </a:r>
            <a:r>
              <a:rPr lang="en-US" altLang="zh-CN" dirty="0"/>
              <a:t>. </a:t>
            </a:r>
          </a:p>
          <a:p>
            <a:pPr lvl="1"/>
            <a:r>
              <a:rPr lang="en-US" altLang="zh-CN" dirty="0"/>
              <a:t>A test selection technique selects a subset of </a:t>
            </a:r>
            <a:r>
              <a:rPr lang="en-US" altLang="zh-CN" i="1" dirty="0"/>
              <a:t>T’ </a:t>
            </a:r>
            <a:r>
              <a:rPr lang="en-US" altLang="zh-CN" dirty="0"/>
              <a:t>test cases, in which </a:t>
            </a:r>
            <a:r>
              <a:rPr lang="en-US" altLang="zh-CN" i="1" dirty="0"/>
              <a:t>F</a:t>
            </a:r>
            <a:r>
              <a:rPr lang="en-US" altLang="zh-CN" i="1" baseline="-25000" dirty="0"/>
              <a:t>T’ </a:t>
            </a:r>
            <a:r>
              <a:rPr lang="en-US" altLang="zh-CN" dirty="0"/>
              <a:t>are fault-revealing.</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55" y="3597589"/>
            <a:ext cx="2886478" cy="48584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318" y="3626167"/>
            <a:ext cx="3238952" cy="428685"/>
          </a:xfrm>
          <a:prstGeom prst="rect">
            <a:avLst/>
          </a:prstGeom>
        </p:spPr>
      </p:pic>
      <p:pic>
        <p:nvPicPr>
          <p:cNvPr id="6" name="图片 5"/>
          <p:cNvPicPr>
            <a:picLocks noChangeAspect="1"/>
          </p:cNvPicPr>
          <p:nvPr/>
        </p:nvPicPr>
        <p:blipFill>
          <a:blip r:embed="rId4"/>
          <a:stretch>
            <a:fillRect/>
          </a:stretch>
        </p:blipFill>
        <p:spPr>
          <a:xfrm>
            <a:off x="1587731" y="4083432"/>
            <a:ext cx="5771890" cy="26034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selection</a:t>
            </a:r>
            <a:endParaRPr lang="zh-CN" altLang="en-US" dirty="0"/>
          </a:p>
        </p:txBody>
      </p:sp>
      <p:sp>
        <p:nvSpPr>
          <p:cNvPr id="3" name="内容占位符 2"/>
          <p:cNvSpPr>
            <a:spLocks noGrp="1"/>
          </p:cNvSpPr>
          <p:nvPr>
            <p:ph idx="1"/>
          </p:nvPr>
        </p:nvSpPr>
        <p:spPr>
          <a:xfrm>
            <a:off x="356616" y="1597024"/>
            <a:ext cx="8430768" cy="4895216"/>
          </a:xfrm>
        </p:spPr>
        <p:txBody>
          <a:bodyPr>
            <a:normAutofit lnSpcReduction="10000"/>
          </a:bodyPr>
          <a:lstStyle/>
          <a:p>
            <a:r>
              <a:rPr lang="en-US" altLang="zh-CN" dirty="0"/>
              <a:t>Effective Regression Tests can be done by selecting following test cases - </a:t>
            </a:r>
          </a:p>
          <a:p>
            <a:pPr lvl="1">
              <a:spcAft>
                <a:spcPts val="600"/>
              </a:spcAft>
            </a:pPr>
            <a:r>
              <a:rPr lang="en-US" altLang="zh-CN" sz="2200" dirty="0"/>
              <a:t>Test cases which have frequent </a:t>
            </a:r>
            <a:r>
              <a:rPr lang="en-US" altLang="zh-CN" sz="2200" dirty="0">
                <a:solidFill>
                  <a:srgbClr val="FF0000"/>
                </a:solidFill>
              </a:rPr>
              <a:t>defects</a:t>
            </a:r>
          </a:p>
          <a:p>
            <a:pPr lvl="1">
              <a:spcAft>
                <a:spcPts val="600"/>
              </a:spcAft>
            </a:pPr>
            <a:r>
              <a:rPr lang="en-US" altLang="zh-CN" sz="2200" dirty="0">
                <a:solidFill>
                  <a:srgbClr val="00B0F0"/>
                </a:solidFill>
              </a:rPr>
              <a:t>Functionalities which are more visible to the users</a:t>
            </a:r>
          </a:p>
          <a:p>
            <a:pPr lvl="1">
              <a:spcAft>
                <a:spcPts val="600"/>
              </a:spcAft>
            </a:pPr>
            <a:r>
              <a:rPr lang="en-US" altLang="zh-CN" sz="2200" dirty="0">
                <a:solidFill>
                  <a:srgbClr val="00B0F0"/>
                </a:solidFill>
              </a:rPr>
              <a:t>Test cases which verify core features of the product</a:t>
            </a:r>
          </a:p>
          <a:p>
            <a:pPr lvl="1">
              <a:spcAft>
                <a:spcPts val="600"/>
              </a:spcAft>
            </a:pPr>
            <a:r>
              <a:rPr lang="en-US" altLang="zh-CN" sz="2200" dirty="0"/>
              <a:t>Test cases of Functionalities which has undergone more and recent </a:t>
            </a:r>
            <a:r>
              <a:rPr lang="en-US" altLang="zh-CN" sz="2200" dirty="0">
                <a:solidFill>
                  <a:srgbClr val="FF0000"/>
                </a:solidFill>
              </a:rPr>
              <a:t>changes</a:t>
            </a:r>
          </a:p>
          <a:p>
            <a:pPr lvl="1">
              <a:spcAft>
                <a:spcPts val="600"/>
              </a:spcAft>
            </a:pPr>
            <a:r>
              <a:rPr lang="en-US" altLang="zh-CN" sz="2200" dirty="0"/>
              <a:t>All Integration Test Cases</a:t>
            </a:r>
          </a:p>
          <a:p>
            <a:pPr lvl="1">
              <a:spcAft>
                <a:spcPts val="600"/>
              </a:spcAft>
            </a:pPr>
            <a:r>
              <a:rPr lang="en-US" altLang="zh-CN" sz="2200" dirty="0"/>
              <a:t>All Complex Test Cases</a:t>
            </a:r>
          </a:p>
          <a:p>
            <a:pPr lvl="1">
              <a:spcAft>
                <a:spcPts val="600"/>
              </a:spcAft>
            </a:pPr>
            <a:r>
              <a:rPr lang="en-US" altLang="zh-CN" sz="2200" dirty="0"/>
              <a:t>Boundary value test cases</a:t>
            </a:r>
          </a:p>
          <a:p>
            <a:pPr lvl="1">
              <a:spcAft>
                <a:spcPts val="600"/>
              </a:spcAft>
            </a:pPr>
            <a:r>
              <a:rPr lang="en-US" altLang="zh-CN" sz="2200" dirty="0">
                <a:solidFill>
                  <a:srgbClr val="00B050"/>
                </a:solidFill>
              </a:rPr>
              <a:t>Sample of Successful test cases</a:t>
            </a:r>
          </a:p>
          <a:p>
            <a:pPr lvl="1">
              <a:spcAft>
                <a:spcPts val="600"/>
              </a:spcAft>
            </a:pPr>
            <a:r>
              <a:rPr lang="en-US" altLang="zh-CN" sz="2200" dirty="0">
                <a:solidFill>
                  <a:srgbClr val="00B050"/>
                </a:solidFill>
              </a:rPr>
              <a:t>Sample of Failure test cases</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Prioritization</a:t>
            </a:r>
            <a:endParaRPr lang="zh-CN" altLang="en-US" dirty="0"/>
          </a:p>
        </p:txBody>
      </p:sp>
      <p:sp>
        <p:nvSpPr>
          <p:cNvPr id="5" name="矩形 4"/>
          <p:cNvSpPr/>
          <p:nvPr/>
        </p:nvSpPr>
        <p:spPr>
          <a:xfrm>
            <a:off x="370331" y="4267398"/>
            <a:ext cx="8403336" cy="1107996"/>
          </a:xfrm>
          <a:prstGeom prst="rect">
            <a:avLst/>
          </a:prstGeom>
        </p:spPr>
        <p:txBody>
          <a:bodyPr wrap="square">
            <a:spAutoFit/>
          </a:bodyPr>
          <a:lstStyle/>
          <a:p>
            <a:r>
              <a:rPr lang="en-US" altLang="zh-CN" sz="2200" b="0" i="0" u="none" strike="noStrike" baseline="0" dirty="0">
                <a:latin typeface="Arial Unicode MS" panose="020B0604020202020204" charset="-122"/>
                <a:ea typeface="Arial Unicode MS" panose="020B0604020202020204" charset="-122"/>
                <a:cs typeface="Arial Unicode MS" panose="020B0604020202020204" charset="-122"/>
              </a:rPr>
              <a:t>Test case prioritization seeks to find the </a:t>
            </a:r>
            <a:r>
              <a:rPr lang="en-US" altLang="zh-CN" sz="2200" b="0" i="0" u="none" strike="noStrike" baseline="0" dirty="0">
                <a:solidFill>
                  <a:srgbClr val="FF0000"/>
                </a:solidFill>
                <a:latin typeface="Arial Unicode MS" panose="020B0604020202020204" charset="-122"/>
                <a:ea typeface="Arial Unicode MS" panose="020B0604020202020204" charset="-122"/>
                <a:cs typeface="Arial Unicode MS" panose="020B0604020202020204" charset="-122"/>
              </a:rPr>
              <a:t>ideal ordering </a:t>
            </a:r>
            <a:r>
              <a:rPr lang="en-US" altLang="zh-CN" sz="2200" b="0" i="0" u="none" strike="noStrike" baseline="0" dirty="0">
                <a:latin typeface="Arial Unicode MS" panose="020B0604020202020204" charset="-122"/>
                <a:ea typeface="Arial Unicode MS" panose="020B0604020202020204" charset="-122"/>
                <a:cs typeface="Arial Unicode MS" panose="020B0604020202020204" charset="-122"/>
              </a:rPr>
              <a:t>of test cases for testing, so that the tester obtains maximum benefit, even if the testing is prematurely halted at some arbitrary point.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31" y="1825625"/>
            <a:ext cx="8145019" cy="20268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Prioritization</a:t>
            </a:r>
            <a:endParaRPr lang="zh-CN" altLang="en-US" dirty="0"/>
          </a:p>
        </p:txBody>
      </p:sp>
      <p:sp>
        <p:nvSpPr>
          <p:cNvPr id="3" name="内容占位符 2"/>
          <p:cNvSpPr>
            <a:spLocks noGrp="1"/>
          </p:cNvSpPr>
          <p:nvPr>
            <p:ph idx="1"/>
          </p:nvPr>
        </p:nvSpPr>
        <p:spPr/>
        <p:txBody>
          <a:bodyPr>
            <a:normAutofit/>
          </a:bodyPr>
          <a:lstStyle/>
          <a:p>
            <a:r>
              <a:rPr lang="en-US" altLang="zh-CN" dirty="0"/>
              <a:t>Average Percentage of Fault Detection (APFD) metric. </a:t>
            </a:r>
          </a:p>
          <a:p>
            <a:pPr lvl="1"/>
            <a:r>
              <a:rPr lang="en-US" altLang="zh-CN" dirty="0"/>
              <a:t>Higher APFD values denote faster fault detection rates. </a:t>
            </a:r>
          </a:p>
          <a:p>
            <a:pPr lvl="1"/>
            <a:r>
              <a:rPr lang="en-US" altLang="zh-CN" dirty="0"/>
              <a:t>APFD can be calculated as the area below the plotted line. </a:t>
            </a:r>
          </a:p>
          <a:p>
            <a:pPr lvl="1"/>
            <a:r>
              <a:rPr lang="en-US" altLang="zh-CN" dirty="0"/>
              <a:t>let </a:t>
            </a:r>
            <a:r>
              <a:rPr lang="en-US" altLang="zh-CN" i="1" dirty="0"/>
              <a:t>T</a:t>
            </a:r>
            <a:r>
              <a:rPr lang="en-US" altLang="zh-CN" dirty="0"/>
              <a:t> be the test suite containing </a:t>
            </a:r>
            <a:r>
              <a:rPr lang="en-US" altLang="zh-CN" i="1" dirty="0"/>
              <a:t>n</a:t>
            </a:r>
            <a:r>
              <a:rPr lang="en-US" altLang="zh-CN" dirty="0"/>
              <a:t> test cases and let </a:t>
            </a:r>
            <a:r>
              <a:rPr lang="en-US" altLang="zh-CN" i="1" dirty="0"/>
              <a:t>F</a:t>
            </a:r>
            <a:r>
              <a:rPr lang="en-US" altLang="zh-CN" dirty="0"/>
              <a:t> be the set of m faults revealed by </a:t>
            </a:r>
            <a:r>
              <a:rPr lang="en-US" altLang="zh-CN" i="1" dirty="0"/>
              <a:t>T</a:t>
            </a:r>
            <a:r>
              <a:rPr lang="en-US" altLang="zh-CN" dirty="0"/>
              <a:t>. For ordering </a:t>
            </a:r>
            <a:r>
              <a:rPr lang="en-US" altLang="zh-CN" i="1" dirty="0"/>
              <a:t>T</a:t>
            </a:r>
            <a:r>
              <a:rPr lang="en-US" altLang="zh-CN" baseline="-25000" dirty="0"/>
              <a:t>0</a:t>
            </a:r>
            <a:r>
              <a:rPr lang="en-US" altLang="zh-CN" dirty="0"/>
              <a:t>, let </a:t>
            </a:r>
            <a:r>
              <a:rPr lang="en-US" altLang="zh-CN" i="1" dirty="0" err="1"/>
              <a:t>TF</a:t>
            </a:r>
            <a:r>
              <a:rPr lang="en-US" altLang="zh-CN" i="1" baseline="-25000" dirty="0" err="1"/>
              <a:t>i</a:t>
            </a:r>
            <a:r>
              <a:rPr lang="en-US" altLang="zh-CN" i="1" baseline="-25000" dirty="0"/>
              <a:t> </a:t>
            </a:r>
            <a:r>
              <a:rPr lang="en-US" altLang="zh-CN" dirty="0"/>
              <a:t>be the order of the first test case that reveals the </a:t>
            </a:r>
            <a:r>
              <a:rPr lang="en-US" altLang="zh-CN" i="1" dirty="0" err="1"/>
              <a:t>i</a:t>
            </a:r>
            <a:r>
              <a:rPr lang="en-US" altLang="zh-CN" dirty="0" err="1"/>
              <a:t>th</a:t>
            </a:r>
            <a:r>
              <a:rPr lang="en-US" altLang="zh-CN" dirty="0"/>
              <a:t> fault. </a:t>
            </a:r>
          </a:p>
          <a:p>
            <a:pPr lvl="1"/>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416" y="5362910"/>
            <a:ext cx="4203136" cy="759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Prioritization</a:t>
            </a:r>
            <a:endParaRPr lang="zh-CN" altLang="en-US" dirty="0"/>
          </a:p>
        </p:txBody>
      </p:sp>
      <p:pic>
        <p:nvPicPr>
          <p:cNvPr id="5" name="内容占位符 4"/>
          <p:cNvPicPr>
            <a:picLocks noGrp="1" noChangeAspect="1"/>
          </p:cNvPicPr>
          <p:nvPr>
            <p:ph idx="1"/>
          </p:nvPr>
        </p:nvPicPr>
        <p:blipFill rotWithShape="1">
          <a:blip r:embed="rId2">
            <a:extLst>
              <a:ext uri="{28A0092B-C50C-407E-A947-70E740481C1C}">
                <a14:useLocalDpi xmlns:a14="http://schemas.microsoft.com/office/drawing/2010/main" val="0"/>
              </a:ext>
            </a:extLst>
          </a:blip>
          <a:srcRect l="26261"/>
          <a:stretch>
            <a:fillRect/>
          </a:stretch>
        </p:blipFill>
        <p:spPr>
          <a:xfrm>
            <a:off x="376384" y="2795168"/>
            <a:ext cx="8575864" cy="3495904"/>
          </a:xfrm>
        </p:spPr>
      </p:pic>
      <p:pic>
        <p:nvPicPr>
          <p:cNvPr id="6" name="内容占位符 4"/>
          <p:cNvPicPr>
            <a:picLocks noChangeAspect="1"/>
          </p:cNvPicPr>
          <p:nvPr/>
        </p:nvPicPr>
        <p:blipFill rotWithShape="1">
          <a:blip r:embed="rId2">
            <a:extLst>
              <a:ext uri="{28A0092B-C50C-407E-A947-70E740481C1C}">
                <a14:useLocalDpi xmlns:a14="http://schemas.microsoft.com/office/drawing/2010/main" val="0"/>
              </a:ext>
            </a:extLst>
          </a:blip>
          <a:srcRect r="74557"/>
          <a:stretch>
            <a:fillRect/>
          </a:stretch>
        </p:blipFill>
        <p:spPr>
          <a:xfrm>
            <a:off x="6146464" y="128015"/>
            <a:ext cx="2640921" cy="25757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592" y="1610161"/>
            <a:ext cx="4203136" cy="7595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case Prioritization</a:t>
            </a:r>
            <a:endParaRPr lang="zh-CN" altLang="en-US" dirty="0"/>
          </a:p>
        </p:txBody>
      </p:sp>
      <p:sp>
        <p:nvSpPr>
          <p:cNvPr id="4" name="矩形 3"/>
          <p:cNvSpPr/>
          <p:nvPr/>
        </p:nvSpPr>
        <p:spPr>
          <a:xfrm>
            <a:off x="789710" y="5896400"/>
            <a:ext cx="8354290" cy="830997"/>
          </a:xfrm>
          <a:prstGeom prst="rect">
            <a:avLst/>
          </a:prstGeom>
        </p:spPr>
        <p:txBody>
          <a:bodyPr wrap="square">
            <a:spAutoFit/>
          </a:bodyPr>
          <a:lstStyle/>
          <a:p>
            <a:pPr fontAlgn="t"/>
            <a:r>
              <a:rPr lang="en-US" altLang="zh-CN" sz="1600" dirty="0" err="1">
                <a:latin typeface="Arial" panose="020B0604020202020204" pitchFamily="34" charset="0"/>
                <a:cs typeface="Arial" panose="020B0604020202020204" pitchFamily="34" charset="0"/>
              </a:rPr>
              <a:t>Khatibsyarbini</a:t>
            </a:r>
            <a:r>
              <a:rPr lang="en-US" altLang="zh-CN" sz="1600" dirty="0">
                <a:latin typeface="Arial" panose="020B0604020202020204" pitchFamily="34" charset="0"/>
                <a:cs typeface="Arial" panose="020B0604020202020204" pitchFamily="34" charset="0"/>
              </a:rPr>
              <a:t>, M.; Isa, M.A.; </a:t>
            </a:r>
            <a:r>
              <a:rPr lang="en-US" altLang="zh-CN" sz="1600" dirty="0" err="1">
                <a:latin typeface="Arial" panose="020B0604020202020204" pitchFamily="34" charset="0"/>
                <a:cs typeface="Arial" panose="020B0604020202020204" pitchFamily="34" charset="0"/>
              </a:rPr>
              <a:t>Jawawi</a:t>
            </a:r>
            <a:r>
              <a:rPr lang="en-US" altLang="zh-CN" sz="1600" dirty="0">
                <a:latin typeface="Arial" panose="020B0604020202020204" pitchFamily="34" charset="0"/>
                <a:cs typeface="Arial" panose="020B0604020202020204" pitchFamily="34" charset="0"/>
              </a:rPr>
              <a:t>, D.N.A.; </a:t>
            </a:r>
            <a:r>
              <a:rPr lang="en-US" altLang="zh-CN" sz="1600" dirty="0" err="1">
                <a:latin typeface="Arial" panose="020B0604020202020204" pitchFamily="34" charset="0"/>
                <a:cs typeface="Arial" panose="020B0604020202020204" pitchFamily="34" charset="0"/>
              </a:rPr>
              <a:t>Tumeng</a:t>
            </a:r>
            <a:r>
              <a:rPr lang="en-US" altLang="zh-CN" sz="1600" dirty="0">
                <a:latin typeface="Arial" panose="020B0604020202020204" pitchFamily="34" charset="0"/>
                <a:cs typeface="Arial" panose="020B0604020202020204" pitchFamily="34" charset="0"/>
              </a:rPr>
              <a:t>, R. Test case prioritization approaches in regression testing: a systematic literature. </a:t>
            </a:r>
            <a:r>
              <a:rPr lang="en-US" altLang="zh-CN" sz="1600" i="1" dirty="0">
                <a:latin typeface="Arial" panose="020B0604020202020204" pitchFamily="34" charset="0"/>
                <a:cs typeface="Arial" panose="020B0604020202020204" pitchFamily="34" charset="0"/>
              </a:rPr>
              <a:t>Information and Software Technology</a:t>
            </a:r>
            <a:r>
              <a:rPr lang="en-US" altLang="zh-CN" sz="1600" dirty="0">
                <a:latin typeface="Arial" panose="020B0604020202020204" pitchFamily="34" charset="0"/>
                <a:cs typeface="Arial" panose="020B0604020202020204" pitchFamily="34" charset="0"/>
              </a:rPr>
              <a:t>, v 93, p 74-93, Jan. 2018 </a:t>
            </a:r>
            <a:endParaRPr lang="en-US" altLang="zh-CN" sz="1600" i="0" u="none" strike="noStrike" dirty="0">
              <a:effectLst/>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831273" y="1542581"/>
            <a:ext cx="7547956" cy="409341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b="1">
                <a:solidFill>
                  <a:schemeClr val="hlink"/>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b="1">
                <a:solidFill>
                  <a:srgbClr val="0000CC"/>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b="1">
                <a:solidFill>
                  <a:srgbClr val="008000"/>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46236C-468F-4595-B90F-74F2E6815377}" type="slidenum">
              <a:rPr lang="zh-CN" altLang="en-US" sz="2600" smtClean="0">
                <a:solidFill>
                  <a:schemeClr val="bg1"/>
                </a:solidFill>
              </a:rPr>
              <a:t>28</a:t>
            </a:fld>
            <a:endParaRPr lang="en-US" altLang="zh-CN" sz="2600">
              <a:solidFill>
                <a:schemeClr val="bg1"/>
              </a:solidFill>
            </a:endParaRPr>
          </a:p>
        </p:txBody>
      </p:sp>
      <p:sp>
        <p:nvSpPr>
          <p:cNvPr id="71684" name="Rectangle 3"/>
          <p:cNvSpPr>
            <a:spLocks noGrp="1" noChangeArrowheads="1"/>
          </p:cNvSpPr>
          <p:nvPr>
            <p:ph type="body" idx="1"/>
          </p:nvPr>
        </p:nvSpPr>
        <p:spPr>
          <a:xfrm>
            <a:off x="317754" y="1615312"/>
            <a:ext cx="8286750" cy="4931791"/>
          </a:xfrm>
        </p:spPr>
        <p:txBody>
          <a:bodyPr>
            <a:normAutofit/>
          </a:bodyPr>
          <a:lstStyle/>
          <a:p>
            <a:r>
              <a:rPr lang="en-US" altLang="zh-CN" dirty="0"/>
              <a:t>Regular Execution (daily, weekly, monthly)</a:t>
            </a:r>
          </a:p>
          <a:p>
            <a:r>
              <a:rPr lang="en-US" altLang="zh-CN" dirty="0"/>
              <a:t>Perform in accordance with the regulations (after each change, after an important change, before the final version is released)</a:t>
            </a:r>
          </a:p>
          <a:p>
            <a:r>
              <a:rPr lang="en-US" altLang="zh-CN" dirty="0"/>
              <a:t>The regression test ends with:</a:t>
            </a:r>
          </a:p>
          <a:p>
            <a:pPr lvl="1"/>
            <a:r>
              <a:rPr lang="en-US" altLang="zh-CN" dirty="0"/>
              <a:t>All errors have been detected</a:t>
            </a:r>
          </a:p>
          <a:p>
            <a:pPr lvl="1"/>
            <a:r>
              <a:rPr lang="en-US" altLang="zh-CN" dirty="0"/>
              <a:t>Run all designed test cases</a:t>
            </a:r>
          </a:p>
          <a:p>
            <a:pPr lvl="1"/>
            <a:r>
              <a:rPr lang="en-US" altLang="zh-CN" dirty="0"/>
              <a:t>Exhaustion of resources</a:t>
            </a:r>
          </a:p>
          <a:p>
            <a:pPr lvl="1"/>
            <a:r>
              <a:rPr lang="en-US" altLang="zh-CN" dirty="0"/>
              <a:t>Project Expiration</a:t>
            </a:r>
          </a:p>
          <a:p>
            <a:pPr lvl="1"/>
            <a:r>
              <a:rPr lang="en-US" altLang="zh-CN" dirty="0"/>
              <a:t>…</a:t>
            </a:r>
            <a:endParaRPr lang="zh-CN" altLang="en-US" dirty="0"/>
          </a:p>
        </p:txBody>
      </p:sp>
      <p:sp>
        <p:nvSpPr>
          <p:cNvPr id="2" name="标题 1"/>
          <p:cNvSpPr>
            <a:spLocks noGrp="1"/>
          </p:cNvSpPr>
          <p:nvPr>
            <p:ph type="title"/>
          </p:nvPr>
        </p:nvSpPr>
        <p:spPr/>
        <p:txBody>
          <a:bodyPr/>
          <a:lstStyle/>
          <a:p>
            <a:r>
              <a:rPr lang="en-US" altLang="zh-CN" dirty="0"/>
              <a:t>When to do Regression Testing</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Regression Testing Tools</a:t>
            </a:r>
            <a:endParaRPr lang="zh-CN" altLang="en-US" dirty="0"/>
          </a:p>
        </p:txBody>
      </p:sp>
      <p:sp>
        <p:nvSpPr>
          <p:cNvPr id="3" name="内容占位符 2"/>
          <p:cNvSpPr>
            <a:spLocks noGrp="1"/>
          </p:cNvSpPr>
          <p:nvPr>
            <p:ph idx="1"/>
          </p:nvPr>
        </p:nvSpPr>
        <p:spPr/>
        <p:txBody>
          <a:bodyPr>
            <a:normAutofit fontScale="92500"/>
          </a:bodyPr>
          <a:lstStyle/>
          <a:p>
            <a:r>
              <a:rPr lang="en-US" altLang="zh-CN" dirty="0"/>
              <a:t>Important tools used for both functional and regression testing: </a:t>
            </a:r>
          </a:p>
          <a:p>
            <a:pPr lvl="1"/>
            <a:r>
              <a:rPr lang="en-US" altLang="zh-CN" b="1" dirty="0"/>
              <a:t>Selenium:</a:t>
            </a:r>
            <a:r>
              <a:rPr lang="en-US" altLang="zh-CN" dirty="0"/>
              <a:t> This is an open source tool used for automating </a:t>
            </a:r>
            <a:r>
              <a:rPr lang="en-US" altLang="zh-CN" dirty="0">
                <a:solidFill>
                  <a:srgbClr val="FF0000"/>
                </a:solidFill>
              </a:rPr>
              <a:t>web applications</a:t>
            </a:r>
            <a:r>
              <a:rPr lang="en-US" altLang="zh-CN" dirty="0"/>
              <a:t>. Selenium can be used for browser based regression testing. </a:t>
            </a:r>
          </a:p>
          <a:p>
            <a:pPr lvl="1"/>
            <a:r>
              <a:rPr lang="en-US" altLang="zh-CN" b="1" dirty="0"/>
              <a:t>Quick Test Professional (QTP):</a:t>
            </a:r>
            <a:r>
              <a:rPr lang="en-US" altLang="zh-CN" dirty="0"/>
              <a:t> HP Quick Test Professional is automated software designed to </a:t>
            </a:r>
            <a:r>
              <a:rPr lang="en-US" altLang="zh-CN" dirty="0">
                <a:solidFill>
                  <a:srgbClr val="FF0000"/>
                </a:solidFill>
              </a:rPr>
              <a:t>automate functional and regression</a:t>
            </a:r>
            <a:r>
              <a:rPr lang="en-US" altLang="zh-CN" dirty="0"/>
              <a:t> test cases. It is a Data driven, Keyword based tool.  </a:t>
            </a:r>
          </a:p>
          <a:p>
            <a:pPr lvl="1"/>
            <a:r>
              <a:rPr lang="en-US" altLang="zh-CN" b="1" dirty="0"/>
              <a:t>Rational Functional Tester (RFT):</a:t>
            </a:r>
            <a:r>
              <a:rPr lang="en-US" altLang="zh-CN" dirty="0"/>
              <a:t> IBM's rational functional tester is </a:t>
            </a:r>
            <a:r>
              <a:rPr lang="en-US" altLang="zh-CN" dirty="0">
                <a:solidFill>
                  <a:srgbClr val="FF0000"/>
                </a:solidFill>
              </a:rPr>
              <a:t>a Java tool </a:t>
            </a:r>
            <a:r>
              <a:rPr lang="en-US" altLang="zh-CN" dirty="0"/>
              <a:t>used to automate the test cases of software applications. This is primarily used for automating regression test cases and it also integrates with Rational Test Manager.  </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 Why Regression Test?</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000100" y="1714488"/>
            <a:ext cx="6691330" cy="381468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 of concepts</a:t>
            </a:r>
          </a:p>
        </p:txBody>
      </p:sp>
      <p:sp>
        <p:nvSpPr>
          <p:cNvPr id="3" name="内容占位符 2"/>
          <p:cNvSpPr>
            <a:spLocks noGrp="1"/>
          </p:cNvSpPr>
          <p:nvPr>
            <p:ph idx="1"/>
          </p:nvPr>
        </p:nvSpPr>
        <p:spPr>
          <a:xfrm>
            <a:off x="464058" y="1690689"/>
            <a:ext cx="8396478" cy="4351338"/>
          </a:xfrm>
        </p:spPr>
        <p:txBody>
          <a:bodyPr/>
          <a:lstStyle/>
          <a:p>
            <a:r>
              <a:rPr lang="en-US" altLang="zh-CN" sz="3200" dirty="0"/>
              <a:t>Re-Testing and Regression Testing:</a:t>
            </a:r>
          </a:p>
          <a:p>
            <a:pPr lvl="1">
              <a:spcAft>
                <a:spcPts val="600"/>
              </a:spcAft>
            </a:pPr>
            <a:r>
              <a:rPr lang="en-US" altLang="zh-CN" sz="2800" dirty="0"/>
              <a:t>Retesting means testing the functionality or bug again to </a:t>
            </a:r>
            <a:r>
              <a:rPr lang="en-US" altLang="zh-CN" sz="2800" dirty="0">
                <a:solidFill>
                  <a:srgbClr val="FF0000"/>
                </a:solidFill>
              </a:rPr>
              <a:t>ensure the code is fixed</a:t>
            </a:r>
            <a:r>
              <a:rPr lang="en-US" altLang="zh-CN" sz="2800" dirty="0"/>
              <a:t>. If it is not fixed, Defect needs to be re-opened. If fixed, Defect is closed. </a:t>
            </a:r>
          </a:p>
          <a:p>
            <a:pPr lvl="1">
              <a:spcAft>
                <a:spcPts val="600"/>
              </a:spcAft>
            </a:pPr>
            <a:r>
              <a:rPr lang="en-US" altLang="zh-CN" sz="2800" dirty="0"/>
              <a:t>Regression testing means testing your software application when it undergoes a code change to ensure that the </a:t>
            </a:r>
            <a:r>
              <a:rPr lang="en-US" altLang="zh-CN" sz="2800" dirty="0">
                <a:solidFill>
                  <a:srgbClr val="FF0000"/>
                </a:solidFill>
              </a:rPr>
              <a:t>new code has not affected other parts of the software</a:t>
            </a:r>
            <a:r>
              <a:rPr lang="en-US" altLang="zh-CN" sz="2800" dirty="0"/>
              <a:t>. </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 of concepts</a:t>
            </a:r>
          </a:p>
        </p:txBody>
      </p:sp>
      <p:sp>
        <p:nvSpPr>
          <p:cNvPr id="3" name="内容占位符 2"/>
          <p:cNvSpPr>
            <a:spLocks noGrp="1"/>
          </p:cNvSpPr>
          <p:nvPr>
            <p:ph idx="1"/>
          </p:nvPr>
        </p:nvSpPr>
        <p:spPr/>
        <p:txBody>
          <a:bodyPr>
            <a:normAutofit/>
          </a:bodyPr>
          <a:lstStyle/>
          <a:p>
            <a:r>
              <a:rPr lang="zh-CN" altLang="en-US" dirty="0"/>
              <a:t>冒烟测试（</a:t>
            </a:r>
            <a:r>
              <a:rPr lang="en-US" altLang="zh-CN" dirty="0"/>
              <a:t>smoke test</a:t>
            </a:r>
            <a:r>
              <a:rPr lang="zh-CN" altLang="en-US" dirty="0"/>
              <a:t>）</a:t>
            </a:r>
            <a:endParaRPr lang="en-US" altLang="zh-CN" dirty="0"/>
          </a:p>
          <a:p>
            <a:r>
              <a:rPr lang="zh-CN" altLang="en-US" dirty="0"/>
              <a:t>可用性测试（</a:t>
            </a:r>
            <a:r>
              <a:rPr lang="en-US" altLang="zh-CN" dirty="0"/>
              <a:t>sanity test</a:t>
            </a:r>
            <a:r>
              <a:rPr lang="zh-CN" altLang="en-US" dirty="0"/>
              <a:t>）</a:t>
            </a:r>
            <a:endParaRPr lang="en-US" altLang="zh-CN" dirty="0"/>
          </a:p>
          <a:p>
            <a:r>
              <a:rPr lang="en-US" altLang="zh-CN" dirty="0"/>
              <a:t>BVT </a:t>
            </a:r>
            <a:r>
              <a:rPr lang="zh-CN" altLang="en-US" dirty="0"/>
              <a:t>（</a:t>
            </a:r>
            <a:r>
              <a:rPr lang="en-US" altLang="zh-CN" dirty="0"/>
              <a:t>Build Verification Test</a:t>
            </a:r>
            <a:r>
              <a:rPr lang="zh-CN" altLang="en-US" dirty="0"/>
              <a:t>）</a:t>
            </a:r>
            <a:endParaRPr lang="en-US" altLang="zh-CN" dirty="0"/>
          </a:p>
          <a:p>
            <a:endParaRPr lang="en-US" altLang="zh-CN" dirty="0"/>
          </a:p>
          <a:p>
            <a:pPr algn="just"/>
            <a:r>
              <a:rPr lang="en-US" altLang="zh-CN" dirty="0"/>
              <a:t>Both sanity tests and smoke tests are ways to </a:t>
            </a:r>
            <a:r>
              <a:rPr lang="en-US" altLang="zh-CN" dirty="0">
                <a:solidFill>
                  <a:srgbClr val="FF0000"/>
                </a:solidFill>
              </a:rPr>
              <a:t>avoid wasting time and effort by quickly determining </a:t>
            </a:r>
            <a:r>
              <a:rPr lang="en-US" altLang="zh-CN" dirty="0"/>
              <a:t>whether an application is too flawed to merit any rigorous testing.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992" y="969718"/>
            <a:ext cx="8464614" cy="5184576"/>
          </a:xfrm>
        </p:spPr>
      </p:pic>
      <p:sp>
        <p:nvSpPr>
          <p:cNvPr id="3" name="矩形 2"/>
          <p:cNvSpPr/>
          <p:nvPr/>
        </p:nvSpPr>
        <p:spPr>
          <a:xfrm>
            <a:off x="7040880" y="5552902"/>
            <a:ext cx="1280160" cy="448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921135" y="1205345"/>
            <a:ext cx="1571106" cy="2244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098474" y="4874029"/>
            <a:ext cx="1335577" cy="2244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Smoke Testing?</a:t>
            </a:r>
            <a:endParaRPr lang="zh-CN" altLang="en-US" dirty="0"/>
          </a:p>
        </p:txBody>
      </p:sp>
      <p:sp>
        <p:nvSpPr>
          <p:cNvPr id="3" name="内容占位符 2"/>
          <p:cNvSpPr>
            <a:spLocks noGrp="1"/>
          </p:cNvSpPr>
          <p:nvPr>
            <p:ph idx="1"/>
          </p:nvPr>
        </p:nvSpPr>
        <p:spPr/>
        <p:txBody>
          <a:bodyPr>
            <a:normAutofit/>
          </a:bodyPr>
          <a:lstStyle/>
          <a:p>
            <a:r>
              <a:rPr lang="en-US" altLang="zh-CN" dirty="0"/>
              <a:t>To ascertain that the </a:t>
            </a:r>
            <a:r>
              <a:rPr lang="en-US" altLang="zh-CN" dirty="0">
                <a:solidFill>
                  <a:srgbClr val="FF0000"/>
                </a:solidFill>
              </a:rPr>
              <a:t>critical functionalities </a:t>
            </a:r>
            <a:r>
              <a:rPr lang="en-US" altLang="zh-CN" dirty="0"/>
              <a:t>of the program is working fine. </a:t>
            </a:r>
          </a:p>
          <a:p>
            <a:r>
              <a:rPr lang="en-US" altLang="zh-CN" dirty="0"/>
              <a:t>It is executed "before" any detailed functional or regression tests are executed on the software build. </a:t>
            </a:r>
          </a:p>
          <a:p>
            <a:r>
              <a:rPr lang="en-US" altLang="zh-CN" dirty="0"/>
              <a:t>The purpose is to </a:t>
            </a:r>
            <a:r>
              <a:rPr lang="en-US" altLang="zh-CN" dirty="0">
                <a:solidFill>
                  <a:srgbClr val="FF0000"/>
                </a:solidFill>
              </a:rPr>
              <a:t>reject a badly broken application</a:t>
            </a:r>
            <a:r>
              <a:rPr lang="en-US" altLang="zh-CN" dirty="0"/>
              <a:t>, so that the QA team does not waste time installing and testing the software application. </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Smoke Testing?</a:t>
            </a:r>
            <a:endParaRPr lang="zh-CN" altLang="en-US" dirty="0"/>
          </a:p>
        </p:txBody>
      </p:sp>
      <p:sp>
        <p:nvSpPr>
          <p:cNvPr id="3" name="内容占位符 2"/>
          <p:cNvSpPr>
            <a:spLocks noGrp="1"/>
          </p:cNvSpPr>
          <p:nvPr>
            <p:ph idx="1"/>
          </p:nvPr>
        </p:nvSpPr>
        <p:spPr/>
        <p:txBody>
          <a:bodyPr>
            <a:normAutofit/>
          </a:bodyPr>
          <a:lstStyle/>
          <a:p>
            <a:r>
              <a:rPr lang="en-US" altLang="zh-CN" dirty="0"/>
              <a:t>A typical smoke test would be </a:t>
            </a:r>
          </a:p>
          <a:p>
            <a:pPr lvl="1"/>
            <a:r>
              <a:rPr lang="en-US" altLang="zh-CN" dirty="0"/>
              <a:t>Verify that the application launches successfully</a:t>
            </a:r>
          </a:p>
          <a:p>
            <a:pPr lvl="1"/>
            <a:r>
              <a:rPr lang="en-US" altLang="zh-CN" dirty="0"/>
              <a:t>Check that the GUI is responsive</a:t>
            </a:r>
          </a:p>
          <a:p>
            <a:pPr lvl="1"/>
            <a:r>
              <a:rPr lang="en-US" altLang="zh-CN" dirty="0"/>
              <a:t> ... </a:t>
            </a:r>
          </a:p>
          <a:p>
            <a:pPr lvl="1"/>
            <a:endParaRPr lang="en-US" altLang="zh-CN" dirty="0"/>
          </a:p>
          <a:p>
            <a:pPr lvl="1"/>
            <a:r>
              <a:rPr lang="en-US" altLang="zh-CN" dirty="0"/>
              <a:t>“Hello, world ”</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Sanity Testing?</a:t>
            </a:r>
            <a:endParaRPr lang="zh-CN" altLang="en-US" dirty="0"/>
          </a:p>
        </p:txBody>
      </p:sp>
      <p:sp>
        <p:nvSpPr>
          <p:cNvPr id="3" name="内容占位符 2"/>
          <p:cNvSpPr>
            <a:spLocks noGrp="1"/>
          </p:cNvSpPr>
          <p:nvPr>
            <p:ph idx="1"/>
          </p:nvPr>
        </p:nvSpPr>
        <p:spPr/>
        <p:txBody>
          <a:bodyPr>
            <a:normAutofit/>
          </a:bodyPr>
          <a:lstStyle/>
          <a:p>
            <a:pPr>
              <a:spcAft>
                <a:spcPts val="600"/>
              </a:spcAft>
            </a:pPr>
            <a:r>
              <a:rPr lang="en-US" altLang="zh-CN" dirty="0"/>
              <a:t>After receiving a software build, with </a:t>
            </a:r>
            <a:r>
              <a:rPr lang="en-US" altLang="zh-CN" dirty="0">
                <a:solidFill>
                  <a:srgbClr val="FF0000"/>
                </a:solidFill>
              </a:rPr>
              <a:t>minor changes in code</a:t>
            </a:r>
            <a:r>
              <a:rPr lang="en-US" altLang="zh-CN" dirty="0"/>
              <a:t>, or functionality, to ascertain that the bugs have been fixed and no further issues are introduced due to these changes. </a:t>
            </a:r>
          </a:p>
          <a:p>
            <a:r>
              <a:rPr lang="en-US" altLang="zh-CN" dirty="0"/>
              <a:t>If sanity test fails, the build is rejected to save the time and costs involved in a more rigorous testing.</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Sanity Testing?</a:t>
            </a:r>
            <a:endParaRPr lang="zh-CN" altLang="en-US" dirty="0"/>
          </a:p>
        </p:txBody>
      </p:sp>
      <p:sp>
        <p:nvSpPr>
          <p:cNvPr id="3" name="内容占位符 2"/>
          <p:cNvSpPr>
            <a:spLocks noGrp="1"/>
          </p:cNvSpPr>
          <p:nvPr>
            <p:ph idx="1"/>
          </p:nvPr>
        </p:nvSpPr>
        <p:spPr/>
        <p:txBody>
          <a:bodyPr/>
          <a:lstStyle/>
          <a:p>
            <a:r>
              <a:rPr lang="en-US" altLang="zh-CN" dirty="0"/>
              <a:t>The objective is "not" to verify thoroughly the new functionality, but to determine that the developer has applied </a:t>
            </a:r>
            <a:r>
              <a:rPr lang="en-US" altLang="zh-CN" dirty="0">
                <a:solidFill>
                  <a:srgbClr val="FF0000"/>
                </a:solidFill>
              </a:rPr>
              <a:t>some rationality </a:t>
            </a:r>
            <a:r>
              <a:rPr lang="en-US" altLang="zh-CN" dirty="0"/>
              <a:t>(sanity) while producing the software. </a:t>
            </a:r>
          </a:p>
          <a:p>
            <a:r>
              <a:rPr lang="en-US" altLang="zh-CN" dirty="0"/>
              <a:t>For instance, if your scientific calculator gives the result of 2 + 2 =5. Then, there is no point testing the advanced functionalities like sin 30 + cos 50. </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6867" y="90806"/>
            <a:ext cx="8259318" cy="1325563"/>
          </a:xfrm>
        </p:spPr>
        <p:txBody>
          <a:bodyPr>
            <a:normAutofit/>
          </a:bodyPr>
          <a:lstStyle/>
          <a:p>
            <a:r>
              <a:rPr lang="en-US" altLang="zh-CN" sz="3200" dirty="0"/>
              <a:t>Smoke Testing Vs Sanity Testing - Key Differences</a:t>
            </a:r>
            <a:endParaRPr lang="zh-CN" altLang="en-US" sz="32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187114"/>
            <a:ext cx="7965916" cy="5482246"/>
          </a:xfrm>
        </p:spPr>
      </p:pic>
      <p:sp>
        <p:nvSpPr>
          <p:cNvPr id="6" name="矩形 5"/>
          <p:cNvSpPr/>
          <p:nvPr/>
        </p:nvSpPr>
        <p:spPr>
          <a:xfrm>
            <a:off x="5885969" y="4941168"/>
            <a:ext cx="2800831" cy="369332"/>
          </a:xfrm>
          <a:prstGeom prst="rect">
            <a:avLst/>
          </a:prstGeom>
        </p:spPr>
        <p:txBody>
          <a:bodyPr wrap="none">
            <a:spAutoFit/>
          </a:bodyPr>
          <a:lstStyle/>
          <a:p>
            <a:r>
              <a:rPr lang="en-US" altLang="zh-CN" i="1" dirty="0"/>
              <a:t>Tester acceptance testing</a:t>
            </a:r>
            <a:endParaRPr lang="zh-CN" altLang="en-US" i="1" dirty="0"/>
          </a:p>
        </p:txBody>
      </p:sp>
      <p:sp>
        <p:nvSpPr>
          <p:cNvPr id="7" name="矩形 6"/>
          <p:cNvSpPr/>
          <p:nvPr/>
        </p:nvSpPr>
        <p:spPr>
          <a:xfrm>
            <a:off x="1619672" y="6381328"/>
            <a:ext cx="2304256" cy="476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shallow and wide</a:t>
            </a:r>
            <a:endParaRPr lang="zh-CN" altLang="en-US" dirty="0"/>
          </a:p>
        </p:txBody>
      </p:sp>
      <p:sp>
        <p:nvSpPr>
          <p:cNvPr id="8" name="矩形 7"/>
          <p:cNvSpPr/>
          <p:nvPr/>
        </p:nvSpPr>
        <p:spPr>
          <a:xfrm>
            <a:off x="6134256" y="6381328"/>
            <a:ext cx="2304256" cy="476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narrow and deep</a:t>
            </a:r>
            <a:endParaRPr lang="zh-CN" altLang="en-US" dirty="0"/>
          </a:p>
        </p:txBody>
      </p:sp>
      <p:cxnSp>
        <p:nvCxnSpPr>
          <p:cNvPr id="4" name="直接连接符 3"/>
          <p:cNvCxnSpPr/>
          <p:nvPr/>
        </p:nvCxnSpPr>
        <p:spPr>
          <a:xfrm>
            <a:off x="781396" y="2992582"/>
            <a:ext cx="714895" cy="8313"/>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715440" y="3000895"/>
            <a:ext cx="962153"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to note</a:t>
            </a:r>
            <a:endParaRPr lang="zh-CN" altLang="en-US" dirty="0"/>
          </a:p>
        </p:txBody>
      </p:sp>
      <p:sp>
        <p:nvSpPr>
          <p:cNvPr id="3" name="内容占位符 2"/>
          <p:cNvSpPr>
            <a:spLocks noGrp="1"/>
          </p:cNvSpPr>
          <p:nvPr>
            <p:ph idx="1"/>
          </p:nvPr>
        </p:nvSpPr>
        <p:spPr/>
        <p:txBody>
          <a:bodyPr>
            <a:normAutofit/>
          </a:bodyPr>
          <a:lstStyle/>
          <a:p>
            <a:r>
              <a:rPr lang="en-US" altLang="zh-CN" dirty="0"/>
              <a:t>One of the best industry practice is to conduct a </a:t>
            </a:r>
            <a:r>
              <a:rPr lang="en-US" altLang="zh-CN" dirty="0">
                <a:solidFill>
                  <a:srgbClr val="FF0000"/>
                </a:solidFill>
              </a:rPr>
              <a:t>Daily build and smoke test </a:t>
            </a:r>
            <a:r>
              <a:rPr lang="en-US" altLang="zh-CN" dirty="0"/>
              <a:t>in software projects.</a:t>
            </a:r>
          </a:p>
          <a:p>
            <a:r>
              <a:rPr lang="en-US" altLang="zh-CN" dirty="0"/>
              <a:t>First execute Smoke tests and then go ahead with Sanity Testing. </a:t>
            </a:r>
          </a:p>
          <a:p>
            <a:r>
              <a:rPr lang="en-US" altLang="zh-CN" dirty="0"/>
              <a:t>In industry, test cases for Sanity Testing are commonly combined with that for smoke tests, to speed up test execution. Hence, it's a common that the terms are often confused and </a:t>
            </a:r>
            <a:r>
              <a:rPr lang="en-US" altLang="zh-CN" dirty="0">
                <a:solidFill>
                  <a:srgbClr val="FF0000"/>
                </a:solidFill>
              </a:rPr>
              <a:t>used interchangeably</a:t>
            </a:r>
            <a:r>
              <a:rPr lang="en-US" altLang="zh-C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2340" name="Picture 4"/>
          <p:cNvPicPr>
            <a:picLocks noGrp="1" noChangeAspect="1" noChangeArrowheads="1"/>
          </p:cNvPicPr>
          <p:nvPr>
            <p:ph type="body" idx="1"/>
          </p:nvPr>
        </p:nvPicPr>
        <p:blipFill>
          <a:blip r:embed="rId2"/>
          <a:srcRect/>
          <a:stretch>
            <a:fillRect/>
          </a:stretch>
        </p:blipFill>
        <p:spPr>
          <a:xfrm>
            <a:off x="136829" y="1371600"/>
            <a:ext cx="8702371" cy="4476750"/>
          </a:xfrm>
          <a:noFill/>
        </p:spPr>
      </p:pic>
      <p:sp>
        <p:nvSpPr>
          <p:cNvPr id="782341" name="Rectangle 5"/>
          <p:cNvSpPr>
            <a:spLocks noChangeArrowheads="1"/>
          </p:cNvSpPr>
          <p:nvPr/>
        </p:nvSpPr>
        <p:spPr bwMode="auto">
          <a:xfrm>
            <a:off x="2411413" y="5516563"/>
            <a:ext cx="4648200" cy="533400"/>
          </a:xfrm>
          <a:prstGeom prst="rect">
            <a:avLst/>
          </a:prstGeom>
          <a:noFill/>
          <a:ln w="9525">
            <a:noFill/>
            <a:miter lim="800000"/>
          </a:ln>
        </p:spPr>
        <p:txBody>
          <a:bodyPr wrap="none" anchor="ctr"/>
          <a:lstStyle/>
          <a:p>
            <a:pPr algn="ctr"/>
            <a:r>
              <a:rPr lang="en-US" altLang="zh-CN" sz="2300"/>
              <a:t>expensive and frequently executed</a:t>
            </a:r>
          </a:p>
        </p:txBody>
      </p:sp>
      <p:sp>
        <p:nvSpPr>
          <p:cNvPr id="5" name="标题 1"/>
          <p:cNvSpPr txBox="1"/>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Why Regression Test?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82340"/>
                                        </p:tgtEl>
                                        <p:attrNameLst>
                                          <p:attrName>style.visibility</p:attrName>
                                        </p:attrNameLst>
                                      </p:cBhvr>
                                      <p:to>
                                        <p:strVal val="visible"/>
                                      </p:to>
                                    </p:set>
                                    <p:animEffect transition="in" filter="box(in)">
                                      <p:cBhvr>
                                        <p:cTn id="7" dur="500"/>
                                        <p:tgtEl>
                                          <p:spTgt spid="782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82341">
                                            <p:txEl>
                                              <p:pRg st="0" end="0"/>
                                            </p:txEl>
                                          </p:spTgt>
                                        </p:tgtEl>
                                        <p:attrNameLst>
                                          <p:attrName>style.visibility</p:attrName>
                                        </p:attrNameLst>
                                      </p:cBhvr>
                                      <p:to>
                                        <p:strVal val="visible"/>
                                      </p:to>
                                    </p:set>
                                    <p:anim calcmode="lin" valueType="num">
                                      <p:cBhvr additive="base">
                                        <p:cTn id="12" dur="500" fill="hold"/>
                                        <p:tgtEl>
                                          <p:spTgt spid="78234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823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Regression Testing?</a:t>
            </a:r>
            <a:endParaRPr lang="zh-CN" altLang="en-US" dirty="0"/>
          </a:p>
        </p:txBody>
      </p:sp>
      <p:sp>
        <p:nvSpPr>
          <p:cNvPr id="3" name="内容占位符 2"/>
          <p:cNvSpPr>
            <a:spLocks noGrp="1"/>
          </p:cNvSpPr>
          <p:nvPr>
            <p:ph idx="1"/>
          </p:nvPr>
        </p:nvSpPr>
        <p:spPr>
          <a:xfrm>
            <a:off x="457200" y="1447800"/>
            <a:ext cx="8293184" cy="4525963"/>
          </a:xfrm>
        </p:spPr>
        <p:txBody>
          <a:bodyPr>
            <a:normAutofit/>
          </a:bodyPr>
          <a:lstStyle/>
          <a:p>
            <a:r>
              <a:rPr lang="en-US" altLang="zh-CN" dirty="0"/>
              <a:t>Whenever changes happen to software, regression testing is performed to ensure that these changes are correct and they do not </a:t>
            </a:r>
            <a:r>
              <a:rPr lang="en-US" altLang="zh-CN" dirty="0">
                <a:solidFill>
                  <a:srgbClr val="FF0000"/>
                </a:solidFill>
              </a:rPr>
              <a:t>adversely affect</a:t>
            </a:r>
            <a:r>
              <a:rPr lang="en-US" altLang="zh-CN" dirty="0"/>
              <a:t> the existing software. </a:t>
            </a:r>
          </a:p>
          <a:p>
            <a:r>
              <a:rPr lang="en-US" altLang="zh-CN" dirty="0"/>
              <a:t>It is necessary to perform regression testing when:</a:t>
            </a:r>
          </a:p>
          <a:p>
            <a:pPr lvl="1"/>
            <a:r>
              <a:rPr lang="en-US" altLang="zh-CN" dirty="0"/>
              <a:t>Defect fixing.</a:t>
            </a:r>
          </a:p>
          <a:p>
            <a:pPr lvl="1"/>
            <a:r>
              <a:rPr lang="en-US" altLang="zh-CN" dirty="0"/>
              <a:t>Change is in requirements and code is modified according to the requirement.</a:t>
            </a:r>
          </a:p>
          <a:p>
            <a:pPr lvl="1"/>
            <a:r>
              <a:rPr lang="en-US" altLang="zh-CN" dirty="0"/>
              <a:t>New feature is added to the software.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do Regression Testing</a:t>
            </a:r>
            <a:endParaRPr lang="zh-CN" altLang="en-US" dirty="0"/>
          </a:p>
        </p:txBody>
      </p:sp>
      <p:sp>
        <p:nvSpPr>
          <p:cNvPr id="3" name="内容占位符 2"/>
          <p:cNvSpPr>
            <a:spLocks noGrp="1"/>
          </p:cNvSpPr>
          <p:nvPr>
            <p:ph idx="1"/>
          </p:nvPr>
        </p:nvSpPr>
        <p:spPr/>
        <p:txBody>
          <a:bodyPr>
            <a:normAutofit/>
          </a:bodyPr>
          <a:lstStyle/>
          <a:p>
            <a:r>
              <a:rPr lang="en-US" dirty="0"/>
              <a:t>How much re-testing is needed? </a:t>
            </a:r>
          </a:p>
          <a:p>
            <a:pPr lvl="1"/>
            <a:r>
              <a:rPr lang="en-US" altLang="zh-CN" dirty="0"/>
              <a:t>Retest-all?</a:t>
            </a:r>
          </a:p>
          <a:p>
            <a:pPr lvl="1"/>
            <a:r>
              <a:rPr lang="en-US" altLang="zh-CN" dirty="0"/>
              <a:t>A set of selected test.</a:t>
            </a:r>
          </a:p>
          <a:p>
            <a:pPr lvl="1"/>
            <a:r>
              <a:rPr lang="en-US" altLang="zh-CN" dirty="0"/>
              <a:t>The test cases that </a:t>
            </a:r>
            <a:r>
              <a:rPr lang="en-US" altLang="zh-CN" dirty="0">
                <a:solidFill>
                  <a:srgbClr val="FF0000"/>
                </a:solidFill>
              </a:rPr>
              <a:t>failed </a:t>
            </a:r>
            <a:r>
              <a:rPr lang="en-US" altLang="zh-CN" dirty="0"/>
              <a:t>due to the defects should be included for future regression testing.</a:t>
            </a:r>
          </a:p>
          <a:p>
            <a:pPr lvl="1"/>
            <a:r>
              <a:rPr lang="en-US" altLang="zh-CN" dirty="0"/>
              <a:t>An </a:t>
            </a:r>
            <a:r>
              <a:rPr lang="en-US" altLang="zh-CN" dirty="0">
                <a:solidFill>
                  <a:srgbClr val="FF0000"/>
                </a:solidFill>
              </a:rPr>
              <a:t>impact analysis </a:t>
            </a:r>
            <a:r>
              <a:rPr lang="en-US" altLang="zh-CN" dirty="0"/>
              <a:t>is done to find out what areas may get impacted due to those defect fixes. Based on the impact analysis, some more test cases are selected to take care of the impacted areas.</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5"/>
          <p:cNvSpPr txBox="1">
            <a:spLocks noChangeArrowheads="1"/>
          </p:cNvSpPr>
          <p:nvPr/>
        </p:nvSpPr>
        <p:spPr bwMode="auto">
          <a:xfrm>
            <a:off x="863600" y="1773238"/>
            <a:ext cx="6337300" cy="549275"/>
          </a:xfrm>
          <a:prstGeom prst="rect">
            <a:avLst/>
          </a:prstGeom>
          <a:noFill/>
          <a:ln w="9525">
            <a:noFill/>
            <a:miter lim="800000"/>
          </a:ln>
        </p:spPr>
        <p:txBody>
          <a:bodyPr lIns="0" tIns="0" rIns="0" bIns="0">
            <a:spAutoFit/>
          </a:bodyPr>
          <a:lstStyle/>
          <a:p>
            <a:endParaRPr lang="zh-CN" altLang="en-US"/>
          </a:p>
          <a:p>
            <a:endParaRPr lang="zh-CN" altLang="en-US"/>
          </a:p>
        </p:txBody>
      </p:sp>
      <p:sp>
        <p:nvSpPr>
          <p:cNvPr id="34819" name="椭圆 5"/>
          <p:cNvSpPr>
            <a:spLocks noChangeArrowheads="1"/>
          </p:cNvSpPr>
          <p:nvPr/>
        </p:nvSpPr>
        <p:spPr bwMode="auto">
          <a:xfrm>
            <a:off x="3887788" y="1989138"/>
            <a:ext cx="4321175" cy="4068762"/>
          </a:xfrm>
          <a:prstGeom prst="ellipse">
            <a:avLst/>
          </a:prstGeom>
          <a:solidFill>
            <a:schemeClr val="accent1">
              <a:alpha val="50195"/>
            </a:schemeClr>
          </a:solidFill>
          <a:ln w="9525" algn="ctr">
            <a:solidFill>
              <a:schemeClr val="tx1"/>
            </a:solidFill>
            <a:round/>
          </a:ln>
        </p:spPr>
        <p:txBody>
          <a:bodyPr lIns="0" tIns="0" rIns="0" bIns="0" anchor="ctr"/>
          <a:lstStyle/>
          <a:p>
            <a:endParaRPr lang="zh-CN" altLang="en-US" i="0"/>
          </a:p>
        </p:txBody>
      </p:sp>
      <p:sp>
        <p:nvSpPr>
          <p:cNvPr id="34820" name="圆角矩形 6"/>
          <p:cNvSpPr>
            <a:spLocks noChangeArrowheads="1"/>
          </p:cNvSpPr>
          <p:nvPr/>
        </p:nvSpPr>
        <p:spPr bwMode="auto">
          <a:xfrm>
            <a:off x="5327650" y="3573463"/>
            <a:ext cx="1296988" cy="719137"/>
          </a:xfrm>
          <a:prstGeom prst="roundRect">
            <a:avLst>
              <a:gd name="adj" fmla="val 16667"/>
            </a:avLst>
          </a:prstGeom>
          <a:solidFill>
            <a:srgbClr val="FFFF00">
              <a:alpha val="50195"/>
            </a:srgbClr>
          </a:solidFill>
          <a:ln w="9525" algn="ctr">
            <a:solidFill>
              <a:srgbClr val="FFFF00"/>
            </a:solidFill>
            <a:round/>
          </a:ln>
        </p:spPr>
        <p:txBody>
          <a:bodyPr lIns="0" tIns="0" rIns="0" bIns="0" anchor="ctr"/>
          <a:lstStyle/>
          <a:p>
            <a:pPr algn="ctr"/>
            <a:r>
              <a:rPr lang="en-US" altLang="zh-CN" sz="2400" i="0" dirty="0"/>
              <a:t>Add code</a:t>
            </a:r>
            <a:endParaRPr lang="zh-CN" altLang="en-US" sz="2400" i="0" dirty="0"/>
          </a:p>
        </p:txBody>
      </p:sp>
      <p:sp>
        <p:nvSpPr>
          <p:cNvPr id="8" name="椭圆 7"/>
          <p:cNvSpPr/>
          <p:nvPr/>
        </p:nvSpPr>
        <p:spPr bwMode="auto">
          <a:xfrm>
            <a:off x="4787899" y="2492375"/>
            <a:ext cx="1368425" cy="720725"/>
          </a:xfrm>
          <a:prstGeom prst="ellipse">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lIns="0" tIns="0" rIns="0" bIns="0" anchor="ctr"/>
          <a:lstStyle/>
          <a:p>
            <a:pPr>
              <a:defRPr/>
            </a:pPr>
            <a:r>
              <a:rPr lang="en-US" altLang="zh-CN" sz="1400" i="0" dirty="0">
                <a:latin typeface="Arial" panose="020B0604020202020204" pitchFamily="34" charset="0"/>
                <a:ea typeface="宋体" panose="02010600030101010101" pitchFamily="2" charset="-122"/>
              </a:rPr>
              <a:t>Modification</a:t>
            </a:r>
            <a:endParaRPr lang="zh-CN" altLang="en-US" sz="1400" i="0" dirty="0">
              <a:latin typeface="Arial" panose="020B0604020202020204" pitchFamily="34" charset="0"/>
              <a:ea typeface="宋体" panose="02010600030101010101" pitchFamily="2" charset="-122"/>
            </a:endParaRPr>
          </a:p>
        </p:txBody>
      </p:sp>
      <p:sp>
        <p:nvSpPr>
          <p:cNvPr id="34824" name="任意多边形 11"/>
          <p:cNvSpPr>
            <a:spLocks noChangeArrowheads="1"/>
          </p:cNvSpPr>
          <p:nvPr/>
        </p:nvSpPr>
        <p:spPr bwMode="auto">
          <a:xfrm>
            <a:off x="7412834" y="4292600"/>
            <a:ext cx="542129" cy="692150"/>
          </a:xfrm>
          <a:custGeom>
            <a:avLst/>
            <a:gdLst>
              <a:gd name="T0" fmla="*/ 439068 w 755261"/>
              <a:gd name="T1" fmla="*/ 113783 h 800073"/>
              <a:gd name="T2" fmla="*/ 439068 w 755261"/>
              <a:gd name="T3" fmla="*/ 113783 h 800073"/>
              <a:gd name="T4" fmla="*/ 339056 w 755261"/>
              <a:gd name="T5" fmla="*/ 13771 h 800073"/>
              <a:gd name="T6" fmla="*/ 53306 w 755261"/>
              <a:gd name="T7" fmla="*/ 42346 h 800073"/>
              <a:gd name="T8" fmla="*/ 24731 w 755261"/>
              <a:gd name="T9" fmla="*/ 85208 h 800073"/>
              <a:gd name="T10" fmla="*/ 24731 w 755261"/>
              <a:gd name="T11" fmla="*/ 228083 h 800073"/>
              <a:gd name="T12" fmla="*/ 67593 w 755261"/>
              <a:gd name="T13" fmla="*/ 256658 h 800073"/>
              <a:gd name="T14" fmla="*/ 96168 w 755261"/>
              <a:gd name="T15" fmla="*/ 299521 h 800073"/>
              <a:gd name="T16" fmla="*/ 81881 w 755261"/>
              <a:gd name="T17" fmla="*/ 342383 h 800073"/>
              <a:gd name="T18" fmla="*/ 10443 w 755261"/>
              <a:gd name="T19" fmla="*/ 470971 h 800073"/>
              <a:gd name="T20" fmla="*/ 24731 w 755261"/>
              <a:gd name="T21" fmla="*/ 570983 h 800073"/>
              <a:gd name="T22" fmla="*/ 67593 w 755261"/>
              <a:gd name="T23" fmla="*/ 599558 h 800073"/>
              <a:gd name="T24" fmla="*/ 110456 w 755261"/>
              <a:gd name="T25" fmla="*/ 613846 h 800073"/>
              <a:gd name="T26" fmla="*/ 224756 w 755261"/>
              <a:gd name="T27" fmla="*/ 642421 h 800073"/>
              <a:gd name="T28" fmla="*/ 353343 w 755261"/>
              <a:gd name="T29" fmla="*/ 685283 h 800073"/>
              <a:gd name="T30" fmla="*/ 396206 w 755261"/>
              <a:gd name="T31" fmla="*/ 699571 h 800073"/>
              <a:gd name="T32" fmla="*/ 453356 w 755261"/>
              <a:gd name="T33" fmla="*/ 771008 h 800073"/>
              <a:gd name="T34" fmla="*/ 596231 w 755261"/>
              <a:gd name="T35" fmla="*/ 771008 h 800073"/>
              <a:gd name="T36" fmla="*/ 653381 w 755261"/>
              <a:gd name="T37" fmla="*/ 456683 h 800073"/>
              <a:gd name="T38" fmla="*/ 696243 w 755261"/>
              <a:gd name="T39" fmla="*/ 356671 h 800073"/>
              <a:gd name="T40" fmla="*/ 739106 w 755261"/>
              <a:gd name="T41" fmla="*/ 313808 h 800073"/>
              <a:gd name="T42" fmla="*/ 753393 w 755261"/>
              <a:gd name="T43" fmla="*/ 270946 h 800073"/>
              <a:gd name="T44" fmla="*/ 724818 w 755261"/>
              <a:gd name="T45" fmla="*/ 199508 h 800073"/>
              <a:gd name="T46" fmla="*/ 681956 w 755261"/>
              <a:gd name="T47" fmla="*/ 170933 h 800073"/>
              <a:gd name="T48" fmla="*/ 639093 w 755261"/>
              <a:gd name="T49" fmla="*/ 156646 h 800073"/>
              <a:gd name="T50" fmla="*/ 510506 w 755261"/>
              <a:gd name="T51" fmla="*/ 128071 h 800073"/>
              <a:gd name="T52" fmla="*/ 467643 w 755261"/>
              <a:gd name="T53" fmla="*/ 113783 h 800073"/>
              <a:gd name="T54" fmla="*/ 439068 w 755261"/>
              <a:gd name="T55" fmla="*/ 113783 h 8000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55261"/>
              <a:gd name="T85" fmla="*/ 0 h 800073"/>
              <a:gd name="T86" fmla="*/ 755261 w 755261"/>
              <a:gd name="T87" fmla="*/ 800073 h 8000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55261" h="800073">
                <a:moveTo>
                  <a:pt x="439068" y="113783"/>
                </a:moveTo>
                <a:lnTo>
                  <a:pt x="439068" y="113783"/>
                </a:lnTo>
                <a:cubicBezTo>
                  <a:pt x="405731" y="80446"/>
                  <a:pt x="384388" y="26723"/>
                  <a:pt x="339056" y="13771"/>
                </a:cubicBezTo>
                <a:cubicBezTo>
                  <a:pt x="290859" y="0"/>
                  <a:pt x="126645" y="30122"/>
                  <a:pt x="53306" y="42346"/>
                </a:cubicBezTo>
                <a:cubicBezTo>
                  <a:pt x="43781" y="56633"/>
                  <a:pt x="32410" y="69850"/>
                  <a:pt x="24731" y="85208"/>
                </a:cubicBezTo>
                <a:cubicBezTo>
                  <a:pt x="2132" y="130405"/>
                  <a:pt x="3084" y="179378"/>
                  <a:pt x="24731" y="228083"/>
                </a:cubicBezTo>
                <a:cubicBezTo>
                  <a:pt x="31705" y="243774"/>
                  <a:pt x="53306" y="247133"/>
                  <a:pt x="67593" y="256658"/>
                </a:cubicBezTo>
                <a:cubicBezTo>
                  <a:pt x="77118" y="270946"/>
                  <a:pt x="93345" y="282583"/>
                  <a:pt x="96168" y="299521"/>
                </a:cubicBezTo>
                <a:cubicBezTo>
                  <a:pt x="98644" y="314376"/>
                  <a:pt x="89195" y="329218"/>
                  <a:pt x="81881" y="342383"/>
                </a:cubicBezTo>
                <a:cubicBezTo>
                  <a:pt x="0" y="489770"/>
                  <a:pt x="42773" y="373982"/>
                  <a:pt x="10443" y="470971"/>
                </a:cubicBezTo>
                <a:cubicBezTo>
                  <a:pt x="15206" y="504308"/>
                  <a:pt x="11054" y="540210"/>
                  <a:pt x="24731" y="570983"/>
                </a:cubicBezTo>
                <a:cubicBezTo>
                  <a:pt x="31705" y="586674"/>
                  <a:pt x="52235" y="591879"/>
                  <a:pt x="67593" y="599558"/>
                </a:cubicBezTo>
                <a:cubicBezTo>
                  <a:pt x="81064" y="606293"/>
                  <a:pt x="95926" y="609883"/>
                  <a:pt x="110456" y="613846"/>
                </a:cubicBezTo>
                <a:cubicBezTo>
                  <a:pt x="148345" y="624179"/>
                  <a:pt x="187499" y="630002"/>
                  <a:pt x="224756" y="642421"/>
                </a:cubicBezTo>
                <a:lnTo>
                  <a:pt x="353343" y="685283"/>
                </a:lnTo>
                <a:lnTo>
                  <a:pt x="396206" y="699571"/>
                </a:lnTo>
                <a:cubicBezTo>
                  <a:pt x="415256" y="723383"/>
                  <a:pt x="428960" y="752711"/>
                  <a:pt x="453356" y="771008"/>
                </a:cubicBezTo>
                <a:cubicBezTo>
                  <a:pt x="492109" y="800073"/>
                  <a:pt x="559739" y="777090"/>
                  <a:pt x="596231" y="771008"/>
                </a:cubicBezTo>
                <a:cubicBezTo>
                  <a:pt x="677406" y="649247"/>
                  <a:pt x="611728" y="762144"/>
                  <a:pt x="653381" y="456683"/>
                </a:cubicBezTo>
                <a:cubicBezTo>
                  <a:pt x="656525" y="433625"/>
                  <a:pt x="686216" y="370708"/>
                  <a:pt x="696243" y="356671"/>
                </a:cubicBezTo>
                <a:cubicBezTo>
                  <a:pt x="707987" y="340229"/>
                  <a:pt x="724818" y="328096"/>
                  <a:pt x="739106" y="313808"/>
                </a:cubicBezTo>
                <a:cubicBezTo>
                  <a:pt x="743868" y="299521"/>
                  <a:pt x="755261" y="285890"/>
                  <a:pt x="753393" y="270946"/>
                </a:cubicBezTo>
                <a:cubicBezTo>
                  <a:pt x="750212" y="245497"/>
                  <a:pt x="739725" y="220378"/>
                  <a:pt x="724818" y="199508"/>
                </a:cubicBezTo>
                <a:cubicBezTo>
                  <a:pt x="714837" y="185535"/>
                  <a:pt x="697315" y="178612"/>
                  <a:pt x="681956" y="170933"/>
                </a:cubicBezTo>
                <a:cubicBezTo>
                  <a:pt x="668485" y="164198"/>
                  <a:pt x="653574" y="160783"/>
                  <a:pt x="639093" y="156646"/>
                </a:cubicBezTo>
                <a:cubicBezTo>
                  <a:pt x="536389" y="127302"/>
                  <a:pt x="628400" y="157544"/>
                  <a:pt x="510506" y="128071"/>
                </a:cubicBezTo>
                <a:cubicBezTo>
                  <a:pt x="495895" y="124418"/>
                  <a:pt x="481931" y="118546"/>
                  <a:pt x="467643" y="113783"/>
                </a:cubicBezTo>
                <a:cubicBezTo>
                  <a:pt x="431596" y="59713"/>
                  <a:pt x="443830" y="113783"/>
                  <a:pt x="439068" y="113783"/>
                </a:cubicBezTo>
                <a:close/>
              </a:path>
            </a:pathLst>
          </a:custGeom>
          <a:solidFill>
            <a:srgbClr val="FF0000">
              <a:alpha val="50195"/>
            </a:srgbClr>
          </a:solidFill>
          <a:ln w="9525" algn="ctr">
            <a:solidFill>
              <a:schemeClr val="tx1"/>
            </a:solidFill>
            <a:round/>
          </a:ln>
        </p:spPr>
        <p:txBody>
          <a:bodyPr lIns="0" tIns="0" rIns="0" bIns="0" anchor="ctr"/>
          <a:lstStyle/>
          <a:p>
            <a:endParaRPr lang="zh-CN" altLang="en-US" i="0"/>
          </a:p>
        </p:txBody>
      </p:sp>
      <p:sp>
        <p:nvSpPr>
          <p:cNvPr id="34825" name="任意多边形 12"/>
          <p:cNvSpPr>
            <a:spLocks noChangeArrowheads="1"/>
          </p:cNvSpPr>
          <p:nvPr/>
        </p:nvSpPr>
        <p:spPr bwMode="auto">
          <a:xfrm>
            <a:off x="4500563" y="4691220"/>
            <a:ext cx="1327945" cy="965043"/>
          </a:xfrm>
          <a:custGeom>
            <a:avLst/>
            <a:gdLst>
              <a:gd name="T0" fmla="*/ 750264 w 1608361"/>
              <a:gd name="T1" fmla="*/ 110783 h 1039471"/>
              <a:gd name="T2" fmla="*/ 750264 w 1608361"/>
              <a:gd name="T3" fmla="*/ 110783 h 1039471"/>
              <a:gd name="T4" fmla="*/ 621676 w 1608361"/>
              <a:gd name="T5" fmla="*/ 125071 h 1039471"/>
              <a:gd name="T6" fmla="*/ 578814 w 1608361"/>
              <a:gd name="T7" fmla="*/ 139358 h 1039471"/>
              <a:gd name="T8" fmla="*/ 207339 w 1608361"/>
              <a:gd name="T9" fmla="*/ 153646 h 1039471"/>
              <a:gd name="T10" fmla="*/ 164476 w 1608361"/>
              <a:gd name="T11" fmla="*/ 167933 h 1039471"/>
              <a:gd name="T12" fmla="*/ 107326 w 1608361"/>
              <a:gd name="T13" fmla="*/ 396533 h 1039471"/>
              <a:gd name="T14" fmla="*/ 21601 w 1608361"/>
              <a:gd name="T15" fmla="*/ 467971 h 1039471"/>
              <a:gd name="T16" fmla="*/ 7314 w 1608361"/>
              <a:gd name="T17" fmla="*/ 510833 h 1039471"/>
              <a:gd name="T18" fmla="*/ 135901 w 1608361"/>
              <a:gd name="T19" fmla="*/ 610846 h 1039471"/>
              <a:gd name="T20" fmla="*/ 178764 w 1608361"/>
              <a:gd name="T21" fmla="*/ 896596 h 1039471"/>
              <a:gd name="T22" fmla="*/ 207339 w 1608361"/>
              <a:gd name="T23" fmla="*/ 939458 h 1039471"/>
              <a:gd name="T24" fmla="*/ 293064 w 1608361"/>
              <a:gd name="T25" fmla="*/ 982321 h 1039471"/>
              <a:gd name="T26" fmla="*/ 378789 w 1608361"/>
              <a:gd name="T27" fmla="*/ 996608 h 1039471"/>
              <a:gd name="T28" fmla="*/ 435939 w 1608361"/>
              <a:gd name="T29" fmla="*/ 1010896 h 1039471"/>
              <a:gd name="T30" fmla="*/ 478801 w 1608361"/>
              <a:gd name="T31" fmla="*/ 1025183 h 1039471"/>
              <a:gd name="T32" fmla="*/ 635964 w 1608361"/>
              <a:gd name="T33" fmla="*/ 1039471 h 1039471"/>
              <a:gd name="T34" fmla="*/ 936001 w 1608361"/>
              <a:gd name="T35" fmla="*/ 1025183 h 1039471"/>
              <a:gd name="T36" fmla="*/ 1021726 w 1608361"/>
              <a:gd name="T37" fmla="*/ 1010896 h 1039471"/>
              <a:gd name="T38" fmla="*/ 1107451 w 1608361"/>
              <a:gd name="T39" fmla="*/ 982321 h 1039471"/>
              <a:gd name="T40" fmla="*/ 1193176 w 1608361"/>
              <a:gd name="T41" fmla="*/ 939458 h 1039471"/>
              <a:gd name="T42" fmla="*/ 1264614 w 1608361"/>
              <a:gd name="T43" fmla="*/ 896596 h 1039471"/>
              <a:gd name="T44" fmla="*/ 1393201 w 1608361"/>
              <a:gd name="T45" fmla="*/ 839446 h 1039471"/>
              <a:gd name="T46" fmla="*/ 1493214 w 1608361"/>
              <a:gd name="T47" fmla="*/ 796583 h 1039471"/>
              <a:gd name="T48" fmla="*/ 1536076 w 1608361"/>
              <a:gd name="T49" fmla="*/ 639421 h 1039471"/>
              <a:gd name="T50" fmla="*/ 1564651 w 1608361"/>
              <a:gd name="T51" fmla="*/ 567983 h 1039471"/>
              <a:gd name="T52" fmla="*/ 1593226 w 1608361"/>
              <a:gd name="T53" fmla="*/ 482258 h 1039471"/>
              <a:gd name="T54" fmla="*/ 1607514 w 1608361"/>
              <a:gd name="T55" fmla="*/ 439396 h 1039471"/>
              <a:gd name="T56" fmla="*/ 1593226 w 1608361"/>
              <a:gd name="T57" fmla="*/ 296521 h 1039471"/>
              <a:gd name="T58" fmla="*/ 1550364 w 1608361"/>
              <a:gd name="T59" fmla="*/ 267946 h 1039471"/>
              <a:gd name="T60" fmla="*/ 1393201 w 1608361"/>
              <a:gd name="T61" fmla="*/ 239371 h 1039471"/>
              <a:gd name="T62" fmla="*/ 1378914 w 1608361"/>
              <a:gd name="T63" fmla="*/ 196508 h 1039471"/>
              <a:gd name="T64" fmla="*/ 1278901 w 1608361"/>
              <a:gd name="T65" fmla="*/ 82208 h 1039471"/>
              <a:gd name="T66" fmla="*/ 1236039 w 1608361"/>
              <a:gd name="T67" fmla="*/ 67921 h 1039471"/>
              <a:gd name="T68" fmla="*/ 1036014 w 1608361"/>
              <a:gd name="T69" fmla="*/ 53633 h 1039471"/>
              <a:gd name="T70" fmla="*/ 1021726 w 1608361"/>
              <a:gd name="T71" fmla="*/ 10771 h 1039471"/>
              <a:gd name="T72" fmla="*/ 864564 w 1608361"/>
              <a:gd name="T73" fmla="*/ 39346 h 1039471"/>
              <a:gd name="T74" fmla="*/ 778839 w 1608361"/>
              <a:gd name="T75" fmla="*/ 110783 h 1039471"/>
              <a:gd name="T76" fmla="*/ 693114 w 1608361"/>
              <a:gd name="T77" fmla="*/ 139358 h 1039471"/>
              <a:gd name="T78" fmla="*/ 750264 w 1608361"/>
              <a:gd name="T79" fmla="*/ 110783 h 10394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08361"/>
              <a:gd name="T121" fmla="*/ 0 h 1039471"/>
              <a:gd name="T122" fmla="*/ 1608361 w 1608361"/>
              <a:gd name="T123" fmla="*/ 1039471 h 103947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08361" h="1039471">
                <a:moveTo>
                  <a:pt x="750264" y="110783"/>
                </a:moveTo>
                <a:lnTo>
                  <a:pt x="750264" y="110783"/>
                </a:lnTo>
                <a:cubicBezTo>
                  <a:pt x="707401" y="115546"/>
                  <a:pt x="664216" y="117981"/>
                  <a:pt x="621676" y="125071"/>
                </a:cubicBezTo>
                <a:cubicBezTo>
                  <a:pt x="606821" y="127547"/>
                  <a:pt x="593838" y="138322"/>
                  <a:pt x="578814" y="139358"/>
                </a:cubicBezTo>
                <a:cubicBezTo>
                  <a:pt x="455191" y="147884"/>
                  <a:pt x="331164" y="148883"/>
                  <a:pt x="207339" y="153646"/>
                </a:cubicBezTo>
                <a:cubicBezTo>
                  <a:pt x="193051" y="158408"/>
                  <a:pt x="173230" y="155678"/>
                  <a:pt x="164476" y="167933"/>
                </a:cubicBezTo>
                <a:cubicBezTo>
                  <a:pt x="136351" y="207307"/>
                  <a:pt x="116317" y="373156"/>
                  <a:pt x="107326" y="396533"/>
                </a:cubicBezTo>
                <a:cubicBezTo>
                  <a:pt x="97842" y="421192"/>
                  <a:pt x="42591" y="453978"/>
                  <a:pt x="21601" y="467971"/>
                </a:cubicBezTo>
                <a:cubicBezTo>
                  <a:pt x="16839" y="482258"/>
                  <a:pt x="0" y="497668"/>
                  <a:pt x="7314" y="510833"/>
                </a:cubicBezTo>
                <a:cubicBezTo>
                  <a:pt x="51120" y="589684"/>
                  <a:pt x="74292" y="590309"/>
                  <a:pt x="135901" y="610846"/>
                </a:cubicBezTo>
                <a:cubicBezTo>
                  <a:pt x="215941" y="730905"/>
                  <a:pt x="132876" y="590679"/>
                  <a:pt x="178764" y="896596"/>
                </a:cubicBezTo>
                <a:cubicBezTo>
                  <a:pt x="181311" y="913577"/>
                  <a:pt x="195197" y="927316"/>
                  <a:pt x="207339" y="939458"/>
                </a:cubicBezTo>
                <a:cubicBezTo>
                  <a:pt x="229357" y="961476"/>
                  <a:pt x="263183" y="975681"/>
                  <a:pt x="293064" y="982321"/>
                </a:cubicBezTo>
                <a:cubicBezTo>
                  <a:pt x="321343" y="988605"/>
                  <a:pt x="350382" y="990927"/>
                  <a:pt x="378789" y="996608"/>
                </a:cubicBezTo>
                <a:cubicBezTo>
                  <a:pt x="398044" y="1000459"/>
                  <a:pt x="417058" y="1005501"/>
                  <a:pt x="435939" y="1010896"/>
                </a:cubicBezTo>
                <a:cubicBezTo>
                  <a:pt x="450420" y="1015033"/>
                  <a:pt x="463892" y="1023053"/>
                  <a:pt x="478801" y="1025183"/>
                </a:cubicBezTo>
                <a:cubicBezTo>
                  <a:pt x="530876" y="1032622"/>
                  <a:pt x="583576" y="1034708"/>
                  <a:pt x="635964" y="1039471"/>
                </a:cubicBezTo>
                <a:cubicBezTo>
                  <a:pt x="735976" y="1034708"/>
                  <a:pt x="836149" y="1032579"/>
                  <a:pt x="936001" y="1025183"/>
                </a:cubicBezTo>
                <a:cubicBezTo>
                  <a:pt x="964891" y="1023043"/>
                  <a:pt x="993622" y="1017922"/>
                  <a:pt x="1021726" y="1010896"/>
                </a:cubicBezTo>
                <a:cubicBezTo>
                  <a:pt x="1050947" y="1003591"/>
                  <a:pt x="1107451" y="982321"/>
                  <a:pt x="1107451" y="982321"/>
                </a:cubicBezTo>
                <a:cubicBezTo>
                  <a:pt x="1230287" y="900431"/>
                  <a:pt x="1074874" y="998609"/>
                  <a:pt x="1193176" y="939458"/>
                </a:cubicBezTo>
                <a:cubicBezTo>
                  <a:pt x="1218014" y="927039"/>
                  <a:pt x="1240235" y="909894"/>
                  <a:pt x="1264614" y="896596"/>
                </a:cubicBezTo>
                <a:cubicBezTo>
                  <a:pt x="1451721" y="794538"/>
                  <a:pt x="1278589" y="888565"/>
                  <a:pt x="1393201" y="839446"/>
                </a:cubicBezTo>
                <a:cubicBezTo>
                  <a:pt x="1516795" y="786477"/>
                  <a:pt x="1392687" y="830093"/>
                  <a:pt x="1493214" y="796583"/>
                </a:cubicBezTo>
                <a:cubicBezTo>
                  <a:pt x="1552589" y="707521"/>
                  <a:pt x="1498413" y="802628"/>
                  <a:pt x="1536076" y="639421"/>
                </a:cubicBezTo>
                <a:cubicBezTo>
                  <a:pt x="1541843" y="614431"/>
                  <a:pt x="1555886" y="592086"/>
                  <a:pt x="1564651" y="567983"/>
                </a:cubicBezTo>
                <a:cubicBezTo>
                  <a:pt x="1574945" y="539676"/>
                  <a:pt x="1583701" y="510833"/>
                  <a:pt x="1593226" y="482258"/>
                </a:cubicBezTo>
                <a:lnTo>
                  <a:pt x="1607514" y="439396"/>
                </a:lnTo>
                <a:cubicBezTo>
                  <a:pt x="1602751" y="391771"/>
                  <a:pt x="1608361" y="341927"/>
                  <a:pt x="1593226" y="296521"/>
                </a:cubicBezTo>
                <a:cubicBezTo>
                  <a:pt x="1587796" y="280231"/>
                  <a:pt x="1566147" y="274710"/>
                  <a:pt x="1550364" y="267946"/>
                </a:cubicBezTo>
                <a:cubicBezTo>
                  <a:pt x="1516678" y="253509"/>
                  <a:pt x="1416382" y="242682"/>
                  <a:pt x="1393201" y="239371"/>
                </a:cubicBezTo>
                <a:cubicBezTo>
                  <a:pt x="1388439" y="225083"/>
                  <a:pt x="1386228" y="209673"/>
                  <a:pt x="1378914" y="196508"/>
                </a:cubicBezTo>
                <a:cubicBezTo>
                  <a:pt x="1345943" y="137159"/>
                  <a:pt x="1333487" y="109501"/>
                  <a:pt x="1278901" y="82208"/>
                </a:cubicBezTo>
                <a:cubicBezTo>
                  <a:pt x="1265431" y="75473"/>
                  <a:pt x="1250996" y="69681"/>
                  <a:pt x="1236039" y="67921"/>
                </a:cubicBezTo>
                <a:cubicBezTo>
                  <a:pt x="1169652" y="60111"/>
                  <a:pt x="1102689" y="58396"/>
                  <a:pt x="1036014" y="53633"/>
                </a:cubicBezTo>
                <a:cubicBezTo>
                  <a:pt x="1031251" y="39346"/>
                  <a:pt x="1036428" y="14038"/>
                  <a:pt x="1021726" y="10771"/>
                </a:cubicBezTo>
                <a:cubicBezTo>
                  <a:pt x="973256" y="0"/>
                  <a:pt x="912170" y="23477"/>
                  <a:pt x="864564" y="39346"/>
                </a:cubicBezTo>
                <a:cubicBezTo>
                  <a:pt x="842330" y="61580"/>
                  <a:pt x="810664" y="98849"/>
                  <a:pt x="778839" y="110783"/>
                </a:cubicBezTo>
                <a:cubicBezTo>
                  <a:pt x="678945" y="148244"/>
                  <a:pt x="730633" y="101839"/>
                  <a:pt x="693114" y="139358"/>
                </a:cubicBezTo>
                <a:lnTo>
                  <a:pt x="750264" y="110783"/>
                </a:lnTo>
                <a:close/>
              </a:path>
            </a:pathLst>
          </a:custGeom>
          <a:solidFill>
            <a:schemeClr val="accent2">
              <a:alpha val="50195"/>
            </a:schemeClr>
          </a:solidFill>
          <a:ln w="9525" algn="ctr">
            <a:solidFill>
              <a:schemeClr val="tx1"/>
            </a:solidFill>
            <a:round/>
          </a:ln>
        </p:spPr>
        <p:txBody>
          <a:bodyPr lIns="0" tIns="0" rIns="0" bIns="0" anchor="ctr"/>
          <a:lstStyle/>
          <a:p>
            <a:endParaRPr lang="zh-CN" altLang="en-US" i="0"/>
          </a:p>
        </p:txBody>
      </p:sp>
      <p:sp>
        <p:nvSpPr>
          <p:cNvPr id="34826" name="TextBox 13"/>
          <p:cNvSpPr txBox="1">
            <a:spLocks noChangeArrowheads="1"/>
          </p:cNvSpPr>
          <p:nvPr/>
        </p:nvSpPr>
        <p:spPr bwMode="auto">
          <a:xfrm>
            <a:off x="1800225" y="2312988"/>
            <a:ext cx="1655763" cy="707886"/>
          </a:xfrm>
          <a:prstGeom prst="rect">
            <a:avLst/>
          </a:prstGeom>
          <a:noFill/>
          <a:ln w="9525">
            <a:noFill/>
            <a:miter lim="800000"/>
          </a:ln>
        </p:spPr>
        <p:txBody>
          <a:bodyPr>
            <a:spAutoFit/>
          </a:bodyPr>
          <a:lstStyle/>
          <a:p>
            <a:r>
              <a:rPr lang="en-US" altLang="zh-CN" sz="4000" dirty="0"/>
              <a:t>SUT</a:t>
            </a:r>
            <a:endParaRPr lang="zh-CN" altLang="en-US" sz="4000" dirty="0"/>
          </a:p>
        </p:txBody>
      </p:sp>
      <p:sp>
        <p:nvSpPr>
          <p:cNvPr id="34828" name="TextBox 15"/>
          <p:cNvSpPr txBox="1">
            <a:spLocks noChangeArrowheads="1"/>
          </p:cNvSpPr>
          <p:nvPr/>
        </p:nvSpPr>
        <p:spPr bwMode="auto">
          <a:xfrm>
            <a:off x="1871663" y="3357563"/>
            <a:ext cx="1368425" cy="1200329"/>
          </a:xfrm>
          <a:prstGeom prst="rect">
            <a:avLst/>
          </a:prstGeom>
          <a:noFill/>
          <a:ln w="9525">
            <a:noFill/>
            <a:miter lim="800000"/>
          </a:ln>
        </p:spPr>
        <p:txBody>
          <a:bodyPr>
            <a:spAutoFit/>
          </a:bodyPr>
          <a:lstStyle/>
          <a:p>
            <a:r>
              <a:rPr lang="en-US" altLang="zh-CN" sz="2400" b="1" dirty="0"/>
              <a:t>Direct impact area</a:t>
            </a:r>
            <a:endParaRPr lang="zh-CN" altLang="en-US" sz="2400" b="1" dirty="0"/>
          </a:p>
        </p:txBody>
      </p:sp>
      <p:cxnSp>
        <p:nvCxnSpPr>
          <p:cNvPr id="18" name="直接箭头连接符 17"/>
          <p:cNvCxnSpPr>
            <a:endCxn id="8" idx="2"/>
          </p:cNvCxnSpPr>
          <p:nvPr/>
        </p:nvCxnSpPr>
        <p:spPr bwMode="auto">
          <a:xfrm flipV="1">
            <a:off x="3095625" y="2852738"/>
            <a:ext cx="1692274" cy="900112"/>
          </a:xfrm>
          <a:prstGeom prst="straightConnector1">
            <a:avLst/>
          </a:prstGeom>
          <a:solidFill>
            <a:schemeClr val="accent1">
              <a:alpha val="50000"/>
            </a:schemeClr>
          </a:solidFill>
          <a:ln w="9525" cap="flat" cmpd="sng" algn="ctr">
            <a:solidFill>
              <a:schemeClr val="tx2">
                <a:lumMod val="75000"/>
                <a:lumOff val="25000"/>
              </a:schemeClr>
            </a:solidFill>
            <a:prstDash val="dash"/>
            <a:round/>
            <a:headEnd type="none" w="med" len="med"/>
            <a:tailEnd type="arrow"/>
          </a:ln>
          <a:effectLst/>
        </p:spPr>
      </p:cxnSp>
      <p:cxnSp>
        <p:nvCxnSpPr>
          <p:cNvPr id="19" name="直接箭头连接符 18"/>
          <p:cNvCxnSpPr>
            <a:endCxn id="34820" idx="1"/>
          </p:cNvCxnSpPr>
          <p:nvPr/>
        </p:nvCxnSpPr>
        <p:spPr bwMode="auto">
          <a:xfrm>
            <a:off x="2987675" y="3716338"/>
            <a:ext cx="2339975" cy="217487"/>
          </a:xfrm>
          <a:prstGeom prst="straightConnector1">
            <a:avLst/>
          </a:prstGeom>
          <a:solidFill>
            <a:schemeClr val="accent1">
              <a:alpha val="50000"/>
            </a:schemeClr>
          </a:solidFill>
          <a:ln w="9525" cap="flat" cmpd="sng" algn="ctr">
            <a:solidFill>
              <a:schemeClr val="tx2">
                <a:lumMod val="75000"/>
                <a:lumOff val="25000"/>
              </a:schemeClr>
            </a:solidFill>
            <a:prstDash val="dash"/>
            <a:round/>
            <a:headEnd type="none" w="med" len="med"/>
            <a:tailEnd type="arrow"/>
          </a:ln>
          <a:effectLst/>
        </p:spPr>
      </p:cxnSp>
      <p:cxnSp>
        <p:nvCxnSpPr>
          <p:cNvPr id="22" name="直接箭头连接符 21"/>
          <p:cNvCxnSpPr/>
          <p:nvPr/>
        </p:nvCxnSpPr>
        <p:spPr bwMode="auto">
          <a:xfrm flipV="1">
            <a:off x="3059113" y="3068638"/>
            <a:ext cx="3097212" cy="647700"/>
          </a:xfrm>
          <a:prstGeom prst="straightConnector1">
            <a:avLst/>
          </a:prstGeom>
          <a:solidFill>
            <a:schemeClr val="accent1">
              <a:alpha val="50000"/>
            </a:schemeClr>
          </a:solidFill>
          <a:ln w="9525" cap="flat" cmpd="sng" algn="ctr">
            <a:solidFill>
              <a:schemeClr val="tx2">
                <a:lumMod val="75000"/>
                <a:lumOff val="25000"/>
              </a:schemeClr>
            </a:solidFill>
            <a:prstDash val="dash"/>
            <a:round/>
            <a:headEnd type="none" w="med" len="med"/>
            <a:tailEnd type="arrow"/>
          </a:ln>
          <a:effectLst/>
        </p:spPr>
      </p:cxnSp>
      <p:cxnSp>
        <p:nvCxnSpPr>
          <p:cNvPr id="25" name="直接箭头连接符 24"/>
          <p:cNvCxnSpPr/>
          <p:nvPr/>
        </p:nvCxnSpPr>
        <p:spPr bwMode="auto">
          <a:xfrm>
            <a:off x="3024188" y="3716338"/>
            <a:ext cx="2804320" cy="832007"/>
          </a:xfrm>
          <a:prstGeom prst="straightConnector1">
            <a:avLst/>
          </a:prstGeom>
          <a:solidFill>
            <a:schemeClr val="accent1">
              <a:alpha val="50000"/>
            </a:schemeClr>
          </a:solidFill>
          <a:ln w="9525" cap="flat" cmpd="sng" algn="ctr">
            <a:solidFill>
              <a:schemeClr val="tx2">
                <a:lumMod val="75000"/>
                <a:lumOff val="25000"/>
              </a:schemeClr>
            </a:solidFill>
            <a:prstDash val="dash"/>
            <a:round/>
            <a:headEnd type="none" w="med" len="med"/>
            <a:tailEnd type="arrow"/>
          </a:ln>
          <a:effectLst/>
        </p:spPr>
      </p:cxnSp>
      <p:cxnSp>
        <p:nvCxnSpPr>
          <p:cNvPr id="34833" name="直接箭头连接符 33"/>
          <p:cNvCxnSpPr>
            <a:cxnSpLocks noChangeShapeType="1"/>
            <a:endCxn id="34825" idx="6"/>
          </p:cNvCxnSpPr>
          <p:nvPr/>
        </p:nvCxnSpPr>
        <p:spPr bwMode="auto">
          <a:xfrm flipV="1">
            <a:off x="3527425" y="5059361"/>
            <a:ext cx="1061752" cy="638178"/>
          </a:xfrm>
          <a:prstGeom prst="straightConnector1">
            <a:avLst/>
          </a:prstGeom>
          <a:noFill/>
          <a:ln w="9525" algn="ctr">
            <a:solidFill>
              <a:srgbClr val="C00000"/>
            </a:solidFill>
            <a:prstDash val="dash"/>
            <a:round/>
            <a:tailEnd type="arrow" w="med" len="med"/>
          </a:ln>
        </p:spPr>
      </p:cxnSp>
      <p:cxnSp>
        <p:nvCxnSpPr>
          <p:cNvPr id="34834" name="直接箭头连接符 36"/>
          <p:cNvCxnSpPr>
            <a:cxnSpLocks noChangeShapeType="1"/>
            <a:endCxn id="34824" idx="15"/>
          </p:cNvCxnSpPr>
          <p:nvPr/>
        </p:nvCxnSpPr>
        <p:spPr bwMode="auto">
          <a:xfrm flipV="1">
            <a:off x="3527425" y="4897805"/>
            <a:ext cx="4169807" cy="834660"/>
          </a:xfrm>
          <a:prstGeom prst="straightConnector1">
            <a:avLst/>
          </a:prstGeom>
          <a:noFill/>
          <a:ln w="9525" algn="ctr">
            <a:solidFill>
              <a:srgbClr val="C00000"/>
            </a:solidFill>
            <a:prstDash val="dash"/>
            <a:round/>
            <a:tailEnd type="arrow" w="med" len="med"/>
          </a:ln>
        </p:spPr>
      </p:cxnSp>
      <p:sp>
        <p:nvSpPr>
          <p:cNvPr id="21" name="标题 1"/>
          <p:cNvSpPr txBox="1"/>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a:t>How to do Regression Testing</a:t>
            </a:r>
            <a:endParaRPr lang="zh-CN" altLang="en-US" dirty="0"/>
          </a:p>
        </p:txBody>
      </p:sp>
      <p:sp>
        <p:nvSpPr>
          <p:cNvPr id="23" name="TextBox 15"/>
          <p:cNvSpPr txBox="1">
            <a:spLocks noChangeArrowheads="1"/>
          </p:cNvSpPr>
          <p:nvPr/>
        </p:nvSpPr>
        <p:spPr bwMode="auto">
          <a:xfrm>
            <a:off x="2303462" y="5016322"/>
            <a:ext cx="1368425" cy="1200329"/>
          </a:xfrm>
          <a:prstGeom prst="rect">
            <a:avLst/>
          </a:prstGeom>
          <a:noFill/>
          <a:ln w="9525">
            <a:noFill/>
            <a:miter lim="800000"/>
          </a:ln>
        </p:spPr>
        <p:txBody>
          <a:bodyPr>
            <a:spAutoFit/>
          </a:bodyPr>
          <a:lstStyle/>
          <a:p>
            <a:r>
              <a:rPr lang="en-US" altLang="zh-CN" sz="2400" b="1" dirty="0"/>
              <a:t>Indirect impact area</a:t>
            </a:r>
            <a:endParaRPr lang="zh-CN" altLang="en-US" sz="2400" b="1" dirty="0"/>
          </a:p>
        </p:txBody>
      </p:sp>
      <p:sp>
        <p:nvSpPr>
          <p:cNvPr id="26" name="椭圆 25"/>
          <p:cNvSpPr/>
          <p:nvPr/>
        </p:nvSpPr>
        <p:spPr bwMode="auto">
          <a:xfrm>
            <a:off x="6195010" y="2768442"/>
            <a:ext cx="1368425" cy="720725"/>
          </a:xfrm>
          <a:prstGeom prst="ellipse">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lIns="0" tIns="0" rIns="0" bIns="0" anchor="ctr"/>
          <a:lstStyle/>
          <a:p>
            <a:pPr>
              <a:defRPr/>
            </a:pPr>
            <a:r>
              <a:rPr lang="en-US" altLang="zh-CN" sz="1400" i="0" dirty="0">
                <a:latin typeface="Arial" panose="020B0604020202020204" pitchFamily="34" charset="0"/>
                <a:ea typeface="宋体" panose="02010600030101010101" pitchFamily="2" charset="-122"/>
              </a:rPr>
              <a:t>Modification</a:t>
            </a:r>
            <a:endParaRPr lang="zh-CN" altLang="en-US" sz="1400" i="0" dirty="0">
              <a:latin typeface="Arial" panose="020B0604020202020204" pitchFamily="34" charset="0"/>
              <a:ea typeface="宋体" panose="02010600030101010101" pitchFamily="2" charset="-122"/>
            </a:endParaRPr>
          </a:p>
        </p:txBody>
      </p:sp>
      <p:sp>
        <p:nvSpPr>
          <p:cNvPr id="27" name="椭圆 26"/>
          <p:cNvSpPr/>
          <p:nvPr/>
        </p:nvSpPr>
        <p:spPr bwMode="auto">
          <a:xfrm>
            <a:off x="5828508" y="4284662"/>
            <a:ext cx="1368425" cy="720725"/>
          </a:xfrm>
          <a:prstGeom prst="ellipse">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lIns="0" tIns="0" rIns="0" bIns="0" anchor="ctr"/>
          <a:lstStyle/>
          <a:p>
            <a:pPr>
              <a:defRPr/>
            </a:pPr>
            <a:r>
              <a:rPr lang="en-US" altLang="zh-CN" sz="1400" i="0" dirty="0">
                <a:latin typeface="Arial" panose="020B0604020202020204" pitchFamily="34" charset="0"/>
                <a:ea typeface="宋体" panose="02010600030101010101" pitchFamily="2" charset="-122"/>
              </a:rPr>
              <a:t>Modification</a:t>
            </a:r>
            <a:endParaRPr lang="zh-CN" altLang="en-US" sz="1400" i="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AutoShape 2"/>
          <p:cNvSpPr>
            <a:spLocks noGrp="1" noChangeArrowheads="1"/>
          </p:cNvSpPr>
          <p:nvPr>
            <p:ph type="title"/>
          </p:nvPr>
        </p:nvSpPr>
        <p:spPr>
          <a:xfrm>
            <a:off x="773985" y="149819"/>
            <a:ext cx="7886700" cy="1325563"/>
          </a:xfrm>
        </p:spPr>
        <p:txBody>
          <a:bodyPr>
            <a:normAutofit/>
          </a:bodyPr>
          <a:lstStyle/>
          <a:p>
            <a:r>
              <a:rPr lang="en-US" dirty="0"/>
              <a:t>How to do Regression Testing</a:t>
            </a:r>
            <a:endParaRPr lang="en-US" altLang="zh-CN" dirty="0">
              <a:latin typeface="宋体" panose="02010600030101010101" pitchFamily="2" charset="-122"/>
            </a:endParaRPr>
          </a:p>
        </p:txBody>
      </p:sp>
      <p:sp>
        <p:nvSpPr>
          <p:cNvPr id="783363" name="Oval 3" descr="50%"/>
          <p:cNvSpPr>
            <a:spLocks noChangeArrowheads="1"/>
          </p:cNvSpPr>
          <p:nvPr/>
        </p:nvSpPr>
        <p:spPr bwMode="auto">
          <a:xfrm>
            <a:off x="762000" y="1600200"/>
            <a:ext cx="1905000" cy="1371600"/>
          </a:xfrm>
          <a:prstGeom prst="ellipse">
            <a:avLst/>
          </a:prstGeom>
          <a:pattFill prst="pct50">
            <a:fgClr>
              <a:schemeClr val="hlink"/>
            </a:fgClr>
            <a:bgClr>
              <a:schemeClr val="bg1"/>
            </a:bgClr>
          </a:pattFill>
          <a:ln w="9525">
            <a:solidFill>
              <a:schemeClr val="tx1"/>
            </a:solidFill>
            <a:round/>
          </a:ln>
        </p:spPr>
        <p:txBody>
          <a:bodyPr wrap="none" anchor="ctr"/>
          <a:lstStyle/>
          <a:p>
            <a:pPr algn="ctr"/>
            <a:r>
              <a:rPr lang="en-US" altLang="zh-CN"/>
              <a:t>Old Test Suites</a:t>
            </a:r>
          </a:p>
          <a:p>
            <a:pPr algn="ctr"/>
            <a:endParaRPr lang="zh-CN" altLang="en-US"/>
          </a:p>
        </p:txBody>
      </p:sp>
      <p:sp>
        <p:nvSpPr>
          <p:cNvPr id="783364" name="Oval 4"/>
          <p:cNvSpPr>
            <a:spLocks noChangeArrowheads="1"/>
          </p:cNvSpPr>
          <p:nvPr/>
        </p:nvSpPr>
        <p:spPr bwMode="auto">
          <a:xfrm>
            <a:off x="1676400" y="2209800"/>
            <a:ext cx="838200" cy="609600"/>
          </a:xfrm>
          <a:prstGeom prst="ellipse">
            <a:avLst/>
          </a:prstGeom>
          <a:solidFill>
            <a:schemeClr val="accent1"/>
          </a:solidFill>
          <a:ln w="9525">
            <a:solidFill>
              <a:schemeClr val="tx1"/>
            </a:solidFill>
            <a:round/>
          </a:ln>
        </p:spPr>
        <p:txBody>
          <a:bodyPr wrap="none" anchor="ctr"/>
          <a:lstStyle/>
          <a:p>
            <a:endParaRPr lang="zh-CN" altLang="en-US"/>
          </a:p>
        </p:txBody>
      </p:sp>
      <p:sp>
        <p:nvSpPr>
          <p:cNvPr id="783365" name="AutoShape 5"/>
          <p:cNvSpPr>
            <a:spLocks noChangeArrowheads="1"/>
          </p:cNvSpPr>
          <p:nvPr/>
        </p:nvSpPr>
        <p:spPr bwMode="auto">
          <a:xfrm flipV="1">
            <a:off x="2658727" y="2982912"/>
            <a:ext cx="838200" cy="1066800"/>
          </a:xfrm>
          <a:custGeom>
            <a:avLst/>
            <a:gdLst>
              <a:gd name="T0" fmla="*/ 22777815 w 21600"/>
              <a:gd name="T1" fmla="*/ 0 h 21600"/>
              <a:gd name="T2" fmla="*/ 22777815 w 21600"/>
              <a:gd name="T3" fmla="*/ 29656548 h 21600"/>
              <a:gd name="T4" fmla="*/ 4874521 w 21600"/>
              <a:gd name="T5" fmla="*/ 52688072 h 21600"/>
              <a:gd name="T6" fmla="*/ 32526815 w 21600"/>
              <a:gd name="T7" fmla="*/ 14828274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1"/>
          </a:solidFill>
          <a:ln w="9525">
            <a:solidFill>
              <a:schemeClr val="tx1"/>
            </a:solidFill>
            <a:miter lim="800000"/>
          </a:ln>
        </p:spPr>
        <p:txBody>
          <a:bodyPr wrap="none" anchor="ctr"/>
          <a:lstStyle/>
          <a:p>
            <a:endParaRPr lang="zh-CN" altLang="en-US"/>
          </a:p>
        </p:txBody>
      </p:sp>
      <p:sp>
        <p:nvSpPr>
          <p:cNvPr id="783366" name="Oval 6" descr="50%"/>
          <p:cNvSpPr>
            <a:spLocks noChangeArrowheads="1"/>
          </p:cNvSpPr>
          <p:nvPr/>
        </p:nvSpPr>
        <p:spPr bwMode="auto">
          <a:xfrm>
            <a:off x="4038600" y="1600200"/>
            <a:ext cx="1752600" cy="1295400"/>
          </a:xfrm>
          <a:prstGeom prst="ellipse">
            <a:avLst/>
          </a:prstGeom>
          <a:pattFill prst="pct50">
            <a:fgClr>
              <a:schemeClr val="accent2"/>
            </a:fgClr>
            <a:bgClr>
              <a:schemeClr val="bg1"/>
            </a:bgClr>
          </a:pattFill>
          <a:ln w="9525">
            <a:solidFill>
              <a:schemeClr val="tx1"/>
            </a:solidFill>
            <a:round/>
          </a:ln>
        </p:spPr>
        <p:txBody>
          <a:bodyPr wrap="none" anchor="ctr"/>
          <a:lstStyle/>
          <a:p>
            <a:pPr algn="ctr"/>
            <a:r>
              <a:rPr lang="en-US" altLang="zh-CN"/>
              <a:t>Additional</a:t>
            </a:r>
          </a:p>
          <a:p>
            <a:pPr algn="ctr"/>
            <a:r>
              <a:rPr lang="en-US" altLang="zh-CN"/>
              <a:t> Test Suites</a:t>
            </a:r>
          </a:p>
        </p:txBody>
      </p:sp>
      <p:sp>
        <p:nvSpPr>
          <p:cNvPr id="783367" name="AutoShape 7"/>
          <p:cNvSpPr>
            <a:spLocks noChangeArrowheads="1"/>
          </p:cNvSpPr>
          <p:nvPr/>
        </p:nvSpPr>
        <p:spPr bwMode="auto">
          <a:xfrm flipV="1">
            <a:off x="4953000" y="2971800"/>
            <a:ext cx="838200" cy="1066800"/>
          </a:xfrm>
          <a:custGeom>
            <a:avLst/>
            <a:gdLst>
              <a:gd name="T0" fmla="*/ 22777815 w 21600"/>
              <a:gd name="T1" fmla="*/ 0 h 21600"/>
              <a:gd name="T2" fmla="*/ 22777815 w 21600"/>
              <a:gd name="T3" fmla="*/ 29656548 h 21600"/>
              <a:gd name="T4" fmla="*/ 4874521 w 21600"/>
              <a:gd name="T5" fmla="*/ 52688072 h 21600"/>
              <a:gd name="T6" fmla="*/ 32526815 w 21600"/>
              <a:gd name="T7" fmla="*/ 14828274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1"/>
          </a:solidFill>
          <a:ln w="9525">
            <a:solidFill>
              <a:schemeClr val="tx1"/>
            </a:solidFill>
            <a:miter lim="800000"/>
          </a:ln>
        </p:spPr>
        <p:txBody>
          <a:bodyPr wrap="none" anchor="ctr"/>
          <a:lstStyle/>
          <a:p>
            <a:endParaRPr lang="zh-CN" altLang="en-US"/>
          </a:p>
        </p:txBody>
      </p:sp>
      <p:grpSp>
        <p:nvGrpSpPr>
          <p:cNvPr id="2" name="Group 8"/>
          <p:cNvGrpSpPr/>
          <p:nvPr/>
        </p:nvGrpSpPr>
        <p:grpSpPr bwMode="auto">
          <a:xfrm>
            <a:off x="3635375" y="2349500"/>
            <a:ext cx="4648200" cy="2286000"/>
            <a:chOff x="2304" y="1968"/>
            <a:chExt cx="2928" cy="1440"/>
          </a:xfrm>
        </p:grpSpPr>
        <p:sp>
          <p:nvSpPr>
            <p:cNvPr id="24588" name="Oval 9"/>
            <p:cNvSpPr>
              <a:spLocks noChangeArrowheads="1"/>
            </p:cNvSpPr>
            <p:nvPr/>
          </p:nvSpPr>
          <p:spPr bwMode="auto">
            <a:xfrm>
              <a:off x="4128" y="1968"/>
              <a:ext cx="1104" cy="1440"/>
            </a:xfrm>
            <a:prstGeom prst="ellipse">
              <a:avLst/>
            </a:prstGeom>
            <a:solidFill>
              <a:schemeClr val="hlink"/>
            </a:solidFill>
            <a:ln w="9525">
              <a:solidFill>
                <a:schemeClr val="tx1"/>
              </a:solidFill>
              <a:round/>
            </a:ln>
          </p:spPr>
          <p:txBody>
            <a:bodyPr wrap="none" anchor="ctr"/>
            <a:lstStyle/>
            <a:p>
              <a:pPr algn="ctr"/>
              <a:r>
                <a:rPr lang="en-US" altLang="zh-CN" dirty="0">
                  <a:solidFill>
                    <a:schemeClr val="bg1"/>
                  </a:solidFill>
                </a:rPr>
                <a:t>New</a:t>
              </a:r>
            </a:p>
            <a:p>
              <a:pPr algn="ctr"/>
              <a:r>
                <a:rPr lang="en-US" altLang="zh-CN" dirty="0">
                  <a:solidFill>
                    <a:schemeClr val="bg1"/>
                  </a:solidFill>
                </a:rPr>
                <a:t>Test</a:t>
              </a:r>
            </a:p>
            <a:p>
              <a:pPr algn="ctr"/>
              <a:r>
                <a:rPr lang="en-US" altLang="zh-CN" dirty="0">
                  <a:solidFill>
                    <a:schemeClr val="bg1"/>
                  </a:solidFill>
                </a:rPr>
                <a:t>Suites</a:t>
              </a:r>
            </a:p>
          </p:txBody>
        </p:sp>
        <p:sp>
          <p:nvSpPr>
            <p:cNvPr id="24589" name="Text Box 10"/>
            <p:cNvSpPr txBox="1">
              <a:spLocks noChangeArrowheads="1"/>
            </p:cNvSpPr>
            <p:nvPr/>
          </p:nvSpPr>
          <p:spPr bwMode="auto">
            <a:xfrm>
              <a:off x="2304" y="2688"/>
              <a:ext cx="528" cy="368"/>
            </a:xfrm>
            <a:prstGeom prst="rect">
              <a:avLst/>
            </a:prstGeom>
            <a:noFill/>
            <a:ln w="9525">
              <a:noFill/>
              <a:miter lim="800000"/>
            </a:ln>
          </p:spPr>
          <p:txBody>
            <a:bodyPr>
              <a:spAutoFit/>
            </a:bodyPr>
            <a:lstStyle/>
            <a:p>
              <a:pPr>
                <a:spcBef>
                  <a:spcPct val="50000"/>
                </a:spcBef>
              </a:pPr>
              <a:r>
                <a:rPr lang="en-US" altLang="zh-CN" sz="3200" b="1" dirty="0"/>
                <a:t>+</a:t>
              </a:r>
            </a:p>
          </p:txBody>
        </p:sp>
        <p:sp>
          <p:nvSpPr>
            <p:cNvPr id="24590" name="Text Box 11"/>
            <p:cNvSpPr txBox="1">
              <a:spLocks noChangeArrowheads="1"/>
            </p:cNvSpPr>
            <p:nvPr/>
          </p:nvSpPr>
          <p:spPr bwMode="auto">
            <a:xfrm>
              <a:off x="3744" y="2688"/>
              <a:ext cx="336" cy="368"/>
            </a:xfrm>
            <a:prstGeom prst="rect">
              <a:avLst/>
            </a:prstGeom>
            <a:noFill/>
            <a:ln w="9525">
              <a:noFill/>
              <a:miter lim="800000"/>
            </a:ln>
          </p:spPr>
          <p:txBody>
            <a:bodyPr>
              <a:spAutoFit/>
            </a:bodyPr>
            <a:lstStyle/>
            <a:p>
              <a:pPr>
                <a:spcBef>
                  <a:spcPct val="50000"/>
                </a:spcBef>
              </a:pPr>
              <a:r>
                <a:rPr lang="en-US" altLang="zh-CN" sz="3200" b="1" dirty="0"/>
                <a:t>=</a:t>
              </a:r>
            </a:p>
          </p:txBody>
        </p:sp>
      </p:grpSp>
      <p:sp>
        <p:nvSpPr>
          <p:cNvPr id="24586" name="Text Box 12"/>
          <p:cNvSpPr txBox="1">
            <a:spLocks noChangeArrowheads="1"/>
          </p:cNvSpPr>
          <p:nvPr/>
        </p:nvSpPr>
        <p:spPr bwMode="auto">
          <a:xfrm>
            <a:off x="1042988" y="4403725"/>
            <a:ext cx="6400800" cy="1978025"/>
          </a:xfrm>
          <a:prstGeom prst="rect">
            <a:avLst/>
          </a:prstGeom>
          <a:noFill/>
          <a:ln w="9525">
            <a:noFill/>
            <a:miter lim="800000"/>
          </a:ln>
        </p:spPr>
        <p:txBody>
          <a:bodyPr>
            <a:spAutoFit/>
          </a:bodyPr>
          <a:lstStyle/>
          <a:p>
            <a:pPr marL="342900" indent="-342900">
              <a:spcBef>
                <a:spcPct val="20000"/>
              </a:spcBef>
              <a:spcAft>
                <a:spcPct val="10000"/>
              </a:spcAft>
            </a:pPr>
            <a:r>
              <a:rPr lang="en-US" altLang="zh-CN" sz="2000" dirty="0"/>
              <a:t>(1) </a:t>
            </a:r>
            <a:r>
              <a:rPr lang="zh-CN" altLang="en-US" sz="2000" dirty="0"/>
              <a:t>从现有的测试用例集</a:t>
            </a:r>
            <a:r>
              <a:rPr lang="en-US" altLang="zh-CN" sz="2000" dirty="0"/>
              <a:t>T</a:t>
            </a:r>
            <a:r>
              <a:rPr lang="zh-CN" altLang="en-US" sz="2000" dirty="0"/>
              <a:t>中选出一个子集</a:t>
            </a:r>
            <a:r>
              <a:rPr lang="en-US" altLang="zh-CN" sz="2000" dirty="0"/>
              <a:t>T’</a:t>
            </a:r>
            <a:r>
              <a:rPr lang="zh-CN" altLang="en-US" sz="2000" dirty="0"/>
              <a:t>。</a:t>
            </a:r>
          </a:p>
          <a:p>
            <a:pPr marL="342900" indent="-342900">
              <a:spcBef>
                <a:spcPct val="20000"/>
              </a:spcBef>
              <a:spcAft>
                <a:spcPct val="10000"/>
              </a:spcAft>
            </a:pPr>
            <a:r>
              <a:rPr lang="en-US" altLang="zh-CN" sz="2000" dirty="0"/>
              <a:t>(2) </a:t>
            </a:r>
            <a:r>
              <a:rPr lang="zh-CN" altLang="en-US" sz="2000" dirty="0"/>
              <a:t>在修改后的代码</a:t>
            </a:r>
            <a:r>
              <a:rPr lang="en-US" altLang="zh-CN" sz="2000" dirty="0"/>
              <a:t>P’</a:t>
            </a:r>
            <a:r>
              <a:rPr lang="zh-CN" altLang="en-US" sz="2000" dirty="0"/>
              <a:t>上运行</a:t>
            </a:r>
            <a:r>
              <a:rPr lang="en-US" altLang="zh-CN" sz="2000" dirty="0"/>
              <a:t>T’</a:t>
            </a:r>
            <a:r>
              <a:rPr lang="zh-CN" altLang="en-US" sz="2000" dirty="0"/>
              <a:t>，用以确定</a:t>
            </a:r>
            <a:r>
              <a:rPr lang="en-US" altLang="zh-CN" sz="2000" dirty="0"/>
              <a:t>P’</a:t>
            </a:r>
            <a:r>
              <a:rPr lang="zh-CN" altLang="en-US" sz="2000" dirty="0"/>
              <a:t>的正确性。</a:t>
            </a:r>
          </a:p>
          <a:p>
            <a:pPr marL="342900" indent="-342900">
              <a:spcBef>
                <a:spcPct val="20000"/>
              </a:spcBef>
              <a:spcAft>
                <a:spcPct val="10000"/>
              </a:spcAft>
            </a:pPr>
            <a:r>
              <a:rPr lang="en-US" altLang="zh-CN" sz="2000" dirty="0"/>
              <a:t>(3) </a:t>
            </a:r>
            <a:r>
              <a:rPr lang="zh-CN" altLang="en-US" sz="2000" dirty="0"/>
              <a:t>建立新的测试用例集</a:t>
            </a:r>
            <a:r>
              <a:rPr lang="en-US" altLang="zh-CN" sz="2000" dirty="0"/>
              <a:t>T’’</a:t>
            </a:r>
            <a:r>
              <a:rPr lang="zh-CN" altLang="en-US" sz="2000" dirty="0"/>
              <a:t>。</a:t>
            </a:r>
          </a:p>
          <a:p>
            <a:pPr marL="342900" indent="-342900">
              <a:spcBef>
                <a:spcPct val="20000"/>
              </a:spcBef>
              <a:spcAft>
                <a:spcPct val="10000"/>
              </a:spcAft>
            </a:pPr>
            <a:r>
              <a:rPr lang="en-US" altLang="zh-CN" sz="2000" dirty="0"/>
              <a:t>(4) </a:t>
            </a:r>
            <a:r>
              <a:rPr lang="zh-CN" altLang="en-US" sz="2000" dirty="0"/>
              <a:t>在修改后的代码</a:t>
            </a:r>
            <a:r>
              <a:rPr lang="en-US" altLang="zh-CN" sz="2000" dirty="0"/>
              <a:t>P’</a:t>
            </a:r>
            <a:r>
              <a:rPr lang="zh-CN" altLang="en-US" sz="2000" dirty="0"/>
              <a:t>上运行</a:t>
            </a:r>
            <a:r>
              <a:rPr lang="en-US" altLang="zh-CN" sz="2000" dirty="0"/>
              <a:t>T’’</a:t>
            </a:r>
            <a:r>
              <a:rPr lang="zh-CN" altLang="en-US" sz="2000" dirty="0"/>
              <a:t>，用以确定</a:t>
            </a:r>
            <a:r>
              <a:rPr lang="en-US" altLang="zh-CN" sz="2000" dirty="0"/>
              <a:t>P’</a:t>
            </a:r>
            <a:r>
              <a:rPr lang="zh-CN" altLang="en-US" sz="2000" dirty="0"/>
              <a:t>的正确性。</a:t>
            </a:r>
          </a:p>
          <a:p>
            <a:pPr marL="342900" indent="-342900">
              <a:spcBef>
                <a:spcPct val="20000"/>
              </a:spcBef>
              <a:spcAft>
                <a:spcPct val="10000"/>
              </a:spcAft>
            </a:pPr>
            <a:r>
              <a:rPr lang="en-US" altLang="zh-CN" sz="2000" dirty="0"/>
              <a:t>(5) </a:t>
            </a:r>
            <a:r>
              <a:rPr lang="zh-CN" altLang="en-US" sz="2000" dirty="0"/>
              <a:t>由</a:t>
            </a:r>
            <a:r>
              <a:rPr lang="en-US" altLang="zh-CN" sz="2000" dirty="0"/>
              <a:t>T, T’, T’’</a:t>
            </a:r>
            <a:r>
              <a:rPr lang="zh-CN" altLang="en-US" sz="2000" dirty="0"/>
              <a:t>建立</a:t>
            </a:r>
            <a:r>
              <a:rPr lang="en-US" altLang="zh-CN" sz="2000" dirty="0"/>
              <a:t>P’</a:t>
            </a:r>
            <a:r>
              <a:rPr lang="zh-CN" altLang="en-US" sz="2000" dirty="0"/>
              <a:t>的测试历史和测试用例集</a:t>
            </a:r>
            <a:r>
              <a:rPr lang="en-US" altLang="zh-CN" sz="2000" dirty="0"/>
              <a:t>T’’’</a:t>
            </a:r>
            <a:r>
              <a:rPr lang="en-US" altLang="zh-CN" sz="2000" dirty="0">
                <a:latin typeface="Times New Roman" panose="02020603050405020304" pitchFamily="18" charset="0"/>
              </a:rPr>
              <a:t> </a:t>
            </a:r>
          </a:p>
        </p:txBody>
      </p:sp>
      <p:sp>
        <p:nvSpPr>
          <p:cNvPr id="13" name="矩形 12"/>
          <p:cNvSpPr/>
          <p:nvPr/>
        </p:nvSpPr>
        <p:spPr>
          <a:xfrm>
            <a:off x="6757256" y="1417638"/>
            <a:ext cx="2135224" cy="830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Test case prioritization</a:t>
            </a:r>
          </a:p>
        </p:txBody>
      </p:sp>
      <p:sp>
        <p:nvSpPr>
          <p:cNvPr id="14" name="矩形 13"/>
          <p:cNvSpPr/>
          <p:nvPr/>
        </p:nvSpPr>
        <p:spPr>
          <a:xfrm>
            <a:off x="0" y="3096618"/>
            <a:ext cx="2520280" cy="76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Test case selection</a:t>
            </a:r>
          </a:p>
        </p:txBody>
      </p:sp>
      <p:sp>
        <p:nvSpPr>
          <p:cNvPr id="15" name="云形标注 14"/>
          <p:cNvSpPr/>
          <p:nvPr/>
        </p:nvSpPr>
        <p:spPr>
          <a:xfrm>
            <a:off x="302782" y="1132403"/>
            <a:ext cx="1283794" cy="563173"/>
          </a:xfrm>
          <a:prstGeom prst="cloudCallout">
            <a:avLst>
              <a:gd name="adj1" fmla="val 57815"/>
              <a:gd name="adj2" fmla="val 54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Program P</a:t>
            </a:r>
          </a:p>
        </p:txBody>
      </p:sp>
      <p:sp>
        <p:nvSpPr>
          <p:cNvPr id="16" name="云形标注 15"/>
          <p:cNvSpPr/>
          <p:nvPr/>
        </p:nvSpPr>
        <p:spPr>
          <a:xfrm>
            <a:off x="7516045" y="4749211"/>
            <a:ext cx="1283794" cy="563173"/>
          </a:xfrm>
          <a:prstGeom prst="cloudCallout">
            <a:avLst>
              <a:gd name="adj1" fmla="val -28506"/>
              <a:gd name="adj2" fmla="val -936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Program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3363"/>
                                        </p:tgtEl>
                                        <p:attrNameLst>
                                          <p:attrName>style.visibility</p:attrName>
                                        </p:attrNameLst>
                                      </p:cBhvr>
                                      <p:to>
                                        <p:strVal val="visible"/>
                                      </p:to>
                                    </p:set>
                                    <p:animEffect transition="in" filter="blinds(horizontal)">
                                      <p:cBhvr>
                                        <p:cTn id="7" dur="500"/>
                                        <p:tgtEl>
                                          <p:spTgt spid="78336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83364"/>
                                        </p:tgtEl>
                                        <p:attrNameLst>
                                          <p:attrName>style.visibility</p:attrName>
                                        </p:attrNameLst>
                                      </p:cBhvr>
                                      <p:to>
                                        <p:strVal val="visible"/>
                                      </p:to>
                                    </p:set>
                                    <p:animEffect transition="in" filter="checkerboard(across)">
                                      <p:cBhvr>
                                        <p:cTn id="12" dur="500"/>
                                        <p:tgtEl>
                                          <p:spTgt spid="78336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83365"/>
                                        </p:tgtEl>
                                        <p:attrNameLst>
                                          <p:attrName>style.visibility</p:attrName>
                                        </p:attrNameLst>
                                      </p:cBhvr>
                                      <p:to>
                                        <p:strVal val="visible"/>
                                      </p:to>
                                    </p:set>
                                    <p:animEffect transition="in" filter="box(in)">
                                      <p:cBhvr>
                                        <p:cTn id="17" dur="500"/>
                                        <p:tgtEl>
                                          <p:spTgt spid="78336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83366"/>
                                        </p:tgtEl>
                                        <p:attrNameLst>
                                          <p:attrName>style.visibility</p:attrName>
                                        </p:attrNameLst>
                                      </p:cBhvr>
                                      <p:to>
                                        <p:strVal val="visible"/>
                                      </p:to>
                                    </p:set>
                                    <p:anim calcmode="lin" valueType="num">
                                      <p:cBhvr additive="base">
                                        <p:cTn id="22" dur="500" fill="hold"/>
                                        <p:tgtEl>
                                          <p:spTgt spid="783366"/>
                                        </p:tgtEl>
                                        <p:attrNameLst>
                                          <p:attrName>ppt_x</p:attrName>
                                        </p:attrNameLst>
                                      </p:cBhvr>
                                      <p:tavLst>
                                        <p:tav tm="0">
                                          <p:val>
                                            <p:strVal val="#ppt_x"/>
                                          </p:val>
                                        </p:tav>
                                        <p:tav tm="100000">
                                          <p:val>
                                            <p:strVal val="#ppt_x"/>
                                          </p:val>
                                        </p:tav>
                                      </p:tavLst>
                                    </p:anim>
                                    <p:anim calcmode="lin" valueType="num">
                                      <p:cBhvr additive="base">
                                        <p:cTn id="23" dur="500" fill="hold"/>
                                        <p:tgtEl>
                                          <p:spTgt spid="78336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83367"/>
                                        </p:tgtEl>
                                        <p:attrNameLst>
                                          <p:attrName>style.visibility</p:attrName>
                                        </p:attrNameLst>
                                      </p:cBhvr>
                                      <p:to>
                                        <p:strVal val="visible"/>
                                      </p:to>
                                    </p:set>
                                    <p:animEffect transition="in" filter="box(in)">
                                      <p:cBhvr>
                                        <p:cTn id="28" dur="500"/>
                                        <p:tgtEl>
                                          <p:spTgt spid="78336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animBg="1"/>
      <p:bldP spid="783364" grpId="0" animBg="1"/>
      <p:bldP spid="783365" grpId="0" animBg="1"/>
      <p:bldP spid="783366" grpId="0" animBg="1"/>
      <p:bldP spid="783367"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37794" y="191390"/>
            <a:ext cx="7886700" cy="1325563"/>
          </a:xfrm>
        </p:spPr>
        <p:txBody>
          <a:bodyPr/>
          <a:lstStyle/>
          <a:p>
            <a:pPr algn="ctr"/>
            <a:r>
              <a:rPr lang="en-US" altLang="zh-CN" dirty="0"/>
              <a:t>How to do Regression Testing</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93" y="1388937"/>
            <a:ext cx="8619815" cy="1777368"/>
          </a:xfr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93" y="3510952"/>
            <a:ext cx="6183631" cy="124945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593" y="5105058"/>
            <a:ext cx="7948423" cy="15279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5b62e70-d862-4e39-b692-d7b5245f19bd"/>
  <p:tag name="COMMONDATA" val="eyJoZGlkIjoiYzk1NzJlNGY1NmVlNmUzZDg2MTM1Y2U2NTI5MzdkZj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2000</Words>
  <Application>Microsoft Office PowerPoint</Application>
  <PresentationFormat>全屏显示(4:3)</PresentationFormat>
  <Paragraphs>218</Paragraphs>
  <Slides>38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Arial Unicode MS</vt:lpstr>
      <vt:lpstr>宋体</vt:lpstr>
      <vt:lpstr>微软雅黑</vt:lpstr>
      <vt:lpstr>Arial</vt:lpstr>
      <vt:lpstr>Calibri</vt:lpstr>
      <vt:lpstr>Calibri Light</vt:lpstr>
      <vt:lpstr>Tahoma</vt:lpstr>
      <vt:lpstr>Times New Roman</vt:lpstr>
      <vt:lpstr>Office 主题</vt:lpstr>
      <vt:lpstr>PowerPoint 演示文稿</vt:lpstr>
      <vt:lpstr>PowerPoint 演示文稿</vt:lpstr>
      <vt:lpstr> Why Regression Test?</vt:lpstr>
      <vt:lpstr>PowerPoint 演示文稿</vt:lpstr>
      <vt:lpstr>What is Regression Testing?</vt:lpstr>
      <vt:lpstr>How to do Regression Testing</vt:lpstr>
      <vt:lpstr>PowerPoint 演示文稿</vt:lpstr>
      <vt:lpstr>How to do Regression Testing</vt:lpstr>
      <vt:lpstr>How to do Regression Testing</vt:lpstr>
      <vt:lpstr>Test case minimization</vt:lpstr>
      <vt:lpstr>Test case minimization</vt:lpstr>
      <vt:lpstr>An example </vt:lpstr>
      <vt:lpstr>Exercise</vt:lpstr>
      <vt:lpstr>Test case minimization</vt:lpstr>
      <vt:lpstr>Test case selection</vt:lpstr>
      <vt:lpstr>Test case selection</vt:lpstr>
      <vt:lpstr>Test case selection</vt:lpstr>
      <vt:lpstr>Test case selection</vt:lpstr>
      <vt:lpstr>Test case selection</vt:lpstr>
      <vt:lpstr>Test case selection</vt:lpstr>
      <vt:lpstr>Test case selection</vt:lpstr>
      <vt:lpstr>Test case selection</vt:lpstr>
      <vt:lpstr>Test case selection</vt:lpstr>
      <vt:lpstr>Test case Prioritization</vt:lpstr>
      <vt:lpstr>Test case Prioritization</vt:lpstr>
      <vt:lpstr>Test case Prioritization</vt:lpstr>
      <vt:lpstr>Test case Prioritization</vt:lpstr>
      <vt:lpstr>When to do Regression Testing</vt:lpstr>
      <vt:lpstr>Regression Testing Tools</vt:lpstr>
      <vt:lpstr>Comparison of concepts</vt:lpstr>
      <vt:lpstr>Comparison of concepts</vt:lpstr>
      <vt:lpstr>PowerPoint 演示文稿</vt:lpstr>
      <vt:lpstr>What is Smoke Testing?</vt:lpstr>
      <vt:lpstr>What is Smoke Testing?</vt:lpstr>
      <vt:lpstr>What is Sanity Testing?</vt:lpstr>
      <vt:lpstr>What is Sanity Testing?</vt:lpstr>
      <vt:lpstr>Smoke Testing Vs Sanity Testing - Key Differences</vt:lpstr>
      <vt:lpstr>Points to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Xiaofang</dc:creator>
  <cp:lastModifiedBy>高歌</cp:lastModifiedBy>
  <cp:revision>60</cp:revision>
  <dcterms:created xsi:type="dcterms:W3CDTF">2018-11-26T14:10:00Z</dcterms:created>
  <dcterms:modified xsi:type="dcterms:W3CDTF">2022-12-29T23:33:40Z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9916731A49184733A9BC390A16ADD9C8</vt:lpwstr>
  </property>
  <property fmtid="{D5CDD505-2E9C-101B-9397-08002B2CF9AE}" pid="3" name="KSOProductBuildVer">
    <vt:lpwstr>2052-11.1.0.12763</vt:lpwstr>
  </property>
</Properties>
</file>