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859" r:id="rId2"/>
    <p:sldId id="869" r:id="rId3"/>
    <p:sldId id="803" r:id="rId4"/>
    <p:sldId id="804" r:id="rId5"/>
    <p:sldId id="805" r:id="rId6"/>
    <p:sldId id="806" r:id="rId7"/>
    <p:sldId id="807" r:id="rId8"/>
    <p:sldId id="809" r:id="rId9"/>
    <p:sldId id="870" r:id="rId10"/>
    <p:sldId id="871" r:id="rId11"/>
    <p:sldId id="872" r:id="rId12"/>
    <p:sldId id="873" r:id="rId13"/>
    <p:sldId id="874" r:id="rId14"/>
    <p:sldId id="860" r:id="rId15"/>
    <p:sldId id="811" r:id="rId16"/>
    <p:sldId id="812" r:id="rId17"/>
    <p:sldId id="813" r:id="rId18"/>
    <p:sldId id="814" r:id="rId19"/>
    <p:sldId id="815" r:id="rId20"/>
    <p:sldId id="861" r:id="rId21"/>
    <p:sldId id="816" r:id="rId22"/>
    <p:sldId id="817" r:id="rId23"/>
    <p:sldId id="819" r:id="rId24"/>
    <p:sldId id="820" r:id="rId25"/>
    <p:sldId id="863" r:id="rId26"/>
    <p:sldId id="822" r:id="rId27"/>
    <p:sldId id="879" r:id="rId28"/>
    <p:sldId id="823" r:id="rId29"/>
    <p:sldId id="880" r:id="rId30"/>
    <p:sldId id="881" r:id="rId31"/>
    <p:sldId id="882" r:id="rId32"/>
    <p:sldId id="883" r:id="rId33"/>
    <p:sldId id="884" r:id="rId34"/>
    <p:sldId id="885" r:id="rId35"/>
    <p:sldId id="886" r:id="rId36"/>
    <p:sldId id="887" r:id="rId37"/>
    <p:sldId id="888" r:id="rId38"/>
    <p:sldId id="900" r:id="rId39"/>
    <p:sldId id="901" r:id="rId40"/>
    <p:sldId id="890" r:id="rId41"/>
    <p:sldId id="889" r:id="rId42"/>
    <p:sldId id="891" r:id="rId43"/>
    <p:sldId id="892" r:id="rId44"/>
    <p:sldId id="893" r:id="rId45"/>
    <p:sldId id="894" r:id="rId46"/>
    <p:sldId id="895" r:id="rId47"/>
    <p:sldId id="896" r:id="rId48"/>
    <p:sldId id="897" r:id="rId49"/>
    <p:sldId id="899" r:id="rId50"/>
    <p:sldId id="833" r:id="rId51"/>
    <p:sldId id="834" r:id="rId52"/>
    <p:sldId id="875" r:id="rId53"/>
    <p:sldId id="876" r:id="rId54"/>
    <p:sldId id="877" r:id="rId55"/>
    <p:sldId id="835" r:id="rId56"/>
    <p:sldId id="836" r:id="rId57"/>
    <p:sldId id="837" r:id="rId58"/>
    <p:sldId id="838" r:id="rId59"/>
    <p:sldId id="846" r:id="rId60"/>
    <p:sldId id="847" r:id="rId61"/>
    <p:sldId id="848" r:id="rId62"/>
    <p:sldId id="849" r:id="rId63"/>
    <p:sldId id="851" r:id="rId64"/>
    <p:sldId id="852" r:id="rId65"/>
    <p:sldId id="865" r:id="rId66"/>
    <p:sldId id="866" r:id="rId67"/>
    <p:sldId id="826" r:id="rId68"/>
    <p:sldId id="867" r:id="rId69"/>
    <p:sldId id="878" r:id="rId70"/>
  </p:sldIdLst>
  <p:sldSz cx="9144000" cy="6858000" type="screen4x3"/>
  <p:notesSz cx="6858000" cy="9144000"/>
  <p:custDataLst>
    <p:tags r:id="rId72"/>
  </p:custDataLst>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40" autoAdjust="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歌" userId="d8a25b1d-6c3e-4cc3-9e77-5cd4abedca6a" providerId="ADAL" clId="{3F4497F4-EDA9-4B32-9F7E-96830F9F8975}"/>
    <pc:docChg chg="undo custSel modSld">
      <pc:chgData name="高歌" userId="d8a25b1d-6c3e-4cc3-9e77-5cd4abedca6a" providerId="ADAL" clId="{3F4497F4-EDA9-4B32-9F7E-96830F9F8975}" dt="2022-12-30T05:36:43.678" v="6" actId="478"/>
      <pc:docMkLst>
        <pc:docMk/>
      </pc:docMkLst>
      <pc:sldChg chg="delSp mod">
        <pc:chgData name="高歌" userId="d8a25b1d-6c3e-4cc3-9e77-5cd4abedca6a" providerId="ADAL" clId="{3F4497F4-EDA9-4B32-9F7E-96830F9F8975}" dt="2022-12-30T05:33:28.137" v="2" actId="478"/>
        <pc:sldMkLst>
          <pc:docMk/>
          <pc:sldMk cId="0" sldId="836"/>
        </pc:sldMkLst>
        <pc:spChg chg="del">
          <ac:chgData name="高歌" userId="d8a25b1d-6c3e-4cc3-9e77-5cd4abedca6a" providerId="ADAL" clId="{3F4497F4-EDA9-4B32-9F7E-96830F9F8975}" dt="2022-12-30T05:33:28.137" v="2" actId="478"/>
          <ac:spMkLst>
            <pc:docMk/>
            <pc:sldMk cId="0" sldId="836"/>
            <ac:spMk id="40961" creationId="{00000000-0000-0000-0000-000000000000}"/>
          </ac:spMkLst>
        </pc:spChg>
      </pc:sldChg>
      <pc:sldChg chg="delSp mod">
        <pc:chgData name="高歌" userId="d8a25b1d-6c3e-4cc3-9e77-5cd4abedca6a" providerId="ADAL" clId="{3F4497F4-EDA9-4B32-9F7E-96830F9F8975}" dt="2022-12-30T05:33:57.428" v="3" actId="478"/>
        <pc:sldMkLst>
          <pc:docMk/>
          <pc:sldMk cId="0" sldId="837"/>
        </pc:sldMkLst>
        <pc:spChg chg="del">
          <ac:chgData name="高歌" userId="d8a25b1d-6c3e-4cc3-9e77-5cd4abedca6a" providerId="ADAL" clId="{3F4497F4-EDA9-4B32-9F7E-96830F9F8975}" dt="2022-12-30T05:33:57.428" v="3" actId="478"/>
          <ac:spMkLst>
            <pc:docMk/>
            <pc:sldMk cId="0" sldId="837"/>
            <ac:spMk id="2" creationId="{00000000-0000-0000-0000-000000000000}"/>
          </ac:spMkLst>
        </pc:spChg>
      </pc:sldChg>
      <pc:sldChg chg="modSp mod">
        <pc:chgData name="高歌" userId="d8a25b1d-6c3e-4cc3-9e77-5cd4abedca6a" providerId="ADAL" clId="{3F4497F4-EDA9-4B32-9F7E-96830F9F8975}" dt="2022-12-30T05:36:22.575" v="5" actId="1076"/>
        <pc:sldMkLst>
          <pc:docMk/>
          <pc:sldMk cId="0" sldId="851"/>
        </pc:sldMkLst>
        <pc:grpChg chg="mod">
          <ac:chgData name="高歌" userId="d8a25b1d-6c3e-4cc3-9e77-5cd4abedca6a" providerId="ADAL" clId="{3F4497F4-EDA9-4B32-9F7E-96830F9F8975}" dt="2022-12-30T05:36:22.575" v="5" actId="1076"/>
          <ac:grpSpMkLst>
            <pc:docMk/>
            <pc:sldMk cId="0" sldId="851"/>
            <ac:grpSpMk id="2" creationId="{00000000-0000-0000-0000-000000000000}"/>
          </ac:grpSpMkLst>
        </pc:grpChg>
      </pc:sldChg>
      <pc:sldChg chg="delSp mod">
        <pc:chgData name="高歌" userId="d8a25b1d-6c3e-4cc3-9e77-5cd4abedca6a" providerId="ADAL" clId="{3F4497F4-EDA9-4B32-9F7E-96830F9F8975}" dt="2022-12-30T05:36:43.678" v="6" actId="478"/>
        <pc:sldMkLst>
          <pc:docMk/>
          <pc:sldMk cId="0" sldId="866"/>
        </pc:sldMkLst>
        <pc:spChg chg="del">
          <ac:chgData name="高歌" userId="d8a25b1d-6c3e-4cc3-9e77-5cd4abedca6a" providerId="ADAL" clId="{3F4497F4-EDA9-4B32-9F7E-96830F9F8975}" dt="2022-12-30T05:36:43.678" v="6" actId="478"/>
          <ac:spMkLst>
            <pc:docMk/>
            <pc:sldMk cId="0" sldId="866"/>
            <ac:spMk id="2" creationId="{00000000-0000-0000-0000-000000000000}"/>
          </ac:spMkLst>
        </pc:spChg>
      </pc:sldChg>
      <pc:sldChg chg="delSp mod">
        <pc:chgData name="高歌" userId="d8a25b1d-6c3e-4cc3-9e77-5cd4abedca6a" providerId="ADAL" clId="{3F4497F4-EDA9-4B32-9F7E-96830F9F8975}" dt="2022-12-30T05:31:16.740" v="0" actId="478"/>
        <pc:sldMkLst>
          <pc:docMk/>
          <pc:sldMk cId="0" sldId="876"/>
        </pc:sldMkLst>
        <pc:spChg chg="del">
          <ac:chgData name="高歌" userId="d8a25b1d-6c3e-4cc3-9e77-5cd4abedca6a" providerId="ADAL" clId="{3F4497F4-EDA9-4B32-9F7E-96830F9F8975}" dt="2022-12-30T05:31:16.740" v="0" actId="478"/>
          <ac:spMkLst>
            <pc:docMk/>
            <pc:sldMk cId="0" sldId="876"/>
            <ac:spMk id="46082" creationId="{00000000-0000-0000-0000-000000000000}"/>
          </ac:spMkLst>
        </pc:spChg>
      </pc:sldChg>
      <pc:sldChg chg="delSp mod">
        <pc:chgData name="高歌" userId="d8a25b1d-6c3e-4cc3-9e77-5cd4abedca6a" providerId="ADAL" clId="{3F4497F4-EDA9-4B32-9F7E-96830F9F8975}" dt="2022-12-30T05:31:22.183" v="1" actId="478"/>
        <pc:sldMkLst>
          <pc:docMk/>
          <pc:sldMk cId="0" sldId="877"/>
        </pc:sldMkLst>
        <pc:spChg chg="del">
          <ac:chgData name="高歌" userId="d8a25b1d-6c3e-4cc3-9e77-5cd4abedca6a" providerId="ADAL" clId="{3F4497F4-EDA9-4B32-9F7E-96830F9F8975}" dt="2022-12-30T05:31:22.183" v="1" actId="478"/>
          <ac:spMkLst>
            <pc:docMk/>
            <pc:sldMk cId="0" sldId="877"/>
            <ac:spMk id="4710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p:spPr>
      </p:sp>
      <p:sp>
        <p:nvSpPr>
          <p:cNvPr id="440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DCB90EEB-17AD-43D3-9314-D2884FFD6D1B}" type="slidenum">
              <a:rPr lang="en-US" altLang="zh-CN" sz="1200">
                <a:latin typeface="Times New Roman" panose="02020603050405020304" pitchFamily="18" charset="0"/>
              </a:rPr>
              <a:t>12</a:t>
            </a:fld>
            <a:endParaRPr lang="en-US" altLang="zh-CN" sz="1200">
              <a:latin typeface="Times New Roman" panose="02020603050405020304" pitchFamily="18" charset="0"/>
            </a:endParaRPr>
          </a:p>
        </p:txBody>
      </p:sp>
      <p:sp>
        <p:nvSpPr>
          <p:cNvPr id="31746" name="Rectangle 2"/>
          <p:cNvSpPr>
            <a:spLocks noGrp="1" noRot="1" noChangeAspect="1" noChangeArrowheads="1" noTextEdit="1"/>
          </p:cNvSpPr>
          <p:nvPr>
            <p:ph type="sldImg"/>
          </p:nvPr>
        </p:nvSpPr>
        <p:spPr>
          <a:solidFill>
            <a:srgbClr val="FFFFFF"/>
          </a:solidFill>
        </p:spPr>
      </p:sp>
      <p:sp>
        <p:nvSpPr>
          <p:cNvPr id="3174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73AC9A29-B633-4DEC-945B-6D0E1ADCE894}" type="slidenum">
              <a:rPr lang="en-US" altLang="zh-CN" sz="1200">
                <a:latin typeface="Times New Roman" panose="02020603050405020304" pitchFamily="18" charset="0"/>
              </a:rPr>
              <a:t>13</a:t>
            </a:fld>
            <a:endParaRPr lang="en-US" altLang="zh-CN" sz="120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solidFill>
            <a:srgbClr val="FFFFFF"/>
          </a:solidFill>
        </p:spPr>
      </p:sp>
      <p:sp>
        <p:nvSpPr>
          <p:cNvPr id="3379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650875" y="406400"/>
            <a:ext cx="5556250" cy="4167188"/>
          </a:xfrm>
        </p:spPr>
      </p:sp>
      <p:sp>
        <p:nvSpPr>
          <p:cNvPr id="348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650875" y="406400"/>
            <a:ext cx="5556250" cy="4167188"/>
          </a:xfrm>
        </p:spPr>
      </p:sp>
      <p:sp>
        <p:nvSpPr>
          <p:cNvPr id="368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50875" y="406400"/>
            <a:ext cx="5556250" cy="4167188"/>
          </a:xfrm>
        </p:spPr>
      </p:sp>
      <p:sp>
        <p:nvSpPr>
          <p:cNvPr id="378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50875" y="406400"/>
            <a:ext cx="5556250" cy="4167188"/>
          </a:xfrm>
        </p:spPr>
      </p:sp>
      <p:sp>
        <p:nvSpPr>
          <p:cNvPr id="389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650875" y="406400"/>
            <a:ext cx="5556250" cy="4167188"/>
          </a:xfrm>
        </p:spPr>
      </p:sp>
      <p:sp>
        <p:nvSpPr>
          <p:cNvPr id="399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0875" y="406400"/>
            <a:ext cx="5556250" cy="4167188"/>
          </a:xfrm>
        </p:spPr>
      </p:sp>
      <p:sp>
        <p:nvSpPr>
          <p:cNvPr id="307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0875" y="406400"/>
            <a:ext cx="5556250" cy="4167188"/>
          </a:xfrm>
        </p:spPr>
      </p:sp>
      <p:sp>
        <p:nvSpPr>
          <p:cNvPr id="4096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50875" y="406400"/>
            <a:ext cx="5556250" cy="4167188"/>
          </a:xfrm>
        </p:spPr>
      </p:sp>
      <p:sp>
        <p:nvSpPr>
          <p:cNvPr id="419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0875" y="406400"/>
            <a:ext cx="5556250" cy="4167188"/>
          </a:xfrm>
        </p:spPr>
      </p:sp>
      <p:sp>
        <p:nvSpPr>
          <p:cNvPr id="307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p:spPr>
      </p:sp>
      <p:sp>
        <p:nvSpPr>
          <p:cNvPr id="440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50875" y="406400"/>
            <a:ext cx="5556250" cy="4167188"/>
          </a:xfrm>
        </p:spPr>
      </p:sp>
      <p:sp>
        <p:nvSpPr>
          <p:cNvPr id="4505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0875" y="406400"/>
            <a:ext cx="5556250" cy="4167188"/>
          </a:xfrm>
        </p:spPr>
      </p:sp>
      <p:sp>
        <p:nvSpPr>
          <p:cNvPr id="307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p:spPr>
      </p:sp>
      <p:sp>
        <p:nvSpPr>
          <p:cNvPr id="471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0875" y="406400"/>
            <a:ext cx="5556250" cy="4167188"/>
          </a:xfrm>
        </p:spPr>
      </p:sp>
      <p:sp>
        <p:nvSpPr>
          <p:cNvPr id="491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0875" y="406400"/>
            <a:ext cx="5556250" cy="4167188"/>
          </a:xfrm>
        </p:spPr>
      </p:sp>
      <p:sp>
        <p:nvSpPr>
          <p:cNvPr id="481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ACA444EF-C552-46E7-89DE-E227FB11DA39}" type="slidenum">
              <a:rPr lang="en-US" altLang="zh-CN" sz="1200">
                <a:latin typeface="Times New Roman" panose="02020603050405020304" pitchFamily="18" charset="0"/>
              </a:rPr>
              <a:t>50</a:t>
            </a:fld>
            <a:endParaRPr lang="en-US" altLang="zh-CN" sz="120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solidFill>
            <a:srgbClr val="FFFFFF"/>
          </a:solidFill>
        </p:spPr>
      </p:sp>
      <p:sp>
        <p:nvSpPr>
          <p:cNvPr id="358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10B85E40-A037-4240-8027-470AF8EE25BC}" type="slidenum">
              <a:rPr lang="en-US" altLang="zh-CN" sz="1200">
                <a:latin typeface="Times New Roman" panose="02020603050405020304" pitchFamily="18" charset="0"/>
              </a:rPr>
              <a:t>51</a:t>
            </a:fld>
            <a:endParaRPr lang="en-US" altLang="zh-CN" sz="120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a:solidFill>
            <a:srgbClr val="FFFFFF"/>
          </a:solidFill>
        </p:spPr>
      </p:sp>
      <p:sp>
        <p:nvSpPr>
          <p:cNvPr id="3789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B431E8F9-A554-4085-BC83-CA79F60A2704}" type="slidenum">
              <a:rPr lang="en-US" altLang="zh-CN" sz="1200">
                <a:latin typeface="Times New Roman" panose="02020603050405020304" pitchFamily="18" charset="0"/>
              </a:rPr>
              <a:t>52</a:t>
            </a:fld>
            <a:endParaRPr lang="en-US" altLang="zh-CN" sz="1200">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a:solidFill>
            <a:srgbClr val="FFFFFF"/>
          </a:solidFill>
        </p:spPr>
      </p:sp>
      <p:sp>
        <p:nvSpPr>
          <p:cNvPr id="4505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23BA7929-CE8A-4446-9603-8F3186BF7891}" type="slidenum">
              <a:rPr lang="en-US" altLang="zh-CN" sz="1200">
                <a:latin typeface="Times New Roman" panose="02020603050405020304" pitchFamily="18" charset="0"/>
              </a:rPr>
              <a:t>55</a:t>
            </a:fld>
            <a:endParaRPr lang="en-US" altLang="zh-CN" sz="120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solidFill>
            <a:srgbClr val="FFFFFF"/>
          </a:solidFill>
        </p:spPr>
      </p:sp>
      <p:sp>
        <p:nvSpPr>
          <p:cNvPr id="3993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650875" y="406400"/>
            <a:ext cx="5556250" cy="4167188"/>
          </a:xfrm>
        </p:spPr>
      </p:sp>
      <p:sp>
        <p:nvSpPr>
          <p:cNvPr id="317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0875" y="406400"/>
            <a:ext cx="5556250" cy="4167188"/>
          </a:xfrm>
        </p:spPr>
      </p:sp>
      <p:sp>
        <p:nvSpPr>
          <p:cNvPr id="307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0875" y="406400"/>
            <a:ext cx="5556250" cy="4167188"/>
          </a:xfrm>
        </p:spPr>
      </p:sp>
      <p:sp>
        <p:nvSpPr>
          <p:cNvPr id="512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0875" y="406400"/>
            <a:ext cx="5556250" cy="4167188"/>
          </a:xfrm>
        </p:spPr>
      </p:sp>
      <p:sp>
        <p:nvSpPr>
          <p:cNvPr id="307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50875" y="406400"/>
            <a:ext cx="5556250" cy="4167188"/>
          </a:xfrm>
        </p:spPr>
      </p:sp>
      <p:sp>
        <p:nvSpPr>
          <p:cNvPr id="327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650875" y="406400"/>
            <a:ext cx="5556250" cy="4167188"/>
          </a:xfrm>
        </p:spPr>
      </p:sp>
      <p:sp>
        <p:nvSpPr>
          <p:cNvPr id="337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650875" y="406400"/>
            <a:ext cx="5556250" cy="4167188"/>
          </a:xfrm>
        </p:spPr>
      </p:sp>
      <p:sp>
        <p:nvSpPr>
          <p:cNvPr id="348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4CDCF360-7378-4B48-8B16-6A440185B5C8}" type="slidenum">
              <a:rPr lang="en-US" altLang="zh-CN" sz="1200">
                <a:latin typeface="Times New Roman" panose="02020603050405020304" pitchFamily="18" charset="0"/>
              </a:rPr>
              <a:t>9</a:t>
            </a:fld>
            <a:endParaRPr lang="en-US" altLang="zh-CN" sz="1200">
              <a:latin typeface="Times New Roman" panose="02020603050405020304" pitchFamily="18" charset="0"/>
            </a:endParaRPr>
          </a:p>
        </p:txBody>
      </p:sp>
      <p:sp>
        <p:nvSpPr>
          <p:cNvPr id="25602" name="Rectangle 2"/>
          <p:cNvSpPr>
            <a:spLocks noGrp="1" noRot="1" noChangeAspect="1" noChangeArrowheads="1" noTextEdit="1"/>
          </p:cNvSpPr>
          <p:nvPr>
            <p:ph type="sldImg"/>
          </p:nvPr>
        </p:nvSpPr>
        <p:spPr>
          <a:solidFill>
            <a:srgbClr val="FFFFFF"/>
          </a:solidFill>
        </p:spPr>
      </p:sp>
      <p:sp>
        <p:nvSpPr>
          <p:cNvPr id="2560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F904ED57-E9BE-4BA0-A693-A7768B2336C0}" type="slidenum">
              <a:rPr lang="en-US" altLang="zh-CN" sz="1200">
                <a:latin typeface="Times New Roman" panose="02020603050405020304" pitchFamily="18" charset="0"/>
              </a:rPr>
              <a:t>10</a:t>
            </a:fld>
            <a:endParaRPr lang="en-US" altLang="zh-CN" sz="1200">
              <a:latin typeface="Times New Roman" panose="02020603050405020304" pitchFamily="18" charset="0"/>
            </a:endParaRPr>
          </a:p>
        </p:txBody>
      </p:sp>
      <p:sp>
        <p:nvSpPr>
          <p:cNvPr id="27650" name="Rectangle 2"/>
          <p:cNvSpPr>
            <a:spLocks noGrp="1" noRot="1" noChangeAspect="1" noChangeArrowheads="1" noTextEdit="1"/>
          </p:cNvSpPr>
          <p:nvPr>
            <p:ph type="sldImg"/>
          </p:nvPr>
        </p:nvSpPr>
        <p:spPr>
          <a:solidFill>
            <a:srgbClr val="FFFFFF"/>
          </a:solidFill>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4022725" y="9721850"/>
            <a:ext cx="3076575" cy="512763"/>
          </a:xfrm>
          <a:prstGeom prst="rect">
            <a:avLst/>
          </a:prstGeom>
          <a:noFill/>
          <a:ln w="9525">
            <a:noFill/>
            <a:miter lim="800000"/>
          </a:ln>
        </p:spPr>
        <p:txBody>
          <a:bodyPr lIns="94759" tIns="47380" rIns="94759" bIns="47380" anchor="b"/>
          <a:lstStyle/>
          <a:p>
            <a:pPr algn="r"/>
            <a:fld id="{E411F07A-A729-4715-97D2-80721FF3D3E9}" type="slidenum">
              <a:rPr lang="en-US" altLang="zh-CN" sz="1200">
                <a:latin typeface="Times New Roman" panose="02020603050405020304" pitchFamily="18" charset="0"/>
              </a:rPr>
              <a:t>11</a:t>
            </a:fld>
            <a:endParaRPr lang="en-US" altLang="zh-CN" sz="1200">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a:solidFill>
            <a:srgbClr val="FFFFFF"/>
          </a:solidFill>
        </p:spPr>
      </p:sp>
      <p:sp>
        <p:nvSpPr>
          <p:cNvPr id="2969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600200"/>
            <a:ext cx="7772400" cy="4530725"/>
          </a:xfrm>
        </p:spPr>
        <p:txBody>
          <a:bodyPr/>
          <a:lstStyle/>
          <a:p>
            <a:pPr lvl="0"/>
            <a:endParaRPr lang="zh-CN" altLang="en-US" noProof="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3F89C86A-BFFF-420A-9E2A-14E6A4ADB5A7}"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t>‹#›</a:t>
            </a:fld>
            <a:endParaRPr lang="en-US" altLang="zh-CN"/>
          </a:p>
        </p:txBody>
      </p:sp>
      <p:pic>
        <p:nvPicPr>
          <p:cNvPr id="8" name="图片 7" descr="professional.gif"/>
          <p:cNvPicPr>
            <a:picLocks noChangeAspect="1"/>
          </p:cNvPicPr>
          <p:nvPr userDrawn="1"/>
        </p:nvPicPr>
        <p:blipFill>
          <a:blip r:embed="rId15"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9582" y="1340768"/>
            <a:ext cx="7524836" cy="3960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i="0" dirty="0">
                <a:solidFill>
                  <a:schemeClr val="tx1"/>
                </a:solidFill>
              </a:rPr>
              <a:t>Session 16 </a:t>
            </a:r>
          </a:p>
          <a:p>
            <a:pPr algn="ctr"/>
            <a:r>
              <a:rPr lang="en-US" altLang="zh-CN" sz="4400" i="0" dirty="0">
                <a:solidFill>
                  <a:schemeClr val="tx1"/>
                </a:solidFill>
              </a:rPr>
              <a:t>Software Testing Metrics</a:t>
            </a:r>
          </a:p>
          <a:p>
            <a:pPr algn="ctr"/>
            <a:endParaRPr lang="en-US" altLang="zh-CN" sz="4400" i="0" dirty="0">
              <a:solidFill>
                <a:schemeClr val="tx1"/>
              </a:solidFill>
            </a:endParaRPr>
          </a:p>
          <a:p>
            <a:pPr algn="ctr"/>
            <a:endParaRPr lang="en-US" altLang="zh-CN" sz="4400" i="0" dirty="0">
              <a:solidFill>
                <a:schemeClr val="tx1"/>
              </a:solidFill>
            </a:endParaRPr>
          </a:p>
          <a:p>
            <a:pPr algn="r"/>
            <a:r>
              <a:rPr lang="en-US" altLang="zh-CN" sz="2800" i="0" dirty="0">
                <a:solidFill>
                  <a:schemeClr val="tx1"/>
                </a:solidFill>
              </a:rPr>
              <a:t>chengbaolei@suda.edu.cn</a:t>
            </a:r>
            <a:endParaRPr lang="zh-CN" altLang="en-US" sz="2800" i="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i="0" dirty="0">
                <a:latin typeface="Tahoma" panose="020B0604030504040204" pitchFamily="34" charset="0"/>
              </a:rPr>
              <a:t>Size Measurements </a:t>
            </a:r>
          </a:p>
        </p:txBody>
      </p:sp>
      <p:sp>
        <p:nvSpPr>
          <p:cNvPr id="26626" name="Rectangle 23"/>
          <p:cNvSpPr>
            <a:spLocks noChangeArrowheads="1"/>
          </p:cNvSpPr>
          <p:nvPr/>
        </p:nvSpPr>
        <p:spPr bwMode="auto">
          <a:xfrm>
            <a:off x="899592" y="1556792"/>
            <a:ext cx="7776864" cy="4876800"/>
          </a:xfrm>
          <a:prstGeom prst="rect">
            <a:avLst/>
          </a:prstGeom>
          <a:noFill/>
          <a:ln w="9525">
            <a:noFill/>
            <a:miter lim="800000"/>
          </a:ln>
        </p:spPr>
        <p:txBody>
          <a:bodyPr/>
          <a:lstStyle/>
          <a:p>
            <a:pPr marL="342900" indent="-342900">
              <a:spcBef>
                <a:spcPct val="20000"/>
              </a:spcBef>
              <a:buFontTx/>
              <a:buBlip>
                <a:blip r:embed="rId3"/>
              </a:buBlip>
            </a:pPr>
            <a:r>
              <a:rPr lang="en-US" altLang="zh-CN" sz="2400" i="0" dirty="0">
                <a:solidFill>
                  <a:schemeClr val="accent2"/>
                </a:solidFill>
              </a:rPr>
              <a:t>Size is a fundamental metric. </a:t>
            </a:r>
          </a:p>
          <a:p>
            <a:pPr marL="342900" indent="-342900">
              <a:spcBef>
                <a:spcPct val="20000"/>
              </a:spcBef>
              <a:buFontTx/>
              <a:buBlip>
                <a:blip r:embed="rId3"/>
              </a:buBlip>
            </a:pPr>
            <a:r>
              <a:rPr lang="en-US" altLang="zh-CN" sz="2400" i="0" dirty="0">
                <a:solidFill>
                  <a:schemeClr val="accent2"/>
                </a:solidFill>
              </a:rPr>
              <a:t>Most of the metrics that are gathered are </a:t>
            </a:r>
            <a:r>
              <a:rPr lang="en-US" altLang="zh-CN" sz="2400" i="0" dirty="0">
                <a:solidFill>
                  <a:srgbClr val="FF0000"/>
                </a:solidFill>
              </a:rPr>
              <a:t>normalized by size metrics</a:t>
            </a:r>
            <a:r>
              <a:rPr lang="en-US" altLang="zh-CN" sz="2400" i="0" dirty="0">
                <a:solidFill>
                  <a:schemeClr val="accent2"/>
                </a:solidFill>
              </a:rPr>
              <a:t>. This provides a size independent analysis of a software project.</a:t>
            </a:r>
          </a:p>
          <a:p>
            <a:pPr marL="342900" indent="-342900">
              <a:spcBef>
                <a:spcPct val="20000"/>
              </a:spcBef>
              <a:buFontTx/>
              <a:buBlip>
                <a:blip r:embed="rId3"/>
              </a:buBlip>
            </a:pPr>
            <a:r>
              <a:rPr lang="en-US" altLang="zh-CN" sz="2400" i="0" dirty="0">
                <a:solidFill>
                  <a:schemeClr val="accent2"/>
                </a:solidFill>
              </a:rPr>
              <a:t>The size of a software can be calculated in the following ways: </a:t>
            </a:r>
          </a:p>
          <a:p>
            <a:pPr marL="800100" lvl="1" indent="-342900">
              <a:spcBef>
                <a:spcPct val="20000"/>
              </a:spcBef>
              <a:buFontTx/>
              <a:buBlip>
                <a:blip r:embed="rId4"/>
              </a:buBlip>
            </a:pPr>
            <a:r>
              <a:rPr lang="en-US" altLang="zh-CN" sz="2400" i="0" dirty="0">
                <a:solidFill>
                  <a:schemeClr val="accent2"/>
                </a:solidFill>
              </a:rPr>
              <a:t>Lines of Code (LOC)</a:t>
            </a:r>
          </a:p>
          <a:p>
            <a:pPr marL="800100" lvl="1" indent="-342900">
              <a:spcBef>
                <a:spcPct val="20000"/>
              </a:spcBef>
              <a:buFontTx/>
              <a:buBlip>
                <a:blip r:embed="rId4"/>
              </a:buBlip>
            </a:pPr>
            <a:r>
              <a:rPr lang="en-US" altLang="zh-CN" sz="2400" i="0" dirty="0">
                <a:solidFill>
                  <a:schemeClr val="accent2"/>
                </a:solidFill>
              </a:rPr>
              <a:t>Function Points (FPs)</a:t>
            </a:r>
          </a:p>
          <a:p>
            <a:pPr marL="800100" lvl="1" indent="-342900">
              <a:spcBef>
                <a:spcPct val="20000"/>
              </a:spcBef>
              <a:buFontTx/>
              <a:buBlip>
                <a:blip r:embed="rId4"/>
              </a:buBlip>
            </a:pPr>
            <a:r>
              <a:rPr lang="en-US" altLang="zh-CN" sz="2400" i="0" dirty="0">
                <a:solidFill>
                  <a:schemeClr val="accent2"/>
                </a:solidFill>
              </a:rPr>
              <a:t>Tokens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i="0" dirty="0">
                <a:latin typeface="Tahoma" panose="020B0604030504040204" pitchFamily="34" charset="0"/>
              </a:rPr>
              <a:t>Size Measurements </a:t>
            </a:r>
          </a:p>
        </p:txBody>
      </p:sp>
      <p:sp>
        <p:nvSpPr>
          <p:cNvPr id="28674" name="Rectangle 23"/>
          <p:cNvSpPr>
            <a:spLocks noChangeArrowheads="1"/>
          </p:cNvSpPr>
          <p:nvPr/>
        </p:nvSpPr>
        <p:spPr bwMode="auto">
          <a:xfrm>
            <a:off x="801687" y="1556792"/>
            <a:ext cx="7313613" cy="4876800"/>
          </a:xfrm>
          <a:prstGeom prst="rect">
            <a:avLst/>
          </a:prstGeom>
          <a:noFill/>
          <a:ln w="9525">
            <a:noFill/>
            <a:miter lim="800000"/>
          </a:ln>
        </p:spPr>
        <p:txBody>
          <a:bodyPr/>
          <a:lstStyle/>
          <a:p>
            <a:pPr marL="342900" indent="-342900">
              <a:spcBef>
                <a:spcPct val="20000"/>
              </a:spcBef>
              <a:buFontTx/>
              <a:buBlip>
                <a:blip r:embed="rId3"/>
              </a:buBlip>
            </a:pPr>
            <a:r>
              <a:rPr lang="en-US" altLang="zh-CN" sz="2400" i="0" dirty="0">
                <a:solidFill>
                  <a:schemeClr val="accent2"/>
                </a:solidFill>
              </a:rPr>
              <a:t>Lines of Code (LOC)</a:t>
            </a:r>
          </a:p>
          <a:p>
            <a:pPr marL="800100" lvl="1" indent="-342900">
              <a:spcBef>
                <a:spcPct val="20000"/>
              </a:spcBef>
              <a:buFontTx/>
              <a:buBlip>
                <a:blip r:embed="rId3"/>
              </a:buBlip>
            </a:pPr>
            <a:r>
              <a:rPr lang="en-US" altLang="zh-CN" sz="2400" i="0" dirty="0">
                <a:solidFill>
                  <a:schemeClr val="accent2"/>
                </a:solidFill>
              </a:rPr>
              <a:t>depends on the language and individual style</a:t>
            </a:r>
          </a:p>
          <a:p>
            <a:pPr marL="1714500" lvl="3" indent="-342900">
              <a:spcBef>
                <a:spcPct val="20000"/>
              </a:spcBef>
            </a:pPr>
            <a:r>
              <a:rPr lang="en-US" altLang="zh-CN" i="0" dirty="0">
                <a:solidFill>
                  <a:schemeClr val="accent2"/>
                </a:solidFill>
              </a:rPr>
              <a:t>for ( </a:t>
            </a:r>
            <a:r>
              <a:rPr lang="en-US" altLang="zh-CN" i="0" dirty="0" err="1">
                <a:solidFill>
                  <a:schemeClr val="accent2"/>
                </a:solidFill>
              </a:rPr>
              <a:t>i</a:t>
            </a:r>
            <a:r>
              <a:rPr lang="en-US" altLang="zh-CN" i="0" dirty="0">
                <a:solidFill>
                  <a:schemeClr val="accent2"/>
                </a:solidFill>
              </a:rPr>
              <a:t>=0; </a:t>
            </a:r>
            <a:r>
              <a:rPr lang="en-US" altLang="zh-CN" i="0" dirty="0" err="1">
                <a:solidFill>
                  <a:schemeClr val="accent2"/>
                </a:solidFill>
              </a:rPr>
              <a:t>i</a:t>
            </a:r>
            <a:r>
              <a:rPr lang="en-US" altLang="zh-CN" i="0" dirty="0">
                <a:solidFill>
                  <a:schemeClr val="accent2"/>
                </a:solidFill>
              </a:rPr>
              <a:t>&lt;n; </a:t>
            </a:r>
            <a:r>
              <a:rPr lang="en-US" altLang="zh-CN" i="0" dirty="0" err="1">
                <a:solidFill>
                  <a:schemeClr val="accent2"/>
                </a:solidFill>
              </a:rPr>
              <a:t>i</a:t>
            </a:r>
            <a:r>
              <a:rPr lang="en-US" altLang="zh-CN" i="0" dirty="0">
                <a:solidFill>
                  <a:schemeClr val="accent2"/>
                </a:solidFill>
              </a:rPr>
              <a:t>++)</a:t>
            </a:r>
          </a:p>
          <a:p>
            <a:pPr marL="1714500" lvl="3" indent="-342900">
              <a:spcBef>
                <a:spcPct val="20000"/>
              </a:spcBef>
            </a:pPr>
            <a:r>
              <a:rPr lang="en-US" altLang="zh-CN" i="0" dirty="0">
                <a:solidFill>
                  <a:schemeClr val="accent2"/>
                </a:solidFill>
              </a:rPr>
              <a:t>{</a:t>
            </a:r>
          </a:p>
          <a:p>
            <a:pPr marL="1714500" lvl="3" indent="-342900">
              <a:spcBef>
                <a:spcPct val="20000"/>
              </a:spcBef>
            </a:pPr>
            <a:r>
              <a:rPr lang="en-US" altLang="zh-CN" i="0" dirty="0">
                <a:solidFill>
                  <a:schemeClr val="accent2"/>
                </a:solidFill>
              </a:rPr>
              <a:t>  </a:t>
            </a:r>
            <a:r>
              <a:rPr lang="en-US" altLang="zh-CN" i="0" dirty="0" err="1">
                <a:solidFill>
                  <a:schemeClr val="accent2"/>
                </a:solidFill>
              </a:rPr>
              <a:t>printf</a:t>
            </a:r>
            <a:r>
              <a:rPr lang="en-US" altLang="zh-CN" i="0" dirty="0">
                <a:solidFill>
                  <a:schemeClr val="accent2"/>
                </a:solidFill>
              </a:rPr>
              <a:t> ( “%d\n”, </a:t>
            </a:r>
            <a:r>
              <a:rPr lang="en-US" altLang="zh-CN" i="0" dirty="0" err="1">
                <a:solidFill>
                  <a:schemeClr val="accent2"/>
                </a:solidFill>
              </a:rPr>
              <a:t>i</a:t>
            </a:r>
            <a:r>
              <a:rPr lang="en-US" altLang="zh-CN" i="0" dirty="0">
                <a:solidFill>
                  <a:schemeClr val="accent2"/>
                </a:solidFill>
              </a:rPr>
              <a:t>);</a:t>
            </a:r>
          </a:p>
          <a:p>
            <a:pPr marL="1714500" lvl="3" indent="-342900">
              <a:spcBef>
                <a:spcPct val="20000"/>
              </a:spcBef>
            </a:pPr>
            <a:r>
              <a:rPr lang="en-US" altLang="zh-CN" i="0" dirty="0">
                <a:solidFill>
                  <a:schemeClr val="accent2"/>
                </a:solidFill>
              </a:rPr>
              <a:t>}</a:t>
            </a:r>
          </a:p>
          <a:p>
            <a:pPr marL="1714500" lvl="3" indent="-342900">
              <a:spcBef>
                <a:spcPct val="20000"/>
              </a:spcBef>
            </a:pPr>
            <a:endParaRPr lang="en-US" altLang="zh-CN" i="0" dirty="0">
              <a:solidFill>
                <a:schemeClr val="accent2"/>
              </a:solidFill>
            </a:endParaRPr>
          </a:p>
          <a:p>
            <a:pPr marL="1714500" lvl="3" indent="-342900">
              <a:spcBef>
                <a:spcPct val="20000"/>
              </a:spcBef>
            </a:pPr>
            <a:r>
              <a:rPr lang="en-US" altLang="zh-CN" i="0" dirty="0">
                <a:solidFill>
                  <a:schemeClr val="accent2"/>
                </a:solidFill>
              </a:rPr>
              <a:t>for ( </a:t>
            </a:r>
            <a:r>
              <a:rPr lang="en-US" altLang="zh-CN" i="0" dirty="0" err="1">
                <a:solidFill>
                  <a:schemeClr val="accent2"/>
                </a:solidFill>
              </a:rPr>
              <a:t>i</a:t>
            </a:r>
            <a:r>
              <a:rPr lang="en-US" altLang="zh-CN" i="0" dirty="0">
                <a:solidFill>
                  <a:schemeClr val="accent2"/>
                </a:solidFill>
              </a:rPr>
              <a:t>=0; </a:t>
            </a:r>
            <a:r>
              <a:rPr lang="en-US" altLang="zh-CN" i="0" dirty="0" err="1">
                <a:solidFill>
                  <a:schemeClr val="accent2"/>
                </a:solidFill>
              </a:rPr>
              <a:t>i</a:t>
            </a:r>
            <a:r>
              <a:rPr lang="en-US" altLang="zh-CN" i="0" dirty="0">
                <a:solidFill>
                  <a:schemeClr val="accent2"/>
                </a:solidFill>
              </a:rPr>
              <a:t>&lt;n; </a:t>
            </a:r>
            <a:r>
              <a:rPr lang="en-US" altLang="zh-CN" i="0" dirty="0" err="1">
                <a:solidFill>
                  <a:schemeClr val="accent2"/>
                </a:solidFill>
              </a:rPr>
              <a:t>i</a:t>
            </a:r>
            <a:r>
              <a:rPr lang="en-US" altLang="zh-CN" i="0" dirty="0">
                <a:solidFill>
                  <a:schemeClr val="accent2"/>
                </a:solidFill>
              </a:rPr>
              <a:t>++, </a:t>
            </a:r>
            <a:r>
              <a:rPr lang="en-US" altLang="zh-CN" i="0" dirty="0" err="1">
                <a:solidFill>
                  <a:schemeClr val="accent2"/>
                </a:solidFill>
              </a:rPr>
              <a:t>printf</a:t>
            </a:r>
            <a:r>
              <a:rPr lang="en-US" altLang="zh-CN" i="0" dirty="0">
                <a:solidFill>
                  <a:schemeClr val="accent2"/>
                </a:solidFill>
              </a:rPr>
              <a:t> ( “%d\n”, </a:t>
            </a:r>
            <a:r>
              <a:rPr lang="en-US" altLang="zh-CN" i="0" dirty="0" err="1">
                <a:solidFill>
                  <a:schemeClr val="accent2"/>
                </a:solidFill>
              </a:rPr>
              <a:t>i</a:t>
            </a:r>
            <a:r>
              <a:rPr lang="en-US" altLang="zh-CN" i="0" dirty="0">
                <a:solidFill>
                  <a:schemeClr val="accent2"/>
                </a:solidFill>
              </a:rPr>
              <a:t>) );</a:t>
            </a:r>
          </a:p>
          <a:p>
            <a:pPr marL="800100" lvl="1" indent="-342900">
              <a:spcBef>
                <a:spcPct val="20000"/>
              </a:spcBef>
            </a:pPr>
            <a:endParaRPr lang="en-US" altLang="zh-CN" sz="2400" i="0" dirty="0">
              <a:solidFill>
                <a:schemeClr val="accent2"/>
              </a:solidFill>
            </a:endParaRPr>
          </a:p>
          <a:p>
            <a:pPr marL="342900" indent="-342900">
              <a:spcBef>
                <a:spcPct val="20000"/>
              </a:spcBef>
              <a:buFontTx/>
              <a:buBlip>
                <a:blip r:embed="rId3"/>
              </a:buBlip>
            </a:pPr>
            <a:r>
              <a:rPr lang="en-US" altLang="zh-CN" sz="2400" i="0" dirty="0">
                <a:solidFill>
                  <a:schemeClr val="accent2"/>
                </a:solidFill>
              </a:rPr>
              <a:t>Function Points (FPs)</a:t>
            </a:r>
          </a:p>
          <a:p>
            <a:pPr marL="800100" lvl="1" indent="-342900">
              <a:spcBef>
                <a:spcPct val="20000"/>
              </a:spcBef>
              <a:buFontTx/>
              <a:buBlip>
                <a:blip r:embed="rId3"/>
              </a:buBlip>
            </a:pPr>
            <a:r>
              <a:rPr lang="en-US" altLang="zh-CN" sz="2400" i="0" dirty="0">
                <a:solidFill>
                  <a:schemeClr val="accent2"/>
                </a:solidFill>
              </a:rPr>
              <a:t>Independent of language and LOC</a:t>
            </a:r>
          </a:p>
          <a:p>
            <a:pPr marL="800100" lvl="1" indent="-342900">
              <a:spcBef>
                <a:spcPct val="20000"/>
              </a:spcBef>
              <a:buFontTx/>
              <a:buBlip>
                <a:blip r:embed="rId3"/>
              </a:buBlip>
            </a:pPr>
            <a:r>
              <a:rPr lang="en-US" altLang="zh-CN" sz="2400" i="0" dirty="0">
                <a:solidFill>
                  <a:schemeClr val="accent2"/>
                </a:solidFill>
              </a:rPr>
              <a:t>Can be measured early</a:t>
            </a:r>
          </a:p>
          <a:p>
            <a:pPr marL="800100" lvl="1" indent="-342900">
              <a:spcBef>
                <a:spcPct val="20000"/>
              </a:spcBef>
              <a:buFontTx/>
              <a:buBlip>
                <a:blip r:embed="rId3"/>
              </a:buBlip>
            </a:pPr>
            <a:endParaRPr lang="en-US" altLang="zh-CN" sz="2400"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i="0" dirty="0">
                <a:latin typeface="Tahoma" panose="020B0604030504040204" pitchFamily="34" charset="0"/>
              </a:rPr>
              <a:t>Size Measurements </a:t>
            </a:r>
          </a:p>
        </p:txBody>
      </p:sp>
      <p:sp>
        <p:nvSpPr>
          <p:cNvPr id="30722" name="Rectangle 23"/>
          <p:cNvSpPr>
            <a:spLocks noChangeArrowheads="1"/>
          </p:cNvSpPr>
          <p:nvPr/>
        </p:nvSpPr>
        <p:spPr bwMode="auto">
          <a:xfrm>
            <a:off x="801687" y="1556792"/>
            <a:ext cx="7961313" cy="4876800"/>
          </a:xfrm>
          <a:prstGeom prst="rect">
            <a:avLst/>
          </a:prstGeom>
          <a:noFill/>
          <a:ln w="9525">
            <a:noFill/>
            <a:miter lim="800000"/>
          </a:ln>
        </p:spPr>
        <p:txBody>
          <a:bodyPr/>
          <a:lstStyle/>
          <a:p>
            <a:pPr marL="342900" indent="-342900">
              <a:spcBef>
                <a:spcPct val="20000"/>
              </a:spcBef>
              <a:buFontTx/>
              <a:buBlip>
                <a:blip r:embed="rId3"/>
              </a:buBlip>
            </a:pPr>
            <a:r>
              <a:rPr lang="en-US" altLang="zh-CN" sz="2400" i="0" dirty="0">
                <a:solidFill>
                  <a:schemeClr val="accent2"/>
                </a:solidFill>
              </a:rPr>
              <a:t>Tokens</a:t>
            </a:r>
          </a:p>
          <a:p>
            <a:pPr marL="800100" lvl="1" indent="-342900">
              <a:spcBef>
                <a:spcPct val="20000"/>
              </a:spcBef>
              <a:buFontTx/>
              <a:buBlip>
                <a:blip r:embed="rId3"/>
              </a:buBlip>
            </a:pPr>
            <a:r>
              <a:rPr lang="en-US" altLang="zh-CN" sz="2400" i="0" dirty="0">
                <a:solidFill>
                  <a:schemeClr val="accent2"/>
                </a:solidFill>
              </a:rPr>
              <a:t>Tokens are operators and operands used in a software coding project.</a:t>
            </a:r>
          </a:p>
          <a:p>
            <a:pPr marL="800100" lvl="1" indent="-342900">
              <a:spcBef>
                <a:spcPct val="20000"/>
              </a:spcBef>
              <a:buFontTx/>
              <a:buBlip>
                <a:blip r:embed="rId3"/>
              </a:buBlip>
            </a:pPr>
            <a:r>
              <a:rPr lang="en-US" altLang="zh-CN" sz="2400" i="0" dirty="0">
                <a:solidFill>
                  <a:schemeClr val="accent2"/>
                </a:solidFill>
              </a:rPr>
              <a:t>Total number of operator tokens used, N1</a:t>
            </a:r>
          </a:p>
          <a:p>
            <a:pPr marL="800100" lvl="1" indent="-342900">
              <a:spcBef>
                <a:spcPct val="20000"/>
              </a:spcBef>
              <a:buFontTx/>
              <a:buBlip>
                <a:blip r:embed="rId3"/>
              </a:buBlip>
            </a:pPr>
            <a:r>
              <a:rPr lang="en-US" altLang="zh-CN" sz="2400" i="0" dirty="0">
                <a:solidFill>
                  <a:schemeClr val="accent2"/>
                </a:solidFill>
              </a:rPr>
              <a:t>Total number of operand tokens used, N2</a:t>
            </a:r>
          </a:p>
          <a:p>
            <a:pPr marL="800100" lvl="1" indent="-342900">
              <a:spcBef>
                <a:spcPct val="20000"/>
              </a:spcBef>
              <a:buFontTx/>
              <a:buBlip>
                <a:blip r:embed="rId3"/>
              </a:buBlip>
            </a:pPr>
            <a:r>
              <a:rPr lang="en-US" altLang="zh-CN" sz="2400" i="0" dirty="0">
                <a:solidFill>
                  <a:schemeClr val="accent2"/>
                </a:solidFill>
              </a:rPr>
              <a:t>Number of unique operator tokens, n1</a:t>
            </a:r>
          </a:p>
          <a:p>
            <a:pPr marL="800100" lvl="1" indent="-342900">
              <a:spcBef>
                <a:spcPct val="20000"/>
              </a:spcBef>
              <a:buFontTx/>
              <a:buBlip>
                <a:blip r:embed="rId3"/>
              </a:buBlip>
            </a:pPr>
            <a:r>
              <a:rPr lang="en-US" altLang="zh-CN" sz="2400" i="0" dirty="0">
                <a:solidFill>
                  <a:schemeClr val="accent2"/>
                </a:solidFill>
              </a:rPr>
              <a:t>Number of unique operand tokens, n2</a:t>
            </a:r>
          </a:p>
          <a:p>
            <a:pPr marL="342900" indent="-342900">
              <a:spcBef>
                <a:spcPct val="20000"/>
              </a:spcBef>
              <a:buFontTx/>
              <a:buBlip>
                <a:blip r:embed="rId3"/>
              </a:buBlip>
            </a:pPr>
            <a:endParaRPr lang="en-US" altLang="zh-CN" sz="2400" i="0" dirty="0">
              <a:solidFill>
                <a:schemeClr val="accent2"/>
              </a:solidFill>
            </a:endParaRPr>
          </a:p>
          <a:p>
            <a:pPr marL="342900" indent="-342900">
              <a:spcBef>
                <a:spcPct val="20000"/>
              </a:spcBef>
              <a:buFontTx/>
              <a:buBlip>
                <a:blip r:embed="rId3"/>
              </a:buBlip>
            </a:pPr>
            <a:r>
              <a:rPr lang="en-US" altLang="zh-CN" sz="2400" i="0" dirty="0">
                <a:solidFill>
                  <a:schemeClr val="accent2"/>
                </a:solidFill>
              </a:rPr>
              <a:t>The software program size N, can be measured on the basis of tokens by:</a:t>
            </a:r>
          </a:p>
          <a:p>
            <a:pPr marL="342900" indent="-342900" algn="ctr">
              <a:spcBef>
                <a:spcPct val="20000"/>
              </a:spcBef>
            </a:pPr>
            <a:r>
              <a:rPr lang="en-US" altLang="zh-CN" sz="2400" i="0" dirty="0">
                <a:solidFill>
                  <a:schemeClr val="accent2"/>
                </a:solidFill>
              </a:rPr>
              <a:t>N=N1+N2=n1 log</a:t>
            </a:r>
            <a:r>
              <a:rPr lang="en-US" altLang="zh-CN" sz="2400" i="0" baseline="-25000" dirty="0">
                <a:solidFill>
                  <a:schemeClr val="accent2"/>
                </a:solidFill>
              </a:rPr>
              <a:t>2</a:t>
            </a:r>
            <a:r>
              <a:rPr lang="en-US" altLang="zh-CN" sz="2400" i="0" dirty="0">
                <a:solidFill>
                  <a:schemeClr val="accent2"/>
                </a:solidFill>
              </a:rPr>
              <a:t>n1+n2 log</a:t>
            </a:r>
            <a:r>
              <a:rPr lang="en-US" altLang="zh-CN" sz="2400" i="0" baseline="-25000" dirty="0">
                <a:solidFill>
                  <a:schemeClr val="accent2"/>
                </a:solidFill>
              </a:rPr>
              <a:t>2</a:t>
            </a:r>
            <a:r>
              <a:rPr lang="en-US" altLang="zh-CN" sz="2400" i="0" dirty="0">
                <a:solidFill>
                  <a:schemeClr val="accent2"/>
                </a:solidFill>
              </a:rPr>
              <a:t>n2</a:t>
            </a:r>
          </a:p>
          <a:p>
            <a:pPr marL="342900" indent="-342900">
              <a:spcBef>
                <a:spcPct val="20000"/>
              </a:spcBef>
              <a:buFontTx/>
              <a:buBlip>
                <a:blip r:embed="rId3"/>
              </a:buBlip>
            </a:pPr>
            <a:endParaRPr lang="en-US" altLang="zh-CN" sz="2400" dirty="0">
              <a:solidFill>
                <a:schemeClr val="accent2"/>
              </a:solidFill>
            </a:endParaRPr>
          </a:p>
          <a:p>
            <a:pPr marL="342900" indent="-342900">
              <a:spcBef>
                <a:spcPct val="20000"/>
              </a:spcBef>
              <a:buFontTx/>
              <a:buBlip>
                <a:blip r:embed="rId3"/>
              </a:buBlip>
            </a:pPr>
            <a:endParaRPr lang="en-US" altLang="zh-CN" sz="2400" dirty="0">
              <a:solidFill>
                <a:schemeClr val="accent2"/>
              </a:solidFill>
            </a:endParaRPr>
          </a:p>
          <a:p>
            <a:pPr marL="800100" lvl="1" indent="-342900">
              <a:spcBef>
                <a:spcPct val="20000"/>
              </a:spcBef>
              <a:buFontTx/>
              <a:buBlip>
                <a:blip r:embed="rId3"/>
              </a:buBlip>
            </a:pPr>
            <a:endParaRPr lang="en-US" altLang="zh-CN" sz="2400"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i="0" dirty="0">
                <a:latin typeface="Tahoma" panose="020B0604030504040204" pitchFamily="34" charset="0"/>
              </a:rPr>
              <a:t>Complexity Measurements </a:t>
            </a:r>
          </a:p>
        </p:txBody>
      </p:sp>
      <p:sp>
        <p:nvSpPr>
          <p:cNvPr id="32770" name="Rectangle 23"/>
          <p:cNvSpPr>
            <a:spLocks noChangeArrowheads="1"/>
          </p:cNvSpPr>
          <p:nvPr/>
        </p:nvSpPr>
        <p:spPr bwMode="auto">
          <a:xfrm>
            <a:off x="899592" y="1628800"/>
            <a:ext cx="7313612" cy="4570412"/>
          </a:xfrm>
          <a:prstGeom prst="rect">
            <a:avLst/>
          </a:prstGeom>
          <a:noFill/>
          <a:ln w="9525">
            <a:noFill/>
            <a:miter lim="800000"/>
          </a:ln>
        </p:spPr>
        <p:txBody>
          <a:bodyPr/>
          <a:lstStyle/>
          <a:p>
            <a:pPr marL="342900" indent="-342900">
              <a:spcBef>
                <a:spcPct val="20000"/>
              </a:spcBef>
              <a:buFontTx/>
              <a:buBlip>
                <a:blip r:embed="rId3"/>
              </a:buBlip>
            </a:pPr>
            <a:r>
              <a:rPr lang="en-US" altLang="zh-CN" sz="2400" i="0" dirty="0">
                <a:solidFill>
                  <a:schemeClr val="accent2"/>
                </a:solidFill>
              </a:rPr>
              <a:t>Complexity metrics is a </a:t>
            </a:r>
            <a:r>
              <a:rPr lang="en-US" altLang="zh-CN" sz="2400" i="0" dirty="0">
                <a:solidFill>
                  <a:srgbClr val="FF0000"/>
                </a:solidFill>
              </a:rPr>
              <a:t>component-level</a:t>
            </a:r>
            <a:r>
              <a:rPr lang="en-US" altLang="zh-CN" sz="2400" i="0" dirty="0">
                <a:solidFill>
                  <a:schemeClr val="accent2"/>
                </a:solidFill>
              </a:rPr>
              <a:t> design metric. </a:t>
            </a:r>
          </a:p>
          <a:p>
            <a:pPr marL="342900" indent="-342900">
              <a:spcBef>
                <a:spcPct val="20000"/>
              </a:spcBef>
              <a:buFontTx/>
              <a:buBlip>
                <a:blip r:embed="rId3"/>
              </a:buBlip>
            </a:pPr>
            <a:r>
              <a:rPr lang="en-US" altLang="zh-CN" sz="2400" i="0" dirty="0">
                <a:solidFill>
                  <a:schemeClr val="accent2"/>
                </a:solidFill>
              </a:rPr>
              <a:t>Component-level design metrics help focus on the internal characteristics of the software at the component level.</a:t>
            </a:r>
          </a:p>
          <a:p>
            <a:pPr marL="342900" indent="-342900">
              <a:spcBef>
                <a:spcPct val="20000"/>
              </a:spcBef>
              <a:buFontTx/>
              <a:buBlip>
                <a:blip r:embed="rId3"/>
              </a:buBlip>
            </a:pPr>
            <a:r>
              <a:rPr lang="en-US" altLang="zh-CN" sz="2400" i="0" dirty="0">
                <a:solidFill>
                  <a:schemeClr val="accent2"/>
                </a:solidFill>
              </a:rPr>
              <a:t>These metrics provide critical information such as the reliability and maintainability of the software systems.</a:t>
            </a:r>
          </a:p>
          <a:p>
            <a:pPr marL="342900" indent="-342900">
              <a:spcBef>
                <a:spcPct val="20000"/>
              </a:spcBef>
              <a:buFontTx/>
              <a:buBlip>
                <a:blip r:embed="rId3"/>
              </a:buBlip>
            </a:pPr>
            <a:r>
              <a:rPr lang="en-US" altLang="zh-CN" sz="2400" i="0" dirty="0" err="1">
                <a:solidFill>
                  <a:schemeClr val="accent2"/>
                </a:solidFill>
              </a:rPr>
              <a:t>Cyclomatic</a:t>
            </a:r>
            <a:r>
              <a:rPr lang="en-US" altLang="zh-CN" sz="2400" i="0" dirty="0">
                <a:solidFill>
                  <a:schemeClr val="accent2"/>
                </a:solidFill>
              </a:rPr>
              <a:t>  complexity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476672"/>
            <a:ext cx="7704137" cy="661988"/>
          </a:xfrm>
        </p:spPr>
        <p:txBody>
          <a:bodyPr/>
          <a:lstStyle/>
          <a:p>
            <a:pPr algn="ctr"/>
            <a:r>
              <a:rPr lang="zh-CN" altLang="en-US" sz="3200" b="1" dirty="0">
                <a:solidFill>
                  <a:srgbClr val="FFFF00"/>
                </a:solidFill>
                <a:latin typeface="+mj-ea"/>
              </a:rPr>
              <a:t>有效软件度量的属性</a:t>
            </a:r>
          </a:p>
        </p:txBody>
      </p:sp>
      <p:sp>
        <p:nvSpPr>
          <p:cNvPr id="9220" name="Rectangle 4"/>
          <p:cNvSpPr>
            <a:spLocks noChangeArrowheads="1"/>
          </p:cNvSpPr>
          <p:nvPr/>
        </p:nvSpPr>
        <p:spPr bwMode="auto">
          <a:xfrm>
            <a:off x="755576" y="1772816"/>
            <a:ext cx="7992888" cy="3280898"/>
          </a:xfrm>
          <a:prstGeom prst="rect">
            <a:avLst/>
          </a:prstGeom>
          <a:noFill/>
          <a:ln w="9525">
            <a:noFill/>
            <a:miter lim="800000"/>
          </a:ln>
        </p:spPr>
        <p:txBody>
          <a:bodyPr wrap="square" lIns="0" tIns="0" rIns="0" bIns="0">
            <a:spAutoFit/>
          </a:bodyPr>
          <a:lstStyle/>
          <a:p>
            <a:pPr marL="457200" indent="-457200">
              <a:lnSpc>
                <a:spcPct val="130000"/>
              </a:lnSpc>
              <a:buClr>
                <a:srgbClr val="91AC4E"/>
              </a:buClr>
              <a:buSzPct val="87000"/>
              <a:buFont typeface="Wingdings" panose="05000000000000000000" pitchFamily="2" charset="2"/>
              <a:buChar char="p"/>
            </a:pPr>
            <a:r>
              <a:rPr lang="zh-CN" altLang="en-US" sz="2400" b="1" i="0" dirty="0"/>
              <a:t>简单的，可计算的</a:t>
            </a:r>
            <a:endParaRPr lang="zh-CN" altLang="en-US" sz="2000" i="0" dirty="0"/>
          </a:p>
          <a:p>
            <a:pPr marL="457200" indent="-457200">
              <a:lnSpc>
                <a:spcPct val="130000"/>
              </a:lnSpc>
              <a:buClr>
                <a:srgbClr val="91AC4E"/>
              </a:buClr>
              <a:buSzPct val="87000"/>
              <a:buFont typeface="Wingdings" panose="05000000000000000000" pitchFamily="2" charset="2"/>
              <a:buChar char="p"/>
            </a:pPr>
            <a:r>
              <a:rPr lang="zh-CN" altLang="en-US" sz="2400" b="1" i="0" dirty="0"/>
              <a:t>经验和直觉上有说服力</a:t>
            </a:r>
            <a:endParaRPr lang="en-US" altLang="zh-CN" sz="2400" b="1" i="0" dirty="0"/>
          </a:p>
          <a:p>
            <a:pPr marL="457200" indent="-457200">
              <a:lnSpc>
                <a:spcPct val="130000"/>
              </a:lnSpc>
              <a:buClr>
                <a:srgbClr val="91AC4E"/>
              </a:buClr>
              <a:buSzPct val="87000"/>
              <a:buFont typeface="Wingdings" panose="05000000000000000000" pitchFamily="2" charset="2"/>
              <a:buChar char="p"/>
            </a:pPr>
            <a:r>
              <a:rPr lang="zh-CN" altLang="en-US" sz="2400" b="1" i="0" dirty="0"/>
              <a:t>一致的和客观的</a:t>
            </a:r>
            <a:endParaRPr lang="en-US" altLang="zh-CN" sz="2400" b="1" i="0" dirty="0"/>
          </a:p>
          <a:p>
            <a:pPr marL="457200" indent="-457200">
              <a:lnSpc>
                <a:spcPct val="130000"/>
              </a:lnSpc>
              <a:buClr>
                <a:srgbClr val="91AC4E"/>
              </a:buClr>
              <a:buSzPct val="87000"/>
              <a:buFont typeface="Wingdings" panose="05000000000000000000" pitchFamily="2" charset="2"/>
              <a:buChar char="p"/>
            </a:pPr>
            <a:r>
              <a:rPr lang="zh-CN" altLang="en-US" sz="2400" b="1" i="0" dirty="0"/>
              <a:t>在其单位和维度的使用上是有意义的</a:t>
            </a:r>
            <a:endParaRPr lang="en-US" altLang="zh-CN" sz="2400" b="1" i="0" dirty="0"/>
          </a:p>
          <a:p>
            <a:pPr marL="457200" indent="-457200">
              <a:lnSpc>
                <a:spcPct val="130000"/>
              </a:lnSpc>
              <a:buClr>
                <a:srgbClr val="91AC4E"/>
              </a:buClr>
              <a:buSzPct val="87000"/>
              <a:buFont typeface="Wingdings" panose="05000000000000000000" pitchFamily="2" charset="2"/>
              <a:buChar char="p"/>
            </a:pPr>
            <a:r>
              <a:rPr lang="zh-CN" altLang="en-US" sz="2400" b="1" i="0" dirty="0"/>
              <a:t>编程语言独立的</a:t>
            </a:r>
            <a:endParaRPr lang="en-US" altLang="zh-CN" sz="2400" b="1" i="0" dirty="0"/>
          </a:p>
          <a:p>
            <a:pPr marL="457200" indent="-457200">
              <a:lnSpc>
                <a:spcPct val="130000"/>
              </a:lnSpc>
              <a:buClr>
                <a:srgbClr val="91AC4E"/>
              </a:buClr>
              <a:buSzPct val="87000"/>
              <a:buFont typeface="Wingdings" panose="05000000000000000000" pitchFamily="2" charset="2"/>
              <a:buChar char="p"/>
            </a:pPr>
            <a:r>
              <a:rPr lang="zh-CN" altLang="en-US" sz="2400" b="1" i="0" dirty="0"/>
              <a:t>质量反馈的有效机制</a:t>
            </a:r>
            <a:endParaRPr lang="en-US" altLang="zh-CN" sz="2400" b="1" i="0" dirty="0"/>
          </a:p>
          <a:p>
            <a:pPr marL="457200" indent="-457200">
              <a:lnSpc>
                <a:spcPct val="130000"/>
              </a:lnSpc>
              <a:buClr>
                <a:srgbClr val="91AC4E"/>
              </a:buClr>
              <a:buSzPct val="87000"/>
              <a:buFont typeface="Wingdings" panose="05000000000000000000" pitchFamily="2" charset="2"/>
              <a:buChar char="p"/>
            </a:pPr>
            <a:r>
              <a:rPr lang="en-US" altLang="zh-CN" sz="2000" i="0" dirty="0"/>
              <a:t>…</a:t>
            </a:r>
            <a:endParaRPr lang="zh-CN" altLang="en-US" sz="2000" i="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3927" y="476672"/>
            <a:ext cx="7704137" cy="661988"/>
          </a:xfrm>
        </p:spPr>
        <p:txBody>
          <a:bodyPr/>
          <a:lstStyle/>
          <a:p>
            <a:pPr algn="ctr"/>
            <a:r>
              <a:rPr lang="zh-CN" altLang="en-US" sz="3200" b="1" dirty="0">
                <a:solidFill>
                  <a:srgbClr val="FFFF00"/>
                </a:solidFill>
                <a:latin typeface="+mj-ea"/>
              </a:rPr>
              <a:t>软件度量的过程</a:t>
            </a:r>
          </a:p>
        </p:txBody>
      </p:sp>
      <p:sp>
        <p:nvSpPr>
          <p:cNvPr id="11268" name="Rectangle 4"/>
          <p:cNvSpPr>
            <a:spLocks noChangeArrowheads="1"/>
          </p:cNvSpPr>
          <p:nvPr/>
        </p:nvSpPr>
        <p:spPr bwMode="auto">
          <a:xfrm>
            <a:off x="467544" y="1700808"/>
            <a:ext cx="8136904" cy="4264025"/>
          </a:xfrm>
          <a:prstGeom prst="rect">
            <a:avLst/>
          </a:prstGeom>
          <a:noFill/>
          <a:ln w="9525">
            <a:noFill/>
            <a:miter lim="800000"/>
          </a:ln>
        </p:spPr>
        <p:txBody>
          <a:bodyPr wrap="square" lIns="0" tIns="0" rIns="0" bIns="0">
            <a:spAutoFit/>
          </a:bodyPr>
          <a:lstStyle/>
          <a:p>
            <a:pPr marL="457200" indent="-457200">
              <a:lnSpc>
                <a:spcPct val="140000"/>
              </a:lnSpc>
              <a:buClr>
                <a:srgbClr val="91AC4E"/>
              </a:buClr>
              <a:buSzPct val="85000"/>
              <a:buFont typeface="Wingdings" panose="05000000000000000000" pitchFamily="2" charset="2"/>
              <a:buChar char="p"/>
            </a:pPr>
            <a:r>
              <a:rPr lang="zh-CN" altLang="en-US" sz="2400" b="1" i="0" dirty="0"/>
              <a:t>识别目标。</a:t>
            </a:r>
            <a:r>
              <a:rPr lang="zh-CN" altLang="en-US" sz="2000" i="0" dirty="0"/>
              <a:t>分析出度量的工作目标和列表，并由管理者审核确认</a:t>
            </a:r>
          </a:p>
          <a:p>
            <a:pPr marL="457200" indent="-457200">
              <a:lnSpc>
                <a:spcPct val="140000"/>
              </a:lnSpc>
              <a:buClr>
                <a:srgbClr val="91AC4E"/>
              </a:buClr>
              <a:buSzPct val="85000"/>
              <a:buFont typeface="Wingdings" panose="05000000000000000000" pitchFamily="2" charset="2"/>
              <a:buChar char="p"/>
            </a:pPr>
            <a:r>
              <a:rPr lang="zh-CN" altLang="en-US" sz="2400" b="1" i="0" dirty="0"/>
              <a:t>定义度量过程。</a:t>
            </a:r>
            <a:r>
              <a:rPr lang="zh-CN" altLang="en-US" sz="2000" i="0" dirty="0"/>
              <a:t>定义其收集要素、收集过程、分析、反馈过程、</a:t>
            </a:r>
            <a:r>
              <a:rPr lang="en-US" altLang="zh-CN" sz="2000" i="0" dirty="0"/>
              <a:t>IT</a:t>
            </a:r>
            <a:r>
              <a:rPr lang="zh-CN" altLang="en-US" sz="2000" i="0" dirty="0"/>
              <a:t>支持体系，为具体的收集活动、分析、反馈活动和 </a:t>
            </a:r>
            <a:r>
              <a:rPr lang="en-US" altLang="zh-CN" sz="2000" i="0" dirty="0"/>
              <a:t>IT</a:t>
            </a:r>
            <a:r>
              <a:rPr lang="zh-CN" altLang="en-US" sz="2000" i="0" dirty="0"/>
              <a:t>设备、工具开发提供指导。</a:t>
            </a:r>
          </a:p>
          <a:p>
            <a:pPr marL="457200" indent="-457200">
              <a:lnSpc>
                <a:spcPct val="140000"/>
              </a:lnSpc>
              <a:buClr>
                <a:srgbClr val="91AC4E"/>
              </a:buClr>
              <a:buSzPct val="85000"/>
              <a:buFont typeface="Wingdings" panose="05000000000000000000" pitchFamily="2" charset="2"/>
              <a:buChar char="p"/>
            </a:pPr>
            <a:r>
              <a:rPr lang="zh-CN" altLang="en-US" sz="2400" b="1" i="0" dirty="0"/>
              <a:t>搜集数据。</a:t>
            </a:r>
            <a:r>
              <a:rPr lang="zh-CN" altLang="en-US" sz="2000" i="0" dirty="0"/>
              <a:t>应用</a:t>
            </a:r>
            <a:r>
              <a:rPr lang="en-US" altLang="zh-CN" sz="2000" i="0" dirty="0"/>
              <a:t>IT</a:t>
            </a:r>
            <a:r>
              <a:rPr lang="zh-CN" altLang="en-US" sz="2000" i="0" dirty="0"/>
              <a:t>支持工具进行数据收集工作，并按指定的方式审查和存储。</a:t>
            </a:r>
          </a:p>
          <a:p>
            <a:pPr marL="457200" indent="-457200">
              <a:lnSpc>
                <a:spcPct val="140000"/>
              </a:lnSpc>
              <a:buClr>
                <a:srgbClr val="91AC4E"/>
              </a:buClr>
              <a:buSzPct val="85000"/>
              <a:buFont typeface="Wingdings" panose="05000000000000000000" pitchFamily="2" charset="2"/>
              <a:buChar char="p"/>
            </a:pPr>
            <a:r>
              <a:rPr lang="zh-CN" altLang="en-US" sz="2400" b="1" i="0" dirty="0"/>
              <a:t>数据分析与反馈。</a:t>
            </a:r>
            <a:r>
              <a:rPr lang="zh-CN" altLang="en-US" sz="2000" i="0" dirty="0"/>
              <a:t>根据数据收集结果，按照已定义的分析方法进行数据分析，完成规定格式的图表，进行反馈。</a:t>
            </a:r>
          </a:p>
          <a:p>
            <a:pPr marL="457200" indent="-457200">
              <a:lnSpc>
                <a:spcPct val="140000"/>
              </a:lnSpc>
              <a:buClr>
                <a:srgbClr val="91AC4E"/>
              </a:buClr>
              <a:buSzPct val="85000"/>
              <a:buFont typeface="Wingdings" panose="05000000000000000000" pitchFamily="2" charset="2"/>
              <a:buChar char="p"/>
            </a:pPr>
            <a:r>
              <a:rPr lang="zh-CN" altLang="en-US" sz="2400" b="1" i="0" dirty="0"/>
              <a:t>过程改进。</a:t>
            </a:r>
            <a:r>
              <a:rPr lang="zh-CN" altLang="en-US" sz="2000" i="0" dirty="0"/>
              <a:t>根据度量的分析报告，管理者基于度量数据做出决策。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37713" y="476672"/>
            <a:ext cx="7704137" cy="661988"/>
          </a:xfrm>
        </p:spPr>
        <p:txBody>
          <a:bodyPr/>
          <a:lstStyle/>
          <a:p>
            <a:pPr algn="ctr"/>
            <a:r>
              <a:rPr lang="zh-CN" altLang="en-US" sz="3200" b="1" dirty="0">
                <a:solidFill>
                  <a:srgbClr val="FFFF00"/>
                </a:solidFill>
                <a:latin typeface="+mj-ea"/>
              </a:rPr>
              <a:t>软件质量的度量</a:t>
            </a:r>
          </a:p>
        </p:txBody>
      </p:sp>
      <p:sp>
        <p:nvSpPr>
          <p:cNvPr id="12292" name="Rectangle 4"/>
          <p:cNvSpPr>
            <a:spLocks noChangeArrowheads="1"/>
          </p:cNvSpPr>
          <p:nvPr/>
        </p:nvSpPr>
        <p:spPr bwMode="auto">
          <a:xfrm>
            <a:off x="827088" y="1881188"/>
            <a:ext cx="7993384" cy="3354765"/>
          </a:xfrm>
          <a:prstGeom prst="rect">
            <a:avLst/>
          </a:prstGeom>
          <a:noFill/>
          <a:ln w="9525">
            <a:noFill/>
            <a:miter lim="800000"/>
          </a:ln>
        </p:spPr>
        <p:txBody>
          <a:bodyPr wrap="square" lIns="0" tIns="0" rIns="0" bIns="0">
            <a:spAutoFit/>
          </a:bodyPr>
          <a:lstStyle/>
          <a:p>
            <a:pPr>
              <a:lnSpc>
                <a:spcPct val="150000"/>
              </a:lnSpc>
            </a:pPr>
            <a:r>
              <a:rPr lang="zh-CN" altLang="en-US" sz="2400" b="1" i="0" dirty="0"/>
              <a:t>基于质量模型，带加权因子的回归公式来度量质量</a:t>
            </a:r>
            <a:endParaRPr lang="zh-CN" altLang="en-US" sz="2400" i="0" dirty="0"/>
          </a:p>
          <a:p>
            <a:pPr>
              <a:lnSpc>
                <a:spcPct val="150000"/>
              </a:lnSpc>
            </a:pPr>
            <a:endParaRPr lang="zh-CN" altLang="en-US" sz="2400" b="1" i="1" dirty="0"/>
          </a:p>
          <a:p>
            <a:pPr marL="627380"/>
            <a:r>
              <a:rPr lang="en-US" altLang="zh-CN" sz="2800" b="1" i="1" dirty="0">
                <a:solidFill>
                  <a:srgbClr val="0070C0"/>
                </a:solidFill>
              </a:rPr>
              <a:t>Mi</a:t>
            </a:r>
            <a:r>
              <a:rPr lang="zh-CN" altLang="en-US" sz="2800" b="1" i="1" dirty="0">
                <a:solidFill>
                  <a:srgbClr val="0070C0"/>
                </a:solidFill>
              </a:rPr>
              <a:t>＝</a:t>
            </a:r>
            <a:r>
              <a:rPr lang="en-US" altLang="zh-CN" sz="2800" b="1" i="1" dirty="0">
                <a:solidFill>
                  <a:srgbClr val="0070C0"/>
                </a:solidFill>
              </a:rPr>
              <a:t>c1×f1</a:t>
            </a:r>
            <a:r>
              <a:rPr lang="zh-CN" altLang="en-US" sz="2800" b="1" i="1" dirty="0">
                <a:solidFill>
                  <a:srgbClr val="0070C0"/>
                </a:solidFill>
              </a:rPr>
              <a:t>＋</a:t>
            </a:r>
            <a:r>
              <a:rPr lang="en-US" altLang="zh-CN" sz="2800" b="1" i="1" dirty="0">
                <a:solidFill>
                  <a:srgbClr val="0070C0"/>
                </a:solidFill>
              </a:rPr>
              <a:t>c2×f2</a:t>
            </a:r>
            <a:r>
              <a:rPr lang="zh-CN" altLang="en-US" sz="2800" b="1" i="1" dirty="0">
                <a:solidFill>
                  <a:srgbClr val="0070C0"/>
                </a:solidFill>
              </a:rPr>
              <a:t>＋</a:t>
            </a:r>
            <a:r>
              <a:rPr lang="en-US" altLang="zh-CN" sz="2800" b="1" i="1" dirty="0">
                <a:solidFill>
                  <a:srgbClr val="0070C0"/>
                </a:solidFill>
              </a:rPr>
              <a:t>…</a:t>
            </a:r>
            <a:r>
              <a:rPr lang="zh-CN" altLang="en-US" sz="2800" b="1" i="1" dirty="0">
                <a:solidFill>
                  <a:srgbClr val="0070C0"/>
                </a:solidFill>
              </a:rPr>
              <a:t>＋</a:t>
            </a:r>
            <a:r>
              <a:rPr lang="en-US" altLang="zh-CN" sz="2800" b="1" i="1" dirty="0" err="1">
                <a:solidFill>
                  <a:srgbClr val="0070C0"/>
                </a:solidFill>
              </a:rPr>
              <a:t>cn×fn</a:t>
            </a:r>
            <a:r>
              <a:rPr lang="en-US" altLang="zh-CN" sz="2800" b="1" i="1" dirty="0">
                <a:solidFill>
                  <a:srgbClr val="0070C0"/>
                </a:solidFill>
              </a:rPr>
              <a:t> </a:t>
            </a:r>
          </a:p>
          <a:p>
            <a:endParaRPr lang="en-US" altLang="zh-CN" sz="2800" b="1" i="1" dirty="0"/>
          </a:p>
          <a:p>
            <a:pPr>
              <a:lnSpc>
                <a:spcPct val="150000"/>
              </a:lnSpc>
            </a:pPr>
            <a:r>
              <a:rPr lang="en-US" altLang="zh-CN" sz="2000" i="0" dirty="0"/>
              <a:t>Mi</a:t>
            </a:r>
            <a:r>
              <a:rPr lang="zh-CN" altLang="en-US" sz="2000" i="0" dirty="0"/>
              <a:t>是一个软件质量因素</a:t>
            </a:r>
            <a:endParaRPr lang="en-US" altLang="zh-CN" sz="2000" i="0" dirty="0"/>
          </a:p>
          <a:p>
            <a:pPr>
              <a:lnSpc>
                <a:spcPct val="150000"/>
              </a:lnSpc>
            </a:pPr>
            <a:r>
              <a:rPr lang="en-US" altLang="zh-CN" sz="2000" i="0" dirty="0" err="1"/>
              <a:t>fn</a:t>
            </a:r>
            <a:r>
              <a:rPr lang="zh-CN" altLang="en-US" sz="2000" i="0" dirty="0"/>
              <a:t>是影响质量因素的度量值：软件复杂度度量、缺陷度量和规模度量 </a:t>
            </a:r>
            <a:r>
              <a:rPr lang="en-US" altLang="zh-CN" sz="2000" i="0" dirty="0"/>
              <a:t>…</a:t>
            </a:r>
          </a:p>
          <a:p>
            <a:pPr>
              <a:lnSpc>
                <a:spcPct val="150000"/>
              </a:lnSpc>
            </a:pPr>
            <a:r>
              <a:rPr lang="en-US" altLang="zh-CN" sz="2000" i="0" dirty="0" err="1"/>
              <a:t>cn</a:t>
            </a:r>
            <a:r>
              <a:rPr lang="zh-CN" altLang="en-US" sz="2000" i="0" dirty="0"/>
              <a:t>是加权因子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560" y="476672"/>
            <a:ext cx="7704137" cy="661988"/>
          </a:xfrm>
        </p:spPr>
        <p:txBody>
          <a:bodyPr/>
          <a:lstStyle/>
          <a:p>
            <a:pPr algn="ctr"/>
            <a:r>
              <a:rPr lang="zh-CN" altLang="en-US" sz="3200" b="1" dirty="0">
                <a:solidFill>
                  <a:srgbClr val="FFFF00"/>
                </a:solidFill>
                <a:latin typeface="+mj-ea"/>
              </a:rPr>
              <a:t>质量度量的统计方法</a:t>
            </a:r>
          </a:p>
        </p:txBody>
      </p:sp>
      <p:sp>
        <p:nvSpPr>
          <p:cNvPr id="13316" name="Rectangle 4"/>
          <p:cNvSpPr>
            <a:spLocks noChangeArrowheads="1"/>
          </p:cNvSpPr>
          <p:nvPr/>
        </p:nvSpPr>
        <p:spPr bwMode="auto">
          <a:xfrm>
            <a:off x="899592" y="1340768"/>
            <a:ext cx="5616624" cy="5281446"/>
          </a:xfrm>
          <a:prstGeom prst="rect">
            <a:avLst/>
          </a:prstGeom>
          <a:noFill/>
          <a:ln w="9525">
            <a:noFill/>
            <a:miter lim="800000"/>
          </a:ln>
        </p:spPr>
        <p:txBody>
          <a:bodyPr wrap="square" lIns="0" tIns="0" rIns="0" bIns="0">
            <a:spAutoFit/>
          </a:bodyPr>
          <a:lstStyle/>
          <a:p>
            <a:pPr>
              <a:lnSpc>
                <a:spcPct val="130000"/>
              </a:lnSpc>
              <a:buClr>
                <a:srgbClr val="91AC4E"/>
              </a:buClr>
              <a:buSzPct val="80000"/>
            </a:pPr>
            <a:r>
              <a:rPr lang="zh-CN" altLang="en-US" sz="2400" b="1" i="0" dirty="0">
                <a:solidFill>
                  <a:srgbClr val="FF0000"/>
                </a:solidFill>
              </a:rPr>
              <a:t>量化评估    </a:t>
            </a:r>
            <a:r>
              <a:rPr lang="en-US" altLang="zh-CN" sz="2400" i="0" dirty="0">
                <a:solidFill>
                  <a:srgbClr val="FF0000"/>
                </a:solidFill>
              </a:rPr>
              <a:t>12</a:t>
            </a:r>
            <a:r>
              <a:rPr lang="zh-CN" altLang="en-US" sz="2400" i="0" dirty="0">
                <a:solidFill>
                  <a:srgbClr val="FF0000"/>
                </a:solidFill>
              </a:rPr>
              <a:t>条错误原因</a:t>
            </a:r>
            <a:endParaRPr lang="en-US" altLang="zh-CN" sz="2400" i="0" dirty="0">
              <a:solidFill>
                <a:srgbClr val="FF0000"/>
              </a:solidFill>
            </a:endParaRPr>
          </a:p>
          <a:p>
            <a:pPr>
              <a:lnSpc>
                <a:spcPct val="130000"/>
              </a:lnSpc>
              <a:buClr>
                <a:srgbClr val="91AC4E"/>
              </a:buClr>
              <a:buSzPct val="80000"/>
              <a:buFont typeface="Wingdings" panose="05000000000000000000" pitchFamily="2" charset="2"/>
              <a:buChar char="p"/>
            </a:pPr>
            <a:r>
              <a:rPr lang="zh-CN" altLang="en-US" sz="2000" i="0" dirty="0"/>
              <a:t>说明不完整或说明错误 </a:t>
            </a:r>
            <a:r>
              <a:rPr lang="en-US" altLang="zh-CN" sz="2000" i="0" dirty="0"/>
              <a:t>(IES)</a:t>
            </a:r>
          </a:p>
          <a:p>
            <a:pPr>
              <a:lnSpc>
                <a:spcPct val="130000"/>
              </a:lnSpc>
              <a:buClr>
                <a:srgbClr val="91AC4E"/>
              </a:buClr>
              <a:buSzPct val="80000"/>
              <a:buFont typeface="Wingdings" panose="05000000000000000000" pitchFamily="2" charset="2"/>
              <a:buChar char="p"/>
            </a:pPr>
            <a:r>
              <a:rPr lang="zh-CN" altLang="en-US" sz="2000" i="0" dirty="0"/>
              <a:t> 与客户交流不够所产生的误解 </a:t>
            </a:r>
            <a:r>
              <a:rPr lang="en-US" altLang="zh-CN" sz="2000" i="0" dirty="0"/>
              <a:t>(MCC)</a:t>
            </a:r>
          </a:p>
          <a:p>
            <a:pPr>
              <a:lnSpc>
                <a:spcPct val="130000"/>
              </a:lnSpc>
              <a:buClr>
                <a:srgbClr val="91AC4E"/>
              </a:buClr>
              <a:buSzPct val="80000"/>
              <a:buFont typeface="Wingdings" panose="05000000000000000000" pitchFamily="2" charset="2"/>
              <a:buChar char="p"/>
            </a:pPr>
            <a:r>
              <a:rPr lang="zh-CN" altLang="en-US" sz="2000" i="0" dirty="0"/>
              <a:t> 故意与说明偏离 </a:t>
            </a:r>
            <a:r>
              <a:rPr lang="en-US" altLang="zh-CN" sz="2000" i="0" dirty="0"/>
              <a:t>(IDS)</a:t>
            </a:r>
          </a:p>
          <a:p>
            <a:pPr>
              <a:lnSpc>
                <a:spcPct val="130000"/>
              </a:lnSpc>
              <a:buClr>
                <a:srgbClr val="91AC4E"/>
              </a:buClr>
              <a:buSzPct val="80000"/>
              <a:buFont typeface="Wingdings" panose="05000000000000000000" pitchFamily="2" charset="2"/>
              <a:buChar char="p"/>
            </a:pPr>
            <a:r>
              <a:rPr lang="zh-CN" altLang="en-US" sz="2000" i="0" dirty="0"/>
              <a:t> 违反编程标准 </a:t>
            </a:r>
            <a:r>
              <a:rPr lang="en-US" altLang="zh-CN" sz="2000" i="0" dirty="0"/>
              <a:t>(VPS)</a:t>
            </a:r>
          </a:p>
          <a:p>
            <a:pPr>
              <a:lnSpc>
                <a:spcPct val="130000"/>
              </a:lnSpc>
              <a:buClr>
                <a:srgbClr val="91AC4E"/>
              </a:buClr>
              <a:buSzPct val="80000"/>
              <a:buFont typeface="Wingdings" panose="05000000000000000000" pitchFamily="2" charset="2"/>
              <a:buChar char="p"/>
            </a:pPr>
            <a:r>
              <a:rPr lang="zh-CN" altLang="en-US" sz="2000" i="0" dirty="0"/>
              <a:t> 数据表示有错 </a:t>
            </a:r>
            <a:r>
              <a:rPr lang="en-US" altLang="zh-CN" sz="2000" i="0" dirty="0"/>
              <a:t>(EDR)</a:t>
            </a:r>
          </a:p>
          <a:p>
            <a:pPr>
              <a:lnSpc>
                <a:spcPct val="130000"/>
              </a:lnSpc>
              <a:buClr>
                <a:srgbClr val="91AC4E"/>
              </a:buClr>
              <a:buSzPct val="80000"/>
              <a:buFont typeface="Wingdings" panose="05000000000000000000" pitchFamily="2" charset="2"/>
              <a:buChar char="p"/>
            </a:pPr>
            <a:r>
              <a:rPr lang="zh-CN" altLang="en-US" sz="2000" i="0" dirty="0"/>
              <a:t> 模块接口不一致 </a:t>
            </a:r>
            <a:r>
              <a:rPr lang="en-US" altLang="zh-CN" sz="2000" i="0" dirty="0"/>
              <a:t>(IMI)</a:t>
            </a:r>
          </a:p>
          <a:p>
            <a:pPr>
              <a:lnSpc>
                <a:spcPct val="130000"/>
              </a:lnSpc>
              <a:buClr>
                <a:srgbClr val="91AC4E"/>
              </a:buClr>
              <a:buSzPct val="80000"/>
              <a:buFont typeface="Wingdings" panose="05000000000000000000" pitchFamily="2" charset="2"/>
              <a:buChar char="p"/>
            </a:pPr>
            <a:r>
              <a:rPr lang="zh-CN" altLang="en-US" sz="2000" i="0" dirty="0"/>
              <a:t> 设计逻辑有错 </a:t>
            </a:r>
            <a:r>
              <a:rPr lang="en-US" altLang="zh-CN" sz="2000" i="0" dirty="0"/>
              <a:t>(EDL)</a:t>
            </a:r>
          </a:p>
          <a:p>
            <a:pPr>
              <a:lnSpc>
                <a:spcPct val="130000"/>
              </a:lnSpc>
              <a:buClr>
                <a:srgbClr val="91AC4E"/>
              </a:buClr>
              <a:buSzPct val="80000"/>
              <a:buFont typeface="Wingdings" panose="05000000000000000000" pitchFamily="2" charset="2"/>
              <a:buChar char="p"/>
            </a:pPr>
            <a:r>
              <a:rPr lang="zh-CN" altLang="en-US" sz="2000" i="0" dirty="0"/>
              <a:t> 不完整或错误的测试 </a:t>
            </a:r>
            <a:r>
              <a:rPr lang="en-US" altLang="zh-CN" sz="2000" i="0" dirty="0"/>
              <a:t>(IET)</a:t>
            </a:r>
          </a:p>
          <a:p>
            <a:pPr>
              <a:lnSpc>
                <a:spcPct val="130000"/>
              </a:lnSpc>
              <a:buClr>
                <a:srgbClr val="91AC4E"/>
              </a:buClr>
              <a:buSzPct val="80000"/>
              <a:buFont typeface="Wingdings" panose="05000000000000000000" pitchFamily="2" charset="2"/>
              <a:buChar char="p"/>
            </a:pPr>
            <a:r>
              <a:rPr lang="zh-CN" altLang="en-US" sz="2000" i="0" dirty="0"/>
              <a:t> 不准确或不完整的文档 </a:t>
            </a:r>
            <a:r>
              <a:rPr lang="en-US" altLang="zh-CN" sz="2000" i="0" dirty="0"/>
              <a:t>(IID)</a:t>
            </a:r>
          </a:p>
          <a:p>
            <a:pPr>
              <a:lnSpc>
                <a:spcPct val="130000"/>
              </a:lnSpc>
              <a:buClr>
                <a:srgbClr val="91AC4E"/>
              </a:buClr>
              <a:buSzPct val="80000"/>
              <a:buFont typeface="Wingdings" panose="05000000000000000000" pitchFamily="2" charset="2"/>
              <a:buChar char="p"/>
            </a:pPr>
            <a:r>
              <a:rPr lang="zh-CN" altLang="en-US" sz="2000" i="0" dirty="0"/>
              <a:t> 将设计翻译成程序设计语言中的错误 </a:t>
            </a:r>
            <a:r>
              <a:rPr lang="en-US" altLang="zh-CN" sz="2000" i="0" dirty="0"/>
              <a:t>(PLT)</a:t>
            </a:r>
          </a:p>
          <a:p>
            <a:pPr>
              <a:lnSpc>
                <a:spcPct val="130000"/>
              </a:lnSpc>
              <a:buClr>
                <a:srgbClr val="91AC4E"/>
              </a:buClr>
              <a:buSzPct val="80000"/>
              <a:buFont typeface="Wingdings" panose="05000000000000000000" pitchFamily="2" charset="2"/>
              <a:buChar char="p"/>
            </a:pPr>
            <a:r>
              <a:rPr lang="zh-CN" altLang="en-US" sz="2000" i="0" dirty="0"/>
              <a:t> 不清晰或不一致的人机界面 </a:t>
            </a:r>
            <a:r>
              <a:rPr lang="en-US" altLang="zh-CN" sz="2000" i="0" dirty="0"/>
              <a:t>(HCI)</a:t>
            </a:r>
          </a:p>
          <a:p>
            <a:pPr>
              <a:lnSpc>
                <a:spcPct val="130000"/>
              </a:lnSpc>
              <a:buClr>
                <a:srgbClr val="91AC4E"/>
              </a:buClr>
              <a:buSzPct val="80000"/>
              <a:buFont typeface="Wingdings" panose="05000000000000000000" pitchFamily="2" charset="2"/>
              <a:buChar char="p"/>
            </a:pPr>
            <a:r>
              <a:rPr lang="zh-CN" altLang="en-US" sz="2000" i="0" dirty="0"/>
              <a:t> 杂项 </a:t>
            </a:r>
            <a:r>
              <a:rPr lang="en-US" altLang="zh-CN" sz="2000" i="0" dirty="0"/>
              <a:t>(MIS)</a:t>
            </a:r>
            <a:endParaRPr lang="zh-CN" altLang="en-US" sz="2000" i="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zh-CN" altLang="en-US" sz="3200" b="1" dirty="0">
                <a:solidFill>
                  <a:srgbClr val="FFFF00"/>
                </a:solidFill>
                <a:latin typeface="+mj-ea"/>
              </a:rPr>
              <a:t>质量度量的统计方法 （</a:t>
            </a:r>
            <a:r>
              <a:rPr lang="en-US" altLang="zh-CN" sz="3200" b="1" dirty="0">
                <a:solidFill>
                  <a:srgbClr val="FFFF00"/>
                </a:solidFill>
                <a:latin typeface="+mj-ea"/>
              </a:rPr>
              <a:t>2</a:t>
            </a:r>
            <a:r>
              <a:rPr lang="zh-CN" altLang="en-US" sz="3200" b="1" dirty="0">
                <a:solidFill>
                  <a:srgbClr val="FFFF00"/>
                </a:solidFill>
                <a:latin typeface="+mj-ea"/>
              </a:rPr>
              <a:t>）</a:t>
            </a:r>
            <a:endParaRPr lang="en-US" altLang="zh-CN" sz="3200" b="1" dirty="0">
              <a:solidFill>
                <a:srgbClr val="FFFF00"/>
              </a:solidFill>
              <a:latin typeface="+mj-ea"/>
            </a:endParaRPr>
          </a:p>
        </p:txBody>
      </p:sp>
      <p:graphicFrame>
        <p:nvGraphicFramePr>
          <p:cNvPr id="1700722" name="Group 882"/>
          <p:cNvGraphicFramePr>
            <a:graphicFrameLocks noGrp="1"/>
          </p:cNvGraphicFramePr>
          <p:nvPr>
            <p:ph idx="1"/>
          </p:nvPr>
        </p:nvGraphicFramePr>
        <p:xfrm>
          <a:off x="755650" y="1665288"/>
          <a:ext cx="7956550" cy="4751392"/>
        </p:xfrm>
        <a:graphic>
          <a:graphicData uri="http://schemas.openxmlformats.org/drawingml/2006/table">
            <a:tbl>
              <a:tblPr/>
              <a:tblGrid>
                <a:gridCol w="882650">
                  <a:extLst>
                    <a:ext uri="{9D8B030D-6E8A-4147-A177-3AD203B41FA5}">
                      <a16:colId xmlns:a16="http://schemas.microsoft.com/office/drawing/2014/main" val="20000"/>
                    </a:ext>
                  </a:extLst>
                </a:gridCol>
                <a:gridCol w="882650">
                  <a:extLst>
                    <a:ext uri="{9D8B030D-6E8A-4147-A177-3AD203B41FA5}">
                      <a16:colId xmlns:a16="http://schemas.microsoft.com/office/drawing/2014/main" val="20001"/>
                    </a:ext>
                  </a:extLst>
                </a:gridCol>
                <a:gridCol w="885825">
                  <a:extLst>
                    <a:ext uri="{9D8B030D-6E8A-4147-A177-3AD203B41FA5}">
                      <a16:colId xmlns:a16="http://schemas.microsoft.com/office/drawing/2014/main" val="20002"/>
                    </a:ext>
                  </a:extLst>
                </a:gridCol>
                <a:gridCol w="882650">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882650">
                  <a:extLst>
                    <a:ext uri="{9D8B030D-6E8A-4147-A177-3AD203B41FA5}">
                      <a16:colId xmlns:a16="http://schemas.microsoft.com/office/drawing/2014/main" val="20005"/>
                    </a:ext>
                  </a:extLst>
                </a:gridCol>
                <a:gridCol w="885825">
                  <a:extLst>
                    <a:ext uri="{9D8B030D-6E8A-4147-A177-3AD203B41FA5}">
                      <a16:colId xmlns:a16="http://schemas.microsoft.com/office/drawing/2014/main" val="20006"/>
                    </a:ext>
                  </a:extLst>
                </a:gridCol>
                <a:gridCol w="882650">
                  <a:extLst>
                    <a:ext uri="{9D8B030D-6E8A-4147-A177-3AD203B41FA5}">
                      <a16:colId xmlns:a16="http://schemas.microsoft.com/office/drawing/2014/main" val="20007"/>
                    </a:ext>
                  </a:extLst>
                </a:gridCol>
                <a:gridCol w="885825">
                  <a:extLst>
                    <a:ext uri="{9D8B030D-6E8A-4147-A177-3AD203B41FA5}">
                      <a16:colId xmlns:a16="http://schemas.microsoft.com/office/drawing/2014/main" val="20008"/>
                    </a:ext>
                  </a:extLst>
                </a:gridCol>
              </a:tblGrid>
              <a:tr h="327025">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总计</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E</a:t>
                      </a:r>
                      <a:r>
                        <a:rPr kumimoji="0" lang="en-US" altLang="zh-CN" sz="18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严重</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0"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一般</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微小</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000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错误</a:t>
                      </a: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3366FF"/>
                          </a:solidFill>
                          <a:effectLst/>
                          <a:latin typeface="Times New Roman" panose="02020603050405020304" pitchFamily="18" charset="0"/>
                          <a:ea typeface="宋体" panose="02010600030101010101" pitchFamily="2" charset="-122"/>
                        </a:rPr>
                        <a:t>IES</a:t>
                      </a:r>
                      <a:endParaRPr kumimoji="0" lang="en-US" altLang="zh-CN" sz="1800" b="0" i="0" u="none" strike="noStrike" cap="none" normalizeH="0" baseline="0" dirty="0">
                        <a:ln>
                          <a:noFill/>
                        </a:ln>
                        <a:solidFill>
                          <a:srgbClr val="3366FF"/>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kern="1200" cap="none" normalizeH="0" baseline="0" dirty="0">
                          <a:ln>
                            <a:noFill/>
                          </a:ln>
                          <a:solidFill>
                            <a:srgbClr val="3366FF"/>
                          </a:solidFill>
                          <a:effectLst/>
                          <a:latin typeface="Times New Roman" panose="02020603050405020304" pitchFamily="18" charset="0"/>
                          <a:ea typeface="宋体" panose="02010600030101010101" pitchFamily="2" charset="-122"/>
                          <a:cs typeface="+mn-cs"/>
                        </a:rPr>
                        <a:t>MCC</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IDS</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VPS</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kern="1200" cap="none" normalizeH="0" baseline="0" dirty="0">
                          <a:ln>
                            <a:noFill/>
                          </a:ln>
                          <a:solidFill>
                            <a:srgbClr val="3366FF"/>
                          </a:solidFill>
                          <a:effectLst/>
                          <a:latin typeface="Times New Roman" panose="02020603050405020304" pitchFamily="18" charset="0"/>
                          <a:ea typeface="宋体" panose="02010600030101010101" pitchFamily="2" charset="-122"/>
                          <a:cs typeface="+mn-cs"/>
                        </a:rPr>
                        <a:t>EDR</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IMI</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4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EDL</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kern="1200" cap="none" normalizeH="0" baseline="0" dirty="0">
                          <a:ln>
                            <a:noFill/>
                          </a:ln>
                          <a:solidFill>
                            <a:srgbClr val="3366FF"/>
                          </a:solidFill>
                          <a:effectLst/>
                          <a:latin typeface="Times New Roman" panose="02020603050405020304" pitchFamily="18" charset="0"/>
                          <a:ea typeface="宋体" panose="02010600030101010101" pitchFamily="2" charset="-122"/>
                          <a:cs typeface="+mn-cs"/>
                        </a:rPr>
                        <a:t>IET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4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IID</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PLT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HCI</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4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MIS</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413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总计</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1330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b="1" dirty="0">
                <a:solidFill>
                  <a:srgbClr val="FFFF00"/>
                </a:solidFill>
                <a:latin typeface="+mj-ea"/>
              </a:rPr>
              <a:t>质量度量计算</a:t>
            </a:r>
          </a:p>
        </p:txBody>
      </p:sp>
      <p:sp>
        <p:nvSpPr>
          <p:cNvPr id="5" name="Rectangle 6"/>
          <p:cNvSpPr>
            <a:spLocks noChangeArrowheads="1"/>
          </p:cNvSpPr>
          <p:nvPr/>
        </p:nvSpPr>
        <p:spPr bwMode="auto">
          <a:xfrm>
            <a:off x="1007604" y="1880828"/>
            <a:ext cx="7560840" cy="2671501"/>
          </a:xfrm>
          <a:prstGeom prst="rect">
            <a:avLst/>
          </a:prstGeom>
          <a:noFill/>
          <a:ln w="9525">
            <a:noFill/>
            <a:miter lim="800000"/>
          </a:ln>
        </p:spPr>
        <p:txBody>
          <a:bodyPr wrap="square" lIns="0" tIns="0" rIns="0" bIns="0">
            <a:spAutoFit/>
          </a:bodyPr>
          <a:lstStyle/>
          <a:p>
            <a:pPr>
              <a:lnSpc>
                <a:spcPct val="140000"/>
              </a:lnSpc>
              <a:buClr>
                <a:srgbClr val="91AC4E"/>
              </a:buClr>
              <a:buSzPct val="80000"/>
              <a:buFont typeface="Wingdings" panose="05000000000000000000" pitchFamily="2" charset="2"/>
              <a:buChar char="p"/>
            </a:pPr>
            <a:r>
              <a:rPr lang="zh-CN" altLang="en-US" sz="2400" b="1" i="1" dirty="0"/>
              <a:t> </a:t>
            </a:r>
            <a:r>
              <a:rPr lang="zh-CN" altLang="en-US" sz="2400" b="1" i="0" dirty="0"/>
              <a:t>阶段错误度量   </a:t>
            </a:r>
            <a:r>
              <a:rPr lang="zh-CN" altLang="en-US" sz="2400" b="1" i="0" dirty="0">
                <a:solidFill>
                  <a:srgbClr val="FF0000"/>
                </a:solidFill>
              </a:rPr>
              <a:t>区分错误的严重程度</a:t>
            </a:r>
            <a:endParaRPr lang="en-US" altLang="zh-CN" sz="2400" b="1" i="0" dirty="0">
              <a:solidFill>
                <a:srgbClr val="FF0000"/>
              </a:solidFill>
            </a:endParaRPr>
          </a:p>
          <a:p>
            <a:pPr>
              <a:lnSpc>
                <a:spcPct val="140000"/>
              </a:lnSpc>
              <a:buClr>
                <a:srgbClr val="91AC4E"/>
              </a:buClr>
              <a:buSzPct val="80000"/>
            </a:pPr>
            <a:r>
              <a:rPr lang="en-US" altLang="zh-CN" sz="2400" b="1" i="1" dirty="0"/>
              <a:t>       </a:t>
            </a:r>
            <a:r>
              <a:rPr lang="zh-CN" altLang="en-US" sz="2400" b="1" i="1" dirty="0"/>
              <a:t> </a:t>
            </a:r>
            <a:r>
              <a:rPr lang="en-US" altLang="zh-CN" sz="2800" i="1" dirty="0" err="1">
                <a:latin typeface="Times New Roman" panose="02020603050405020304" pitchFamily="18" charset="0"/>
                <a:cs typeface="Times New Roman" panose="02020603050405020304" pitchFamily="18" charset="0"/>
              </a:rPr>
              <a:t>PI</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 = W</a:t>
            </a:r>
            <a:r>
              <a:rPr lang="en-US" altLang="zh-CN" sz="2800" i="1" baseline="-25000" dirty="0">
                <a:latin typeface="Times New Roman" panose="02020603050405020304" pitchFamily="18" charset="0"/>
                <a:cs typeface="Times New Roman" panose="02020603050405020304" pitchFamily="18" charset="0"/>
              </a:rPr>
              <a:t>s</a:t>
            </a:r>
            <a:r>
              <a:rPr lang="en-US" altLang="zh-CN" sz="2800" i="1" dirty="0">
                <a:latin typeface="Times New Roman" panose="02020603050405020304" pitchFamily="18" charset="0"/>
                <a:cs typeface="Times New Roman" panose="02020603050405020304" pitchFamily="18" charset="0"/>
              </a:rPr>
              <a:t> (S</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E</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 + W</a:t>
            </a:r>
            <a:r>
              <a:rPr lang="en-US" altLang="zh-CN" sz="2800" i="1" baseline="-25000" dirty="0">
                <a:latin typeface="Times New Roman" panose="02020603050405020304" pitchFamily="18" charset="0"/>
                <a:cs typeface="Times New Roman" panose="02020603050405020304" pitchFamily="18" charset="0"/>
              </a:rPr>
              <a:t>m</a:t>
            </a:r>
            <a:r>
              <a:rPr lang="en-US" altLang="zh-CN" sz="2800" i="1" dirty="0">
                <a:latin typeface="Times New Roman" panose="02020603050405020304" pitchFamily="18" charset="0"/>
                <a:cs typeface="Times New Roman" panose="02020603050405020304" pitchFamily="18" charset="0"/>
              </a:rPr>
              <a:t>(M</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E</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 + </a:t>
            </a:r>
            <a:r>
              <a:rPr lang="en-US" altLang="zh-CN" sz="2800" i="1" dirty="0" err="1">
                <a:latin typeface="Times New Roman" panose="02020603050405020304" pitchFamily="18" charset="0"/>
                <a:cs typeface="Times New Roman" panose="02020603050405020304" pitchFamily="18" charset="0"/>
              </a:rPr>
              <a:t>W</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 (T</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E</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a:t>
            </a:r>
            <a:endParaRPr lang="zh-CN" altLang="en-US" sz="2800" i="1" dirty="0">
              <a:latin typeface="Times New Roman" panose="02020603050405020304" pitchFamily="18" charset="0"/>
              <a:cs typeface="Times New Roman" panose="02020603050405020304" pitchFamily="18" charset="0"/>
            </a:endParaRPr>
          </a:p>
          <a:p>
            <a:pPr>
              <a:lnSpc>
                <a:spcPct val="140000"/>
              </a:lnSpc>
              <a:buClr>
                <a:srgbClr val="91AC4E"/>
              </a:buClr>
              <a:buSzPct val="80000"/>
              <a:buFont typeface="Wingdings" panose="05000000000000000000" pitchFamily="2" charset="2"/>
              <a:buChar char="p"/>
            </a:pPr>
            <a:endParaRPr lang="zh-CN" altLang="en-US" sz="2400" i="1" dirty="0">
              <a:latin typeface="Times New Roman" panose="02020603050405020304" pitchFamily="18" charset="0"/>
              <a:cs typeface="Times New Roman" panose="02020603050405020304" pitchFamily="18" charset="0"/>
            </a:endParaRPr>
          </a:p>
          <a:p>
            <a:pPr>
              <a:lnSpc>
                <a:spcPct val="140000"/>
              </a:lnSpc>
              <a:buClr>
                <a:srgbClr val="91AC4E"/>
              </a:buClr>
              <a:buSzPct val="80000"/>
              <a:buFont typeface="Wingdings" panose="05000000000000000000" pitchFamily="2" charset="2"/>
              <a:buChar char="p"/>
            </a:pPr>
            <a:r>
              <a:rPr lang="zh-CN" altLang="en-US" sz="2400" b="1" i="1" dirty="0"/>
              <a:t> </a:t>
            </a:r>
            <a:r>
              <a:rPr lang="zh-CN" altLang="en-US" sz="2400" b="1" i="0" dirty="0"/>
              <a:t>总体质量度量 </a:t>
            </a:r>
            <a:endParaRPr lang="en-US" altLang="zh-CN" sz="2400" b="1" i="0" dirty="0"/>
          </a:p>
          <a:p>
            <a:pPr>
              <a:lnSpc>
                <a:spcPct val="140000"/>
              </a:lnSpc>
              <a:buClr>
                <a:srgbClr val="91AC4E"/>
              </a:buClr>
              <a:buSzPct val="80000"/>
            </a:pPr>
            <a:r>
              <a:rPr lang="en-US" altLang="zh-CN" sz="2400" i="1" dirty="0"/>
              <a:t>      </a:t>
            </a:r>
            <a:r>
              <a:rPr lang="en-US" altLang="zh-CN" sz="2400" i="1" dirty="0" err="1">
                <a:latin typeface="Times New Roman" panose="02020603050405020304" pitchFamily="18" charset="0"/>
                <a:cs typeface="Times New Roman" panose="02020603050405020304" pitchFamily="18" charset="0"/>
              </a:rPr>
              <a:t>E</a:t>
            </a:r>
            <a:r>
              <a:rPr lang="en-US" altLang="zh-CN" sz="2800" i="1" baseline="-25000" dirty="0" err="1">
                <a:latin typeface="Times New Roman" panose="02020603050405020304" pitchFamily="18" charset="0"/>
                <a:cs typeface="Times New Roman" panose="02020603050405020304" pitchFamily="18" charset="0"/>
              </a:rPr>
              <a:t>p</a:t>
            </a:r>
            <a:r>
              <a:rPr lang="en-US" altLang="zh-CN" sz="2400" i="1" dirty="0">
                <a:latin typeface="Times New Roman" panose="02020603050405020304" pitchFamily="18" charset="0"/>
                <a:cs typeface="Times New Roman" panose="02020603050405020304" pitchFamily="18" charset="0"/>
              </a:rPr>
              <a:t> = </a:t>
            </a:r>
            <a:r>
              <a:rPr lang="el-GR" altLang="zh-CN" sz="2400" i="1" dirty="0">
                <a:latin typeface="Times New Roman" panose="02020603050405020304" pitchFamily="18" charset="0"/>
                <a:cs typeface="Times New Roman" panose="02020603050405020304" pitchFamily="18" charset="0"/>
              </a:rPr>
              <a:t>Σ</a:t>
            </a:r>
            <a:r>
              <a:rPr lang="en-US" altLang="zh-CN" sz="2400" i="1"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PI</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)/P</a:t>
            </a:r>
            <a:r>
              <a:rPr lang="en-US" altLang="zh-CN" sz="2800" i="1" baseline="-25000" dirty="0">
                <a:latin typeface="Times New Roman" panose="02020603050405020304" pitchFamily="18" charset="0"/>
                <a:cs typeface="Times New Roman" panose="02020603050405020304" pitchFamily="18" charset="0"/>
              </a:rPr>
              <a:t>s</a:t>
            </a:r>
            <a:endParaRPr lang="zh-CN" altLang="en-US" sz="2800" i="1" baseline="-25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43608" y="4761148"/>
            <a:ext cx="7776864" cy="1938992"/>
          </a:xfrm>
          <a:prstGeom prst="rect">
            <a:avLst/>
          </a:prstGeom>
          <a:noFill/>
        </p:spPr>
        <p:txBody>
          <a:bodyPr wrap="square" rtlCol="0">
            <a:spAutoFit/>
          </a:bodyPr>
          <a:lstStyle/>
          <a:p>
            <a:r>
              <a:rPr lang="en-US" altLang="zh-CN" sz="2400" dirty="0" err="1">
                <a:solidFill>
                  <a:schemeClr val="bg1">
                    <a:lumMod val="25000"/>
                  </a:schemeClr>
                </a:solidFill>
                <a:latin typeface="Times New Roman" panose="02020603050405020304" pitchFamily="18" charset="0"/>
                <a:cs typeface="Times New Roman" panose="02020603050405020304" pitchFamily="18" charset="0"/>
              </a:rPr>
              <a:t>i</a:t>
            </a:r>
            <a:r>
              <a:rPr lang="en-US" altLang="zh-CN" sz="2400" dirty="0">
                <a:solidFill>
                  <a:schemeClr val="bg1">
                    <a:lumMod val="25000"/>
                  </a:schemeClr>
                </a:solidFill>
                <a:latin typeface="Times New Roman" panose="02020603050405020304" pitchFamily="18" charset="0"/>
                <a:cs typeface="Times New Roman" panose="02020603050405020304" pitchFamily="18" charset="0"/>
              </a:rPr>
              <a:t> = </a:t>
            </a:r>
            <a:r>
              <a:rPr lang="en-US" altLang="zh-CN" sz="2400" i="0" dirty="0">
                <a:solidFill>
                  <a:schemeClr val="bg1">
                    <a:lumMod val="25000"/>
                  </a:schemeClr>
                </a:solidFill>
                <a:latin typeface="Times New Roman" panose="02020603050405020304" pitchFamily="18" charset="0"/>
                <a:cs typeface="Times New Roman" panose="02020603050405020304" pitchFamily="18" charset="0"/>
              </a:rPr>
              <a:t>1, 2, 3, 4, 5 </a:t>
            </a:r>
            <a:r>
              <a:rPr lang="zh-CN" altLang="en-US" sz="2400" i="0" dirty="0">
                <a:solidFill>
                  <a:schemeClr val="bg1">
                    <a:lumMod val="25000"/>
                  </a:schemeClr>
                </a:solidFill>
                <a:latin typeface="Times New Roman" panose="02020603050405020304" pitchFamily="18" charset="0"/>
                <a:cs typeface="Times New Roman" panose="02020603050405020304" pitchFamily="18" charset="0"/>
              </a:rPr>
              <a:t>代表需求分析、设计、编程、测试、发布</a:t>
            </a:r>
            <a:endParaRPr lang="en-US" altLang="zh-CN" sz="2400" i="0" dirty="0">
              <a:solidFill>
                <a:schemeClr val="bg1">
                  <a:lumMod val="25000"/>
                </a:schemeClr>
              </a:solidFill>
              <a:latin typeface="Times New Roman" panose="02020603050405020304" pitchFamily="18" charset="0"/>
              <a:cs typeface="Times New Roman" panose="02020603050405020304" pitchFamily="18" charset="0"/>
            </a:endParaRPr>
          </a:p>
          <a:p>
            <a:r>
              <a:rPr lang="en-US" altLang="zh-CN" sz="2400" i="0" dirty="0">
                <a:solidFill>
                  <a:schemeClr val="bg1">
                    <a:lumMod val="25000"/>
                  </a:schemeClr>
                </a:solidFill>
                <a:latin typeface="Times New Roman" panose="02020603050405020304" pitchFamily="18" charset="0"/>
                <a:cs typeface="Times New Roman" panose="02020603050405020304" pitchFamily="18" charset="0"/>
              </a:rPr>
              <a:t>(</a:t>
            </a:r>
            <a:r>
              <a:rPr lang="zh-CN" altLang="en-US" sz="2400" i="0" dirty="0">
                <a:solidFill>
                  <a:schemeClr val="bg1">
                    <a:lumMod val="25000"/>
                  </a:schemeClr>
                </a:solidFill>
                <a:latin typeface="Times New Roman" panose="02020603050405020304" pitchFamily="18" charset="0"/>
                <a:cs typeface="Times New Roman" panose="02020603050405020304" pitchFamily="18" charset="0"/>
              </a:rPr>
              <a:t>或 </a:t>
            </a:r>
            <a:r>
              <a:rPr lang="en-US" altLang="zh-CN" sz="2400" dirty="0" err="1">
                <a:solidFill>
                  <a:schemeClr val="bg1">
                    <a:lumMod val="25000"/>
                  </a:schemeClr>
                </a:solidFill>
                <a:latin typeface="Times New Roman" panose="02020603050405020304" pitchFamily="18" charset="0"/>
                <a:cs typeface="Times New Roman" panose="02020603050405020304" pitchFamily="18" charset="0"/>
              </a:rPr>
              <a:t>i</a:t>
            </a:r>
            <a:r>
              <a:rPr lang="en-US" altLang="zh-CN" sz="2400" dirty="0">
                <a:solidFill>
                  <a:schemeClr val="bg1">
                    <a:lumMod val="25000"/>
                  </a:schemeClr>
                </a:solidFill>
                <a:latin typeface="Times New Roman" panose="02020603050405020304" pitchFamily="18" charset="0"/>
                <a:cs typeface="Times New Roman" panose="02020603050405020304" pitchFamily="18" charset="0"/>
              </a:rPr>
              <a:t>= </a:t>
            </a:r>
            <a:r>
              <a:rPr lang="en-US" altLang="zh-CN" sz="2400" i="0" dirty="0">
                <a:solidFill>
                  <a:schemeClr val="bg1">
                    <a:lumMod val="25000"/>
                  </a:schemeClr>
                </a:solidFill>
                <a:latin typeface="Times New Roman" panose="02020603050405020304" pitchFamily="18" charset="0"/>
                <a:cs typeface="Times New Roman" panose="02020603050405020304" pitchFamily="18" charset="0"/>
              </a:rPr>
              <a:t>1, 2, 5, 10, 100)</a:t>
            </a:r>
          </a:p>
          <a:p>
            <a:endParaRPr lang="en-US" altLang="zh-CN" sz="2400" dirty="0">
              <a:solidFill>
                <a:schemeClr val="bg1">
                  <a:lumMod val="25000"/>
                </a:schemeClr>
              </a:solidFill>
              <a:latin typeface="Times New Roman" panose="02020603050405020304" pitchFamily="18" charset="0"/>
              <a:cs typeface="Times New Roman" panose="02020603050405020304" pitchFamily="18" charset="0"/>
            </a:endParaRPr>
          </a:p>
          <a:p>
            <a:r>
              <a:rPr lang="en-US" altLang="zh-CN" sz="2400" dirty="0">
                <a:solidFill>
                  <a:schemeClr val="bg1">
                    <a:lumMod val="25000"/>
                  </a:schemeClr>
                </a:solidFill>
                <a:latin typeface="Times New Roman" panose="02020603050405020304" pitchFamily="18" charset="0"/>
                <a:cs typeface="Times New Roman" panose="02020603050405020304" pitchFamily="18" charset="0"/>
              </a:rPr>
              <a:t>W</a:t>
            </a:r>
            <a:r>
              <a:rPr lang="en-US" altLang="zh-CN" sz="2400" baseline="-25000" dirty="0">
                <a:solidFill>
                  <a:schemeClr val="bg1">
                    <a:lumMod val="25000"/>
                  </a:schemeClr>
                </a:solidFill>
                <a:latin typeface="Times New Roman" panose="02020603050405020304" pitchFamily="18" charset="0"/>
                <a:cs typeface="Times New Roman" panose="02020603050405020304" pitchFamily="18" charset="0"/>
              </a:rPr>
              <a:t>s</a:t>
            </a:r>
            <a:r>
              <a:rPr lang="en-US" altLang="zh-CN" sz="2400" dirty="0">
                <a:solidFill>
                  <a:schemeClr val="bg1">
                    <a:lumMod val="25000"/>
                  </a:schemeClr>
                </a:solidFill>
                <a:latin typeface="Times New Roman" panose="02020603050405020304" pitchFamily="18" charset="0"/>
                <a:cs typeface="Times New Roman" panose="02020603050405020304" pitchFamily="18" charset="0"/>
              </a:rPr>
              <a:t>, W</a:t>
            </a:r>
            <a:r>
              <a:rPr lang="en-US" altLang="zh-CN" sz="2400" baseline="-25000" dirty="0">
                <a:solidFill>
                  <a:schemeClr val="bg1">
                    <a:lumMod val="25000"/>
                  </a:schemeClr>
                </a:solidFill>
                <a:latin typeface="Times New Roman" panose="02020603050405020304" pitchFamily="18" charset="0"/>
                <a:cs typeface="Times New Roman" panose="02020603050405020304" pitchFamily="18" charset="0"/>
              </a:rPr>
              <a:t>m</a:t>
            </a:r>
            <a:r>
              <a:rPr lang="en-US" altLang="zh-CN" sz="2400" dirty="0">
                <a:solidFill>
                  <a:schemeClr val="bg1">
                    <a:lumMod val="25000"/>
                  </a:schemeClr>
                </a:solidFill>
                <a:latin typeface="Times New Roman" panose="02020603050405020304" pitchFamily="18" charset="0"/>
                <a:cs typeface="Times New Roman" panose="02020603050405020304" pitchFamily="18" charset="0"/>
              </a:rPr>
              <a:t>, </a:t>
            </a:r>
            <a:r>
              <a:rPr lang="en-US" altLang="zh-CN" sz="2400" dirty="0" err="1">
                <a:solidFill>
                  <a:schemeClr val="bg1">
                    <a:lumMod val="25000"/>
                  </a:schemeClr>
                </a:solidFill>
                <a:latin typeface="Times New Roman" panose="02020603050405020304" pitchFamily="18" charset="0"/>
                <a:cs typeface="Times New Roman" panose="02020603050405020304" pitchFamily="18" charset="0"/>
              </a:rPr>
              <a:t>W</a:t>
            </a:r>
            <a:r>
              <a:rPr lang="en-US" altLang="zh-CN" sz="2400" baseline="-25000" dirty="0" err="1">
                <a:solidFill>
                  <a:schemeClr val="bg1">
                    <a:lumMod val="25000"/>
                  </a:schemeClr>
                </a:solidFill>
                <a:latin typeface="Times New Roman" panose="02020603050405020304" pitchFamily="18" charset="0"/>
                <a:cs typeface="Times New Roman" panose="02020603050405020304" pitchFamily="18" charset="0"/>
              </a:rPr>
              <a:t>i</a:t>
            </a:r>
            <a:r>
              <a:rPr lang="en-US" altLang="zh-CN" sz="2400" baseline="-25000" dirty="0">
                <a:solidFill>
                  <a:schemeClr val="bg1">
                    <a:lumMod val="25000"/>
                  </a:schemeClr>
                </a:solidFill>
                <a:latin typeface="Times New Roman" panose="02020603050405020304" pitchFamily="18" charset="0"/>
                <a:cs typeface="Times New Roman" panose="02020603050405020304" pitchFamily="18" charset="0"/>
              </a:rPr>
              <a:t> </a:t>
            </a:r>
            <a:r>
              <a:rPr lang="en-US" altLang="zh-CN" sz="2400" dirty="0">
                <a:solidFill>
                  <a:schemeClr val="bg1">
                    <a:lumMod val="25000"/>
                  </a:schemeClr>
                </a:solidFill>
                <a:latin typeface="Times New Roman" panose="02020603050405020304" pitchFamily="18" charset="0"/>
                <a:cs typeface="Times New Roman" panose="02020603050405020304" pitchFamily="18" charset="0"/>
              </a:rPr>
              <a:t>= </a:t>
            </a:r>
            <a:r>
              <a:rPr lang="en-US" altLang="zh-CN" sz="2400" i="0" dirty="0">
                <a:solidFill>
                  <a:schemeClr val="bg1">
                    <a:lumMod val="25000"/>
                  </a:schemeClr>
                </a:solidFill>
                <a:latin typeface="Times New Roman" panose="02020603050405020304" pitchFamily="18" charset="0"/>
                <a:cs typeface="Times New Roman" panose="02020603050405020304" pitchFamily="18" charset="0"/>
              </a:rPr>
              <a:t>0.6, 0.3, 0.1</a:t>
            </a:r>
          </a:p>
          <a:p>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27584" y="476672"/>
            <a:ext cx="7344816" cy="500286"/>
          </a:xfrm>
        </p:spPr>
        <p:txBody>
          <a:bodyPr/>
          <a:lstStyle/>
          <a:p>
            <a:pPr algn="ctr"/>
            <a:r>
              <a:rPr lang="en-US" altLang="zh-CN" sz="4000" dirty="0">
                <a:solidFill>
                  <a:srgbClr val="FFFF00"/>
                </a:solidFill>
              </a:rPr>
              <a:t>Review </a:t>
            </a:r>
            <a:r>
              <a:rPr lang="zh-CN" altLang="en-US" sz="4000" dirty="0">
                <a:solidFill>
                  <a:srgbClr val="FFFF00"/>
                </a:solidFill>
              </a:rPr>
              <a:t>软件缺陷报告</a:t>
            </a:r>
            <a:endParaRPr lang="en-US" altLang="zh-CN" sz="4000" dirty="0">
              <a:solidFill>
                <a:srgbClr val="FFFF00"/>
              </a:solidFill>
            </a:endParaRPr>
          </a:p>
        </p:txBody>
      </p:sp>
      <p:sp>
        <p:nvSpPr>
          <p:cNvPr id="1453060" name="Text Box 4"/>
          <p:cNvSpPr txBox="1">
            <a:spLocks noChangeArrowheads="1"/>
          </p:cNvSpPr>
          <p:nvPr/>
        </p:nvSpPr>
        <p:spPr bwMode="auto">
          <a:xfrm>
            <a:off x="611560" y="1484784"/>
            <a:ext cx="7416824" cy="4924425"/>
          </a:xfrm>
          <a:prstGeom prst="rect">
            <a:avLst/>
          </a:prstGeom>
          <a:noFill/>
          <a:ln w="9525">
            <a:noFill/>
            <a:miter lim="800000"/>
          </a:ln>
          <a:effectLst/>
        </p:spPr>
        <p:txBody>
          <a:bodyPr wrap="square" lIns="0" tIns="0" rIns="0" bIns="0">
            <a:spAutoFit/>
          </a:bodyPr>
          <a:lstStyle/>
          <a:p>
            <a:pPr marL="635000" indent="-457200">
              <a:spcBef>
                <a:spcPts val="600"/>
              </a:spcBef>
              <a:spcAft>
                <a:spcPts val="600"/>
              </a:spcAft>
              <a:buFont typeface="Arial" panose="020B0604020202020204" pitchFamily="34" charset="0"/>
              <a:buChar char="•"/>
              <a:defRPr/>
            </a:pPr>
            <a:r>
              <a:rPr lang="zh-CN" altLang="zh-CN" sz="3200" b="1" i="0" dirty="0">
                <a:latin typeface="宋体" panose="02010600030101010101" pitchFamily="2" charset="-122"/>
                <a:cs typeface="Times New Roman" panose="02020603050405020304" pitchFamily="18" charset="0"/>
              </a:rPr>
              <a:t>软件测试执行与跟踪 </a:t>
            </a:r>
            <a:endParaRPr lang="en-US" altLang="zh-CN" sz="3200" b="1" i="0" dirty="0">
              <a:latin typeface="宋体" panose="02010600030101010101" pitchFamily="2" charset="-122"/>
              <a:cs typeface="Times New Roman" panose="02020603050405020304" pitchFamily="18" charset="0"/>
            </a:endParaRPr>
          </a:p>
          <a:p>
            <a:pPr marL="635000" indent="-457200">
              <a:spcBef>
                <a:spcPts val="600"/>
              </a:spcBef>
              <a:spcAft>
                <a:spcPts val="600"/>
              </a:spcAft>
              <a:buFont typeface="Arial" panose="020B0604020202020204" pitchFamily="34" charset="0"/>
              <a:buChar char="•"/>
              <a:defRPr/>
            </a:pPr>
            <a:r>
              <a:rPr lang="zh-CN" altLang="en-US" sz="3200" b="1" i="0" dirty="0">
                <a:latin typeface="宋体" panose="02010600030101010101" pitchFamily="2" charset="-122"/>
                <a:cs typeface="Times New Roman" panose="02020603050405020304" pitchFamily="18" charset="0"/>
              </a:rPr>
              <a:t>软件缺陷的描述</a:t>
            </a:r>
            <a:endParaRPr lang="en-US" altLang="zh-CN" sz="3200" b="1" i="0" dirty="0">
              <a:latin typeface="宋体" panose="02010600030101010101" pitchFamily="2" charset="-122"/>
              <a:cs typeface="Times New Roman" panose="02020603050405020304" pitchFamily="18" charset="0"/>
            </a:endParaRPr>
          </a:p>
          <a:p>
            <a:pPr marL="1092200" lvl="1" indent="-457200">
              <a:spcBef>
                <a:spcPts val="600"/>
              </a:spcBef>
              <a:spcAft>
                <a:spcPts val="600"/>
              </a:spcAft>
              <a:buFont typeface="Arial" panose="020B0604020202020204" pitchFamily="34" charset="0"/>
              <a:buChar char="•"/>
              <a:defRPr/>
            </a:pPr>
            <a:r>
              <a:rPr lang="zh-CN" altLang="en-US" sz="2400" b="1" i="0" dirty="0">
                <a:latin typeface="Arial" panose="020B0604020202020204" pitchFamily="34" charset="0"/>
                <a:cs typeface="Arial" panose="020B0604020202020204" pitchFamily="34" charset="0"/>
              </a:rPr>
              <a:t>软件缺陷的生命周期</a:t>
            </a:r>
            <a:endParaRPr lang="en-US" altLang="zh-CN" sz="2400" b="1" i="0" dirty="0">
              <a:latin typeface="Arial" panose="020B0604020202020204" pitchFamily="34" charset="0"/>
              <a:cs typeface="Arial" panose="020B0604020202020204" pitchFamily="34" charset="0"/>
            </a:endParaRPr>
          </a:p>
          <a:p>
            <a:pPr marL="1092200" lvl="1" indent="-457200">
              <a:spcBef>
                <a:spcPts val="600"/>
              </a:spcBef>
              <a:spcAft>
                <a:spcPts val="600"/>
              </a:spcAft>
              <a:buFont typeface="Arial" panose="020B0604020202020204" pitchFamily="34" charset="0"/>
              <a:buChar char="•"/>
              <a:defRPr/>
            </a:pPr>
            <a:r>
              <a:rPr lang="zh-CN" altLang="en-US" sz="2400" b="1" i="0" dirty="0">
                <a:latin typeface="Arial" panose="020B0604020202020204" pitchFamily="34" charset="0"/>
                <a:cs typeface="Arial" panose="020B0604020202020204" pitchFamily="34" charset="0"/>
              </a:rPr>
              <a:t>严重性和优先级</a:t>
            </a:r>
            <a:endParaRPr lang="en-US" altLang="zh-CN" sz="2400" b="1" i="0" dirty="0">
              <a:latin typeface="Arial" panose="020B0604020202020204" pitchFamily="34" charset="0"/>
              <a:cs typeface="Arial" panose="020B0604020202020204" pitchFamily="34" charset="0"/>
            </a:endParaRPr>
          </a:p>
          <a:p>
            <a:pPr marL="1092200" lvl="1" indent="-457200">
              <a:spcBef>
                <a:spcPts val="600"/>
              </a:spcBef>
              <a:spcAft>
                <a:spcPts val="600"/>
              </a:spcAft>
              <a:buFont typeface="Arial" panose="020B0604020202020204" pitchFamily="34" charset="0"/>
              <a:buChar char="•"/>
              <a:defRPr/>
            </a:pPr>
            <a:r>
              <a:rPr lang="zh-CN" altLang="en-US" sz="2400" b="1" i="0" dirty="0">
                <a:latin typeface="Arial" panose="020B0604020202020204" pitchFamily="34" charset="0"/>
                <a:cs typeface="Arial" panose="020B0604020202020204" pitchFamily="34" charset="0"/>
              </a:rPr>
              <a:t>缺陷的其它属性</a:t>
            </a:r>
            <a:endParaRPr lang="en-US" altLang="zh-CN" sz="2400" b="1" i="0" dirty="0">
              <a:latin typeface="Arial" panose="020B0604020202020204" pitchFamily="34" charset="0"/>
              <a:cs typeface="Arial" panose="020B0604020202020204" pitchFamily="34" charset="0"/>
            </a:endParaRPr>
          </a:p>
          <a:p>
            <a:pPr marL="1092200" lvl="1" indent="-457200">
              <a:spcBef>
                <a:spcPts val="600"/>
              </a:spcBef>
              <a:spcAft>
                <a:spcPts val="600"/>
              </a:spcAft>
              <a:buFont typeface="Arial" panose="020B0604020202020204" pitchFamily="34" charset="0"/>
              <a:buChar char="•"/>
              <a:defRPr/>
            </a:pPr>
            <a:r>
              <a:rPr lang="zh-CN" altLang="en-US" sz="2400" b="1" i="0" dirty="0">
                <a:latin typeface="Arial" panose="020B0604020202020204" pitchFamily="34" charset="0"/>
                <a:cs typeface="Arial" panose="020B0604020202020204" pitchFamily="34" charset="0"/>
              </a:rPr>
              <a:t>完整的缺陷信息</a:t>
            </a:r>
            <a:endParaRPr lang="en-US" altLang="zh-CN" sz="2400" b="1" i="0" dirty="0">
              <a:latin typeface="Arial" panose="020B0604020202020204" pitchFamily="34" charset="0"/>
              <a:cs typeface="Arial" panose="020B0604020202020204" pitchFamily="34" charset="0"/>
            </a:endParaRPr>
          </a:p>
          <a:p>
            <a:pPr marL="1092200" lvl="1" indent="-457200">
              <a:spcBef>
                <a:spcPts val="600"/>
              </a:spcBef>
              <a:spcAft>
                <a:spcPts val="600"/>
              </a:spcAft>
              <a:buFont typeface="Arial" panose="020B0604020202020204" pitchFamily="34" charset="0"/>
              <a:buChar char="•"/>
              <a:defRPr/>
            </a:pPr>
            <a:r>
              <a:rPr lang="zh-CN" altLang="en-US" sz="2400" b="1" i="0" dirty="0">
                <a:latin typeface="Arial" panose="020B0604020202020204" pitchFamily="34" charset="0"/>
                <a:cs typeface="Arial" panose="020B0604020202020204" pitchFamily="34" charset="0"/>
              </a:rPr>
              <a:t>缺陷描述的基本要求</a:t>
            </a:r>
            <a:endParaRPr lang="en-US" altLang="zh-CN" sz="2400" b="1" i="0" dirty="0">
              <a:latin typeface="Arial" panose="020B0604020202020204" pitchFamily="34" charset="0"/>
              <a:cs typeface="Arial" panose="020B0604020202020204" pitchFamily="34" charset="0"/>
            </a:endParaRPr>
          </a:p>
          <a:p>
            <a:pPr marL="1092200" lvl="1" indent="-457200">
              <a:spcBef>
                <a:spcPts val="600"/>
              </a:spcBef>
              <a:spcAft>
                <a:spcPts val="600"/>
              </a:spcAft>
              <a:buFont typeface="Arial" panose="020B0604020202020204" pitchFamily="34" charset="0"/>
              <a:buChar char="•"/>
              <a:defRPr/>
            </a:pPr>
            <a:r>
              <a:rPr lang="zh-CN" altLang="en-US" sz="2400" b="1" i="0" dirty="0">
                <a:latin typeface="Arial" panose="020B0604020202020204" pitchFamily="34" charset="0"/>
                <a:cs typeface="Arial" panose="020B0604020202020204" pitchFamily="34" charset="0"/>
              </a:rPr>
              <a:t>缺陷报告的示例</a:t>
            </a:r>
          </a:p>
          <a:p>
            <a:pPr marL="635000" indent="-457200">
              <a:spcBef>
                <a:spcPts val="600"/>
              </a:spcBef>
              <a:spcAft>
                <a:spcPts val="600"/>
              </a:spcAft>
              <a:buFont typeface="Arial" panose="020B0604020202020204" pitchFamily="34" charset="0"/>
              <a:buChar char="•"/>
              <a:defRPr/>
            </a:pPr>
            <a:r>
              <a:rPr lang="zh-CN" altLang="en-US" sz="3200" b="1" i="0" dirty="0">
                <a:latin typeface="宋体" panose="02010600030101010101" pitchFamily="2" charset="-122"/>
                <a:cs typeface="Times New Roman" panose="02020603050405020304" pitchFamily="18" charset="0"/>
              </a:rPr>
              <a:t>软件缺陷跟踪和分析</a:t>
            </a:r>
          </a:p>
        </p:txBody>
      </p:sp>
      <p:sp>
        <p:nvSpPr>
          <p:cNvPr id="5124" name="Text Box 8"/>
          <p:cNvSpPr txBox="1">
            <a:spLocks noChangeArrowheads="1"/>
          </p:cNvSpPr>
          <p:nvPr/>
        </p:nvSpPr>
        <p:spPr bwMode="auto">
          <a:xfrm>
            <a:off x="1143000" y="1752600"/>
            <a:ext cx="7315200" cy="274638"/>
          </a:xfrm>
          <a:prstGeom prst="rect">
            <a:avLst/>
          </a:prstGeom>
          <a:noFill/>
          <a:ln w="9525">
            <a:noFill/>
            <a:miter lim="800000"/>
          </a:ln>
        </p:spPr>
        <p:txBody>
          <a:bodyPr lIns="0" tIns="0" rIns="0" bIns="0">
            <a:spAutoFit/>
          </a:bodyPr>
          <a:lstStyle/>
          <a:p>
            <a:r>
              <a:rPr lang="zh-CN" alt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552" y="332656"/>
            <a:ext cx="7704137" cy="661988"/>
          </a:xfrm>
        </p:spPr>
        <p:txBody>
          <a:bodyPr/>
          <a:lstStyle/>
          <a:p>
            <a:pPr algn="ctr" eaLnBrk="1" hangingPunct="1"/>
            <a:r>
              <a:rPr lang="zh-CN" altLang="en-US" sz="3200" b="1" dirty="0">
                <a:solidFill>
                  <a:srgbClr val="FFFF00"/>
                </a:solidFill>
                <a:latin typeface="+mj-ea"/>
              </a:rPr>
              <a:t>测试和软件质量分析报告</a:t>
            </a:r>
            <a:r>
              <a:rPr lang="zh-CN" altLang="en-US" sz="3200" dirty="0">
                <a:solidFill>
                  <a:srgbClr val="FFFF00"/>
                </a:solidFill>
                <a:latin typeface="+mj-ea"/>
              </a:rPr>
              <a:t> </a:t>
            </a:r>
          </a:p>
        </p:txBody>
      </p:sp>
      <p:sp>
        <p:nvSpPr>
          <p:cNvPr id="6148" name="Rectangle 5"/>
          <p:cNvSpPr>
            <a:spLocks noChangeArrowheads="1"/>
          </p:cNvSpPr>
          <p:nvPr/>
        </p:nvSpPr>
        <p:spPr bwMode="auto">
          <a:xfrm>
            <a:off x="827584" y="1988840"/>
            <a:ext cx="6048151" cy="3139321"/>
          </a:xfrm>
          <a:prstGeom prst="rect">
            <a:avLst/>
          </a:prstGeom>
          <a:noFill/>
          <a:ln w="9525">
            <a:noFill/>
            <a:miter lim="800000"/>
          </a:ln>
        </p:spPr>
        <p:txBody>
          <a:bodyPr wrap="square" lIns="0" tIns="0" rIns="0" bIns="0">
            <a:spAutoFit/>
          </a:bodyPr>
          <a:lstStyle/>
          <a:p>
            <a:pPr marL="457200" indent="-457200">
              <a:lnSpc>
                <a:spcPct val="150000"/>
              </a:lnSpc>
              <a:buFont typeface="Arial" panose="020B0604020202020204" pitchFamily="34" charset="0"/>
              <a:buChar char="•"/>
            </a:pPr>
            <a:r>
              <a:rPr lang="zh-CN" altLang="en-US" sz="2800" b="1" i="0" dirty="0"/>
              <a:t>什么是质量度量</a:t>
            </a:r>
          </a:p>
          <a:p>
            <a:pPr marL="457200" indent="-457200">
              <a:lnSpc>
                <a:spcPct val="150000"/>
              </a:lnSpc>
              <a:buFont typeface="Arial" panose="020B0604020202020204" pitchFamily="34" charset="0"/>
              <a:buChar char="•"/>
            </a:pPr>
            <a:r>
              <a:rPr lang="zh-CN" altLang="en-US" sz="2800" b="1" i="0" dirty="0">
                <a:solidFill>
                  <a:srgbClr val="FF0000"/>
                </a:solidFill>
              </a:rPr>
              <a:t>基于覆盖的质量评估</a:t>
            </a:r>
            <a:endParaRPr lang="en-US" altLang="zh-CN" sz="2800" b="1" i="0" dirty="0">
              <a:solidFill>
                <a:srgbClr val="FF0000"/>
              </a:solidFill>
            </a:endParaRPr>
          </a:p>
          <a:p>
            <a:pPr marL="457200" indent="-457200">
              <a:lnSpc>
                <a:spcPct val="150000"/>
              </a:lnSpc>
              <a:buFont typeface="Arial" panose="020B0604020202020204" pitchFamily="34" charset="0"/>
              <a:buChar char="•"/>
            </a:pPr>
            <a:r>
              <a:rPr lang="zh-CN" altLang="en-US" sz="2800" b="1" i="0" dirty="0"/>
              <a:t>基于缺陷分析的质量评估</a:t>
            </a:r>
          </a:p>
          <a:p>
            <a:pPr marL="457200" indent="-457200">
              <a:lnSpc>
                <a:spcPct val="150000"/>
              </a:lnSpc>
              <a:buFont typeface="Arial" panose="020B0604020202020204" pitchFamily="34" charset="0"/>
              <a:buChar char="•"/>
            </a:pPr>
            <a:r>
              <a:rPr lang="zh-CN" altLang="en-US" sz="2800" b="1" i="0" dirty="0"/>
              <a:t>测试报告的具体内容</a:t>
            </a:r>
            <a:endParaRPr lang="en-US" altLang="zh-CN" sz="2800" b="1" i="0" dirty="0"/>
          </a:p>
          <a:p>
            <a:pPr>
              <a:lnSpc>
                <a:spcPct val="150000"/>
              </a:lnSpc>
            </a:pPr>
            <a:endParaRPr lang="zh-CN" altLang="en-US" sz="2400" b="1" i="1" dirty="0"/>
          </a:p>
        </p:txBody>
      </p:sp>
      <p:pic>
        <p:nvPicPr>
          <p:cNvPr id="6149" name="Picture 6" descr="MCBD06630_0000[1]"/>
          <p:cNvPicPr>
            <a:picLocks noChangeAspect="1" noChangeArrowheads="1"/>
          </p:cNvPicPr>
          <p:nvPr/>
        </p:nvPicPr>
        <p:blipFill>
          <a:blip r:embed="rId3" cstate="print"/>
          <a:srcRect/>
          <a:stretch>
            <a:fillRect/>
          </a:stretch>
        </p:blipFill>
        <p:spPr bwMode="auto">
          <a:xfrm>
            <a:off x="6048375" y="4113213"/>
            <a:ext cx="3095625" cy="246856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549275"/>
            <a:ext cx="7704137" cy="661988"/>
          </a:xfrm>
        </p:spPr>
        <p:txBody>
          <a:bodyPr/>
          <a:lstStyle/>
          <a:p>
            <a:pPr algn="ctr"/>
            <a:r>
              <a:rPr lang="zh-CN" altLang="en-US" sz="3200" b="1" dirty="0">
                <a:solidFill>
                  <a:srgbClr val="FFFF00"/>
                </a:solidFill>
                <a:latin typeface="+mj-ea"/>
              </a:rPr>
              <a:t>评估系统测试的覆盖程度</a:t>
            </a:r>
          </a:p>
        </p:txBody>
      </p:sp>
      <p:sp>
        <p:nvSpPr>
          <p:cNvPr id="15364" name="Rectangle 4"/>
          <p:cNvSpPr>
            <a:spLocks noChangeArrowheads="1"/>
          </p:cNvSpPr>
          <p:nvPr/>
        </p:nvSpPr>
        <p:spPr bwMode="auto">
          <a:xfrm>
            <a:off x="1150938" y="2276475"/>
            <a:ext cx="6121400" cy="1381725"/>
          </a:xfrm>
          <a:prstGeom prst="rect">
            <a:avLst/>
          </a:prstGeom>
          <a:noFill/>
          <a:ln w="9525">
            <a:noFill/>
            <a:miter lim="800000"/>
          </a:ln>
        </p:spPr>
        <p:txBody>
          <a:bodyPr lIns="0" tIns="0" rIns="0" bIns="0">
            <a:spAutoFit/>
          </a:bodyPr>
          <a:lstStyle/>
          <a:p>
            <a:pPr marL="342900" indent="-342900">
              <a:lnSpc>
                <a:spcPct val="150000"/>
              </a:lnSpc>
              <a:buFont typeface="Arial" panose="020B0604020202020204" pitchFamily="34" charset="0"/>
              <a:buChar char="•"/>
            </a:pPr>
            <a:r>
              <a:rPr lang="zh-CN" altLang="en-US" sz="3200" b="1" i="0" dirty="0"/>
              <a:t>基于需求的测试覆盖评估</a:t>
            </a:r>
          </a:p>
          <a:p>
            <a:pPr marL="342900" indent="-342900">
              <a:lnSpc>
                <a:spcPct val="150000"/>
              </a:lnSpc>
              <a:buFont typeface="Arial" panose="020B0604020202020204" pitchFamily="34" charset="0"/>
              <a:buChar char="•"/>
            </a:pPr>
            <a:r>
              <a:rPr lang="zh-CN" altLang="en-US" sz="3200" b="1" i="0" dirty="0"/>
              <a:t>基于代码的测试覆盖评估</a:t>
            </a:r>
          </a:p>
        </p:txBody>
      </p:sp>
      <p:pic>
        <p:nvPicPr>
          <p:cNvPr id="15365" name="Picture 5" descr="BD05526_"/>
          <p:cNvPicPr>
            <a:picLocks noChangeAspect="1" noChangeArrowheads="1"/>
          </p:cNvPicPr>
          <p:nvPr/>
        </p:nvPicPr>
        <p:blipFill>
          <a:blip r:embed="rId3" cstate="print"/>
          <a:srcRect/>
          <a:stretch>
            <a:fillRect/>
          </a:stretch>
        </p:blipFill>
        <p:spPr bwMode="auto">
          <a:xfrm>
            <a:off x="4751388" y="3968750"/>
            <a:ext cx="3133725" cy="21494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zh-CN" altLang="en-US" sz="3200" b="1" dirty="0">
                <a:solidFill>
                  <a:srgbClr val="FFFF00"/>
                </a:solidFill>
                <a:latin typeface="+mj-ea"/>
              </a:rPr>
              <a:t>测试的评估</a:t>
            </a:r>
          </a:p>
        </p:txBody>
      </p:sp>
      <p:sp>
        <p:nvSpPr>
          <p:cNvPr id="16388" name="Rectangle 4"/>
          <p:cNvSpPr>
            <a:spLocks noChangeArrowheads="1"/>
          </p:cNvSpPr>
          <p:nvPr/>
        </p:nvSpPr>
        <p:spPr bwMode="auto">
          <a:xfrm>
            <a:off x="863588" y="1736812"/>
            <a:ext cx="7705725" cy="1938992"/>
          </a:xfrm>
          <a:prstGeom prst="rect">
            <a:avLst/>
          </a:prstGeom>
          <a:noFill/>
          <a:ln w="9525">
            <a:noFill/>
            <a:miter lim="800000"/>
          </a:ln>
        </p:spPr>
        <p:txBody>
          <a:bodyPr wrap="square" lIns="0" tIns="0" rIns="0" bIns="0">
            <a:spAutoFit/>
          </a:bodyPr>
          <a:lstStyle/>
          <a:p>
            <a:pPr>
              <a:lnSpc>
                <a:spcPct val="150000"/>
              </a:lnSpc>
            </a:pPr>
            <a:r>
              <a:rPr lang="zh-CN" altLang="en-US" sz="2400" b="1" i="0" dirty="0"/>
              <a:t>软件测试评估主要有两个目的</a:t>
            </a:r>
          </a:p>
          <a:p>
            <a:pPr>
              <a:lnSpc>
                <a:spcPct val="150000"/>
              </a:lnSpc>
              <a:buClr>
                <a:srgbClr val="91AC4E"/>
              </a:buClr>
              <a:buSzPct val="88000"/>
              <a:buFont typeface="Wingdings" panose="05000000000000000000" pitchFamily="2" charset="2"/>
              <a:buChar char="p"/>
            </a:pPr>
            <a:r>
              <a:rPr lang="zh-CN" altLang="en-US" sz="2000" b="1" i="0" dirty="0"/>
              <a:t> </a:t>
            </a:r>
            <a:r>
              <a:rPr lang="zh-CN" altLang="en-US" sz="2000" i="0" dirty="0"/>
              <a:t>量化测试进程，判断测试进行的状态和进度</a:t>
            </a:r>
          </a:p>
          <a:p>
            <a:pPr>
              <a:lnSpc>
                <a:spcPct val="150000"/>
              </a:lnSpc>
              <a:buClr>
                <a:srgbClr val="91AC4E"/>
              </a:buClr>
              <a:buSzPct val="88000"/>
              <a:buFont typeface="Wingdings" panose="05000000000000000000" pitchFamily="2" charset="2"/>
              <a:buChar char="p"/>
            </a:pPr>
            <a:r>
              <a:rPr lang="zh-CN" altLang="en-US" sz="2000" i="0" dirty="0"/>
              <a:t> 为测试或质量分析报告生成所需的量化数据，如缺陷清除率、测试覆盖率等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188" y="549275"/>
            <a:ext cx="7704137" cy="661988"/>
          </a:xfrm>
        </p:spPr>
        <p:txBody>
          <a:bodyPr/>
          <a:lstStyle/>
          <a:p>
            <a:pPr algn="ctr"/>
            <a:r>
              <a:rPr lang="zh-CN" altLang="en-US" sz="3200" b="1" dirty="0">
                <a:solidFill>
                  <a:srgbClr val="FFFF00"/>
                </a:solidFill>
                <a:latin typeface="+mj-ea"/>
              </a:rPr>
              <a:t>基于需求的测试覆盖评估</a:t>
            </a:r>
          </a:p>
        </p:txBody>
      </p:sp>
      <p:sp>
        <p:nvSpPr>
          <p:cNvPr id="18436" name="Rectangle 4"/>
          <p:cNvSpPr>
            <a:spLocks noChangeArrowheads="1"/>
          </p:cNvSpPr>
          <p:nvPr/>
        </p:nvSpPr>
        <p:spPr bwMode="auto">
          <a:xfrm>
            <a:off x="394445" y="1916832"/>
            <a:ext cx="7920880" cy="3307637"/>
          </a:xfrm>
          <a:prstGeom prst="rect">
            <a:avLst/>
          </a:prstGeom>
          <a:noFill/>
          <a:ln w="9525">
            <a:noFill/>
            <a:miter lim="800000"/>
          </a:ln>
        </p:spPr>
        <p:txBody>
          <a:bodyPr wrap="square" lIns="0" tIns="0" rIns="0" bIns="0">
            <a:spAutoFit/>
          </a:bodyPr>
          <a:lstStyle/>
          <a:p>
            <a:pPr marL="457200" indent="-457200">
              <a:lnSpc>
                <a:spcPct val="130000"/>
              </a:lnSpc>
            </a:pPr>
            <a:r>
              <a:rPr lang="zh-CN" altLang="en-US" sz="2400" i="0" dirty="0"/>
              <a:t>假定 </a:t>
            </a:r>
            <a:r>
              <a:rPr lang="en-US" altLang="zh-CN" sz="2400" i="0" dirty="0"/>
              <a:t>T</a:t>
            </a:r>
            <a:r>
              <a:rPr lang="en-US" altLang="zh-CN" sz="2400" i="0" baseline="-25000" dirty="0"/>
              <a:t>x</a:t>
            </a:r>
            <a:r>
              <a:rPr lang="zh-CN" altLang="en-US" sz="2400" i="0" dirty="0"/>
              <a:t>已执行的测试过程数或测试用例数，</a:t>
            </a:r>
            <a:r>
              <a:rPr lang="en-US" altLang="zh-CN" sz="2400" i="0" dirty="0"/>
              <a:t>R</a:t>
            </a:r>
            <a:r>
              <a:rPr lang="en-US" altLang="zh-CN" sz="2400" i="0" baseline="-25000" dirty="0"/>
              <a:t>ft</a:t>
            </a:r>
            <a:r>
              <a:rPr lang="zh-CN" altLang="en-US" sz="2400" i="0" dirty="0"/>
              <a:t>是测试需求的总数：</a:t>
            </a:r>
          </a:p>
          <a:p>
            <a:pPr marL="457200" indent="-457200">
              <a:lnSpc>
                <a:spcPct val="130000"/>
              </a:lnSpc>
            </a:pPr>
            <a:r>
              <a:rPr lang="en-US" altLang="zh-CN" sz="2400" b="1" i="0" dirty="0">
                <a:solidFill>
                  <a:srgbClr val="0070C0"/>
                </a:solidFill>
              </a:rPr>
              <a:t>			</a:t>
            </a:r>
            <a:r>
              <a:rPr lang="zh-CN" altLang="en-US" sz="2400" b="1" i="0" dirty="0">
                <a:solidFill>
                  <a:srgbClr val="0070C0"/>
                </a:solidFill>
              </a:rPr>
              <a:t>已执行的测试覆盖 ＝ </a:t>
            </a:r>
            <a:r>
              <a:rPr lang="en-US" altLang="zh-CN" sz="2400" b="1" i="0" dirty="0">
                <a:solidFill>
                  <a:srgbClr val="0070C0"/>
                </a:solidFill>
              </a:rPr>
              <a:t>T</a:t>
            </a:r>
            <a:r>
              <a:rPr lang="en-US" altLang="zh-CN" sz="2400" b="1" i="0" baseline="-25000" dirty="0">
                <a:solidFill>
                  <a:srgbClr val="0070C0"/>
                </a:solidFill>
              </a:rPr>
              <a:t>x</a:t>
            </a:r>
            <a:r>
              <a:rPr lang="zh-CN" altLang="en-US" sz="2400" b="1" i="0" dirty="0">
                <a:solidFill>
                  <a:srgbClr val="0070C0"/>
                </a:solidFill>
              </a:rPr>
              <a:t>／</a:t>
            </a:r>
            <a:r>
              <a:rPr lang="en-US" altLang="zh-CN" sz="2400" b="1" i="0" dirty="0">
                <a:solidFill>
                  <a:srgbClr val="0070C0"/>
                </a:solidFill>
              </a:rPr>
              <a:t>R</a:t>
            </a:r>
            <a:r>
              <a:rPr lang="en-US" altLang="zh-CN" sz="2400" b="1" i="0" baseline="-25000" dirty="0">
                <a:solidFill>
                  <a:srgbClr val="0070C0"/>
                </a:solidFill>
              </a:rPr>
              <a:t>ft</a:t>
            </a:r>
          </a:p>
          <a:p>
            <a:pPr marL="457200" indent="-457200">
              <a:lnSpc>
                <a:spcPct val="130000"/>
              </a:lnSpc>
            </a:pPr>
            <a:endParaRPr lang="zh-CN" altLang="en-US" sz="2400" b="1" i="0" dirty="0"/>
          </a:p>
          <a:p>
            <a:pPr marL="457200" indent="-457200">
              <a:lnSpc>
                <a:spcPct val="130000"/>
              </a:lnSpc>
            </a:pPr>
            <a:r>
              <a:rPr lang="zh-CN" altLang="en-US" sz="2400" i="0" dirty="0"/>
              <a:t>假定 </a:t>
            </a:r>
            <a:r>
              <a:rPr lang="en-US" altLang="zh-CN" sz="2400" i="0" dirty="0"/>
              <a:t>T</a:t>
            </a:r>
            <a:r>
              <a:rPr lang="en-US" altLang="zh-CN" sz="2400" i="0" baseline="-25000" dirty="0"/>
              <a:t>s</a:t>
            </a:r>
            <a:r>
              <a:rPr lang="zh-CN" altLang="en-US" sz="2400" i="0" dirty="0"/>
              <a:t>是已执行的完全成功、没有缺陷的测试过程数或测试用例数：</a:t>
            </a:r>
          </a:p>
          <a:p>
            <a:pPr marL="457200" indent="-457200">
              <a:lnSpc>
                <a:spcPct val="130000"/>
              </a:lnSpc>
            </a:pPr>
            <a:r>
              <a:rPr lang="en-US" altLang="zh-CN" sz="2400" b="1" i="0" dirty="0">
                <a:solidFill>
                  <a:srgbClr val="0070C0"/>
                </a:solidFill>
              </a:rPr>
              <a:t>			</a:t>
            </a:r>
            <a:r>
              <a:rPr lang="zh-CN" altLang="en-US" sz="2400" b="1" i="0" dirty="0">
                <a:solidFill>
                  <a:srgbClr val="0070C0"/>
                </a:solidFill>
              </a:rPr>
              <a:t>成功的测试覆盖 ＝ </a:t>
            </a:r>
            <a:r>
              <a:rPr lang="en-US" altLang="zh-CN" sz="2400" b="1" i="0" dirty="0">
                <a:solidFill>
                  <a:srgbClr val="0070C0"/>
                </a:solidFill>
              </a:rPr>
              <a:t>T</a:t>
            </a:r>
            <a:r>
              <a:rPr lang="en-US" altLang="zh-CN" sz="2400" b="1" i="0" baseline="-25000" dirty="0">
                <a:solidFill>
                  <a:srgbClr val="0070C0"/>
                </a:solidFill>
              </a:rPr>
              <a:t>s</a:t>
            </a:r>
            <a:r>
              <a:rPr lang="zh-CN" altLang="en-US" sz="2400" b="1" i="0" dirty="0">
                <a:solidFill>
                  <a:srgbClr val="0070C0"/>
                </a:solidFill>
              </a:rPr>
              <a:t>／</a:t>
            </a:r>
            <a:r>
              <a:rPr lang="en-US" altLang="zh-CN" sz="2400" b="1" i="0" dirty="0">
                <a:solidFill>
                  <a:srgbClr val="0070C0"/>
                </a:solidFill>
              </a:rPr>
              <a:t>R</a:t>
            </a:r>
            <a:r>
              <a:rPr lang="en-US" altLang="zh-CN" sz="2400" b="1" i="0" baseline="-25000" dirty="0">
                <a:solidFill>
                  <a:srgbClr val="0070C0"/>
                </a:solidFill>
              </a:rPr>
              <a:t>ft</a:t>
            </a:r>
            <a:endParaRPr lang="zh-CN" altLang="en-US" sz="2400" b="1" i="0" baseline="-25000" dirty="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750" y="584200"/>
            <a:ext cx="7704138" cy="661988"/>
          </a:xfrm>
        </p:spPr>
        <p:txBody>
          <a:bodyPr/>
          <a:lstStyle/>
          <a:p>
            <a:pPr algn="ctr"/>
            <a:r>
              <a:rPr lang="zh-CN" altLang="en-US" sz="3200" b="1" dirty="0">
                <a:solidFill>
                  <a:srgbClr val="FFFF00"/>
                </a:solidFill>
                <a:latin typeface="+mj-ea"/>
              </a:rPr>
              <a:t>基于代码的测试覆盖评估</a:t>
            </a:r>
          </a:p>
        </p:txBody>
      </p:sp>
      <p:sp>
        <p:nvSpPr>
          <p:cNvPr id="19460" name="Rectangle 4"/>
          <p:cNvSpPr>
            <a:spLocks noChangeArrowheads="1"/>
          </p:cNvSpPr>
          <p:nvPr/>
        </p:nvSpPr>
        <p:spPr bwMode="auto">
          <a:xfrm>
            <a:off x="827088" y="1628775"/>
            <a:ext cx="7813675" cy="4364272"/>
          </a:xfrm>
          <a:prstGeom prst="rect">
            <a:avLst/>
          </a:prstGeom>
          <a:noFill/>
          <a:ln w="9525">
            <a:noFill/>
            <a:miter lim="800000"/>
          </a:ln>
        </p:spPr>
        <p:txBody>
          <a:bodyPr lIns="0" tIns="0" rIns="0" bIns="0">
            <a:spAutoFit/>
          </a:bodyPr>
          <a:lstStyle/>
          <a:p>
            <a:pPr>
              <a:lnSpc>
                <a:spcPct val="150000"/>
              </a:lnSpc>
            </a:pPr>
            <a:r>
              <a:rPr lang="zh-CN" altLang="en-US" sz="2400" i="0" dirty="0"/>
              <a:t>基于代码的测试覆盖评测是对被测试的程序代码语句、路径或条件的覆盖率分析。</a:t>
            </a:r>
          </a:p>
          <a:p>
            <a:pPr>
              <a:lnSpc>
                <a:spcPct val="140000"/>
              </a:lnSpc>
              <a:spcBef>
                <a:spcPts val="1200"/>
              </a:spcBef>
            </a:pPr>
            <a:r>
              <a:rPr lang="zh-CN" altLang="en-US" sz="2400" i="0" dirty="0"/>
              <a:t>基于代码的测试覆盖通过以下公式计算：</a:t>
            </a:r>
          </a:p>
          <a:p>
            <a:pPr algn="ctr">
              <a:lnSpc>
                <a:spcPct val="140000"/>
              </a:lnSpc>
            </a:pPr>
            <a:r>
              <a:rPr lang="zh-CN" altLang="en-US" sz="2400" i="0" dirty="0">
                <a:solidFill>
                  <a:srgbClr val="0070C0"/>
                </a:solidFill>
              </a:rPr>
              <a:t>已执行的测试覆盖 ＝ </a:t>
            </a:r>
            <a:r>
              <a:rPr lang="en-US" altLang="zh-CN" sz="2400" i="0" dirty="0">
                <a:solidFill>
                  <a:srgbClr val="0070C0"/>
                </a:solidFill>
              </a:rPr>
              <a:t>T</a:t>
            </a:r>
            <a:r>
              <a:rPr lang="en-US" altLang="zh-CN" sz="2400" i="0" baseline="-25000" dirty="0">
                <a:solidFill>
                  <a:srgbClr val="0070C0"/>
                </a:solidFill>
              </a:rPr>
              <a:t>c</a:t>
            </a:r>
            <a:r>
              <a:rPr lang="zh-CN" altLang="en-US" sz="2400" i="0" dirty="0">
                <a:solidFill>
                  <a:srgbClr val="0070C0"/>
                </a:solidFill>
              </a:rPr>
              <a:t>／</a:t>
            </a:r>
            <a:r>
              <a:rPr lang="en-US" altLang="zh-CN" sz="2400" i="0" dirty="0" err="1">
                <a:solidFill>
                  <a:srgbClr val="0070C0"/>
                </a:solidFill>
              </a:rPr>
              <a:t>T</a:t>
            </a:r>
            <a:r>
              <a:rPr lang="en-US" altLang="zh-CN" sz="2400" i="0" baseline="-25000" dirty="0" err="1">
                <a:solidFill>
                  <a:srgbClr val="0070C0"/>
                </a:solidFill>
              </a:rPr>
              <a:t>nc</a:t>
            </a:r>
            <a:endParaRPr lang="en-US" altLang="zh-CN" sz="2400" i="0" baseline="-25000" dirty="0">
              <a:solidFill>
                <a:srgbClr val="0070C0"/>
              </a:solidFill>
            </a:endParaRPr>
          </a:p>
          <a:p>
            <a:pPr>
              <a:lnSpc>
                <a:spcPct val="140000"/>
              </a:lnSpc>
            </a:pPr>
            <a:r>
              <a:rPr lang="en-US" altLang="zh-CN" sz="2400" i="0" dirty="0"/>
              <a:t>    </a:t>
            </a:r>
            <a:r>
              <a:rPr lang="zh-CN" altLang="en-US" sz="2400" i="0" dirty="0"/>
              <a:t>其中</a:t>
            </a:r>
            <a:r>
              <a:rPr lang="en-US" altLang="zh-CN" sz="2400" i="0" dirty="0"/>
              <a:t>T</a:t>
            </a:r>
            <a:r>
              <a:rPr lang="en-US" altLang="zh-CN" sz="2400" i="0" baseline="-25000" dirty="0"/>
              <a:t>c</a:t>
            </a:r>
            <a:r>
              <a:rPr lang="zh-CN" altLang="en-US" sz="2400" i="0" dirty="0"/>
              <a:t>是用代码语句、条件分支、代码路径、数据状态判定点等已执行项目数，</a:t>
            </a:r>
            <a:endParaRPr lang="en-US" altLang="zh-CN" sz="2400" i="0" dirty="0"/>
          </a:p>
          <a:p>
            <a:pPr>
              <a:lnSpc>
                <a:spcPct val="140000"/>
              </a:lnSpc>
            </a:pPr>
            <a:r>
              <a:rPr lang="en-US" altLang="zh-CN" sz="2400" i="0" dirty="0"/>
              <a:t>	</a:t>
            </a:r>
            <a:r>
              <a:rPr lang="en-US" altLang="zh-CN" sz="2400" i="0" dirty="0" err="1"/>
              <a:t>T</a:t>
            </a:r>
            <a:r>
              <a:rPr lang="en-US" altLang="zh-CN" sz="2400" i="0" baseline="-25000" dirty="0" err="1"/>
              <a:t>nc</a:t>
            </a:r>
            <a:r>
              <a:rPr lang="zh-CN" altLang="en-US" sz="2400" i="0" dirty="0"/>
              <a:t>（</a:t>
            </a:r>
            <a:r>
              <a:rPr lang="en-US" altLang="zh-CN" sz="2400" i="0" dirty="0"/>
              <a:t>Total number of items in the code</a:t>
            </a:r>
            <a:r>
              <a:rPr lang="zh-CN" altLang="en-US" sz="2400" i="0" dirty="0"/>
              <a:t>）是代码中的项目总数。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552" y="332656"/>
            <a:ext cx="7704137" cy="661988"/>
          </a:xfrm>
        </p:spPr>
        <p:txBody>
          <a:bodyPr/>
          <a:lstStyle/>
          <a:p>
            <a:pPr algn="ctr" eaLnBrk="1" hangingPunct="1"/>
            <a:r>
              <a:rPr lang="zh-CN" altLang="en-US" sz="3200" b="1" dirty="0">
                <a:solidFill>
                  <a:srgbClr val="FFFF00"/>
                </a:solidFill>
                <a:latin typeface="+mj-ea"/>
              </a:rPr>
              <a:t>测试和软件质量分析报告</a:t>
            </a:r>
            <a:r>
              <a:rPr lang="zh-CN" altLang="en-US" sz="3200" dirty="0">
                <a:solidFill>
                  <a:srgbClr val="FFFF00"/>
                </a:solidFill>
                <a:latin typeface="+mj-ea"/>
              </a:rPr>
              <a:t> </a:t>
            </a:r>
          </a:p>
        </p:txBody>
      </p:sp>
      <p:sp>
        <p:nvSpPr>
          <p:cNvPr id="6148" name="Rectangle 5"/>
          <p:cNvSpPr>
            <a:spLocks noChangeArrowheads="1"/>
          </p:cNvSpPr>
          <p:nvPr/>
        </p:nvSpPr>
        <p:spPr bwMode="auto">
          <a:xfrm>
            <a:off x="827584" y="1988840"/>
            <a:ext cx="6048151" cy="3139321"/>
          </a:xfrm>
          <a:prstGeom prst="rect">
            <a:avLst/>
          </a:prstGeom>
          <a:noFill/>
          <a:ln w="9525">
            <a:noFill/>
            <a:miter lim="800000"/>
          </a:ln>
        </p:spPr>
        <p:txBody>
          <a:bodyPr wrap="square" lIns="0" tIns="0" rIns="0" bIns="0">
            <a:spAutoFit/>
          </a:bodyPr>
          <a:lstStyle/>
          <a:p>
            <a:pPr marL="457200" indent="-457200">
              <a:lnSpc>
                <a:spcPct val="150000"/>
              </a:lnSpc>
              <a:buFont typeface="Arial" panose="020B0604020202020204" pitchFamily="34" charset="0"/>
              <a:buChar char="•"/>
            </a:pPr>
            <a:r>
              <a:rPr lang="zh-CN" altLang="en-US" sz="2800" b="1" i="0" dirty="0"/>
              <a:t>什么是质量度量</a:t>
            </a:r>
          </a:p>
          <a:p>
            <a:pPr marL="457200" indent="-457200">
              <a:lnSpc>
                <a:spcPct val="150000"/>
              </a:lnSpc>
              <a:buFont typeface="Arial" panose="020B0604020202020204" pitchFamily="34" charset="0"/>
              <a:buChar char="•"/>
            </a:pPr>
            <a:r>
              <a:rPr lang="zh-CN" altLang="en-US" sz="2800" b="1" i="0" dirty="0"/>
              <a:t>基于覆盖的质量评估</a:t>
            </a:r>
            <a:endParaRPr lang="en-US" altLang="zh-CN" sz="2800" b="1" i="0" dirty="0"/>
          </a:p>
          <a:p>
            <a:pPr marL="457200" indent="-457200">
              <a:lnSpc>
                <a:spcPct val="150000"/>
              </a:lnSpc>
              <a:buFont typeface="Arial" panose="020B0604020202020204" pitchFamily="34" charset="0"/>
              <a:buChar char="•"/>
            </a:pPr>
            <a:r>
              <a:rPr lang="zh-CN" altLang="en-US" sz="2800" b="1" i="0" dirty="0">
                <a:solidFill>
                  <a:srgbClr val="FF0000"/>
                </a:solidFill>
              </a:rPr>
              <a:t>基于缺陷分析的质量评估</a:t>
            </a:r>
          </a:p>
          <a:p>
            <a:pPr marL="457200" indent="-457200">
              <a:lnSpc>
                <a:spcPct val="150000"/>
              </a:lnSpc>
              <a:buFont typeface="Arial" panose="020B0604020202020204" pitchFamily="34" charset="0"/>
              <a:buChar char="•"/>
            </a:pPr>
            <a:r>
              <a:rPr lang="zh-CN" altLang="en-US" sz="2800" b="1" i="0" dirty="0"/>
              <a:t>测试报告的具体内容</a:t>
            </a:r>
            <a:endParaRPr lang="en-US" altLang="zh-CN" sz="2800" b="1" i="0" dirty="0"/>
          </a:p>
          <a:p>
            <a:pPr>
              <a:lnSpc>
                <a:spcPct val="150000"/>
              </a:lnSpc>
            </a:pPr>
            <a:endParaRPr lang="zh-CN" altLang="en-US" sz="2400" b="1" i="1" dirty="0"/>
          </a:p>
        </p:txBody>
      </p:sp>
      <p:pic>
        <p:nvPicPr>
          <p:cNvPr id="6149" name="Picture 6" descr="MCBD06630_0000[1]"/>
          <p:cNvPicPr>
            <a:picLocks noChangeAspect="1" noChangeArrowheads="1"/>
          </p:cNvPicPr>
          <p:nvPr/>
        </p:nvPicPr>
        <p:blipFill>
          <a:blip r:embed="rId3" cstate="print"/>
          <a:srcRect/>
          <a:stretch>
            <a:fillRect/>
          </a:stretch>
        </p:blipFill>
        <p:spPr bwMode="auto">
          <a:xfrm>
            <a:off x="6048375" y="4113213"/>
            <a:ext cx="3095625" cy="246856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584200"/>
            <a:ext cx="7704138" cy="661988"/>
          </a:xfrm>
        </p:spPr>
        <p:txBody>
          <a:bodyPr/>
          <a:lstStyle/>
          <a:p>
            <a:pPr algn="ctr"/>
            <a:r>
              <a:rPr lang="zh-CN" altLang="en-US" sz="3200" b="1" dirty="0">
                <a:solidFill>
                  <a:srgbClr val="FFFF00"/>
                </a:solidFill>
                <a:latin typeface="+mj-ea"/>
              </a:rPr>
              <a:t>缺陷评测的基线</a:t>
            </a:r>
          </a:p>
        </p:txBody>
      </p:sp>
      <p:sp>
        <p:nvSpPr>
          <p:cNvPr id="21508" name="Rectangle 4"/>
          <p:cNvSpPr>
            <a:spLocks noChangeArrowheads="1"/>
          </p:cNvSpPr>
          <p:nvPr/>
        </p:nvSpPr>
        <p:spPr bwMode="auto">
          <a:xfrm>
            <a:off x="827088" y="1628775"/>
            <a:ext cx="7813675" cy="1036638"/>
          </a:xfrm>
          <a:prstGeom prst="rect">
            <a:avLst/>
          </a:prstGeom>
          <a:noFill/>
          <a:ln w="9525">
            <a:noFill/>
            <a:miter lim="800000"/>
          </a:ln>
        </p:spPr>
        <p:txBody>
          <a:bodyPr lIns="0" tIns="0" rIns="0" bIns="0">
            <a:spAutoFit/>
          </a:bodyPr>
          <a:lstStyle/>
          <a:p>
            <a:pPr>
              <a:lnSpc>
                <a:spcPct val="150000"/>
              </a:lnSpc>
            </a:pPr>
            <a:r>
              <a:rPr lang="zh-CN" altLang="en-US" sz="2400" b="1" i="0" dirty="0">
                <a:latin typeface="楷体_GB2312" pitchFamily="49" charset="-122"/>
                <a:ea typeface="楷体_GB2312" pitchFamily="49" charset="-122"/>
              </a:rPr>
              <a:t>为软件产品的质量设置起点，在基线的基础上再设置新的目标，作为对系统评估是否通过的标准</a:t>
            </a:r>
          </a:p>
        </p:txBody>
      </p:sp>
      <p:graphicFrame>
        <p:nvGraphicFramePr>
          <p:cNvPr id="5" name="表格 4"/>
          <p:cNvGraphicFramePr>
            <a:graphicFrameLocks noGrp="1"/>
          </p:cNvGraphicFramePr>
          <p:nvPr/>
        </p:nvGraphicFramePr>
        <p:xfrm>
          <a:off x="827088" y="3048000"/>
          <a:ext cx="7559675" cy="2657478"/>
        </p:xfrm>
        <a:graphic>
          <a:graphicData uri="http://schemas.openxmlformats.org/drawingml/2006/table">
            <a:tbl>
              <a:tblPr/>
              <a:tblGrid>
                <a:gridCol w="2397125">
                  <a:extLst>
                    <a:ext uri="{9D8B030D-6E8A-4147-A177-3AD203B41FA5}">
                      <a16:colId xmlns:a16="http://schemas.microsoft.com/office/drawing/2014/main" val="20000"/>
                    </a:ext>
                  </a:extLst>
                </a:gridCol>
                <a:gridCol w="2212975">
                  <a:extLst>
                    <a:ext uri="{9D8B030D-6E8A-4147-A177-3AD203B41FA5}">
                      <a16:colId xmlns:a16="http://schemas.microsoft.com/office/drawing/2014/main" val="20001"/>
                    </a:ext>
                  </a:extLst>
                </a:gridCol>
                <a:gridCol w="2949575">
                  <a:extLst>
                    <a:ext uri="{9D8B030D-6E8A-4147-A177-3AD203B41FA5}">
                      <a16:colId xmlns:a16="http://schemas.microsoft.com/office/drawing/2014/main" val="20002"/>
                    </a:ext>
                  </a:extLst>
                </a:gridCol>
              </a:tblGrid>
              <a:tr h="442913">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条目</a:t>
                      </a:r>
                      <a:endParaRPr kumimoji="0" 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目标</a:t>
                      </a:r>
                      <a:endParaRPr kumimoji="0" 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低水平</a:t>
                      </a:r>
                      <a:endParaRPr kumimoji="0" 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42913">
                <a:tc>
                  <a:txBody>
                    <a:bodyPr/>
                    <a:lstStyle/>
                    <a:p>
                      <a:pPr marL="0" marR="0" lvl="0" indent="0" algn="just"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缺陷清除效率</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pPr>
                      <a:r>
                        <a:rPr kumimoji="0" lang="en-US" altLang="zh-CN"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&gt;95%</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en-US" altLang="zh-CN"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&lt;70%</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p>
                      <a:pPr marL="0" marR="0" lvl="0" indent="0" algn="just"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原有缺陷密度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每个功能点 </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&lt;4</a:t>
                      </a:r>
                      <a:endPar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每个功能点 </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&gt;7</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just"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超出风险之外的成本</a:t>
                      </a:r>
                      <a:endParaRPr kumimoji="0" 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0%</a:t>
                      </a:r>
                      <a:endPar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en-US" altLang="zh-CN"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&gt;=10%</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just"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全部程序文档</a:t>
                      </a:r>
                      <a:endParaRPr kumimoji="0" 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每个功能点页数 </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&lt;3</a:t>
                      </a:r>
                      <a:endPar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每个功能点页数 </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&gt;6</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just"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员工离职率</a:t>
                      </a:r>
                      <a:endParaRPr kumimoji="0" 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每年</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 to 3%</a:t>
                      </a:r>
                      <a:endPar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345" algn="l"/>
                          <a:tab pos="2325370" algn="l"/>
                          <a:tab pos="2908300" algn="l"/>
                          <a:tab pos="3489325" algn="l"/>
                          <a:tab pos="4070350" algn="l"/>
                          <a:tab pos="4652645" algn="l"/>
                          <a:tab pos="5233670" algn="l"/>
                          <a:tab pos="5816600" algn="l"/>
                          <a:tab pos="6397625" algn="l"/>
                          <a:tab pos="6978650" algn="l"/>
                          <a:tab pos="7560945" algn="l"/>
                          <a:tab pos="8141970" algn="l"/>
                          <a:tab pos="8724900" algn="l"/>
                          <a:tab pos="9305925" algn="l"/>
                        </a:tabLst>
                      </a:pPr>
                      <a:r>
                        <a:rPr kumimoji="0" 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每年</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&gt;5%</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6263" y="260350"/>
            <a:ext cx="7772400" cy="1143000"/>
          </a:xfrm>
        </p:spPr>
        <p:txBody>
          <a:bodyPr/>
          <a:lstStyle/>
          <a:p>
            <a:pPr algn="ctr"/>
            <a:r>
              <a:rPr lang="zh-CN" altLang="en-US" sz="3200" b="1" dirty="0">
                <a:solidFill>
                  <a:srgbClr val="FFFF00"/>
                </a:solidFill>
                <a:latin typeface="+mj-ea"/>
              </a:rPr>
              <a:t>基于缺陷清除率的估算方法</a:t>
            </a:r>
          </a:p>
        </p:txBody>
      </p:sp>
      <p:sp>
        <p:nvSpPr>
          <p:cNvPr id="23556" name="Rectangle 4"/>
          <p:cNvSpPr>
            <a:spLocks noChangeArrowheads="1"/>
          </p:cNvSpPr>
          <p:nvPr/>
        </p:nvSpPr>
        <p:spPr bwMode="auto">
          <a:xfrm>
            <a:off x="539552" y="1700808"/>
            <a:ext cx="7667625" cy="3176254"/>
          </a:xfrm>
          <a:prstGeom prst="rect">
            <a:avLst/>
          </a:prstGeom>
          <a:noFill/>
          <a:ln w="9525">
            <a:noFill/>
            <a:miter lim="800000"/>
          </a:ln>
        </p:spPr>
        <p:txBody>
          <a:bodyPr lIns="0" tIns="0" rIns="0" bIns="0">
            <a:spAutoFit/>
          </a:bodyPr>
          <a:lstStyle/>
          <a:p>
            <a:pPr marL="177800">
              <a:lnSpc>
                <a:spcPct val="140000"/>
              </a:lnSpc>
            </a:pPr>
            <a:r>
              <a:rPr lang="en-US" altLang="zh-CN" sz="2400" i="0" dirty="0"/>
              <a:t>F</a:t>
            </a:r>
            <a:r>
              <a:rPr lang="zh-CN" altLang="en-US" sz="2400" i="0" dirty="0"/>
              <a:t>为描述软件规模用的功能点；</a:t>
            </a:r>
            <a:r>
              <a:rPr lang="en-US" altLang="zh-CN" sz="2400" i="0" dirty="0"/>
              <a:t>D1</a:t>
            </a:r>
            <a:r>
              <a:rPr lang="zh-CN" altLang="en-US" sz="2400" i="0" dirty="0"/>
              <a:t>为在软件开发过程中发现的所有缺陷数；</a:t>
            </a:r>
            <a:r>
              <a:rPr lang="en-US" altLang="zh-CN" sz="2400" i="0" dirty="0"/>
              <a:t>D2</a:t>
            </a:r>
            <a:r>
              <a:rPr lang="zh-CN" altLang="en-US" sz="2400" i="0" dirty="0"/>
              <a:t>为软件发布后发现的缺陷数；</a:t>
            </a:r>
            <a:r>
              <a:rPr lang="en-US" altLang="zh-CN" sz="2400" i="0" dirty="0"/>
              <a:t>D</a:t>
            </a:r>
            <a:r>
              <a:rPr lang="zh-CN" altLang="en-US" sz="2400" i="0" dirty="0"/>
              <a:t>为发现的总缺陷数。</a:t>
            </a:r>
            <a:r>
              <a:rPr lang="en-US" altLang="zh-CN" sz="2400" i="0" dirty="0"/>
              <a:t>D=D1+D2</a:t>
            </a:r>
          </a:p>
          <a:p>
            <a:pPr marL="177800">
              <a:lnSpc>
                <a:spcPct val="140000"/>
              </a:lnSpc>
            </a:pPr>
            <a:endParaRPr lang="zh-CN" altLang="en-US" sz="2400" i="0" dirty="0"/>
          </a:p>
          <a:p>
            <a:pPr>
              <a:lnSpc>
                <a:spcPct val="150000"/>
              </a:lnSpc>
              <a:buClr>
                <a:srgbClr val="91AC4E"/>
              </a:buClr>
              <a:buSzPct val="80000"/>
              <a:buFont typeface="Wingdings" panose="05000000000000000000" pitchFamily="2" charset="2"/>
              <a:buChar char="p"/>
            </a:pPr>
            <a:r>
              <a:rPr lang="zh-CN" altLang="en-US" sz="2400" b="1" i="0" dirty="0">
                <a:solidFill>
                  <a:srgbClr val="0070C0"/>
                </a:solidFill>
              </a:rPr>
              <a:t>缺陷注入率</a:t>
            </a:r>
            <a:r>
              <a:rPr lang="en-US" altLang="zh-CN" sz="2400" b="1" i="0" dirty="0">
                <a:solidFill>
                  <a:srgbClr val="0070C0"/>
                </a:solidFill>
              </a:rPr>
              <a:t>(</a:t>
            </a:r>
            <a:r>
              <a:rPr lang="zh-CN" altLang="en-US" sz="2400" b="1" i="0" dirty="0">
                <a:solidFill>
                  <a:srgbClr val="0070C0"/>
                </a:solidFill>
              </a:rPr>
              <a:t>缺陷密度</a:t>
            </a:r>
            <a:r>
              <a:rPr lang="en-US" altLang="zh-CN" sz="2400" b="1" i="0" dirty="0">
                <a:solidFill>
                  <a:srgbClr val="0070C0"/>
                </a:solidFill>
              </a:rPr>
              <a:t>)</a:t>
            </a:r>
            <a:r>
              <a:rPr lang="zh-CN" altLang="en-US" sz="2400" b="1" i="0" dirty="0">
                <a:solidFill>
                  <a:srgbClr val="0070C0"/>
                </a:solidFill>
              </a:rPr>
              <a:t> </a:t>
            </a:r>
            <a:r>
              <a:rPr lang="en-US" altLang="zh-CN" sz="2400" b="1" i="0" dirty="0">
                <a:solidFill>
                  <a:srgbClr val="0070C0"/>
                </a:solidFill>
              </a:rPr>
              <a:t>= D/F</a:t>
            </a:r>
            <a:endParaRPr lang="zh-CN" altLang="en-US" sz="2400" b="1" i="0" dirty="0">
              <a:solidFill>
                <a:srgbClr val="0070C0"/>
              </a:solidFill>
            </a:endParaRPr>
          </a:p>
          <a:p>
            <a:pPr marL="0" lvl="1">
              <a:lnSpc>
                <a:spcPct val="150000"/>
              </a:lnSpc>
              <a:buClr>
                <a:srgbClr val="91AC4E"/>
              </a:buClr>
              <a:buSzPct val="80000"/>
              <a:buFont typeface="Wingdings" panose="05000000000000000000" pitchFamily="2" charset="2"/>
              <a:buChar char="p"/>
            </a:pPr>
            <a:r>
              <a:rPr lang="zh-CN" altLang="en-US" sz="2400" b="1" i="0" dirty="0">
                <a:solidFill>
                  <a:srgbClr val="0070C0"/>
                </a:solidFill>
              </a:rPr>
              <a:t> 整体缺陷清除率</a:t>
            </a:r>
            <a:r>
              <a:rPr lang="en-US" altLang="zh-CN" sz="2400" b="1" i="0" dirty="0">
                <a:solidFill>
                  <a:srgbClr val="0070C0"/>
                </a:solidFill>
              </a:rPr>
              <a:t>=D1/D</a:t>
            </a:r>
            <a:endParaRPr lang="zh-CN" altLang="en-US" sz="2400" b="1" i="0" dirty="0">
              <a:solidFill>
                <a:srgbClr val="0070C0"/>
              </a:solidFill>
            </a:endParaRPr>
          </a:p>
        </p:txBody>
      </p:sp>
      <p:graphicFrame>
        <p:nvGraphicFramePr>
          <p:cNvPr id="1732794" name="Group 186"/>
          <p:cNvGraphicFramePr>
            <a:graphicFrameLocks noGrp="1"/>
          </p:cNvGraphicFramePr>
          <p:nvPr>
            <p:ph idx="1"/>
          </p:nvPr>
        </p:nvGraphicFramePr>
        <p:xfrm>
          <a:off x="4644009" y="3487216"/>
          <a:ext cx="4294509" cy="2806589"/>
        </p:xfrm>
        <a:graphic>
          <a:graphicData uri="http://schemas.openxmlformats.org/drawingml/2006/table">
            <a:tbl>
              <a:tblPr/>
              <a:tblGrid>
                <a:gridCol w="1073627">
                  <a:extLst>
                    <a:ext uri="{9D8B030D-6E8A-4147-A177-3AD203B41FA5}">
                      <a16:colId xmlns:a16="http://schemas.microsoft.com/office/drawing/2014/main" val="20000"/>
                    </a:ext>
                  </a:extLst>
                </a:gridCol>
                <a:gridCol w="919513">
                  <a:extLst>
                    <a:ext uri="{9D8B030D-6E8A-4147-A177-3AD203B41FA5}">
                      <a16:colId xmlns:a16="http://schemas.microsoft.com/office/drawing/2014/main" val="20001"/>
                    </a:ext>
                  </a:extLst>
                </a:gridCol>
                <a:gridCol w="959701">
                  <a:extLst>
                    <a:ext uri="{9D8B030D-6E8A-4147-A177-3AD203B41FA5}">
                      <a16:colId xmlns:a16="http://schemas.microsoft.com/office/drawing/2014/main" val="20002"/>
                    </a:ext>
                  </a:extLst>
                </a:gridCol>
                <a:gridCol w="1341668">
                  <a:extLst>
                    <a:ext uri="{9D8B030D-6E8A-4147-A177-3AD203B41FA5}">
                      <a16:colId xmlns:a16="http://schemas.microsoft.com/office/drawing/2014/main" val="20003"/>
                    </a:ext>
                  </a:extLst>
                </a:gridCol>
              </a:tblGrid>
              <a:tr h="534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缺陷源</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潜在缺陷</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清除效率</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被交付的缺陷</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extLst>
                  <a:ext uri="{0D108BD9-81ED-4DB2-BD59-A6C34878D82A}">
                    <a16:rowId xmlns:a16="http://schemas.microsoft.com/office/drawing/2014/main" val="10000"/>
                  </a:ext>
                </a:extLst>
              </a:tr>
              <a:tr h="376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需求报告</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设计</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61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文档</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错误修改</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合计</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0.75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32794"/>
                                        </p:tgtEl>
                                        <p:attrNameLst>
                                          <p:attrName>style.visibility</p:attrName>
                                        </p:attrNameLst>
                                      </p:cBhvr>
                                      <p:to>
                                        <p:strVal val="visible"/>
                                      </p:to>
                                    </p:set>
                                    <p:anim calcmode="lin" valueType="num">
                                      <p:cBhvr>
                                        <p:cTn id="7" dur="1000" fill="hold"/>
                                        <p:tgtEl>
                                          <p:spTgt spid="1732794"/>
                                        </p:tgtEl>
                                        <p:attrNameLst>
                                          <p:attrName>ppt_w</p:attrName>
                                        </p:attrNameLst>
                                      </p:cBhvr>
                                      <p:tavLst>
                                        <p:tav tm="0">
                                          <p:val>
                                            <p:fltVal val="0"/>
                                          </p:val>
                                        </p:tav>
                                        <p:tav tm="100000">
                                          <p:val>
                                            <p:strVal val="#ppt_w"/>
                                          </p:val>
                                        </p:tav>
                                      </p:tavLst>
                                    </p:anim>
                                    <p:anim calcmode="lin" valueType="num">
                                      <p:cBhvr>
                                        <p:cTn id="8" dur="1000" fill="hold"/>
                                        <p:tgtEl>
                                          <p:spTgt spid="17327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792163" y="1844675"/>
            <a:ext cx="8027987" cy="4893647"/>
          </a:xfrm>
          <a:prstGeom prst="rect">
            <a:avLst/>
          </a:prstGeom>
          <a:noFill/>
          <a:ln w="9525">
            <a:noFill/>
            <a:miter lim="800000"/>
          </a:ln>
        </p:spPr>
        <p:txBody>
          <a:bodyPr lIns="0" tIns="0" rIns="0" bIns="0">
            <a:spAutoFit/>
          </a:bodyPr>
          <a:lstStyle/>
          <a:p>
            <a:pPr algn="ctr"/>
            <a:r>
              <a:rPr lang="zh-CN" altLang="en-US" sz="2400" b="1" i="0" dirty="0"/>
              <a:t>已测试出的种子</a:t>
            </a:r>
            <a:r>
              <a:rPr lang="en-US" altLang="zh-CN" sz="2400" b="1" i="0" dirty="0"/>
              <a:t>Bug (s)       </a:t>
            </a:r>
            <a:r>
              <a:rPr lang="zh-CN" altLang="en-US" sz="2400" b="1" i="0" dirty="0"/>
              <a:t>已测试出的非种子</a:t>
            </a:r>
            <a:r>
              <a:rPr lang="en-US" altLang="zh-CN" sz="2400" b="1" i="0" dirty="0"/>
              <a:t>Bug (n)</a:t>
            </a:r>
          </a:p>
          <a:p>
            <a:pPr algn="ctr"/>
            <a:r>
              <a:rPr lang="zh-CN" altLang="en-US" sz="2400" b="1" i="0" dirty="0"/>
              <a:t>所有的种子</a:t>
            </a:r>
            <a:r>
              <a:rPr lang="en-US" altLang="zh-CN" sz="2400" b="1" i="0" dirty="0"/>
              <a:t>Bug (S)        </a:t>
            </a:r>
            <a:r>
              <a:rPr lang="zh-CN" altLang="en-US" sz="2400" b="1" i="0" dirty="0"/>
              <a:t>全部的非种子</a:t>
            </a:r>
            <a:r>
              <a:rPr lang="en-US" altLang="zh-CN" sz="2400" b="1" i="0" dirty="0"/>
              <a:t>Bug (N)</a:t>
            </a:r>
          </a:p>
          <a:p>
            <a:pPr algn="ctr"/>
            <a:endParaRPr lang="zh-CN" altLang="en-US" sz="2400" b="1" dirty="0"/>
          </a:p>
          <a:p>
            <a:pPr algn="ctr"/>
            <a:r>
              <a:rPr lang="en-US" altLang="zh-CN" sz="2400" b="1" i="0" dirty="0">
                <a:solidFill>
                  <a:srgbClr val="0070C0"/>
                </a:solidFill>
              </a:rPr>
              <a:t>N = S * n /s</a:t>
            </a:r>
          </a:p>
          <a:p>
            <a:r>
              <a:rPr lang="zh-CN" altLang="en-US" sz="2400" i="0" dirty="0"/>
              <a:t>其中</a:t>
            </a:r>
            <a:r>
              <a:rPr lang="en-US" altLang="zh-CN" sz="2400" i="0" dirty="0"/>
              <a:t>n</a:t>
            </a:r>
            <a:r>
              <a:rPr lang="zh-CN" altLang="en-US" sz="2400" i="0" dirty="0"/>
              <a:t>是所进行实际测试时发现的</a:t>
            </a:r>
            <a:r>
              <a:rPr lang="en-US" altLang="zh-CN" sz="2400" i="0" dirty="0"/>
              <a:t>Bug</a:t>
            </a:r>
            <a:r>
              <a:rPr lang="zh-CN" altLang="en-US" sz="2400" i="0" dirty="0"/>
              <a:t>总数。如果 </a:t>
            </a:r>
            <a:r>
              <a:rPr lang="en-US" altLang="zh-CN" sz="2400" i="0" dirty="0"/>
              <a:t>n = N, </a:t>
            </a:r>
            <a:r>
              <a:rPr lang="zh-CN" altLang="en-US" sz="2400" i="0" dirty="0"/>
              <a:t>可以推测为所有的</a:t>
            </a:r>
            <a:r>
              <a:rPr lang="en-US" altLang="zh-CN" sz="2400" i="0" dirty="0"/>
              <a:t>Bug</a:t>
            </a:r>
            <a:r>
              <a:rPr lang="zh-CN" altLang="en-US" sz="2400" i="0" dirty="0"/>
              <a:t>已找出来，说明做的测试足够充分。</a:t>
            </a:r>
            <a:endParaRPr lang="en-US" altLang="zh-CN" sz="2400" i="0" dirty="0"/>
          </a:p>
          <a:p>
            <a:endParaRPr lang="en-US" altLang="zh-CN" sz="2400" dirty="0"/>
          </a:p>
          <a:p>
            <a:r>
              <a:rPr lang="zh-CN" altLang="en-US" sz="2400" dirty="0"/>
              <a:t>问题：</a:t>
            </a:r>
            <a:endParaRPr lang="en-US" altLang="zh-CN" sz="2400" dirty="0"/>
          </a:p>
          <a:p>
            <a:pPr marL="342900" indent="-342900">
              <a:spcBef>
                <a:spcPts val="600"/>
              </a:spcBef>
              <a:spcAft>
                <a:spcPts val="600"/>
              </a:spcAft>
              <a:buFont typeface="Arial" panose="020B0604020202020204" pitchFamily="34" charset="0"/>
              <a:buChar char="•"/>
            </a:pPr>
            <a:r>
              <a:rPr lang="zh-CN" altLang="en-US" sz="2400" i="0" dirty="0"/>
              <a:t>种子</a:t>
            </a:r>
            <a:r>
              <a:rPr lang="en-US" altLang="zh-CN" sz="2400" i="0" dirty="0"/>
              <a:t>bug</a:t>
            </a:r>
            <a:r>
              <a:rPr lang="zh-CN" altLang="en-US" sz="2400" i="0" dirty="0"/>
              <a:t>的代表性</a:t>
            </a:r>
            <a:endParaRPr lang="en-US" altLang="zh-CN" sz="2400" i="0" dirty="0"/>
          </a:p>
          <a:p>
            <a:pPr marL="342900" indent="-342900">
              <a:spcBef>
                <a:spcPts val="600"/>
              </a:spcBef>
              <a:spcAft>
                <a:spcPts val="600"/>
              </a:spcAft>
              <a:buFont typeface="Arial" panose="020B0604020202020204" pitchFamily="34" charset="0"/>
              <a:buChar char="•"/>
            </a:pPr>
            <a:r>
              <a:rPr lang="zh-CN" altLang="en-US" sz="2400" i="0" dirty="0"/>
              <a:t>人为设置程序的</a:t>
            </a:r>
            <a:r>
              <a:rPr lang="en-US" altLang="zh-CN" sz="2400" i="0" dirty="0"/>
              <a:t>bug</a:t>
            </a:r>
            <a:r>
              <a:rPr lang="zh-CN" altLang="en-US" sz="2400" i="0" dirty="0"/>
              <a:t>的困难</a:t>
            </a:r>
            <a:endParaRPr lang="en-US" altLang="zh-CN" sz="2400" i="0" dirty="0"/>
          </a:p>
          <a:p>
            <a:pPr marL="342900" indent="-342900">
              <a:spcBef>
                <a:spcPts val="600"/>
              </a:spcBef>
              <a:spcAft>
                <a:spcPts val="600"/>
              </a:spcAft>
              <a:buFont typeface="Arial" panose="020B0604020202020204" pitchFamily="34" charset="0"/>
              <a:buChar char="•"/>
            </a:pPr>
            <a:r>
              <a:rPr lang="zh-CN" altLang="en-US" sz="2400" i="0" dirty="0"/>
              <a:t>缺陷相互之间可能存在相互影响或关联</a:t>
            </a:r>
          </a:p>
          <a:p>
            <a:endParaRPr lang="zh-CN" altLang="en-US" sz="2400" b="1" i="1" dirty="0"/>
          </a:p>
        </p:txBody>
      </p:sp>
      <p:sp>
        <p:nvSpPr>
          <p:cNvPr id="22531" name="Rectangle 2"/>
          <p:cNvSpPr>
            <a:spLocks noGrp="1" noChangeArrowheads="1"/>
          </p:cNvSpPr>
          <p:nvPr>
            <p:ph type="title"/>
          </p:nvPr>
        </p:nvSpPr>
        <p:spPr>
          <a:xfrm>
            <a:off x="611188" y="549275"/>
            <a:ext cx="7704137" cy="661988"/>
          </a:xfrm>
        </p:spPr>
        <p:txBody>
          <a:bodyPr/>
          <a:lstStyle/>
          <a:p>
            <a:pPr algn="ctr"/>
            <a:r>
              <a:rPr lang="zh-CN" altLang="en-US" sz="3200" b="1" dirty="0">
                <a:solidFill>
                  <a:srgbClr val="FFFF00"/>
                </a:solidFill>
                <a:latin typeface="+mj-ea"/>
              </a:rPr>
              <a:t>经典的种子公式</a:t>
            </a:r>
          </a:p>
        </p:txBody>
      </p:sp>
      <p:sp>
        <p:nvSpPr>
          <p:cNvPr id="22533" name="Text Box 5"/>
          <p:cNvSpPr txBox="1">
            <a:spLocks noChangeArrowheads="1"/>
          </p:cNvSpPr>
          <p:nvPr/>
        </p:nvSpPr>
        <p:spPr bwMode="auto">
          <a:xfrm>
            <a:off x="4500563" y="1952625"/>
            <a:ext cx="360362" cy="487363"/>
          </a:xfrm>
          <a:prstGeom prst="rect">
            <a:avLst/>
          </a:prstGeom>
          <a:noFill/>
          <a:ln w="9525">
            <a:noFill/>
            <a:miter lim="800000"/>
          </a:ln>
        </p:spPr>
        <p:txBody>
          <a:bodyPr lIns="0" tIns="0" rIns="0" bIns="0">
            <a:spAutoFit/>
          </a:bodyPr>
          <a:lstStyle/>
          <a:p>
            <a:pPr>
              <a:spcBef>
                <a:spcPct val="50000"/>
              </a:spcBef>
            </a:pPr>
            <a:r>
              <a:rPr lang="en-US" altLang="zh-CN" sz="3200"/>
              <a:t>=</a:t>
            </a:r>
          </a:p>
        </p:txBody>
      </p:sp>
      <p:sp>
        <p:nvSpPr>
          <p:cNvPr id="22534" name="Line 6"/>
          <p:cNvSpPr>
            <a:spLocks noChangeShapeType="1"/>
          </p:cNvSpPr>
          <p:nvPr/>
        </p:nvSpPr>
        <p:spPr bwMode="auto">
          <a:xfrm>
            <a:off x="1187450" y="2205038"/>
            <a:ext cx="3132138" cy="0"/>
          </a:xfrm>
          <a:prstGeom prst="line">
            <a:avLst/>
          </a:prstGeom>
          <a:noFill/>
          <a:ln w="19050">
            <a:solidFill>
              <a:schemeClr val="tx1"/>
            </a:solidFill>
            <a:round/>
          </a:ln>
        </p:spPr>
        <p:txBody>
          <a:bodyPr lIns="0" tIns="0" rIns="0" bIns="0" anchor="ctr"/>
          <a:lstStyle/>
          <a:p>
            <a:endParaRPr lang="zh-CN" altLang="en-US"/>
          </a:p>
        </p:txBody>
      </p:sp>
      <p:sp>
        <p:nvSpPr>
          <p:cNvPr id="22535" name="Line 7"/>
          <p:cNvSpPr>
            <a:spLocks noChangeShapeType="1"/>
          </p:cNvSpPr>
          <p:nvPr/>
        </p:nvSpPr>
        <p:spPr bwMode="auto">
          <a:xfrm>
            <a:off x="5003800" y="2205038"/>
            <a:ext cx="3421063" cy="0"/>
          </a:xfrm>
          <a:prstGeom prst="line">
            <a:avLst/>
          </a:prstGeom>
          <a:noFill/>
          <a:ln w="19050">
            <a:solidFill>
              <a:schemeClr val="tx1"/>
            </a:solidFill>
            <a:round/>
          </a:ln>
        </p:spPr>
        <p:txBody>
          <a:bodyPr lIns="0" tIns="0" rIns="0" bIns="0"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755576" y="1484785"/>
            <a:ext cx="7776864" cy="4680520"/>
          </a:xfrm>
        </p:spPr>
        <p:txBody>
          <a:bodyPr/>
          <a:lstStyle/>
          <a:p>
            <a:r>
              <a:rPr lang="zh-CN" altLang="zh-CN" sz="2800" dirty="0"/>
              <a:t>变异测试是一种</a:t>
            </a:r>
            <a:r>
              <a:rPr lang="en-US" altLang="zh-CN" sz="2800" dirty="0"/>
              <a:t> fault-based </a:t>
            </a:r>
            <a:r>
              <a:rPr lang="zh-CN" altLang="zh-CN" sz="2800" dirty="0"/>
              <a:t>的软件测试技术。</a:t>
            </a:r>
            <a:endParaRPr lang="zh-CN" altLang="en-US" sz="2800" dirty="0"/>
          </a:p>
        </p:txBody>
      </p:sp>
      <p:sp>
        <p:nvSpPr>
          <p:cNvPr id="5" name="矩形 4"/>
          <p:cNvSpPr/>
          <p:nvPr/>
        </p:nvSpPr>
        <p:spPr>
          <a:xfrm>
            <a:off x="827584" y="2348880"/>
            <a:ext cx="6744812" cy="3539430"/>
          </a:xfrm>
          <a:prstGeom prst="rect">
            <a:avLst/>
          </a:prstGeom>
        </p:spPr>
        <p:txBody>
          <a:bodyPr wrap="square">
            <a:spAutoFit/>
          </a:bodyPr>
          <a:lstStyle/>
          <a:p>
            <a:pPr>
              <a:spcAft>
                <a:spcPts val="0"/>
              </a:spcAft>
            </a:pPr>
            <a:r>
              <a:rPr lang="en-US" altLang="zh-CN" sz="3200" i="0" dirty="0">
                <a:solidFill>
                  <a:srgbClr val="000000"/>
                </a:solidFill>
                <a:latin typeface="Times New Roman" panose="02020603050405020304" pitchFamily="18" charset="0"/>
                <a:cs typeface="Times New Roman" panose="02020603050405020304" pitchFamily="18" charset="0"/>
              </a:rPr>
              <a:t>if(a </a:t>
            </a:r>
            <a:r>
              <a:rPr lang="en-US" altLang="zh-CN" sz="3200" i="0" dirty="0">
                <a:solidFill>
                  <a:srgbClr val="FF0000"/>
                </a:solidFill>
                <a:latin typeface="Times New Roman" panose="02020603050405020304" pitchFamily="18" charset="0"/>
                <a:cs typeface="Times New Roman" panose="02020603050405020304" pitchFamily="18" charset="0"/>
              </a:rPr>
              <a:t>&amp;&amp;</a:t>
            </a:r>
            <a:r>
              <a:rPr lang="en-US" altLang="zh-CN" sz="3200" i="0" dirty="0">
                <a:solidFill>
                  <a:srgbClr val="000000"/>
                </a:solidFill>
                <a:latin typeface="Times New Roman" panose="02020603050405020304" pitchFamily="18" charset="0"/>
                <a:cs typeface="Times New Roman" panose="02020603050405020304" pitchFamily="18" charset="0"/>
              </a:rPr>
              <a:t> b) </a:t>
            </a:r>
          </a:p>
          <a:p>
            <a:pPr>
              <a:spcAft>
                <a:spcPts val="0"/>
              </a:spcAft>
            </a:pPr>
            <a:r>
              <a:rPr lang="en-US" altLang="zh-CN" sz="3200" i="0" dirty="0">
                <a:solidFill>
                  <a:srgbClr val="000000"/>
                </a:solidFill>
                <a:latin typeface="Times New Roman" panose="02020603050405020304" pitchFamily="18" charset="0"/>
                <a:cs typeface="Times New Roman" panose="02020603050405020304" pitchFamily="18" charset="0"/>
              </a:rPr>
              <a:t>	c = 1;</a:t>
            </a:r>
            <a:endParaRPr lang="zh-CN" altLang="zh-CN" sz="3200" i="0" dirty="0">
              <a:latin typeface="Times New Roman" panose="02020603050405020304" pitchFamily="18" charset="0"/>
              <a:cs typeface="Times New Roman" panose="02020603050405020304" pitchFamily="18" charset="0"/>
            </a:endParaRPr>
          </a:p>
          <a:p>
            <a:pPr>
              <a:spcAft>
                <a:spcPts val="0"/>
              </a:spcAft>
            </a:pPr>
            <a:r>
              <a:rPr lang="en-US" altLang="zh-CN" sz="32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else c = 0;</a:t>
            </a:r>
            <a:endParaRPr lang="zh-CN" altLang="zh-CN" sz="3200" i="0" dirty="0">
              <a:latin typeface="Times New Roman" panose="02020603050405020304" pitchFamily="18" charset="0"/>
              <a:cs typeface="Times New Roman" panose="02020603050405020304" pitchFamily="18" charset="0"/>
            </a:endParaRPr>
          </a:p>
          <a:p>
            <a:pPr>
              <a:spcAft>
                <a:spcPts val="0"/>
              </a:spcAft>
            </a:pPr>
            <a:endParaRPr lang="en-US" altLang="zh-CN" sz="3200" i="0" dirty="0">
              <a:solidFill>
                <a:srgbClr val="000000"/>
              </a:solidFill>
              <a:latin typeface="Times New Roman" panose="02020603050405020304" pitchFamily="18" charset="0"/>
              <a:cs typeface="Times New Roman" panose="02020603050405020304" pitchFamily="18" charset="0"/>
            </a:endParaRPr>
          </a:p>
          <a:p>
            <a:pPr>
              <a:spcAft>
                <a:spcPts val="0"/>
              </a:spcAft>
            </a:pPr>
            <a:r>
              <a:rPr lang="en-US" altLang="zh-CN" sz="32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if(a </a:t>
            </a:r>
            <a:r>
              <a:rPr lang="en-US" altLang="zh-CN" sz="3200" i="0" dirty="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32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 b) </a:t>
            </a:r>
          </a:p>
          <a:p>
            <a:pPr>
              <a:spcAft>
                <a:spcPts val="0"/>
              </a:spcAft>
            </a:pPr>
            <a:r>
              <a:rPr lang="en-US" altLang="zh-CN" sz="32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	c = 1;</a:t>
            </a:r>
            <a:endParaRPr lang="zh-CN" altLang="zh-CN" sz="3200" i="0" dirty="0">
              <a:latin typeface="Times New Roman" panose="02020603050405020304" pitchFamily="18" charset="0"/>
              <a:cs typeface="Times New Roman" panose="02020603050405020304" pitchFamily="18" charset="0"/>
            </a:endParaRPr>
          </a:p>
          <a:p>
            <a:pPr>
              <a:spcAft>
                <a:spcPts val="0"/>
              </a:spcAft>
            </a:pPr>
            <a:r>
              <a:rPr lang="en-US" altLang="zh-CN" sz="32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else c = 0;</a:t>
            </a:r>
            <a:endParaRPr lang="zh-CN" altLang="zh-CN" sz="3200" i="0" dirty="0">
              <a:effectLst/>
              <a:latin typeface="Times New Roman" panose="02020603050405020304" pitchFamily="18" charset="0"/>
              <a:cs typeface="Times New Roman" panose="02020603050405020304" pitchFamily="18" charset="0"/>
            </a:endParaRPr>
          </a:p>
        </p:txBody>
      </p:sp>
      <p:sp>
        <p:nvSpPr>
          <p:cNvPr id="6" name="矩形 5"/>
          <p:cNvSpPr/>
          <p:nvPr/>
        </p:nvSpPr>
        <p:spPr>
          <a:xfrm>
            <a:off x="3347864" y="2364268"/>
            <a:ext cx="5544616" cy="3662541"/>
          </a:xfrm>
          <a:prstGeom prst="rect">
            <a:avLst/>
          </a:prstGeom>
        </p:spPr>
        <p:txBody>
          <a:bodyPr wrap="square">
            <a:spAutoFit/>
          </a:bodyPr>
          <a:lstStyle/>
          <a:p>
            <a:pPr>
              <a:spcBef>
                <a:spcPts val="600"/>
              </a:spcBef>
              <a:spcAft>
                <a:spcPts val="600"/>
              </a:spcAft>
            </a:pP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为了杀死这个</a:t>
            </a:r>
            <a:r>
              <a:rPr lang="zh-CN" altLang="en-US"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变异</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，需要满足以下条件：</a:t>
            </a:r>
            <a:endParaRPr lang="zh-CN" altLang="zh-CN" sz="2400" i="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1</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）测试数据必须对</a:t>
            </a:r>
            <a:r>
              <a:rPr lang="zh-CN" altLang="en-US"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变异</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和原始程序引起的不同状态覆盖。如：</a:t>
            </a:r>
            <a:r>
              <a:rPr lang="en-US"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a=1, b=0</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可以达到目的。</a:t>
            </a:r>
            <a:endParaRPr lang="zh-CN" altLang="zh-CN" sz="2400" i="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2</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c</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的值应该传播到程序输出，并被测试检查。</a:t>
            </a:r>
            <a:endParaRPr lang="zh-CN" altLang="zh-CN" sz="2400" i="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弱</a:t>
            </a:r>
            <a:r>
              <a:rPr lang="zh-CN" altLang="en-US"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变异</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覆盖需满足</a:t>
            </a:r>
            <a:r>
              <a:rPr lang="en-US"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(1)</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a:spcBef>
                <a:spcPts val="600"/>
              </a:spcBef>
              <a:spcAft>
                <a:spcPts val="600"/>
              </a:spcAft>
            </a:pP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强</a:t>
            </a:r>
            <a:r>
              <a:rPr lang="zh-CN" altLang="en-US"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变异</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覆盖需满足</a:t>
            </a:r>
            <a:r>
              <a:rPr lang="en-US"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(1)(2)</a:t>
            </a:r>
            <a:r>
              <a:rPr lang="zh-CN" altLang="zh-CN" sz="2400" i="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zh-CN" altLang="en-US" sz="2400" i="0" dirty="0">
              <a:latin typeface="Times New Roman" panose="02020603050405020304" pitchFamily="18" charset="0"/>
              <a:cs typeface="Times New Roman" panose="02020603050405020304" pitchFamily="18" charset="0"/>
            </a:endParaRPr>
          </a:p>
        </p:txBody>
      </p:sp>
      <p:sp>
        <p:nvSpPr>
          <p:cNvPr id="4" name="云形标注 3"/>
          <p:cNvSpPr/>
          <p:nvPr/>
        </p:nvSpPr>
        <p:spPr>
          <a:xfrm>
            <a:off x="6407696" y="4885720"/>
            <a:ext cx="2736304" cy="714559"/>
          </a:xfrm>
          <a:prstGeom prst="cloud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VS. Decision Coverage</a:t>
            </a:r>
            <a:endParaRPr lang="zh-CN"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475656" y="366695"/>
            <a:ext cx="6096740" cy="561975"/>
          </a:xfrm>
        </p:spPr>
        <p:txBody>
          <a:bodyPr/>
          <a:lstStyle/>
          <a:p>
            <a:pPr algn="ctr"/>
            <a:r>
              <a:rPr lang="zh-CN" altLang="en-US" dirty="0">
                <a:solidFill>
                  <a:srgbClr val="FFFF00"/>
                </a:solidFill>
              </a:rPr>
              <a:t>书写软件测试和质量分析报告</a:t>
            </a:r>
            <a:r>
              <a:rPr lang="zh-CN" altLang="en-US" dirty="0">
                <a:solidFill>
                  <a:srgbClr val="FF0000"/>
                </a:solidFill>
              </a:rPr>
              <a:t>之前</a:t>
            </a:r>
          </a:p>
        </p:txBody>
      </p:sp>
      <p:sp>
        <p:nvSpPr>
          <p:cNvPr id="5123" name="内容占位符 2"/>
          <p:cNvSpPr>
            <a:spLocks noGrp="1"/>
          </p:cNvSpPr>
          <p:nvPr>
            <p:ph idx="1"/>
          </p:nvPr>
        </p:nvSpPr>
        <p:spPr>
          <a:xfrm>
            <a:off x="755576" y="1556792"/>
            <a:ext cx="8208912" cy="4968552"/>
          </a:xfrm>
        </p:spPr>
        <p:txBody>
          <a:bodyPr/>
          <a:lstStyle/>
          <a:p>
            <a:pPr>
              <a:lnSpc>
                <a:spcPct val="140000"/>
              </a:lnSpc>
              <a:buFont typeface="Wingdings" panose="05000000000000000000" pitchFamily="2" charset="2"/>
              <a:buChar char="²"/>
            </a:pPr>
            <a:r>
              <a:rPr lang="zh-CN" altLang="zh-CN" sz="2400" dirty="0">
                <a:latin typeface="楷体" panose="02010609060101010101" charset="-122"/>
                <a:ea typeface="楷体" panose="02010609060101010101" charset="-122"/>
                <a:cs typeface="楷体" panose="02010609060101010101" charset="-122"/>
              </a:rPr>
              <a:t>是否完成了测试计划所要求的各项测试内容？</a:t>
            </a:r>
          </a:p>
          <a:p>
            <a:pPr>
              <a:lnSpc>
                <a:spcPct val="140000"/>
              </a:lnSpc>
              <a:buFont typeface="Wingdings" panose="05000000000000000000" pitchFamily="2" charset="2"/>
              <a:buChar char="²"/>
            </a:pPr>
            <a:r>
              <a:rPr lang="zh-CN" altLang="zh-CN" sz="2400" dirty="0">
                <a:latin typeface="楷体" panose="02010609060101010101" charset="-122"/>
                <a:ea typeface="楷体" panose="02010609060101010101" charset="-122"/>
                <a:cs typeface="楷体" panose="02010609060101010101" charset="-122"/>
              </a:rPr>
              <a:t>测试用例是否经过开发人员、产品经理的严格评审？</a:t>
            </a:r>
          </a:p>
          <a:p>
            <a:pPr>
              <a:lnSpc>
                <a:spcPct val="140000"/>
              </a:lnSpc>
              <a:buFont typeface="Wingdings" panose="05000000000000000000" pitchFamily="2" charset="2"/>
              <a:buChar char="²"/>
            </a:pPr>
            <a:r>
              <a:rPr lang="zh-CN" altLang="zh-CN" sz="2400" dirty="0">
                <a:latin typeface="楷体" panose="02010609060101010101" charset="-122"/>
                <a:ea typeface="楷体" panose="02010609060101010101" charset="-122"/>
                <a:cs typeface="楷体" panose="02010609060101010101" charset="-122"/>
              </a:rPr>
              <a:t>需要执行的测试用例是否百分之百地完成了？</a:t>
            </a:r>
          </a:p>
          <a:p>
            <a:pPr>
              <a:lnSpc>
                <a:spcPct val="140000"/>
              </a:lnSpc>
              <a:buFont typeface="Wingdings" panose="05000000000000000000" pitchFamily="2" charset="2"/>
              <a:buChar char="²"/>
            </a:pPr>
            <a:r>
              <a:rPr lang="zh-CN" sz="2400" dirty="0">
                <a:latin typeface="楷体" panose="02010609060101010101" charset="-122"/>
                <a:ea typeface="楷体" panose="02010609060101010101" charset="-122"/>
                <a:cs typeface="楷体" panose="02010609060101010101" charset="-122"/>
              </a:rPr>
              <a:t>单元测试</a:t>
            </a:r>
            <a:r>
              <a:rPr lang="zh-CN" altLang="en-US" sz="2400" dirty="0">
                <a:latin typeface="楷体" panose="02010609060101010101" charset="-122"/>
                <a:ea typeface="楷体" panose="02010609060101010101" charset="-122"/>
                <a:cs typeface="楷体" panose="02010609060101010101" charset="-122"/>
              </a:rPr>
              <a:t>的</a:t>
            </a:r>
            <a:r>
              <a:rPr lang="zh-CN" sz="2400" dirty="0">
                <a:latin typeface="楷体" panose="02010609060101010101" charset="-122"/>
                <a:ea typeface="楷体" panose="02010609060101010101" charset="-122"/>
                <a:cs typeface="楷体" panose="02010609060101010101" charset="-122"/>
              </a:rPr>
              <a:t>代码行覆盖率是否达到所设定的目标？</a:t>
            </a:r>
          </a:p>
          <a:p>
            <a:pPr>
              <a:lnSpc>
                <a:spcPct val="140000"/>
              </a:lnSpc>
              <a:buFont typeface="Wingdings" panose="05000000000000000000" pitchFamily="2" charset="2"/>
              <a:buChar char="²"/>
            </a:pPr>
            <a:r>
              <a:rPr lang="zh-CN" sz="2400" dirty="0">
                <a:latin typeface="楷体" panose="02010609060101010101" charset="-122"/>
                <a:ea typeface="楷体" panose="02010609060101010101" charset="-122"/>
                <a:cs typeface="楷体" panose="02010609060101010101" charset="-122"/>
              </a:rPr>
              <a:t>集成测试是否全面验证了所有接口及其参数？</a:t>
            </a:r>
          </a:p>
          <a:p>
            <a:pPr>
              <a:lnSpc>
                <a:spcPct val="140000"/>
              </a:lnSpc>
              <a:buFont typeface="Wingdings" panose="05000000000000000000" pitchFamily="2" charset="2"/>
              <a:buChar char="²"/>
            </a:pPr>
            <a:r>
              <a:rPr lang="zh-CN" sz="2400" dirty="0">
                <a:latin typeface="楷体" panose="02010609060101010101" charset="-122"/>
                <a:ea typeface="楷体" panose="02010609060101010101" charset="-122"/>
                <a:cs typeface="楷体" panose="02010609060101010101" charset="-122"/>
              </a:rPr>
              <a:t>系统测试是否包含了性能、兼容性、安全性、恢复性等各项测试？如果执行了，又是怎么进行的、结果如何？</a:t>
            </a:r>
          </a:p>
          <a:p>
            <a:pPr>
              <a:lnSpc>
                <a:spcPct val="140000"/>
              </a:lnSpc>
              <a:buFont typeface="Wingdings" panose="05000000000000000000" pitchFamily="2" charset="2"/>
              <a:buChar char="²"/>
            </a:pPr>
            <a:r>
              <a:rPr lang="zh-CN" sz="2400" dirty="0">
                <a:latin typeface="楷体" panose="02010609060101010101" charset="-122"/>
                <a:ea typeface="楷体" panose="02010609060101010101" charset="-122"/>
                <a:cs typeface="楷体" panose="02010609060101010101" charset="-122"/>
              </a:rPr>
              <a:t>所有严重的</a:t>
            </a:r>
            <a:r>
              <a:rPr lang="en-US" altLang="zh-CN" sz="2400" dirty="0">
                <a:latin typeface="楷体" panose="02010609060101010101" charset="-122"/>
                <a:ea typeface="楷体" panose="02010609060101010101" charset="-122"/>
                <a:cs typeface="楷体" panose="02010609060101010101" charset="-122"/>
              </a:rPr>
              <a:t>Bug</a:t>
            </a:r>
            <a:r>
              <a:rPr lang="zh-CN" sz="2400" dirty="0">
                <a:latin typeface="楷体" panose="02010609060101010101" charset="-122"/>
                <a:ea typeface="楷体" panose="02010609060101010101" charset="-122"/>
                <a:cs typeface="楷体" panose="02010609060101010101" charset="-122"/>
              </a:rPr>
              <a:t>都修正了？</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755576" y="1484785"/>
            <a:ext cx="7848872" cy="4680520"/>
          </a:xfrm>
        </p:spPr>
        <p:txBody>
          <a:bodyPr/>
          <a:lstStyle/>
          <a:p>
            <a:pPr marL="457200" indent="-457200">
              <a:buFont typeface="Arial" panose="020B0604020202020204" pitchFamily="34" charset="0"/>
              <a:buChar char="•"/>
            </a:pPr>
            <a:r>
              <a:rPr lang="zh-CN" altLang="zh-CN" sz="2800" dirty="0"/>
              <a:t>通过采用变异缺陷来</a:t>
            </a:r>
            <a:r>
              <a:rPr lang="zh-CN" altLang="zh-CN" sz="2800" dirty="0">
                <a:solidFill>
                  <a:srgbClr val="FF0000"/>
                </a:solidFill>
              </a:rPr>
              <a:t>模拟</a:t>
            </a:r>
            <a:r>
              <a:rPr lang="zh-CN" altLang="zh-CN" sz="2800" dirty="0"/>
              <a:t>被测软件的</a:t>
            </a:r>
            <a:r>
              <a:rPr lang="zh-CN" altLang="zh-CN" sz="2800" dirty="0">
                <a:solidFill>
                  <a:srgbClr val="FF0000"/>
                </a:solidFill>
              </a:rPr>
              <a:t>真实缺陷</a:t>
            </a:r>
            <a:r>
              <a:rPr lang="zh-CN" altLang="zh-CN" sz="2800" dirty="0"/>
              <a:t>，从而对研究人员提出的测试方法的有效性进行辅助评估</a:t>
            </a:r>
            <a:r>
              <a:rPr lang="zh-CN" altLang="en-US" sz="2800" dirty="0"/>
              <a:t>。</a:t>
            </a:r>
            <a:endParaRPr lang="en-US" altLang="zh-CN" sz="2800" dirty="0"/>
          </a:p>
          <a:p>
            <a:pPr marL="457200" indent="-457200">
              <a:buFont typeface="Arial" panose="020B0604020202020204" pitchFamily="34" charset="0"/>
              <a:buChar char="•"/>
            </a:pPr>
            <a:r>
              <a:rPr lang="zh-CN" altLang="zh-CN" sz="2800" dirty="0"/>
              <a:t>变异测试旨在</a:t>
            </a:r>
            <a:r>
              <a:rPr lang="zh-CN" altLang="zh-CN" sz="2800" dirty="0">
                <a:solidFill>
                  <a:srgbClr val="FF0000"/>
                </a:solidFill>
              </a:rPr>
              <a:t>找出有效的测试用例</a:t>
            </a:r>
            <a:r>
              <a:rPr lang="zh-CN" altLang="zh-CN" sz="2800" dirty="0"/>
              <a:t>，发现程序中真正的错误。传统的变异测试旨在寻找这些错误的子集，能尽量充分地近似描述这些</a:t>
            </a:r>
            <a:r>
              <a:rPr lang="en-US" altLang="zh-CN" sz="2800" dirty="0"/>
              <a:t>BUG</a:t>
            </a:r>
            <a:r>
              <a:rPr lang="zh-CN" altLang="zh-CN" sz="2800" dirty="0"/>
              <a:t>。</a:t>
            </a:r>
            <a:endParaRPr lang="en-US" altLang="zh-CN" sz="2800" dirty="0"/>
          </a:p>
          <a:p>
            <a:pPr marL="457200" indent="-457200">
              <a:buFont typeface="Arial" panose="020B0604020202020204" pitchFamily="34" charset="0"/>
              <a:buChar char="•"/>
            </a:pPr>
            <a:r>
              <a:rPr lang="zh-CN" altLang="zh-CN" sz="2800" dirty="0"/>
              <a:t>变异测试则提供了</a:t>
            </a:r>
            <a:r>
              <a:rPr lang="zh-CN" altLang="zh-CN" sz="2800" dirty="0">
                <a:solidFill>
                  <a:srgbClr val="FF0000"/>
                </a:solidFill>
              </a:rPr>
              <a:t>基于缺陷的对测试充分性进行度量</a:t>
            </a:r>
            <a:r>
              <a:rPr lang="zh-CN" altLang="zh-CN" sz="2800" dirty="0"/>
              <a:t>的角度，针对测试用例集的充分性进行评估和改进。</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buFont typeface="Arial" panose="020B0604020202020204" pitchFamily="34" charset="0"/>
              <a:buChar char="•"/>
            </a:pPr>
            <a:r>
              <a:rPr lang="zh-CN" altLang="zh-CN" sz="2800" dirty="0"/>
              <a:t>这个理论基于两条假设：</a:t>
            </a:r>
            <a:endParaRPr lang="en-US" altLang="zh-CN" sz="2800" dirty="0"/>
          </a:p>
          <a:p>
            <a:pPr marL="857250" lvl="1" indent="-457200">
              <a:buFont typeface="Arial" panose="020B0604020202020204" pitchFamily="34" charset="0"/>
              <a:buChar char="•"/>
            </a:pPr>
            <a:r>
              <a:rPr lang="en-US" altLang="zh-CN" sz="2800" dirty="0"/>
              <a:t>Competent Programmer Hypothesis(CPH) </a:t>
            </a:r>
          </a:p>
          <a:p>
            <a:pPr marL="1257300" lvl="2" indent="-457200">
              <a:buFont typeface="Arial" panose="020B0604020202020204" pitchFamily="34" charset="0"/>
              <a:buChar char="•"/>
            </a:pPr>
            <a:r>
              <a:rPr lang="zh-CN" altLang="zh-CN" sz="2800" dirty="0"/>
              <a:t>假设编程人员是有能力的，他们尽力去更好地开发程序，达到正确可行的结果，而不是搞破坏。</a:t>
            </a:r>
            <a:endParaRPr lang="en-US" altLang="zh-CN" sz="2800" dirty="0"/>
          </a:p>
          <a:p>
            <a:pPr marL="857250" lvl="1" indent="-457200">
              <a:buFont typeface="Arial" panose="020B0604020202020204" pitchFamily="34" charset="0"/>
              <a:buChar char="•"/>
            </a:pPr>
            <a:r>
              <a:rPr lang="en-US" altLang="zh-CN" sz="2800" dirty="0"/>
              <a:t>Coupling Effect(CE)</a:t>
            </a:r>
            <a:endParaRPr lang="zh-CN" altLang="zh-CN" sz="2800" dirty="0"/>
          </a:p>
          <a:p>
            <a:pPr marL="1257300" lvl="2" indent="-457200">
              <a:buFont typeface="Arial" panose="020B0604020202020204" pitchFamily="34" charset="0"/>
              <a:buChar char="•"/>
            </a:pPr>
            <a:r>
              <a:rPr lang="zh-CN" altLang="zh-CN" sz="2800" dirty="0"/>
              <a:t>关注在变异测试中错误的类别。</a:t>
            </a:r>
            <a:endParaRPr lang="en-US" altLang="zh-CN" sz="2800" dirty="0"/>
          </a:p>
          <a:p>
            <a:pPr marL="1257300" lvl="2" indent="-457200">
              <a:buFont typeface="Arial" panose="020B0604020202020204" pitchFamily="34" charset="0"/>
              <a:buChar char="•"/>
            </a:pPr>
            <a:r>
              <a:rPr lang="zh-CN" altLang="zh-CN" sz="2800" dirty="0"/>
              <a:t>复杂变异体往往是由诸多简单变异体组合而成。</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4" name="内容占位符 3"/>
          <p:cNvSpPr>
            <a:spLocks noGrp="1"/>
          </p:cNvSpPr>
          <p:nvPr>
            <p:ph idx="1"/>
          </p:nvPr>
        </p:nvSpPr>
        <p:spPr>
          <a:xfrm>
            <a:off x="1284340" y="5976689"/>
            <a:ext cx="7104084" cy="481345"/>
          </a:xfrm>
        </p:spPr>
        <p:txBody>
          <a:bodyPr/>
          <a:lstStyle/>
          <a:p>
            <a:pPr algn="ctr"/>
            <a:r>
              <a:rPr lang="zh-CN" altLang="en-US" dirty="0"/>
              <a:t>变异测试的流程</a:t>
            </a:r>
          </a:p>
        </p:txBody>
      </p:sp>
      <p:pic>
        <p:nvPicPr>
          <p:cNvPr id="5" name="图片 4" descr="https://images0.cnblogs.com/blog2015/757593/201505/271335490794607.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7704856" cy="417646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buFont typeface="Arial" panose="020B0604020202020204" pitchFamily="34" charset="0"/>
              <a:buChar char="•"/>
            </a:pPr>
            <a:r>
              <a:rPr lang="zh-CN" altLang="zh-CN" sz="2800" dirty="0"/>
              <a:t>变异算子</a:t>
            </a:r>
            <a:endParaRPr lang="en-US" altLang="zh-CN" sz="2800" dirty="0"/>
          </a:p>
          <a:p>
            <a:pPr marL="857250" lvl="1" indent="-457200">
              <a:buFont typeface="Arial" panose="020B0604020202020204" pitchFamily="34" charset="0"/>
              <a:buChar char="•"/>
            </a:pPr>
            <a:r>
              <a:rPr lang="zh-CN" altLang="zh-CN" sz="2800" dirty="0"/>
              <a:t>在符合语法规则前提下， 变异算子定义了从原有程序生成差别极小程序（即变异体） 的转换规则。</a:t>
            </a:r>
            <a:endParaRPr lang="zh-CN" altLang="en-US" sz="2800" dirty="0"/>
          </a:p>
        </p:txBody>
      </p:sp>
      <p:pic>
        <p:nvPicPr>
          <p:cNvPr id="7" name="图片 6" descr="https://images0.cnblogs.com/blog2015/757593/201505/271555300163097.png"/>
          <p:cNvPicPr/>
          <p:nvPr/>
        </p:nvPicPr>
        <p:blipFill rotWithShape="1">
          <a:blip r:embed="rId2">
            <a:extLst>
              <a:ext uri="{28A0092B-C50C-407E-A947-70E740481C1C}">
                <a14:useLocalDpi xmlns:a14="http://schemas.microsoft.com/office/drawing/2010/main" val="0"/>
              </a:ext>
            </a:extLst>
          </a:blip>
          <a:srcRect t="16862"/>
          <a:stretch>
            <a:fillRect/>
          </a:stretch>
        </p:blipFill>
        <p:spPr bwMode="auto">
          <a:xfrm>
            <a:off x="1850257" y="3789040"/>
            <a:ext cx="5458047" cy="21602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3888432" cy="4896543"/>
          </a:xfrm>
        </p:spPr>
        <p:txBody>
          <a:bodyPr/>
          <a:lstStyle/>
          <a:p>
            <a:pPr marL="457200" indent="-457200">
              <a:buFont typeface="Arial" panose="020B0604020202020204" pitchFamily="34" charset="0"/>
              <a:buChar char="•"/>
            </a:pPr>
            <a:r>
              <a:rPr lang="en-US" altLang="zh-CN" sz="2800" dirty="0"/>
              <a:t>1987</a:t>
            </a:r>
            <a:r>
              <a:rPr lang="zh-CN" altLang="zh-CN" sz="2800" dirty="0"/>
              <a:t>年针对</a:t>
            </a:r>
            <a:r>
              <a:rPr lang="en-US" altLang="zh-CN" sz="2800" dirty="0"/>
              <a:t> Fortran77</a:t>
            </a:r>
            <a:r>
              <a:rPr lang="zh-CN" altLang="zh-CN" sz="2800" dirty="0"/>
              <a:t>首次定义了</a:t>
            </a:r>
            <a:r>
              <a:rPr lang="en-US" altLang="zh-CN" sz="2800" dirty="0"/>
              <a:t> 22</a:t>
            </a:r>
            <a:r>
              <a:rPr lang="zh-CN" altLang="zh-CN" sz="2800" dirty="0"/>
              <a:t>种变异算子</a:t>
            </a:r>
            <a:endParaRPr lang="zh-CN" altLang="en-US" sz="2800" dirty="0"/>
          </a:p>
        </p:txBody>
      </p:sp>
      <p:pic>
        <p:nvPicPr>
          <p:cNvPr id="5" name="图片 4" descr="https://images0.cnblogs.com/blog2015/757593/201505/271559347984979.png"/>
          <p:cNvPicPr/>
          <p:nvPr/>
        </p:nvPicPr>
        <p:blipFill>
          <a:blip r:embed="rId2">
            <a:extLst>
              <a:ext uri="{28A0092B-C50C-407E-A947-70E740481C1C}">
                <a14:useLocalDpi xmlns:a14="http://schemas.microsoft.com/office/drawing/2010/main" val="0"/>
              </a:ext>
            </a:extLst>
          </a:blip>
          <a:srcRect/>
          <a:stretch>
            <a:fillRect/>
          </a:stretch>
        </p:blipFill>
        <p:spPr bwMode="auto">
          <a:xfrm>
            <a:off x="4017812" y="926082"/>
            <a:ext cx="3794547" cy="593191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buFont typeface="Arial" panose="020B0604020202020204" pitchFamily="34" charset="0"/>
              <a:buChar char="•"/>
            </a:pPr>
            <a:r>
              <a:rPr lang="zh-CN" altLang="en-US" sz="2800" dirty="0"/>
              <a:t>常见</a:t>
            </a:r>
            <a:r>
              <a:rPr lang="zh-CN" altLang="zh-CN" sz="2800" dirty="0"/>
              <a:t>变异算子</a:t>
            </a:r>
            <a:endParaRPr lang="en-US" altLang="zh-CN"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 y="2420888"/>
            <a:ext cx="8969232" cy="25202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buFont typeface="Arial" panose="020B0604020202020204" pitchFamily="34" charset="0"/>
              <a:buChar char="•"/>
            </a:pPr>
            <a:r>
              <a:rPr lang="zh-CN" altLang="zh-CN" sz="2800" dirty="0"/>
              <a:t>在完成变异算子设计后，通过在原有被测程序上执行变异算子可以生成大量变异体</a:t>
            </a:r>
            <a:r>
              <a:rPr lang="en-US" altLang="zh-CN" sz="2800" dirty="0"/>
              <a:t>M</a:t>
            </a:r>
            <a:r>
              <a:rPr lang="zh-CN" altLang="zh-CN" sz="2800" dirty="0"/>
              <a:t>，在变异测试中，变异体一般被视为含缺陷程序。</a:t>
            </a:r>
            <a:endParaRPr lang="en-US" altLang="zh-CN" sz="2800" dirty="0"/>
          </a:p>
          <a:p>
            <a:pPr marL="457200" indent="-457200">
              <a:buFont typeface="Arial" panose="020B0604020202020204" pitchFamily="34" charset="0"/>
              <a:buChar char="•"/>
            </a:pPr>
            <a:r>
              <a:rPr lang="zh-CN" altLang="zh-CN" sz="2800" dirty="0"/>
              <a:t>根据执行变异算子的次数，可以将变异体分为一阶变异体和高阶变异体</a:t>
            </a:r>
            <a:endParaRPr lang="en-US" altLang="zh-CN" sz="2800" dirty="0"/>
          </a:p>
          <a:p>
            <a:pPr marL="857250" lvl="1" indent="-457200">
              <a:buFont typeface="Arial" panose="020B0604020202020204" pitchFamily="34" charset="0"/>
              <a:buChar char="•"/>
            </a:pPr>
            <a:r>
              <a:rPr lang="zh-CN" altLang="zh-CN" sz="2400" dirty="0"/>
              <a:t>（一阶变异体） 在原有程序</a:t>
            </a:r>
            <a:r>
              <a:rPr lang="en-US" altLang="zh-CN" sz="2400" dirty="0"/>
              <a:t> p </a:t>
            </a:r>
            <a:r>
              <a:rPr lang="zh-CN" altLang="zh-CN" sz="2400" dirty="0"/>
              <a:t>上执行</a:t>
            </a:r>
            <a:r>
              <a:rPr lang="zh-CN" altLang="zh-CN" sz="2400" dirty="0">
                <a:solidFill>
                  <a:srgbClr val="FF0000"/>
                </a:solidFill>
              </a:rPr>
              <a:t>单一</a:t>
            </a:r>
            <a:r>
              <a:rPr lang="zh-CN" altLang="zh-CN" sz="2400" dirty="0"/>
              <a:t>变异算子并形成变异体</a:t>
            </a:r>
            <a:r>
              <a:rPr lang="en-US" altLang="zh-CN" sz="2400" dirty="0"/>
              <a:t> p</a:t>
            </a:r>
            <a:r>
              <a:rPr lang="zh-CN" altLang="zh-CN" sz="2400" dirty="0"/>
              <a:t>′ ，则称</a:t>
            </a:r>
            <a:r>
              <a:rPr lang="en-US" altLang="zh-CN" sz="2400" dirty="0"/>
              <a:t>p</a:t>
            </a:r>
            <a:r>
              <a:rPr lang="zh-CN" altLang="zh-CN" sz="2400" dirty="0"/>
              <a:t>′为</a:t>
            </a:r>
            <a:r>
              <a:rPr lang="en-US" altLang="zh-CN" sz="2400" dirty="0"/>
              <a:t>p</a:t>
            </a:r>
            <a:r>
              <a:rPr lang="zh-CN" altLang="zh-CN" sz="2400" dirty="0"/>
              <a:t>的一阶变异体。</a:t>
            </a:r>
          </a:p>
          <a:p>
            <a:pPr marL="857250" lvl="1" indent="-457200">
              <a:buFont typeface="Arial" panose="020B0604020202020204" pitchFamily="34" charset="0"/>
              <a:buChar char="•"/>
            </a:pPr>
            <a:r>
              <a:rPr lang="zh-CN" altLang="zh-CN" sz="2400" dirty="0"/>
              <a:t>（高阶变异体） 在原有程序</a:t>
            </a:r>
            <a:r>
              <a:rPr lang="en-US" altLang="zh-CN" sz="2400" dirty="0"/>
              <a:t> p </a:t>
            </a:r>
            <a:r>
              <a:rPr lang="zh-CN" altLang="zh-CN" sz="2400" dirty="0"/>
              <a:t>上依次执行</a:t>
            </a:r>
            <a:r>
              <a:rPr lang="zh-CN" altLang="zh-CN" sz="2400" dirty="0">
                <a:solidFill>
                  <a:srgbClr val="FF0000"/>
                </a:solidFill>
              </a:rPr>
              <a:t>多次</a:t>
            </a:r>
            <a:r>
              <a:rPr lang="zh-CN" altLang="zh-CN" sz="2400" dirty="0"/>
              <a:t>变异算子并形成变异体</a:t>
            </a:r>
            <a:r>
              <a:rPr lang="en-US" altLang="zh-CN" sz="2400" dirty="0"/>
              <a:t> p</a:t>
            </a:r>
            <a:r>
              <a:rPr lang="zh-CN" altLang="zh-CN" sz="2400" dirty="0"/>
              <a:t>′ ，则称</a:t>
            </a:r>
            <a:r>
              <a:rPr lang="en-US" altLang="zh-CN" sz="2400" dirty="0"/>
              <a:t> p</a:t>
            </a:r>
            <a:r>
              <a:rPr lang="zh-CN" altLang="zh-CN" sz="2400" dirty="0"/>
              <a:t>′ 为</a:t>
            </a:r>
            <a:r>
              <a:rPr lang="en-US" altLang="zh-CN" sz="2400" dirty="0"/>
              <a:t> p </a:t>
            </a:r>
            <a:r>
              <a:rPr lang="zh-CN" altLang="zh-CN" sz="2400" dirty="0"/>
              <a:t>的高阶变异体。若在</a:t>
            </a:r>
            <a:r>
              <a:rPr lang="en-US" altLang="zh-CN" sz="2400" dirty="0"/>
              <a:t> p </a:t>
            </a:r>
            <a:r>
              <a:rPr lang="zh-CN" altLang="zh-CN" sz="2400" dirty="0"/>
              <a:t>上依次执行</a:t>
            </a:r>
            <a:r>
              <a:rPr lang="en-US" altLang="zh-CN" sz="2400" dirty="0"/>
              <a:t> k </a:t>
            </a:r>
            <a:r>
              <a:rPr lang="zh-CN" altLang="zh-CN" sz="2400" dirty="0"/>
              <a:t>次变异算子并形成变异体</a:t>
            </a:r>
            <a:r>
              <a:rPr lang="en-US" altLang="zh-CN" sz="2400" dirty="0"/>
              <a:t> p</a:t>
            </a:r>
            <a:r>
              <a:rPr lang="zh-CN" altLang="zh-CN" sz="2400" dirty="0"/>
              <a:t>′ ， 则称</a:t>
            </a:r>
            <a:r>
              <a:rPr lang="en-US" altLang="zh-CN" sz="2400" dirty="0"/>
              <a:t> p</a:t>
            </a:r>
            <a:r>
              <a:rPr lang="zh-CN" altLang="zh-CN" sz="2400" dirty="0"/>
              <a:t>′ 为</a:t>
            </a:r>
            <a:r>
              <a:rPr lang="en-US" altLang="zh-CN" sz="2400" dirty="0"/>
              <a:t> p </a:t>
            </a:r>
            <a:r>
              <a:rPr lang="zh-CN" altLang="zh-CN" sz="2400" dirty="0"/>
              <a:t>的</a:t>
            </a:r>
            <a:r>
              <a:rPr lang="en-US" altLang="zh-CN" sz="2400" dirty="0"/>
              <a:t> k </a:t>
            </a:r>
            <a:r>
              <a:rPr lang="zh-CN" altLang="zh-CN" sz="2400" dirty="0"/>
              <a:t>阶变异体。</a:t>
            </a: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buFont typeface="Arial" panose="020B0604020202020204" pitchFamily="34" charset="0"/>
              <a:buChar char="•"/>
            </a:pPr>
            <a:r>
              <a:rPr lang="zh-CN" altLang="zh-CN" sz="2800" dirty="0"/>
              <a:t>高阶变异体实例</a:t>
            </a:r>
            <a:endParaRPr lang="en-US" altLang="zh-CN" sz="2400" dirty="0"/>
          </a:p>
        </p:txBody>
      </p:sp>
      <p:pic>
        <p:nvPicPr>
          <p:cNvPr id="4" name="图片 3" descr="https://images0.cnblogs.com/blog2015/757593/201506/240926334391082.png"/>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12776"/>
            <a:ext cx="5616624" cy="5328592"/>
          </a:xfrm>
          <a:prstGeom prst="rect">
            <a:avLst/>
          </a:prstGeom>
          <a:noFill/>
          <a:ln>
            <a:noFill/>
          </a:ln>
        </p:spPr>
      </p:pic>
      <p:sp>
        <p:nvSpPr>
          <p:cNvPr id="5" name="矩形 4"/>
          <p:cNvSpPr/>
          <p:nvPr/>
        </p:nvSpPr>
        <p:spPr>
          <a:xfrm>
            <a:off x="6948264" y="2420888"/>
            <a:ext cx="1872208"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buFont typeface="Arial" panose="020B0604020202020204" pitchFamily="34" charset="0"/>
              <a:buChar char="•"/>
            </a:pPr>
            <a:r>
              <a:rPr lang="zh-CN" altLang="zh-CN" sz="2800" dirty="0"/>
              <a:t>高阶变异体实例</a:t>
            </a:r>
            <a:endParaRPr lang="en-US" altLang="zh-CN" sz="2400" dirty="0"/>
          </a:p>
        </p:txBody>
      </p:sp>
      <p:pic>
        <p:nvPicPr>
          <p:cNvPr id="4" name="图片 3" descr="https://images0.cnblogs.com/blog2015/757593/201506/240926334391082.png"/>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12776"/>
            <a:ext cx="5616624" cy="532859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2943214"/>
            <a:ext cx="4861981" cy="3894157"/>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402" y="701893"/>
            <a:ext cx="4762913" cy="218713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2656"/>
            <a:ext cx="4413402" cy="2544280"/>
          </a:xfrm>
          <a:prstGeom prst="rect">
            <a:avLst/>
          </a:prstGeom>
        </p:spPr>
      </p:pic>
      <p:sp>
        <p:nvSpPr>
          <p:cNvPr id="8" name="文本框 7"/>
          <p:cNvSpPr txBox="1"/>
          <p:nvPr/>
        </p:nvSpPr>
        <p:spPr>
          <a:xfrm>
            <a:off x="6794858" y="4797152"/>
            <a:ext cx="1881598" cy="369332"/>
          </a:xfrm>
          <a:prstGeom prst="rect">
            <a:avLst/>
          </a:prstGeom>
          <a:noFill/>
        </p:spPr>
        <p:txBody>
          <a:bodyPr wrap="square" rtlCol="0">
            <a:spAutoFit/>
          </a:bodyPr>
          <a:lstStyle/>
          <a:p>
            <a:r>
              <a:rPr lang="en-US" altLang="zh-CN" b="1" i="0" dirty="0">
                <a:solidFill>
                  <a:srgbClr val="FF0000"/>
                </a:solidFill>
              </a:rPr>
              <a:t>Bug</a:t>
            </a:r>
            <a:r>
              <a:rPr lang="zh-CN" altLang="en-US" b="1" i="0" dirty="0">
                <a:solidFill>
                  <a:srgbClr val="FF0000"/>
                </a:solidFill>
              </a:rPr>
              <a:t>的非单调性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552" y="332656"/>
            <a:ext cx="7704137" cy="661988"/>
          </a:xfrm>
        </p:spPr>
        <p:txBody>
          <a:bodyPr/>
          <a:lstStyle/>
          <a:p>
            <a:pPr algn="ctr" eaLnBrk="1" hangingPunct="1"/>
            <a:r>
              <a:rPr lang="zh-CN" altLang="en-US" sz="3200" b="1" dirty="0">
                <a:solidFill>
                  <a:srgbClr val="FFFF00"/>
                </a:solidFill>
                <a:latin typeface="+mj-ea"/>
              </a:rPr>
              <a:t>测试和软件质量分析报告</a:t>
            </a:r>
            <a:r>
              <a:rPr lang="zh-CN" altLang="en-US" sz="3200" dirty="0">
                <a:solidFill>
                  <a:srgbClr val="FFFF00"/>
                </a:solidFill>
                <a:latin typeface="+mj-ea"/>
              </a:rPr>
              <a:t> </a:t>
            </a:r>
          </a:p>
        </p:txBody>
      </p:sp>
      <p:sp>
        <p:nvSpPr>
          <p:cNvPr id="6148" name="Rectangle 5"/>
          <p:cNvSpPr>
            <a:spLocks noChangeArrowheads="1"/>
          </p:cNvSpPr>
          <p:nvPr/>
        </p:nvSpPr>
        <p:spPr bwMode="auto">
          <a:xfrm>
            <a:off x="827584" y="1988840"/>
            <a:ext cx="6048151" cy="3139321"/>
          </a:xfrm>
          <a:prstGeom prst="rect">
            <a:avLst/>
          </a:prstGeom>
          <a:noFill/>
          <a:ln w="9525">
            <a:noFill/>
            <a:miter lim="800000"/>
          </a:ln>
        </p:spPr>
        <p:txBody>
          <a:bodyPr wrap="square" lIns="0" tIns="0" rIns="0" bIns="0">
            <a:spAutoFit/>
          </a:bodyPr>
          <a:lstStyle/>
          <a:p>
            <a:pPr marL="457200" indent="-457200">
              <a:lnSpc>
                <a:spcPct val="150000"/>
              </a:lnSpc>
              <a:buFont typeface="Arial" panose="020B0604020202020204" pitchFamily="34" charset="0"/>
              <a:buChar char="•"/>
            </a:pPr>
            <a:r>
              <a:rPr lang="zh-CN" altLang="en-US" sz="2800" b="1" i="0" dirty="0">
                <a:solidFill>
                  <a:srgbClr val="FF0000"/>
                </a:solidFill>
              </a:rPr>
              <a:t>什么是质量度量</a:t>
            </a:r>
          </a:p>
          <a:p>
            <a:pPr marL="457200" indent="-457200">
              <a:lnSpc>
                <a:spcPct val="150000"/>
              </a:lnSpc>
              <a:buFont typeface="Arial" panose="020B0604020202020204" pitchFamily="34" charset="0"/>
              <a:buChar char="•"/>
            </a:pPr>
            <a:r>
              <a:rPr lang="zh-CN" altLang="en-US" sz="2800" b="1" i="0" dirty="0"/>
              <a:t>基于覆盖的质量评估</a:t>
            </a:r>
            <a:endParaRPr lang="en-US" altLang="zh-CN" sz="2800" b="1" i="0" dirty="0"/>
          </a:p>
          <a:p>
            <a:pPr marL="457200" indent="-457200">
              <a:lnSpc>
                <a:spcPct val="150000"/>
              </a:lnSpc>
              <a:buFont typeface="Arial" panose="020B0604020202020204" pitchFamily="34" charset="0"/>
              <a:buChar char="•"/>
            </a:pPr>
            <a:r>
              <a:rPr lang="zh-CN" altLang="en-US" sz="2800" b="1" i="0" dirty="0"/>
              <a:t>基于缺陷分析的质量评估</a:t>
            </a:r>
          </a:p>
          <a:p>
            <a:pPr marL="457200" indent="-457200">
              <a:lnSpc>
                <a:spcPct val="150000"/>
              </a:lnSpc>
              <a:buFont typeface="Arial" panose="020B0604020202020204" pitchFamily="34" charset="0"/>
              <a:buChar char="•"/>
            </a:pPr>
            <a:r>
              <a:rPr lang="zh-CN" altLang="en-US" sz="2800" b="1" i="0" dirty="0"/>
              <a:t>测试报告的具体内容</a:t>
            </a:r>
            <a:endParaRPr lang="en-US" altLang="zh-CN" sz="2800" b="1" i="0" dirty="0"/>
          </a:p>
          <a:p>
            <a:pPr>
              <a:lnSpc>
                <a:spcPct val="150000"/>
              </a:lnSpc>
            </a:pPr>
            <a:endParaRPr lang="zh-CN" altLang="en-US" sz="2400" b="1" i="1" dirty="0"/>
          </a:p>
        </p:txBody>
      </p:sp>
      <p:pic>
        <p:nvPicPr>
          <p:cNvPr id="6149" name="Picture 6" descr="MCBD06630_0000[1]"/>
          <p:cNvPicPr>
            <a:picLocks noChangeAspect="1" noChangeArrowheads="1"/>
          </p:cNvPicPr>
          <p:nvPr/>
        </p:nvPicPr>
        <p:blipFill>
          <a:blip r:embed="rId3" cstate="print"/>
          <a:srcRect/>
          <a:stretch>
            <a:fillRect/>
          </a:stretch>
        </p:blipFill>
        <p:spPr bwMode="auto">
          <a:xfrm>
            <a:off x="5652120" y="4005064"/>
            <a:ext cx="3095625" cy="2468562"/>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514350" indent="-514350">
              <a:buFont typeface="Arial" panose="020B0604020202020204" pitchFamily="34" charset="0"/>
              <a:buChar char="•"/>
            </a:pPr>
            <a:r>
              <a:rPr lang="zh-CN" altLang="zh-CN" sz="2800" dirty="0"/>
              <a:t>可杀除变异体</a:t>
            </a:r>
            <a:endParaRPr lang="en-US" altLang="zh-CN" sz="2800" dirty="0"/>
          </a:p>
          <a:p>
            <a:pPr marL="914400" lvl="1" indent="-514350">
              <a:buFont typeface="Arial" panose="020B0604020202020204" pitchFamily="34" charset="0"/>
              <a:buChar char="•"/>
            </a:pPr>
            <a:r>
              <a:rPr lang="zh-CN" altLang="zh-CN" sz="2800" dirty="0"/>
              <a:t>若存在测试用例</a:t>
            </a:r>
            <a:r>
              <a:rPr lang="en-US" altLang="zh-CN" sz="2800" dirty="0"/>
              <a:t> t</a:t>
            </a:r>
            <a:r>
              <a:rPr lang="zh-CN" altLang="zh-CN" sz="2800" dirty="0"/>
              <a:t>，在变异体</a:t>
            </a:r>
            <a:r>
              <a:rPr lang="en-US" altLang="zh-CN" sz="2800" dirty="0"/>
              <a:t> p</a:t>
            </a:r>
            <a:r>
              <a:rPr lang="zh-CN" altLang="zh-CN" sz="2800" dirty="0"/>
              <a:t>′ 和原有程序</a:t>
            </a:r>
            <a:r>
              <a:rPr lang="en-US" altLang="zh-CN" sz="2800" dirty="0"/>
              <a:t> p </a:t>
            </a:r>
            <a:r>
              <a:rPr lang="zh-CN" altLang="zh-CN" sz="2800" dirty="0"/>
              <a:t>上的执行结果不一致， 则称该变异体</a:t>
            </a:r>
            <a:r>
              <a:rPr lang="en-US" altLang="zh-CN" sz="2800" dirty="0"/>
              <a:t> p</a:t>
            </a:r>
            <a:r>
              <a:rPr lang="zh-CN" altLang="zh-CN" sz="2800" dirty="0"/>
              <a:t>′ 相对于测试用例集</a:t>
            </a:r>
            <a:r>
              <a:rPr lang="en-US" altLang="zh-CN" sz="2800" dirty="0"/>
              <a:t> T </a:t>
            </a:r>
            <a:r>
              <a:rPr lang="zh-CN" altLang="zh-CN" sz="2800" dirty="0"/>
              <a:t>是可杀除变异体。</a:t>
            </a:r>
          </a:p>
        </p:txBody>
      </p:sp>
      <p:sp>
        <p:nvSpPr>
          <p:cNvPr id="4" name="矩形 3"/>
          <p:cNvSpPr/>
          <p:nvPr/>
        </p:nvSpPr>
        <p:spPr>
          <a:xfrm>
            <a:off x="323528" y="4005064"/>
            <a:ext cx="8352928" cy="954107"/>
          </a:xfrm>
          <a:prstGeom prst="rect">
            <a:avLst/>
          </a:prstGeom>
        </p:spPr>
        <p:txBody>
          <a:bodyPr wrap="square">
            <a:spAutoFit/>
          </a:bodyPr>
          <a:lstStyle/>
          <a:p>
            <a:r>
              <a:rPr lang="en-US" altLang="zh-CN" sz="2800" b="1" i="0" dirty="0"/>
              <a:t>mutation score = number of mutants killed /            				total number of mutants</a:t>
            </a:r>
            <a:r>
              <a:rPr lang="en-US" altLang="zh-CN" sz="2800" i="0" dirty="0"/>
              <a:t> </a:t>
            </a:r>
            <a:endParaRPr lang="zh-CN" altLang="en-US" sz="2800" i="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514350" indent="-514350">
              <a:buFont typeface="Arial" panose="020B0604020202020204" pitchFamily="34" charset="0"/>
              <a:buChar char="•"/>
            </a:pPr>
            <a:r>
              <a:rPr lang="zh-CN" altLang="zh-CN" sz="2800" dirty="0"/>
              <a:t>可存活变异体</a:t>
            </a:r>
            <a:endParaRPr lang="en-US" altLang="zh-CN" sz="2800" dirty="0"/>
          </a:p>
          <a:p>
            <a:pPr marL="914400" lvl="1" indent="-514350">
              <a:buFont typeface="Arial" panose="020B0604020202020204" pitchFamily="34" charset="0"/>
              <a:buChar char="•"/>
            </a:pPr>
            <a:r>
              <a:rPr lang="zh-CN" altLang="zh-CN" sz="2800" dirty="0"/>
              <a:t>若不存在任何测试用例</a:t>
            </a:r>
            <a:r>
              <a:rPr lang="en-US" altLang="zh-CN" sz="2800" dirty="0"/>
              <a:t>t </a:t>
            </a:r>
            <a:r>
              <a:rPr lang="zh-CN" altLang="zh-CN" sz="2800" dirty="0"/>
              <a:t>， 在变异体</a:t>
            </a:r>
            <a:r>
              <a:rPr lang="en-US" altLang="zh-CN" sz="2800" dirty="0"/>
              <a:t> p</a:t>
            </a:r>
            <a:r>
              <a:rPr lang="zh-CN" altLang="zh-CN" sz="2800" dirty="0"/>
              <a:t>′ 和原有程序</a:t>
            </a:r>
            <a:r>
              <a:rPr lang="en-US" altLang="zh-CN" sz="2800" dirty="0"/>
              <a:t> p </a:t>
            </a:r>
            <a:r>
              <a:rPr lang="zh-CN" altLang="zh-CN" sz="2800" dirty="0"/>
              <a:t>上的执行结果不一致， 则称该变异体</a:t>
            </a:r>
            <a:r>
              <a:rPr lang="en-US" altLang="zh-CN" sz="2800" dirty="0"/>
              <a:t> p</a:t>
            </a:r>
            <a:r>
              <a:rPr lang="zh-CN" altLang="zh-CN" sz="2800" dirty="0"/>
              <a:t>′ 相对于测试用例集</a:t>
            </a:r>
            <a:r>
              <a:rPr lang="en-US" altLang="zh-CN" sz="2800" dirty="0"/>
              <a:t> T </a:t>
            </a:r>
            <a:r>
              <a:rPr lang="zh-CN" altLang="zh-CN" sz="2800" dirty="0"/>
              <a:t>是可存活变异体。</a:t>
            </a:r>
            <a:endParaRPr lang="en-US" altLang="zh-CN" sz="2800" dirty="0"/>
          </a:p>
          <a:p>
            <a:pPr marL="914400" lvl="1" indent="-514350">
              <a:buFont typeface="Arial" panose="020B0604020202020204" pitchFamily="34" charset="0"/>
              <a:buChar char="•"/>
            </a:pPr>
            <a:r>
              <a:rPr lang="zh-CN" altLang="zh-CN" sz="2800" dirty="0"/>
              <a:t>一部分可存活变异体通过设计新的测试用例可以转化成可杀除变异体，剩余的可存活变异体则可能是</a:t>
            </a:r>
            <a:r>
              <a:rPr lang="zh-CN" altLang="zh-CN" sz="2800" dirty="0">
                <a:solidFill>
                  <a:srgbClr val="FF0000"/>
                </a:solidFill>
              </a:rPr>
              <a:t>等价变异体</a:t>
            </a:r>
            <a:r>
              <a:rPr lang="zh-CN" altLang="zh-CN" sz="2800" dirty="0"/>
              <a:t>。</a:t>
            </a:r>
            <a:endParaRPr lang="en-US"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514350" indent="-514350">
              <a:buFont typeface="Arial" panose="020B0604020202020204" pitchFamily="34" charset="0"/>
              <a:buChar char="•"/>
            </a:pPr>
            <a:r>
              <a:rPr lang="zh-CN" altLang="zh-CN" sz="2800" dirty="0"/>
              <a:t>等价变异体</a:t>
            </a:r>
            <a:endParaRPr lang="en-US" altLang="zh-CN" sz="2800" dirty="0"/>
          </a:p>
          <a:p>
            <a:pPr marL="914400" lvl="1" indent="-514350">
              <a:buFont typeface="Arial" panose="020B0604020202020204" pitchFamily="34" charset="0"/>
              <a:buChar char="•"/>
            </a:pPr>
            <a:r>
              <a:rPr lang="zh-CN" altLang="zh-CN" sz="2800" dirty="0"/>
              <a:t>若变异体</a:t>
            </a:r>
            <a:r>
              <a:rPr lang="en-US" altLang="zh-CN" sz="2800" dirty="0"/>
              <a:t> p</a:t>
            </a:r>
            <a:r>
              <a:rPr lang="zh-CN" altLang="zh-CN" sz="2800" dirty="0"/>
              <a:t>′ 与原有程序</a:t>
            </a:r>
            <a:r>
              <a:rPr lang="en-US" altLang="zh-CN" sz="2800" dirty="0"/>
              <a:t> p </a:t>
            </a:r>
            <a:r>
              <a:rPr lang="zh-CN" altLang="zh-CN" sz="2800" dirty="0"/>
              <a:t>在语法上存在差异， 但在语义上与</a:t>
            </a:r>
            <a:r>
              <a:rPr lang="en-US" altLang="zh-CN" sz="2800" dirty="0"/>
              <a:t> p </a:t>
            </a:r>
            <a:r>
              <a:rPr lang="zh-CN" altLang="zh-CN" sz="2800" dirty="0"/>
              <a:t>保持一致， 则称</a:t>
            </a:r>
            <a:r>
              <a:rPr lang="en-US" altLang="zh-CN" sz="2800" dirty="0"/>
              <a:t>p</a:t>
            </a:r>
            <a:r>
              <a:rPr lang="zh-CN" altLang="zh-CN" sz="2800" dirty="0"/>
              <a:t>′ 是</a:t>
            </a:r>
            <a:r>
              <a:rPr lang="en-US" altLang="zh-CN" sz="2800" dirty="0"/>
              <a:t> p </a:t>
            </a:r>
            <a:r>
              <a:rPr lang="zh-CN" altLang="zh-CN" sz="2800" dirty="0"/>
              <a:t>的等价变异体。</a:t>
            </a:r>
            <a:endParaRPr lang="en-US" altLang="zh-CN" sz="2400" dirty="0"/>
          </a:p>
        </p:txBody>
      </p:sp>
      <p:pic>
        <p:nvPicPr>
          <p:cNvPr id="4" name="图片 3" descr="https://images0.cnblogs.com/blog2015/757593/201506/240928592836459.png"/>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861048"/>
            <a:ext cx="6912768" cy="194421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buFont typeface="Arial" panose="020B0604020202020204" pitchFamily="34" charset="0"/>
              <a:buChar char="•"/>
            </a:pPr>
            <a:r>
              <a:rPr lang="zh-CN" altLang="zh-CN" sz="2800" dirty="0"/>
              <a:t>等价变异体检测</a:t>
            </a:r>
          </a:p>
          <a:p>
            <a:pPr marL="857250" lvl="1" indent="-457200">
              <a:buFont typeface="Arial" panose="020B0604020202020204" pitchFamily="34" charset="0"/>
              <a:buChar char="•"/>
            </a:pPr>
            <a:r>
              <a:rPr lang="zh-CN" altLang="zh-CN" sz="2800" dirty="0"/>
              <a:t>是一个不可判定问题，因此需要测试人员借助手工方式予以完成。</a:t>
            </a:r>
            <a:endParaRPr lang="en-US" altLang="zh-CN" sz="2800" dirty="0"/>
          </a:p>
          <a:p>
            <a:pPr marL="857250" lvl="1" indent="-457200">
              <a:buFont typeface="Arial" panose="020B0604020202020204" pitchFamily="34" charset="0"/>
              <a:buChar char="•"/>
            </a:pPr>
            <a:r>
              <a:rPr lang="zh-CN" altLang="zh-CN" sz="2800" dirty="0"/>
              <a:t>等价变异体在语法层次上有微小的差别，但是在语义层次上是一致的。</a:t>
            </a:r>
            <a:endParaRPr lang="en-US" altLang="zh-CN" sz="2800" dirty="0"/>
          </a:p>
          <a:p>
            <a:pPr marL="857250" lvl="1" indent="-457200">
              <a:buFont typeface="Arial" panose="020B0604020202020204" pitchFamily="34" charset="0"/>
              <a:buChar char="•"/>
            </a:pPr>
            <a:r>
              <a:rPr lang="zh-CN" altLang="zh-CN" sz="2800" dirty="0"/>
              <a:t>有研究人员发现，在生成的大量变异体中，等价变异体所占比例一般介于</a:t>
            </a:r>
            <a:r>
              <a:rPr lang="en-US" altLang="zh-CN" sz="2800" dirty="0"/>
              <a:t>10%~40%</a:t>
            </a:r>
            <a:r>
              <a:rPr lang="zh-CN" altLang="zh-CN" sz="2800" dirty="0"/>
              <a:t>。</a:t>
            </a:r>
            <a:endParaRPr lang="en-US"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spcAft>
                <a:spcPts val="600"/>
              </a:spcAft>
              <a:buFont typeface="Arial" panose="020B0604020202020204" pitchFamily="34" charset="0"/>
              <a:buChar char="•"/>
            </a:pPr>
            <a:r>
              <a:rPr lang="zh-CN" altLang="zh-CN" sz="2800" dirty="0"/>
              <a:t>变异体选择优化</a:t>
            </a:r>
          </a:p>
          <a:p>
            <a:pPr marL="857250" lvl="1" indent="-457200">
              <a:spcAft>
                <a:spcPts val="600"/>
              </a:spcAft>
              <a:buFont typeface="Arial" panose="020B0604020202020204" pitchFamily="34" charset="0"/>
              <a:buChar char="•"/>
            </a:pPr>
            <a:r>
              <a:rPr lang="zh-CN" altLang="zh-CN" sz="2800" dirty="0"/>
              <a:t>变异体选择优化策略主要关注如何从生成的大量变异体中选择出典型变异体。</a:t>
            </a:r>
            <a:endParaRPr lang="en-US" altLang="zh-CN" sz="2800" dirty="0"/>
          </a:p>
          <a:p>
            <a:pPr marL="857250" lvl="1" indent="-457200">
              <a:spcAft>
                <a:spcPts val="600"/>
              </a:spcAft>
              <a:buFont typeface="Arial" panose="020B0604020202020204" pitchFamily="34" charset="0"/>
              <a:buChar char="•"/>
            </a:pPr>
            <a:r>
              <a:rPr lang="zh-CN" altLang="zh-CN" sz="2800" dirty="0"/>
              <a:t>随机选择法</a:t>
            </a:r>
            <a:endParaRPr lang="en-US" altLang="zh-CN" sz="2800" dirty="0"/>
          </a:p>
          <a:p>
            <a:pPr marL="857250" lvl="1" indent="-457200">
              <a:spcAft>
                <a:spcPts val="600"/>
              </a:spcAft>
              <a:buFont typeface="Arial" panose="020B0604020202020204" pitchFamily="34" charset="0"/>
              <a:buChar char="•"/>
            </a:pPr>
            <a:r>
              <a:rPr lang="zh-CN" altLang="zh-CN" sz="2800" dirty="0"/>
              <a:t>聚类选择法</a:t>
            </a:r>
            <a:endParaRPr lang="en-US" altLang="zh-CN" sz="2800" dirty="0"/>
          </a:p>
          <a:p>
            <a:pPr marL="857250" lvl="1" indent="-457200">
              <a:spcAft>
                <a:spcPts val="600"/>
              </a:spcAft>
              <a:buFont typeface="Arial" panose="020B0604020202020204" pitchFamily="34" charset="0"/>
              <a:buChar char="•"/>
            </a:pPr>
            <a:r>
              <a:rPr lang="zh-CN" altLang="zh-CN" sz="2800" dirty="0"/>
              <a:t>变异算子选择法</a:t>
            </a:r>
            <a:endParaRPr lang="en-US" altLang="zh-CN" sz="2800" dirty="0"/>
          </a:p>
          <a:p>
            <a:pPr marL="857250" lvl="1" indent="-457200">
              <a:spcAft>
                <a:spcPts val="600"/>
              </a:spcAft>
              <a:buFont typeface="Arial" panose="020B0604020202020204" pitchFamily="34" charset="0"/>
              <a:buChar char="•"/>
            </a:pPr>
            <a:r>
              <a:rPr lang="zh-CN" altLang="zh-CN" sz="2800" dirty="0"/>
              <a:t>高阶变异体优化法</a:t>
            </a:r>
            <a:endParaRPr lang="en-US" altLang="zh-C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spcAft>
                <a:spcPts val="600"/>
              </a:spcAft>
              <a:buFont typeface="Arial" panose="020B0604020202020204" pitchFamily="34" charset="0"/>
              <a:buChar char="•"/>
            </a:pPr>
            <a:r>
              <a:rPr lang="zh-CN" altLang="zh-CN" sz="2800" dirty="0"/>
              <a:t>变异体选择优化</a:t>
            </a:r>
            <a:r>
              <a:rPr lang="en-US" altLang="zh-CN" sz="2800" dirty="0"/>
              <a:t>--</a:t>
            </a:r>
            <a:r>
              <a:rPr lang="zh-CN" altLang="zh-CN" sz="2800" dirty="0"/>
              <a:t>随机选择法</a:t>
            </a:r>
            <a:endParaRPr lang="en-US" altLang="zh-CN" sz="2800" dirty="0"/>
          </a:p>
          <a:p>
            <a:pPr marL="857250" lvl="1" indent="-457200">
              <a:spcAft>
                <a:spcPts val="600"/>
              </a:spcAft>
              <a:buFont typeface="Arial" panose="020B0604020202020204" pitchFamily="34" charset="0"/>
              <a:buChar char="•"/>
            </a:pPr>
            <a:r>
              <a:rPr lang="zh-CN" altLang="zh-CN" sz="2800" dirty="0"/>
              <a:t>尝试从生成的大量变异体中随机选择出部分变异体。</a:t>
            </a:r>
            <a:endParaRPr lang="en-US" altLang="zh-CN" sz="2800" dirty="0"/>
          </a:p>
          <a:p>
            <a:pPr marL="857250" lvl="1" indent="-457200">
              <a:spcAft>
                <a:spcPts val="600"/>
              </a:spcAft>
              <a:buFont typeface="Arial" panose="020B0604020202020204" pitchFamily="34" charset="0"/>
              <a:buChar char="•"/>
            </a:pPr>
            <a:r>
              <a:rPr lang="zh-CN" altLang="zh-CN" sz="2800" dirty="0"/>
              <a:t>首先通过执行变异算子生成大量变异体</a:t>
            </a:r>
            <a:r>
              <a:rPr lang="en-US" altLang="zh-CN" sz="2800" dirty="0"/>
              <a:t> M </a:t>
            </a:r>
            <a:r>
              <a:rPr lang="zh-CN" altLang="zh-CN" sz="2800" dirty="0"/>
              <a:t>； </a:t>
            </a:r>
            <a:endParaRPr lang="en-US" altLang="zh-CN" sz="2800" dirty="0"/>
          </a:p>
          <a:p>
            <a:pPr marL="857250" lvl="1" indent="-457200">
              <a:spcAft>
                <a:spcPts val="600"/>
              </a:spcAft>
              <a:buFont typeface="Arial" panose="020B0604020202020204" pitchFamily="34" charset="0"/>
              <a:buChar char="•"/>
            </a:pPr>
            <a:r>
              <a:rPr lang="zh-CN" altLang="zh-CN" sz="2800" dirty="0"/>
              <a:t>然后定义选择比例</a:t>
            </a:r>
            <a:r>
              <a:rPr lang="en-US" altLang="zh-CN" sz="2800" dirty="0"/>
              <a:t> x </a:t>
            </a:r>
            <a:r>
              <a:rPr lang="zh-CN" altLang="zh-CN" sz="2800" dirty="0"/>
              <a:t>； </a:t>
            </a:r>
            <a:endParaRPr lang="en-US" altLang="zh-CN" sz="2800" dirty="0"/>
          </a:p>
          <a:p>
            <a:pPr marL="857250" lvl="1" indent="-457200">
              <a:spcAft>
                <a:spcPts val="600"/>
              </a:spcAft>
              <a:buFont typeface="Arial" panose="020B0604020202020204" pitchFamily="34" charset="0"/>
              <a:buChar char="•"/>
            </a:pPr>
            <a:r>
              <a:rPr lang="zh-CN" altLang="zh-CN" sz="2800" dirty="0"/>
              <a:t>最后从变异体</a:t>
            </a:r>
            <a:r>
              <a:rPr lang="en-US" altLang="zh-CN" sz="2800" dirty="0"/>
              <a:t> M </a:t>
            </a:r>
            <a:r>
              <a:rPr lang="zh-CN" altLang="zh-CN" sz="2800" dirty="0"/>
              <a:t>中随机选择出</a:t>
            </a:r>
            <a:r>
              <a:rPr lang="en-US" altLang="zh-CN" sz="2800" dirty="0"/>
              <a:t> |M| * x% </a:t>
            </a:r>
            <a:r>
              <a:rPr lang="zh-CN" altLang="zh-CN" sz="2800" dirty="0"/>
              <a:t>的变异体， 剩余未被选择的变异体则被丢弃。</a:t>
            </a:r>
            <a:endParaRPr lang="en-US" altLang="zh-CN"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208912" cy="4896543"/>
          </a:xfrm>
        </p:spPr>
        <p:txBody>
          <a:bodyPr/>
          <a:lstStyle/>
          <a:p>
            <a:pPr marL="457200" indent="-457200">
              <a:spcAft>
                <a:spcPts val="600"/>
              </a:spcAft>
              <a:buFont typeface="Arial" panose="020B0604020202020204" pitchFamily="34" charset="0"/>
              <a:buChar char="•"/>
            </a:pPr>
            <a:r>
              <a:rPr lang="zh-CN" altLang="zh-CN" sz="2800" dirty="0"/>
              <a:t>变异体选择优化</a:t>
            </a:r>
            <a:r>
              <a:rPr lang="en-US" altLang="zh-CN" sz="2800" dirty="0"/>
              <a:t>--</a:t>
            </a:r>
            <a:r>
              <a:rPr lang="zh-CN" altLang="zh-CN" sz="2800" dirty="0"/>
              <a:t>聚类选择法</a:t>
            </a:r>
            <a:endParaRPr lang="en-US" altLang="zh-CN" sz="2800" dirty="0"/>
          </a:p>
          <a:p>
            <a:pPr marL="857250" lvl="1" indent="-457200">
              <a:spcAft>
                <a:spcPts val="600"/>
              </a:spcAft>
              <a:buFont typeface="Arial" panose="020B0604020202020204" pitchFamily="34" charset="0"/>
              <a:buChar char="•"/>
            </a:pPr>
            <a:r>
              <a:rPr lang="zh-CN" altLang="zh-CN" sz="2800" dirty="0"/>
              <a:t>首先对被测程序</a:t>
            </a:r>
            <a:r>
              <a:rPr lang="en-US" altLang="zh-CN" sz="2800" dirty="0"/>
              <a:t>p </a:t>
            </a:r>
            <a:r>
              <a:rPr lang="zh-CN" altLang="zh-CN" sz="2800" dirty="0"/>
              <a:t>应用变异算子生成所有的一阶变异体； </a:t>
            </a:r>
            <a:endParaRPr lang="en-US" altLang="zh-CN" sz="2800" dirty="0"/>
          </a:p>
          <a:p>
            <a:pPr marL="857250" lvl="1" indent="-457200">
              <a:spcAft>
                <a:spcPts val="600"/>
              </a:spcAft>
              <a:buFont typeface="Arial" panose="020B0604020202020204" pitchFamily="34" charset="0"/>
              <a:buChar char="•"/>
            </a:pPr>
            <a:r>
              <a:rPr lang="zh-CN" altLang="zh-CN" sz="2800" dirty="0"/>
              <a:t>然后选择某一聚类算法根据测试用例的检测能力对所有变异体进行聚类分析，使得每个聚类内的变异体可以被相似测试用例检测到； </a:t>
            </a:r>
            <a:endParaRPr lang="en-US" altLang="zh-CN" sz="2800" dirty="0"/>
          </a:p>
          <a:p>
            <a:pPr marL="857250" lvl="1" indent="-457200">
              <a:spcAft>
                <a:spcPts val="600"/>
              </a:spcAft>
              <a:buFont typeface="Arial" panose="020B0604020202020204" pitchFamily="34" charset="0"/>
              <a:buChar char="•"/>
            </a:pPr>
            <a:r>
              <a:rPr lang="zh-CN" altLang="zh-CN" sz="2800" dirty="0"/>
              <a:t>最后从每个聚类中选择出典型变异体， 而其他变异体则被丢弃。</a:t>
            </a:r>
            <a:endParaRPr lang="en-US"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424936" cy="4896543"/>
          </a:xfrm>
        </p:spPr>
        <p:txBody>
          <a:bodyPr/>
          <a:lstStyle/>
          <a:p>
            <a:pPr marL="457200" indent="-457200">
              <a:spcAft>
                <a:spcPts val="600"/>
              </a:spcAft>
              <a:buFont typeface="Arial" panose="020B0604020202020204" pitchFamily="34" charset="0"/>
              <a:buChar char="•"/>
            </a:pPr>
            <a:r>
              <a:rPr lang="zh-CN" altLang="zh-CN" sz="2800" dirty="0"/>
              <a:t>变异体选择优化</a:t>
            </a:r>
            <a:r>
              <a:rPr lang="en-US" altLang="zh-CN" sz="2800" dirty="0"/>
              <a:t>--</a:t>
            </a:r>
            <a:r>
              <a:rPr lang="zh-CN" altLang="zh-CN" sz="2800" dirty="0"/>
              <a:t>变异算子选择法</a:t>
            </a:r>
            <a:endParaRPr lang="en-US" altLang="zh-CN" sz="2800" dirty="0"/>
          </a:p>
          <a:p>
            <a:pPr marL="857250" lvl="1" indent="-457200">
              <a:spcAft>
                <a:spcPts val="600"/>
              </a:spcAft>
              <a:buFont typeface="Arial" panose="020B0604020202020204" pitchFamily="34" charset="0"/>
              <a:buChar char="•"/>
            </a:pPr>
            <a:r>
              <a:rPr lang="zh-CN" altLang="zh-CN" sz="2800" dirty="0"/>
              <a:t>从变异算子选择角度出发， 希望在不影响变异评分的前提下， 通过对</a:t>
            </a:r>
            <a:r>
              <a:rPr lang="zh-CN" altLang="zh-CN" sz="2800" dirty="0">
                <a:solidFill>
                  <a:srgbClr val="FF0000"/>
                </a:solidFill>
              </a:rPr>
              <a:t>变异算子进行约简</a:t>
            </a:r>
            <a:r>
              <a:rPr lang="zh-CN" altLang="zh-CN" sz="2800" dirty="0"/>
              <a:t>来大规模缩小变异体数量， 从而减小变异测试和分析开销。</a:t>
            </a:r>
            <a:endParaRPr lang="en-US" altLang="zh-CN" sz="2800" dirty="0"/>
          </a:p>
          <a:p>
            <a:pPr marL="857250" lvl="1" indent="-457200">
              <a:spcAft>
                <a:spcPts val="600"/>
              </a:spcAft>
              <a:buFont typeface="Arial" panose="020B0604020202020204" pitchFamily="34" charset="0"/>
              <a:buChar char="•"/>
            </a:pPr>
            <a:r>
              <a:rPr lang="zh-CN" altLang="zh-CN" sz="2800" dirty="0"/>
              <a:t>结果表明， 变异算子选择法相对于随机选择法来说并不存在明显优势</a:t>
            </a:r>
            <a:endParaRPr lang="en-US" altLang="zh-CN"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424936" cy="4896543"/>
          </a:xfrm>
        </p:spPr>
        <p:txBody>
          <a:bodyPr/>
          <a:lstStyle/>
          <a:p>
            <a:pPr marL="457200" indent="-457200">
              <a:spcAft>
                <a:spcPts val="600"/>
              </a:spcAft>
              <a:buFont typeface="Arial" panose="020B0604020202020204" pitchFamily="34" charset="0"/>
              <a:buChar char="•"/>
            </a:pPr>
            <a:r>
              <a:rPr lang="zh-CN" altLang="zh-CN" sz="2800" dirty="0"/>
              <a:t>变异体选择优化</a:t>
            </a:r>
            <a:r>
              <a:rPr lang="en-US" altLang="zh-CN" sz="2800" dirty="0"/>
              <a:t>--</a:t>
            </a:r>
            <a:r>
              <a:rPr lang="zh-CN" altLang="zh-CN" sz="2800" dirty="0"/>
              <a:t>高阶变异体优化法</a:t>
            </a:r>
            <a:endParaRPr lang="en-US" altLang="zh-CN" sz="2800" dirty="0"/>
          </a:p>
          <a:p>
            <a:pPr marL="857250" lvl="1" indent="-457200">
              <a:spcAft>
                <a:spcPts val="600"/>
              </a:spcAft>
              <a:buFont typeface="Arial" panose="020B0604020202020204" pitchFamily="34" charset="0"/>
              <a:buChar char="•"/>
            </a:pPr>
            <a:r>
              <a:rPr lang="zh-CN" altLang="zh-CN" sz="2800" dirty="0"/>
              <a:t>高阶变异体优化法基于如下推测：</a:t>
            </a:r>
            <a:endParaRPr lang="en-US" altLang="zh-CN" sz="2800" dirty="0"/>
          </a:p>
          <a:p>
            <a:pPr marL="800100" lvl="2" indent="0">
              <a:spcAft>
                <a:spcPts val="600"/>
              </a:spcAft>
            </a:pPr>
            <a:r>
              <a:rPr lang="zh-CN" altLang="zh-CN" sz="2800" dirty="0"/>
              <a:t>（</a:t>
            </a:r>
            <a:r>
              <a:rPr lang="en-US" altLang="zh-CN" sz="2800" dirty="0"/>
              <a:t>1</a:t>
            </a:r>
            <a:r>
              <a:rPr lang="zh-CN" altLang="zh-CN" sz="2800" dirty="0"/>
              <a:t>）执行一个</a:t>
            </a:r>
            <a:r>
              <a:rPr lang="en-US" altLang="zh-CN" sz="2800" dirty="0"/>
              <a:t>k </a:t>
            </a:r>
            <a:r>
              <a:rPr lang="zh-CN" altLang="zh-CN" sz="2800" dirty="0"/>
              <a:t>阶变异体相当于一次执行</a:t>
            </a:r>
            <a:r>
              <a:rPr lang="en-US" altLang="zh-CN" sz="2800" dirty="0"/>
              <a:t> k </a:t>
            </a:r>
            <a:r>
              <a:rPr lang="zh-CN" altLang="zh-CN" sz="2800" dirty="0"/>
              <a:t>个一阶变异体；</a:t>
            </a:r>
            <a:endParaRPr lang="en-US" altLang="zh-CN" sz="2800" dirty="0"/>
          </a:p>
          <a:p>
            <a:pPr marL="800100" lvl="2" indent="0">
              <a:spcAft>
                <a:spcPts val="600"/>
              </a:spcAft>
            </a:pPr>
            <a:r>
              <a:rPr lang="zh-CN" altLang="zh-CN" sz="2800" dirty="0"/>
              <a:t>（</a:t>
            </a:r>
            <a:r>
              <a:rPr lang="en-US" altLang="zh-CN" sz="2800" dirty="0"/>
              <a:t>2</a:t>
            </a:r>
            <a:r>
              <a:rPr lang="zh-CN" altLang="zh-CN" sz="2800" dirty="0"/>
              <a:t>） 高阶变异体中等价变异体的出现概率较小。</a:t>
            </a:r>
            <a:endParaRPr lang="en-US" altLang="zh-CN" sz="2800" dirty="0"/>
          </a:p>
          <a:p>
            <a:pPr marL="857250" lvl="1" indent="-457200">
              <a:spcAft>
                <a:spcPts val="600"/>
              </a:spcAft>
              <a:buFont typeface="Arial" panose="020B0604020202020204" pitchFamily="34" charset="0"/>
              <a:buChar char="•"/>
            </a:pPr>
            <a:r>
              <a:rPr lang="zh-CN" altLang="zh-CN" sz="2800" dirty="0"/>
              <a:t>实证研究表明， 采用</a:t>
            </a:r>
            <a:r>
              <a:rPr lang="zh-CN" altLang="zh-CN" sz="2800" dirty="0">
                <a:solidFill>
                  <a:srgbClr val="FF0000"/>
                </a:solidFill>
              </a:rPr>
              <a:t>二阶</a:t>
            </a:r>
            <a:r>
              <a:rPr lang="zh-CN" altLang="zh-CN" sz="2800" dirty="0"/>
              <a:t>变异体可以有效减少</a:t>
            </a:r>
            <a:r>
              <a:rPr lang="en-US" altLang="zh-CN" sz="2800" dirty="0"/>
              <a:t>50%</a:t>
            </a:r>
            <a:r>
              <a:rPr lang="zh-CN" altLang="zh-CN" sz="2800" dirty="0"/>
              <a:t>的测试开销， 但却不会显著降低测试的有效性。</a:t>
            </a:r>
            <a:endParaRPr lang="en-US" altLang="zh-CN"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FF00"/>
                </a:solidFill>
              </a:rPr>
              <a:t>变异测试（</a:t>
            </a:r>
            <a:r>
              <a:rPr lang="en-US" altLang="zh-CN" dirty="0">
                <a:solidFill>
                  <a:srgbClr val="FFFF00"/>
                </a:solidFill>
              </a:rPr>
              <a:t>Mutation Testing</a:t>
            </a:r>
            <a:r>
              <a:rPr lang="zh-CN" altLang="en-US" dirty="0">
                <a:solidFill>
                  <a:srgbClr val="FFFF00"/>
                </a:solidFill>
              </a:rPr>
              <a:t>）</a:t>
            </a:r>
          </a:p>
        </p:txBody>
      </p:sp>
      <p:sp>
        <p:nvSpPr>
          <p:cNvPr id="3" name="内容占位符 2"/>
          <p:cNvSpPr>
            <a:spLocks noGrp="1"/>
          </p:cNvSpPr>
          <p:nvPr>
            <p:ph idx="1"/>
          </p:nvPr>
        </p:nvSpPr>
        <p:spPr>
          <a:xfrm>
            <a:off x="323528" y="1484784"/>
            <a:ext cx="8424936" cy="4896543"/>
          </a:xfrm>
        </p:spPr>
        <p:txBody>
          <a:bodyPr/>
          <a:lstStyle/>
          <a:p>
            <a:pPr marL="457200" indent="-457200">
              <a:spcAft>
                <a:spcPts val="600"/>
              </a:spcAft>
              <a:buFont typeface="Arial" panose="020B0604020202020204" pitchFamily="34" charset="0"/>
              <a:buChar char="•"/>
            </a:pPr>
            <a:r>
              <a:rPr lang="zh-CN" altLang="zh-CN" sz="2800" dirty="0"/>
              <a:t>可以应用在</a:t>
            </a:r>
            <a:r>
              <a:rPr lang="en-US" altLang="zh-CN" sz="2800" dirty="0"/>
              <a:t>J</a:t>
            </a:r>
            <a:r>
              <a:rPr lang="zh-CN" altLang="zh-CN" sz="2800" dirty="0"/>
              <a:t>ava上的工具有：</a:t>
            </a:r>
            <a:endParaRPr lang="en-US" altLang="zh-CN" sz="2800" dirty="0"/>
          </a:p>
          <a:p>
            <a:pPr marL="857250" lvl="1" indent="-457200">
              <a:spcAft>
                <a:spcPts val="600"/>
              </a:spcAft>
              <a:buFont typeface="Arial" panose="020B0604020202020204" pitchFamily="34" charset="0"/>
              <a:buChar char="•"/>
            </a:pPr>
            <a:r>
              <a:rPr lang="zh-CN" altLang="zh-CN" sz="2800" dirty="0"/>
              <a:t>MuJava</a:t>
            </a:r>
            <a:endParaRPr lang="en-US" altLang="zh-CN" sz="2800" dirty="0"/>
          </a:p>
          <a:p>
            <a:pPr marL="857250" lvl="1" indent="-457200">
              <a:spcAft>
                <a:spcPts val="600"/>
              </a:spcAft>
              <a:buFont typeface="Arial" panose="020B0604020202020204" pitchFamily="34" charset="0"/>
              <a:buChar char="•"/>
            </a:pPr>
            <a:r>
              <a:rPr lang="zh-CN" altLang="zh-CN" sz="2800" dirty="0"/>
              <a:t>MuClipse</a:t>
            </a:r>
            <a:endParaRPr lang="en-US" altLang="zh-CN" sz="2800" dirty="0"/>
          </a:p>
          <a:p>
            <a:pPr marL="457200" indent="-457200">
              <a:spcAft>
                <a:spcPts val="600"/>
              </a:spcAft>
              <a:buFont typeface="Arial" panose="020B0604020202020204" pitchFamily="34" charset="0"/>
              <a:buChar char="•"/>
            </a:pPr>
            <a:r>
              <a:rPr lang="zh-CN" altLang="zh-CN" sz="2800" dirty="0"/>
              <a:t>均是学术研究的原型工具，尚未发现可用于企业生产开发的工具）。</a:t>
            </a: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algn="ctr"/>
            <a:r>
              <a:rPr lang="zh-CN" altLang="en-US" sz="3200" b="1" dirty="0">
                <a:solidFill>
                  <a:srgbClr val="FFFF00"/>
                </a:solidFill>
                <a:latin typeface="+mj-ea"/>
              </a:rPr>
              <a:t>软件产品的质量度量</a:t>
            </a:r>
          </a:p>
        </p:txBody>
      </p:sp>
      <p:sp>
        <p:nvSpPr>
          <p:cNvPr id="1029" name="Rectangle 4"/>
          <p:cNvSpPr>
            <a:spLocks noChangeArrowheads="1"/>
          </p:cNvSpPr>
          <p:nvPr/>
        </p:nvSpPr>
        <p:spPr bwMode="auto">
          <a:xfrm>
            <a:off x="719572" y="2672916"/>
            <a:ext cx="6121400" cy="1855316"/>
          </a:xfrm>
          <a:prstGeom prst="rect">
            <a:avLst/>
          </a:prstGeom>
          <a:noFill/>
          <a:ln w="9525">
            <a:noFill/>
            <a:miter lim="800000"/>
          </a:ln>
        </p:spPr>
        <p:txBody>
          <a:bodyPr lIns="0" tIns="0" rIns="0" bIns="0">
            <a:spAutoFit/>
          </a:bodyPr>
          <a:lstStyle/>
          <a:p>
            <a:pPr marL="457200" indent="-457200">
              <a:lnSpc>
                <a:spcPct val="150000"/>
              </a:lnSpc>
              <a:buFont typeface="Arial" panose="020B0604020202020204" pitchFamily="34" charset="0"/>
              <a:buChar char="•"/>
            </a:pPr>
            <a:r>
              <a:rPr lang="zh-CN" altLang="en-US" sz="2800" b="1" i="0" dirty="0"/>
              <a:t>软件度量及其过程</a:t>
            </a:r>
            <a:endParaRPr lang="en-US" altLang="zh-CN" sz="2800" b="1" i="0" dirty="0"/>
          </a:p>
          <a:p>
            <a:pPr marL="457200" indent="-457200">
              <a:lnSpc>
                <a:spcPct val="150000"/>
              </a:lnSpc>
              <a:buFont typeface="Arial" panose="020B0604020202020204" pitchFamily="34" charset="0"/>
              <a:buChar char="•"/>
            </a:pPr>
            <a:r>
              <a:rPr lang="zh-CN" altLang="en-US" sz="2800" b="1" i="0" dirty="0"/>
              <a:t>软件质量的度量</a:t>
            </a:r>
            <a:endParaRPr lang="en-US" altLang="zh-CN" sz="2800" b="1" i="0" dirty="0"/>
          </a:p>
          <a:p>
            <a:pPr marL="457200" indent="-457200">
              <a:lnSpc>
                <a:spcPct val="150000"/>
              </a:lnSpc>
              <a:buFont typeface="Arial" panose="020B0604020202020204" pitchFamily="34" charset="0"/>
              <a:buChar char="•"/>
            </a:pPr>
            <a:r>
              <a:rPr lang="zh-CN" altLang="en-US" sz="2800" b="1" i="0" dirty="0"/>
              <a:t>质量度量的统计方法</a:t>
            </a:r>
          </a:p>
        </p:txBody>
      </p:sp>
      <p:graphicFrame>
        <p:nvGraphicFramePr>
          <p:cNvPr id="1026" name="Object 5"/>
          <p:cNvGraphicFramePr>
            <a:graphicFrameLocks noGrp="1" noChangeAspect="1"/>
          </p:cNvGraphicFramePr>
          <p:nvPr>
            <p:ph idx="1"/>
          </p:nvPr>
        </p:nvGraphicFramePr>
        <p:xfrm>
          <a:off x="5652120" y="3140968"/>
          <a:ext cx="2951162" cy="2638425"/>
        </p:xfrm>
        <a:graphic>
          <a:graphicData uri="http://schemas.openxmlformats.org/presentationml/2006/ole">
            <mc:AlternateContent xmlns:mc="http://schemas.openxmlformats.org/markup-compatibility/2006">
              <mc:Choice xmlns:v="urn:schemas-microsoft-com:vml" Requires="v">
                <p:oleObj name="Clip" r:id="rId3" imgW="2941320" imgH="2626360" progId="">
                  <p:embed/>
                </p:oleObj>
              </mc:Choice>
              <mc:Fallback>
                <p:oleObj name="Clip" r:id="rId3" imgW="2941320" imgH="2626360" progId="">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140968"/>
                        <a:ext cx="2951162" cy="263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Metrics Unique to Test--DRE </a:t>
            </a:r>
          </a:p>
        </p:txBody>
      </p:sp>
      <p:sp>
        <p:nvSpPr>
          <p:cNvPr id="34818" name="Rectangle 23"/>
          <p:cNvSpPr>
            <a:spLocks noChangeArrowheads="1"/>
          </p:cNvSpPr>
          <p:nvPr/>
        </p:nvSpPr>
        <p:spPr bwMode="auto">
          <a:xfrm>
            <a:off x="801688" y="1556792"/>
            <a:ext cx="7586736" cy="4570412"/>
          </a:xfrm>
          <a:prstGeom prst="rect">
            <a:avLst/>
          </a:prstGeom>
          <a:noFill/>
          <a:ln w="9525">
            <a:noFill/>
            <a:miter lim="800000"/>
          </a:ln>
        </p:spPr>
        <p:txBody>
          <a:bodyPr/>
          <a:lstStyle/>
          <a:p>
            <a:pPr marL="342900" indent="-342900">
              <a:spcBef>
                <a:spcPct val="20000"/>
              </a:spcBef>
              <a:spcAft>
                <a:spcPts val="600"/>
              </a:spcAft>
              <a:buFontTx/>
              <a:buBlip>
                <a:blip r:embed="rId3"/>
              </a:buBlip>
            </a:pPr>
            <a:r>
              <a:rPr lang="en-US" altLang="zh-CN" sz="2400" i="0" dirty="0">
                <a:solidFill>
                  <a:schemeClr val="accent2"/>
                </a:solidFill>
              </a:rPr>
              <a:t>The common metrics unique to testing include:</a:t>
            </a:r>
          </a:p>
          <a:p>
            <a:pPr marL="742950" lvl="1" indent="-285750">
              <a:spcBef>
                <a:spcPct val="20000"/>
              </a:spcBef>
              <a:spcAft>
                <a:spcPts val="600"/>
              </a:spcAft>
              <a:buFontTx/>
              <a:buBlip>
                <a:blip r:embed="rId4"/>
              </a:buBlip>
            </a:pPr>
            <a:r>
              <a:rPr lang="en-US" altLang="zh-CN" sz="2200" i="0" dirty="0">
                <a:solidFill>
                  <a:srgbClr val="FFC000"/>
                </a:solidFill>
              </a:rPr>
              <a:t>Defect Removal Efficiency (DRE): </a:t>
            </a:r>
            <a:r>
              <a:rPr lang="en-US" altLang="zh-CN" sz="2200" i="0" dirty="0">
                <a:solidFill>
                  <a:schemeClr val="accent2"/>
                </a:solidFill>
              </a:rPr>
              <a:t>It is the measure of defects before the delivery of software. </a:t>
            </a:r>
          </a:p>
          <a:p>
            <a:pPr marL="742950" lvl="1" indent="-285750">
              <a:spcBef>
                <a:spcPct val="20000"/>
              </a:spcBef>
              <a:spcAft>
                <a:spcPts val="600"/>
              </a:spcAft>
              <a:buFontTx/>
              <a:buBlip>
                <a:blip r:embed="rId4"/>
              </a:buBlip>
            </a:pPr>
            <a:r>
              <a:rPr lang="en-US" altLang="zh-CN" sz="2200" i="0" dirty="0">
                <a:solidFill>
                  <a:schemeClr val="accent2"/>
                </a:solidFill>
              </a:rPr>
              <a:t>DRE = (Total Number of defects found during development (</a:t>
            </a:r>
            <a:r>
              <a:rPr lang="en-US" altLang="zh-CN" sz="2200" i="0" dirty="0">
                <a:solidFill>
                  <a:srgbClr val="FF0000"/>
                </a:solidFill>
              </a:rPr>
              <a:t>before Delivery</a:t>
            </a:r>
            <a:r>
              <a:rPr lang="en-US" altLang="zh-CN" sz="2200" i="0" dirty="0">
                <a:solidFill>
                  <a:schemeClr val="accent2"/>
                </a:solidFill>
              </a:rPr>
              <a:t>)) / (Total Number of defects found during development </a:t>
            </a:r>
            <a:r>
              <a:rPr lang="en-US" altLang="zh-CN" sz="2200" i="0" dirty="0">
                <a:solidFill>
                  <a:srgbClr val="FF0000"/>
                </a:solidFill>
              </a:rPr>
              <a:t>(before Delivery) </a:t>
            </a:r>
            <a:r>
              <a:rPr lang="en-US" altLang="zh-CN" sz="2200" i="0" dirty="0">
                <a:solidFill>
                  <a:schemeClr val="accent2"/>
                </a:solidFill>
              </a:rPr>
              <a:t>+ Total Number of Defects Found </a:t>
            </a:r>
            <a:r>
              <a:rPr lang="en-US" altLang="zh-CN" sz="2200" i="0" dirty="0">
                <a:solidFill>
                  <a:srgbClr val="FF0000"/>
                </a:solidFill>
              </a:rPr>
              <a:t>after Delivery</a:t>
            </a:r>
            <a:r>
              <a:rPr lang="en-US" altLang="zh-CN" sz="2200" i="0" dirty="0">
                <a:solidFill>
                  <a:schemeClr val="accent2"/>
                </a:solidFill>
              </a:rPr>
              <a:t>)</a:t>
            </a:r>
            <a:endParaRPr lang="zh-CN" altLang="en-US" sz="2200" i="0" dirty="0">
              <a:solidFill>
                <a:schemeClr val="accent2"/>
              </a:solidFill>
            </a:endParaRPr>
          </a:p>
          <a:p>
            <a:pPr marL="742950" lvl="1" indent="-285750">
              <a:spcBef>
                <a:spcPct val="20000"/>
              </a:spcBef>
              <a:spcAft>
                <a:spcPts val="600"/>
              </a:spcAft>
              <a:buFontTx/>
              <a:buBlip>
                <a:blip r:embed="rId4"/>
              </a:buBlip>
            </a:pPr>
            <a:r>
              <a:rPr lang="en-US" altLang="zh-CN" sz="2200" i="0" dirty="0">
                <a:solidFill>
                  <a:schemeClr val="accent2"/>
                </a:solidFill>
              </a:rPr>
              <a:t>DRE indicates the defect filtering ability of the testing processes.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Metrics Unique to Test--DD </a:t>
            </a:r>
          </a:p>
        </p:txBody>
      </p:sp>
      <p:sp>
        <p:nvSpPr>
          <p:cNvPr id="36866" name="Rectangle 23"/>
          <p:cNvSpPr>
            <a:spLocks noChangeArrowheads="1"/>
          </p:cNvSpPr>
          <p:nvPr/>
        </p:nvSpPr>
        <p:spPr bwMode="auto">
          <a:xfrm>
            <a:off x="467544" y="1484784"/>
            <a:ext cx="7920880" cy="4570413"/>
          </a:xfrm>
          <a:prstGeom prst="rect">
            <a:avLst/>
          </a:prstGeom>
          <a:noFill/>
          <a:ln w="9525">
            <a:noFill/>
            <a:miter lim="800000"/>
          </a:ln>
        </p:spPr>
        <p:txBody>
          <a:bodyPr/>
          <a:lstStyle/>
          <a:p>
            <a:pPr marL="342900" indent="-342900">
              <a:spcBef>
                <a:spcPct val="20000"/>
              </a:spcBef>
              <a:buFontTx/>
              <a:buBlip>
                <a:blip r:embed="rId3"/>
              </a:buBlip>
            </a:pPr>
            <a:r>
              <a:rPr lang="en-US" altLang="zh-CN" sz="2400" i="0" dirty="0">
                <a:solidFill>
                  <a:schemeClr val="accent2"/>
                </a:solidFill>
              </a:rPr>
              <a:t>The common metrics unique to testing include:</a:t>
            </a:r>
          </a:p>
          <a:p>
            <a:pPr marL="742950" lvl="1" indent="-285750">
              <a:spcBef>
                <a:spcPct val="20000"/>
              </a:spcBef>
              <a:buFontTx/>
              <a:buBlip>
                <a:blip r:embed="rId4"/>
              </a:buBlip>
            </a:pPr>
            <a:r>
              <a:rPr lang="en-US" altLang="zh-CN" sz="2400" i="0" dirty="0">
                <a:solidFill>
                  <a:srgbClr val="FFC000"/>
                </a:solidFill>
              </a:rPr>
              <a:t>Defect Density (DD): </a:t>
            </a:r>
            <a:r>
              <a:rPr lang="en-US" altLang="zh-CN" sz="2400" i="0" dirty="0">
                <a:solidFill>
                  <a:schemeClr val="accent2"/>
                </a:solidFill>
              </a:rPr>
              <a:t>It is the measure of all the found defects per size of software entity being measured. </a:t>
            </a:r>
          </a:p>
          <a:p>
            <a:pPr marL="742950" lvl="1" indent="-285750">
              <a:spcBef>
                <a:spcPct val="20000"/>
              </a:spcBef>
              <a:buFontTx/>
              <a:buBlip>
                <a:blip r:embed="rId4"/>
              </a:buBlip>
            </a:pPr>
            <a:r>
              <a:rPr lang="en-US" altLang="zh-CN" sz="2400" i="0" dirty="0">
                <a:solidFill>
                  <a:schemeClr val="accent2"/>
                </a:solidFill>
              </a:rPr>
              <a:t>DD = Number of Known Defects / Size (LOC, FP or Tokens)</a:t>
            </a:r>
            <a:endParaRPr lang="zh-CN" altLang="en-US" sz="2400" i="0" dirty="0">
              <a:solidFill>
                <a:schemeClr val="accent2"/>
              </a:solidFill>
            </a:endParaRPr>
          </a:p>
          <a:p>
            <a:pPr marL="742950" lvl="1" indent="-285750">
              <a:spcBef>
                <a:spcPct val="20000"/>
              </a:spcBef>
              <a:buFontTx/>
              <a:buBlip>
                <a:blip r:embed="rId4"/>
              </a:buBlip>
            </a:pPr>
            <a:r>
              <a:rPr lang="en-US" altLang="zh-CN" sz="2400" i="0" dirty="0">
                <a:solidFill>
                  <a:schemeClr val="accent2"/>
                </a:solidFill>
              </a:rPr>
              <a:t>The relative number of defects helps the management to focus on components for additional inspection, testing, re-engineering, or replacement.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3"/>
          <p:cNvSpPr txBox="1">
            <a:spLocks noChangeArrowheads="1"/>
          </p:cNvSpPr>
          <p:nvPr/>
        </p:nvSpPr>
        <p:spPr bwMode="auto">
          <a:xfrm>
            <a:off x="153988" y="685800"/>
            <a:ext cx="83042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Exercise 1</a:t>
            </a:r>
          </a:p>
        </p:txBody>
      </p:sp>
      <p:sp>
        <p:nvSpPr>
          <p:cNvPr id="44034" name="Rectangle 4"/>
          <p:cNvSpPr>
            <a:spLocks noChangeArrowheads="1"/>
          </p:cNvSpPr>
          <p:nvPr/>
        </p:nvSpPr>
        <p:spPr bwMode="auto">
          <a:xfrm>
            <a:off x="899592" y="1628800"/>
            <a:ext cx="7313612" cy="4570412"/>
          </a:xfrm>
          <a:prstGeom prst="rect">
            <a:avLst/>
          </a:prstGeom>
          <a:noFill/>
          <a:ln w="9525">
            <a:noFill/>
            <a:miter lim="800000"/>
          </a:ln>
        </p:spPr>
        <p:txBody>
          <a:bodyPr/>
          <a:lstStyle/>
          <a:p>
            <a:pPr marL="742950" lvl="1" indent="-285750">
              <a:spcBef>
                <a:spcPct val="20000"/>
              </a:spcBef>
            </a:pPr>
            <a:endParaRPr lang="en-US" altLang="zh-CN" dirty="0">
              <a:solidFill>
                <a:schemeClr val="accent2"/>
              </a:solidFill>
            </a:endParaRPr>
          </a:p>
          <a:p>
            <a:pPr marL="742950" lvl="1" indent="-285750">
              <a:spcBef>
                <a:spcPct val="20000"/>
              </a:spcBef>
            </a:pPr>
            <a:endParaRPr lang="en-US" altLang="zh-CN" dirty="0">
              <a:solidFill>
                <a:schemeClr val="accent2"/>
              </a:solidFill>
            </a:endParaRPr>
          </a:p>
          <a:p>
            <a:pPr marL="742950" lvl="1" indent="-285750">
              <a:spcBef>
                <a:spcPct val="20000"/>
              </a:spcBef>
            </a:pPr>
            <a:endParaRPr lang="en-US" altLang="zh-CN" dirty="0">
              <a:solidFill>
                <a:schemeClr val="accent2"/>
              </a:solidFill>
            </a:endParaRPr>
          </a:p>
          <a:p>
            <a:pPr marL="742950" lvl="1" indent="-285750">
              <a:spcBef>
                <a:spcPct val="20000"/>
              </a:spcBef>
            </a:pPr>
            <a:endParaRPr lang="en-US" altLang="zh-CN" dirty="0">
              <a:solidFill>
                <a:schemeClr val="accent2"/>
              </a:solidFill>
            </a:endParaRPr>
          </a:p>
          <a:p>
            <a:pPr marL="742950" lvl="1" indent="-285750">
              <a:spcBef>
                <a:spcPct val="20000"/>
              </a:spcBef>
            </a:pPr>
            <a:endParaRPr lang="en-US" altLang="zh-CN" dirty="0">
              <a:solidFill>
                <a:schemeClr val="accent2"/>
              </a:solidFill>
            </a:endParaRPr>
          </a:p>
          <a:p>
            <a:pPr marL="742950" lvl="1" indent="-285750">
              <a:spcBef>
                <a:spcPct val="20000"/>
              </a:spcBef>
            </a:pPr>
            <a:endParaRPr lang="en-US" altLang="zh-CN" dirty="0">
              <a:solidFill>
                <a:schemeClr val="accent2"/>
              </a:solidFill>
            </a:endParaRPr>
          </a:p>
          <a:p>
            <a:pPr marL="742950" lvl="1" indent="-285750">
              <a:spcBef>
                <a:spcPct val="20000"/>
              </a:spcBef>
            </a:pPr>
            <a:endParaRPr lang="en-US" altLang="zh-CN" dirty="0">
              <a:solidFill>
                <a:schemeClr val="accent2"/>
              </a:solidFill>
            </a:endParaRPr>
          </a:p>
          <a:p>
            <a:pPr marL="742950" lvl="1" indent="-285750">
              <a:spcBef>
                <a:spcPct val="20000"/>
              </a:spcBef>
            </a:pPr>
            <a:endParaRPr lang="en-US" altLang="zh-CN" dirty="0">
              <a:solidFill>
                <a:schemeClr val="accent2"/>
              </a:solidFill>
            </a:endParaRPr>
          </a:p>
          <a:p>
            <a:pPr marL="742950" lvl="1" indent="-285750">
              <a:spcBef>
                <a:spcPct val="20000"/>
              </a:spcBef>
            </a:pPr>
            <a:r>
              <a:rPr lang="en-US" altLang="zh-CN" dirty="0">
                <a:solidFill>
                  <a:schemeClr val="accent2"/>
                </a:solidFill>
              </a:rPr>
              <a:t>	</a:t>
            </a:r>
          </a:p>
          <a:p>
            <a:pPr marL="742950" lvl="1" indent="-285750">
              <a:spcBef>
                <a:spcPct val="20000"/>
              </a:spcBef>
            </a:pPr>
            <a:r>
              <a:rPr lang="en-US" altLang="zh-CN" sz="2400" dirty="0">
                <a:solidFill>
                  <a:schemeClr val="accent2"/>
                </a:solidFill>
              </a:rPr>
              <a:t>The total size of the software is 483 FP. </a:t>
            </a:r>
          </a:p>
          <a:p>
            <a:pPr marL="742950" lvl="1" indent="-285750">
              <a:spcBef>
                <a:spcPct val="20000"/>
              </a:spcBef>
            </a:pPr>
            <a:r>
              <a:rPr lang="en-US" altLang="zh-CN" sz="2400" dirty="0">
                <a:solidFill>
                  <a:schemeClr val="accent2"/>
                </a:solidFill>
              </a:rPr>
              <a:t>Calculate the DRE and DD for the project and help the management analyze data.</a:t>
            </a:r>
          </a:p>
          <a:p>
            <a:pPr marL="742950" lvl="1" indent="-285750">
              <a:spcBef>
                <a:spcPct val="20000"/>
              </a:spcBef>
            </a:pPr>
            <a:endParaRPr lang="en-US" altLang="zh-CN" dirty="0">
              <a:solidFill>
                <a:schemeClr val="accent2"/>
              </a:solidFill>
            </a:endParaRPr>
          </a:p>
        </p:txBody>
      </p:sp>
      <p:graphicFrame>
        <p:nvGraphicFramePr>
          <p:cNvPr id="125030" name="Group 102"/>
          <p:cNvGraphicFramePr>
            <a:graphicFrameLocks noGrp="1"/>
          </p:cNvGraphicFramePr>
          <p:nvPr/>
        </p:nvGraphicFramePr>
        <p:xfrm>
          <a:off x="1549766" y="1700808"/>
          <a:ext cx="5715000" cy="2590801"/>
        </p:xfrm>
        <a:graphic>
          <a:graphicData uri="http://schemas.openxmlformats.org/drawingml/2006/table">
            <a:tbl>
              <a:tblPr/>
              <a:tblGrid>
                <a:gridCol w="3750469">
                  <a:extLst>
                    <a:ext uri="{9D8B030D-6E8A-4147-A177-3AD203B41FA5}">
                      <a16:colId xmlns:a16="http://schemas.microsoft.com/office/drawing/2014/main" val="20000"/>
                    </a:ext>
                  </a:extLst>
                </a:gridCol>
                <a:gridCol w="1964531">
                  <a:extLst>
                    <a:ext uri="{9D8B030D-6E8A-4147-A177-3AD203B41FA5}">
                      <a16:colId xmlns:a16="http://schemas.microsoft.com/office/drawing/2014/main" val="20001"/>
                    </a:ext>
                  </a:extLst>
                </a:gridCol>
              </a:tblGrid>
              <a:tr h="42365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Stage Discovered</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Defect Count</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253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Requirements Review</a:t>
                      </a:r>
                      <a:endPar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50</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65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Design review</a:t>
                      </a:r>
                      <a:endPar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30</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65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Code review</a:t>
                      </a:r>
                      <a:endPar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20</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65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Testing</a:t>
                      </a:r>
                      <a:endPar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365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After Delivery</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10</a:t>
                      </a:r>
                      <a:endParaRPr kumimoji="0" lang="en-US" altLang="zh-CN" sz="20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idx="1"/>
          </p:nvPr>
        </p:nvSpPr>
        <p:spPr bwMode="auto">
          <a:xfrm>
            <a:off x="438290" y="1484784"/>
            <a:ext cx="7878125" cy="4784725"/>
          </a:xfrm>
          <a:noFill/>
          <a:ln>
            <a:miter lim="800000"/>
          </a:ln>
        </p:spPr>
        <p:txBody>
          <a:bodyPr vert="horz" wrap="square" lIns="91440" tIns="45720" rIns="91440" bIns="45720" numCol="1" anchor="t" anchorCtr="0" compatLnSpc="1"/>
          <a:lstStyle/>
          <a:p>
            <a:pPr>
              <a:spcAft>
                <a:spcPts val="600"/>
              </a:spcAft>
            </a:pPr>
            <a:r>
              <a:rPr lang="en-US" altLang="zh-CN" sz="2000" dirty="0">
                <a:latin typeface="Arial Unicode MS" panose="020B0604020202020204" charset="-122"/>
                <a:ea typeface="Arial Unicode MS" panose="020B0604020202020204" charset="-122"/>
                <a:cs typeface="Arial Unicode MS" panose="020B0604020202020204" charset="-122"/>
              </a:rPr>
              <a:t>DRE = (Total Number of defects found during development (before Delivery)) / (Total Number of defects found during development (before Delivery) + Total Number of Defects Found after Delivery)</a:t>
            </a:r>
            <a:endParaRPr lang="zh-CN" altLang="en-US" sz="2000" dirty="0">
              <a:latin typeface="Arial Unicode MS" panose="020B0604020202020204" charset="-122"/>
              <a:ea typeface="Arial Unicode MS" panose="020B0604020202020204" charset="-122"/>
              <a:cs typeface="Arial Unicode MS" panose="020B0604020202020204" charset="-122"/>
            </a:endParaRPr>
          </a:p>
          <a:p>
            <a:pPr>
              <a:spcAft>
                <a:spcPts val="600"/>
              </a:spcAft>
            </a:pPr>
            <a:r>
              <a:rPr lang="en-US" altLang="zh-CN" sz="2000" dirty="0">
                <a:latin typeface="Arial Unicode MS" panose="020B0604020202020204" charset="-122"/>
                <a:ea typeface="Arial Unicode MS" panose="020B0604020202020204" charset="-122"/>
                <a:cs typeface="Arial Unicode MS" panose="020B0604020202020204" charset="-122"/>
              </a:rPr>
              <a:t>Total number of defects found before delivery or N1 = Defects found in </a:t>
            </a:r>
            <a:r>
              <a:rPr lang="en-US" altLang="zh-CN" sz="2000" dirty="0">
                <a:solidFill>
                  <a:srgbClr val="FF0000"/>
                </a:solidFill>
                <a:latin typeface="Arial Unicode MS" panose="020B0604020202020204" charset="-122"/>
                <a:ea typeface="Arial Unicode MS" panose="020B0604020202020204" charset="-122"/>
                <a:cs typeface="Arial Unicode MS" panose="020B0604020202020204" charset="-122"/>
              </a:rPr>
              <a:t>Requirements Review </a:t>
            </a:r>
            <a:r>
              <a:rPr lang="en-US" altLang="zh-CN" sz="2000" dirty="0">
                <a:latin typeface="Arial Unicode MS" panose="020B0604020202020204" charset="-122"/>
                <a:ea typeface="Arial Unicode MS" panose="020B0604020202020204" charset="-122"/>
                <a:cs typeface="Arial Unicode MS" panose="020B0604020202020204" charset="-122"/>
              </a:rPr>
              <a:t>+ Defects found in </a:t>
            </a:r>
            <a:r>
              <a:rPr lang="en-US" altLang="zh-CN" sz="2000" dirty="0">
                <a:solidFill>
                  <a:srgbClr val="FF0000"/>
                </a:solidFill>
                <a:latin typeface="Arial Unicode MS" panose="020B0604020202020204" charset="-122"/>
                <a:ea typeface="Arial Unicode MS" panose="020B0604020202020204" charset="-122"/>
                <a:cs typeface="Arial Unicode MS" panose="020B0604020202020204" charset="-122"/>
              </a:rPr>
              <a:t>Design review </a:t>
            </a:r>
            <a:r>
              <a:rPr lang="en-US" altLang="zh-CN" sz="2000" dirty="0">
                <a:latin typeface="Arial Unicode MS" panose="020B0604020202020204" charset="-122"/>
                <a:ea typeface="Arial Unicode MS" panose="020B0604020202020204" charset="-122"/>
                <a:cs typeface="Arial Unicode MS" panose="020B0604020202020204" charset="-122"/>
              </a:rPr>
              <a:t>+ Defects found in </a:t>
            </a:r>
            <a:r>
              <a:rPr lang="en-US" altLang="zh-CN" sz="2000" dirty="0">
                <a:solidFill>
                  <a:srgbClr val="FF0000"/>
                </a:solidFill>
                <a:latin typeface="Arial Unicode MS" panose="020B0604020202020204" charset="-122"/>
                <a:ea typeface="Arial Unicode MS" panose="020B0604020202020204" charset="-122"/>
                <a:cs typeface="Arial Unicode MS" panose="020B0604020202020204" charset="-122"/>
              </a:rPr>
              <a:t>Code review </a:t>
            </a:r>
            <a:r>
              <a:rPr lang="en-US" altLang="zh-CN" sz="2000" dirty="0">
                <a:latin typeface="Arial Unicode MS" panose="020B0604020202020204" charset="-122"/>
                <a:ea typeface="Arial Unicode MS" panose="020B0604020202020204" charset="-122"/>
                <a:cs typeface="Arial Unicode MS" panose="020B0604020202020204" charset="-122"/>
              </a:rPr>
              <a:t>+ Defects found in </a:t>
            </a:r>
            <a:r>
              <a:rPr lang="en-US" altLang="zh-CN" sz="2000" dirty="0">
                <a:solidFill>
                  <a:srgbClr val="FF0000"/>
                </a:solidFill>
                <a:latin typeface="Arial Unicode MS" panose="020B0604020202020204" charset="-122"/>
                <a:ea typeface="Arial Unicode MS" panose="020B0604020202020204" charset="-122"/>
                <a:cs typeface="Arial Unicode MS" panose="020B0604020202020204" charset="-122"/>
              </a:rPr>
              <a:t>System Testing </a:t>
            </a:r>
            <a:endParaRPr lang="zh-CN" altLang="en-US" sz="2000" dirty="0">
              <a:solidFill>
                <a:srgbClr val="FF0000"/>
              </a:solidFill>
              <a:latin typeface="Arial Unicode MS" panose="020B0604020202020204" charset="-122"/>
              <a:ea typeface="Arial Unicode MS" panose="020B0604020202020204" charset="-122"/>
              <a:cs typeface="Arial Unicode MS" panose="020B0604020202020204" charset="-122"/>
            </a:endParaRPr>
          </a:p>
          <a:p>
            <a:pPr lvl="1">
              <a:spcAft>
                <a:spcPts val="600"/>
              </a:spcAft>
            </a:pPr>
            <a:r>
              <a:rPr lang="en-US" altLang="zh-CN" sz="2000" dirty="0">
                <a:latin typeface="Arial Unicode MS" panose="020B0604020202020204" charset="-122"/>
                <a:ea typeface="Arial Unicode MS" panose="020B0604020202020204" charset="-122"/>
                <a:cs typeface="Arial Unicode MS" panose="020B0604020202020204" charset="-122"/>
              </a:rPr>
              <a:t>Therefore, N1 = 50 + 30 + 20 + 25 = 125 defects</a:t>
            </a:r>
            <a:endParaRPr lang="zh-CN" altLang="en-US" sz="2000" dirty="0">
              <a:latin typeface="Arial Unicode MS" panose="020B0604020202020204" charset="-122"/>
              <a:ea typeface="Arial Unicode MS" panose="020B0604020202020204" charset="-122"/>
              <a:cs typeface="Arial Unicode MS" panose="020B0604020202020204" charset="-122"/>
            </a:endParaRPr>
          </a:p>
          <a:p>
            <a:pPr>
              <a:spcAft>
                <a:spcPts val="600"/>
              </a:spcAft>
            </a:pPr>
            <a:r>
              <a:rPr lang="en-US" altLang="zh-CN" sz="2000" dirty="0">
                <a:latin typeface="Arial Unicode MS" panose="020B0604020202020204" charset="-122"/>
                <a:ea typeface="Arial Unicode MS" panose="020B0604020202020204" charset="-122"/>
                <a:cs typeface="Arial Unicode MS" panose="020B0604020202020204" charset="-122"/>
              </a:rPr>
              <a:t>Total number of defects found after delivery or N2 = Defects found in acceptance testing</a:t>
            </a:r>
            <a:endParaRPr lang="zh-CN" altLang="en-US" sz="2000" dirty="0">
              <a:latin typeface="Arial Unicode MS" panose="020B0604020202020204" charset="-122"/>
              <a:ea typeface="Arial Unicode MS" panose="020B0604020202020204" charset="-122"/>
              <a:cs typeface="Arial Unicode MS" panose="020B0604020202020204" charset="-122"/>
            </a:endParaRPr>
          </a:p>
          <a:p>
            <a:pPr lvl="1">
              <a:spcAft>
                <a:spcPts val="600"/>
              </a:spcAft>
            </a:pPr>
            <a:r>
              <a:rPr lang="en-US" altLang="zh-CN" sz="2000" dirty="0">
                <a:latin typeface="Arial Unicode MS" panose="020B0604020202020204" charset="-122"/>
                <a:ea typeface="Arial Unicode MS" panose="020B0604020202020204" charset="-122"/>
                <a:cs typeface="Arial Unicode MS" panose="020B0604020202020204" charset="-122"/>
              </a:rPr>
              <a:t>Therefore, N2 = 10</a:t>
            </a:r>
            <a:endParaRPr lang="zh-CN" altLang="en-US" sz="2000" dirty="0">
              <a:latin typeface="Arial Unicode MS" panose="020B0604020202020204" charset="-122"/>
              <a:ea typeface="Arial Unicode MS" panose="020B0604020202020204" charset="-122"/>
              <a:cs typeface="Arial Unicode MS" panose="020B0604020202020204" charset="-122"/>
            </a:endParaRPr>
          </a:p>
          <a:p>
            <a:pPr>
              <a:spcAft>
                <a:spcPts val="600"/>
              </a:spcAft>
            </a:pPr>
            <a:r>
              <a:rPr lang="en-US" altLang="zh-CN" sz="2000" dirty="0">
                <a:latin typeface="Arial Unicode MS" panose="020B0604020202020204" charset="-122"/>
                <a:ea typeface="Arial Unicode MS" panose="020B0604020202020204" charset="-122"/>
                <a:cs typeface="Arial Unicode MS" panose="020B0604020202020204" charset="-122"/>
              </a:rPr>
              <a:t>DRE = N1/ (N1 + N2) = 125 / (125 + 10) = 125/135 = 0.92</a:t>
            </a:r>
            <a:endParaRPr lang="zh-CN" altLang="en-US" sz="2000" dirty="0">
              <a:latin typeface="Arial Unicode MS" panose="020B0604020202020204" charset="-122"/>
              <a:ea typeface="Arial Unicode MS" panose="020B0604020202020204" charset="-122"/>
              <a:cs typeface="Arial Unicode MS" panose="020B0604020202020204" charset="-122"/>
            </a:endParaRPr>
          </a:p>
        </p:txBody>
      </p:sp>
      <p:sp>
        <p:nvSpPr>
          <p:cNvPr id="46083" name="Text Box 3"/>
          <p:cNvSpPr txBox="1">
            <a:spLocks noChangeArrowheads="1"/>
          </p:cNvSpPr>
          <p:nvPr/>
        </p:nvSpPr>
        <p:spPr bwMode="auto">
          <a:xfrm>
            <a:off x="153988" y="685800"/>
            <a:ext cx="83042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Exercise 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3"/>
          <p:cNvSpPr>
            <a:spLocks noGrp="1"/>
          </p:cNvSpPr>
          <p:nvPr>
            <p:ph idx="1"/>
          </p:nvPr>
        </p:nvSpPr>
        <p:spPr bwMode="auto">
          <a:xfrm>
            <a:off x="611560" y="1484784"/>
            <a:ext cx="8064896" cy="4784725"/>
          </a:xfrm>
          <a:noFill/>
          <a:ln>
            <a:miter lim="800000"/>
          </a:ln>
        </p:spPr>
        <p:txBody>
          <a:bodyPr vert="horz" wrap="square" lIns="91440" tIns="45720" rIns="91440" bIns="45720" numCol="1" anchor="t" anchorCtr="0" compatLnSpc="1"/>
          <a:lstStyle/>
          <a:p>
            <a:pPr>
              <a:spcAft>
                <a:spcPts val="600"/>
              </a:spcAft>
            </a:pPr>
            <a:r>
              <a:rPr lang="en-US" altLang="zh-CN" sz="2400" dirty="0">
                <a:latin typeface="Arial Unicode MS" panose="020B0604020202020204" charset="-122"/>
                <a:ea typeface="Arial Unicode MS" panose="020B0604020202020204" charset="-122"/>
                <a:cs typeface="Arial Unicode MS" panose="020B0604020202020204" charset="-122"/>
              </a:rPr>
              <a:t>DD is the defect density in a software project. This provides a normalized view of the software.</a:t>
            </a:r>
            <a:endParaRPr lang="zh-CN" altLang="en-US" sz="2400" dirty="0">
              <a:latin typeface="Arial Unicode MS" panose="020B0604020202020204" charset="-122"/>
              <a:ea typeface="Arial Unicode MS" panose="020B0604020202020204" charset="-122"/>
              <a:cs typeface="Arial Unicode MS" panose="020B0604020202020204" charset="-122"/>
            </a:endParaRPr>
          </a:p>
          <a:p>
            <a:pPr>
              <a:spcAft>
                <a:spcPts val="600"/>
              </a:spcAft>
            </a:pPr>
            <a:r>
              <a:rPr lang="en-US" altLang="zh-CN" sz="2400" dirty="0">
                <a:latin typeface="Arial Unicode MS" panose="020B0604020202020204" charset="-122"/>
                <a:ea typeface="Arial Unicode MS" panose="020B0604020202020204" charset="-122"/>
                <a:cs typeface="Arial Unicode MS" panose="020B0604020202020204" charset="-122"/>
              </a:rPr>
              <a:t>DD = Number of Known Defects / Size (in LOC or FP)</a:t>
            </a:r>
            <a:endParaRPr lang="zh-CN" altLang="en-US" sz="2400" dirty="0">
              <a:latin typeface="Arial Unicode MS" panose="020B0604020202020204" charset="-122"/>
              <a:ea typeface="Arial Unicode MS" panose="020B0604020202020204" charset="-122"/>
              <a:cs typeface="Arial Unicode MS" panose="020B0604020202020204" charset="-122"/>
            </a:endParaRPr>
          </a:p>
          <a:p>
            <a:pPr>
              <a:spcAft>
                <a:spcPts val="600"/>
              </a:spcAft>
            </a:pPr>
            <a:r>
              <a:rPr lang="en-US" altLang="zh-CN" sz="2400" dirty="0">
                <a:latin typeface="Arial Unicode MS" panose="020B0604020202020204" charset="-122"/>
                <a:ea typeface="Arial Unicode MS" panose="020B0604020202020204" charset="-122"/>
                <a:cs typeface="Arial Unicode MS" panose="020B0604020202020204" charset="-122"/>
              </a:rPr>
              <a:t>The total number of known defects </a:t>
            </a:r>
          </a:p>
          <a:p>
            <a:pPr>
              <a:spcAft>
                <a:spcPts val="600"/>
              </a:spcAft>
            </a:pPr>
            <a:r>
              <a:rPr lang="en-US" altLang="zh-CN" sz="2400" dirty="0">
                <a:latin typeface="Arial Unicode MS" panose="020B0604020202020204" charset="-122"/>
                <a:ea typeface="Arial Unicode MS" panose="020B0604020202020204" charset="-122"/>
                <a:cs typeface="Arial Unicode MS" panose="020B0604020202020204" charset="-122"/>
              </a:rPr>
              <a:t>N = 50 + 30 + 20 + 25 + 10 = 135</a:t>
            </a:r>
            <a:endParaRPr lang="zh-CN" altLang="en-US" sz="2400" dirty="0">
              <a:latin typeface="Arial Unicode MS" panose="020B0604020202020204" charset="-122"/>
              <a:ea typeface="Arial Unicode MS" panose="020B0604020202020204" charset="-122"/>
              <a:cs typeface="Arial Unicode MS" panose="020B0604020202020204" charset="-122"/>
            </a:endParaRPr>
          </a:p>
          <a:p>
            <a:pPr>
              <a:spcAft>
                <a:spcPts val="600"/>
              </a:spcAft>
            </a:pPr>
            <a:r>
              <a:rPr lang="en-US" altLang="zh-CN" sz="2400" dirty="0">
                <a:latin typeface="Arial Unicode MS" panose="020B0604020202020204" charset="-122"/>
                <a:ea typeface="Arial Unicode MS" panose="020B0604020202020204" charset="-122"/>
                <a:cs typeface="Arial Unicode MS" panose="020B0604020202020204" charset="-122"/>
              </a:rPr>
              <a:t>DD = 135 / 483 FP = 0.27 defects per Function Point.</a:t>
            </a:r>
            <a:endParaRPr lang="zh-CN" altLang="en-US" sz="2400" dirty="0">
              <a:latin typeface="Arial Unicode MS" panose="020B0604020202020204" charset="-122"/>
              <a:ea typeface="Arial Unicode MS" panose="020B0604020202020204" charset="-122"/>
              <a:cs typeface="Arial Unicode MS" panose="020B0604020202020204" charset="-122"/>
            </a:endParaRPr>
          </a:p>
          <a:p>
            <a:endParaRPr lang="zh-CN" altLang="en-US" dirty="0">
              <a:ea typeface="宋体" panose="02010600030101010101" pitchFamily="2" charset="-122"/>
            </a:endParaRPr>
          </a:p>
        </p:txBody>
      </p:sp>
      <p:sp>
        <p:nvSpPr>
          <p:cNvPr id="47107" name="Text Box 3"/>
          <p:cNvSpPr txBox="1">
            <a:spLocks noChangeArrowheads="1"/>
          </p:cNvSpPr>
          <p:nvPr/>
        </p:nvSpPr>
        <p:spPr bwMode="auto">
          <a:xfrm>
            <a:off x="153988" y="685800"/>
            <a:ext cx="83042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Exercise 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Metrics Unique to Test--MTTF </a:t>
            </a:r>
          </a:p>
        </p:txBody>
      </p:sp>
      <p:sp>
        <p:nvSpPr>
          <p:cNvPr id="38914" name="Rectangle 23"/>
          <p:cNvSpPr>
            <a:spLocks noChangeArrowheads="1"/>
          </p:cNvSpPr>
          <p:nvPr/>
        </p:nvSpPr>
        <p:spPr bwMode="auto">
          <a:xfrm>
            <a:off x="683568" y="1556792"/>
            <a:ext cx="7704856" cy="4570412"/>
          </a:xfrm>
          <a:prstGeom prst="rect">
            <a:avLst/>
          </a:prstGeom>
          <a:noFill/>
          <a:ln w="9525">
            <a:noFill/>
            <a:miter lim="800000"/>
          </a:ln>
        </p:spPr>
        <p:txBody>
          <a:bodyPr/>
          <a:lstStyle/>
          <a:p>
            <a:pPr marL="342900" indent="-342900">
              <a:spcBef>
                <a:spcPct val="20000"/>
              </a:spcBef>
              <a:buFontTx/>
              <a:buBlip>
                <a:blip r:embed="rId3"/>
              </a:buBlip>
            </a:pPr>
            <a:r>
              <a:rPr lang="en-US" altLang="zh-CN" sz="2400" i="0" dirty="0">
                <a:solidFill>
                  <a:schemeClr val="accent2"/>
                </a:solidFill>
              </a:rPr>
              <a:t>The common metrics unique to testing include:</a:t>
            </a:r>
          </a:p>
          <a:p>
            <a:pPr marL="742950" lvl="1" indent="-285750">
              <a:spcBef>
                <a:spcPct val="20000"/>
              </a:spcBef>
              <a:buFontTx/>
              <a:buBlip>
                <a:blip r:embed="rId4"/>
              </a:buBlip>
            </a:pPr>
            <a:r>
              <a:rPr lang="en-US" altLang="zh-CN" sz="2400" i="0" dirty="0">
                <a:solidFill>
                  <a:srgbClr val="FFC000"/>
                </a:solidFill>
              </a:rPr>
              <a:t>Mean Time to Failure (MTTF): </a:t>
            </a:r>
            <a:r>
              <a:rPr lang="en-US" altLang="zh-CN" sz="2400" i="0" dirty="0">
                <a:solidFill>
                  <a:schemeClr val="accent2"/>
                </a:solidFill>
              </a:rPr>
              <a:t>It is a measure of reliability. It provides the </a:t>
            </a:r>
            <a:r>
              <a:rPr lang="en-US" altLang="zh-CN" sz="2400" i="0" dirty="0">
                <a:solidFill>
                  <a:srgbClr val="FF0000"/>
                </a:solidFill>
              </a:rPr>
              <a:t>average time from one failure to the next </a:t>
            </a:r>
            <a:r>
              <a:rPr lang="en-US" altLang="zh-CN" sz="2400" i="0" dirty="0">
                <a:solidFill>
                  <a:schemeClr val="accent2"/>
                </a:solidFill>
              </a:rPr>
              <a:t>during a test operation on a software project.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a:srcRect/>
          <a:stretch>
            <a:fillRect/>
          </a:stretch>
        </p:blipFill>
        <p:spPr bwMode="auto">
          <a:xfrm>
            <a:off x="1295400" y="1371600"/>
            <a:ext cx="6781800" cy="1570038"/>
          </a:xfrm>
          <a:noFill/>
          <a:ln>
            <a:miter lim="800000"/>
            <a:headEnd/>
            <a:tailEnd/>
          </a:ln>
        </p:spPr>
      </p:pic>
      <p:sp>
        <p:nvSpPr>
          <p:cNvPr id="40963"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Metrics Unique to Test-MTTF </a:t>
            </a:r>
          </a:p>
        </p:txBody>
      </p:sp>
      <p:sp>
        <p:nvSpPr>
          <p:cNvPr id="7" name="矩形 6"/>
          <p:cNvSpPr/>
          <p:nvPr/>
        </p:nvSpPr>
        <p:spPr>
          <a:xfrm>
            <a:off x="611560" y="3228704"/>
            <a:ext cx="80010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defRPr/>
            </a:pPr>
            <a:r>
              <a:rPr lang="en-US" altLang="zh-CN" sz="2000" i="0" dirty="0">
                <a:solidFill>
                  <a:schemeClr val="tx1"/>
                </a:solidFill>
                <a:latin typeface="Arial Unicode MS" panose="020B0604020202020204" charset="-122"/>
                <a:ea typeface="Arial Unicode MS" panose="020B0604020202020204" charset="-122"/>
                <a:cs typeface="Arial Unicode MS" panose="020B0604020202020204" charset="-122"/>
              </a:rPr>
              <a:t>1 Define the period over which the MTTF is to be calculated as starting time, t2 and ending time, t3.</a:t>
            </a:r>
          </a:p>
          <a:p>
            <a:pPr>
              <a:spcBef>
                <a:spcPts val="600"/>
              </a:spcBef>
              <a:defRPr/>
            </a:pPr>
            <a:r>
              <a:rPr lang="en-US" altLang="zh-CN" sz="2000" i="0" dirty="0">
                <a:solidFill>
                  <a:schemeClr val="tx1"/>
                </a:solidFill>
                <a:latin typeface="Arial Unicode MS" panose="020B0604020202020204" charset="-122"/>
                <a:ea typeface="Arial Unicode MS" panose="020B0604020202020204" charset="-122"/>
                <a:cs typeface="Arial Unicode MS" panose="020B0604020202020204" charset="-122"/>
              </a:rPr>
              <a:t>2 Locate the latest failure earlier than t2 and find the time, t1, at which this failure occurred.</a:t>
            </a:r>
          </a:p>
          <a:p>
            <a:pPr>
              <a:spcBef>
                <a:spcPts val="600"/>
              </a:spcBef>
              <a:defRPr/>
            </a:pPr>
            <a:r>
              <a:rPr lang="en-US" altLang="zh-CN" sz="2000" i="0" dirty="0">
                <a:solidFill>
                  <a:schemeClr val="tx1"/>
                </a:solidFill>
                <a:latin typeface="Arial Unicode MS" panose="020B0604020202020204" charset="-122"/>
                <a:ea typeface="Arial Unicode MS" panose="020B0604020202020204" charset="-122"/>
                <a:cs typeface="Arial Unicode MS" panose="020B0604020202020204" charset="-122"/>
              </a:rPr>
              <a:t>3 Locate the earliest failure later than t3 and find the time, t4, at which it occurred, meaning the </a:t>
            </a:r>
            <a:r>
              <a:rPr lang="en-US" altLang="zh-CN" sz="2000" i="0" dirty="0">
                <a:solidFill>
                  <a:srgbClr val="3399FF"/>
                </a:solidFill>
                <a:latin typeface="Arial Unicode MS" panose="020B0604020202020204" charset="-122"/>
                <a:ea typeface="Arial Unicode MS" panose="020B0604020202020204" charset="-122"/>
                <a:cs typeface="Arial Unicode MS" panose="020B0604020202020204" charset="-122"/>
              </a:rPr>
              <a:t>two failures nearest to the period but outside the period</a:t>
            </a:r>
            <a:r>
              <a:rPr lang="en-US" altLang="zh-CN" sz="2000" i="0" dirty="0">
                <a:solidFill>
                  <a:schemeClr val="tx1"/>
                </a:solidFill>
                <a:latin typeface="Arial Unicode MS" panose="020B0604020202020204" charset="-122"/>
                <a:ea typeface="Arial Unicode MS" panose="020B0604020202020204" charset="-122"/>
                <a:cs typeface="Arial Unicode MS" panose="020B0604020202020204" charset="-122"/>
              </a:rPr>
              <a:t>.</a:t>
            </a:r>
          </a:p>
          <a:p>
            <a:pPr>
              <a:spcBef>
                <a:spcPts val="600"/>
              </a:spcBef>
              <a:defRPr/>
            </a:pPr>
            <a:r>
              <a:rPr lang="en-US" altLang="zh-CN" sz="2000" i="0" dirty="0">
                <a:solidFill>
                  <a:schemeClr val="tx1"/>
                </a:solidFill>
                <a:latin typeface="Arial Unicode MS" panose="020B0604020202020204" charset="-122"/>
                <a:ea typeface="Arial Unicode MS" panose="020B0604020202020204" charset="-122"/>
                <a:cs typeface="Arial Unicode MS" panose="020B0604020202020204" charset="-122"/>
              </a:rPr>
              <a:t>4 Count the number of failures, including these two and all failures in between.</a:t>
            </a:r>
          </a:p>
          <a:p>
            <a:pPr>
              <a:spcBef>
                <a:spcPts val="600"/>
              </a:spcBef>
              <a:defRPr/>
            </a:pPr>
            <a:r>
              <a:rPr lang="en-US" altLang="zh-CN" sz="2000" i="0" dirty="0">
                <a:solidFill>
                  <a:schemeClr val="tx1"/>
                </a:solidFill>
                <a:latin typeface="Arial Unicode MS" panose="020B0604020202020204" charset="-122"/>
                <a:ea typeface="Arial Unicode MS" panose="020B0604020202020204" charset="-122"/>
                <a:cs typeface="Arial Unicode MS" panose="020B0604020202020204" charset="-122"/>
              </a:rPr>
              <a:t>5 Calculate the MTTF for the period t2 to t3 by  </a:t>
            </a:r>
            <a:r>
              <a:rPr lang="en-US" altLang="zh-CN" sz="2000" i="0" dirty="0">
                <a:solidFill>
                  <a:srgbClr val="FF0000"/>
                </a:solidFill>
                <a:latin typeface="Arial Unicode MS" panose="020B0604020202020204" charset="-122"/>
                <a:ea typeface="Arial Unicode MS" panose="020B0604020202020204" charset="-122"/>
                <a:cs typeface="Arial Unicode MS" panose="020B0604020202020204" charset="-122"/>
              </a:rPr>
              <a:t>(t4-t1)/(n-1)</a:t>
            </a:r>
            <a:endParaRPr lang="zh-CN" altLang="en-US" sz="2000" i="0" dirty="0">
              <a:solidFill>
                <a:srgbClr val="FF0000"/>
              </a:solidFill>
              <a:latin typeface="Arial Unicode MS" panose="020B0604020202020204" charset="-122"/>
              <a:ea typeface="Arial Unicode MS" panose="020B0604020202020204" charset="-122"/>
              <a:cs typeface="Arial Unicode MS" panose="020B0604020202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bwMode="auto">
          <a:xfrm>
            <a:off x="539552" y="1401780"/>
            <a:ext cx="8223448" cy="4784725"/>
          </a:xfrm>
          <a:noFill/>
          <a:ln>
            <a:miter lim="800000"/>
          </a:ln>
        </p:spPr>
        <p:txBody>
          <a:bodyPr vert="horz" wrap="square" lIns="91440" tIns="45720" rIns="91440" bIns="45720" numCol="1" anchor="t" anchorCtr="0" compatLnSpc="1"/>
          <a:lstStyle/>
          <a:p>
            <a:pPr eaLnBrk="1" hangingPunct="1"/>
            <a:r>
              <a:rPr lang="en-US" altLang="zh-CN" sz="2400" dirty="0">
                <a:ea typeface="宋体" panose="02010600030101010101" pitchFamily="2" charset="-122"/>
              </a:rPr>
              <a:t>1 MTTR——Mean Time To Repair</a:t>
            </a:r>
            <a:r>
              <a:rPr lang="zh-CN" altLang="en-US" sz="2400" dirty="0">
                <a:ea typeface="宋体" panose="02010600030101010101" pitchFamily="2" charset="-122"/>
              </a:rPr>
              <a:t>，即平均恢复时间。就是从出现故障到恢复中间的这段时间。</a:t>
            </a:r>
            <a:r>
              <a:rPr lang="en-US" altLang="zh-CN" sz="2400" dirty="0">
                <a:ea typeface="宋体" panose="02010600030101010101" pitchFamily="2" charset="-122"/>
              </a:rPr>
              <a:t>MTTR</a:t>
            </a:r>
            <a:r>
              <a:rPr lang="zh-CN" altLang="en-US" sz="2400" dirty="0">
                <a:ea typeface="宋体" panose="02010600030101010101" pitchFamily="2" charset="-122"/>
              </a:rPr>
              <a:t>越短表示易恢复性越好。</a:t>
            </a:r>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2. MTTF——Mean Time To Failure</a:t>
            </a:r>
            <a:r>
              <a:rPr lang="zh-CN" altLang="en-US" sz="2400" dirty="0">
                <a:ea typeface="宋体" panose="02010600030101010101" pitchFamily="2" charset="-122"/>
              </a:rPr>
              <a:t>，即平均无故障时间</a:t>
            </a:r>
            <a:r>
              <a:rPr lang="en-US" altLang="zh-CN" sz="2400" dirty="0">
                <a:ea typeface="宋体" panose="02010600030101010101" pitchFamily="2" charset="-122"/>
              </a:rPr>
              <a:t>/</a:t>
            </a:r>
            <a:r>
              <a:rPr lang="zh-CN" altLang="en-US" sz="2400" dirty="0">
                <a:ea typeface="宋体" panose="02010600030101010101" pitchFamily="2" charset="-122"/>
              </a:rPr>
              <a:t>故障前平均时间。系统的可靠性越高，平均无故障时间越长。</a:t>
            </a:r>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3. MTBF——Mean Time Between Failure</a:t>
            </a:r>
            <a:r>
              <a:rPr lang="zh-CN" altLang="en-US" sz="2400" dirty="0">
                <a:ea typeface="宋体" panose="02010600030101010101" pitchFamily="2" charset="-122"/>
              </a:rPr>
              <a:t>，即平均失效间隔。包括故障时间以及检测和维护设备的时间。</a:t>
            </a:r>
            <a:r>
              <a:rPr lang="en-US" altLang="zh-CN" sz="2400" dirty="0">
                <a:ea typeface="宋体" panose="02010600030101010101" pitchFamily="2" charset="-122"/>
              </a:rPr>
              <a:t>MTBF = MTTF + MTTR</a:t>
            </a:r>
            <a:r>
              <a:rPr lang="zh-CN" altLang="en-US" sz="2400" dirty="0">
                <a:ea typeface="宋体" panose="02010600030101010101" pitchFamily="2" charset="-122"/>
              </a:rPr>
              <a:t>。因为</a:t>
            </a:r>
            <a:r>
              <a:rPr lang="en-US" altLang="zh-CN" sz="2400" dirty="0">
                <a:ea typeface="宋体" panose="02010600030101010101" pitchFamily="2" charset="-122"/>
              </a:rPr>
              <a:t>MTTR</a:t>
            </a:r>
            <a:r>
              <a:rPr lang="zh-CN" altLang="en-US" sz="2400" dirty="0">
                <a:ea typeface="宋体" panose="02010600030101010101" pitchFamily="2" charset="-122"/>
              </a:rPr>
              <a:t>通常远小于</a:t>
            </a:r>
            <a:r>
              <a:rPr lang="en-US" altLang="zh-CN" sz="2400" dirty="0">
                <a:ea typeface="宋体" panose="02010600030101010101" pitchFamily="2" charset="-122"/>
              </a:rPr>
              <a:t>MTTF</a:t>
            </a:r>
            <a:r>
              <a:rPr lang="zh-CN" altLang="en-US" sz="2400" dirty="0">
                <a:ea typeface="宋体" panose="02010600030101010101" pitchFamily="2" charset="-122"/>
              </a:rPr>
              <a:t>，所以</a:t>
            </a:r>
            <a:r>
              <a:rPr lang="en-US" altLang="zh-CN" sz="2400" dirty="0">
                <a:ea typeface="宋体" panose="02010600030101010101" pitchFamily="2" charset="-122"/>
              </a:rPr>
              <a:t>MTBF</a:t>
            </a:r>
            <a:r>
              <a:rPr lang="zh-CN" altLang="en-US" sz="2400" dirty="0">
                <a:ea typeface="宋体" panose="02010600030101010101" pitchFamily="2" charset="-122"/>
              </a:rPr>
              <a:t>近似等于</a:t>
            </a:r>
            <a:r>
              <a:rPr lang="en-US" altLang="zh-CN" sz="2400" dirty="0">
                <a:ea typeface="宋体" panose="02010600030101010101" pitchFamily="2" charset="-122"/>
              </a:rPr>
              <a:t>MTTF</a:t>
            </a:r>
            <a:r>
              <a:rPr lang="zh-CN" altLang="en-US" sz="2400" dirty="0">
                <a:ea typeface="宋体" panose="02010600030101010101" pitchFamily="2" charset="-122"/>
              </a:rPr>
              <a:t>，通常由</a:t>
            </a:r>
            <a:r>
              <a:rPr lang="en-US" altLang="zh-CN" sz="2400" dirty="0">
                <a:ea typeface="宋体" panose="02010600030101010101" pitchFamily="2" charset="-122"/>
              </a:rPr>
              <a:t>MTTF</a:t>
            </a:r>
            <a:r>
              <a:rPr lang="zh-CN" altLang="en-US" sz="2400" dirty="0">
                <a:ea typeface="宋体" panose="02010600030101010101" pitchFamily="2" charset="-122"/>
              </a:rPr>
              <a:t>替代。</a:t>
            </a:r>
            <a:br>
              <a:rPr lang="zh-CN" altLang="en-US" dirty="0">
                <a:ea typeface="宋体" panose="02010600030101010101" pitchFamily="2" charset="-122"/>
              </a:rPr>
            </a:br>
            <a:endParaRPr lang="zh-CN" altLang="en-US" dirty="0">
              <a:ea typeface="宋体" panose="02010600030101010101" pitchFamily="2" charset="-122"/>
            </a:endParaRPr>
          </a:p>
        </p:txBody>
      </p:sp>
      <p:sp>
        <p:nvSpPr>
          <p:cNvPr id="5"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Metrics Unique to Test-MTTF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p:cNvPicPr>
            <a:picLocks noGrp="1" noChangeAspect="1" noChangeArrowheads="1"/>
          </p:cNvPicPr>
          <p:nvPr>
            <p:ph type="body" idx="1"/>
          </p:nvPr>
        </p:nvPicPr>
        <p:blipFill>
          <a:blip r:embed="rId2"/>
          <a:srcRect/>
          <a:stretch>
            <a:fillRect/>
          </a:stretch>
        </p:blipFill>
        <p:spPr bwMode="auto">
          <a:xfrm>
            <a:off x="1447800" y="1600200"/>
            <a:ext cx="7272338" cy="3317875"/>
          </a:xfrm>
          <a:noFill/>
          <a:ln>
            <a:miter lim="800000"/>
            <a:headEnd/>
            <a:tailEnd/>
          </a:ln>
        </p:spPr>
      </p:pic>
      <p:sp>
        <p:nvSpPr>
          <p:cNvPr id="43010" name="Rectangle 5"/>
          <p:cNvSpPr>
            <a:spLocks noChangeArrowheads="1"/>
          </p:cNvSpPr>
          <p:nvPr/>
        </p:nvSpPr>
        <p:spPr bwMode="auto">
          <a:xfrm>
            <a:off x="4449763" y="3521075"/>
            <a:ext cx="503237" cy="288925"/>
          </a:xfrm>
          <a:prstGeom prst="rect">
            <a:avLst/>
          </a:prstGeom>
          <a:solidFill>
            <a:srgbClr val="FF0000"/>
          </a:solidFill>
          <a:ln w="9525">
            <a:solidFill>
              <a:schemeClr val="tx1"/>
            </a:solidFill>
            <a:miter lim="800000"/>
          </a:ln>
        </p:spPr>
        <p:txBody>
          <a:bodyPr wrap="none" anchor="ctr"/>
          <a:lstStyle/>
          <a:p>
            <a:pPr algn="ctr"/>
            <a:r>
              <a:rPr lang="en-US" altLang="zh-CN" i="1"/>
              <a:t>4th</a:t>
            </a:r>
          </a:p>
        </p:txBody>
      </p:sp>
      <p:sp>
        <p:nvSpPr>
          <p:cNvPr id="43011"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dirty="0">
                <a:latin typeface="Tahoma" panose="020B0604030504040204" pitchFamily="34" charset="0"/>
              </a:rPr>
              <a:t>Metrics Unique to Test-MTTF </a:t>
            </a:r>
          </a:p>
        </p:txBody>
      </p:sp>
      <p:sp>
        <p:nvSpPr>
          <p:cNvPr id="5" name="矩形 4"/>
          <p:cNvSpPr/>
          <p:nvPr/>
        </p:nvSpPr>
        <p:spPr>
          <a:xfrm>
            <a:off x="1295400" y="4648200"/>
            <a:ext cx="76962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spcAft>
                <a:spcPts val="600"/>
              </a:spcAft>
              <a:defRPr/>
            </a:pPr>
            <a:r>
              <a:rPr lang="en-US" altLang="zh-CN" sz="2000" dirty="0">
                <a:solidFill>
                  <a:schemeClr val="tx1"/>
                </a:solidFill>
                <a:latin typeface="Arial Unicode MS" panose="020B0604020202020204" charset="-122"/>
                <a:ea typeface="Arial Unicode MS" panose="020B0604020202020204" charset="-122"/>
                <a:cs typeface="Arial Unicode MS" panose="020B0604020202020204" charset="-122"/>
              </a:rPr>
              <a:t>Calculate the MTTF for June, July and August.</a:t>
            </a:r>
          </a:p>
          <a:p>
            <a:pPr>
              <a:spcBef>
                <a:spcPts val="600"/>
              </a:spcBef>
              <a:spcAft>
                <a:spcPts val="600"/>
              </a:spcAft>
              <a:defRPr/>
            </a:pPr>
            <a:r>
              <a:rPr lang="en-US" altLang="zh-CN" sz="2000" dirty="0">
                <a:solidFill>
                  <a:schemeClr val="tx1"/>
                </a:solidFill>
                <a:latin typeface="Arial Unicode MS" panose="020B0604020202020204" charset="-122"/>
                <a:ea typeface="Arial Unicode MS" panose="020B0604020202020204" charset="-122"/>
                <a:cs typeface="Arial Unicode MS" panose="020B0604020202020204" charset="-122"/>
              </a:rPr>
              <a:t>Calculate the MTTF over these four months. </a:t>
            </a:r>
            <a:endParaRPr lang="zh-CN" altLang="en-US" sz="2000" dirty="0">
              <a:solidFill>
                <a:schemeClr val="tx1"/>
              </a:solidFill>
              <a:latin typeface="Arial Unicode MS" panose="020B0604020202020204" charset="-122"/>
              <a:ea typeface="Arial Unicode MS" panose="020B0604020202020204" charset="-122"/>
              <a:cs typeface="Arial Unicode MS" panose="020B0604020202020204"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39552" y="1772816"/>
            <a:ext cx="8208912" cy="4608512"/>
          </a:xfrm>
        </p:spPr>
        <p:txBody>
          <a:bodyPr/>
          <a:lstStyle/>
          <a:p>
            <a:pPr eaLnBrk="1" hangingPunct="1">
              <a:spcAft>
                <a:spcPts val="600"/>
              </a:spcAft>
              <a:buFont typeface="Arial" panose="020B0604020202020204" pitchFamily="34" charset="0"/>
              <a:buChar char="•"/>
              <a:defRPr/>
            </a:pPr>
            <a:r>
              <a:rPr lang="zh-CN" altLang="en-US" sz="2800" b="1" kern="1200" dirty="0">
                <a:latin typeface="Arial" panose="020B0604020202020204" pitchFamily="34" charset="0"/>
                <a:ea typeface="宋体" panose="02010600030101010101" pitchFamily="2" charset="-122"/>
              </a:rPr>
              <a:t>缺陷潜伏期，通常也称为阶段潜伏期。缺陷潜伏期是一种特殊类型的缺陷分布度量。</a:t>
            </a:r>
          </a:p>
          <a:p>
            <a:pPr eaLnBrk="1" hangingPunct="1">
              <a:spcAft>
                <a:spcPts val="600"/>
              </a:spcAft>
              <a:buFont typeface="Arial" panose="020B0604020202020204" pitchFamily="34" charset="0"/>
              <a:buChar char="•"/>
              <a:defRPr/>
            </a:pPr>
            <a:r>
              <a:rPr lang="zh-CN" altLang="en-US" sz="2800" b="1" kern="1200" dirty="0">
                <a:latin typeface="Arial" panose="020B0604020202020204" pitchFamily="34" charset="0"/>
                <a:ea typeface="宋体" panose="02010600030101010101" pitchFamily="2" charset="-122"/>
              </a:rPr>
              <a:t>在实际测试工作中，发现缺陷的时间越晚，这个缺陷所带来的损害就越大，修复这个缺陷所耗费的成本就越多。</a:t>
            </a:r>
            <a:endParaRPr lang="en-US" altLang="zh-CN" sz="2800" b="1" kern="1200" dirty="0">
              <a:latin typeface="Arial" panose="020B0604020202020204" pitchFamily="34" charset="0"/>
              <a:ea typeface="宋体" panose="02010600030101010101" pitchFamily="2" charset="-122"/>
            </a:endParaRPr>
          </a:p>
          <a:p>
            <a:pPr>
              <a:spcAft>
                <a:spcPts val="600"/>
              </a:spcAft>
              <a:buFont typeface="Arial" panose="020B0604020202020204" pitchFamily="34" charset="0"/>
              <a:buChar char="•"/>
              <a:defRPr/>
            </a:pPr>
            <a:r>
              <a:rPr lang="zh-CN" altLang="en-US" sz="2800" b="1" kern="1200" dirty="0">
                <a:latin typeface="Arial" panose="020B0604020202020204" pitchFamily="34" charset="0"/>
                <a:ea typeface="宋体" panose="02010600030101010101" pitchFamily="2" charset="-122"/>
              </a:rPr>
              <a:t>缺陷损耗对缺陷的发现过程有效性和修复软件缺陷所耗费的成本等进行评测。</a:t>
            </a:r>
          </a:p>
          <a:p>
            <a:pPr eaLnBrk="1" hangingPunct="1">
              <a:defRPr/>
            </a:pPr>
            <a:endParaRPr lang="zh-CN" altLang="en-US" sz="2400" b="1" kern="1200" dirty="0">
              <a:latin typeface="Arial" panose="020B0604020202020204" pitchFamily="34" charset="0"/>
              <a:ea typeface="宋体" panose="02010600030101010101" pitchFamily="2" charset="-122"/>
            </a:endParaRPr>
          </a:p>
        </p:txBody>
      </p:sp>
      <p:sp>
        <p:nvSpPr>
          <p:cNvPr id="3" name="Rectangle 2"/>
          <p:cNvSpPr>
            <a:spLocks noGrp="1" noChangeArrowheads="1"/>
          </p:cNvSpPr>
          <p:nvPr>
            <p:ph type="title"/>
          </p:nvPr>
        </p:nvSpPr>
        <p:spPr>
          <a:xfrm>
            <a:off x="576263" y="260350"/>
            <a:ext cx="7772400" cy="1143000"/>
          </a:xfrm>
        </p:spPr>
        <p:txBody>
          <a:bodyPr/>
          <a:lstStyle/>
          <a:p>
            <a:pPr algn="ctr"/>
            <a:r>
              <a:rPr lang="zh-CN" altLang="en-US" sz="3200" b="1" dirty="0">
                <a:solidFill>
                  <a:srgbClr val="FFFF00"/>
                </a:solidFill>
                <a:latin typeface="+mj-ea"/>
              </a:rPr>
              <a:t>缺陷损耗的估算方法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lnSpc>
                <a:spcPct val="150000"/>
              </a:lnSpc>
            </a:pPr>
            <a:r>
              <a:rPr lang="zh-CN" altLang="en-US" sz="3200" b="1" dirty="0">
                <a:solidFill>
                  <a:srgbClr val="FFFF00"/>
                </a:solidFill>
                <a:latin typeface="+mj-ea"/>
              </a:rPr>
              <a:t>软件度量及其过程</a:t>
            </a:r>
            <a:endParaRPr lang="en-US" altLang="zh-CN" sz="3200" b="1" dirty="0">
              <a:solidFill>
                <a:srgbClr val="FFFF00"/>
              </a:solidFill>
              <a:latin typeface="+mj-ea"/>
            </a:endParaRPr>
          </a:p>
        </p:txBody>
      </p:sp>
      <p:sp>
        <p:nvSpPr>
          <p:cNvPr id="7171" name="Rectangle 4"/>
          <p:cNvSpPr>
            <a:spLocks noChangeArrowheads="1"/>
          </p:cNvSpPr>
          <p:nvPr/>
        </p:nvSpPr>
        <p:spPr bwMode="auto">
          <a:xfrm>
            <a:off x="971600" y="1918454"/>
            <a:ext cx="7848860" cy="4401205"/>
          </a:xfrm>
          <a:prstGeom prst="rect">
            <a:avLst/>
          </a:prstGeom>
          <a:noFill/>
          <a:ln w="9525">
            <a:noFill/>
            <a:miter lim="800000"/>
          </a:ln>
        </p:spPr>
        <p:txBody>
          <a:bodyPr wrap="square" lIns="0" tIns="0" rIns="0" bIns="0" anchor="ctr">
            <a:spAutoFit/>
          </a:bodyPr>
          <a:lstStyle/>
          <a:p>
            <a:pPr>
              <a:lnSpc>
                <a:spcPct val="130000"/>
              </a:lnSpc>
              <a:tabLst>
                <a:tab pos="876300" algn="l"/>
              </a:tabLst>
            </a:pPr>
            <a:r>
              <a:rPr lang="zh-CN" altLang="en-US" sz="2800" i="0" dirty="0"/>
              <a:t>软件度量是对软件所包含的各种属性的</a:t>
            </a:r>
            <a:r>
              <a:rPr lang="zh-CN" altLang="en-US" sz="2800" b="1" i="0" dirty="0">
                <a:solidFill>
                  <a:srgbClr val="0070C0"/>
                </a:solidFill>
              </a:rPr>
              <a:t>量化</a:t>
            </a:r>
            <a:r>
              <a:rPr lang="zh-CN" altLang="en-US" sz="2800" i="0" dirty="0"/>
              <a:t>表示</a:t>
            </a:r>
            <a:endParaRPr lang="zh-CN" altLang="en-US" sz="2400" i="0" dirty="0"/>
          </a:p>
          <a:p>
            <a:pPr>
              <a:lnSpc>
                <a:spcPct val="130000"/>
              </a:lnSpc>
              <a:tabLst>
                <a:tab pos="876300" algn="l"/>
              </a:tabLst>
            </a:pPr>
            <a:endParaRPr lang="zh-CN" altLang="en-US" sz="2400" i="0" dirty="0"/>
          </a:p>
          <a:p>
            <a:pPr>
              <a:lnSpc>
                <a:spcPct val="130000"/>
              </a:lnSpc>
              <a:tabLst>
                <a:tab pos="876300" algn="l"/>
              </a:tabLst>
            </a:pPr>
            <a:endParaRPr lang="en-US" altLang="zh-CN" sz="2400" i="0" dirty="0"/>
          </a:p>
          <a:p>
            <a:pPr>
              <a:lnSpc>
                <a:spcPct val="130000"/>
              </a:lnSpc>
              <a:tabLst>
                <a:tab pos="876300" algn="l"/>
              </a:tabLst>
            </a:pPr>
            <a:r>
              <a:rPr lang="zh-CN" altLang="en-US" sz="2400" i="0" dirty="0"/>
              <a:t>软件度量可以帮助我们深入了解软件</a:t>
            </a:r>
            <a:r>
              <a:rPr lang="zh-CN" altLang="en-US" sz="2400" i="0" dirty="0">
                <a:solidFill>
                  <a:srgbClr val="FF0000"/>
                </a:solidFill>
              </a:rPr>
              <a:t>过程和产品</a:t>
            </a:r>
            <a:r>
              <a:rPr lang="zh-CN" altLang="en-US" sz="2400" i="0" dirty="0"/>
              <a:t>的衡量指标，使组织能够更好地做出决策以达成目标：</a:t>
            </a:r>
          </a:p>
          <a:p>
            <a:pPr lvl="1">
              <a:lnSpc>
                <a:spcPct val="130000"/>
              </a:lnSpc>
              <a:buFontTx/>
              <a:buChar char="•"/>
              <a:tabLst>
                <a:tab pos="876300" algn="l"/>
              </a:tabLst>
            </a:pPr>
            <a:r>
              <a:rPr lang="zh-CN" altLang="en-US" sz="2000" i="0" dirty="0">
                <a:ea typeface="楷体_GB2312" pitchFamily="49" charset="-122"/>
              </a:rPr>
              <a:t>  </a:t>
            </a:r>
            <a:r>
              <a:rPr lang="zh-CN" altLang="en-US" sz="2400" i="0" dirty="0">
                <a:ea typeface="楷体_GB2312" pitchFamily="49" charset="-122"/>
              </a:rPr>
              <a:t>用数据指标表明验收标准；</a:t>
            </a:r>
          </a:p>
          <a:p>
            <a:pPr lvl="1">
              <a:lnSpc>
                <a:spcPct val="130000"/>
              </a:lnSpc>
              <a:buFontTx/>
              <a:buChar char="•"/>
              <a:tabLst>
                <a:tab pos="876300" algn="l"/>
              </a:tabLst>
            </a:pPr>
            <a:r>
              <a:rPr lang="zh-CN" altLang="en-US" sz="2400" i="0" dirty="0">
                <a:ea typeface="楷体_GB2312" pitchFamily="49" charset="-122"/>
              </a:rPr>
              <a:t>  监控项目进度和预见风险；</a:t>
            </a:r>
          </a:p>
          <a:p>
            <a:pPr lvl="1">
              <a:lnSpc>
                <a:spcPct val="130000"/>
              </a:lnSpc>
              <a:buFontTx/>
              <a:buChar char="•"/>
              <a:tabLst>
                <a:tab pos="876300" algn="l"/>
              </a:tabLst>
            </a:pPr>
            <a:r>
              <a:rPr lang="zh-CN" altLang="en-US" sz="2400" i="0" dirty="0">
                <a:ea typeface="楷体_GB2312" pitchFamily="49" charset="-122"/>
              </a:rPr>
              <a:t>  分配资源时进行量化均衡；</a:t>
            </a:r>
          </a:p>
          <a:p>
            <a:pPr lvl="1">
              <a:lnSpc>
                <a:spcPct val="130000"/>
              </a:lnSpc>
              <a:buFontTx/>
              <a:buChar char="•"/>
              <a:tabLst>
                <a:tab pos="876300" algn="l"/>
              </a:tabLst>
            </a:pPr>
            <a:r>
              <a:rPr lang="zh-CN" altLang="en-US" sz="2400" i="0" dirty="0">
                <a:ea typeface="楷体_GB2312" pitchFamily="49" charset="-122"/>
              </a:rPr>
              <a:t>  预计和控制产品的过程、成本和质量。</a:t>
            </a:r>
          </a:p>
        </p:txBody>
      </p:sp>
      <p:sp>
        <p:nvSpPr>
          <p:cNvPr id="5" name="TextBox 4"/>
          <p:cNvSpPr txBox="1"/>
          <p:nvPr/>
        </p:nvSpPr>
        <p:spPr>
          <a:xfrm>
            <a:off x="1907704" y="2600908"/>
            <a:ext cx="5040560" cy="523220"/>
          </a:xfrm>
          <a:prstGeom prst="rect">
            <a:avLst/>
          </a:prstGeom>
          <a:noFill/>
        </p:spPr>
        <p:txBody>
          <a:bodyPr wrap="square" rtlCol="0">
            <a:spAutoFit/>
          </a:bodyPr>
          <a:lstStyle/>
          <a:p>
            <a:pPr algn="ctr"/>
            <a:r>
              <a:rPr lang="zh-CN" altLang="en-US" sz="2800" b="1" i="0" dirty="0">
                <a:solidFill>
                  <a:srgbClr val="00B050"/>
                </a:solidFill>
              </a:rPr>
              <a:t>定性 </a:t>
            </a:r>
            <a:r>
              <a:rPr lang="en-US" altLang="zh-CN" sz="2800" b="1" i="0" dirty="0">
                <a:solidFill>
                  <a:srgbClr val="00B050"/>
                </a:solidFill>
                <a:sym typeface="Wingdings" panose="05000000000000000000" pitchFamily="2" charset="2"/>
              </a:rPr>
              <a:t> </a:t>
            </a:r>
            <a:r>
              <a:rPr lang="zh-CN" altLang="en-US" sz="2800" b="1" i="0" dirty="0">
                <a:solidFill>
                  <a:srgbClr val="00B050"/>
                </a:solidFill>
                <a:sym typeface="Wingdings" panose="05000000000000000000" pitchFamily="2" charset="2"/>
              </a:rPr>
              <a:t>定量</a:t>
            </a:r>
            <a:endParaRPr lang="zh-CN" altLang="en-US" sz="2800" b="1" i="0" dirty="0">
              <a:solidFill>
                <a:srgbClr val="00B050"/>
              </a:solidFill>
            </a:endParaRPr>
          </a:p>
        </p:txBody>
      </p:sp>
      <p:sp>
        <p:nvSpPr>
          <p:cNvPr id="2" name="圆角矩形标注 1"/>
          <p:cNvSpPr/>
          <p:nvPr/>
        </p:nvSpPr>
        <p:spPr>
          <a:xfrm>
            <a:off x="6876256" y="4581128"/>
            <a:ext cx="1584176" cy="648072"/>
          </a:xfrm>
          <a:prstGeom prst="wedgeRoundRectCallout">
            <a:avLst>
              <a:gd name="adj1" fmla="val -69674"/>
              <a:gd name="adj2" fmla="val 3293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0" dirty="0" err="1">
                <a:solidFill>
                  <a:schemeClr val="tx1"/>
                </a:solidFill>
              </a:rPr>
              <a:t>eg</a:t>
            </a:r>
            <a:r>
              <a:rPr lang="en-US" altLang="zh-CN" sz="2000" i="0" dirty="0">
                <a:solidFill>
                  <a:schemeClr val="tx1"/>
                </a:solidFill>
              </a:rPr>
              <a:t>.</a:t>
            </a:r>
            <a:r>
              <a:rPr lang="zh-CN" altLang="en-US" sz="2000" i="0" dirty="0">
                <a:solidFill>
                  <a:schemeClr val="tx1"/>
                </a:solidFill>
              </a:rPr>
              <a:t>学分制</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539552" y="692696"/>
          <a:ext cx="8229600" cy="5715000"/>
        </p:xfrm>
        <a:graphic>
          <a:graphicData uri="http://schemas.openxmlformats.org/presentationml/2006/ole">
            <mc:AlternateContent xmlns:mc="http://schemas.openxmlformats.org/markup-compatibility/2006">
              <mc:Choice xmlns:v="urn:schemas-microsoft-com:vml" Requires="v">
                <p:oleObj name="Document" r:id="rId2" imgW="5424170" imgH="4079875" progId="Word.Document.8">
                  <p:embed/>
                </p:oleObj>
              </mc:Choice>
              <mc:Fallback>
                <p:oleObj name="Document" r:id="rId2" imgW="5424170" imgH="4079875" progId="Word.Document.8">
                  <p:embed/>
                  <p:pic>
                    <p:nvPicPr>
                      <p:cNvPr id="48130" name="Object 2"/>
                      <p:cNvPicPr>
                        <a:picLocks noChangeAspect="1" noChangeArrowheads="1"/>
                      </p:cNvPicPr>
                      <p:nvPr/>
                    </p:nvPicPr>
                    <p:blipFill>
                      <a:blip r:embed="rId3">
                        <a:extLst>
                          <a:ext uri="{28A0092B-C50C-407E-A947-70E740481C1C}">
                            <a14:useLocalDpi xmlns:a14="http://schemas.microsoft.com/office/drawing/2010/main" val="0"/>
                          </a:ext>
                        </a:extLst>
                      </a:blip>
                      <a:srcRect b="7716"/>
                      <a:stretch>
                        <a:fillRect/>
                      </a:stretch>
                    </p:blipFill>
                    <p:spPr bwMode="auto">
                      <a:xfrm>
                        <a:off x="539552" y="692696"/>
                        <a:ext cx="8229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539552" y="620688"/>
          <a:ext cx="8077200" cy="6016625"/>
        </p:xfrm>
        <a:graphic>
          <a:graphicData uri="http://schemas.openxmlformats.org/presentationml/2006/ole">
            <mc:AlternateContent xmlns:mc="http://schemas.openxmlformats.org/markup-compatibility/2006">
              <mc:Choice xmlns:v="urn:schemas-microsoft-com:vml" Requires="v">
                <p:oleObj name="Document" r:id="rId2" imgW="5424170" imgH="4311650" progId="Word.Document.8">
                  <p:embed/>
                </p:oleObj>
              </mc:Choice>
              <mc:Fallback>
                <p:oleObj name="Document" r:id="rId2" imgW="5424170" imgH="4311650" progId="Word.Document.8">
                  <p:embed/>
                  <p:pic>
                    <p:nvPicPr>
                      <p:cNvPr id="49154" name="Object 2"/>
                      <p:cNvPicPr>
                        <a:picLocks noChangeAspect="1" noChangeArrowheads="1"/>
                      </p:cNvPicPr>
                      <p:nvPr/>
                    </p:nvPicPr>
                    <p:blipFill>
                      <a:blip r:embed="rId3">
                        <a:extLst>
                          <a:ext uri="{28A0092B-C50C-407E-A947-70E740481C1C}">
                            <a14:useLocalDpi xmlns:a14="http://schemas.microsoft.com/office/drawing/2010/main" val="0"/>
                          </a:ext>
                        </a:extLst>
                      </a:blip>
                      <a:srcRect b="6332"/>
                      <a:stretch>
                        <a:fillRect/>
                      </a:stretch>
                    </p:blipFill>
                    <p:spPr bwMode="auto">
                      <a:xfrm>
                        <a:off x="539552" y="620688"/>
                        <a:ext cx="80772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11560" y="1556792"/>
            <a:ext cx="7704138" cy="4319588"/>
          </a:xfrm>
        </p:spPr>
        <p:txBody>
          <a:bodyPr/>
          <a:lstStyle/>
          <a:p>
            <a:pPr eaLnBrk="1" hangingPunct="1">
              <a:lnSpc>
                <a:spcPct val="110000"/>
              </a:lnSpc>
              <a:defRPr/>
            </a:pPr>
            <a:endParaRPr lang="en-US" altLang="zh-CN" dirty="0"/>
          </a:p>
          <a:p>
            <a:pPr eaLnBrk="1" hangingPunct="1">
              <a:lnSpc>
                <a:spcPct val="110000"/>
              </a:lnSpc>
              <a:defRPr/>
            </a:pPr>
            <a:r>
              <a:rPr lang="zh-CN" altLang="en-US" sz="2800" dirty="0">
                <a:solidFill>
                  <a:srgbClr val="FF3300"/>
                </a:solidFill>
                <a:latin typeface="宋体" panose="02010600030101010101" pitchFamily="2" charset="-122"/>
                <a:ea typeface="宋体" panose="02010600030101010101" pitchFamily="2" charset="-122"/>
              </a:rPr>
              <a:t>缺陷损耗</a:t>
            </a:r>
            <a:r>
              <a:rPr lang="zh-CN" altLang="en-US" sz="2800" dirty="0">
                <a:latin typeface="宋体" panose="02010600030101010101" pitchFamily="2" charset="-122"/>
                <a:ea typeface="宋体" panose="02010600030101010101" pitchFamily="2" charset="-122"/>
              </a:rPr>
              <a:t>是使用</a:t>
            </a:r>
            <a:r>
              <a:rPr lang="zh-CN" altLang="en-US" sz="2800" dirty="0">
                <a:solidFill>
                  <a:srgbClr val="FF3300"/>
                </a:solidFill>
                <a:latin typeface="宋体" panose="02010600030101010101" pitchFamily="2" charset="-122"/>
                <a:ea typeface="宋体" panose="02010600030101010101" pitchFamily="2" charset="-122"/>
              </a:rPr>
              <a:t>阶段潜伏期</a:t>
            </a:r>
            <a:r>
              <a:rPr lang="zh-CN" altLang="en-US" sz="2800" dirty="0">
                <a:latin typeface="宋体" panose="02010600030101010101" pitchFamily="2" charset="-122"/>
                <a:ea typeface="宋体" panose="02010600030101010101" pitchFamily="2" charset="-122"/>
              </a:rPr>
              <a:t>和</a:t>
            </a:r>
            <a:r>
              <a:rPr lang="zh-CN" altLang="en-US" sz="2800" dirty="0">
                <a:solidFill>
                  <a:srgbClr val="FF3300"/>
                </a:solidFill>
                <a:latin typeface="宋体" panose="02010600030101010101" pitchFamily="2" charset="-122"/>
                <a:ea typeface="宋体" panose="02010600030101010101" pitchFamily="2" charset="-122"/>
              </a:rPr>
              <a:t>缺陷分布</a:t>
            </a:r>
            <a:r>
              <a:rPr lang="zh-CN" altLang="en-US" sz="2800" dirty="0">
                <a:latin typeface="宋体" panose="02010600030101010101" pitchFamily="2" charset="-122"/>
                <a:ea typeface="宋体" panose="02010600030101010101" pitchFamily="2" charset="-122"/>
              </a:rPr>
              <a:t>来度量缺陷消除活动的有效性的一种度量。 </a:t>
            </a:r>
          </a:p>
        </p:txBody>
      </p:sp>
      <p:graphicFrame>
        <p:nvGraphicFramePr>
          <p:cNvPr id="3" name="Object 3"/>
          <p:cNvGraphicFramePr>
            <a:graphicFrameLocks noChangeAspect="1"/>
          </p:cNvGraphicFramePr>
          <p:nvPr/>
        </p:nvGraphicFramePr>
        <p:xfrm>
          <a:off x="1043249" y="3933056"/>
          <a:ext cx="6840760" cy="914900"/>
        </p:xfrm>
        <a:graphic>
          <a:graphicData uri="http://schemas.openxmlformats.org/presentationml/2006/ole">
            <mc:AlternateContent xmlns:mc="http://schemas.openxmlformats.org/markup-compatibility/2006">
              <mc:Choice xmlns:v="urn:schemas-microsoft-com:vml" Requires="v">
                <p:oleObj r:id="rId2" imgW="2844800" imgH="381000" progId="Equation.3">
                  <p:embed/>
                </p:oleObj>
              </mc:Choice>
              <mc:Fallback>
                <p:oleObj r:id="rId2" imgW="2844800" imgH="381000" progId="Equation.3">
                  <p:embed/>
                  <p:pic>
                    <p:nvPicPr>
                      <p:cNvPr id="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249" y="3933056"/>
                        <a:ext cx="6840760" cy="914900"/>
                      </a:xfrm>
                      <a:prstGeom prst="rect">
                        <a:avLst/>
                      </a:prstGeom>
                      <a:noFill/>
                      <a:ln>
                        <a:noFill/>
                      </a:ln>
                    </p:spPr>
                  </p:pic>
                </p:oleObj>
              </mc:Fallback>
            </mc:AlternateContent>
          </a:graphicData>
        </a:graphic>
      </p:graphicFrame>
      <p:sp>
        <p:nvSpPr>
          <p:cNvPr id="4" name="Rectangle 2"/>
          <p:cNvSpPr>
            <a:spLocks noGrp="1" noChangeArrowheads="1"/>
          </p:cNvSpPr>
          <p:nvPr>
            <p:ph type="title"/>
          </p:nvPr>
        </p:nvSpPr>
        <p:spPr>
          <a:xfrm>
            <a:off x="576263" y="260350"/>
            <a:ext cx="7772400" cy="1143000"/>
          </a:xfrm>
        </p:spPr>
        <p:txBody>
          <a:bodyPr/>
          <a:lstStyle/>
          <a:p>
            <a:pPr algn="ctr"/>
            <a:r>
              <a:rPr lang="zh-CN" altLang="en-US" sz="3200" b="1" dirty="0">
                <a:solidFill>
                  <a:srgbClr val="FFFF00"/>
                </a:solidFill>
                <a:latin typeface="+mj-ea"/>
              </a:rPr>
              <a:t>缺陷损耗的估算方法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457200" y="304800"/>
          <a:ext cx="8153400" cy="6073775"/>
        </p:xfrm>
        <a:graphic>
          <a:graphicData uri="http://schemas.openxmlformats.org/presentationml/2006/ole">
            <mc:AlternateContent xmlns:mc="http://schemas.openxmlformats.org/markup-compatibility/2006">
              <mc:Choice xmlns:v="urn:schemas-microsoft-com:vml" Requires="v">
                <p:oleObj name="Document" r:id="rId2" imgW="5424170" imgH="4256405" progId="Word.Document.8">
                  <p:embed/>
                </p:oleObj>
              </mc:Choice>
              <mc:Fallback>
                <p:oleObj name="Document" r:id="rId2" imgW="5424170" imgH="4256405" progId="Word.Document.8">
                  <p:embed/>
                  <p:pic>
                    <p:nvPicPr>
                      <p:cNvPr id="52226" name="Object 2"/>
                      <p:cNvPicPr>
                        <a:picLocks noChangeAspect="1" noChangeArrowheads="1"/>
                      </p:cNvPicPr>
                      <p:nvPr/>
                    </p:nvPicPr>
                    <p:blipFill>
                      <a:blip r:embed="rId3">
                        <a:extLst>
                          <a:ext uri="{28A0092B-C50C-407E-A947-70E740481C1C}">
                            <a14:useLocalDpi xmlns:a14="http://schemas.microsoft.com/office/drawing/2010/main" val="0"/>
                          </a:ext>
                        </a:extLst>
                      </a:blip>
                      <a:srcRect b="5110"/>
                      <a:stretch>
                        <a:fillRect/>
                      </a:stretch>
                    </p:blipFill>
                    <p:spPr bwMode="auto">
                      <a:xfrm>
                        <a:off x="457200" y="304800"/>
                        <a:ext cx="8153400" cy="607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p:nvPr/>
        </p:nvGrpSpPr>
        <p:grpSpPr bwMode="auto">
          <a:xfrm>
            <a:off x="7885113" y="3860801"/>
            <a:ext cx="576262" cy="1944688"/>
            <a:chOff x="4967" y="2432"/>
            <a:chExt cx="363" cy="1225"/>
          </a:xfrm>
        </p:grpSpPr>
        <p:sp>
          <p:nvSpPr>
            <p:cNvPr id="52228" name="Rectangle 3"/>
            <p:cNvSpPr>
              <a:spLocks noChangeArrowheads="1"/>
            </p:cNvSpPr>
            <p:nvPr/>
          </p:nvSpPr>
          <p:spPr bwMode="auto">
            <a:xfrm>
              <a:off x="4967" y="2432"/>
              <a:ext cx="363" cy="272"/>
            </a:xfrm>
            <a:prstGeom prst="rect">
              <a:avLst/>
            </a:prstGeom>
            <a:solidFill>
              <a:schemeClr val="accent1"/>
            </a:solidFill>
            <a:ln w="9525">
              <a:solidFill>
                <a:schemeClr val="tx1"/>
              </a:solidFill>
              <a:miter lim="800000"/>
            </a:ln>
          </p:spPr>
          <p:txBody>
            <a:bodyPr wrap="none" anchor="ctr"/>
            <a:lstStyle>
              <a:lvl1pPr>
                <a:spcBef>
                  <a:spcPct val="20000"/>
                </a:spcBef>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4000" b="1" i="1" u="sng">
                  <a:solidFill>
                    <a:srgbClr val="FF3300"/>
                  </a:solidFill>
                  <a:latin typeface="Times New Roman" panose="02020603050405020304" pitchFamily="18" charset="0"/>
                  <a:ea typeface="华文隶书" panose="02010800040101010101" pitchFamily="2" charset="-122"/>
                </a:defRPr>
              </a:lvl2pPr>
              <a:lvl3pPr marL="1143000" indent="-228600">
                <a:spcBef>
                  <a:spcPct val="20000"/>
                </a:spcBef>
                <a:defRPr kumimoji="1" sz="3800" b="1">
                  <a:solidFill>
                    <a:srgbClr val="00CC66"/>
                  </a:solidFill>
                  <a:latin typeface="Times New Roman" panose="02020603050405020304" pitchFamily="18" charset="0"/>
                  <a:ea typeface="楷体_GB2312" pitchFamily="49" charset="-122"/>
                </a:defRPr>
              </a:lvl3pPr>
              <a:lvl4pPr marL="1600200" indent="-228600">
                <a:spcBef>
                  <a:spcPct val="20000"/>
                </a:spcBef>
                <a:defRPr kumimoji="1" sz="3600" b="1" i="1">
                  <a:solidFill>
                    <a:srgbClr val="0000CC"/>
                  </a:solidFill>
                  <a:latin typeface="Times New Roman" panose="02020603050405020304" pitchFamily="18" charset="0"/>
                  <a:ea typeface="华文仿宋" panose="02010600040101010101" pitchFamily="2" charset="-122"/>
                </a:defRPr>
              </a:lvl4pPr>
              <a:lvl5pPr marL="2057400" indent="-228600">
                <a:spcBef>
                  <a:spcPct val="20000"/>
                </a:spcBef>
                <a:defRPr kumimoji="1" sz="3200" b="1">
                  <a:solidFill>
                    <a:srgbClr val="990099"/>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9pPr>
            </a:lstStyle>
            <a:p>
              <a:pPr algn="ctr" eaLnBrk="1" hangingPunct="1">
                <a:spcBef>
                  <a:spcPct val="0"/>
                </a:spcBef>
              </a:pPr>
              <a:r>
                <a:rPr lang="en-US" altLang="zh-CN" sz="2400" b="0" dirty="0"/>
                <a:t>3.1</a:t>
              </a:r>
            </a:p>
          </p:txBody>
        </p:sp>
        <p:sp>
          <p:nvSpPr>
            <p:cNvPr id="52229" name="Rectangle 4"/>
            <p:cNvSpPr>
              <a:spLocks noChangeArrowheads="1"/>
            </p:cNvSpPr>
            <p:nvPr/>
          </p:nvSpPr>
          <p:spPr bwMode="auto">
            <a:xfrm>
              <a:off x="4967" y="2976"/>
              <a:ext cx="363" cy="272"/>
            </a:xfrm>
            <a:prstGeom prst="rect">
              <a:avLst/>
            </a:prstGeom>
            <a:solidFill>
              <a:schemeClr val="accent1"/>
            </a:solidFill>
            <a:ln w="9525">
              <a:solidFill>
                <a:schemeClr val="tx1"/>
              </a:solidFill>
              <a:miter lim="800000"/>
            </a:ln>
          </p:spPr>
          <p:txBody>
            <a:bodyPr wrap="none" anchor="ctr"/>
            <a:lstStyle>
              <a:lvl1pPr>
                <a:spcBef>
                  <a:spcPct val="20000"/>
                </a:spcBef>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4000" b="1" i="1" u="sng">
                  <a:solidFill>
                    <a:srgbClr val="FF3300"/>
                  </a:solidFill>
                  <a:latin typeface="Times New Roman" panose="02020603050405020304" pitchFamily="18" charset="0"/>
                  <a:ea typeface="华文隶书" panose="02010800040101010101" pitchFamily="2" charset="-122"/>
                </a:defRPr>
              </a:lvl2pPr>
              <a:lvl3pPr marL="1143000" indent="-228600">
                <a:spcBef>
                  <a:spcPct val="20000"/>
                </a:spcBef>
                <a:defRPr kumimoji="1" sz="3800" b="1">
                  <a:solidFill>
                    <a:srgbClr val="00CC66"/>
                  </a:solidFill>
                  <a:latin typeface="Times New Roman" panose="02020603050405020304" pitchFamily="18" charset="0"/>
                  <a:ea typeface="楷体_GB2312" pitchFamily="49" charset="-122"/>
                </a:defRPr>
              </a:lvl3pPr>
              <a:lvl4pPr marL="1600200" indent="-228600">
                <a:spcBef>
                  <a:spcPct val="20000"/>
                </a:spcBef>
                <a:defRPr kumimoji="1" sz="3600" b="1" i="1">
                  <a:solidFill>
                    <a:srgbClr val="0000CC"/>
                  </a:solidFill>
                  <a:latin typeface="Times New Roman" panose="02020603050405020304" pitchFamily="18" charset="0"/>
                  <a:ea typeface="华文仿宋" panose="02010600040101010101" pitchFamily="2" charset="-122"/>
                </a:defRPr>
              </a:lvl4pPr>
              <a:lvl5pPr marL="2057400" indent="-228600">
                <a:spcBef>
                  <a:spcPct val="20000"/>
                </a:spcBef>
                <a:defRPr kumimoji="1" sz="3200" b="1">
                  <a:solidFill>
                    <a:srgbClr val="990099"/>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9pPr>
            </a:lstStyle>
            <a:p>
              <a:pPr algn="ctr" eaLnBrk="1" hangingPunct="1">
                <a:spcBef>
                  <a:spcPct val="0"/>
                </a:spcBef>
              </a:pPr>
              <a:r>
                <a:rPr lang="en-US" altLang="zh-CN" sz="2400" b="0" dirty="0"/>
                <a:t>3.06</a:t>
              </a:r>
            </a:p>
          </p:txBody>
        </p:sp>
        <p:sp>
          <p:nvSpPr>
            <p:cNvPr id="52230" name="Rectangle 5"/>
            <p:cNvSpPr>
              <a:spLocks noChangeArrowheads="1"/>
            </p:cNvSpPr>
            <p:nvPr/>
          </p:nvSpPr>
          <p:spPr bwMode="auto">
            <a:xfrm>
              <a:off x="4967" y="3385"/>
              <a:ext cx="363" cy="272"/>
            </a:xfrm>
            <a:prstGeom prst="rect">
              <a:avLst/>
            </a:prstGeom>
            <a:solidFill>
              <a:schemeClr val="accent1"/>
            </a:solidFill>
            <a:ln w="9525">
              <a:solidFill>
                <a:schemeClr val="tx1"/>
              </a:solidFill>
              <a:miter lim="800000"/>
            </a:ln>
          </p:spPr>
          <p:txBody>
            <a:bodyPr wrap="none" anchor="ctr"/>
            <a:lstStyle>
              <a:lvl1pPr>
                <a:spcBef>
                  <a:spcPct val="20000"/>
                </a:spcBef>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4000" b="1" i="1" u="sng">
                  <a:solidFill>
                    <a:srgbClr val="FF3300"/>
                  </a:solidFill>
                  <a:latin typeface="Times New Roman" panose="02020603050405020304" pitchFamily="18" charset="0"/>
                  <a:ea typeface="华文隶书" panose="02010800040101010101" pitchFamily="2" charset="-122"/>
                </a:defRPr>
              </a:lvl2pPr>
              <a:lvl3pPr marL="1143000" indent="-228600">
                <a:spcBef>
                  <a:spcPct val="20000"/>
                </a:spcBef>
                <a:defRPr kumimoji="1" sz="3800" b="1">
                  <a:solidFill>
                    <a:srgbClr val="00CC66"/>
                  </a:solidFill>
                  <a:latin typeface="Times New Roman" panose="02020603050405020304" pitchFamily="18" charset="0"/>
                  <a:ea typeface="楷体_GB2312" pitchFamily="49" charset="-122"/>
                </a:defRPr>
              </a:lvl3pPr>
              <a:lvl4pPr marL="1600200" indent="-228600">
                <a:spcBef>
                  <a:spcPct val="20000"/>
                </a:spcBef>
                <a:defRPr kumimoji="1" sz="3600" b="1" i="1">
                  <a:solidFill>
                    <a:srgbClr val="0000CC"/>
                  </a:solidFill>
                  <a:latin typeface="Times New Roman" panose="02020603050405020304" pitchFamily="18" charset="0"/>
                  <a:ea typeface="华文仿宋" panose="02010600040101010101" pitchFamily="2" charset="-122"/>
                </a:defRPr>
              </a:lvl4pPr>
              <a:lvl5pPr marL="2057400" indent="-228600">
                <a:spcBef>
                  <a:spcPct val="20000"/>
                </a:spcBef>
                <a:defRPr kumimoji="1" sz="3200" b="1">
                  <a:solidFill>
                    <a:srgbClr val="990099"/>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9pPr>
            </a:lstStyle>
            <a:p>
              <a:pPr algn="ctr" eaLnBrk="1" hangingPunct="1">
                <a:spcBef>
                  <a:spcPct val="0"/>
                </a:spcBef>
              </a:pPr>
              <a:r>
                <a:rPr lang="en-US" altLang="zh-CN" sz="2400" b="0" dirty="0"/>
                <a:t>2.34</a:t>
              </a:r>
            </a:p>
          </p:txBody>
        </p:sp>
      </p:grpSp>
      <p:sp>
        <p:nvSpPr>
          <p:cNvPr id="3" name="矩形 2"/>
          <p:cNvSpPr/>
          <p:nvPr/>
        </p:nvSpPr>
        <p:spPr>
          <a:xfrm>
            <a:off x="7956376" y="5877272"/>
            <a:ext cx="432048"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4"/>
          <p:cNvSpPr>
            <a:spLocks noChangeArrowheads="1"/>
          </p:cNvSpPr>
          <p:nvPr/>
        </p:nvSpPr>
        <p:spPr bwMode="auto">
          <a:xfrm>
            <a:off x="7177883" y="4724401"/>
            <a:ext cx="576262" cy="431800"/>
          </a:xfrm>
          <a:prstGeom prst="rect">
            <a:avLst/>
          </a:prstGeom>
          <a:solidFill>
            <a:schemeClr val="accent1"/>
          </a:solidFill>
          <a:ln w="9525">
            <a:solidFill>
              <a:schemeClr val="tx1"/>
            </a:solidFill>
            <a:miter lim="800000"/>
          </a:ln>
        </p:spPr>
        <p:txBody>
          <a:bodyPr wrap="none" anchor="ctr"/>
          <a:lstStyle>
            <a:lvl1pPr>
              <a:spcBef>
                <a:spcPct val="20000"/>
              </a:spcBef>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4000" b="1" i="1" u="sng">
                <a:solidFill>
                  <a:srgbClr val="FF3300"/>
                </a:solidFill>
                <a:latin typeface="Times New Roman" panose="02020603050405020304" pitchFamily="18" charset="0"/>
                <a:ea typeface="华文隶书" panose="02010800040101010101" pitchFamily="2" charset="-122"/>
              </a:defRPr>
            </a:lvl2pPr>
            <a:lvl3pPr marL="1143000" indent="-228600">
              <a:spcBef>
                <a:spcPct val="20000"/>
              </a:spcBef>
              <a:defRPr kumimoji="1" sz="3800" b="1">
                <a:solidFill>
                  <a:srgbClr val="00CC66"/>
                </a:solidFill>
                <a:latin typeface="Times New Roman" panose="02020603050405020304" pitchFamily="18" charset="0"/>
                <a:ea typeface="楷体_GB2312" pitchFamily="49" charset="-122"/>
              </a:defRPr>
            </a:lvl3pPr>
            <a:lvl4pPr marL="1600200" indent="-228600">
              <a:spcBef>
                <a:spcPct val="20000"/>
              </a:spcBef>
              <a:defRPr kumimoji="1" sz="3600" b="1" i="1">
                <a:solidFill>
                  <a:srgbClr val="0000CC"/>
                </a:solidFill>
                <a:latin typeface="Times New Roman" panose="02020603050405020304" pitchFamily="18" charset="0"/>
                <a:ea typeface="华文仿宋" panose="02010600040101010101" pitchFamily="2" charset="-122"/>
              </a:defRPr>
            </a:lvl4pPr>
            <a:lvl5pPr marL="2057400" indent="-228600">
              <a:spcBef>
                <a:spcPct val="20000"/>
              </a:spcBef>
              <a:defRPr kumimoji="1" sz="3200" b="1">
                <a:solidFill>
                  <a:srgbClr val="990099"/>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9pPr>
          </a:lstStyle>
          <a:p>
            <a:pPr algn="ctr" eaLnBrk="1" hangingPunct="1">
              <a:spcBef>
                <a:spcPct val="0"/>
              </a:spcBef>
            </a:pPr>
            <a:r>
              <a:rPr lang="en-US" altLang="zh-CN" sz="2400" b="0" i="0" dirty="0"/>
              <a:t>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539552" y="1772816"/>
            <a:ext cx="7773988" cy="3048000"/>
          </a:xfrm>
        </p:spPr>
        <p:txBody>
          <a:bodyPr/>
          <a:lstStyle/>
          <a:p>
            <a:pPr marL="457200" indent="-457200" algn="just" eaLnBrk="1" hangingPunct="1">
              <a:lnSpc>
                <a:spcPct val="140000"/>
              </a:lnSpc>
              <a:buFont typeface="Arial" panose="020B0604020202020204" pitchFamily="34" charset="0"/>
              <a:buChar char="•"/>
              <a:defRPr/>
            </a:pPr>
            <a:r>
              <a:rPr lang="zh-CN" altLang="en-US" sz="2800" dirty="0">
                <a:latin typeface="宋体" panose="02010600030101010101" pitchFamily="2" charset="-122"/>
                <a:ea typeface="宋体" panose="02010600030101010101" pitchFamily="2" charset="-122"/>
              </a:rPr>
              <a:t>一般而言，缺陷损耗的</a:t>
            </a:r>
            <a:r>
              <a:rPr lang="zh-CN" altLang="en-US" sz="2800" dirty="0">
                <a:solidFill>
                  <a:srgbClr val="FF3300"/>
                </a:solidFill>
                <a:latin typeface="宋体" panose="02010600030101010101" pitchFamily="2" charset="-122"/>
                <a:ea typeface="宋体" panose="02010600030101010101" pitchFamily="2" charset="-122"/>
              </a:rPr>
              <a:t>数值越低</a:t>
            </a:r>
            <a:r>
              <a:rPr lang="zh-CN" altLang="en-US" sz="2800" dirty="0">
                <a:latin typeface="宋体" panose="02010600030101010101" pitchFamily="2" charset="-122"/>
                <a:ea typeface="宋体" panose="02010600030101010101" pitchFamily="2" charset="-122"/>
              </a:rPr>
              <a:t>，说明缺陷的发现过程越</a:t>
            </a:r>
            <a:r>
              <a:rPr lang="zh-CN" altLang="en-US" sz="2800" dirty="0">
                <a:solidFill>
                  <a:srgbClr val="FF3300"/>
                </a:solidFill>
                <a:latin typeface="宋体" panose="02010600030101010101" pitchFamily="2" charset="-122"/>
                <a:ea typeface="宋体" panose="02010600030101010101" pitchFamily="2" charset="-122"/>
              </a:rPr>
              <a:t>有效</a:t>
            </a:r>
            <a:r>
              <a:rPr lang="zh-CN" altLang="en-US" sz="2800" dirty="0">
                <a:latin typeface="宋体" panose="02010600030101010101" pitchFamily="2" charset="-122"/>
                <a:ea typeface="宋体" panose="02010600030101010101" pitchFamily="2" charset="-122"/>
              </a:rPr>
              <a:t>（最理想的数值应该为</a:t>
            </a:r>
            <a:r>
              <a:rPr lang="en-US" altLang="zh-CN" sz="2800" dirty="0">
                <a:solidFill>
                  <a:srgbClr val="FF3300"/>
                </a:solidFill>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p>
          <a:p>
            <a:pPr marL="457200" indent="-457200" algn="just" eaLnBrk="1" hangingPunct="1">
              <a:lnSpc>
                <a:spcPct val="140000"/>
              </a:lnSpc>
              <a:buFont typeface="Arial" panose="020B0604020202020204" pitchFamily="34" charset="0"/>
              <a:buChar char="•"/>
              <a:defRPr/>
            </a:pPr>
            <a:r>
              <a:rPr lang="zh-CN" altLang="en-US" sz="2800" dirty="0">
                <a:latin typeface="宋体" panose="02010600030101010101" pitchFamily="2" charset="-122"/>
                <a:ea typeface="宋体" panose="02010600030101010101" pitchFamily="2" charset="-122"/>
              </a:rPr>
              <a:t>用缺陷损耗来度量测试有效性的长期趋势（</a:t>
            </a:r>
            <a:r>
              <a:rPr lang="zh-CN" altLang="en-US" sz="2800" dirty="0">
                <a:solidFill>
                  <a:srgbClr val="FF3300"/>
                </a:solidFill>
                <a:latin typeface="宋体" panose="02010600030101010101" pitchFamily="2" charset="-122"/>
                <a:ea typeface="宋体" panose="02010600030101010101" pitchFamily="2" charset="-122"/>
              </a:rPr>
              <a:t>递减</a:t>
            </a:r>
            <a:r>
              <a:rPr lang="zh-CN" altLang="en-US" sz="2800" dirty="0">
                <a:latin typeface="宋体" panose="02010600030101010101" pitchFamily="2" charset="-122"/>
                <a:ea typeface="宋体" panose="02010600030101010101" pitchFamily="2" charset="-122"/>
              </a:rPr>
              <a:t>）时，它就会显示出自己的价值。</a:t>
            </a:r>
          </a:p>
        </p:txBody>
      </p:sp>
      <p:sp>
        <p:nvSpPr>
          <p:cNvPr id="3" name="Rectangle 2"/>
          <p:cNvSpPr>
            <a:spLocks noGrp="1" noChangeArrowheads="1"/>
          </p:cNvSpPr>
          <p:nvPr>
            <p:ph type="title"/>
          </p:nvPr>
        </p:nvSpPr>
        <p:spPr>
          <a:xfrm>
            <a:off x="576263" y="260350"/>
            <a:ext cx="7772400" cy="1143000"/>
          </a:xfrm>
        </p:spPr>
        <p:txBody>
          <a:bodyPr/>
          <a:lstStyle/>
          <a:p>
            <a:pPr algn="ctr"/>
            <a:r>
              <a:rPr lang="zh-CN" altLang="en-US" sz="3200" b="1" dirty="0">
                <a:solidFill>
                  <a:srgbClr val="FFFF00"/>
                </a:solidFill>
                <a:latin typeface="+mj-ea"/>
              </a:rPr>
              <a:t>缺陷损耗的估算方法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552" y="332656"/>
            <a:ext cx="7704137" cy="661988"/>
          </a:xfrm>
        </p:spPr>
        <p:txBody>
          <a:bodyPr/>
          <a:lstStyle/>
          <a:p>
            <a:pPr algn="ctr" eaLnBrk="1" hangingPunct="1"/>
            <a:r>
              <a:rPr lang="zh-CN" altLang="en-US" sz="3200" b="1" dirty="0">
                <a:solidFill>
                  <a:srgbClr val="FFFF00"/>
                </a:solidFill>
                <a:latin typeface="+mj-ea"/>
              </a:rPr>
              <a:t>测试和软件质量分析报告</a:t>
            </a:r>
            <a:r>
              <a:rPr lang="zh-CN" altLang="en-US" sz="3200" dirty="0">
                <a:solidFill>
                  <a:srgbClr val="FFFF00"/>
                </a:solidFill>
                <a:latin typeface="+mj-ea"/>
              </a:rPr>
              <a:t> </a:t>
            </a:r>
          </a:p>
        </p:txBody>
      </p:sp>
      <p:sp>
        <p:nvSpPr>
          <p:cNvPr id="6148" name="Rectangle 5"/>
          <p:cNvSpPr>
            <a:spLocks noChangeArrowheads="1"/>
          </p:cNvSpPr>
          <p:nvPr/>
        </p:nvSpPr>
        <p:spPr bwMode="auto">
          <a:xfrm>
            <a:off x="827584" y="1988840"/>
            <a:ext cx="6048151" cy="3139321"/>
          </a:xfrm>
          <a:prstGeom prst="rect">
            <a:avLst/>
          </a:prstGeom>
          <a:noFill/>
          <a:ln w="9525">
            <a:noFill/>
            <a:miter lim="800000"/>
          </a:ln>
        </p:spPr>
        <p:txBody>
          <a:bodyPr wrap="square" lIns="0" tIns="0" rIns="0" bIns="0">
            <a:spAutoFit/>
          </a:bodyPr>
          <a:lstStyle/>
          <a:p>
            <a:pPr marL="457200" indent="-457200">
              <a:lnSpc>
                <a:spcPct val="150000"/>
              </a:lnSpc>
              <a:buFont typeface="Arial" panose="020B0604020202020204" pitchFamily="34" charset="0"/>
              <a:buChar char="•"/>
            </a:pPr>
            <a:r>
              <a:rPr lang="zh-CN" altLang="en-US" sz="2800" b="1" i="0" dirty="0"/>
              <a:t>什么是质量度量</a:t>
            </a:r>
          </a:p>
          <a:p>
            <a:pPr marL="457200" indent="-457200">
              <a:lnSpc>
                <a:spcPct val="150000"/>
              </a:lnSpc>
              <a:buFont typeface="Arial" panose="020B0604020202020204" pitchFamily="34" charset="0"/>
              <a:buChar char="•"/>
            </a:pPr>
            <a:r>
              <a:rPr lang="zh-CN" altLang="en-US" sz="2800" b="1" i="0" dirty="0"/>
              <a:t>基于覆盖的质量评估</a:t>
            </a:r>
            <a:endParaRPr lang="en-US" altLang="zh-CN" sz="2800" b="1" i="0" dirty="0"/>
          </a:p>
          <a:p>
            <a:pPr marL="457200" indent="-457200">
              <a:lnSpc>
                <a:spcPct val="150000"/>
              </a:lnSpc>
              <a:buFont typeface="Arial" panose="020B0604020202020204" pitchFamily="34" charset="0"/>
              <a:buChar char="•"/>
            </a:pPr>
            <a:r>
              <a:rPr lang="zh-CN" altLang="en-US" sz="2800" b="1" i="0" dirty="0"/>
              <a:t>基于缺陷分析的质量评估</a:t>
            </a:r>
          </a:p>
          <a:p>
            <a:pPr marL="457200" indent="-457200">
              <a:lnSpc>
                <a:spcPct val="150000"/>
              </a:lnSpc>
              <a:buFont typeface="Arial" panose="020B0604020202020204" pitchFamily="34" charset="0"/>
              <a:buChar char="•"/>
            </a:pPr>
            <a:r>
              <a:rPr lang="zh-CN" altLang="en-US" sz="2800" b="1" i="0" dirty="0">
                <a:solidFill>
                  <a:srgbClr val="FF0000"/>
                </a:solidFill>
              </a:rPr>
              <a:t>测试报告的具体内容</a:t>
            </a:r>
            <a:endParaRPr lang="en-US" altLang="zh-CN" sz="2800" b="1" i="0" dirty="0">
              <a:solidFill>
                <a:srgbClr val="FF0000"/>
              </a:solidFill>
            </a:endParaRPr>
          </a:p>
          <a:p>
            <a:pPr>
              <a:lnSpc>
                <a:spcPct val="150000"/>
              </a:lnSpc>
            </a:pPr>
            <a:endParaRPr lang="zh-CN" altLang="en-US" sz="2400" b="1" i="1" dirty="0"/>
          </a:p>
        </p:txBody>
      </p:sp>
      <p:pic>
        <p:nvPicPr>
          <p:cNvPr id="6149" name="Picture 6" descr="MCBD06630_0000[1]"/>
          <p:cNvPicPr>
            <a:picLocks noChangeAspect="1" noChangeArrowheads="1"/>
          </p:cNvPicPr>
          <p:nvPr/>
        </p:nvPicPr>
        <p:blipFill>
          <a:blip r:embed="rId3" cstate="print"/>
          <a:srcRect/>
          <a:stretch>
            <a:fillRect/>
          </a:stretch>
        </p:blipFill>
        <p:spPr bwMode="auto">
          <a:xfrm>
            <a:off x="6048375" y="4113213"/>
            <a:ext cx="3095625" cy="2468562"/>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501181" y="1988840"/>
            <a:ext cx="8137525" cy="3048000"/>
          </a:xfrm>
        </p:spPr>
        <p:txBody>
          <a:bodyPr/>
          <a:lstStyle/>
          <a:p>
            <a:pPr eaLnBrk="1" hangingPunct="1">
              <a:lnSpc>
                <a:spcPct val="150000"/>
              </a:lnSpc>
              <a:buFont typeface="Arial" panose="020B0604020202020204" pitchFamily="34" charset="0"/>
              <a:buChar char="•"/>
              <a:defRPr/>
            </a:pPr>
            <a:r>
              <a:rPr lang="zh-CN" altLang="en-US" sz="2800" dirty="0">
                <a:latin typeface="宋体" panose="02010600030101010101" pitchFamily="2" charset="-122"/>
                <a:ea typeface="宋体" panose="02010600030101010101" pitchFamily="2" charset="-122"/>
              </a:rPr>
              <a:t>测试总结报告的目的是总结测试活动的结果，并根据这些结果对测试进行评价。</a:t>
            </a:r>
          </a:p>
          <a:p>
            <a:pPr eaLnBrk="1" hangingPunct="1">
              <a:lnSpc>
                <a:spcPct val="150000"/>
              </a:lnSpc>
              <a:buFont typeface="Arial" panose="020B0604020202020204" pitchFamily="34" charset="0"/>
              <a:buChar char="•"/>
              <a:defRPr/>
            </a:pPr>
            <a:r>
              <a:rPr lang="zh-CN" altLang="en-US" sz="2800" dirty="0">
                <a:latin typeface="宋体" panose="02010600030101010101" pitchFamily="2" charset="-122"/>
                <a:ea typeface="宋体" panose="02010600030101010101" pitchFamily="2" charset="-122"/>
              </a:rPr>
              <a:t>这种报告是测试人员对测试工作进行总结，并识别出软件的局限性和发生失效的可能性。</a:t>
            </a:r>
          </a:p>
          <a:p>
            <a:pPr eaLnBrk="1" hangingPunct="1">
              <a:lnSpc>
                <a:spcPct val="150000"/>
              </a:lnSpc>
              <a:buFont typeface="Arial" panose="020B0604020202020204" pitchFamily="34" charset="0"/>
              <a:buChar char="•"/>
              <a:defRPr/>
            </a:pPr>
            <a:r>
              <a:rPr lang="zh-CN" altLang="en-US" sz="2800" dirty="0">
                <a:latin typeface="宋体" panose="02010600030101010101" pitchFamily="2" charset="-122"/>
                <a:ea typeface="宋体" panose="02010600030101010101" pitchFamily="2" charset="-122"/>
              </a:rPr>
              <a:t>测试总结报告是测试计划的扩展，起着对测试计划“封闭回路”的作用。 </a:t>
            </a:r>
          </a:p>
        </p:txBody>
      </p:sp>
      <p:sp>
        <p:nvSpPr>
          <p:cNvPr id="5" name="Rectangle 2"/>
          <p:cNvSpPr txBox="1">
            <a:spLocks noChangeArrowheads="1"/>
          </p:cNvSpPr>
          <p:nvPr/>
        </p:nvSpPr>
        <p:spPr bwMode="auto">
          <a:xfrm>
            <a:off x="611188" y="549275"/>
            <a:ext cx="7704137" cy="661988"/>
          </a:xfrm>
          <a:prstGeom prst="rect">
            <a:avLst/>
          </a:prstGeom>
          <a:noFill/>
          <a:ln w="9525">
            <a:noFill/>
            <a:miter lim="800000"/>
          </a:ln>
          <a:effectLst/>
        </p:spPr>
        <p:txBody>
          <a:bodyPr vert="horz" wrap="square" lIns="91440" tIns="45720" rIns="91440" bIns="45720" numCol="1" anchor="ctr" anchorCtr="0" compatLnSpc="1"/>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r>
              <a:rPr lang="zh-CN" altLang="en-US" sz="3200" b="1" i="0" kern="0">
                <a:solidFill>
                  <a:srgbClr val="FFFF00"/>
                </a:solidFill>
                <a:latin typeface="+mj-ea"/>
              </a:rPr>
              <a:t>测试报告的具体内容</a:t>
            </a:r>
            <a:endParaRPr lang="zh-CN" altLang="en-US" sz="3200" b="1" i="0" kern="0" dirty="0">
              <a:solidFill>
                <a:srgbClr val="FFFF00"/>
              </a:solidFill>
              <a:latin typeface="+mj-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549275"/>
            <a:ext cx="7704137" cy="661988"/>
          </a:xfrm>
        </p:spPr>
        <p:txBody>
          <a:bodyPr/>
          <a:lstStyle/>
          <a:p>
            <a:pPr algn="ctr"/>
            <a:r>
              <a:rPr lang="zh-CN" altLang="en-US" sz="3200" b="1" dirty="0">
                <a:solidFill>
                  <a:srgbClr val="FFFF00"/>
                </a:solidFill>
                <a:latin typeface="+mj-ea"/>
              </a:rPr>
              <a:t>测试报告的具体内容</a:t>
            </a:r>
          </a:p>
        </p:txBody>
      </p:sp>
      <p:sp>
        <p:nvSpPr>
          <p:cNvPr id="25604" name="Rectangle 5"/>
          <p:cNvSpPr>
            <a:spLocks noChangeArrowheads="1"/>
          </p:cNvSpPr>
          <p:nvPr/>
        </p:nvSpPr>
        <p:spPr bwMode="auto">
          <a:xfrm>
            <a:off x="792162" y="1810231"/>
            <a:ext cx="7884293" cy="4050340"/>
          </a:xfrm>
          <a:prstGeom prst="rect">
            <a:avLst/>
          </a:prstGeom>
          <a:noFill/>
          <a:ln w="9525">
            <a:noFill/>
            <a:miter lim="800000"/>
          </a:ln>
        </p:spPr>
        <p:txBody>
          <a:bodyPr wrap="square" lIns="0" tIns="0" rIns="0" bIns="0" anchor="ctr">
            <a:spAutoFit/>
          </a:bodyPr>
          <a:lstStyle/>
          <a:p>
            <a:pPr>
              <a:lnSpc>
                <a:spcPct val="140000"/>
              </a:lnSpc>
              <a:tabLst>
                <a:tab pos="685800" algn="l"/>
              </a:tabLst>
            </a:pPr>
            <a:r>
              <a:rPr lang="zh-CN" altLang="en-US" sz="2400" i="0" dirty="0"/>
              <a:t>在国家标准</a:t>
            </a:r>
            <a:r>
              <a:rPr lang="en-US" altLang="zh-CN" sz="2400" i="0" dirty="0"/>
              <a:t>GB/T 17544</a:t>
            </a:r>
            <a:r>
              <a:rPr lang="zh-CN" altLang="en-US" sz="2400" i="0" dirty="0"/>
              <a:t>－</a:t>
            </a:r>
            <a:r>
              <a:rPr lang="en-US" altLang="zh-CN" sz="2400" i="0" dirty="0"/>
              <a:t>1998</a:t>
            </a:r>
            <a:r>
              <a:rPr lang="zh-CN" altLang="en-US" sz="2400" i="0" dirty="0"/>
              <a:t>（附录</a:t>
            </a:r>
            <a:r>
              <a:rPr lang="en-US" altLang="zh-CN" sz="2400" i="0" dirty="0"/>
              <a:t>C</a:t>
            </a:r>
            <a:r>
              <a:rPr lang="zh-CN" altLang="en-US" sz="2400" i="0" dirty="0"/>
              <a:t>）对测试报告有了具体要求，对测试纪录、结果如实汇总分析，报告出</a:t>
            </a:r>
          </a:p>
          <a:p>
            <a:pPr>
              <a:lnSpc>
                <a:spcPct val="140000"/>
              </a:lnSpc>
              <a:buClr>
                <a:srgbClr val="91AC4E"/>
              </a:buClr>
              <a:buSzPct val="88000"/>
              <a:buFont typeface="Wingdings" panose="05000000000000000000" pitchFamily="2" charset="2"/>
              <a:buChar char="p"/>
              <a:tabLst>
                <a:tab pos="685800" algn="l"/>
              </a:tabLst>
            </a:pPr>
            <a:r>
              <a:rPr lang="zh-CN" altLang="en-US" sz="2000" b="1" i="0" dirty="0"/>
              <a:t> 产品标识；</a:t>
            </a:r>
          </a:p>
          <a:p>
            <a:pPr>
              <a:lnSpc>
                <a:spcPct val="140000"/>
              </a:lnSpc>
              <a:buClr>
                <a:srgbClr val="91AC4E"/>
              </a:buClr>
              <a:buSzPct val="88000"/>
              <a:buFont typeface="Wingdings" panose="05000000000000000000" pitchFamily="2" charset="2"/>
              <a:buChar char="p"/>
              <a:tabLst>
                <a:tab pos="685800" algn="l"/>
              </a:tabLst>
            </a:pPr>
            <a:r>
              <a:rPr lang="zh-CN" altLang="en-US" sz="2000" b="1" i="0" dirty="0"/>
              <a:t> 用于测试的计算机系统；</a:t>
            </a:r>
          </a:p>
          <a:p>
            <a:pPr>
              <a:lnSpc>
                <a:spcPct val="140000"/>
              </a:lnSpc>
              <a:buClr>
                <a:srgbClr val="91AC4E"/>
              </a:buClr>
              <a:buSzPct val="88000"/>
              <a:buFont typeface="Wingdings" panose="05000000000000000000" pitchFamily="2" charset="2"/>
              <a:buChar char="p"/>
              <a:tabLst>
                <a:tab pos="685800" algn="l"/>
              </a:tabLst>
            </a:pPr>
            <a:r>
              <a:rPr lang="zh-CN" altLang="en-US" sz="2000" b="1" i="0" dirty="0"/>
              <a:t> 使用的文档及其标识；</a:t>
            </a:r>
          </a:p>
          <a:p>
            <a:pPr>
              <a:lnSpc>
                <a:spcPct val="140000"/>
              </a:lnSpc>
              <a:buClr>
                <a:srgbClr val="91AC4E"/>
              </a:buClr>
              <a:buSzPct val="88000"/>
              <a:buFont typeface="Wingdings" panose="05000000000000000000" pitchFamily="2" charset="2"/>
              <a:buChar char="p"/>
              <a:tabLst>
                <a:tab pos="685800" algn="l"/>
              </a:tabLst>
            </a:pPr>
            <a:r>
              <a:rPr lang="zh-CN" altLang="en-US" sz="2000" b="1" i="0" dirty="0"/>
              <a:t> 产品描述、用户文档、程序和数据的测试结果；</a:t>
            </a:r>
          </a:p>
          <a:p>
            <a:pPr>
              <a:lnSpc>
                <a:spcPct val="140000"/>
              </a:lnSpc>
              <a:buClr>
                <a:srgbClr val="91AC4E"/>
              </a:buClr>
              <a:buSzPct val="88000"/>
              <a:buFont typeface="Wingdings" panose="05000000000000000000" pitchFamily="2" charset="2"/>
              <a:buChar char="p"/>
              <a:tabLst>
                <a:tab pos="685800" algn="l"/>
              </a:tabLst>
            </a:pPr>
            <a:r>
              <a:rPr lang="zh-CN" altLang="en-US" sz="2000" b="1" i="0" dirty="0"/>
              <a:t> 与要求不符的清单；</a:t>
            </a:r>
          </a:p>
          <a:p>
            <a:pPr>
              <a:lnSpc>
                <a:spcPct val="140000"/>
              </a:lnSpc>
              <a:buClr>
                <a:srgbClr val="91AC4E"/>
              </a:buClr>
              <a:buSzPct val="88000"/>
              <a:buFont typeface="Wingdings" panose="05000000000000000000" pitchFamily="2" charset="2"/>
              <a:buChar char="p"/>
              <a:tabLst>
                <a:tab pos="685800" algn="l"/>
              </a:tabLst>
            </a:pPr>
            <a:r>
              <a:rPr lang="zh-CN" altLang="en-US" sz="2000" b="1" i="0" dirty="0"/>
              <a:t> 针对建议的要求不符的清单，产品未作符合性测试的说明；</a:t>
            </a:r>
          </a:p>
          <a:p>
            <a:pPr>
              <a:lnSpc>
                <a:spcPct val="140000"/>
              </a:lnSpc>
              <a:buClr>
                <a:srgbClr val="91AC4E"/>
              </a:buClr>
              <a:buSzPct val="88000"/>
              <a:buFont typeface="Wingdings" panose="05000000000000000000" pitchFamily="2" charset="2"/>
              <a:buChar char="p"/>
              <a:tabLst>
                <a:tab pos="685800" algn="l"/>
              </a:tabLst>
            </a:pPr>
            <a:r>
              <a:rPr lang="zh-CN" altLang="en-US" sz="2000" b="1" i="0" dirty="0"/>
              <a:t> 测试结束日期。</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331470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4000" b="1" i="1" u="sng">
                <a:solidFill>
                  <a:srgbClr val="FF3300"/>
                </a:solidFill>
                <a:latin typeface="Times New Roman" panose="02020603050405020304" pitchFamily="18" charset="0"/>
                <a:ea typeface="华文隶书" panose="02010800040101010101" pitchFamily="2" charset="-122"/>
              </a:defRPr>
            </a:lvl2pPr>
            <a:lvl3pPr marL="1143000" indent="-228600">
              <a:spcBef>
                <a:spcPct val="20000"/>
              </a:spcBef>
              <a:defRPr kumimoji="1" sz="3800" b="1">
                <a:solidFill>
                  <a:srgbClr val="00CC66"/>
                </a:solidFill>
                <a:latin typeface="Times New Roman" panose="02020603050405020304" pitchFamily="18" charset="0"/>
                <a:ea typeface="楷体_GB2312" pitchFamily="49" charset="-122"/>
              </a:defRPr>
            </a:lvl3pPr>
            <a:lvl4pPr marL="1600200" indent="-228600">
              <a:spcBef>
                <a:spcPct val="20000"/>
              </a:spcBef>
              <a:defRPr kumimoji="1" sz="3600" b="1" i="1">
                <a:solidFill>
                  <a:srgbClr val="0000CC"/>
                </a:solidFill>
                <a:latin typeface="Times New Roman" panose="02020603050405020304" pitchFamily="18" charset="0"/>
                <a:ea typeface="华文仿宋" panose="02010600040101010101" pitchFamily="2" charset="-122"/>
              </a:defRPr>
            </a:lvl4pPr>
            <a:lvl5pPr marL="2057400" indent="-228600">
              <a:spcBef>
                <a:spcPct val="20000"/>
              </a:spcBef>
              <a:defRPr kumimoji="1" sz="3200" b="1">
                <a:solidFill>
                  <a:srgbClr val="990099"/>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9pPr>
          </a:lstStyle>
          <a:p>
            <a:pPr eaLnBrk="1" hangingPunct="1">
              <a:spcBef>
                <a:spcPct val="0"/>
              </a:spcBef>
            </a:pPr>
            <a:endParaRPr lang="zh-CN" altLang="en-US" sz="2400" b="0"/>
          </a:p>
        </p:txBody>
      </p:sp>
      <p:graphicFrame>
        <p:nvGraphicFramePr>
          <p:cNvPr id="32771" name="Object 2"/>
          <p:cNvGraphicFramePr>
            <a:graphicFrameLocks noChangeAspect="1"/>
          </p:cNvGraphicFramePr>
          <p:nvPr/>
        </p:nvGraphicFramePr>
        <p:xfrm>
          <a:off x="1763688" y="548680"/>
          <a:ext cx="5273675" cy="6172200"/>
        </p:xfrm>
        <a:graphic>
          <a:graphicData uri="http://schemas.openxmlformats.org/presentationml/2006/ole">
            <mc:AlternateContent xmlns:mc="http://schemas.openxmlformats.org/markup-compatibility/2006">
              <mc:Choice xmlns:v="urn:schemas-microsoft-com:vml" Requires="v">
                <p:oleObj name="Picture" r:id="rId2" imgW="18811875" imgH="19040475" progId="Word.Picture.8">
                  <p:embed/>
                </p:oleObj>
              </mc:Choice>
              <mc:Fallback>
                <p:oleObj name="Picture" r:id="rId2" imgW="18811875" imgH="19040475" progId="Word.Picture.8">
                  <p:embed/>
                  <p:pic>
                    <p:nvPicPr>
                      <p:cNvPr id="32771" name="Object 2"/>
                      <p:cNvPicPr>
                        <a:picLocks noChangeAspect="1" noChangeArrowheads="1"/>
                      </p:cNvPicPr>
                      <p:nvPr/>
                    </p:nvPicPr>
                    <p:blipFill>
                      <a:blip r:embed="rId3"/>
                      <a:srcRect l="508" r="15627" b="3214"/>
                      <a:stretch>
                        <a:fillRect/>
                      </a:stretch>
                    </p:blipFill>
                    <p:spPr bwMode="auto">
                      <a:xfrm>
                        <a:off x="1763688" y="548680"/>
                        <a:ext cx="527367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Text Box 4"/>
          <p:cNvSpPr txBox="1">
            <a:spLocks noChangeArrowheads="1"/>
          </p:cNvSpPr>
          <p:nvPr/>
        </p:nvSpPr>
        <p:spPr bwMode="auto">
          <a:xfrm>
            <a:off x="7452320" y="1957388"/>
            <a:ext cx="553998"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4000" b="1" i="1" u="sng">
                <a:solidFill>
                  <a:srgbClr val="FF3300"/>
                </a:solidFill>
                <a:latin typeface="Times New Roman" panose="02020603050405020304" pitchFamily="18" charset="0"/>
                <a:ea typeface="华文隶书" panose="02010800040101010101" pitchFamily="2" charset="-122"/>
              </a:defRPr>
            </a:lvl2pPr>
            <a:lvl3pPr marL="1143000" indent="-228600">
              <a:spcBef>
                <a:spcPct val="20000"/>
              </a:spcBef>
              <a:defRPr kumimoji="1" sz="3800" b="1">
                <a:solidFill>
                  <a:srgbClr val="00CC66"/>
                </a:solidFill>
                <a:latin typeface="Times New Roman" panose="02020603050405020304" pitchFamily="18" charset="0"/>
                <a:ea typeface="楷体_GB2312" pitchFamily="49" charset="-122"/>
              </a:defRPr>
            </a:lvl3pPr>
            <a:lvl4pPr marL="1600200" indent="-228600">
              <a:spcBef>
                <a:spcPct val="20000"/>
              </a:spcBef>
              <a:defRPr kumimoji="1" sz="3600" b="1" i="1">
                <a:solidFill>
                  <a:srgbClr val="0000CC"/>
                </a:solidFill>
                <a:latin typeface="Times New Roman" panose="02020603050405020304" pitchFamily="18" charset="0"/>
                <a:ea typeface="华文仿宋" panose="02010600040101010101" pitchFamily="2" charset="-122"/>
              </a:defRPr>
            </a:lvl4pPr>
            <a:lvl5pPr marL="2057400" indent="-228600">
              <a:spcBef>
                <a:spcPct val="20000"/>
              </a:spcBef>
              <a:defRPr kumimoji="1" sz="3200" b="1">
                <a:solidFill>
                  <a:srgbClr val="990099"/>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defRPr kumimoji="1" sz="3200" b="1">
                <a:solidFill>
                  <a:srgbClr val="990099"/>
                </a:solidFill>
                <a:latin typeface="Times New Roman" panose="02020603050405020304" pitchFamily="18" charset="0"/>
                <a:ea typeface="华文细黑" panose="02010600040101010101" pitchFamily="2" charset="-122"/>
              </a:defRPr>
            </a:lvl9pPr>
          </a:lstStyle>
          <a:p>
            <a:pPr eaLnBrk="1" hangingPunct="1">
              <a:spcBef>
                <a:spcPct val="0"/>
              </a:spcBef>
            </a:pPr>
            <a:r>
              <a:rPr lang="zh-CN" altLang="en-US" sz="2400" b="0" dirty="0"/>
              <a:t>测试总结报告模板 </a:t>
            </a:r>
          </a:p>
        </p:txBody>
      </p:sp>
      <p:sp>
        <p:nvSpPr>
          <p:cNvPr id="2" name="圆角矩形标注 1"/>
          <p:cNvSpPr/>
          <p:nvPr/>
        </p:nvSpPr>
        <p:spPr>
          <a:xfrm>
            <a:off x="3707904" y="3356992"/>
            <a:ext cx="1872208" cy="432048"/>
          </a:xfrm>
          <a:prstGeom prst="wedgeRoundRectCallout">
            <a:avLst>
              <a:gd name="adj1" fmla="val -62778"/>
              <a:gd name="adj2" fmla="val -7178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Testing metrics</a:t>
            </a:r>
            <a:endParaRPr lang="zh-CN" altLang="en-US" dirty="0">
              <a:solidFill>
                <a:schemeClr val="tx1"/>
              </a:solidFill>
            </a:endParaRPr>
          </a:p>
        </p:txBody>
      </p:sp>
      <p:sp>
        <p:nvSpPr>
          <p:cNvPr id="6" name="圆角矩形标注 5"/>
          <p:cNvSpPr/>
          <p:nvPr/>
        </p:nvSpPr>
        <p:spPr>
          <a:xfrm>
            <a:off x="3563888" y="2655602"/>
            <a:ext cx="1368152" cy="432048"/>
          </a:xfrm>
          <a:prstGeom prst="wedgeRoundRectCallout">
            <a:avLst>
              <a:gd name="adj1" fmla="val -74301"/>
              <a:gd name="adj2" fmla="val -7561"/>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Bug report</a:t>
            </a:r>
            <a:endParaRPr lang="zh-CN" altLang="en-US" dirty="0">
              <a:solidFill>
                <a:schemeClr val="tx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552" y="332656"/>
            <a:ext cx="7704137" cy="661988"/>
          </a:xfrm>
        </p:spPr>
        <p:txBody>
          <a:bodyPr/>
          <a:lstStyle/>
          <a:p>
            <a:pPr algn="ctr" eaLnBrk="1" hangingPunct="1"/>
            <a:r>
              <a:rPr lang="zh-CN" altLang="en-US" sz="3200" b="1" dirty="0">
                <a:solidFill>
                  <a:srgbClr val="FFFF00"/>
                </a:solidFill>
                <a:latin typeface="+mj-ea"/>
              </a:rPr>
              <a:t>测试和软件质量分析报告</a:t>
            </a:r>
            <a:r>
              <a:rPr lang="zh-CN" altLang="en-US" sz="3200" dirty="0">
                <a:solidFill>
                  <a:srgbClr val="FFFF00"/>
                </a:solidFill>
                <a:latin typeface="+mj-ea"/>
              </a:rPr>
              <a:t> </a:t>
            </a:r>
          </a:p>
        </p:txBody>
      </p:sp>
      <p:sp>
        <p:nvSpPr>
          <p:cNvPr id="6148" name="Rectangle 5"/>
          <p:cNvSpPr>
            <a:spLocks noChangeArrowheads="1"/>
          </p:cNvSpPr>
          <p:nvPr/>
        </p:nvSpPr>
        <p:spPr bwMode="auto">
          <a:xfrm>
            <a:off x="827584" y="1988840"/>
            <a:ext cx="6048151" cy="3139321"/>
          </a:xfrm>
          <a:prstGeom prst="rect">
            <a:avLst/>
          </a:prstGeom>
          <a:noFill/>
          <a:ln w="9525">
            <a:noFill/>
            <a:miter lim="800000"/>
          </a:ln>
        </p:spPr>
        <p:txBody>
          <a:bodyPr wrap="square" lIns="0" tIns="0" rIns="0" bIns="0">
            <a:spAutoFit/>
          </a:bodyPr>
          <a:lstStyle/>
          <a:p>
            <a:pPr marL="457200" indent="-457200">
              <a:lnSpc>
                <a:spcPct val="150000"/>
              </a:lnSpc>
              <a:buFont typeface="Arial" panose="020B0604020202020204" pitchFamily="34" charset="0"/>
              <a:buChar char="•"/>
            </a:pPr>
            <a:r>
              <a:rPr lang="zh-CN" altLang="en-US" sz="2800" b="1" i="0" dirty="0"/>
              <a:t>什么是质量度量</a:t>
            </a:r>
          </a:p>
          <a:p>
            <a:pPr marL="457200" indent="-457200">
              <a:lnSpc>
                <a:spcPct val="150000"/>
              </a:lnSpc>
              <a:buFont typeface="Arial" panose="020B0604020202020204" pitchFamily="34" charset="0"/>
              <a:buChar char="•"/>
            </a:pPr>
            <a:r>
              <a:rPr lang="zh-CN" altLang="en-US" sz="2800" b="1" i="0" dirty="0"/>
              <a:t>基于覆盖的质量评估</a:t>
            </a:r>
            <a:endParaRPr lang="en-US" altLang="zh-CN" sz="2800" b="1" i="0" dirty="0"/>
          </a:p>
          <a:p>
            <a:pPr marL="457200" indent="-457200">
              <a:lnSpc>
                <a:spcPct val="150000"/>
              </a:lnSpc>
              <a:buFont typeface="Arial" panose="020B0604020202020204" pitchFamily="34" charset="0"/>
              <a:buChar char="•"/>
            </a:pPr>
            <a:r>
              <a:rPr lang="zh-CN" altLang="en-US" sz="2800" b="1" i="0" dirty="0"/>
              <a:t>基于缺陷分析的质量评估</a:t>
            </a:r>
          </a:p>
          <a:p>
            <a:pPr marL="457200" indent="-457200">
              <a:lnSpc>
                <a:spcPct val="150000"/>
              </a:lnSpc>
              <a:buFont typeface="Arial" panose="020B0604020202020204" pitchFamily="34" charset="0"/>
              <a:buChar char="•"/>
            </a:pPr>
            <a:r>
              <a:rPr lang="zh-CN" altLang="en-US" sz="2800" b="1" i="0" dirty="0"/>
              <a:t>测试报告的具体内容</a:t>
            </a:r>
            <a:endParaRPr lang="en-US" altLang="zh-CN" sz="2800" b="1" i="0" dirty="0"/>
          </a:p>
          <a:p>
            <a:pPr>
              <a:lnSpc>
                <a:spcPct val="150000"/>
              </a:lnSpc>
            </a:pPr>
            <a:endParaRPr lang="zh-CN" altLang="en-US" sz="2400" b="1" i="1" dirty="0"/>
          </a:p>
        </p:txBody>
      </p:sp>
      <p:pic>
        <p:nvPicPr>
          <p:cNvPr id="6149" name="Picture 6" descr="MCBD06630_0000[1]"/>
          <p:cNvPicPr>
            <a:picLocks noChangeAspect="1" noChangeArrowheads="1"/>
          </p:cNvPicPr>
          <p:nvPr/>
        </p:nvPicPr>
        <p:blipFill>
          <a:blip r:embed="rId3" cstate="print"/>
          <a:srcRect/>
          <a:stretch>
            <a:fillRect/>
          </a:stretch>
        </p:blipFill>
        <p:spPr bwMode="auto">
          <a:xfrm>
            <a:off x="6048375" y="4113213"/>
            <a:ext cx="3095625" cy="246856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560" y="404697"/>
            <a:ext cx="7704137" cy="661988"/>
          </a:xfrm>
        </p:spPr>
        <p:txBody>
          <a:bodyPr/>
          <a:lstStyle/>
          <a:p>
            <a:pPr algn="ctr"/>
            <a:r>
              <a:rPr lang="zh-CN" altLang="en-US" sz="3200" b="1" dirty="0">
                <a:solidFill>
                  <a:srgbClr val="FFFF00"/>
                </a:solidFill>
                <a:latin typeface="+mj-ea"/>
              </a:rPr>
              <a:t>度量概念</a:t>
            </a:r>
          </a:p>
        </p:txBody>
      </p:sp>
      <p:sp>
        <p:nvSpPr>
          <p:cNvPr id="8196" name="Rectangle 4"/>
          <p:cNvSpPr>
            <a:spLocks noChangeArrowheads="1"/>
          </p:cNvSpPr>
          <p:nvPr/>
        </p:nvSpPr>
        <p:spPr bwMode="auto">
          <a:xfrm>
            <a:off x="1079612" y="1592796"/>
            <a:ext cx="7561460" cy="1661993"/>
          </a:xfrm>
          <a:prstGeom prst="rect">
            <a:avLst/>
          </a:prstGeom>
          <a:noFill/>
          <a:ln w="9525">
            <a:noFill/>
            <a:miter lim="800000"/>
          </a:ln>
        </p:spPr>
        <p:txBody>
          <a:bodyPr wrap="square" lIns="0" tIns="0" rIns="0" bIns="0">
            <a:spAutoFit/>
          </a:bodyPr>
          <a:lstStyle/>
          <a:p>
            <a:pPr marL="457200" indent="-457200">
              <a:lnSpc>
                <a:spcPct val="150000"/>
              </a:lnSpc>
            </a:pPr>
            <a:r>
              <a:rPr lang="zh-CN" altLang="en-US" sz="2400" b="1" i="0" dirty="0"/>
              <a:t>测量</a:t>
            </a:r>
            <a:r>
              <a:rPr lang="zh-CN" altLang="en-US" sz="2000" i="0" dirty="0"/>
              <a:t>（</a:t>
            </a:r>
            <a:r>
              <a:rPr lang="en-US" altLang="zh-CN" sz="2000" i="0" dirty="0"/>
              <a:t>Measurement</a:t>
            </a:r>
            <a:r>
              <a:rPr lang="zh-CN" altLang="en-US" sz="2000" i="0" dirty="0"/>
              <a:t>） ：确定一个测量的行为</a:t>
            </a:r>
            <a:endParaRPr lang="en-US" altLang="zh-CN" sz="2000" i="0" dirty="0"/>
          </a:p>
          <a:p>
            <a:pPr marL="457200" indent="-457200">
              <a:lnSpc>
                <a:spcPct val="150000"/>
              </a:lnSpc>
            </a:pPr>
            <a:r>
              <a:rPr lang="zh-CN" altLang="en-US" sz="2400" b="1" i="0" dirty="0"/>
              <a:t>度量</a:t>
            </a:r>
            <a:r>
              <a:rPr lang="zh-CN" altLang="en-US" sz="2000" i="0" dirty="0"/>
              <a:t>（</a:t>
            </a:r>
            <a:r>
              <a:rPr lang="en-US" altLang="zh-CN" sz="2000" i="0" dirty="0"/>
              <a:t>Metric</a:t>
            </a:r>
            <a:r>
              <a:rPr lang="zh-CN" altLang="en-US" sz="2000" i="0" dirty="0"/>
              <a:t>） ：某个给定属性的</a:t>
            </a:r>
            <a:r>
              <a:rPr lang="zh-CN" altLang="en-US" sz="2000" i="0" dirty="0">
                <a:solidFill>
                  <a:srgbClr val="FF0000"/>
                </a:solidFill>
              </a:rPr>
              <a:t>度</a:t>
            </a:r>
            <a:r>
              <a:rPr lang="zh-CN" altLang="en-US" sz="2000" i="0" dirty="0"/>
              <a:t>的一个定量测量</a:t>
            </a:r>
            <a:endParaRPr lang="en-US" altLang="zh-CN" sz="2000" i="0" dirty="0"/>
          </a:p>
          <a:p>
            <a:pPr marL="457200" indent="-457200">
              <a:lnSpc>
                <a:spcPct val="150000"/>
              </a:lnSpc>
            </a:pPr>
            <a:r>
              <a:rPr lang="zh-CN" altLang="en-US" sz="2400" b="1" i="0" dirty="0"/>
              <a:t>指标 </a:t>
            </a:r>
            <a:r>
              <a:rPr lang="en-US" altLang="zh-CN" sz="2000" i="0" dirty="0"/>
              <a:t>(Indicator) </a:t>
            </a:r>
            <a:r>
              <a:rPr lang="zh-CN" altLang="en-US" sz="2000" i="0" dirty="0"/>
              <a:t>：具体测量的属性及其给定值，或组合值</a:t>
            </a:r>
            <a:endParaRPr lang="en-US" altLang="zh-CN" sz="2000" i="0" dirty="0"/>
          </a:p>
        </p:txBody>
      </p:sp>
      <p:sp>
        <p:nvSpPr>
          <p:cNvPr id="6" name="矩形 5"/>
          <p:cNvSpPr/>
          <p:nvPr/>
        </p:nvSpPr>
        <p:spPr>
          <a:xfrm>
            <a:off x="611560" y="3861048"/>
            <a:ext cx="8280920" cy="2496902"/>
          </a:xfrm>
          <a:prstGeom prst="rect">
            <a:avLst/>
          </a:prstGeom>
          <a:solidFill>
            <a:schemeClr val="accent1">
              <a:lumMod val="60000"/>
              <a:lumOff val="40000"/>
            </a:schemeClr>
          </a:solidFill>
        </p:spPr>
        <p:txBody>
          <a:bodyPr wrap="square">
            <a:spAutoFit/>
          </a:bodyPr>
          <a:lstStyle/>
          <a:p>
            <a:pPr>
              <a:lnSpc>
                <a:spcPct val="120000"/>
              </a:lnSpc>
              <a:spcBef>
                <a:spcPts val="600"/>
              </a:spcBef>
              <a:spcAft>
                <a:spcPts val="600"/>
              </a:spcAft>
            </a:pPr>
            <a:r>
              <a:rPr lang="en-US" altLang="zh-CN" sz="2000" b="1" i="0" dirty="0"/>
              <a:t>measure</a:t>
            </a:r>
            <a:r>
              <a:rPr lang="en-US" altLang="zh-CN" i="0" dirty="0"/>
              <a:t>: </a:t>
            </a:r>
            <a:r>
              <a:rPr lang="zh-CN" altLang="en-US" i="0" dirty="0"/>
              <a:t>文档页数</a:t>
            </a:r>
            <a:r>
              <a:rPr lang="en-US" altLang="zh-CN" i="0" dirty="0"/>
              <a:t>, </a:t>
            </a:r>
            <a:r>
              <a:rPr lang="zh-CN" altLang="en-US" i="0" dirty="0"/>
              <a:t>发现错误数</a:t>
            </a:r>
            <a:r>
              <a:rPr lang="en-US" altLang="zh-CN" i="0" dirty="0"/>
              <a:t>,  </a:t>
            </a:r>
            <a:r>
              <a:rPr lang="zh-CN" altLang="en-US" i="0" dirty="0"/>
              <a:t>每个人的准备时间 </a:t>
            </a:r>
            <a:br>
              <a:rPr lang="zh-CN" altLang="en-US" i="0" dirty="0"/>
            </a:br>
            <a:r>
              <a:rPr lang="en-US" altLang="zh-CN" sz="2000" b="1" i="0" dirty="0"/>
              <a:t>metrics</a:t>
            </a:r>
            <a:r>
              <a:rPr lang="en-US" altLang="zh-CN" i="0" dirty="0"/>
              <a:t>:  preparation rate = </a:t>
            </a:r>
            <a:r>
              <a:rPr lang="zh-CN" altLang="en-US" i="0" dirty="0"/>
              <a:t>总的准备时间 </a:t>
            </a:r>
            <a:r>
              <a:rPr lang="en-US" altLang="zh-CN" i="0" dirty="0"/>
              <a:t>/ </a:t>
            </a:r>
            <a:r>
              <a:rPr lang="zh-CN" altLang="en-US" i="0" dirty="0"/>
              <a:t>文档页数 </a:t>
            </a:r>
            <a:br>
              <a:rPr lang="zh-CN" altLang="en-US" i="0" dirty="0"/>
            </a:br>
            <a:r>
              <a:rPr lang="zh-CN" altLang="en-US" i="0" dirty="0"/>
              <a:t>              </a:t>
            </a:r>
            <a:r>
              <a:rPr lang="en-US" altLang="zh-CN" i="0" dirty="0"/>
              <a:t>fault density = </a:t>
            </a:r>
            <a:r>
              <a:rPr lang="zh-CN" altLang="en-US" i="0" dirty="0"/>
              <a:t>错误数 </a:t>
            </a:r>
            <a:r>
              <a:rPr lang="en-US" altLang="zh-CN" i="0" dirty="0"/>
              <a:t>/ </a:t>
            </a:r>
            <a:r>
              <a:rPr lang="zh-CN" altLang="en-US" i="0" dirty="0"/>
              <a:t>文档页数 </a:t>
            </a:r>
            <a:br>
              <a:rPr lang="zh-CN" altLang="en-US" i="0" dirty="0"/>
            </a:br>
            <a:r>
              <a:rPr lang="en-US" altLang="zh-CN" sz="2000" b="1" i="0" dirty="0"/>
              <a:t>indicator:</a:t>
            </a:r>
            <a:r>
              <a:rPr lang="zh-CN" altLang="en-US" i="0" dirty="0"/>
              <a:t> </a:t>
            </a:r>
            <a:br>
              <a:rPr lang="zh-CN" altLang="en-US" i="0" dirty="0"/>
            </a:br>
            <a:r>
              <a:rPr lang="zh-CN" altLang="en-US" i="0" dirty="0"/>
              <a:t>  准备程度：由</a:t>
            </a:r>
            <a:r>
              <a:rPr lang="en-US" altLang="zh-CN" i="0" dirty="0"/>
              <a:t>preparation rate</a:t>
            </a:r>
            <a:r>
              <a:rPr lang="zh-CN" altLang="en-US" i="0" dirty="0"/>
              <a:t>这一个</a:t>
            </a:r>
            <a:r>
              <a:rPr lang="en-US" altLang="zh-CN" i="0" dirty="0"/>
              <a:t>metric</a:t>
            </a:r>
            <a:r>
              <a:rPr lang="zh-CN" altLang="en-US" i="0" dirty="0"/>
              <a:t>表示 </a:t>
            </a:r>
            <a:br>
              <a:rPr lang="zh-CN" altLang="en-US" i="0" dirty="0"/>
            </a:br>
            <a:r>
              <a:rPr lang="zh-CN" altLang="en-US" i="0" dirty="0"/>
              <a:t>  查错有效性：由</a:t>
            </a:r>
            <a:r>
              <a:rPr lang="en-US" altLang="zh-CN" i="0" dirty="0"/>
              <a:t>fault density</a:t>
            </a:r>
            <a:r>
              <a:rPr lang="zh-CN" altLang="en-US" i="0" dirty="0"/>
              <a:t>这一个</a:t>
            </a:r>
            <a:r>
              <a:rPr lang="en-US" altLang="zh-CN" i="0" dirty="0"/>
              <a:t>metric</a:t>
            </a:r>
            <a:r>
              <a:rPr lang="zh-CN" altLang="en-US" i="0" dirty="0"/>
              <a:t>表示</a:t>
            </a:r>
            <a:br>
              <a:rPr lang="zh-CN" altLang="en-US" i="0" dirty="0"/>
            </a:br>
            <a:r>
              <a:rPr lang="zh-CN" altLang="en-US" b="1" i="0" dirty="0"/>
              <a:t>  </a:t>
            </a:r>
            <a:r>
              <a:rPr lang="zh-CN" altLang="en-US" i="0" dirty="0"/>
              <a:t>正常程度：由</a:t>
            </a:r>
            <a:r>
              <a:rPr lang="en-US" altLang="zh-CN" i="0" dirty="0"/>
              <a:t>prep rate</a:t>
            </a:r>
            <a:r>
              <a:rPr lang="zh-CN" altLang="en-US" i="0" dirty="0"/>
              <a:t>和</a:t>
            </a:r>
            <a:r>
              <a:rPr lang="en-US" altLang="zh-CN" i="0" dirty="0"/>
              <a:t>fault density</a:t>
            </a:r>
            <a:r>
              <a:rPr lang="zh-CN" altLang="en-US" i="0" dirty="0"/>
              <a:t>两个</a:t>
            </a:r>
            <a:r>
              <a:rPr lang="en-US" altLang="zh-CN" i="0" dirty="0"/>
              <a:t>metrics</a:t>
            </a:r>
            <a:r>
              <a:rPr lang="zh-CN" altLang="en-US" i="0" dirty="0"/>
              <a:t>组成的二维空间里去判断</a:t>
            </a:r>
          </a:p>
        </p:txBody>
      </p:sp>
      <p:sp>
        <p:nvSpPr>
          <p:cNvPr id="7" name="TextBox 6"/>
          <p:cNvSpPr txBox="1"/>
          <p:nvPr/>
        </p:nvSpPr>
        <p:spPr>
          <a:xfrm>
            <a:off x="611560" y="3411757"/>
            <a:ext cx="1368152" cy="400110"/>
          </a:xfrm>
          <a:prstGeom prst="rect">
            <a:avLst/>
          </a:prstGeom>
          <a:noFill/>
        </p:spPr>
        <p:txBody>
          <a:bodyPr wrap="square" rtlCol="0">
            <a:spAutoFit/>
          </a:bodyPr>
          <a:lstStyle/>
          <a:p>
            <a:r>
              <a:rPr lang="zh-CN" altLang="en-US" sz="2000" b="1" i="0" dirty="0">
                <a:solidFill>
                  <a:srgbClr val="0070C0"/>
                </a:solidFill>
              </a:rPr>
              <a:t>举例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476672"/>
            <a:ext cx="7704137" cy="661988"/>
          </a:xfrm>
        </p:spPr>
        <p:txBody>
          <a:bodyPr/>
          <a:lstStyle/>
          <a:p>
            <a:pPr algn="ctr"/>
            <a:r>
              <a:rPr lang="zh-CN" altLang="en-US" sz="3200" b="1" dirty="0">
                <a:solidFill>
                  <a:srgbClr val="FFFF00"/>
                </a:solidFill>
                <a:latin typeface="+mj-ea"/>
              </a:rPr>
              <a:t>软件度量的内容</a:t>
            </a:r>
          </a:p>
        </p:txBody>
      </p:sp>
      <p:sp>
        <p:nvSpPr>
          <p:cNvPr id="9220" name="Rectangle 4"/>
          <p:cNvSpPr>
            <a:spLocks noChangeArrowheads="1"/>
          </p:cNvSpPr>
          <p:nvPr/>
        </p:nvSpPr>
        <p:spPr bwMode="auto">
          <a:xfrm>
            <a:off x="755576" y="1772816"/>
            <a:ext cx="7992888" cy="4161139"/>
          </a:xfrm>
          <a:prstGeom prst="rect">
            <a:avLst/>
          </a:prstGeom>
          <a:noFill/>
          <a:ln w="9525">
            <a:noFill/>
            <a:miter lim="800000"/>
          </a:ln>
        </p:spPr>
        <p:txBody>
          <a:bodyPr wrap="square" lIns="0" tIns="0" rIns="0" bIns="0">
            <a:spAutoFit/>
          </a:bodyPr>
          <a:lstStyle/>
          <a:p>
            <a:pPr marL="457200" indent="-457200">
              <a:lnSpc>
                <a:spcPct val="130000"/>
              </a:lnSpc>
              <a:buClr>
                <a:srgbClr val="91AC4E"/>
              </a:buClr>
              <a:buSzPct val="87000"/>
              <a:buFont typeface="Wingdings" panose="05000000000000000000" pitchFamily="2" charset="2"/>
              <a:buChar char="p"/>
            </a:pPr>
            <a:r>
              <a:rPr lang="zh-CN" altLang="zh-CN" sz="2400" b="1" i="0" dirty="0"/>
              <a:t>规模度量：</a:t>
            </a:r>
            <a:r>
              <a:rPr lang="zh-CN" altLang="zh-CN" sz="2000" i="0" dirty="0"/>
              <a:t>代码行数，功能点和对象点等</a:t>
            </a:r>
            <a:endParaRPr lang="zh-CN" altLang="en-US" sz="2000" i="0" dirty="0"/>
          </a:p>
          <a:p>
            <a:pPr marL="457200" indent="-457200">
              <a:lnSpc>
                <a:spcPct val="130000"/>
              </a:lnSpc>
              <a:buClr>
                <a:srgbClr val="91AC4E"/>
              </a:buClr>
              <a:buSzPct val="87000"/>
              <a:buFont typeface="Wingdings" panose="05000000000000000000" pitchFamily="2" charset="2"/>
              <a:buChar char="p"/>
            </a:pPr>
            <a:r>
              <a:rPr lang="zh-CN" altLang="en-US" sz="2400" b="1" i="0" dirty="0"/>
              <a:t>复杂度度量：</a:t>
            </a:r>
            <a:r>
              <a:rPr lang="zh-CN" altLang="en-US" sz="2000" i="0" dirty="0"/>
              <a:t>软件结构复杂度指标</a:t>
            </a:r>
          </a:p>
          <a:p>
            <a:pPr marL="457200" indent="-457200">
              <a:lnSpc>
                <a:spcPct val="130000"/>
              </a:lnSpc>
              <a:buClr>
                <a:srgbClr val="91AC4E"/>
              </a:buClr>
              <a:buSzPct val="87000"/>
              <a:buFont typeface="Wingdings" panose="05000000000000000000" pitchFamily="2" charset="2"/>
              <a:buChar char="p"/>
            </a:pPr>
            <a:r>
              <a:rPr lang="zh-CN" altLang="en-US" sz="2400" b="1" i="0" dirty="0">
                <a:solidFill>
                  <a:srgbClr val="FF0000"/>
                </a:solidFill>
              </a:rPr>
              <a:t>缺陷度量</a:t>
            </a:r>
            <a:r>
              <a:rPr lang="zh-CN" altLang="en-US" sz="2400" b="1" i="0" dirty="0"/>
              <a:t>：</a:t>
            </a:r>
            <a:r>
              <a:rPr lang="zh-CN" altLang="en-US" sz="2000" i="0" dirty="0"/>
              <a:t>帮助确定产品缺陷变化的状态，并指示修复缺陷活动所需的工作量，分析产品缺陷分布的情况</a:t>
            </a:r>
          </a:p>
          <a:p>
            <a:pPr marL="457200" indent="-457200">
              <a:lnSpc>
                <a:spcPct val="130000"/>
              </a:lnSpc>
              <a:buClr>
                <a:srgbClr val="91AC4E"/>
              </a:buClr>
              <a:buSzPct val="87000"/>
              <a:buFont typeface="Wingdings" panose="05000000000000000000" pitchFamily="2" charset="2"/>
              <a:buChar char="p"/>
            </a:pPr>
            <a:r>
              <a:rPr lang="zh-CN" altLang="en-US" sz="2400" b="1" i="0" dirty="0"/>
              <a:t>工作量度量</a:t>
            </a:r>
          </a:p>
          <a:p>
            <a:pPr marL="457200" indent="-457200">
              <a:lnSpc>
                <a:spcPct val="130000"/>
              </a:lnSpc>
              <a:buClr>
                <a:srgbClr val="91AC4E"/>
              </a:buClr>
              <a:buSzPct val="87000"/>
              <a:buFont typeface="Wingdings" panose="05000000000000000000" pitchFamily="2" charset="2"/>
              <a:buChar char="p"/>
            </a:pPr>
            <a:r>
              <a:rPr lang="zh-CN" altLang="en-US" sz="2400" b="1" i="0" dirty="0"/>
              <a:t>进度度量</a:t>
            </a:r>
          </a:p>
          <a:p>
            <a:pPr marL="457200" indent="-457200">
              <a:lnSpc>
                <a:spcPct val="130000"/>
              </a:lnSpc>
              <a:buClr>
                <a:srgbClr val="91AC4E"/>
              </a:buClr>
              <a:buSzPct val="87000"/>
              <a:buFont typeface="Wingdings" panose="05000000000000000000" pitchFamily="2" charset="2"/>
              <a:buChar char="p"/>
            </a:pPr>
            <a:r>
              <a:rPr lang="zh-CN" altLang="en-US" sz="2400" b="1" i="0" dirty="0"/>
              <a:t>生产率度量：</a:t>
            </a:r>
            <a:r>
              <a:rPr lang="zh-CN" altLang="en-US" sz="2000" i="0" dirty="0"/>
              <a:t>代码行数／人</a:t>
            </a:r>
            <a:r>
              <a:rPr lang="en-US" altLang="zh-CN" sz="2000" i="0" dirty="0"/>
              <a:t>·</a:t>
            </a:r>
            <a:r>
              <a:rPr lang="zh-CN" altLang="en-US" sz="2000" i="0" dirty="0"/>
              <a:t>月，测试用例数</a:t>
            </a:r>
            <a:r>
              <a:rPr lang="en-US" altLang="zh-CN" sz="2000" i="0" dirty="0"/>
              <a:t>/</a:t>
            </a:r>
            <a:r>
              <a:rPr lang="zh-CN" altLang="en-US" sz="2000" i="0" dirty="0"/>
              <a:t>人</a:t>
            </a:r>
            <a:r>
              <a:rPr lang="en-US" altLang="zh-CN" sz="2000" i="0" dirty="0"/>
              <a:t>·</a:t>
            </a:r>
            <a:r>
              <a:rPr lang="zh-CN" altLang="en-US" sz="2000" i="0" dirty="0"/>
              <a:t>日；</a:t>
            </a:r>
          </a:p>
          <a:p>
            <a:pPr marL="457200" indent="-457200">
              <a:lnSpc>
                <a:spcPct val="130000"/>
              </a:lnSpc>
              <a:buClr>
                <a:srgbClr val="91AC4E"/>
              </a:buClr>
              <a:buSzPct val="87000"/>
              <a:buFont typeface="Wingdings" panose="05000000000000000000" pitchFamily="2" charset="2"/>
              <a:buChar char="p"/>
            </a:pPr>
            <a:r>
              <a:rPr lang="zh-CN" altLang="en-US" sz="2400" b="1" i="0" dirty="0"/>
              <a:t>风险度量： </a:t>
            </a:r>
            <a:r>
              <a:rPr lang="zh-CN" altLang="en-US" sz="2000" i="0" dirty="0"/>
              <a:t>“风险发生的概率”和“风险发生后所带来的损失”</a:t>
            </a:r>
            <a:endParaRPr lang="en-US" altLang="zh-CN" sz="2000" i="0" dirty="0"/>
          </a:p>
          <a:p>
            <a:pPr marL="457200" indent="-457200">
              <a:lnSpc>
                <a:spcPct val="130000"/>
              </a:lnSpc>
              <a:buClr>
                <a:srgbClr val="91AC4E"/>
              </a:buClr>
              <a:buSzPct val="87000"/>
              <a:buFont typeface="Wingdings" panose="05000000000000000000" pitchFamily="2" charset="2"/>
              <a:buChar char="p"/>
            </a:pPr>
            <a:r>
              <a:rPr lang="en-US" altLang="zh-CN" sz="2000" i="0" dirty="0"/>
              <a:t>…</a:t>
            </a:r>
            <a:endParaRPr lang="zh-CN" altLang="en-US" sz="2000" i="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i="0" dirty="0">
                <a:latin typeface="Tahoma" panose="020B0604030504040204" pitchFamily="34" charset="0"/>
              </a:rPr>
              <a:t>Types of Test Metrics </a:t>
            </a:r>
          </a:p>
        </p:txBody>
      </p:sp>
      <p:sp>
        <p:nvSpPr>
          <p:cNvPr id="86020" name="Rectangle 23"/>
          <p:cNvSpPr>
            <a:spLocks noChangeArrowheads="1"/>
          </p:cNvSpPr>
          <p:nvPr/>
        </p:nvSpPr>
        <p:spPr bwMode="auto">
          <a:xfrm>
            <a:off x="915194" y="1556792"/>
            <a:ext cx="7761262" cy="4570412"/>
          </a:xfrm>
          <a:prstGeom prst="rect">
            <a:avLst/>
          </a:prstGeom>
          <a:noFill/>
          <a:ln w="9525">
            <a:noFill/>
            <a:miter lim="800000"/>
          </a:ln>
        </p:spPr>
        <p:txBody>
          <a:bodyPr/>
          <a:lstStyle/>
          <a:p>
            <a:pPr marL="342900" indent="-342900">
              <a:spcBef>
                <a:spcPct val="20000"/>
              </a:spcBef>
              <a:buFontTx/>
              <a:buBlip>
                <a:blip r:embed="rId3"/>
              </a:buBlip>
              <a:defRPr/>
            </a:pPr>
            <a:r>
              <a:rPr lang="en-US" altLang="zh-CN" sz="2400" i="0" dirty="0">
                <a:solidFill>
                  <a:schemeClr val="accent2"/>
                </a:solidFill>
              </a:rPr>
              <a:t>There are various types of test metrics that can be gathered in a software development project.</a:t>
            </a:r>
          </a:p>
          <a:p>
            <a:pPr>
              <a:spcBef>
                <a:spcPct val="20000"/>
              </a:spcBef>
              <a:defRPr/>
            </a:pPr>
            <a:endParaRPr lang="en-US" altLang="zh-CN" sz="2400" i="0" dirty="0">
              <a:solidFill>
                <a:schemeClr val="accent2"/>
              </a:solidFill>
            </a:endParaRPr>
          </a:p>
          <a:p>
            <a:pPr marL="342900" indent="-342900">
              <a:spcBef>
                <a:spcPct val="20000"/>
              </a:spcBef>
              <a:buFontTx/>
              <a:buBlip>
                <a:blip r:embed="rId3"/>
              </a:buBlip>
              <a:defRPr/>
            </a:pPr>
            <a:r>
              <a:rPr lang="en-US" altLang="zh-CN" sz="2400" i="0" dirty="0">
                <a:solidFill>
                  <a:schemeClr val="accent2"/>
                </a:solidFill>
              </a:rPr>
              <a:t>Most projects need measures of quality, resources, time, and size. </a:t>
            </a:r>
          </a:p>
          <a:p>
            <a:pPr marL="800100" lvl="1" indent="-342900">
              <a:spcBef>
                <a:spcPct val="20000"/>
              </a:spcBef>
              <a:buFontTx/>
              <a:buBlip>
                <a:blip r:embed="rId3"/>
              </a:buBlip>
              <a:defRPr/>
            </a:pPr>
            <a:r>
              <a:rPr lang="en-US" altLang="zh-CN" sz="2400" i="0" dirty="0">
                <a:solidFill>
                  <a:srgbClr val="3399FF"/>
                </a:solidFill>
              </a:rPr>
              <a:t>Size measurements </a:t>
            </a:r>
          </a:p>
          <a:p>
            <a:pPr marL="800100" lvl="1" indent="-342900">
              <a:spcBef>
                <a:spcPct val="20000"/>
              </a:spcBef>
              <a:buFontTx/>
              <a:buBlip>
                <a:blip r:embed="rId3"/>
              </a:buBlip>
              <a:defRPr/>
            </a:pPr>
            <a:r>
              <a:rPr lang="en-US" altLang="zh-CN" sz="2400" i="0" dirty="0">
                <a:solidFill>
                  <a:srgbClr val="3399FF"/>
                </a:solidFill>
              </a:rPr>
              <a:t>Complexity measurements</a:t>
            </a:r>
          </a:p>
          <a:p>
            <a:pPr marL="800100" lvl="1" indent="-342900">
              <a:spcBef>
                <a:spcPct val="20000"/>
              </a:spcBef>
              <a:buFontTx/>
              <a:buBlip>
                <a:blip r:embed="rId3"/>
              </a:buBlip>
              <a:defRPr/>
            </a:pPr>
            <a:r>
              <a:rPr lang="en-US" altLang="zh-CN" sz="2400" i="0" dirty="0">
                <a:solidFill>
                  <a:srgbClr val="FF0000"/>
                </a:solidFill>
              </a:rPr>
              <a:t>Metrics unique to test</a:t>
            </a:r>
          </a:p>
        </p:txBody>
      </p:sp>
      <p:sp>
        <p:nvSpPr>
          <p:cNvPr id="24579" name="Rectangle 5"/>
          <p:cNvSpPr>
            <a:spLocks noChangeArrowheads="1"/>
          </p:cNvSpPr>
          <p:nvPr/>
        </p:nvSpPr>
        <p:spPr bwMode="auto">
          <a:xfrm>
            <a:off x="0" y="206216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874fc91-dce9-4686-bc92-43794ed19609"/>
  <p:tag name="COMMONDATA" val="eyJoZGlkIjoiN2IwOWFlOGM2YmZkYmVhODljOWM2OWVmNWFhOGVlYjQifQ=="/>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33</TotalTime>
  <Words>4212</Words>
  <Application>Microsoft Office PowerPoint</Application>
  <PresentationFormat>全屏显示(4:3)</PresentationFormat>
  <Paragraphs>582</Paragraphs>
  <Slides>69</Slides>
  <Notes>32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69</vt:i4>
      </vt:variant>
    </vt:vector>
  </HeadingPairs>
  <TitlesOfParts>
    <vt:vector size="83" baseType="lpstr">
      <vt:lpstr>Arial Unicode MS</vt:lpstr>
      <vt:lpstr>黑体</vt:lpstr>
      <vt:lpstr>楷体</vt:lpstr>
      <vt:lpstr>楷体_GB2312</vt:lpstr>
      <vt:lpstr>宋体</vt:lpstr>
      <vt:lpstr>Arial</vt:lpstr>
      <vt:lpstr>Tahoma</vt:lpstr>
      <vt:lpstr>Times New Roman</vt:lpstr>
      <vt:lpstr>Wingdings</vt:lpstr>
      <vt:lpstr>6</vt:lpstr>
      <vt:lpstr>Clip</vt:lpstr>
      <vt:lpstr>Document</vt:lpstr>
      <vt:lpstr>Equation.3</vt:lpstr>
      <vt:lpstr>Picture</vt:lpstr>
      <vt:lpstr>PowerPoint 演示文稿</vt:lpstr>
      <vt:lpstr>Review 软件缺陷报告</vt:lpstr>
      <vt:lpstr>书写软件测试和质量分析报告之前</vt:lpstr>
      <vt:lpstr>测试和软件质量分析报告 </vt:lpstr>
      <vt:lpstr>软件产品的质量度量</vt:lpstr>
      <vt:lpstr>软件度量及其过程</vt:lpstr>
      <vt:lpstr>度量概念</vt:lpstr>
      <vt:lpstr>软件度量的内容</vt:lpstr>
      <vt:lpstr>PowerPoint 演示文稿</vt:lpstr>
      <vt:lpstr>PowerPoint 演示文稿</vt:lpstr>
      <vt:lpstr>PowerPoint 演示文稿</vt:lpstr>
      <vt:lpstr>PowerPoint 演示文稿</vt:lpstr>
      <vt:lpstr>PowerPoint 演示文稿</vt:lpstr>
      <vt:lpstr>有效软件度量的属性</vt:lpstr>
      <vt:lpstr>软件度量的过程</vt:lpstr>
      <vt:lpstr>软件质量的度量</vt:lpstr>
      <vt:lpstr>质量度量的统计方法</vt:lpstr>
      <vt:lpstr>质量度量的统计方法 （2）</vt:lpstr>
      <vt:lpstr>质量度量计算</vt:lpstr>
      <vt:lpstr>测试和软件质量分析报告 </vt:lpstr>
      <vt:lpstr>评估系统测试的覆盖程度</vt:lpstr>
      <vt:lpstr>测试的评估</vt:lpstr>
      <vt:lpstr>基于需求的测试覆盖评估</vt:lpstr>
      <vt:lpstr>基于代码的测试覆盖评估</vt:lpstr>
      <vt:lpstr>测试和软件质量分析报告 </vt:lpstr>
      <vt:lpstr>缺陷评测的基线</vt:lpstr>
      <vt:lpstr>基于缺陷清除率的估算方法</vt:lpstr>
      <vt:lpstr>经典的种子公式</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PowerPoint 演示文稿</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变异测试（Mutation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缺陷损耗的估算方法</vt:lpstr>
      <vt:lpstr>PowerPoint 演示文稿</vt:lpstr>
      <vt:lpstr>PowerPoint 演示文稿</vt:lpstr>
      <vt:lpstr>缺陷损耗的估算方法</vt:lpstr>
      <vt:lpstr>PowerPoint 演示文稿</vt:lpstr>
      <vt:lpstr>缺陷损耗的估算方法</vt:lpstr>
      <vt:lpstr>测试和软件质量分析报告 </vt:lpstr>
      <vt:lpstr>PowerPoint 演示文稿</vt:lpstr>
      <vt:lpstr>测试报告的具体内容</vt:lpstr>
      <vt:lpstr>PowerPoint 演示文稿</vt:lpstr>
      <vt:lpstr>测试和软件质量分析报告 </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高歌</cp:lastModifiedBy>
  <cp:revision>379</cp:revision>
  <dcterms:created xsi:type="dcterms:W3CDTF">2011-09-26T13:26:00Z</dcterms:created>
  <dcterms:modified xsi:type="dcterms:W3CDTF">2022-12-30T05:40:39Z</dcterms:modified>
  <cp:category>免费模板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E78D0E61DF72475F9130B692A5823B52</vt:lpwstr>
  </property>
  <property fmtid="{D5CDD505-2E9C-101B-9397-08002B2CF9AE}" pid="3" name="KSOProductBuildVer">
    <vt:lpwstr>2052-11.1.0.12763</vt:lpwstr>
  </property>
</Properties>
</file>