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45"/>
  </p:notesMasterIdLst>
  <p:handoutMasterIdLst>
    <p:handoutMasterId r:id="rId46"/>
  </p:handoutMasterIdLst>
  <p:sldIdLst>
    <p:sldId id="258" r:id="rId2"/>
    <p:sldId id="310" r:id="rId3"/>
    <p:sldId id="260" r:id="rId4"/>
    <p:sldId id="261" r:id="rId5"/>
    <p:sldId id="262" r:id="rId6"/>
    <p:sldId id="263" r:id="rId7"/>
    <p:sldId id="264" r:id="rId8"/>
    <p:sldId id="265" r:id="rId9"/>
    <p:sldId id="266" r:id="rId10"/>
    <p:sldId id="311" r:id="rId11"/>
    <p:sldId id="267" r:id="rId12"/>
    <p:sldId id="278" r:id="rId13"/>
    <p:sldId id="280" r:id="rId14"/>
    <p:sldId id="281" r:id="rId15"/>
    <p:sldId id="282" r:id="rId16"/>
    <p:sldId id="283" r:id="rId17"/>
    <p:sldId id="284" r:id="rId18"/>
    <p:sldId id="285" r:id="rId19"/>
    <p:sldId id="286" r:id="rId20"/>
    <p:sldId id="279" r:id="rId21"/>
    <p:sldId id="287" r:id="rId22"/>
    <p:sldId id="288" r:id="rId23"/>
    <p:sldId id="290" r:id="rId24"/>
    <p:sldId id="293" r:id="rId25"/>
    <p:sldId id="314" r:id="rId26"/>
    <p:sldId id="294" r:id="rId27"/>
    <p:sldId id="295" r:id="rId28"/>
    <p:sldId id="296" r:id="rId29"/>
    <p:sldId id="297" r:id="rId30"/>
    <p:sldId id="298" r:id="rId31"/>
    <p:sldId id="299" r:id="rId32"/>
    <p:sldId id="312" r:id="rId33"/>
    <p:sldId id="301" r:id="rId34"/>
    <p:sldId id="307" r:id="rId35"/>
    <p:sldId id="302" r:id="rId36"/>
    <p:sldId id="303" r:id="rId37"/>
    <p:sldId id="315" r:id="rId38"/>
    <p:sldId id="316" r:id="rId39"/>
    <p:sldId id="317" r:id="rId40"/>
    <p:sldId id="318" r:id="rId41"/>
    <p:sldId id="319" r:id="rId42"/>
    <p:sldId id="320" r:id="rId43"/>
    <p:sldId id="313"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3BB8E6"/>
    <a:srgbClr val="3DB8E6"/>
    <a:srgbClr val="28B1E5"/>
    <a:srgbClr val="068B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853" autoAdjust="0"/>
    <p:restoredTop sz="94660"/>
  </p:normalViewPr>
  <p:slideViewPr>
    <p:cSldViewPr snapToGrid="0">
      <p:cViewPr varScale="1">
        <p:scale>
          <a:sx n="110" d="100"/>
          <a:sy n="110" d="100"/>
        </p:scale>
        <p:origin x="1260" y="102"/>
      </p:cViewPr>
      <p:guideLst>
        <p:guide orient="horz" pos="2160"/>
        <p:guide pos="2880"/>
      </p:guideLst>
    </p:cSldViewPr>
  </p:slideViewPr>
  <p:notesTextViewPr>
    <p:cViewPr>
      <p:scale>
        <a:sx n="1" d="1"/>
        <a:sy n="1" d="1"/>
      </p:scale>
      <p:origin x="0" y="0"/>
    </p:cViewPr>
  </p:notesTextViewPr>
  <p:notesViewPr>
    <p:cSldViewPr snapToGrid="0">
      <p:cViewPr varScale="1">
        <p:scale>
          <a:sx n="57" d="100"/>
          <a:sy n="57" d="100"/>
        </p:scale>
        <p:origin x="2381"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B02E41-1C52-4FAB-AF47-8E28D2577C75}"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zh-CN" altLang="en-US"/>
        </a:p>
      </dgm:t>
    </dgm:pt>
    <dgm:pt modelId="{082EA972-4A4C-4B32-BEC8-A4C763F50C5A}">
      <dgm:prSet phldrT="[文本]"/>
      <dgm:spPr/>
      <dgm:t>
        <a:bodyPr/>
        <a:lstStyle/>
        <a:p>
          <a:r>
            <a:rPr lang="zh-CN" altLang="en-US" dirty="0" smtClean="0"/>
            <a:t>微型化</a:t>
          </a:r>
          <a:endParaRPr lang="zh-CN" altLang="en-US" dirty="0"/>
        </a:p>
      </dgm:t>
    </dgm:pt>
    <dgm:pt modelId="{6F4D83F0-24F0-477A-BD2D-636B13DA2ABB}" type="parTrans" cxnId="{F039F202-7993-4DBD-881E-A37F741EF2D6}">
      <dgm:prSet/>
      <dgm:spPr/>
      <dgm:t>
        <a:bodyPr/>
        <a:lstStyle/>
        <a:p>
          <a:endParaRPr lang="zh-CN" altLang="en-US"/>
        </a:p>
      </dgm:t>
    </dgm:pt>
    <dgm:pt modelId="{9ADD7663-CAB7-4FA7-81A0-5FA1D55B19E2}" type="sibTrans" cxnId="{F039F202-7993-4DBD-881E-A37F741EF2D6}">
      <dgm:prSet/>
      <dgm:spPr/>
      <dgm:t>
        <a:bodyPr/>
        <a:lstStyle/>
        <a:p>
          <a:endParaRPr lang="zh-CN" altLang="en-US"/>
        </a:p>
      </dgm:t>
    </dgm:pt>
    <dgm:pt modelId="{9D0962E8-D2D4-4800-B2F4-1214FA8F7D52}">
      <dgm:prSet phldrT="[文本]"/>
      <dgm:spPr/>
      <dgm:t>
        <a:bodyPr/>
        <a:lstStyle/>
        <a:p>
          <a:r>
            <a:rPr lang="zh-CN" altLang="en-US" dirty="0" smtClean="0"/>
            <a:t>网络化</a:t>
          </a:r>
          <a:endParaRPr lang="zh-CN" altLang="en-US" dirty="0"/>
        </a:p>
      </dgm:t>
    </dgm:pt>
    <dgm:pt modelId="{D477870A-A89E-418C-A972-4D5D658172B7}" type="parTrans" cxnId="{7B329476-692C-421A-962A-96A77788FD2A}">
      <dgm:prSet/>
      <dgm:spPr/>
      <dgm:t>
        <a:bodyPr/>
        <a:lstStyle/>
        <a:p>
          <a:endParaRPr lang="zh-CN" altLang="en-US"/>
        </a:p>
      </dgm:t>
    </dgm:pt>
    <dgm:pt modelId="{71423D9C-C0EA-4AEA-ABF9-D29DE11E7F35}" type="sibTrans" cxnId="{7B329476-692C-421A-962A-96A77788FD2A}">
      <dgm:prSet/>
      <dgm:spPr/>
      <dgm:t>
        <a:bodyPr/>
        <a:lstStyle/>
        <a:p>
          <a:endParaRPr lang="zh-CN" altLang="en-US"/>
        </a:p>
      </dgm:t>
    </dgm:pt>
    <dgm:pt modelId="{B277DC36-9CFB-4296-B80D-19FBFD6FC06E}">
      <dgm:prSet phldrT="[文本]"/>
      <dgm:spPr/>
      <dgm:t>
        <a:bodyPr/>
        <a:lstStyle/>
        <a:p>
          <a:r>
            <a:rPr lang="zh-CN" altLang="en-US" dirty="0" smtClean="0"/>
            <a:t>智能化</a:t>
          </a:r>
          <a:endParaRPr lang="zh-CN" altLang="en-US" dirty="0"/>
        </a:p>
      </dgm:t>
    </dgm:pt>
    <dgm:pt modelId="{96DF24CD-0A44-4D16-86A2-C0B4DAA1BC38}" type="parTrans" cxnId="{FE3371EA-0C7A-455E-8D59-3CFFEE819809}">
      <dgm:prSet/>
      <dgm:spPr/>
      <dgm:t>
        <a:bodyPr/>
        <a:lstStyle/>
        <a:p>
          <a:endParaRPr lang="zh-CN" altLang="en-US"/>
        </a:p>
      </dgm:t>
    </dgm:pt>
    <dgm:pt modelId="{0E27E6CC-D737-4D7B-8A5E-D85E3C724FE6}" type="sibTrans" cxnId="{FE3371EA-0C7A-455E-8D59-3CFFEE819809}">
      <dgm:prSet/>
      <dgm:spPr/>
      <dgm:t>
        <a:bodyPr/>
        <a:lstStyle/>
        <a:p>
          <a:endParaRPr lang="zh-CN" altLang="en-US"/>
        </a:p>
      </dgm:t>
    </dgm:pt>
    <dgm:pt modelId="{BA3F70DF-7F80-4383-938D-4D73EA723E4C}" type="pres">
      <dgm:prSet presAssocID="{E7B02E41-1C52-4FAB-AF47-8E28D2577C75}" presName="Name0" presStyleCnt="0">
        <dgm:presLayoutVars>
          <dgm:dir/>
          <dgm:resizeHandles val="exact"/>
        </dgm:presLayoutVars>
      </dgm:prSet>
      <dgm:spPr/>
      <dgm:t>
        <a:bodyPr/>
        <a:lstStyle/>
        <a:p>
          <a:endParaRPr lang="zh-CN" altLang="en-US"/>
        </a:p>
      </dgm:t>
    </dgm:pt>
    <dgm:pt modelId="{6EBF9F2B-3EEC-4FAC-80DC-498003F7D3AF}" type="pres">
      <dgm:prSet presAssocID="{082EA972-4A4C-4B32-BEC8-A4C763F50C5A}" presName="node" presStyleLbl="node1" presStyleIdx="0" presStyleCnt="3" custRadScaleRad="88101" custRadScaleInc="-3924">
        <dgm:presLayoutVars>
          <dgm:bulletEnabled val="1"/>
        </dgm:presLayoutVars>
      </dgm:prSet>
      <dgm:spPr/>
      <dgm:t>
        <a:bodyPr/>
        <a:lstStyle/>
        <a:p>
          <a:endParaRPr lang="zh-CN" altLang="en-US"/>
        </a:p>
      </dgm:t>
    </dgm:pt>
    <dgm:pt modelId="{A487F914-5096-4CFF-A725-FC8365B78DC5}" type="pres">
      <dgm:prSet presAssocID="{9ADD7663-CAB7-4FA7-81A0-5FA1D55B19E2}" presName="sibTrans" presStyleLbl="sibTrans2D1" presStyleIdx="0" presStyleCnt="3"/>
      <dgm:spPr/>
      <dgm:t>
        <a:bodyPr/>
        <a:lstStyle/>
        <a:p>
          <a:endParaRPr lang="zh-CN" altLang="en-US"/>
        </a:p>
      </dgm:t>
    </dgm:pt>
    <dgm:pt modelId="{DCEDFEE2-38AC-4426-9688-883C5569A7CE}" type="pres">
      <dgm:prSet presAssocID="{9ADD7663-CAB7-4FA7-81A0-5FA1D55B19E2}" presName="connectorText" presStyleLbl="sibTrans2D1" presStyleIdx="0" presStyleCnt="3"/>
      <dgm:spPr/>
      <dgm:t>
        <a:bodyPr/>
        <a:lstStyle/>
        <a:p>
          <a:endParaRPr lang="zh-CN" altLang="en-US"/>
        </a:p>
      </dgm:t>
    </dgm:pt>
    <dgm:pt modelId="{26538508-8E6D-4D87-B4D5-84519ADB28D5}" type="pres">
      <dgm:prSet presAssocID="{9D0962E8-D2D4-4800-B2F4-1214FA8F7D52}" presName="node" presStyleLbl="node1" presStyleIdx="1" presStyleCnt="3">
        <dgm:presLayoutVars>
          <dgm:bulletEnabled val="1"/>
        </dgm:presLayoutVars>
      </dgm:prSet>
      <dgm:spPr/>
      <dgm:t>
        <a:bodyPr/>
        <a:lstStyle/>
        <a:p>
          <a:endParaRPr lang="zh-CN" altLang="en-US"/>
        </a:p>
      </dgm:t>
    </dgm:pt>
    <dgm:pt modelId="{EA9A4140-77A7-444A-88F4-F0D75460DD85}" type="pres">
      <dgm:prSet presAssocID="{71423D9C-C0EA-4AEA-ABF9-D29DE11E7F35}" presName="sibTrans" presStyleLbl="sibTrans2D1" presStyleIdx="1" presStyleCnt="3"/>
      <dgm:spPr/>
      <dgm:t>
        <a:bodyPr/>
        <a:lstStyle/>
        <a:p>
          <a:endParaRPr lang="zh-CN" altLang="en-US"/>
        </a:p>
      </dgm:t>
    </dgm:pt>
    <dgm:pt modelId="{F85B1C23-A5AA-4886-B803-A11BD4FDB6F3}" type="pres">
      <dgm:prSet presAssocID="{71423D9C-C0EA-4AEA-ABF9-D29DE11E7F35}" presName="connectorText" presStyleLbl="sibTrans2D1" presStyleIdx="1" presStyleCnt="3"/>
      <dgm:spPr/>
      <dgm:t>
        <a:bodyPr/>
        <a:lstStyle/>
        <a:p>
          <a:endParaRPr lang="zh-CN" altLang="en-US"/>
        </a:p>
      </dgm:t>
    </dgm:pt>
    <dgm:pt modelId="{B686E2E2-737A-4BE6-9AD4-7BDB71C47A5E}" type="pres">
      <dgm:prSet presAssocID="{B277DC36-9CFB-4296-B80D-19FBFD6FC06E}" presName="node" presStyleLbl="node1" presStyleIdx="2" presStyleCnt="3">
        <dgm:presLayoutVars>
          <dgm:bulletEnabled val="1"/>
        </dgm:presLayoutVars>
      </dgm:prSet>
      <dgm:spPr/>
      <dgm:t>
        <a:bodyPr/>
        <a:lstStyle/>
        <a:p>
          <a:endParaRPr lang="zh-CN" altLang="en-US"/>
        </a:p>
      </dgm:t>
    </dgm:pt>
    <dgm:pt modelId="{50EB2722-1A37-4779-9800-3B386367B340}" type="pres">
      <dgm:prSet presAssocID="{0E27E6CC-D737-4D7B-8A5E-D85E3C724FE6}" presName="sibTrans" presStyleLbl="sibTrans2D1" presStyleIdx="2" presStyleCnt="3"/>
      <dgm:spPr/>
      <dgm:t>
        <a:bodyPr/>
        <a:lstStyle/>
        <a:p>
          <a:endParaRPr lang="zh-CN" altLang="en-US"/>
        </a:p>
      </dgm:t>
    </dgm:pt>
    <dgm:pt modelId="{024AD8F5-F8DF-4803-BC29-60FEA776D856}" type="pres">
      <dgm:prSet presAssocID="{0E27E6CC-D737-4D7B-8A5E-D85E3C724FE6}" presName="connectorText" presStyleLbl="sibTrans2D1" presStyleIdx="2" presStyleCnt="3"/>
      <dgm:spPr/>
      <dgm:t>
        <a:bodyPr/>
        <a:lstStyle/>
        <a:p>
          <a:endParaRPr lang="zh-CN" altLang="en-US"/>
        </a:p>
      </dgm:t>
    </dgm:pt>
  </dgm:ptLst>
  <dgm:cxnLst>
    <dgm:cxn modelId="{2EEBA33E-D1A1-474D-B2CA-1DB6671AB71C}" type="presOf" srcId="{0E27E6CC-D737-4D7B-8A5E-D85E3C724FE6}" destId="{50EB2722-1A37-4779-9800-3B386367B340}" srcOrd="0" destOrd="0" presId="urn:microsoft.com/office/officeart/2005/8/layout/cycle7"/>
    <dgm:cxn modelId="{30CF562B-B7BA-CB4C-B96D-B14E182615D2}" type="presOf" srcId="{082EA972-4A4C-4B32-BEC8-A4C763F50C5A}" destId="{6EBF9F2B-3EEC-4FAC-80DC-498003F7D3AF}" srcOrd="0" destOrd="0" presId="urn:microsoft.com/office/officeart/2005/8/layout/cycle7"/>
    <dgm:cxn modelId="{F039F202-7993-4DBD-881E-A37F741EF2D6}" srcId="{E7B02E41-1C52-4FAB-AF47-8E28D2577C75}" destId="{082EA972-4A4C-4B32-BEC8-A4C763F50C5A}" srcOrd="0" destOrd="0" parTransId="{6F4D83F0-24F0-477A-BD2D-636B13DA2ABB}" sibTransId="{9ADD7663-CAB7-4FA7-81A0-5FA1D55B19E2}"/>
    <dgm:cxn modelId="{620C90B8-3AD7-EA4C-9A76-28A321492000}" type="presOf" srcId="{71423D9C-C0EA-4AEA-ABF9-D29DE11E7F35}" destId="{F85B1C23-A5AA-4886-B803-A11BD4FDB6F3}" srcOrd="1" destOrd="0" presId="urn:microsoft.com/office/officeart/2005/8/layout/cycle7"/>
    <dgm:cxn modelId="{4589D56B-F77A-4647-B577-BC12003749EB}" type="presOf" srcId="{E7B02E41-1C52-4FAB-AF47-8E28D2577C75}" destId="{BA3F70DF-7F80-4383-938D-4D73EA723E4C}" srcOrd="0" destOrd="0" presId="urn:microsoft.com/office/officeart/2005/8/layout/cycle7"/>
    <dgm:cxn modelId="{F9C31AA9-CFEE-9B45-9CF7-87AFE2CAC095}" type="presOf" srcId="{B277DC36-9CFB-4296-B80D-19FBFD6FC06E}" destId="{B686E2E2-737A-4BE6-9AD4-7BDB71C47A5E}" srcOrd="0" destOrd="0" presId="urn:microsoft.com/office/officeart/2005/8/layout/cycle7"/>
    <dgm:cxn modelId="{7787F5EF-E7C2-8942-8C10-4B5690562B4B}" type="presOf" srcId="{9ADD7663-CAB7-4FA7-81A0-5FA1D55B19E2}" destId="{A487F914-5096-4CFF-A725-FC8365B78DC5}" srcOrd="0" destOrd="0" presId="urn:microsoft.com/office/officeart/2005/8/layout/cycle7"/>
    <dgm:cxn modelId="{7B329476-692C-421A-962A-96A77788FD2A}" srcId="{E7B02E41-1C52-4FAB-AF47-8E28D2577C75}" destId="{9D0962E8-D2D4-4800-B2F4-1214FA8F7D52}" srcOrd="1" destOrd="0" parTransId="{D477870A-A89E-418C-A972-4D5D658172B7}" sibTransId="{71423D9C-C0EA-4AEA-ABF9-D29DE11E7F35}"/>
    <dgm:cxn modelId="{A92EDB2A-087F-2140-B5FB-34F849CB5F24}" type="presOf" srcId="{0E27E6CC-D737-4D7B-8A5E-D85E3C724FE6}" destId="{024AD8F5-F8DF-4803-BC29-60FEA776D856}" srcOrd="1" destOrd="0" presId="urn:microsoft.com/office/officeart/2005/8/layout/cycle7"/>
    <dgm:cxn modelId="{2B66C05A-B275-1D4E-9EF0-E3D6BD49FB91}" type="presOf" srcId="{9ADD7663-CAB7-4FA7-81A0-5FA1D55B19E2}" destId="{DCEDFEE2-38AC-4426-9688-883C5569A7CE}" srcOrd="1" destOrd="0" presId="urn:microsoft.com/office/officeart/2005/8/layout/cycle7"/>
    <dgm:cxn modelId="{54F84161-581A-D842-A366-1CB2F5A907D7}" type="presOf" srcId="{9D0962E8-D2D4-4800-B2F4-1214FA8F7D52}" destId="{26538508-8E6D-4D87-B4D5-84519ADB28D5}" srcOrd="0" destOrd="0" presId="urn:microsoft.com/office/officeart/2005/8/layout/cycle7"/>
    <dgm:cxn modelId="{FE3371EA-0C7A-455E-8D59-3CFFEE819809}" srcId="{E7B02E41-1C52-4FAB-AF47-8E28D2577C75}" destId="{B277DC36-9CFB-4296-B80D-19FBFD6FC06E}" srcOrd="2" destOrd="0" parTransId="{96DF24CD-0A44-4D16-86A2-C0B4DAA1BC38}" sibTransId="{0E27E6CC-D737-4D7B-8A5E-D85E3C724FE6}"/>
    <dgm:cxn modelId="{9B9DB7F6-8A1A-E348-8725-F0D21684E04E}" type="presOf" srcId="{71423D9C-C0EA-4AEA-ABF9-D29DE11E7F35}" destId="{EA9A4140-77A7-444A-88F4-F0D75460DD85}" srcOrd="0" destOrd="0" presId="urn:microsoft.com/office/officeart/2005/8/layout/cycle7"/>
    <dgm:cxn modelId="{91113454-B5FC-414C-8AFD-1BD3C279589B}" type="presParOf" srcId="{BA3F70DF-7F80-4383-938D-4D73EA723E4C}" destId="{6EBF9F2B-3EEC-4FAC-80DC-498003F7D3AF}" srcOrd="0" destOrd="0" presId="urn:microsoft.com/office/officeart/2005/8/layout/cycle7"/>
    <dgm:cxn modelId="{79C40929-9095-2843-A7EA-646D19979F5E}" type="presParOf" srcId="{BA3F70DF-7F80-4383-938D-4D73EA723E4C}" destId="{A487F914-5096-4CFF-A725-FC8365B78DC5}" srcOrd="1" destOrd="0" presId="urn:microsoft.com/office/officeart/2005/8/layout/cycle7"/>
    <dgm:cxn modelId="{1CD78C67-1D41-3547-A36F-EB0C9CFC175E}" type="presParOf" srcId="{A487F914-5096-4CFF-A725-FC8365B78DC5}" destId="{DCEDFEE2-38AC-4426-9688-883C5569A7CE}" srcOrd="0" destOrd="0" presId="urn:microsoft.com/office/officeart/2005/8/layout/cycle7"/>
    <dgm:cxn modelId="{C9E34148-F5B1-C246-BFF4-BCA2006FF7DA}" type="presParOf" srcId="{BA3F70DF-7F80-4383-938D-4D73EA723E4C}" destId="{26538508-8E6D-4D87-B4D5-84519ADB28D5}" srcOrd="2" destOrd="0" presId="urn:microsoft.com/office/officeart/2005/8/layout/cycle7"/>
    <dgm:cxn modelId="{691BF42E-5460-BC4E-B875-386891FA241C}" type="presParOf" srcId="{BA3F70DF-7F80-4383-938D-4D73EA723E4C}" destId="{EA9A4140-77A7-444A-88F4-F0D75460DD85}" srcOrd="3" destOrd="0" presId="urn:microsoft.com/office/officeart/2005/8/layout/cycle7"/>
    <dgm:cxn modelId="{B463655C-B0F3-C44F-8F3D-ED181AF24B08}" type="presParOf" srcId="{EA9A4140-77A7-444A-88F4-F0D75460DD85}" destId="{F85B1C23-A5AA-4886-B803-A11BD4FDB6F3}" srcOrd="0" destOrd="0" presId="urn:microsoft.com/office/officeart/2005/8/layout/cycle7"/>
    <dgm:cxn modelId="{2C7DB8CF-CB02-4D42-A011-8B2E20876AB6}" type="presParOf" srcId="{BA3F70DF-7F80-4383-938D-4D73EA723E4C}" destId="{B686E2E2-737A-4BE6-9AD4-7BDB71C47A5E}" srcOrd="4" destOrd="0" presId="urn:microsoft.com/office/officeart/2005/8/layout/cycle7"/>
    <dgm:cxn modelId="{C0672170-42FD-EE49-8CCD-081CD58F6911}" type="presParOf" srcId="{BA3F70DF-7F80-4383-938D-4D73EA723E4C}" destId="{50EB2722-1A37-4779-9800-3B386367B340}" srcOrd="5" destOrd="0" presId="urn:microsoft.com/office/officeart/2005/8/layout/cycle7"/>
    <dgm:cxn modelId="{3A22E6D1-5678-BB49-87CF-AB1D2CB11271}" type="presParOf" srcId="{50EB2722-1A37-4779-9800-3B386367B340}" destId="{024AD8F5-F8DF-4803-BC29-60FEA776D856}"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F9F2B-3EEC-4FAC-80DC-498003F7D3AF}">
      <dsp:nvSpPr>
        <dsp:cNvPr id="0" name=""/>
        <dsp:cNvSpPr/>
      </dsp:nvSpPr>
      <dsp:spPr>
        <a:xfrm>
          <a:off x="1440189" y="396511"/>
          <a:ext cx="1818623" cy="9093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微型化</a:t>
          </a:r>
          <a:endParaRPr lang="zh-CN" altLang="en-US" sz="3800" kern="1200" dirty="0"/>
        </a:p>
      </dsp:txBody>
      <dsp:txXfrm>
        <a:off x="1466822" y="423144"/>
        <a:ext cx="1765357" cy="856045"/>
      </dsp:txXfrm>
    </dsp:sp>
    <dsp:sp modelId="{A487F914-5096-4CFF-A725-FC8365B78DC5}">
      <dsp:nvSpPr>
        <dsp:cNvPr id="0" name=""/>
        <dsp:cNvSpPr/>
      </dsp:nvSpPr>
      <dsp:spPr>
        <a:xfrm rot="3409750">
          <a:off x="2657758" y="1888911"/>
          <a:ext cx="948168" cy="318259"/>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2753236" y="1952563"/>
        <a:ext cx="757212" cy="190955"/>
      </dsp:txXfrm>
    </dsp:sp>
    <dsp:sp modelId="{26538508-8E6D-4D87-B4D5-84519ADB28D5}">
      <dsp:nvSpPr>
        <dsp:cNvPr id="0" name=""/>
        <dsp:cNvSpPr/>
      </dsp:nvSpPr>
      <dsp:spPr>
        <a:xfrm>
          <a:off x="3004873" y="2790258"/>
          <a:ext cx="1818623" cy="9093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网络化</a:t>
          </a:r>
          <a:endParaRPr lang="zh-CN" altLang="en-US" sz="3800" kern="1200" dirty="0"/>
        </a:p>
      </dsp:txBody>
      <dsp:txXfrm>
        <a:off x="3031506" y="2816891"/>
        <a:ext cx="1765357" cy="856045"/>
      </dsp:txXfrm>
    </dsp:sp>
    <dsp:sp modelId="{EA9A4140-77A7-444A-88F4-F0D75460DD85}">
      <dsp:nvSpPr>
        <dsp:cNvPr id="0" name=""/>
        <dsp:cNvSpPr/>
      </dsp:nvSpPr>
      <dsp:spPr>
        <a:xfrm rot="10800000">
          <a:off x="1938183" y="3085784"/>
          <a:ext cx="948168" cy="318259"/>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10800000">
        <a:off x="2033661" y="3149436"/>
        <a:ext cx="757212" cy="190955"/>
      </dsp:txXfrm>
    </dsp:sp>
    <dsp:sp modelId="{B686E2E2-737A-4BE6-9AD4-7BDB71C47A5E}">
      <dsp:nvSpPr>
        <dsp:cNvPr id="0" name=""/>
        <dsp:cNvSpPr/>
      </dsp:nvSpPr>
      <dsp:spPr>
        <a:xfrm>
          <a:off x="1038" y="2790258"/>
          <a:ext cx="1818623" cy="9093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智能化</a:t>
          </a:r>
          <a:endParaRPr lang="zh-CN" altLang="en-US" sz="3800" kern="1200" dirty="0"/>
        </a:p>
      </dsp:txBody>
      <dsp:txXfrm>
        <a:off x="27671" y="2816891"/>
        <a:ext cx="1765357" cy="856045"/>
      </dsp:txXfrm>
    </dsp:sp>
    <dsp:sp modelId="{50EB2722-1A37-4779-9800-3B386367B340}">
      <dsp:nvSpPr>
        <dsp:cNvPr id="0" name=""/>
        <dsp:cNvSpPr/>
      </dsp:nvSpPr>
      <dsp:spPr>
        <a:xfrm rot="18060888">
          <a:off x="1155841" y="1888911"/>
          <a:ext cx="948168" cy="318259"/>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1251319" y="1952563"/>
        <a:ext cx="757212" cy="190955"/>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C06649-AB9A-4ACF-A36A-E6A5D433BE93}" type="datetimeFigureOut">
              <a:rPr lang="zh-CN" altLang="en-US" smtClean="0"/>
              <a:t>2017/2/28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9DC03E-C8F7-4F86-BEA8-AD93645EC842}" type="slidenum">
              <a:rPr lang="zh-CN" altLang="en-US" smtClean="0"/>
              <a:t>‹#›</a:t>
            </a:fld>
            <a:endParaRPr lang="zh-CN" altLang="en-US"/>
          </a:p>
        </p:txBody>
      </p:sp>
    </p:spTree>
    <p:extLst>
      <p:ext uri="{BB962C8B-B14F-4D97-AF65-F5344CB8AC3E}">
        <p14:creationId xmlns:p14="http://schemas.microsoft.com/office/powerpoint/2010/main" val="2341666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E9837-31FA-40A1-B824-1CE98A568D01}" type="datetimeFigureOut">
              <a:rPr lang="zh-CN" altLang="en-US" smtClean="0"/>
              <a:t>2017/2/28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41D90-AE9F-4E8B-9ED4-4A5CB699E549}" type="slidenum">
              <a:rPr lang="zh-CN" altLang="en-US" smtClean="0"/>
              <a:t>‹#›</a:t>
            </a:fld>
            <a:endParaRPr lang="zh-CN" altLang="en-US"/>
          </a:p>
        </p:txBody>
      </p:sp>
    </p:spTree>
    <p:extLst>
      <p:ext uri="{BB962C8B-B14F-4D97-AF65-F5344CB8AC3E}">
        <p14:creationId xmlns:p14="http://schemas.microsoft.com/office/powerpoint/2010/main" val="376921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4673600" y="1"/>
            <a:ext cx="4451984" cy="3231997"/>
          </a:xfrm>
          <a:prstGeom prst="rect">
            <a:avLst/>
          </a:prstGeom>
          <a:noFill/>
          <a:ln>
            <a:noFill/>
          </a:ln>
        </p:spPr>
      </p:pic>
      <p:sp>
        <p:nvSpPr>
          <p:cNvPr id="4" name="Date Placeholder 3"/>
          <p:cNvSpPr>
            <a:spLocks noGrp="1"/>
          </p:cNvSpPr>
          <p:nvPr>
            <p:ph type="dt" sz="half" idx="10"/>
          </p:nvPr>
        </p:nvSpPr>
        <p:spPr/>
        <p:txBody>
          <a:bodyPr/>
          <a:lstStyle/>
          <a:p>
            <a:fld id="{7455CA89-11CE-4007-80AD-17D6BFE27A9E}" type="datetime1">
              <a:rPr lang="zh-CN" altLang="en-US" smtClean="0"/>
              <a:t>2017/2/28</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5" name="组合 14"/>
          <p:cNvGrpSpPr/>
          <p:nvPr/>
        </p:nvGrpSpPr>
        <p:grpSpPr>
          <a:xfrm>
            <a:off x="0" y="1798320"/>
            <a:ext cx="8188960" cy="1530033"/>
            <a:chOff x="0" y="2066608"/>
            <a:chExt cx="8188960" cy="1530033"/>
          </a:xfrm>
        </p:grpSpPr>
        <p:grpSp>
          <p:nvGrpSpPr>
            <p:cNvPr id="3" name="组合 2"/>
            <p:cNvGrpSpPr/>
            <p:nvPr/>
          </p:nvGrpSpPr>
          <p:grpSpPr>
            <a:xfrm>
              <a:off x="154940" y="2066608"/>
              <a:ext cx="4363720" cy="1258225"/>
              <a:chOff x="289560" y="1538287"/>
              <a:chExt cx="4363720" cy="1258225"/>
            </a:xfrm>
          </p:grpSpPr>
          <p:sp>
            <p:nvSpPr>
              <p:cNvPr id="7" name="矩形 6"/>
              <p:cNvSpPr/>
              <p:nvPr/>
            </p:nvSpPr>
            <p:spPr>
              <a:xfrm>
                <a:off x="289560" y="1538287"/>
                <a:ext cx="4363720" cy="965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6000" dirty="0" smtClean="0">
                    <a:ln>
                      <a:solidFill>
                        <a:schemeClr val="tx1"/>
                      </a:solidFill>
                    </a:ln>
                    <a:solidFill>
                      <a:schemeClr val="bg1"/>
                    </a:solidFill>
                    <a:latin typeface="华文琥珀" panose="02010800040101010101" pitchFamily="2" charset="-122"/>
                    <a:ea typeface="华文琥珀" panose="02010800040101010101" pitchFamily="2" charset="-122"/>
                  </a:rPr>
                  <a:t>物联网导论</a:t>
                </a:r>
                <a:endParaRPr lang="zh-CN" altLang="en-US" sz="6000" dirty="0">
                  <a:ln>
                    <a:solidFill>
                      <a:schemeClr val="tx1"/>
                    </a:solidFill>
                  </a:ln>
                  <a:solidFill>
                    <a:schemeClr val="bg1"/>
                  </a:solidFill>
                  <a:latin typeface="华文琥珀" panose="02010800040101010101" pitchFamily="2" charset="-122"/>
                  <a:ea typeface="华文琥珀" panose="02010800040101010101" pitchFamily="2" charset="-122"/>
                </a:endParaRPr>
              </a:p>
            </p:txBody>
          </p:sp>
          <p:sp>
            <p:nvSpPr>
              <p:cNvPr id="9" name="矩形 8"/>
              <p:cNvSpPr/>
              <p:nvPr/>
            </p:nvSpPr>
            <p:spPr>
              <a:xfrm>
                <a:off x="636905" y="2507614"/>
                <a:ext cx="3669030" cy="2888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800" kern="1200" dirty="0" smtClean="0">
                    <a:ln>
                      <a:solidFill>
                        <a:schemeClr val="tx1"/>
                      </a:solidFill>
                    </a:ln>
                    <a:solidFill>
                      <a:schemeClr val="bg1"/>
                    </a:solidFill>
                    <a:latin typeface="Berlin Sans FB Demi" panose="020E0802020502020306" pitchFamily="34" charset="0"/>
                    <a:ea typeface="华文琥珀" panose="02010800040101010101" pitchFamily="2" charset="-122"/>
                    <a:cs typeface="+mn-cs"/>
                  </a:rPr>
                  <a:t>Introduction to Internet of Things</a:t>
                </a:r>
                <a:endParaRPr lang="zh-CN" altLang="en-US"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endParaRPr>
              </a:p>
            </p:txBody>
          </p:sp>
        </p:grpSp>
        <p:grpSp>
          <p:nvGrpSpPr>
            <p:cNvPr id="14" name="组合 13"/>
            <p:cNvGrpSpPr/>
            <p:nvPr/>
          </p:nvGrpSpPr>
          <p:grpSpPr>
            <a:xfrm>
              <a:off x="0" y="3444241"/>
              <a:ext cx="8188960" cy="152400"/>
              <a:chOff x="0" y="3210560"/>
              <a:chExt cx="8188960" cy="152400"/>
            </a:xfrm>
          </p:grpSpPr>
          <p:sp>
            <p:nvSpPr>
              <p:cNvPr id="2" name="矩形 1"/>
              <p:cNvSpPr/>
              <p:nvPr/>
            </p:nvSpPr>
            <p:spPr>
              <a:xfrm>
                <a:off x="0" y="3223232"/>
                <a:ext cx="4673600" cy="1397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0" y="3210560"/>
                <a:ext cx="8188960" cy="3299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4" name="标题 23"/>
          <p:cNvSpPr>
            <a:spLocks noGrp="1"/>
          </p:cNvSpPr>
          <p:nvPr>
            <p:ph type="title"/>
          </p:nvPr>
        </p:nvSpPr>
        <p:spPr>
          <a:xfrm>
            <a:off x="4673600" y="3227871"/>
            <a:ext cx="3992880" cy="489975"/>
          </a:xfrm>
        </p:spPr>
        <p:txBody>
          <a:bodyPr>
            <a:noAutofit/>
          </a:bodyPr>
          <a:lstStyle>
            <a:lvl1pPr>
              <a:defRPr sz="2400"/>
            </a:lvl1pPr>
          </a:lstStyle>
          <a:p>
            <a:r>
              <a:rPr lang="zh-CN" altLang="en-US" smtClean="0"/>
              <a:t>单击此处编辑母版标题样式</a:t>
            </a:r>
            <a:endParaRPr lang="zh-CN" altLang="en-US" dirty="0"/>
          </a:p>
        </p:txBody>
      </p:sp>
      <p:sp>
        <p:nvSpPr>
          <p:cNvPr id="28" name="内容占位符 27"/>
          <p:cNvSpPr>
            <a:spLocks noGrp="1"/>
          </p:cNvSpPr>
          <p:nvPr>
            <p:ph sz="quarter" idx="13"/>
          </p:nvPr>
        </p:nvSpPr>
        <p:spPr>
          <a:xfrm>
            <a:off x="1544638" y="4084638"/>
            <a:ext cx="6643687" cy="2052637"/>
          </a:xfrm>
        </p:spPr>
        <p:txBody>
          <a:bodyPr>
            <a:normAutofit/>
          </a:bodyPr>
          <a:lstStyle>
            <a:lvl1pPr algn="just">
              <a:defRPr sz="1600">
                <a:solidFill>
                  <a:schemeClr val="tx1">
                    <a:lumMod val="65000"/>
                    <a:lumOff val="35000"/>
                  </a:schemeClr>
                </a:solidFill>
              </a:defRPr>
            </a:lvl1pPr>
            <a:lvl2pPr marL="457200" indent="0">
              <a:buNone/>
              <a:defRPr sz="1800">
                <a:solidFill>
                  <a:schemeClr val="tx1">
                    <a:lumMod val="65000"/>
                    <a:lumOff val="35000"/>
                  </a:schemeClr>
                </a:solidFill>
              </a:defRPr>
            </a:lvl2pPr>
            <a:lvl3pPr marL="914400" indent="0">
              <a:buNone/>
              <a:defRPr sz="1600">
                <a:solidFill>
                  <a:schemeClr val="tx1">
                    <a:lumMod val="65000"/>
                    <a:lumOff val="35000"/>
                  </a:schemeClr>
                </a:solidFill>
              </a:defRPr>
            </a:lvl3pPr>
            <a:lvl4pPr marL="1371600" indent="0">
              <a:buNone/>
              <a:defRPr sz="1400">
                <a:solidFill>
                  <a:schemeClr val="tx1">
                    <a:lumMod val="65000"/>
                    <a:lumOff val="35000"/>
                  </a:schemeClr>
                </a:solidFill>
              </a:defRPr>
            </a:lvl4pPr>
            <a:lvl5pPr marL="1828800" indent="0">
              <a:buNone/>
              <a:defRPr sz="1400">
                <a:solidFill>
                  <a:schemeClr val="tx1">
                    <a:lumMod val="65000"/>
                    <a:lumOff val="35000"/>
                  </a:schemeClr>
                </a:solidFill>
              </a:defRPr>
            </a:lvl5pPr>
          </a:lstStyle>
          <a:p>
            <a:pPr lvl="0"/>
            <a:r>
              <a:rPr lang="zh-CN" altLang="en-US" smtClean="0"/>
              <a:t>编辑母版文本样式</a:t>
            </a:r>
          </a:p>
        </p:txBody>
      </p:sp>
      <p:pic>
        <p:nvPicPr>
          <p:cNvPr id="16" name="图片 15"/>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4673600" y="1"/>
            <a:ext cx="4451984" cy="3231997"/>
          </a:xfrm>
          <a:prstGeom prst="rect">
            <a:avLst/>
          </a:prstGeom>
          <a:noFill/>
          <a:ln>
            <a:noFill/>
          </a:ln>
        </p:spPr>
      </p:pic>
      <p:grpSp>
        <p:nvGrpSpPr>
          <p:cNvPr id="17" name="组合 16"/>
          <p:cNvGrpSpPr/>
          <p:nvPr userDrawn="1"/>
        </p:nvGrpSpPr>
        <p:grpSpPr>
          <a:xfrm>
            <a:off x="0" y="1798320"/>
            <a:ext cx="8188960" cy="1530033"/>
            <a:chOff x="0" y="2066608"/>
            <a:chExt cx="8188960" cy="1530033"/>
          </a:xfrm>
        </p:grpSpPr>
        <p:grpSp>
          <p:nvGrpSpPr>
            <p:cNvPr id="18" name="组合 17"/>
            <p:cNvGrpSpPr/>
            <p:nvPr userDrawn="1"/>
          </p:nvGrpSpPr>
          <p:grpSpPr>
            <a:xfrm>
              <a:off x="154940" y="2066608"/>
              <a:ext cx="4363720" cy="1258225"/>
              <a:chOff x="289560" y="1538287"/>
              <a:chExt cx="4363720" cy="1258225"/>
            </a:xfrm>
          </p:grpSpPr>
          <p:sp>
            <p:nvSpPr>
              <p:cNvPr id="22" name="矩形 21"/>
              <p:cNvSpPr/>
              <p:nvPr userDrawn="1"/>
            </p:nvSpPr>
            <p:spPr>
              <a:xfrm>
                <a:off x="289560" y="1538287"/>
                <a:ext cx="4363720" cy="965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6000" dirty="0" smtClean="0">
                    <a:ln>
                      <a:solidFill>
                        <a:schemeClr val="tx1"/>
                      </a:solidFill>
                    </a:ln>
                    <a:solidFill>
                      <a:schemeClr val="bg1"/>
                    </a:solidFill>
                    <a:latin typeface="华文琥珀" panose="02010800040101010101" pitchFamily="2" charset="-122"/>
                    <a:ea typeface="华文琥珀" panose="02010800040101010101" pitchFamily="2" charset="-122"/>
                  </a:rPr>
                  <a:t>物联网导论</a:t>
                </a:r>
                <a:endParaRPr lang="zh-CN" altLang="en-US" sz="6000" dirty="0">
                  <a:ln>
                    <a:solidFill>
                      <a:schemeClr val="tx1"/>
                    </a:solidFill>
                  </a:ln>
                  <a:solidFill>
                    <a:schemeClr val="bg1"/>
                  </a:solidFill>
                  <a:latin typeface="华文琥珀" panose="02010800040101010101" pitchFamily="2" charset="-122"/>
                  <a:ea typeface="华文琥珀" panose="02010800040101010101" pitchFamily="2" charset="-122"/>
                </a:endParaRPr>
              </a:p>
            </p:txBody>
          </p:sp>
          <p:sp>
            <p:nvSpPr>
              <p:cNvPr id="23" name="矩形 22"/>
              <p:cNvSpPr/>
              <p:nvPr userDrawn="1"/>
            </p:nvSpPr>
            <p:spPr>
              <a:xfrm>
                <a:off x="636905" y="2507614"/>
                <a:ext cx="3669030" cy="2888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800" kern="1200" dirty="0" smtClean="0">
                    <a:ln>
                      <a:solidFill>
                        <a:schemeClr val="tx1"/>
                      </a:solidFill>
                    </a:ln>
                    <a:solidFill>
                      <a:schemeClr val="bg1"/>
                    </a:solidFill>
                    <a:latin typeface="Berlin Sans FB Demi" panose="020E0802020502020306" pitchFamily="34" charset="0"/>
                    <a:ea typeface="华文琥珀" panose="02010800040101010101" pitchFamily="2" charset="-122"/>
                    <a:cs typeface="+mn-cs"/>
                  </a:rPr>
                  <a:t>Introduction to Internet of Things</a:t>
                </a:r>
                <a:endParaRPr lang="zh-CN" altLang="en-US"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endParaRPr>
              </a:p>
            </p:txBody>
          </p:sp>
        </p:grpSp>
        <p:grpSp>
          <p:nvGrpSpPr>
            <p:cNvPr id="19" name="组合 18"/>
            <p:cNvGrpSpPr/>
            <p:nvPr userDrawn="1"/>
          </p:nvGrpSpPr>
          <p:grpSpPr>
            <a:xfrm>
              <a:off x="0" y="3444241"/>
              <a:ext cx="8188960" cy="152400"/>
              <a:chOff x="0" y="3210560"/>
              <a:chExt cx="8188960" cy="152400"/>
            </a:xfrm>
          </p:grpSpPr>
          <p:sp>
            <p:nvSpPr>
              <p:cNvPr id="20" name="矩形 19"/>
              <p:cNvSpPr/>
              <p:nvPr userDrawn="1"/>
            </p:nvSpPr>
            <p:spPr>
              <a:xfrm>
                <a:off x="0" y="3223232"/>
                <a:ext cx="4673600" cy="1397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userDrawn="1"/>
            </p:nvCxnSpPr>
            <p:spPr>
              <a:xfrm>
                <a:off x="0" y="3210560"/>
                <a:ext cx="8188960" cy="3299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496995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BB95D9B-88AD-4636-9BE4-EC5AF2F17845}" type="datetime1">
              <a:rPr lang="zh-CN" altLang="en-US" smtClean="0"/>
              <a:t>2017/2/28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293172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0276F73-21C5-45D9-8220-EB627377FB1B}" type="datetime1">
              <a:rPr lang="zh-CN" altLang="en-US" smtClean="0"/>
              <a:t>2017/2/28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2631057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E6E602-6A90-40F7-9BE0-D2BE61FDAAF8}" type="datetime1">
              <a:rPr lang="zh-CN" altLang="en-US" smtClean="0"/>
              <a:t>2017/2/28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2905339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3" name="日期占位符 12"/>
          <p:cNvSpPr>
            <a:spLocks noGrp="1"/>
          </p:cNvSpPr>
          <p:nvPr>
            <p:ph type="dt" sz="half" idx="10"/>
          </p:nvPr>
        </p:nvSpPr>
        <p:spPr/>
        <p:txBody>
          <a:bodyPr/>
          <a:lstStyle/>
          <a:p>
            <a:fld id="{26201486-5497-4331-98D7-82ADB148CFC4}" type="datetime1">
              <a:rPr lang="zh-CN" altLang="en-US" smtClean="0"/>
              <a:t>2017/2/28</a:t>
            </a:fld>
            <a:endParaRPr lang="zh-CN" altLang="en-US" dirty="0"/>
          </a:p>
        </p:txBody>
      </p:sp>
      <p:sp>
        <p:nvSpPr>
          <p:cNvPr id="14" name="页脚占位符 13"/>
          <p:cNvSpPr>
            <a:spLocks noGrp="1"/>
          </p:cNvSpPr>
          <p:nvPr>
            <p:ph type="ftr" sz="quarter" idx="11"/>
          </p:nvPr>
        </p:nvSpPr>
        <p:spPr/>
        <p:txBody>
          <a:bodyPr/>
          <a:lstStyle/>
          <a:p>
            <a:endParaRPr lang="zh-CN" altLang="en-US" dirty="0"/>
          </a:p>
        </p:txBody>
      </p:sp>
      <p:sp>
        <p:nvSpPr>
          <p:cNvPr id="15" name="灯片编号占位符 14"/>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7" name="组合 16"/>
          <p:cNvGrpSpPr/>
          <p:nvPr userDrawn="1"/>
        </p:nvGrpSpPr>
        <p:grpSpPr>
          <a:xfrm>
            <a:off x="0" y="86517"/>
            <a:ext cx="9144000" cy="1412240"/>
            <a:chOff x="0" y="86517"/>
            <a:chExt cx="9144000" cy="1412240"/>
          </a:xfrm>
        </p:grpSpPr>
        <p:sp>
          <p:nvSpPr>
            <p:cNvPr id="9" name="矩形 8"/>
            <p:cNvSpPr/>
            <p:nvPr userDrawn="1"/>
          </p:nvSpPr>
          <p:spPr>
            <a:xfrm>
              <a:off x="0" y="284796"/>
              <a:ext cx="9144000" cy="1015683"/>
            </a:xfrm>
            <a:prstGeom prst="rect">
              <a:avLst/>
            </a:prstGeom>
            <a:solidFill>
              <a:schemeClr val="accent1">
                <a:lumMod val="75000"/>
              </a:schemeClr>
            </a:solidFill>
            <a:ln>
              <a:solidFill>
                <a:srgbClr val="3BB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6633210" y="86517"/>
              <a:ext cx="2226310" cy="14122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7" name="图片 6"/>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7035438" y="284796"/>
              <a:ext cx="1421853" cy="1032220"/>
            </a:xfrm>
            <a:prstGeom prst="rect">
              <a:avLst/>
            </a:prstGeom>
            <a:noFill/>
            <a:ln>
              <a:noFill/>
            </a:ln>
          </p:spPr>
        </p:pic>
      </p:grpSp>
      <p:sp>
        <p:nvSpPr>
          <p:cNvPr id="2" name="Title 1"/>
          <p:cNvSpPr>
            <a:spLocks noGrp="1"/>
          </p:cNvSpPr>
          <p:nvPr userDrawn="1">
            <p:ph type="title" hasCustomPrompt="1"/>
          </p:nvPr>
        </p:nvSpPr>
        <p:spPr>
          <a:xfrm>
            <a:off x="644524" y="304800"/>
            <a:ext cx="5813426" cy="995679"/>
          </a:xfrm>
          <a:noFill/>
          <a:ln>
            <a:noFill/>
          </a:ln>
        </p:spPr>
        <p:style>
          <a:lnRef idx="2">
            <a:schemeClr val="accent1">
              <a:shade val="50000"/>
            </a:schemeClr>
          </a:lnRef>
          <a:fillRef idx="1">
            <a:schemeClr val="accent1"/>
          </a:fillRef>
          <a:effectRef idx="0">
            <a:schemeClr val="accent1"/>
          </a:effectRef>
          <a:fontRef idx="none"/>
        </p:style>
        <p:txBody>
          <a:bodyPr>
            <a:noAutofit/>
          </a:bodyPr>
          <a:lstStyle>
            <a:lvl1pPr algn="l">
              <a:defRPr sz="3600" b="0" cap="none" spc="0" baseline="0">
                <a:ln w="0"/>
                <a:solidFill>
                  <a:schemeClr val="bg1"/>
                </a:solidFill>
                <a:effectLst>
                  <a:outerShdw blurRad="38100" dist="19050" dir="2700000" algn="tl" rotWithShape="0">
                    <a:schemeClr val="dk1">
                      <a:alpha val="40000"/>
                    </a:schemeClr>
                  </a:outerShdw>
                </a:effectLst>
              </a:defRPr>
            </a:lvl1pPr>
          </a:lstStyle>
          <a:p>
            <a:r>
              <a:rPr lang="en-US" altLang="zh-CN" dirty="0" smtClean="0"/>
              <a:t> </a:t>
            </a:r>
            <a:r>
              <a:rPr lang="zh-CN" altLang="en-US" dirty="0" smtClean="0"/>
              <a:t>单击此处编辑母版标题样式</a:t>
            </a:r>
            <a:endParaRPr lang="en-US" dirty="0"/>
          </a:p>
        </p:txBody>
      </p:sp>
    </p:spTree>
    <p:extLst>
      <p:ext uri="{BB962C8B-B14F-4D97-AF65-F5344CB8AC3E}">
        <p14:creationId xmlns:p14="http://schemas.microsoft.com/office/powerpoint/2010/main" val="316523063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4673600" y="1"/>
            <a:ext cx="4451984" cy="3231997"/>
          </a:xfrm>
          <a:prstGeom prst="rect">
            <a:avLst/>
          </a:prstGeom>
          <a:noFill/>
          <a:ln>
            <a:noFill/>
          </a:ln>
        </p:spPr>
      </p:pic>
      <p:sp>
        <p:nvSpPr>
          <p:cNvPr id="4" name="Date Placeholder 3"/>
          <p:cNvSpPr>
            <a:spLocks noGrp="1"/>
          </p:cNvSpPr>
          <p:nvPr>
            <p:ph type="dt" sz="half" idx="10"/>
          </p:nvPr>
        </p:nvSpPr>
        <p:spPr/>
        <p:txBody>
          <a:bodyPr/>
          <a:lstStyle/>
          <a:p>
            <a:fld id="{7455CA89-11CE-4007-80AD-17D6BFE27A9E}" type="datetime1">
              <a:rPr lang="zh-CN" altLang="en-US" smtClean="0"/>
              <a:t>2017/2/28</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5" name="组合 14"/>
          <p:cNvGrpSpPr/>
          <p:nvPr userDrawn="1"/>
        </p:nvGrpSpPr>
        <p:grpSpPr>
          <a:xfrm>
            <a:off x="0" y="1798320"/>
            <a:ext cx="8188960" cy="1530033"/>
            <a:chOff x="0" y="2066608"/>
            <a:chExt cx="8188960" cy="1530033"/>
          </a:xfrm>
        </p:grpSpPr>
        <p:grpSp>
          <p:nvGrpSpPr>
            <p:cNvPr id="3" name="组合 2"/>
            <p:cNvGrpSpPr/>
            <p:nvPr userDrawn="1"/>
          </p:nvGrpSpPr>
          <p:grpSpPr>
            <a:xfrm>
              <a:off x="154940" y="2066608"/>
              <a:ext cx="4363720" cy="1258225"/>
              <a:chOff x="289560" y="1538287"/>
              <a:chExt cx="4363720" cy="1258225"/>
            </a:xfrm>
          </p:grpSpPr>
          <p:sp>
            <p:nvSpPr>
              <p:cNvPr id="7" name="矩形 6"/>
              <p:cNvSpPr/>
              <p:nvPr userDrawn="1"/>
            </p:nvSpPr>
            <p:spPr>
              <a:xfrm>
                <a:off x="289560" y="1538287"/>
                <a:ext cx="4363720" cy="965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6000" dirty="0" smtClean="0">
                    <a:ln>
                      <a:solidFill>
                        <a:schemeClr val="tx1"/>
                      </a:solidFill>
                    </a:ln>
                    <a:solidFill>
                      <a:schemeClr val="bg1"/>
                    </a:solidFill>
                    <a:latin typeface="华文琥珀" panose="02010800040101010101" pitchFamily="2" charset="-122"/>
                    <a:ea typeface="华文琥珀" panose="02010800040101010101" pitchFamily="2" charset="-122"/>
                  </a:rPr>
                  <a:t>物联网导论</a:t>
                </a:r>
                <a:endParaRPr lang="zh-CN" altLang="en-US" sz="6000" dirty="0">
                  <a:ln>
                    <a:solidFill>
                      <a:schemeClr val="tx1"/>
                    </a:solidFill>
                  </a:ln>
                  <a:solidFill>
                    <a:schemeClr val="bg1"/>
                  </a:solidFill>
                  <a:latin typeface="华文琥珀" panose="02010800040101010101" pitchFamily="2" charset="-122"/>
                  <a:ea typeface="华文琥珀" panose="02010800040101010101" pitchFamily="2" charset="-122"/>
                </a:endParaRPr>
              </a:p>
            </p:txBody>
          </p:sp>
          <p:sp>
            <p:nvSpPr>
              <p:cNvPr id="9" name="矩形 8"/>
              <p:cNvSpPr/>
              <p:nvPr userDrawn="1"/>
            </p:nvSpPr>
            <p:spPr>
              <a:xfrm>
                <a:off x="636905" y="2507614"/>
                <a:ext cx="3669030" cy="2888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800" kern="1200" dirty="0" smtClean="0">
                    <a:ln>
                      <a:solidFill>
                        <a:schemeClr val="tx1"/>
                      </a:solidFill>
                    </a:ln>
                    <a:solidFill>
                      <a:schemeClr val="bg1"/>
                    </a:solidFill>
                    <a:latin typeface="Berlin Sans FB Demi" panose="020E0802020502020306" pitchFamily="34" charset="0"/>
                    <a:ea typeface="华文琥珀" panose="02010800040101010101" pitchFamily="2" charset="-122"/>
                    <a:cs typeface="+mn-cs"/>
                  </a:rPr>
                  <a:t>Introduction to Internet of Things</a:t>
                </a:r>
                <a:endParaRPr lang="zh-CN" altLang="en-US"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endParaRPr>
              </a:p>
            </p:txBody>
          </p:sp>
        </p:grpSp>
        <p:grpSp>
          <p:nvGrpSpPr>
            <p:cNvPr id="14" name="组合 13"/>
            <p:cNvGrpSpPr/>
            <p:nvPr userDrawn="1"/>
          </p:nvGrpSpPr>
          <p:grpSpPr>
            <a:xfrm>
              <a:off x="0" y="3444241"/>
              <a:ext cx="8188960" cy="152400"/>
              <a:chOff x="0" y="3210560"/>
              <a:chExt cx="8188960" cy="152400"/>
            </a:xfrm>
          </p:grpSpPr>
          <p:sp>
            <p:nvSpPr>
              <p:cNvPr id="2" name="矩形 1"/>
              <p:cNvSpPr/>
              <p:nvPr userDrawn="1"/>
            </p:nvSpPr>
            <p:spPr>
              <a:xfrm>
                <a:off x="0" y="3223232"/>
                <a:ext cx="4673600" cy="1397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a:off x="0" y="3210560"/>
                <a:ext cx="8188960" cy="3299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4" name="标题 23"/>
          <p:cNvSpPr>
            <a:spLocks noGrp="1"/>
          </p:cNvSpPr>
          <p:nvPr>
            <p:ph type="title"/>
          </p:nvPr>
        </p:nvSpPr>
        <p:spPr>
          <a:xfrm>
            <a:off x="4673600" y="3227871"/>
            <a:ext cx="3992880" cy="489975"/>
          </a:xfrm>
        </p:spPr>
        <p:txBody>
          <a:bodyPr>
            <a:noAutofit/>
          </a:bodyPr>
          <a:lstStyle>
            <a:lvl1pPr>
              <a:defRPr sz="2400"/>
            </a:lvl1pPr>
          </a:lstStyle>
          <a:p>
            <a:r>
              <a:rPr lang="zh-CN" altLang="en-US" dirty="0" smtClean="0"/>
              <a:t>单击此处编辑母版标题样式</a:t>
            </a:r>
            <a:endParaRPr lang="zh-CN" altLang="en-US" dirty="0"/>
          </a:p>
        </p:txBody>
      </p:sp>
      <p:sp>
        <p:nvSpPr>
          <p:cNvPr id="28" name="内容占位符 27"/>
          <p:cNvSpPr>
            <a:spLocks noGrp="1"/>
          </p:cNvSpPr>
          <p:nvPr>
            <p:ph sz="quarter" idx="13"/>
          </p:nvPr>
        </p:nvSpPr>
        <p:spPr>
          <a:xfrm>
            <a:off x="1544638" y="4084638"/>
            <a:ext cx="6643687" cy="2052637"/>
          </a:xfrm>
        </p:spPr>
        <p:txBody>
          <a:bodyPr>
            <a:normAutofit/>
          </a:bodyPr>
          <a:lstStyle>
            <a:lvl1pPr algn="just">
              <a:defRPr sz="1600">
                <a:solidFill>
                  <a:schemeClr val="tx1">
                    <a:lumMod val="65000"/>
                    <a:lumOff val="35000"/>
                  </a:schemeClr>
                </a:solidFill>
              </a:defRPr>
            </a:lvl1pPr>
            <a:lvl2pPr marL="457200" indent="0">
              <a:buNone/>
              <a:defRPr sz="1800">
                <a:solidFill>
                  <a:schemeClr val="tx1">
                    <a:lumMod val="65000"/>
                    <a:lumOff val="35000"/>
                  </a:schemeClr>
                </a:solidFill>
              </a:defRPr>
            </a:lvl2pPr>
            <a:lvl3pPr marL="914400" indent="0">
              <a:buNone/>
              <a:defRPr sz="1600">
                <a:solidFill>
                  <a:schemeClr val="tx1">
                    <a:lumMod val="65000"/>
                    <a:lumOff val="35000"/>
                  </a:schemeClr>
                </a:solidFill>
              </a:defRPr>
            </a:lvl3pPr>
            <a:lvl4pPr marL="1371600" indent="0">
              <a:buNone/>
              <a:defRPr sz="1400">
                <a:solidFill>
                  <a:schemeClr val="tx1">
                    <a:lumMod val="65000"/>
                    <a:lumOff val="35000"/>
                  </a:schemeClr>
                </a:solidFill>
              </a:defRPr>
            </a:lvl4pPr>
            <a:lvl5pPr marL="1828800" indent="0">
              <a:buNone/>
              <a:defRPr sz="1400">
                <a:solidFill>
                  <a:schemeClr val="tx1">
                    <a:lumMod val="65000"/>
                    <a:lumOff val="35000"/>
                  </a:schemeClr>
                </a:solidFill>
              </a:defRPr>
            </a:lvl5pPr>
          </a:lstStyle>
          <a:p>
            <a:pPr lvl="0"/>
            <a:r>
              <a:rPr lang="zh-CN" altLang="en-US" dirty="0" smtClean="0"/>
              <a:t>单击此处编辑母版文本样式</a:t>
            </a:r>
          </a:p>
        </p:txBody>
      </p:sp>
    </p:spTree>
    <p:extLst>
      <p:ext uri="{BB962C8B-B14F-4D97-AF65-F5344CB8AC3E}">
        <p14:creationId xmlns:p14="http://schemas.microsoft.com/office/powerpoint/2010/main" val="26604052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日期占位符 12"/>
          <p:cNvSpPr>
            <a:spLocks noGrp="1"/>
          </p:cNvSpPr>
          <p:nvPr>
            <p:ph type="dt" sz="half" idx="10"/>
          </p:nvPr>
        </p:nvSpPr>
        <p:spPr/>
        <p:txBody>
          <a:bodyPr/>
          <a:lstStyle/>
          <a:p>
            <a:fld id="{26201486-5497-4331-98D7-82ADB148CFC4}" type="datetime1">
              <a:rPr lang="zh-CN" altLang="en-US" smtClean="0"/>
              <a:t>2017/2/28</a:t>
            </a:fld>
            <a:endParaRPr lang="zh-CN" altLang="en-US" dirty="0"/>
          </a:p>
        </p:txBody>
      </p:sp>
      <p:sp>
        <p:nvSpPr>
          <p:cNvPr id="14" name="页脚占位符 13"/>
          <p:cNvSpPr>
            <a:spLocks noGrp="1"/>
          </p:cNvSpPr>
          <p:nvPr>
            <p:ph type="ftr" sz="quarter" idx="11"/>
          </p:nvPr>
        </p:nvSpPr>
        <p:spPr/>
        <p:txBody>
          <a:bodyPr/>
          <a:lstStyle/>
          <a:p>
            <a:endParaRPr lang="zh-CN" altLang="en-US" dirty="0"/>
          </a:p>
        </p:txBody>
      </p:sp>
      <p:sp>
        <p:nvSpPr>
          <p:cNvPr id="15" name="灯片编号占位符 14"/>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7" name="组合 16"/>
          <p:cNvGrpSpPr/>
          <p:nvPr/>
        </p:nvGrpSpPr>
        <p:grpSpPr>
          <a:xfrm>
            <a:off x="0" y="86517"/>
            <a:ext cx="9144000" cy="1412240"/>
            <a:chOff x="0" y="86517"/>
            <a:chExt cx="9144000" cy="1412240"/>
          </a:xfrm>
        </p:grpSpPr>
        <p:sp>
          <p:nvSpPr>
            <p:cNvPr id="9" name="矩形 8"/>
            <p:cNvSpPr/>
            <p:nvPr/>
          </p:nvSpPr>
          <p:spPr>
            <a:xfrm>
              <a:off x="0" y="284796"/>
              <a:ext cx="9144000" cy="1015683"/>
            </a:xfrm>
            <a:prstGeom prst="rect">
              <a:avLst/>
            </a:prstGeom>
            <a:solidFill>
              <a:schemeClr val="accent1">
                <a:lumMod val="75000"/>
              </a:schemeClr>
            </a:solidFill>
            <a:ln>
              <a:solidFill>
                <a:srgbClr val="3BB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633210" y="86517"/>
              <a:ext cx="2226310" cy="14122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7" name="图片 6"/>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7035438" y="284796"/>
              <a:ext cx="1421853" cy="1032220"/>
            </a:xfrm>
            <a:prstGeom prst="rect">
              <a:avLst/>
            </a:prstGeom>
            <a:noFill/>
            <a:ln>
              <a:noFill/>
            </a:ln>
          </p:spPr>
        </p:pic>
      </p:grpSp>
      <p:sp>
        <p:nvSpPr>
          <p:cNvPr id="2" name="Title 1"/>
          <p:cNvSpPr>
            <a:spLocks noGrp="1"/>
          </p:cNvSpPr>
          <p:nvPr>
            <p:ph type="title" hasCustomPrompt="1"/>
          </p:nvPr>
        </p:nvSpPr>
        <p:spPr>
          <a:xfrm>
            <a:off x="644524" y="304800"/>
            <a:ext cx="5813426" cy="995679"/>
          </a:xfrm>
          <a:noFill/>
          <a:ln>
            <a:noFill/>
          </a:ln>
        </p:spPr>
        <p:style>
          <a:lnRef idx="2">
            <a:schemeClr val="accent1">
              <a:shade val="50000"/>
            </a:schemeClr>
          </a:lnRef>
          <a:fillRef idx="1">
            <a:schemeClr val="accent1"/>
          </a:fillRef>
          <a:effectRef idx="0">
            <a:schemeClr val="accent1"/>
          </a:effectRef>
          <a:fontRef idx="none"/>
        </p:style>
        <p:txBody>
          <a:bodyPr>
            <a:noAutofit/>
          </a:bodyPr>
          <a:lstStyle>
            <a:lvl1pPr algn="l">
              <a:defRPr sz="3600" b="0" cap="none" spc="0" baseline="0">
                <a:ln w="0"/>
                <a:solidFill>
                  <a:schemeClr val="bg1"/>
                </a:solidFill>
                <a:effectLst>
                  <a:outerShdw blurRad="38100" dist="19050" dir="2700000" algn="tl" rotWithShape="0">
                    <a:schemeClr val="dk1">
                      <a:alpha val="40000"/>
                    </a:schemeClr>
                  </a:outerShdw>
                </a:effectLst>
              </a:defRPr>
            </a:lvl1pPr>
          </a:lstStyle>
          <a:p>
            <a:r>
              <a:rPr lang="en-US" altLang="zh-CN" dirty="0" smtClean="0"/>
              <a:t> </a:t>
            </a:r>
            <a:r>
              <a:rPr lang="zh-CN" altLang="en-US" dirty="0" smtClean="0"/>
              <a:t>单击此处编辑母版标题样式</a:t>
            </a:r>
            <a:endParaRPr lang="en-US" dirty="0"/>
          </a:p>
        </p:txBody>
      </p:sp>
      <p:grpSp>
        <p:nvGrpSpPr>
          <p:cNvPr id="11" name="组合 10"/>
          <p:cNvGrpSpPr/>
          <p:nvPr userDrawn="1"/>
        </p:nvGrpSpPr>
        <p:grpSpPr>
          <a:xfrm>
            <a:off x="0" y="86517"/>
            <a:ext cx="9144000" cy="1412240"/>
            <a:chOff x="0" y="86517"/>
            <a:chExt cx="9144000" cy="1412240"/>
          </a:xfrm>
        </p:grpSpPr>
        <p:sp>
          <p:nvSpPr>
            <p:cNvPr id="12" name="矩形 11"/>
            <p:cNvSpPr/>
            <p:nvPr userDrawn="1"/>
          </p:nvSpPr>
          <p:spPr>
            <a:xfrm>
              <a:off x="0" y="284796"/>
              <a:ext cx="9144000" cy="1015683"/>
            </a:xfrm>
            <a:prstGeom prst="rect">
              <a:avLst/>
            </a:prstGeom>
            <a:solidFill>
              <a:schemeClr val="accent1">
                <a:lumMod val="75000"/>
              </a:schemeClr>
            </a:solidFill>
            <a:ln>
              <a:solidFill>
                <a:srgbClr val="3BB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6633210" y="86517"/>
              <a:ext cx="2226310" cy="14122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8" name="图片 17"/>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7035438" y="284796"/>
              <a:ext cx="1421853" cy="1032220"/>
            </a:xfrm>
            <a:prstGeom prst="rect">
              <a:avLst/>
            </a:prstGeom>
            <a:noFill/>
            <a:ln>
              <a:noFill/>
            </a:ln>
          </p:spPr>
        </p:pic>
      </p:grpSp>
      <p:sp>
        <p:nvSpPr>
          <p:cNvPr id="19" name="Title 1"/>
          <p:cNvSpPr>
            <a:spLocks noGrp="1"/>
          </p:cNvSpPr>
          <p:nvPr>
            <p:ph type="title" hasCustomPrompt="1"/>
          </p:nvPr>
        </p:nvSpPr>
        <p:spPr>
          <a:xfrm>
            <a:off x="644524" y="304800"/>
            <a:ext cx="5813426" cy="995679"/>
          </a:xfrm>
          <a:noFill/>
          <a:ln>
            <a:noFill/>
          </a:ln>
        </p:spPr>
        <p:style>
          <a:lnRef idx="2">
            <a:schemeClr val="accent1">
              <a:shade val="50000"/>
            </a:schemeClr>
          </a:lnRef>
          <a:fillRef idx="1">
            <a:schemeClr val="accent1"/>
          </a:fillRef>
          <a:effectRef idx="0">
            <a:schemeClr val="accent1"/>
          </a:effectRef>
          <a:fontRef idx="none"/>
        </p:style>
        <p:txBody>
          <a:bodyPr>
            <a:noAutofit/>
          </a:bodyPr>
          <a:lstStyle>
            <a:lvl1pPr algn="l">
              <a:defRPr sz="3600" b="0" cap="none" spc="0" baseline="0">
                <a:ln w="0"/>
                <a:solidFill>
                  <a:schemeClr val="bg1"/>
                </a:solidFill>
                <a:effectLst>
                  <a:outerShdw blurRad="38100" dist="19050" dir="2700000" algn="tl" rotWithShape="0">
                    <a:schemeClr val="dk1">
                      <a:alpha val="40000"/>
                    </a:schemeClr>
                  </a:outerShdw>
                </a:effectLst>
              </a:defRPr>
            </a:lvl1pPr>
          </a:lstStyle>
          <a:p>
            <a:r>
              <a:rPr lang="en-US" altLang="zh-CN" dirty="0" smtClean="0"/>
              <a:t> </a:t>
            </a:r>
            <a:r>
              <a:rPr lang="zh-CN" altLang="en-US" dirty="0" smtClean="0"/>
              <a:t>单击此处编辑母版标题样式</a:t>
            </a:r>
            <a:endParaRPr lang="en-US" dirty="0"/>
          </a:p>
        </p:txBody>
      </p:sp>
    </p:spTree>
    <p:extLst>
      <p:ext uri="{BB962C8B-B14F-4D97-AF65-F5344CB8AC3E}">
        <p14:creationId xmlns:p14="http://schemas.microsoft.com/office/powerpoint/2010/main" val="11307618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30A59A3-D0D5-4685-9DF3-9FBE51A2A8D7}" type="datetime1">
              <a:rPr lang="zh-CN" altLang="en-US" smtClean="0"/>
              <a:t>2017/2/28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289447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0ADCF37-95A8-4487-A04A-0E8708DEF2D1}" type="datetime1">
              <a:rPr lang="zh-CN" altLang="en-US" smtClean="0"/>
              <a:t>2017/2/28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06989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4B8A8D6-DE92-4700-AEC4-F76587B574CA}" type="datetime1">
              <a:rPr lang="zh-CN" altLang="en-US" smtClean="0"/>
              <a:t>2017/2/28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24037857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E5772AF-D736-466B-83B6-796858980C36}" type="datetime1">
              <a:rPr lang="zh-CN" altLang="en-US" smtClean="0"/>
              <a:t>2017/2/28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37257954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zhengyue">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7"/>
            <a:ext cx="9143244" cy="6857433"/>
          </a:xfrm>
          <a:prstGeom prst="rect">
            <a:avLst/>
          </a:prstGeom>
        </p:spPr>
      </p:pic>
      <p:sp>
        <p:nvSpPr>
          <p:cNvPr id="5" name="矩形 4"/>
          <p:cNvSpPr/>
          <p:nvPr/>
        </p:nvSpPr>
        <p:spPr>
          <a:xfrm>
            <a:off x="4884265" y="4927290"/>
            <a:ext cx="2350323" cy="1107996"/>
          </a:xfrm>
          <a:prstGeom prst="rect">
            <a:avLst/>
          </a:prstGeom>
          <a:noFill/>
        </p:spPr>
        <p:txBody>
          <a:bodyPr wrap="none">
            <a:spAutoFit/>
          </a:bodyPr>
          <a:lstStyle/>
          <a:p>
            <a:pPr algn="ctr">
              <a:defRPr/>
            </a:pPr>
            <a:r>
              <a:rPr lang="zh-CN" altLang="en-US" sz="6600" b="1" dirty="0" smtClean="0">
                <a:ln w="10541" cmpd="sng">
                  <a:solidFill>
                    <a:schemeClr val="accent1">
                      <a:shade val="88000"/>
                      <a:satMod val="110000"/>
                    </a:schemeClr>
                  </a:solidFill>
                  <a:prstDash val="solid"/>
                </a:ln>
                <a:solidFill>
                  <a:schemeClr val="bg1"/>
                </a:solidFill>
                <a:ea typeface="宋体" charset="-122"/>
                <a:cs typeface="+mn-cs"/>
              </a:rPr>
              <a:t>谢谢</a:t>
            </a:r>
            <a:r>
              <a:rPr lang="en-US" altLang="zh-CN" sz="6600" b="1" dirty="0" smtClean="0">
                <a:ln w="10541" cmpd="sng">
                  <a:solidFill>
                    <a:schemeClr val="accent1">
                      <a:shade val="88000"/>
                      <a:satMod val="110000"/>
                    </a:schemeClr>
                  </a:solidFill>
                  <a:prstDash val="solid"/>
                </a:ln>
                <a:solidFill>
                  <a:schemeClr val="bg1"/>
                </a:solidFill>
                <a:ea typeface="宋体" charset="-122"/>
                <a:cs typeface="+mn-cs"/>
              </a:rPr>
              <a:t> </a:t>
            </a:r>
            <a:r>
              <a:rPr lang="en-US" altLang="zh-CN" sz="6600" b="1" dirty="0">
                <a:ln w="10541" cmpd="sng">
                  <a:solidFill>
                    <a:schemeClr val="accent1">
                      <a:shade val="88000"/>
                      <a:satMod val="110000"/>
                    </a:schemeClr>
                  </a:solidFill>
                  <a:prstDash val="solid"/>
                </a:ln>
                <a:solidFill>
                  <a:schemeClr val="bg1"/>
                </a:solidFill>
                <a:ea typeface="宋体" charset="-122"/>
                <a:cs typeface="+mn-cs"/>
              </a:rPr>
              <a:t>!</a:t>
            </a:r>
            <a:endParaRPr lang="zh-CN" altLang="en-US" sz="6600" b="1" dirty="0">
              <a:ln w="10541" cmpd="sng">
                <a:solidFill>
                  <a:schemeClr val="accent1">
                    <a:shade val="88000"/>
                    <a:satMod val="110000"/>
                  </a:schemeClr>
                </a:solidFill>
                <a:prstDash val="solid"/>
              </a:ln>
              <a:solidFill>
                <a:schemeClr val="bg1"/>
              </a:solidFill>
              <a:ea typeface="宋体" charset="-122"/>
              <a:cs typeface="+mn-cs"/>
            </a:endParaRPr>
          </a:p>
        </p:txBody>
      </p:sp>
      <p:sp>
        <p:nvSpPr>
          <p:cNvPr id="8" name="文本框 7"/>
          <p:cNvSpPr txBox="1"/>
          <p:nvPr/>
        </p:nvSpPr>
        <p:spPr>
          <a:xfrm>
            <a:off x="3167894" y="688258"/>
            <a:ext cx="5783066" cy="3416320"/>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课件说明：</a:t>
            </a:r>
          </a:p>
          <a:p>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dirty="0" smtClean="0">
                <a:solidFill>
                  <a:schemeClr val="bg1"/>
                </a:solidFill>
                <a:latin typeface="微软雅黑" panose="020B0503020204020204" pitchFamily="34" charset="-122"/>
                <a:ea typeface="微软雅黑" panose="020B0503020204020204" pitchFamily="34" charset="-122"/>
              </a:rPr>
              <a:t>，本课件供教师、学生、读者免费使用；</a:t>
            </a:r>
          </a:p>
          <a:p>
            <a:r>
              <a:rPr lang="en-US" altLang="zh-CN" dirty="0" smtClean="0">
                <a:solidFill>
                  <a:schemeClr val="bg1"/>
                </a:solidFill>
                <a:latin typeface="微软雅黑" panose="020B0503020204020204" pitchFamily="34" charset="-122"/>
                <a:ea typeface="微软雅黑" panose="020B0503020204020204" pitchFamily="34" charset="-122"/>
              </a:rPr>
              <a:t>2</a:t>
            </a:r>
            <a:r>
              <a:rPr lang="zh-CN" altLang="en-US" dirty="0" smtClean="0">
                <a:solidFill>
                  <a:schemeClr val="bg1"/>
                </a:solidFill>
                <a:latin typeface="微软雅黑" panose="020B0503020204020204" pitchFamily="34" charset="-122"/>
                <a:ea typeface="微软雅黑" panose="020B0503020204020204" pitchFamily="34" charset="-122"/>
              </a:rPr>
              <a:t>，本课件采用</a:t>
            </a:r>
            <a:r>
              <a:rPr lang="en-US" altLang="zh-CN" dirty="0" smtClean="0">
                <a:solidFill>
                  <a:schemeClr val="bg1"/>
                </a:solidFill>
                <a:latin typeface="微软雅黑" panose="020B0503020204020204" pitchFamily="34" charset="-122"/>
                <a:ea typeface="微软雅黑" panose="020B0503020204020204" pitchFamily="34" charset="-122"/>
              </a:rPr>
              <a:t>PowerPoint</a:t>
            </a:r>
            <a:r>
              <a:rPr lang="zh-CN" altLang="en-US" dirty="0" smtClean="0">
                <a:solidFill>
                  <a:schemeClr val="bg1"/>
                </a:solidFill>
                <a:latin typeface="微软雅黑" panose="020B0503020204020204" pitchFamily="34" charset="-122"/>
                <a:ea typeface="微软雅黑" panose="020B0503020204020204" pitchFamily="34" charset="-122"/>
              </a:rPr>
              <a:t>格式，使用者可以根据需要自行增加、修改、删除（包括本页）；</a:t>
            </a:r>
          </a:p>
          <a:p>
            <a:r>
              <a:rPr lang="en-US" altLang="zh-CN" dirty="0" smtClean="0">
                <a:solidFill>
                  <a:schemeClr val="bg1"/>
                </a:solidFill>
                <a:latin typeface="微软雅黑" panose="020B0503020204020204" pitchFamily="34" charset="-122"/>
                <a:ea typeface="微软雅黑" panose="020B0503020204020204" pitchFamily="34" charset="-122"/>
              </a:rPr>
              <a:t>3</a:t>
            </a:r>
            <a:r>
              <a:rPr lang="zh-CN" altLang="en-US" dirty="0" smtClean="0">
                <a:solidFill>
                  <a:schemeClr val="bg1"/>
                </a:solidFill>
                <a:latin typeface="微软雅黑" panose="020B0503020204020204" pitchFamily="34" charset="-122"/>
                <a:ea typeface="微软雅黑" panose="020B0503020204020204" pitchFamily="34" charset="-122"/>
              </a:rPr>
              <a:t>，在各种场合下使用本课件时（例如在课堂），请说明本课件的来源及配套教材</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物联网导论</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第三版；</a:t>
            </a:r>
          </a:p>
          <a:p>
            <a:r>
              <a:rPr lang="en-US" altLang="zh-CN" dirty="0" smtClean="0">
                <a:solidFill>
                  <a:schemeClr val="bg1"/>
                </a:solidFill>
                <a:latin typeface="微软雅黑" panose="020B0503020204020204" pitchFamily="34" charset="-122"/>
                <a:ea typeface="微软雅黑" panose="020B0503020204020204" pitchFamily="34" charset="-122"/>
              </a:rPr>
              <a:t>4</a:t>
            </a:r>
            <a:r>
              <a:rPr lang="zh-CN" altLang="en-US" dirty="0" smtClean="0">
                <a:solidFill>
                  <a:schemeClr val="bg1"/>
                </a:solidFill>
                <a:latin typeface="微软雅黑" panose="020B0503020204020204" pitchFamily="34" charset="-122"/>
                <a:ea typeface="微软雅黑" panose="020B0503020204020204" pitchFamily="34" charset="-122"/>
              </a:rPr>
              <a:t>，除了本书的作者，本课件的贡献者还包括清华大学杨铮老师，研究生郑月、王常旭、熊曦、钱堃、吴陈沭，香港科技大学研究生周子慕；</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en-US" altLang="zh-CN" dirty="0" smtClean="0">
                <a:solidFill>
                  <a:schemeClr val="bg1"/>
                </a:solidFill>
                <a:latin typeface="微软雅黑" panose="020B0503020204020204" pitchFamily="34" charset="-122"/>
                <a:ea typeface="微软雅黑" panose="020B0503020204020204" pitchFamily="34" charset="-122"/>
              </a:rPr>
              <a:t>5</a:t>
            </a:r>
            <a:r>
              <a:rPr lang="zh-CN" altLang="en-US" dirty="0" smtClean="0">
                <a:solidFill>
                  <a:schemeClr val="bg1"/>
                </a:solidFill>
                <a:latin typeface="微软雅黑" panose="020B0503020204020204" pitchFamily="34" charset="-122"/>
                <a:ea typeface="微软雅黑" panose="020B0503020204020204" pitchFamily="34" charset="-122"/>
              </a:rPr>
              <a:t>，欢迎本课件使用者将意见、建议、以及对本课件的改进发送到</a:t>
            </a:r>
            <a:r>
              <a:rPr lang="en-US" altLang="zh-CN" dirty="0" smtClean="0">
                <a:solidFill>
                  <a:schemeClr val="bg1"/>
                </a:solidFill>
                <a:latin typeface="微软雅黑" panose="020B0503020204020204" pitchFamily="34" charset="-122"/>
                <a:ea typeface="微软雅黑" panose="020B0503020204020204" pitchFamily="34" charset="-122"/>
              </a:rPr>
              <a:t>iot.textbook@gmail.com</a:t>
            </a:r>
            <a:r>
              <a:rPr lang="zh-CN" altLang="en-US" dirty="0" smtClean="0">
                <a:solidFill>
                  <a:schemeClr val="bg1"/>
                </a:solidFill>
                <a:latin typeface="微软雅黑" panose="020B0503020204020204" pitchFamily="34" charset="-122"/>
                <a:ea typeface="微软雅黑" panose="020B0503020204020204" pitchFamily="34" charset="-122"/>
              </a:rPr>
              <a:t>。</a:t>
            </a:r>
          </a:p>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50398" y="4280959"/>
            <a:ext cx="2717496" cy="646331"/>
          </a:xfrm>
          <a:prstGeom prst="rect">
            <a:avLst/>
          </a:prstGeom>
          <a:noFill/>
        </p:spPr>
        <p:txBody>
          <a:bodyPr wrap="square" rtlCol="0">
            <a:spAutoFit/>
          </a:bodyPr>
          <a:lstStyle/>
          <a:p>
            <a:pPr algn="ctr"/>
            <a:r>
              <a:rPr lang="zh-CN" altLang="en-US" baseline="0" dirty="0" smtClean="0">
                <a:solidFill>
                  <a:schemeClr val="bg1"/>
                </a:solidFill>
                <a:latin typeface="微软雅黑" panose="020B0503020204020204" pitchFamily="34" charset="-122"/>
                <a:ea typeface="微软雅黑" panose="020B0503020204020204" pitchFamily="34" charset="-122"/>
              </a:rPr>
              <a:t>物联网导论（第三版）</a:t>
            </a:r>
            <a:endParaRPr lang="en-US" altLang="zh-CN" baseline="0" dirty="0" smtClean="0">
              <a:solidFill>
                <a:schemeClr val="bg1"/>
              </a:solidFill>
              <a:latin typeface="微软雅黑" panose="020B0503020204020204" pitchFamily="34" charset="-122"/>
              <a:ea typeface="微软雅黑" panose="020B0503020204020204" pitchFamily="34" charset="-122"/>
            </a:endParaRPr>
          </a:p>
          <a:p>
            <a:pPr algn="ctr"/>
            <a:r>
              <a:rPr lang="zh-CN" altLang="en-US" baseline="0" dirty="0" smtClean="0">
                <a:solidFill>
                  <a:schemeClr val="bg1"/>
                </a:solidFill>
                <a:latin typeface="微软雅黑" panose="020B0503020204020204" pitchFamily="34" charset="-122"/>
                <a:ea typeface="微软雅黑" panose="020B0503020204020204" pitchFamily="34" charset="-122"/>
              </a:rPr>
              <a:t>刘云浩 编著</a:t>
            </a:r>
            <a:endParaRPr lang="zh-CN" altLang="en-US" baseline="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51472" r="17241"/>
          <a:stretch/>
        </p:blipFill>
        <p:spPr>
          <a:xfrm>
            <a:off x="419100" y="688258"/>
            <a:ext cx="2697480" cy="3225065"/>
          </a:xfrm>
          <a:prstGeom prst="rect">
            <a:avLst/>
          </a:prstGeom>
        </p:spPr>
      </p:pic>
    </p:spTree>
    <p:extLst>
      <p:ext uri="{BB962C8B-B14F-4D97-AF65-F5344CB8AC3E}">
        <p14:creationId xmlns:p14="http://schemas.microsoft.com/office/powerpoint/2010/main" val="3530813371"/>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01486-5497-4331-98D7-82ADB148CFC4}" type="datetime1">
              <a:rPr lang="zh-CN" altLang="en-US" smtClean="0"/>
              <a:t>2017/2/28</a:t>
            </a:fld>
            <a:endParaRPr lang="zh-CN" altLang="en-US" dirty="0"/>
          </a:p>
        </p:txBody>
      </p:sp>
      <p:sp>
        <p:nvSpPr>
          <p:cNvPr id="3" name="Footer Placeholder 2"/>
          <p:cNvSpPr>
            <a:spLocks noGrp="1"/>
          </p:cNvSpPr>
          <p:nvPr>
            <p:ph type="ftr" sz="quarter" idx="1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0503CE10-F9D3-4072-A615-6A95AA0B7B65}" type="slidenum">
              <a:rPr lang="zh-CN" altLang="en-US" smtClean="0"/>
              <a:t>‹#›</a:t>
            </a:fld>
            <a:endParaRPr lang="zh-CN" altLang="en-US" dirty="0"/>
          </a:p>
        </p:txBody>
      </p:sp>
    </p:spTree>
    <p:extLst>
      <p:ext uri="{BB962C8B-B14F-4D97-AF65-F5344CB8AC3E}">
        <p14:creationId xmlns:p14="http://schemas.microsoft.com/office/powerpoint/2010/main" val="149843483"/>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3C2881E-3D2B-4151-ADBD-1A4FE6251212}" type="datetime1">
              <a:rPr lang="zh-CN" altLang="en-US" smtClean="0"/>
              <a:t>2017/2/28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429332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01486-5497-4331-98D7-82ADB148CFC4}" type="datetime1">
              <a:rPr lang="zh-CN" altLang="en-US" smtClean="0"/>
              <a:t>2017/2/28</a:t>
            </a:fld>
            <a:endParaRPr lang="zh-CN"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3CE10-F9D3-4072-A615-6A95AA0B7B65}" type="slidenum">
              <a:rPr lang="zh-CN" altLang="en-US" smtClean="0"/>
              <a:t>‹#›</a:t>
            </a:fld>
            <a:endParaRPr lang="zh-CN" altLang="en-US" dirty="0"/>
          </a:p>
        </p:txBody>
      </p:sp>
    </p:spTree>
    <p:extLst>
      <p:ext uri="{BB962C8B-B14F-4D97-AF65-F5344CB8AC3E}">
        <p14:creationId xmlns:p14="http://schemas.microsoft.com/office/powerpoint/2010/main" val="174907255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691"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tinyos.net/"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oleObject" Target="../embeddings/oleObject3.bin"/><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zh-CN" altLang="zh-CN" dirty="0"/>
              <a:t>3</a:t>
            </a:r>
            <a:r>
              <a:rPr lang="zh-CN" altLang="en-US" dirty="0" smtClean="0"/>
              <a:t>章 无线传感网</a:t>
            </a:r>
            <a:endParaRPr lang="zh-CN" altLang="en-US" dirty="0"/>
          </a:p>
        </p:txBody>
      </p:sp>
      <p:sp>
        <p:nvSpPr>
          <p:cNvPr id="3" name="内容占位符 2"/>
          <p:cNvSpPr>
            <a:spLocks noGrp="1"/>
          </p:cNvSpPr>
          <p:nvPr>
            <p:ph sz="quarter" idx="13"/>
          </p:nvPr>
        </p:nvSpPr>
        <p:spPr/>
        <p:txBody>
          <a:bodyPr/>
          <a:lstStyle/>
          <a:p>
            <a:pPr marL="0" indent="0">
              <a:buNone/>
            </a:pPr>
            <a:endParaRPr lang="zh-CN" altLang="en-US" dirty="0"/>
          </a:p>
        </p:txBody>
      </p:sp>
    </p:spTree>
    <p:extLst>
      <p:ext uri="{BB962C8B-B14F-4D97-AF65-F5344CB8AC3E}">
        <p14:creationId xmlns:p14="http://schemas.microsoft.com/office/powerpoint/2010/main" val="3545240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825625"/>
            <a:ext cx="4194559" cy="4351338"/>
          </a:xfrm>
        </p:spPr>
        <p:txBody>
          <a:bodyPr>
            <a:normAutofit/>
          </a:bodyPr>
          <a:lstStyle/>
          <a:p>
            <a:pPr>
              <a:buFont typeface="Arial" charset="0"/>
              <a:buChar char="•"/>
            </a:pPr>
            <a:r>
              <a:rPr lang="zh-CN" altLang="en-US" dirty="0" smtClean="0">
                <a:latin typeface="微软雅黑"/>
                <a:ea typeface="微软雅黑"/>
                <a:cs typeface="微软雅黑"/>
              </a:rPr>
              <a:t>加州</a:t>
            </a:r>
            <a:r>
              <a:rPr lang="zh-CN" altLang="en-US" dirty="0">
                <a:latin typeface="微软雅黑"/>
                <a:ea typeface="微软雅黑"/>
                <a:cs typeface="微软雅黑"/>
              </a:rPr>
              <a:t>大学伯</a:t>
            </a:r>
            <a:r>
              <a:rPr lang="zh-CN" altLang="en-US" dirty="0" smtClean="0">
                <a:latin typeface="微软雅黑"/>
                <a:ea typeface="微软雅黑"/>
                <a:cs typeface="微软雅黑"/>
              </a:rPr>
              <a:t>克利分校</a:t>
            </a:r>
            <a:endParaRPr lang="zh-CN" altLang="en-US" dirty="0">
              <a:latin typeface="微软雅黑"/>
              <a:ea typeface="微软雅黑"/>
              <a:cs typeface="微软雅黑"/>
            </a:endParaRPr>
          </a:p>
          <a:p>
            <a:pPr>
              <a:buFont typeface="Arial" charset="0"/>
              <a:buChar char="•"/>
            </a:pPr>
            <a:r>
              <a:rPr lang="en-US" altLang="zh-CN" dirty="0">
                <a:latin typeface="微软雅黑"/>
                <a:ea typeface="微软雅黑"/>
                <a:cs typeface="微软雅黑"/>
              </a:rPr>
              <a:t>2002</a:t>
            </a:r>
            <a:r>
              <a:rPr lang="zh-CN" altLang="en-US" dirty="0">
                <a:latin typeface="微软雅黑"/>
                <a:ea typeface="微软雅黑"/>
                <a:cs typeface="微软雅黑"/>
              </a:rPr>
              <a:t>年美国大鸭岛（</a:t>
            </a:r>
            <a:r>
              <a:rPr lang="en-US" altLang="zh-CN" dirty="0">
                <a:latin typeface="微软雅黑"/>
                <a:ea typeface="微软雅黑"/>
                <a:cs typeface="微软雅黑"/>
              </a:rPr>
              <a:t>Great Duck Island</a:t>
            </a:r>
            <a:r>
              <a:rPr lang="zh-CN" altLang="en-US" dirty="0">
                <a:latin typeface="微软雅黑"/>
                <a:ea typeface="微软雅黑"/>
                <a:cs typeface="微软雅黑"/>
              </a:rPr>
              <a:t>）</a:t>
            </a:r>
          </a:p>
          <a:p>
            <a:pPr>
              <a:buFont typeface="Arial" charset="0"/>
              <a:buChar char="•"/>
            </a:pPr>
            <a:r>
              <a:rPr lang="en-US" altLang="zh-CN" dirty="0">
                <a:latin typeface="微软雅黑"/>
                <a:ea typeface="微软雅黑"/>
                <a:cs typeface="微软雅黑"/>
              </a:rPr>
              <a:t>32</a:t>
            </a:r>
            <a:r>
              <a:rPr lang="zh-CN" altLang="en-US" dirty="0">
                <a:latin typeface="微软雅黑"/>
                <a:ea typeface="微软雅黑"/>
                <a:cs typeface="微软雅黑"/>
              </a:rPr>
              <a:t>个</a:t>
            </a:r>
            <a:r>
              <a:rPr lang="en-US" altLang="zh-CN" dirty="0">
                <a:latin typeface="微软雅黑"/>
                <a:ea typeface="微软雅黑"/>
                <a:cs typeface="微软雅黑"/>
              </a:rPr>
              <a:t>MICA</a:t>
            </a:r>
            <a:r>
              <a:rPr lang="zh-CN" altLang="en-US" dirty="0">
                <a:latin typeface="微软雅黑"/>
                <a:ea typeface="微软雅黑"/>
                <a:cs typeface="微软雅黑"/>
              </a:rPr>
              <a:t>节点</a:t>
            </a:r>
            <a:endParaRPr lang="en-US" altLang="zh-CN" dirty="0">
              <a:latin typeface="微软雅黑"/>
              <a:ea typeface="微软雅黑"/>
              <a:cs typeface="微软雅黑"/>
            </a:endParaRPr>
          </a:p>
          <a:p>
            <a:pPr>
              <a:buFont typeface="Arial" charset="0"/>
              <a:buChar char="•"/>
            </a:pPr>
            <a:r>
              <a:rPr lang="zh-CN" altLang="en-US" dirty="0">
                <a:latin typeface="微软雅黑"/>
                <a:ea typeface="微软雅黑"/>
                <a:cs typeface="微软雅黑"/>
              </a:rPr>
              <a:t>数据采集内容：温度、湿度、光照和大气压力</a:t>
            </a:r>
            <a:endParaRPr lang="en-US" altLang="zh-CN" dirty="0">
              <a:latin typeface="微软雅黑"/>
              <a:ea typeface="微软雅黑"/>
              <a:cs typeface="微软雅黑"/>
            </a:endParaRPr>
          </a:p>
          <a:p>
            <a:pPr>
              <a:buFont typeface="Arial" charset="0"/>
              <a:buChar char="•"/>
            </a:pPr>
            <a:r>
              <a:rPr lang="zh-CN" altLang="en-US" dirty="0">
                <a:latin typeface="微软雅黑"/>
                <a:ea typeface="微软雅黑"/>
                <a:cs typeface="微软雅黑"/>
              </a:rPr>
              <a:t>监测目的：持续监测海燕在繁殖季节的习性，收集相关环境数据供动物学家分析。</a:t>
            </a:r>
          </a:p>
          <a:p>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10</a:t>
            </a:fld>
            <a:endParaRPr lang="zh-CN" altLang="en-US" dirty="0"/>
          </a:p>
        </p:txBody>
      </p:sp>
      <p:sp>
        <p:nvSpPr>
          <p:cNvPr id="4" name="标题 3"/>
          <p:cNvSpPr>
            <a:spLocks noGrp="1"/>
          </p:cNvSpPr>
          <p:nvPr>
            <p:ph type="title"/>
          </p:nvPr>
        </p:nvSpPr>
        <p:spPr>
          <a:xfrm>
            <a:off x="644523" y="304800"/>
            <a:ext cx="6188355" cy="995679"/>
          </a:xfrm>
        </p:spPr>
        <p:txBody>
          <a:bodyPr/>
          <a:lstStyle/>
          <a:p>
            <a:r>
              <a:rPr kumimoji="1" lang="zh-CN" altLang="en-US" dirty="0" smtClean="0"/>
              <a:t>传感器技术发展史</a:t>
            </a:r>
            <a:r>
              <a:rPr kumimoji="1" lang="en-US" altLang="zh-CN" dirty="0" smtClean="0"/>
              <a:t>:	    	</a:t>
            </a:r>
            <a:r>
              <a:rPr kumimoji="1" lang="zh-CN" altLang="en-US" dirty="0" smtClean="0"/>
              <a:t>“智能尘埃”的具体实现</a:t>
            </a:r>
            <a:endParaRPr kumimoji="1" lang="zh-CN" altLang="en-US" dirty="0"/>
          </a:p>
        </p:txBody>
      </p:sp>
      <p:pic>
        <p:nvPicPr>
          <p:cNvPr id="5" name="图片 3" descr="图片1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07336" y="2317350"/>
            <a:ext cx="3975100" cy="272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4551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825625"/>
            <a:ext cx="4057371" cy="4351338"/>
          </a:xfrm>
        </p:spPr>
        <p:txBody>
          <a:bodyPr/>
          <a:lstStyle/>
          <a:p>
            <a:r>
              <a:rPr lang="zh-CN" altLang="zh-CN" dirty="0">
                <a:latin typeface="微软雅黑"/>
                <a:ea typeface="微软雅黑"/>
                <a:cs typeface="微软雅黑"/>
              </a:rPr>
              <a:t>前哈佛大学计算机系教授，现任谷歌研究中心资深研究员的</a:t>
            </a:r>
            <a:r>
              <a:rPr lang="en-US" altLang="zh-CN" dirty="0">
                <a:latin typeface="微软雅黑"/>
                <a:ea typeface="微软雅黑"/>
                <a:cs typeface="微软雅黑"/>
              </a:rPr>
              <a:t>Matt Welsh</a:t>
            </a:r>
            <a:r>
              <a:rPr lang="zh-CN" altLang="en-US" dirty="0">
                <a:latin typeface="微软雅黑"/>
                <a:ea typeface="微软雅黑"/>
                <a:cs typeface="微软雅黑"/>
              </a:rPr>
              <a:t>认为</a:t>
            </a:r>
            <a:r>
              <a:rPr lang="zh-CN" altLang="zh-CN" dirty="0">
                <a:latin typeface="微软雅黑"/>
                <a:ea typeface="微软雅黑"/>
                <a:cs typeface="微软雅黑"/>
              </a:rPr>
              <a:t>，最早的无线传感器网络原型系统是美国军方于</a:t>
            </a:r>
            <a:r>
              <a:rPr lang="en-US" altLang="zh-CN" dirty="0">
                <a:latin typeface="微软雅黑"/>
                <a:ea typeface="微软雅黑"/>
                <a:cs typeface="微软雅黑"/>
              </a:rPr>
              <a:t>1967</a:t>
            </a:r>
            <a:r>
              <a:rPr lang="zh-CN" altLang="zh-CN" dirty="0">
                <a:latin typeface="微软雅黑"/>
                <a:ea typeface="微软雅黑"/>
                <a:cs typeface="微软雅黑"/>
              </a:rPr>
              <a:t>年在越南战争期间部署的“雪屋”系统（</a:t>
            </a:r>
            <a:r>
              <a:rPr lang="en-US" altLang="zh-CN" dirty="0">
                <a:latin typeface="微软雅黑"/>
                <a:ea typeface="微软雅黑"/>
                <a:cs typeface="微软雅黑"/>
              </a:rPr>
              <a:t>IGLOO WHITE</a:t>
            </a:r>
            <a:r>
              <a:rPr lang="zh-CN" altLang="zh-CN" dirty="0">
                <a:latin typeface="微软雅黑"/>
                <a:ea typeface="微软雅黑"/>
                <a:cs typeface="微软雅黑"/>
              </a:rPr>
              <a:t>）</a:t>
            </a:r>
            <a:endParaRPr lang="en-US" altLang="zh-CN" dirty="0">
              <a:latin typeface="微软雅黑"/>
              <a:ea typeface="微软雅黑"/>
              <a:cs typeface="微软雅黑"/>
            </a:endParaRPr>
          </a:p>
          <a:p>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11</a:t>
            </a:fld>
            <a:endParaRPr lang="zh-CN" altLang="en-US" dirty="0"/>
          </a:p>
        </p:txBody>
      </p:sp>
      <p:sp>
        <p:nvSpPr>
          <p:cNvPr id="4" name="标题 3"/>
          <p:cNvSpPr>
            <a:spLocks noGrp="1"/>
          </p:cNvSpPr>
          <p:nvPr>
            <p:ph type="title"/>
          </p:nvPr>
        </p:nvSpPr>
        <p:spPr/>
        <p:txBody>
          <a:bodyPr/>
          <a:lstStyle/>
          <a:p>
            <a:r>
              <a:rPr kumimoji="1" lang="zh-CN" altLang="en-US" dirty="0" smtClean="0"/>
              <a:t>传感器技术发展史</a:t>
            </a:r>
            <a:r>
              <a:rPr kumimoji="1" lang="zh-CN" altLang="en-US" dirty="0"/>
              <a:t>：</a:t>
            </a:r>
            <a:r>
              <a:rPr kumimoji="1" lang="en-US" altLang="zh-CN" dirty="0"/>
              <a:t/>
            </a:r>
            <a:br>
              <a:rPr kumimoji="1" lang="en-US" altLang="zh-CN" dirty="0"/>
            </a:br>
            <a:r>
              <a:rPr kumimoji="1" lang="en-US" altLang="zh-CN" dirty="0" smtClean="0"/>
              <a:t>		</a:t>
            </a:r>
            <a:r>
              <a:rPr kumimoji="1" lang="zh-CN" altLang="en-US" dirty="0" smtClean="0"/>
              <a:t>更早的无线传感网</a:t>
            </a:r>
            <a:endParaRPr kumimoji="1" lang="zh-CN" altLang="en-US" dirty="0"/>
          </a:p>
        </p:txBody>
      </p:sp>
      <p:pic>
        <p:nvPicPr>
          <p:cNvPr id="5" name="Picture 2" descr="http://www.mdw.la/_/rsrc/1293474983788/home/mdw-venice.jpg?height=200&amp;width=1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782" y="1829380"/>
            <a:ext cx="2101850" cy="2303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4" descr="https://encrypted-tbn2.gstatic.com/images?q=tbn:ANd9GcTj7nL3slrsMvnVkqT-aqXOM1VPuVIACqDPXrtxcpXYmdjNkdkm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744" y="4205867"/>
            <a:ext cx="2816225" cy="2016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3655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solidFill>
                  <a:schemeClr val="tx1">
                    <a:lumMod val="95000"/>
                    <a:lumOff val="5000"/>
                  </a:schemeClr>
                </a:solidFill>
                <a:latin typeface="微软雅黑"/>
                <a:ea typeface="微软雅黑"/>
                <a:cs typeface="微软雅黑"/>
              </a:rPr>
              <a:t>3</a:t>
            </a:r>
            <a:r>
              <a:rPr lang="en-US" altLang="zh-CN" dirty="0">
                <a:solidFill>
                  <a:schemeClr val="tx1">
                    <a:lumMod val="95000"/>
                    <a:lumOff val="5000"/>
                  </a:schemeClr>
                </a:solidFill>
                <a:latin typeface="微软雅黑"/>
                <a:ea typeface="微软雅黑"/>
                <a:cs typeface="微软雅黑"/>
              </a:rPr>
              <a:t>.1 </a:t>
            </a:r>
            <a:r>
              <a:rPr lang="zh-CN" altLang="en-US" dirty="0">
                <a:solidFill>
                  <a:schemeClr val="tx1">
                    <a:lumMod val="95000"/>
                    <a:lumOff val="5000"/>
                  </a:schemeClr>
                </a:solidFill>
                <a:latin typeface="微软雅黑"/>
                <a:ea typeface="微软雅黑"/>
                <a:cs typeface="微软雅黑"/>
              </a:rPr>
              <a:t>发展历史</a:t>
            </a:r>
            <a:endParaRPr lang="en-US" altLang="zh-CN" dirty="0">
              <a:solidFill>
                <a:schemeClr val="tx1">
                  <a:lumMod val="95000"/>
                  <a:lumOff val="5000"/>
                </a:schemeClr>
              </a:solidFill>
              <a:latin typeface="微软雅黑"/>
              <a:ea typeface="微软雅黑"/>
              <a:cs typeface="微软雅黑"/>
            </a:endParaRPr>
          </a:p>
          <a:p>
            <a:pPr lvl="2"/>
            <a:endParaRPr lang="en-US" altLang="zh-CN" dirty="0">
              <a:solidFill>
                <a:srgbClr val="0D0D0D"/>
              </a:solidFill>
              <a:latin typeface="微软雅黑"/>
              <a:ea typeface="微软雅黑"/>
              <a:cs typeface="微软雅黑"/>
            </a:endParaRPr>
          </a:p>
          <a:p>
            <a:r>
              <a:rPr lang="zh-CN" altLang="zh-CN" sz="2800" dirty="0">
                <a:solidFill>
                  <a:srgbClr val="C00000"/>
                </a:solidFill>
                <a:latin typeface="微软雅黑"/>
                <a:ea typeface="微软雅黑"/>
                <a:cs typeface="微软雅黑"/>
              </a:rPr>
              <a:t>3</a:t>
            </a:r>
            <a:r>
              <a:rPr lang="en-US" altLang="zh-CN" sz="2800" dirty="0">
                <a:solidFill>
                  <a:srgbClr val="C00000"/>
                </a:solidFill>
                <a:latin typeface="微软雅黑"/>
                <a:ea typeface="微软雅黑"/>
                <a:cs typeface="微软雅黑"/>
              </a:rPr>
              <a:t>.2 </a:t>
            </a:r>
            <a:r>
              <a:rPr lang="zh-CN" altLang="en-US" sz="2800" dirty="0">
                <a:solidFill>
                  <a:srgbClr val="C00000"/>
                </a:solidFill>
                <a:latin typeface="微软雅黑"/>
                <a:ea typeface="微软雅黑"/>
                <a:cs typeface="微软雅黑"/>
              </a:rPr>
              <a:t>硬件平台</a:t>
            </a:r>
            <a:endParaRPr lang="en-US" altLang="zh-CN" sz="2800" dirty="0">
              <a:solidFill>
                <a:srgbClr val="C00000"/>
              </a:solidFill>
              <a:latin typeface="微软雅黑"/>
              <a:ea typeface="微软雅黑"/>
              <a:cs typeface="微软雅黑"/>
            </a:endParaRPr>
          </a:p>
          <a:p>
            <a:pPr lvl="2"/>
            <a:endParaRPr lang="en-US" altLang="zh-CN" dirty="0">
              <a:solidFill>
                <a:srgbClr val="0D0D0D"/>
              </a:solidFill>
              <a:latin typeface="微软雅黑"/>
              <a:ea typeface="微软雅黑"/>
              <a:cs typeface="微软雅黑"/>
            </a:endParaRPr>
          </a:p>
          <a:p>
            <a:r>
              <a:rPr lang="en-US" altLang="zh-CN" dirty="0">
                <a:solidFill>
                  <a:srgbClr val="0D0D0D"/>
                </a:solidFill>
                <a:latin typeface="微软雅黑"/>
                <a:ea typeface="微软雅黑"/>
                <a:cs typeface="微软雅黑"/>
              </a:rPr>
              <a:t>3.3 </a:t>
            </a:r>
            <a:r>
              <a:rPr lang="zh-CN" altLang="en-US" dirty="0" smtClean="0">
                <a:solidFill>
                  <a:srgbClr val="0D0D0D"/>
                </a:solidFill>
                <a:latin typeface="微软雅黑"/>
                <a:ea typeface="微软雅黑"/>
                <a:cs typeface="微软雅黑"/>
              </a:rPr>
              <a:t>操作系统</a:t>
            </a:r>
            <a:endParaRPr lang="en-US" altLang="zh-CN" dirty="0">
              <a:solidFill>
                <a:srgbClr val="0D0D0D"/>
              </a:solidFill>
              <a:latin typeface="微软雅黑"/>
              <a:ea typeface="微软雅黑"/>
              <a:cs typeface="微软雅黑"/>
            </a:endParaRPr>
          </a:p>
          <a:p>
            <a:pPr lvl="1"/>
            <a:endParaRPr lang="en-US" altLang="zh-CN" dirty="0">
              <a:solidFill>
                <a:srgbClr val="0D0D0D"/>
              </a:solidFill>
              <a:latin typeface="微软雅黑"/>
              <a:ea typeface="微软雅黑"/>
              <a:cs typeface="微软雅黑"/>
            </a:endParaRPr>
          </a:p>
          <a:p>
            <a:r>
              <a:rPr lang="zh-CN" altLang="zh-CN" dirty="0">
                <a:solidFill>
                  <a:srgbClr val="0D0D0D"/>
                </a:solidFill>
                <a:latin typeface="微软雅黑"/>
                <a:ea typeface="微软雅黑"/>
                <a:cs typeface="微软雅黑"/>
              </a:rPr>
              <a:t>3</a:t>
            </a:r>
            <a:r>
              <a:rPr lang="en-US" altLang="zh-CN" dirty="0">
                <a:solidFill>
                  <a:srgbClr val="0D0D0D"/>
                </a:solidFill>
                <a:latin typeface="微软雅黑"/>
                <a:ea typeface="微软雅黑"/>
                <a:cs typeface="微软雅黑"/>
              </a:rPr>
              <a:t>.4 </a:t>
            </a:r>
            <a:r>
              <a:rPr lang="zh-CN" altLang="en-US" dirty="0">
                <a:solidFill>
                  <a:srgbClr val="0D0D0D"/>
                </a:solidFill>
                <a:latin typeface="微软雅黑"/>
                <a:ea typeface="微软雅黑"/>
                <a:cs typeface="微软雅黑"/>
              </a:rPr>
              <a:t>组网技术</a:t>
            </a:r>
            <a:endParaRPr lang="en-US" altLang="zh-CN" dirty="0">
              <a:solidFill>
                <a:srgbClr val="0D0D0D"/>
              </a:solidFill>
              <a:latin typeface="微软雅黑"/>
              <a:ea typeface="微软雅黑"/>
              <a:cs typeface="微软雅黑"/>
            </a:endParaRPr>
          </a:p>
          <a:p>
            <a:pPr lvl="1"/>
            <a:endParaRPr lang="en-US" altLang="zh-CN" dirty="0">
              <a:solidFill>
                <a:srgbClr val="0D0D0D"/>
              </a:solidFill>
              <a:latin typeface="微软雅黑"/>
              <a:ea typeface="微软雅黑"/>
              <a:cs typeface="微软雅黑"/>
            </a:endParaRPr>
          </a:p>
          <a:p>
            <a:r>
              <a:rPr lang="zh-CN" altLang="zh-CN" dirty="0">
                <a:solidFill>
                  <a:srgbClr val="0D0D0D"/>
                </a:solidFill>
                <a:latin typeface="微软雅黑"/>
                <a:ea typeface="微软雅黑"/>
                <a:cs typeface="微软雅黑"/>
              </a:rPr>
              <a:t>3</a:t>
            </a:r>
            <a:r>
              <a:rPr lang="en-US" altLang="zh-CN" dirty="0" smtClean="0">
                <a:solidFill>
                  <a:srgbClr val="0D0D0D"/>
                </a:solidFill>
                <a:latin typeface="微软雅黑"/>
                <a:ea typeface="微软雅黑"/>
                <a:cs typeface="微软雅黑"/>
              </a:rPr>
              <a:t>.5 </a:t>
            </a:r>
            <a:r>
              <a:rPr lang="zh-CN" altLang="en-US" dirty="0" smtClean="0">
                <a:solidFill>
                  <a:srgbClr val="0D0D0D"/>
                </a:solidFill>
                <a:latin typeface="微软雅黑"/>
                <a:ea typeface="微软雅黑"/>
                <a:cs typeface="微软雅黑"/>
              </a:rPr>
              <a:t>传感</a:t>
            </a:r>
            <a:r>
              <a:rPr lang="zh-CN" altLang="en-US" dirty="0">
                <a:solidFill>
                  <a:srgbClr val="0D0D0D"/>
                </a:solidFill>
                <a:latin typeface="微软雅黑"/>
                <a:ea typeface="微软雅黑"/>
                <a:cs typeface="微软雅黑"/>
              </a:rPr>
              <a:t>网发展前景</a:t>
            </a:r>
            <a:endParaRPr lang="en-US" altLang="zh-CN" dirty="0">
              <a:solidFill>
                <a:srgbClr val="0D0D0D"/>
              </a:solidFill>
              <a:latin typeface="微软雅黑"/>
              <a:ea typeface="微软雅黑"/>
              <a:cs typeface="微软雅黑"/>
            </a:endParaRPr>
          </a:p>
          <a:p>
            <a:endParaRPr kumimoji="1" lang="zh-CN" altLang="en-US" dirty="0"/>
          </a:p>
          <a:p>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12</a:t>
            </a:fld>
            <a:endParaRPr lang="zh-CN" altLang="en-US" dirty="0"/>
          </a:p>
        </p:txBody>
      </p:sp>
      <p:sp>
        <p:nvSpPr>
          <p:cNvPr id="4" name="标题 3"/>
          <p:cNvSpPr>
            <a:spLocks noGrp="1"/>
          </p:cNvSpPr>
          <p:nvPr>
            <p:ph type="title"/>
          </p:nvPr>
        </p:nvSpPr>
        <p:spPr/>
        <p:txBody>
          <a:bodyPr/>
          <a:lstStyle/>
          <a:p>
            <a:r>
              <a:rPr kumimoji="1" lang="zh-CN" altLang="en-US" dirty="0" smtClean="0"/>
              <a:t>本章内容</a:t>
            </a:r>
            <a:endParaRPr kumimoji="1" lang="zh-CN" altLang="en-US" dirty="0"/>
          </a:p>
        </p:txBody>
      </p:sp>
    </p:spTree>
    <p:extLst>
      <p:ext uri="{BB962C8B-B14F-4D97-AF65-F5344CB8AC3E}">
        <p14:creationId xmlns:p14="http://schemas.microsoft.com/office/powerpoint/2010/main" val="306092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802610" y="4085001"/>
            <a:ext cx="5651500" cy="2616200"/>
          </a:xfrm>
          <a:prstGeom prst="rect">
            <a:avLst/>
          </a:prstGeom>
        </p:spPr>
      </p:pic>
      <p:sp>
        <p:nvSpPr>
          <p:cNvPr id="2" name="内容占位符 1"/>
          <p:cNvSpPr>
            <a:spLocks noGrp="1"/>
          </p:cNvSpPr>
          <p:nvPr>
            <p:ph idx="1"/>
          </p:nvPr>
        </p:nvSpPr>
        <p:spPr/>
        <p:txBody>
          <a:bodyPr>
            <a:normAutofit/>
          </a:bodyPr>
          <a:lstStyle/>
          <a:p>
            <a:pPr marL="0" indent="0">
              <a:lnSpc>
                <a:spcPct val="100000"/>
              </a:lnSpc>
              <a:buNone/>
            </a:pPr>
            <a:r>
              <a:rPr lang="zh-CN" altLang="en-US" dirty="0">
                <a:solidFill>
                  <a:srgbClr val="C00000"/>
                </a:solidFill>
                <a:latin typeface="微软雅黑"/>
                <a:ea typeface="微软雅黑"/>
                <a:cs typeface="微软雅黑"/>
              </a:rPr>
              <a:t>传感器</a:t>
            </a:r>
            <a:endParaRPr lang="en-US" altLang="zh-CN" dirty="0">
              <a:solidFill>
                <a:srgbClr val="C00000"/>
              </a:solidFill>
              <a:latin typeface="微软雅黑"/>
              <a:ea typeface="微软雅黑"/>
              <a:cs typeface="微软雅黑"/>
            </a:endParaRPr>
          </a:p>
          <a:p>
            <a:pPr>
              <a:lnSpc>
                <a:spcPct val="100000"/>
              </a:lnSpc>
            </a:pPr>
            <a:r>
              <a:rPr lang="zh-CN" altLang="en-US" dirty="0">
                <a:latin typeface="微软雅黑"/>
                <a:ea typeface="微软雅黑"/>
                <a:cs typeface="微软雅黑"/>
              </a:rPr>
              <a:t>有许多传感器可供节点平台使用，使用哪种传感器往往由具体的应用需求以及传感器本身的特点决定</a:t>
            </a:r>
            <a:endParaRPr lang="en-US" altLang="zh-CN" dirty="0">
              <a:latin typeface="微软雅黑"/>
              <a:ea typeface="微软雅黑"/>
              <a:cs typeface="微软雅黑"/>
            </a:endParaRPr>
          </a:p>
          <a:p>
            <a:pPr>
              <a:lnSpc>
                <a:spcPct val="100000"/>
              </a:lnSpc>
            </a:pPr>
            <a:r>
              <a:rPr lang="zh-CN" altLang="en-US" dirty="0">
                <a:latin typeface="微软雅黑"/>
                <a:ea typeface="微软雅黑"/>
                <a:cs typeface="微软雅黑"/>
              </a:rPr>
              <a:t>需要根据处理器与传感器的</a:t>
            </a:r>
            <a:r>
              <a:rPr lang="zh-CN" altLang="en-US" u="sng" dirty="0">
                <a:latin typeface="微软雅黑"/>
                <a:ea typeface="微软雅黑"/>
                <a:cs typeface="微软雅黑"/>
              </a:rPr>
              <a:t>交互方式</a:t>
            </a:r>
            <a:r>
              <a:rPr lang="zh-CN" altLang="en-US" dirty="0">
                <a:latin typeface="微软雅黑"/>
                <a:ea typeface="微软雅黑"/>
                <a:cs typeface="微软雅黑"/>
              </a:rPr>
              <a:t>：通过</a:t>
            </a:r>
            <a:r>
              <a:rPr lang="zh-CN" altLang="en-US" u="sng" dirty="0">
                <a:latin typeface="微软雅黑"/>
                <a:ea typeface="微软雅黑"/>
                <a:cs typeface="微软雅黑"/>
              </a:rPr>
              <a:t>模拟信号</a:t>
            </a:r>
            <a:r>
              <a:rPr lang="zh-CN" altLang="en-US" dirty="0">
                <a:latin typeface="微软雅黑"/>
                <a:ea typeface="微软雅黑"/>
                <a:cs typeface="微软雅黑"/>
              </a:rPr>
              <a:t>和通过</a:t>
            </a:r>
            <a:r>
              <a:rPr lang="zh-CN" altLang="en-US" u="sng" dirty="0">
                <a:latin typeface="微软雅黑"/>
                <a:ea typeface="微软雅黑"/>
                <a:cs typeface="微软雅黑"/>
              </a:rPr>
              <a:t>数字信号</a:t>
            </a:r>
            <a:r>
              <a:rPr lang="zh-CN" altLang="en-US" dirty="0">
                <a:latin typeface="微软雅黑"/>
                <a:ea typeface="微软雅黑"/>
                <a:cs typeface="微软雅黑"/>
              </a:rPr>
              <a:t>，选择</a:t>
            </a:r>
            <a:r>
              <a:rPr lang="zh-CN" altLang="en-US" u="sng" dirty="0">
                <a:latin typeface="微软雅黑"/>
                <a:ea typeface="微软雅黑"/>
                <a:cs typeface="微软雅黑"/>
              </a:rPr>
              <a:t>是否需要外部模数转换器</a:t>
            </a:r>
            <a:r>
              <a:rPr lang="zh-CN" altLang="en-US" dirty="0">
                <a:latin typeface="微软雅黑"/>
                <a:ea typeface="微软雅黑"/>
                <a:cs typeface="微软雅黑"/>
              </a:rPr>
              <a:t>和</a:t>
            </a:r>
            <a:r>
              <a:rPr lang="zh-CN" altLang="en-US" u="sng" dirty="0">
                <a:latin typeface="微软雅黑"/>
                <a:ea typeface="微软雅黑"/>
                <a:cs typeface="微软雅黑"/>
              </a:rPr>
              <a:t>额外的校准技术</a:t>
            </a:r>
            <a:r>
              <a:rPr lang="zh-CN" altLang="en-US" dirty="0">
                <a:latin typeface="微软雅黑"/>
                <a:ea typeface="微软雅黑"/>
                <a:cs typeface="微软雅黑"/>
              </a:rPr>
              <a:t>。</a:t>
            </a:r>
            <a:endParaRPr lang="en-US" altLang="zh-CN" u="sng" dirty="0">
              <a:latin typeface="微软雅黑"/>
              <a:ea typeface="微软雅黑"/>
              <a:cs typeface="微软雅黑"/>
            </a:endParaRPr>
          </a:p>
          <a:p>
            <a:pPr>
              <a:lnSpc>
                <a:spcPct val="100000"/>
              </a:lnSpc>
            </a:pPr>
            <a:endParaRPr lang="zh-CN" altLang="en-US" dirty="0">
              <a:latin typeface="微软雅黑"/>
              <a:ea typeface="微软雅黑"/>
              <a:cs typeface="微软雅黑"/>
            </a:endParaRPr>
          </a:p>
          <a:p>
            <a:pPr>
              <a:lnSpc>
                <a:spcPct val="100000"/>
              </a:lnSpc>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13</a:t>
            </a:fld>
            <a:endParaRPr lang="zh-CN" altLang="en-US" dirty="0"/>
          </a:p>
        </p:txBody>
      </p:sp>
      <p:sp>
        <p:nvSpPr>
          <p:cNvPr id="4" name="标题 3"/>
          <p:cNvSpPr>
            <a:spLocks noGrp="1"/>
          </p:cNvSpPr>
          <p:nvPr>
            <p:ph type="title"/>
          </p:nvPr>
        </p:nvSpPr>
        <p:spPr/>
        <p:txBody>
          <a:bodyPr/>
          <a:lstStyle/>
          <a:p>
            <a:r>
              <a:rPr kumimoji="1" lang="zh-CN" altLang="en-US" dirty="0" smtClean="0"/>
              <a:t>硬件平台</a:t>
            </a:r>
            <a:endParaRPr kumimoji="1" lang="zh-CN" altLang="en-US" dirty="0"/>
          </a:p>
        </p:txBody>
      </p:sp>
    </p:spTree>
    <p:extLst>
      <p:ext uri="{BB962C8B-B14F-4D97-AF65-F5344CB8AC3E}">
        <p14:creationId xmlns:p14="http://schemas.microsoft.com/office/powerpoint/2010/main" val="3620016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sz="quarter" idx="12"/>
          </p:nvPr>
        </p:nvSpPr>
        <p:spPr/>
        <p:txBody>
          <a:bodyPr/>
          <a:lstStyle/>
          <a:p>
            <a:fld id="{0503CE10-F9D3-4072-A615-6A95AA0B7B65}" type="slidenum">
              <a:rPr lang="zh-CN" altLang="en-US" smtClean="0"/>
              <a:t>14</a:t>
            </a:fld>
            <a:endParaRPr lang="zh-CN" altLang="en-US" dirty="0"/>
          </a:p>
        </p:txBody>
      </p:sp>
      <p:sp>
        <p:nvSpPr>
          <p:cNvPr id="4" name="标题 3"/>
          <p:cNvSpPr>
            <a:spLocks noGrp="1"/>
          </p:cNvSpPr>
          <p:nvPr>
            <p:ph type="title"/>
          </p:nvPr>
        </p:nvSpPr>
        <p:spPr/>
        <p:txBody>
          <a:bodyPr/>
          <a:lstStyle/>
          <a:p>
            <a:r>
              <a:rPr kumimoji="1" lang="zh-CN" altLang="en-US" dirty="0" smtClean="0"/>
              <a:t>常用传感器及其关键特性</a:t>
            </a:r>
            <a:endParaRPr kumimoji="1" lang="zh-CN" altLang="en-US" dirty="0"/>
          </a:p>
        </p:txBody>
      </p:sp>
      <p:pic>
        <p:nvPicPr>
          <p:cNvPr id="5" name="图片 5" descr="图片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9177" y="1641474"/>
            <a:ext cx="6644821" cy="4759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1817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marL="0" indent="0">
              <a:lnSpc>
                <a:spcPct val="100000"/>
              </a:lnSpc>
              <a:buNone/>
            </a:pPr>
            <a:r>
              <a:rPr lang="zh-CN" altLang="en-US" dirty="0">
                <a:solidFill>
                  <a:srgbClr val="C00000"/>
                </a:solidFill>
                <a:latin typeface="微软雅黑"/>
                <a:ea typeface="微软雅黑"/>
                <a:cs typeface="微软雅黑"/>
              </a:rPr>
              <a:t>微处理器</a:t>
            </a:r>
            <a:endParaRPr lang="en-US" altLang="zh-CN" dirty="0">
              <a:solidFill>
                <a:srgbClr val="C00000"/>
              </a:solidFill>
              <a:latin typeface="微软雅黑"/>
              <a:ea typeface="微软雅黑"/>
              <a:cs typeface="微软雅黑"/>
            </a:endParaRPr>
          </a:p>
          <a:p>
            <a:pPr>
              <a:lnSpc>
                <a:spcPct val="100000"/>
              </a:lnSpc>
            </a:pPr>
            <a:r>
              <a:rPr lang="zh-CN" altLang="en-US" dirty="0">
                <a:latin typeface="微软雅黑"/>
                <a:ea typeface="微软雅黑"/>
                <a:cs typeface="微软雅黑"/>
              </a:rPr>
              <a:t>微处理器是无线传感节点中</a:t>
            </a:r>
            <a:r>
              <a:rPr lang="zh-CN" altLang="en-US" u="sng" dirty="0">
                <a:latin typeface="微软雅黑"/>
                <a:ea typeface="微软雅黑"/>
                <a:cs typeface="微软雅黑"/>
              </a:rPr>
              <a:t>负责计算的核心 </a:t>
            </a:r>
            <a:r>
              <a:rPr lang="zh-CN" altLang="en-US" dirty="0">
                <a:latin typeface="微软雅黑"/>
                <a:ea typeface="微软雅黑"/>
                <a:cs typeface="微软雅黑"/>
              </a:rPr>
              <a:t>，目前的微处理器芯片同时也</a:t>
            </a:r>
            <a:r>
              <a:rPr lang="zh-CN" altLang="en-US" u="sng" dirty="0">
                <a:latin typeface="微软雅黑"/>
                <a:ea typeface="微软雅黑"/>
                <a:cs typeface="微软雅黑"/>
              </a:rPr>
              <a:t>集成</a:t>
            </a:r>
            <a:r>
              <a:rPr lang="zh-CN" altLang="en-US" dirty="0">
                <a:latin typeface="微软雅黑"/>
                <a:ea typeface="微软雅黑"/>
                <a:cs typeface="微软雅黑"/>
              </a:rPr>
              <a:t>了</a:t>
            </a:r>
            <a:r>
              <a:rPr lang="zh-CN" altLang="en-US" u="sng" dirty="0">
                <a:latin typeface="微软雅黑"/>
                <a:ea typeface="微软雅黑"/>
                <a:cs typeface="微软雅黑"/>
              </a:rPr>
              <a:t>内存</a:t>
            </a:r>
            <a:r>
              <a:rPr lang="zh-CN" altLang="en-US" dirty="0">
                <a:latin typeface="微软雅黑"/>
                <a:ea typeface="微软雅黑"/>
                <a:cs typeface="微软雅黑"/>
              </a:rPr>
              <a:t>、</a:t>
            </a:r>
            <a:r>
              <a:rPr lang="zh-CN" altLang="en-US" u="sng" dirty="0">
                <a:latin typeface="微软雅黑"/>
                <a:ea typeface="微软雅黑"/>
                <a:cs typeface="微软雅黑"/>
              </a:rPr>
              <a:t>闪存</a:t>
            </a:r>
            <a:r>
              <a:rPr lang="zh-CN" altLang="en-US" dirty="0">
                <a:latin typeface="微软雅黑"/>
                <a:ea typeface="微软雅黑"/>
                <a:cs typeface="微软雅黑"/>
              </a:rPr>
              <a:t>、</a:t>
            </a:r>
            <a:r>
              <a:rPr lang="zh-CN" altLang="en-US" u="sng" dirty="0">
                <a:latin typeface="微软雅黑"/>
                <a:ea typeface="微软雅黑"/>
                <a:cs typeface="微软雅黑"/>
              </a:rPr>
              <a:t>模数转化器</a:t>
            </a:r>
            <a:r>
              <a:rPr lang="zh-CN" altLang="en-US" dirty="0">
                <a:latin typeface="微软雅黑"/>
                <a:ea typeface="微软雅黑"/>
                <a:cs typeface="微软雅黑"/>
              </a:rPr>
              <a:t>、</a:t>
            </a:r>
            <a:r>
              <a:rPr lang="zh-CN" altLang="en-US" u="sng" dirty="0">
                <a:latin typeface="微软雅黑"/>
                <a:ea typeface="微软雅黑"/>
                <a:cs typeface="微软雅黑"/>
              </a:rPr>
              <a:t>数字</a:t>
            </a:r>
            <a:r>
              <a:rPr lang="en-US" altLang="zh-CN" u="sng" dirty="0">
                <a:latin typeface="微软雅黑"/>
                <a:ea typeface="微软雅黑"/>
                <a:cs typeface="微软雅黑"/>
              </a:rPr>
              <a:t>IO</a:t>
            </a:r>
            <a:r>
              <a:rPr lang="zh-CN" altLang="en-US" dirty="0">
                <a:latin typeface="微软雅黑"/>
                <a:ea typeface="微软雅黑"/>
                <a:cs typeface="微软雅黑"/>
              </a:rPr>
              <a:t>等 ，这种</a:t>
            </a:r>
            <a:r>
              <a:rPr lang="zh-CN" altLang="en-US" u="sng" dirty="0">
                <a:latin typeface="微软雅黑"/>
                <a:ea typeface="微软雅黑"/>
                <a:cs typeface="微软雅黑"/>
              </a:rPr>
              <a:t>深度集成</a:t>
            </a:r>
            <a:r>
              <a:rPr lang="zh-CN" altLang="en-US" dirty="0">
                <a:latin typeface="微软雅黑"/>
                <a:ea typeface="微软雅黑"/>
                <a:cs typeface="微软雅黑"/>
              </a:rPr>
              <a:t>的特征使得它们非常适合在无线传感器网络中使用。</a:t>
            </a:r>
            <a:endParaRPr lang="en-US" altLang="zh-CN" dirty="0">
              <a:latin typeface="微软雅黑"/>
              <a:ea typeface="微软雅黑"/>
              <a:cs typeface="微软雅黑"/>
            </a:endParaRPr>
          </a:p>
          <a:p>
            <a:pPr>
              <a:lnSpc>
                <a:spcPct val="100000"/>
              </a:lnSpc>
            </a:pPr>
            <a:r>
              <a:rPr lang="zh-CN" altLang="en-US" dirty="0">
                <a:latin typeface="微软雅黑"/>
                <a:ea typeface="微软雅黑"/>
                <a:cs typeface="微软雅黑"/>
              </a:rPr>
              <a:t>影响节点工作整体性能的微处理器关键性能包括</a:t>
            </a:r>
            <a:r>
              <a:rPr lang="zh-CN" altLang="en-US" u="sng" dirty="0">
                <a:latin typeface="微软雅黑"/>
                <a:ea typeface="微软雅黑"/>
                <a:cs typeface="微软雅黑"/>
              </a:rPr>
              <a:t>功耗特性</a:t>
            </a:r>
            <a:r>
              <a:rPr lang="zh-CN" altLang="en-US" dirty="0">
                <a:latin typeface="微软雅黑"/>
                <a:ea typeface="微软雅黑"/>
                <a:cs typeface="微软雅黑"/>
              </a:rPr>
              <a:t>，</a:t>
            </a:r>
            <a:r>
              <a:rPr lang="zh-CN" altLang="en-US" u="sng" dirty="0">
                <a:latin typeface="微软雅黑"/>
                <a:ea typeface="微软雅黑"/>
                <a:cs typeface="微软雅黑"/>
              </a:rPr>
              <a:t>唤醒时间</a:t>
            </a:r>
            <a:r>
              <a:rPr lang="zh-CN" altLang="en-US" dirty="0">
                <a:latin typeface="微软雅黑"/>
                <a:ea typeface="微软雅黑"/>
                <a:cs typeface="微软雅黑"/>
              </a:rPr>
              <a:t>（在睡眠</a:t>
            </a:r>
            <a:r>
              <a:rPr lang="en-US" altLang="zh-CN" dirty="0">
                <a:latin typeface="微软雅黑"/>
                <a:ea typeface="微软雅黑"/>
                <a:cs typeface="微软雅黑"/>
              </a:rPr>
              <a:t>/</a:t>
            </a:r>
            <a:r>
              <a:rPr lang="zh-CN" altLang="en-US" dirty="0">
                <a:latin typeface="微软雅黑"/>
                <a:ea typeface="微软雅黑"/>
                <a:cs typeface="微软雅黑"/>
              </a:rPr>
              <a:t>工作状态间快速切换），</a:t>
            </a:r>
            <a:r>
              <a:rPr lang="zh-CN" altLang="en-US" u="sng" dirty="0">
                <a:latin typeface="微软雅黑"/>
                <a:ea typeface="微软雅黑"/>
                <a:cs typeface="微软雅黑"/>
              </a:rPr>
              <a:t>供电电压</a:t>
            </a:r>
            <a:r>
              <a:rPr lang="zh-CN" altLang="en-US" dirty="0">
                <a:latin typeface="微软雅黑"/>
                <a:ea typeface="微软雅黑"/>
                <a:cs typeface="微软雅黑"/>
              </a:rPr>
              <a:t>（长时间工作），</a:t>
            </a:r>
            <a:r>
              <a:rPr lang="zh-CN" altLang="en-US" u="sng" dirty="0">
                <a:latin typeface="微软雅黑"/>
                <a:ea typeface="微软雅黑"/>
                <a:cs typeface="微软雅黑"/>
              </a:rPr>
              <a:t>运算速度</a:t>
            </a:r>
            <a:r>
              <a:rPr lang="zh-CN" altLang="en-US" dirty="0">
                <a:latin typeface="微软雅黑"/>
                <a:ea typeface="微软雅黑"/>
                <a:cs typeface="微软雅黑"/>
              </a:rPr>
              <a:t>和</a:t>
            </a:r>
            <a:r>
              <a:rPr lang="zh-CN" altLang="en-US" u="sng" dirty="0">
                <a:latin typeface="微软雅黑"/>
                <a:ea typeface="微软雅黑"/>
                <a:cs typeface="微软雅黑"/>
              </a:rPr>
              <a:t>内存大小</a:t>
            </a:r>
          </a:p>
          <a:p>
            <a:pPr>
              <a:lnSpc>
                <a:spcPct val="100000"/>
              </a:lnSpc>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15</a:t>
            </a:fld>
            <a:endParaRPr lang="zh-CN" altLang="en-US" dirty="0"/>
          </a:p>
        </p:txBody>
      </p:sp>
      <p:sp>
        <p:nvSpPr>
          <p:cNvPr id="4" name="标题 3"/>
          <p:cNvSpPr>
            <a:spLocks noGrp="1"/>
          </p:cNvSpPr>
          <p:nvPr>
            <p:ph type="title"/>
          </p:nvPr>
        </p:nvSpPr>
        <p:spPr/>
        <p:txBody>
          <a:bodyPr/>
          <a:lstStyle/>
          <a:p>
            <a:r>
              <a:rPr kumimoji="1" lang="zh-CN" altLang="en-US" dirty="0" smtClean="0"/>
              <a:t>硬件平台</a:t>
            </a:r>
            <a:endParaRPr kumimoji="1" lang="zh-CN" altLang="en-US" dirty="0"/>
          </a:p>
        </p:txBody>
      </p:sp>
    </p:spTree>
    <p:extLst>
      <p:ext uri="{BB962C8B-B14F-4D97-AF65-F5344CB8AC3E}">
        <p14:creationId xmlns:p14="http://schemas.microsoft.com/office/powerpoint/2010/main" val="412606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sz="quarter" idx="12"/>
          </p:nvPr>
        </p:nvSpPr>
        <p:spPr/>
        <p:txBody>
          <a:bodyPr/>
          <a:lstStyle/>
          <a:p>
            <a:fld id="{0503CE10-F9D3-4072-A615-6A95AA0B7B65}" type="slidenum">
              <a:rPr lang="zh-CN" altLang="en-US" smtClean="0"/>
              <a:t>16</a:t>
            </a:fld>
            <a:endParaRPr lang="zh-CN" altLang="en-US" dirty="0"/>
          </a:p>
        </p:txBody>
      </p:sp>
      <p:sp>
        <p:nvSpPr>
          <p:cNvPr id="4" name="标题 3"/>
          <p:cNvSpPr>
            <a:spLocks noGrp="1"/>
          </p:cNvSpPr>
          <p:nvPr>
            <p:ph type="title"/>
          </p:nvPr>
        </p:nvSpPr>
        <p:spPr/>
        <p:txBody>
          <a:bodyPr/>
          <a:lstStyle/>
          <a:p>
            <a:r>
              <a:rPr kumimoji="1" lang="zh-CN" altLang="en-US" dirty="0" smtClean="0"/>
              <a:t>常用微处理器及其关键特性</a:t>
            </a:r>
            <a:endParaRPr kumimoji="1" lang="zh-CN" altLang="en-US" dirty="0"/>
          </a:p>
        </p:txBody>
      </p:sp>
      <p:pic>
        <p:nvPicPr>
          <p:cNvPr id="5" name="图片 4" descr="图片6.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8135" y="1623331"/>
            <a:ext cx="7278008" cy="4893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00420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marL="0" indent="0">
              <a:lnSpc>
                <a:spcPct val="100000"/>
              </a:lnSpc>
              <a:buNone/>
            </a:pPr>
            <a:r>
              <a:rPr lang="zh-CN" altLang="en-US" dirty="0">
                <a:solidFill>
                  <a:srgbClr val="C00000"/>
                </a:solidFill>
                <a:latin typeface="微软雅黑"/>
                <a:ea typeface="微软雅黑"/>
                <a:cs typeface="微软雅黑"/>
              </a:rPr>
              <a:t>通信芯片</a:t>
            </a:r>
            <a:endParaRPr lang="en-US" altLang="zh-CN" dirty="0">
              <a:solidFill>
                <a:srgbClr val="C00000"/>
              </a:solidFill>
              <a:latin typeface="微软雅黑"/>
              <a:ea typeface="微软雅黑"/>
              <a:cs typeface="微软雅黑"/>
            </a:endParaRPr>
          </a:p>
          <a:p>
            <a:pPr>
              <a:lnSpc>
                <a:spcPct val="100000"/>
              </a:lnSpc>
              <a:buFont typeface="Arial" charset="0"/>
              <a:buChar char="•"/>
            </a:pPr>
            <a:r>
              <a:rPr lang="zh-CN" altLang="en-US" dirty="0">
                <a:latin typeface="微软雅黑"/>
                <a:ea typeface="微软雅黑"/>
                <a:cs typeface="微软雅黑"/>
              </a:rPr>
              <a:t>通信芯片是无线传感节点中重要的组成部分 ，在一个无线传感节点的能量消耗中，通信芯片</a:t>
            </a:r>
            <a:r>
              <a:rPr lang="zh-CN" altLang="en-US" u="sng" dirty="0">
                <a:latin typeface="微软雅黑"/>
                <a:ea typeface="微软雅黑"/>
                <a:cs typeface="微软雅黑"/>
              </a:rPr>
              <a:t>通常消耗能量最多 </a:t>
            </a:r>
            <a:r>
              <a:rPr lang="zh-CN" altLang="en-US" dirty="0">
                <a:latin typeface="微软雅黑"/>
                <a:ea typeface="微软雅黑"/>
                <a:cs typeface="微软雅黑"/>
              </a:rPr>
              <a:t>，在目前常用的</a:t>
            </a:r>
            <a:r>
              <a:rPr lang="en-US" altLang="zh-CN" dirty="0" err="1">
                <a:latin typeface="微软雅黑"/>
                <a:ea typeface="微软雅黑"/>
                <a:cs typeface="微软雅黑"/>
              </a:rPr>
              <a:t>TelosB</a:t>
            </a:r>
            <a:r>
              <a:rPr lang="zh-CN" altLang="en-US" dirty="0">
                <a:latin typeface="微软雅黑"/>
                <a:ea typeface="微软雅黑"/>
                <a:cs typeface="微软雅黑"/>
              </a:rPr>
              <a:t>节点上，</a:t>
            </a:r>
            <a:r>
              <a:rPr lang="en-US" altLang="zh-CN" dirty="0">
                <a:latin typeface="微软雅黑"/>
                <a:ea typeface="微软雅黑"/>
                <a:cs typeface="微软雅黑"/>
              </a:rPr>
              <a:t>CPU</a:t>
            </a:r>
            <a:r>
              <a:rPr lang="zh-CN" altLang="en-US" dirty="0">
                <a:latin typeface="微软雅黑"/>
                <a:ea typeface="微软雅黑"/>
                <a:cs typeface="微软雅黑"/>
              </a:rPr>
              <a:t>在工作状态电流仅</a:t>
            </a:r>
            <a:r>
              <a:rPr lang="en-US" altLang="zh-CN" dirty="0">
                <a:latin typeface="微软雅黑"/>
                <a:ea typeface="微软雅黑"/>
                <a:cs typeface="微软雅黑"/>
              </a:rPr>
              <a:t>500uA</a:t>
            </a:r>
            <a:r>
              <a:rPr lang="zh-CN" altLang="en-US" dirty="0">
                <a:latin typeface="微软雅黑"/>
                <a:ea typeface="微软雅黑"/>
                <a:cs typeface="微软雅黑"/>
              </a:rPr>
              <a:t>，而通信芯片在工作状态电流近</a:t>
            </a:r>
            <a:r>
              <a:rPr lang="en-US" altLang="zh-CN" dirty="0">
                <a:latin typeface="微软雅黑"/>
                <a:ea typeface="微软雅黑"/>
                <a:cs typeface="微软雅黑"/>
              </a:rPr>
              <a:t>20mA</a:t>
            </a:r>
            <a:r>
              <a:rPr lang="zh-CN" altLang="en-US" dirty="0">
                <a:latin typeface="微软雅黑"/>
                <a:ea typeface="微软雅黑"/>
                <a:cs typeface="微软雅黑"/>
              </a:rPr>
              <a:t>。</a:t>
            </a:r>
            <a:r>
              <a:rPr lang="en-US" altLang="zh-CN" dirty="0">
                <a:latin typeface="微软雅黑"/>
                <a:ea typeface="微软雅黑"/>
                <a:cs typeface="微软雅黑"/>
              </a:rPr>
              <a:t> </a:t>
            </a:r>
          </a:p>
          <a:p>
            <a:pPr>
              <a:lnSpc>
                <a:spcPct val="100000"/>
              </a:lnSpc>
              <a:buFont typeface="Arial" charset="0"/>
              <a:buChar char="•"/>
            </a:pPr>
            <a:r>
              <a:rPr lang="zh-CN" altLang="en-US" dirty="0">
                <a:latin typeface="微软雅黑"/>
                <a:ea typeface="微软雅黑"/>
                <a:cs typeface="微软雅黑"/>
              </a:rPr>
              <a:t>低功耗的通信芯片在发送状态和接收状态时消耗的能量差别不大 ，这意味着只要通信芯片开着，都在消耗差不多的能量</a:t>
            </a:r>
          </a:p>
          <a:p>
            <a:pPr>
              <a:lnSpc>
                <a:spcPct val="100000"/>
              </a:lnSpc>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17</a:t>
            </a:fld>
            <a:endParaRPr lang="zh-CN" altLang="en-US" dirty="0"/>
          </a:p>
        </p:txBody>
      </p:sp>
      <p:sp>
        <p:nvSpPr>
          <p:cNvPr id="4" name="标题 3"/>
          <p:cNvSpPr>
            <a:spLocks noGrp="1"/>
          </p:cNvSpPr>
          <p:nvPr>
            <p:ph type="title"/>
          </p:nvPr>
        </p:nvSpPr>
        <p:spPr/>
        <p:txBody>
          <a:bodyPr/>
          <a:lstStyle/>
          <a:p>
            <a:r>
              <a:rPr kumimoji="1" lang="zh-CN" altLang="en-US" dirty="0" smtClean="0"/>
              <a:t>硬件平台</a:t>
            </a:r>
            <a:endParaRPr kumimoji="1" lang="zh-CN" altLang="en-US" dirty="0"/>
          </a:p>
        </p:txBody>
      </p:sp>
    </p:spTree>
    <p:extLst>
      <p:ext uri="{BB962C8B-B14F-4D97-AF65-F5344CB8AC3E}">
        <p14:creationId xmlns:p14="http://schemas.microsoft.com/office/powerpoint/2010/main" val="3544775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marL="0" indent="0">
              <a:lnSpc>
                <a:spcPct val="100000"/>
              </a:lnSpc>
              <a:buNone/>
            </a:pPr>
            <a:r>
              <a:rPr lang="zh-CN" altLang="en-US" dirty="0">
                <a:solidFill>
                  <a:srgbClr val="C00000"/>
                </a:solidFill>
                <a:latin typeface="微软雅黑"/>
                <a:ea typeface="微软雅黑"/>
                <a:cs typeface="微软雅黑"/>
              </a:rPr>
              <a:t>通信芯片（续）</a:t>
            </a:r>
            <a:endParaRPr lang="en-US" altLang="zh-CN" dirty="0">
              <a:solidFill>
                <a:srgbClr val="C00000"/>
              </a:solidFill>
              <a:latin typeface="微软雅黑"/>
              <a:ea typeface="微软雅黑"/>
              <a:cs typeface="微软雅黑"/>
            </a:endParaRPr>
          </a:p>
          <a:p>
            <a:pPr>
              <a:lnSpc>
                <a:spcPct val="100000"/>
              </a:lnSpc>
              <a:buFont typeface="Arial" charset="0"/>
              <a:buChar char="•"/>
            </a:pPr>
            <a:r>
              <a:rPr lang="zh-CN" altLang="en-US" dirty="0">
                <a:latin typeface="微软雅黑"/>
                <a:ea typeface="微软雅黑"/>
                <a:cs typeface="微软雅黑"/>
              </a:rPr>
              <a:t>通信芯片的</a:t>
            </a:r>
            <a:r>
              <a:rPr lang="zh-CN" altLang="en-US" u="sng" dirty="0">
                <a:latin typeface="微软雅黑"/>
                <a:ea typeface="微软雅黑"/>
                <a:cs typeface="微软雅黑"/>
              </a:rPr>
              <a:t>传输距离</a:t>
            </a:r>
            <a:r>
              <a:rPr lang="zh-CN" altLang="en-US" dirty="0">
                <a:latin typeface="微软雅黑"/>
                <a:ea typeface="微软雅黑"/>
                <a:cs typeface="微软雅黑"/>
              </a:rPr>
              <a:t>是选择传感节点的重要指标。发射功率越大，接受灵敏度越高，信号传输距离越远。</a:t>
            </a:r>
            <a:endParaRPr lang="en-US" altLang="zh-CN" dirty="0">
              <a:latin typeface="微软雅黑"/>
              <a:ea typeface="微软雅黑"/>
              <a:cs typeface="微软雅黑"/>
            </a:endParaRPr>
          </a:p>
          <a:p>
            <a:pPr>
              <a:lnSpc>
                <a:spcPct val="100000"/>
              </a:lnSpc>
              <a:buFont typeface="Arial" charset="0"/>
              <a:buChar char="•"/>
            </a:pPr>
            <a:r>
              <a:rPr lang="zh-CN" altLang="en-US" dirty="0">
                <a:latin typeface="微软雅黑"/>
                <a:ea typeface="微软雅黑"/>
                <a:cs typeface="微软雅黑"/>
              </a:rPr>
              <a:t>常用通信芯片：</a:t>
            </a:r>
            <a:endParaRPr lang="en-US" altLang="zh-CN" dirty="0">
              <a:latin typeface="微软雅黑"/>
              <a:ea typeface="微软雅黑"/>
              <a:cs typeface="微软雅黑"/>
            </a:endParaRPr>
          </a:p>
          <a:p>
            <a:pPr lvl="1">
              <a:lnSpc>
                <a:spcPct val="100000"/>
              </a:lnSpc>
              <a:buFont typeface="Arial" charset="0"/>
              <a:buChar char="•"/>
            </a:pPr>
            <a:r>
              <a:rPr lang="en-US" altLang="zh-CN" dirty="0">
                <a:latin typeface="微软雅黑"/>
                <a:ea typeface="微软雅黑"/>
                <a:cs typeface="微软雅黑"/>
              </a:rPr>
              <a:t>CC1000</a:t>
            </a:r>
            <a:r>
              <a:rPr lang="zh-CN" altLang="en-US" dirty="0">
                <a:latin typeface="微软雅黑"/>
                <a:ea typeface="微软雅黑"/>
                <a:cs typeface="微软雅黑"/>
              </a:rPr>
              <a:t>：可工作在</a:t>
            </a:r>
            <a:r>
              <a:rPr lang="en-US" altLang="zh-CN" dirty="0">
                <a:latin typeface="微软雅黑"/>
                <a:ea typeface="微软雅黑"/>
                <a:cs typeface="微软雅黑"/>
              </a:rPr>
              <a:t>433MHz</a:t>
            </a:r>
            <a:r>
              <a:rPr lang="zh-CN" altLang="en-US" dirty="0">
                <a:latin typeface="微软雅黑"/>
                <a:ea typeface="微软雅黑"/>
                <a:cs typeface="微软雅黑"/>
              </a:rPr>
              <a:t>，</a:t>
            </a:r>
            <a:r>
              <a:rPr lang="en-US" altLang="zh-CN" dirty="0">
                <a:latin typeface="微软雅黑"/>
                <a:ea typeface="微软雅黑"/>
                <a:cs typeface="微软雅黑"/>
              </a:rPr>
              <a:t>868MHz</a:t>
            </a:r>
            <a:r>
              <a:rPr lang="zh-CN" altLang="en-US" dirty="0">
                <a:latin typeface="微软雅黑"/>
                <a:ea typeface="微软雅黑"/>
                <a:cs typeface="微软雅黑"/>
              </a:rPr>
              <a:t>和</a:t>
            </a:r>
            <a:r>
              <a:rPr lang="en-US" altLang="zh-CN" dirty="0">
                <a:latin typeface="微软雅黑"/>
                <a:ea typeface="微软雅黑"/>
                <a:cs typeface="微软雅黑"/>
              </a:rPr>
              <a:t>915MHz</a:t>
            </a:r>
            <a:r>
              <a:rPr lang="zh-CN" altLang="en-US" dirty="0">
                <a:latin typeface="微软雅黑"/>
                <a:ea typeface="微软雅黑"/>
                <a:cs typeface="微软雅黑"/>
              </a:rPr>
              <a:t>；采用串口通信模式时速率只能达到</a:t>
            </a:r>
            <a:r>
              <a:rPr lang="en-US" altLang="zh-CN" dirty="0">
                <a:latin typeface="微软雅黑"/>
                <a:ea typeface="微软雅黑"/>
                <a:cs typeface="微软雅黑"/>
              </a:rPr>
              <a:t>19.2Kbps </a:t>
            </a:r>
          </a:p>
          <a:p>
            <a:pPr lvl="1">
              <a:lnSpc>
                <a:spcPct val="100000"/>
              </a:lnSpc>
              <a:buFont typeface="Arial" charset="0"/>
              <a:buChar char="•"/>
            </a:pPr>
            <a:r>
              <a:rPr lang="en-US" altLang="zh-CN" dirty="0">
                <a:latin typeface="微软雅黑"/>
                <a:ea typeface="微软雅黑"/>
                <a:cs typeface="微软雅黑"/>
              </a:rPr>
              <a:t>CC2420</a:t>
            </a:r>
            <a:r>
              <a:rPr lang="zh-CN" altLang="en-US" dirty="0">
                <a:latin typeface="微软雅黑"/>
                <a:ea typeface="微软雅黑"/>
                <a:cs typeface="微软雅黑"/>
              </a:rPr>
              <a:t>：工作频率</a:t>
            </a:r>
            <a:r>
              <a:rPr lang="en-US" altLang="zh-CN" dirty="0">
                <a:latin typeface="微软雅黑"/>
                <a:ea typeface="微软雅黑"/>
                <a:cs typeface="微软雅黑"/>
              </a:rPr>
              <a:t>2.4GHz</a:t>
            </a:r>
            <a:r>
              <a:rPr lang="zh-CN" altLang="en-US" dirty="0">
                <a:latin typeface="微软雅黑"/>
                <a:ea typeface="微软雅黑"/>
                <a:cs typeface="微软雅黑"/>
              </a:rPr>
              <a:t>，是一款完全符合</a:t>
            </a:r>
            <a:r>
              <a:rPr lang="en-US" altLang="zh-CN" dirty="0">
                <a:latin typeface="微软雅黑"/>
                <a:ea typeface="微软雅黑"/>
                <a:cs typeface="微软雅黑"/>
              </a:rPr>
              <a:t>IEEE 802.15.4</a:t>
            </a:r>
            <a:r>
              <a:rPr lang="zh-CN" altLang="en-US" dirty="0">
                <a:latin typeface="微软雅黑"/>
                <a:ea typeface="微软雅黑"/>
                <a:cs typeface="微软雅黑"/>
              </a:rPr>
              <a:t>协议规范的芯片 ；传输率</a:t>
            </a:r>
            <a:r>
              <a:rPr lang="en-US" altLang="zh-CN" dirty="0">
                <a:latin typeface="微软雅黑"/>
                <a:ea typeface="微软雅黑"/>
                <a:cs typeface="微软雅黑"/>
              </a:rPr>
              <a:t>250Kbps</a:t>
            </a:r>
            <a:endParaRPr lang="zh-CN" altLang="en-US" dirty="0">
              <a:latin typeface="微软雅黑"/>
              <a:ea typeface="微软雅黑"/>
              <a:cs typeface="微软雅黑"/>
            </a:endParaRPr>
          </a:p>
          <a:p>
            <a:pPr>
              <a:lnSpc>
                <a:spcPct val="100000"/>
              </a:lnSpc>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18</a:t>
            </a:fld>
            <a:endParaRPr lang="zh-CN" altLang="en-US" dirty="0"/>
          </a:p>
        </p:txBody>
      </p:sp>
      <p:sp>
        <p:nvSpPr>
          <p:cNvPr id="4" name="标题 3"/>
          <p:cNvSpPr>
            <a:spLocks noGrp="1"/>
          </p:cNvSpPr>
          <p:nvPr>
            <p:ph type="title"/>
          </p:nvPr>
        </p:nvSpPr>
        <p:spPr/>
        <p:txBody>
          <a:bodyPr/>
          <a:lstStyle/>
          <a:p>
            <a:r>
              <a:rPr kumimoji="1" lang="zh-CN" altLang="en-US" dirty="0" smtClean="0"/>
              <a:t>硬件平台</a:t>
            </a:r>
            <a:endParaRPr kumimoji="1" lang="zh-CN" altLang="en-US" dirty="0"/>
          </a:p>
        </p:txBody>
      </p:sp>
    </p:spTree>
    <p:extLst>
      <p:ext uri="{BB962C8B-B14F-4D97-AF65-F5344CB8AC3E}">
        <p14:creationId xmlns:p14="http://schemas.microsoft.com/office/powerpoint/2010/main" val="716730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sz="quarter" idx="12"/>
          </p:nvPr>
        </p:nvSpPr>
        <p:spPr/>
        <p:txBody>
          <a:bodyPr/>
          <a:lstStyle/>
          <a:p>
            <a:fld id="{0503CE10-F9D3-4072-A615-6A95AA0B7B65}" type="slidenum">
              <a:rPr lang="zh-CN" altLang="en-US" smtClean="0"/>
              <a:t>19</a:t>
            </a:fld>
            <a:endParaRPr lang="zh-CN" altLang="en-US" dirty="0"/>
          </a:p>
        </p:txBody>
      </p:sp>
      <p:sp>
        <p:nvSpPr>
          <p:cNvPr id="4" name="标题 3"/>
          <p:cNvSpPr>
            <a:spLocks noGrp="1"/>
          </p:cNvSpPr>
          <p:nvPr>
            <p:ph type="title"/>
          </p:nvPr>
        </p:nvSpPr>
        <p:spPr/>
        <p:txBody>
          <a:bodyPr/>
          <a:lstStyle/>
          <a:p>
            <a:r>
              <a:rPr kumimoji="1" lang="zh-CN" altLang="en-US" dirty="0" smtClean="0"/>
              <a:t>常用通信芯片及其关键特性</a:t>
            </a:r>
            <a:endParaRPr kumimoji="1" lang="zh-CN" altLang="en-US" dirty="0"/>
          </a:p>
        </p:txBody>
      </p:sp>
      <p:pic>
        <p:nvPicPr>
          <p:cNvPr id="7" name="图片 5" descr="图片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2178" y="1677761"/>
            <a:ext cx="6608536" cy="47277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3817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85257" y="3112134"/>
            <a:ext cx="6008914" cy="1432561"/>
          </a:xfrm>
        </p:spPr>
        <p:txBody>
          <a:bodyPr>
            <a:normAutofit/>
          </a:bodyPr>
          <a:lstStyle/>
          <a:p>
            <a:pPr marL="0" indent="0">
              <a:buNone/>
            </a:pPr>
            <a:r>
              <a:rPr lang="en-US" altLang="zh-CN" sz="2800" dirty="0"/>
              <a:t>Small is beautiful</a:t>
            </a:r>
            <a:r>
              <a:rPr lang="en-US" altLang="zh-CN" sz="2800"/>
              <a:t>. </a:t>
            </a:r>
            <a:endParaRPr lang="en-US" altLang="zh-CN" sz="2800" smtClean="0"/>
          </a:p>
          <a:p>
            <a:pPr marL="0" indent="0" algn="r">
              <a:buNone/>
            </a:pPr>
            <a:r>
              <a:rPr lang="en-US" altLang="zh-CN" sz="2800" smtClean="0"/>
              <a:t>- </a:t>
            </a:r>
            <a:r>
              <a:rPr lang="en-US" altLang="zh-CN" sz="2800" dirty="0"/>
              <a:t>Jack Ma</a:t>
            </a:r>
            <a:endParaRPr kumimoji="1" lang="zh-CN" altLang="en-US" sz="2800"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a:t>
            </a:fld>
            <a:endParaRPr lang="zh-CN" altLang="en-US" dirty="0"/>
          </a:p>
        </p:txBody>
      </p:sp>
      <p:sp>
        <p:nvSpPr>
          <p:cNvPr id="4" name="标题 3"/>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3885252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marL="0" indent="0">
              <a:lnSpc>
                <a:spcPct val="100000"/>
              </a:lnSpc>
              <a:buNone/>
            </a:pPr>
            <a:r>
              <a:rPr lang="zh-CN" altLang="en-US" dirty="0">
                <a:solidFill>
                  <a:srgbClr val="C00000"/>
                </a:solidFill>
                <a:latin typeface="微软雅黑"/>
                <a:ea typeface="微软雅黑"/>
                <a:cs typeface="微软雅黑"/>
              </a:rPr>
              <a:t>供能装置</a:t>
            </a:r>
            <a:endParaRPr lang="en-US" altLang="zh-CN" dirty="0">
              <a:solidFill>
                <a:srgbClr val="C00000"/>
              </a:solidFill>
              <a:latin typeface="微软雅黑"/>
              <a:ea typeface="微软雅黑"/>
              <a:cs typeface="微软雅黑"/>
            </a:endParaRPr>
          </a:p>
          <a:p>
            <a:pPr>
              <a:lnSpc>
                <a:spcPct val="100000"/>
              </a:lnSpc>
              <a:buFont typeface="Arial" charset="0"/>
              <a:buChar char="•"/>
            </a:pPr>
            <a:r>
              <a:rPr lang="zh-CN" altLang="en-US" dirty="0">
                <a:latin typeface="微软雅黑"/>
                <a:ea typeface="微软雅黑"/>
                <a:cs typeface="微软雅黑"/>
              </a:rPr>
              <a:t>采用</a:t>
            </a:r>
            <a:r>
              <a:rPr lang="zh-CN" altLang="en-US" u="sng" dirty="0">
                <a:latin typeface="微软雅黑"/>
                <a:ea typeface="微软雅黑"/>
                <a:cs typeface="微软雅黑"/>
              </a:rPr>
              <a:t>电池供电</a:t>
            </a:r>
            <a:r>
              <a:rPr lang="zh-CN" altLang="en-US" dirty="0">
                <a:latin typeface="微软雅黑"/>
                <a:ea typeface="微软雅黑"/>
                <a:cs typeface="微软雅黑"/>
              </a:rPr>
              <a:t>，使得节点</a:t>
            </a:r>
            <a:r>
              <a:rPr lang="zh-CN" altLang="en-US" u="sng" dirty="0">
                <a:latin typeface="微软雅黑"/>
                <a:ea typeface="微软雅黑"/>
                <a:cs typeface="微软雅黑"/>
              </a:rPr>
              <a:t>容易部署</a:t>
            </a:r>
            <a:r>
              <a:rPr lang="zh-CN" altLang="en-US" dirty="0">
                <a:latin typeface="微软雅黑"/>
                <a:ea typeface="微软雅黑"/>
                <a:cs typeface="微软雅黑"/>
              </a:rPr>
              <a:t>。但由于电压、环境等变化，</a:t>
            </a:r>
            <a:r>
              <a:rPr lang="zh-CN" altLang="en-US" u="sng" dirty="0">
                <a:latin typeface="微软雅黑"/>
                <a:ea typeface="微软雅黑"/>
                <a:cs typeface="微软雅黑"/>
              </a:rPr>
              <a:t>电池容量并不能被完全利用</a:t>
            </a:r>
            <a:r>
              <a:rPr lang="zh-CN" altLang="en-US" dirty="0">
                <a:latin typeface="微软雅黑"/>
                <a:ea typeface="微软雅黑"/>
                <a:cs typeface="微软雅黑"/>
              </a:rPr>
              <a:t>。</a:t>
            </a:r>
            <a:endParaRPr lang="en-US" altLang="zh-CN" dirty="0">
              <a:latin typeface="微软雅黑"/>
              <a:ea typeface="微软雅黑"/>
              <a:cs typeface="微软雅黑"/>
            </a:endParaRPr>
          </a:p>
          <a:p>
            <a:pPr>
              <a:lnSpc>
                <a:spcPct val="100000"/>
              </a:lnSpc>
              <a:buFont typeface="Arial" charset="0"/>
              <a:buChar char="•"/>
            </a:pPr>
            <a:r>
              <a:rPr lang="zh-CN" altLang="en-US" dirty="0">
                <a:latin typeface="微软雅黑"/>
                <a:ea typeface="微软雅黑"/>
                <a:cs typeface="微软雅黑"/>
              </a:rPr>
              <a:t>可再生能量，如太阳能。可再生能源存储能量有两种方式：</a:t>
            </a:r>
            <a:r>
              <a:rPr lang="zh-CN" altLang="en-US" u="sng" dirty="0">
                <a:latin typeface="微软雅黑"/>
                <a:ea typeface="微软雅黑"/>
                <a:cs typeface="微软雅黑"/>
              </a:rPr>
              <a:t>充电电池</a:t>
            </a:r>
            <a:r>
              <a:rPr lang="zh-CN" altLang="en-US" dirty="0">
                <a:latin typeface="微软雅黑"/>
                <a:ea typeface="微软雅黑"/>
                <a:cs typeface="微软雅黑"/>
              </a:rPr>
              <a:t>，自放电较少，电能利用会比较高，但充电的效率较低，且充电次数有限； </a:t>
            </a:r>
            <a:r>
              <a:rPr lang="zh-CN" altLang="en-US" u="sng" dirty="0">
                <a:latin typeface="微软雅黑"/>
                <a:ea typeface="微软雅黑"/>
                <a:cs typeface="微软雅黑"/>
              </a:rPr>
              <a:t>超电容</a:t>
            </a:r>
            <a:r>
              <a:rPr lang="zh-CN" altLang="en-US" dirty="0">
                <a:latin typeface="微软雅黑"/>
                <a:ea typeface="微软雅黑"/>
                <a:cs typeface="微软雅黑"/>
              </a:rPr>
              <a:t>，充电效率高，充电次数可达</a:t>
            </a:r>
            <a:r>
              <a:rPr lang="en-US" altLang="zh-CN" dirty="0">
                <a:latin typeface="微软雅黑"/>
                <a:ea typeface="微软雅黑"/>
                <a:cs typeface="微软雅黑"/>
              </a:rPr>
              <a:t>100</a:t>
            </a:r>
            <a:r>
              <a:rPr lang="zh-CN" altLang="en-US" dirty="0">
                <a:latin typeface="微软雅黑"/>
                <a:ea typeface="微软雅黑"/>
                <a:cs typeface="微软雅黑"/>
              </a:rPr>
              <a:t>万次，且不易受温度，振动等因素的影响。 </a:t>
            </a: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20</a:t>
            </a:fld>
            <a:endParaRPr lang="zh-CN" altLang="en-US" dirty="0"/>
          </a:p>
        </p:txBody>
      </p:sp>
      <p:sp>
        <p:nvSpPr>
          <p:cNvPr id="4" name="标题 3"/>
          <p:cNvSpPr>
            <a:spLocks noGrp="1"/>
          </p:cNvSpPr>
          <p:nvPr>
            <p:ph type="title"/>
          </p:nvPr>
        </p:nvSpPr>
        <p:spPr/>
        <p:txBody>
          <a:bodyPr/>
          <a:lstStyle/>
          <a:p>
            <a:r>
              <a:rPr kumimoji="1" lang="zh-CN" altLang="en-US" dirty="0" smtClean="0"/>
              <a:t>硬件平台</a:t>
            </a:r>
            <a:endParaRPr kumimoji="1" lang="zh-CN" altLang="en-US" dirty="0"/>
          </a:p>
        </p:txBody>
      </p:sp>
    </p:spTree>
    <p:extLst>
      <p:ext uri="{BB962C8B-B14F-4D97-AF65-F5344CB8AC3E}">
        <p14:creationId xmlns:p14="http://schemas.microsoft.com/office/powerpoint/2010/main" val="305108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solidFill>
                  <a:schemeClr val="tx1">
                    <a:lumMod val="95000"/>
                    <a:lumOff val="5000"/>
                  </a:schemeClr>
                </a:solidFill>
                <a:latin typeface="微软雅黑"/>
                <a:ea typeface="微软雅黑"/>
                <a:cs typeface="微软雅黑"/>
              </a:rPr>
              <a:t>3</a:t>
            </a:r>
            <a:r>
              <a:rPr lang="en-US" altLang="zh-CN" dirty="0">
                <a:solidFill>
                  <a:schemeClr val="tx1">
                    <a:lumMod val="95000"/>
                    <a:lumOff val="5000"/>
                  </a:schemeClr>
                </a:solidFill>
                <a:latin typeface="微软雅黑"/>
                <a:ea typeface="微软雅黑"/>
                <a:cs typeface="微软雅黑"/>
              </a:rPr>
              <a:t>.1 </a:t>
            </a:r>
            <a:r>
              <a:rPr lang="zh-CN" altLang="en-US" dirty="0">
                <a:solidFill>
                  <a:schemeClr val="tx1">
                    <a:lumMod val="95000"/>
                    <a:lumOff val="5000"/>
                  </a:schemeClr>
                </a:solidFill>
                <a:latin typeface="微软雅黑"/>
                <a:ea typeface="微软雅黑"/>
                <a:cs typeface="微软雅黑"/>
              </a:rPr>
              <a:t>发展历史</a:t>
            </a:r>
            <a:endParaRPr lang="en-US" altLang="zh-CN" dirty="0">
              <a:solidFill>
                <a:schemeClr val="tx1">
                  <a:lumMod val="95000"/>
                  <a:lumOff val="5000"/>
                </a:schemeClr>
              </a:solidFill>
              <a:latin typeface="微软雅黑"/>
              <a:ea typeface="微软雅黑"/>
              <a:cs typeface="微软雅黑"/>
            </a:endParaRPr>
          </a:p>
          <a:p>
            <a:pPr lvl="2"/>
            <a:endParaRPr lang="en-US" altLang="zh-CN" dirty="0">
              <a:solidFill>
                <a:srgbClr val="0D0D0D"/>
              </a:solidFill>
              <a:latin typeface="微软雅黑"/>
              <a:ea typeface="微软雅黑"/>
              <a:cs typeface="微软雅黑"/>
            </a:endParaRPr>
          </a:p>
          <a:p>
            <a:r>
              <a:rPr lang="zh-CN" altLang="zh-CN" dirty="0">
                <a:solidFill>
                  <a:schemeClr val="tx1">
                    <a:lumMod val="95000"/>
                    <a:lumOff val="5000"/>
                  </a:schemeClr>
                </a:solidFill>
                <a:latin typeface="微软雅黑"/>
                <a:ea typeface="微软雅黑"/>
                <a:cs typeface="微软雅黑"/>
              </a:rPr>
              <a:t>3</a:t>
            </a:r>
            <a:r>
              <a:rPr lang="en-US" altLang="zh-CN" dirty="0">
                <a:solidFill>
                  <a:schemeClr val="tx1">
                    <a:lumMod val="95000"/>
                    <a:lumOff val="5000"/>
                  </a:schemeClr>
                </a:solidFill>
                <a:latin typeface="微软雅黑"/>
                <a:ea typeface="微软雅黑"/>
                <a:cs typeface="微软雅黑"/>
              </a:rPr>
              <a:t>.2 </a:t>
            </a:r>
            <a:r>
              <a:rPr lang="zh-CN" altLang="en-US" dirty="0">
                <a:solidFill>
                  <a:schemeClr val="tx1">
                    <a:lumMod val="95000"/>
                    <a:lumOff val="5000"/>
                  </a:schemeClr>
                </a:solidFill>
                <a:latin typeface="微软雅黑"/>
                <a:ea typeface="微软雅黑"/>
                <a:cs typeface="微软雅黑"/>
              </a:rPr>
              <a:t>硬件平台</a:t>
            </a:r>
            <a:endParaRPr lang="en-US" altLang="zh-CN" dirty="0">
              <a:solidFill>
                <a:schemeClr val="tx1">
                  <a:lumMod val="95000"/>
                  <a:lumOff val="5000"/>
                </a:schemeClr>
              </a:solidFill>
              <a:latin typeface="微软雅黑"/>
              <a:ea typeface="微软雅黑"/>
              <a:cs typeface="微软雅黑"/>
            </a:endParaRPr>
          </a:p>
          <a:p>
            <a:pPr lvl="2"/>
            <a:endParaRPr lang="en-US" altLang="zh-CN" dirty="0">
              <a:solidFill>
                <a:srgbClr val="0D0D0D"/>
              </a:solidFill>
              <a:latin typeface="微软雅黑"/>
              <a:ea typeface="微软雅黑"/>
              <a:cs typeface="微软雅黑"/>
            </a:endParaRPr>
          </a:p>
          <a:p>
            <a:r>
              <a:rPr lang="en-US" altLang="zh-CN" sz="2800" dirty="0">
                <a:solidFill>
                  <a:srgbClr val="C00000"/>
                </a:solidFill>
                <a:latin typeface="微软雅黑"/>
                <a:ea typeface="微软雅黑"/>
                <a:cs typeface="微软雅黑"/>
              </a:rPr>
              <a:t>3.3 </a:t>
            </a:r>
            <a:r>
              <a:rPr lang="zh-CN" altLang="en-US" sz="2800" dirty="0" smtClean="0">
                <a:solidFill>
                  <a:srgbClr val="C00000"/>
                </a:solidFill>
                <a:latin typeface="微软雅黑"/>
                <a:ea typeface="微软雅黑"/>
                <a:cs typeface="微软雅黑"/>
              </a:rPr>
              <a:t>操作系统</a:t>
            </a:r>
            <a:endParaRPr lang="en-US" altLang="zh-CN" sz="2800" dirty="0">
              <a:solidFill>
                <a:srgbClr val="C00000"/>
              </a:solidFill>
              <a:latin typeface="微软雅黑"/>
              <a:ea typeface="微软雅黑"/>
              <a:cs typeface="微软雅黑"/>
            </a:endParaRPr>
          </a:p>
          <a:p>
            <a:pPr lvl="1"/>
            <a:endParaRPr lang="en-US" altLang="zh-CN" dirty="0">
              <a:solidFill>
                <a:srgbClr val="0D0D0D"/>
              </a:solidFill>
              <a:latin typeface="微软雅黑"/>
              <a:ea typeface="微软雅黑"/>
              <a:cs typeface="微软雅黑"/>
            </a:endParaRPr>
          </a:p>
          <a:p>
            <a:r>
              <a:rPr lang="zh-CN" altLang="zh-CN" dirty="0">
                <a:solidFill>
                  <a:srgbClr val="0D0D0D"/>
                </a:solidFill>
                <a:latin typeface="微软雅黑"/>
                <a:ea typeface="微软雅黑"/>
                <a:cs typeface="微软雅黑"/>
              </a:rPr>
              <a:t>3</a:t>
            </a:r>
            <a:r>
              <a:rPr lang="en-US" altLang="zh-CN" dirty="0">
                <a:solidFill>
                  <a:srgbClr val="0D0D0D"/>
                </a:solidFill>
                <a:latin typeface="微软雅黑"/>
                <a:ea typeface="微软雅黑"/>
                <a:cs typeface="微软雅黑"/>
              </a:rPr>
              <a:t>.4 </a:t>
            </a:r>
            <a:r>
              <a:rPr lang="zh-CN" altLang="en-US" dirty="0">
                <a:solidFill>
                  <a:srgbClr val="0D0D0D"/>
                </a:solidFill>
                <a:latin typeface="微软雅黑"/>
                <a:ea typeface="微软雅黑"/>
                <a:cs typeface="微软雅黑"/>
              </a:rPr>
              <a:t>组网技术</a:t>
            </a:r>
            <a:endParaRPr lang="en-US" altLang="zh-CN" dirty="0">
              <a:solidFill>
                <a:srgbClr val="0D0D0D"/>
              </a:solidFill>
              <a:latin typeface="微软雅黑"/>
              <a:ea typeface="微软雅黑"/>
              <a:cs typeface="微软雅黑"/>
            </a:endParaRPr>
          </a:p>
          <a:p>
            <a:pPr lvl="1"/>
            <a:endParaRPr lang="en-US" altLang="zh-CN" dirty="0">
              <a:solidFill>
                <a:srgbClr val="0D0D0D"/>
              </a:solidFill>
              <a:latin typeface="微软雅黑"/>
              <a:ea typeface="微软雅黑"/>
              <a:cs typeface="微软雅黑"/>
            </a:endParaRPr>
          </a:p>
          <a:p>
            <a:r>
              <a:rPr lang="zh-CN" altLang="zh-CN" dirty="0">
                <a:solidFill>
                  <a:srgbClr val="0D0D0D"/>
                </a:solidFill>
                <a:latin typeface="微软雅黑"/>
                <a:ea typeface="微软雅黑"/>
                <a:cs typeface="微软雅黑"/>
              </a:rPr>
              <a:t>3</a:t>
            </a:r>
            <a:r>
              <a:rPr lang="en-US" altLang="zh-CN" dirty="0" smtClean="0">
                <a:solidFill>
                  <a:srgbClr val="0D0D0D"/>
                </a:solidFill>
                <a:latin typeface="微软雅黑"/>
                <a:ea typeface="微软雅黑"/>
                <a:cs typeface="微软雅黑"/>
              </a:rPr>
              <a:t>.5 </a:t>
            </a:r>
            <a:r>
              <a:rPr lang="zh-CN" altLang="en-US" dirty="0" smtClean="0">
                <a:solidFill>
                  <a:srgbClr val="0D0D0D"/>
                </a:solidFill>
                <a:latin typeface="微软雅黑"/>
                <a:ea typeface="微软雅黑"/>
                <a:cs typeface="微软雅黑"/>
              </a:rPr>
              <a:t>传感</a:t>
            </a:r>
            <a:r>
              <a:rPr lang="zh-CN" altLang="en-US" dirty="0">
                <a:solidFill>
                  <a:srgbClr val="0D0D0D"/>
                </a:solidFill>
                <a:latin typeface="微软雅黑"/>
                <a:ea typeface="微软雅黑"/>
                <a:cs typeface="微软雅黑"/>
              </a:rPr>
              <a:t>网发展前景</a:t>
            </a:r>
            <a:endParaRPr lang="en-US" altLang="zh-CN" dirty="0">
              <a:solidFill>
                <a:srgbClr val="0D0D0D"/>
              </a:solidFill>
              <a:latin typeface="微软雅黑"/>
              <a:ea typeface="微软雅黑"/>
              <a:cs typeface="微软雅黑"/>
            </a:endParaRPr>
          </a:p>
          <a:p>
            <a:endParaRPr kumimoji="1" lang="zh-CN" altLang="en-US" dirty="0"/>
          </a:p>
          <a:p>
            <a:endParaRPr kumimoji="1" lang="zh-CN" altLang="en-US" dirty="0"/>
          </a:p>
          <a:p>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21</a:t>
            </a:fld>
            <a:endParaRPr lang="zh-CN" altLang="en-US" dirty="0"/>
          </a:p>
        </p:txBody>
      </p:sp>
      <p:sp>
        <p:nvSpPr>
          <p:cNvPr id="4" name="标题 3"/>
          <p:cNvSpPr>
            <a:spLocks noGrp="1"/>
          </p:cNvSpPr>
          <p:nvPr>
            <p:ph type="title"/>
          </p:nvPr>
        </p:nvSpPr>
        <p:spPr/>
        <p:txBody>
          <a:bodyPr/>
          <a:lstStyle/>
          <a:p>
            <a:r>
              <a:rPr kumimoji="1" lang="zh-CN" altLang="en-US" dirty="0" smtClean="0"/>
              <a:t>本章内容</a:t>
            </a:r>
            <a:endParaRPr kumimoji="1" lang="zh-CN" altLang="en-US" dirty="0"/>
          </a:p>
        </p:txBody>
      </p:sp>
    </p:spTree>
    <p:extLst>
      <p:ext uri="{BB962C8B-B14F-4D97-AF65-F5344CB8AC3E}">
        <p14:creationId xmlns:p14="http://schemas.microsoft.com/office/powerpoint/2010/main" val="4174372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节点操作系统是</a:t>
            </a:r>
            <a:r>
              <a:rPr kumimoji="1" lang="zh-CN" altLang="en-US" u="sng" dirty="0" smtClean="0"/>
              <a:t>微型化</a:t>
            </a:r>
            <a:r>
              <a:rPr kumimoji="1" lang="zh-CN" altLang="en-US" dirty="0" smtClean="0"/>
              <a:t>的。</a:t>
            </a:r>
            <a:endParaRPr kumimoji="1" lang="en-US" altLang="zh-CN" dirty="0" smtClean="0"/>
          </a:p>
          <a:p>
            <a:r>
              <a:rPr kumimoji="1" lang="zh-CN" altLang="en-US" dirty="0" smtClean="0"/>
              <a:t>节点操作系统区别于传统操作系统的主要特点是：</a:t>
            </a:r>
            <a:endParaRPr kumimoji="1" lang="en-US" altLang="zh-CN" dirty="0" smtClean="0"/>
          </a:p>
          <a:p>
            <a:pPr lvl="1"/>
            <a:r>
              <a:rPr kumimoji="1" lang="zh-CN" altLang="en-US" dirty="0" smtClean="0">
                <a:solidFill>
                  <a:srgbClr val="C00000"/>
                </a:solidFill>
              </a:rPr>
              <a:t>硬件平台资源极其有限</a:t>
            </a:r>
            <a:endParaRPr kumimoji="1" lang="zh-CN" altLang="en-US" dirty="0">
              <a:solidFill>
                <a:srgbClr val="C00000"/>
              </a:solidFill>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22</a:t>
            </a:fld>
            <a:endParaRPr lang="zh-CN" altLang="en-US" dirty="0"/>
          </a:p>
        </p:txBody>
      </p:sp>
      <p:sp>
        <p:nvSpPr>
          <p:cNvPr id="4" name="标题 3"/>
          <p:cNvSpPr>
            <a:spLocks noGrp="1"/>
          </p:cNvSpPr>
          <p:nvPr>
            <p:ph type="title"/>
          </p:nvPr>
        </p:nvSpPr>
        <p:spPr/>
        <p:txBody>
          <a:bodyPr/>
          <a:lstStyle/>
          <a:p>
            <a:r>
              <a:rPr kumimoji="1" lang="zh-CN" altLang="en-US" dirty="0" smtClean="0"/>
              <a:t>节点操作系统</a:t>
            </a:r>
            <a:r>
              <a:rPr kumimoji="1" lang="en-US" altLang="zh-CN" dirty="0" smtClean="0"/>
              <a:t/>
            </a:r>
            <a:br>
              <a:rPr kumimoji="1" lang="en-US" altLang="zh-CN" dirty="0" smtClean="0"/>
            </a:br>
            <a:r>
              <a:rPr kumimoji="1" lang="en-US" altLang="zh-CN" dirty="0"/>
              <a:t>	</a:t>
            </a:r>
            <a:r>
              <a:rPr kumimoji="1" lang="en-US" altLang="zh-CN" dirty="0" smtClean="0"/>
              <a:t>	VS</a:t>
            </a:r>
            <a:r>
              <a:rPr kumimoji="1" lang="zh-CN" altLang="en-US" dirty="0" smtClean="0"/>
              <a:t>其他操作系统</a:t>
            </a:r>
            <a:endParaRPr kumimoji="1" lang="zh-CN" altLang="en-US" dirty="0"/>
          </a:p>
        </p:txBody>
      </p:sp>
      <p:pic>
        <p:nvPicPr>
          <p:cNvPr id="5" name="图片 19" descr="图片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4143" y="2871559"/>
            <a:ext cx="6715125" cy="3768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33677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a:lnSpc>
                <a:spcPct val="100000"/>
              </a:lnSpc>
            </a:pPr>
            <a:r>
              <a:rPr lang="en-US" altLang="zh-CN" dirty="0" err="1">
                <a:latin typeface="微软雅黑"/>
                <a:ea typeface="微软雅黑"/>
                <a:cs typeface="微软雅黑"/>
              </a:rPr>
              <a:t>TinyOS</a:t>
            </a:r>
            <a:r>
              <a:rPr lang="zh-CN" altLang="en-US" dirty="0">
                <a:latin typeface="微软雅黑"/>
                <a:ea typeface="微软雅黑"/>
                <a:cs typeface="微软雅黑"/>
              </a:rPr>
              <a:t>由加州伯</a:t>
            </a:r>
            <a:r>
              <a:rPr lang="zh-CN" altLang="en-US" dirty="0" smtClean="0">
                <a:latin typeface="微软雅黑"/>
                <a:ea typeface="微软雅黑"/>
                <a:cs typeface="微软雅黑"/>
              </a:rPr>
              <a:t>克利分校</a:t>
            </a:r>
            <a:r>
              <a:rPr lang="zh-CN" altLang="en-US" dirty="0">
                <a:latin typeface="微软雅黑"/>
                <a:ea typeface="微软雅黑"/>
                <a:cs typeface="微软雅黑"/>
              </a:rPr>
              <a:t>开发</a:t>
            </a:r>
            <a:r>
              <a:rPr lang="en-US" altLang="zh-CN" dirty="0">
                <a:latin typeface="微软雅黑"/>
                <a:ea typeface="微软雅黑"/>
                <a:cs typeface="微软雅黑"/>
              </a:rPr>
              <a:t>,</a:t>
            </a:r>
            <a:r>
              <a:rPr lang="zh-CN" altLang="en-US" dirty="0">
                <a:latin typeface="微软雅黑"/>
                <a:ea typeface="微软雅黑"/>
                <a:cs typeface="微软雅黑"/>
              </a:rPr>
              <a:t>是目前无线传感网络研究领域使用最为广泛的</a:t>
            </a:r>
            <a:r>
              <a:rPr lang="en-US" altLang="zh-CN" dirty="0">
                <a:latin typeface="微软雅黑"/>
                <a:ea typeface="微软雅黑"/>
                <a:cs typeface="微软雅黑"/>
              </a:rPr>
              <a:t>OS (</a:t>
            </a:r>
            <a:r>
              <a:rPr lang="en-US" altLang="zh-CN" dirty="0">
                <a:latin typeface="微软雅黑"/>
                <a:ea typeface="微软雅黑"/>
                <a:cs typeface="微软雅黑"/>
                <a:hlinkClick r:id="rId2"/>
              </a:rPr>
              <a:t>http://www.tinyos.net</a:t>
            </a:r>
            <a:r>
              <a:rPr lang="en-US" altLang="zh-CN" dirty="0">
                <a:latin typeface="微软雅黑"/>
                <a:ea typeface="微软雅黑"/>
                <a:cs typeface="微软雅黑"/>
              </a:rPr>
              <a:t>)</a:t>
            </a:r>
          </a:p>
          <a:p>
            <a:pPr>
              <a:lnSpc>
                <a:spcPct val="100000"/>
              </a:lnSpc>
            </a:pPr>
            <a:r>
              <a:rPr lang="en-US" altLang="zh-CN" dirty="0" err="1">
                <a:latin typeface="微软雅黑"/>
                <a:ea typeface="微软雅黑"/>
                <a:cs typeface="微软雅黑"/>
              </a:rPr>
              <a:t>TinyOS</a:t>
            </a:r>
            <a:r>
              <a:rPr lang="zh-CN" altLang="en-US" dirty="0">
                <a:latin typeface="微软雅黑"/>
                <a:ea typeface="微软雅黑"/>
                <a:cs typeface="微软雅黑"/>
              </a:rPr>
              <a:t>开发语言：</a:t>
            </a:r>
            <a:r>
              <a:rPr lang="en-US" altLang="zh-CN" dirty="0" err="1">
                <a:latin typeface="微软雅黑"/>
                <a:ea typeface="微软雅黑"/>
                <a:cs typeface="微软雅黑"/>
              </a:rPr>
              <a:t>nesC</a:t>
            </a:r>
            <a:endParaRPr lang="en-US" altLang="zh-CN" dirty="0">
              <a:latin typeface="微软雅黑"/>
              <a:ea typeface="微软雅黑"/>
              <a:cs typeface="微软雅黑"/>
            </a:endParaRPr>
          </a:p>
          <a:p>
            <a:pPr lvl="1">
              <a:lnSpc>
                <a:spcPct val="100000"/>
              </a:lnSpc>
              <a:buFont typeface="Arial" charset="0"/>
              <a:buChar char="•"/>
            </a:pPr>
            <a:r>
              <a:rPr lang="en-US" altLang="zh-CN" dirty="0" err="1">
                <a:latin typeface="微软雅黑"/>
                <a:ea typeface="微软雅黑"/>
                <a:cs typeface="微软雅黑"/>
              </a:rPr>
              <a:t>nesC</a:t>
            </a:r>
            <a:r>
              <a:rPr lang="zh-CN" altLang="en-US" dirty="0">
                <a:latin typeface="微软雅黑"/>
                <a:ea typeface="微软雅黑"/>
                <a:cs typeface="微软雅黑"/>
              </a:rPr>
              <a:t>语言是专门为资源极其受限、硬件平台多样化的传感节点设计的开发语言 </a:t>
            </a:r>
            <a:endParaRPr lang="en-US" altLang="zh-CN" dirty="0">
              <a:latin typeface="微软雅黑"/>
              <a:ea typeface="微软雅黑"/>
              <a:cs typeface="微软雅黑"/>
            </a:endParaRPr>
          </a:p>
          <a:p>
            <a:pPr lvl="1">
              <a:lnSpc>
                <a:spcPct val="100000"/>
              </a:lnSpc>
              <a:buFont typeface="Arial" charset="0"/>
              <a:buChar char="•"/>
            </a:pPr>
            <a:r>
              <a:rPr lang="zh-CN" altLang="en-US" dirty="0">
                <a:latin typeface="微软雅黑"/>
                <a:ea typeface="微软雅黑"/>
                <a:cs typeface="微软雅黑"/>
              </a:rPr>
              <a:t>使用</a:t>
            </a:r>
            <a:r>
              <a:rPr lang="en-US" altLang="zh-CN" dirty="0" err="1">
                <a:latin typeface="微软雅黑"/>
                <a:ea typeface="微软雅黑"/>
                <a:cs typeface="微软雅黑"/>
              </a:rPr>
              <a:t>nesC</a:t>
            </a:r>
            <a:r>
              <a:rPr lang="zh-CN" altLang="en-US" dirty="0">
                <a:latin typeface="微软雅黑"/>
                <a:ea typeface="微软雅黑"/>
                <a:cs typeface="微软雅黑"/>
              </a:rPr>
              <a:t>编写的应用程序是基于组件的 </a:t>
            </a:r>
          </a:p>
          <a:p>
            <a:pPr lvl="1">
              <a:lnSpc>
                <a:spcPct val="100000"/>
              </a:lnSpc>
              <a:buFont typeface="Arial" charset="0"/>
              <a:buChar char="•"/>
            </a:pPr>
            <a:r>
              <a:rPr lang="zh-CN" altLang="en-US" dirty="0">
                <a:latin typeface="微软雅黑"/>
                <a:ea typeface="微软雅黑"/>
                <a:cs typeface="微软雅黑"/>
              </a:rPr>
              <a:t>组件之间的交互必须通过使用接口 </a:t>
            </a:r>
          </a:p>
          <a:p>
            <a:pPr lvl="1">
              <a:lnSpc>
                <a:spcPct val="100000"/>
              </a:lnSpc>
              <a:buFont typeface="Arial" charset="0"/>
              <a:buChar char="•"/>
            </a:pPr>
            <a:r>
              <a:rPr lang="zh-CN" altLang="en-US" dirty="0">
                <a:latin typeface="微软雅黑"/>
                <a:ea typeface="微软雅黑"/>
                <a:cs typeface="微软雅黑"/>
              </a:rPr>
              <a:t>用</a:t>
            </a:r>
            <a:r>
              <a:rPr lang="en-US" altLang="zh-CN" dirty="0" err="1">
                <a:latin typeface="微软雅黑"/>
                <a:ea typeface="微软雅黑"/>
                <a:cs typeface="微软雅黑"/>
              </a:rPr>
              <a:t>nesC</a:t>
            </a:r>
            <a:r>
              <a:rPr lang="zh-CN" altLang="en-US" dirty="0">
                <a:latin typeface="微软雅黑"/>
                <a:ea typeface="微软雅黑"/>
                <a:cs typeface="微软雅黑"/>
              </a:rPr>
              <a:t>编写的应用程序一般有一个最顶层的配置文件 </a:t>
            </a:r>
          </a:p>
          <a:p>
            <a:pPr>
              <a:lnSpc>
                <a:spcPct val="100000"/>
              </a:lnSpc>
              <a:buFont typeface="Arial" charset="0"/>
              <a:buChar char="•"/>
            </a:pPr>
            <a:endParaRPr lang="en-US" altLang="zh-CN" dirty="0">
              <a:latin typeface="微软雅黑"/>
              <a:ea typeface="微软雅黑"/>
              <a:cs typeface="微软雅黑"/>
            </a:endParaRPr>
          </a:p>
          <a:p>
            <a:pPr>
              <a:lnSpc>
                <a:spcPct val="100000"/>
              </a:lnSpc>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23</a:t>
            </a:fld>
            <a:endParaRPr lang="zh-CN" altLang="en-US" dirty="0"/>
          </a:p>
        </p:txBody>
      </p:sp>
      <p:sp>
        <p:nvSpPr>
          <p:cNvPr id="4" name="标题 3"/>
          <p:cNvSpPr>
            <a:spLocks noGrp="1"/>
          </p:cNvSpPr>
          <p:nvPr>
            <p:ph type="title"/>
          </p:nvPr>
        </p:nvSpPr>
        <p:spPr/>
        <p:txBody>
          <a:bodyPr/>
          <a:lstStyle/>
          <a:p>
            <a:r>
              <a:rPr kumimoji="1" lang="en-US" altLang="zh-CN" dirty="0" err="1" smtClean="0"/>
              <a:t>TinyOS</a:t>
            </a:r>
            <a:endParaRPr kumimoji="1" lang="zh-CN" altLang="en-US" dirty="0"/>
          </a:p>
        </p:txBody>
      </p:sp>
      <p:pic>
        <p:nvPicPr>
          <p:cNvPr id="5" name="图片 4"/>
          <p:cNvPicPr>
            <a:picLocks noChangeAspect="1"/>
          </p:cNvPicPr>
          <p:nvPr/>
        </p:nvPicPr>
        <p:blipFill>
          <a:blip r:embed="rId3"/>
          <a:stretch>
            <a:fillRect/>
          </a:stretch>
        </p:blipFill>
        <p:spPr>
          <a:xfrm>
            <a:off x="2371133" y="5102128"/>
            <a:ext cx="4041033" cy="1545438"/>
          </a:xfrm>
          <a:prstGeom prst="rect">
            <a:avLst/>
          </a:prstGeom>
        </p:spPr>
      </p:pic>
    </p:spTree>
    <p:extLst>
      <p:ext uri="{BB962C8B-B14F-4D97-AF65-F5344CB8AC3E}">
        <p14:creationId xmlns:p14="http://schemas.microsoft.com/office/powerpoint/2010/main" val="795688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00000"/>
              </a:lnSpc>
            </a:pPr>
            <a:r>
              <a:rPr lang="en-US" altLang="zh-CN" dirty="0" err="1">
                <a:latin typeface="微软雅黑"/>
                <a:ea typeface="微软雅黑"/>
                <a:cs typeface="微软雅黑"/>
              </a:rPr>
              <a:t>TinyOS</a:t>
            </a:r>
            <a:r>
              <a:rPr lang="zh-CN" altLang="en-US" dirty="0">
                <a:latin typeface="微软雅黑"/>
                <a:ea typeface="微软雅黑"/>
                <a:cs typeface="微软雅黑"/>
              </a:rPr>
              <a:t>任务调度</a:t>
            </a:r>
          </a:p>
          <a:p>
            <a:pPr lvl="1">
              <a:lnSpc>
                <a:spcPct val="100000"/>
              </a:lnSpc>
              <a:buFont typeface="Arial" charset="0"/>
              <a:buChar char="•"/>
            </a:pPr>
            <a:r>
              <a:rPr lang="en-US" altLang="zh-CN" dirty="0" err="1">
                <a:latin typeface="微软雅黑"/>
                <a:ea typeface="微软雅黑"/>
                <a:cs typeface="微软雅黑"/>
              </a:rPr>
              <a:t>TinyOS</a:t>
            </a:r>
            <a:r>
              <a:rPr lang="zh-CN" altLang="en-US" dirty="0">
                <a:latin typeface="微软雅黑"/>
                <a:ea typeface="微软雅黑"/>
                <a:cs typeface="微软雅黑"/>
              </a:rPr>
              <a:t>核心使用了事件驱动的单线程任务调度机制，这和传统</a:t>
            </a:r>
            <a:r>
              <a:rPr lang="en-US" altLang="zh-CN" dirty="0">
                <a:latin typeface="微软雅黑"/>
                <a:ea typeface="微软雅黑"/>
                <a:cs typeface="微软雅黑"/>
              </a:rPr>
              <a:t>OS</a:t>
            </a:r>
            <a:r>
              <a:rPr lang="zh-CN" altLang="en-US" dirty="0">
                <a:latin typeface="微软雅黑"/>
                <a:ea typeface="微软雅黑"/>
                <a:cs typeface="微软雅黑"/>
              </a:rPr>
              <a:t>的多线程调度机制截然不同 </a:t>
            </a:r>
          </a:p>
          <a:p>
            <a:pPr lvl="1">
              <a:lnSpc>
                <a:spcPct val="100000"/>
              </a:lnSpc>
              <a:buFont typeface="Arial" charset="0"/>
              <a:buChar char="•"/>
            </a:pPr>
            <a:r>
              <a:rPr lang="zh-CN" altLang="en-US" dirty="0">
                <a:latin typeface="微软雅黑"/>
                <a:ea typeface="微软雅黑"/>
                <a:cs typeface="微软雅黑"/>
              </a:rPr>
              <a:t>任何一个时刻，处理器只能执行一个任务。因此，如果当前正在执行一个任务，处理器必须等这个任务处理完毕，才能开始处理另一个任务 </a:t>
            </a:r>
          </a:p>
          <a:p>
            <a:pPr lvl="1">
              <a:lnSpc>
                <a:spcPct val="100000"/>
              </a:lnSpc>
              <a:buFont typeface="Arial" charset="0"/>
              <a:buChar char="•"/>
            </a:pPr>
            <a:r>
              <a:rPr lang="zh-CN" altLang="en-US" dirty="0">
                <a:latin typeface="微软雅黑"/>
                <a:ea typeface="微软雅黑"/>
                <a:cs typeface="微软雅黑"/>
              </a:rPr>
              <a:t>在单个</a:t>
            </a:r>
            <a:r>
              <a:rPr lang="en-US" altLang="zh-CN" dirty="0" err="1">
                <a:latin typeface="微软雅黑"/>
                <a:ea typeface="微软雅黑"/>
                <a:cs typeface="微软雅黑"/>
              </a:rPr>
              <a:t>TinyOS</a:t>
            </a:r>
            <a:r>
              <a:rPr lang="zh-CN" altLang="en-US" dirty="0">
                <a:latin typeface="微软雅黑"/>
                <a:ea typeface="微软雅黑"/>
                <a:cs typeface="微软雅黑"/>
              </a:rPr>
              <a:t>任务中不能有</a:t>
            </a:r>
            <a:r>
              <a:rPr lang="en-US" altLang="zh-CN" dirty="0">
                <a:latin typeface="微软雅黑"/>
                <a:ea typeface="微软雅黑"/>
                <a:cs typeface="微软雅黑"/>
              </a:rPr>
              <a:t>IO</a:t>
            </a:r>
            <a:r>
              <a:rPr lang="zh-CN" altLang="en-US" dirty="0">
                <a:latin typeface="微软雅黑"/>
                <a:ea typeface="微软雅黑"/>
                <a:cs typeface="微软雅黑"/>
              </a:rPr>
              <a:t>等阻塞的调用 </a:t>
            </a:r>
          </a:p>
          <a:p>
            <a:pPr>
              <a:lnSpc>
                <a:spcPct val="100000"/>
              </a:lnSpc>
              <a:buFont typeface="Arial" charset="0"/>
              <a:buChar char="•"/>
            </a:pPr>
            <a:endParaRPr lang="en-US" altLang="zh-CN" dirty="0">
              <a:latin typeface="微软雅黑"/>
              <a:ea typeface="微软雅黑"/>
              <a:cs typeface="微软雅黑"/>
            </a:endParaRPr>
          </a:p>
          <a:p>
            <a:pPr>
              <a:lnSpc>
                <a:spcPct val="100000"/>
              </a:lnSpc>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24</a:t>
            </a:fld>
            <a:endParaRPr lang="zh-CN" altLang="en-US" dirty="0"/>
          </a:p>
        </p:txBody>
      </p:sp>
      <p:sp>
        <p:nvSpPr>
          <p:cNvPr id="4" name="标题 3"/>
          <p:cNvSpPr>
            <a:spLocks noGrp="1"/>
          </p:cNvSpPr>
          <p:nvPr>
            <p:ph type="title"/>
          </p:nvPr>
        </p:nvSpPr>
        <p:spPr/>
        <p:txBody>
          <a:bodyPr/>
          <a:lstStyle/>
          <a:p>
            <a:r>
              <a:rPr kumimoji="1" lang="en-US" altLang="zh-CN" dirty="0" err="1" smtClean="0"/>
              <a:t>TinyOS</a:t>
            </a:r>
            <a:r>
              <a:rPr kumimoji="1" lang="zh-CN" altLang="en-US" dirty="0" smtClean="0"/>
              <a:t>（续）</a:t>
            </a:r>
            <a:endParaRPr kumimoji="1" lang="zh-CN" altLang="en-US" dirty="0"/>
          </a:p>
        </p:txBody>
      </p:sp>
    </p:spTree>
    <p:extLst>
      <p:ext uri="{BB962C8B-B14F-4D97-AF65-F5344CB8AC3E}">
        <p14:creationId xmlns:p14="http://schemas.microsoft.com/office/powerpoint/2010/main" val="3411299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00000"/>
              </a:lnSpc>
            </a:pPr>
            <a:r>
              <a:rPr lang="en-US" altLang="zh-CN" dirty="0" err="1" smtClean="0">
                <a:latin typeface="微软雅黑"/>
                <a:ea typeface="微软雅黑"/>
                <a:cs typeface="微软雅黑"/>
              </a:rPr>
              <a:t>TinyOS</a:t>
            </a:r>
            <a:r>
              <a:rPr lang="zh-CN" altLang="en-US" dirty="0">
                <a:latin typeface="微软雅黑"/>
                <a:ea typeface="微软雅黑"/>
                <a:cs typeface="微软雅黑"/>
              </a:rPr>
              <a:t>关键服务</a:t>
            </a:r>
          </a:p>
          <a:p>
            <a:pPr lvl="1">
              <a:lnSpc>
                <a:spcPct val="100000"/>
              </a:lnSpc>
              <a:buFont typeface="Arial" charset="0"/>
              <a:buChar char="•"/>
            </a:pPr>
            <a:r>
              <a:rPr lang="en-US" dirty="0"/>
              <a:t>OS</a:t>
            </a:r>
            <a:r>
              <a:rPr lang="zh-CN" altLang="en-US" dirty="0"/>
              <a:t>核心服务</a:t>
            </a:r>
            <a:endParaRPr lang="zh-CN" altLang="en-US" dirty="0">
              <a:latin typeface="微软雅黑"/>
              <a:ea typeface="微软雅黑"/>
              <a:cs typeface="微软雅黑"/>
            </a:endParaRPr>
          </a:p>
          <a:p>
            <a:pPr lvl="1">
              <a:lnSpc>
                <a:spcPct val="100000"/>
              </a:lnSpc>
              <a:buFont typeface="Arial" charset="0"/>
              <a:buChar char="•"/>
            </a:pPr>
            <a:r>
              <a:rPr lang="zh-CN" altLang="en-US" dirty="0"/>
              <a:t>数据收集</a:t>
            </a:r>
            <a:r>
              <a:rPr lang="zh-CN" altLang="en-US" dirty="0" smtClean="0"/>
              <a:t>协议</a:t>
            </a:r>
            <a:r>
              <a:rPr lang="zh-CN" altLang="en-US" dirty="0"/>
              <a:t>，如</a:t>
            </a:r>
            <a:r>
              <a:rPr lang="en-US" dirty="0"/>
              <a:t>CTP</a:t>
            </a:r>
            <a:r>
              <a:rPr lang="zh-CN" altLang="en-US" dirty="0"/>
              <a:t>（</a:t>
            </a:r>
            <a:r>
              <a:rPr lang="en-US" dirty="0"/>
              <a:t>Collection Tree Protocol</a:t>
            </a:r>
            <a:r>
              <a:rPr lang="zh-CN" altLang="en-US" dirty="0" smtClean="0"/>
              <a:t>）</a:t>
            </a:r>
            <a:endParaRPr lang="zh-CN" altLang="en-US" dirty="0">
              <a:latin typeface="微软雅黑"/>
              <a:ea typeface="微软雅黑"/>
              <a:cs typeface="微软雅黑"/>
            </a:endParaRPr>
          </a:p>
          <a:p>
            <a:pPr lvl="1">
              <a:lnSpc>
                <a:spcPct val="100000"/>
              </a:lnSpc>
              <a:buFont typeface="Arial" charset="0"/>
              <a:buChar char="•"/>
            </a:pPr>
            <a:r>
              <a:rPr lang="zh-CN" altLang="en-US" dirty="0"/>
              <a:t>数据分发协议，如</a:t>
            </a:r>
            <a:r>
              <a:rPr lang="en-US" dirty="0"/>
              <a:t>Drip</a:t>
            </a:r>
            <a:r>
              <a:rPr lang="zh-CN" altLang="en-US" dirty="0"/>
              <a:t>、</a:t>
            </a:r>
            <a:r>
              <a:rPr lang="en-US" dirty="0" smtClean="0"/>
              <a:t>Dip</a:t>
            </a:r>
          </a:p>
          <a:p>
            <a:pPr lvl="1">
              <a:lnSpc>
                <a:spcPct val="100000"/>
              </a:lnSpc>
              <a:buFont typeface="Arial" charset="0"/>
              <a:buChar char="•"/>
            </a:pPr>
            <a:r>
              <a:rPr lang="zh-CN" altLang="en-US" dirty="0"/>
              <a:t>时间同步协议，如</a:t>
            </a:r>
            <a:r>
              <a:rPr lang="en-US" dirty="0"/>
              <a:t>FTSP</a:t>
            </a:r>
            <a:r>
              <a:rPr lang="zh-CN" altLang="en-US" dirty="0"/>
              <a:t>（</a:t>
            </a:r>
            <a:r>
              <a:rPr lang="en-US" dirty="0"/>
              <a:t>Flooding Time Synchronization Protocol</a:t>
            </a:r>
            <a:r>
              <a:rPr lang="zh-CN" altLang="en-US" dirty="0" smtClean="0"/>
              <a:t>）</a:t>
            </a:r>
            <a:endParaRPr lang="en-US" altLang="zh-CN" dirty="0" smtClean="0"/>
          </a:p>
          <a:p>
            <a:pPr lvl="1">
              <a:lnSpc>
                <a:spcPct val="100000"/>
              </a:lnSpc>
              <a:buFont typeface="Arial" charset="0"/>
              <a:buChar char="•"/>
            </a:pPr>
            <a:r>
              <a:rPr lang="zh-CN" altLang="en-US" dirty="0"/>
              <a:t>网络重编程协议，如</a:t>
            </a:r>
            <a:r>
              <a:rPr lang="en-US" dirty="0"/>
              <a:t>Deluge</a:t>
            </a:r>
            <a:r>
              <a:rPr lang="zh-CN" altLang="en-US" dirty="0" smtClean="0">
                <a:latin typeface="微软雅黑"/>
                <a:ea typeface="微软雅黑"/>
                <a:cs typeface="微软雅黑"/>
              </a:rPr>
              <a:t> </a:t>
            </a:r>
            <a:endParaRPr lang="zh-CN" altLang="en-US" dirty="0">
              <a:latin typeface="微软雅黑"/>
              <a:ea typeface="微软雅黑"/>
              <a:cs typeface="微软雅黑"/>
            </a:endParaRPr>
          </a:p>
          <a:p>
            <a:pPr>
              <a:lnSpc>
                <a:spcPct val="100000"/>
              </a:lnSpc>
              <a:buFont typeface="Arial" charset="0"/>
              <a:buChar char="•"/>
            </a:pPr>
            <a:endParaRPr lang="en-US" altLang="zh-CN" dirty="0">
              <a:latin typeface="微软雅黑"/>
              <a:ea typeface="微软雅黑"/>
              <a:cs typeface="微软雅黑"/>
            </a:endParaRPr>
          </a:p>
          <a:p>
            <a:pPr>
              <a:lnSpc>
                <a:spcPct val="100000"/>
              </a:lnSpc>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25</a:t>
            </a:fld>
            <a:endParaRPr lang="zh-CN" altLang="en-US" dirty="0"/>
          </a:p>
        </p:txBody>
      </p:sp>
      <p:sp>
        <p:nvSpPr>
          <p:cNvPr id="4" name="标题 3"/>
          <p:cNvSpPr>
            <a:spLocks noGrp="1"/>
          </p:cNvSpPr>
          <p:nvPr>
            <p:ph type="title"/>
          </p:nvPr>
        </p:nvSpPr>
        <p:spPr/>
        <p:txBody>
          <a:bodyPr/>
          <a:lstStyle/>
          <a:p>
            <a:r>
              <a:rPr kumimoji="1" lang="en-US" altLang="zh-CN" dirty="0" err="1" smtClean="0"/>
              <a:t>TinyOS</a:t>
            </a:r>
            <a:r>
              <a:rPr kumimoji="1" lang="zh-CN" altLang="en-US" dirty="0" smtClean="0"/>
              <a:t>（续）</a:t>
            </a:r>
            <a:endParaRPr kumimoji="1" lang="zh-CN" altLang="en-US" dirty="0"/>
          </a:p>
        </p:txBody>
      </p:sp>
    </p:spTree>
    <p:extLst>
      <p:ext uri="{BB962C8B-B14F-4D97-AF65-F5344CB8AC3E}">
        <p14:creationId xmlns:p14="http://schemas.microsoft.com/office/powerpoint/2010/main" val="3380007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sz="quarter" idx="12"/>
          </p:nvPr>
        </p:nvSpPr>
        <p:spPr/>
        <p:txBody>
          <a:bodyPr/>
          <a:lstStyle/>
          <a:p>
            <a:fld id="{0503CE10-F9D3-4072-A615-6A95AA0B7B65}" type="slidenum">
              <a:rPr lang="zh-CN" altLang="en-US" smtClean="0"/>
              <a:t>26</a:t>
            </a:fld>
            <a:endParaRPr lang="zh-CN" altLang="en-US" dirty="0"/>
          </a:p>
        </p:txBody>
      </p:sp>
      <p:sp>
        <p:nvSpPr>
          <p:cNvPr id="4" name="标题 3"/>
          <p:cNvSpPr>
            <a:spLocks noGrp="1"/>
          </p:cNvSpPr>
          <p:nvPr>
            <p:ph type="title"/>
          </p:nvPr>
        </p:nvSpPr>
        <p:spPr/>
        <p:txBody>
          <a:bodyPr/>
          <a:lstStyle/>
          <a:p>
            <a:r>
              <a:rPr kumimoji="1" lang="zh-CN" altLang="en-US" dirty="0" smtClean="0"/>
              <a:t>其他常用微型</a:t>
            </a:r>
            <a:r>
              <a:rPr kumimoji="1" lang="en-US" altLang="zh-CN" dirty="0" smtClean="0"/>
              <a:t>OS</a:t>
            </a:r>
            <a:r>
              <a:rPr kumimoji="1" lang="zh-CN" altLang="en-US" dirty="0" smtClean="0"/>
              <a:t>对比</a:t>
            </a:r>
            <a:endParaRPr kumimoji="1" lang="zh-CN" altLang="en-US" dirty="0"/>
          </a:p>
        </p:txBody>
      </p:sp>
      <p:pic>
        <p:nvPicPr>
          <p:cNvPr id="5" name="图片 4" descr="图片1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6278" y="1750332"/>
            <a:ext cx="7114722" cy="47896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80770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solidFill>
                  <a:schemeClr val="tx1">
                    <a:lumMod val="95000"/>
                    <a:lumOff val="5000"/>
                  </a:schemeClr>
                </a:solidFill>
                <a:latin typeface="微软雅黑"/>
                <a:ea typeface="微软雅黑"/>
                <a:cs typeface="微软雅黑"/>
              </a:rPr>
              <a:t>3</a:t>
            </a:r>
            <a:r>
              <a:rPr lang="en-US" altLang="zh-CN" dirty="0">
                <a:solidFill>
                  <a:schemeClr val="tx1">
                    <a:lumMod val="95000"/>
                    <a:lumOff val="5000"/>
                  </a:schemeClr>
                </a:solidFill>
                <a:latin typeface="微软雅黑"/>
                <a:ea typeface="微软雅黑"/>
                <a:cs typeface="微软雅黑"/>
              </a:rPr>
              <a:t>.1 </a:t>
            </a:r>
            <a:r>
              <a:rPr lang="zh-CN" altLang="en-US" dirty="0">
                <a:solidFill>
                  <a:schemeClr val="tx1">
                    <a:lumMod val="95000"/>
                    <a:lumOff val="5000"/>
                  </a:schemeClr>
                </a:solidFill>
                <a:latin typeface="微软雅黑"/>
                <a:ea typeface="微软雅黑"/>
                <a:cs typeface="微软雅黑"/>
              </a:rPr>
              <a:t>发展历史</a:t>
            </a:r>
            <a:endParaRPr lang="en-US" altLang="zh-CN" dirty="0">
              <a:solidFill>
                <a:schemeClr val="tx1">
                  <a:lumMod val="95000"/>
                  <a:lumOff val="5000"/>
                </a:schemeClr>
              </a:solidFill>
              <a:latin typeface="微软雅黑"/>
              <a:ea typeface="微软雅黑"/>
              <a:cs typeface="微软雅黑"/>
            </a:endParaRPr>
          </a:p>
          <a:p>
            <a:pPr lvl="2"/>
            <a:endParaRPr lang="en-US" altLang="zh-CN" dirty="0">
              <a:solidFill>
                <a:srgbClr val="0D0D0D"/>
              </a:solidFill>
              <a:latin typeface="微软雅黑"/>
              <a:ea typeface="微软雅黑"/>
              <a:cs typeface="微软雅黑"/>
            </a:endParaRPr>
          </a:p>
          <a:p>
            <a:r>
              <a:rPr lang="zh-CN" altLang="zh-CN" dirty="0">
                <a:solidFill>
                  <a:schemeClr val="tx1">
                    <a:lumMod val="95000"/>
                    <a:lumOff val="5000"/>
                  </a:schemeClr>
                </a:solidFill>
                <a:latin typeface="微软雅黑"/>
                <a:ea typeface="微软雅黑"/>
                <a:cs typeface="微软雅黑"/>
              </a:rPr>
              <a:t>3</a:t>
            </a:r>
            <a:r>
              <a:rPr lang="en-US" altLang="zh-CN" dirty="0">
                <a:solidFill>
                  <a:schemeClr val="tx1">
                    <a:lumMod val="95000"/>
                    <a:lumOff val="5000"/>
                  </a:schemeClr>
                </a:solidFill>
                <a:latin typeface="微软雅黑"/>
                <a:ea typeface="微软雅黑"/>
                <a:cs typeface="微软雅黑"/>
              </a:rPr>
              <a:t>.2 </a:t>
            </a:r>
            <a:r>
              <a:rPr lang="zh-CN" altLang="en-US" dirty="0">
                <a:solidFill>
                  <a:schemeClr val="tx1">
                    <a:lumMod val="95000"/>
                    <a:lumOff val="5000"/>
                  </a:schemeClr>
                </a:solidFill>
                <a:latin typeface="微软雅黑"/>
                <a:ea typeface="微软雅黑"/>
                <a:cs typeface="微软雅黑"/>
              </a:rPr>
              <a:t>硬件平台</a:t>
            </a:r>
            <a:endParaRPr lang="en-US" altLang="zh-CN" dirty="0">
              <a:solidFill>
                <a:schemeClr val="tx1">
                  <a:lumMod val="95000"/>
                  <a:lumOff val="5000"/>
                </a:schemeClr>
              </a:solidFill>
              <a:latin typeface="微软雅黑"/>
              <a:ea typeface="微软雅黑"/>
              <a:cs typeface="微软雅黑"/>
            </a:endParaRPr>
          </a:p>
          <a:p>
            <a:pPr lvl="2"/>
            <a:endParaRPr lang="en-US" altLang="zh-CN" dirty="0">
              <a:solidFill>
                <a:srgbClr val="0D0D0D"/>
              </a:solidFill>
              <a:latin typeface="微软雅黑"/>
              <a:ea typeface="微软雅黑"/>
              <a:cs typeface="微软雅黑"/>
            </a:endParaRPr>
          </a:p>
          <a:p>
            <a:r>
              <a:rPr lang="en-US" altLang="zh-CN" dirty="0">
                <a:solidFill>
                  <a:schemeClr val="tx1">
                    <a:lumMod val="95000"/>
                    <a:lumOff val="5000"/>
                  </a:schemeClr>
                </a:solidFill>
                <a:latin typeface="微软雅黑"/>
                <a:ea typeface="微软雅黑"/>
                <a:cs typeface="微软雅黑"/>
              </a:rPr>
              <a:t>3.3 </a:t>
            </a:r>
            <a:r>
              <a:rPr lang="zh-CN" altLang="en-US" dirty="0" smtClean="0">
                <a:solidFill>
                  <a:schemeClr val="tx1">
                    <a:lumMod val="95000"/>
                    <a:lumOff val="5000"/>
                  </a:schemeClr>
                </a:solidFill>
                <a:latin typeface="微软雅黑"/>
                <a:ea typeface="微软雅黑"/>
                <a:cs typeface="微软雅黑"/>
              </a:rPr>
              <a:t>操作系统</a:t>
            </a:r>
            <a:endParaRPr lang="en-US" altLang="zh-CN" dirty="0">
              <a:solidFill>
                <a:schemeClr val="tx1">
                  <a:lumMod val="95000"/>
                  <a:lumOff val="5000"/>
                </a:schemeClr>
              </a:solidFill>
              <a:latin typeface="微软雅黑"/>
              <a:ea typeface="微软雅黑"/>
              <a:cs typeface="微软雅黑"/>
            </a:endParaRPr>
          </a:p>
          <a:p>
            <a:pPr lvl="1"/>
            <a:endParaRPr lang="en-US" altLang="zh-CN" dirty="0">
              <a:solidFill>
                <a:srgbClr val="0D0D0D"/>
              </a:solidFill>
              <a:latin typeface="微软雅黑"/>
              <a:ea typeface="微软雅黑"/>
              <a:cs typeface="微软雅黑"/>
            </a:endParaRPr>
          </a:p>
          <a:p>
            <a:r>
              <a:rPr lang="zh-CN" altLang="zh-CN" sz="2800" dirty="0">
                <a:solidFill>
                  <a:srgbClr val="C00000"/>
                </a:solidFill>
                <a:latin typeface="微软雅黑"/>
                <a:ea typeface="微软雅黑"/>
                <a:cs typeface="微软雅黑"/>
              </a:rPr>
              <a:t>3</a:t>
            </a:r>
            <a:r>
              <a:rPr lang="en-US" altLang="zh-CN" sz="2800" dirty="0">
                <a:solidFill>
                  <a:srgbClr val="C00000"/>
                </a:solidFill>
                <a:latin typeface="微软雅黑"/>
                <a:ea typeface="微软雅黑"/>
                <a:cs typeface="微软雅黑"/>
              </a:rPr>
              <a:t>.4 </a:t>
            </a:r>
            <a:r>
              <a:rPr lang="zh-CN" altLang="en-US" sz="2800" dirty="0">
                <a:solidFill>
                  <a:srgbClr val="C00000"/>
                </a:solidFill>
                <a:latin typeface="微软雅黑"/>
                <a:ea typeface="微软雅黑"/>
                <a:cs typeface="微软雅黑"/>
              </a:rPr>
              <a:t>组网技术</a:t>
            </a:r>
            <a:endParaRPr lang="en-US" altLang="zh-CN" sz="2800" dirty="0">
              <a:solidFill>
                <a:srgbClr val="C00000"/>
              </a:solidFill>
              <a:latin typeface="微软雅黑"/>
              <a:ea typeface="微软雅黑"/>
              <a:cs typeface="微软雅黑"/>
            </a:endParaRPr>
          </a:p>
          <a:p>
            <a:pPr lvl="1"/>
            <a:endParaRPr lang="en-US" altLang="zh-CN" dirty="0">
              <a:solidFill>
                <a:srgbClr val="0D0D0D"/>
              </a:solidFill>
              <a:latin typeface="微软雅黑"/>
              <a:ea typeface="微软雅黑"/>
              <a:cs typeface="微软雅黑"/>
            </a:endParaRPr>
          </a:p>
          <a:p>
            <a:r>
              <a:rPr lang="zh-CN" altLang="zh-CN" dirty="0">
                <a:solidFill>
                  <a:srgbClr val="0D0D0D"/>
                </a:solidFill>
                <a:latin typeface="微软雅黑"/>
                <a:ea typeface="微软雅黑"/>
                <a:cs typeface="微软雅黑"/>
              </a:rPr>
              <a:t>3</a:t>
            </a:r>
            <a:r>
              <a:rPr lang="en-US" altLang="zh-CN" dirty="0" smtClean="0">
                <a:solidFill>
                  <a:srgbClr val="0D0D0D"/>
                </a:solidFill>
                <a:latin typeface="微软雅黑"/>
                <a:ea typeface="微软雅黑"/>
                <a:cs typeface="微软雅黑"/>
              </a:rPr>
              <a:t>.5 </a:t>
            </a:r>
            <a:r>
              <a:rPr lang="zh-CN" altLang="en-US" dirty="0" smtClean="0">
                <a:solidFill>
                  <a:srgbClr val="0D0D0D"/>
                </a:solidFill>
                <a:latin typeface="微软雅黑"/>
                <a:ea typeface="微软雅黑"/>
                <a:cs typeface="微软雅黑"/>
              </a:rPr>
              <a:t>传感</a:t>
            </a:r>
            <a:r>
              <a:rPr lang="zh-CN" altLang="en-US" dirty="0">
                <a:solidFill>
                  <a:srgbClr val="0D0D0D"/>
                </a:solidFill>
                <a:latin typeface="微软雅黑"/>
                <a:ea typeface="微软雅黑"/>
                <a:cs typeface="微软雅黑"/>
              </a:rPr>
              <a:t>网发展前景</a:t>
            </a:r>
            <a:endParaRPr lang="en-US" altLang="zh-CN" dirty="0">
              <a:solidFill>
                <a:srgbClr val="0D0D0D"/>
              </a:solidFill>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27</a:t>
            </a:fld>
            <a:endParaRPr lang="zh-CN" altLang="en-US" dirty="0"/>
          </a:p>
        </p:txBody>
      </p:sp>
      <p:sp>
        <p:nvSpPr>
          <p:cNvPr id="4" name="标题 3"/>
          <p:cNvSpPr>
            <a:spLocks noGrp="1"/>
          </p:cNvSpPr>
          <p:nvPr>
            <p:ph type="title"/>
          </p:nvPr>
        </p:nvSpPr>
        <p:spPr/>
        <p:txBody>
          <a:bodyPr/>
          <a:lstStyle/>
          <a:p>
            <a:r>
              <a:rPr kumimoji="1" lang="zh-CN" altLang="en-US" dirty="0" smtClean="0"/>
              <a:t>本章内容</a:t>
            </a:r>
            <a:endParaRPr kumimoji="1" lang="zh-CN" altLang="en-US" dirty="0"/>
          </a:p>
        </p:txBody>
      </p:sp>
    </p:spTree>
    <p:extLst>
      <p:ext uri="{BB962C8B-B14F-4D97-AF65-F5344CB8AC3E}">
        <p14:creationId xmlns:p14="http://schemas.microsoft.com/office/powerpoint/2010/main" val="2569829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latin typeface="微软雅黑"/>
                <a:ea typeface="微软雅黑"/>
                <a:cs typeface="微软雅黑"/>
              </a:rPr>
              <a:t>传输成功每个包需要的总传输次数（</a:t>
            </a:r>
            <a:r>
              <a:rPr kumimoji="1" lang="en-US" altLang="zh-CN" dirty="0" smtClean="0">
                <a:latin typeface="微软雅黑"/>
                <a:ea typeface="微软雅黑"/>
                <a:cs typeface="微软雅黑"/>
              </a:rPr>
              <a:t>ETX, Expected Transmission Count)</a:t>
            </a:r>
          </a:p>
          <a:p>
            <a:pPr marL="0" indent="0" algn="ctr">
              <a:buNone/>
            </a:pPr>
            <a:r>
              <a:rPr kumimoji="1" lang="en-US" altLang="zh-CN" dirty="0" smtClean="0">
                <a:latin typeface="微软雅黑"/>
                <a:ea typeface="微软雅黑"/>
                <a:cs typeface="微软雅黑"/>
              </a:rPr>
              <a:t>Link throughput </a:t>
            </a:r>
            <a:r>
              <a:rPr lang="en-US" altLang="zh-CN" b="1" dirty="0" smtClean="0">
                <a:latin typeface="微软雅黑"/>
                <a:ea typeface="微软雅黑"/>
                <a:cs typeface="微软雅黑"/>
                <a:sym typeface="Symbol" pitchFamily="18" charset="2"/>
              </a:rPr>
              <a:t> 1/Link ETX</a:t>
            </a:r>
            <a:endParaRPr kumimoji="1" lang="en-US" altLang="zh-CN" dirty="0" smtClean="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latin typeface="微软雅黑"/>
                <a:ea typeface="微软雅黑"/>
                <a:cs typeface="微软雅黑"/>
              </a:rPr>
              <a:t>28</a:t>
            </a:fld>
            <a:endParaRPr lang="zh-CN" altLang="en-US" dirty="0">
              <a:latin typeface="微软雅黑"/>
              <a:ea typeface="微软雅黑"/>
              <a:cs typeface="微软雅黑"/>
            </a:endParaRPr>
          </a:p>
        </p:txBody>
      </p:sp>
      <p:sp>
        <p:nvSpPr>
          <p:cNvPr id="4" name="标题 3"/>
          <p:cNvSpPr>
            <a:spLocks noGrp="1"/>
          </p:cNvSpPr>
          <p:nvPr>
            <p:ph type="title"/>
          </p:nvPr>
        </p:nvSpPr>
        <p:spPr/>
        <p:txBody>
          <a:bodyPr/>
          <a:lstStyle/>
          <a:p>
            <a:r>
              <a:rPr kumimoji="1" lang="zh-CN" altLang="en-US" dirty="0" smtClean="0">
                <a:latin typeface="微软雅黑"/>
                <a:ea typeface="微软雅黑"/>
                <a:cs typeface="微软雅黑"/>
              </a:rPr>
              <a:t>组网技术－选路指标</a:t>
            </a:r>
            <a:endParaRPr kumimoji="1" lang="zh-CN" altLang="en-US" dirty="0">
              <a:latin typeface="微软雅黑"/>
              <a:ea typeface="微软雅黑"/>
              <a:cs typeface="微软雅黑"/>
            </a:endParaRPr>
          </a:p>
        </p:txBody>
      </p:sp>
      <p:sp>
        <p:nvSpPr>
          <p:cNvPr id="5" name="Oval 35"/>
          <p:cNvSpPr>
            <a:spLocks noChangeArrowheads="1"/>
          </p:cNvSpPr>
          <p:nvPr/>
        </p:nvSpPr>
        <p:spPr bwMode="auto">
          <a:xfrm>
            <a:off x="4738008" y="5414329"/>
            <a:ext cx="181773" cy="597253"/>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pPr eaLnBrk="0" hangingPunct="0"/>
            <a:endParaRPr lang="zh-CN" altLang="en-US" sz="2400">
              <a:latin typeface="微软雅黑"/>
              <a:ea typeface="微软雅黑"/>
              <a:cs typeface="微软雅黑"/>
            </a:endParaRPr>
          </a:p>
        </p:txBody>
      </p:sp>
      <p:sp>
        <p:nvSpPr>
          <p:cNvPr id="6" name="Oval 36"/>
          <p:cNvSpPr>
            <a:spLocks noChangeArrowheads="1"/>
          </p:cNvSpPr>
          <p:nvPr/>
        </p:nvSpPr>
        <p:spPr bwMode="auto">
          <a:xfrm>
            <a:off x="2985408" y="5414329"/>
            <a:ext cx="181773" cy="597253"/>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pPr eaLnBrk="0" hangingPunct="0"/>
            <a:endParaRPr lang="zh-CN" altLang="en-US" sz="2400">
              <a:latin typeface="微软雅黑"/>
              <a:ea typeface="微软雅黑"/>
              <a:cs typeface="微软雅黑"/>
            </a:endParaRPr>
          </a:p>
        </p:txBody>
      </p:sp>
      <p:sp>
        <p:nvSpPr>
          <p:cNvPr id="7" name="Line 37"/>
          <p:cNvSpPr>
            <a:spLocks noChangeShapeType="1"/>
          </p:cNvSpPr>
          <p:nvPr/>
        </p:nvSpPr>
        <p:spPr bwMode="auto">
          <a:xfrm>
            <a:off x="3518808" y="5903455"/>
            <a:ext cx="1066800" cy="0"/>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8" name="Oval 39"/>
          <p:cNvSpPr>
            <a:spLocks noChangeArrowheads="1"/>
          </p:cNvSpPr>
          <p:nvPr/>
        </p:nvSpPr>
        <p:spPr bwMode="auto">
          <a:xfrm>
            <a:off x="4738008" y="3961766"/>
            <a:ext cx="181773" cy="597253"/>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pPr eaLnBrk="0" hangingPunct="0"/>
            <a:endParaRPr lang="zh-CN" altLang="en-US" sz="2400">
              <a:latin typeface="微软雅黑"/>
              <a:ea typeface="微软雅黑"/>
              <a:cs typeface="微软雅黑"/>
            </a:endParaRPr>
          </a:p>
        </p:txBody>
      </p:sp>
      <p:sp>
        <p:nvSpPr>
          <p:cNvPr id="9" name="Oval 40"/>
          <p:cNvSpPr>
            <a:spLocks noChangeArrowheads="1"/>
          </p:cNvSpPr>
          <p:nvPr/>
        </p:nvSpPr>
        <p:spPr bwMode="auto">
          <a:xfrm>
            <a:off x="2985408" y="3961766"/>
            <a:ext cx="181773" cy="597253"/>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pPr eaLnBrk="0" hangingPunct="0"/>
            <a:endParaRPr lang="zh-CN" altLang="en-US" sz="2400">
              <a:latin typeface="微软雅黑"/>
              <a:ea typeface="微软雅黑"/>
              <a:cs typeface="微软雅黑"/>
            </a:endParaRPr>
          </a:p>
        </p:txBody>
      </p:sp>
      <p:sp>
        <p:nvSpPr>
          <p:cNvPr id="10" name="Line 41"/>
          <p:cNvSpPr>
            <a:spLocks noChangeShapeType="1"/>
          </p:cNvSpPr>
          <p:nvPr/>
        </p:nvSpPr>
        <p:spPr bwMode="auto">
          <a:xfrm>
            <a:off x="3518808" y="4298492"/>
            <a:ext cx="1066800" cy="0"/>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11" name="Oval 42"/>
          <p:cNvSpPr>
            <a:spLocks noChangeArrowheads="1"/>
          </p:cNvSpPr>
          <p:nvPr/>
        </p:nvSpPr>
        <p:spPr bwMode="auto">
          <a:xfrm>
            <a:off x="4738008" y="4647566"/>
            <a:ext cx="181773" cy="597253"/>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pPr eaLnBrk="0" hangingPunct="0"/>
            <a:endParaRPr lang="zh-CN" altLang="en-US" sz="2400">
              <a:latin typeface="微软雅黑"/>
              <a:ea typeface="微软雅黑"/>
              <a:cs typeface="微软雅黑"/>
            </a:endParaRPr>
          </a:p>
        </p:txBody>
      </p:sp>
      <p:sp>
        <p:nvSpPr>
          <p:cNvPr id="12" name="Oval 43"/>
          <p:cNvSpPr>
            <a:spLocks noChangeArrowheads="1"/>
          </p:cNvSpPr>
          <p:nvPr/>
        </p:nvSpPr>
        <p:spPr bwMode="auto">
          <a:xfrm>
            <a:off x="2985408" y="4647566"/>
            <a:ext cx="181773" cy="597253"/>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pPr eaLnBrk="0" hangingPunct="0"/>
            <a:endParaRPr lang="zh-CN" altLang="en-US" sz="2400">
              <a:latin typeface="微软雅黑"/>
              <a:ea typeface="微软雅黑"/>
              <a:cs typeface="微软雅黑"/>
            </a:endParaRPr>
          </a:p>
        </p:txBody>
      </p:sp>
      <p:sp>
        <p:nvSpPr>
          <p:cNvPr id="13" name="Line 44"/>
          <p:cNvSpPr>
            <a:spLocks noChangeShapeType="1"/>
          </p:cNvSpPr>
          <p:nvPr/>
        </p:nvSpPr>
        <p:spPr bwMode="auto">
          <a:xfrm>
            <a:off x="3518808" y="5060492"/>
            <a:ext cx="1066800" cy="0"/>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14" name="Text Box 45"/>
          <p:cNvSpPr txBox="1">
            <a:spLocks noChangeArrowheads="1"/>
          </p:cNvSpPr>
          <p:nvPr/>
        </p:nvSpPr>
        <p:spPr bwMode="auto">
          <a:xfrm>
            <a:off x="753383" y="3449180"/>
            <a:ext cx="2239916" cy="461665"/>
          </a:xfrm>
          <a:prstGeom prst="rect">
            <a:avLst/>
          </a:prstGeom>
          <a:noFill/>
          <a:ln>
            <a:noFill/>
          </a:ln>
          <a:effectLs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u="sng" dirty="0" smtClean="0">
                <a:latin typeface="微软雅黑"/>
                <a:ea typeface="微软雅黑"/>
                <a:cs typeface="微软雅黑"/>
              </a:rPr>
              <a:t>Delivery Ratio</a:t>
            </a:r>
          </a:p>
        </p:txBody>
      </p:sp>
      <p:sp>
        <p:nvSpPr>
          <p:cNvPr id="15" name="Text Box 46"/>
          <p:cNvSpPr txBox="1">
            <a:spLocks noChangeArrowheads="1"/>
          </p:cNvSpPr>
          <p:nvPr/>
        </p:nvSpPr>
        <p:spPr bwMode="auto">
          <a:xfrm>
            <a:off x="1286783" y="3998455"/>
            <a:ext cx="9953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2400">
                <a:latin typeface="微软雅黑"/>
                <a:ea typeface="微软雅黑"/>
                <a:cs typeface="微软雅黑"/>
              </a:rPr>
              <a:t>100%</a:t>
            </a:r>
          </a:p>
        </p:txBody>
      </p:sp>
      <p:sp>
        <p:nvSpPr>
          <p:cNvPr id="16" name="Text Box 47"/>
          <p:cNvSpPr txBox="1">
            <a:spLocks noChangeArrowheads="1"/>
          </p:cNvSpPr>
          <p:nvPr/>
        </p:nvSpPr>
        <p:spPr bwMode="auto">
          <a:xfrm>
            <a:off x="1443946" y="4668380"/>
            <a:ext cx="81945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2400">
                <a:latin typeface="微软雅黑"/>
                <a:ea typeface="微软雅黑"/>
                <a:cs typeface="微软雅黑"/>
              </a:rPr>
              <a:t>50%</a:t>
            </a:r>
          </a:p>
        </p:txBody>
      </p:sp>
      <p:sp>
        <p:nvSpPr>
          <p:cNvPr id="17" name="Text Box 48"/>
          <p:cNvSpPr txBox="1">
            <a:spLocks noChangeArrowheads="1"/>
          </p:cNvSpPr>
          <p:nvPr/>
        </p:nvSpPr>
        <p:spPr bwMode="auto">
          <a:xfrm>
            <a:off x="1443946" y="5430380"/>
            <a:ext cx="81945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2400">
                <a:latin typeface="微软雅黑"/>
                <a:ea typeface="微软雅黑"/>
                <a:cs typeface="微软雅黑"/>
              </a:rPr>
              <a:t>33%</a:t>
            </a:r>
          </a:p>
        </p:txBody>
      </p:sp>
      <p:sp>
        <p:nvSpPr>
          <p:cNvPr id="18" name="Line 49"/>
          <p:cNvSpPr>
            <a:spLocks noChangeShapeType="1"/>
          </p:cNvSpPr>
          <p:nvPr/>
        </p:nvSpPr>
        <p:spPr bwMode="auto">
          <a:xfrm>
            <a:off x="3518808" y="4831892"/>
            <a:ext cx="457200" cy="0"/>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19" name="AutoShape 50"/>
          <p:cNvSpPr>
            <a:spLocks noChangeArrowheads="1"/>
          </p:cNvSpPr>
          <p:nvPr/>
        </p:nvSpPr>
        <p:spPr bwMode="auto">
          <a:xfrm>
            <a:off x="3899808" y="4603292"/>
            <a:ext cx="304800" cy="381000"/>
          </a:xfrm>
          <a:prstGeom prst="irregularSeal1">
            <a:avLst/>
          </a:prstGeom>
          <a:solidFill>
            <a:srgbClr val="FF0000"/>
          </a:solidFill>
          <a:ln w="9525">
            <a:solidFill>
              <a:srgbClr val="FF0000"/>
            </a:solidFill>
            <a:miter lim="800000"/>
            <a:headEnd/>
            <a:tailEnd/>
          </a:ln>
        </p:spPr>
        <p:txBody>
          <a:bodyPr wrap="none" anchor="ctr"/>
          <a:lstStyle/>
          <a:p>
            <a:pPr eaLnBrk="0" hangingPunct="0"/>
            <a:endParaRPr lang="zh-CN" altLang="en-US" sz="2400">
              <a:latin typeface="微软雅黑"/>
              <a:ea typeface="微软雅黑"/>
              <a:cs typeface="微软雅黑"/>
            </a:endParaRPr>
          </a:p>
        </p:txBody>
      </p:sp>
      <p:sp>
        <p:nvSpPr>
          <p:cNvPr id="20" name="Line 59"/>
          <p:cNvSpPr>
            <a:spLocks noChangeShapeType="1"/>
          </p:cNvSpPr>
          <p:nvPr/>
        </p:nvSpPr>
        <p:spPr bwMode="auto">
          <a:xfrm>
            <a:off x="3502933" y="5674855"/>
            <a:ext cx="457200" cy="0"/>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21" name="Line 61"/>
          <p:cNvSpPr>
            <a:spLocks noChangeShapeType="1"/>
          </p:cNvSpPr>
          <p:nvPr/>
        </p:nvSpPr>
        <p:spPr bwMode="auto">
          <a:xfrm>
            <a:off x="3502933" y="5446255"/>
            <a:ext cx="457200" cy="0"/>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22" name="AutoShape 64"/>
          <p:cNvSpPr>
            <a:spLocks noChangeArrowheads="1"/>
          </p:cNvSpPr>
          <p:nvPr/>
        </p:nvSpPr>
        <p:spPr bwMode="auto">
          <a:xfrm>
            <a:off x="4009346" y="5298617"/>
            <a:ext cx="179387" cy="223838"/>
          </a:xfrm>
          <a:prstGeom prst="irregularSeal1">
            <a:avLst/>
          </a:prstGeom>
          <a:solidFill>
            <a:srgbClr val="FF0000"/>
          </a:solidFill>
          <a:ln w="9525">
            <a:solidFill>
              <a:srgbClr val="FF0000"/>
            </a:solidFill>
            <a:miter lim="800000"/>
            <a:headEnd/>
            <a:tailEnd/>
          </a:ln>
        </p:spPr>
        <p:txBody>
          <a:bodyPr wrap="none" anchor="ctr"/>
          <a:lstStyle/>
          <a:p>
            <a:pPr eaLnBrk="0" hangingPunct="0"/>
            <a:endParaRPr lang="zh-CN" altLang="en-US" sz="2400">
              <a:latin typeface="微软雅黑"/>
              <a:ea typeface="微软雅黑"/>
              <a:cs typeface="微软雅黑"/>
            </a:endParaRPr>
          </a:p>
        </p:txBody>
      </p:sp>
      <p:sp>
        <p:nvSpPr>
          <p:cNvPr id="23" name="AutoShape 65"/>
          <p:cNvSpPr>
            <a:spLocks noChangeArrowheads="1"/>
          </p:cNvSpPr>
          <p:nvPr/>
        </p:nvSpPr>
        <p:spPr bwMode="auto">
          <a:xfrm>
            <a:off x="4009346" y="5598655"/>
            <a:ext cx="179387" cy="223837"/>
          </a:xfrm>
          <a:prstGeom prst="irregularSeal1">
            <a:avLst/>
          </a:prstGeom>
          <a:solidFill>
            <a:srgbClr val="FF0000"/>
          </a:solidFill>
          <a:ln w="9525">
            <a:solidFill>
              <a:srgbClr val="FF0000"/>
            </a:solidFill>
            <a:miter lim="800000"/>
            <a:headEnd/>
            <a:tailEnd/>
          </a:ln>
        </p:spPr>
        <p:txBody>
          <a:bodyPr wrap="none" anchor="ctr"/>
          <a:lstStyle/>
          <a:p>
            <a:pPr eaLnBrk="0" hangingPunct="0"/>
            <a:endParaRPr lang="zh-CN" altLang="en-US" sz="2400">
              <a:latin typeface="微软雅黑"/>
              <a:ea typeface="微软雅黑"/>
              <a:cs typeface="微软雅黑"/>
            </a:endParaRPr>
          </a:p>
        </p:txBody>
      </p:sp>
      <p:sp>
        <p:nvSpPr>
          <p:cNvPr id="24" name="Text Box 66"/>
          <p:cNvSpPr txBox="1">
            <a:spLocks noChangeArrowheads="1"/>
          </p:cNvSpPr>
          <p:nvPr/>
        </p:nvSpPr>
        <p:spPr bwMode="auto">
          <a:xfrm>
            <a:off x="6885896" y="3465055"/>
            <a:ext cx="1936347" cy="461665"/>
          </a:xfrm>
          <a:prstGeom prst="rect">
            <a:avLst/>
          </a:prstGeom>
          <a:noFill/>
          <a:ln>
            <a:noFill/>
          </a:ln>
          <a:effectLs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2400" u="sng">
                <a:latin typeface="微软雅黑"/>
                <a:ea typeface="微软雅黑"/>
                <a:cs typeface="微软雅黑"/>
              </a:rPr>
              <a:t>Throughput</a:t>
            </a:r>
            <a:endParaRPr lang="en-US" altLang="zh-CN" sz="2400" b="1" u="sng">
              <a:latin typeface="微软雅黑"/>
              <a:ea typeface="微软雅黑"/>
              <a:cs typeface="微软雅黑"/>
            </a:endParaRPr>
          </a:p>
        </p:txBody>
      </p:sp>
      <p:sp>
        <p:nvSpPr>
          <p:cNvPr id="25" name="Text Box 68"/>
          <p:cNvSpPr txBox="1">
            <a:spLocks noChangeArrowheads="1"/>
          </p:cNvSpPr>
          <p:nvPr/>
        </p:nvSpPr>
        <p:spPr bwMode="auto">
          <a:xfrm>
            <a:off x="7308171" y="3998455"/>
            <a:ext cx="9953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2400">
                <a:latin typeface="微软雅黑"/>
                <a:ea typeface="微软雅黑"/>
                <a:cs typeface="微软雅黑"/>
              </a:rPr>
              <a:t>100%</a:t>
            </a:r>
          </a:p>
        </p:txBody>
      </p:sp>
      <p:sp>
        <p:nvSpPr>
          <p:cNvPr id="26" name="Text Box 69"/>
          <p:cNvSpPr txBox="1">
            <a:spLocks noChangeArrowheads="1"/>
          </p:cNvSpPr>
          <p:nvPr/>
        </p:nvSpPr>
        <p:spPr bwMode="auto">
          <a:xfrm>
            <a:off x="7468508" y="4668380"/>
            <a:ext cx="81945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2400">
                <a:latin typeface="微软雅黑"/>
                <a:ea typeface="微软雅黑"/>
                <a:cs typeface="微软雅黑"/>
              </a:rPr>
              <a:t>50%</a:t>
            </a:r>
          </a:p>
        </p:txBody>
      </p:sp>
      <p:sp>
        <p:nvSpPr>
          <p:cNvPr id="27" name="Text Box 70"/>
          <p:cNvSpPr txBox="1">
            <a:spLocks noChangeArrowheads="1"/>
          </p:cNvSpPr>
          <p:nvPr/>
        </p:nvSpPr>
        <p:spPr bwMode="auto">
          <a:xfrm>
            <a:off x="7468508" y="5430380"/>
            <a:ext cx="81945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2400">
                <a:latin typeface="微软雅黑"/>
                <a:ea typeface="微软雅黑"/>
                <a:cs typeface="微软雅黑"/>
              </a:rPr>
              <a:t>33%</a:t>
            </a:r>
          </a:p>
        </p:txBody>
      </p:sp>
      <p:sp>
        <p:nvSpPr>
          <p:cNvPr id="28" name="Text Box 71"/>
          <p:cNvSpPr txBox="1">
            <a:spLocks noChangeArrowheads="1"/>
          </p:cNvSpPr>
          <p:nvPr/>
        </p:nvSpPr>
        <p:spPr bwMode="auto">
          <a:xfrm>
            <a:off x="5246008" y="3465055"/>
            <a:ext cx="1416674" cy="461665"/>
          </a:xfrm>
          <a:prstGeom prst="rect">
            <a:avLst/>
          </a:prstGeom>
          <a:noFill/>
          <a:ln>
            <a:noFill/>
          </a:ln>
          <a:effectLs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u="sng" dirty="0" smtClean="0">
                <a:latin typeface="微软雅黑"/>
                <a:ea typeface="微软雅黑"/>
                <a:cs typeface="微软雅黑"/>
              </a:rPr>
              <a:t>Link ETX</a:t>
            </a:r>
          </a:p>
        </p:txBody>
      </p:sp>
      <p:sp>
        <p:nvSpPr>
          <p:cNvPr id="29" name="Text Box 72"/>
          <p:cNvSpPr txBox="1">
            <a:spLocks noChangeArrowheads="1"/>
          </p:cNvSpPr>
          <p:nvPr/>
        </p:nvSpPr>
        <p:spPr bwMode="auto">
          <a:xfrm>
            <a:off x="5723846" y="4014330"/>
            <a:ext cx="3730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2400">
                <a:latin typeface="微软雅黑"/>
                <a:ea typeface="微软雅黑"/>
                <a:cs typeface="微软雅黑"/>
              </a:rPr>
              <a:t>1</a:t>
            </a:r>
          </a:p>
        </p:txBody>
      </p:sp>
      <p:sp>
        <p:nvSpPr>
          <p:cNvPr id="30" name="Text Box 73"/>
          <p:cNvSpPr txBox="1">
            <a:spLocks noChangeArrowheads="1"/>
          </p:cNvSpPr>
          <p:nvPr/>
        </p:nvSpPr>
        <p:spPr bwMode="auto">
          <a:xfrm>
            <a:off x="5723846" y="4684255"/>
            <a:ext cx="3730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2400">
                <a:latin typeface="微软雅黑"/>
                <a:ea typeface="微软雅黑"/>
                <a:cs typeface="微软雅黑"/>
              </a:rPr>
              <a:t>2</a:t>
            </a:r>
          </a:p>
        </p:txBody>
      </p:sp>
      <p:sp>
        <p:nvSpPr>
          <p:cNvPr id="31" name="Text Box 74"/>
          <p:cNvSpPr txBox="1">
            <a:spLocks noChangeArrowheads="1"/>
          </p:cNvSpPr>
          <p:nvPr/>
        </p:nvSpPr>
        <p:spPr bwMode="auto">
          <a:xfrm>
            <a:off x="5723846" y="5446255"/>
            <a:ext cx="3730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sz="2400">
                <a:latin typeface="微软雅黑"/>
                <a:ea typeface="微软雅黑"/>
                <a:cs typeface="微软雅黑"/>
              </a:rPr>
              <a:t>3</a:t>
            </a:r>
          </a:p>
        </p:txBody>
      </p:sp>
    </p:spTree>
    <p:extLst>
      <p:ext uri="{BB962C8B-B14F-4D97-AF65-F5344CB8AC3E}">
        <p14:creationId xmlns:p14="http://schemas.microsoft.com/office/powerpoint/2010/main" val="1210124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a:lnSpc>
                <a:spcPct val="100000"/>
              </a:lnSpc>
            </a:pPr>
            <a:r>
              <a:rPr lang="zh-CN" altLang="en-US" dirty="0">
                <a:latin typeface="微软雅黑"/>
                <a:ea typeface="微软雅黑"/>
                <a:cs typeface="微软雅黑"/>
              </a:rPr>
              <a:t>假设链路有</a:t>
            </a:r>
            <a:r>
              <a:rPr lang="en-US" altLang="zh-CN" dirty="0">
                <a:latin typeface="微软雅黑"/>
                <a:ea typeface="微软雅黑"/>
                <a:cs typeface="微软雅黑"/>
              </a:rPr>
              <a:t>ACKs</a:t>
            </a:r>
            <a:r>
              <a:rPr lang="zh-CN" altLang="en-US" dirty="0">
                <a:latin typeface="微软雅黑"/>
                <a:ea typeface="微软雅黑"/>
                <a:cs typeface="微软雅黑"/>
              </a:rPr>
              <a:t>和重传</a:t>
            </a:r>
            <a:r>
              <a:rPr lang="en-US" altLang="zh-CN" dirty="0" smtClean="0">
                <a:latin typeface="微软雅黑"/>
                <a:ea typeface="微软雅黑"/>
                <a:cs typeface="微软雅黑"/>
              </a:rPr>
              <a:t>:</a:t>
            </a:r>
            <a:endParaRPr lang="en-US" altLang="zh-CN" dirty="0">
              <a:latin typeface="微软雅黑"/>
              <a:ea typeface="微软雅黑"/>
              <a:cs typeface="微软雅黑"/>
            </a:endParaRPr>
          </a:p>
          <a:p>
            <a:pPr lvl="1">
              <a:lnSpc>
                <a:spcPct val="100000"/>
              </a:lnSpc>
            </a:pPr>
            <a:r>
              <a:rPr lang="en-US" altLang="zh-CN" dirty="0">
                <a:latin typeface="微软雅黑"/>
                <a:ea typeface="微软雅黑"/>
                <a:cs typeface="微软雅黑"/>
              </a:rPr>
              <a:t>P(TX success) = P(Data success) </a:t>
            </a:r>
            <a:r>
              <a:rPr lang="en-US" altLang="zh-CN" dirty="0">
                <a:latin typeface="微软雅黑"/>
                <a:ea typeface="微软雅黑"/>
                <a:cs typeface="微软雅黑"/>
                <a:sym typeface="Symbol" charset="0"/>
              </a:rPr>
              <a:t> P(ACK success</a:t>
            </a:r>
            <a:r>
              <a:rPr lang="en-US" altLang="zh-CN" dirty="0" smtClean="0">
                <a:latin typeface="微软雅黑"/>
                <a:ea typeface="微软雅黑"/>
                <a:cs typeface="微软雅黑"/>
                <a:sym typeface="Symbol" charset="0"/>
              </a:rPr>
              <a:t>)</a:t>
            </a:r>
            <a:endParaRPr lang="en-US" altLang="zh-CN" dirty="0">
              <a:latin typeface="微软雅黑"/>
              <a:ea typeface="微软雅黑"/>
              <a:cs typeface="微软雅黑"/>
              <a:sym typeface="Symbol" charset="0"/>
            </a:endParaRPr>
          </a:p>
          <a:p>
            <a:pPr lvl="1">
              <a:lnSpc>
                <a:spcPct val="100000"/>
              </a:lnSpc>
            </a:pPr>
            <a:r>
              <a:rPr lang="en-US" altLang="zh-CN" dirty="0">
                <a:latin typeface="微软雅黑"/>
                <a:ea typeface="微软雅黑"/>
                <a:cs typeface="微软雅黑"/>
                <a:sym typeface="Symbol" charset="0"/>
              </a:rPr>
              <a:t>Link ETX = 1 /  P(TX </a:t>
            </a:r>
            <a:r>
              <a:rPr lang="en-US" altLang="zh-CN" dirty="0" smtClean="0">
                <a:latin typeface="微软雅黑"/>
                <a:ea typeface="微软雅黑"/>
                <a:cs typeface="微软雅黑"/>
                <a:sym typeface="Symbol" charset="0"/>
              </a:rPr>
              <a:t>success)</a:t>
            </a:r>
            <a:br>
              <a:rPr lang="en-US" altLang="zh-CN" dirty="0" smtClean="0">
                <a:latin typeface="微软雅黑"/>
                <a:ea typeface="微软雅黑"/>
                <a:cs typeface="微软雅黑"/>
                <a:sym typeface="Symbol" charset="0"/>
              </a:rPr>
            </a:br>
            <a:r>
              <a:rPr lang="en-US" altLang="zh-CN" dirty="0" smtClean="0">
                <a:latin typeface="微软雅黑"/>
                <a:ea typeface="微软雅黑"/>
                <a:cs typeface="微软雅黑"/>
                <a:sym typeface="Symbol" charset="0"/>
              </a:rPr>
              <a:t>		= </a:t>
            </a:r>
            <a:r>
              <a:rPr lang="en-US" altLang="zh-CN" dirty="0">
                <a:latin typeface="微软雅黑"/>
                <a:ea typeface="微软雅黑"/>
                <a:cs typeface="微软雅黑"/>
                <a:sym typeface="Symbol" charset="0"/>
              </a:rPr>
              <a:t>1 /  [ </a:t>
            </a:r>
            <a:r>
              <a:rPr lang="en-US" altLang="zh-CN" dirty="0">
                <a:latin typeface="微软雅黑"/>
                <a:ea typeface="微软雅黑"/>
                <a:cs typeface="微软雅黑"/>
              </a:rPr>
              <a:t>P(Data success) </a:t>
            </a:r>
            <a:r>
              <a:rPr lang="en-US" altLang="zh-CN" dirty="0">
                <a:latin typeface="微软雅黑"/>
                <a:ea typeface="微软雅黑"/>
                <a:cs typeface="微软雅黑"/>
                <a:sym typeface="Symbol" charset="0"/>
              </a:rPr>
              <a:t> P(ACK success) </a:t>
            </a:r>
            <a:r>
              <a:rPr lang="en-US" altLang="zh-CN" dirty="0" smtClean="0">
                <a:latin typeface="微软雅黑"/>
                <a:ea typeface="微软雅黑"/>
                <a:cs typeface="微软雅黑"/>
                <a:sym typeface="Symbol" charset="0"/>
              </a:rPr>
              <a:t>]</a:t>
            </a:r>
          </a:p>
          <a:p>
            <a:pPr lvl="1">
              <a:lnSpc>
                <a:spcPct val="100000"/>
              </a:lnSpc>
            </a:pPr>
            <a:endParaRPr lang="en-US" altLang="zh-CN" dirty="0">
              <a:latin typeface="微软雅黑"/>
              <a:ea typeface="微软雅黑"/>
              <a:cs typeface="微软雅黑"/>
              <a:sym typeface="Symbol" charset="0"/>
            </a:endParaRPr>
          </a:p>
          <a:p>
            <a:pPr>
              <a:lnSpc>
                <a:spcPct val="100000"/>
              </a:lnSpc>
            </a:pPr>
            <a:r>
              <a:rPr lang="zh-CN" altLang="en-US" dirty="0" smtClean="0">
                <a:latin typeface="微软雅黑"/>
                <a:ea typeface="微软雅黑"/>
                <a:cs typeface="微软雅黑"/>
                <a:sym typeface="Symbol" charset="0"/>
              </a:rPr>
              <a:t>实际计算</a:t>
            </a:r>
            <a:r>
              <a:rPr lang="en-US" altLang="zh-CN" dirty="0">
                <a:latin typeface="微软雅黑"/>
                <a:ea typeface="微软雅黑"/>
                <a:cs typeface="微软雅黑"/>
                <a:sym typeface="Symbol" charset="0"/>
              </a:rPr>
              <a:t>ETX:</a:t>
            </a:r>
          </a:p>
          <a:p>
            <a:pPr lvl="1">
              <a:lnSpc>
                <a:spcPct val="100000"/>
              </a:lnSpc>
            </a:pPr>
            <a:r>
              <a:rPr lang="en-US" altLang="zh-CN" dirty="0">
                <a:latin typeface="微软雅黑"/>
                <a:ea typeface="微软雅黑"/>
                <a:cs typeface="微软雅黑"/>
                <a:sym typeface="Symbol" charset="0"/>
              </a:rPr>
              <a:t>P(Data success)   measured </a:t>
            </a:r>
            <a:r>
              <a:rPr lang="en-US" altLang="zh-CN" dirty="0" err="1">
                <a:latin typeface="微软雅黑"/>
                <a:ea typeface="微软雅黑"/>
                <a:cs typeface="微软雅黑"/>
                <a:sym typeface="Symbol" charset="0"/>
              </a:rPr>
              <a:t>fwd</a:t>
            </a:r>
            <a:r>
              <a:rPr lang="en-US" altLang="zh-CN" dirty="0">
                <a:latin typeface="微软雅黑"/>
                <a:ea typeface="微软雅黑"/>
                <a:cs typeface="微软雅黑"/>
                <a:sym typeface="Symbol" charset="0"/>
              </a:rPr>
              <a:t> delivery ratio </a:t>
            </a:r>
            <a:r>
              <a:rPr lang="en-US" altLang="zh-CN" i="1" dirty="0" err="1">
                <a:latin typeface="微软雅黑"/>
                <a:ea typeface="微软雅黑"/>
                <a:cs typeface="微软雅黑"/>
                <a:sym typeface="Symbol" charset="0"/>
              </a:rPr>
              <a:t>r</a:t>
            </a:r>
            <a:r>
              <a:rPr lang="en-US" altLang="zh-CN" baseline="-25000" dirty="0" err="1">
                <a:latin typeface="微软雅黑"/>
                <a:ea typeface="微软雅黑"/>
                <a:cs typeface="微软雅黑"/>
                <a:sym typeface="Symbol" charset="0"/>
              </a:rPr>
              <a:t>fwd</a:t>
            </a:r>
            <a:endParaRPr lang="en-US" altLang="zh-CN" dirty="0">
              <a:latin typeface="微软雅黑"/>
              <a:ea typeface="微软雅黑"/>
              <a:cs typeface="微软雅黑"/>
              <a:sym typeface="Symbol" charset="0"/>
            </a:endParaRPr>
          </a:p>
          <a:p>
            <a:pPr lvl="1">
              <a:lnSpc>
                <a:spcPct val="100000"/>
              </a:lnSpc>
            </a:pPr>
            <a:r>
              <a:rPr lang="en-US" altLang="zh-CN" dirty="0">
                <a:latin typeface="微软雅黑"/>
                <a:ea typeface="微软雅黑"/>
                <a:cs typeface="微软雅黑"/>
                <a:sym typeface="Symbol" charset="0"/>
              </a:rPr>
              <a:t>P(ACK success)  measured rev delivery ratio </a:t>
            </a:r>
            <a:r>
              <a:rPr lang="en-US" altLang="zh-CN" i="1" dirty="0" err="1">
                <a:latin typeface="微软雅黑"/>
                <a:ea typeface="微软雅黑"/>
                <a:cs typeface="微软雅黑"/>
                <a:sym typeface="Symbol" charset="0"/>
              </a:rPr>
              <a:t>r</a:t>
            </a:r>
            <a:r>
              <a:rPr lang="en-US" altLang="zh-CN" baseline="-25000" dirty="0" err="1">
                <a:latin typeface="微软雅黑"/>
                <a:ea typeface="微软雅黑"/>
                <a:cs typeface="微软雅黑"/>
                <a:sym typeface="Symbol" charset="0"/>
              </a:rPr>
              <a:t>rev</a:t>
            </a:r>
            <a:endParaRPr lang="en-US" altLang="zh-CN" baseline="-25000" dirty="0">
              <a:latin typeface="微软雅黑"/>
              <a:ea typeface="微软雅黑"/>
              <a:cs typeface="微软雅黑"/>
              <a:sym typeface="Symbol" charset="0"/>
            </a:endParaRPr>
          </a:p>
          <a:p>
            <a:pPr lvl="1">
              <a:lnSpc>
                <a:spcPct val="100000"/>
              </a:lnSpc>
            </a:pPr>
            <a:r>
              <a:rPr lang="en-US" altLang="zh-CN" dirty="0">
                <a:latin typeface="微软雅黑"/>
                <a:ea typeface="微软雅黑"/>
                <a:cs typeface="微软雅黑"/>
                <a:sym typeface="Symbol" charset="0"/>
              </a:rPr>
              <a:t>Link ETX    1 / (</a:t>
            </a:r>
            <a:r>
              <a:rPr lang="en-US" altLang="zh-CN" i="1" dirty="0" err="1">
                <a:latin typeface="微软雅黑"/>
                <a:ea typeface="微软雅黑"/>
                <a:cs typeface="微软雅黑"/>
                <a:sym typeface="Symbol" charset="0"/>
              </a:rPr>
              <a:t>r</a:t>
            </a:r>
            <a:r>
              <a:rPr lang="en-US" altLang="zh-CN" baseline="-25000" dirty="0" err="1">
                <a:latin typeface="微软雅黑"/>
                <a:ea typeface="微软雅黑"/>
                <a:cs typeface="微软雅黑"/>
                <a:sym typeface="Symbol" charset="0"/>
              </a:rPr>
              <a:t>fwd</a:t>
            </a:r>
            <a:r>
              <a:rPr lang="en-US" altLang="zh-CN" baseline="-25000" dirty="0">
                <a:latin typeface="微软雅黑"/>
                <a:ea typeface="微软雅黑"/>
                <a:cs typeface="微软雅黑"/>
                <a:sym typeface="Symbol" charset="0"/>
              </a:rPr>
              <a:t> </a:t>
            </a:r>
            <a:r>
              <a:rPr lang="en-US" altLang="zh-CN" dirty="0">
                <a:latin typeface="微软雅黑"/>
                <a:ea typeface="微软雅黑"/>
                <a:cs typeface="微软雅黑"/>
                <a:sym typeface="Symbol" charset="0"/>
              </a:rPr>
              <a:t> </a:t>
            </a:r>
            <a:r>
              <a:rPr lang="en-US" altLang="zh-CN" i="1" dirty="0" err="1">
                <a:latin typeface="微软雅黑"/>
                <a:ea typeface="微软雅黑"/>
                <a:cs typeface="微软雅黑"/>
                <a:sym typeface="Symbol" charset="0"/>
              </a:rPr>
              <a:t>r</a:t>
            </a:r>
            <a:r>
              <a:rPr lang="en-US" altLang="zh-CN" baseline="-25000" dirty="0" err="1">
                <a:latin typeface="微软雅黑"/>
                <a:ea typeface="微软雅黑"/>
                <a:cs typeface="微软雅黑"/>
                <a:sym typeface="Symbol" charset="0"/>
              </a:rPr>
              <a:t>rev</a:t>
            </a:r>
            <a:r>
              <a:rPr lang="en-US" altLang="zh-CN" dirty="0">
                <a:latin typeface="微软雅黑"/>
                <a:ea typeface="微软雅黑"/>
                <a:cs typeface="微软雅黑"/>
                <a:sym typeface="Symbol" charset="0"/>
              </a:rPr>
              <a:t>)</a:t>
            </a:r>
          </a:p>
          <a:p>
            <a:pPr>
              <a:lnSpc>
                <a:spcPct val="100000"/>
              </a:lnSpc>
            </a:pPr>
            <a:endParaRPr lang="zh-CN" altLang="en-US" dirty="0">
              <a:latin typeface="微软雅黑"/>
              <a:ea typeface="微软雅黑"/>
              <a:cs typeface="微软雅黑"/>
            </a:endParaRPr>
          </a:p>
          <a:p>
            <a:pPr>
              <a:lnSpc>
                <a:spcPct val="100000"/>
              </a:lnSpc>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29</a:t>
            </a:fld>
            <a:endParaRPr lang="zh-CN" altLang="en-US" dirty="0"/>
          </a:p>
        </p:txBody>
      </p:sp>
      <p:sp>
        <p:nvSpPr>
          <p:cNvPr id="4" name="标题 3"/>
          <p:cNvSpPr>
            <a:spLocks noGrp="1"/>
          </p:cNvSpPr>
          <p:nvPr>
            <p:ph type="title"/>
          </p:nvPr>
        </p:nvSpPr>
        <p:spPr/>
        <p:txBody>
          <a:bodyPr/>
          <a:lstStyle/>
          <a:p>
            <a:r>
              <a:rPr kumimoji="1" lang="zh-CN" altLang="en-US" dirty="0" smtClean="0"/>
              <a:t>组网技术－</a:t>
            </a:r>
            <a:r>
              <a:rPr kumimoji="1" lang="en-US" altLang="zh-CN" dirty="0" smtClean="0"/>
              <a:t/>
            </a:r>
            <a:br>
              <a:rPr kumimoji="1" lang="en-US" altLang="zh-CN" dirty="0" smtClean="0"/>
            </a:br>
            <a:r>
              <a:rPr kumimoji="1" lang="en-US" altLang="zh-CN" dirty="0"/>
              <a:t>	</a:t>
            </a:r>
            <a:r>
              <a:rPr kumimoji="1" lang="en-US" altLang="zh-CN" dirty="0" smtClean="0"/>
              <a:t>	</a:t>
            </a:r>
            <a:r>
              <a:rPr kumimoji="1" lang="zh-CN" altLang="en-US" dirty="0" smtClean="0"/>
              <a:t>选路指标的计算</a:t>
            </a:r>
            <a:endParaRPr kumimoji="1" lang="zh-CN" altLang="en-US" dirty="0"/>
          </a:p>
        </p:txBody>
      </p:sp>
    </p:spTree>
    <p:extLst>
      <p:ext uri="{BB962C8B-B14F-4D97-AF65-F5344CB8AC3E}">
        <p14:creationId xmlns:p14="http://schemas.microsoft.com/office/powerpoint/2010/main" val="302962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微软雅黑"/>
                <a:ea typeface="微软雅黑"/>
                <a:cs typeface="微软雅黑"/>
              </a:rPr>
              <a:t>前一章对常见</a:t>
            </a:r>
            <a:r>
              <a:rPr lang="zh-CN" altLang="en-US" dirty="0">
                <a:latin typeface="微软雅黑"/>
                <a:ea typeface="微软雅黑"/>
                <a:cs typeface="微软雅黑"/>
              </a:rPr>
              <a:t>的自动识别方法和技术做了介绍，包括：光学符号识别技术、语音识别技术、生物计量识别技术、</a:t>
            </a:r>
            <a:r>
              <a:rPr lang="en-US" altLang="zh-CN" dirty="0">
                <a:latin typeface="微软雅黑"/>
                <a:ea typeface="微软雅黑"/>
                <a:cs typeface="微软雅黑"/>
              </a:rPr>
              <a:t>IC</a:t>
            </a:r>
            <a:r>
              <a:rPr lang="zh-CN" altLang="en-US" dirty="0">
                <a:latin typeface="微软雅黑"/>
                <a:ea typeface="微软雅黑"/>
                <a:cs typeface="微软雅黑"/>
              </a:rPr>
              <a:t>卡技术、条形码技术和</a:t>
            </a:r>
            <a:r>
              <a:rPr lang="en-US" altLang="zh-CN" dirty="0">
                <a:latin typeface="微软雅黑"/>
                <a:ea typeface="微软雅黑"/>
                <a:cs typeface="微软雅黑"/>
              </a:rPr>
              <a:t>RFID</a:t>
            </a:r>
            <a:r>
              <a:rPr lang="zh-CN" altLang="en-US" dirty="0">
                <a:latin typeface="微软雅黑"/>
                <a:ea typeface="微软雅黑"/>
                <a:cs typeface="微软雅黑"/>
              </a:rPr>
              <a:t>射频技术</a:t>
            </a:r>
            <a:endParaRPr lang="en-US" altLang="zh-CN" dirty="0">
              <a:latin typeface="微软雅黑"/>
              <a:ea typeface="微软雅黑"/>
              <a:cs typeface="微软雅黑"/>
            </a:endParaRPr>
          </a:p>
          <a:p>
            <a:endParaRPr lang="en-US" altLang="zh-CN" u="sng" dirty="0">
              <a:latin typeface="微软雅黑"/>
              <a:ea typeface="微软雅黑"/>
              <a:cs typeface="微软雅黑"/>
            </a:endParaRPr>
          </a:p>
          <a:p>
            <a:r>
              <a:rPr lang="zh-CN" altLang="en-US" dirty="0" smtClean="0">
                <a:latin typeface="微软雅黑"/>
                <a:ea typeface="微软雅黑"/>
                <a:cs typeface="微软雅黑"/>
              </a:rPr>
              <a:t>前一章重点</a:t>
            </a:r>
            <a:r>
              <a:rPr lang="zh-CN" altLang="en-US" dirty="0" smtClean="0">
                <a:latin typeface="微软雅黑"/>
                <a:ea typeface="微软雅黑"/>
                <a:cs typeface="微软雅黑"/>
              </a:rPr>
              <a:t>讲述</a:t>
            </a:r>
            <a:r>
              <a:rPr lang="zh-CN" altLang="en-US" dirty="0">
                <a:latin typeface="微软雅黑"/>
                <a:ea typeface="微软雅黑"/>
                <a:cs typeface="微软雅黑"/>
              </a:rPr>
              <a:t>了</a:t>
            </a:r>
            <a:r>
              <a:rPr lang="en-US" altLang="zh-CN" dirty="0">
                <a:latin typeface="微软雅黑"/>
                <a:ea typeface="微软雅黑"/>
                <a:cs typeface="微软雅黑"/>
              </a:rPr>
              <a:t>RFID</a:t>
            </a:r>
            <a:r>
              <a:rPr lang="zh-CN" altLang="en-US" dirty="0">
                <a:latin typeface="微软雅黑"/>
                <a:ea typeface="微软雅黑"/>
                <a:cs typeface="微软雅黑"/>
              </a:rPr>
              <a:t>技术，包括</a:t>
            </a:r>
            <a:r>
              <a:rPr lang="en-US" altLang="zh-CN" dirty="0">
                <a:latin typeface="微软雅黑"/>
                <a:ea typeface="微软雅黑"/>
                <a:cs typeface="微软雅黑"/>
              </a:rPr>
              <a:t>RFID</a:t>
            </a:r>
            <a:r>
              <a:rPr lang="zh-CN" altLang="en-US" dirty="0">
                <a:latin typeface="微软雅黑"/>
                <a:ea typeface="微软雅黑"/>
                <a:cs typeface="微软雅黑"/>
              </a:rPr>
              <a:t>历史和现状、</a:t>
            </a:r>
            <a:r>
              <a:rPr lang="en-US" altLang="zh-CN" dirty="0">
                <a:latin typeface="微软雅黑"/>
                <a:ea typeface="微软雅黑"/>
                <a:cs typeface="微软雅黑"/>
              </a:rPr>
              <a:t>RFID</a:t>
            </a:r>
            <a:r>
              <a:rPr lang="zh-CN" altLang="en-US" dirty="0">
                <a:latin typeface="微软雅黑"/>
                <a:ea typeface="微软雅黑"/>
                <a:cs typeface="微软雅黑"/>
              </a:rPr>
              <a:t>技术剖析和</a:t>
            </a:r>
            <a:r>
              <a:rPr lang="en-US" altLang="zh-CN" dirty="0">
                <a:latin typeface="微软雅黑"/>
                <a:ea typeface="微软雅黑"/>
                <a:cs typeface="微软雅黑"/>
              </a:rPr>
              <a:t>RFID</a:t>
            </a:r>
            <a:r>
              <a:rPr lang="zh-CN" altLang="en-US" dirty="0">
                <a:latin typeface="微软雅黑"/>
                <a:ea typeface="微软雅黑"/>
                <a:cs typeface="微软雅黑"/>
              </a:rPr>
              <a:t>在物联网中的应用。</a:t>
            </a:r>
            <a:endParaRPr lang="en-US" altLang="zh-CN" dirty="0">
              <a:latin typeface="微软雅黑"/>
              <a:ea typeface="微软雅黑"/>
              <a:cs typeface="微软雅黑"/>
            </a:endParaRPr>
          </a:p>
          <a:p>
            <a:endParaRPr kumimoji="1" lang="zh-CN" altLang="en-US" dirty="0">
              <a:solidFill>
                <a:srgbClr val="C00000"/>
              </a:solidFill>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a:t>
            </a:fld>
            <a:endParaRPr lang="zh-CN" altLang="en-US" dirty="0"/>
          </a:p>
        </p:txBody>
      </p:sp>
      <p:sp>
        <p:nvSpPr>
          <p:cNvPr id="4" name="标题 3"/>
          <p:cNvSpPr>
            <a:spLocks noGrp="1"/>
          </p:cNvSpPr>
          <p:nvPr>
            <p:ph type="title"/>
          </p:nvPr>
        </p:nvSpPr>
        <p:spPr/>
        <p:txBody>
          <a:bodyPr/>
          <a:lstStyle/>
          <a:p>
            <a:r>
              <a:rPr kumimoji="1" lang="zh-CN" altLang="en-US" dirty="0" smtClean="0"/>
              <a:t>内容回顾</a:t>
            </a:r>
            <a:endParaRPr kumimoji="1" lang="zh-CN" altLang="en-US" dirty="0"/>
          </a:p>
        </p:txBody>
      </p:sp>
    </p:spTree>
    <p:extLst>
      <p:ext uri="{BB962C8B-B14F-4D97-AF65-F5344CB8AC3E}">
        <p14:creationId xmlns:p14="http://schemas.microsoft.com/office/powerpoint/2010/main" val="3312568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微软雅黑"/>
                <a:ea typeface="微软雅黑"/>
                <a:cs typeface="微软雅黑"/>
              </a:rPr>
              <a:t>扩展到路径的情形 </a:t>
            </a:r>
            <a:r>
              <a:rPr lang="en-US" altLang="zh-CN" dirty="0">
                <a:latin typeface="微软雅黑"/>
                <a:ea typeface="微软雅黑"/>
                <a:cs typeface="微软雅黑"/>
              </a:rPr>
              <a:t>Route ETX = Sum of link ETXs</a:t>
            </a:r>
          </a:p>
          <a:p>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latin typeface="微软雅黑"/>
                <a:ea typeface="微软雅黑"/>
                <a:cs typeface="微软雅黑"/>
              </a:rPr>
              <a:t>30</a:t>
            </a:fld>
            <a:endParaRPr lang="zh-CN" altLang="en-US" dirty="0">
              <a:latin typeface="微软雅黑"/>
              <a:ea typeface="微软雅黑"/>
              <a:cs typeface="微软雅黑"/>
            </a:endParaRPr>
          </a:p>
        </p:txBody>
      </p:sp>
      <p:sp>
        <p:nvSpPr>
          <p:cNvPr id="4" name="标题 3"/>
          <p:cNvSpPr>
            <a:spLocks noGrp="1"/>
          </p:cNvSpPr>
          <p:nvPr>
            <p:ph type="title"/>
          </p:nvPr>
        </p:nvSpPr>
        <p:spPr/>
        <p:txBody>
          <a:bodyPr/>
          <a:lstStyle/>
          <a:p>
            <a:r>
              <a:rPr kumimoji="1" lang="zh-CN" altLang="en-US" dirty="0" smtClean="0">
                <a:latin typeface="微软雅黑"/>
                <a:ea typeface="微软雅黑"/>
                <a:cs typeface="微软雅黑"/>
              </a:rPr>
              <a:t>组网技术</a:t>
            </a:r>
            <a:r>
              <a:rPr kumimoji="1" lang="zh-CN" altLang="en-US" dirty="0">
                <a:latin typeface="微软雅黑"/>
                <a:ea typeface="微软雅黑"/>
                <a:cs typeface="微软雅黑"/>
              </a:rPr>
              <a:t>－</a:t>
            </a:r>
            <a:r>
              <a:rPr kumimoji="1" lang="en-US" altLang="zh-CN" dirty="0">
                <a:latin typeface="微软雅黑"/>
                <a:ea typeface="微软雅黑"/>
                <a:cs typeface="微软雅黑"/>
              </a:rPr>
              <a:t/>
            </a:r>
            <a:br>
              <a:rPr kumimoji="1" lang="en-US" altLang="zh-CN" dirty="0">
                <a:latin typeface="微软雅黑"/>
                <a:ea typeface="微软雅黑"/>
                <a:cs typeface="微软雅黑"/>
              </a:rPr>
            </a:br>
            <a:r>
              <a:rPr kumimoji="1" lang="en-US" altLang="zh-CN" dirty="0">
                <a:latin typeface="微软雅黑"/>
                <a:ea typeface="微软雅黑"/>
                <a:cs typeface="微软雅黑"/>
              </a:rPr>
              <a:t>	</a:t>
            </a:r>
            <a:r>
              <a:rPr kumimoji="1" lang="zh-CN" altLang="en-US" dirty="0" smtClean="0">
                <a:latin typeface="微软雅黑"/>
                <a:ea typeface="微软雅黑"/>
                <a:cs typeface="微软雅黑"/>
              </a:rPr>
              <a:t>选路指标的计算（续）</a:t>
            </a:r>
            <a:endParaRPr kumimoji="1" lang="zh-CN" altLang="en-US" dirty="0">
              <a:latin typeface="微软雅黑"/>
              <a:ea typeface="微软雅黑"/>
              <a:cs typeface="微软雅黑"/>
            </a:endParaRPr>
          </a:p>
        </p:txBody>
      </p:sp>
      <p:sp>
        <p:nvSpPr>
          <p:cNvPr id="5" name="Oval 3"/>
          <p:cNvSpPr>
            <a:spLocks noChangeArrowheads="1"/>
          </p:cNvSpPr>
          <p:nvPr/>
        </p:nvSpPr>
        <p:spPr bwMode="auto">
          <a:xfrm>
            <a:off x="4305301" y="4323776"/>
            <a:ext cx="181773" cy="467416"/>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endParaRPr lang="zh-CN" altLang="en-US">
              <a:latin typeface="微软雅黑"/>
              <a:ea typeface="微软雅黑"/>
              <a:cs typeface="微软雅黑"/>
            </a:endParaRPr>
          </a:p>
        </p:txBody>
      </p:sp>
      <p:sp>
        <p:nvSpPr>
          <p:cNvPr id="6" name="Oval 4"/>
          <p:cNvSpPr>
            <a:spLocks noChangeArrowheads="1"/>
          </p:cNvSpPr>
          <p:nvPr/>
        </p:nvSpPr>
        <p:spPr bwMode="auto">
          <a:xfrm>
            <a:off x="2552701" y="4323776"/>
            <a:ext cx="181773" cy="467416"/>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endParaRPr lang="zh-CN" altLang="en-US">
              <a:latin typeface="微软雅黑"/>
              <a:ea typeface="微软雅黑"/>
              <a:cs typeface="微软雅黑"/>
            </a:endParaRPr>
          </a:p>
        </p:txBody>
      </p:sp>
      <p:sp>
        <p:nvSpPr>
          <p:cNvPr id="7" name="Oval 5"/>
          <p:cNvSpPr>
            <a:spLocks noChangeArrowheads="1"/>
          </p:cNvSpPr>
          <p:nvPr/>
        </p:nvSpPr>
        <p:spPr bwMode="auto">
          <a:xfrm>
            <a:off x="800101" y="4323776"/>
            <a:ext cx="181773" cy="467416"/>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endParaRPr lang="zh-CN" altLang="en-US">
              <a:latin typeface="微软雅黑"/>
              <a:ea typeface="微软雅黑"/>
              <a:cs typeface="微软雅黑"/>
            </a:endParaRPr>
          </a:p>
        </p:txBody>
      </p:sp>
      <p:sp>
        <p:nvSpPr>
          <p:cNvPr id="8" name="Line 6"/>
          <p:cNvSpPr>
            <a:spLocks noChangeShapeType="1"/>
          </p:cNvSpPr>
          <p:nvPr/>
        </p:nvSpPr>
        <p:spPr bwMode="auto">
          <a:xfrm>
            <a:off x="1333501" y="4595584"/>
            <a:ext cx="1066800" cy="0"/>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9" name="Line 7"/>
          <p:cNvSpPr>
            <a:spLocks noChangeShapeType="1"/>
          </p:cNvSpPr>
          <p:nvPr/>
        </p:nvSpPr>
        <p:spPr bwMode="auto">
          <a:xfrm>
            <a:off x="3086101" y="4595584"/>
            <a:ext cx="1066800" cy="0"/>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10" name="Oval 8"/>
          <p:cNvSpPr>
            <a:spLocks noChangeArrowheads="1"/>
          </p:cNvSpPr>
          <p:nvPr/>
        </p:nvSpPr>
        <p:spPr bwMode="auto">
          <a:xfrm>
            <a:off x="2552701" y="2952176"/>
            <a:ext cx="181773" cy="467416"/>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endParaRPr lang="zh-CN" altLang="en-US">
              <a:latin typeface="微软雅黑"/>
              <a:ea typeface="微软雅黑"/>
              <a:cs typeface="微软雅黑"/>
            </a:endParaRPr>
          </a:p>
        </p:txBody>
      </p:sp>
      <p:sp>
        <p:nvSpPr>
          <p:cNvPr id="11" name="Oval 9"/>
          <p:cNvSpPr>
            <a:spLocks noChangeArrowheads="1"/>
          </p:cNvSpPr>
          <p:nvPr/>
        </p:nvSpPr>
        <p:spPr bwMode="auto">
          <a:xfrm>
            <a:off x="800101" y="2952176"/>
            <a:ext cx="181773" cy="467416"/>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endParaRPr lang="zh-CN" altLang="en-US">
              <a:latin typeface="微软雅黑"/>
              <a:ea typeface="微软雅黑"/>
              <a:cs typeface="微软雅黑"/>
            </a:endParaRPr>
          </a:p>
        </p:txBody>
      </p:sp>
      <p:sp>
        <p:nvSpPr>
          <p:cNvPr id="12" name="Line 10"/>
          <p:cNvSpPr>
            <a:spLocks noChangeShapeType="1"/>
          </p:cNvSpPr>
          <p:nvPr/>
        </p:nvSpPr>
        <p:spPr bwMode="auto">
          <a:xfrm>
            <a:off x="1333501" y="3223984"/>
            <a:ext cx="1066800" cy="0"/>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13" name="Oval 11"/>
          <p:cNvSpPr>
            <a:spLocks noChangeArrowheads="1"/>
          </p:cNvSpPr>
          <p:nvPr/>
        </p:nvSpPr>
        <p:spPr bwMode="auto">
          <a:xfrm>
            <a:off x="2552701" y="3637976"/>
            <a:ext cx="181773" cy="467416"/>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endParaRPr lang="zh-CN" altLang="en-US">
              <a:latin typeface="微软雅黑"/>
              <a:ea typeface="微软雅黑"/>
              <a:cs typeface="微软雅黑"/>
            </a:endParaRPr>
          </a:p>
        </p:txBody>
      </p:sp>
      <p:sp>
        <p:nvSpPr>
          <p:cNvPr id="14" name="Oval 12"/>
          <p:cNvSpPr>
            <a:spLocks noChangeArrowheads="1"/>
          </p:cNvSpPr>
          <p:nvPr/>
        </p:nvSpPr>
        <p:spPr bwMode="auto">
          <a:xfrm>
            <a:off x="800101" y="3637976"/>
            <a:ext cx="181773" cy="467416"/>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endParaRPr lang="zh-CN" altLang="en-US">
              <a:latin typeface="微软雅黑"/>
              <a:ea typeface="微软雅黑"/>
              <a:cs typeface="微软雅黑"/>
            </a:endParaRPr>
          </a:p>
        </p:txBody>
      </p:sp>
      <p:sp>
        <p:nvSpPr>
          <p:cNvPr id="15" name="Line 13"/>
          <p:cNvSpPr>
            <a:spLocks noChangeShapeType="1"/>
          </p:cNvSpPr>
          <p:nvPr/>
        </p:nvSpPr>
        <p:spPr bwMode="auto">
          <a:xfrm>
            <a:off x="1333501" y="3985984"/>
            <a:ext cx="1066800" cy="0"/>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16" name="Text Box 14"/>
          <p:cNvSpPr txBox="1">
            <a:spLocks noChangeArrowheads="1"/>
          </p:cNvSpPr>
          <p:nvPr/>
        </p:nvSpPr>
        <p:spPr bwMode="auto">
          <a:xfrm>
            <a:off x="5203826" y="2563584"/>
            <a:ext cx="13516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u="sng">
                <a:latin typeface="微软雅黑"/>
                <a:ea typeface="微软雅黑"/>
                <a:cs typeface="微软雅黑"/>
              </a:rPr>
              <a:t>Route ETX</a:t>
            </a:r>
          </a:p>
        </p:txBody>
      </p:sp>
      <p:sp>
        <p:nvSpPr>
          <p:cNvPr id="17" name="Text Box 15"/>
          <p:cNvSpPr txBox="1">
            <a:spLocks noChangeArrowheads="1"/>
          </p:cNvSpPr>
          <p:nvPr/>
        </p:nvSpPr>
        <p:spPr bwMode="auto">
          <a:xfrm>
            <a:off x="5788026" y="3046184"/>
            <a:ext cx="32003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a:latin typeface="微软雅黑"/>
                <a:ea typeface="微软雅黑"/>
                <a:cs typeface="微软雅黑"/>
              </a:rPr>
              <a:t>1</a:t>
            </a:r>
          </a:p>
        </p:txBody>
      </p:sp>
      <p:sp>
        <p:nvSpPr>
          <p:cNvPr id="18" name="Text Box 16"/>
          <p:cNvSpPr txBox="1">
            <a:spLocks noChangeArrowheads="1"/>
          </p:cNvSpPr>
          <p:nvPr/>
        </p:nvSpPr>
        <p:spPr bwMode="auto">
          <a:xfrm>
            <a:off x="5788026" y="3731984"/>
            <a:ext cx="32003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a:latin typeface="微软雅黑"/>
                <a:ea typeface="微软雅黑"/>
                <a:cs typeface="微软雅黑"/>
              </a:rPr>
              <a:t>2</a:t>
            </a:r>
          </a:p>
        </p:txBody>
      </p:sp>
      <p:sp>
        <p:nvSpPr>
          <p:cNvPr id="19" name="Text Box 17"/>
          <p:cNvSpPr txBox="1">
            <a:spLocks noChangeArrowheads="1"/>
          </p:cNvSpPr>
          <p:nvPr/>
        </p:nvSpPr>
        <p:spPr bwMode="auto">
          <a:xfrm>
            <a:off x="5788026" y="4417784"/>
            <a:ext cx="32003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a:latin typeface="微软雅黑"/>
                <a:ea typeface="微软雅黑"/>
                <a:cs typeface="微软雅黑"/>
              </a:rPr>
              <a:t>2</a:t>
            </a:r>
          </a:p>
        </p:txBody>
      </p:sp>
      <p:sp>
        <p:nvSpPr>
          <p:cNvPr id="20" name="Line 18"/>
          <p:cNvSpPr>
            <a:spLocks noChangeShapeType="1"/>
          </p:cNvSpPr>
          <p:nvPr/>
        </p:nvSpPr>
        <p:spPr bwMode="auto">
          <a:xfrm>
            <a:off x="1333501" y="3757384"/>
            <a:ext cx="457200" cy="0"/>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21" name="AutoShape 19"/>
          <p:cNvSpPr>
            <a:spLocks noChangeArrowheads="1"/>
          </p:cNvSpPr>
          <p:nvPr/>
        </p:nvSpPr>
        <p:spPr bwMode="auto">
          <a:xfrm>
            <a:off x="1714501" y="3528784"/>
            <a:ext cx="304800" cy="381000"/>
          </a:xfrm>
          <a:prstGeom prst="irregularSeal1">
            <a:avLst/>
          </a:prstGeom>
          <a:solidFill>
            <a:srgbClr val="FF0000"/>
          </a:solidFill>
          <a:ln w="9525">
            <a:solidFill>
              <a:srgbClr val="FF0000"/>
            </a:solidFill>
            <a:miter lim="800000"/>
            <a:headEnd/>
            <a:tailEnd/>
          </a:ln>
        </p:spPr>
        <p:txBody>
          <a:bodyPr wrap="none" anchor="ctr"/>
          <a:lstStyle/>
          <a:p>
            <a:endParaRPr lang="zh-CN" altLang="en-US">
              <a:latin typeface="微软雅黑"/>
              <a:ea typeface="微软雅黑"/>
              <a:cs typeface="微软雅黑"/>
            </a:endParaRPr>
          </a:p>
        </p:txBody>
      </p:sp>
      <p:sp>
        <p:nvSpPr>
          <p:cNvPr id="22" name="Oval 20"/>
          <p:cNvSpPr>
            <a:spLocks noChangeArrowheads="1"/>
          </p:cNvSpPr>
          <p:nvPr/>
        </p:nvSpPr>
        <p:spPr bwMode="auto">
          <a:xfrm>
            <a:off x="4305301" y="5009576"/>
            <a:ext cx="181773" cy="467416"/>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endParaRPr lang="zh-CN" altLang="en-US">
              <a:latin typeface="微软雅黑"/>
              <a:ea typeface="微软雅黑"/>
              <a:cs typeface="微软雅黑"/>
            </a:endParaRPr>
          </a:p>
        </p:txBody>
      </p:sp>
      <p:sp>
        <p:nvSpPr>
          <p:cNvPr id="23" name="Oval 21"/>
          <p:cNvSpPr>
            <a:spLocks noChangeArrowheads="1"/>
          </p:cNvSpPr>
          <p:nvPr/>
        </p:nvSpPr>
        <p:spPr bwMode="auto">
          <a:xfrm>
            <a:off x="2552701" y="5009576"/>
            <a:ext cx="181773" cy="467416"/>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endParaRPr lang="zh-CN" altLang="en-US">
              <a:latin typeface="微软雅黑"/>
              <a:ea typeface="微软雅黑"/>
              <a:cs typeface="微软雅黑"/>
            </a:endParaRPr>
          </a:p>
        </p:txBody>
      </p:sp>
      <p:sp>
        <p:nvSpPr>
          <p:cNvPr id="24" name="Oval 22"/>
          <p:cNvSpPr>
            <a:spLocks noChangeArrowheads="1"/>
          </p:cNvSpPr>
          <p:nvPr/>
        </p:nvSpPr>
        <p:spPr bwMode="auto">
          <a:xfrm>
            <a:off x="800101" y="5009576"/>
            <a:ext cx="181773" cy="467416"/>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endParaRPr lang="zh-CN" altLang="en-US">
              <a:latin typeface="微软雅黑"/>
              <a:ea typeface="微软雅黑"/>
              <a:cs typeface="微软雅黑"/>
            </a:endParaRPr>
          </a:p>
        </p:txBody>
      </p:sp>
      <p:sp>
        <p:nvSpPr>
          <p:cNvPr id="25" name="Line 23"/>
          <p:cNvSpPr>
            <a:spLocks noChangeShapeType="1"/>
          </p:cNvSpPr>
          <p:nvPr/>
        </p:nvSpPr>
        <p:spPr bwMode="auto">
          <a:xfrm>
            <a:off x="1333501" y="5281384"/>
            <a:ext cx="1066800" cy="0"/>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26" name="Line 24"/>
          <p:cNvSpPr>
            <a:spLocks noChangeShapeType="1"/>
          </p:cNvSpPr>
          <p:nvPr/>
        </p:nvSpPr>
        <p:spPr bwMode="auto">
          <a:xfrm>
            <a:off x="3086101" y="5281384"/>
            <a:ext cx="1066800" cy="0"/>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27" name="Text Box 25"/>
          <p:cNvSpPr txBox="1">
            <a:spLocks noChangeArrowheads="1"/>
          </p:cNvSpPr>
          <p:nvPr/>
        </p:nvSpPr>
        <p:spPr bwMode="auto">
          <a:xfrm>
            <a:off x="5788026" y="5103584"/>
            <a:ext cx="32003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a:latin typeface="微软雅黑"/>
                <a:ea typeface="微软雅黑"/>
                <a:cs typeface="微软雅黑"/>
              </a:rPr>
              <a:t>3</a:t>
            </a:r>
          </a:p>
        </p:txBody>
      </p:sp>
      <p:sp>
        <p:nvSpPr>
          <p:cNvPr id="28" name="Line 26"/>
          <p:cNvSpPr>
            <a:spLocks noChangeShapeType="1"/>
          </p:cNvSpPr>
          <p:nvPr/>
        </p:nvSpPr>
        <p:spPr bwMode="auto">
          <a:xfrm>
            <a:off x="3070226" y="5052784"/>
            <a:ext cx="457200" cy="0"/>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29" name="AutoShape 27"/>
          <p:cNvSpPr>
            <a:spLocks noChangeArrowheads="1"/>
          </p:cNvSpPr>
          <p:nvPr/>
        </p:nvSpPr>
        <p:spPr bwMode="auto">
          <a:xfrm>
            <a:off x="3451226" y="4824184"/>
            <a:ext cx="304800" cy="381000"/>
          </a:xfrm>
          <a:prstGeom prst="irregularSeal1">
            <a:avLst/>
          </a:prstGeom>
          <a:solidFill>
            <a:srgbClr val="FF0000"/>
          </a:solidFill>
          <a:ln w="9525">
            <a:solidFill>
              <a:srgbClr val="FF0000"/>
            </a:solidFill>
            <a:miter lim="800000"/>
            <a:headEnd/>
            <a:tailEnd/>
          </a:ln>
        </p:spPr>
        <p:txBody>
          <a:bodyPr wrap="none" anchor="ctr"/>
          <a:lstStyle/>
          <a:p>
            <a:endParaRPr lang="zh-CN" altLang="en-US">
              <a:latin typeface="微软雅黑"/>
              <a:ea typeface="微软雅黑"/>
              <a:cs typeface="微软雅黑"/>
            </a:endParaRPr>
          </a:p>
        </p:txBody>
      </p:sp>
      <p:sp>
        <p:nvSpPr>
          <p:cNvPr id="30" name="Oval 29"/>
          <p:cNvSpPr>
            <a:spLocks noChangeArrowheads="1"/>
          </p:cNvSpPr>
          <p:nvPr/>
        </p:nvSpPr>
        <p:spPr bwMode="auto">
          <a:xfrm>
            <a:off x="3451226" y="5755701"/>
            <a:ext cx="181773" cy="467416"/>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endParaRPr lang="zh-CN" altLang="en-US">
              <a:latin typeface="微软雅黑"/>
              <a:ea typeface="微软雅黑"/>
              <a:cs typeface="微软雅黑"/>
            </a:endParaRPr>
          </a:p>
        </p:txBody>
      </p:sp>
      <p:sp>
        <p:nvSpPr>
          <p:cNvPr id="31" name="Oval 30"/>
          <p:cNvSpPr>
            <a:spLocks noChangeArrowheads="1"/>
          </p:cNvSpPr>
          <p:nvPr/>
        </p:nvSpPr>
        <p:spPr bwMode="auto">
          <a:xfrm>
            <a:off x="2079626" y="5755701"/>
            <a:ext cx="181773" cy="467416"/>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endParaRPr lang="zh-CN" altLang="en-US">
              <a:latin typeface="微软雅黑"/>
              <a:ea typeface="微软雅黑"/>
              <a:cs typeface="微软雅黑"/>
            </a:endParaRPr>
          </a:p>
        </p:txBody>
      </p:sp>
      <p:sp>
        <p:nvSpPr>
          <p:cNvPr id="32" name="Oval 31"/>
          <p:cNvSpPr>
            <a:spLocks noChangeArrowheads="1"/>
          </p:cNvSpPr>
          <p:nvPr/>
        </p:nvSpPr>
        <p:spPr bwMode="auto">
          <a:xfrm>
            <a:off x="784226" y="5755701"/>
            <a:ext cx="181773" cy="467416"/>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endParaRPr lang="zh-CN" altLang="en-US">
              <a:latin typeface="微软雅黑"/>
              <a:ea typeface="微软雅黑"/>
              <a:cs typeface="微软雅黑"/>
            </a:endParaRPr>
          </a:p>
        </p:txBody>
      </p:sp>
      <p:sp>
        <p:nvSpPr>
          <p:cNvPr id="33" name="Line 32"/>
          <p:cNvSpPr>
            <a:spLocks noChangeShapeType="1"/>
          </p:cNvSpPr>
          <p:nvPr/>
        </p:nvSpPr>
        <p:spPr bwMode="auto">
          <a:xfrm>
            <a:off x="1317626" y="6027509"/>
            <a:ext cx="685800" cy="4763"/>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34" name="Text Box 34"/>
          <p:cNvSpPr txBox="1">
            <a:spLocks noChangeArrowheads="1"/>
          </p:cNvSpPr>
          <p:nvPr/>
        </p:nvSpPr>
        <p:spPr bwMode="auto">
          <a:xfrm>
            <a:off x="5772151" y="5849709"/>
            <a:ext cx="32003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a:latin typeface="微软雅黑"/>
                <a:ea typeface="微软雅黑"/>
                <a:cs typeface="微软雅黑"/>
              </a:rPr>
              <a:t>5</a:t>
            </a:r>
          </a:p>
        </p:txBody>
      </p:sp>
      <p:sp>
        <p:nvSpPr>
          <p:cNvPr id="35" name="Line 35"/>
          <p:cNvSpPr>
            <a:spLocks noChangeShapeType="1"/>
          </p:cNvSpPr>
          <p:nvPr/>
        </p:nvSpPr>
        <p:spPr bwMode="auto">
          <a:xfrm>
            <a:off x="2613026" y="5803672"/>
            <a:ext cx="381000" cy="0"/>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36" name="Oval 36"/>
          <p:cNvSpPr>
            <a:spLocks noChangeArrowheads="1"/>
          </p:cNvSpPr>
          <p:nvPr/>
        </p:nvSpPr>
        <p:spPr bwMode="auto">
          <a:xfrm>
            <a:off x="4822826" y="5760464"/>
            <a:ext cx="181773" cy="467416"/>
          </a:xfrm>
          <a:prstGeom prst="ellipse">
            <a:avLst/>
          </a:prstGeom>
          <a:solidFill>
            <a:schemeClr val="accent1"/>
          </a:solidFill>
          <a:ln w="28575">
            <a:solidFill>
              <a:srgbClr val="000000"/>
            </a:solidFill>
            <a:round/>
            <a:headEnd/>
            <a:tailEnd type="none" w="med" len="lg"/>
          </a:ln>
        </p:spPr>
        <p:txBody>
          <a:bodyPr wrap="none" lIns="64008" tIns="27432" rIns="64008" bIns="27432" anchor="ctr">
            <a:spAutoFit/>
          </a:bodyPr>
          <a:lstStyle/>
          <a:p>
            <a:endParaRPr lang="zh-CN" altLang="en-US">
              <a:latin typeface="微软雅黑"/>
              <a:ea typeface="微软雅黑"/>
              <a:cs typeface="微软雅黑"/>
            </a:endParaRPr>
          </a:p>
        </p:txBody>
      </p:sp>
      <p:sp>
        <p:nvSpPr>
          <p:cNvPr id="37" name="Line 37"/>
          <p:cNvSpPr>
            <a:spLocks noChangeShapeType="1"/>
          </p:cNvSpPr>
          <p:nvPr/>
        </p:nvSpPr>
        <p:spPr bwMode="auto">
          <a:xfrm>
            <a:off x="2613026" y="6032272"/>
            <a:ext cx="685800" cy="4762"/>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38" name="Line 38"/>
          <p:cNvSpPr>
            <a:spLocks noChangeShapeType="1"/>
          </p:cNvSpPr>
          <p:nvPr/>
        </p:nvSpPr>
        <p:spPr bwMode="auto">
          <a:xfrm>
            <a:off x="3984626" y="6032272"/>
            <a:ext cx="685800" cy="0"/>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39" name="AutoShape 39"/>
          <p:cNvSpPr>
            <a:spLocks noChangeArrowheads="1"/>
          </p:cNvSpPr>
          <p:nvPr/>
        </p:nvSpPr>
        <p:spPr bwMode="auto">
          <a:xfrm>
            <a:off x="2994026" y="5575072"/>
            <a:ext cx="304800" cy="381000"/>
          </a:xfrm>
          <a:prstGeom prst="irregularSeal1">
            <a:avLst/>
          </a:prstGeom>
          <a:solidFill>
            <a:srgbClr val="FF0000"/>
          </a:solidFill>
          <a:ln w="9525">
            <a:solidFill>
              <a:srgbClr val="FF0000"/>
            </a:solidFill>
            <a:miter lim="800000"/>
            <a:headEnd/>
            <a:tailEnd/>
          </a:ln>
        </p:spPr>
        <p:txBody>
          <a:bodyPr wrap="none" anchor="ctr"/>
          <a:lstStyle/>
          <a:p>
            <a:endParaRPr lang="zh-CN" altLang="en-US">
              <a:latin typeface="微软雅黑"/>
              <a:ea typeface="微软雅黑"/>
              <a:cs typeface="微软雅黑"/>
            </a:endParaRPr>
          </a:p>
        </p:txBody>
      </p:sp>
      <p:sp>
        <p:nvSpPr>
          <p:cNvPr id="40" name="Line 40"/>
          <p:cNvSpPr>
            <a:spLocks noChangeShapeType="1"/>
          </p:cNvSpPr>
          <p:nvPr/>
        </p:nvSpPr>
        <p:spPr bwMode="auto">
          <a:xfrm>
            <a:off x="4060826" y="5803672"/>
            <a:ext cx="381000" cy="0"/>
          </a:xfrm>
          <a:prstGeom prst="line">
            <a:avLst/>
          </a:prstGeom>
          <a:noFill/>
          <a:ln w="28575">
            <a:solidFill>
              <a:srgbClr val="000000"/>
            </a:solidFill>
            <a:round/>
            <a:headEnd/>
            <a:tailEnd type="triangle" w="med" len="lg"/>
          </a:ln>
          <a:extLst>
            <a:ext uri="{909E8E84-426E-40dd-AFC4-6F175D3DCCD1}">
              <a14:hiddenFill xmlns:a14="http://schemas.microsoft.com/office/drawing/2010/main" xmlns="">
                <a:noFill/>
              </a14:hiddenFill>
            </a:ext>
          </a:extLst>
        </p:spPr>
        <p:txBody>
          <a:bodyPr lIns="64008" tIns="27432" rIns="64008" bIns="27432" anchor="ctr">
            <a:spAutoFit/>
          </a:bodyPr>
          <a:lstStyle/>
          <a:p>
            <a:endParaRPr lang="zh-CN" altLang="en-US">
              <a:latin typeface="微软雅黑"/>
              <a:ea typeface="微软雅黑"/>
              <a:cs typeface="微软雅黑"/>
            </a:endParaRPr>
          </a:p>
        </p:txBody>
      </p:sp>
      <p:sp>
        <p:nvSpPr>
          <p:cNvPr id="41" name="AutoShape 41"/>
          <p:cNvSpPr>
            <a:spLocks noChangeArrowheads="1"/>
          </p:cNvSpPr>
          <p:nvPr/>
        </p:nvSpPr>
        <p:spPr bwMode="auto">
          <a:xfrm>
            <a:off x="4441826" y="5575072"/>
            <a:ext cx="304800" cy="381000"/>
          </a:xfrm>
          <a:prstGeom prst="irregularSeal1">
            <a:avLst/>
          </a:prstGeom>
          <a:solidFill>
            <a:srgbClr val="FF0000"/>
          </a:solidFill>
          <a:ln w="9525">
            <a:solidFill>
              <a:srgbClr val="FF0000"/>
            </a:solidFill>
            <a:miter lim="800000"/>
            <a:headEnd/>
            <a:tailEnd/>
          </a:ln>
        </p:spPr>
        <p:txBody>
          <a:bodyPr wrap="none" anchor="ctr"/>
          <a:lstStyle/>
          <a:p>
            <a:endParaRPr lang="zh-CN" altLang="en-US">
              <a:latin typeface="微软雅黑"/>
              <a:ea typeface="微软雅黑"/>
              <a:cs typeface="微软雅黑"/>
            </a:endParaRPr>
          </a:p>
        </p:txBody>
      </p:sp>
      <p:sp>
        <p:nvSpPr>
          <p:cNvPr id="42" name="Text Box 43"/>
          <p:cNvSpPr txBox="1">
            <a:spLocks noChangeArrowheads="1"/>
          </p:cNvSpPr>
          <p:nvPr/>
        </p:nvSpPr>
        <p:spPr bwMode="auto">
          <a:xfrm>
            <a:off x="7078664" y="2538184"/>
            <a:ext cx="14984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u="sng">
                <a:latin typeface="微软雅黑"/>
                <a:ea typeface="微软雅黑"/>
                <a:cs typeface="微软雅黑"/>
              </a:rPr>
              <a:t>Throughput</a:t>
            </a:r>
          </a:p>
        </p:txBody>
      </p:sp>
      <p:sp>
        <p:nvSpPr>
          <p:cNvPr id="43" name="Text Box 44"/>
          <p:cNvSpPr txBox="1">
            <a:spLocks noChangeArrowheads="1"/>
          </p:cNvSpPr>
          <p:nvPr/>
        </p:nvSpPr>
        <p:spPr bwMode="auto">
          <a:xfrm>
            <a:off x="7275514" y="3046184"/>
            <a:ext cx="79612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a:latin typeface="微软雅黑"/>
                <a:ea typeface="微软雅黑"/>
                <a:cs typeface="微软雅黑"/>
              </a:rPr>
              <a:t>100%</a:t>
            </a:r>
          </a:p>
        </p:txBody>
      </p:sp>
      <p:sp>
        <p:nvSpPr>
          <p:cNvPr id="44" name="Text Box 45"/>
          <p:cNvSpPr txBox="1">
            <a:spLocks noChangeArrowheads="1"/>
          </p:cNvSpPr>
          <p:nvPr/>
        </p:nvSpPr>
        <p:spPr bwMode="auto">
          <a:xfrm>
            <a:off x="7443789" y="3731984"/>
            <a:ext cx="66075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a:latin typeface="微软雅黑"/>
                <a:ea typeface="微软雅黑"/>
                <a:cs typeface="微软雅黑"/>
              </a:rPr>
              <a:t>50%</a:t>
            </a:r>
          </a:p>
        </p:txBody>
      </p:sp>
      <p:sp>
        <p:nvSpPr>
          <p:cNvPr id="45" name="Text Box 46"/>
          <p:cNvSpPr txBox="1">
            <a:spLocks noChangeArrowheads="1"/>
          </p:cNvSpPr>
          <p:nvPr/>
        </p:nvSpPr>
        <p:spPr bwMode="auto">
          <a:xfrm>
            <a:off x="7443789" y="4417784"/>
            <a:ext cx="66075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a:latin typeface="微软雅黑"/>
                <a:ea typeface="微软雅黑"/>
                <a:cs typeface="微软雅黑"/>
              </a:rPr>
              <a:t>50%</a:t>
            </a:r>
          </a:p>
        </p:txBody>
      </p:sp>
      <p:sp>
        <p:nvSpPr>
          <p:cNvPr id="46" name="Text Box 47"/>
          <p:cNvSpPr txBox="1">
            <a:spLocks noChangeArrowheads="1"/>
          </p:cNvSpPr>
          <p:nvPr/>
        </p:nvSpPr>
        <p:spPr bwMode="auto">
          <a:xfrm>
            <a:off x="7443789" y="5103584"/>
            <a:ext cx="66075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a:latin typeface="微软雅黑"/>
                <a:ea typeface="微软雅黑"/>
                <a:cs typeface="微软雅黑"/>
              </a:rPr>
              <a:t>33%</a:t>
            </a:r>
          </a:p>
        </p:txBody>
      </p:sp>
      <p:sp>
        <p:nvSpPr>
          <p:cNvPr id="47" name="Text Box 48"/>
          <p:cNvSpPr txBox="1">
            <a:spLocks noChangeArrowheads="1"/>
          </p:cNvSpPr>
          <p:nvPr/>
        </p:nvSpPr>
        <p:spPr bwMode="auto">
          <a:xfrm>
            <a:off x="7427914" y="5849709"/>
            <a:ext cx="66075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en-US" altLang="zh-CN">
                <a:latin typeface="微软雅黑"/>
                <a:ea typeface="微软雅黑"/>
                <a:cs typeface="微软雅黑"/>
              </a:rPr>
              <a:t>20%</a:t>
            </a:r>
          </a:p>
        </p:txBody>
      </p:sp>
    </p:spTree>
    <p:extLst>
      <p:ext uri="{BB962C8B-B14F-4D97-AF65-F5344CB8AC3E}">
        <p14:creationId xmlns:p14="http://schemas.microsoft.com/office/powerpoint/2010/main" val="1658891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latin typeface="微软雅黑"/>
                <a:ea typeface="微软雅黑"/>
                <a:cs typeface="微软雅黑"/>
              </a:rPr>
              <a:t>Collection Tree Protocol</a:t>
            </a:r>
          </a:p>
          <a:p>
            <a:pPr lvl="1"/>
            <a:r>
              <a:rPr lang="zh-CN" altLang="zh-CN" dirty="0">
                <a:latin typeface="微软雅黑"/>
                <a:ea typeface="微软雅黑"/>
                <a:cs typeface="微软雅黑"/>
              </a:rPr>
              <a:t>初始化阶段</a:t>
            </a:r>
            <a:r>
              <a:rPr lang="en-US" altLang="zh-CN" dirty="0">
                <a:latin typeface="微软雅黑"/>
                <a:ea typeface="微软雅黑"/>
                <a:cs typeface="微软雅黑"/>
              </a:rPr>
              <a:t>: </a:t>
            </a:r>
            <a:r>
              <a:rPr lang="zh-CN" altLang="zh-CN" dirty="0">
                <a:latin typeface="微软雅黑"/>
                <a:ea typeface="微软雅黑"/>
                <a:cs typeface="微软雅黑"/>
              </a:rPr>
              <a:t>网络中每个节点广播自己到汇聚节点的路径的</a:t>
            </a:r>
            <a:r>
              <a:rPr lang="en-US" altLang="zh-CN" dirty="0">
                <a:latin typeface="微软雅黑"/>
                <a:ea typeface="微软雅黑"/>
                <a:cs typeface="微软雅黑"/>
              </a:rPr>
              <a:t>ETX</a:t>
            </a:r>
            <a:r>
              <a:rPr lang="zh-CN" altLang="zh-CN" dirty="0">
                <a:latin typeface="微软雅黑"/>
                <a:ea typeface="微软雅黑"/>
                <a:cs typeface="微软雅黑"/>
              </a:rPr>
              <a:t>。</a:t>
            </a:r>
            <a:endParaRPr lang="en-US" altLang="zh-CN" dirty="0">
              <a:latin typeface="微软雅黑"/>
              <a:ea typeface="微软雅黑"/>
              <a:cs typeface="微软雅黑"/>
            </a:endParaRPr>
          </a:p>
          <a:p>
            <a:pPr lvl="1"/>
            <a:r>
              <a:rPr lang="zh-CN" altLang="zh-CN" dirty="0">
                <a:latin typeface="微软雅黑"/>
                <a:ea typeface="微软雅黑"/>
                <a:cs typeface="微软雅黑"/>
              </a:rPr>
              <a:t>每个节点收到广播包之后，依据邻居节点广播的路径</a:t>
            </a:r>
            <a:r>
              <a:rPr lang="en-US" altLang="zh-CN" dirty="0">
                <a:latin typeface="微软雅黑"/>
                <a:ea typeface="微软雅黑"/>
                <a:cs typeface="微软雅黑"/>
              </a:rPr>
              <a:t>ETX</a:t>
            </a:r>
            <a:r>
              <a:rPr lang="zh-CN" altLang="zh-CN" dirty="0">
                <a:latin typeface="微软雅黑"/>
                <a:ea typeface="微软雅黑"/>
                <a:cs typeface="微软雅黑"/>
              </a:rPr>
              <a:t>，动态选择父节点，使得自己到汇聚节点的路径</a:t>
            </a:r>
            <a:r>
              <a:rPr lang="en-US" altLang="zh-CN" dirty="0">
                <a:latin typeface="微软雅黑"/>
                <a:ea typeface="微软雅黑"/>
                <a:cs typeface="微软雅黑"/>
              </a:rPr>
              <a:t>ETX</a:t>
            </a:r>
            <a:r>
              <a:rPr lang="zh-CN" altLang="zh-CN" dirty="0">
                <a:latin typeface="微软雅黑"/>
                <a:ea typeface="微软雅黑"/>
                <a:cs typeface="微软雅黑"/>
              </a:rPr>
              <a:t>尽量小。</a:t>
            </a:r>
            <a:endParaRPr lang="en-US" altLang="zh-CN" dirty="0">
              <a:latin typeface="微软雅黑"/>
              <a:ea typeface="微软雅黑"/>
              <a:cs typeface="微软雅黑"/>
            </a:endParaRPr>
          </a:p>
          <a:p>
            <a:pPr lvl="1"/>
            <a:r>
              <a:rPr lang="zh-CN" altLang="zh-CN" dirty="0">
                <a:latin typeface="微软雅黑"/>
                <a:ea typeface="微软雅黑"/>
                <a:cs typeface="微软雅黑"/>
              </a:rPr>
              <a:t>经过不断更新，网络中的每个节点都能够选择到一条到汇聚节点</a:t>
            </a:r>
            <a:r>
              <a:rPr lang="en-US" altLang="zh-CN" dirty="0">
                <a:latin typeface="微软雅黑"/>
                <a:ea typeface="微软雅黑"/>
                <a:cs typeface="微软雅黑"/>
              </a:rPr>
              <a:t>ETX</a:t>
            </a:r>
            <a:r>
              <a:rPr lang="zh-CN" altLang="zh-CN" dirty="0">
                <a:latin typeface="微软雅黑"/>
                <a:ea typeface="微软雅黑"/>
                <a:cs typeface="微软雅黑"/>
              </a:rPr>
              <a:t>之和最小的路径</a:t>
            </a:r>
            <a:r>
              <a:rPr lang="zh-CN" altLang="en-US" dirty="0" smtClean="0">
                <a:latin typeface="微软雅黑"/>
                <a:ea typeface="微软雅黑"/>
                <a:cs typeface="微软雅黑"/>
              </a:rPr>
              <a:t>。</a:t>
            </a:r>
            <a:endParaRPr lang="en-US" altLang="zh-CN" dirty="0" smtClean="0">
              <a:latin typeface="微软雅黑"/>
              <a:ea typeface="微软雅黑"/>
              <a:cs typeface="微软雅黑"/>
            </a:endParaRPr>
          </a:p>
          <a:p>
            <a:r>
              <a:rPr lang="en-US" altLang="zh-CN" dirty="0" smtClean="0">
                <a:latin typeface="微软雅黑"/>
                <a:ea typeface="微软雅黑"/>
                <a:cs typeface="微软雅黑"/>
              </a:rPr>
              <a:t>CTP</a:t>
            </a:r>
            <a:r>
              <a:rPr lang="zh-CN" altLang="en-US" dirty="0" smtClean="0">
                <a:latin typeface="微软雅黑"/>
                <a:ea typeface="微软雅黑"/>
                <a:cs typeface="微软雅黑"/>
              </a:rPr>
              <a:t>在</a:t>
            </a:r>
            <a:r>
              <a:rPr lang="en-US" altLang="zh-CN" dirty="0" err="1" smtClean="0">
                <a:latin typeface="微软雅黑"/>
                <a:ea typeface="微软雅黑"/>
                <a:cs typeface="微软雅黑"/>
              </a:rPr>
              <a:t>TinyOS</a:t>
            </a:r>
            <a:r>
              <a:rPr lang="zh-CN" altLang="en-US" dirty="0" smtClean="0">
                <a:latin typeface="微软雅黑"/>
                <a:ea typeface="微软雅黑"/>
                <a:cs typeface="微软雅黑"/>
              </a:rPr>
              <a:t>中实现的考虑</a:t>
            </a:r>
            <a:endParaRPr lang="en-US" altLang="zh-CN" dirty="0">
              <a:latin typeface="微软雅黑"/>
              <a:ea typeface="微软雅黑"/>
              <a:cs typeface="微软雅黑"/>
            </a:endParaRPr>
          </a:p>
          <a:p>
            <a:pPr lvl="1"/>
            <a:r>
              <a:rPr lang="zh-CN" altLang="zh-CN" dirty="0">
                <a:latin typeface="微软雅黑"/>
                <a:ea typeface="微软雅黑"/>
                <a:cs typeface="微软雅黑"/>
              </a:rPr>
              <a:t>链路质量</a:t>
            </a:r>
            <a:r>
              <a:rPr lang="zh-CN" altLang="en-US" dirty="0">
                <a:latin typeface="微软雅黑"/>
                <a:ea typeface="微软雅黑"/>
                <a:cs typeface="微软雅黑"/>
              </a:rPr>
              <a:t>：</a:t>
            </a:r>
            <a:r>
              <a:rPr lang="zh-CN" altLang="zh-CN" dirty="0">
                <a:latin typeface="微软雅黑"/>
                <a:ea typeface="微软雅黑"/>
                <a:cs typeface="微软雅黑"/>
              </a:rPr>
              <a:t>综合了来自多方面的信息。</a:t>
            </a:r>
            <a:r>
              <a:rPr lang="en-US" altLang="zh-CN" dirty="0">
                <a:latin typeface="微软雅黑"/>
                <a:ea typeface="微软雅黑"/>
                <a:cs typeface="微软雅黑"/>
              </a:rPr>
              <a:t>CTP</a:t>
            </a:r>
            <a:r>
              <a:rPr lang="zh-CN" altLang="zh-CN" dirty="0">
                <a:latin typeface="微软雅黑"/>
                <a:ea typeface="微软雅黑"/>
                <a:cs typeface="微软雅黑"/>
              </a:rPr>
              <a:t>不仅通过主动交换控制包来估计链路质量，而且通过被动侦听数据包来动态更新链路质量；</a:t>
            </a:r>
            <a:endParaRPr lang="en-US" altLang="zh-CN" dirty="0">
              <a:latin typeface="微软雅黑"/>
              <a:ea typeface="微软雅黑"/>
              <a:cs typeface="微软雅黑"/>
            </a:endParaRPr>
          </a:p>
          <a:p>
            <a:pPr lvl="1"/>
            <a:r>
              <a:rPr lang="zh-CN" altLang="zh-CN" dirty="0">
                <a:latin typeface="微软雅黑"/>
                <a:ea typeface="微软雅黑"/>
                <a:cs typeface="微软雅黑"/>
              </a:rPr>
              <a:t>同时</a:t>
            </a:r>
            <a:r>
              <a:rPr lang="en-US" altLang="zh-CN" dirty="0">
                <a:latin typeface="微软雅黑"/>
                <a:ea typeface="微软雅黑"/>
                <a:cs typeface="微软雅黑"/>
              </a:rPr>
              <a:t>CTP</a:t>
            </a:r>
            <a:r>
              <a:rPr lang="zh-CN" altLang="zh-CN" dirty="0">
                <a:latin typeface="微软雅黑"/>
                <a:ea typeface="微软雅黑"/>
                <a:cs typeface="微软雅黑"/>
              </a:rPr>
              <a:t>协议不仅考虑了链路层信息，而且考虑了网络层队列是否溢出的信息，以此来避免拥塞的节点。</a:t>
            </a:r>
          </a:p>
          <a:p>
            <a:pPr lvl="1"/>
            <a:r>
              <a:rPr lang="zh-CN" altLang="zh-CN" dirty="0">
                <a:latin typeface="微软雅黑"/>
                <a:ea typeface="微软雅黑"/>
                <a:cs typeface="微软雅黑"/>
              </a:rPr>
              <a:t>在控制包发送方面，使用了</a:t>
            </a:r>
            <a:r>
              <a:rPr lang="en-US" altLang="zh-CN" dirty="0">
                <a:latin typeface="微软雅黑"/>
                <a:ea typeface="微软雅黑"/>
                <a:cs typeface="微软雅黑"/>
              </a:rPr>
              <a:t>Trickle</a:t>
            </a:r>
            <a:r>
              <a:rPr lang="zh-CN" altLang="zh-CN" dirty="0">
                <a:latin typeface="微软雅黑"/>
                <a:ea typeface="微软雅黑"/>
                <a:cs typeface="微软雅黑"/>
              </a:rPr>
              <a:t>算法来自适应的控制发包的频率。</a:t>
            </a:r>
            <a:endParaRPr lang="en-US" altLang="zh-CN" dirty="0">
              <a:latin typeface="微软雅黑"/>
              <a:ea typeface="微软雅黑"/>
              <a:cs typeface="微软雅黑"/>
            </a:endParaRPr>
          </a:p>
          <a:p>
            <a:endParaRPr kumimoji="1" lang="zh-CN" altLang="en-US" dirty="0">
              <a:latin typeface="微软雅黑"/>
              <a:ea typeface="微软雅黑"/>
              <a:cs typeface="微软雅黑"/>
            </a:endParaRPr>
          </a:p>
          <a:p>
            <a:endParaRPr lang="zh-CN" altLang="en-US" dirty="0">
              <a:latin typeface="微软雅黑"/>
              <a:ea typeface="微软雅黑"/>
              <a:cs typeface="微软雅黑"/>
            </a:endParaRPr>
          </a:p>
          <a:p>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31</a:t>
            </a:fld>
            <a:endParaRPr lang="zh-CN" altLang="en-US" dirty="0"/>
          </a:p>
        </p:txBody>
      </p:sp>
      <p:sp>
        <p:nvSpPr>
          <p:cNvPr id="4" name="标题 3"/>
          <p:cNvSpPr>
            <a:spLocks noGrp="1"/>
          </p:cNvSpPr>
          <p:nvPr>
            <p:ph type="title"/>
          </p:nvPr>
        </p:nvSpPr>
        <p:spPr/>
        <p:txBody>
          <a:bodyPr/>
          <a:lstStyle/>
          <a:p>
            <a:r>
              <a:rPr kumimoji="1" lang="zh-CN" altLang="en-US" dirty="0" smtClean="0"/>
              <a:t>组网技术－</a:t>
            </a:r>
            <a:r>
              <a:rPr kumimoji="1" lang="en-US" altLang="zh-CN" dirty="0" smtClean="0"/>
              <a:t/>
            </a:r>
            <a:br>
              <a:rPr kumimoji="1" lang="en-US" altLang="zh-CN" dirty="0" smtClean="0"/>
            </a:br>
            <a:r>
              <a:rPr kumimoji="1" lang="en-US" altLang="zh-CN" dirty="0" smtClean="0"/>
              <a:t>	</a:t>
            </a:r>
            <a:r>
              <a:rPr kumimoji="1" lang="zh-CN" altLang="en-US" dirty="0" smtClean="0"/>
              <a:t>数据收集协议（</a:t>
            </a:r>
            <a:r>
              <a:rPr kumimoji="1" lang="en-US" altLang="zh-CN" dirty="0" smtClean="0"/>
              <a:t>CTP</a:t>
            </a:r>
            <a:r>
              <a:rPr kumimoji="1" lang="zh-CN" altLang="en-US" dirty="0" smtClean="0"/>
              <a:t>）</a:t>
            </a:r>
            <a:endParaRPr kumimoji="1" lang="zh-CN" altLang="en-US" dirty="0"/>
          </a:p>
        </p:txBody>
      </p:sp>
    </p:spTree>
    <p:extLst>
      <p:ext uri="{BB962C8B-B14F-4D97-AF65-F5344CB8AC3E}">
        <p14:creationId xmlns:p14="http://schemas.microsoft.com/office/powerpoint/2010/main" val="317903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503CE10-F9D3-4072-A615-6A95AA0B7B65}" type="slidenum">
              <a:rPr lang="zh-CN" altLang="en-US" smtClean="0"/>
              <a:t>32</a:t>
            </a:fld>
            <a:endParaRPr lang="zh-CN" altLang="en-US" dirty="0"/>
          </a:p>
        </p:txBody>
      </p:sp>
      <p:sp>
        <p:nvSpPr>
          <p:cNvPr id="4" name="标题 3"/>
          <p:cNvSpPr>
            <a:spLocks noGrp="1"/>
          </p:cNvSpPr>
          <p:nvPr>
            <p:ph type="title"/>
          </p:nvPr>
        </p:nvSpPr>
        <p:spPr/>
        <p:txBody>
          <a:bodyPr/>
          <a:lstStyle/>
          <a:p>
            <a:r>
              <a:rPr kumimoji="1" lang="zh-CN" altLang="en-US" dirty="0"/>
              <a:t>组网技术－</a:t>
            </a:r>
            <a:r>
              <a:rPr kumimoji="1" lang="en-US" altLang="zh-CN" dirty="0"/>
              <a:t/>
            </a:r>
            <a:br>
              <a:rPr kumimoji="1" lang="en-US" altLang="zh-CN" dirty="0"/>
            </a:br>
            <a:r>
              <a:rPr kumimoji="1" lang="en-US" altLang="zh-CN" dirty="0"/>
              <a:t>	</a:t>
            </a:r>
            <a:r>
              <a:rPr kumimoji="1" lang="zh-CN" altLang="en-US" dirty="0"/>
              <a:t>数据收集协议（</a:t>
            </a:r>
            <a:r>
              <a:rPr kumimoji="1" lang="en-US" altLang="zh-CN" dirty="0"/>
              <a:t>CTP</a:t>
            </a:r>
            <a:r>
              <a:rPr kumimoji="1" lang="zh-CN" altLang="en-US" dirty="0"/>
              <a:t>）</a:t>
            </a:r>
            <a:endParaRPr lang="zh-CN" altLang="en-US" dirty="0"/>
          </a:p>
        </p:txBody>
      </p:sp>
      <p:sp>
        <p:nvSpPr>
          <p:cNvPr id="7" name="Rectangle 4"/>
          <p:cNvSpPr>
            <a:spLocks noChangeArrowheads="1"/>
          </p:cNvSpPr>
          <p:nvPr/>
        </p:nvSpPr>
        <p:spPr bwMode="auto">
          <a:xfrm>
            <a:off x="286602" y="2129050"/>
            <a:ext cx="990049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756997179"/>
              </p:ext>
            </p:extLst>
          </p:nvPr>
        </p:nvGraphicFramePr>
        <p:xfrm>
          <a:off x="644524" y="2000284"/>
          <a:ext cx="3411940" cy="3411940"/>
        </p:xfrm>
        <a:graphic>
          <a:graphicData uri="http://schemas.openxmlformats.org/presentationml/2006/ole">
            <mc:AlternateContent xmlns:mc="http://schemas.openxmlformats.org/markup-compatibility/2006">
              <mc:Choice xmlns:v="urn:schemas-microsoft-com:vml" Requires="v">
                <p:oleObj spid="_x0000_s3111" r:id="rId3" imgW="2479140" imgH="2475781" progId="Visio.Drawing.11">
                  <p:embed/>
                </p:oleObj>
              </mc:Choice>
              <mc:Fallback>
                <p:oleObj r:id="rId3" imgW="2479140" imgH="2475781"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524" y="2000284"/>
                        <a:ext cx="3411940" cy="3411940"/>
                      </a:xfrm>
                      <a:prstGeom prst="rect">
                        <a:avLst/>
                      </a:prstGeom>
                      <a:noFill/>
                    </p:spPr>
                  </p:pic>
                </p:oleObj>
              </mc:Fallback>
            </mc:AlternateContent>
          </a:graphicData>
        </a:graphic>
      </p:graphicFrame>
      <p:sp>
        <p:nvSpPr>
          <p:cNvPr id="9" name="Rectangle 6"/>
          <p:cNvSpPr>
            <a:spLocks noChangeArrowheads="1"/>
          </p:cNvSpPr>
          <p:nvPr/>
        </p:nvSpPr>
        <p:spPr bwMode="auto">
          <a:xfrm>
            <a:off x="395785" y="2670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267444691"/>
              </p:ext>
            </p:extLst>
          </p:nvPr>
        </p:nvGraphicFramePr>
        <p:xfrm>
          <a:off x="4781408" y="2000284"/>
          <a:ext cx="3443387" cy="3411940"/>
        </p:xfrm>
        <a:graphic>
          <a:graphicData uri="http://schemas.openxmlformats.org/presentationml/2006/ole">
            <mc:AlternateContent xmlns:mc="http://schemas.openxmlformats.org/markup-compatibility/2006">
              <mc:Choice xmlns:v="urn:schemas-microsoft-com:vml" Requires="v">
                <p:oleObj spid="_x0000_s3112" r:id="rId5" imgW="2479140" imgH="2456102" progId="Visio.Drawing.11">
                  <p:embed/>
                </p:oleObj>
              </mc:Choice>
              <mc:Fallback>
                <p:oleObj r:id="rId5" imgW="2479140" imgH="2456102"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1408" y="2000284"/>
                        <a:ext cx="3443387" cy="3411940"/>
                      </a:xfrm>
                      <a:prstGeom prst="rect">
                        <a:avLst/>
                      </a:prstGeom>
                      <a:noFill/>
                    </p:spPr>
                  </p:pic>
                </p:oleObj>
              </mc:Fallback>
            </mc:AlternateContent>
          </a:graphicData>
        </a:graphic>
      </p:graphicFrame>
      <p:sp>
        <p:nvSpPr>
          <p:cNvPr id="11" name="文本框 10"/>
          <p:cNvSpPr txBox="1"/>
          <p:nvPr/>
        </p:nvSpPr>
        <p:spPr>
          <a:xfrm>
            <a:off x="1460309" y="5759354"/>
            <a:ext cx="172354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数据收集协议</a:t>
            </a:r>
            <a:endParaRPr lang="zh-CN" altLang="en-US"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5652455" y="5747978"/>
            <a:ext cx="1723549"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数据分发协议</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9780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微软雅黑"/>
                <a:ea typeface="微软雅黑"/>
                <a:cs typeface="微软雅黑"/>
              </a:rPr>
              <a:t>Trickle Timer</a:t>
            </a:r>
          </a:p>
          <a:p>
            <a:pPr lvl="1"/>
            <a:r>
              <a:rPr lang="zh-CN" altLang="zh-CN" dirty="0">
                <a:latin typeface="微软雅黑"/>
                <a:ea typeface="微软雅黑"/>
                <a:cs typeface="微软雅黑"/>
              </a:rPr>
              <a:t>在网络稳定的时候，</a:t>
            </a:r>
            <a:r>
              <a:rPr lang="en-US" altLang="zh-CN" dirty="0">
                <a:latin typeface="微软雅黑"/>
                <a:ea typeface="微软雅黑"/>
                <a:cs typeface="微软雅黑"/>
              </a:rPr>
              <a:t>Trickle</a:t>
            </a:r>
            <a:r>
              <a:rPr lang="zh-CN" altLang="zh-CN" dirty="0">
                <a:latin typeface="微软雅黑"/>
                <a:ea typeface="微软雅黑"/>
                <a:cs typeface="微软雅黑"/>
              </a:rPr>
              <a:t>算法二进制增长发包间隔，以减少发送包的数量。</a:t>
            </a:r>
            <a:endParaRPr lang="en-US" altLang="zh-CN" dirty="0">
              <a:latin typeface="微软雅黑"/>
              <a:ea typeface="微软雅黑"/>
              <a:cs typeface="微软雅黑"/>
            </a:endParaRPr>
          </a:p>
          <a:p>
            <a:pPr lvl="1"/>
            <a:r>
              <a:rPr lang="zh-CN" altLang="zh-CN" dirty="0">
                <a:latin typeface="微软雅黑"/>
                <a:ea typeface="微软雅黑"/>
                <a:cs typeface="微软雅黑"/>
              </a:rPr>
              <a:t>在发生环路或其他异常情况时，</a:t>
            </a:r>
            <a:r>
              <a:rPr lang="en-US" altLang="zh-CN" dirty="0">
                <a:latin typeface="微软雅黑"/>
                <a:ea typeface="微软雅黑"/>
                <a:cs typeface="微软雅黑"/>
              </a:rPr>
              <a:t>Trickle</a:t>
            </a:r>
            <a:r>
              <a:rPr lang="zh-CN" altLang="zh-CN" dirty="0">
                <a:latin typeface="微软雅黑"/>
                <a:ea typeface="微软雅黑"/>
                <a:cs typeface="微软雅黑"/>
              </a:rPr>
              <a:t>算法缩短发包间隔</a:t>
            </a:r>
            <a:r>
              <a:rPr lang="zh-CN" altLang="en-US" dirty="0">
                <a:latin typeface="微软雅黑"/>
                <a:ea typeface="微软雅黑"/>
                <a:cs typeface="微软雅黑"/>
              </a:rPr>
              <a:t>至最小</a:t>
            </a:r>
            <a:r>
              <a:rPr lang="zh-CN" altLang="zh-CN" dirty="0">
                <a:latin typeface="微软雅黑"/>
                <a:ea typeface="微软雅黑"/>
                <a:cs typeface="微软雅黑"/>
              </a:rPr>
              <a:t>，使网络能及时恢复到正常状态。</a:t>
            </a:r>
            <a:endParaRPr lang="en-US" altLang="zh-CN" dirty="0">
              <a:latin typeface="微软雅黑"/>
              <a:ea typeface="微软雅黑"/>
              <a:cs typeface="微软雅黑"/>
            </a:endParaRPr>
          </a:p>
          <a:p>
            <a:r>
              <a:rPr lang="zh-CN" altLang="en-US" dirty="0">
                <a:latin typeface="微软雅黑"/>
                <a:ea typeface="微软雅黑"/>
                <a:cs typeface="微软雅黑"/>
              </a:rPr>
              <a:t>优点：</a:t>
            </a:r>
            <a:endParaRPr lang="en-US" altLang="zh-CN" dirty="0">
              <a:latin typeface="微软雅黑"/>
              <a:ea typeface="微软雅黑"/>
              <a:cs typeface="微软雅黑"/>
            </a:endParaRPr>
          </a:p>
          <a:p>
            <a:pPr lvl="1"/>
            <a:r>
              <a:rPr lang="zh-CN" altLang="en-US" dirty="0">
                <a:latin typeface="微软雅黑"/>
                <a:ea typeface="微软雅黑"/>
                <a:cs typeface="微软雅黑"/>
              </a:rPr>
              <a:t>网络不变化，发送包数量很少</a:t>
            </a:r>
            <a:endParaRPr lang="en-US" altLang="zh-CN" dirty="0">
              <a:latin typeface="微软雅黑"/>
              <a:ea typeface="微软雅黑"/>
              <a:cs typeface="微软雅黑"/>
            </a:endParaRPr>
          </a:p>
          <a:p>
            <a:pPr lvl="1"/>
            <a:r>
              <a:rPr lang="zh-CN" altLang="en-US" dirty="0">
                <a:latin typeface="微软雅黑"/>
                <a:ea typeface="微软雅黑"/>
                <a:cs typeface="微软雅黑"/>
              </a:rPr>
              <a:t>网络一旦变化，迅速更新整个网络</a:t>
            </a:r>
          </a:p>
          <a:p>
            <a:endParaRPr lang="zh-CN" altLang="en-US" dirty="0">
              <a:latin typeface="微软雅黑"/>
              <a:ea typeface="微软雅黑"/>
              <a:cs typeface="微软雅黑"/>
            </a:endParaRPr>
          </a:p>
          <a:p>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33</a:t>
            </a:fld>
            <a:endParaRPr lang="zh-CN" altLang="en-US" dirty="0"/>
          </a:p>
        </p:txBody>
      </p:sp>
      <p:sp>
        <p:nvSpPr>
          <p:cNvPr id="4" name="标题 3"/>
          <p:cNvSpPr>
            <a:spLocks noGrp="1"/>
          </p:cNvSpPr>
          <p:nvPr>
            <p:ph type="title"/>
          </p:nvPr>
        </p:nvSpPr>
        <p:spPr>
          <a:xfrm>
            <a:off x="644523" y="304800"/>
            <a:ext cx="6068333" cy="995679"/>
          </a:xfrm>
        </p:spPr>
        <p:txBody>
          <a:bodyPr/>
          <a:lstStyle/>
          <a:p>
            <a:r>
              <a:rPr kumimoji="1" lang="zh-CN" altLang="en-US" dirty="0" smtClean="0"/>
              <a:t>组网技术－数据收集协议的信息传播方式</a:t>
            </a:r>
            <a:endParaRPr kumimoji="1" lang="zh-CN" altLang="en-US" dirty="0"/>
          </a:p>
        </p:txBody>
      </p:sp>
    </p:spTree>
    <p:extLst>
      <p:ext uri="{BB962C8B-B14F-4D97-AF65-F5344CB8AC3E}">
        <p14:creationId xmlns:p14="http://schemas.microsoft.com/office/powerpoint/2010/main" val="2135373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dirty="0" smtClean="0"/>
              <a:t>Drip</a:t>
            </a:r>
          </a:p>
          <a:p>
            <a:pPr lvl="1"/>
            <a:r>
              <a:rPr kumimoji="1" lang="en-US" altLang="zh-CN" dirty="0" smtClean="0"/>
              <a:t>Drip</a:t>
            </a:r>
            <a:r>
              <a:rPr kumimoji="1" lang="zh-CN" altLang="en-US" dirty="0" smtClean="0"/>
              <a:t>为每一个数据项分配一个版本号，版本号越高的数据为越新的数据。网络中每个节点周期性的广播关于一个数据项的版本信息。</a:t>
            </a:r>
            <a:endParaRPr kumimoji="1" lang="en-US" altLang="zh-CN" dirty="0" smtClean="0"/>
          </a:p>
          <a:p>
            <a:pPr lvl="1"/>
            <a:r>
              <a:rPr kumimoji="1" lang="zh-CN" altLang="en-US" dirty="0" smtClean="0"/>
              <a:t>当一个</a:t>
            </a:r>
            <a:r>
              <a:rPr kumimoji="1" lang="en-US" altLang="zh-CN" dirty="0" smtClean="0"/>
              <a:t>Drip</a:t>
            </a:r>
            <a:r>
              <a:rPr kumimoji="1" lang="zh-CN" altLang="en-US" dirty="0" smtClean="0"/>
              <a:t>节点发现自己的数据需要更新时，则向邻居借点发送请求包。</a:t>
            </a:r>
            <a:endParaRPr kumimoji="1" lang="en-US" altLang="zh-CN" dirty="0" smtClean="0"/>
          </a:p>
          <a:p>
            <a:pPr lvl="1"/>
            <a:r>
              <a:rPr kumimoji="1" lang="en-US" altLang="zh-CN" dirty="0" smtClean="0"/>
              <a:t>Drip</a:t>
            </a:r>
            <a:r>
              <a:rPr kumimoji="1" lang="zh-CN" altLang="en-US" dirty="0" smtClean="0"/>
              <a:t>节点在收到请求包后即广播关于被请求数据项的包。</a:t>
            </a:r>
            <a:endParaRPr kumimoji="1" lang="en-US" altLang="zh-CN" dirty="0" smtClean="0"/>
          </a:p>
          <a:p>
            <a:pPr lvl="1"/>
            <a:endParaRPr kumimoji="1" lang="en-US" altLang="zh-CN" dirty="0"/>
          </a:p>
          <a:p>
            <a:r>
              <a:rPr kumimoji="1" lang="zh-CN" altLang="en-US" dirty="0" smtClean="0"/>
              <a:t>数据分发协议与洪泛协议的本质区别</a:t>
            </a:r>
            <a:endParaRPr kumimoji="1" lang="en-US" altLang="zh-CN" dirty="0" smtClean="0"/>
          </a:p>
          <a:p>
            <a:pPr lvl="1"/>
            <a:r>
              <a:rPr kumimoji="1" lang="zh-CN" altLang="en-US" dirty="0" smtClean="0"/>
              <a:t>数据分发协议维护了每一个数据项的版本信息，保证该数据的最新版本能够可靠地扩散到整个网络。</a:t>
            </a:r>
            <a:endParaRPr kumimoji="1" lang="en-US" altLang="zh-CN" dirty="0" smtClean="0"/>
          </a:p>
          <a:p>
            <a:pPr lvl="1"/>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34</a:t>
            </a:fld>
            <a:endParaRPr lang="zh-CN" altLang="en-US" dirty="0"/>
          </a:p>
        </p:txBody>
      </p:sp>
      <p:sp>
        <p:nvSpPr>
          <p:cNvPr id="4" name="标题 3"/>
          <p:cNvSpPr>
            <a:spLocks noGrp="1"/>
          </p:cNvSpPr>
          <p:nvPr>
            <p:ph type="title"/>
          </p:nvPr>
        </p:nvSpPr>
        <p:spPr/>
        <p:txBody>
          <a:bodyPr/>
          <a:lstStyle/>
          <a:p>
            <a:r>
              <a:rPr kumimoji="1" lang="zh-CN" altLang="en-US" dirty="0" smtClean="0"/>
              <a:t>组网技术</a:t>
            </a:r>
            <a:r>
              <a:rPr kumimoji="1" lang="zh-CN" altLang="zh-CN" dirty="0" smtClean="0"/>
              <a:t>－</a:t>
            </a:r>
            <a:r>
              <a:rPr kumimoji="1" lang="en-US" altLang="zh-CN" dirty="0" smtClean="0"/>
              <a:t/>
            </a:r>
            <a:br>
              <a:rPr kumimoji="1" lang="en-US" altLang="zh-CN" dirty="0" smtClean="0"/>
            </a:br>
            <a:r>
              <a:rPr kumimoji="1" lang="en-US" altLang="zh-CN" dirty="0" smtClean="0"/>
              <a:t>		</a:t>
            </a:r>
            <a:r>
              <a:rPr kumimoji="1" lang="en-US" altLang="zh-CN" dirty="0" smtClean="0"/>
              <a:t>	</a:t>
            </a:r>
            <a:r>
              <a:rPr kumimoji="1" lang="zh-CN" altLang="en-US" dirty="0" smtClean="0"/>
              <a:t>数据</a:t>
            </a:r>
            <a:r>
              <a:rPr kumimoji="1" lang="zh-CN" altLang="en-US" dirty="0" smtClean="0"/>
              <a:t>分发协议</a:t>
            </a:r>
            <a:endParaRPr kumimoji="1" lang="zh-CN" altLang="en-US" dirty="0"/>
          </a:p>
        </p:txBody>
      </p:sp>
    </p:spTree>
    <p:extLst>
      <p:ext uri="{BB962C8B-B14F-4D97-AF65-F5344CB8AC3E}">
        <p14:creationId xmlns:p14="http://schemas.microsoft.com/office/powerpoint/2010/main" val="3775580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solidFill>
                  <a:schemeClr val="tx1">
                    <a:lumMod val="95000"/>
                    <a:lumOff val="5000"/>
                  </a:schemeClr>
                </a:solidFill>
                <a:latin typeface="微软雅黑"/>
                <a:ea typeface="微软雅黑"/>
                <a:cs typeface="微软雅黑"/>
              </a:rPr>
              <a:t>3</a:t>
            </a:r>
            <a:r>
              <a:rPr lang="en-US" altLang="zh-CN" dirty="0">
                <a:solidFill>
                  <a:schemeClr val="tx1">
                    <a:lumMod val="95000"/>
                    <a:lumOff val="5000"/>
                  </a:schemeClr>
                </a:solidFill>
                <a:latin typeface="微软雅黑"/>
                <a:ea typeface="微软雅黑"/>
                <a:cs typeface="微软雅黑"/>
              </a:rPr>
              <a:t>.1 </a:t>
            </a:r>
            <a:r>
              <a:rPr lang="zh-CN" altLang="en-US" dirty="0">
                <a:solidFill>
                  <a:schemeClr val="tx1">
                    <a:lumMod val="95000"/>
                    <a:lumOff val="5000"/>
                  </a:schemeClr>
                </a:solidFill>
                <a:latin typeface="微软雅黑"/>
                <a:ea typeface="微软雅黑"/>
                <a:cs typeface="微软雅黑"/>
              </a:rPr>
              <a:t>发展历史</a:t>
            </a:r>
            <a:endParaRPr lang="en-US" altLang="zh-CN" dirty="0">
              <a:solidFill>
                <a:schemeClr val="tx1">
                  <a:lumMod val="95000"/>
                  <a:lumOff val="5000"/>
                </a:schemeClr>
              </a:solidFill>
              <a:latin typeface="微软雅黑"/>
              <a:ea typeface="微软雅黑"/>
              <a:cs typeface="微软雅黑"/>
            </a:endParaRPr>
          </a:p>
          <a:p>
            <a:pPr lvl="2"/>
            <a:endParaRPr lang="en-US" altLang="zh-CN" dirty="0">
              <a:solidFill>
                <a:srgbClr val="0D0D0D"/>
              </a:solidFill>
              <a:latin typeface="微软雅黑"/>
              <a:ea typeface="微软雅黑"/>
              <a:cs typeface="微软雅黑"/>
            </a:endParaRPr>
          </a:p>
          <a:p>
            <a:r>
              <a:rPr lang="zh-CN" altLang="zh-CN" dirty="0">
                <a:solidFill>
                  <a:schemeClr val="tx1">
                    <a:lumMod val="95000"/>
                    <a:lumOff val="5000"/>
                  </a:schemeClr>
                </a:solidFill>
                <a:latin typeface="微软雅黑"/>
                <a:ea typeface="微软雅黑"/>
                <a:cs typeface="微软雅黑"/>
              </a:rPr>
              <a:t>3</a:t>
            </a:r>
            <a:r>
              <a:rPr lang="en-US" altLang="zh-CN" dirty="0">
                <a:solidFill>
                  <a:schemeClr val="tx1">
                    <a:lumMod val="95000"/>
                    <a:lumOff val="5000"/>
                  </a:schemeClr>
                </a:solidFill>
                <a:latin typeface="微软雅黑"/>
                <a:ea typeface="微软雅黑"/>
                <a:cs typeface="微软雅黑"/>
              </a:rPr>
              <a:t>.2 </a:t>
            </a:r>
            <a:r>
              <a:rPr lang="zh-CN" altLang="en-US" dirty="0">
                <a:solidFill>
                  <a:schemeClr val="tx1">
                    <a:lumMod val="95000"/>
                    <a:lumOff val="5000"/>
                  </a:schemeClr>
                </a:solidFill>
                <a:latin typeface="微软雅黑"/>
                <a:ea typeface="微软雅黑"/>
                <a:cs typeface="微软雅黑"/>
              </a:rPr>
              <a:t>硬件平台</a:t>
            </a:r>
            <a:endParaRPr lang="en-US" altLang="zh-CN" dirty="0">
              <a:solidFill>
                <a:schemeClr val="tx1">
                  <a:lumMod val="95000"/>
                  <a:lumOff val="5000"/>
                </a:schemeClr>
              </a:solidFill>
              <a:latin typeface="微软雅黑"/>
              <a:ea typeface="微软雅黑"/>
              <a:cs typeface="微软雅黑"/>
            </a:endParaRPr>
          </a:p>
          <a:p>
            <a:pPr lvl="2"/>
            <a:endParaRPr lang="en-US" altLang="zh-CN" dirty="0">
              <a:solidFill>
                <a:srgbClr val="0D0D0D"/>
              </a:solidFill>
              <a:latin typeface="微软雅黑"/>
              <a:ea typeface="微软雅黑"/>
              <a:cs typeface="微软雅黑"/>
            </a:endParaRPr>
          </a:p>
          <a:p>
            <a:r>
              <a:rPr lang="en-US" altLang="zh-CN" dirty="0">
                <a:solidFill>
                  <a:schemeClr val="tx1">
                    <a:lumMod val="95000"/>
                    <a:lumOff val="5000"/>
                  </a:schemeClr>
                </a:solidFill>
                <a:latin typeface="微软雅黑"/>
                <a:ea typeface="微软雅黑"/>
                <a:cs typeface="微软雅黑"/>
              </a:rPr>
              <a:t>3.3 </a:t>
            </a:r>
            <a:r>
              <a:rPr lang="zh-CN" altLang="en-US" dirty="0" smtClean="0">
                <a:solidFill>
                  <a:schemeClr val="tx1">
                    <a:lumMod val="95000"/>
                    <a:lumOff val="5000"/>
                  </a:schemeClr>
                </a:solidFill>
                <a:latin typeface="微软雅黑"/>
                <a:ea typeface="微软雅黑"/>
                <a:cs typeface="微软雅黑"/>
              </a:rPr>
              <a:t>操作系统</a:t>
            </a:r>
            <a:endParaRPr lang="en-US" altLang="zh-CN" dirty="0">
              <a:solidFill>
                <a:schemeClr val="tx1">
                  <a:lumMod val="95000"/>
                  <a:lumOff val="5000"/>
                </a:schemeClr>
              </a:solidFill>
              <a:latin typeface="微软雅黑"/>
              <a:ea typeface="微软雅黑"/>
              <a:cs typeface="微软雅黑"/>
            </a:endParaRPr>
          </a:p>
          <a:p>
            <a:pPr lvl="1"/>
            <a:endParaRPr lang="en-US" altLang="zh-CN" dirty="0">
              <a:solidFill>
                <a:srgbClr val="0D0D0D"/>
              </a:solidFill>
              <a:latin typeface="微软雅黑"/>
              <a:ea typeface="微软雅黑"/>
              <a:cs typeface="微软雅黑"/>
            </a:endParaRPr>
          </a:p>
          <a:p>
            <a:r>
              <a:rPr lang="zh-CN" altLang="zh-CN" dirty="0">
                <a:solidFill>
                  <a:schemeClr val="tx1">
                    <a:lumMod val="95000"/>
                    <a:lumOff val="5000"/>
                  </a:schemeClr>
                </a:solidFill>
                <a:latin typeface="微软雅黑"/>
                <a:ea typeface="微软雅黑"/>
                <a:cs typeface="微软雅黑"/>
              </a:rPr>
              <a:t>3</a:t>
            </a:r>
            <a:r>
              <a:rPr lang="en-US" altLang="zh-CN" dirty="0">
                <a:solidFill>
                  <a:schemeClr val="tx1">
                    <a:lumMod val="95000"/>
                    <a:lumOff val="5000"/>
                  </a:schemeClr>
                </a:solidFill>
                <a:latin typeface="微软雅黑"/>
                <a:ea typeface="微软雅黑"/>
                <a:cs typeface="微软雅黑"/>
              </a:rPr>
              <a:t>.4 </a:t>
            </a:r>
            <a:r>
              <a:rPr lang="zh-CN" altLang="en-US" dirty="0">
                <a:solidFill>
                  <a:schemeClr val="tx1">
                    <a:lumMod val="95000"/>
                    <a:lumOff val="5000"/>
                  </a:schemeClr>
                </a:solidFill>
                <a:latin typeface="微软雅黑"/>
                <a:ea typeface="微软雅黑"/>
                <a:cs typeface="微软雅黑"/>
              </a:rPr>
              <a:t>组网技术</a:t>
            </a:r>
            <a:endParaRPr lang="en-US" altLang="zh-CN" dirty="0">
              <a:solidFill>
                <a:schemeClr val="tx1">
                  <a:lumMod val="95000"/>
                  <a:lumOff val="5000"/>
                </a:schemeClr>
              </a:solidFill>
              <a:latin typeface="微软雅黑"/>
              <a:ea typeface="微软雅黑"/>
              <a:cs typeface="微软雅黑"/>
            </a:endParaRPr>
          </a:p>
          <a:p>
            <a:pPr lvl="1"/>
            <a:endParaRPr lang="en-US" altLang="zh-CN" dirty="0">
              <a:solidFill>
                <a:srgbClr val="0D0D0D"/>
              </a:solidFill>
              <a:latin typeface="微软雅黑"/>
              <a:ea typeface="微软雅黑"/>
              <a:cs typeface="微软雅黑"/>
            </a:endParaRPr>
          </a:p>
          <a:p>
            <a:r>
              <a:rPr lang="zh-CN" altLang="zh-CN" sz="2800" dirty="0">
                <a:solidFill>
                  <a:srgbClr val="C00000"/>
                </a:solidFill>
                <a:latin typeface="微软雅黑"/>
                <a:ea typeface="微软雅黑"/>
                <a:cs typeface="微软雅黑"/>
              </a:rPr>
              <a:t>3</a:t>
            </a:r>
            <a:r>
              <a:rPr lang="en-US" altLang="zh-CN" sz="2800" dirty="0" smtClean="0">
                <a:solidFill>
                  <a:srgbClr val="C00000"/>
                </a:solidFill>
                <a:latin typeface="微软雅黑"/>
                <a:ea typeface="微软雅黑"/>
                <a:cs typeface="微软雅黑"/>
              </a:rPr>
              <a:t>.5 </a:t>
            </a:r>
            <a:r>
              <a:rPr lang="zh-CN" altLang="en-US" sz="2800" dirty="0">
                <a:solidFill>
                  <a:srgbClr val="C00000"/>
                </a:solidFill>
                <a:latin typeface="微软雅黑"/>
                <a:ea typeface="微软雅黑"/>
                <a:cs typeface="微软雅黑"/>
              </a:rPr>
              <a:t>传感网发展前景</a:t>
            </a:r>
            <a:endParaRPr lang="en-US" altLang="zh-CN" sz="2800" dirty="0">
              <a:solidFill>
                <a:srgbClr val="C00000"/>
              </a:solidFill>
              <a:latin typeface="微软雅黑"/>
              <a:ea typeface="微软雅黑"/>
              <a:cs typeface="微软雅黑"/>
            </a:endParaRPr>
          </a:p>
          <a:p>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35</a:t>
            </a:fld>
            <a:endParaRPr lang="zh-CN" altLang="en-US" dirty="0"/>
          </a:p>
        </p:txBody>
      </p:sp>
      <p:sp>
        <p:nvSpPr>
          <p:cNvPr id="4" name="标题 3"/>
          <p:cNvSpPr>
            <a:spLocks noGrp="1"/>
          </p:cNvSpPr>
          <p:nvPr>
            <p:ph type="title"/>
          </p:nvPr>
        </p:nvSpPr>
        <p:spPr/>
        <p:txBody>
          <a:bodyPr/>
          <a:lstStyle/>
          <a:p>
            <a:r>
              <a:rPr kumimoji="1" lang="zh-CN" altLang="en-US" dirty="0" smtClean="0"/>
              <a:t>本章内容</a:t>
            </a:r>
            <a:endParaRPr kumimoji="1" lang="zh-CN" altLang="en-US" dirty="0"/>
          </a:p>
        </p:txBody>
      </p:sp>
    </p:spTree>
    <p:extLst>
      <p:ext uri="{BB962C8B-B14F-4D97-AF65-F5344CB8AC3E}">
        <p14:creationId xmlns:p14="http://schemas.microsoft.com/office/powerpoint/2010/main" val="3574825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内容占位符 1"/>
          <p:cNvSpPr>
            <a:spLocks noGrp="1"/>
          </p:cNvSpPr>
          <p:nvPr>
            <p:ph idx="1"/>
          </p:nvPr>
        </p:nvSpPr>
        <p:spPr/>
        <p:txBody>
          <a:bodyPr>
            <a:normAutofit/>
          </a:bodyPr>
          <a:lstStyle/>
          <a:p>
            <a:r>
              <a:rPr lang="zh-CN" altLang="en-US" dirty="0">
                <a:latin typeface="Calibri" charset="0"/>
              </a:rPr>
              <a:t>计算机硬件的发展通常遵循</a:t>
            </a:r>
            <a:r>
              <a:rPr lang="zh-CN" altLang="en-US" u="sng" dirty="0">
                <a:latin typeface="Calibri" charset="0"/>
              </a:rPr>
              <a:t>摩尔定律</a:t>
            </a:r>
            <a:r>
              <a:rPr lang="zh-CN" altLang="en-US" dirty="0">
                <a:latin typeface="Calibri" charset="0"/>
              </a:rPr>
              <a:t>：集成电路上可容纳的晶体管数量，约每隔</a:t>
            </a:r>
            <a:r>
              <a:rPr lang="en-US" altLang="zh-CN" dirty="0">
                <a:latin typeface="Calibri" charset="0"/>
              </a:rPr>
              <a:t>18</a:t>
            </a:r>
            <a:r>
              <a:rPr lang="zh-CN" altLang="en-US" dirty="0">
                <a:latin typeface="Calibri" charset="0"/>
              </a:rPr>
              <a:t>个月增加一倍，性能也将提升一倍。</a:t>
            </a:r>
            <a:endParaRPr lang="en-US" altLang="zh-CN" dirty="0">
              <a:latin typeface="Calibri" charset="0"/>
            </a:endParaRPr>
          </a:p>
          <a:p>
            <a:pPr marL="0" indent="0">
              <a:buNone/>
            </a:pPr>
            <a:endParaRPr lang="zh-CN" altLang="en-US" dirty="0">
              <a:latin typeface="Calibri" charset="0"/>
              <a:ea typeface="隶书" charset="0"/>
              <a:cs typeface="隶书" charset="0"/>
            </a:endParaRPr>
          </a:p>
          <a:p>
            <a:r>
              <a:rPr lang="zh-CN" altLang="en-US" dirty="0">
                <a:solidFill>
                  <a:srgbClr val="C00000"/>
                </a:solidFill>
                <a:latin typeface="Calibri" charset="0"/>
              </a:rPr>
              <a:t>无线传感器</a:t>
            </a:r>
            <a:r>
              <a:rPr lang="zh-CN" altLang="en-US" dirty="0" smtClean="0">
                <a:solidFill>
                  <a:srgbClr val="C00000"/>
                </a:solidFill>
                <a:latin typeface="Calibri" charset="0"/>
              </a:rPr>
              <a:t>节点并没有</a:t>
            </a:r>
            <a:r>
              <a:rPr lang="zh-CN" altLang="en-US" dirty="0">
                <a:solidFill>
                  <a:srgbClr val="C00000"/>
                </a:solidFill>
                <a:latin typeface="Calibri" charset="0"/>
              </a:rPr>
              <a:t>像摩尔定律预测的速度发展</a:t>
            </a:r>
            <a:r>
              <a:rPr lang="zh-CN" altLang="en-US" dirty="0" smtClean="0">
                <a:solidFill>
                  <a:srgbClr val="C00000"/>
                </a:solidFill>
                <a:latin typeface="Calibri" charset="0"/>
              </a:rPr>
              <a:t>！</a:t>
            </a:r>
            <a:endParaRPr lang="zh-CN" altLang="en-US" dirty="0">
              <a:solidFill>
                <a:srgbClr val="C00000"/>
              </a:solidFill>
              <a:latin typeface="Calibri" charset="0"/>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36</a:t>
            </a:fld>
            <a:endParaRPr lang="zh-CN" altLang="en-US" dirty="0"/>
          </a:p>
        </p:txBody>
      </p:sp>
      <p:sp>
        <p:nvSpPr>
          <p:cNvPr id="4" name="标题 3"/>
          <p:cNvSpPr>
            <a:spLocks noGrp="1"/>
          </p:cNvSpPr>
          <p:nvPr>
            <p:ph type="title"/>
          </p:nvPr>
        </p:nvSpPr>
        <p:spPr>
          <a:xfrm>
            <a:off x="644522" y="304800"/>
            <a:ext cx="5705477" cy="995679"/>
          </a:xfrm>
        </p:spPr>
        <p:txBody>
          <a:bodyPr/>
          <a:lstStyle/>
          <a:p>
            <a:r>
              <a:rPr kumimoji="1" lang="zh-CN" altLang="en-US" dirty="0"/>
              <a:t>传感</a:t>
            </a:r>
            <a:r>
              <a:rPr kumimoji="1" lang="zh-CN" altLang="en-US" dirty="0" smtClean="0"/>
              <a:t>网发展前景－</a:t>
            </a:r>
            <a:r>
              <a:rPr kumimoji="1" lang="en-US" altLang="zh-CN" dirty="0" smtClean="0"/>
              <a:t/>
            </a:r>
            <a:br>
              <a:rPr kumimoji="1" lang="en-US" altLang="zh-CN" dirty="0" smtClean="0"/>
            </a:br>
            <a:r>
              <a:rPr kumimoji="1" lang="en-US" altLang="zh-CN" dirty="0"/>
              <a:t>	</a:t>
            </a:r>
            <a:r>
              <a:rPr kumimoji="1" lang="en-US" altLang="zh-CN" dirty="0" smtClean="0"/>
              <a:t>		         </a:t>
            </a:r>
            <a:r>
              <a:rPr kumimoji="1" lang="zh-CN" altLang="en-US" dirty="0" smtClean="0"/>
              <a:t>现状</a:t>
            </a:r>
            <a:endParaRPr kumimoji="1" lang="zh-CN" altLang="en-US" dirty="0"/>
          </a:p>
        </p:txBody>
      </p:sp>
      <p:pic>
        <p:nvPicPr>
          <p:cNvPr id="4098" name="Picture 2" descr="图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830" y="3808231"/>
            <a:ext cx="3561397" cy="2695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9262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00000"/>
              </a:lnSpc>
            </a:pPr>
            <a:r>
              <a:rPr lang="zh-CN" altLang="en-US" dirty="0">
                <a:solidFill>
                  <a:srgbClr val="C00000"/>
                </a:solidFill>
                <a:latin typeface="Calibri" charset="0"/>
              </a:rPr>
              <a:t>功耗</a:t>
            </a:r>
            <a:r>
              <a:rPr lang="zh-CN" altLang="en-US" dirty="0">
                <a:latin typeface="Calibri" charset="0"/>
              </a:rPr>
              <a:t>的制约：无线传感节点一般被部署在野外，不能通过有线供电。其硬件设计必须以</a:t>
            </a:r>
            <a:r>
              <a:rPr lang="zh-CN" altLang="en-US" u="sng" dirty="0">
                <a:solidFill>
                  <a:srgbClr val="C00000"/>
                </a:solidFill>
                <a:latin typeface="Calibri" charset="0"/>
              </a:rPr>
              <a:t>节能</a:t>
            </a:r>
            <a:r>
              <a:rPr lang="zh-CN" altLang="en-US" dirty="0">
                <a:latin typeface="Calibri" charset="0"/>
              </a:rPr>
              <a:t>为重要设计目标</a:t>
            </a:r>
            <a:r>
              <a:rPr lang="zh-CN" altLang="en-US" dirty="0" smtClean="0">
                <a:latin typeface="Calibri" charset="0"/>
              </a:rPr>
              <a:t>。</a:t>
            </a:r>
            <a:endParaRPr lang="en-US" altLang="zh-CN" dirty="0" smtClean="0">
              <a:latin typeface="Calibri" charset="0"/>
            </a:endParaRPr>
          </a:p>
          <a:p>
            <a:pPr lvl="1">
              <a:lnSpc>
                <a:spcPct val="100000"/>
              </a:lnSpc>
            </a:pPr>
            <a:endParaRPr lang="en-US" altLang="zh-CN" dirty="0">
              <a:latin typeface="Calibri" charset="0"/>
            </a:endParaRPr>
          </a:p>
          <a:p>
            <a:pPr>
              <a:lnSpc>
                <a:spcPct val="100000"/>
              </a:lnSpc>
            </a:pPr>
            <a:r>
              <a:rPr lang="zh-CN" altLang="en-US" dirty="0">
                <a:solidFill>
                  <a:srgbClr val="C00000"/>
                </a:solidFill>
                <a:latin typeface="Calibri" charset="0"/>
              </a:rPr>
              <a:t>价格</a:t>
            </a:r>
            <a:r>
              <a:rPr lang="zh-CN" altLang="en-US" dirty="0">
                <a:latin typeface="Calibri" charset="0"/>
              </a:rPr>
              <a:t>的制约：无线传感节点一般需要大量组网，以完成特定的功能。其硬件设计必须以</a:t>
            </a:r>
            <a:r>
              <a:rPr lang="zh-CN" altLang="en-US" u="sng" dirty="0">
                <a:solidFill>
                  <a:srgbClr val="C00000"/>
                </a:solidFill>
                <a:latin typeface="Calibri" charset="0"/>
              </a:rPr>
              <a:t>廉价</a:t>
            </a:r>
            <a:r>
              <a:rPr lang="zh-CN" altLang="en-US" dirty="0">
                <a:latin typeface="Calibri" charset="0"/>
              </a:rPr>
              <a:t>为重要设计目标。 </a:t>
            </a:r>
            <a:endParaRPr lang="en-US" altLang="zh-CN" dirty="0" smtClean="0">
              <a:latin typeface="Calibri" charset="0"/>
            </a:endParaRPr>
          </a:p>
          <a:p>
            <a:pPr lvl="1">
              <a:lnSpc>
                <a:spcPct val="100000"/>
              </a:lnSpc>
            </a:pPr>
            <a:endParaRPr lang="en-US" altLang="zh-CN" dirty="0">
              <a:latin typeface="Calibri" charset="0"/>
            </a:endParaRPr>
          </a:p>
          <a:p>
            <a:pPr>
              <a:lnSpc>
                <a:spcPct val="100000"/>
              </a:lnSpc>
            </a:pPr>
            <a:r>
              <a:rPr lang="zh-CN" altLang="en-US" dirty="0">
                <a:solidFill>
                  <a:srgbClr val="C00000"/>
                </a:solidFill>
                <a:latin typeface="Calibri" charset="0"/>
              </a:rPr>
              <a:t>体积</a:t>
            </a:r>
            <a:r>
              <a:rPr lang="zh-CN" altLang="en-US" dirty="0">
                <a:latin typeface="Calibri" charset="0"/>
              </a:rPr>
              <a:t>的制约：无线传感节点一般需要容易携带，易于部署。其硬件设计必须以</a:t>
            </a:r>
            <a:r>
              <a:rPr lang="zh-CN" altLang="en-US" u="sng" dirty="0">
                <a:solidFill>
                  <a:srgbClr val="C00000"/>
                </a:solidFill>
                <a:latin typeface="Calibri" charset="0"/>
              </a:rPr>
              <a:t>微型化</a:t>
            </a:r>
            <a:r>
              <a:rPr lang="zh-CN" altLang="en-US" dirty="0">
                <a:latin typeface="Calibri" charset="0"/>
              </a:rPr>
              <a:t>为重要设计目标。 </a:t>
            </a:r>
          </a:p>
          <a:p>
            <a:pPr>
              <a:lnSpc>
                <a:spcPct val="100000"/>
              </a:lnSpc>
            </a:pPr>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37</a:t>
            </a:fld>
            <a:endParaRPr lang="zh-CN" altLang="en-US" dirty="0"/>
          </a:p>
        </p:txBody>
      </p:sp>
      <p:sp>
        <p:nvSpPr>
          <p:cNvPr id="4" name="标题 3"/>
          <p:cNvSpPr>
            <a:spLocks noGrp="1"/>
          </p:cNvSpPr>
          <p:nvPr>
            <p:ph type="title"/>
          </p:nvPr>
        </p:nvSpPr>
        <p:spPr/>
        <p:txBody>
          <a:bodyPr/>
          <a:lstStyle/>
          <a:p>
            <a:r>
              <a:rPr kumimoji="1" lang="zh-CN" altLang="en-US" dirty="0" smtClean="0"/>
              <a:t>制约传感器性能提升的因素？</a:t>
            </a:r>
            <a:endParaRPr kumimoji="1" lang="zh-CN" altLang="en-US" dirty="0"/>
          </a:p>
        </p:txBody>
      </p:sp>
    </p:spTree>
    <p:extLst>
      <p:ext uri="{BB962C8B-B14F-4D97-AF65-F5344CB8AC3E}">
        <p14:creationId xmlns:p14="http://schemas.microsoft.com/office/powerpoint/2010/main" val="1706730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10000"/>
              </a:lnSpc>
              <a:buNone/>
            </a:pPr>
            <a:r>
              <a:rPr lang="zh-CN" altLang="en-US" dirty="0">
                <a:solidFill>
                  <a:srgbClr val="C00000"/>
                </a:solidFill>
                <a:latin typeface="微软雅黑"/>
                <a:ea typeface="微软雅黑"/>
                <a:cs typeface="微软雅黑"/>
              </a:rPr>
              <a:t>低成本与微型化</a:t>
            </a:r>
            <a:endParaRPr lang="en-US" altLang="zh-CN" dirty="0">
              <a:solidFill>
                <a:srgbClr val="C00000"/>
              </a:solidFill>
              <a:latin typeface="微软雅黑"/>
              <a:ea typeface="微软雅黑"/>
              <a:cs typeface="微软雅黑"/>
            </a:endParaRPr>
          </a:p>
          <a:p>
            <a:pPr>
              <a:lnSpc>
                <a:spcPct val="110000"/>
              </a:lnSpc>
              <a:buFont typeface="Arial" charset="0"/>
              <a:buChar char="•"/>
            </a:pPr>
            <a:r>
              <a:rPr lang="zh-CN" altLang="en-US" u="sng" dirty="0">
                <a:latin typeface="微软雅黑"/>
                <a:ea typeface="微软雅黑"/>
                <a:cs typeface="微软雅黑"/>
              </a:rPr>
              <a:t>低成本</a:t>
            </a:r>
            <a:r>
              <a:rPr lang="zh-CN" altLang="en-US" dirty="0">
                <a:latin typeface="微软雅黑"/>
                <a:ea typeface="微软雅黑"/>
                <a:cs typeface="微软雅黑"/>
              </a:rPr>
              <a:t>的节点才能被</a:t>
            </a:r>
            <a:r>
              <a:rPr lang="zh-CN" altLang="en-US" u="sng" dirty="0">
                <a:latin typeface="微软雅黑"/>
                <a:ea typeface="微软雅黑"/>
                <a:cs typeface="微软雅黑"/>
              </a:rPr>
              <a:t>大规模部署</a:t>
            </a:r>
            <a:r>
              <a:rPr lang="zh-CN" altLang="en-US" dirty="0">
                <a:latin typeface="微软雅黑"/>
                <a:ea typeface="微软雅黑"/>
                <a:cs typeface="微软雅黑"/>
              </a:rPr>
              <a:t>，</a:t>
            </a:r>
            <a:r>
              <a:rPr lang="zh-CN" altLang="en-US" u="sng" dirty="0">
                <a:latin typeface="微软雅黑"/>
                <a:ea typeface="微软雅黑"/>
                <a:cs typeface="微软雅黑"/>
              </a:rPr>
              <a:t>微型化</a:t>
            </a:r>
            <a:r>
              <a:rPr lang="zh-CN" altLang="en-US" dirty="0">
                <a:latin typeface="微软雅黑"/>
                <a:ea typeface="微软雅黑"/>
                <a:cs typeface="微软雅黑"/>
              </a:rPr>
              <a:t>的节点才能使</a:t>
            </a:r>
            <a:r>
              <a:rPr lang="zh-CN" altLang="en-US" u="sng" dirty="0">
                <a:latin typeface="微软雅黑"/>
                <a:ea typeface="微软雅黑"/>
                <a:cs typeface="微软雅黑"/>
              </a:rPr>
              <a:t>部署</a:t>
            </a:r>
            <a:r>
              <a:rPr lang="zh-CN" altLang="en-US" dirty="0">
                <a:latin typeface="微软雅黑"/>
                <a:ea typeface="微软雅黑"/>
                <a:cs typeface="微软雅黑"/>
              </a:rPr>
              <a:t>更加</a:t>
            </a:r>
            <a:r>
              <a:rPr lang="zh-CN" altLang="en-US" u="sng" dirty="0">
                <a:latin typeface="微软雅黑"/>
                <a:ea typeface="微软雅黑"/>
                <a:cs typeface="微软雅黑"/>
              </a:rPr>
              <a:t>容易</a:t>
            </a:r>
            <a:r>
              <a:rPr lang="zh-CN" altLang="en-US" dirty="0">
                <a:latin typeface="微软雅黑"/>
                <a:ea typeface="微软雅黑"/>
                <a:cs typeface="微软雅黑"/>
              </a:rPr>
              <a:t> </a:t>
            </a:r>
            <a:endParaRPr lang="en-US" altLang="zh-CN" smtClean="0">
              <a:latin typeface="微软雅黑"/>
              <a:ea typeface="微软雅黑"/>
              <a:cs typeface="微软雅黑"/>
            </a:endParaRPr>
          </a:p>
          <a:p>
            <a:pPr lvl="1">
              <a:lnSpc>
                <a:spcPct val="110000"/>
              </a:lnSpc>
              <a:buFont typeface="Arial" charset="0"/>
              <a:buChar char="•"/>
            </a:pPr>
            <a:endParaRPr lang="en-US" altLang="zh-CN" dirty="0">
              <a:latin typeface="微软雅黑"/>
              <a:ea typeface="微软雅黑"/>
              <a:cs typeface="微软雅黑"/>
            </a:endParaRPr>
          </a:p>
          <a:p>
            <a:pPr>
              <a:lnSpc>
                <a:spcPct val="110000"/>
              </a:lnSpc>
              <a:buFont typeface="Arial" charset="0"/>
              <a:buChar char="•"/>
            </a:pPr>
            <a:r>
              <a:rPr lang="zh-CN" altLang="en-US" dirty="0">
                <a:latin typeface="微软雅黑"/>
                <a:ea typeface="微软雅黑"/>
                <a:cs typeface="微软雅黑"/>
              </a:rPr>
              <a:t>节点的</a:t>
            </a:r>
            <a:r>
              <a:rPr lang="zh-CN" altLang="en-US" u="sng" dirty="0">
                <a:latin typeface="微软雅黑"/>
                <a:ea typeface="微软雅黑"/>
                <a:cs typeface="微软雅黑"/>
              </a:rPr>
              <a:t>软件设计</a:t>
            </a:r>
            <a:r>
              <a:rPr lang="zh-CN" altLang="en-US" dirty="0">
                <a:latin typeface="微软雅黑"/>
                <a:ea typeface="微软雅黑"/>
                <a:cs typeface="微软雅黑"/>
              </a:rPr>
              <a:t>也需要满足微型化的需求 。例如</a:t>
            </a:r>
            <a:r>
              <a:rPr lang="en-US" altLang="zh-CN" dirty="0" err="1">
                <a:latin typeface="微软雅黑"/>
                <a:ea typeface="微软雅黑"/>
                <a:cs typeface="微软雅黑"/>
              </a:rPr>
              <a:t>TelosB</a:t>
            </a:r>
            <a:r>
              <a:rPr lang="zh-CN" altLang="en-US" dirty="0">
                <a:latin typeface="微软雅黑"/>
                <a:ea typeface="微软雅黑"/>
                <a:cs typeface="微软雅黑"/>
              </a:rPr>
              <a:t>节点的内存大小只有</a:t>
            </a:r>
            <a:r>
              <a:rPr lang="en-US" altLang="zh-CN" dirty="0">
                <a:latin typeface="微软雅黑"/>
                <a:ea typeface="微软雅黑"/>
                <a:cs typeface="微软雅黑"/>
              </a:rPr>
              <a:t>4KB</a:t>
            </a:r>
            <a:r>
              <a:rPr lang="zh-CN" altLang="en-US" dirty="0">
                <a:latin typeface="微软雅黑"/>
                <a:ea typeface="微软雅黑"/>
                <a:cs typeface="微软雅黑"/>
              </a:rPr>
              <a:t>，程序存储的空间只有</a:t>
            </a:r>
            <a:r>
              <a:rPr lang="en-US" altLang="zh-CN" dirty="0">
                <a:latin typeface="微软雅黑"/>
                <a:ea typeface="微软雅黑"/>
                <a:cs typeface="微软雅黑"/>
              </a:rPr>
              <a:t>10KB</a:t>
            </a:r>
            <a:r>
              <a:rPr lang="zh-CN" altLang="en-US" dirty="0">
                <a:latin typeface="微软雅黑"/>
                <a:ea typeface="微软雅黑"/>
                <a:cs typeface="微软雅黑"/>
              </a:rPr>
              <a:t>。因此，</a:t>
            </a:r>
            <a:r>
              <a:rPr lang="zh-CN" altLang="en-US" u="sng" dirty="0">
                <a:latin typeface="微软雅黑"/>
                <a:ea typeface="微软雅黑"/>
                <a:cs typeface="微软雅黑"/>
              </a:rPr>
              <a:t>节点程序</a:t>
            </a:r>
            <a:r>
              <a:rPr lang="zh-CN" altLang="en-US" dirty="0">
                <a:latin typeface="微软雅黑"/>
                <a:ea typeface="微软雅黑"/>
                <a:cs typeface="微软雅黑"/>
              </a:rPr>
              <a:t>的设计必须</a:t>
            </a:r>
            <a:r>
              <a:rPr lang="zh-CN" altLang="en-US" u="sng" dirty="0">
                <a:latin typeface="微软雅黑"/>
                <a:ea typeface="微软雅黑"/>
                <a:cs typeface="微软雅黑"/>
              </a:rPr>
              <a:t>节约计算资源</a:t>
            </a:r>
            <a:r>
              <a:rPr lang="zh-CN" altLang="en-US" dirty="0">
                <a:latin typeface="微软雅黑"/>
                <a:ea typeface="微软雅黑"/>
                <a:cs typeface="微软雅黑"/>
              </a:rPr>
              <a:t>，避免超出节点的硬件能力 </a:t>
            </a:r>
          </a:p>
          <a:p>
            <a:pPr>
              <a:lnSpc>
                <a:spcPct val="110000"/>
              </a:lnSpc>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38</a:t>
            </a:fld>
            <a:endParaRPr lang="zh-CN" altLang="en-US" dirty="0"/>
          </a:p>
        </p:txBody>
      </p:sp>
      <p:sp>
        <p:nvSpPr>
          <p:cNvPr id="4" name="标题 3"/>
          <p:cNvSpPr>
            <a:spLocks noGrp="1"/>
          </p:cNvSpPr>
          <p:nvPr>
            <p:ph type="title"/>
          </p:nvPr>
        </p:nvSpPr>
        <p:spPr/>
        <p:txBody>
          <a:bodyPr/>
          <a:lstStyle/>
          <a:p>
            <a:r>
              <a:rPr kumimoji="1" lang="zh-CN" altLang="en-US" dirty="0"/>
              <a:t>传感网发展</a:t>
            </a:r>
            <a:r>
              <a:rPr kumimoji="1" lang="zh-CN" altLang="en-US" dirty="0" smtClean="0"/>
              <a:t>前景 </a:t>
            </a:r>
            <a:r>
              <a:rPr kumimoji="1" lang="en-US" altLang="zh-CN" dirty="0" smtClean="0"/>
              <a:t>- </a:t>
            </a:r>
            <a:r>
              <a:rPr kumimoji="1" lang="zh-CN" altLang="en-US" dirty="0" smtClean="0"/>
              <a:t>大规模长时间部署传感器的设计要求</a:t>
            </a:r>
            <a:endParaRPr kumimoji="1" lang="zh-CN" altLang="en-US" dirty="0"/>
          </a:p>
        </p:txBody>
      </p:sp>
    </p:spTree>
    <p:extLst>
      <p:ext uri="{BB962C8B-B14F-4D97-AF65-F5344CB8AC3E}">
        <p14:creationId xmlns:p14="http://schemas.microsoft.com/office/powerpoint/2010/main" val="1383928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marL="0" indent="0">
              <a:lnSpc>
                <a:spcPct val="100000"/>
              </a:lnSpc>
              <a:buNone/>
            </a:pPr>
            <a:r>
              <a:rPr lang="zh-CN" altLang="en-US" dirty="0">
                <a:solidFill>
                  <a:srgbClr val="C00000"/>
                </a:solidFill>
                <a:latin typeface="微软雅黑"/>
                <a:ea typeface="微软雅黑"/>
                <a:cs typeface="微软雅黑"/>
              </a:rPr>
              <a:t>低功耗</a:t>
            </a:r>
            <a:endParaRPr lang="en-US" altLang="zh-CN" dirty="0">
              <a:solidFill>
                <a:srgbClr val="C00000"/>
              </a:solidFill>
              <a:latin typeface="微软雅黑"/>
              <a:ea typeface="微软雅黑"/>
              <a:cs typeface="微软雅黑"/>
            </a:endParaRPr>
          </a:p>
          <a:p>
            <a:pPr>
              <a:lnSpc>
                <a:spcPct val="100000"/>
              </a:lnSpc>
              <a:buFont typeface="Arial" charset="0"/>
              <a:buChar char="•"/>
            </a:pPr>
            <a:r>
              <a:rPr lang="zh-CN" altLang="en-US" dirty="0">
                <a:latin typeface="微软雅黑"/>
                <a:ea typeface="微软雅黑"/>
                <a:cs typeface="微软雅黑"/>
              </a:rPr>
              <a:t>在</a:t>
            </a:r>
            <a:r>
              <a:rPr lang="zh-CN" altLang="en-US" u="sng" dirty="0">
                <a:latin typeface="微软雅黑"/>
                <a:ea typeface="微软雅黑"/>
                <a:cs typeface="微软雅黑"/>
              </a:rPr>
              <a:t>硬件设计</a:t>
            </a:r>
            <a:r>
              <a:rPr lang="zh-CN" altLang="en-US" dirty="0">
                <a:latin typeface="微软雅黑"/>
                <a:ea typeface="微软雅黑"/>
                <a:cs typeface="微软雅黑"/>
              </a:rPr>
              <a:t>上采用</a:t>
            </a:r>
            <a:r>
              <a:rPr lang="zh-CN" altLang="en-US" u="sng" dirty="0">
                <a:latin typeface="微软雅黑"/>
                <a:ea typeface="微软雅黑"/>
                <a:cs typeface="微软雅黑"/>
              </a:rPr>
              <a:t>低功耗芯片</a:t>
            </a:r>
            <a:endParaRPr lang="en-US" altLang="zh-CN" u="sng" dirty="0">
              <a:latin typeface="微软雅黑"/>
              <a:ea typeface="微软雅黑"/>
              <a:cs typeface="微软雅黑"/>
            </a:endParaRPr>
          </a:p>
          <a:p>
            <a:pPr lvl="1">
              <a:lnSpc>
                <a:spcPct val="100000"/>
              </a:lnSpc>
            </a:pPr>
            <a:r>
              <a:rPr lang="zh-CN" altLang="en-US" dirty="0">
                <a:latin typeface="微软雅黑"/>
                <a:ea typeface="微软雅黑"/>
                <a:cs typeface="微软雅黑"/>
              </a:rPr>
              <a:t>例如</a:t>
            </a:r>
            <a:r>
              <a:rPr lang="en-US" altLang="zh-CN" dirty="0" err="1">
                <a:latin typeface="微软雅黑"/>
                <a:ea typeface="微软雅黑"/>
                <a:cs typeface="微软雅黑"/>
              </a:rPr>
              <a:t>TelosB</a:t>
            </a:r>
            <a:r>
              <a:rPr lang="zh-CN" altLang="en-US" dirty="0">
                <a:latin typeface="微软雅黑"/>
                <a:ea typeface="微软雅黑"/>
                <a:cs typeface="微软雅黑"/>
              </a:rPr>
              <a:t>节点使用的微处理器，在正常工作状态下功率为</a:t>
            </a:r>
            <a:r>
              <a:rPr lang="en-US" altLang="zh-CN" dirty="0">
                <a:latin typeface="微软雅黑"/>
                <a:ea typeface="微软雅黑"/>
                <a:cs typeface="微软雅黑"/>
              </a:rPr>
              <a:t>3mW</a:t>
            </a:r>
            <a:r>
              <a:rPr lang="zh-CN" altLang="en-US" dirty="0">
                <a:latin typeface="微软雅黑"/>
                <a:ea typeface="微软雅黑"/>
                <a:cs typeface="微软雅黑"/>
              </a:rPr>
              <a:t>，而一般的计算机的功率为</a:t>
            </a:r>
            <a:r>
              <a:rPr lang="en-US" altLang="zh-CN" dirty="0">
                <a:latin typeface="微软雅黑"/>
                <a:ea typeface="微软雅黑"/>
                <a:cs typeface="微软雅黑"/>
              </a:rPr>
              <a:t>200</a:t>
            </a:r>
            <a:r>
              <a:rPr lang="zh-CN" altLang="en-US" dirty="0">
                <a:latin typeface="微软雅黑"/>
                <a:ea typeface="微软雅黑"/>
                <a:cs typeface="微软雅黑"/>
              </a:rPr>
              <a:t>到</a:t>
            </a:r>
            <a:r>
              <a:rPr lang="en-US" altLang="zh-CN" dirty="0">
                <a:latin typeface="微软雅黑"/>
                <a:ea typeface="微软雅黑"/>
                <a:cs typeface="微软雅黑"/>
              </a:rPr>
              <a:t>300W </a:t>
            </a:r>
            <a:endParaRPr lang="en-US" altLang="zh-CN" dirty="0" smtClean="0">
              <a:latin typeface="微软雅黑"/>
              <a:ea typeface="微软雅黑"/>
              <a:cs typeface="微软雅黑"/>
            </a:endParaRPr>
          </a:p>
          <a:p>
            <a:pPr lvl="1">
              <a:lnSpc>
                <a:spcPct val="100000"/>
              </a:lnSpc>
            </a:pPr>
            <a:endParaRPr lang="en-US" altLang="zh-CN" dirty="0">
              <a:latin typeface="微软雅黑"/>
              <a:ea typeface="微软雅黑"/>
              <a:cs typeface="微软雅黑"/>
            </a:endParaRPr>
          </a:p>
          <a:p>
            <a:pPr>
              <a:lnSpc>
                <a:spcPct val="100000"/>
              </a:lnSpc>
              <a:buFont typeface="Arial" charset="0"/>
              <a:buChar char="•"/>
            </a:pPr>
            <a:r>
              <a:rPr lang="zh-CN" altLang="en-US" u="sng" dirty="0">
                <a:latin typeface="微软雅黑"/>
                <a:ea typeface="微软雅黑"/>
                <a:cs typeface="微软雅黑"/>
              </a:rPr>
              <a:t>软件节能策略</a:t>
            </a:r>
            <a:r>
              <a:rPr lang="zh-CN" altLang="en-US" dirty="0">
                <a:latin typeface="微软雅黑"/>
                <a:ea typeface="微软雅黑"/>
                <a:cs typeface="微软雅黑"/>
              </a:rPr>
              <a:t>来实现节能 </a:t>
            </a:r>
            <a:endParaRPr lang="en-US" altLang="zh-CN" dirty="0">
              <a:latin typeface="微软雅黑"/>
              <a:ea typeface="微软雅黑"/>
              <a:cs typeface="微软雅黑"/>
            </a:endParaRPr>
          </a:p>
          <a:p>
            <a:pPr lvl="1">
              <a:lnSpc>
                <a:spcPct val="100000"/>
              </a:lnSpc>
            </a:pPr>
            <a:r>
              <a:rPr lang="zh-CN" altLang="en-US" dirty="0">
                <a:latin typeface="微软雅黑"/>
                <a:ea typeface="微软雅黑"/>
                <a:cs typeface="微软雅黑"/>
              </a:rPr>
              <a:t>软件节能策略的</a:t>
            </a:r>
            <a:r>
              <a:rPr lang="zh-CN" altLang="en-US" u="sng" dirty="0">
                <a:latin typeface="微软雅黑"/>
                <a:ea typeface="微软雅黑"/>
                <a:cs typeface="微软雅黑"/>
              </a:rPr>
              <a:t>核心</a:t>
            </a:r>
            <a:r>
              <a:rPr lang="zh-CN" altLang="en-US" dirty="0">
                <a:latin typeface="微软雅黑"/>
                <a:ea typeface="微软雅黑"/>
                <a:cs typeface="微软雅黑"/>
              </a:rPr>
              <a:t>就是尽量使节点在</a:t>
            </a:r>
            <a:r>
              <a:rPr lang="zh-CN" altLang="en-US" u="sng" dirty="0">
                <a:latin typeface="微软雅黑"/>
                <a:ea typeface="微软雅黑"/>
                <a:cs typeface="微软雅黑"/>
              </a:rPr>
              <a:t>不需要工作的时候进入低功耗模式</a:t>
            </a:r>
            <a:r>
              <a:rPr lang="zh-CN" altLang="en-US" dirty="0">
                <a:latin typeface="微软雅黑"/>
                <a:ea typeface="微软雅黑"/>
                <a:cs typeface="微软雅黑"/>
              </a:rPr>
              <a:t>，仅在需要工作的时候进入正常状态 </a:t>
            </a:r>
          </a:p>
          <a:p>
            <a:pPr>
              <a:lnSpc>
                <a:spcPct val="100000"/>
              </a:lnSpc>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39</a:t>
            </a:fld>
            <a:endParaRPr lang="zh-CN" altLang="en-US" dirty="0"/>
          </a:p>
        </p:txBody>
      </p:sp>
      <p:sp>
        <p:nvSpPr>
          <p:cNvPr id="4" name="标题 3"/>
          <p:cNvSpPr>
            <a:spLocks noGrp="1"/>
          </p:cNvSpPr>
          <p:nvPr>
            <p:ph type="title"/>
          </p:nvPr>
        </p:nvSpPr>
        <p:spPr/>
        <p:txBody>
          <a:bodyPr/>
          <a:lstStyle/>
          <a:p>
            <a:r>
              <a:rPr kumimoji="1" lang="zh-CN" altLang="en-US" dirty="0"/>
              <a:t>传感网发展前景 </a:t>
            </a:r>
            <a:r>
              <a:rPr kumimoji="1" lang="en-US" altLang="zh-CN" dirty="0"/>
              <a:t>- </a:t>
            </a:r>
            <a:r>
              <a:rPr kumimoji="1" lang="zh-CN" altLang="en-US" dirty="0"/>
              <a:t>大规模长时间部署传感器的设计要求</a:t>
            </a:r>
          </a:p>
        </p:txBody>
      </p:sp>
    </p:spTree>
    <p:extLst>
      <p:ext uri="{BB962C8B-B14F-4D97-AF65-F5344CB8AC3E}">
        <p14:creationId xmlns:p14="http://schemas.microsoft.com/office/powerpoint/2010/main" val="389286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smtClean="0">
                <a:solidFill>
                  <a:srgbClr val="0D0D0D"/>
                </a:solidFill>
                <a:latin typeface="微软雅黑"/>
                <a:ea typeface="微软雅黑"/>
                <a:cs typeface="微软雅黑"/>
              </a:rPr>
              <a:t>3</a:t>
            </a:r>
            <a:r>
              <a:rPr lang="en-US" altLang="zh-CN" dirty="0" smtClean="0">
                <a:solidFill>
                  <a:srgbClr val="0D0D0D"/>
                </a:solidFill>
                <a:latin typeface="微软雅黑"/>
                <a:ea typeface="微软雅黑"/>
                <a:cs typeface="微软雅黑"/>
              </a:rPr>
              <a:t>.1 </a:t>
            </a:r>
            <a:r>
              <a:rPr lang="zh-CN" altLang="en-US" dirty="0" smtClean="0">
                <a:solidFill>
                  <a:srgbClr val="0D0D0D"/>
                </a:solidFill>
                <a:latin typeface="微软雅黑"/>
                <a:ea typeface="微软雅黑"/>
                <a:cs typeface="微软雅黑"/>
              </a:rPr>
              <a:t>发展历史</a:t>
            </a:r>
            <a:endParaRPr lang="en-US" altLang="zh-CN" dirty="0" smtClean="0">
              <a:solidFill>
                <a:srgbClr val="0D0D0D"/>
              </a:solidFill>
              <a:latin typeface="微软雅黑"/>
              <a:ea typeface="微软雅黑"/>
              <a:cs typeface="微软雅黑"/>
            </a:endParaRPr>
          </a:p>
          <a:p>
            <a:pPr lvl="1"/>
            <a:endParaRPr lang="en-US" altLang="zh-CN" dirty="0" smtClean="0">
              <a:solidFill>
                <a:srgbClr val="0D0D0D"/>
              </a:solidFill>
              <a:latin typeface="微软雅黑"/>
              <a:ea typeface="微软雅黑"/>
              <a:cs typeface="微软雅黑"/>
            </a:endParaRPr>
          </a:p>
          <a:p>
            <a:r>
              <a:rPr lang="zh-CN" altLang="zh-CN" dirty="0" smtClean="0">
                <a:solidFill>
                  <a:srgbClr val="0D0D0D"/>
                </a:solidFill>
                <a:latin typeface="微软雅黑"/>
                <a:ea typeface="微软雅黑"/>
                <a:cs typeface="微软雅黑"/>
              </a:rPr>
              <a:t>3</a:t>
            </a:r>
            <a:r>
              <a:rPr lang="en-US" altLang="zh-CN" dirty="0" smtClean="0">
                <a:solidFill>
                  <a:srgbClr val="0D0D0D"/>
                </a:solidFill>
                <a:latin typeface="微软雅黑"/>
                <a:ea typeface="微软雅黑"/>
                <a:cs typeface="微软雅黑"/>
              </a:rPr>
              <a:t>.2 </a:t>
            </a:r>
            <a:r>
              <a:rPr lang="zh-CN" altLang="en-US" dirty="0" smtClean="0">
                <a:solidFill>
                  <a:srgbClr val="0D0D0D"/>
                </a:solidFill>
                <a:latin typeface="微软雅黑"/>
                <a:ea typeface="微软雅黑"/>
                <a:cs typeface="微软雅黑"/>
              </a:rPr>
              <a:t>硬件平台</a:t>
            </a:r>
            <a:endParaRPr lang="en-US" altLang="zh-CN" dirty="0" smtClean="0">
              <a:solidFill>
                <a:srgbClr val="0D0D0D"/>
              </a:solidFill>
              <a:latin typeface="微软雅黑"/>
              <a:ea typeface="微软雅黑"/>
              <a:cs typeface="微软雅黑"/>
            </a:endParaRPr>
          </a:p>
          <a:p>
            <a:pPr lvl="1"/>
            <a:endParaRPr lang="en-US" altLang="zh-CN" dirty="0" smtClean="0">
              <a:solidFill>
                <a:srgbClr val="0D0D0D"/>
              </a:solidFill>
              <a:latin typeface="微软雅黑"/>
              <a:ea typeface="微软雅黑"/>
              <a:cs typeface="微软雅黑"/>
            </a:endParaRPr>
          </a:p>
          <a:p>
            <a:r>
              <a:rPr lang="en-US" altLang="zh-CN" dirty="0" smtClean="0">
                <a:solidFill>
                  <a:srgbClr val="0D0D0D"/>
                </a:solidFill>
                <a:latin typeface="微软雅黑"/>
                <a:ea typeface="微软雅黑"/>
                <a:cs typeface="微软雅黑"/>
              </a:rPr>
              <a:t>3.3 </a:t>
            </a:r>
            <a:r>
              <a:rPr lang="zh-CN" altLang="en-US" dirty="0" smtClean="0">
                <a:solidFill>
                  <a:srgbClr val="0D0D0D"/>
                </a:solidFill>
                <a:latin typeface="微软雅黑"/>
                <a:ea typeface="微软雅黑"/>
                <a:cs typeface="微软雅黑"/>
              </a:rPr>
              <a:t>操作系统</a:t>
            </a:r>
            <a:endParaRPr lang="en-US" altLang="zh-CN" dirty="0" smtClean="0">
              <a:solidFill>
                <a:srgbClr val="0D0D0D"/>
              </a:solidFill>
              <a:latin typeface="微软雅黑"/>
              <a:ea typeface="微软雅黑"/>
              <a:cs typeface="微软雅黑"/>
            </a:endParaRPr>
          </a:p>
          <a:p>
            <a:pPr lvl="1"/>
            <a:endParaRPr lang="en-US" altLang="zh-CN" dirty="0" smtClean="0">
              <a:solidFill>
                <a:srgbClr val="0D0D0D"/>
              </a:solidFill>
              <a:latin typeface="微软雅黑"/>
              <a:ea typeface="微软雅黑"/>
              <a:cs typeface="微软雅黑"/>
            </a:endParaRPr>
          </a:p>
          <a:p>
            <a:r>
              <a:rPr lang="zh-CN" altLang="zh-CN" dirty="0" smtClean="0">
                <a:solidFill>
                  <a:srgbClr val="0D0D0D"/>
                </a:solidFill>
                <a:latin typeface="微软雅黑"/>
                <a:ea typeface="微软雅黑"/>
                <a:cs typeface="微软雅黑"/>
              </a:rPr>
              <a:t>3</a:t>
            </a:r>
            <a:r>
              <a:rPr lang="en-US" altLang="zh-CN" dirty="0" smtClean="0">
                <a:solidFill>
                  <a:srgbClr val="0D0D0D"/>
                </a:solidFill>
                <a:latin typeface="微软雅黑"/>
                <a:ea typeface="微软雅黑"/>
                <a:cs typeface="微软雅黑"/>
              </a:rPr>
              <a:t>.4 </a:t>
            </a:r>
            <a:r>
              <a:rPr lang="zh-CN" altLang="en-US" dirty="0" smtClean="0">
                <a:solidFill>
                  <a:srgbClr val="0D0D0D"/>
                </a:solidFill>
                <a:latin typeface="微软雅黑"/>
                <a:ea typeface="微软雅黑"/>
                <a:cs typeface="微软雅黑"/>
              </a:rPr>
              <a:t>组网技术</a:t>
            </a:r>
            <a:endParaRPr lang="en-US" altLang="zh-CN" dirty="0" smtClean="0">
              <a:solidFill>
                <a:srgbClr val="0D0D0D"/>
              </a:solidFill>
              <a:latin typeface="微软雅黑"/>
              <a:ea typeface="微软雅黑"/>
              <a:cs typeface="微软雅黑"/>
            </a:endParaRPr>
          </a:p>
          <a:p>
            <a:pPr lvl="1"/>
            <a:endParaRPr lang="en-US" altLang="zh-CN" dirty="0" smtClean="0">
              <a:solidFill>
                <a:srgbClr val="0D0D0D"/>
              </a:solidFill>
              <a:latin typeface="微软雅黑"/>
              <a:ea typeface="微软雅黑"/>
              <a:cs typeface="微软雅黑"/>
            </a:endParaRPr>
          </a:p>
          <a:p>
            <a:r>
              <a:rPr lang="zh-CN" altLang="zh-CN" dirty="0" smtClean="0">
                <a:solidFill>
                  <a:srgbClr val="0D0D0D"/>
                </a:solidFill>
                <a:latin typeface="微软雅黑"/>
                <a:ea typeface="微软雅黑"/>
                <a:cs typeface="微软雅黑"/>
              </a:rPr>
              <a:t>3</a:t>
            </a:r>
            <a:r>
              <a:rPr lang="en-US" altLang="zh-CN" dirty="0" smtClean="0">
                <a:solidFill>
                  <a:srgbClr val="0D0D0D"/>
                </a:solidFill>
                <a:latin typeface="微软雅黑"/>
                <a:ea typeface="微软雅黑"/>
                <a:cs typeface="微软雅黑"/>
              </a:rPr>
              <a:t>.5 </a:t>
            </a:r>
            <a:r>
              <a:rPr lang="zh-CN" altLang="en-US" dirty="0">
                <a:solidFill>
                  <a:srgbClr val="0D0D0D"/>
                </a:solidFill>
                <a:latin typeface="微软雅黑"/>
                <a:ea typeface="微软雅黑"/>
                <a:cs typeface="微软雅黑"/>
              </a:rPr>
              <a:t>传感</a:t>
            </a:r>
            <a:r>
              <a:rPr lang="zh-CN" altLang="en-US" dirty="0" smtClean="0">
                <a:solidFill>
                  <a:srgbClr val="0D0D0D"/>
                </a:solidFill>
                <a:latin typeface="微软雅黑"/>
                <a:ea typeface="微软雅黑"/>
                <a:cs typeface="微软雅黑"/>
              </a:rPr>
              <a:t>网发展前景</a:t>
            </a:r>
            <a:endParaRPr lang="en-US" altLang="zh-CN" dirty="0" smtClean="0">
              <a:solidFill>
                <a:srgbClr val="0D0D0D"/>
              </a:solidFill>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4</a:t>
            </a:fld>
            <a:endParaRPr lang="zh-CN" altLang="en-US" dirty="0"/>
          </a:p>
        </p:txBody>
      </p:sp>
      <p:sp>
        <p:nvSpPr>
          <p:cNvPr id="4" name="标题 3"/>
          <p:cNvSpPr>
            <a:spLocks noGrp="1"/>
          </p:cNvSpPr>
          <p:nvPr>
            <p:ph type="title"/>
          </p:nvPr>
        </p:nvSpPr>
        <p:spPr/>
        <p:txBody>
          <a:bodyPr/>
          <a:lstStyle/>
          <a:p>
            <a:r>
              <a:rPr kumimoji="1" lang="zh-CN" altLang="en-US" dirty="0" smtClean="0"/>
              <a:t>本章内容</a:t>
            </a:r>
            <a:endParaRPr kumimoji="1" lang="zh-CN" altLang="en-US" dirty="0"/>
          </a:p>
        </p:txBody>
      </p:sp>
    </p:spTree>
    <p:extLst>
      <p:ext uri="{BB962C8B-B14F-4D97-AF65-F5344CB8AC3E}">
        <p14:creationId xmlns:p14="http://schemas.microsoft.com/office/powerpoint/2010/main" val="3517088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marL="0" indent="0">
              <a:lnSpc>
                <a:spcPct val="100000"/>
              </a:lnSpc>
              <a:buNone/>
            </a:pPr>
            <a:r>
              <a:rPr lang="zh-CN" altLang="en-US" dirty="0">
                <a:solidFill>
                  <a:srgbClr val="C00000"/>
                </a:solidFill>
                <a:latin typeface="微软雅黑"/>
                <a:ea typeface="微软雅黑"/>
                <a:cs typeface="微软雅黑"/>
              </a:rPr>
              <a:t>灵活性与扩展性</a:t>
            </a:r>
            <a:endParaRPr lang="en-US" altLang="zh-CN" dirty="0">
              <a:solidFill>
                <a:srgbClr val="C00000"/>
              </a:solidFill>
              <a:latin typeface="微软雅黑"/>
              <a:ea typeface="微软雅黑"/>
              <a:cs typeface="微软雅黑"/>
            </a:endParaRPr>
          </a:p>
          <a:p>
            <a:pPr>
              <a:lnSpc>
                <a:spcPct val="100000"/>
              </a:lnSpc>
              <a:buFont typeface="Arial" charset="0"/>
              <a:buChar char="•"/>
            </a:pPr>
            <a:r>
              <a:rPr lang="zh-CN" altLang="en-US" dirty="0">
                <a:latin typeface="微软雅黑"/>
                <a:ea typeface="微软雅黑"/>
                <a:cs typeface="微软雅黑"/>
              </a:rPr>
              <a:t>传感器节点被用于各种</a:t>
            </a:r>
            <a:r>
              <a:rPr lang="zh-CN" altLang="en-US" u="sng" dirty="0">
                <a:latin typeface="微软雅黑"/>
                <a:ea typeface="微软雅黑"/>
                <a:cs typeface="微软雅黑"/>
              </a:rPr>
              <a:t>不同的应用</a:t>
            </a:r>
            <a:r>
              <a:rPr lang="zh-CN" altLang="en-US" dirty="0">
                <a:latin typeface="微软雅黑"/>
                <a:ea typeface="微软雅黑"/>
                <a:cs typeface="微软雅黑"/>
              </a:rPr>
              <a:t>中，因此节点硬件和软件的设计</a:t>
            </a:r>
            <a:r>
              <a:rPr lang="zh-CN" altLang="en-US" u="sng" dirty="0">
                <a:latin typeface="微软雅黑"/>
                <a:ea typeface="微软雅黑"/>
                <a:cs typeface="微软雅黑"/>
              </a:rPr>
              <a:t>必须具有灵活性和扩展性</a:t>
            </a:r>
            <a:r>
              <a:rPr lang="zh-CN" altLang="en-US" dirty="0">
                <a:latin typeface="微软雅黑"/>
                <a:ea typeface="微软雅黑"/>
                <a:cs typeface="微软雅黑"/>
              </a:rPr>
              <a:t> </a:t>
            </a:r>
            <a:endParaRPr lang="en-US" altLang="zh-CN" dirty="0" smtClean="0">
              <a:latin typeface="微软雅黑"/>
              <a:ea typeface="微软雅黑"/>
              <a:cs typeface="微软雅黑"/>
            </a:endParaRPr>
          </a:p>
          <a:p>
            <a:pPr lvl="1">
              <a:lnSpc>
                <a:spcPct val="100000"/>
              </a:lnSpc>
              <a:buFont typeface="Arial" charset="0"/>
              <a:buChar char="•"/>
            </a:pPr>
            <a:endParaRPr lang="en-US" altLang="zh-CN" dirty="0">
              <a:latin typeface="微软雅黑"/>
              <a:ea typeface="微软雅黑"/>
              <a:cs typeface="微软雅黑"/>
            </a:endParaRPr>
          </a:p>
          <a:p>
            <a:pPr>
              <a:lnSpc>
                <a:spcPct val="100000"/>
              </a:lnSpc>
              <a:buFont typeface="Arial" charset="0"/>
              <a:buChar char="•"/>
            </a:pPr>
            <a:r>
              <a:rPr lang="zh-CN" altLang="en-US" dirty="0">
                <a:latin typeface="微软雅黑"/>
                <a:ea typeface="微软雅黑"/>
                <a:cs typeface="微软雅黑"/>
              </a:rPr>
              <a:t>节点的</a:t>
            </a:r>
            <a:r>
              <a:rPr lang="zh-CN" altLang="en-US" u="sng" dirty="0">
                <a:latin typeface="微软雅黑"/>
                <a:ea typeface="微软雅黑"/>
                <a:cs typeface="微软雅黑"/>
              </a:rPr>
              <a:t>硬件设计</a:t>
            </a:r>
            <a:r>
              <a:rPr lang="zh-CN" altLang="en-US" dirty="0">
                <a:latin typeface="微软雅黑"/>
                <a:ea typeface="微软雅黑"/>
                <a:cs typeface="微软雅黑"/>
              </a:rPr>
              <a:t>需</a:t>
            </a:r>
            <a:r>
              <a:rPr lang="zh-CN" altLang="en-US" u="sng" dirty="0">
                <a:latin typeface="微软雅黑"/>
                <a:ea typeface="微软雅黑"/>
                <a:cs typeface="微软雅黑"/>
              </a:rPr>
              <a:t>满足</a:t>
            </a:r>
            <a:r>
              <a:rPr lang="zh-CN" altLang="en-US" dirty="0">
                <a:latin typeface="微软雅黑"/>
                <a:ea typeface="微软雅黑"/>
                <a:cs typeface="微软雅黑"/>
              </a:rPr>
              <a:t>一定的</a:t>
            </a:r>
            <a:r>
              <a:rPr lang="zh-CN" altLang="en-US" u="sng" dirty="0">
                <a:latin typeface="微软雅黑"/>
                <a:ea typeface="微软雅黑"/>
                <a:cs typeface="微软雅黑"/>
              </a:rPr>
              <a:t>标准接口</a:t>
            </a:r>
            <a:r>
              <a:rPr lang="zh-CN" altLang="en-US" dirty="0">
                <a:latin typeface="微软雅黑"/>
                <a:ea typeface="微软雅黑"/>
                <a:cs typeface="微软雅黑"/>
              </a:rPr>
              <a:t>，例如节点和传感板的接口统一有利于给节点安装上不同功能的传感器 </a:t>
            </a:r>
            <a:endParaRPr lang="en-US" altLang="zh-CN" dirty="0" smtClean="0">
              <a:latin typeface="微软雅黑"/>
              <a:ea typeface="微软雅黑"/>
              <a:cs typeface="微软雅黑"/>
            </a:endParaRPr>
          </a:p>
          <a:p>
            <a:pPr lvl="1">
              <a:lnSpc>
                <a:spcPct val="100000"/>
              </a:lnSpc>
              <a:buFont typeface="Arial" charset="0"/>
              <a:buChar char="•"/>
            </a:pPr>
            <a:endParaRPr lang="en-US" altLang="zh-CN" dirty="0">
              <a:latin typeface="微软雅黑"/>
              <a:ea typeface="微软雅黑"/>
              <a:cs typeface="微软雅黑"/>
            </a:endParaRPr>
          </a:p>
          <a:p>
            <a:pPr>
              <a:lnSpc>
                <a:spcPct val="100000"/>
              </a:lnSpc>
              <a:buFont typeface="Arial" charset="0"/>
              <a:buChar char="•"/>
            </a:pPr>
            <a:r>
              <a:rPr lang="zh-CN" altLang="en-US" u="sng" dirty="0">
                <a:latin typeface="微软雅黑"/>
                <a:ea typeface="微软雅黑"/>
                <a:cs typeface="微软雅黑"/>
              </a:rPr>
              <a:t>软件的设计</a:t>
            </a:r>
            <a:r>
              <a:rPr lang="zh-CN" altLang="en-US" dirty="0">
                <a:latin typeface="微软雅黑"/>
                <a:ea typeface="微软雅黑"/>
                <a:cs typeface="微软雅黑"/>
              </a:rPr>
              <a:t>必须是</a:t>
            </a:r>
            <a:r>
              <a:rPr lang="zh-CN" altLang="en-US" u="sng" dirty="0">
                <a:latin typeface="微软雅黑"/>
                <a:ea typeface="微软雅黑"/>
                <a:cs typeface="微软雅黑"/>
              </a:rPr>
              <a:t>可剪裁</a:t>
            </a:r>
            <a:r>
              <a:rPr lang="zh-CN" altLang="en-US" dirty="0">
                <a:latin typeface="微软雅黑"/>
                <a:ea typeface="微软雅黑"/>
                <a:cs typeface="微软雅黑"/>
              </a:rPr>
              <a:t>的，能够根据不同应用的需求，安装不同功能的软件模块 </a:t>
            </a: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40</a:t>
            </a:fld>
            <a:endParaRPr lang="zh-CN" altLang="en-US" dirty="0"/>
          </a:p>
        </p:txBody>
      </p:sp>
      <p:sp>
        <p:nvSpPr>
          <p:cNvPr id="4" name="标题 3"/>
          <p:cNvSpPr>
            <a:spLocks noGrp="1"/>
          </p:cNvSpPr>
          <p:nvPr>
            <p:ph type="title"/>
          </p:nvPr>
        </p:nvSpPr>
        <p:spPr/>
        <p:txBody>
          <a:bodyPr/>
          <a:lstStyle/>
          <a:p>
            <a:r>
              <a:rPr kumimoji="1" lang="zh-CN" altLang="en-US" dirty="0"/>
              <a:t>传感网发展前景 </a:t>
            </a:r>
            <a:r>
              <a:rPr kumimoji="1" lang="en-US" altLang="zh-CN" dirty="0"/>
              <a:t>- </a:t>
            </a:r>
            <a:r>
              <a:rPr kumimoji="1" lang="zh-CN" altLang="en-US" dirty="0"/>
              <a:t>大规模长时间部署传感器的设计要求</a:t>
            </a:r>
          </a:p>
        </p:txBody>
      </p:sp>
    </p:spTree>
    <p:extLst>
      <p:ext uri="{BB962C8B-B14F-4D97-AF65-F5344CB8AC3E}">
        <p14:creationId xmlns:p14="http://schemas.microsoft.com/office/powerpoint/2010/main" val="353433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00000"/>
              </a:lnSpc>
              <a:buNone/>
            </a:pPr>
            <a:r>
              <a:rPr lang="zh-CN" altLang="en-US" dirty="0">
                <a:solidFill>
                  <a:srgbClr val="C00000"/>
                </a:solidFill>
                <a:latin typeface="微软雅黑"/>
                <a:ea typeface="微软雅黑"/>
                <a:cs typeface="微软雅黑"/>
              </a:rPr>
              <a:t>鲁棒性</a:t>
            </a:r>
            <a:endParaRPr lang="en-US" altLang="zh-CN" dirty="0">
              <a:solidFill>
                <a:srgbClr val="C00000"/>
              </a:solidFill>
              <a:latin typeface="微软雅黑"/>
              <a:ea typeface="微软雅黑"/>
              <a:cs typeface="微软雅黑"/>
            </a:endParaRPr>
          </a:p>
          <a:p>
            <a:pPr>
              <a:lnSpc>
                <a:spcPct val="100000"/>
              </a:lnSpc>
              <a:buFont typeface="Arial" charset="0"/>
              <a:buChar char="•"/>
            </a:pPr>
            <a:r>
              <a:rPr lang="zh-CN" altLang="en-US" dirty="0">
                <a:latin typeface="微软雅黑"/>
                <a:ea typeface="微软雅黑"/>
                <a:cs typeface="微软雅黑"/>
              </a:rPr>
              <a:t>鲁棒性是</a:t>
            </a:r>
            <a:r>
              <a:rPr lang="zh-CN" altLang="en-US" u="sng" dirty="0">
                <a:latin typeface="微软雅黑"/>
                <a:ea typeface="微软雅黑"/>
                <a:cs typeface="微软雅黑"/>
              </a:rPr>
              <a:t>实现传感器网络长时间部署</a:t>
            </a:r>
            <a:r>
              <a:rPr lang="zh-CN" altLang="en-US" dirty="0">
                <a:latin typeface="微软雅黑"/>
                <a:ea typeface="微软雅黑"/>
                <a:cs typeface="微软雅黑"/>
              </a:rPr>
              <a:t>的</a:t>
            </a:r>
            <a:r>
              <a:rPr lang="zh-CN" altLang="en-US" u="sng" dirty="0">
                <a:latin typeface="微软雅黑"/>
                <a:ea typeface="微软雅黑"/>
                <a:cs typeface="微软雅黑"/>
              </a:rPr>
              <a:t>重要保障 </a:t>
            </a:r>
            <a:endParaRPr lang="en-US" altLang="zh-CN" u="sng" dirty="0" smtClean="0">
              <a:latin typeface="微软雅黑"/>
              <a:ea typeface="微软雅黑"/>
              <a:cs typeface="微软雅黑"/>
            </a:endParaRPr>
          </a:p>
          <a:p>
            <a:pPr lvl="1">
              <a:lnSpc>
                <a:spcPct val="100000"/>
              </a:lnSpc>
              <a:buFont typeface="Arial" charset="0"/>
              <a:buChar char="•"/>
            </a:pPr>
            <a:endParaRPr lang="en-US" altLang="zh-CN" u="sng" dirty="0">
              <a:latin typeface="微软雅黑"/>
              <a:ea typeface="微软雅黑"/>
              <a:cs typeface="微软雅黑"/>
            </a:endParaRPr>
          </a:p>
          <a:p>
            <a:pPr>
              <a:lnSpc>
                <a:spcPct val="100000"/>
              </a:lnSpc>
              <a:buFont typeface="Arial" charset="0"/>
              <a:buChar char="•"/>
            </a:pPr>
            <a:r>
              <a:rPr lang="zh-CN" altLang="en-US" dirty="0">
                <a:latin typeface="微软雅黑"/>
                <a:ea typeface="微软雅黑"/>
                <a:cs typeface="微软雅黑"/>
              </a:rPr>
              <a:t>对于普通的计算机，一旦系统崩溃了，人们可以采用重启的方法恢复系统，而传感器节点则不行 ，就整个网络而言，可以</a:t>
            </a:r>
            <a:r>
              <a:rPr lang="zh-CN" altLang="en-US" u="sng" dirty="0">
                <a:latin typeface="微软雅黑"/>
                <a:ea typeface="微软雅黑"/>
                <a:cs typeface="微软雅黑"/>
              </a:rPr>
              <a:t>适当增加冗余性</a:t>
            </a:r>
            <a:r>
              <a:rPr lang="zh-CN" altLang="en-US" dirty="0">
                <a:latin typeface="微软雅黑"/>
                <a:ea typeface="微软雅黑"/>
                <a:cs typeface="微软雅黑"/>
              </a:rPr>
              <a:t>，增加整体系统的鲁棒性 </a:t>
            </a:r>
          </a:p>
          <a:p>
            <a:pPr>
              <a:lnSpc>
                <a:spcPct val="100000"/>
              </a:lnSpc>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41</a:t>
            </a:fld>
            <a:endParaRPr lang="zh-CN" altLang="en-US" dirty="0"/>
          </a:p>
        </p:txBody>
      </p:sp>
      <p:sp>
        <p:nvSpPr>
          <p:cNvPr id="4" name="标题 3"/>
          <p:cNvSpPr>
            <a:spLocks noGrp="1"/>
          </p:cNvSpPr>
          <p:nvPr>
            <p:ph type="title"/>
          </p:nvPr>
        </p:nvSpPr>
        <p:spPr/>
        <p:txBody>
          <a:bodyPr/>
          <a:lstStyle/>
          <a:p>
            <a:r>
              <a:rPr kumimoji="1" lang="zh-CN" altLang="en-US" dirty="0"/>
              <a:t>传感网发展前景 </a:t>
            </a:r>
            <a:r>
              <a:rPr kumimoji="1" lang="en-US" altLang="zh-CN" dirty="0"/>
              <a:t>- </a:t>
            </a:r>
            <a:r>
              <a:rPr kumimoji="1" lang="zh-CN" altLang="en-US" dirty="0"/>
              <a:t>大规模长时间部署传感器的设计要求</a:t>
            </a:r>
          </a:p>
        </p:txBody>
      </p:sp>
    </p:spTree>
    <p:extLst>
      <p:ext uri="{BB962C8B-B14F-4D97-AF65-F5344CB8AC3E}">
        <p14:creationId xmlns:p14="http://schemas.microsoft.com/office/powerpoint/2010/main" val="27020826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p:cNvSpPr>
            <a:spLocks noGrp="1"/>
          </p:cNvSpPr>
          <p:nvPr>
            <p:ph idx="1"/>
          </p:nvPr>
        </p:nvSpPr>
        <p:spPr/>
        <p:txBody>
          <a:bodyPr/>
          <a:lstStyle/>
          <a:p>
            <a:pPr marL="0" indent="0">
              <a:buNone/>
            </a:pPr>
            <a:r>
              <a:rPr lang="zh-CN" altLang="en-US" dirty="0">
                <a:solidFill>
                  <a:srgbClr val="C00000"/>
                </a:solidFill>
              </a:rPr>
              <a:t>内容回顾</a:t>
            </a:r>
          </a:p>
          <a:p>
            <a:r>
              <a:rPr lang="zh-CN" altLang="en-US" sz="2000" dirty="0" smtClean="0"/>
              <a:t>本章回顾了无线传感网的发展历史，介绍了无线传感网节点的硬件组成及其基本特性、硬件组成、操作系统，无线传感网的组网技术，并对无线传感网的发展前景进行了展望。</a:t>
            </a:r>
            <a:endParaRPr lang="en-US" altLang="zh-CN" sz="2000" dirty="0" smtClean="0"/>
          </a:p>
          <a:p>
            <a:endParaRPr lang="zh-CN" altLang="en-US" sz="2000" dirty="0"/>
          </a:p>
          <a:p>
            <a:pPr marL="0" indent="0">
              <a:buNone/>
            </a:pPr>
            <a:r>
              <a:rPr lang="zh-CN" altLang="en-US" dirty="0" smtClean="0">
                <a:solidFill>
                  <a:srgbClr val="C00000"/>
                </a:solidFill>
              </a:rPr>
              <a:t>重点掌握</a:t>
            </a:r>
          </a:p>
          <a:p>
            <a:pPr lvl="0"/>
            <a:r>
              <a:rPr lang="zh-CN" altLang="en-US" sz="2000" dirty="0" smtClean="0">
                <a:solidFill>
                  <a:prstClr val="black"/>
                </a:solidFill>
              </a:rPr>
              <a:t>无线传感网节点所需硬件的基本特性。</a:t>
            </a:r>
            <a:endParaRPr lang="en-US" altLang="zh-CN" sz="2000" dirty="0" smtClean="0">
              <a:solidFill>
                <a:prstClr val="black"/>
              </a:solidFill>
            </a:endParaRPr>
          </a:p>
          <a:p>
            <a:pPr lvl="0"/>
            <a:r>
              <a:rPr lang="en-US" altLang="zh-CN" sz="2000" dirty="0" err="1" smtClean="0">
                <a:solidFill>
                  <a:prstClr val="black"/>
                </a:solidFill>
              </a:rPr>
              <a:t>TinyOS</a:t>
            </a:r>
            <a:r>
              <a:rPr lang="zh-CN" altLang="en-US" sz="2000" dirty="0" smtClean="0">
                <a:solidFill>
                  <a:prstClr val="black"/>
                </a:solidFill>
              </a:rPr>
              <a:t>系统的特性。</a:t>
            </a:r>
            <a:endParaRPr lang="en-US" altLang="zh-CN" sz="2000" dirty="0" smtClean="0">
              <a:solidFill>
                <a:prstClr val="black"/>
              </a:solidFill>
            </a:endParaRPr>
          </a:p>
          <a:p>
            <a:pPr lvl="0"/>
            <a:r>
              <a:rPr lang="zh-CN" altLang="en-US" sz="2000" dirty="0" smtClean="0">
                <a:solidFill>
                  <a:prstClr val="black"/>
                </a:solidFill>
              </a:rPr>
              <a:t>了解和基本掌握选路指标</a:t>
            </a:r>
            <a:r>
              <a:rPr lang="en-US" altLang="zh-CN" sz="2000" dirty="0" smtClean="0">
                <a:solidFill>
                  <a:prstClr val="black"/>
                </a:solidFill>
              </a:rPr>
              <a:t>ETX</a:t>
            </a:r>
            <a:r>
              <a:rPr lang="zh-CN" altLang="en-US" sz="2000" dirty="0" smtClean="0">
                <a:solidFill>
                  <a:prstClr val="black"/>
                </a:solidFill>
              </a:rPr>
              <a:t>、路由协议</a:t>
            </a:r>
            <a:r>
              <a:rPr lang="en-US" altLang="zh-CN" sz="2000" dirty="0" smtClean="0">
                <a:solidFill>
                  <a:prstClr val="black"/>
                </a:solidFill>
              </a:rPr>
              <a:t>CTP</a:t>
            </a:r>
            <a:r>
              <a:rPr lang="zh-CN" altLang="en-US" sz="2000" dirty="0" smtClean="0">
                <a:solidFill>
                  <a:prstClr val="black"/>
                </a:solidFill>
              </a:rPr>
              <a:t>、数据分发协议</a:t>
            </a:r>
            <a:r>
              <a:rPr lang="en-US" altLang="zh-CN" sz="2000" dirty="0" smtClean="0">
                <a:solidFill>
                  <a:prstClr val="black"/>
                </a:solidFill>
              </a:rPr>
              <a:t>Drip</a:t>
            </a:r>
            <a:r>
              <a:rPr lang="zh-CN" altLang="en-US" sz="2000" smtClean="0">
                <a:solidFill>
                  <a:prstClr val="black"/>
                </a:solidFill>
              </a:rPr>
              <a:t>等组网技术。</a:t>
            </a:r>
            <a:endParaRPr lang="zh-CN" altLang="en-US" sz="2000" dirty="0">
              <a:solidFill>
                <a:prstClr val="black"/>
              </a:solidFill>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42</a:t>
            </a:fld>
            <a:endParaRPr lang="zh-CN" altLang="en-US" dirty="0"/>
          </a:p>
        </p:txBody>
      </p:sp>
      <p:sp>
        <p:nvSpPr>
          <p:cNvPr id="4" name="标题 3"/>
          <p:cNvSpPr>
            <a:spLocks noGrp="1"/>
          </p:cNvSpPr>
          <p:nvPr>
            <p:ph type="title"/>
          </p:nvPr>
        </p:nvSpPr>
        <p:spPr/>
        <p:txBody>
          <a:bodyPr/>
          <a:lstStyle/>
          <a:p>
            <a:r>
              <a:rPr kumimoji="1" lang="zh-CN" altLang="en-US" dirty="0" smtClean="0"/>
              <a:t>本章小结</a:t>
            </a:r>
            <a:endParaRPr kumimoji="1" lang="zh-CN" altLang="en-US" dirty="0"/>
          </a:p>
        </p:txBody>
      </p:sp>
    </p:spTree>
    <p:extLst>
      <p:ext uri="{BB962C8B-B14F-4D97-AF65-F5344CB8AC3E}">
        <p14:creationId xmlns:p14="http://schemas.microsoft.com/office/powerpoint/2010/main" val="963723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409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a:buFont typeface="Arial" charset="0"/>
              <a:buChar char="•"/>
            </a:pPr>
            <a:r>
              <a:rPr lang="zh-CN" altLang="en-US" dirty="0">
                <a:latin typeface="微软雅黑"/>
                <a:ea typeface="微软雅黑"/>
                <a:cs typeface="微软雅黑"/>
              </a:rPr>
              <a:t>定义</a:t>
            </a:r>
            <a:endParaRPr lang="en-US" altLang="zh-CN" dirty="0">
              <a:latin typeface="微软雅黑"/>
              <a:ea typeface="微软雅黑"/>
              <a:cs typeface="微软雅黑"/>
            </a:endParaRPr>
          </a:p>
          <a:p>
            <a:pPr lvl="1"/>
            <a:r>
              <a:rPr lang="zh-CN" altLang="en-US" dirty="0">
                <a:latin typeface="微软雅黑"/>
                <a:ea typeface="微软雅黑"/>
                <a:cs typeface="微软雅黑"/>
              </a:rPr>
              <a:t>我国国家标准（</a:t>
            </a:r>
            <a:r>
              <a:rPr lang="en-US" altLang="zh-CN" dirty="0">
                <a:latin typeface="微软雅黑"/>
                <a:ea typeface="微软雅黑"/>
                <a:cs typeface="微软雅黑"/>
              </a:rPr>
              <a:t>GB7665-2005</a:t>
            </a:r>
            <a:r>
              <a:rPr lang="zh-CN" altLang="en-US" dirty="0">
                <a:latin typeface="微软雅黑"/>
                <a:ea typeface="微软雅黑"/>
                <a:cs typeface="微软雅黑"/>
              </a:rPr>
              <a:t>）对传感器的定义是：“能</a:t>
            </a:r>
            <a:r>
              <a:rPr lang="zh-CN" altLang="en-US" u="sng" dirty="0">
                <a:latin typeface="微软雅黑"/>
                <a:ea typeface="微软雅黑"/>
                <a:cs typeface="微软雅黑"/>
              </a:rPr>
              <a:t>感受被测量</a:t>
            </a:r>
            <a:r>
              <a:rPr lang="zh-CN" altLang="en-US" dirty="0">
                <a:latin typeface="微软雅黑"/>
                <a:ea typeface="微软雅黑"/>
                <a:cs typeface="微软雅黑"/>
              </a:rPr>
              <a:t>并按照一定的规律</a:t>
            </a:r>
            <a:r>
              <a:rPr lang="zh-CN" altLang="en-US" u="sng" dirty="0">
                <a:latin typeface="微软雅黑"/>
                <a:ea typeface="微软雅黑"/>
                <a:cs typeface="微软雅黑"/>
              </a:rPr>
              <a:t>转换成可用输出信号</a:t>
            </a:r>
            <a:r>
              <a:rPr lang="zh-CN" altLang="en-US" dirty="0">
                <a:latin typeface="微软雅黑"/>
                <a:ea typeface="微软雅黑"/>
                <a:cs typeface="微软雅黑"/>
              </a:rPr>
              <a:t>的器件或装置”。</a:t>
            </a:r>
            <a:endParaRPr lang="en-US" altLang="zh-CN" dirty="0">
              <a:latin typeface="微软雅黑"/>
              <a:ea typeface="微软雅黑"/>
              <a:cs typeface="微软雅黑"/>
            </a:endParaRPr>
          </a:p>
          <a:p>
            <a:pPr>
              <a:buFont typeface="Arial" charset="0"/>
              <a:buChar char="•"/>
            </a:pPr>
            <a:endParaRPr lang="en-US" altLang="zh-CN" dirty="0">
              <a:latin typeface="微软雅黑"/>
              <a:ea typeface="微软雅黑"/>
              <a:cs typeface="微软雅黑"/>
            </a:endParaRPr>
          </a:p>
          <a:p>
            <a:pPr>
              <a:buFont typeface="Arial" charset="0"/>
              <a:buChar char="•"/>
            </a:pPr>
            <a:r>
              <a:rPr lang="zh-CN" altLang="en-US" dirty="0">
                <a:latin typeface="微软雅黑"/>
                <a:ea typeface="微软雅黑"/>
                <a:cs typeface="微软雅黑"/>
              </a:rPr>
              <a:t>传统传感器的局限性</a:t>
            </a:r>
            <a:endParaRPr lang="en-US" altLang="zh-CN" dirty="0">
              <a:latin typeface="微软雅黑"/>
              <a:ea typeface="微软雅黑"/>
              <a:cs typeface="微软雅黑"/>
            </a:endParaRPr>
          </a:p>
          <a:p>
            <a:pPr lvl="1"/>
            <a:r>
              <a:rPr lang="zh-CN" altLang="en-US" dirty="0">
                <a:latin typeface="微软雅黑"/>
                <a:ea typeface="微软雅黑"/>
                <a:cs typeface="微软雅黑"/>
              </a:rPr>
              <a:t>网络化、智能化的程度十分有限，缺少有效的数据处理与信息共享能力</a:t>
            </a:r>
            <a:endParaRPr lang="en-US" altLang="zh-CN" dirty="0">
              <a:latin typeface="微软雅黑"/>
              <a:ea typeface="微软雅黑"/>
              <a:cs typeface="微软雅黑"/>
            </a:endParaRPr>
          </a:p>
          <a:p>
            <a:pPr>
              <a:buFont typeface="Arial" charset="0"/>
              <a:buChar char="•"/>
            </a:pPr>
            <a:endParaRPr lang="zh-CN" altLang="en-US" dirty="0">
              <a:latin typeface="微软雅黑"/>
              <a:ea typeface="微软雅黑"/>
              <a:cs typeface="微软雅黑"/>
            </a:endParaRPr>
          </a:p>
          <a:p>
            <a:pPr>
              <a:buFont typeface="Arial" charset="0"/>
              <a:buChar char="•"/>
            </a:pPr>
            <a:r>
              <a:rPr lang="zh-CN" altLang="en-US" dirty="0">
                <a:latin typeface="微软雅黑"/>
                <a:ea typeface="微软雅黑"/>
                <a:cs typeface="微软雅黑"/>
              </a:rPr>
              <a:t>现代传感器</a:t>
            </a:r>
            <a:endParaRPr lang="en-US" altLang="zh-CN" dirty="0">
              <a:latin typeface="微软雅黑"/>
              <a:ea typeface="微软雅黑"/>
              <a:cs typeface="微软雅黑"/>
            </a:endParaRPr>
          </a:p>
          <a:p>
            <a:pPr lvl="1"/>
            <a:r>
              <a:rPr lang="zh-CN" altLang="en-US" dirty="0">
                <a:latin typeface="微软雅黑"/>
                <a:ea typeface="微软雅黑"/>
                <a:cs typeface="微软雅黑"/>
              </a:rPr>
              <a:t>特点：微型化、智能化和网络化</a:t>
            </a:r>
            <a:endParaRPr lang="en-US" altLang="zh-CN" dirty="0">
              <a:latin typeface="微软雅黑"/>
              <a:ea typeface="微软雅黑"/>
              <a:cs typeface="微软雅黑"/>
            </a:endParaRPr>
          </a:p>
          <a:p>
            <a:pPr lvl="1"/>
            <a:r>
              <a:rPr lang="zh-CN" altLang="en-US" dirty="0">
                <a:latin typeface="微软雅黑"/>
                <a:ea typeface="微软雅黑"/>
                <a:cs typeface="微软雅黑"/>
              </a:rPr>
              <a:t>典型代表：无线传感节点</a:t>
            </a:r>
          </a:p>
          <a:p>
            <a:endParaRPr lang="zh-CN" altLang="en-US" dirty="0">
              <a:latin typeface="微软雅黑"/>
              <a:ea typeface="微软雅黑"/>
              <a:cs typeface="微软雅黑"/>
            </a:endParaRPr>
          </a:p>
          <a:p>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5</a:t>
            </a:fld>
            <a:endParaRPr lang="zh-CN" altLang="en-US" dirty="0"/>
          </a:p>
        </p:txBody>
      </p:sp>
      <p:sp>
        <p:nvSpPr>
          <p:cNvPr id="4" name="标题 3"/>
          <p:cNvSpPr>
            <a:spLocks noGrp="1"/>
          </p:cNvSpPr>
          <p:nvPr>
            <p:ph type="title"/>
          </p:nvPr>
        </p:nvSpPr>
        <p:spPr/>
        <p:txBody>
          <a:bodyPr/>
          <a:lstStyle/>
          <a:p>
            <a:r>
              <a:rPr kumimoji="1" lang="zh-CN" altLang="en-US" dirty="0" smtClean="0"/>
              <a:t>概述</a:t>
            </a:r>
            <a:endParaRPr kumimoji="1" lang="zh-CN" altLang="en-US" dirty="0"/>
          </a:p>
        </p:txBody>
      </p:sp>
    </p:spTree>
    <p:extLst>
      <p:ext uri="{BB962C8B-B14F-4D97-AF65-F5344CB8AC3E}">
        <p14:creationId xmlns:p14="http://schemas.microsoft.com/office/powerpoint/2010/main" val="218226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solidFill>
                  <a:srgbClr val="C00000"/>
                </a:solidFill>
                <a:latin typeface="微软雅黑"/>
                <a:ea typeface="微软雅黑"/>
                <a:cs typeface="微软雅黑"/>
              </a:rPr>
              <a:t>无线传感节点的组成：</a:t>
            </a:r>
            <a:r>
              <a:rPr lang="zh-CN" altLang="en-US" u="sng" dirty="0">
                <a:latin typeface="微软雅黑"/>
                <a:ea typeface="微软雅黑"/>
                <a:cs typeface="微软雅黑"/>
              </a:rPr>
              <a:t>电池</a:t>
            </a:r>
            <a:r>
              <a:rPr lang="zh-CN" altLang="en-US" dirty="0">
                <a:latin typeface="微软雅黑"/>
                <a:ea typeface="微软雅黑"/>
                <a:cs typeface="微软雅黑"/>
              </a:rPr>
              <a:t>、</a:t>
            </a:r>
            <a:r>
              <a:rPr lang="zh-CN" altLang="en-US" u="sng" dirty="0">
                <a:latin typeface="微软雅黑"/>
                <a:ea typeface="微软雅黑"/>
                <a:cs typeface="微软雅黑"/>
              </a:rPr>
              <a:t>传感器</a:t>
            </a:r>
            <a:r>
              <a:rPr lang="zh-CN" altLang="en-US" dirty="0">
                <a:latin typeface="微软雅黑"/>
                <a:ea typeface="微软雅黑"/>
                <a:cs typeface="微软雅黑"/>
              </a:rPr>
              <a:t>、</a:t>
            </a:r>
            <a:r>
              <a:rPr lang="zh-CN" altLang="en-US" u="sng" dirty="0">
                <a:latin typeface="微软雅黑"/>
                <a:ea typeface="微软雅黑"/>
                <a:cs typeface="微软雅黑"/>
              </a:rPr>
              <a:t>微处理器</a:t>
            </a:r>
            <a:r>
              <a:rPr lang="zh-CN" altLang="en-US" dirty="0">
                <a:latin typeface="微软雅黑"/>
                <a:ea typeface="微软雅黑"/>
                <a:cs typeface="微软雅黑"/>
              </a:rPr>
              <a:t>、</a:t>
            </a:r>
            <a:r>
              <a:rPr lang="zh-CN" altLang="en-US" u="sng" dirty="0">
                <a:latin typeface="微软雅黑"/>
                <a:ea typeface="微软雅黑"/>
                <a:cs typeface="微软雅黑"/>
              </a:rPr>
              <a:t>无线通信芯片；</a:t>
            </a:r>
            <a:r>
              <a:rPr lang="zh-CN" altLang="en-US" dirty="0">
                <a:latin typeface="微软雅黑"/>
                <a:ea typeface="微软雅黑"/>
                <a:cs typeface="微软雅黑"/>
              </a:rPr>
              <a:t>相比于传统传感器，无线传感节点不仅包括传感器</a:t>
            </a:r>
            <a:r>
              <a:rPr lang="zh-CN" altLang="en-US" dirty="0" smtClean="0">
                <a:latin typeface="微软雅黑"/>
                <a:ea typeface="微软雅黑"/>
                <a:cs typeface="微软雅黑"/>
              </a:rPr>
              <a:t>部件，还集成了微型处理器和无线通信芯片等，</a:t>
            </a:r>
            <a:r>
              <a:rPr lang="zh-CN" altLang="en-US" dirty="0">
                <a:latin typeface="微软雅黑"/>
                <a:ea typeface="微软雅黑"/>
                <a:cs typeface="微软雅黑"/>
              </a:rPr>
              <a:t>能够对感知信息进行</a:t>
            </a:r>
            <a:r>
              <a:rPr lang="zh-CN" altLang="en-US" u="sng" dirty="0">
                <a:latin typeface="微软雅黑"/>
                <a:ea typeface="微软雅黑"/>
                <a:cs typeface="微软雅黑"/>
              </a:rPr>
              <a:t>分析处理</a:t>
            </a:r>
            <a:r>
              <a:rPr lang="zh-CN" altLang="en-US" dirty="0">
                <a:latin typeface="微软雅黑"/>
                <a:ea typeface="微软雅黑"/>
                <a:cs typeface="微软雅黑"/>
              </a:rPr>
              <a:t>和</a:t>
            </a:r>
            <a:r>
              <a:rPr lang="zh-CN" altLang="en-US" u="sng" dirty="0">
                <a:latin typeface="微软雅黑"/>
                <a:ea typeface="微软雅黑"/>
                <a:cs typeface="微软雅黑"/>
              </a:rPr>
              <a:t>网络传输</a:t>
            </a:r>
            <a:r>
              <a:rPr lang="zh-CN" altLang="en-US" dirty="0">
                <a:latin typeface="微软雅黑"/>
                <a:ea typeface="微软雅黑"/>
                <a:cs typeface="微软雅黑"/>
              </a:rPr>
              <a:t>。</a:t>
            </a:r>
          </a:p>
          <a:p>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6</a:t>
            </a:fld>
            <a:endParaRPr lang="zh-CN" altLang="en-US" dirty="0"/>
          </a:p>
        </p:txBody>
      </p:sp>
      <p:sp>
        <p:nvSpPr>
          <p:cNvPr id="4" name="标题 3"/>
          <p:cNvSpPr>
            <a:spLocks noGrp="1"/>
          </p:cNvSpPr>
          <p:nvPr>
            <p:ph type="title"/>
          </p:nvPr>
        </p:nvSpPr>
        <p:spPr/>
        <p:txBody>
          <a:bodyPr/>
          <a:lstStyle/>
          <a:p>
            <a:r>
              <a:rPr kumimoji="1" lang="zh-CN" altLang="en-US" dirty="0" smtClean="0"/>
              <a:t>概述</a:t>
            </a:r>
            <a:endParaRPr kumimoji="1" lang="zh-CN" alt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4089545178"/>
              </p:ext>
            </p:extLst>
          </p:nvPr>
        </p:nvGraphicFramePr>
        <p:xfrm>
          <a:off x="3039382" y="3863661"/>
          <a:ext cx="5713412" cy="587375"/>
        </p:xfrm>
        <a:graphic>
          <a:graphicData uri="http://schemas.openxmlformats.org/presentationml/2006/ole">
            <mc:AlternateContent xmlns:mc="http://schemas.openxmlformats.org/markup-compatibility/2006">
              <mc:Choice xmlns:v="urn:schemas-microsoft-com:vml" Requires="v">
                <p:oleObj spid="_x0000_s1550" name="Visio" r:id="rId3" imgW="3627180" imgH="373092" progId="Visio.Drawing.11">
                  <p:embed/>
                </p:oleObj>
              </mc:Choice>
              <mc:Fallback>
                <p:oleObj name="Visio" r:id="rId3" imgW="3627180" imgH="37309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9382" y="3863661"/>
                        <a:ext cx="5713412" cy="5873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pic>
        <p:nvPicPr>
          <p:cNvPr id="8" name="Picture 262" descr="图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9884" y="4976182"/>
            <a:ext cx="3672408" cy="110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1214847" y="3980368"/>
            <a:ext cx="2050868" cy="461665"/>
          </a:xfrm>
          <a:prstGeom prst="rect">
            <a:avLst/>
          </a:prstGeom>
          <a:noFill/>
        </p:spPr>
        <p:txBody>
          <a:bodyPr wrap="square" rtlCol="0">
            <a:spAutoFit/>
          </a:bodyPr>
          <a:lstStyle/>
          <a:p>
            <a:r>
              <a:rPr lang="zh-CN" altLang="en-US" sz="2400" dirty="0">
                <a:latin typeface="微软雅黑"/>
                <a:ea typeface="微软雅黑"/>
                <a:cs typeface="微软雅黑"/>
              </a:rPr>
              <a:t>传统传感器</a:t>
            </a:r>
            <a:endParaRPr lang="en-US" sz="2400" dirty="0">
              <a:latin typeface="微软雅黑"/>
              <a:ea typeface="微软雅黑"/>
              <a:cs typeface="微软雅黑"/>
            </a:endParaRPr>
          </a:p>
        </p:txBody>
      </p:sp>
      <p:sp>
        <p:nvSpPr>
          <p:cNvPr id="10" name="文本框 9"/>
          <p:cNvSpPr txBox="1"/>
          <p:nvPr/>
        </p:nvSpPr>
        <p:spPr>
          <a:xfrm>
            <a:off x="1062627" y="5298815"/>
            <a:ext cx="2050868" cy="461665"/>
          </a:xfrm>
          <a:prstGeom prst="rect">
            <a:avLst/>
          </a:prstGeom>
          <a:noFill/>
        </p:spPr>
        <p:txBody>
          <a:bodyPr wrap="square" rtlCol="0">
            <a:spAutoFit/>
          </a:bodyPr>
          <a:lstStyle/>
          <a:p>
            <a:r>
              <a:rPr lang="zh-CN" altLang="en-US" sz="2400" dirty="0">
                <a:latin typeface="微软雅黑"/>
                <a:ea typeface="微软雅黑"/>
                <a:cs typeface="微软雅黑"/>
              </a:rPr>
              <a:t>无线传感节点</a:t>
            </a:r>
            <a:endParaRPr lang="en-US" sz="2400" dirty="0">
              <a:latin typeface="微软雅黑"/>
              <a:ea typeface="微软雅黑"/>
              <a:cs typeface="微软雅黑"/>
            </a:endParaRPr>
          </a:p>
        </p:txBody>
      </p:sp>
    </p:spTree>
    <p:extLst>
      <p:ext uri="{BB962C8B-B14F-4D97-AF65-F5344CB8AC3E}">
        <p14:creationId xmlns:p14="http://schemas.microsoft.com/office/powerpoint/2010/main" val="290186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latin typeface="微软雅黑"/>
                <a:ea typeface="微软雅黑"/>
                <a:cs typeface="微软雅黑"/>
              </a:rPr>
              <a:t>无线传感器的“三化”发展</a:t>
            </a:r>
            <a:r>
              <a:rPr lang="zh-CN" altLang="en-US" dirty="0" smtClean="0">
                <a:latin typeface="微软雅黑"/>
                <a:ea typeface="微软雅黑"/>
                <a:cs typeface="微软雅黑"/>
              </a:rPr>
              <a:t>方向</a:t>
            </a:r>
            <a:endParaRPr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7</a:t>
            </a:fld>
            <a:endParaRPr lang="zh-CN" altLang="en-US" dirty="0"/>
          </a:p>
        </p:txBody>
      </p:sp>
      <p:sp>
        <p:nvSpPr>
          <p:cNvPr id="4" name="标题 3"/>
          <p:cNvSpPr>
            <a:spLocks noGrp="1"/>
          </p:cNvSpPr>
          <p:nvPr>
            <p:ph type="title"/>
          </p:nvPr>
        </p:nvSpPr>
        <p:spPr/>
        <p:txBody>
          <a:bodyPr/>
          <a:lstStyle/>
          <a:p>
            <a:r>
              <a:rPr kumimoji="1" lang="zh-CN" altLang="en-US" dirty="0" smtClean="0"/>
              <a:t>概述</a:t>
            </a:r>
            <a:endParaRPr kumimoji="1" lang="zh-CN" altLang="en-US" dirty="0"/>
          </a:p>
        </p:txBody>
      </p:sp>
      <p:graphicFrame>
        <p:nvGraphicFramePr>
          <p:cNvPr id="5" name="图示 4"/>
          <p:cNvGraphicFramePr/>
          <p:nvPr>
            <p:extLst>
              <p:ext uri="{D42A27DB-BD31-4B8C-83A1-F6EECF244321}">
                <p14:modId xmlns:p14="http://schemas.microsoft.com/office/powerpoint/2010/main" val="2592493488"/>
              </p:ext>
            </p:extLst>
          </p:nvPr>
        </p:nvGraphicFramePr>
        <p:xfrm>
          <a:off x="2159732" y="2152288"/>
          <a:ext cx="4824536"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62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2800" dirty="0" smtClean="0">
                <a:solidFill>
                  <a:srgbClr val="C00000"/>
                </a:solidFill>
                <a:latin typeface="微软雅黑"/>
                <a:ea typeface="微软雅黑"/>
                <a:cs typeface="微软雅黑"/>
              </a:rPr>
              <a:t>3</a:t>
            </a:r>
            <a:r>
              <a:rPr lang="en-US" altLang="zh-CN" sz="2800" dirty="0" smtClean="0">
                <a:solidFill>
                  <a:srgbClr val="C00000"/>
                </a:solidFill>
                <a:latin typeface="微软雅黑"/>
                <a:ea typeface="微软雅黑"/>
                <a:cs typeface="微软雅黑"/>
              </a:rPr>
              <a:t>.1 </a:t>
            </a:r>
            <a:r>
              <a:rPr lang="zh-CN" altLang="en-US" sz="2800" dirty="0">
                <a:solidFill>
                  <a:srgbClr val="C00000"/>
                </a:solidFill>
                <a:latin typeface="微软雅黑"/>
                <a:ea typeface="微软雅黑"/>
                <a:cs typeface="微软雅黑"/>
              </a:rPr>
              <a:t>发展历史</a:t>
            </a:r>
            <a:endParaRPr lang="en-US" altLang="zh-CN" sz="2800" dirty="0">
              <a:solidFill>
                <a:srgbClr val="C00000"/>
              </a:solidFill>
              <a:latin typeface="微软雅黑"/>
              <a:ea typeface="微软雅黑"/>
              <a:cs typeface="微软雅黑"/>
            </a:endParaRPr>
          </a:p>
          <a:p>
            <a:pPr lvl="1"/>
            <a:endParaRPr lang="en-US" altLang="zh-CN" dirty="0">
              <a:solidFill>
                <a:srgbClr val="0D0D0D"/>
              </a:solidFill>
              <a:latin typeface="微软雅黑"/>
              <a:ea typeface="微软雅黑"/>
              <a:cs typeface="微软雅黑"/>
            </a:endParaRPr>
          </a:p>
          <a:p>
            <a:r>
              <a:rPr lang="zh-CN" altLang="zh-CN" dirty="0">
                <a:solidFill>
                  <a:srgbClr val="0D0D0D"/>
                </a:solidFill>
                <a:latin typeface="微软雅黑"/>
                <a:ea typeface="微软雅黑"/>
                <a:cs typeface="微软雅黑"/>
              </a:rPr>
              <a:t>3</a:t>
            </a:r>
            <a:r>
              <a:rPr lang="en-US" altLang="zh-CN" dirty="0">
                <a:solidFill>
                  <a:srgbClr val="0D0D0D"/>
                </a:solidFill>
                <a:latin typeface="微软雅黑"/>
                <a:ea typeface="微软雅黑"/>
                <a:cs typeface="微软雅黑"/>
              </a:rPr>
              <a:t>.2 </a:t>
            </a:r>
            <a:r>
              <a:rPr lang="zh-CN" altLang="en-US" dirty="0">
                <a:solidFill>
                  <a:srgbClr val="0D0D0D"/>
                </a:solidFill>
                <a:latin typeface="微软雅黑"/>
                <a:ea typeface="微软雅黑"/>
                <a:cs typeface="微软雅黑"/>
              </a:rPr>
              <a:t>硬件平台</a:t>
            </a:r>
            <a:endParaRPr lang="en-US" altLang="zh-CN" dirty="0">
              <a:solidFill>
                <a:srgbClr val="0D0D0D"/>
              </a:solidFill>
              <a:latin typeface="微软雅黑"/>
              <a:ea typeface="微软雅黑"/>
              <a:cs typeface="微软雅黑"/>
            </a:endParaRPr>
          </a:p>
          <a:p>
            <a:pPr lvl="1"/>
            <a:endParaRPr lang="en-US" altLang="zh-CN" dirty="0">
              <a:solidFill>
                <a:srgbClr val="0D0D0D"/>
              </a:solidFill>
              <a:latin typeface="微软雅黑"/>
              <a:ea typeface="微软雅黑"/>
              <a:cs typeface="微软雅黑"/>
            </a:endParaRPr>
          </a:p>
          <a:p>
            <a:r>
              <a:rPr lang="en-US" altLang="zh-CN" dirty="0">
                <a:solidFill>
                  <a:srgbClr val="0D0D0D"/>
                </a:solidFill>
                <a:latin typeface="微软雅黑"/>
                <a:ea typeface="微软雅黑"/>
                <a:cs typeface="微软雅黑"/>
              </a:rPr>
              <a:t>3.3 </a:t>
            </a:r>
            <a:r>
              <a:rPr lang="zh-CN" altLang="en-US" dirty="0" smtClean="0">
                <a:solidFill>
                  <a:srgbClr val="0D0D0D"/>
                </a:solidFill>
                <a:latin typeface="微软雅黑"/>
                <a:ea typeface="微软雅黑"/>
                <a:cs typeface="微软雅黑"/>
              </a:rPr>
              <a:t>操作系统</a:t>
            </a:r>
            <a:endParaRPr lang="en-US" altLang="zh-CN" dirty="0" smtClean="0">
              <a:solidFill>
                <a:srgbClr val="0D0D0D"/>
              </a:solidFill>
              <a:latin typeface="微软雅黑"/>
              <a:ea typeface="微软雅黑"/>
              <a:cs typeface="微软雅黑"/>
            </a:endParaRPr>
          </a:p>
          <a:p>
            <a:pPr lvl="1"/>
            <a:endParaRPr lang="en-US" altLang="zh-CN" dirty="0">
              <a:solidFill>
                <a:srgbClr val="0D0D0D"/>
              </a:solidFill>
              <a:latin typeface="微软雅黑"/>
              <a:ea typeface="微软雅黑"/>
              <a:cs typeface="微软雅黑"/>
            </a:endParaRPr>
          </a:p>
          <a:p>
            <a:r>
              <a:rPr lang="zh-CN" altLang="zh-CN" dirty="0">
                <a:solidFill>
                  <a:srgbClr val="0D0D0D"/>
                </a:solidFill>
                <a:latin typeface="微软雅黑"/>
                <a:ea typeface="微软雅黑"/>
                <a:cs typeface="微软雅黑"/>
              </a:rPr>
              <a:t>3</a:t>
            </a:r>
            <a:r>
              <a:rPr lang="en-US" altLang="zh-CN" dirty="0">
                <a:solidFill>
                  <a:srgbClr val="0D0D0D"/>
                </a:solidFill>
                <a:latin typeface="微软雅黑"/>
                <a:ea typeface="微软雅黑"/>
                <a:cs typeface="微软雅黑"/>
              </a:rPr>
              <a:t>.4 </a:t>
            </a:r>
            <a:r>
              <a:rPr lang="zh-CN" altLang="en-US" dirty="0">
                <a:solidFill>
                  <a:srgbClr val="0D0D0D"/>
                </a:solidFill>
                <a:latin typeface="微软雅黑"/>
                <a:ea typeface="微软雅黑"/>
                <a:cs typeface="微软雅黑"/>
              </a:rPr>
              <a:t>组网技术</a:t>
            </a:r>
            <a:endParaRPr lang="en-US" altLang="zh-CN" dirty="0">
              <a:solidFill>
                <a:srgbClr val="0D0D0D"/>
              </a:solidFill>
              <a:latin typeface="微软雅黑"/>
              <a:ea typeface="微软雅黑"/>
              <a:cs typeface="微软雅黑"/>
            </a:endParaRPr>
          </a:p>
          <a:p>
            <a:pPr lvl="1"/>
            <a:endParaRPr lang="en-US" altLang="zh-CN" dirty="0">
              <a:solidFill>
                <a:srgbClr val="0D0D0D"/>
              </a:solidFill>
              <a:latin typeface="微软雅黑"/>
              <a:ea typeface="微软雅黑"/>
              <a:cs typeface="微软雅黑"/>
            </a:endParaRPr>
          </a:p>
          <a:p>
            <a:r>
              <a:rPr lang="zh-CN" altLang="zh-CN" dirty="0">
                <a:solidFill>
                  <a:srgbClr val="0D0D0D"/>
                </a:solidFill>
                <a:latin typeface="微软雅黑"/>
                <a:ea typeface="微软雅黑"/>
                <a:cs typeface="微软雅黑"/>
              </a:rPr>
              <a:t>3</a:t>
            </a:r>
            <a:r>
              <a:rPr lang="en-US" altLang="zh-CN" dirty="0" smtClean="0">
                <a:solidFill>
                  <a:srgbClr val="0D0D0D"/>
                </a:solidFill>
                <a:latin typeface="微软雅黑"/>
                <a:ea typeface="微软雅黑"/>
                <a:cs typeface="微软雅黑"/>
              </a:rPr>
              <a:t>.5 </a:t>
            </a:r>
            <a:r>
              <a:rPr lang="zh-CN" altLang="en-US" dirty="0" smtClean="0">
                <a:solidFill>
                  <a:srgbClr val="0D0D0D"/>
                </a:solidFill>
                <a:latin typeface="微软雅黑"/>
                <a:ea typeface="微软雅黑"/>
                <a:cs typeface="微软雅黑"/>
              </a:rPr>
              <a:t>传感</a:t>
            </a:r>
            <a:r>
              <a:rPr lang="zh-CN" altLang="en-US" dirty="0">
                <a:solidFill>
                  <a:srgbClr val="0D0D0D"/>
                </a:solidFill>
                <a:latin typeface="微软雅黑"/>
                <a:ea typeface="微软雅黑"/>
                <a:cs typeface="微软雅黑"/>
              </a:rPr>
              <a:t>网发展</a:t>
            </a:r>
            <a:r>
              <a:rPr lang="zh-CN" altLang="en-US" dirty="0" smtClean="0">
                <a:solidFill>
                  <a:srgbClr val="0D0D0D"/>
                </a:solidFill>
                <a:latin typeface="微软雅黑"/>
                <a:ea typeface="微软雅黑"/>
                <a:cs typeface="微软雅黑"/>
              </a:rPr>
              <a:t>前景</a:t>
            </a:r>
            <a:endParaRPr lang="en-US" altLang="zh-CN" dirty="0" smtClean="0">
              <a:solidFill>
                <a:srgbClr val="0D0D0D"/>
              </a:solidFill>
              <a:latin typeface="微软雅黑"/>
              <a:ea typeface="微软雅黑"/>
              <a:cs typeface="微软雅黑"/>
            </a:endParaRPr>
          </a:p>
          <a:p>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8</a:t>
            </a:fld>
            <a:endParaRPr lang="zh-CN" altLang="en-US" dirty="0"/>
          </a:p>
        </p:txBody>
      </p:sp>
      <p:sp>
        <p:nvSpPr>
          <p:cNvPr id="4" name="标题 3"/>
          <p:cNvSpPr>
            <a:spLocks noGrp="1"/>
          </p:cNvSpPr>
          <p:nvPr>
            <p:ph type="title"/>
          </p:nvPr>
        </p:nvSpPr>
        <p:spPr/>
        <p:txBody>
          <a:bodyPr/>
          <a:lstStyle/>
          <a:p>
            <a:r>
              <a:rPr kumimoji="1" lang="zh-CN" altLang="en-US" dirty="0" smtClean="0"/>
              <a:t>本章内容</a:t>
            </a:r>
            <a:endParaRPr kumimoji="1" lang="zh-CN" altLang="en-US" dirty="0"/>
          </a:p>
        </p:txBody>
      </p:sp>
    </p:spTree>
    <p:extLst>
      <p:ext uri="{BB962C8B-B14F-4D97-AF65-F5344CB8AC3E}">
        <p14:creationId xmlns:p14="http://schemas.microsoft.com/office/powerpoint/2010/main" val="5011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sz="quarter" idx="12"/>
          </p:nvPr>
        </p:nvSpPr>
        <p:spPr/>
        <p:txBody>
          <a:bodyPr/>
          <a:lstStyle/>
          <a:p>
            <a:fld id="{0503CE10-F9D3-4072-A615-6A95AA0B7B65}" type="slidenum">
              <a:rPr lang="zh-CN" altLang="en-US" smtClean="0"/>
              <a:t>9</a:t>
            </a:fld>
            <a:endParaRPr lang="zh-CN" altLang="en-US" dirty="0"/>
          </a:p>
        </p:txBody>
      </p:sp>
      <p:sp>
        <p:nvSpPr>
          <p:cNvPr id="4" name="标题 3"/>
          <p:cNvSpPr>
            <a:spLocks noGrp="1"/>
          </p:cNvSpPr>
          <p:nvPr>
            <p:ph type="title"/>
          </p:nvPr>
        </p:nvSpPr>
        <p:spPr/>
        <p:txBody>
          <a:bodyPr/>
          <a:lstStyle/>
          <a:p>
            <a:r>
              <a:rPr kumimoji="1" lang="zh-CN" altLang="en-US" dirty="0" smtClean="0"/>
              <a:t>传感器技术发展史：</a:t>
            </a:r>
            <a:r>
              <a:rPr kumimoji="1" lang="en-US" altLang="zh-CN" dirty="0" smtClean="0"/>
              <a:t/>
            </a:r>
            <a:br>
              <a:rPr kumimoji="1" lang="en-US" altLang="zh-CN" dirty="0" smtClean="0"/>
            </a:br>
            <a:r>
              <a:rPr kumimoji="1" lang="en-US" altLang="zh-CN" dirty="0"/>
              <a:t>	</a:t>
            </a:r>
            <a:r>
              <a:rPr kumimoji="1" lang="en-US" altLang="zh-CN" dirty="0" smtClean="0"/>
              <a:t>			</a:t>
            </a:r>
            <a:r>
              <a:rPr kumimoji="1" lang="zh-CN" altLang="en-US" dirty="0" smtClean="0"/>
              <a:t>两条主线</a:t>
            </a:r>
            <a:endParaRPr kumimoji="1" lang="zh-CN" altLang="en-US" dirty="0"/>
          </a:p>
        </p:txBody>
      </p:sp>
      <p:sp>
        <p:nvSpPr>
          <p:cNvPr id="5" name="矩形 2"/>
          <p:cNvSpPr>
            <a:spLocks noChangeArrowheads="1"/>
          </p:cNvSpPr>
          <p:nvPr/>
        </p:nvSpPr>
        <p:spPr bwMode="auto">
          <a:xfrm>
            <a:off x="1817371" y="4260785"/>
            <a:ext cx="3384550" cy="1015663"/>
          </a:xfrm>
          <a:prstGeom prst="rect">
            <a:avLst/>
          </a:prstGeom>
          <a:noFill/>
          <a:ln w="9525">
            <a:noFill/>
            <a:miter lim="800000"/>
            <a:headEnd/>
            <a:tailEnd/>
          </a:ln>
        </p:spPr>
        <p:txBody>
          <a:bodyPr>
            <a:spAutoFit/>
          </a:bodyPr>
          <a:lstStyle/>
          <a:p>
            <a:r>
              <a:rPr lang="zh-CN" altLang="en-US">
                <a:latin typeface="微软雅黑"/>
                <a:ea typeface="微软雅黑"/>
                <a:cs typeface="微软雅黑"/>
              </a:rPr>
              <a:t>加州伯克莱分校</a:t>
            </a:r>
            <a:r>
              <a:rPr lang="en-US" altLang="zh-CN">
                <a:latin typeface="微软雅黑"/>
                <a:ea typeface="微软雅黑"/>
                <a:cs typeface="微软雅黑"/>
              </a:rPr>
              <a:t>SmartDust</a:t>
            </a:r>
            <a:r>
              <a:rPr lang="zh-CN" altLang="en-US">
                <a:latin typeface="微软雅黑"/>
                <a:ea typeface="微软雅黑"/>
                <a:cs typeface="微软雅黑"/>
              </a:rPr>
              <a:t>项目</a:t>
            </a:r>
            <a:endParaRPr lang="en-US" altLang="zh-CN">
              <a:latin typeface="微软雅黑"/>
              <a:ea typeface="微软雅黑"/>
              <a:cs typeface="微软雅黑"/>
            </a:endParaRPr>
          </a:p>
          <a:p>
            <a:r>
              <a:rPr lang="zh-CN" altLang="en-US" sz="2400">
                <a:solidFill>
                  <a:srgbClr val="C00000"/>
                </a:solidFill>
                <a:latin typeface="微软雅黑"/>
                <a:ea typeface="微软雅黑"/>
                <a:cs typeface="微软雅黑"/>
              </a:rPr>
              <a:t>微型化</a:t>
            </a:r>
            <a:r>
              <a:rPr lang="zh-CN" altLang="en-US">
                <a:latin typeface="微软雅黑"/>
                <a:ea typeface="微软雅黑"/>
                <a:cs typeface="微软雅黑"/>
              </a:rPr>
              <a:t>传感器节点</a:t>
            </a:r>
          </a:p>
        </p:txBody>
      </p:sp>
      <p:sp>
        <p:nvSpPr>
          <p:cNvPr id="6" name="左大括号 5"/>
          <p:cNvSpPr/>
          <p:nvPr/>
        </p:nvSpPr>
        <p:spPr>
          <a:xfrm>
            <a:off x="1457008" y="2676460"/>
            <a:ext cx="431800" cy="180022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atin typeface="微软雅黑"/>
              <a:ea typeface="微软雅黑"/>
              <a:cs typeface="微软雅黑"/>
            </a:endParaRPr>
          </a:p>
        </p:txBody>
      </p:sp>
      <p:sp>
        <p:nvSpPr>
          <p:cNvPr id="7" name="TextBox 4"/>
          <p:cNvSpPr txBox="1">
            <a:spLocks noChangeArrowheads="1"/>
          </p:cNvSpPr>
          <p:nvPr/>
        </p:nvSpPr>
        <p:spPr bwMode="auto">
          <a:xfrm>
            <a:off x="521971" y="2676460"/>
            <a:ext cx="1079500" cy="1938338"/>
          </a:xfrm>
          <a:prstGeom prst="rect">
            <a:avLst/>
          </a:prstGeom>
          <a:noFill/>
          <a:ln w="9525">
            <a:noFill/>
            <a:miter lim="800000"/>
            <a:headEnd/>
            <a:tailEnd/>
          </a:ln>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000">
                <a:latin typeface="微软雅黑"/>
                <a:ea typeface="微软雅黑"/>
                <a:cs typeface="微软雅黑"/>
              </a:rPr>
              <a:t>对无线传感器的研究始于</a:t>
            </a:r>
            <a:r>
              <a:rPr lang="en-US" altLang="zh-CN" sz="2000" u="sng">
                <a:latin typeface="微软雅黑"/>
                <a:ea typeface="微软雅黑"/>
                <a:cs typeface="微软雅黑"/>
              </a:rPr>
              <a:t>20</a:t>
            </a:r>
            <a:r>
              <a:rPr lang="zh-CN" altLang="en-US" sz="2000" u="sng">
                <a:latin typeface="微软雅黑"/>
                <a:ea typeface="微软雅黑"/>
                <a:cs typeface="微软雅黑"/>
              </a:rPr>
              <a:t>世纪</a:t>
            </a:r>
            <a:r>
              <a:rPr lang="en-US" altLang="zh-CN" sz="2000" u="sng">
                <a:latin typeface="微软雅黑"/>
                <a:ea typeface="微软雅黑"/>
                <a:cs typeface="微软雅黑"/>
              </a:rPr>
              <a:t>90</a:t>
            </a:r>
            <a:r>
              <a:rPr lang="zh-CN" altLang="en-US" sz="2000" u="sng">
                <a:latin typeface="微软雅黑"/>
                <a:ea typeface="微软雅黑"/>
                <a:cs typeface="微软雅黑"/>
              </a:rPr>
              <a:t>年代</a:t>
            </a:r>
          </a:p>
        </p:txBody>
      </p:sp>
      <p:sp>
        <p:nvSpPr>
          <p:cNvPr id="8" name="TextBox 6"/>
          <p:cNvSpPr txBox="1">
            <a:spLocks noChangeArrowheads="1"/>
          </p:cNvSpPr>
          <p:nvPr/>
        </p:nvSpPr>
        <p:spPr bwMode="auto">
          <a:xfrm>
            <a:off x="1817371" y="2460560"/>
            <a:ext cx="2903808" cy="738664"/>
          </a:xfrm>
          <a:prstGeom prst="rect">
            <a:avLst/>
          </a:prstGeom>
          <a:noFill/>
          <a:ln w="9525">
            <a:noFill/>
            <a:miter lim="800000"/>
            <a:headEnd/>
            <a:tailEnd/>
          </a:ln>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dirty="0">
                <a:latin typeface="微软雅黑"/>
                <a:ea typeface="微软雅黑"/>
                <a:cs typeface="微软雅黑"/>
              </a:rPr>
              <a:t>加州洛杉矶分校</a:t>
            </a:r>
            <a:r>
              <a:rPr lang="en-US" altLang="zh-CN" dirty="0" smtClean="0">
                <a:latin typeface="微软雅黑"/>
                <a:ea typeface="微软雅黑"/>
                <a:cs typeface="微软雅黑"/>
              </a:rPr>
              <a:t>LWIM</a:t>
            </a:r>
            <a:r>
              <a:rPr lang="zh-CN" altLang="en-US" dirty="0" smtClean="0">
                <a:latin typeface="微软雅黑"/>
                <a:ea typeface="微软雅黑"/>
                <a:cs typeface="微软雅黑"/>
              </a:rPr>
              <a:t>项目</a:t>
            </a:r>
            <a:endParaRPr lang="en-US" altLang="zh-CN" dirty="0">
              <a:latin typeface="微软雅黑"/>
              <a:ea typeface="微软雅黑"/>
              <a:cs typeface="微软雅黑"/>
            </a:endParaRPr>
          </a:p>
          <a:p>
            <a:pPr eaLnBrk="1" hangingPunct="1"/>
            <a:r>
              <a:rPr lang="zh-CN" altLang="en-US" sz="2400" dirty="0">
                <a:solidFill>
                  <a:srgbClr val="C00000"/>
                </a:solidFill>
                <a:latin typeface="微软雅黑"/>
                <a:ea typeface="微软雅黑"/>
                <a:cs typeface="微软雅黑"/>
              </a:rPr>
              <a:t>低功耗</a:t>
            </a:r>
            <a:r>
              <a:rPr lang="zh-CN" altLang="en-US" dirty="0">
                <a:latin typeface="微软雅黑"/>
                <a:ea typeface="微软雅黑"/>
                <a:cs typeface="微软雅黑"/>
              </a:rPr>
              <a:t>无线传感节点</a:t>
            </a:r>
          </a:p>
        </p:txBody>
      </p:sp>
      <p:sp>
        <p:nvSpPr>
          <p:cNvPr id="9" name="左大括号 8"/>
          <p:cNvSpPr/>
          <p:nvPr/>
        </p:nvSpPr>
        <p:spPr>
          <a:xfrm>
            <a:off x="5057458" y="3971860"/>
            <a:ext cx="431800" cy="180022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atin typeface="微软雅黑"/>
              <a:ea typeface="微软雅黑"/>
              <a:cs typeface="微软雅黑"/>
            </a:endParaRPr>
          </a:p>
        </p:txBody>
      </p:sp>
      <p:sp>
        <p:nvSpPr>
          <p:cNvPr id="10" name="左大括号 9"/>
          <p:cNvSpPr/>
          <p:nvPr/>
        </p:nvSpPr>
        <p:spPr>
          <a:xfrm>
            <a:off x="5057458" y="1955735"/>
            <a:ext cx="431800" cy="180022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latin typeface="微软雅黑"/>
              <a:ea typeface="微软雅黑"/>
              <a:cs typeface="微软雅黑"/>
            </a:endParaRPr>
          </a:p>
        </p:txBody>
      </p:sp>
      <p:sp>
        <p:nvSpPr>
          <p:cNvPr id="11" name="矩形 9"/>
          <p:cNvSpPr>
            <a:spLocks noChangeArrowheads="1"/>
          </p:cNvSpPr>
          <p:nvPr/>
        </p:nvSpPr>
        <p:spPr bwMode="auto">
          <a:xfrm>
            <a:off x="4841558" y="1955735"/>
            <a:ext cx="3887788" cy="2031325"/>
          </a:xfrm>
          <a:prstGeom prst="rect">
            <a:avLst/>
          </a:prstGeom>
          <a:noFill/>
          <a:ln w="9525">
            <a:noFill/>
            <a:miter lim="800000"/>
            <a:headEnd/>
            <a:tailEnd/>
          </a:ln>
        </p:spPr>
        <p:txBody>
          <a:bodyPr>
            <a:spAutoFit/>
          </a:bodyPr>
          <a:lstStyle/>
          <a:p>
            <a:pPr lvl="1"/>
            <a:r>
              <a:rPr lang="en-US" altLang="zh-CN" dirty="0">
                <a:latin typeface="微软雅黑"/>
                <a:ea typeface="微软雅黑"/>
                <a:cs typeface="微软雅黑"/>
              </a:rPr>
              <a:t>1996</a:t>
            </a:r>
            <a:r>
              <a:rPr lang="zh-CN" altLang="en-US" dirty="0">
                <a:latin typeface="微软雅黑"/>
                <a:ea typeface="微软雅黑"/>
                <a:cs typeface="微软雅黑"/>
              </a:rPr>
              <a:t>年，</a:t>
            </a:r>
            <a:r>
              <a:rPr lang="en-US" altLang="zh-CN" dirty="0">
                <a:latin typeface="微软雅黑"/>
                <a:ea typeface="微软雅黑"/>
                <a:cs typeface="微软雅黑"/>
              </a:rPr>
              <a:t>LWIM</a:t>
            </a:r>
            <a:r>
              <a:rPr lang="zh-CN" altLang="en-US" dirty="0">
                <a:latin typeface="微软雅黑"/>
                <a:ea typeface="微软雅黑"/>
                <a:cs typeface="微软雅黑"/>
              </a:rPr>
              <a:t>团队将多种传感器、控制和通信芯片集成在一个设备上，开发了</a:t>
            </a:r>
            <a:r>
              <a:rPr lang="en-US" altLang="zh-CN" i="1" u="sng" dirty="0">
                <a:latin typeface="微软雅黑"/>
                <a:ea typeface="微软雅黑"/>
                <a:cs typeface="微软雅黑"/>
              </a:rPr>
              <a:t>LWIM</a:t>
            </a:r>
            <a:r>
              <a:rPr lang="zh-CN" altLang="en-US" i="1" u="sng" dirty="0">
                <a:latin typeface="微软雅黑"/>
                <a:ea typeface="微软雅黑"/>
                <a:cs typeface="微软雅黑"/>
              </a:rPr>
              <a:t>节点</a:t>
            </a:r>
            <a:endParaRPr lang="en-US" altLang="zh-CN" i="1" u="sng" dirty="0">
              <a:latin typeface="微软雅黑"/>
              <a:ea typeface="微软雅黑"/>
              <a:cs typeface="微软雅黑"/>
            </a:endParaRPr>
          </a:p>
          <a:p>
            <a:pPr lvl="1"/>
            <a:endParaRPr lang="zh-CN" altLang="en-US" dirty="0">
              <a:latin typeface="微软雅黑"/>
              <a:ea typeface="微软雅黑"/>
              <a:cs typeface="微软雅黑"/>
            </a:endParaRPr>
          </a:p>
          <a:p>
            <a:pPr lvl="1"/>
            <a:r>
              <a:rPr lang="en-US" altLang="zh-CN" dirty="0">
                <a:latin typeface="微软雅黑"/>
                <a:ea typeface="微软雅黑"/>
                <a:cs typeface="微软雅黑"/>
              </a:rPr>
              <a:t>1998</a:t>
            </a:r>
            <a:r>
              <a:rPr lang="zh-CN" altLang="en-US" dirty="0">
                <a:latin typeface="微软雅黑"/>
                <a:ea typeface="微软雅黑"/>
                <a:cs typeface="微软雅黑"/>
              </a:rPr>
              <a:t>年，</a:t>
            </a:r>
            <a:r>
              <a:rPr lang="en-US" altLang="zh-CN" dirty="0">
                <a:latin typeface="微软雅黑"/>
                <a:ea typeface="微软雅黑"/>
                <a:cs typeface="微软雅黑"/>
              </a:rPr>
              <a:t>LWIM</a:t>
            </a:r>
            <a:r>
              <a:rPr lang="zh-CN" altLang="en-US" dirty="0">
                <a:latin typeface="微软雅黑"/>
                <a:ea typeface="微软雅黑"/>
                <a:cs typeface="微软雅黑"/>
              </a:rPr>
              <a:t>团队和</a:t>
            </a:r>
            <a:r>
              <a:rPr lang="en-US" altLang="zh-CN" dirty="0">
                <a:latin typeface="微软雅黑"/>
                <a:ea typeface="微软雅黑"/>
                <a:cs typeface="微软雅黑"/>
              </a:rPr>
              <a:t>Rockwell</a:t>
            </a:r>
            <a:r>
              <a:rPr lang="zh-CN" altLang="en-US" dirty="0">
                <a:latin typeface="微软雅黑"/>
                <a:ea typeface="微软雅黑"/>
                <a:cs typeface="微软雅黑"/>
              </a:rPr>
              <a:t>科学中心合作开发了</a:t>
            </a:r>
            <a:r>
              <a:rPr lang="en-US" altLang="zh-CN" i="1" u="sng" dirty="0">
                <a:latin typeface="微软雅黑"/>
                <a:ea typeface="微软雅黑"/>
                <a:cs typeface="微软雅黑"/>
              </a:rPr>
              <a:t>WINS</a:t>
            </a:r>
            <a:r>
              <a:rPr lang="zh-CN" altLang="en-US" i="1" u="sng" dirty="0">
                <a:latin typeface="微软雅黑"/>
                <a:ea typeface="微软雅黑"/>
                <a:cs typeface="微软雅黑"/>
              </a:rPr>
              <a:t>节点</a:t>
            </a:r>
          </a:p>
        </p:txBody>
      </p:sp>
      <p:sp>
        <p:nvSpPr>
          <p:cNvPr id="12" name="矩形 10"/>
          <p:cNvSpPr>
            <a:spLocks noChangeArrowheads="1"/>
          </p:cNvSpPr>
          <p:nvPr/>
        </p:nvSpPr>
        <p:spPr bwMode="auto">
          <a:xfrm>
            <a:off x="5417821" y="4044885"/>
            <a:ext cx="3240087" cy="1754327"/>
          </a:xfrm>
          <a:prstGeom prst="rect">
            <a:avLst/>
          </a:prstGeom>
          <a:noFill/>
          <a:ln w="9525">
            <a:noFill/>
            <a:miter lim="800000"/>
            <a:headEnd/>
            <a:tailEnd/>
          </a:ln>
        </p:spPr>
        <p:txBody>
          <a:bodyPr>
            <a:spAutoFit/>
          </a:bodyPr>
          <a:lstStyle/>
          <a:p>
            <a:r>
              <a:rPr lang="en-US" altLang="zh-CN">
                <a:latin typeface="微软雅黑"/>
                <a:ea typeface="微软雅黑"/>
                <a:cs typeface="微软雅黑"/>
              </a:rPr>
              <a:t>1999</a:t>
            </a:r>
            <a:r>
              <a:rPr lang="zh-CN" altLang="en-US">
                <a:latin typeface="微软雅黑"/>
                <a:ea typeface="微软雅黑"/>
                <a:cs typeface="微软雅黑"/>
              </a:rPr>
              <a:t>年，该校发布了</a:t>
            </a:r>
            <a:r>
              <a:rPr lang="en-US" altLang="zh-CN" i="1" u="sng">
                <a:latin typeface="微软雅黑"/>
                <a:ea typeface="微软雅黑"/>
                <a:cs typeface="微软雅黑"/>
              </a:rPr>
              <a:t>WeC</a:t>
            </a:r>
            <a:r>
              <a:rPr lang="zh-CN" altLang="en-US" i="1" u="sng">
                <a:latin typeface="微软雅黑"/>
                <a:ea typeface="微软雅黑"/>
                <a:cs typeface="微软雅黑"/>
              </a:rPr>
              <a:t>节点 </a:t>
            </a:r>
            <a:endParaRPr lang="en-US" altLang="zh-CN" i="1" u="sng">
              <a:latin typeface="微软雅黑"/>
              <a:ea typeface="微软雅黑"/>
              <a:cs typeface="微软雅黑"/>
            </a:endParaRPr>
          </a:p>
          <a:p>
            <a:endParaRPr lang="en-US" altLang="zh-CN">
              <a:latin typeface="微软雅黑"/>
              <a:ea typeface="微软雅黑"/>
              <a:cs typeface="微软雅黑"/>
            </a:endParaRPr>
          </a:p>
          <a:p>
            <a:r>
              <a:rPr lang="zh-CN" altLang="en-US">
                <a:latin typeface="微软雅黑"/>
                <a:ea typeface="微软雅黑"/>
                <a:cs typeface="微软雅黑"/>
              </a:rPr>
              <a:t>之后，该校又发布了一系列节点，包括</a:t>
            </a:r>
            <a:r>
              <a:rPr lang="en-US" altLang="zh-CN" i="1" u="sng">
                <a:latin typeface="微软雅黑"/>
                <a:ea typeface="微软雅黑"/>
                <a:cs typeface="微软雅黑"/>
              </a:rPr>
              <a:t>Mica</a:t>
            </a:r>
            <a:r>
              <a:rPr lang="zh-CN" altLang="en-US">
                <a:latin typeface="微软雅黑"/>
                <a:ea typeface="微软雅黑"/>
                <a:cs typeface="微软雅黑"/>
              </a:rPr>
              <a:t>、</a:t>
            </a:r>
            <a:r>
              <a:rPr lang="en-US" altLang="zh-CN" i="1" u="sng">
                <a:latin typeface="微软雅黑"/>
                <a:ea typeface="微软雅黑"/>
                <a:cs typeface="微软雅黑"/>
              </a:rPr>
              <a:t>Mica2</a:t>
            </a:r>
            <a:r>
              <a:rPr lang="zh-CN" altLang="en-US">
                <a:latin typeface="微软雅黑"/>
                <a:ea typeface="微软雅黑"/>
                <a:cs typeface="微软雅黑"/>
              </a:rPr>
              <a:t>、</a:t>
            </a:r>
            <a:r>
              <a:rPr lang="en-US" altLang="zh-CN" i="1" u="sng">
                <a:latin typeface="微软雅黑"/>
                <a:ea typeface="微软雅黑"/>
                <a:cs typeface="微软雅黑"/>
              </a:rPr>
              <a:t>Mica2Dot</a:t>
            </a:r>
            <a:r>
              <a:rPr lang="zh-CN" altLang="en-US">
                <a:latin typeface="微软雅黑"/>
                <a:ea typeface="微软雅黑"/>
                <a:cs typeface="微软雅黑"/>
              </a:rPr>
              <a:t>，</a:t>
            </a:r>
            <a:r>
              <a:rPr lang="en-US" altLang="zh-CN" i="1" u="sng">
                <a:latin typeface="微软雅黑"/>
                <a:ea typeface="微软雅黑"/>
                <a:cs typeface="微软雅黑"/>
              </a:rPr>
              <a:t>MicaZ</a:t>
            </a:r>
            <a:r>
              <a:rPr lang="en-US" altLang="zh-CN">
                <a:latin typeface="微软雅黑"/>
                <a:ea typeface="微软雅黑"/>
                <a:cs typeface="微软雅黑"/>
              </a:rPr>
              <a:t> </a:t>
            </a:r>
            <a:endParaRPr lang="zh-CN" altLang="en-US">
              <a:latin typeface="微软雅黑"/>
              <a:ea typeface="微软雅黑"/>
              <a:cs typeface="微软雅黑"/>
            </a:endParaRPr>
          </a:p>
        </p:txBody>
      </p:sp>
    </p:spTree>
    <p:extLst>
      <p:ext uri="{BB962C8B-B14F-4D97-AF65-F5344CB8AC3E}">
        <p14:creationId xmlns:p14="http://schemas.microsoft.com/office/powerpoint/2010/main" val="3069707629"/>
      </p:ext>
    </p:extLst>
  </p:cSld>
  <p:clrMapOvr>
    <a:masterClrMapping/>
  </p:clrMapOvr>
</p:sld>
</file>

<file path=ppt/theme/theme1.xml><?xml version="1.0" encoding="utf-8"?>
<a:theme xmlns:a="http://schemas.openxmlformats.org/drawingml/2006/main" name="主题2">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CABDF20F-D3A2-40D6-A884-136EA7892EC3}" vid="{30B80D0F-B85A-4878-85FE-822A4EBEC62B}"/>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857</TotalTime>
  <Words>2264</Words>
  <Application>Microsoft Office PowerPoint</Application>
  <PresentationFormat>全屏显示(4:3)</PresentationFormat>
  <Paragraphs>305</Paragraphs>
  <Slides>43</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54" baseType="lpstr">
      <vt:lpstr>隶书</vt:lpstr>
      <vt:lpstr>微软雅黑</vt:lpstr>
      <vt:lpstr>宋体</vt:lpstr>
      <vt:lpstr>华文琥珀</vt:lpstr>
      <vt:lpstr>Arial</vt:lpstr>
      <vt:lpstr>Berlin Sans FB Demi</vt:lpstr>
      <vt:lpstr>Calibri</vt:lpstr>
      <vt:lpstr>Symbol</vt:lpstr>
      <vt:lpstr>主题2</vt:lpstr>
      <vt:lpstr>Visio</vt:lpstr>
      <vt:lpstr>Visio.Drawing.11</vt:lpstr>
      <vt:lpstr>第3章 无线传感网</vt:lpstr>
      <vt:lpstr>PowerPoint 演示文稿</vt:lpstr>
      <vt:lpstr>内容回顾</vt:lpstr>
      <vt:lpstr>本章内容</vt:lpstr>
      <vt:lpstr>概述</vt:lpstr>
      <vt:lpstr>概述</vt:lpstr>
      <vt:lpstr>概述</vt:lpstr>
      <vt:lpstr>本章内容</vt:lpstr>
      <vt:lpstr>传感器技术发展史：     两条主线</vt:lpstr>
      <vt:lpstr>传感器技术发展史:      “智能尘埃”的具体实现</vt:lpstr>
      <vt:lpstr>传感器技术发展史：   更早的无线传感网</vt:lpstr>
      <vt:lpstr>本章内容</vt:lpstr>
      <vt:lpstr>硬件平台</vt:lpstr>
      <vt:lpstr>常用传感器及其关键特性</vt:lpstr>
      <vt:lpstr>硬件平台</vt:lpstr>
      <vt:lpstr>常用微处理器及其关键特性</vt:lpstr>
      <vt:lpstr>硬件平台</vt:lpstr>
      <vt:lpstr>硬件平台</vt:lpstr>
      <vt:lpstr>常用通信芯片及其关键特性</vt:lpstr>
      <vt:lpstr>硬件平台</vt:lpstr>
      <vt:lpstr>本章内容</vt:lpstr>
      <vt:lpstr>节点操作系统   VS其他操作系统</vt:lpstr>
      <vt:lpstr>TinyOS</vt:lpstr>
      <vt:lpstr>TinyOS（续）</vt:lpstr>
      <vt:lpstr>TinyOS（续）</vt:lpstr>
      <vt:lpstr>其他常用微型OS对比</vt:lpstr>
      <vt:lpstr>本章内容</vt:lpstr>
      <vt:lpstr>组网技术－选路指标</vt:lpstr>
      <vt:lpstr>组网技术－   选路指标的计算</vt:lpstr>
      <vt:lpstr>组网技术－  选路指标的计算（续）</vt:lpstr>
      <vt:lpstr>组网技术－  数据收集协议（CTP）</vt:lpstr>
      <vt:lpstr>组网技术－  数据收集协议（CTP）</vt:lpstr>
      <vt:lpstr>组网技术－数据收集协议的信息传播方式</vt:lpstr>
      <vt:lpstr>组网技术－    数据分发协议</vt:lpstr>
      <vt:lpstr>本章内容</vt:lpstr>
      <vt:lpstr>传感网发展前景－             现状</vt:lpstr>
      <vt:lpstr>制约传感器性能提升的因素？</vt:lpstr>
      <vt:lpstr>传感网发展前景 - 大规模长时间部署传感器的设计要求</vt:lpstr>
      <vt:lpstr>传感网发展前景 - 大规模长时间部署传感器的设计要求</vt:lpstr>
      <vt:lpstr>传感网发展前景 - 大规模长时间部署传感器的设计要求</vt:lpstr>
      <vt:lpstr>传感网发展前景 - 大规模长时间部署传感器的设计要求</vt:lpstr>
      <vt:lpstr>本章小结</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serenalsx</dc:creator>
  <cp:lastModifiedBy>Y Z</cp:lastModifiedBy>
  <cp:revision>221</cp:revision>
  <dcterms:created xsi:type="dcterms:W3CDTF">2013-10-08T12:56:46Z</dcterms:created>
  <dcterms:modified xsi:type="dcterms:W3CDTF">2017-02-28T00:50:28Z</dcterms:modified>
</cp:coreProperties>
</file>