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3"/>
  </p:notesMasterIdLst>
  <p:handoutMasterIdLst>
    <p:handoutMasterId r:id="rId44"/>
  </p:handout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304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305" r:id="rId34"/>
    <p:sldId id="306" r:id="rId35"/>
    <p:sldId id="293" r:id="rId36"/>
    <p:sldId id="294" r:id="rId37"/>
    <p:sldId id="295" r:id="rId38"/>
    <p:sldId id="302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BB8E6"/>
    <a:srgbClr val="3DB8E6"/>
    <a:srgbClr val="28B1E5"/>
    <a:srgbClr val="068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5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38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06649-AB9A-4ACF-A36A-E6A5D433BE93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DC03E-C8F7-4F86-BEA8-AD93645EC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6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E9837-31FA-40A1-B824-1CE98A568D01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41D90-AE9F-4E8B-9ED4-4A5CB699E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1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41D90-AE9F-4E8B-9ED4-4A5CB699E5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7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41D90-AE9F-4E8B-9ED4-4A5CB699E5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4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3195" r="19672" b="16005"/>
          <a:stretch/>
        </p:blipFill>
        <p:spPr>
          <a:xfrm>
            <a:off x="4673600" y="1"/>
            <a:ext cx="4451984" cy="32319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CA89-11CE-4007-80AD-17D6BFE27A9E}" type="datetime1">
              <a:rPr lang="zh-CN" altLang="en-US" smtClean="0"/>
              <a:t>2022/9/29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0" y="1798320"/>
            <a:ext cx="8188960" cy="1530033"/>
            <a:chOff x="0" y="2066608"/>
            <a:chExt cx="8188960" cy="1530033"/>
          </a:xfrm>
        </p:grpSpPr>
        <p:grpSp>
          <p:nvGrpSpPr>
            <p:cNvPr id="3" name="组合 2"/>
            <p:cNvGrpSpPr/>
            <p:nvPr/>
          </p:nvGrpSpPr>
          <p:grpSpPr>
            <a:xfrm>
              <a:off x="154940" y="2066608"/>
              <a:ext cx="4363720" cy="1258225"/>
              <a:chOff x="289560" y="1538287"/>
              <a:chExt cx="4363720" cy="125822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89560" y="1538287"/>
                <a:ext cx="4363720" cy="965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物联网导论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36905" y="2507614"/>
                <a:ext cx="3669030" cy="2888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kern="12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Berlin Sans FB Demi" panose="020E0802020502020306" pitchFamily="34" charset="0"/>
                    <a:ea typeface="华文琥珀" panose="02010800040101010101" pitchFamily="2" charset="-122"/>
                    <a:cs typeface="+mn-cs"/>
                  </a:rPr>
                  <a:t>Introduction to Internet of Things</a:t>
                </a:r>
                <a:endParaRPr lang="zh-CN" altLang="en-US" sz="1800" kern="12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erlin Sans FB Demi" panose="020E0802020502020306" pitchFamily="34" charset="0"/>
                  <a:ea typeface="华文琥珀" panose="02010800040101010101" pitchFamily="2" charset="-122"/>
                  <a:cs typeface="+mn-cs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3444241"/>
              <a:ext cx="8188960" cy="152400"/>
              <a:chOff x="0" y="3210560"/>
              <a:chExt cx="8188960" cy="1524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3223232"/>
                <a:ext cx="4673600" cy="13972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0" y="3210560"/>
                <a:ext cx="8188960" cy="32992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4673600" y="3227871"/>
            <a:ext cx="3992880" cy="4899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8" name="内容占位符 27"/>
          <p:cNvSpPr>
            <a:spLocks noGrp="1"/>
          </p:cNvSpPr>
          <p:nvPr>
            <p:ph sz="quarter" idx="13"/>
          </p:nvPr>
        </p:nvSpPr>
        <p:spPr>
          <a:xfrm>
            <a:off x="1544638" y="4084638"/>
            <a:ext cx="6643687" cy="2052637"/>
          </a:xfrm>
        </p:spPr>
        <p:txBody>
          <a:bodyPr>
            <a:normAutofit/>
          </a:bodyPr>
          <a:lstStyle>
            <a:lvl1pPr algn="just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3195" r="19672" b="16005"/>
          <a:stretch/>
        </p:blipFill>
        <p:spPr>
          <a:xfrm>
            <a:off x="4673600" y="1"/>
            <a:ext cx="4451984" cy="32319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组合 16"/>
          <p:cNvGrpSpPr/>
          <p:nvPr userDrawn="1"/>
        </p:nvGrpSpPr>
        <p:grpSpPr>
          <a:xfrm>
            <a:off x="0" y="1798320"/>
            <a:ext cx="8188960" cy="1530033"/>
            <a:chOff x="0" y="2066608"/>
            <a:chExt cx="8188960" cy="1530033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154940" y="2066608"/>
              <a:ext cx="4363720" cy="1258225"/>
              <a:chOff x="289560" y="1538287"/>
              <a:chExt cx="4363720" cy="1258225"/>
            </a:xfrm>
          </p:grpSpPr>
          <p:sp>
            <p:nvSpPr>
              <p:cNvPr id="22" name="矩形 21"/>
              <p:cNvSpPr/>
              <p:nvPr userDrawn="1"/>
            </p:nvSpPr>
            <p:spPr>
              <a:xfrm>
                <a:off x="289560" y="1538287"/>
                <a:ext cx="4363720" cy="965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物联网导论</a:t>
                </a: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>
                <a:off x="636905" y="2507614"/>
                <a:ext cx="3669030" cy="2888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kern="12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Berlin Sans FB Demi" panose="020E0802020502020306" pitchFamily="34" charset="0"/>
                    <a:ea typeface="华文琥珀" panose="02010800040101010101" pitchFamily="2" charset="-122"/>
                    <a:cs typeface="+mn-cs"/>
                  </a:rPr>
                  <a:t>Introduction to Internet of Things</a:t>
                </a:r>
                <a:endParaRPr lang="zh-CN" altLang="en-US" sz="1800" kern="12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erlin Sans FB Demi" panose="020E0802020502020306" pitchFamily="34" charset="0"/>
                  <a:ea typeface="华文琥珀" panose="02010800040101010101" pitchFamily="2" charset="-122"/>
                  <a:cs typeface="+mn-cs"/>
                </a:endParaRPr>
              </a:p>
            </p:txBody>
          </p:sp>
        </p:grpSp>
        <p:grpSp>
          <p:nvGrpSpPr>
            <p:cNvPr id="19" name="组合 18"/>
            <p:cNvGrpSpPr/>
            <p:nvPr userDrawn="1"/>
          </p:nvGrpSpPr>
          <p:grpSpPr>
            <a:xfrm>
              <a:off x="0" y="3444241"/>
              <a:ext cx="8188960" cy="152400"/>
              <a:chOff x="0" y="3210560"/>
              <a:chExt cx="8188960" cy="152400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3223232"/>
                <a:ext cx="4673600" cy="13972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 userDrawn="1"/>
            </p:nvCxnSpPr>
            <p:spPr>
              <a:xfrm>
                <a:off x="0" y="3210560"/>
                <a:ext cx="8188960" cy="32992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9103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5D9B-88AD-4636-9BE4-EC5AF2F17845}" type="datetime1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6F73-21C5-45D9-8220-EB627377FB1B}" type="datetime1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810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E602-6A90-40F7-9BE0-D2BE61FDAAF8}" type="datetime1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91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1486-5497-4331-98D7-82ADB148CFC4}" type="datetime1">
              <a:rPr lang="zh-CN" altLang="en-US" smtClean="0"/>
              <a:t>2022/9/29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86517"/>
            <a:ext cx="9144000" cy="1412240"/>
            <a:chOff x="0" y="86517"/>
            <a:chExt cx="9144000" cy="1412240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284796"/>
              <a:ext cx="9144000" cy="10156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3BB8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>
              <a:off x="6633210" y="86517"/>
              <a:ext cx="2226310" cy="141224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75" t="13195" r="19672" b="16005"/>
            <a:stretch/>
          </p:blipFill>
          <p:spPr>
            <a:xfrm>
              <a:off x="7035438" y="284796"/>
              <a:ext cx="1421853" cy="10322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44524" y="304800"/>
            <a:ext cx="5813426" cy="99567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Autofit/>
          </a:bodyPr>
          <a:lstStyle>
            <a:lvl1pPr algn="l">
              <a:defRPr sz="3600" b="0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zh-CN" dirty="0"/>
              <a:t> </a:t>
            </a:r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85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3195" r="19672" b="16005"/>
          <a:stretch/>
        </p:blipFill>
        <p:spPr>
          <a:xfrm>
            <a:off x="4673600" y="1"/>
            <a:ext cx="4451984" cy="32319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CA89-11CE-4007-80AD-17D6BFE27A9E}" type="datetime1">
              <a:rPr lang="zh-CN" altLang="en-US" smtClean="0"/>
              <a:t>2022/9/29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0" y="1798320"/>
            <a:ext cx="8188960" cy="1530033"/>
            <a:chOff x="0" y="2066608"/>
            <a:chExt cx="8188960" cy="1530033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154940" y="2066608"/>
              <a:ext cx="4363720" cy="1258225"/>
              <a:chOff x="289560" y="1538287"/>
              <a:chExt cx="4363720" cy="1258225"/>
            </a:xfrm>
          </p:grpSpPr>
          <p:sp>
            <p:nvSpPr>
              <p:cNvPr id="7" name="矩形 6"/>
              <p:cNvSpPr/>
              <p:nvPr userDrawn="1"/>
            </p:nvSpPr>
            <p:spPr>
              <a:xfrm>
                <a:off x="289560" y="1538287"/>
                <a:ext cx="4363720" cy="965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物联网导论</a:t>
                </a:r>
              </a:p>
            </p:txBody>
          </p:sp>
          <p:sp>
            <p:nvSpPr>
              <p:cNvPr id="9" name="矩形 8"/>
              <p:cNvSpPr/>
              <p:nvPr userDrawn="1"/>
            </p:nvSpPr>
            <p:spPr>
              <a:xfrm>
                <a:off x="636905" y="2507614"/>
                <a:ext cx="3669030" cy="2888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kern="12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Berlin Sans FB Demi" panose="020E0802020502020306" pitchFamily="34" charset="0"/>
                    <a:ea typeface="华文琥珀" panose="02010800040101010101" pitchFamily="2" charset="-122"/>
                    <a:cs typeface="+mn-cs"/>
                  </a:rPr>
                  <a:t>Introduction to Internet of Things</a:t>
                </a:r>
                <a:endParaRPr lang="zh-CN" altLang="en-US" sz="1800" kern="12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erlin Sans FB Demi" panose="020E0802020502020306" pitchFamily="34" charset="0"/>
                  <a:ea typeface="华文琥珀" panose="02010800040101010101" pitchFamily="2" charset="-122"/>
                  <a:cs typeface="+mn-cs"/>
                </a:endParaRPr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0" y="3444241"/>
              <a:ext cx="8188960" cy="152400"/>
              <a:chOff x="0" y="3210560"/>
              <a:chExt cx="8188960" cy="152400"/>
            </a:xfrm>
          </p:grpSpPr>
          <p:sp>
            <p:nvSpPr>
              <p:cNvPr id="2" name="矩形 1"/>
              <p:cNvSpPr/>
              <p:nvPr userDrawn="1"/>
            </p:nvSpPr>
            <p:spPr>
              <a:xfrm>
                <a:off x="0" y="3223232"/>
                <a:ext cx="4673600" cy="13972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 userDrawn="1"/>
            </p:nvCxnSpPr>
            <p:spPr>
              <a:xfrm>
                <a:off x="0" y="3210560"/>
                <a:ext cx="8188960" cy="32992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4673600" y="3227871"/>
            <a:ext cx="3992880" cy="4899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内容占位符 27"/>
          <p:cNvSpPr>
            <a:spLocks noGrp="1"/>
          </p:cNvSpPr>
          <p:nvPr>
            <p:ph sz="quarter" idx="13"/>
          </p:nvPr>
        </p:nvSpPr>
        <p:spPr>
          <a:xfrm>
            <a:off x="1544638" y="4084638"/>
            <a:ext cx="6643687" cy="2052637"/>
          </a:xfrm>
        </p:spPr>
        <p:txBody>
          <a:bodyPr>
            <a:normAutofit/>
          </a:bodyPr>
          <a:lstStyle>
            <a:lvl1pPr algn="just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040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1486-5497-4331-98D7-82ADB148CFC4}" type="datetime1">
              <a:rPr lang="zh-CN" altLang="en-US" smtClean="0"/>
              <a:t>2022/9/29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0" y="86517"/>
            <a:ext cx="9144000" cy="1412240"/>
            <a:chOff x="0" y="86517"/>
            <a:chExt cx="9144000" cy="1412240"/>
          </a:xfrm>
        </p:grpSpPr>
        <p:sp>
          <p:nvSpPr>
            <p:cNvPr id="9" name="矩形 8"/>
            <p:cNvSpPr/>
            <p:nvPr/>
          </p:nvSpPr>
          <p:spPr>
            <a:xfrm>
              <a:off x="0" y="284796"/>
              <a:ext cx="9144000" cy="10156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3BB8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633210" y="86517"/>
              <a:ext cx="2226310" cy="141224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75" t="13195" r="19672" b="16005"/>
            <a:stretch/>
          </p:blipFill>
          <p:spPr>
            <a:xfrm>
              <a:off x="7035438" y="284796"/>
              <a:ext cx="1421853" cy="10322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4524" y="304800"/>
            <a:ext cx="5813426" cy="99567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Autofit/>
          </a:bodyPr>
          <a:lstStyle>
            <a:lvl1pPr algn="l">
              <a:defRPr sz="3600" b="0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zh-CN" dirty="0"/>
              <a:t> </a:t>
            </a:r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86517"/>
            <a:ext cx="9144000" cy="1412240"/>
            <a:chOff x="0" y="86517"/>
            <a:chExt cx="9144000" cy="1412240"/>
          </a:xfrm>
        </p:grpSpPr>
        <p:sp>
          <p:nvSpPr>
            <p:cNvPr id="12" name="矩形 11"/>
            <p:cNvSpPr/>
            <p:nvPr userDrawn="1"/>
          </p:nvSpPr>
          <p:spPr>
            <a:xfrm>
              <a:off x="0" y="284796"/>
              <a:ext cx="9144000" cy="10156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3BB8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6633210" y="86517"/>
              <a:ext cx="2226310" cy="141224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75" t="13195" r="19672" b="16005"/>
            <a:stretch/>
          </p:blipFill>
          <p:spPr>
            <a:xfrm>
              <a:off x="7035438" y="284796"/>
              <a:ext cx="1421853" cy="10322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644524" y="304800"/>
            <a:ext cx="5813426" cy="99567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Autofit/>
          </a:bodyPr>
          <a:lstStyle>
            <a:lvl1pPr algn="l">
              <a:defRPr sz="3600" b="0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zh-CN" dirty="0"/>
              <a:t> </a:t>
            </a:r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0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59A3-D0D5-4685-9DF3-9FBE51A2A8D7}" type="datetime1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8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F37-95A8-4487-A04A-0E8708DEF2D1}" type="datetime1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5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8D6-DE92-4700-AEC4-F76587B574CA}" type="datetime1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72AF-D736-466B-83B6-796858980C36}" type="datetime1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hengy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"/>
            <a:ext cx="9143244" cy="68574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84265" y="4927290"/>
            <a:ext cx="2350323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a typeface="宋体" charset="-122"/>
                <a:cs typeface="+mn-cs"/>
              </a:rPr>
              <a:t>谢谢</a:t>
            </a:r>
            <a:r>
              <a:rPr lang="en-US" altLang="zh-CN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a typeface="宋体" charset="-122"/>
                <a:cs typeface="+mn-cs"/>
              </a:rPr>
              <a:t> !</a:t>
            </a:r>
            <a:endParaRPr lang="zh-CN" altLang="en-US" sz="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ea typeface="宋体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67894" y="688258"/>
            <a:ext cx="57830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课件说明：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，本课件供教师、学生、读者免费使用；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，本课件采用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格式，使用者可以根据需要自行增加、修改、删除（包括本页）；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，在各种场合下使用本课件时（例如在课堂），请说明本课件的来源及配套教材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物联网导论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第三版；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，除了本书的作者，本课件的贡献者还包括清华大学杨铮老师，研究生郑月、王常旭、熊曦、钱堃、吴陈沭，香港科技大学研究生周子慕；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，欢迎本课件使用者将意见、建议、以及对本课件的改进发送到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iot.textbook@gmail.com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0398" y="4280959"/>
            <a:ext cx="271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物联网导论（第三版）</a:t>
            </a:r>
            <a:endParaRPr lang="en-US" altLang="zh-CN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刘云浩 编著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2" r="17241"/>
          <a:stretch/>
        </p:blipFill>
        <p:spPr>
          <a:xfrm>
            <a:off x="419100" y="688258"/>
            <a:ext cx="2697480" cy="32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38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1486-5497-4331-98D7-82ADB148CFC4}" type="datetime1">
              <a:rPr lang="zh-CN" altLang="en-US" smtClean="0"/>
              <a:t>2022/9/29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42520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881E-3D2B-4151-ADBD-1A4FE6251212}" type="datetime1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6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1486-5497-4331-98D7-82ADB148CFC4}" type="datetime1">
              <a:rPr lang="zh-CN" altLang="en-US" smtClean="0"/>
              <a:t>2022/9/29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CE10-F9D3-4072-A615-6A95AA0B7B6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82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69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1.wmf"/><Relationship Id="rId2" Type="http://schemas.openxmlformats.org/officeDocument/2006/relationships/image" Target="../media/image26.png"/><Relationship Id="rId16" Type="http://schemas.openxmlformats.org/officeDocument/2006/relationships/image" Target="../media/image33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30.w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zh-CN" altLang="zh-CN" dirty="0"/>
              <a:t>4</a:t>
            </a:r>
            <a:r>
              <a:rPr lang="zh-CN" altLang="en-US" dirty="0"/>
              <a:t>章 定位系统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524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GPS</a:t>
            </a:r>
            <a:r>
              <a:rPr kumimoji="1" lang="zh-CN" altLang="en-US" dirty="0"/>
              <a:t>：定位原理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90" y="1568876"/>
            <a:ext cx="6970571" cy="48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73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优点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精度高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全球覆盖，可用于险恶环境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Wingdings" charset="0"/>
              <a:buChar char="ü"/>
            </a:pPr>
            <a:endParaRPr lang="zh-CN" altLang="en-US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缺点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启动时间长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室内信号差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需要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GPS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接收机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GPS</a:t>
            </a:r>
            <a:r>
              <a:rPr kumimoji="1" lang="zh-CN" altLang="en-US" dirty="0"/>
              <a:t>：主要优缺点</a:t>
            </a:r>
          </a:p>
        </p:txBody>
      </p:sp>
    </p:spTree>
    <p:extLst>
      <p:ext uri="{BB962C8B-B14F-4D97-AF65-F5344CB8AC3E}">
        <p14:creationId xmlns:p14="http://schemas.microsoft.com/office/powerpoint/2010/main" val="10032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180" y="1790416"/>
            <a:ext cx="3429000" cy="433070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GPS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定位和蜂窝基站定位的结合体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endParaRPr lang="zh-CN" altLang="en-US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利用基站定位确定大致范围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endParaRPr lang="zh-CN" altLang="en-US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连接网络查询当前位置可见卫星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endParaRPr lang="zh-CN" altLang="en-US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大大缩短搜索卫星的时间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A-GPS</a:t>
            </a:r>
            <a:r>
              <a:rPr kumimoji="1" lang="zh-CN" altLang="en-US" dirty="0"/>
              <a:t>（</a:t>
            </a:r>
            <a:r>
              <a:rPr kumimoji="1" lang="en-US" altLang="zh-CN" dirty="0"/>
              <a:t>Assisted GPS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8982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529" y="3705331"/>
            <a:ext cx="2675247" cy="2675247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最初仅能提供</a:t>
            </a:r>
            <a:r>
              <a:rPr lang="zh-CN" altLang="en-US" u="sng" dirty="0">
                <a:latin typeface="微软雅黑"/>
                <a:ea typeface="微软雅黑"/>
                <a:cs typeface="微软雅黑"/>
              </a:rPr>
              <a:t>位置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和</a:t>
            </a:r>
            <a:r>
              <a:rPr lang="zh-CN" altLang="en-US" u="sng" dirty="0">
                <a:latin typeface="微软雅黑"/>
                <a:ea typeface="微软雅黑"/>
                <a:cs typeface="微软雅黑"/>
              </a:rPr>
              <a:t>周边地图</a:t>
            </a:r>
            <a:endParaRPr lang="en-US" altLang="zh-CN" u="sng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第二代汽车导航系统可根据目的地自动计算“</a:t>
            </a:r>
            <a:r>
              <a:rPr lang="zh-CN" altLang="en-US" u="sng" dirty="0">
                <a:latin typeface="微软雅黑"/>
                <a:ea typeface="微软雅黑"/>
                <a:cs typeface="微软雅黑"/>
              </a:rPr>
              <a:t>最短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”路线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互联网时代，汽车导航可从交管部门取得路况咨询，优化路线，找出“</a:t>
            </a:r>
            <a:r>
              <a:rPr lang="zh-CN" altLang="en-US" u="sng" dirty="0">
                <a:latin typeface="微软雅黑"/>
                <a:ea typeface="微软雅黑"/>
                <a:cs typeface="微软雅黑"/>
              </a:rPr>
              <a:t>最快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”路线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物联网时代，</a:t>
            </a:r>
            <a:r>
              <a:rPr lang="zh-CN" altLang="en-US" u="sng" dirty="0">
                <a:latin typeface="微软雅黑"/>
                <a:ea typeface="微软雅黑"/>
                <a:cs typeface="微软雅黑"/>
              </a:rPr>
              <a:t>感知更透彻</a:t>
            </a:r>
          </a:p>
          <a:p>
            <a:pPr lvl="1">
              <a:lnSpc>
                <a:spcPct val="110000"/>
              </a:lnSpc>
              <a:buFont typeface="Wingdings" charset="0"/>
              <a:buChar char="ü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综合道路状况，污染指数，天气状况</a:t>
            </a:r>
            <a:br>
              <a:rPr lang="en-US" altLang="zh-CN" dirty="0">
                <a:latin typeface="微软雅黑"/>
                <a:ea typeface="微软雅黑"/>
                <a:cs typeface="微软雅黑"/>
              </a:rPr>
            </a:br>
            <a:r>
              <a:rPr lang="zh-CN" altLang="en-US" dirty="0">
                <a:latin typeface="微软雅黑"/>
                <a:ea typeface="微软雅黑"/>
                <a:cs typeface="微软雅黑"/>
              </a:rPr>
              <a:t>，加油站的分布，驾驶员的身体状况等</a:t>
            </a:r>
            <a:br>
              <a:rPr lang="en-US" altLang="zh-CN" dirty="0">
                <a:latin typeface="微软雅黑"/>
                <a:ea typeface="微软雅黑"/>
                <a:cs typeface="微软雅黑"/>
              </a:rPr>
            </a:br>
            <a:r>
              <a:rPr lang="zh-CN" altLang="en-US" dirty="0">
                <a:latin typeface="微软雅黑"/>
                <a:ea typeface="微软雅黑"/>
                <a:cs typeface="微软雅黑"/>
              </a:rPr>
              <a:t>各种因素找出“最佳”路线</a:t>
            </a:r>
          </a:p>
          <a:p>
            <a:pPr lvl="1">
              <a:lnSpc>
                <a:spcPct val="110000"/>
              </a:lnSpc>
              <a:buFont typeface="Wingdings" charset="0"/>
              <a:buChar char="ü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由“以路为本”转变到“以人为本”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GPS</a:t>
            </a:r>
            <a:r>
              <a:rPr kumimoji="1" lang="zh-CN" altLang="en-US" dirty="0"/>
              <a:t>典型应用：汽车导航</a:t>
            </a:r>
          </a:p>
        </p:txBody>
      </p:sp>
    </p:spTree>
    <p:extLst>
      <p:ext uri="{BB962C8B-B14F-4D97-AF65-F5344CB8AC3E}">
        <p14:creationId xmlns:p14="http://schemas.microsoft.com/office/powerpoint/2010/main" val="259327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altLang="zh-CN" u="sng" dirty="0">
                <a:latin typeface="微软雅黑"/>
                <a:ea typeface="微软雅黑"/>
                <a:cs typeface="微软雅黑"/>
              </a:rPr>
              <a:t>GSM</a:t>
            </a:r>
            <a:r>
              <a:rPr lang="zh-CN" altLang="en-US" u="sng" dirty="0">
                <a:latin typeface="微软雅黑"/>
                <a:ea typeface="微软雅黑"/>
                <a:cs typeface="微软雅黑"/>
              </a:rPr>
              <a:t>蜂窝网络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通讯区域被分割成蜂窝小区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每个小区对应一个通讯基站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通讯设备连接小区对应基站进行通讯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endParaRPr lang="zh-CN" altLang="en-US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利用</a:t>
            </a:r>
            <a:r>
              <a:rPr lang="zh-CN" altLang="en-US" u="sng" dirty="0">
                <a:latin typeface="微软雅黑"/>
                <a:ea typeface="微软雅黑"/>
                <a:cs typeface="微软雅黑"/>
              </a:rPr>
              <a:t>基站位置已知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的条件</a:t>
            </a:r>
            <a:br>
              <a:rPr lang="en-US" altLang="zh-CN" dirty="0">
                <a:latin typeface="微软雅黑"/>
                <a:ea typeface="微软雅黑"/>
                <a:cs typeface="微软雅黑"/>
              </a:rPr>
            </a:br>
            <a:r>
              <a:rPr lang="zh-CN" altLang="en-US" dirty="0">
                <a:latin typeface="微软雅黑"/>
                <a:ea typeface="微软雅黑"/>
                <a:cs typeface="微软雅黑"/>
              </a:rPr>
              <a:t>，可对通讯设备进行定位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蜂窝基站定位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4200" b="2345"/>
          <a:stretch/>
        </p:blipFill>
        <p:spPr>
          <a:xfrm>
            <a:off x="5086526" y="3449581"/>
            <a:ext cx="2940440" cy="28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1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COO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定位（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Cell of Origin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）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将移动设备所属基站的位置视为移动设备的位置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精度直接取决于基站覆盖的范围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基站分布疏松地区，一个基站覆盖范围半径可达数公里，误差巨大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优点：简单、快速，适用紧急情况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单基站定位法</a:t>
            </a:r>
          </a:p>
        </p:txBody>
      </p:sp>
    </p:spTree>
    <p:extLst>
      <p:ext uri="{BB962C8B-B14F-4D97-AF65-F5344CB8AC3E}">
        <p14:creationId xmlns:p14="http://schemas.microsoft.com/office/powerpoint/2010/main" val="292352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altLang="zh-CN" dirty="0" err="1">
                <a:latin typeface="微软雅黑"/>
                <a:ea typeface="微软雅黑"/>
                <a:cs typeface="微软雅黑"/>
              </a:rPr>
              <a:t>ToA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TDoA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定位法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测量无线信号传播时间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需要三个基站才能定位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稀疏地区可能只能收到两个基站的信号，不适用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altLang="zh-CN" dirty="0" err="1">
                <a:latin typeface="微软雅黑"/>
                <a:ea typeface="微软雅黑"/>
                <a:cs typeface="微软雅黑"/>
              </a:rPr>
              <a:t>AoA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定位法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测量无线信号传播方向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需要两个基站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多基站定位法</a:t>
            </a: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715" y="4472478"/>
            <a:ext cx="4800017" cy="170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26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优点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不需要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GPS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接收机，可通讯即可定位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启动速度快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信号穿透能力强，室内亦可接收到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Wingdings" charset="0"/>
              <a:buChar char="ü"/>
            </a:pPr>
            <a:endParaRPr lang="zh-CN" altLang="en-US" sz="24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缺点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定位精度相对较低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基站需要有专门硬件，造价昂贵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蜂窝基站定位：主要优缺点</a:t>
            </a:r>
          </a:p>
        </p:txBody>
      </p:sp>
    </p:spTree>
    <p:extLst>
      <p:ext uri="{BB962C8B-B14F-4D97-AF65-F5344CB8AC3E}">
        <p14:creationId xmlns:p14="http://schemas.microsoft.com/office/powerpoint/2010/main" val="49068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美国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E-911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拨打报警电话时，根据基站定位出手机位置，自动接到最近警局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综合了各种定位技术，包括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ToA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TDoA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AoA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RSS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A-GPS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使用时尝试各种定位方法，择优而用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典型应用：紧急电话定位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22" y="4077403"/>
            <a:ext cx="3960565" cy="17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77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/>
                <a:ea typeface="微软雅黑"/>
                <a:cs typeface="微软雅黑"/>
              </a:rPr>
              <a:t>室内环境的复杂性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多径效应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原因：障碍物反射电磁波，反射波和原始波在接收端混叠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室内障碍物众多，多径效应明显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Wingdings" charset="0"/>
              <a:buChar char="ü"/>
            </a:pPr>
            <a:endParaRPr lang="zh-CN" altLang="en-US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对电磁波的阻碍作用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长波信号（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GPS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）传播能力强，穿透能力弱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室内应选用短波信号来进行定位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室内精确定位</a:t>
            </a:r>
          </a:p>
        </p:txBody>
      </p:sp>
    </p:spTree>
    <p:extLst>
      <p:ext uri="{BB962C8B-B14F-4D97-AF65-F5344CB8AC3E}">
        <p14:creationId xmlns:p14="http://schemas.microsoft.com/office/powerpoint/2010/main" val="338939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前一章介绍了传感器的基本概念和典型应用，并讨论了传感器的设计需求和软硬件平台，以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TinyOS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为例简单介绍了节点操作系统，以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CTP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为例介绍了传感网组网技术。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</p:spTree>
    <p:extLst>
      <p:ext uri="{BB962C8B-B14F-4D97-AF65-F5344CB8AC3E}">
        <p14:creationId xmlns:p14="http://schemas.microsoft.com/office/powerpoint/2010/main" val="3888852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利用已有设备与网络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Wi-Fi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ZigBee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，蓝牙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部署方便、成本低、精度有限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利用专门设备与网络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红外线、超声波、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RFID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、超宽带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(UWB)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等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精度高、部署成本高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室内精确定位</a:t>
            </a:r>
          </a:p>
        </p:txBody>
      </p:sp>
    </p:spTree>
    <p:extLst>
      <p:ext uri="{BB962C8B-B14F-4D97-AF65-F5344CB8AC3E}">
        <p14:creationId xmlns:p14="http://schemas.microsoft.com/office/powerpoint/2010/main" val="168967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无线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AP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定位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利用可见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Wi-Fi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接入点来定位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在大城市中，无线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AP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数目多，定位非常精确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在智能手机中成熟应用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室内精确定位</a:t>
            </a:r>
            <a:r>
              <a:rPr kumimoji="1" lang="en-US" altLang="zh-CN" dirty="0"/>
              <a:t>-</a:t>
            </a:r>
            <a:br>
              <a:rPr kumimoji="1" lang="en-US" altLang="zh-CN" dirty="0"/>
            </a:br>
            <a:r>
              <a:rPr kumimoji="1" lang="en-US" altLang="zh-CN" dirty="0"/>
              <a:t>			Wi-Fi</a:t>
            </a:r>
            <a:r>
              <a:rPr kumimoji="1" lang="zh-CN" altLang="en-US" dirty="0"/>
              <a:t>定位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9" y="3640548"/>
            <a:ext cx="4250071" cy="200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6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建立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AP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位置数据库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现场勘测（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war-driving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）：通过装载了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GPS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WiFi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终端的小车四处搜集（方法与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google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的“街景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street view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”类似）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用户主动提交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AP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信息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定位精度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米，响应时间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秒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提供专门的开发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SDK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4523" y="304800"/>
            <a:ext cx="6295161" cy="995679"/>
          </a:xfrm>
        </p:spPr>
        <p:txBody>
          <a:bodyPr/>
          <a:lstStyle/>
          <a:p>
            <a:r>
              <a:rPr kumimoji="1" lang="zh-CN" altLang="en-US" dirty="0"/>
              <a:t>典型</a:t>
            </a:r>
            <a:r>
              <a:rPr kumimoji="1" lang="en-US" altLang="zh-CN" dirty="0"/>
              <a:t>Wi-Fi</a:t>
            </a:r>
            <a:r>
              <a:rPr kumimoji="1" lang="zh-CN" altLang="en-US" dirty="0"/>
              <a:t>定位系统：</a:t>
            </a:r>
            <a:r>
              <a:rPr kumimoji="1" lang="en-US" altLang="zh-CN" dirty="0"/>
              <a:t>						Skyhook</a:t>
            </a:r>
            <a:endParaRPr kumimoji="1" lang="zh-CN" altLang="en-US" dirty="0"/>
          </a:p>
        </p:txBody>
      </p:sp>
      <p:pic>
        <p:nvPicPr>
          <p:cNvPr id="10244" name="Picture 4" descr="http://farm6.staticflickr.com/5122/5264284360_6fc39f8c5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655" y="3830003"/>
            <a:ext cx="3146058" cy="23469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941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D0D0D"/>
                </a:solidFill>
              </a:rPr>
              <a:t>4.1 </a:t>
            </a:r>
            <a:r>
              <a:rPr kumimoji="1" lang="zh-CN" altLang="en-US" dirty="0">
                <a:solidFill>
                  <a:srgbClr val="0D0D0D"/>
                </a:solidFill>
              </a:rPr>
              <a:t>基于位置的服务</a:t>
            </a:r>
            <a:endParaRPr kumimoji="1" lang="en-US" altLang="zh-CN" dirty="0">
              <a:solidFill>
                <a:srgbClr val="0D0D0D"/>
              </a:solidFill>
            </a:endParaRPr>
          </a:p>
          <a:p>
            <a:pPr lvl="1"/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4.2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定位系统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zh-CN" sz="2800" dirty="0">
                <a:solidFill>
                  <a:srgbClr val="C00000"/>
                </a:solidFill>
              </a:rPr>
              <a:t>4.3 </a:t>
            </a:r>
            <a:r>
              <a:rPr kumimoji="1" lang="zh-CN" altLang="en-US" sz="2800" dirty="0">
                <a:solidFill>
                  <a:srgbClr val="C00000"/>
                </a:solidFill>
              </a:rPr>
              <a:t>定位方法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pPr lvl="1"/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.4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物联网环境下定位技术的新挑战和发展前景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1346763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定位的关键：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有一个或多个已知坐标的参考点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测量待定物体与已知参考点的空间关系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两个步骤：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测量物理量→根据物理量确定目标位置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常见定位方法：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基于距离（时间）的定位（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Time of Arrival,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ToA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基于距离（时间）差的定位（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Time Difference of Arrival,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TDoA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基于信号特征的定位（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Received Signal Strength, RSS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）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定位方法</a:t>
            </a:r>
          </a:p>
        </p:txBody>
      </p:sp>
    </p:spTree>
    <p:extLst>
      <p:ext uri="{BB962C8B-B14F-4D97-AF65-F5344CB8AC3E}">
        <p14:creationId xmlns:p14="http://schemas.microsoft.com/office/powerpoint/2010/main" val="1515001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距离测量方法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距离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d = 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波速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v * 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传播时间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Δt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传播时间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Δt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 = 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收到时刻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t – 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发出时刻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t0</a:t>
            </a:r>
          </a:p>
          <a:p>
            <a:pPr lvl="1">
              <a:lnSpc>
                <a:spcPct val="100000"/>
              </a:lnSpc>
            </a:pP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问题：接收端如何得知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t0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？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基于距离的定位（</a:t>
            </a:r>
            <a:r>
              <a:rPr kumimoji="1" lang="en-US" altLang="zh-CN" dirty="0" err="1"/>
              <a:t>ToA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2198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方法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：利用波速差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发送端同时发送一道电磁波和声波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接收端记录：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2">
              <a:lnSpc>
                <a:spcPct val="10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电磁波到达时刻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2">
              <a:lnSpc>
                <a:spcPct val="10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声波到达时刻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3">
              <a:lnSpc>
                <a:spcPct val="100000"/>
              </a:lnSpc>
              <a:buFont typeface="Arial" charset="0"/>
              <a:buChar char="•"/>
            </a:pPr>
            <a:endParaRPr lang="en-US" altLang="zh-CN" sz="2200" dirty="0">
              <a:latin typeface="微软雅黑"/>
              <a:ea typeface="微软雅黑"/>
              <a:cs typeface="微软雅黑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距离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由于    远大于  ，上式可简化为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基于距离的定位（</a:t>
            </a:r>
            <a:r>
              <a:rPr kumimoji="1" lang="en-US" altLang="zh-CN" dirty="0" err="1"/>
              <a:t>ToA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694517"/>
              </p:ext>
            </p:extLst>
          </p:nvPr>
        </p:nvGraphicFramePr>
        <p:xfrm>
          <a:off x="4012496" y="3161391"/>
          <a:ext cx="190501" cy="3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6890" imgH="228402" progId="Equation.3">
                  <p:embed/>
                </p:oleObj>
              </mc:Choice>
              <mc:Fallback>
                <p:oleObj name="公式" r:id="rId2" imgW="126890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496" y="3161391"/>
                        <a:ext cx="190501" cy="3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37421"/>
              </p:ext>
            </p:extLst>
          </p:nvPr>
        </p:nvGraphicFramePr>
        <p:xfrm>
          <a:off x="3706054" y="3630279"/>
          <a:ext cx="190501" cy="3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6890" imgH="228402" progId="Equation.3">
                  <p:embed/>
                </p:oleObj>
              </mc:Choice>
              <mc:Fallback>
                <p:oleObj name="公式" r:id="rId4" imgW="126890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054" y="3630279"/>
                        <a:ext cx="190501" cy="3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871254"/>
              </p:ext>
            </p:extLst>
          </p:nvPr>
        </p:nvGraphicFramePr>
        <p:xfrm>
          <a:off x="2117005" y="4248009"/>
          <a:ext cx="1525594" cy="6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16000" imgH="457200" progId="Equation.3">
                  <p:embed/>
                </p:oleObj>
              </mc:Choice>
              <mc:Fallback>
                <p:oleObj name="公式" r:id="rId6" imgW="1016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005" y="4248009"/>
                        <a:ext cx="1525594" cy="6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267638"/>
              </p:ext>
            </p:extLst>
          </p:nvPr>
        </p:nvGraphicFramePr>
        <p:xfrm>
          <a:off x="1864165" y="5293003"/>
          <a:ext cx="227014" cy="341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2334" imgH="228501" progId="Equation.3">
                  <p:embed/>
                </p:oleObj>
              </mc:Choice>
              <mc:Fallback>
                <p:oleObj name="公式" r:id="rId8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165" y="5293003"/>
                        <a:ext cx="227014" cy="341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561355"/>
              </p:ext>
            </p:extLst>
          </p:nvPr>
        </p:nvGraphicFramePr>
        <p:xfrm>
          <a:off x="3111580" y="5311407"/>
          <a:ext cx="227014" cy="341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52334" imgH="228501" progId="Equation.3">
                  <p:embed/>
                </p:oleObj>
              </mc:Choice>
              <mc:Fallback>
                <p:oleObj name="公式" r:id="rId10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80" y="5311407"/>
                        <a:ext cx="227014" cy="341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916501"/>
              </p:ext>
            </p:extLst>
          </p:nvPr>
        </p:nvGraphicFramePr>
        <p:xfrm>
          <a:off x="5385520" y="5293003"/>
          <a:ext cx="1317630" cy="38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875920" imgH="253890" progId="Equation.3">
                  <p:embed/>
                </p:oleObj>
              </mc:Choice>
              <mc:Fallback>
                <p:oleObj name="公式" r:id="rId12" imgW="87592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5520" y="5293003"/>
                        <a:ext cx="1317630" cy="382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780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方法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：测量波的往返时间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发送端于时刻    发送波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接收端收到波后，等待时间   后返回同样的波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发送端记录收到回复的时间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距离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基于距离的定位（</a:t>
            </a:r>
            <a:r>
              <a:rPr kumimoji="1" lang="en-US" altLang="zh-CN" dirty="0" err="1"/>
              <a:t>ToA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075737"/>
              </p:ext>
            </p:extLst>
          </p:nvPr>
        </p:nvGraphicFramePr>
        <p:xfrm>
          <a:off x="3111581" y="2299053"/>
          <a:ext cx="209551" cy="344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9700" imgH="228600" progId="Equation.3">
                  <p:embed/>
                </p:oleObj>
              </mc:Choice>
              <mc:Fallback>
                <p:oleObj name="公式" r:id="rId2" imgW="139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81" y="2299053"/>
                        <a:ext cx="209551" cy="344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108920"/>
              </p:ext>
            </p:extLst>
          </p:nvPr>
        </p:nvGraphicFramePr>
        <p:xfrm>
          <a:off x="4826239" y="2784910"/>
          <a:ext cx="285751" cy="2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0335" imgH="177646" progId="Equation.3">
                  <p:embed/>
                </p:oleObj>
              </mc:Choice>
              <mc:Fallback>
                <p:oleObj name="公式" r:id="rId4" imgW="190335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239" y="2784910"/>
                        <a:ext cx="285751" cy="2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273684"/>
              </p:ext>
            </p:extLst>
          </p:nvPr>
        </p:nvGraphicFramePr>
        <p:xfrm>
          <a:off x="4916116" y="3234436"/>
          <a:ext cx="13335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8746" imgH="152136" progId="Equation.3">
                  <p:embed/>
                </p:oleObj>
              </mc:Choice>
              <mc:Fallback>
                <p:oleObj name="公式" r:id="rId6" imgW="88746" imgH="1521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116" y="3234436"/>
                        <a:ext cx="13335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22878"/>
              </p:ext>
            </p:extLst>
          </p:nvPr>
        </p:nvGraphicFramePr>
        <p:xfrm>
          <a:off x="1808935" y="3873383"/>
          <a:ext cx="1620845" cy="6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79500" imgH="419100" progId="Equation.3">
                  <p:embed/>
                </p:oleObj>
              </mc:Choice>
              <mc:Fallback>
                <p:oleObj name="公式" r:id="rId8" imgW="1079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935" y="3873383"/>
                        <a:ext cx="1620845" cy="6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88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位置计算方法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多边测量（也称多点测量）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平面上定位，取三个参考点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以每个参考点为圆心，到该参考点的距离为半径画圆，目标必在圆上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平面上三个圆交于一点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实际中取用超过三个参考点，用</a:t>
            </a:r>
            <a:r>
              <a:rPr lang="zh-CN" altLang="en-US" u="sng" dirty="0">
                <a:latin typeface="微软雅黑"/>
                <a:ea typeface="微软雅黑"/>
                <a:cs typeface="微软雅黑"/>
              </a:rPr>
              <a:t>最小二乘法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减少误差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基于距离的定位（</a:t>
            </a:r>
            <a:r>
              <a:rPr kumimoji="1" lang="en-US" altLang="zh-CN" dirty="0" err="1"/>
              <a:t>ToA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1254" y="46129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119648"/>
              </p:ext>
            </p:extLst>
          </p:nvPr>
        </p:nvGraphicFramePr>
        <p:xfrm>
          <a:off x="1815153" y="4890129"/>
          <a:ext cx="20097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94714" imgH="802538" progId="Visio.Drawing.11">
                  <p:embed/>
                </p:oleObj>
              </mc:Choice>
              <mc:Fallback>
                <p:oleObj r:id="rId2" imgW="1594714" imgH="8025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153" y="4890129"/>
                        <a:ext cx="2009775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727778"/>
              </p:ext>
            </p:extLst>
          </p:nvPr>
        </p:nvGraphicFramePr>
        <p:xfrm>
          <a:off x="4779702" y="4251326"/>
          <a:ext cx="246697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40610" imgH="1798625" progId="Visio.Drawing.11">
                  <p:embed/>
                </p:oleObj>
              </mc:Choice>
              <mc:Fallback>
                <p:oleObj r:id="rId4" imgW="2140610" imgH="179862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702" y="4251326"/>
                        <a:ext cx="2466975" cy="210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0128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err="1">
                <a:latin typeface="微软雅黑"/>
                <a:ea typeface="微软雅黑"/>
                <a:cs typeface="微软雅黑"/>
              </a:rPr>
              <a:t>ToA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的局限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需要参考点和测量目标时钟同步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24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dirty="0" err="1">
                <a:latin typeface="微软雅黑"/>
                <a:ea typeface="微软雅黑"/>
                <a:cs typeface="微软雅黑"/>
              </a:rPr>
              <a:t>TDoA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不需要参考点和测量目标时钟同步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参考点之间仍然需要时钟同步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基于距离差的定位（</a:t>
            </a:r>
            <a:r>
              <a:rPr kumimoji="1" lang="en-US" altLang="zh-CN" dirty="0" err="1"/>
              <a:t>TDoA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6010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4.1 </a:t>
            </a:r>
            <a:r>
              <a:rPr kumimoji="1" lang="zh-CN" altLang="en-US" sz="2800" dirty="0">
                <a:solidFill>
                  <a:srgbClr val="C00000"/>
                </a:solidFill>
              </a:rPr>
              <a:t>基于位置的服务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pPr lvl="2"/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4.2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定位系统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4.3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定位方法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.4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物联网环境下定位技术的新挑战和发展前景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2190943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05" y="2415229"/>
            <a:ext cx="3486695" cy="3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26"/>
          <p:cNvSpPr>
            <a:spLocks noChangeArrowheads="1"/>
          </p:cNvSpPr>
          <p:nvPr/>
        </p:nvSpPr>
        <p:spPr bwMode="auto">
          <a:xfrm flipV="1">
            <a:off x="5134641" y="2625611"/>
            <a:ext cx="8823098" cy="5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91835" y="1494343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距离差测距方法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测量目标广播信号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参考点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i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j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分别记录信号接收到的时刻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，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测量目标到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i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j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的距离差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位置计算方法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至少两组数据联立方程求解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实际采用多组数据最小二乘法求解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每次测量结果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参考点坐标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到参考点的距离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构建方程：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20000"/>
              </a:lnSpc>
            </a:pP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20000"/>
              </a:lnSpc>
            </a:pP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20000"/>
              </a:lnSpc>
            </a:pP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基于距离差的定位（</a:t>
            </a:r>
            <a:r>
              <a:rPr kumimoji="1" lang="en-US" altLang="zh-CN" dirty="0" err="1"/>
              <a:t>TDoA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979887"/>
              </p:ext>
            </p:extLst>
          </p:nvPr>
        </p:nvGraphicFramePr>
        <p:xfrm>
          <a:off x="4122434" y="2918818"/>
          <a:ext cx="14160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39800" imgH="292100" progId="Equation.3">
                  <p:embed/>
                </p:oleObj>
              </mc:Choice>
              <mc:Fallback>
                <p:oleObj name="公式" r:id="rId3" imgW="939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434" y="2918818"/>
                        <a:ext cx="14160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585889"/>
              </p:ext>
            </p:extLst>
          </p:nvPr>
        </p:nvGraphicFramePr>
        <p:xfrm>
          <a:off x="5615677" y="2501981"/>
          <a:ext cx="1714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4300" imgH="241300" progId="Equation.3">
                  <p:embed/>
                </p:oleObj>
              </mc:Choice>
              <mc:Fallback>
                <p:oleObj name="公式" r:id="rId5" imgW="114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677" y="2501981"/>
                        <a:ext cx="1714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354316"/>
              </p:ext>
            </p:extLst>
          </p:nvPr>
        </p:nvGraphicFramePr>
        <p:xfrm>
          <a:off x="5989105" y="2505716"/>
          <a:ext cx="2095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39700" imgH="266700" progId="Equation.3">
                  <p:embed/>
                </p:oleObj>
              </mc:Choice>
              <mc:Fallback>
                <p:oleObj name="公式" r:id="rId7" imgW="1397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105" y="2505716"/>
                        <a:ext cx="20955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383384"/>
              </p:ext>
            </p:extLst>
          </p:nvPr>
        </p:nvGraphicFramePr>
        <p:xfrm>
          <a:off x="3739310" y="5214097"/>
          <a:ext cx="7112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241200" progId="Equation.DSMT4">
                  <p:embed/>
                </p:oleObj>
              </mc:Choice>
              <mc:Fallback>
                <p:oleObj name="Equation" r:id="rId9" imgW="482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310" y="5214097"/>
                        <a:ext cx="7112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131584"/>
              </p:ext>
            </p:extLst>
          </p:nvPr>
        </p:nvGraphicFramePr>
        <p:xfrm>
          <a:off x="3479689" y="5607226"/>
          <a:ext cx="42068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79279" imgH="241195" progId="Equation.3">
                  <p:embed/>
                </p:oleObj>
              </mc:Choice>
              <mc:Fallback>
                <p:oleObj name="公式" r:id="rId11" imgW="27927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689" y="5607226"/>
                        <a:ext cx="420688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481592"/>
              </p:ext>
            </p:extLst>
          </p:nvPr>
        </p:nvGraphicFramePr>
        <p:xfrm>
          <a:off x="2963863" y="5883275"/>
          <a:ext cx="47275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136680" imgH="304560" progId="Equation.DSMT4">
                  <p:embed/>
                </p:oleObj>
              </mc:Choice>
              <mc:Fallback>
                <p:oleObj name="Equation" r:id="rId13" imgW="31366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5883275"/>
                        <a:ext cx="47275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432277"/>
              </p:ext>
            </p:extLst>
          </p:nvPr>
        </p:nvGraphicFramePr>
        <p:xfrm>
          <a:off x="3071813" y="5219700"/>
          <a:ext cx="6540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44240" imgH="228600" progId="Equation.DSMT4">
                  <p:embed/>
                </p:oleObj>
              </mc:Choice>
              <mc:Fallback>
                <p:oleObj name="Equation" r:id="rId15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219700"/>
                        <a:ext cx="6540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213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altLang="zh-CN" dirty="0" err="1">
                <a:latin typeface="微软雅黑"/>
                <a:ea typeface="微软雅黑"/>
                <a:cs typeface="微软雅黑"/>
              </a:rPr>
              <a:t>ToA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TDoA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都需要接收端特殊装置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基于信号强度测距的定位直接利用无线通信的射频信号定位，</a:t>
            </a:r>
            <a:r>
              <a:rPr lang="zh-CN" altLang="en-US" u="sng" dirty="0">
                <a:latin typeface="微软雅黑"/>
                <a:ea typeface="微软雅黑"/>
                <a:cs typeface="微软雅黑"/>
              </a:rPr>
              <a:t>不需要额外设备</a:t>
            </a:r>
            <a:endParaRPr lang="en-US" altLang="zh-CN" u="sng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原理：信号强度随传播距离衰减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问题：理想公式实际难以应用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基于信号强度测距的定位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42473"/>
              </p:ext>
            </p:extLst>
          </p:nvPr>
        </p:nvGraphicFramePr>
        <p:xfrm>
          <a:off x="3557052" y="3680294"/>
          <a:ext cx="22193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73200" imgH="469900" progId="Equation.3">
                  <p:embed/>
                </p:oleObj>
              </mc:Choice>
              <mc:Fallback>
                <p:oleObj name="公式" r:id="rId2" imgW="1473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052" y="3680294"/>
                        <a:ext cx="221932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411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7" descr="说明: http://tns.thss.tsinghua.edu.cn/PosX/images/support5-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50" y="1639862"/>
            <a:ext cx="2658100" cy="453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825625"/>
            <a:ext cx="417517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解决方法：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将信号强度特征看做“指纹”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预先布置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N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个参考节点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测出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N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个参考节点信号的强度，得到一个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N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维向量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事先测出区域中每个位置的特征向量（“指纹”）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将目标测出的特征向量和</a:t>
            </a:r>
            <a:r>
              <a:rPr lang="en-US" altLang="en-US" dirty="0" err="1">
                <a:latin typeface="微软雅黑"/>
                <a:ea typeface="微软雅黑"/>
                <a:cs typeface="微软雅黑"/>
              </a:rPr>
              <a:t>特征向量数据库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比对，找出最相似指纹对应的位置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endParaRPr lang="zh-CN" altLang="en-US" sz="24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缺点：不能应对动态变化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基于信号特征的定位</a:t>
            </a:r>
          </a:p>
        </p:txBody>
      </p:sp>
    </p:spTree>
    <p:extLst>
      <p:ext uri="{BB962C8B-B14F-4D97-AF65-F5344CB8AC3E}">
        <p14:creationId xmlns:p14="http://schemas.microsoft.com/office/powerpoint/2010/main" val="1833549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4524" y="1825624"/>
            <a:ext cx="37944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右图</a:t>
            </a:r>
            <a:r>
              <a:rPr lang="zh-CN" altLang="zh-CN" dirty="0"/>
              <a:t>以雷达图的形式呈现了空间中某个位置上的</a:t>
            </a:r>
            <a:r>
              <a:rPr lang="en-US" altLang="zh-CN" dirty="0"/>
              <a:t>RSS</a:t>
            </a:r>
            <a:r>
              <a:rPr lang="zh-CN" altLang="en-US" dirty="0"/>
              <a:t>特征向量。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在这个位置上可以扫描到一系列</a:t>
            </a:r>
            <a:r>
              <a:rPr lang="en-US" altLang="zh-CN" dirty="0"/>
              <a:t>Wi-Fi AP</a:t>
            </a:r>
            <a:r>
              <a:rPr lang="zh-CN" altLang="zh-CN" dirty="0"/>
              <a:t>，有些</a:t>
            </a:r>
            <a:r>
              <a:rPr lang="en-US" altLang="zh-CN" dirty="0"/>
              <a:t>AP</a:t>
            </a:r>
            <a:r>
              <a:rPr lang="zh-CN" altLang="zh-CN" dirty="0"/>
              <a:t>的信号强，另一些</a:t>
            </a:r>
            <a:r>
              <a:rPr lang="en-US" altLang="zh-CN" dirty="0"/>
              <a:t>AP</a:t>
            </a:r>
            <a:r>
              <a:rPr lang="zh-CN" altLang="zh-CN" dirty="0"/>
              <a:t>的信号弱。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基于信号特征的定位</a:t>
            </a:r>
            <a:endParaRPr lang="zh-CN" altLang="en-US" dirty="0"/>
          </a:p>
        </p:txBody>
      </p:sp>
      <p:pic>
        <p:nvPicPr>
          <p:cNvPr id="11266" name="图片 5" descr="说明: http://58.205.208.74/images/projects/posx/support1-3-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70" y="2430718"/>
            <a:ext cx="3728080" cy="279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636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2140174"/>
            <a:ext cx="3621481" cy="4351338"/>
          </a:xfrm>
        </p:spPr>
        <p:txBody>
          <a:bodyPr/>
          <a:lstStyle/>
          <a:p>
            <a:r>
              <a:rPr lang="zh-CN" altLang="en-US" dirty="0"/>
              <a:t>定位时，根据当前位置的无线信号指纹，在指纹数据库中寻找最相似的指纹及其对应的位置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移动端实时显示当前位置以及历史移动轨迹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基于信号特征的定位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"/>
          <a:stretch/>
        </p:blipFill>
        <p:spPr>
          <a:xfrm>
            <a:off x="4351584" y="2165298"/>
            <a:ext cx="4212732" cy="317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73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LANDMARC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：基于信号特征的</a:t>
            </a:r>
            <a:r>
              <a:rPr lang="zh-CN" altLang="en-US" u="sng" dirty="0">
                <a:latin typeface="微软雅黑"/>
                <a:ea typeface="微软雅黑"/>
                <a:cs typeface="微软雅黑"/>
              </a:rPr>
              <a:t>动态定位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方法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除了信号发送源，再布置一系列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RFID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标签作为参考标志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每个标志随时记录自己收到的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RSS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信号强度特征向量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将目标测得的信号特征向量与参考标志此时的特征向量进行比对，确定位置，误差在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1m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范围以内</a:t>
            </a:r>
          </a:p>
          <a:p>
            <a:pPr>
              <a:lnSpc>
                <a:spcPct val="100000"/>
              </a:lnSpc>
            </a:pPr>
            <a:r>
              <a:rPr lang="en-US" altLang="zh-CN" dirty="0" err="1">
                <a:latin typeface="微软雅黑"/>
                <a:ea typeface="微软雅黑"/>
                <a:cs typeface="微软雅黑"/>
              </a:rPr>
              <a:t>LiFS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：基于群智感知的非现场勘测定位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通过集成在智能手机上的运动传感器捕捉用户的运动信息，将原本互相独立的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RSS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指纹关联到一起，进而形成高维的指纹空间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将原始的楼层平面图变换为高维空间中的无应力平面图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通过匹配指纹空间和无应力平面图，得到指纹的位置信息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无需用户主动参与，成功取消人工勘测环节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基于信号特征的定位</a:t>
            </a:r>
          </a:p>
        </p:txBody>
      </p:sp>
    </p:spTree>
    <p:extLst>
      <p:ext uri="{BB962C8B-B14F-4D97-AF65-F5344CB8AC3E}">
        <p14:creationId xmlns:p14="http://schemas.microsoft.com/office/powerpoint/2010/main" val="81341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D0D0D"/>
                </a:solidFill>
              </a:rPr>
              <a:t>4.1 </a:t>
            </a:r>
            <a:r>
              <a:rPr kumimoji="1" lang="zh-CN" altLang="en-US" dirty="0">
                <a:solidFill>
                  <a:srgbClr val="0D0D0D"/>
                </a:solidFill>
              </a:rPr>
              <a:t>基于位置的服务</a:t>
            </a:r>
            <a:endParaRPr kumimoji="1" lang="en-US" altLang="zh-CN" dirty="0">
              <a:solidFill>
                <a:srgbClr val="0D0D0D"/>
              </a:solidFill>
            </a:endParaRPr>
          </a:p>
          <a:p>
            <a:pPr lvl="1"/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4.2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定位系统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4.3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定位方法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zh-CN" sz="2800" dirty="0">
                <a:solidFill>
                  <a:srgbClr val="C00000"/>
                </a:solidFill>
              </a:rPr>
              <a:t>4</a:t>
            </a:r>
            <a:r>
              <a:rPr kumimoji="1" lang="en-US" altLang="zh-CN" sz="2800" dirty="0">
                <a:solidFill>
                  <a:srgbClr val="C00000"/>
                </a:solidFill>
              </a:rPr>
              <a:t>.4 </a:t>
            </a:r>
            <a:r>
              <a:rPr kumimoji="1" lang="zh-CN" altLang="en-US" sz="2800" dirty="0">
                <a:solidFill>
                  <a:srgbClr val="C00000"/>
                </a:solidFill>
              </a:rPr>
              <a:t>物联网环境下定位技术的新挑战和发展前景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2965762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网络异构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接入物联网的设备五花八门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连接起来的网络各自不同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→如何让不同的设备在不同的网络下准确定位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新型定位技术：网络定位</a:t>
            </a:r>
          </a:p>
          <a:p>
            <a:pPr lvl="2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适用于无线传感网、自组织网络</a:t>
            </a:r>
          </a:p>
          <a:p>
            <a:pPr lvl="2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通过少量位置已知节点，定位出全网络节点的位置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物联网环境下定位技术的</a:t>
            </a:r>
            <a:br>
              <a:rPr kumimoji="1" lang="en-US" altLang="zh-CN" dirty="0"/>
            </a:br>
            <a:r>
              <a:rPr kumimoji="1" lang="en-US" altLang="zh-CN" dirty="0"/>
              <a:t>		</a:t>
            </a:r>
            <a:r>
              <a:rPr kumimoji="1" lang="zh-CN" altLang="en-US" dirty="0"/>
              <a:t>新挑战和发展前景</a:t>
            </a: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1485900" y="4508019"/>
            <a:ext cx="6865039" cy="1886432"/>
            <a:chOff x="431" y="2789"/>
            <a:chExt cx="5207" cy="1503"/>
          </a:xfrm>
        </p:grpSpPr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462" y="3302"/>
              <a:ext cx="94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1" y="2789"/>
              <a:ext cx="94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775" y="2789"/>
              <a:ext cx="94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1150" y="3046"/>
              <a:ext cx="94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525" y="3559"/>
              <a:ext cx="94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806" y="3192"/>
              <a:ext cx="94" cy="11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588" y="3486"/>
              <a:ext cx="94" cy="10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994" y="4182"/>
              <a:ext cx="94" cy="11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369" y="2936"/>
              <a:ext cx="94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775" y="3779"/>
              <a:ext cx="94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1213" y="3999"/>
              <a:ext cx="94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1901" y="3486"/>
              <a:ext cx="94" cy="1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19" name="Oval 26"/>
            <p:cNvSpPr>
              <a:spLocks noChangeArrowheads="1"/>
            </p:cNvSpPr>
            <p:nvPr/>
          </p:nvSpPr>
          <p:spPr bwMode="auto">
            <a:xfrm>
              <a:off x="1182" y="3229"/>
              <a:ext cx="94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20" name="Oval 27"/>
            <p:cNvSpPr>
              <a:spLocks noChangeArrowheads="1"/>
            </p:cNvSpPr>
            <p:nvPr/>
          </p:nvSpPr>
          <p:spPr bwMode="auto">
            <a:xfrm>
              <a:off x="1776" y="2936"/>
              <a:ext cx="94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21" name="Oval 28"/>
            <p:cNvSpPr>
              <a:spLocks noChangeArrowheads="1"/>
            </p:cNvSpPr>
            <p:nvPr/>
          </p:nvSpPr>
          <p:spPr bwMode="auto">
            <a:xfrm>
              <a:off x="1495" y="3999"/>
              <a:ext cx="93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22" name="Oval 29"/>
            <p:cNvSpPr>
              <a:spLocks noChangeArrowheads="1"/>
            </p:cNvSpPr>
            <p:nvPr/>
          </p:nvSpPr>
          <p:spPr bwMode="auto">
            <a:xfrm>
              <a:off x="1025" y="3486"/>
              <a:ext cx="94" cy="1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1870" y="3266"/>
              <a:ext cx="94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24" name="Oval 31"/>
            <p:cNvSpPr>
              <a:spLocks noChangeArrowheads="1"/>
            </p:cNvSpPr>
            <p:nvPr/>
          </p:nvSpPr>
          <p:spPr bwMode="auto">
            <a:xfrm>
              <a:off x="1714" y="3815"/>
              <a:ext cx="93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1995" y="3925"/>
              <a:ext cx="94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2245" y="3449"/>
              <a:ext cx="94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27" name="Oval 34"/>
            <p:cNvSpPr>
              <a:spLocks noChangeArrowheads="1"/>
            </p:cNvSpPr>
            <p:nvPr/>
          </p:nvSpPr>
          <p:spPr bwMode="auto">
            <a:xfrm>
              <a:off x="2120" y="3595"/>
              <a:ext cx="94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2527" y="2936"/>
              <a:ext cx="94" cy="11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29" name="Oval 36"/>
            <p:cNvSpPr>
              <a:spLocks noChangeArrowheads="1"/>
            </p:cNvSpPr>
            <p:nvPr/>
          </p:nvSpPr>
          <p:spPr bwMode="auto">
            <a:xfrm>
              <a:off x="2277" y="3119"/>
              <a:ext cx="93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30" name="Oval 37"/>
            <p:cNvSpPr>
              <a:spLocks noChangeArrowheads="1"/>
            </p:cNvSpPr>
            <p:nvPr/>
          </p:nvSpPr>
          <p:spPr bwMode="auto">
            <a:xfrm>
              <a:off x="2840" y="2826"/>
              <a:ext cx="93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31" name="Oval 38"/>
            <p:cNvSpPr>
              <a:spLocks noChangeArrowheads="1"/>
            </p:cNvSpPr>
            <p:nvPr/>
          </p:nvSpPr>
          <p:spPr bwMode="auto">
            <a:xfrm>
              <a:off x="2026" y="3009"/>
              <a:ext cx="94" cy="11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32" name="Oval 39"/>
            <p:cNvSpPr>
              <a:spLocks noChangeArrowheads="1"/>
            </p:cNvSpPr>
            <p:nvPr/>
          </p:nvSpPr>
          <p:spPr bwMode="auto">
            <a:xfrm>
              <a:off x="2683" y="3962"/>
              <a:ext cx="94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33" name="Oval 40"/>
            <p:cNvSpPr>
              <a:spLocks noChangeArrowheads="1"/>
            </p:cNvSpPr>
            <p:nvPr/>
          </p:nvSpPr>
          <p:spPr bwMode="auto">
            <a:xfrm>
              <a:off x="2808" y="3449"/>
              <a:ext cx="94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sp>
          <p:nvSpPr>
            <p:cNvPr id="34" name="Oval 41"/>
            <p:cNvSpPr>
              <a:spLocks noChangeArrowheads="1"/>
            </p:cNvSpPr>
            <p:nvPr/>
          </p:nvSpPr>
          <p:spPr bwMode="auto">
            <a:xfrm>
              <a:off x="3121" y="3669"/>
              <a:ext cx="94" cy="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 sz="2800">
                <a:latin typeface="Verdana" panose="020B0604030504040204" pitchFamily="34" charset="0"/>
              </a:endParaRPr>
            </a:p>
          </p:txBody>
        </p:sp>
        <p:cxnSp>
          <p:nvCxnSpPr>
            <p:cNvPr id="35" name="AutoShape 42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525" y="2844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43"/>
            <p:cNvCxnSpPr>
              <a:cxnSpLocks noChangeShapeType="1"/>
              <a:stCxn id="8" idx="4"/>
              <a:endCxn id="7" idx="0"/>
            </p:cNvCxnSpPr>
            <p:nvPr/>
          </p:nvCxnSpPr>
          <p:spPr bwMode="auto">
            <a:xfrm>
              <a:off x="478" y="2899"/>
              <a:ext cx="31" cy="4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44"/>
            <p:cNvCxnSpPr>
              <a:cxnSpLocks noChangeShapeType="1"/>
              <a:stCxn id="8" idx="5"/>
              <a:endCxn id="12" idx="1"/>
            </p:cNvCxnSpPr>
            <p:nvPr/>
          </p:nvCxnSpPr>
          <p:spPr bwMode="auto">
            <a:xfrm>
              <a:off x="511" y="2883"/>
              <a:ext cx="309" cy="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45"/>
            <p:cNvCxnSpPr>
              <a:cxnSpLocks noChangeShapeType="1"/>
              <a:stCxn id="7" idx="4"/>
              <a:endCxn id="11" idx="1"/>
            </p:cNvCxnSpPr>
            <p:nvPr/>
          </p:nvCxnSpPr>
          <p:spPr bwMode="auto">
            <a:xfrm>
              <a:off x="509" y="3412"/>
              <a:ext cx="30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46"/>
            <p:cNvCxnSpPr>
              <a:cxnSpLocks noChangeShapeType="1"/>
              <a:stCxn id="7" idx="6"/>
              <a:endCxn id="12" idx="3"/>
            </p:cNvCxnSpPr>
            <p:nvPr/>
          </p:nvCxnSpPr>
          <p:spPr bwMode="auto">
            <a:xfrm flipV="1">
              <a:off x="556" y="3286"/>
              <a:ext cx="26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47"/>
            <p:cNvCxnSpPr>
              <a:cxnSpLocks noChangeShapeType="1"/>
              <a:stCxn id="12" idx="5"/>
              <a:endCxn id="22" idx="1"/>
            </p:cNvCxnSpPr>
            <p:nvPr/>
          </p:nvCxnSpPr>
          <p:spPr bwMode="auto">
            <a:xfrm>
              <a:off x="887" y="3286"/>
              <a:ext cx="152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8"/>
            <p:cNvCxnSpPr>
              <a:cxnSpLocks noChangeShapeType="1"/>
              <a:stCxn id="22" idx="3"/>
              <a:endCxn id="16" idx="7"/>
            </p:cNvCxnSpPr>
            <p:nvPr/>
          </p:nvCxnSpPr>
          <p:spPr bwMode="auto">
            <a:xfrm flipH="1">
              <a:off x="855" y="3579"/>
              <a:ext cx="184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49"/>
            <p:cNvCxnSpPr>
              <a:cxnSpLocks noChangeShapeType="1"/>
              <a:stCxn id="11" idx="5"/>
              <a:endCxn id="16" idx="1"/>
            </p:cNvCxnSpPr>
            <p:nvPr/>
          </p:nvCxnSpPr>
          <p:spPr bwMode="auto">
            <a:xfrm>
              <a:off x="605" y="3653"/>
              <a:ext cx="184" cy="1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50"/>
            <p:cNvCxnSpPr>
              <a:cxnSpLocks noChangeShapeType="1"/>
              <a:stCxn id="22" idx="7"/>
              <a:endCxn id="19" idx="4"/>
            </p:cNvCxnSpPr>
            <p:nvPr/>
          </p:nvCxnSpPr>
          <p:spPr bwMode="auto">
            <a:xfrm flipV="1">
              <a:off x="1105" y="3339"/>
              <a:ext cx="124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51"/>
            <p:cNvCxnSpPr>
              <a:cxnSpLocks noChangeShapeType="1"/>
              <a:stCxn id="12" idx="6"/>
              <a:endCxn id="19" idx="2"/>
            </p:cNvCxnSpPr>
            <p:nvPr/>
          </p:nvCxnSpPr>
          <p:spPr bwMode="auto">
            <a:xfrm>
              <a:off x="900" y="3247"/>
              <a:ext cx="282" cy="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52"/>
            <p:cNvCxnSpPr>
              <a:cxnSpLocks noChangeShapeType="1"/>
              <a:stCxn id="10" idx="4"/>
              <a:endCxn id="19" idx="0"/>
            </p:cNvCxnSpPr>
            <p:nvPr/>
          </p:nvCxnSpPr>
          <p:spPr bwMode="auto">
            <a:xfrm>
              <a:off x="1197" y="3156"/>
              <a:ext cx="32" cy="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53"/>
            <p:cNvCxnSpPr>
              <a:cxnSpLocks noChangeShapeType="1"/>
              <a:stCxn id="12" idx="7"/>
              <a:endCxn id="10" idx="3"/>
            </p:cNvCxnSpPr>
            <p:nvPr/>
          </p:nvCxnSpPr>
          <p:spPr bwMode="auto">
            <a:xfrm flipV="1">
              <a:off x="887" y="3140"/>
              <a:ext cx="277" cy="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54"/>
            <p:cNvCxnSpPr>
              <a:cxnSpLocks noChangeShapeType="1"/>
              <a:stCxn id="10" idx="6"/>
              <a:endCxn id="15" idx="3"/>
            </p:cNvCxnSpPr>
            <p:nvPr/>
          </p:nvCxnSpPr>
          <p:spPr bwMode="auto">
            <a:xfrm flipV="1">
              <a:off x="1244" y="3030"/>
              <a:ext cx="139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55"/>
            <p:cNvCxnSpPr>
              <a:cxnSpLocks noChangeShapeType="1"/>
              <a:stCxn id="15" idx="6"/>
              <a:endCxn id="20" idx="2"/>
            </p:cNvCxnSpPr>
            <p:nvPr/>
          </p:nvCxnSpPr>
          <p:spPr bwMode="auto">
            <a:xfrm>
              <a:off x="1463" y="2991"/>
              <a:ext cx="3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56"/>
            <p:cNvCxnSpPr>
              <a:cxnSpLocks noChangeShapeType="1"/>
              <a:stCxn id="19" idx="7"/>
              <a:endCxn id="15" idx="3"/>
            </p:cNvCxnSpPr>
            <p:nvPr/>
          </p:nvCxnSpPr>
          <p:spPr bwMode="auto">
            <a:xfrm flipV="1">
              <a:off x="1262" y="3030"/>
              <a:ext cx="121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57"/>
            <p:cNvCxnSpPr>
              <a:cxnSpLocks noChangeShapeType="1"/>
              <a:stCxn id="20" idx="6"/>
              <a:endCxn id="31" idx="2"/>
            </p:cNvCxnSpPr>
            <p:nvPr/>
          </p:nvCxnSpPr>
          <p:spPr bwMode="auto">
            <a:xfrm>
              <a:off x="1870" y="2991"/>
              <a:ext cx="156" cy="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58"/>
            <p:cNvCxnSpPr>
              <a:cxnSpLocks noChangeShapeType="1"/>
              <a:stCxn id="31" idx="3"/>
              <a:endCxn id="23" idx="0"/>
            </p:cNvCxnSpPr>
            <p:nvPr/>
          </p:nvCxnSpPr>
          <p:spPr bwMode="auto">
            <a:xfrm flipH="1">
              <a:off x="1917" y="3103"/>
              <a:ext cx="123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59"/>
            <p:cNvCxnSpPr>
              <a:cxnSpLocks noChangeShapeType="1"/>
              <a:stCxn id="20" idx="4"/>
              <a:endCxn id="23" idx="0"/>
            </p:cNvCxnSpPr>
            <p:nvPr/>
          </p:nvCxnSpPr>
          <p:spPr bwMode="auto">
            <a:xfrm>
              <a:off x="1823" y="3046"/>
              <a:ext cx="94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60"/>
            <p:cNvCxnSpPr>
              <a:cxnSpLocks noChangeShapeType="1"/>
              <a:stCxn id="31" idx="6"/>
              <a:endCxn id="29" idx="1"/>
            </p:cNvCxnSpPr>
            <p:nvPr/>
          </p:nvCxnSpPr>
          <p:spPr bwMode="auto">
            <a:xfrm>
              <a:off x="2120" y="3064"/>
              <a:ext cx="170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61"/>
            <p:cNvCxnSpPr>
              <a:cxnSpLocks noChangeShapeType="1"/>
              <a:stCxn id="23" idx="6"/>
              <a:endCxn id="29" idx="3"/>
            </p:cNvCxnSpPr>
            <p:nvPr/>
          </p:nvCxnSpPr>
          <p:spPr bwMode="auto">
            <a:xfrm flipV="1">
              <a:off x="1964" y="3213"/>
              <a:ext cx="326" cy="1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62"/>
            <p:cNvCxnSpPr>
              <a:cxnSpLocks noChangeShapeType="1"/>
              <a:stCxn id="23" idx="4"/>
              <a:endCxn id="18" idx="0"/>
            </p:cNvCxnSpPr>
            <p:nvPr/>
          </p:nvCxnSpPr>
          <p:spPr bwMode="auto">
            <a:xfrm>
              <a:off x="1917" y="3376"/>
              <a:ext cx="31" cy="1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63"/>
            <p:cNvCxnSpPr>
              <a:cxnSpLocks noChangeShapeType="1"/>
              <a:stCxn id="23" idx="3"/>
              <a:endCxn id="13" idx="7"/>
            </p:cNvCxnSpPr>
            <p:nvPr/>
          </p:nvCxnSpPr>
          <p:spPr bwMode="auto">
            <a:xfrm flipH="1">
              <a:off x="1669" y="3359"/>
              <a:ext cx="215" cy="1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64"/>
            <p:cNvCxnSpPr>
              <a:cxnSpLocks noChangeShapeType="1"/>
              <a:stCxn id="18" idx="4"/>
              <a:endCxn id="24" idx="7"/>
            </p:cNvCxnSpPr>
            <p:nvPr/>
          </p:nvCxnSpPr>
          <p:spPr bwMode="auto">
            <a:xfrm flipH="1">
              <a:off x="1794" y="3595"/>
              <a:ext cx="154" cy="2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65"/>
            <p:cNvCxnSpPr>
              <a:cxnSpLocks noChangeShapeType="1"/>
              <a:stCxn id="13" idx="5"/>
              <a:endCxn id="24" idx="0"/>
            </p:cNvCxnSpPr>
            <p:nvPr/>
          </p:nvCxnSpPr>
          <p:spPr bwMode="auto">
            <a:xfrm>
              <a:off x="1669" y="3579"/>
              <a:ext cx="91" cy="2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66"/>
            <p:cNvCxnSpPr>
              <a:cxnSpLocks noChangeShapeType="1"/>
              <a:stCxn id="13" idx="6"/>
              <a:endCxn id="18" idx="2"/>
            </p:cNvCxnSpPr>
            <p:nvPr/>
          </p:nvCxnSpPr>
          <p:spPr bwMode="auto">
            <a:xfrm>
              <a:off x="1682" y="3540"/>
              <a:ext cx="21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67"/>
            <p:cNvCxnSpPr>
              <a:cxnSpLocks noChangeShapeType="1"/>
              <a:stCxn id="24" idx="3"/>
              <a:endCxn id="21" idx="7"/>
            </p:cNvCxnSpPr>
            <p:nvPr/>
          </p:nvCxnSpPr>
          <p:spPr bwMode="auto">
            <a:xfrm flipH="1">
              <a:off x="1575" y="3909"/>
              <a:ext cx="152" cy="1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68"/>
            <p:cNvCxnSpPr>
              <a:cxnSpLocks noChangeShapeType="1"/>
              <a:stCxn id="17" idx="6"/>
              <a:endCxn id="21" idx="2"/>
            </p:cNvCxnSpPr>
            <p:nvPr/>
          </p:nvCxnSpPr>
          <p:spPr bwMode="auto">
            <a:xfrm>
              <a:off x="1307" y="4054"/>
              <a:ext cx="1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69"/>
            <p:cNvCxnSpPr>
              <a:cxnSpLocks noChangeShapeType="1"/>
              <a:stCxn id="14" idx="7"/>
              <a:endCxn id="17" idx="2"/>
            </p:cNvCxnSpPr>
            <p:nvPr/>
          </p:nvCxnSpPr>
          <p:spPr bwMode="auto">
            <a:xfrm flipV="1">
              <a:off x="1074" y="4054"/>
              <a:ext cx="139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70"/>
            <p:cNvCxnSpPr>
              <a:cxnSpLocks noChangeShapeType="1"/>
              <a:stCxn id="16" idx="4"/>
              <a:endCxn id="14" idx="1"/>
            </p:cNvCxnSpPr>
            <p:nvPr/>
          </p:nvCxnSpPr>
          <p:spPr bwMode="auto">
            <a:xfrm>
              <a:off x="822" y="3889"/>
              <a:ext cx="186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71"/>
            <p:cNvCxnSpPr>
              <a:cxnSpLocks noChangeShapeType="1"/>
              <a:stCxn id="18" idx="6"/>
              <a:endCxn id="27" idx="1"/>
            </p:cNvCxnSpPr>
            <p:nvPr/>
          </p:nvCxnSpPr>
          <p:spPr bwMode="auto">
            <a:xfrm>
              <a:off x="1995" y="3540"/>
              <a:ext cx="139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72"/>
            <p:cNvCxnSpPr>
              <a:cxnSpLocks noChangeShapeType="1"/>
              <a:stCxn id="24" idx="5"/>
              <a:endCxn id="25" idx="2"/>
            </p:cNvCxnSpPr>
            <p:nvPr/>
          </p:nvCxnSpPr>
          <p:spPr bwMode="auto">
            <a:xfrm>
              <a:off x="1794" y="3909"/>
              <a:ext cx="201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73"/>
            <p:cNvCxnSpPr>
              <a:cxnSpLocks noChangeShapeType="1"/>
              <a:stCxn id="18" idx="5"/>
              <a:endCxn id="25" idx="0"/>
            </p:cNvCxnSpPr>
            <p:nvPr/>
          </p:nvCxnSpPr>
          <p:spPr bwMode="auto">
            <a:xfrm>
              <a:off x="1981" y="3579"/>
              <a:ext cx="6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74"/>
            <p:cNvCxnSpPr>
              <a:cxnSpLocks noChangeShapeType="1"/>
              <a:stCxn id="24" idx="6"/>
              <a:endCxn id="27" idx="3"/>
            </p:cNvCxnSpPr>
            <p:nvPr/>
          </p:nvCxnSpPr>
          <p:spPr bwMode="auto">
            <a:xfrm flipV="1">
              <a:off x="1807" y="3689"/>
              <a:ext cx="327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75"/>
            <p:cNvCxnSpPr>
              <a:cxnSpLocks noChangeShapeType="1"/>
              <a:stCxn id="27" idx="3"/>
              <a:endCxn id="25" idx="7"/>
            </p:cNvCxnSpPr>
            <p:nvPr/>
          </p:nvCxnSpPr>
          <p:spPr bwMode="auto">
            <a:xfrm flipH="1">
              <a:off x="2075" y="3689"/>
              <a:ext cx="59" cy="2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76"/>
            <p:cNvCxnSpPr>
              <a:cxnSpLocks noChangeShapeType="1"/>
              <a:stCxn id="18" idx="7"/>
              <a:endCxn id="26" idx="2"/>
            </p:cNvCxnSpPr>
            <p:nvPr/>
          </p:nvCxnSpPr>
          <p:spPr bwMode="auto">
            <a:xfrm>
              <a:off x="1981" y="3502"/>
              <a:ext cx="26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77"/>
            <p:cNvCxnSpPr>
              <a:cxnSpLocks noChangeShapeType="1"/>
              <a:stCxn id="23" idx="5"/>
              <a:endCxn id="26" idx="1"/>
            </p:cNvCxnSpPr>
            <p:nvPr/>
          </p:nvCxnSpPr>
          <p:spPr bwMode="auto">
            <a:xfrm>
              <a:off x="1950" y="3359"/>
              <a:ext cx="309" cy="1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78"/>
            <p:cNvCxnSpPr>
              <a:cxnSpLocks noChangeShapeType="1"/>
              <a:stCxn id="29" idx="4"/>
              <a:endCxn id="26" idx="0"/>
            </p:cNvCxnSpPr>
            <p:nvPr/>
          </p:nvCxnSpPr>
          <p:spPr bwMode="auto">
            <a:xfrm flipH="1">
              <a:off x="2292" y="3229"/>
              <a:ext cx="31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79"/>
            <p:cNvCxnSpPr>
              <a:cxnSpLocks noChangeShapeType="1"/>
              <a:stCxn id="27" idx="7"/>
              <a:endCxn id="26" idx="3"/>
            </p:cNvCxnSpPr>
            <p:nvPr/>
          </p:nvCxnSpPr>
          <p:spPr bwMode="auto">
            <a:xfrm flipV="1">
              <a:off x="2200" y="3543"/>
              <a:ext cx="59" cy="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80"/>
            <p:cNvCxnSpPr>
              <a:cxnSpLocks noChangeShapeType="1"/>
              <a:stCxn id="29" idx="6"/>
              <a:endCxn id="28" idx="3"/>
            </p:cNvCxnSpPr>
            <p:nvPr/>
          </p:nvCxnSpPr>
          <p:spPr bwMode="auto">
            <a:xfrm flipV="1">
              <a:off x="2370" y="3030"/>
              <a:ext cx="17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81"/>
            <p:cNvCxnSpPr>
              <a:cxnSpLocks noChangeShapeType="1"/>
              <a:stCxn id="28" idx="6"/>
              <a:endCxn id="30" idx="3"/>
            </p:cNvCxnSpPr>
            <p:nvPr/>
          </p:nvCxnSpPr>
          <p:spPr bwMode="auto">
            <a:xfrm flipV="1">
              <a:off x="2621" y="2920"/>
              <a:ext cx="232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82"/>
            <p:cNvCxnSpPr>
              <a:cxnSpLocks noChangeShapeType="1"/>
              <a:stCxn id="33" idx="5"/>
              <a:endCxn id="34" idx="1"/>
            </p:cNvCxnSpPr>
            <p:nvPr/>
          </p:nvCxnSpPr>
          <p:spPr bwMode="auto">
            <a:xfrm>
              <a:off x="2889" y="3543"/>
              <a:ext cx="246" cy="1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83"/>
            <p:cNvCxnSpPr>
              <a:cxnSpLocks noChangeShapeType="1"/>
              <a:stCxn id="32" idx="7"/>
              <a:endCxn id="34" idx="3"/>
            </p:cNvCxnSpPr>
            <p:nvPr/>
          </p:nvCxnSpPr>
          <p:spPr bwMode="auto">
            <a:xfrm flipV="1">
              <a:off x="2763" y="3763"/>
              <a:ext cx="372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84"/>
            <p:cNvCxnSpPr>
              <a:cxnSpLocks noChangeShapeType="1"/>
              <a:stCxn id="14" idx="6"/>
              <a:endCxn id="21" idx="3"/>
            </p:cNvCxnSpPr>
            <p:nvPr/>
          </p:nvCxnSpPr>
          <p:spPr bwMode="auto">
            <a:xfrm flipV="1">
              <a:off x="1088" y="4093"/>
              <a:ext cx="42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85"/>
            <p:cNvCxnSpPr>
              <a:cxnSpLocks noChangeShapeType="1"/>
              <a:stCxn id="13" idx="4"/>
              <a:endCxn id="21" idx="7"/>
            </p:cNvCxnSpPr>
            <p:nvPr/>
          </p:nvCxnSpPr>
          <p:spPr bwMode="auto">
            <a:xfrm flipH="1">
              <a:off x="1575" y="3595"/>
              <a:ext cx="60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86"/>
            <p:cNvCxnSpPr>
              <a:cxnSpLocks noChangeShapeType="1"/>
              <a:stCxn id="31" idx="5"/>
              <a:endCxn id="26" idx="1"/>
            </p:cNvCxnSpPr>
            <p:nvPr/>
          </p:nvCxnSpPr>
          <p:spPr bwMode="auto">
            <a:xfrm>
              <a:off x="2106" y="3103"/>
              <a:ext cx="153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0" name="Group 87"/>
            <p:cNvGrpSpPr>
              <a:grpSpLocks/>
            </p:cNvGrpSpPr>
            <p:nvPr/>
          </p:nvGrpSpPr>
          <p:grpSpPr bwMode="auto">
            <a:xfrm>
              <a:off x="3334" y="2815"/>
              <a:ext cx="2304" cy="730"/>
              <a:chOff x="240" y="3552"/>
              <a:chExt cx="2304" cy="730"/>
            </a:xfrm>
          </p:grpSpPr>
          <p:sp>
            <p:nvSpPr>
              <p:cNvPr id="81" name="Oval 88"/>
              <p:cNvSpPr>
                <a:spLocks noChangeArrowheads="1"/>
              </p:cNvSpPr>
              <p:nvPr/>
            </p:nvSpPr>
            <p:spPr bwMode="auto">
              <a:xfrm>
                <a:off x="384" y="3600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" name="Oval 89"/>
              <p:cNvSpPr>
                <a:spLocks noChangeArrowheads="1"/>
              </p:cNvSpPr>
              <p:nvPr/>
            </p:nvSpPr>
            <p:spPr bwMode="auto">
              <a:xfrm>
                <a:off x="384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3" name="Line 90"/>
              <p:cNvSpPr>
                <a:spLocks noChangeShapeType="1"/>
              </p:cNvSpPr>
              <p:nvPr/>
            </p:nvSpPr>
            <p:spPr bwMode="auto">
              <a:xfrm>
                <a:off x="288" y="41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Text Box 91"/>
              <p:cNvSpPr txBox="1">
                <a:spLocks noChangeArrowheads="1"/>
              </p:cNvSpPr>
              <p:nvPr/>
            </p:nvSpPr>
            <p:spPr bwMode="auto">
              <a:xfrm>
                <a:off x="624" y="3552"/>
                <a:ext cx="1074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1600" dirty="0">
                    <a:latin typeface="Times New Roman" panose="02020603050405020304" pitchFamily="18" charset="0"/>
                  </a:rPr>
                  <a:t>位置已知节点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Text Box 92"/>
              <p:cNvSpPr txBox="1">
                <a:spLocks noChangeArrowheads="1"/>
              </p:cNvSpPr>
              <p:nvPr/>
            </p:nvSpPr>
            <p:spPr bwMode="auto">
              <a:xfrm>
                <a:off x="614" y="3783"/>
                <a:ext cx="1074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1600" dirty="0">
                    <a:latin typeface="Times New Roman" panose="02020603050405020304" pitchFamily="18" charset="0"/>
                  </a:rPr>
                  <a:t>位置未知节点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" name="Text Box 93"/>
              <p:cNvSpPr txBox="1">
                <a:spLocks noChangeArrowheads="1"/>
              </p:cNvSpPr>
              <p:nvPr/>
            </p:nvSpPr>
            <p:spPr bwMode="auto">
              <a:xfrm>
                <a:off x="624" y="4012"/>
                <a:ext cx="451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1600" dirty="0">
                    <a:latin typeface="Times New Roman" panose="02020603050405020304" pitchFamily="18" charset="0"/>
                  </a:rPr>
                  <a:t>距离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" name="Rectangle 94"/>
              <p:cNvSpPr>
                <a:spLocks noChangeArrowheads="1"/>
              </p:cNvSpPr>
              <p:nvPr/>
            </p:nvSpPr>
            <p:spPr bwMode="auto">
              <a:xfrm>
                <a:off x="240" y="3552"/>
                <a:ext cx="2304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870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环境多变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室外定位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VS.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室内定位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空旷场所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VS.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深山密林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静态场景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VS.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动态场景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高移动性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VS.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低移动性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物联网环境下定位技术的</a:t>
            </a:r>
            <a:br>
              <a:rPr kumimoji="1" lang="en-US" altLang="zh-CN" dirty="0"/>
            </a:br>
            <a:r>
              <a:rPr kumimoji="1" lang="en-US" altLang="zh-CN" dirty="0"/>
              <a:t>		</a:t>
            </a:r>
            <a:r>
              <a:rPr kumimoji="1" lang="zh-CN" altLang="en-US" dirty="0"/>
              <a:t>新挑战和发展前景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882775" y="3893820"/>
            <a:ext cx="5378450" cy="1996123"/>
            <a:chOff x="755650" y="4016058"/>
            <a:chExt cx="7632700" cy="2727325"/>
          </a:xfrm>
        </p:grpSpPr>
        <p:pic>
          <p:nvPicPr>
            <p:cNvPr id="5" name="Picture 4" descr="sensorNetworkSchem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650" y="4016058"/>
              <a:ext cx="3527425" cy="271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775" y="4046220"/>
              <a:ext cx="3457575" cy="2697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0288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信息安全与隐私保护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位置信息内涵丰富且隐私息息相关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高精度位置信息泄露的后果严重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→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如何既保证信息精度，又保护个人隐私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大规模应用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物联网时代，接入网络的设备将超过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500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亿台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→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如何应对庞大的数量增长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→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如何让定位技术为简单设备（如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RFID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标签）所用</a:t>
            </a:r>
          </a:p>
          <a:p>
            <a:pPr lvl="1">
              <a:lnSpc>
                <a:spcPct val="100000"/>
              </a:lnSpc>
            </a:pPr>
            <a:endParaRPr lang="zh-CN" altLang="en-US" sz="24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物联网环境下定位技术的</a:t>
            </a:r>
            <a:br>
              <a:rPr kumimoji="1" lang="en-US" altLang="zh-CN" dirty="0"/>
            </a:br>
            <a:r>
              <a:rPr kumimoji="1" lang="en-US" altLang="zh-CN" dirty="0"/>
              <a:t>		</a:t>
            </a:r>
            <a:r>
              <a:rPr kumimoji="1" lang="zh-CN" altLang="en-US" dirty="0"/>
              <a:t>新挑战和发展前景</a:t>
            </a:r>
          </a:p>
        </p:txBody>
      </p:sp>
    </p:spTree>
    <p:extLst>
      <p:ext uri="{BB962C8B-B14F-4D97-AF65-F5344CB8AC3E}">
        <p14:creationId xmlns:p14="http://schemas.microsoft.com/office/powerpoint/2010/main" val="421053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基于位置的服务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Wingdings" charset="0"/>
              <a:buChar char="ü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地图与导航：百度地图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Wingdings" charset="0"/>
              <a:buChar char="ü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搜索周边服务信息：大众点评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Wingdings" charset="0"/>
              <a:buChar char="ü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基于位置的社交网络：微信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位置信息与我们的生活息息相关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/>
                <a:ea typeface="微软雅黑"/>
                <a:cs typeface="微软雅黑"/>
              </a:rPr>
              <a:t>位置信息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不是单纯的“位置”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地理位置（</a:t>
            </a:r>
            <a:r>
              <a:rPr lang="zh-CN" altLang="en-US" u="sng" dirty="0">
                <a:latin typeface="微软雅黑"/>
                <a:ea typeface="微软雅黑"/>
                <a:cs typeface="微软雅黑"/>
              </a:rPr>
              <a:t>空间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坐标）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处在该位置的时刻（</a:t>
            </a:r>
            <a:r>
              <a:rPr lang="zh-CN" altLang="en-US" u="sng" dirty="0">
                <a:latin typeface="微软雅黑"/>
                <a:ea typeface="微软雅黑"/>
                <a:cs typeface="微软雅黑"/>
              </a:rPr>
              <a:t>时间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坐标）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处在该位置的对象（</a:t>
            </a:r>
            <a:r>
              <a:rPr lang="zh-CN" altLang="en-US" u="sng" dirty="0">
                <a:latin typeface="微软雅黑"/>
                <a:ea typeface="微软雅黑"/>
                <a:cs typeface="微软雅黑"/>
              </a:rPr>
              <a:t>身份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信息）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为什么需要定位？</a:t>
            </a: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56"/>
          <a:stretch>
            <a:fillRect/>
          </a:stretch>
        </p:blipFill>
        <p:spPr bwMode="auto">
          <a:xfrm>
            <a:off x="5534314" y="2299075"/>
            <a:ext cx="3438564" cy="258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357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/>
                <a:ea typeface="微软雅黑"/>
                <a:cs typeface="微软雅黑"/>
              </a:rPr>
              <a:t>内容回顾</a:t>
            </a:r>
            <a:endParaRPr lang="en-US" altLang="zh-CN" dirty="0">
              <a:solidFill>
                <a:srgbClr val="C0000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本章介绍了位置信息的基本概念，重点讨论了三种定位系统以及三种典型的定位方法，最后探讨了</a:t>
            </a:r>
            <a:r>
              <a:rPr kumimoji="1" lang="zh-CN" altLang="en-US" sz="2000" dirty="0"/>
              <a:t>物联网环境下定位技术的新挑战和发展前景。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/>
                <a:ea typeface="微软雅黑"/>
                <a:cs typeface="微软雅黑"/>
              </a:rPr>
              <a:t>重点掌握</a:t>
            </a:r>
            <a:endParaRPr lang="en-US" altLang="zh-CN" dirty="0">
              <a:solidFill>
                <a:srgbClr val="C0000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了解位置信息的三要素。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了解</a:t>
            </a:r>
            <a:r>
              <a:rPr lang="en-US" altLang="zh-CN" sz="2000" dirty="0">
                <a:latin typeface="微软雅黑"/>
                <a:ea typeface="微软雅黑"/>
                <a:cs typeface="微软雅黑"/>
              </a:rPr>
              <a:t>GPS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的系统组成，定位原理，典型应用和优缺点。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了解蜂窝基站定位（单基站和多基站）的方法以及优缺点。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了解室内精确定位的原理和应用。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669559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/>
                <a:ea typeface="微软雅黑"/>
                <a:cs typeface="微软雅黑"/>
              </a:rPr>
              <a:t>重点掌握（续）</a:t>
            </a:r>
            <a:endParaRPr lang="en-US" altLang="zh-CN" dirty="0">
              <a:solidFill>
                <a:srgbClr val="C0000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掌握基于距离的定位中距离测量的两种方法。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掌握基于距离差的定位所采用的测量方法和位置计算方法，以及与基于距离的定位相比有何优缺点。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掌握基于信号特征的定位方法。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说明</a:t>
            </a:r>
            <a:r>
              <a:rPr kumimoji="1" lang="zh-CN" altLang="en-US" sz="2000" dirty="0"/>
              <a:t>物联网环境下定位技术的新挑战和发展前景。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222036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D0D0D"/>
                </a:solidFill>
              </a:rPr>
              <a:t>4.1 </a:t>
            </a:r>
            <a:r>
              <a:rPr kumimoji="1" lang="zh-CN" altLang="en-US" dirty="0">
                <a:solidFill>
                  <a:srgbClr val="0D0D0D"/>
                </a:solidFill>
              </a:rPr>
              <a:t>基于位置的服务</a:t>
            </a:r>
            <a:endParaRPr kumimoji="1" lang="en-US" altLang="zh-CN" dirty="0">
              <a:solidFill>
                <a:srgbClr val="0D0D0D"/>
              </a:solidFill>
            </a:endParaRPr>
          </a:p>
          <a:p>
            <a:pPr lvl="1"/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zh-CN" sz="2800" dirty="0">
                <a:solidFill>
                  <a:srgbClr val="C00000"/>
                </a:solidFill>
              </a:rPr>
              <a:t>4.2 </a:t>
            </a:r>
            <a:r>
              <a:rPr kumimoji="1" lang="zh-CN" altLang="en-US" sz="2800" dirty="0">
                <a:solidFill>
                  <a:srgbClr val="C00000"/>
                </a:solidFill>
              </a:rPr>
              <a:t>定位系统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pPr lvl="1"/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4.3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定位方法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.4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物联网环境下定位技术的新挑战和发展前景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372889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卫星定位：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GPS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蜂窝基站定位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室内精确定位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现存主流定位系统</a:t>
            </a:r>
          </a:p>
        </p:txBody>
      </p:sp>
    </p:spTree>
    <p:extLst>
      <p:ext uri="{BB962C8B-B14F-4D97-AF65-F5344CB8AC3E}">
        <p14:creationId xmlns:p14="http://schemas.microsoft.com/office/powerpoint/2010/main" val="405673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各国的卫星定位系统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美国：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GPS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俄罗斯：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GLONASS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欧盟：伽利略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中国：北斗一号（区域）、北斗二号（全球）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u="sng" dirty="0">
                <a:latin typeface="微软雅黑"/>
                <a:ea typeface="微软雅黑"/>
                <a:cs typeface="微软雅黑"/>
              </a:rPr>
              <a:t>GPS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是目前世界上最常用的</a:t>
            </a:r>
            <a:r>
              <a:rPr lang="zh-CN" altLang="en-US" u="sng" dirty="0">
                <a:latin typeface="微软雅黑"/>
                <a:ea typeface="微软雅黑"/>
                <a:cs typeface="微软雅黑"/>
              </a:rPr>
              <a:t>卫星导航系统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。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卫星定位</a:t>
            </a:r>
          </a:p>
        </p:txBody>
      </p:sp>
    </p:spTree>
    <p:extLst>
      <p:ext uri="{BB962C8B-B14F-4D97-AF65-F5344CB8AC3E}">
        <p14:creationId xmlns:p14="http://schemas.microsoft.com/office/powerpoint/2010/main" val="59984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1973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年，美国国防部开始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GPS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计划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1983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年，里根承诺将来对民间开放使用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1989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年，正式开始发射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GPS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工作卫星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1994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年，卫星组网完成，投入使用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2000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年，克林顿下令取消军用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民用定位精度的差别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GPS</a:t>
            </a:r>
            <a:r>
              <a:rPr kumimoji="1" lang="zh-CN" altLang="en-US" dirty="0"/>
              <a:t>：发展简史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660" y="4497405"/>
            <a:ext cx="3031887" cy="201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1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宇宙空间部分</a:t>
            </a:r>
          </a:p>
          <a:p>
            <a:pPr lvl="1">
              <a:lnSpc>
                <a:spcPct val="100000"/>
              </a:lnSpc>
              <a:buFont typeface="Wingdings" charset="0"/>
              <a:buChar char="ü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24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颗工作卫星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地面监控部分（全部在美国境内）</a:t>
            </a:r>
          </a:p>
          <a:p>
            <a:pPr lvl="1">
              <a:lnSpc>
                <a:spcPct val="100000"/>
              </a:lnSpc>
              <a:buFont typeface="Wingdings" charset="0"/>
              <a:buChar char="ü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个主控中心（另有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个备用）</a:t>
            </a:r>
          </a:p>
          <a:p>
            <a:pPr lvl="1">
              <a:lnSpc>
                <a:spcPct val="100000"/>
              </a:lnSpc>
              <a:buFont typeface="Wingdings" charset="0"/>
              <a:buChar char="ü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个专用地面天线</a:t>
            </a:r>
          </a:p>
          <a:p>
            <a:pPr lvl="1">
              <a:lnSpc>
                <a:spcPct val="100000"/>
              </a:lnSpc>
              <a:buFont typeface="Wingdings" charset="0"/>
              <a:buChar char="ü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6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个专用监视站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用户设备部分</a:t>
            </a:r>
          </a:p>
          <a:p>
            <a:pPr lvl="1">
              <a:lnSpc>
                <a:spcPct val="100000"/>
              </a:lnSpc>
              <a:buFont typeface="Wingdings" charset="0"/>
              <a:buChar char="ü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GPS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接收机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GPS</a:t>
            </a:r>
            <a:r>
              <a:rPr kumimoji="1" lang="zh-CN" altLang="en-US" dirty="0"/>
              <a:t>：系统结构</a:t>
            </a:r>
          </a:p>
        </p:txBody>
      </p:sp>
    </p:spTree>
    <p:extLst>
      <p:ext uri="{BB962C8B-B14F-4D97-AF65-F5344CB8AC3E}">
        <p14:creationId xmlns:p14="http://schemas.microsoft.com/office/powerpoint/2010/main" val="129778141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2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CABDF20F-D3A2-40D6-A884-136EA7892EC3}" vid="{30B80D0F-B85A-4878-85FE-822A4EBEC62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1430</TotalTime>
  <Words>2133</Words>
  <Application>Microsoft Macintosh PowerPoint</Application>
  <PresentationFormat>On-screen Show (4:3)</PresentationFormat>
  <Paragraphs>344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微软雅黑</vt:lpstr>
      <vt:lpstr>华文琥珀</vt:lpstr>
      <vt:lpstr>Arial</vt:lpstr>
      <vt:lpstr>Berlin Sans FB Demi</vt:lpstr>
      <vt:lpstr>Calibri</vt:lpstr>
      <vt:lpstr>Times New Roman</vt:lpstr>
      <vt:lpstr>Verdana</vt:lpstr>
      <vt:lpstr>Wingdings</vt:lpstr>
      <vt:lpstr>主题2</vt:lpstr>
      <vt:lpstr>公式</vt:lpstr>
      <vt:lpstr>Visio.Drawing.11</vt:lpstr>
      <vt:lpstr>Equation</vt:lpstr>
      <vt:lpstr>第4章 定位系统</vt:lpstr>
      <vt:lpstr>内容回顾</vt:lpstr>
      <vt:lpstr>本章内容</vt:lpstr>
      <vt:lpstr>为什么需要定位？</vt:lpstr>
      <vt:lpstr>本章内容</vt:lpstr>
      <vt:lpstr>现存主流定位系统</vt:lpstr>
      <vt:lpstr>卫星定位</vt:lpstr>
      <vt:lpstr>GPS：发展简史</vt:lpstr>
      <vt:lpstr>GPS：系统结构</vt:lpstr>
      <vt:lpstr>GPS：定位原理</vt:lpstr>
      <vt:lpstr>GPS：主要优缺点</vt:lpstr>
      <vt:lpstr>A-GPS（Assisted GPS）</vt:lpstr>
      <vt:lpstr>GPS典型应用：汽车导航</vt:lpstr>
      <vt:lpstr>蜂窝基站定位</vt:lpstr>
      <vt:lpstr>单基站定位法</vt:lpstr>
      <vt:lpstr>多基站定位法</vt:lpstr>
      <vt:lpstr>蜂窝基站定位：主要优缺点</vt:lpstr>
      <vt:lpstr>典型应用：紧急电话定位</vt:lpstr>
      <vt:lpstr>室内精确定位</vt:lpstr>
      <vt:lpstr>室内精确定位</vt:lpstr>
      <vt:lpstr>室内精确定位-    Wi-Fi定位</vt:lpstr>
      <vt:lpstr>典型Wi-Fi定位系统：      Skyhook</vt:lpstr>
      <vt:lpstr>本章内容</vt:lpstr>
      <vt:lpstr>定位方法</vt:lpstr>
      <vt:lpstr>基于距离的定位（ToA）</vt:lpstr>
      <vt:lpstr>基于距离的定位（ToA）</vt:lpstr>
      <vt:lpstr>基于距离的定位（ToA）</vt:lpstr>
      <vt:lpstr>基于距离的定位（ToA）</vt:lpstr>
      <vt:lpstr>基于距离差的定位（TDoA）</vt:lpstr>
      <vt:lpstr>基于距离差的定位（TDoA）</vt:lpstr>
      <vt:lpstr>基于信号强度测距的定位</vt:lpstr>
      <vt:lpstr>基于信号特征的定位</vt:lpstr>
      <vt:lpstr>基于信号特征的定位</vt:lpstr>
      <vt:lpstr>基于信号特征的定位</vt:lpstr>
      <vt:lpstr>基于信号特征的定位</vt:lpstr>
      <vt:lpstr>本章内容</vt:lpstr>
      <vt:lpstr>物联网环境下定位技术的   新挑战和发展前景</vt:lpstr>
      <vt:lpstr>物联网环境下定位技术的   新挑战和发展前景</vt:lpstr>
      <vt:lpstr>物联网环境下定位技术的   新挑战和发展前景</vt:lpstr>
      <vt:lpstr>本章小结</vt:lpstr>
      <vt:lpstr>本章小结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serenalsx</dc:creator>
  <cp:lastModifiedBy>Microsoft Office User</cp:lastModifiedBy>
  <cp:revision>210</cp:revision>
  <dcterms:created xsi:type="dcterms:W3CDTF">2013-10-08T12:56:46Z</dcterms:created>
  <dcterms:modified xsi:type="dcterms:W3CDTF">2022-09-29T01:02:04Z</dcterms:modified>
</cp:coreProperties>
</file>