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 id="2147483703" r:id="rId2"/>
  </p:sldMasterIdLst>
  <p:notesMasterIdLst>
    <p:notesMasterId r:id="rId47"/>
  </p:notesMasterIdLst>
  <p:handoutMasterIdLst>
    <p:handoutMasterId r:id="rId48"/>
  </p:handoutMasterIdLst>
  <p:sldIdLst>
    <p:sldId id="258" r:id="rId3"/>
    <p:sldId id="263" r:id="rId4"/>
    <p:sldId id="268" r:id="rId5"/>
    <p:sldId id="261" r:id="rId6"/>
    <p:sldId id="308" r:id="rId7"/>
    <p:sldId id="309" r:id="rId8"/>
    <p:sldId id="267" r:id="rId9"/>
    <p:sldId id="310" r:id="rId10"/>
    <p:sldId id="307" r:id="rId11"/>
    <p:sldId id="269" r:id="rId12"/>
    <p:sldId id="270" r:id="rId13"/>
    <p:sldId id="271" r:id="rId14"/>
    <p:sldId id="272" r:id="rId15"/>
    <p:sldId id="273" r:id="rId16"/>
    <p:sldId id="274" r:id="rId17"/>
    <p:sldId id="265" r:id="rId18"/>
    <p:sldId id="275" r:id="rId19"/>
    <p:sldId id="276" r:id="rId20"/>
    <p:sldId id="277" r:id="rId21"/>
    <p:sldId id="278" r:id="rId22"/>
    <p:sldId id="279" r:id="rId23"/>
    <p:sldId id="281" r:id="rId24"/>
    <p:sldId id="282" r:id="rId25"/>
    <p:sldId id="283" r:id="rId26"/>
    <p:sldId id="284" r:id="rId27"/>
    <p:sldId id="285" r:id="rId28"/>
    <p:sldId id="286" r:id="rId29"/>
    <p:sldId id="287" r:id="rId30"/>
    <p:sldId id="288" r:id="rId31"/>
    <p:sldId id="289" r:id="rId32"/>
    <p:sldId id="290" r:id="rId33"/>
    <p:sldId id="291" r:id="rId34"/>
    <p:sldId id="305" r:id="rId35"/>
    <p:sldId id="306" r:id="rId36"/>
    <p:sldId id="314" r:id="rId37"/>
    <p:sldId id="294" r:id="rId38"/>
    <p:sldId id="295" r:id="rId39"/>
    <p:sldId id="296" r:id="rId40"/>
    <p:sldId id="297" r:id="rId41"/>
    <p:sldId id="298" r:id="rId42"/>
    <p:sldId id="293" r:id="rId43"/>
    <p:sldId id="312" r:id="rId44"/>
    <p:sldId id="301" r:id="rId45"/>
    <p:sldId id="302"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B8E6"/>
    <a:srgbClr val="3DB8E6"/>
    <a:srgbClr val="28B1E5"/>
    <a:srgbClr val="068B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20" autoAdjust="0"/>
    <p:restoredTop sz="94628"/>
  </p:normalViewPr>
  <p:slideViewPr>
    <p:cSldViewPr snapToGrid="0">
      <p:cViewPr varScale="1">
        <p:scale>
          <a:sx n="119" d="100"/>
          <a:sy n="119" d="100"/>
        </p:scale>
        <p:origin x="1248" y="192"/>
      </p:cViewPr>
      <p:guideLst>
        <p:guide orient="horz" pos="2160"/>
        <p:guide pos="2880"/>
      </p:guideLst>
    </p:cSldViewPr>
  </p:slideViewPr>
  <p:notesTextViewPr>
    <p:cViewPr>
      <p:scale>
        <a:sx n="1" d="1"/>
        <a:sy n="1" d="1"/>
      </p:scale>
      <p:origin x="0" y="0"/>
    </p:cViewPr>
  </p:notesTextViewPr>
  <p:notesViewPr>
    <p:cSldViewPr snapToGrid="0">
      <p:cViewPr varScale="1">
        <p:scale>
          <a:sx n="57" d="100"/>
          <a:sy n="57" d="100"/>
        </p:scale>
        <p:origin x="2381"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C06649-AB9A-4ACF-A36A-E6A5D433BE93}" type="datetimeFigureOut">
              <a:rPr lang="zh-CN" altLang="en-US" smtClean="0"/>
              <a:t>2022/10/27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9DC03E-C8F7-4F86-BEA8-AD93645EC842}" type="slidenum">
              <a:rPr lang="zh-CN" altLang="en-US" smtClean="0"/>
              <a:t>‹#›</a:t>
            </a:fld>
            <a:endParaRPr lang="zh-CN" altLang="en-US"/>
          </a:p>
        </p:txBody>
      </p:sp>
    </p:spTree>
    <p:extLst>
      <p:ext uri="{BB962C8B-B14F-4D97-AF65-F5344CB8AC3E}">
        <p14:creationId xmlns:p14="http://schemas.microsoft.com/office/powerpoint/2010/main" val="2341666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E9837-31FA-40A1-B824-1CE98A568D01}" type="datetimeFigureOut">
              <a:rPr lang="zh-CN" altLang="en-US" smtClean="0"/>
              <a:t>2022/10/27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41D90-AE9F-4E8B-9ED4-4A5CB699E549}" type="slidenum">
              <a:rPr lang="zh-CN" altLang="en-US" smtClean="0"/>
              <a:t>‹#›</a:t>
            </a:fld>
            <a:endParaRPr lang="zh-CN" altLang="en-US"/>
          </a:p>
        </p:txBody>
      </p:sp>
    </p:spTree>
    <p:extLst>
      <p:ext uri="{BB962C8B-B14F-4D97-AF65-F5344CB8AC3E}">
        <p14:creationId xmlns:p14="http://schemas.microsoft.com/office/powerpoint/2010/main" val="376921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4</a:t>
            </a:fld>
            <a:endParaRPr lang="zh-CN" altLang="en-US"/>
          </a:p>
        </p:txBody>
      </p:sp>
    </p:spTree>
    <p:extLst>
      <p:ext uri="{BB962C8B-B14F-4D97-AF65-F5344CB8AC3E}">
        <p14:creationId xmlns:p14="http://schemas.microsoft.com/office/powerpoint/2010/main" val="423574570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4673600" y="1"/>
            <a:ext cx="4451984" cy="3231997"/>
          </a:xfrm>
          <a:prstGeom prst="rect">
            <a:avLst/>
          </a:prstGeom>
          <a:noFill/>
          <a:ln>
            <a:noFill/>
          </a:ln>
        </p:spPr>
      </p:pic>
      <p:sp>
        <p:nvSpPr>
          <p:cNvPr id="4" name="Date Placeholder 3"/>
          <p:cNvSpPr>
            <a:spLocks noGrp="1"/>
          </p:cNvSpPr>
          <p:nvPr>
            <p:ph type="dt" sz="half" idx="10"/>
          </p:nvPr>
        </p:nvSpPr>
        <p:spPr/>
        <p:txBody>
          <a:bodyPr/>
          <a:lstStyle/>
          <a:p>
            <a:fld id="{7455CA89-11CE-4007-80AD-17D6BFE27A9E}" type="datetime1">
              <a:rPr lang="zh-CN" altLang="en-US" smtClean="0"/>
              <a:t>2022/10/27</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5" name="组合 14"/>
          <p:cNvGrpSpPr/>
          <p:nvPr userDrawn="1"/>
        </p:nvGrpSpPr>
        <p:grpSpPr>
          <a:xfrm>
            <a:off x="0" y="1798320"/>
            <a:ext cx="8188960" cy="1530033"/>
            <a:chOff x="0" y="2066608"/>
            <a:chExt cx="8188960" cy="1530033"/>
          </a:xfrm>
        </p:grpSpPr>
        <p:grpSp>
          <p:nvGrpSpPr>
            <p:cNvPr id="3" name="组合 2"/>
            <p:cNvGrpSpPr/>
            <p:nvPr userDrawn="1"/>
          </p:nvGrpSpPr>
          <p:grpSpPr>
            <a:xfrm>
              <a:off x="154940" y="2066608"/>
              <a:ext cx="4363720" cy="1258225"/>
              <a:chOff x="289560" y="1538287"/>
              <a:chExt cx="4363720" cy="1258225"/>
            </a:xfrm>
          </p:grpSpPr>
          <p:sp>
            <p:nvSpPr>
              <p:cNvPr id="7" name="矩形 6"/>
              <p:cNvSpPr/>
              <p:nvPr userDrawn="1"/>
            </p:nvSpPr>
            <p:spPr>
              <a:xfrm>
                <a:off x="289560" y="1538287"/>
                <a:ext cx="4363720" cy="965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6000" dirty="0">
                    <a:ln>
                      <a:solidFill>
                        <a:schemeClr val="tx1"/>
                      </a:solidFill>
                    </a:ln>
                    <a:solidFill>
                      <a:schemeClr val="bg1"/>
                    </a:solidFill>
                    <a:latin typeface="华文琥珀" panose="02010800040101010101" pitchFamily="2" charset="-122"/>
                    <a:ea typeface="华文琥珀" panose="02010800040101010101" pitchFamily="2" charset="-122"/>
                  </a:rPr>
                  <a:t>物联网导论</a:t>
                </a:r>
              </a:p>
            </p:txBody>
          </p:sp>
          <p:sp>
            <p:nvSpPr>
              <p:cNvPr id="9" name="矩形 8"/>
              <p:cNvSpPr/>
              <p:nvPr userDrawn="1"/>
            </p:nvSpPr>
            <p:spPr>
              <a:xfrm>
                <a:off x="636905" y="2507614"/>
                <a:ext cx="3669030" cy="2888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rPr>
                  <a:t>Introduction to Internet of Things</a:t>
                </a:r>
                <a:endParaRPr lang="zh-CN" altLang="en-US"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endParaRPr>
              </a:p>
            </p:txBody>
          </p:sp>
        </p:grpSp>
        <p:grpSp>
          <p:nvGrpSpPr>
            <p:cNvPr id="14" name="组合 13"/>
            <p:cNvGrpSpPr/>
            <p:nvPr userDrawn="1"/>
          </p:nvGrpSpPr>
          <p:grpSpPr>
            <a:xfrm>
              <a:off x="0" y="3444241"/>
              <a:ext cx="8188960" cy="152400"/>
              <a:chOff x="0" y="3210560"/>
              <a:chExt cx="8188960" cy="152400"/>
            </a:xfrm>
          </p:grpSpPr>
          <p:sp>
            <p:nvSpPr>
              <p:cNvPr id="2" name="矩形 1"/>
              <p:cNvSpPr/>
              <p:nvPr userDrawn="1"/>
            </p:nvSpPr>
            <p:spPr>
              <a:xfrm>
                <a:off x="0" y="3223232"/>
                <a:ext cx="4673600" cy="1397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a:off x="0" y="3210560"/>
                <a:ext cx="8188960" cy="3299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24" name="标题 23"/>
          <p:cNvSpPr>
            <a:spLocks noGrp="1"/>
          </p:cNvSpPr>
          <p:nvPr>
            <p:ph type="title"/>
          </p:nvPr>
        </p:nvSpPr>
        <p:spPr>
          <a:xfrm>
            <a:off x="4673600" y="3227871"/>
            <a:ext cx="3992880" cy="489975"/>
          </a:xfrm>
        </p:spPr>
        <p:txBody>
          <a:bodyPr>
            <a:noAutofit/>
          </a:bodyPr>
          <a:lstStyle>
            <a:lvl1pPr>
              <a:defRPr sz="2400"/>
            </a:lvl1pPr>
          </a:lstStyle>
          <a:p>
            <a:r>
              <a:rPr lang="zh-CN" altLang="en-US" dirty="0"/>
              <a:t>单击此处编辑母版标题样式</a:t>
            </a:r>
          </a:p>
        </p:txBody>
      </p:sp>
    </p:spTree>
    <p:extLst>
      <p:ext uri="{BB962C8B-B14F-4D97-AF65-F5344CB8AC3E}">
        <p14:creationId xmlns:p14="http://schemas.microsoft.com/office/powerpoint/2010/main" val="266040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BB95D9B-88AD-4636-9BE4-EC5AF2F17845}" type="datetime1">
              <a:rPr lang="zh-CN" altLang="en-US" smtClean="0"/>
              <a:t>2022/10/27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3873117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0276F73-21C5-45D9-8220-EB627377FB1B}" type="datetime1">
              <a:rPr lang="zh-CN" altLang="en-US" smtClean="0"/>
              <a:t>2022/10/27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396237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E6E602-6A90-40F7-9BE0-D2BE61FDAAF8}" type="datetime1">
              <a:rPr lang="zh-CN" altLang="en-US" smtClean="0"/>
              <a:t>2022/10/27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2671171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4673600" y="1"/>
            <a:ext cx="4451984" cy="3231997"/>
          </a:xfrm>
          <a:prstGeom prst="rect">
            <a:avLst/>
          </a:prstGeom>
          <a:noFill/>
          <a:ln>
            <a:noFill/>
          </a:ln>
        </p:spPr>
      </p:pic>
      <p:sp>
        <p:nvSpPr>
          <p:cNvPr id="4" name="Date Placeholder 3"/>
          <p:cNvSpPr>
            <a:spLocks noGrp="1"/>
          </p:cNvSpPr>
          <p:nvPr>
            <p:ph type="dt" sz="half" idx="10"/>
          </p:nvPr>
        </p:nvSpPr>
        <p:spPr/>
        <p:txBody>
          <a:bodyPr/>
          <a:lstStyle/>
          <a:p>
            <a:fld id="{26201486-5497-4331-98D7-82ADB148CFC4}" type="datetime1">
              <a:rPr lang="zh-CN" altLang="en-US" smtClean="0"/>
              <a:t>2022/10/27</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5" name="组合 14"/>
          <p:cNvGrpSpPr/>
          <p:nvPr/>
        </p:nvGrpSpPr>
        <p:grpSpPr>
          <a:xfrm>
            <a:off x="0" y="1798320"/>
            <a:ext cx="8188960" cy="1530033"/>
            <a:chOff x="0" y="2066608"/>
            <a:chExt cx="8188960" cy="1530033"/>
          </a:xfrm>
        </p:grpSpPr>
        <p:grpSp>
          <p:nvGrpSpPr>
            <p:cNvPr id="3" name="组合 2"/>
            <p:cNvGrpSpPr/>
            <p:nvPr/>
          </p:nvGrpSpPr>
          <p:grpSpPr>
            <a:xfrm>
              <a:off x="154940" y="2066608"/>
              <a:ext cx="4363720" cy="1258225"/>
              <a:chOff x="289560" y="1538287"/>
              <a:chExt cx="4363720" cy="1258225"/>
            </a:xfrm>
          </p:grpSpPr>
          <p:sp>
            <p:nvSpPr>
              <p:cNvPr id="7" name="矩形 6"/>
              <p:cNvSpPr/>
              <p:nvPr/>
            </p:nvSpPr>
            <p:spPr>
              <a:xfrm>
                <a:off x="289560" y="1538287"/>
                <a:ext cx="4363720" cy="965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6000" dirty="0">
                    <a:ln>
                      <a:solidFill>
                        <a:schemeClr val="tx1"/>
                      </a:solidFill>
                    </a:ln>
                    <a:solidFill>
                      <a:schemeClr val="bg1"/>
                    </a:solidFill>
                    <a:latin typeface="华文琥珀" panose="02010800040101010101" pitchFamily="2" charset="-122"/>
                    <a:ea typeface="华文琥珀" panose="02010800040101010101" pitchFamily="2" charset="-122"/>
                  </a:rPr>
                  <a:t>物联网导论</a:t>
                </a:r>
              </a:p>
            </p:txBody>
          </p:sp>
          <p:sp>
            <p:nvSpPr>
              <p:cNvPr id="9" name="矩形 8"/>
              <p:cNvSpPr/>
              <p:nvPr/>
            </p:nvSpPr>
            <p:spPr>
              <a:xfrm>
                <a:off x="636905" y="2507614"/>
                <a:ext cx="3669030" cy="2888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rPr>
                  <a:t>Introduction to Internet of Things</a:t>
                </a:r>
                <a:endParaRPr lang="zh-CN" altLang="en-US"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endParaRPr>
              </a:p>
            </p:txBody>
          </p:sp>
        </p:grpSp>
        <p:grpSp>
          <p:nvGrpSpPr>
            <p:cNvPr id="14" name="组合 13"/>
            <p:cNvGrpSpPr/>
            <p:nvPr/>
          </p:nvGrpSpPr>
          <p:grpSpPr>
            <a:xfrm>
              <a:off x="0" y="3444241"/>
              <a:ext cx="8188960" cy="152400"/>
              <a:chOff x="0" y="3210560"/>
              <a:chExt cx="8188960" cy="152400"/>
            </a:xfrm>
          </p:grpSpPr>
          <p:sp>
            <p:nvSpPr>
              <p:cNvPr id="2" name="矩形 1"/>
              <p:cNvSpPr/>
              <p:nvPr/>
            </p:nvSpPr>
            <p:spPr>
              <a:xfrm>
                <a:off x="0" y="3223232"/>
                <a:ext cx="4673600" cy="1397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0" y="3210560"/>
                <a:ext cx="8188960" cy="3299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24" name="标题 23"/>
          <p:cNvSpPr>
            <a:spLocks noGrp="1"/>
          </p:cNvSpPr>
          <p:nvPr>
            <p:ph type="title"/>
          </p:nvPr>
        </p:nvSpPr>
        <p:spPr>
          <a:xfrm>
            <a:off x="4673600" y="3227871"/>
            <a:ext cx="3992880" cy="489975"/>
          </a:xfrm>
        </p:spPr>
        <p:txBody>
          <a:bodyPr>
            <a:noAutofit/>
          </a:bodyPr>
          <a:lstStyle>
            <a:lvl1pPr>
              <a:defRPr sz="2400"/>
            </a:lvl1pPr>
          </a:lstStyle>
          <a:p>
            <a:r>
              <a:rPr lang="zh-CN" altLang="en-US"/>
              <a:t>单击此处编辑母版标题样式</a:t>
            </a:r>
            <a:endParaRPr lang="zh-CN" altLang="en-US" dirty="0"/>
          </a:p>
        </p:txBody>
      </p:sp>
      <p:sp>
        <p:nvSpPr>
          <p:cNvPr id="28" name="内容占位符 27"/>
          <p:cNvSpPr>
            <a:spLocks noGrp="1"/>
          </p:cNvSpPr>
          <p:nvPr>
            <p:ph sz="quarter" idx="13"/>
          </p:nvPr>
        </p:nvSpPr>
        <p:spPr>
          <a:xfrm>
            <a:off x="1544638" y="4084638"/>
            <a:ext cx="6643687" cy="2052637"/>
          </a:xfrm>
        </p:spPr>
        <p:txBody>
          <a:bodyPr>
            <a:normAutofit/>
          </a:bodyPr>
          <a:lstStyle>
            <a:lvl1pPr algn="just">
              <a:defRPr sz="1600">
                <a:solidFill>
                  <a:schemeClr val="tx1">
                    <a:lumMod val="65000"/>
                    <a:lumOff val="35000"/>
                  </a:schemeClr>
                </a:solidFill>
              </a:defRPr>
            </a:lvl1pPr>
            <a:lvl2pPr marL="457200" indent="0">
              <a:buNone/>
              <a:defRPr sz="1800">
                <a:solidFill>
                  <a:schemeClr val="tx1">
                    <a:lumMod val="65000"/>
                    <a:lumOff val="35000"/>
                  </a:schemeClr>
                </a:solidFill>
              </a:defRPr>
            </a:lvl2pPr>
            <a:lvl3pPr marL="914400" indent="0">
              <a:buNone/>
              <a:defRPr sz="1600">
                <a:solidFill>
                  <a:schemeClr val="tx1">
                    <a:lumMod val="65000"/>
                    <a:lumOff val="35000"/>
                  </a:schemeClr>
                </a:solidFill>
              </a:defRPr>
            </a:lvl3pPr>
            <a:lvl4pPr marL="1371600" indent="0">
              <a:buNone/>
              <a:defRPr sz="1400">
                <a:solidFill>
                  <a:schemeClr val="tx1">
                    <a:lumMod val="65000"/>
                    <a:lumOff val="35000"/>
                  </a:schemeClr>
                </a:solidFill>
              </a:defRPr>
            </a:lvl4pPr>
            <a:lvl5pPr marL="1828800" indent="0">
              <a:buNone/>
              <a:defRPr sz="1400">
                <a:solidFill>
                  <a:schemeClr val="tx1">
                    <a:lumMod val="65000"/>
                    <a:lumOff val="35000"/>
                  </a:schemeClr>
                </a:solidFill>
              </a:defRPr>
            </a:lvl5pPr>
          </a:lstStyle>
          <a:p>
            <a:pPr lvl="0"/>
            <a:r>
              <a:rPr lang="zh-CN" altLang="en-US"/>
              <a:t>编辑母版文本样式</a:t>
            </a:r>
          </a:p>
        </p:txBody>
      </p:sp>
    </p:spTree>
    <p:extLst>
      <p:ext uri="{BB962C8B-B14F-4D97-AF65-F5344CB8AC3E}">
        <p14:creationId xmlns:p14="http://schemas.microsoft.com/office/powerpoint/2010/main" val="26108196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日期占位符 12"/>
          <p:cNvSpPr>
            <a:spLocks noGrp="1"/>
          </p:cNvSpPr>
          <p:nvPr>
            <p:ph type="dt" sz="half" idx="10"/>
          </p:nvPr>
        </p:nvSpPr>
        <p:spPr/>
        <p:txBody>
          <a:bodyPr/>
          <a:lstStyle/>
          <a:p>
            <a:fld id="{26201486-5497-4331-98D7-82ADB148CFC4}" type="datetime1">
              <a:rPr lang="zh-CN" altLang="en-US" smtClean="0"/>
              <a:t>2022/10/27</a:t>
            </a:fld>
            <a:endParaRPr lang="zh-CN" altLang="en-US" dirty="0"/>
          </a:p>
        </p:txBody>
      </p:sp>
      <p:sp>
        <p:nvSpPr>
          <p:cNvPr id="14" name="页脚占位符 13"/>
          <p:cNvSpPr>
            <a:spLocks noGrp="1"/>
          </p:cNvSpPr>
          <p:nvPr>
            <p:ph type="ftr" sz="quarter" idx="11"/>
          </p:nvPr>
        </p:nvSpPr>
        <p:spPr/>
        <p:txBody>
          <a:bodyPr/>
          <a:lstStyle/>
          <a:p>
            <a:endParaRPr lang="zh-CN" altLang="en-US" dirty="0"/>
          </a:p>
        </p:txBody>
      </p:sp>
      <p:sp>
        <p:nvSpPr>
          <p:cNvPr id="15" name="灯片编号占位符 14"/>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7" name="组合 16"/>
          <p:cNvGrpSpPr/>
          <p:nvPr/>
        </p:nvGrpSpPr>
        <p:grpSpPr>
          <a:xfrm>
            <a:off x="0" y="86517"/>
            <a:ext cx="9144000" cy="1412240"/>
            <a:chOff x="0" y="86517"/>
            <a:chExt cx="9144000" cy="1412240"/>
          </a:xfrm>
        </p:grpSpPr>
        <p:sp>
          <p:nvSpPr>
            <p:cNvPr id="9" name="矩形 8"/>
            <p:cNvSpPr/>
            <p:nvPr/>
          </p:nvSpPr>
          <p:spPr>
            <a:xfrm>
              <a:off x="0" y="284796"/>
              <a:ext cx="9144000" cy="1015683"/>
            </a:xfrm>
            <a:prstGeom prst="rect">
              <a:avLst/>
            </a:prstGeom>
            <a:solidFill>
              <a:schemeClr val="accent1">
                <a:lumMod val="75000"/>
              </a:schemeClr>
            </a:solidFill>
            <a:ln>
              <a:solidFill>
                <a:srgbClr val="3BB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633210" y="86517"/>
              <a:ext cx="2226310" cy="14122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7" name="图片 6"/>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7035438" y="284796"/>
              <a:ext cx="1421853" cy="1032220"/>
            </a:xfrm>
            <a:prstGeom prst="rect">
              <a:avLst/>
            </a:prstGeom>
            <a:noFill/>
            <a:ln>
              <a:noFill/>
            </a:ln>
          </p:spPr>
        </p:pic>
      </p:grpSp>
      <p:sp>
        <p:nvSpPr>
          <p:cNvPr id="2" name="Title 1"/>
          <p:cNvSpPr>
            <a:spLocks noGrp="1"/>
          </p:cNvSpPr>
          <p:nvPr>
            <p:ph type="title" hasCustomPrompt="1"/>
          </p:nvPr>
        </p:nvSpPr>
        <p:spPr>
          <a:xfrm>
            <a:off x="644524" y="304800"/>
            <a:ext cx="5813426" cy="995679"/>
          </a:xfrm>
          <a:noFill/>
          <a:ln>
            <a:noFill/>
          </a:ln>
        </p:spPr>
        <p:style>
          <a:lnRef idx="2">
            <a:schemeClr val="accent1">
              <a:shade val="50000"/>
            </a:schemeClr>
          </a:lnRef>
          <a:fillRef idx="1">
            <a:schemeClr val="accent1"/>
          </a:fillRef>
          <a:effectRef idx="0">
            <a:schemeClr val="accent1"/>
          </a:effectRef>
          <a:fontRef idx="none"/>
        </p:style>
        <p:txBody>
          <a:bodyPr>
            <a:noAutofit/>
          </a:bodyPr>
          <a:lstStyle>
            <a:lvl1pPr algn="l">
              <a:defRPr sz="3600" b="0" cap="none" spc="0" baseline="0">
                <a:ln w="0"/>
                <a:solidFill>
                  <a:schemeClr val="bg1"/>
                </a:solidFill>
                <a:effectLst>
                  <a:outerShdw blurRad="38100" dist="19050" dir="2700000" algn="tl" rotWithShape="0">
                    <a:schemeClr val="dk1">
                      <a:alpha val="40000"/>
                    </a:schemeClr>
                  </a:outerShdw>
                </a:effectLst>
              </a:defRPr>
            </a:lvl1pPr>
          </a:lstStyle>
          <a:p>
            <a:r>
              <a:rPr lang="en-US" altLang="zh-CN" dirty="0"/>
              <a:t> </a:t>
            </a:r>
            <a:r>
              <a:rPr lang="zh-CN" altLang="en-US" dirty="0"/>
              <a:t>单击此处编辑母版标题样式</a:t>
            </a:r>
            <a:endParaRPr lang="en-US" dirty="0"/>
          </a:p>
        </p:txBody>
      </p:sp>
      <p:grpSp>
        <p:nvGrpSpPr>
          <p:cNvPr id="11" name="组合 10"/>
          <p:cNvGrpSpPr/>
          <p:nvPr userDrawn="1"/>
        </p:nvGrpSpPr>
        <p:grpSpPr>
          <a:xfrm>
            <a:off x="0" y="86517"/>
            <a:ext cx="9144000" cy="1412240"/>
            <a:chOff x="0" y="86517"/>
            <a:chExt cx="9144000" cy="1412240"/>
          </a:xfrm>
        </p:grpSpPr>
        <p:sp>
          <p:nvSpPr>
            <p:cNvPr id="12" name="矩形 11"/>
            <p:cNvSpPr/>
            <p:nvPr userDrawn="1"/>
          </p:nvSpPr>
          <p:spPr>
            <a:xfrm>
              <a:off x="0" y="284796"/>
              <a:ext cx="9144000" cy="1015683"/>
            </a:xfrm>
            <a:prstGeom prst="rect">
              <a:avLst/>
            </a:prstGeom>
            <a:solidFill>
              <a:schemeClr val="accent1">
                <a:lumMod val="75000"/>
              </a:schemeClr>
            </a:solidFill>
            <a:ln>
              <a:solidFill>
                <a:srgbClr val="3BB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6633210" y="86517"/>
              <a:ext cx="2226310" cy="14122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8" name="图片 17"/>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7035438" y="284796"/>
              <a:ext cx="1421853" cy="1032220"/>
            </a:xfrm>
            <a:prstGeom prst="rect">
              <a:avLst/>
            </a:prstGeom>
            <a:noFill/>
            <a:ln>
              <a:noFill/>
            </a:ln>
          </p:spPr>
        </p:pic>
      </p:grpSp>
      <p:sp>
        <p:nvSpPr>
          <p:cNvPr id="19" name="Title 1"/>
          <p:cNvSpPr>
            <a:spLocks noGrp="1"/>
          </p:cNvSpPr>
          <p:nvPr>
            <p:ph type="title" hasCustomPrompt="1"/>
          </p:nvPr>
        </p:nvSpPr>
        <p:spPr>
          <a:xfrm>
            <a:off x="644524" y="304800"/>
            <a:ext cx="5813426" cy="995679"/>
          </a:xfrm>
          <a:noFill/>
          <a:ln>
            <a:noFill/>
          </a:ln>
        </p:spPr>
        <p:style>
          <a:lnRef idx="2">
            <a:schemeClr val="accent1">
              <a:shade val="50000"/>
            </a:schemeClr>
          </a:lnRef>
          <a:fillRef idx="1">
            <a:schemeClr val="accent1"/>
          </a:fillRef>
          <a:effectRef idx="0">
            <a:schemeClr val="accent1"/>
          </a:effectRef>
          <a:fontRef idx="none"/>
        </p:style>
        <p:txBody>
          <a:bodyPr>
            <a:noAutofit/>
          </a:bodyPr>
          <a:lstStyle>
            <a:lvl1pPr algn="l">
              <a:defRPr sz="3600" b="0" cap="none" spc="0" baseline="0">
                <a:ln w="0"/>
                <a:solidFill>
                  <a:schemeClr val="bg1"/>
                </a:solidFill>
                <a:effectLst>
                  <a:outerShdw blurRad="38100" dist="19050" dir="2700000" algn="tl" rotWithShape="0">
                    <a:schemeClr val="dk1">
                      <a:alpha val="40000"/>
                    </a:schemeClr>
                  </a:outerShdw>
                </a:effectLst>
              </a:defRPr>
            </a:lvl1pPr>
          </a:lstStyle>
          <a:p>
            <a:r>
              <a:rPr lang="en-US" altLang="zh-CN" dirty="0"/>
              <a:t> </a:t>
            </a:r>
            <a:r>
              <a:rPr lang="zh-CN" altLang="en-US" dirty="0"/>
              <a:t>单击此处编辑母版标题样式</a:t>
            </a:r>
            <a:endParaRPr lang="en-US" dirty="0"/>
          </a:p>
        </p:txBody>
      </p:sp>
    </p:spTree>
    <p:extLst>
      <p:ext uri="{BB962C8B-B14F-4D97-AF65-F5344CB8AC3E}">
        <p14:creationId xmlns:p14="http://schemas.microsoft.com/office/powerpoint/2010/main" val="3438268735"/>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30A59A3-D0D5-4685-9DF3-9FBE51A2A8D7}" type="datetime1">
              <a:rPr lang="zh-CN" altLang="en-US" smtClean="0"/>
              <a:t>2022/10/27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05704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0ADCF37-95A8-4487-A04A-0E8708DEF2D1}" type="datetime1">
              <a:rPr lang="zh-CN" altLang="en-US" smtClean="0"/>
              <a:t>2022/10/27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390397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4B8A8D6-DE92-4700-AEC4-F76587B574CA}" type="datetime1">
              <a:rPr lang="zh-CN" altLang="en-US" smtClean="0"/>
              <a:t>2022/10/27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7836012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E5772AF-D736-466B-83B6-796858980C36}" type="datetime1">
              <a:rPr lang="zh-CN" altLang="en-US" smtClean="0"/>
              <a:t>2022/10/27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23692430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zhengyue">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7"/>
            <a:ext cx="9143244" cy="6857433"/>
          </a:xfrm>
          <a:prstGeom prst="rect">
            <a:avLst/>
          </a:prstGeom>
        </p:spPr>
      </p:pic>
      <p:sp>
        <p:nvSpPr>
          <p:cNvPr id="5" name="矩形 4"/>
          <p:cNvSpPr/>
          <p:nvPr/>
        </p:nvSpPr>
        <p:spPr>
          <a:xfrm>
            <a:off x="4884265" y="4927290"/>
            <a:ext cx="2350323" cy="1107996"/>
          </a:xfrm>
          <a:prstGeom prst="rect">
            <a:avLst/>
          </a:prstGeom>
          <a:noFill/>
        </p:spPr>
        <p:txBody>
          <a:bodyPr wrap="none">
            <a:spAutoFit/>
          </a:bodyPr>
          <a:lstStyle/>
          <a:p>
            <a:pPr algn="ctr">
              <a:defRPr/>
            </a:pPr>
            <a:r>
              <a:rPr lang="zh-CN" altLang="en-US" sz="6600" b="1" dirty="0">
                <a:ln w="10541" cmpd="sng">
                  <a:solidFill>
                    <a:schemeClr val="accent1">
                      <a:shade val="88000"/>
                      <a:satMod val="110000"/>
                    </a:schemeClr>
                  </a:solidFill>
                  <a:prstDash val="solid"/>
                </a:ln>
                <a:solidFill>
                  <a:schemeClr val="bg1"/>
                </a:solidFill>
                <a:ea typeface="宋体" charset="-122"/>
                <a:cs typeface="+mn-cs"/>
              </a:rPr>
              <a:t>谢谢</a:t>
            </a:r>
            <a:r>
              <a:rPr lang="en-US" altLang="zh-CN" sz="6600" b="1" dirty="0">
                <a:ln w="10541" cmpd="sng">
                  <a:solidFill>
                    <a:schemeClr val="accent1">
                      <a:shade val="88000"/>
                      <a:satMod val="110000"/>
                    </a:schemeClr>
                  </a:solidFill>
                  <a:prstDash val="solid"/>
                </a:ln>
                <a:solidFill>
                  <a:schemeClr val="bg1"/>
                </a:solidFill>
                <a:ea typeface="宋体" charset="-122"/>
                <a:cs typeface="+mn-cs"/>
              </a:rPr>
              <a:t> !</a:t>
            </a:r>
            <a:endParaRPr lang="zh-CN" altLang="en-US" sz="6600" b="1" dirty="0">
              <a:ln w="10541" cmpd="sng">
                <a:solidFill>
                  <a:schemeClr val="accent1">
                    <a:shade val="88000"/>
                    <a:satMod val="110000"/>
                  </a:schemeClr>
                </a:solidFill>
                <a:prstDash val="solid"/>
              </a:ln>
              <a:solidFill>
                <a:schemeClr val="bg1"/>
              </a:solidFill>
              <a:ea typeface="宋体" charset="-122"/>
              <a:cs typeface="+mn-cs"/>
            </a:endParaRPr>
          </a:p>
        </p:txBody>
      </p:sp>
      <p:sp>
        <p:nvSpPr>
          <p:cNvPr id="8" name="文本框 7"/>
          <p:cNvSpPr txBox="1"/>
          <p:nvPr/>
        </p:nvSpPr>
        <p:spPr>
          <a:xfrm>
            <a:off x="3167894" y="688258"/>
            <a:ext cx="5783066" cy="3416320"/>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课件说明：</a:t>
            </a:r>
          </a:p>
          <a:p>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，本课件供教师、学生、读者免费使用；</a:t>
            </a:r>
          </a:p>
          <a:p>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，本课件采用</a:t>
            </a:r>
            <a:r>
              <a:rPr lang="en-US" altLang="zh-CN" dirty="0">
                <a:solidFill>
                  <a:schemeClr val="bg1"/>
                </a:solidFill>
                <a:latin typeface="微软雅黑" panose="020B0503020204020204" pitchFamily="34" charset="-122"/>
                <a:ea typeface="微软雅黑" panose="020B0503020204020204" pitchFamily="34" charset="-122"/>
              </a:rPr>
              <a:t>PowerPoint</a:t>
            </a:r>
            <a:r>
              <a:rPr lang="zh-CN" altLang="en-US" dirty="0">
                <a:solidFill>
                  <a:schemeClr val="bg1"/>
                </a:solidFill>
                <a:latin typeface="微软雅黑" panose="020B0503020204020204" pitchFamily="34" charset="-122"/>
                <a:ea typeface="微软雅黑" panose="020B0503020204020204" pitchFamily="34" charset="-122"/>
              </a:rPr>
              <a:t>格式，使用者可以根据需要自行增加、修改、删除（包括本页）；</a:t>
            </a:r>
          </a:p>
          <a:p>
            <a:r>
              <a:rPr lang="en-US" altLang="zh-CN" dirty="0">
                <a:solidFill>
                  <a:schemeClr val="bg1"/>
                </a:solidFill>
                <a:latin typeface="微软雅黑" panose="020B0503020204020204" pitchFamily="34" charset="-122"/>
                <a:ea typeface="微软雅黑" panose="020B0503020204020204" pitchFamily="34" charset="-122"/>
              </a:rPr>
              <a:t>3</a:t>
            </a:r>
            <a:r>
              <a:rPr lang="zh-CN" altLang="en-US" dirty="0">
                <a:solidFill>
                  <a:schemeClr val="bg1"/>
                </a:solidFill>
                <a:latin typeface="微软雅黑" panose="020B0503020204020204" pitchFamily="34" charset="-122"/>
                <a:ea typeface="微软雅黑" panose="020B0503020204020204" pitchFamily="34" charset="-122"/>
              </a:rPr>
              <a:t>，在各种场合下使用本课件时（例如在课堂），请说明本课件的来源及配套教材</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物联网导论</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第三版；</a:t>
            </a:r>
          </a:p>
          <a:p>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，除了本书的作者，本课件的贡献者还包括清华大学杨铮老师，研究生郑月、王常旭、熊曦、钱堃、吴陈沭，香港科技大学研究生周子慕；</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5</a:t>
            </a:r>
            <a:r>
              <a:rPr lang="zh-CN" altLang="en-US" dirty="0">
                <a:solidFill>
                  <a:schemeClr val="bg1"/>
                </a:solidFill>
                <a:latin typeface="微软雅黑" panose="020B0503020204020204" pitchFamily="34" charset="-122"/>
                <a:ea typeface="微软雅黑" panose="020B0503020204020204" pitchFamily="34" charset="-122"/>
              </a:rPr>
              <a:t>，欢迎本课件使用者将意见、建议、以及对本课件的改进发送到</a:t>
            </a:r>
            <a:r>
              <a:rPr lang="en-US" altLang="zh-CN" dirty="0">
                <a:solidFill>
                  <a:schemeClr val="bg1"/>
                </a:solidFill>
                <a:latin typeface="微软雅黑" panose="020B0503020204020204" pitchFamily="34" charset="-122"/>
                <a:ea typeface="微软雅黑" panose="020B0503020204020204" pitchFamily="34" charset="-122"/>
              </a:rPr>
              <a:t>iot.textbook@gmail.com</a:t>
            </a:r>
            <a:r>
              <a:rPr lang="zh-CN" altLang="en-US" dirty="0">
                <a:solidFill>
                  <a:schemeClr val="bg1"/>
                </a:solidFill>
                <a:latin typeface="微软雅黑" panose="020B0503020204020204" pitchFamily="34" charset="-122"/>
                <a:ea typeface="微软雅黑" panose="020B0503020204020204" pitchFamily="34" charset="-122"/>
              </a:rPr>
              <a:t>。</a:t>
            </a:r>
          </a:p>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50398" y="4280959"/>
            <a:ext cx="2717496" cy="646331"/>
          </a:xfrm>
          <a:prstGeom prst="rect">
            <a:avLst/>
          </a:prstGeom>
          <a:noFill/>
        </p:spPr>
        <p:txBody>
          <a:bodyPr wrap="square" rtlCol="0">
            <a:spAutoFit/>
          </a:bodyPr>
          <a:lstStyle/>
          <a:p>
            <a:pPr algn="ctr"/>
            <a:r>
              <a:rPr lang="zh-CN" altLang="en-US" baseline="0" dirty="0">
                <a:solidFill>
                  <a:schemeClr val="bg1"/>
                </a:solidFill>
                <a:latin typeface="微软雅黑" panose="020B0503020204020204" pitchFamily="34" charset="-122"/>
                <a:ea typeface="微软雅黑" panose="020B0503020204020204" pitchFamily="34" charset="-122"/>
              </a:rPr>
              <a:t>物联网导论（第三版）</a:t>
            </a:r>
            <a:endParaRPr lang="en-US" altLang="zh-CN" baseline="0" dirty="0">
              <a:solidFill>
                <a:schemeClr val="bg1"/>
              </a:solidFill>
              <a:latin typeface="微软雅黑" panose="020B0503020204020204" pitchFamily="34" charset="-122"/>
              <a:ea typeface="微软雅黑" panose="020B0503020204020204" pitchFamily="34" charset="-122"/>
            </a:endParaRPr>
          </a:p>
          <a:p>
            <a:pPr algn="ctr"/>
            <a:r>
              <a:rPr lang="zh-CN" altLang="en-US" baseline="0" dirty="0">
                <a:solidFill>
                  <a:schemeClr val="bg1"/>
                </a:solidFill>
                <a:latin typeface="微软雅黑" panose="020B0503020204020204" pitchFamily="34" charset="-122"/>
                <a:ea typeface="微软雅黑" panose="020B0503020204020204" pitchFamily="34" charset="-122"/>
              </a:rPr>
              <a:t>刘云浩 编著</a:t>
            </a:r>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51472" r="17241"/>
          <a:stretch/>
        </p:blipFill>
        <p:spPr>
          <a:xfrm>
            <a:off x="419100" y="688258"/>
            <a:ext cx="2697480" cy="3225065"/>
          </a:xfrm>
          <a:prstGeom prst="rect">
            <a:avLst/>
          </a:prstGeom>
        </p:spPr>
      </p:pic>
    </p:spTree>
    <p:extLst>
      <p:ext uri="{BB962C8B-B14F-4D97-AF65-F5344CB8AC3E}">
        <p14:creationId xmlns:p14="http://schemas.microsoft.com/office/powerpoint/2010/main" val="39444897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日期占位符 12"/>
          <p:cNvSpPr>
            <a:spLocks noGrp="1"/>
          </p:cNvSpPr>
          <p:nvPr>
            <p:ph type="dt" sz="half" idx="10"/>
          </p:nvPr>
        </p:nvSpPr>
        <p:spPr/>
        <p:txBody>
          <a:bodyPr/>
          <a:lstStyle/>
          <a:p>
            <a:fld id="{26201486-5497-4331-98D7-82ADB148CFC4}" type="datetime1">
              <a:rPr lang="zh-CN" altLang="en-US" smtClean="0"/>
              <a:t>2022/10/27</a:t>
            </a:fld>
            <a:endParaRPr lang="zh-CN" altLang="en-US" dirty="0"/>
          </a:p>
        </p:txBody>
      </p:sp>
      <p:sp>
        <p:nvSpPr>
          <p:cNvPr id="14" name="页脚占位符 13"/>
          <p:cNvSpPr>
            <a:spLocks noGrp="1"/>
          </p:cNvSpPr>
          <p:nvPr>
            <p:ph type="ftr" sz="quarter" idx="11"/>
          </p:nvPr>
        </p:nvSpPr>
        <p:spPr/>
        <p:txBody>
          <a:bodyPr/>
          <a:lstStyle/>
          <a:p>
            <a:endParaRPr lang="zh-CN" altLang="en-US" dirty="0"/>
          </a:p>
        </p:txBody>
      </p:sp>
      <p:sp>
        <p:nvSpPr>
          <p:cNvPr id="15" name="灯片编号占位符 14"/>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7" name="组合 16"/>
          <p:cNvGrpSpPr/>
          <p:nvPr userDrawn="1"/>
        </p:nvGrpSpPr>
        <p:grpSpPr>
          <a:xfrm>
            <a:off x="0" y="86517"/>
            <a:ext cx="9144000" cy="1412240"/>
            <a:chOff x="0" y="86517"/>
            <a:chExt cx="9144000" cy="1412240"/>
          </a:xfrm>
        </p:grpSpPr>
        <p:sp>
          <p:nvSpPr>
            <p:cNvPr id="9" name="矩形 8"/>
            <p:cNvSpPr/>
            <p:nvPr userDrawn="1"/>
          </p:nvSpPr>
          <p:spPr>
            <a:xfrm>
              <a:off x="0" y="284796"/>
              <a:ext cx="9144000" cy="1015683"/>
            </a:xfrm>
            <a:prstGeom prst="rect">
              <a:avLst/>
            </a:prstGeom>
            <a:solidFill>
              <a:schemeClr val="accent1">
                <a:lumMod val="75000"/>
              </a:schemeClr>
            </a:solidFill>
            <a:ln>
              <a:solidFill>
                <a:srgbClr val="3BB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6633210" y="86517"/>
              <a:ext cx="2226310" cy="14122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7" name="图片 6"/>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7035438" y="284796"/>
              <a:ext cx="1421853" cy="1032220"/>
            </a:xfrm>
            <a:prstGeom prst="rect">
              <a:avLst/>
            </a:prstGeom>
            <a:noFill/>
            <a:ln>
              <a:noFill/>
            </a:ln>
          </p:spPr>
        </p:pic>
      </p:grpSp>
      <p:sp>
        <p:nvSpPr>
          <p:cNvPr id="2" name="Title 1"/>
          <p:cNvSpPr>
            <a:spLocks noGrp="1"/>
          </p:cNvSpPr>
          <p:nvPr userDrawn="1">
            <p:ph type="title" hasCustomPrompt="1"/>
          </p:nvPr>
        </p:nvSpPr>
        <p:spPr>
          <a:xfrm>
            <a:off x="644524" y="304800"/>
            <a:ext cx="5813426" cy="995679"/>
          </a:xfrm>
          <a:noFill/>
          <a:ln>
            <a:noFill/>
          </a:ln>
        </p:spPr>
        <p:style>
          <a:lnRef idx="2">
            <a:schemeClr val="accent1">
              <a:shade val="50000"/>
            </a:schemeClr>
          </a:lnRef>
          <a:fillRef idx="1">
            <a:schemeClr val="accent1"/>
          </a:fillRef>
          <a:effectRef idx="0">
            <a:schemeClr val="accent1"/>
          </a:effectRef>
          <a:fontRef idx="none"/>
        </p:style>
        <p:txBody>
          <a:bodyPr>
            <a:noAutofit/>
          </a:bodyPr>
          <a:lstStyle>
            <a:lvl1pPr algn="l">
              <a:defRPr sz="3600" b="0" cap="none" spc="0" baseline="0">
                <a:ln w="0"/>
                <a:solidFill>
                  <a:schemeClr val="bg1"/>
                </a:solidFill>
                <a:effectLst>
                  <a:outerShdw blurRad="38100" dist="19050" dir="2700000" algn="tl" rotWithShape="0">
                    <a:schemeClr val="dk1">
                      <a:alpha val="40000"/>
                    </a:schemeClr>
                  </a:outerShdw>
                </a:effectLst>
              </a:defRPr>
            </a:lvl1pPr>
          </a:lstStyle>
          <a:p>
            <a:r>
              <a:rPr lang="en-US" altLang="zh-CN" dirty="0"/>
              <a:t> </a:t>
            </a:r>
            <a:r>
              <a:rPr lang="zh-CN" altLang="en-US" dirty="0"/>
              <a:t>单击此处编辑母版标题样式</a:t>
            </a:r>
            <a:endParaRPr lang="en-US" dirty="0"/>
          </a:p>
        </p:txBody>
      </p:sp>
    </p:spTree>
    <p:extLst>
      <p:ext uri="{BB962C8B-B14F-4D97-AF65-F5344CB8AC3E}">
        <p14:creationId xmlns:p14="http://schemas.microsoft.com/office/powerpoint/2010/main" val="5281027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37F94-B448-499E-864A-7D468FE36D6D}" type="datetime1">
              <a:rPr lang="zh-CN" altLang="en-US" smtClean="0"/>
              <a:t>2022/10/27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900113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3C2881E-3D2B-4151-ADBD-1A4FE6251212}" type="datetime1">
              <a:rPr lang="zh-CN" altLang="en-US" smtClean="0"/>
              <a:t>2022/10/27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3944234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BB95D9B-88AD-4636-9BE4-EC5AF2F17845}" type="datetime1">
              <a:rPr lang="zh-CN" altLang="en-US" smtClean="0"/>
              <a:t>2022/10/27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584746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0276F73-21C5-45D9-8220-EB627377FB1B}" type="datetime1">
              <a:rPr lang="zh-CN" altLang="en-US" smtClean="0"/>
              <a:t>2022/10/27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2515567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E6E602-6A90-40F7-9BE0-D2BE61FDAAF8}" type="datetime1">
              <a:rPr lang="zh-CN" altLang="en-US" smtClean="0"/>
              <a:t>2022/10/27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275877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4673600" y="1"/>
            <a:ext cx="4451984" cy="3231997"/>
          </a:xfrm>
          <a:prstGeom prst="rect">
            <a:avLst/>
          </a:prstGeom>
          <a:noFill/>
          <a:ln>
            <a:noFill/>
          </a:ln>
        </p:spPr>
      </p:pic>
      <p:sp>
        <p:nvSpPr>
          <p:cNvPr id="4" name="Date Placeholder 3"/>
          <p:cNvSpPr>
            <a:spLocks noGrp="1"/>
          </p:cNvSpPr>
          <p:nvPr>
            <p:ph type="dt" sz="half" idx="10"/>
          </p:nvPr>
        </p:nvSpPr>
        <p:spPr/>
        <p:txBody>
          <a:bodyPr/>
          <a:lstStyle/>
          <a:p>
            <a:fld id="{7455CA89-11CE-4007-80AD-17D6BFE27A9E}" type="datetime1">
              <a:rPr lang="zh-CN" altLang="en-US" smtClean="0"/>
              <a:t>2022/10/27</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5" name="组合 14"/>
          <p:cNvGrpSpPr/>
          <p:nvPr userDrawn="1"/>
        </p:nvGrpSpPr>
        <p:grpSpPr>
          <a:xfrm>
            <a:off x="0" y="1798320"/>
            <a:ext cx="8188960" cy="1530033"/>
            <a:chOff x="0" y="2066608"/>
            <a:chExt cx="8188960" cy="1530033"/>
          </a:xfrm>
        </p:grpSpPr>
        <p:grpSp>
          <p:nvGrpSpPr>
            <p:cNvPr id="3" name="组合 2"/>
            <p:cNvGrpSpPr/>
            <p:nvPr userDrawn="1"/>
          </p:nvGrpSpPr>
          <p:grpSpPr>
            <a:xfrm>
              <a:off x="154940" y="2066608"/>
              <a:ext cx="4363720" cy="1258225"/>
              <a:chOff x="289560" y="1538287"/>
              <a:chExt cx="4363720" cy="1258225"/>
            </a:xfrm>
          </p:grpSpPr>
          <p:sp>
            <p:nvSpPr>
              <p:cNvPr id="7" name="矩形 6"/>
              <p:cNvSpPr/>
              <p:nvPr userDrawn="1"/>
            </p:nvSpPr>
            <p:spPr>
              <a:xfrm>
                <a:off x="289560" y="1538287"/>
                <a:ext cx="4363720" cy="965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6000" dirty="0">
                    <a:ln>
                      <a:solidFill>
                        <a:schemeClr val="tx1"/>
                      </a:solidFill>
                    </a:ln>
                    <a:solidFill>
                      <a:schemeClr val="bg1"/>
                    </a:solidFill>
                    <a:latin typeface="华文琥珀" panose="02010800040101010101" pitchFamily="2" charset="-122"/>
                    <a:ea typeface="华文琥珀" panose="02010800040101010101" pitchFamily="2" charset="-122"/>
                  </a:rPr>
                  <a:t>物联网导论</a:t>
                </a:r>
              </a:p>
            </p:txBody>
          </p:sp>
          <p:sp>
            <p:nvSpPr>
              <p:cNvPr id="9" name="矩形 8"/>
              <p:cNvSpPr/>
              <p:nvPr userDrawn="1"/>
            </p:nvSpPr>
            <p:spPr>
              <a:xfrm>
                <a:off x="636905" y="2507614"/>
                <a:ext cx="3669030" cy="2888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rPr>
                  <a:t>Introduction to Internet of Things</a:t>
                </a:r>
                <a:endParaRPr lang="zh-CN" altLang="en-US"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endParaRPr>
              </a:p>
            </p:txBody>
          </p:sp>
        </p:grpSp>
        <p:grpSp>
          <p:nvGrpSpPr>
            <p:cNvPr id="14" name="组合 13"/>
            <p:cNvGrpSpPr/>
            <p:nvPr userDrawn="1"/>
          </p:nvGrpSpPr>
          <p:grpSpPr>
            <a:xfrm>
              <a:off x="0" y="3444241"/>
              <a:ext cx="8188960" cy="152400"/>
              <a:chOff x="0" y="3210560"/>
              <a:chExt cx="8188960" cy="152400"/>
            </a:xfrm>
          </p:grpSpPr>
          <p:sp>
            <p:nvSpPr>
              <p:cNvPr id="2" name="矩形 1"/>
              <p:cNvSpPr/>
              <p:nvPr userDrawn="1"/>
            </p:nvSpPr>
            <p:spPr>
              <a:xfrm>
                <a:off x="0" y="3223232"/>
                <a:ext cx="4673600" cy="1397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a:off x="0" y="3210560"/>
                <a:ext cx="8188960" cy="3299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24" name="标题 23"/>
          <p:cNvSpPr>
            <a:spLocks noGrp="1"/>
          </p:cNvSpPr>
          <p:nvPr>
            <p:ph type="title"/>
          </p:nvPr>
        </p:nvSpPr>
        <p:spPr>
          <a:xfrm>
            <a:off x="4673600" y="3227871"/>
            <a:ext cx="3992880" cy="489975"/>
          </a:xfrm>
        </p:spPr>
        <p:txBody>
          <a:bodyPr>
            <a:noAutofit/>
          </a:bodyPr>
          <a:lstStyle>
            <a:lvl1pPr>
              <a:defRPr sz="2400"/>
            </a:lvl1pPr>
          </a:lstStyle>
          <a:p>
            <a:r>
              <a:rPr lang="zh-CN" altLang="en-US" dirty="0"/>
              <a:t>单击此处编辑母版标题样式</a:t>
            </a:r>
          </a:p>
        </p:txBody>
      </p:sp>
    </p:spTree>
    <p:extLst>
      <p:ext uri="{BB962C8B-B14F-4D97-AF65-F5344CB8AC3E}">
        <p14:creationId xmlns:p14="http://schemas.microsoft.com/office/powerpoint/2010/main" val="25302277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日期占位符 12"/>
          <p:cNvSpPr>
            <a:spLocks noGrp="1"/>
          </p:cNvSpPr>
          <p:nvPr>
            <p:ph type="dt" sz="half" idx="10"/>
          </p:nvPr>
        </p:nvSpPr>
        <p:spPr/>
        <p:txBody>
          <a:bodyPr/>
          <a:lstStyle/>
          <a:p>
            <a:fld id="{26201486-5497-4331-98D7-82ADB148CFC4}" type="datetime1">
              <a:rPr lang="zh-CN" altLang="en-US" smtClean="0"/>
              <a:t>2022/10/27</a:t>
            </a:fld>
            <a:endParaRPr lang="zh-CN" altLang="en-US" dirty="0"/>
          </a:p>
        </p:txBody>
      </p:sp>
      <p:sp>
        <p:nvSpPr>
          <p:cNvPr id="14" name="页脚占位符 13"/>
          <p:cNvSpPr>
            <a:spLocks noGrp="1"/>
          </p:cNvSpPr>
          <p:nvPr>
            <p:ph type="ftr" sz="quarter" idx="11"/>
          </p:nvPr>
        </p:nvSpPr>
        <p:spPr/>
        <p:txBody>
          <a:bodyPr/>
          <a:lstStyle/>
          <a:p>
            <a:endParaRPr lang="zh-CN" altLang="en-US" dirty="0"/>
          </a:p>
        </p:txBody>
      </p:sp>
      <p:sp>
        <p:nvSpPr>
          <p:cNvPr id="15" name="灯片编号占位符 14"/>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7" name="组合 16"/>
          <p:cNvGrpSpPr/>
          <p:nvPr userDrawn="1"/>
        </p:nvGrpSpPr>
        <p:grpSpPr>
          <a:xfrm>
            <a:off x="0" y="86517"/>
            <a:ext cx="9144000" cy="1412240"/>
            <a:chOff x="0" y="86517"/>
            <a:chExt cx="9144000" cy="1412240"/>
          </a:xfrm>
        </p:grpSpPr>
        <p:sp>
          <p:nvSpPr>
            <p:cNvPr id="9" name="矩形 8"/>
            <p:cNvSpPr/>
            <p:nvPr userDrawn="1"/>
          </p:nvSpPr>
          <p:spPr>
            <a:xfrm>
              <a:off x="0" y="284796"/>
              <a:ext cx="9144000" cy="1015683"/>
            </a:xfrm>
            <a:prstGeom prst="rect">
              <a:avLst/>
            </a:prstGeom>
            <a:solidFill>
              <a:schemeClr val="accent1">
                <a:lumMod val="75000"/>
              </a:schemeClr>
            </a:solidFill>
            <a:ln>
              <a:solidFill>
                <a:srgbClr val="3BB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6633210" y="86517"/>
              <a:ext cx="2226310" cy="14122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7" name="图片 6"/>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7035438" y="284796"/>
              <a:ext cx="1421853" cy="1032220"/>
            </a:xfrm>
            <a:prstGeom prst="rect">
              <a:avLst/>
            </a:prstGeom>
            <a:noFill/>
            <a:ln>
              <a:noFill/>
            </a:ln>
          </p:spPr>
        </p:pic>
      </p:grpSp>
      <p:sp>
        <p:nvSpPr>
          <p:cNvPr id="2" name="Title 1"/>
          <p:cNvSpPr>
            <a:spLocks noGrp="1"/>
          </p:cNvSpPr>
          <p:nvPr userDrawn="1">
            <p:ph type="title" hasCustomPrompt="1"/>
          </p:nvPr>
        </p:nvSpPr>
        <p:spPr>
          <a:xfrm>
            <a:off x="644524" y="304800"/>
            <a:ext cx="5813426" cy="995679"/>
          </a:xfrm>
          <a:noFill/>
          <a:ln>
            <a:noFill/>
          </a:ln>
        </p:spPr>
        <p:style>
          <a:lnRef idx="2">
            <a:schemeClr val="accent1">
              <a:shade val="50000"/>
            </a:schemeClr>
          </a:lnRef>
          <a:fillRef idx="1">
            <a:schemeClr val="accent1"/>
          </a:fillRef>
          <a:effectRef idx="0">
            <a:schemeClr val="accent1"/>
          </a:effectRef>
          <a:fontRef idx="none"/>
        </p:style>
        <p:txBody>
          <a:bodyPr>
            <a:noAutofit/>
          </a:bodyPr>
          <a:lstStyle>
            <a:lvl1pPr algn="l">
              <a:defRPr sz="3600" b="0" cap="none" spc="0" baseline="0">
                <a:ln w="0"/>
                <a:solidFill>
                  <a:schemeClr val="bg1"/>
                </a:solidFill>
                <a:effectLst>
                  <a:outerShdw blurRad="38100" dist="19050" dir="2700000" algn="tl" rotWithShape="0">
                    <a:schemeClr val="dk1">
                      <a:alpha val="40000"/>
                    </a:schemeClr>
                  </a:outerShdw>
                </a:effectLst>
              </a:defRPr>
            </a:lvl1pPr>
          </a:lstStyle>
          <a:p>
            <a:r>
              <a:rPr lang="en-US" altLang="zh-CN" dirty="0"/>
              <a:t> </a:t>
            </a:r>
            <a:r>
              <a:rPr lang="zh-CN" altLang="en-US" dirty="0"/>
              <a:t>单击此处编辑母版标题样式</a:t>
            </a:r>
            <a:endParaRPr lang="en-US" dirty="0"/>
          </a:p>
        </p:txBody>
      </p:sp>
    </p:spTree>
    <p:extLst>
      <p:ext uri="{BB962C8B-B14F-4D97-AF65-F5344CB8AC3E}">
        <p14:creationId xmlns:p14="http://schemas.microsoft.com/office/powerpoint/2010/main" val="363540268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30A59A3-D0D5-4685-9DF3-9FBE51A2A8D7}" type="datetime1">
              <a:rPr lang="zh-CN" altLang="en-US" smtClean="0"/>
              <a:t>2022/10/27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17009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0ADCF37-95A8-4487-A04A-0E8708DEF2D1}" type="datetime1">
              <a:rPr lang="zh-CN" altLang="en-US" smtClean="0"/>
              <a:t>2022/10/27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32745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4B8A8D6-DE92-4700-AEC4-F76587B574CA}" type="datetime1">
              <a:rPr lang="zh-CN" altLang="en-US" smtClean="0"/>
              <a:t>2022/10/27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801566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E5772AF-D736-466B-83B6-796858980C36}" type="datetime1">
              <a:rPr lang="zh-CN" altLang="en-US" smtClean="0"/>
              <a:t>2022/10/27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05243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37F94-B448-499E-864A-7D468FE36D6D}" type="datetime1">
              <a:rPr lang="zh-CN" altLang="en-US" smtClean="0"/>
              <a:t>2022/10/27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73928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7"/>
            <a:ext cx="9143244" cy="6857433"/>
          </a:xfrm>
          <a:prstGeom prst="rect">
            <a:avLst/>
          </a:prstGeom>
        </p:spPr>
      </p:pic>
      <p:sp>
        <p:nvSpPr>
          <p:cNvPr id="5" name="矩形 4"/>
          <p:cNvSpPr/>
          <p:nvPr userDrawn="1"/>
        </p:nvSpPr>
        <p:spPr>
          <a:xfrm>
            <a:off x="4884265" y="4927290"/>
            <a:ext cx="2350323" cy="1107996"/>
          </a:xfrm>
          <a:prstGeom prst="rect">
            <a:avLst/>
          </a:prstGeom>
          <a:noFill/>
        </p:spPr>
        <p:txBody>
          <a:bodyPr wrap="none">
            <a:spAutoFit/>
          </a:bodyPr>
          <a:lstStyle/>
          <a:p>
            <a:pPr algn="ctr">
              <a:defRPr/>
            </a:pPr>
            <a:r>
              <a:rPr lang="zh-CN" altLang="en-US" sz="6600" b="1" dirty="0">
                <a:ln w="10541" cmpd="sng">
                  <a:solidFill>
                    <a:schemeClr val="accent1">
                      <a:shade val="88000"/>
                      <a:satMod val="110000"/>
                    </a:schemeClr>
                  </a:solidFill>
                  <a:prstDash val="solid"/>
                </a:ln>
                <a:solidFill>
                  <a:schemeClr val="bg1"/>
                </a:solidFill>
                <a:ea typeface="宋体" charset="-122"/>
                <a:cs typeface="+mn-cs"/>
              </a:rPr>
              <a:t>谢谢</a:t>
            </a:r>
            <a:r>
              <a:rPr lang="en-US" altLang="zh-CN" sz="6600" b="1" dirty="0">
                <a:ln w="10541" cmpd="sng">
                  <a:solidFill>
                    <a:schemeClr val="accent1">
                      <a:shade val="88000"/>
                      <a:satMod val="110000"/>
                    </a:schemeClr>
                  </a:solidFill>
                  <a:prstDash val="solid"/>
                </a:ln>
                <a:solidFill>
                  <a:schemeClr val="bg1"/>
                </a:solidFill>
                <a:ea typeface="宋体" charset="-122"/>
                <a:cs typeface="+mn-cs"/>
              </a:rPr>
              <a:t> !</a:t>
            </a:r>
            <a:endParaRPr lang="zh-CN" altLang="en-US" sz="6600" b="1" dirty="0">
              <a:ln w="10541" cmpd="sng">
                <a:solidFill>
                  <a:schemeClr val="accent1">
                    <a:shade val="88000"/>
                    <a:satMod val="110000"/>
                  </a:schemeClr>
                </a:solidFill>
                <a:prstDash val="solid"/>
              </a:ln>
              <a:solidFill>
                <a:schemeClr val="bg1"/>
              </a:solidFill>
              <a:ea typeface="宋体" charset="-122"/>
              <a:cs typeface="+mn-cs"/>
            </a:endParaRPr>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0398" y="693541"/>
            <a:ext cx="2717496" cy="3219782"/>
          </a:xfrm>
          <a:prstGeom prst="rect">
            <a:avLst/>
          </a:prstGeom>
          <a:ln>
            <a:solidFill>
              <a:schemeClr val="tx1"/>
            </a:solidFill>
          </a:ln>
        </p:spPr>
      </p:pic>
      <p:sp>
        <p:nvSpPr>
          <p:cNvPr id="8" name="文本框 7"/>
          <p:cNvSpPr txBox="1"/>
          <p:nvPr userDrawn="1"/>
        </p:nvSpPr>
        <p:spPr>
          <a:xfrm>
            <a:off x="3167894" y="688258"/>
            <a:ext cx="5783066" cy="3416320"/>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课件说明：</a:t>
            </a:r>
          </a:p>
          <a:p>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，本课件供教师、学生、读者免费使用；</a:t>
            </a:r>
          </a:p>
          <a:p>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，本课件采用</a:t>
            </a:r>
            <a:r>
              <a:rPr lang="en-US" altLang="zh-CN" dirty="0">
                <a:solidFill>
                  <a:schemeClr val="bg1"/>
                </a:solidFill>
                <a:latin typeface="微软雅黑" panose="020B0503020204020204" pitchFamily="34" charset="-122"/>
                <a:ea typeface="微软雅黑" panose="020B0503020204020204" pitchFamily="34" charset="-122"/>
              </a:rPr>
              <a:t>PowerPoint</a:t>
            </a:r>
            <a:r>
              <a:rPr lang="zh-CN" altLang="en-US" dirty="0">
                <a:solidFill>
                  <a:schemeClr val="bg1"/>
                </a:solidFill>
                <a:latin typeface="微软雅黑" panose="020B0503020204020204" pitchFamily="34" charset="-122"/>
                <a:ea typeface="微软雅黑" panose="020B0503020204020204" pitchFamily="34" charset="-122"/>
              </a:rPr>
              <a:t>格式，使用者可以根据需要自行增加、修改、删除（包括本页）；</a:t>
            </a:r>
          </a:p>
          <a:p>
            <a:r>
              <a:rPr lang="en-US" altLang="zh-CN" dirty="0">
                <a:solidFill>
                  <a:schemeClr val="bg1"/>
                </a:solidFill>
                <a:latin typeface="微软雅黑" panose="020B0503020204020204" pitchFamily="34" charset="-122"/>
                <a:ea typeface="微软雅黑" panose="020B0503020204020204" pitchFamily="34" charset="-122"/>
              </a:rPr>
              <a:t>3</a:t>
            </a:r>
            <a:r>
              <a:rPr lang="zh-CN" altLang="en-US" dirty="0">
                <a:solidFill>
                  <a:schemeClr val="bg1"/>
                </a:solidFill>
                <a:latin typeface="微软雅黑" panose="020B0503020204020204" pitchFamily="34" charset="-122"/>
                <a:ea typeface="微软雅黑" panose="020B0503020204020204" pitchFamily="34" charset="-122"/>
              </a:rPr>
              <a:t>，在各种场合下使用本课件时（例如在课堂），请说明本课件的来源及配套教材</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物联网导论</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第二版；</a:t>
            </a:r>
          </a:p>
          <a:p>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，除了本书的作者，本课件的贡献者还包括清华大学杨铮老师，研究生熊曦、钱堃、吴陈沭，香港科技大学研究生周子慕；</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5</a:t>
            </a:r>
            <a:r>
              <a:rPr lang="zh-CN" altLang="en-US" dirty="0">
                <a:solidFill>
                  <a:schemeClr val="bg1"/>
                </a:solidFill>
                <a:latin typeface="微软雅黑" panose="020B0503020204020204" pitchFamily="34" charset="-122"/>
                <a:ea typeface="微软雅黑" panose="020B0503020204020204" pitchFamily="34" charset="-122"/>
              </a:rPr>
              <a:t>，欢迎本课件使用者将意见、建议、以及对本课件的改进发送到</a:t>
            </a:r>
            <a:r>
              <a:rPr lang="en-US" altLang="zh-CN" dirty="0">
                <a:solidFill>
                  <a:schemeClr val="bg1"/>
                </a:solidFill>
                <a:latin typeface="微软雅黑" panose="020B0503020204020204" pitchFamily="34" charset="-122"/>
                <a:ea typeface="微软雅黑" panose="020B0503020204020204" pitchFamily="34" charset="-122"/>
              </a:rPr>
              <a:t>iot.textbook@gmail.com</a:t>
            </a:r>
            <a:r>
              <a:rPr lang="zh-CN" altLang="en-US" dirty="0">
                <a:solidFill>
                  <a:schemeClr val="bg1"/>
                </a:solidFill>
                <a:latin typeface="微软雅黑" panose="020B0503020204020204" pitchFamily="34" charset="-122"/>
                <a:ea typeface="微软雅黑" panose="020B0503020204020204" pitchFamily="34" charset="-122"/>
              </a:rPr>
              <a:t>。</a:t>
            </a:r>
          </a:p>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450398" y="4280959"/>
            <a:ext cx="2717496" cy="646331"/>
          </a:xfrm>
          <a:prstGeom prst="rect">
            <a:avLst/>
          </a:prstGeom>
          <a:noFill/>
        </p:spPr>
        <p:txBody>
          <a:bodyPr wrap="square" rtlCol="0">
            <a:spAutoFit/>
          </a:bodyPr>
          <a:lstStyle/>
          <a:p>
            <a:pPr algn="ctr"/>
            <a:r>
              <a:rPr lang="zh-CN" altLang="en-US" baseline="0" dirty="0">
                <a:solidFill>
                  <a:schemeClr val="bg1"/>
                </a:solidFill>
                <a:latin typeface="微软雅黑" panose="020B0503020204020204" pitchFamily="34" charset="-122"/>
                <a:ea typeface="微软雅黑" panose="020B0503020204020204" pitchFamily="34" charset="-122"/>
              </a:rPr>
              <a:t>物联网导论（第二版）</a:t>
            </a:r>
            <a:endParaRPr lang="en-US" altLang="zh-CN" baseline="0" dirty="0">
              <a:solidFill>
                <a:schemeClr val="bg1"/>
              </a:solidFill>
              <a:latin typeface="微软雅黑" panose="020B0503020204020204" pitchFamily="34" charset="-122"/>
              <a:ea typeface="微软雅黑" panose="020B0503020204020204" pitchFamily="34" charset="-122"/>
            </a:endParaRPr>
          </a:p>
          <a:p>
            <a:pPr algn="ctr"/>
            <a:r>
              <a:rPr lang="zh-CN" altLang="en-US" baseline="0" dirty="0">
                <a:solidFill>
                  <a:schemeClr val="bg1"/>
                </a:solidFill>
                <a:latin typeface="微软雅黑" panose="020B0503020204020204" pitchFamily="34" charset="-122"/>
                <a:ea typeface="微软雅黑" panose="020B0503020204020204" pitchFamily="34" charset="-122"/>
              </a:rPr>
              <a:t>刘云浩 编著</a:t>
            </a:r>
          </a:p>
        </p:txBody>
      </p:sp>
    </p:spTree>
    <p:extLst>
      <p:ext uri="{BB962C8B-B14F-4D97-AF65-F5344CB8AC3E}">
        <p14:creationId xmlns:p14="http://schemas.microsoft.com/office/powerpoint/2010/main" val="154883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3C2881E-3D2B-4151-ADBD-1A4FE6251212}" type="datetime1">
              <a:rPr lang="zh-CN" altLang="en-US" smtClean="0"/>
              <a:t>2022/10/27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2452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01486-5497-4331-98D7-82ADB148CFC4}" type="datetime1">
              <a:rPr lang="zh-CN" altLang="en-US" smtClean="0"/>
              <a:t>2022/10/27</a:t>
            </a:fld>
            <a:endParaRPr lang="zh-CN"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3CE10-F9D3-4072-A615-6A95AA0B7B65}" type="slidenum">
              <a:rPr lang="zh-CN" altLang="en-US" smtClean="0"/>
              <a:t>‹#›</a:t>
            </a:fld>
            <a:endParaRPr lang="zh-CN" altLang="en-US" dirty="0"/>
          </a:p>
        </p:txBody>
      </p:sp>
    </p:spTree>
    <p:extLst>
      <p:ext uri="{BB962C8B-B14F-4D97-AF65-F5344CB8AC3E}">
        <p14:creationId xmlns:p14="http://schemas.microsoft.com/office/powerpoint/2010/main" val="325589640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702" r:id="rId8"/>
    <p:sldLayoutId id="2147483698" r:id="rId9"/>
    <p:sldLayoutId id="2147483699" r:id="rId10"/>
    <p:sldLayoutId id="2147483700" r:id="rId11"/>
    <p:sldLayoutId id="214748370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01486-5497-4331-98D7-82ADB148CFC4}" type="datetime1">
              <a:rPr lang="zh-CN" altLang="en-US" smtClean="0"/>
              <a:t>2022/10/27</a:t>
            </a:fld>
            <a:endParaRPr lang="zh-CN"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3CE10-F9D3-4072-A615-6A95AA0B7B65}" type="slidenum">
              <a:rPr lang="zh-CN" altLang="en-US" smtClean="0"/>
              <a:t>‹#›</a:t>
            </a:fld>
            <a:endParaRPr lang="zh-CN" altLang="en-US" dirty="0"/>
          </a:p>
        </p:txBody>
      </p:sp>
    </p:spTree>
    <p:extLst>
      <p:ext uri="{BB962C8B-B14F-4D97-AF65-F5344CB8AC3E}">
        <p14:creationId xmlns:p14="http://schemas.microsoft.com/office/powerpoint/2010/main" val="138907471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6.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bin"/><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6.xml"/><Relationship Id="rId5" Type="http://schemas.openxmlformats.org/officeDocument/2006/relationships/image" Target="../media/image24.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3.bin"/><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4.bin"/><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5.bin"/><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3" Type="http://schemas.openxmlformats.org/officeDocument/2006/relationships/image" Target="http://www.oschina.net/uploads/img/200901/21151710_SYRg.jpg" TargetMode="External"/><Relationship Id="rId2" Type="http://schemas.openxmlformats.org/officeDocument/2006/relationships/image" Target="../media/image28.jpe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6.bin"/><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oleObject" Target="../embeddings/oleObject7.bin"/><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6.gif"/></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oleObject" Target="../embeddings/oleObject8.bin"/><Relationship Id="rId1" Type="http://schemas.openxmlformats.org/officeDocument/2006/relationships/slideLayout" Target="../slideLayouts/slideLayout26.xml"/><Relationship Id="rId4" Type="http://schemas.openxmlformats.org/officeDocument/2006/relationships/image" Target="../media/image3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章 物联网与大数据</a:t>
            </a:r>
          </a:p>
        </p:txBody>
      </p:sp>
    </p:spTree>
    <p:extLst>
      <p:ext uri="{BB962C8B-B14F-4D97-AF65-F5344CB8AC3E}">
        <p14:creationId xmlns:p14="http://schemas.microsoft.com/office/powerpoint/2010/main" val="3545240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C00000"/>
                </a:solidFill>
              </a:rPr>
              <a:t>直接附加存储</a:t>
            </a:r>
            <a:r>
              <a:rPr lang="zh-CN" altLang="en-US" sz="1800" dirty="0"/>
              <a:t>（</a:t>
            </a:r>
            <a:r>
              <a:rPr lang="en-US" altLang="zh-CN" sz="1800" dirty="0"/>
              <a:t>Direct-Attached </a:t>
            </a:r>
            <a:r>
              <a:rPr lang="en-US" altLang="zh-CN" sz="1800" dirty="0" err="1"/>
              <a:t>Strorage</a:t>
            </a:r>
            <a:r>
              <a:rPr lang="zh-CN" altLang="en-US" sz="1800" dirty="0"/>
              <a:t>，</a:t>
            </a:r>
            <a:r>
              <a:rPr lang="en-US" altLang="zh-CN" sz="1800" dirty="0"/>
              <a:t>DAS</a:t>
            </a:r>
            <a:r>
              <a:rPr lang="zh-CN" altLang="en-US" sz="1800" dirty="0"/>
              <a:t>）</a:t>
            </a:r>
            <a:r>
              <a:rPr lang="en-US" altLang="zh-CN" sz="1600" dirty="0"/>
              <a:t>	</a:t>
            </a:r>
            <a:r>
              <a:rPr lang="en-US" altLang="zh-CN" sz="1400" dirty="0"/>
              <a:t>	</a:t>
            </a:r>
            <a:endParaRPr lang="en-US" altLang="zh-CN" sz="1800" dirty="0"/>
          </a:p>
          <a:p>
            <a:pPr lvl="1"/>
            <a:r>
              <a:rPr lang="zh-CN" altLang="en-US" dirty="0"/>
              <a:t>将</a:t>
            </a:r>
            <a:r>
              <a:rPr lang="zh-CN" altLang="en-US" u="sng" dirty="0"/>
              <a:t>存储系统</a:t>
            </a:r>
            <a:r>
              <a:rPr lang="zh-CN" altLang="en-US" dirty="0"/>
              <a:t>通过缆线直接与</a:t>
            </a:r>
            <a:r>
              <a:rPr lang="zh-CN" altLang="en-US" u="sng" dirty="0"/>
              <a:t>服务器或工作站</a:t>
            </a:r>
            <a:r>
              <a:rPr lang="zh-CN" altLang="en-US" dirty="0"/>
              <a:t>相连</a:t>
            </a:r>
            <a:endParaRPr lang="en-US" altLang="zh-CN" dirty="0"/>
          </a:p>
          <a:p>
            <a:pPr lvl="1"/>
            <a:endParaRPr lang="zh-CN" altLang="en-US" dirty="0"/>
          </a:p>
          <a:p>
            <a:pPr lvl="1"/>
            <a:r>
              <a:rPr lang="zh-CN" altLang="en-US" dirty="0"/>
              <a:t>一般包括</a:t>
            </a:r>
            <a:r>
              <a:rPr lang="zh-CN" altLang="en-US" u="sng" dirty="0"/>
              <a:t>多个硬盘驱动器</a:t>
            </a:r>
            <a:r>
              <a:rPr lang="zh-CN" altLang="en-US" dirty="0"/>
              <a:t>，与主机总线适配器通过电缆或光纤</a:t>
            </a:r>
            <a:endParaRPr lang="en-US" altLang="zh-CN" dirty="0"/>
          </a:p>
          <a:p>
            <a:pPr lvl="1"/>
            <a:endParaRPr lang="zh-CN" altLang="en-US" dirty="0"/>
          </a:p>
          <a:p>
            <a:pPr lvl="1"/>
            <a:r>
              <a:rPr lang="zh-CN" altLang="en-US" dirty="0"/>
              <a:t>在存储设备和主机总线适配器之间</a:t>
            </a:r>
            <a:r>
              <a:rPr lang="zh-CN" altLang="en-US" u="sng" dirty="0"/>
              <a:t>不存在其他网络设备</a:t>
            </a:r>
            <a:endParaRPr lang="en-US" altLang="zh-CN" u="sng" dirty="0"/>
          </a:p>
          <a:p>
            <a:pPr lvl="1"/>
            <a:endParaRPr lang="zh-CN" altLang="en-US" u="sng" dirty="0"/>
          </a:p>
          <a:p>
            <a:pPr lvl="1"/>
            <a:r>
              <a:rPr lang="zh-CN" altLang="en-US" dirty="0"/>
              <a:t>实现了</a:t>
            </a:r>
            <a:r>
              <a:rPr lang="zh-CN" altLang="en-US" u="sng" dirty="0"/>
              <a:t>计算机内存储</a:t>
            </a:r>
            <a:r>
              <a:rPr lang="zh-CN" altLang="en-US" dirty="0"/>
              <a:t>到</a:t>
            </a:r>
            <a:r>
              <a:rPr lang="zh-CN" altLang="en-US" u="sng" dirty="0"/>
              <a:t>存储子系统</a:t>
            </a:r>
            <a:r>
              <a:rPr lang="zh-CN" altLang="en-US" dirty="0"/>
              <a:t>的跨越</a:t>
            </a:r>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10</a:t>
            </a:fld>
            <a:endParaRPr lang="zh-CN" altLang="en-US" dirty="0"/>
          </a:p>
        </p:txBody>
      </p:sp>
      <p:sp>
        <p:nvSpPr>
          <p:cNvPr id="4" name="标题 3"/>
          <p:cNvSpPr>
            <a:spLocks noGrp="1"/>
          </p:cNvSpPr>
          <p:nvPr>
            <p:ph type="title"/>
          </p:nvPr>
        </p:nvSpPr>
        <p:spPr/>
        <p:txBody>
          <a:bodyPr/>
          <a:lstStyle/>
          <a:p>
            <a:r>
              <a:rPr lang="zh-CN" altLang="en-US" dirty="0"/>
              <a:t>直接附加存储</a:t>
            </a:r>
          </a:p>
        </p:txBody>
      </p:sp>
    </p:spTree>
    <p:extLst>
      <p:ext uri="{BB962C8B-B14F-4D97-AF65-F5344CB8AC3E}">
        <p14:creationId xmlns:p14="http://schemas.microsoft.com/office/powerpoint/2010/main" val="1840855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C00000"/>
                </a:solidFill>
              </a:rPr>
              <a:t>网络附加存储</a:t>
            </a:r>
            <a:r>
              <a:rPr lang="zh-CN" altLang="en-US" sz="1800" dirty="0"/>
              <a:t>（</a:t>
            </a:r>
            <a:r>
              <a:rPr lang="en-US" altLang="zh-CN" sz="1800" dirty="0"/>
              <a:t>Network Attached Storage</a:t>
            </a:r>
            <a:r>
              <a:rPr lang="zh-CN" altLang="en-US" sz="1800" dirty="0"/>
              <a:t>，</a:t>
            </a:r>
            <a:r>
              <a:rPr lang="en-US" altLang="zh-CN" sz="1800" dirty="0"/>
              <a:t>NAS</a:t>
            </a:r>
            <a:r>
              <a:rPr lang="zh-CN" altLang="en-US" sz="1800" dirty="0"/>
              <a:t>）</a:t>
            </a:r>
            <a:endParaRPr lang="en-US" altLang="zh-CN" sz="1800" dirty="0"/>
          </a:p>
          <a:p>
            <a:pPr lvl="1"/>
            <a:r>
              <a:rPr lang="zh-CN" altLang="en-US" u="sng" dirty="0"/>
              <a:t>文件级</a:t>
            </a:r>
            <a:r>
              <a:rPr lang="zh-CN" altLang="en-US" dirty="0"/>
              <a:t>的计算机数据存储架构</a:t>
            </a:r>
            <a:endParaRPr lang="en-US" altLang="zh-CN" dirty="0"/>
          </a:p>
          <a:p>
            <a:pPr lvl="1"/>
            <a:r>
              <a:rPr lang="zh-CN" altLang="en-US" dirty="0"/>
              <a:t>计算机连接到一个</a:t>
            </a:r>
            <a:r>
              <a:rPr lang="zh-CN" altLang="en-US" u="sng" dirty="0"/>
              <a:t>仅为其它设备提供基于文件级数据存储服务的网络</a:t>
            </a:r>
            <a:endParaRPr lang="en-US" altLang="zh-CN" u="sng" dirty="0"/>
          </a:p>
          <a:p>
            <a:endParaRPr lang="en-US" altLang="zh-CN" u="sng" dirty="0"/>
          </a:p>
          <a:p>
            <a:r>
              <a:rPr lang="en-US" altLang="zh-CN" dirty="0">
                <a:solidFill>
                  <a:srgbClr val="C00000"/>
                </a:solidFill>
              </a:rPr>
              <a:t>NAS</a:t>
            </a:r>
            <a:r>
              <a:rPr lang="zh-CN" altLang="en-US" dirty="0">
                <a:solidFill>
                  <a:srgbClr val="C00000"/>
                </a:solidFill>
              </a:rPr>
              <a:t>与</a:t>
            </a:r>
            <a:r>
              <a:rPr lang="en-US" altLang="zh-CN" dirty="0">
                <a:solidFill>
                  <a:srgbClr val="C00000"/>
                </a:solidFill>
              </a:rPr>
              <a:t>DAS</a:t>
            </a:r>
            <a:r>
              <a:rPr lang="zh-CN" altLang="en-US" dirty="0">
                <a:solidFill>
                  <a:srgbClr val="C00000"/>
                </a:solidFill>
              </a:rPr>
              <a:t>的区别</a:t>
            </a:r>
            <a:endParaRPr lang="en-US" altLang="zh-CN" dirty="0">
              <a:solidFill>
                <a:srgbClr val="C00000"/>
              </a:solidFill>
            </a:endParaRPr>
          </a:p>
          <a:p>
            <a:pPr lvl="1"/>
            <a:r>
              <a:rPr lang="en-US" altLang="zh-CN" dirty="0"/>
              <a:t>DAS</a:t>
            </a:r>
            <a:r>
              <a:rPr lang="zh-CN" altLang="en-US" dirty="0"/>
              <a:t>是一种对已有服务器的简单扩展，并没有真正实现网络互联。</a:t>
            </a:r>
            <a:r>
              <a:rPr lang="en-US" altLang="zh-CN" dirty="0"/>
              <a:t>NAS</a:t>
            </a:r>
            <a:r>
              <a:rPr lang="zh-CN" altLang="en-US" dirty="0"/>
              <a:t>则是将网络作为存储实体，更容易实现文件级别的共享。</a:t>
            </a:r>
            <a:r>
              <a:rPr lang="en-US" altLang="zh-CN" dirty="0"/>
              <a:t>NAS</a:t>
            </a:r>
            <a:r>
              <a:rPr lang="zh-CN" altLang="en-US" dirty="0"/>
              <a:t>性能上比</a:t>
            </a:r>
            <a:r>
              <a:rPr lang="en-US" altLang="zh-CN" dirty="0"/>
              <a:t>DAS</a:t>
            </a:r>
            <a:r>
              <a:rPr lang="zh-CN" altLang="en-US" dirty="0"/>
              <a:t>有所增强</a:t>
            </a:r>
          </a:p>
          <a:p>
            <a:pPr lvl="1"/>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11</a:t>
            </a:fld>
            <a:endParaRPr lang="zh-CN" altLang="en-US" dirty="0"/>
          </a:p>
        </p:txBody>
      </p:sp>
      <p:sp>
        <p:nvSpPr>
          <p:cNvPr id="4" name="标题 3"/>
          <p:cNvSpPr>
            <a:spLocks noGrp="1"/>
          </p:cNvSpPr>
          <p:nvPr>
            <p:ph type="title"/>
          </p:nvPr>
        </p:nvSpPr>
        <p:spPr/>
        <p:txBody>
          <a:bodyPr/>
          <a:lstStyle/>
          <a:p>
            <a:r>
              <a:rPr lang="zh-CN" altLang="en-US" dirty="0"/>
              <a:t>网络附加存储</a:t>
            </a:r>
          </a:p>
        </p:txBody>
      </p:sp>
    </p:spTree>
    <p:extLst>
      <p:ext uri="{BB962C8B-B14F-4D97-AF65-F5344CB8AC3E}">
        <p14:creationId xmlns:p14="http://schemas.microsoft.com/office/powerpoint/2010/main" val="2089623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C00000"/>
                </a:solidFill>
              </a:rPr>
              <a:t>存储区域网络</a:t>
            </a:r>
            <a:r>
              <a:rPr lang="zh-CN" altLang="en-US" sz="1800" dirty="0"/>
              <a:t>（</a:t>
            </a:r>
            <a:r>
              <a:rPr lang="en-US" altLang="zh-CN" sz="1800" dirty="0"/>
              <a:t>Storage Area Network</a:t>
            </a:r>
            <a:r>
              <a:rPr lang="zh-CN" altLang="en-US" sz="1800" dirty="0"/>
              <a:t>，</a:t>
            </a:r>
            <a:r>
              <a:rPr lang="en-US" altLang="zh-CN" sz="1800" dirty="0"/>
              <a:t>SAN</a:t>
            </a:r>
            <a:r>
              <a:rPr lang="zh-CN" altLang="en-US" sz="1800" dirty="0"/>
              <a:t>）</a:t>
            </a:r>
            <a:endParaRPr lang="en-US" altLang="zh-CN" sz="1800" dirty="0"/>
          </a:p>
          <a:p>
            <a:pPr lvl="1"/>
            <a:r>
              <a:rPr lang="zh-CN" altLang="en-US" dirty="0"/>
              <a:t>通过</a:t>
            </a:r>
            <a:r>
              <a:rPr lang="zh-CN" altLang="en-US" u="sng" dirty="0"/>
              <a:t>网络方式</a:t>
            </a:r>
            <a:r>
              <a:rPr lang="zh-CN" altLang="en-US" dirty="0"/>
              <a:t>连接存储设备和应用服务器的存储架构</a:t>
            </a:r>
          </a:p>
          <a:p>
            <a:pPr lvl="1"/>
            <a:r>
              <a:rPr lang="zh-CN" altLang="en-US" dirty="0"/>
              <a:t>由</a:t>
            </a:r>
            <a:r>
              <a:rPr lang="zh-CN" altLang="en-US" u="sng" dirty="0"/>
              <a:t>服务器</a:t>
            </a:r>
            <a:r>
              <a:rPr lang="zh-CN" altLang="en-US" dirty="0"/>
              <a:t>、</a:t>
            </a:r>
            <a:r>
              <a:rPr lang="zh-CN" altLang="en-US" u="sng" dirty="0"/>
              <a:t>存储设备</a:t>
            </a:r>
            <a:r>
              <a:rPr lang="zh-CN" altLang="en-US" dirty="0"/>
              <a:t>和</a:t>
            </a:r>
            <a:r>
              <a:rPr lang="en-US" altLang="zh-CN" u="sng" dirty="0"/>
              <a:t>SAN</a:t>
            </a:r>
            <a:r>
              <a:rPr lang="zh-CN" altLang="en-US" u="sng" dirty="0"/>
              <a:t>连接设备</a:t>
            </a:r>
            <a:r>
              <a:rPr lang="zh-CN" altLang="en-US" dirty="0"/>
              <a:t>组成</a:t>
            </a:r>
          </a:p>
          <a:p>
            <a:endParaRPr lang="en-US" altLang="zh-CN" dirty="0"/>
          </a:p>
          <a:p>
            <a:r>
              <a:rPr lang="en-US" altLang="zh-CN" dirty="0">
                <a:solidFill>
                  <a:srgbClr val="C00000"/>
                </a:solidFill>
              </a:rPr>
              <a:t>SAN</a:t>
            </a:r>
            <a:r>
              <a:rPr lang="zh-CN" altLang="en-US" dirty="0">
                <a:solidFill>
                  <a:srgbClr val="C00000"/>
                </a:solidFill>
              </a:rPr>
              <a:t>的特点</a:t>
            </a:r>
            <a:endParaRPr lang="en-US" altLang="zh-CN" dirty="0">
              <a:solidFill>
                <a:srgbClr val="C00000"/>
              </a:solidFill>
            </a:endParaRPr>
          </a:p>
          <a:p>
            <a:pPr lvl="1"/>
            <a:r>
              <a:rPr lang="zh-CN" altLang="en-US" dirty="0"/>
              <a:t>存储共享</a:t>
            </a:r>
            <a:endParaRPr lang="en-US" altLang="zh-CN" dirty="0"/>
          </a:p>
          <a:p>
            <a:pPr lvl="1"/>
            <a:r>
              <a:rPr lang="zh-CN" altLang="en-US" dirty="0"/>
              <a:t>支持服务器从</a:t>
            </a:r>
            <a:r>
              <a:rPr lang="en-US" altLang="zh-CN" dirty="0"/>
              <a:t>SAN</a:t>
            </a:r>
            <a:r>
              <a:rPr lang="zh-CN" altLang="en-US" dirty="0"/>
              <a:t>直接启动</a:t>
            </a:r>
          </a:p>
        </p:txBody>
      </p:sp>
      <p:sp>
        <p:nvSpPr>
          <p:cNvPr id="3" name="灯片编号占位符 2"/>
          <p:cNvSpPr>
            <a:spLocks noGrp="1"/>
          </p:cNvSpPr>
          <p:nvPr>
            <p:ph type="sldNum" sz="quarter" idx="12"/>
          </p:nvPr>
        </p:nvSpPr>
        <p:spPr/>
        <p:txBody>
          <a:bodyPr/>
          <a:lstStyle/>
          <a:p>
            <a:fld id="{0503CE10-F9D3-4072-A615-6A95AA0B7B65}" type="slidenum">
              <a:rPr lang="zh-CN" altLang="en-US" smtClean="0"/>
              <a:t>12</a:t>
            </a:fld>
            <a:endParaRPr lang="zh-CN" altLang="en-US" dirty="0"/>
          </a:p>
        </p:txBody>
      </p:sp>
      <p:sp>
        <p:nvSpPr>
          <p:cNvPr id="4" name="标题 3"/>
          <p:cNvSpPr>
            <a:spLocks noGrp="1"/>
          </p:cNvSpPr>
          <p:nvPr>
            <p:ph type="title"/>
          </p:nvPr>
        </p:nvSpPr>
        <p:spPr/>
        <p:txBody>
          <a:bodyPr/>
          <a:lstStyle/>
          <a:p>
            <a:r>
              <a:rPr lang="zh-CN" altLang="en-US" dirty="0"/>
              <a:t>存储区域网络</a:t>
            </a:r>
          </a:p>
        </p:txBody>
      </p:sp>
    </p:spTree>
    <p:extLst>
      <p:ext uri="{BB962C8B-B14F-4D97-AF65-F5344CB8AC3E}">
        <p14:creationId xmlns:p14="http://schemas.microsoft.com/office/powerpoint/2010/main" val="2748981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503CE10-F9D3-4072-A615-6A95AA0B7B65}" type="slidenum">
              <a:rPr lang="zh-CN" altLang="en-US" smtClean="0"/>
              <a:t>13</a:t>
            </a:fld>
            <a:endParaRPr lang="zh-CN" altLang="en-US" dirty="0"/>
          </a:p>
        </p:txBody>
      </p:sp>
      <p:sp>
        <p:nvSpPr>
          <p:cNvPr id="4" name="标题 3"/>
          <p:cNvSpPr>
            <a:spLocks noGrp="1"/>
          </p:cNvSpPr>
          <p:nvPr>
            <p:ph type="title"/>
          </p:nvPr>
        </p:nvSpPr>
        <p:spPr/>
        <p:txBody>
          <a:bodyPr/>
          <a:lstStyle/>
          <a:p>
            <a:r>
              <a:rPr lang="zh-CN" altLang="en-US" dirty="0"/>
              <a:t>三种网络存储结构的比较</a:t>
            </a:r>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762" y="1825625"/>
            <a:ext cx="5832475" cy="4110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1888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a:solidFill>
                  <a:srgbClr val="C00000"/>
                </a:solidFill>
              </a:rPr>
              <a:t>DAS</a:t>
            </a:r>
          </a:p>
          <a:p>
            <a:pPr lvl="1"/>
            <a:r>
              <a:rPr lang="zh-CN" altLang="en-US" dirty="0"/>
              <a:t>管理容易，结构简单；集中式体系结构，不能满足大规模数据访问的需求；存储资源利用率低，资源共享能力差，造成“信息孤岛”。</a:t>
            </a:r>
          </a:p>
          <a:p>
            <a:endParaRPr lang="zh-CN" altLang="en-US" sz="2600" dirty="0"/>
          </a:p>
          <a:p>
            <a:r>
              <a:rPr lang="en-US" altLang="zh-CN" dirty="0">
                <a:solidFill>
                  <a:srgbClr val="C00000"/>
                </a:solidFill>
              </a:rPr>
              <a:t>NAS</a:t>
            </a:r>
          </a:p>
          <a:p>
            <a:pPr lvl="1"/>
            <a:r>
              <a:rPr lang="zh-CN" altLang="en-US" dirty="0"/>
              <a:t>网络的存储实体，容易实现文件级别共享；性能严重依赖于网络流量，用户数过多，读写过频繁时性能受限。</a:t>
            </a:r>
          </a:p>
          <a:p>
            <a:endParaRPr lang="zh-CN" altLang="en-US" dirty="0"/>
          </a:p>
          <a:p>
            <a:r>
              <a:rPr lang="en-US" altLang="zh-CN" dirty="0">
                <a:solidFill>
                  <a:srgbClr val="C00000"/>
                </a:solidFill>
              </a:rPr>
              <a:t>SAN</a:t>
            </a:r>
          </a:p>
          <a:p>
            <a:pPr lvl="1"/>
            <a:r>
              <a:rPr lang="zh-CN" altLang="en-US" dirty="0"/>
              <a:t>存储管理简化，存储容量利用率提高；无直接文件级别的访问能力，但可在</a:t>
            </a:r>
            <a:r>
              <a:rPr lang="en-US" altLang="zh-CN" dirty="0"/>
              <a:t>SAN</a:t>
            </a:r>
            <a:r>
              <a:rPr lang="zh-CN" altLang="en-US" dirty="0"/>
              <a:t>基础上建立文件系统。</a:t>
            </a:r>
          </a:p>
          <a:p>
            <a:pPr lvl="1"/>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14</a:t>
            </a:fld>
            <a:endParaRPr lang="zh-CN" altLang="en-US" dirty="0"/>
          </a:p>
        </p:txBody>
      </p:sp>
      <p:sp>
        <p:nvSpPr>
          <p:cNvPr id="4" name="标题 3"/>
          <p:cNvSpPr>
            <a:spLocks noGrp="1"/>
          </p:cNvSpPr>
          <p:nvPr>
            <p:ph type="title"/>
          </p:nvPr>
        </p:nvSpPr>
        <p:spPr/>
        <p:txBody>
          <a:bodyPr/>
          <a:lstStyle/>
          <a:p>
            <a:r>
              <a:rPr lang="zh-CN" altLang="en-US" dirty="0"/>
              <a:t>三种网络存储结构的比较（续）</a:t>
            </a:r>
          </a:p>
        </p:txBody>
      </p:sp>
    </p:spTree>
    <p:extLst>
      <p:ext uri="{BB962C8B-B14F-4D97-AF65-F5344CB8AC3E}">
        <p14:creationId xmlns:p14="http://schemas.microsoft.com/office/powerpoint/2010/main" val="4038931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C00000"/>
                </a:solidFill>
              </a:rPr>
              <a:t>维基百科：</a:t>
            </a:r>
            <a:endParaRPr lang="en-US" altLang="zh-CN" dirty="0">
              <a:solidFill>
                <a:srgbClr val="C00000"/>
              </a:solidFill>
            </a:endParaRPr>
          </a:p>
          <a:p>
            <a:pPr lvl="1"/>
            <a:r>
              <a:rPr lang="zh-CN" altLang="en-US" dirty="0"/>
              <a:t>“数据中心是一整套复杂的设施。它不仅仅包括计算机系统和其它与之</a:t>
            </a:r>
            <a:r>
              <a:rPr lang="zh-CN" altLang="en-US" u="sng" dirty="0"/>
              <a:t>配套的设备</a:t>
            </a:r>
            <a:r>
              <a:rPr lang="zh-CN" altLang="en-US" dirty="0"/>
              <a:t>（例如通信和存储系统），还包含冗余的</a:t>
            </a:r>
            <a:r>
              <a:rPr lang="zh-CN" altLang="en-US" u="sng" dirty="0"/>
              <a:t>数据通信连接</a:t>
            </a:r>
            <a:r>
              <a:rPr lang="zh-CN" altLang="en-US" dirty="0"/>
              <a:t>、</a:t>
            </a:r>
            <a:r>
              <a:rPr lang="zh-CN" altLang="en-US" u="sng" dirty="0"/>
              <a:t>环境控制设备</a:t>
            </a:r>
            <a:r>
              <a:rPr lang="zh-CN" altLang="en-US" dirty="0"/>
              <a:t>、</a:t>
            </a:r>
            <a:r>
              <a:rPr lang="zh-CN" altLang="en-US" u="sng" dirty="0"/>
              <a:t>监控设备</a:t>
            </a:r>
            <a:r>
              <a:rPr lang="zh-CN" altLang="en-US" dirty="0"/>
              <a:t>以及各种</a:t>
            </a:r>
            <a:r>
              <a:rPr lang="zh-CN" altLang="en-US" u="sng" dirty="0"/>
              <a:t>安全装置</a:t>
            </a:r>
            <a:r>
              <a:rPr lang="zh-CN" altLang="en-US" dirty="0"/>
              <a:t>。”</a:t>
            </a:r>
            <a:endParaRPr lang="en-US" altLang="zh-CN" dirty="0"/>
          </a:p>
          <a:p>
            <a:endParaRPr lang="zh-CN" altLang="en-US" dirty="0"/>
          </a:p>
          <a:p>
            <a:r>
              <a:rPr lang="en-US" altLang="zh-CN" dirty="0">
                <a:solidFill>
                  <a:srgbClr val="C00000"/>
                </a:solidFill>
              </a:rPr>
              <a:t>Google</a:t>
            </a:r>
            <a:r>
              <a:rPr lang="zh-CN" altLang="en-US" dirty="0">
                <a:solidFill>
                  <a:srgbClr val="C00000"/>
                </a:solidFill>
              </a:rPr>
              <a:t>：</a:t>
            </a:r>
            <a:endParaRPr lang="en-US" altLang="zh-CN" dirty="0">
              <a:solidFill>
                <a:srgbClr val="C00000"/>
              </a:solidFill>
            </a:endParaRPr>
          </a:p>
          <a:p>
            <a:pPr lvl="1"/>
            <a:r>
              <a:rPr lang="zh-CN" altLang="en-US" dirty="0"/>
              <a:t>“多功能的</a:t>
            </a:r>
            <a:r>
              <a:rPr lang="zh-CN" altLang="en-US" u="sng" dirty="0"/>
              <a:t>建筑物</a:t>
            </a:r>
            <a:r>
              <a:rPr lang="zh-CN" altLang="en-US" dirty="0"/>
              <a:t>，能容纳多个</a:t>
            </a:r>
            <a:r>
              <a:rPr lang="zh-CN" altLang="en-US" u="sng" dirty="0"/>
              <a:t>服务器</a:t>
            </a:r>
            <a:r>
              <a:rPr lang="zh-CN" altLang="en-US" dirty="0"/>
              <a:t>以及</a:t>
            </a:r>
            <a:r>
              <a:rPr lang="zh-CN" altLang="en-US" u="sng" dirty="0"/>
              <a:t>通信设备</a:t>
            </a:r>
            <a:r>
              <a:rPr lang="zh-CN" altLang="en-US" dirty="0"/>
              <a:t>。这些设备被放置在一起是因为它们具有相同的对环境的要求以及物理安全上的需求，并且这样放置便于维护。”</a:t>
            </a:r>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15</a:t>
            </a:fld>
            <a:endParaRPr lang="zh-CN" altLang="en-US" dirty="0"/>
          </a:p>
        </p:txBody>
      </p:sp>
      <p:sp>
        <p:nvSpPr>
          <p:cNvPr id="4" name="标题 3"/>
          <p:cNvSpPr>
            <a:spLocks noGrp="1"/>
          </p:cNvSpPr>
          <p:nvPr>
            <p:ph type="title"/>
          </p:nvPr>
        </p:nvSpPr>
        <p:spPr/>
        <p:txBody>
          <a:bodyPr/>
          <a:lstStyle/>
          <a:p>
            <a:r>
              <a:rPr lang="zh-CN" altLang="en-US" dirty="0"/>
              <a:t>什么是数据中心</a:t>
            </a:r>
          </a:p>
        </p:txBody>
      </p:sp>
    </p:spTree>
    <p:extLst>
      <p:ext uri="{BB962C8B-B14F-4D97-AF65-F5344CB8AC3E}">
        <p14:creationId xmlns:p14="http://schemas.microsoft.com/office/powerpoint/2010/main" val="282059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503CE10-F9D3-4072-A615-6A95AA0B7B65}" type="slidenum">
              <a:rPr lang="zh-CN" altLang="en-US" smtClean="0"/>
              <a:t>16</a:t>
            </a:fld>
            <a:endParaRPr lang="zh-CN" altLang="en-US" dirty="0"/>
          </a:p>
        </p:txBody>
      </p:sp>
      <p:sp>
        <p:nvSpPr>
          <p:cNvPr id="4" name="标题 3"/>
          <p:cNvSpPr>
            <a:spLocks noGrp="1"/>
          </p:cNvSpPr>
          <p:nvPr>
            <p:ph type="title"/>
          </p:nvPr>
        </p:nvSpPr>
        <p:spPr/>
        <p:txBody>
          <a:bodyPr/>
          <a:lstStyle/>
          <a:p>
            <a:r>
              <a:rPr lang="zh-CN" altLang="en-US" dirty="0"/>
              <a:t>数据中心的起源与发展</a:t>
            </a:r>
          </a:p>
        </p:txBody>
      </p:sp>
      <p:pic>
        <p:nvPicPr>
          <p:cNvPr id="5" name="图片 4" descr="http://www.cs.rpi.edu/academics/courses/fall09/os/c01/IBM70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238824"/>
            <a:ext cx="2428875"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图片 12" descr="http://upload.wikimedia.org/wikipedia/commons/thumb/8/8a/Early_Personal_Computers.jpg/320px-Early_Personal_Compute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688" y="2238824"/>
            <a:ext cx="2071687"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5" descr="http://t2.gstatic.com/images?q=tbn:ANd9GcRwsxbyaFMsmodNDZZt-g95bIJO5evMO0LAMnLWz0aNyp5YzNBfx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75" y="2238824"/>
            <a:ext cx="241935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Box 6"/>
          <p:cNvSpPr txBox="1">
            <a:spLocks noChangeArrowheads="1"/>
          </p:cNvSpPr>
          <p:nvPr/>
        </p:nvSpPr>
        <p:spPr bwMode="auto">
          <a:xfrm>
            <a:off x="1030288" y="5024887"/>
            <a:ext cx="128587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dirty="0">
                <a:latin typeface="微软雅黑" panose="020B0503020204020204" pitchFamily="34" charset="-122"/>
                <a:ea typeface="微软雅黑" panose="020B0503020204020204" pitchFamily="34" charset="-122"/>
              </a:rPr>
              <a:t>大型机</a:t>
            </a:r>
          </a:p>
        </p:txBody>
      </p:sp>
      <p:sp>
        <p:nvSpPr>
          <p:cNvPr id="9" name="TextBox 7"/>
          <p:cNvSpPr txBox="1">
            <a:spLocks noChangeArrowheads="1"/>
          </p:cNvSpPr>
          <p:nvPr/>
        </p:nvSpPr>
        <p:spPr bwMode="auto">
          <a:xfrm>
            <a:off x="3816350" y="5024887"/>
            <a:ext cx="128587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dirty="0">
                <a:latin typeface="微软雅黑" panose="020B0503020204020204" pitchFamily="34" charset="-122"/>
                <a:ea typeface="微软雅黑" panose="020B0503020204020204" pitchFamily="34" charset="-122"/>
              </a:rPr>
              <a:t>微型机</a:t>
            </a:r>
          </a:p>
        </p:txBody>
      </p:sp>
      <p:sp>
        <p:nvSpPr>
          <p:cNvPr id="10" name="TextBox 8"/>
          <p:cNvSpPr txBox="1">
            <a:spLocks noChangeArrowheads="1"/>
          </p:cNvSpPr>
          <p:nvPr/>
        </p:nvSpPr>
        <p:spPr bwMode="auto">
          <a:xfrm>
            <a:off x="6001544" y="4924984"/>
            <a:ext cx="297021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dirty="0">
                <a:latin typeface="微软雅黑" panose="020B0503020204020204" pitchFamily="34" charset="-122"/>
                <a:ea typeface="微软雅黑" panose="020B0503020204020204" pitchFamily="34" charset="-122"/>
              </a:rPr>
              <a:t>大规模数据中心</a:t>
            </a:r>
            <a:endParaRPr lang="en-US" altLang="zh-CN" sz="2400" dirty="0">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400" dirty="0">
                <a:latin typeface="微软雅黑" panose="020B0503020204020204" pitchFamily="34" charset="-122"/>
                <a:ea typeface="微软雅黑" panose="020B0503020204020204" pitchFamily="34" charset="-122"/>
              </a:rPr>
              <a:t>(Mega Data Center)</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8306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503CE10-F9D3-4072-A615-6A95AA0B7B65}" type="slidenum">
              <a:rPr lang="zh-CN" altLang="en-US" smtClean="0"/>
              <a:t>17</a:t>
            </a:fld>
            <a:endParaRPr lang="zh-CN" altLang="en-US" dirty="0"/>
          </a:p>
        </p:txBody>
      </p:sp>
      <p:sp>
        <p:nvSpPr>
          <p:cNvPr id="4" name="标题 3"/>
          <p:cNvSpPr>
            <a:spLocks noGrp="1"/>
          </p:cNvSpPr>
          <p:nvPr>
            <p:ph type="title"/>
          </p:nvPr>
        </p:nvSpPr>
        <p:spPr/>
        <p:txBody>
          <a:bodyPr/>
          <a:lstStyle/>
          <a:p>
            <a:r>
              <a:rPr lang="zh-CN" altLang="en-US" dirty="0"/>
              <a:t>数据中心的起源与发展（续）</a:t>
            </a:r>
          </a:p>
        </p:txBody>
      </p:sp>
      <p:sp>
        <p:nvSpPr>
          <p:cNvPr id="5" name="矩形 4"/>
          <p:cNvSpPr/>
          <p:nvPr/>
        </p:nvSpPr>
        <p:spPr>
          <a:xfrm>
            <a:off x="2614216" y="1922780"/>
            <a:ext cx="4185761" cy="461665"/>
          </a:xfrm>
          <a:prstGeom prst="rect">
            <a:avLst/>
          </a:prstGeom>
        </p:spPr>
        <p:txBody>
          <a:bodyPr wrap="none">
            <a:spAutoFit/>
          </a:bodyPr>
          <a:lstStyle/>
          <a:p>
            <a:pPr algn="ctr" eaLnBrk="1" hangingPunct="1">
              <a:defRPr/>
            </a:pPr>
            <a:r>
              <a:rPr lang="zh-CN" altLang="en-US" sz="2400" u="sng" dirty="0">
                <a:latin typeface="微软雅黑" panose="020B0503020204020204" pitchFamily="34" charset="-122"/>
                <a:ea typeface="微软雅黑" panose="020B0503020204020204" pitchFamily="34" charset="-122"/>
              </a:rPr>
              <a:t>大规模数据中心</a:t>
            </a:r>
            <a:r>
              <a:rPr lang="zh-CN" altLang="en-US" sz="2400" dirty="0">
                <a:latin typeface="微软雅黑" panose="020B0503020204020204" pitchFamily="34" charset="-122"/>
                <a:ea typeface="微软雅黑" panose="020B0503020204020204" pitchFamily="34" charset="-122"/>
              </a:rPr>
              <a:t>已经得到推广</a:t>
            </a:r>
          </a:p>
        </p:txBody>
      </p:sp>
      <p:pic>
        <p:nvPicPr>
          <p:cNvPr id="6" name="Picture 2" descr="Goo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389854"/>
            <a:ext cx="2268537" cy="903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http://www.virtuosgames.com/2008/02/19/microsoft-logo.jpg"/>
          <p:cNvPicPr>
            <a:picLocks noChangeAspect="1" noChangeArrowheads="1"/>
          </p:cNvPicPr>
          <p:nvPr/>
        </p:nvPicPr>
        <p:blipFill>
          <a:blip r:embed="rId3">
            <a:extLst>
              <a:ext uri="{28A0092B-C50C-407E-A947-70E740481C1C}">
                <a14:useLocalDpi xmlns:a14="http://schemas.microsoft.com/office/drawing/2010/main" val="0"/>
              </a:ext>
            </a:extLst>
          </a:blip>
          <a:srcRect t="25610" r="5612" b="34146"/>
          <a:stretch>
            <a:fillRect/>
          </a:stretch>
        </p:blipFill>
        <p:spPr bwMode="auto">
          <a:xfrm>
            <a:off x="5724525" y="3245391"/>
            <a:ext cx="2951163" cy="877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8" descr="http://www.andrebisson.ca/amazon-logo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4521860"/>
            <a:ext cx="1655762" cy="655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9838" y="4450422"/>
            <a:ext cx="1304925" cy="80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03575" y="3173954"/>
            <a:ext cx="2436813" cy="827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4579010"/>
            <a:ext cx="244792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2731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数据中心建设者面对的</a:t>
            </a:r>
            <a:r>
              <a:rPr lang="zh-CN" altLang="en-US" u="sng" dirty="0"/>
              <a:t>难题</a:t>
            </a:r>
          </a:p>
          <a:p>
            <a:pPr lvl="1"/>
            <a:r>
              <a:rPr lang="zh-CN" altLang="en-US" dirty="0"/>
              <a:t>如何规划一个新的数据中心？</a:t>
            </a:r>
          </a:p>
          <a:p>
            <a:pPr lvl="1"/>
            <a:r>
              <a:rPr lang="zh-CN" altLang="en-US" dirty="0"/>
              <a:t>怎样对数据中心进行升级？</a:t>
            </a:r>
            <a:endParaRPr lang="en-US" altLang="zh-CN" dirty="0"/>
          </a:p>
          <a:p>
            <a:endParaRPr lang="zh-CN" altLang="en-US" dirty="0"/>
          </a:p>
          <a:p>
            <a:r>
              <a:rPr lang="zh-CN" altLang="en-US" u="sng" dirty="0"/>
              <a:t>数据中心的标准</a:t>
            </a:r>
            <a:r>
              <a:rPr lang="zh-CN" altLang="en-US" dirty="0"/>
              <a:t>对相关经验进行了总结</a:t>
            </a:r>
            <a:endParaRPr lang="en-US" altLang="zh-CN" dirty="0"/>
          </a:p>
          <a:p>
            <a:endParaRPr lang="zh-CN" altLang="en-US" dirty="0"/>
          </a:p>
          <a:p>
            <a:r>
              <a:rPr lang="en-US" altLang="zh-CN" u="sng" dirty="0"/>
              <a:t>ANSI/TIA/EIA-942</a:t>
            </a:r>
            <a:r>
              <a:rPr lang="zh-CN" altLang="en-US" dirty="0"/>
              <a:t>（简称</a:t>
            </a:r>
            <a:r>
              <a:rPr lang="en-US" altLang="zh-CN" dirty="0"/>
              <a:t>TIA-942</a:t>
            </a:r>
            <a:r>
              <a:rPr lang="zh-CN" altLang="en-US" dirty="0"/>
              <a:t>）：数据中心标准</a:t>
            </a:r>
          </a:p>
          <a:p>
            <a:pPr marL="457200" lvl="1" indent="0">
              <a:buNone/>
            </a:pPr>
            <a:r>
              <a:rPr lang="zh-CN" altLang="en-US" dirty="0"/>
              <a:t>电信产业协会（</a:t>
            </a:r>
            <a:r>
              <a:rPr lang="en-US" altLang="zh-CN" dirty="0"/>
              <a:t>TIA</a:t>
            </a:r>
            <a:r>
              <a:rPr lang="zh-CN" altLang="en-US" dirty="0"/>
              <a:t>）提出</a:t>
            </a:r>
          </a:p>
          <a:p>
            <a:pPr marL="457200" lvl="1" indent="0">
              <a:buNone/>
            </a:pPr>
            <a:r>
              <a:rPr lang="zh-CN" altLang="en-US" dirty="0"/>
              <a:t>美国国家标准学会（</a:t>
            </a:r>
            <a:r>
              <a:rPr lang="en-US" altLang="zh-CN" dirty="0"/>
              <a:t>ANSI</a:t>
            </a:r>
            <a:r>
              <a:rPr lang="zh-CN" altLang="en-US" dirty="0"/>
              <a:t>）批准</a:t>
            </a:r>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18</a:t>
            </a:fld>
            <a:endParaRPr lang="zh-CN" altLang="en-US" dirty="0"/>
          </a:p>
        </p:txBody>
      </p:sp>
      <p:sp>
        <p:nvSpPr>
          <p:cNvPr id="4" name="标题 3"/>
          <p:cNvSpPr>
            <a:spLocks noGrp="1"/>
          </p:cNvSpPr>
          <p:nvPr>
            <p:ph type="title"/>
          </p:nvPr>
        </p:nvSpPr>
        <p:spPr/>
        <p:txBody>
          <a:bodyPr/>
          <a:lstStyle/>
          <a:p>
            <a:r>
              <a:rPr lang="zh-CN" altLang="en-US" dirty="0"/>
              <a:t>数据中心标准</a:t>
            </a:r>
          </a:p>
        </p:txBody>
      </p:sp>
    </p:spTree>
    <p:extLst>
      <p:ext uri="{BB962C8B-B14F-4D97-AF65-F5344CB8AC3E}">
        <p14:creationId xmlns:p14="http://schemas.microsoft.com/office/powerpoint/2010/main" val="1200089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825625"/>
            <a:ext cx="3181350" cy="4351338"/>
          </a:xfrm>
        </p:spPr>
        <p:txBody>
          <a:bodyPr/>
          <a:lstStyle/>
          <a:p>
            <a:r>
              <a:rPr lang="zh-CN" altLang="en-US" dirty="0">
                <a:solidFill>
                  <a:srgbClr val="C00000"/>
                </a:solidFill>
              </a:rPr>
              <a:t>选址：</a:t>
            </a:r>
            <a:r>
              <a:rPr lang="zh-CN" altLang="en-US" dirty="0"/>
              <a:t>需要考虑多方面因素</a:t>
            </a:r>
          </a:p>
          <a:p>
            <a:pPr lvl="1"/>
            <a:r>
              <a:rPr lang="zh-CN" altLang="en-US" dirty="0"/>
              <a:t>建设和运营成本</a:t>
            </a:r>
          </a:p>
          <a:p>
            <a:pPr lvl="1"/>
            <a:r>
              <a:rPr lang="zh-CN" altLang="en-US" dirty="0"/>
              <a:t>应用需求</a:t>
            </a:r>
          </a:p>
          <a:p>
            <a:pPr lvl="1"/>
            <a:r>
              <a:rPr lang="zh-CN" altLang="en-US" dirty="0"/>
              <a:t>政策优惠</a:t>
            </a:r>
          </a:p>
          <a:p>
            <a:pPr lvl="1"/>
            <a:r>
              <a:rPr lang="en-US" altLang="zh-CN" dirty="0"/>
              <a:t>…</a:t>
            </a:r>
          </a:p>
          <a:p>
            <a:endParaRPr lang="en-US" altLang="zh-CN" dirty="0"/>
          </a:p>
          <a:p>
            <a:r>
              <a:rPr lang="zh-CN" altLang="en-US" dirty="0">
                <a:solidFill>
                  <a:srgbClr val="C00000"/>
                </a:solidFill>
              </a:rPr>
              <a:t>布局：</a:t>
            </a:r>
          </a:p>
          <a:p>
            <a:pPr lvl="1"/>
            <a:r>
              <a:rPr lang="zh-CN" altLang="en-US" dirty="0"/>
              <a:t>按功能区域划分</a:t>
            </a:r>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19</a:t>
            </a:fld>
            <a:endParaRPr lang="zh-CN" altLang="en-US" dirty="0"/>
          </a:p>
        </p:txBody>
      </p:sp>
      <p:sp>
        <p:nvSpPr>
          <p:cNvPr id="4" name="标题 3"/>
          <p:cNvSpPr>
            <a:spLocks noGrp="1"/>
          </p:cNvSpPr>
          <p:nvPr>
            <p:ph type="title"/>
          </p:nvPr>
        </p:nvSpPr>
        <p:spPr/>
        <p:txBody>
          <a:bodyPr/>
          <a:lstStyle/>
          <a:p>
            <a:r>
              <a:rPr lang="zh-CN" altLang="en-US" dirty="0"/>
              <a:t>数据中心标准：</a:t>
            </a:r>
            <a:r>
              <a:rPr lang="en-US" altLang="zh-CN" dirty="0"/>
              <a:t>TIA-942</a:t>
            </a:r>
            <a:endParaRPr lang="zh-CN" altLang="en-US" dirty="0"/>
          </a:p>
        </p:txBody>
      </p:sp>
      <p:graphicFrame>
        <p:nvGraphicFramePr>
          <p:cNvPr id="5" name="Object 1"/>
          <p:cNvGraphicFramePr>
            <a:graphicFrameLocks noChangeAspect="1"/>
          </p:cNvGraphicFramePr>
          <p:nvPr>
            <p:extLst>
              <p:ext uri="{D42A27DB-BD31-4B8C-83A1-F6EECF244321}">
                <p14:modId xmlns:p14="http://schemas.microsoft.com/office/powerpoint/2010/main" val="979393814"/>
              </p:ext>
            </p:extLst>
          </p:nvPr>
        </p:nvGraphicFramePr>
        <p:xfrm>
          <a:off x="4035425" y="1825625"/>
          <a:ext cx="4845050" cy="3714750"/>
        </p:xfrm>
        <a:graphic>
          <a:graphicData uri="http://schemas.openxmlformats.org/presentationml/2006/ole">
            <mc:AlternateContent xmlns:mc="http://schemas.openxmlformats.org/markup-compatibility/2006">
              <mc:Choice xmlns:v="urn:schemas-microsoft-com:vml" Requires="v">
                <p:oleObj name="Visio" r:id="rId2" imgW="8816606" imgH="6737272" progId="Visio.Drawing.11">
                  <p:embed/>
                </p:oleObj>
              </mc:Choice>
              <mc:Fallback>
                <p:oleObj name="Visio" r:id="rId2" imgW="8816606" imgH="6737272"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5425" y="1825625"/>
                        <a:ext cx="4845050" cy="3714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5595937" y="5748338"/>
            <a:ext cx="1723549" cy="400110"/>
          </a:xfrm>
          <a:prstGeom prst="rect">
            <a:avLst/>
          </a:prstGeom>
        </p:spPr>
        <p:txBody>
          <a:bodyPr wrap="none">
            <a:spAutoFit/>
          </a:bodyPr>
          <a:lstStyle/>
          <a:p>
            <a:pPr eaLnBrk="1" hangingPunct="1">
              <a:defRPr/>
            </a:pPr>
            <a:r>
              <a:rPr lang="zh-CN" altLang="en-US" sz="2000" dirty="0">
                <a:latin typeface="微软雅黑" panose="020B0503020204020204" pitchFamily="34" charset="-122"/>
                <a:ea typeface="微软雅黑" panose="020B0503020204020204" pitchFamily="34" charset="-122"/>
              </a:rPr>
              <a:t>功能区域组成</a:t>
            </a:r>
          </a:p>
        </p:txBody>
      </p:sp>
    </p:spTree>
    <p:extLst>
      <p:ext uri="{BB962C8B-B14F-4D97-AF65-F5344CB8AC3E}">
        <p14:creationId xmlns:p14="http://schemas.microsoft.com/office/powerpoint/2010/main" val="130723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前一</a:t>
            </a:r>
            <a:r>
              <a:rPr lang="zh-CN" altLang="en-US" dirty="0">
                <a:latin typeface="微软雅黑"/>
                <a:ea typeface="微软雅黑"/>
                <a:cs typeface="微软雅黑"/>
              </a:rPr>
              <a:t>章介绍了无线网络接入技术的基本组成元素及特点，以</a:t>
            </a:r>
            <a:r>
              <a:rPr lang="en-US" altLang="zh-CN" dirty="0">
                <a:latin typeface="微软雅黑"/>
                <a:ea typeface="微软雅黑"/>
                <a:cs typeface="微软雅黑"/>
              </a:rPr>
              <a:t>Wi-Fi</a:t>
            </a:r>
            <a:r>
              <a:rPr lang="zh-CN" altLang="en-US" dirty="0">
                <a:latin typeface="微软雅黑"/>
                <a:ea typeface="微软雅黑"/>
                <a:cs typeface="微软雅黑"/>
              </a:rPr>
              <a:t>、蓝牙、</a:t>
            </a:r>
            <a:r>
              <a:rPr lang="en-US" altLang="zh-CN" dirty="0">
                <a:latin typeface="微软雅黑"/>
                <a:ea typeface="微软雅黑"/>
                <a:cs typeface="微软雅黑"/>
              </a:rPr>
              <a:t>ZigBee</a:t>
            </a:r>
            <a:r>
              <a:rPr lang="zh-CN" altLang="en-US" dirty="0">
                <a:latin typeface="微软雅黑"/>
                <a:ea typeface="微软雅黑"/>
                <a:cs typeface="微软雅黑"/>
              </a:rPr>
              <a:t>为例介绍了经典的无线接入技术及其特点，并以</a:t>
            </a:r>
            <a:r>
              <a:rPr lang="en-US" altLang="zh-CN" dirty="0">
                <a:latin typeface="微软雅黑"/>
                <a:ea typeface="微软雅黑"/>
                <a:cs typeface="微软雅黑"/>
              </a:rPr>
              <a:t>60GHz</a:t>
            </a:r>
            <a:r>
              <a:rPr lang="zh-CN" altLang="en-US" dirty="0">
                <a:latin typeface="微软雅黑"/>
                <a:ea typeface="微软雅黑"/>
                <a:cs typeface="微软雅黑"/>
              </a:rPr>
              <a:t>毫米波通信、</a:t>
            </a:r>
            <a:r>
              <a:rPr lang="en-US" altLang="zh-CN" dirty="0">
                <a:latin typeface="微软雅黑"/>
                <a:ea typeface="微软雅黑"/>
                <a:cs typeface="微软雅黑"/>
              </a:rPr>
              <a:t>Li-Fi</a:t>
            </a:r>
            <a:r>
              <a:rPr lang="zh-CN" altLang="en-US" dirty="0">
                <a:latin typeface="微软雅黑"/>
                <a:ea typeface="微软雅黑"/>
                <a:cs typeface="微软雅黑"/>
              </a:rPr>
              <a:t>、低功耗广域网为例介绍了无线接入技术的前沿动向。</a:t>
            </a:r>
          </a:p>
          <a:p>
            <a:pPr>
              <a:buFont typeface="Arial" charset="0"/>
              <a:buChar char="•"/>
              <a:defRPr/>
            </a:pPr>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2</a:t>
            </a:fld>
            <a:endParaRPr lang="zh-CN" altLang="en-US" dirty="0"/>
          </a:p>
        </p:txBody>
      </p:sp>
      <p:sp>
        <p:nvSpPr>
          <p:cNvPr id="4" name="标题 3"/>
          <p:cNvSpPr>
            <a:spLocks noGrp="1"/>
          </p:cNvSpPr>
          <p:nvPr>
            <p:ph type="title"/>
          </p:nvPr>
        </p:nvSpPr>
        <p:spPr/>
        <p:txBody>
          <a:bodyPr/>
          <a:lstStyle/>
          <a:p>
            <a:r>
              <a:rPr lang="zh-CN" altLang="en-US" dirty="0"/>
              <a:t>内容回顾</a:t>
            </a:r>
          </a:p>
        </p:txBody>
      </p:sp>
    </p:spTree>
    <p:extLst>
      <p:ext uri="{BB962C8B-B14F-4D97-AF65-F5344CB8AC3E}">
        <p14:creationId xmlns:p14="http://schemas.microsoft.com/office/powerpoint/2010/main" val="1615306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TIA-942</a:t>
            </a:r>
            <a:r>
              <a:rPr lang="zh-CN" altLang="en-US" dirty="0"/>
              <a:t>还对</a:t>
            </a:r>
            <a:r>
              <a:rPr lang="zh-CN" altLang="en-US" u="sng" dirty="0"/>
              <a:t>缆线系统</a:t>
            </a:r>
            <a:r>
              <a:rPr lang="zh-CN" altLang="en-US" dirty="0"/>
              <a:t>，</a:t>
            </a:r>
            <a:r>
              <a:rPr lang="zh-CN" altLang="en-US" u="sng" dirty="0"/>
              <a:t>可靠性分级</a:t>
            </a:r>
            <a:r>
              <a:rPr lang="zh-CN" altLang="en-US" dirty="0"/>
              <a:t>，</a:t>
            </a:r>
            <a:r>
              <a:rPr lang="zh-CN" altLang="en-US" u="sng" dirty="0"/>
              <a:t>能源系统</a:t>
            </a:r>
            <a:r>
              <a:rPr lang="zh-CN" altLang="en-US" dirty="0"/>
              <a:t>和</a:t>
            </a:r>
            <a:r>
              <a:rPr lang="zh-CN" altLang="en-US" u="sng" dirty="0"/>
              <a:t>降温系统</a:t>
            </a:r>
            <a:r>
              <a:rPr lang="zh-CN" altLang="en-US" dirty="0"/>
              <a:t>等做了规定。</a:t>
            </a:r>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20</a:t>
            </a:fld>
            <a:endParaRPr lang="zh-CN" altLang="en-US" dirty="0"/>
          </a:p>
        </p:txBody>
      </p:sp>
      <p:sp>
        <p:nvSpPr>
          <p:cNvPr id="4" name="标题 3"/>
          <p:cNvSpPr>
            <a:spLocks noGrp="1"/>
          </p:cNvSpPr>
          <p:nvPr>
            <p:ph type="title"/>
          </p:nvPr>
        </p:nvSpPr>
        <p:spPr>
          <a:xfrm>
            <a:off x="278764" y="295752"/>
            <a:ext cx="6034950" cy="995679"/>
          </a:xfrm>
        </p:spPr>
        <p:txBody>
          <a:bodyPr/>
          <a:lstStyle/>
          <a:p>
            <a:r>
              <a:rPr lang="zh-CN" altLang="en-US" dirty="0"/>
              <a:t>数据中心标准：</a:t>
            </a:r>
            <a:r>
              <a:rPr lang="en-US" altLang="zh-CN" dirty="0"/>
              <a:t>TIA-942</a:t>
            </a:r>
            <a:r>
              <a:rPr lang="zh-CN" altLang="en-US" dirty="0"/>
              <a:t>（续）</a:t>
            </a:r>
          </a:p>
        </p:txBody>
      </p:sp>
      <p:pic>
        <p:nvPicPr>
          <p:cNvPr id="5" name="图片 18" descr="http://joke.cnball.net/attachments/images/c090319/123j54iy0330-13a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93" y="2840038"/>
            <a:ext cx="1900237" cy="1427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矩形 5"/>
          <p:cNvSpPr/>
          <p:nvPr/>
        </p:nvSpPr>
        <p:spPr>
          <a:xfrm>
            <a:off x="2370455" y="2840038"/>
            <a:ext cx="2519363" cy="1016000"/>
          </a:xfrm>
          <a:prstGeom prst="rect">
            <a:avLst/>
          </a:prstGeom>
        </p:spPr>
        <p:txBody>
          <a:bodyPr>
            <a:spAutoFit/>
          </a:bodyPr>
          <a:lstStyle/>
          <a:p>
            <a:pPr eaLnBrk="1" fontAlgn="auto" hangingPunct="1">
              <a:spcAft>
                <a:spcPts val="0"/>
              </a:spcAft>
              <a:defRPr/>
            </a:pPr>
            <a:r>
              <a:rPr lang="zh-CN" altLang="en-US" sz="2000" dirty="0">
                <a:latin typeface="微软雅黑" panose="020B0503020204020204" pitchFamily="34" charset="-122"/>
                <a:ea typeface="微软雅黑" panose="020B0503020204020204" pitchFamily="34" charset="-122"/>
              </a:rPr>
              <a:t>缆线系统</a:t>
            </a:r>
            <a:endParaRPr lang="en-US" altLang="zh-CN" sz="2000" dirty="0">
              <a:latin typeface="微软雅黑" panose="020B0503020204020204" pitchFamily="34" charset="-122"/>
              <a:ea typeface="微软雅黑" panose="020B0503020204020204" pitchFamily="34" charset="-122"/>
            </a:endParaRPr>
          </a:p>
          <a:p>
            <a:pPr lvl="1" eaLnBrk="1" fontAlgn="auto" hangingPunct="1">
              <a:spcAft>
                <a:spcPts val="0"/>
              </a:spcAft>
              <a:buFont typeface="Wingdings" pitchFamily="2" charset="2"/>
              <a:buChar char="ü"/>
              <a:defRPr/>
            </a:pPr>
            <a:r>
              <a:rPr lang="zh-CN" altLang="en-US" sz="2000" dirty="0">
                <a:latin typeface="微软雅黑" panose="020B0503020204020204" pitchFamily="34" charset="-122"/>
                <a:ea typeface="微软雅黑" panose="020B0503020204020204" pitchFamily="34" charset="-122"/>
              </a:rPr>
              <a:t>规格</a:t>
            </a:r>
            <a:endParaRPr lang="en-US" altLang="zh-CN" sz="2000" dirty="0">
              <a:latin typeface="微软雅黑" panose="020B0503020204020204" pitchFamily="34" charset="-122"/>
              <a:ea typeface="微软雅黑" panose="020B0503020204020204" pitchFamily="34" charset="-122"/>
            </a:endParaRPr>
          </a:p>
          <a:p>
            <a:pPr lvl="1" eaLnBrk="1" fontAlgn="auto" hangingPunct="1">
              <a:spcAft>
                <a:spcPts val="0"/>
              </a:spcAft>
              <a:buFont typeface="Wingdings" pitchFamily="2" charset="2"/>
              <a:buChar char="ü"/>
              <a:defRPr/>
            </a:pPr>
            <a:r>
              <a:rPr lang="zh-CN" altLang="en-US" sz="2000" dirty="0">
                <a:latin typeface="微软雅黑" panose="020B0503020204020204" pitchFamily="34" charset="-122"/>
                <a:ea typeface="微软雅黑" panose="020B0503020204020204" pitchFamily="34" charset="-122"/>
              </a:rPr>
              <a:t>如何放置缆线</a:t>
            </a:r>
            <a:endParaRPr lang="en-US" altLang="zh-CN" sz="2000" dirty="0">
              <a:latin typeface="微软雅黑" panose="020B0503020204020204" pitchFamily="34" charset="-122"/>
              <a:ea typeface="微软雅黑" panose="020B0503020204020204" pitchFamily="34" charset="-122"/>
            </a:endParaRPr>
          </a:p>
        </p:txBody>
      </p:sp>
      <p:pic>
        <p:nvPicPr>
          <p:cNvPr id="7" name="图片 21" descr="http://upload.wikimedia.org/wikipedia/commons/thumb/c/cc/Datacenter_Backup_Batteries.jpg/220px-Datacenter_Backup_Batteri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93" y="4624388"/>
            <a:ext cx="1871662" cy="1566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矩形 7"/>
          <p:cNvSpPr/>
          <p:nvPr/>
        </p:nvSpPr>
        <p:spPr>
          <a:xfrm>
            <a:off x="2514918" y="4640263"/>
            <a:ext cx="2644775" cy="1323975"/>
          </a:xfrm>
          <a:prstGeom prst="rect">
            <a:avLst/>
          </a:prstGeom>
        </p:spPr>
        <p:txBody>
          <a:bodyPr>
            <a:spAutoFit/>
          </a:bodyPr>
          <a:lstStyle/>
          <a:p>
            <a:pPr eaLnBrk="1" fontAlgn="auto" hangingPunct="1">
              <a:spcAft>
                <a:spcPts val="0"/>
              </a:spcAft>
              <a:defRPr/>
            </a:pPr>
            <a:r>
              <a:rPr lang="zh-CN" altLang="en-US" sz="2000" dirty="0">
                <a:latin typeface="微软雅黑" panose="020B0503020204020204" pitchFamily="34" charset="-122"/>
                <a:ea typeface="微软雅黑" panose="020B0503020204020204" pitchFamily="34" charset="-122"/>
              </a:rPr>
              <a:t>能源系统</a:t>
            </a:r>
            <a:endParaRPr lang="en-US" altLang="zh-CN" sz="2000" dirty="0">
              <a:latin typeface="微软雅黑" panose="020B0503020204020204" pitchFamily="34" charset="-122"/>
              <a:ea typeface="微软雅黑" panose="020B0503020204020204" pitchFamily="34" charset="-122"/>
            </a:endParaRPr>
          </a:p>
          <a:p>
            <a:pPr lvl="1" eaLnBrk="1" fontAlgn="auto" hangingPunct="1">
              <a:spcAft>
                <a:spcPts val="0"/>
              </a:spcAft>
              <a:buFont typeface="Wingdings" pitchFamily="2" charset="2"/>
              <a:buChar char="ü"/>
              <a:defRPr/>
            </a:pPr>
            <a:r>
              <a:rPr lang="zh-CN" altLang="en-US" sz="2000" dirty="0">
                <a:latin typeface="微软雅黑" panose="020B0503020204020204" pitchFamily="34" charset="-122"/>
                <a:ea typeface="微软雅黑" panose="020B0503020204020204" pitchFamily="34" charset="-122"/>
              </a:rPr>
              <a:t>外部电力供应</a:t>
            </a:r>
            <a:endParaRPr lang="en-US" altLang="zh-CN" sz="2000" dirty="0">
              <a:latin typeface="微软雅黑" panose="020B0503020204020204" pitchFamily="34" charset="-122"/>
              <a:ea typeface="微软雅黑" panose="020B0503020204020204" pitchFamily="34" charset="-122"/>
            </a:endParaRPr>
          </a:p>
          <a:p>
            <a:pPr lvl="1" eaLnBrk="1" fontAlgn="auto" hangingPunct="1">
              <a:spcAft>
                <a:spcPts val="0"/>
              </a:spcAft>
              <a:buFont typeface="Wingdings" pitchFamily="2" charset="2"/>
              <a:buChar char="ü"/>
              <a:defRPr/>
            </a:pPr>
            <a:r>
              <a:rPr lang="zh-CN" altLang="en-US" sz="2000" dirty="0">
                <a:latin typeface="微软雅黑" panose="020B0503020204020204" pitchFamily="34" charset="-122"/>
                <a:ea typeface="微软雅黑" panose="020B0503020204020204" pitchFamily="34" charset="-122"/>
              </a:rPr>
              <a:t>电池组</a:t>
            </a:r>
            <a:endParaRPr lang="en-US" altLang="zh-CN" sz="2000" dirty="0">
              <a:latin typeface="微软雅黑" panose="020B0503020204020204" pitchFamily="34" charset="-122"/>
              <a:ea typeface="微软雅黑" panose="020B0503020204020204" pitchFamily="34" charset="-122"/>
            </a:endParaRPr>
          </a:p>
          <a:p>
            <a:pPr lvl="1" eaLnBrk="1" fontAlgn="auto" hangingPunct="1">
              <a:spcAft>
                <a:spcPts val="0"/>
              </a:spcAft>
              <a:buFont typeface="Wingdings" pitchFamily="2" charset="2"/>
              <a:buChar char="ü"/>
              <a:defRPr/>
            </a:pPr>
            <a:r>
              <a:rPr lang="zh-CN" altLang="en-US" sz="2000" dirty="0">
                <a:latin typeface="微软雅黑" panose="020B0503020204020204" pitchFamily="34" charset="-122"/>
                <a:ea typeface="微软雅黑" panose="020B0503020204020204" pitchFamily="34" charset="-122"/>
              </a:rPr>
              <a:t>发电机</a:t>
            </a:r>
          </a:p>
        </p:txBody>
      </p:sp>
      <p:graphicFrame>
        <p:nvGraphicFramePr>
          <p:cNvPr id="9" name="Object 1"/>
          <p:cNvGraphicFramePr>
            <a:graphicFrameLocks noChangeAspect="1"/>
          </p:cNvGraphicFramePr>
          <p:nvPr>
            <p:extLst>
              <p:ext uri="{D42A27DB-BD31-4B8C-83A1-F6EECF244321}">
                <p14:modId xmlns:p14="http://schemas.microsoft.com/office/powerpoint/2010/main" val="2360019627"/>
              </p:ext>
            </p:extLst>
          </p:nvPr>
        </p:nvGraphicFramePr>
        <p:xfrm>
          <a:off x="4818380" y="2479675"/>
          <a:ext cx="3784600" cy="2381250"/>
        </p:xfrm>
        <a:graphic>
          <a:graphicData uri="http://schemas.openxmlformats.org/presentationml/2006/ole">
            <mc:AlternateContent xmlns:mc="http://schemas.openxmlformats.org/markup-compatibility/2006">
              <mc:Choice xmlns:v="urn:schemas-microsoft-com:vml" Requires="v">
                <p:oleObj name="Visio" r:id="rId4" imgW="6433323" imgH="4044685" progId="Visio.Drawing.11">
                  <p:embed/>
                </p:oleObj>
              </mc:Choice>
              <mc:Fallback>
                <p:oleObj name="Visio" r:id="rId4" imgW="6433323" imgH="404468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8380" y="2479675"/>
                        <a:ext cx="3784600" cy="2381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5610543" y="4856163"/>
            <a:ext cx="2952750" cy="1323975"/>
          </a:xfrm>
          <a:prstGeom prst="rect">
            <a:avLst/>
          </a:prstGeom>
        </p:spPr>
        <p:txBody>
          <a:bodyPr>
            <a:spAutoFit/>
          </a:bodyPr>
          <a:lstStyle/>
          <a:p>
            <a:pPr eaLnBrk="1" hangingPunct="1">
              <a:defRPr/>
            </a:pPr>
            <a:r>
              <a:rPr lang="zh-CN" altLang="en-US" sz="2000" dirty="0">
                <a:latin typeface="微软雅黑" panose="020B0503020204020204" pitchFamily="34" charset="-122"/>
                <a:ea typeface="微软雅黑" panose="020B0503020204020204" pitchFamily="34" charset="-122"/>
              </a:rPr>
              <a:t>降温系统</a:t>
            </a:r>
            <a:endParaRPr lang="en-US" altLang="zh-CN" sz="2000" dirty="0">
              <a:latin typeface="微软雅黑" panose="020B0503020204020204" pitchFamily="34" charset="-122"/>
              <a:ea typeface="微软雅黑" panose="020B0503020204020204" pitchFamily="34" charset="-122"/>
            </a:endParaRPr>
          </a:p>
          <a:p>
            <a:pPr lvl="1" eaLnBrk="1" hangingPunct="1">
              <a:buFont typeface="Wingdings" pitchFamily="2" charset="2"/>
              <a:buChar char="ü"/>
              <a:defRPr/>
            </a:pPr>
            <a:r>
              <a:rPr lang="zh-CN" altLang="en-US" sz="2000" dirty="0">
                <a:latin typeface="微软雅黑" panose="020B0503020204020204" pitchFamily="34" charset="-122"/>
                <a:ea typeface="微软雅黑" panose="020B0503020204020204" pitchFamily="34" charset="-122"/>
              </a:rPr>
              <a:t>降温设备</a:t>
            </a:r>
            <a:endParaRPr lang="en-US" altLang="zh-CN" sz="2000" dirty="0">
              <a:latin typeface="微软雅黑" panose="020B0503020204020204" pitchFamily="34" charset="-122"/>
              <a:ea typeface="微软雅黑" panose="020B0503020204020204" pitchFamily="34" charset="-122"/>
            </a:endParaRPr>
          </a:p>
          <a:p>
            <a:pPr lvl="1" eaLnBrk="1" hangingPunct="1">
              <a:buFont typeface="Wingdings" pitchFamily="2" charset="2"/>
              <a:buChar char="ü"/>
              <a:defRPr/>
            </a:pPr>
            <a:r>
              <a:rPr lang="zh-CN" altLang="en-US" sz="2000" dirty="0">
                <a:latin typeface="微软雅黑" panose="020B0503020204020204" pitchFamily="34" charset="-122"/>
                <a:ea typeface="微软雅黑" panose="020B0503020204020204" pitchFamily="34" charset="-122"/>
              </a:rPr>
              <a:t>架空地板</a:t>
            </a:r>
            <a:endParaRPr lang="en-US" altLang="zh-CN" sz="2000" dirty="0">
              <a:latin typeface="微软雅黑" panose="020B0503020204020204" pitchFamily="34" charset="-122"/>
              <a:ea typeface="微软雅黑" panose="020B0503020204020204" pitchFamily="34" charset="-122"/>
            </a:endParaRPr>
          </a:p>
          <a:p>
            <a:pPr lvl="1" eaLnBrk="1" hangingPunct="1">
              <a:buFont typeface="Wingdings" pitchFamily="2" charset="2"/>
              <a:buChar char="ü"/>
              <a:defRPr/>
            </a:pPr>
            <a:r>
              <a:rPr lang="zh-CN" altLang="en-US" sz="2000" dirty="0">
                <a:latin typeface="微软雅黑" panose="020B0503020204020204" pitchFamily="34" charset="-122"/>
                <a:ea typeface="微软雅黑" panose="020B0503020204020204" pitchFamily="34" charset="-122"/>
              </a:rPr>
              <a:t>冷通道与热通道</a:t>
            </a:r>
          </a:p>
        </p:txBody>
      </p:sp>
    </p:spTree>
    <p:extLst>
      <p:ext uri="{BB962C8B-B14F-4D97-AF65-F5344CB8AC3E}">
        <p14:creationId xmlns:p14="http://schemas.microsoft.com/office/powerpoint/2010/main" val="2622295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defRPr/>
            </a:pPr>
            <a:r>
              <a:rPr lang="en-US" altLang="zh-CN" dirty="0">
                <a:cs typeface="Arial" charset="0"/>
              </a:rPr>
              <a:t>7.1 </a:t>
            </a:r>
            <a:r>
              <a:rPr lang="zh-CN" altLang="en-US" dirty="0">
                <a:cs typeface="Arial" charset="0"/>
              </a:rPr>
              <a:t>大数据热潮</a:t>
            </a:r>
            <a:endParaRPr lang="en-US" altLang="zh-CN" dirty="0">
              <a:cs typeface="Arial" charset="0"/>
            </a:endParaRPr>
          </a:p>
          <a:p>
            <a:pPr lvl="2">
              <a:defRPr/>
            </a:pPr>
            <a:endParaRPr lang="en-US" altLang="zh-CN" dirty="0">
              <a:solidFill>
                <a:srgbClr val="FF0000"/>
              </a:solidFill>
              <a:cs typeface="Arial" charset="0"/>
            </a:endParaRPr>
          </a:p>
          <a:p>
            <a:pPr>
              <a:defRPr/>
            </a:pPr>
            <a:r>
              <a:rPr lang="en-US" altLang="zh-CN" sz="2400" dirty="0">
                <a:cs typeface="Arial" charset="0"/>
              </a:rPr>
              <a:t>7.2 </a:t>
            </a:r>
            <a:r>
              <a:rPr lang="zh-CN" altLang="en-US" sz="2400" dirty="0">
                <a:cs typeface="Arial" charset="0"/>
              </a:rPr>
              <a:t>从网络化存储到数据中心</a:t>
            </a:r>
            <a:endParaRPr lang="en-US" altLang="zh-CN" sz="2400" dirty="0">
              <a:cs typeface="Arial" charset="0"/>
            </a:endParaRPr>
          </a:p>
          <a:p>
            <a:pPr lvl="3">
              <a:defRPr/>
            </a:pPr>
            <a:endParaRPr lang="en-US" altLang="zh-CN" sz="1400" dirty="0">
              <a:cs typeface="Arial" charset="0"/>
            </a:endParaRPr>
          </a:p>
          <a:p>
            <a:pPr>
              <a:defRPr/>
            </a:pPr>
            <a:r>
              <a:rPr lang="en-US" altLang="zh-CN" sz="2800" dirty="0">
                <a:solidFill>
                  <a:srgbClr val="C00000"/>
                </a:solidFill>
                <a:cs typeface="Arial" charset="0"/>
              </a:rPr>
              <a:t>7.3 </a:t>
            </a:r>
            <a:r>
              <a:rPr lang="zh-CN" altLang="en-US" sz="2800" dirty="0">
                <a:solidFill>
                  <a:srgbClr val="C00000"/>
                </a:solidFill>
                <a:cs typeface="Arial" charset="0"/>
              </a:rPr>
              <a:t>大数据处理</a:t>
            </a:r>
            <a:endParaRPr lang="en-US" altLang="zh-CN" sz="2800" dirty="0">
              <a:solidFill>
                <a:srgbClr val="C00000"/>
              </a:solidFill>
              <a:cs typeface="Arial" charset="0"/>
            </a:endParaRPr>
          </a:p>
          <a:p>
            <a:pPr lvl="3">
              <a:defRPr/>
            </a:pPr>
            <a:endParaRPr lang="en-US" altLang="zh-CN" sz="1400" dirty="0">
              <a:cs typeface="Arial" charset="0"/>
            </a:endParaRPr>
          </a:p>
          <a:p>
            <a:pPr>
              <a:defRPr/>
            </a:pPr>
            <a:r>
              <a:rPr lang="en-US" altLang="zh-CN" sz="2400" dirty="0">
                <a:cs typeface="Arial" charset="0"/>
              </a:rPr>
              <a:t>7.4 </a:t>
            </a:r>
            <a:r>
              <a:rPr lang="zh-CN" altLang="en-US" sz="2400" dirty="0">
                <a:cs typeface="Arial" charset="0"/>
              </a:rPr>
              <a:t>典型的数据中心</a:t>
            </a:r>
            <a:endParaRPr lang="en-US" altLang="zh-CN" sz="2400" dirty="0">
              <a:cs typeface="Arial" charset="0"/>
            </a:endParaRPr>
          </a:p>
          <a:p>
            <a:pPr lvl="2">
              <a:defRPr/>
            </a:pPr>
            <a:endParaRPr lang="en-US" altLang="zh-CN" sz="1600" dirty="0">
              <a:cs typeface="Arial" charset="0"/>
            </a:endParaRPr>
          </a:p>
          <a:p>
            <a:pPr>
              <a:defRPr/>
            </a:pPr>
            <a:r>
              <a:rPr lang="en-US" altLang="zh-CN" sz="2400" dirty="0">
                <a:cs typeface="Arial" charset="0"/>
              </a:rPr>
              <a:t>7.5 </a:t>
            </a:r>
            <a:r>
              <a:rPr lang="zh-CN" altLang="en-US" sz="2400" dirty="0">
                <a:cs typeface="Arial" charset="0"/>
              </a:rPr>
              <a:t>大数据的意义</a:t>
            </a:r>
            <a:endParaRPr lang="en-US" altLang="zh-CN" sz="2400" dirty="0">
              <a:cs typeface="Arial" charset="0"/>
            </a:endParaRPr>
          </a:p>
          <a:p>
            <a:pPr lvl="2">
              <a:defRPr/>
            </a:pPr>
            <a:endParaRPr lang="en-US" altLang="zh-CN" sz="1600" dirty="0">
              <a:cs typeface="Arial" charset="0"/>
            </a:endParaRPr>
          </a:p>
        </p:txBody>
      </p:sp>
      <p:sp>
        <p:nvSpPr>
          <p:cNvPr id="3" name="灯片编号占位符 2"/>
          <p:cNvSpPr>
            <a:spLocks noGrp="1"/>
          </p:cNvSpPr>
          <p:nvPr>
            <p:ph type="sldNum" sz="quarter" idx="12"/>
          </p:nvPr>
        </p:nvSpPr>
        <p:spPr/>
        <p:txBody>
          <a:bodyPr/>
          <a:lstStyle/>
          <a:p>
            <a:fld id="{0503CE10-F9D3-4072-A615-6A95AA0B7B65}" type="slidenum">
              <a:rPr lang="zh-CN" altLang="en-US" smtClean="0"/>
              <a:t>21</a:t>
            </a:fld>
            <a:endParaRPr lang="zh-CN" altLang="en-US"/>
          </a:p>
        </p:txBody>
      </p:sp>
      <p:sp>
        <p:nvSpPr>
          <p:cNvPr id="4" name="标题 3"/>
          <p:cNvSpPr>
            <a:spLocks noGrp="1"/>
          </p:cNvSpPr>
          <p:nvPr>
            <p:ph type="title"/>
          </p:nvPr>
        </p:nvSpPr>
        <p:spPr/>
        <p:txBody>
          <a:bodyPr/>
          <a:lstStyle/>
          <a:p>
            <a:r>
              <a:rPr lang="zh-CN" altLang="en-US" dirty="0"/>
              <a:t>本章内容</a:t>
            </a:r>
          </a:p>
        </p:txBody>
      </p:sp>
    </p:spTree>
    <p:extLst>
      <p:ext uri="{BB962C8B-B14F-4D97-AF65-F5344CB8AC3E}">
        <p14:creationId xmlns:p14="http://schemas.microsoft.com/office/powerpoint/2010/main" val="3602592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C00000"/>
                </a:solidFill>
              </a:rPr>
              <a:t>简介</a:t>
            </a:r>
          </a:p>
          <a:p>
            <a:pPr lvl="1"/>
            <a:r>
              <a:rPr lang="zh-CN" altLang="en-US" dirty="0"/>
              <a:t>全球共建有近</a:t>
            </a:r>
            <a:r>
              <a:rPr lang="en-US" altLang="zh-CN" dirty="0"/>
              <a:t>40</a:t>
            </a:r>
            <a:r>
              <a:rPr lang="zh-CN" altLang="en-US" dirty="0"/>
              <a:t>个大规模数据中心</a:t>
            </a:r>
            <a:endParaRPr lang="en-US" altLang="zh-CN" dirty="0"/>
          </a:p>
          <a:p>
            <a:pPr lvl="1"/>
            <a:endParaRPr lang="zh-CN" altLang="en-US" dirty="0"/>
          </a:p>
          <a:p>
            <a:pPr lvl="1"/>
            <a:r>
              <a:rPr lang="zh-CN" altLang="en-US" dirty="0"/>
              <a:t>单个数据中心需要至少</a:t>
            </a:r>
            <a:r>
              <a:rPr lang="en-US" altLang="zh-CN" dirty="0"/>
              <a:t>50</a:t>
            </a:r>
            <a:r>
              <a:rPr lang="zh-CN" altLang="en-US" dirty="0"/>
              <a:t>兆瓦功率，约等于一个小型城市所有家庭的用电量</a:t>
            </a:r>
            <a:endParaRPr lang="en-US" altLang="zh-CN" dirty="0"/>
          </a:p>
          <a:p>
            <a:pPr lvl="1"/>
            <a:endParaRPr lang="zh-CN" altLang="en-US" dirty="0"/>
          </a:p>
          <a:p>
            <a:pPr lvl="1"/>
            <a:r>
              <a:rPr lang="zh-CN" altLang="en-US" dirty="0"/>
              <a:t>独特的</a:t>
            </a:r>
            <a:r>
              <a:rPr lang="zh-CN" altLang="en-US" u="sng" dirty="0"/>
              <a:t>硬件设备</a:t>
            </a:r>
            <a:r>
              <a:rPr lang="zh-CN" altLang="en-US" dirty="0"/>
              <a:t>：</a:t>
            </a:r>
            <a:r>
              <a:rPr lang="zh-CN" altLang="en-US" u="sng" dirty="0"/>
              <a:t>定制的以太网交换机</a:t>
            </a:r>
            <a:r>
              <a:rPr lang="zh-CN" altLang="en-US" dirty="0"/>
              <a:t>、</a:t>
            </a:r>
            <a:r>
              <a:rPr lang="zh-CN" altLang="en-US" u="sng" dirty="0"/>
              <a:t>能源系统</a:t>
            </a:r>
            <a:r>
              <a:rPr lang="zh-CN" altLang="en-US" dirty="0"/>
              <a:t>等</a:t>
            </a:r>
            <a:endParaRPr lang="en-US" altLang="zh-CN" dirty="0"/>
          </a:p>
          <a:p>
            <a:pPr lvl="1"/>
            <a:endParaRPr lang="zh-CN" altLang="en-US" dirty="0"/>
          </a:p>
          <a:p>
            <a:pPr lvl="1"/>
            <a:r>
              <a:rPr lang="zh-CN" altLang="en-US" dirty="0"/>
              <a:t>自行研发的</a:t>
            </a:r>
            <a:r>
              <a:rPr lang="zh-CN" altLang="en-US" u="sng" dirty="0"/>
              <a:t>软件技术</a:t>
            </a:r>
            <a:r>
              <a:rPr lang="zh-CN" altLang="en-US" dirty="0"/>
              <a:t>：</a:t>
            </a:r>
            <a:r>
              <a:rPr lang="en-US" altLang="zh-CN" u="sng" dirty="0"/>
              <a:t>Google File System</a:t>
            </a:r>
            <a:r>
              <a:rPr lang="zh-CN" altLang="en-US" dirty="0"/>
              <a:t>、</a:t>
            </a:r>
            <a:r>
              <a:rPr lang="en-US" altLang="zh-CN" u="sng" dirty="0" err="1"/>
              <a:t>MapReduce</a:t>
            </a:r>
            <a:r>
              <a:rPr lang="zh-CN" altLang="en-US" dirty="0"/>
              <a:t>、</a:t>
            </a:r>
            <a:r>
              <a:rPr lang="en-US" altLang="zh-CN" u="sng" dirty="0" err="1"/>
              <a:t>BigTable</a:t>
            </a:r>
            <a:r>
              <a:rPr lang="zh-CN" altLang="en-US" dirty="0"/>
              <a:t>等</a:t>
            </a:r>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22</a:t>
            </a:fld>
            <a:endParaRPr lang="zh-CN" altLang="en-US" dirty="0"/>
          </a:p>
        </p:txBody>
      </p:sp>
      <p:sp>
        <p:nvSpPr>
          <p:cNvPr id="4" name="标题 3"/>
          <p:cNvSpPr>
            <a:spLocks noGrp="1"/>
          </p:cNvSpPr>
          <p:nvPr>
            <p:ph type="title"/>
          </p:nvPr>
        </p:nvSpPr>
        <p:spPr/>
        <p:txBody>
          <a:bodyPr/>
          <a:lstStyle/>
          <a:p>
            <a:r>
              <a:rPr lang="en-US" altLang="zh-CN" dirty="0"/>
              <a:t>Google</a:t>
            </a:r>
            <a:r>
              <a:rPr lang="zh-CN" altLang="en-US" dirty="0"/>
              <a:t>数据中心</a:t>
            </a:r>
          </a:p>
        </p:txBody>
      </p:sp>
    </p:spTree>
    <p:extLst>
      <p:ext uri="{BB962C8B-B14F-4D97-AF65-F5344CB8AC3E}">
        <p14:creationId xmlns:p14="http://schemas.microsoft.com/office/powerpoint/2010/main" val="2737898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solidFill>
                  <a:srgbClr val="C00000"/>
                </a:solidFill>
              </a:rPr>
              <a:t>GFS</a:t>
            </a:r>
            <a:r>
              <a:rPr lang="zh-CN" altLang="en-US" dirty="0">
                <a:solidFill>
                  <a:srgbClr val="C00000"/>
                </a:solidFill>
              </a:rPr>
              <a:t>的设计观念</a:t>
            </a:r>
          </a:p>
          <a:p>
            <a:pPr lvl="1"/>
            <a:r>
              <a:rPr lang="zh-CN" altLang="en-US" dirty="0"/>
              <a:t>组件失效不再被认为是意外，而是被看做正常的现象</a:t>
            </a:r>
            <a:endParaRPr lang="en-US" altLang="zh-CN" dirty="0"/>
          </a:p>
          <a:p>
            <a:pPr lvl="1"/>
            <a:endParaRPr lang="zh-CN" altLang="en-US" dirty="0"/>
          </a:p>
          <a:p>
            <a:pPr lvl="1"/>
            <a:r>
              <a:rPr lang="en-US" altLang="zh-CN" dirty="0"/>
              <a:t>GFS</a:t>
            </a:r>
            <a:r>
              <a:rPr lang="zh-CN" altLang="en-US" dirty="0"/>
              <a:t>的文件非常巨大</a:t>
            </a:r>
            <a:endParaRPr lang="en-US" altLang="zh-CN" dirty="0"/>
          </a:p>
          <a:p>
            <a:pPr lvl="1"/>
            <a:endParaRPr lang="zh-CN" altLang="en-US" dirty="0"/>
          </a:p>
          <a:p>
            <a:pPr lvl="1"/>
            <a:r>
              <a:rPr lang="zh-CN" altLang="en-US" dirty="0"/>
              <a:t>对文件的操作具有特定的模式</a:t>
            </a:r>
            <a:endParaRPr lang="en-US" altLang="zh-CN" dirty="0"/>
          </a:p>
          <a:p>
            <a:pPr lvl="1"/>
            <a:endParaRPr lang="zh-CN" altLang="en-US" dirty="0"/>
          </a:p>
          <a:p>
            <a:pPr lvl="1"/>
            <a:r>
              <a:rPr lang="zh-CN" altLang="en-US" dirty="0"/>
              <a:t>应用程序和文件系统</a:t>
            </a:r>
            <a:r>
              <a:rPr lang="en-US" altLang="zh-CN" dirty="0"/>
              <a:t>API</a:t>
            </a:r>
            <a:r>
              <a:rPr lang="zh-CN" altLang="en-US" dirty="0"/>
              <a:t>的协同设计提高了整个系统的灵活性</a:t>
            </a:r>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23</a:t>
            </a:fld>
            <a:endParaRPr lang="zh-CN" altLang="en-US" dirty="0"/>
          </a:p>
        </p:txBody>
      </p:sp>
      <p:sp>
        <p:nvSpPr>
          <p:cNvPr id="4" name="标题 3"/>
          <p:cNvSpPr>
            <a:spLocks noGrp="1"/>
          </p:cNvSpPr>
          <p:nvPr>
            <p:ph type="title"/>
          </p:nvPr>
        </p:nvSpPr>
        <p:spPr/>
        <p:txBody>
          <a:bodyPr/>
          <a:lstStyle/>
          <a:p>
            <a:r>
              <a:rPr lang="en-US" altLang="zh-CN" dirty="0"/>
              <a:t>Google File System</a:t>
            </a:r>
            <a:endParaRPr lang="zh-CN" altLang="en-US" dirty="0"/>
          </a:p>
        </p:txBody>
      </p:sp>
    </p:spTree>
    <p:extLst>
      <p:ext uri="{BB962C8B-B14F-4D97-AF65-F5344CB8AC3E}">
        <p14:creationId xmlns:p14="http://schemas.microsoft.com/office/powerpoint/2010/main" val="4195159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一个</a:t>
            </a:r>
            <a:r>
              <a:rPr lang="en-US" altLang="zh-CN" dirty="0"/>
              <a:t>GFS</a:t>
            </a:r>
            <a:r>
              <a:rPr lang="zh-CN" altLang="en-US" dirty="0"/>
              <a:t>集群包含一个主服务器和多个块服务器，并被多个客户端访问。</a:t>
            </a:r>
          </a:p>
          <a:p>
            <a:r>
              <a:rPr lang="zh-CN" altLang="en-US" dirty="0"/>
              <a:t>文件分成固定大小的“</a:t>
            </a:r>
            <a:r>
              <a:rPr lang="zh-CN" altLang="en-US" u="sng" dirty="0"/>
              <a:t>块</a:t>
            </a:r>
            <a:r>
              <a:rPr lang="zh-CN" altLang="en-US" dirty="0"/>
              <a:t>”。每个块在创建时都由主服务器分配一个固定不变的</a:t>
            </a:r>
            <a:r>
              <a:rPr lang="en-US" altLang="zh-CN" dirty="0"/>
              <a:t>64</a:t>
            </a:r>
            <a:r>
              <a:rPr lang="zh-CN" altLang="en-US" dirty="0"/>
              <a:t>位句柄唯一</a:t>
            </a:r>
            <a:r>
              <a:rPr lang="zh-CN" altLang="en-US" u="sng" dirty="0"/>
              <a:t>标识</a:t>
            </a:r>
            <a:r>
              <a:rPr lang="zh-CN" altLang="en-US" dirty="0"/>
              <a:t>。</a:t>
            </a:r>
          </a:p>
          <a:p>
            <a:r>
              <a:rPr lang="zh-CN" altLang="en-US" u="sng" dirty="0"/>
              <a:t>块服务器</a:t>
            </a:r>
            <a:r>
              <a:rPr lang="zh-CN" altLang="en-US" dirty="0"/>
              <a:t>把块作为</a:t>
            </a:r>
            <a:r>
              <a:rPr lang="en-US" altLang="zh-CN" dirty="0"/>
              <a:t>Linux</a:t>
            </a:r>
            <a:r>
              <a:rPr lang="zh-CN" altLang="en-US" dirty="0"/>
              <a:t>文件存储在</a:t>
            </a:r>
            <a:r>
              <a:rPr lang="zh-CN" altLang="en-US" u="sng" dirty="0"/>
              <a:t>本地磁盘</a:t>
            </a:r>
            <a:r>
              <a:rPr lang="zh-CN" altLang="en-US" dirty="0"/>
              <a:t>上，并根据指定的块句柄和字节范围对数据块进行读写操作。</a:t>
            </a:r>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24</a:t>
            </a:fld>
            <a:endParaRPr lang="zh-CN" altLang="en-US" dirty="0"/>
          </a:p>
        </p:txBody>
      </p:sp>
      <p:sp>
        <p:nvSpPr>
          <p:cNvPr id="4" name="标题 3"/>
          <p:cNvSpPr>
            <a:spLocks noGrp="1"/>
          </p:cNvSpPr>
          <p:nvPr>
            <p:ph type="title"/>
          </p:nvPr>
        </p:nvSpPr>
        <p:spPr/>
        <p:txBody>
          <a:bodyPr/>
          <a:lstStyle/>
          <a:p>
            <a:r>
              <a:rPr lang="en-US" altLang="zh-CN" dirty="0"/>
              <a:t>GFS</a:t>
            </a:r>
            <a:r>
              <a:rPr lang="zh-CN" altLang="en-US" dirty="0"/>
              <a:t>的设计架构</a:t>
            </a:r>
          </a:p>
        </p:txBody>
      </p:sp>
      <p:graphicFrame>
        <p:nvGraphicFramePr>
          <p:cNvPr id="5" name="Object 1"/>
          <p:cNvGraphicFramePr>
            <a:graphicFrameLocks noChangeAspect="1"/>
          </p:cNvGraphicFramePr>
          <p:nvPr>
            <p:extLst>
              <p:ext uri="{D42A27DB-BD31-4B8C-83A1-F6EECF244321}">
                <p14:modId xmlns:p14="http://schemas.microsoft.com/office/powerpoint/2010/main" val="915057213"/>
              </p:ext>
            </p:extLst>
          </p:nvPr>
        </p:nvGraphicFramePr>
        <p:xfrm>
          <a:off x="1703387" y="4186238"/>
          <a:ext cx="5783263" cy="2352675"/>
        </p:xfrm>
        <a:graphic>
          <a:graphicData uri="http://schemas.openxmlformats.org/presentationml/2006/ole">
            <mc:AlternateContent xmlns:mc="http://schemas.openxmlformats.org/markup-compatibility/2006">
              <mc:Choice xmlns:v="urn:schemas-microsoft-com:vml" Requires="v">
                <p:oleObj name="Visio" r:id="rId2" imgW="8097379" imgH="3294539" progId="Visio.Drawing.11">
                  <p:embed/>
                </p:oleObj>
              </mc:Choice>
              <mc:Fallback>
                <p:oleObj name="Visio" r:id="rId2" imgW="8097379" imgH="3294539"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7" y="4186238"/>
                        <a:ext cx="5783263" cy="2352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13037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C00000"/>
                </a:solidFill>
              </a:rPr>
              <a:t>主服务器</a:t>
            </a:r>
            <a:r>
              <a:rPr lang="zh-CN" altLang="en-US" dirty="0"/>
              <a:t>维护所有</a:t>
            </a:r>
            <a:r>
              <a:rPr lang="zh-CN" altLang="en-US" u="sng" dirty="0"/>
              <a:t>文件系统</a:t>
            </a:r>
            <a:r>
              <a:rPr lang="zh-CN" altLang="en-US" dirty="0"/>
              <a:t>的</a:t>
            </a:r>
            <a:r>
              <a:rPr lang="zh-CN" altLang="en-US" u="sng" dirty="0"/>
              <a:t>元数据</a:t>
            </a:r>
            <a:r>
              <a:rPr lang="zh-CN" altLang="en-US" dirty="0"/>
              <a:t>，包括名字空间、访问控制信息、文件到块的映射信息以及块当前的位置。此外，主服务器还控制其它系统级的活动。主服务器周期性地与块服务器通信，以下达指令和收集状态。</a:t>
            </a:r>
          </a:p>
          <a:p>
            <a:endParaRPr lang="zh-CN" altLang="en-US" dirty="0"/>
          </a:p>
          <a:p>
            <a:r>
              <a:rPr lang="en-US" altLang="zh-CN" dirty="0">
                <a:solidFill>
                  <a:srgbClr val="C00000"/>
                </a:solidFill>
              </a:rPr>
              <a:t>GFS</a:t>
            </a:r>
            <a:r>
              <a:rPr lang="zh-CN" altLang="en-US" dirty="0">
                <a:solidFill>
                  <a:srgbClr val="C00000"/>
                </a:solidFill>
              </a:rPr>
              <a:t>客户端代码</a:t>
            </a:r>
            <a:r>
              <a:rPr lang="zh-CN" altLang="en-US" dirty="0"/>
              <a:t>被嵌入到每个应用中。它实现了</a:t>
            </a:r>
            <a:r>
              <a:rPr lang="zh-CN" altLang="en-US" u="sng" dirty="0"/>
              <a:t>文件系统</a:t>
            </a:r>
            <a:r>
              <a:rPr lang="en-US" altLang="zh-CN" u="sng" dirty="0"/>
              <a:t>API</a:t>
            </a:r>
            <a:r>
              <a:rPr lang="zh-CN" altLang="en-US" dirty="0"/>
              <a:t>，实现主服务器与块服务器的通信从而代表应用实现读写操作。客户端与服务器交互从而实现元数据操作，但所有的数据操作都通过直接与块服务器交互而完成。</a:t>
            </a:r>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25</a:t>
            </a:fld>
            <a:endParaRPr lang="zh-CN" altLang="en-US" dirty="0"/>
          </a:p>
        </p:txBody>
      </p:sp>
      <p:sp>
        <p:nvSpPr>
          <p:cNvPr id="4" name="标题 3"/>
          <p:cNvSpPr>
            <a:spLocks noGrp="1"/>
          </p:cNvSpPr>
          <p:nvPr>
            <p:ph type="title"/>
          </p:nvPr>
        </p:nvSpPr>
        <p:spPr/>
        <p:txBody>
          <a:bodyPr/>
          <a:lstStyle/>
          <a:p>
            <a:r>
              <a:rPr lang="en-US" altLang="zh-CN" dirty="0"/>
              <a:t>GFS</a:t>
            </a:r>
            <a:r>
              <a:rPr lang="zh-CN" altLang="en-US" dirty="0"/>
              <a:t>的设计架构（续）</a:t>
            </a:r>
          </a:p>
        </p:txBody>
      </p:sp>
    </p:spTree>
    <p:extLst>
      <p:ext uri="{BB962C8B-B14F-4D97-AF65-F5344CB8AC3E}">
        <p14:creationId xmlns:p14="http://schemas.microsoft.com/office/powerpoint/2010/main" val="3145904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solidFill>
                  <a:srgbClr val="C00000"/>
                </a:solidFill>
              </a:rPr>
              <a:t>MapReduce</a:t>
            </a:r>
            <a:r>
              <a:rPr lang="zh-CN" altLang="en-US" dirty="0"/>
              <a:t>是一种</a:t>
            </a:r>
            <a:r>
              <a:rPr lang="zh-CN" altLang="en-US" u="sng" dirty="0"/>
              <a:t>针对超大规模数据集</a:t>
            </a:r>
            <a:r>
              <a:rPr lang="zh-CN" altLang="en-US" dirty="0"/>
              <a:t>的</a:t>
            </a:r>
            <a:r>
              <a:rPr lang="zh-CN" altLang="en-US" u="sng" dirty="0"/>
              <a:t>编程模型</a:t>
            </a:r>
            <a:r>
              <a:rPr lang="zh-CN" altLang="en-US" dirty="0"/>
              <a:t>和</a:t>
            </a:r>
            <a:r>
              <a:rPr lang="zh-CN" altLang="en-US" u="sng" dirty="0"/>
              <a:t>系统</a:t>
            </a:r>
          </a:p>
          <a:p>
            <a:pPr lvl="1"/>
            <a:r>
              <a:rPr lang="zh-CN" altLang="en-US" dirty="0"/>
              <a:t>用</a:t>
            </a:r>
            <a:r>
              <a:rPr lang="en-US" altLang="zh-CN" dirty="0" err="1"/>
              <a:t>MapReduce</a:t>
            </a:r>
            <a:r>
              <a:rPr lang="zh-CN" altLang="en-US" dirty="0"/>
              <a:t>开发出的程序可在大量商用计算机集群上并行执行、处理计算机的失效以及调度计算机间的通信</a:t>
            </a:r>
            <a:endParaRPr lang="en-US" altLang="zh-CN" dirty="0"/>
          </a:p>
          <a:p>
            <a:endParaRPr lang="zh-CN" altLang="en-US" dirty="0"/>
          </a:p>
          <a:p>
            <a:r>
              <a:rPr lang="en-US" altLang="zh-CN" dirty="0" err="1"/>
              <a:t>MapReduce</a:t>
            </a:r>
            <a:r>
              <a:rPr lang="zh-CN" altLang="en-US" dirty="0"/>
              <a:t>的基本思想</a:t>
            </a:r>
          </a:p>
          <a:p>
            <a:pPr lvl="1"/>
            <a:r>
              <a:rPr lang="zh-CN" altLang="en-US" dirty="0"/>
              <a:t>用户写的两个程序：</a:t>
            </a:r>
            <a:r>
              <a:rPr lang="en-US" altLang="zh-CN" dirty="0"/>
              <a:t>Map</a:t>
            </a:r>
            <a:r>
              <a:rPr lang="zh-CN" altLang="en-US" dirty="0"/>
              <a:t>和</a:t>
            </a:r>
            <a:r>
              <a:rPr lang="en-US" altLang="zh-CN" dirty="0"/>
              <a:t>Reduce</a:t>
            </a:r>
          </a:p>
          <a:p>
            <a:pPr lvl="1"/>
            <a:r>
              <a:rPr lang="zh-CN" altLang="en-US" dirty="0"/>
              <a:t>一个在计算机集群上执行多个程序实例的框架</a:t>
            </a:r>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26</a:t>
            </a:fld>
            <a:endParaRPr lang="zh-CN" altLang="en-US" dirty="0"/>
          </a:p>
        </p:txBody>
      </p:sp>
      <p:sp>
        <p:nvSpPr>
          <p:cNvPr id="4" name="标题 3"/>
          <p:cNvSpPr>
            <a:spLocks noGrp="1"/>
          </p:cNvSpPr>
          <p:nvPr>
            <p:ph type="title"/>
          </p:nvPr>
        </p:nvSpPr>
        <p:spPr/>
        <p:txBody>
          <a:bodyPr/>
          <a:lstStyle/>
          <a:p>
            <a:r>
              <a:rPr lang="en-US" altLang="zh-CN" dirty="0" err="1"/>
              <a:t>MapReduce</a:t>
            </a:r>
            <a:endParaRPr lang="zh-CN" altLang="en-US" dirty="0"/>
          </a:p>
        </p:txBody>
      </p:sp>
    </p:spTree>
    <p:extLst>
      <p:ext uri="{BB962C8B-B14F-4D97-AF65-F5344CB8AC3E}">
        <p14:creationId xmlns:p14="http://schemas.microsoft.com/office/powerpoint/2010/main" val="1521975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MapReduce</a:t>
            </a:r>
            <a:r>
              <a:rPr lang="zh-CN" altLang="en-US" dirty="0"/>
              <a:t>程序的执行过程</a:t>
            </a:r>
          </a:p>
        </p:txBody>
      </p:sp>
      <p:sp>
        <p:nvSpPr>
          <p:cNvPr id="3" name="灯片编号占位符 2"/>
          <p:cNvSpPr>
            <a:spLocks noGrp="1"/>
          </p:cNvSpPr>
          <p:nvPr>
            <p:ph type="sldNum" sz="quarter" idx="12"/>
          </p:nvPr>
        </p:nvSpPr>
        <p:spPr/>
        <p:txBody>
          <a:bodyPr/>
          <a:lstStyle/>
          <a:p>
            <a:fld id="{0503CE10-F9D3-4072-A615-6A95AA0B7B65}" type="slidenum">
              <a:rPr lang="zh-CN" altLang="en-US" smtClean="0"/>
              <a:t>27</a:t>
            </a:fld>
            <a:endParaRPr lang="zh-CN" altLang="en-US" dirty="0"/>
          </a:p>
        </p:txBody>
      </p:sp>
      <p:sp>
        <p:nvSpPr>
          <p:cNvPr id="4" name="标题 3"/>
          <p:cNvSpPr>
            <a:spLocks noGrp="1"/>
          </p:cNvSpPr>
          <p:nvPr>
            <p:ph type="title"/>
          </p:nvPr>
        </p:nvSpPr>
        <p:spPr/>
        <p:txBody>
          <a:bodyPr/>
          <a:lstStyle/>
          <a:p>
            <a:r>
              <a:rPr lang="en-US" altLang="zh-CN" dirty="0" err="1"/>
              <a:t>MapReduce</a:t>
            </a:r>
            <a:r>
              <a:rPr lang="zh-CN" altLang="en-US" dirty="0"/>
              <a:t>（续）</a:t>
            </a:r>
          </a:p>
        </p:txBody>
      </p:sp>
      <p:graphicFrame>
        <p:nvGraphicFramePr>
          <p:cNvPr id="5" name="Object 1"/>
          <p:cNvGraphicFramePr>
            <a:graphicFrameLocks noChangeAspect="1"/>
          </p:cNvGraphicFramePr>
          <p:nvPr>
            <p:extLst>
              <p:ext uri="{D42A27DB-BD31-4B8C-83A1-F6EECF244321}">
                <p14:modId xmlns:p14="http://schemas.microsoft.com/office/powerpoint/2010/main" val="328958941"/>
              </p:ext>
            </p:extLst>
          </p:nvPr>
        </p:nvGraphicFramePr>
        <p:xfrm>
          <a:off x="1464469" y="2513013"/>
          <a:ext cx="6215062" cy="3843338"/>
        </p:xfrm>
        <a:graphic>
          <a:graphicData uri="http://schemas.openxmlformats.org/presentationml/2006/ole">
            <mc:AlternateContent xmlns:mc="http://schemas.openxmlformats.org/markup-compatibility/2006">
              <mc:Choice xmlns:v="urn:schemas-microsoft-com:vml" Requires="v">
                <p:oleObj name="Visio" r:id="rId2" imgW="8260570" imgH="5110652" progId="Visio.Drawing.11">
                  <p:embed/>
                </p:oleObj>
              </mc:Choice>
              <mc:Fallback>
                <p:oleObj name="Visio" r:id="rId2" imgW="8260570" imgH="5110652"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469" y="2513013"/>
                        <a:ext cx="6215062" cy="3843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7072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solidFill>
                  <a:srgbClr val="C00000"/>
                </a:solidFill>
              </a:rPr>
              <a:t>BigTable</a:t>
            </a:r>
            <a:r>
              <a:rPr lang="zh-CN" altLang="en-US" dirty="0"/>
              <a:t>是一种用来在海量数据规模下（例如包含以</a:t>
            </a:r>
            <a:r>
              <a:rPr lang="en-US" altLang="zh-CN" dirty="0"/>
              <a:t>PB</a:t>
            </a:r>
            <a:r>
              <a:rPr lang="zh-CN" altLang="en-US" dirty="0"/>
              <a:t>为单位的数据量和数千台廉价计算机的应用）管理结构化数据的</a:t>
            </a:r>
            <a:r>
              <a:rPr lang="zh-CN" altLang="en-US" u="sng" dirty="0"/>
              <a:t>分布式存储系统</a:t>
            </a:r>
            <a:r>
              <a:rPr lang="zh-CN" altLang="en-US" dirty="0"/>
              <a:t>。</a:t>
            </a:r>
            <a:endParaRPr lang="en-US" altLang="zh-CN" dirty="0"/>
          </a:p>
          <a:p>
            <a:endParaRPr lang="zh-CN" altLang="en-US" dirty="0"/>
          </a:p>
          <a:p>
            <a:r>
              <a:rPr lang="zh-CN" altLang="en-US" dirty="0"/>
              <a:t>应用</a:t>
            </a:r>
          </a:p>
          <a:p>
            <a:pPr lvl="1"/>
            <a:r>
              <a:rPr lang="en-US" altLang="zh-CN" dirty="0"/>
              <a:t>Google</a:t>
            </a:r>
            <a:r>
              <a:rPr lang="zh-CN" altLang="en-US" dirty="0"/>
              <a:t>地球</a:t>
            </a:r>
          </a:p>
          <a:p>
            <a:pPr lvl="1"/>
            <a:r>
              <a:rPr lang="zh-CN" altLang="en-US" dirty="0"/>
              <a:t>网页索引</a:t>
            </a:r>
          </a:p>
          <a:p>
            <a:pPr lvl="1"/>
            <a:r>
              <a:rPr lang="en-US" altLang="zh-CN" dirty="0"/>
              <a:t>RSS</a:t>
            </a:r>
            <a:r>
              <a:rPr lang="zh-CN" altLang="en-US" dirty="0"/>
              <a:t>阅读器</a:t>
            </a:r>
          </a:p>
          <a:p>
            <a:pPr lvl="1"/>
            <a:r>
              <a:rPr lang="en-US" altLang="zh-CN" dirty="0"/>
              <a:t>…</a:t>
            </a:r>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28</a:t>
            </a:fld>
            <a:endParaRPr lang="zh-CN" altLang="en-US" dirty="0"/>
          </a:p>
        </p:txBody>
      </p:sp>
      <p:sp>
        <p:nvSpPr>
          <p:cNvPr id="4" name="标题 3"/>
          <p:cNvSpPr>
            <a:spLocks noGrp="1"/>
          </p:cNvSpPr>
          <p:nvPr>
            <p:ph type="title"/>
          </p:nvPr>
        </p:nvSpPr>
        <p:spPr/>
        <p:txBody>
          <a:bodyPr/>
          <a:lstStyle/>
          <a:p>
            <a:r>
              <a:rPr lang="en-US" altLang="zh-CN" dirty="0" err="1"/>
              <a:t>BigTable</a:t>
            </a:r>
            <a:endParaRPr lang="zh-CN" altLang="en-US" dirty="0"/>
          </a:p>
        </p:txBody>
      </p:sp>
    </p:spTree>
    <p:extLst>
      <p:ext uri="{BB962C8B-B14F-4D97-AF65-F5344CB8AC3E}">
        <p14:creationId xmlns:p14="http://schemas.microsoft.com/office/powerpoint/2010/main" val="3580146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每个</a:t>
            </a:r>
            <a:r>
              <a:rPr lang="en-US" altLang="zh-CN" dirty="0" err="1"/>
              <a:t>BigTable</a:t>
            </a:r>
            <a:r>
              <a:rPr lang="zh-CN" altLang="en-US" dirty="0"/>
              <a:t>都是一个</a:t>
            </a:r>
            <a:r>
              <a:rPr lang="zh-CN" altLang="en-US" u="sng" dirty="0"/>
              <a:t>稀疏的</a:t>
            </a:r>
            <a:r>
              <a:rPr lang="zh-CN" altLang="en-US" dirty="0"/>
              <a:t>、</a:t>
            </a:r>
            <a:r>
              <a:rPr lang="zh-CN" altLang="en-US" u="sng" dirty="0"/>
              <a:t>分布式</a:t>
            </a:r>
            <a:r>
              <a:rPr lang="zh-CN" altLang="en-US" dirty="0"/>
              <a:t>的</a:t>
            </a:r>
            <a:r>
              <a:rPr lang="zh-CN" altLang="en-US" u="sng" dirty="0"/>
              <a:t>多维有序图</a:t>
            </a:r>
            <a:r>
              <a:rPr lang="zh-CN" altLang="en-US" dirty="0"/>
              <a:t>，按行键值、列键值和时间戳建立索引</a:t>
            </a:r>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29</a:t>
            </a:fld>
            <a:endParaRPr lang="zh-CN" altLang="en-US" dirty="0"/>
          </a:p>
        </p:txBody>
      </p:sp>
      <p:sp>
        <p:nvSpPr>
          <p:cNvPr id="4" name="标题 3"/>
          <p:cNvSpPr>
            <a:spLocks noGrp="1"/>
          </p:cNvSpPr>
          <p:nvPr>
            <p:ph type="title"/>
          </p:nvPr>
        </p:nvSpPr>
        <p:spPr/>
        <p:txBody>
          <a:bodyPr/>
          <a:lstStyle/>
          <a:p>
            <a:r>
              <a:rPr lang="en-US" altLang="zh-CN" dirty="0" err="1"/>
              <a:t>BigTable</a:t>
            </a:r>
            <a:r>
              <a:rPr lang="zh-CN" altLang="en-US" dirty="0"/>
              <a:t>（续）</a:t>
            </a:r>
          </a:p>
        </p:txBody>
      </p:sp>
      <p:graphicFrame>
        <p:nvGraphicFramePr>
          <p:cNvPr id="5" name="Object 1"/>
          <p:cNvGraphicFramePr>
            <a:graphicFrameLocks noChangeAspect="1"/>
          </p:cNvGraphicFramePr>
          <p:nvPr>
            <p:extLst>
              <p:ext uri="{D42A27DB-BD31-4B8C-83A1-F6EECF244321}">
                <p14:modId xmlns:p14="http://schemas.microsoft.com/office/powerpoint/2010/main" val="1466883045"/>
              </p:ext>
            </p:extLst>
          </p:nvPr>
        </p:nvGraphicFramePr>
        <p:xfrm>
          <a:off x="439738" y="3334703"/>
          <a:ext cx="8075612" cy="2071687"/>
        </p:xfrm>
        <a:graphic>
          <a:graphicData uri="http://schemas.openxmlformats.org/presentationml/2006/ole">
            <mc:AlternateContent xmlns:mc="http://schemas.openxmlformats.org/markup-compatibility/2006">
              <mc:Choice xmlns:v="urn:schemas-microsoft-com:vml" Requires="v">
                <p:oleObj name="Visio" r:id="rId2" imgW="6118560" imgH="1565615" progId="Visio.Drawing.11">
                  <p:embed/>
                </p:oleObj>
              </mc:Choice>
              <mc:Fallback>
                <p:oleObj name="Visio" r:id="rId2" imgW="6118560" imgH="1565615"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38" y="3334703"/>
                        <a:ext cx="8075612" cy="2071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5188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defRPr/>
            </a:pPr>
            <a:r>
              <a:rPr lang="en-US" altLang="zh-CN" sz="2800" dirty="0">
                <a:solidFill>
                  <a:srgbClr val="C00000"/>
                </a:solidFill>
                <a:cs typeface="Arial" charset="0"/>
              </a:rPr>
              <a:t>7.1 </a:t>
            </a:r>
            <a:r>
              <a:rPr lang="zh-CN" altLang="en-US" sz="2800" dirty="0">
                <a:solidFill>
                  <a:srgbClr val="C00000"/>
                </a:solidFill>
                <a:cs typeface="Arial" charset="0"/>
              </a:rPr>
              <a:t>大数据热潮</a:t>
            </a:r>
            <a:endParaRPr lang="en-US" altLang="zh-CN" sz="2800" dirty="0">
              <a:solidFill>
                <a:srgbClr val="C00000"/>
              </a:solidFill>
              <a:cs typeface="Arial" charset="0"/>
            </a:endParaRPr>
          </a:p>
          <a:p>
            <a:pPr lvl="2">
              <a:defRPr/>
            </a:pPr>
            <a:endParaRPr lang="en-US" altLang="zh-CN" dirty="0">
              <a:solidFill>
                <a:srgbClr val="FF0000"/>
              </a:solidFill>
              <a:cs typeface="Arial" charset="0"/>
            </a:endParaRPr>
          </a:p>
          <a:p>
            <a:pPr>
              <a:defRPr/>
            </a:pPr>
            <a:r>
              <a:rPr lang="en-US" altLang="zh-CN" dirty="0">
                <a:cs typeface="Arial" charset="0"/>
              </a:rPr>
              <a:t>7.2 </a:t>
            </a:r>
            <a:r>
              <a:rPr lang="zh-CN" altLang="en-US" dirty="0">
                <a:cs typeface="Arial" charset="0"/>
              </a:rPr>
              <a:t>从网络化存储到数据中心</a:t>
            </a:r>
            <a:endParaRPr lang="en-US" altLang="zh-CN" dirty="0">
              <a:cs typeface="Arial" charset="0"/>
            </a:endParaRPr>
          </a:p>
          <a:p>
            <a:pPr lvl="2">
              <a:defRPr/>
            </a:pPr>
            <a:endParaRPr lang="en-US" altLang="zh-CN" dirty="0">
              <a:cs typeface="Arial" charset="0"/>
            </a:endParaRPr>
          </a:p>
          <a:p>
            <a:pPr>
              <a:defRPr/>
            </a:pPr>
            <a:r>
              <a:rPr lang="en-US" altLang="zh-CN" sz="2400" dirty="0">
                <a:cs typeface="Arial" charset="0"/>
              </a:rPr>
              <a:t>7.3 </a:t>
            </a:r>
            <a:r>
              <a:rPr lang="zh-CN" altLang="en-US" sz="2400" dirty="0">
                <a:cs typeface="Arial" charset="0"/>
              </a:rPr>
              <a:t>大数据处理</a:t>
            </a:r>
            <a:endParaRPr lang="en-US" altLang="zh-CN" sz="2400" dirty="0">
              <a:cs typeface="Arial" charset="0"/>
            </a:endParaRPr>
          </a:p>
          <a:p>
            <a:pPr lvl="2">
              <a:defRPr/>
            </a:pPr>
            <a:endParaRPr lang="en-US" altLang="zh-CN" sz="1600" dirty="0">
              <a:cs typeface="Arial" charset="0"/>
            </a:endParaRPr>
          </a:p>
          <a:p>
            <a:pPr>
              <a:defRPr/>
            </a:pPr>
            <a:r>
              <a:rPr lang="en-US" altLang="zh-CN" sz="2400" dirty="0">
                <a:cs typeface="Arial" charset="0"/>
              </a:rPr>
              <a:t>7.4 </a:t>
            </a:r>
            <a:r>
              <a:rPr lang="zh-CN" altLang="en-US" sz="2400" dirty="0">
                <a:cs typeface="Arial" charset="0"/>
              </a:rPr>
              <a:t>典型的数据中心</a:t>
            </a:r>
            <a:endParaRPr lang="en-US" altLang="zh-CN" sz="2400" dirty="0">
              <a:cs typeface="Arial" charset="0"/>
            </a:endParaRPr>
          </a:p>
          <a:p>
            <a:pPr lvl="2">
              <a:defRPr/>
            </a:pPr>
            <a:endParaRPr lang="en-US" altLang="zh-CN" sz="1600" dirty="0">
              <a:cs typeface="Arial" charset="0"/>
            </a:endParaRPr>
          </a:p>
          <a:p>
            <a:pPr>
              <a:defRPr/>
            </a:pPr>
            <a:r>
              <a:rPr lang="en-US" altLang="zh-CN" sz="2400" dirty="0">
                <a:cs typeface="Arial" charset="0"/>
              </a:rPr>
              <a:t>7.5 </a:t>
            </a:r>
            <a:r>
              <a:rPr lang="zh-CN" altLang="en-US" sz="2400" dirty="0">
                <a:cs typeface="Arial" charset="0"/>
              </a:rPr>
              <a:t>大数据的意义</a:t>
            </a:r>
            <a:endParaRPr lang="en-US" altLang="zh-CN" sz="2400" dirty="0">
              <a:cs typeface="Arial" charset="0"/>
            </a:endParaRPr>
          </a:p>
          <a:p>
            <a:pPr lvl="2">
              <a:defRPr/>
            </a:pPr>
            <a:endParaRPr lang="en-US" altLang="zh-CN" sz="1600" dirty="0">
              <a:cs typeface="Arial" charset="0"/>
            </a:endParaRPr>
          </a:p>
        </p:txBody>
      </p:sp>
      <p:sp>
        <p:nvSpPr>
          <p:cNvPr id="3" name="灯片编号占位符 2"/>
          <p:cNvSpPr>
            <a:spLocks noGrp="1"/>
          </p:cNvSpPr>
          <p:nvPr>
            <p:ph type="sldNum" sz="quarter" idx="12"/>
          </p:nvPr>
        </p:nvSpPr>
        <p:spPr/>
        <p:txBody>
          <a:bodyPr/>
          <a:lstStyle/>
          <a:p>
            <a:fld id="{0503CE10-F9D3-4072-A615-6A95AA0B7B65}" type="slidenum">
              <a:rPr lang="zh-CN" altLang="en-US" smtClean="0"/>
              <a:t>3</a:t>
            </a:fld>
            <a:endParaRPr lang="zh-CN" altLang="en-US"/>
          </a:p>
        </p:txBody>
      </p:sp>
      <p:sp>
        <p:nvSpPr>
          <p:cNvPr id="4" name="标题 3"/>
          <p:cNvSpPr>
            <a:spLocks noGrp="1"/>
          </p:cNvSpPr>
          <p:nvPr>
            <p:ph type="title"/>
          </p:nvPr>
        </p:nvSpPr>
        <p:spPr/>
        <p:txBody>
          <a:bodyPr/>
          <a:lstStyle/>
          <a:p>
            <a:r>
              <a:rPr lang="zh-CN" altLang="en-US" dirty="0"/>
              <a:t>本章内容</a:t>
            </a:r>
          </a:p>
        </p:txBody>
      </p:sp>
    </p:spTree>
    <p:extLst>
      <p:ext uri="{BB962C8B-B14F-4D97-AF65-F5344CB8AC3E}">
        <p14:creationId xmlns:p14="http://schemas.microsoft.com/office/powerpoint/2010/main" val="3499168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什么是</a:t>
            </a:r>
            <a:r>
              <a:rPr lang="en-US" altLang="zh-CN" dirty="0" err="1"/>
              <a:t>Hadoop</a:t>
            </a:r>
            <a:r>
              <a:rPr lang="zh-CN" altLang="en-US" dirty="0"/>
              <a:t>？</a:t>
            </a:r>
          </a:p>
          <a:p>
            <a:pPr lvl="1"/>
            <a:r>
              <a:rPr lang="en-US" altLang="zh-CN" dirty="0"/>
              <a:t>Apache</a:t>
            </a:r>
            <a:r>
              <a:rPr lang="zh-CN" altLang="en-US" dirty="0"/>
              <a:t>开源组织的一个</a:t>
            </a:r>
            <a:r>
              <a:rPr lang="zh-CN" altLang="en-US" u="sng" dirty="0"/>
              <a:t>分布式计算开源框架</a:t>
            </a:r>
          </a:p>
          <a:p>
            <a:pPr lvl="1"/>
            <a:r>
              <a:rPr lang="zh-CN" altLang="en-US" dirty="0"/>
              <a:t>用于在大型集群的廉价服务器设备上运行数据密集型分布式应用程序</a:t>
            </a:r>
          </a:p>
          <a:p>
            <a:pPr lvl="1"/>
            <a:r>
              <a:rPr lang="zh-CN" altLang="en-US" dirty="0"/>
              <a:t>在早期实际上是</a:t>
            </a:r>
            <a:r>
              <a:rPr lang="en-US" altLang="zh-CN" dirty="0"/>
              <a:t>Google</a:t>
            </a:r>
            <a:r>
              <a:rPr lang="zh-CN" altLang="en-US" dirty="0"/>
              <a:t>文件系统与</a:t>
            </a:r>
            <a:r>
              <a:rPr lang="en-US" altLang="zh-CN" dirty="0" err="1"/>
              <a:t>MapReduce</a:t>
            </a:r>
            <a:r>
              <a:rPr lang="zh-CN" altLang="en-US" dirty="0"/>
              <a:t>分布式计算框架及相关</a:t>
            </a:r>
            <a:r>
              <a:rPr lang="en-US" altLang="zh-CN" dirty="0"/>
              <a:t>IT</a:t>
            </a:r>
            <a:r>
              <a:rPr lang="zh-CN" altLang="en-US" dirty="0"/>
              <a:t>基础服务的开源实现</a:t>
            </a:r>
            <a:endParaRPr lang="en-US" altLang="zh-CN" dirty="0"/>
          </a:p>
          <a:p>
            <a:endParaRPr lang="zh-CN" altLang="en-US" dirty="0"/>
          </a:p>
          <a:p>
            <a:r>
              <a:rPr lang="en-US" altLang="zh-CN" dirty="0" err="1"/>
              <a:t>Hadoop</a:t>
            </a:r>
            <a:r>
              <a:rPr lang="zh-CN" altLang="en-US" dirty="0"/>
              <a:t>包括多个子项目</a:t>
            </a:r>
          </a:p>
          <a:p>
            <a:pPr lvl="1"/>
            <a:r>
              <a:rPr lang="en-US" altLang="zh-CN" dirty="0"/>
              <a:t>HDFS</a:t>
            </a:r>
            <a:r>
              <a:rPr lang="zh-CN" altLang="en-US" dirty="0"/>
              <a:t>、 </a:t>
            </a:r>
            <a:r>
              <a:rPr lang="en-US" altLang="zh-CN" dirty="0" err="1"/>
              <a:t>MapReduce</a:t>
            </a:r>
            <a:r>
              <a:rPr lang="zh-CN" altLang="en-US" dirty="0"/>
              <a:t>、 </a:t>
            </a:r>
            <a:r>
              <a:rPr lang="en-US" altLang="zh-CN" dirty="0" err="1"/>
              <a:t>HBase</a:t>
            </a:r>
            <a:r>
              <a:rPr lang="en-US" altLang="zh-CN" dirty="0"/>
              <a:t> </a:t>
            </a:r>
            <a:r>
              <a:rPr lang="zh-CN" altLang="en-US" dirty="0"/>
              <a:t>、</a:t>
            </a:r>
            <a:r>
              <a:rPr lang="en-US" altLang="zh-CN" dirty="0" err="1"/>
              <a:t>Chukwa</a:t>
            </a:r>
            <a:r>
              <a:rPr lang="zh-CN" altLang="en-US" dirty="0"/>
              <a:t>、</a:t>
            </a:r>
            <a:r>
              <a:rPr lang="en-US" altLang="zh-CN" dirty="0"/>
              <a:t>Pig</a:t>
            </a:r>
            <a:r>
              <a:rPr lang="zh-CN" altLang="en-US" dirty="0"/>
              <a:t>、</a:t>
            </a:r>
            <a:r>
              <a:rPr lang="en-US" altLang="zh-CN" dirty="0" err="1"/>
              <a:t>ZooKeeper</a:t>
            </a:r>
            <a:r>
              <a:rPr lang="zh-CN" altLang="en-US" dirty="0"/>
              <a:t>等</a:t>
            </a:r>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30</a:t>
            </a:fld>
            <a:endParaRPr lang="zh-CN" altLang="en-US" dirty="0"/>
          </a:p>
        </p:txBody>
      </p:sp>
      <p:sp>
        <p:nvSpPr>
          <p:cNvPr id="4" name="标题 3"/>
          <p:cNvSpPr>
            <a:spLocks noGrp="1"/>
          </p:cNvSpPr>
          <p:nvPr>
            <p:ph type="title"/>
          </p:nvPr>
        </p:nvSpPr>
        <p:spPr/>
        <p:txBody>
          <a:bodyPr/>
          <a:lstStyle/>
          <a:p>
            <a:r>
              <a:rPr lang="en-US" altLang="zh-CN" dirty="0" err="1"/>
              <a:t>Hadoop</a:t>
            </a:r>
            <a:endParaRPr lang="zh-CN" altLang="en-US" dirty="0"/>
          </a:p>
        </p:txBody>
      </p:sp>
      <p:pic>
        <p:nvPicPr>
          <p:cNvPr id="5" name="Picture 2" descr="http://www.oschina.net/uploads/img/200901/21151710_SYRg.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780087" y="1550986"/>
            <a:ext cx="2735263"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4918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Hadoop</a:t>
            </a:r>
            <a:r>
              <a:rPr lang="en-US" altLang="zh-CN" dirty="0"/>
              <a:t> Distributed File System</a:t>
            </a:r>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31</a:t>
            </a:fld>
            <a:endParaRPr lang="zh-CN" altLang="en-US" dirty="0"/>
          </a:p>
        </p:txBody>
      </p:sp>
      <p:sp>
        <p:nvSpPr>
          <p:cNvPr id="4" name="标题 3"/>
          <p:cNvSpPr>
            <a:spLocks noGrp="1"/>
          </p:cNvSpPr>
          <p:nvPr>
            <p:ph type="title"/>
          </p:nvPr>
        </p:nvSpPr>
        <p:spPr/>
        <p:txBody>
          <a:bodyPr/>
          <a:lstStyle/>
          <a:p>
            <a:r>
              <a:rPr lang="en-US" altLang="zh-CN" dirty="0"/>
              <a:t>HDFS</a:t>
            </a:r>
            <a:endParaRPr lang="zh-CN" altLang="en-US" dirty="0"/>
          </a:p>
        </p:txBody>
      </p:sp>
      <p:graphicFrame>
        <p:nvGraphicFramePr>
          <p:cNvPr id="5" name="Object 1"/>
          <p:cNvGraphicFramePr>
            <a:graphicFrameLocks noChangeAspect="1"/>
          </p:cNvGraphicFramePr>
          <p:nvPr>
            <p:extLst>
              <p:ext uri="{D42A27DB-BD31-4B8C-83A1-F6EECF244321}">
                <p14:modId xmlns:p14="http://schemas.microsoft.com/office/powerpoint/2010/main" val="1926110868"/>
              </p:ext>
            </p:extLst>
          </p:nvPr>
        </p:nvGraphicFramePr>
        <p:xfrm>
          <a:off x="1571625" y="2508251"/>
          <a:ext cx="6000750" cy="3848100"/>
        </p:xfrm>
        <a:graphic>
          <a:graphicData uri="http://schemas.openxmlformats.org/presentationml/2006/ole">
            <mc:AlternateContent xmlns:mc="http://schemas.openxmlformats.org/markup-compatibility/2006">
              <mc:Choice xmlns:v="urn:schemas-microsoft-com:vml" Requires="v">
                <p:oleObj name="Visio" r:id="rId2" imgW="6508974" imgH="4174793" progId="Visio.Drawing.11">
                  <p:embed/>
                </p:oleObj>
              </mc:Choice>
              <mc:Fallback>
                <p:oleObj name="Visio" r:id="rId2" imgW="6508974" imgH="4174793"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2508251"/>
                        <a:ext cx="6000750" cy="3848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22244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defRPr/>
            </a:pPr>
            <a:r>
              <a:rPr lang="en-US" altLang="zh-CN" dirty="0">
                <a:cs typeface="Arial" charset="0"/>
              </a:rPr>
              <a:t>7.1 </a:t>
            </a:r>
            <a:r>
              <a:rPr lang="zh-CN" altLang="en-US" dirty="0">
                <a:cs typeface="Arial" charset="0"/>
              </a:rPr>
              <a:t>大数据热潮</a:t>
            </a:r>
            <a:endParaRPr lang="en-US" altLang="zh-CN" dirty="0">
              <a:cs typeface="Arial" charset="0"/>
            </a:endParaRPr>
          </a:p>
          <a:p>
            <a:pPr lvl="2">
              <a:defRPr/>
            </a:pPr>
            <a:endParaRPr lang="en-US" altLang="zh-CN" dirty="0">
              <a:solidFill>
                <a:srgbClr val="FF0000"/>
              </a:solidFill>
              <a:cs typeface="Arial" charset="0"/>
            </a:endParaRPr>
          </a:p>
          <a:p>
            <a:pPr>
              <a:defRPr/>
            </a:pPr>
            <a:r>
              <a:rPr lang="en-US" altLang="zh-CN" sz="2400" dirty="0">
                <a:cs typeface="Arial" charset="0"/>
              </a:rPr>
              <a:t>7.2 </a:t>
            </a:r>
            <a:r>
              <a:rPr lang="zh-CN" altLang="en-US" sz="2400" dirty="0">
                <a:cs typeface="Arial" charset="0"/>
              </a:rPr>
              <a:t>从网络化存储到数据中心</a:t>
            </a:r>
            <a:endParaRPr lang="en-US" altLang="zh-CN" sz="2400" dirty="0">
              <a:cs typeface="Arial" charset="0"/>
            </a:endParaRPr>
          </a:p>
          <a:p>
            <a:pPr lvl="2">
              <a:defRPr/>
            </a:pPr>
            <a:endParaRPr lang="en-US" altLang="zh-CN" sz="1600" dirty="0">
              <a:cs typeface="Arial" charset="0"/>
            </a:endParaRPr>
          </a:p>
          <a:p>
            <a:pPr>
              <a:defRPr/>
            </a:pPr>
            <a:r>
              <a:rPr lang="en-US" altLang="zh-CN" dirty="0">
                <a:cs typeface="Arial" charset="0"/>
              </a:rPr>
              <a:t>7.3 </a:t>
            </a:r>
            <a:r>
              <a:rPr lang="zh-CN" altLang="en-US" dirty="0">
                <a:cs typeface="Arial" charset="0"/>
              </a:rPr>
              <a:t>大数据处理</a:t>
            </a:r>
            <a:endParaRPr lang="en-US" altLang="zh-CN" dirty="0">
              <a:cs typeface="Arial" charset="0"/>
            </a:endParaRPr>
          </a:p>
          <a:p>
            <a:pPr lvl="3">
              <a:defRPr/>
            </a:pPr>
            <a:endParaRPr lang="en-US" altLang="zh-CN" dirty="0">
              <a:cs typeface="Arial" charset="0"/>
            </a:endParaRPr>
          </a:p>
          <a:p>
            <a:pPr>
              <a:defRPr/>
            </a:pPr>
            <a:r>
              <a:rPr lang="en-US" altLang="zh-CN" sz="2800" dirty="0">
                <a:solidFill>
                  <a:srgbClr val="C00000"/>
                </a:solidFill>
                <a:cs typeface="Arial" charset="0"/>
              </a:rPr>
              <a:t>7.4 </a:t>
            </a:r>
            <a:r>
              <a:rPr lang="zh-CN" altLang="en-US" sz="2800" dirty="0">
                <a:solidFill>
                  <a:srgbClr val="C00000"/>
                </a:solidFill>
                <a:cs typeface="Arial" charset="0"/>
              </a:rPr>
              <a:t>典型的数据中心</a:t>
            </a:r>
            <a:endParaRPr lang="en-US" altLang="zh-CN" sz="2800" dirty="0">
              <a:solidFill>
                <a:srgbClr val="C00000"/>
              </a:solidFill>
              <a:cs typeface="Arial" charset="0"/>
            </a:endParaRPr>
          </a:p>
          <a:p>
            <a:pPr lvl="3">
              <a:defRPr/>
            </a:pPr>
            <a:endParaRPr lang="en-US" altLang="zh-CN" sz="1400" dirty="0">
              <a:cs typeface="Arial" charset="0"/>
            </a:endParaRPr>
          </a:p>
          <a:p>
            <a:pPr>
              <a:defRPr/>
            </a:pPr>
            <a:r>
              <a:rPr lang="en-US" altLang="zh-CN" sz="2400" dirty="0">
                <a:cs typeface="Arial" charset="0"/>
              </a:rPr>
              <a:t>7.5 </a:t>
            </a:r>
            <a:r>
              <a:rPr lang="zh-CN" altLang="en-US" sz="2400" dirty="0">
                <a:cs typeface="Arial" charset="0"/>
              </a:rPr>
              <a:t>大数据的意义</a:t>
            </a:r>
            <a:endParaRPr lang="en-US" altLang="zh-CN" sz="2400" dirty="0">
              <a:cs typeface="Arial" charset="0"/>
            </a:endParaRPr>
          </a:p>
          <a:p>
            <a:pPr lvl="2">
              <a:defRPr/>
            </a:pPr>
            <a:endParaRPr lang="en-US" altLang="zh-CN" sz="1600" dirty="0">
              <a:cs typeface="Arial" charset="0"/>
            </a:endParaRPr>
          </a:p>
        </p:txBody>
      </p:sp>
      <p:sp>
        <p:nvSpPr>
          <p:cNvPr id="3" name="灯片编号占位符 2"/>
          <p:cNvSpPr>
            <a:spLocks noGrp="1"/>
          </p:cNvSpPr>
          <p:nvPr>
            <p:ph type="sldNum" sz="quarter" idx="12"/>
          </p:nvPr>
        </p:nvSpPr>
        <p:spPr/>
        <p:txBody>
          <a:bodyPr/>
          <a:lstStyle/>
          <a:p>
            <a:fld id="{0503CE10-F9D3-4072-A615-6A95AA0B7B65}" type="slidenum">
              <a:rPr lang="zh-CN" altLang="en-US" smtClean="0"/>
              <a:t>32</a:t>
            </a:fld>
            <a:endParaRPr lang="zh-CN" altLang="en-US"/>
          </a:p>
        </p:txBody>
      </p:sp>
      <p:sp>
        <p:nvSpPr>
          <p:cNvPr id="4" name="标题 3"/>
          <p:cNvSpPr>
            <a:spLocks noGrp="1"/>
          </p:cNvSpPr>
          <p:nvPr>
            <p:ph type="title"/>
          </p:nvPr>
        </p:nvSpPr>
        <p:spPr/>
        <p:txBody>
          <a:bodyPr/>
          <a:lstStyle/>
          <a:p>
            <a:r>
              <a:rPr lang="zh-CN" altLang="en-US" dirty="0"/>
              <a:t>本章内容</a:t>
            </a:r>
          </a:p>
        </p:txBody>
      </p:sp>
    </p:spTree>
    <p:extLst>
      <p:ext uri="{BB962C8B-B14F-4D97-AF65-F5344CB8AC3E}">
        <p14:creationId xmlns:p14="http://schemas.microsoft.com/office/powerpoint/2010/main" val="2869947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Google</a:t>
            </a:r>
            <a:r>
              <a:rPr lang="zh-CN" altLang="en-US" dirty="0"/>
              <a:t>数据中心选址：</a:t>
            </a:r>
          </a:p>
          <a:p>
            <a:pPr lvl="1"/>
            <a:r>
              <a:rPr lang="zh-CN" altLang="en-US" dirty="0"/>
              <a:t>能源、水源、空地面积、与其他数据中心间距离、税收等</a:t>
            </a:r>
          </a:p>
          <a:p>
            <a:pPr lvl="1"/>
            <a:r>
              <a:rPr lang="zh-CN" altLang="en-US" dirty="0"/>
              <a:t>在俄勒冈州，规划建设</a:t>
            </a:r>
            <a:r>
              <a:rPr lang="en-US" altLang="zh-CN" dirty="0"/>
              <a:t>3</a:t>
            </a:r>
            <a:r>
              <a:rPr lang="zh-CN" altLang="en-US" dirty="0"/>
              <a:t>个约</a:t>
            </a:r>
            <a:r>
              <a:rPr lang="en-US" altLang="zh-CN" dirty="0"/>
              <a:t>6400</a:t>
            </a:r>
            <a:r>
              <a:rPr lang="zh-CN" altLang="en-US" dirty="0"/>
              <a:t>平方米的中心机房</a:t>
            </a:r>
            <a:endParaRPr lang="en-US" altLang="zh-CN" dirty="0"/>
          </a:p>
          <a:p>
            <a:pPr lvl="1"/>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33</a:t>
            </a:fld>
            <a:endParaRPr lang="zh-CN" altLang="en-US" dirty="0"/>
          </a:p>
        </p:txBody>
      </p:sp>
      <p:sp>
        <p:nvSpPr>
          <p:cNvPr id="4" name="标题 3"/>
          <p:cNvSpPr>
            <a:spLocks noGrp="1"/>
          </p:cNvSpPr>
          <p:nvPr>
            <p:ph type="title"/>
          </p:nvPr>
        </p:nvSpPr>
        <p:spPr/>
        <p:txBody>
          <a:bodyPr/>
          <a:lstStyle/>
          <a:p>
            <a:r>
              <a:rPr lang="en-US" altLang="zh-CN" dirty="0"/>
              <a:t>Google</a:t>
            </a:r>
            <a:r>
              <a:rPr lang="zh-CN" altLang="en-US" dirty="0"/>
              <a:t>数据中心</a:t>
            </a:r>
          </a:p>
        </p:txBody>
      </p:sp>
      <p:pic>
        <p:nvPicPr>
          <p:cNvPr id="5"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076" y="3109791"/>
            <a:ext cx="5017848" cy="25122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文本框 6"/>
          <p:cNvSpPr txBox="1"/>
          <p:nvPr/>
        </p:nvSpPr>
        <p:spPr>
          <a:xfrm>
            <a:off x="2589579" y="5706647"/>
            <a:ext cx="3964842"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Google</a:t>
            </a:r>
            <a:r>
              <a:rPr lang="zh-CN" altLang="en-US" dirty="0">
                <a:latin typeface="微软雅黑" panose="020B0503020204020204" pitchFamily="34" charset="-122"/>
                <a:ea typeface="微软雅黑" panose="020B0503020204020204" pitchFamily="34" charset="-122"/>
              </a:rPr>
              <a:t>数据中心在全球的分布</a:t>
            </a:r>
          </a:p>
        </p:txBody>
      </p:sp>
    </p:spTree>
    <p:extLst>
      <p:ext uri="{BB962C8B-B14F-4D97-AF65-F5344CB8AC3E}">
        <p14:creationId xmlns:p14="http://schemas.microsoft.com/office/powerpoint/2010/main" val="658196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数据中心能耗比（</a:t>
            </a:r>
            <a:r>
              <a:rPr lang="en-US" altLang="zh-CN" dirty="0"/>
              <a:t>PUE</a:t>
            </a:r>
            <a:r>
              <a:rPr lang="zh-CN" altLang="en-US" dirty="0"/>
              <a:t>）普遍在</a:t>
            </a:r>
            <a:r>
              <a:rPr lang="en-US" altLang="zh-CN" dirty="0"/>
              <a:t>2</a:t>
            </a:r>
            <a:r>
              <a:rPr lang="zh-CN" altLang="en-US" dirty="0"/>
              <a:t>左右</a:t>
            </a:r>
          </a:p>
          <a:p>
            <a:pPr lvl="1"/>
            <a:r>
              <a:rPr lang="en-US" altLang="zh-CN" dirty="0"/>
              <a:t>Google</a:t>
            </a:r>
            <a:r>
              <a:rPr lang="zh-CN" altLang="en-US" dirty="0"/>
              <a:t>达到</a:t>
            </a:r>
            <a:r>
              <a:rPr lang="en-US" altLang="zh-CN" dirty="0"/>
              <a:t>1.16</a:t>
            </a:r>
            <a:r>
              <a:rPr lang="zh-CN" altLang="en-US" dirty="0"/>
              <a:t>，业界领先</a:t>
            </a:r>
          </a:p>
          <a:p>
            <a:pPr lvl="1"/>
            <a:r>
              <a:rPr lang="zh-CN" altLang="en-US" dirty="0"/>
              <a:t>中心高温化</a:t>
            </a:r>
            <a:endParaRPr lang="en-US" altLang="zh-CN" dirty="0"/>
          </a:p>
          <a:p>
            <a:pPr lvl="1"/>
            <a:endParaRPr lang="zh-CN" altLang="en-US" dirty="0"/>
          </a:p>
          <a:p>
            <a:r>
              <a:rPr lang="zh-CN" altLang="en-US" dirty="0"/>
              <a:t>特殊定制的网络服务器</a:t>
            </a:r>
          </a:p>
          <a:p>
            <a:pPr lvl="1"/>
            <a:r>
              <a:rPr lang="zh-CN" altLang="en-US" dirty="0"/>
              <a:t>与</a:t>
            </a:r>
            <a:r>
              <a:rPr lang="en-US" altLang="zh-CN" dirty="0"/>
              <a:t>Google</a:t>
            </a:r>
            <a:r>
              <a:rPr lang="zh-CN" altLang="en-US" dirty="0"/>
              <a:t>研制的集成了电池的能源系统兼容</a:t>
            </a:r>
          </a:p>
          <a:p>
            <a:pPr lvl="1"/>
            <a:r>
              <a:rPr lang="zh-CN" altLang="en-US" dirty="0"/>
              <a:t>提高效率，降低能耗</a:t>
            </a:r>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34</a:t>
            </a:fld>
            <a:endParaRPr lang="zh-CN" altLang="en-US" dirty="0"/>
          </a:p>
        </p:txBody>
      </p:sp>
      <p:sp>
        <p:nvSpPr>
          <p:cNvPr id="4" name="标题 3"/>
          <p:cNvSpPr>
            <a:spLocks noGrp="1"/>
          </p:cNvSpPr>
          <p:nvPr>
            <p:ph type="title"/>
          </p:nvPr>
        </p:nvSpPr>
        <p:spPr/>
        <p:txBody>
          <a:bodyPr/>
          <a:lstStyle/>
          <a:p>
            <a:r>
              <a:rPr lang="en-US" altLang="zh-CN" dirty="0"/>
              <a:t>Google</a:t>
            </a:r>
            <a:r>
              <a:rPr lang="zh-CN" altLang="en-US" dirty="0"/>
              <a:t>数据中心</a:t>
            </a:r>
          </a:p>
        </p:txBody>
      </p:sp>
    </p:spTree>
    <p:extLst>
      <p:ext uri="{BB962C8B-B14F-4D97-AF65-F5344CB8AC3E}">
        <p14:creationId xmlns:p14="http://schemas.microsoft.com/office/powerpoint/2010/main" val="2672410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灯片编号占位符 2"/>
          <p:cNvSpPr>
            <a:spLocks noGrp="1"/>
          </p:cNvSpPr>
          <p:nvPr>
            <p:ph type="sldNum" sz="quarter" idx="12"/>
          </p:nvPr>
        </p:nvSpPr>
        <p:spPr/>
        <p:txBody>
          <a:bodyPr/>
          <a:lstStyle/>
          <a:p>
            <a:fld id="{0503CE10-F9D3-4072-A615-6A95AA0B7B65}" type="slidenum">
              <a:rPr lang="zh-CN" altLang="en-US" smtClean="0"/>
              <a:t>35</a:t>
            </a:fld>
            <a:endParaRPr lang="zh-CN" altLang="en-US" dirty="0"/>
          </a:p>
        </p:txBody>
      </p:sp>
      <p:sp>
        <p:nvSpPr>
          <p:cNvPr id="4" name="标题 3"/>
          <p:cNvSpPr>
            <a:spLocks noGrp="1"/>
          </p:cNvSpPr>
          <p:nvPr>
            <p:ph type="title"/>
          </p:nvPr>
        </p:nvSpPr>
        <p:spPr/>
        <p:txBody>
          <a:bodyPr/>
          <a:lstStyle/>
          <a:p>
            <a:r>
              <a:rPr lang="en-US" altLang="zh-CN" dirty="0"/>
              <a:t>Google</a:t>
            </a:r>
            <a:r>
              <a:rPr lang="zh-CN" altLang="en-US" dirty="0"/>
              <a:t>数据中心（续）</a:t>
            </a:r>
          </a:p>
        </p:txBody>
      </p:sp>
      <p:pic>
        <p:nvPicPr>
          <p:cNvPr id="5" name="图片 4" descr="google-datacenter-tech-0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7141" y="2632032"/>
            <a:ext cx="3697882" cy="2325123"/>
          </a:xfrm>
          <a:prstGeom prst="rect">
            <a:avLst/>
          </a:prstGeom>
          <a:noFill/>
          <a:ln>
            <a:noFill/>
          </a:ln>
        </p:spPr>
      </p:pic>
      <p:sp>
        <p:nvSpPr>
          <p:cNvPr id="6" name="文本框 5"/>
          <p:cNvSpPr txBox="1"/>
          <p:nvPr/>
        </p:nvSpPr>
        <p:spPr>
          <a:xfrm>
            <a:off x="707141" y="5136543"/>
            <a:ext cx="3697882" cy="913070"/>
          </a:xfrm>
          <a:prstGeom prst="rect">
            <a:avLst/>
          </a:prstGeom>
          <a:noFill/>
        </p:spPr>
        <p:txBody>
          <a:bodyPr wrap="square" rtlCol="0">
            <a:spAutoFit/>
          </a:bodyPr>
          <a:lstStyle/>
          <a:p>
            <a:pPr algn="ctr">
              <a:lnSpc>
                <a:spcPct val="90000"/>
              </a:lnSpc>
              <a:spcBef>
                <a:spcPts val="1000"/>
              </a:spcBef>
            </a:pPr>
            <a:r>
              <a:rPr lang="zh-CN" altLang="zh-CN" sz="1600" dirty="0">
                <a:latin typeface="微软雅黑" panose="020B0503020204020204" pitchFamily="34" charset="-122"/>
                <a:ea typeface="微软雅黑" panose="020B0503020204020204" pitchFamily="34" charset="-122"/>
              </a:rPr>
              <a:t>数据中心中的服务器及网络</a:t>
            </a:r>
            <a:endParaRPr lang="en-US" altLang="zh-CN" sz="1600" dirty="0">
              <a:latin typeface="微软雅黑" panose="020B0503020204020204" pitchFamily="34" charset="-122"/>
              <a:ea typeface="微软雅黑" panose="020B0503020204020204" pitchFamily="34" charset="-122"/>
            </a:endParaRPr>
          </a:p>
          <a:p>
            <a:pPr algn="ctr">
              <a:lnSpc>
                <a:spcPct val="90000"/>
              </a:lnSpc>
              <a:spcBef>
                <a:spcPts val="1000"/>
              </a:spcBef>
            </a:pPr>
            <a:r>
              <a:rPr lang="zh-CN" altLang="zh-CN" sz="1400" dirty="0">
                <a:latin typeface="微软雅黑" panose="020B0503020204020204" pitchFamily="34" charset="-122"/>
                <a:ea typeface="微软雅黑" panose="020B0503020204020204" pitchFamily="34" charset="-122"/>
              </a:rPr>
              <a:t>（黄色线缆为光纤）</a:t>
            </a:r>
            <a:endParaRPr lang="zh-CN" altLang="en-US" sz="1400" dirty="0">
              <a:latin typeface="微软雅黑" panose="020B0503020204020204" pitchFamily="34" charset="-122"/>
              <a:ea typeface="微软雅黑" panose="020B0503020204020204" pitchFamily="34" charset="-122"/>
            </a:endParaRPr>
          </a:p>
          <a:p>
            <a:pPr algn="ctr"/>
            <a:endParaRPr lang="zh-CN" altLang="en-US" dirty="0"/>
          </a:p>
        </p:txBody>
      </p:sp>
      <p:pic>
        <p:nvPicPr>
          <p:cNvPr id="7" name="图片 6" descr="google-datacenter-tech-0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2821" y="2632032"/>
            <a:ext cx="3832529" cy="2325123"/>
          </a:xfrm>
          <a:prstGeom prst="rect">
            <a:avLst/>
          </a:prstGeom>
          <a:noFill/>
          <a:ln>
            <a:noFill/>
          </a:ln>
        </p:spPr>
      </p:pic>
      <p:sp>
        <p:nvSpPr>
          <p:cNvPr id="8" name="矩形 7"/>
          <p:cNvSpPr/>
          <p:nvPr/>
        </p:nvSpPr>
        <p:spPr>
          <a:xfrm>
            <a:off x="4313085" y="5136543"/>
            <a:ext cx="4572000" cy="636072"/>
          </a:xfrm>
          <a:prstGeom prst="rect">
            <a:avLst/>
          </a:prstGeom>
        </p:spPr>
        <p:txBody>
          <a:bodyPr>
            <a:spAutoFit/>
          </a:bodyPr>
          <a:lstStyle/>
          <a:p>
            <a:pPr algn="ctr">
              <a:lnSpc>
                <a:spcPct val="90000"/>
              </a:lnSpc>
              <a:spcBef>
                <a:spcPts val="1000"/>
              </a:spcBef>
            </a:pPr>
            <a:r>
              <a:rPr lang="zh-CN" altLang="zh-CN" sz="1600" dirty="0">
                <a:latin typeface="微软雅黑" panose="020B0503020204020204" pitchFamily="34" charset="-122"/>
                <a:ea typeface="微软雅黑" panose="020B0503020204020204" pitchFamily="34" charset="-122"/>
              </a:rPr>
              <a:t>数据中心冷却系统</a:t>
            </a:r>
            <a:endParaRPr lang="en-US" altLang="zh-CN" sz="1600" dirty="0">
              <a:latin typeface="微软雅黑" panose="020B0503020204020204" pitchFamily="34" charset="-122"/>
              <a:ea typeface="微软雅黑" panose="020B0503020204020204" pitchFamily="34" charset="-122"/>
            </a:endParaRPr>
          </a:p>
          <a:p>
            <a:pPr algn="ctr">
              <a:lnSpc>
                <a:spcPct val="90000"/>
              </a:lnSpc>
              <a:spcBef>
                <a:spcPts val="1000"/>
              </a:spcBef>
            </a:pP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蓝色水管中为冷水</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红色水管中为冷却后的热水</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3076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2006</a:t>
            </a:r>
            <a:r>
              <a:rPr lang="zh-CN" altLang="en-US" dirty="0"/>
              <a:t>年</a:t>
            </a:r>
            <a:r>
              <a:rPr lang="en-US" altLang="zh-CN" dirty="0"/>
              <a:t>Google</a:t>
            </a:r>
            <a:r>
              <a:rPr lang="zh-CN" altLang="en-US" dirty="0"/>
              <a:t>在数据中心项目上的花费为</a:t>
            </a:r>
            <a:r>
              <a:rPr lang="en-US" altLang="zh-CN" dirty="0"/>
              <a:t>19</a:t>
            </a:r>
            <a:r>
              <a:rPr lang="zh-CN" altLang="en-US" dirty="0"/>
              <a:t>亿美元，而</a:t>
            </a:r>
            <a:r>
              <a:rPr lang="en-US" altLang="zh-CN" dirty="0"/>
              <a:t>2007</a:t>
            </a:r>
            <a:r>
              <a:rPr lang="zh-CN" altLang="en-US" dirty="0"/>
              <a:t>年该项支出增加到</a:t>
            </a:r>
            <a:r>
              <a:rPr lang="en-US" altLang="zh-CN" dirty="0"/>
              <a:t>24</a:t>
            </a:r>
            <a:r>
              <a:rPr lang="zh-CN" altLang="en-US" dirty="0"/>
              <a:t>亿美元。</a:t>
            </a:r>
          </a:p>
          <a:p>
            <a:r>
              <a:rPr lang="en-US" altLang="zh-CN" dirty="0"/>
              <a:t>Google</a:t>
            </a:r>
            <a:r>
              <a:rPr lang="zh-CN" altLang="en-US" dirty="0"/>
              <a:t>在俄勒冈州的数据中心有近</a:t>
            </a:r>
            <a:r>
              <a:rPr lang="en-US" altLang="zh-CN" dirty="0"/>
              <a:t>100</a:t>
            </a:r>
            <a:r>
              <a:rPr lang="zh-CN" altLang="en-US" dirty="0"/>
              <a:t>兆瓦的功率，满负荷运行时消耗的电力基本上和纽卡斯尔（</a:t>
            </a:r>
            <a:r>
              <a:rPr lang="en-US" altLang="zh-CN" dirty="0"/>
              <a:t>Newcastle</a:t>
            </a:r>
            <a:r>
              <a:rPr lang="zh-CN" altLang="en-US" dirty="0"/>
              <a:t>）一个城市所有家庭的用电量加起来一样多。</a:t>
            </a:r>
          </a:p>
          <a:p>
            <a:endParaRPr lang="en-US" altLang="zh-CN" dirty="0"/>
          </a:p>
          <a:p>
            <a:endParaRPr lang="en-US" altLang="zh-CN" dirty="0"/>
          </a:p>
          <a:p>
            <a:endParaRPr lang="en-US" altLang="zh-CN" dirty="0"/>
          </a:p>
          <a:p>
            <a:endParaRPr lang="en-US" altLang="zh-CN" dirty="0"/>
          </a:p>
          <a:p>
            <a:r>
              <a:rPr lang="zh-CN" altLang="en-US" dirty="0">
                <a:solidFill>
                  <a:srgbClr val="C00000"/>
                </a:solidFill>
              </a:rPr>
              <a:t>研究热点：</a:t>
            </a:r>
            <a:r>
              <a:rPr lang="zh-CN" altLang="en-US" dirty="0"/>
              <a:t>如何在</a:t>
            </a:r>
            <a:r>
              <a:rPr lang="zh-CN" altLang="en-US" u="sng" dirty="0"/>
              <a:t>保证服务质量</a:t>
            </a:r>
            <a:r>
              <a:rPr lang="zh-CN" altLang="en-US" dirty="0"/>
              <a:t>的前提下</a:t>
            </a:r>
            <a:r>
              <a:rPr lang="zh-CN" altLang="en-US" u="sng" dirty="0"/>
              <a:t>降低成本</a:t>
            </a:r>
            <a:r>
              <a:rPr lang="zh-CN" altLang="en-US" dirty="0"/>
              <a:t>？</a:t>
            </a:r>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36</a:t>
            </a:fld>
            <a:endParaRPr lang="zh-CN" altLang="en-US" dirty="0"/>
          </a:p>
        </p:txBody>
      </p:sp>
      <p:sp>
        <p:nvSpPr>
          <p:cNvPr id="4" name="标题 3"/>
          <p:cNvSpPr>
            <a:spLocks noGrp="1"/>
          </p:cNvSpPr>
          <p:nvPr>
            <p:ph type="title"/>
          </p:nvPr>
        </p:nvSpPr>
        <p:spPr/>
        <p:txBody>
          <a:bodyPr/>
          <a:lstStyle/>
          <a:p>
            <a:r>
              <a:rPr lang="zh-CN" altLang="en-US" dirty="0"/>
              <a:t>数据中心的研究热点</a:t>
            </a:r>
          </a:p>
        </p:txBody>
      </p:sp>
      <p:pic>
        <p:nvPicPr>
          <p:cNvPr id="5" name="图片 4" descr="Google plant in The Dalles in 2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631" y="3733680"/>
            <a:ext cx="2344737" cy="1411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文本框 5"/>
          <p:cNvSpPr txBox="1"/>
          <p:nvPr/>
        </p:nvSpPr>
        <p:spPr>
          <a:xfrm>
            <a:off x="1931743" y="5116149"/>
            <a:ext cx="5280512"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Google</a:t>
            </a:r>
            <a:r>
              <a:rPr lang="zh-CN" altLang="en-US" dirty="0">
                <a:latin typeface="微软雅黑" panose="020B0503020204020204" pitchFamily="34" charset="-122"/>
                <a:ea typeface="微软雅黑" panose="020B0503020204020204" pitchFamily="34" charset="-122"/>
              </a:rPr>
              <a:t>在俄勒冈州哥伦比亚河边的数据中心</a:t>
            </a:r>
          </a:p>
        </p:txBody>
      </p:sp>
    </p:spTree>
    <p:extLst>
      <p:ext uri="{BB962C8B-B14F-4D97-AF65-F5344CB8AC3E}">
        <p14:creationId xmlns:p14="http://schemas.microsoft.com/office/powerpoint/2010/main" val="595224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825625"/>
            <a:ext cx="4339590" cy="4351338"/>
          </a:xfrm>
        </p:spPr>
        <p:txBody>
          <a:bodyPr/>
          <a:lstStyle/>
          <a:p>
            <a:r>
              <a:rPr lang="zh-CN" altLang="en-US" u="sng" dirty="0"/>
              <a:t>基础设施部分</a:t>
            </a:r>
            <a:r>
              <a:rPr lang="zh-CN" altLang="en-US" dirty="0"/>
              <a:t>包括能源系统、降温系统、各种防火设备、安保设备等。降低这一部分成本往往涉及到机械设备制造技术或政策优惠等因素，与计算机学科的关联程度相对较低。</a:t>
            </a:r>
          </a:p>
          <a:p>
            <a:endParaRPr lang="zh-CN" altLang="en-US" dirty="0"/>
          </a:p>
          <a:p>
            <a:r>
              <a:rPr lang="zh-CN" altLang="en-US" dirty="0"/>
              <a:t>我们分别从</a:t>
            </a:r>
            <a:r>
              <a:rPr lang="zh-CN" altLang="en-US" u="sng" dirty="0"/>
              <a:t>服务器</a:t>
            </a:r>
            <a:r>
              <a:rPr lang="zh-CN" altLang="en-US" dirty="0"/>
              <a:t>，</a:t>
            </a:r>
            <a:r>
              <a:rPr lang="zh-CN" altLang="en-US" u="sng" dirty="0"/>
              <a:t>网络设备</a:t>
            </a:r>
            <a:r>
              <a:rPr lang="zh-CN" altLang="en-US" dirty="0"/>
              <a:t>，</a:t>
            </a:r>
            <a:r>
              <a:rPr lang="zh-CN" altLang="en-US" u="sng" dirty="0"/>
              <a:t>能源</a:t>
            </a:r>
            <a:r>
              <a:rPr lang="zh-CN" altLang="en-US" dirty="0"/>
              <a:t>三个方面对造成高成本的原因和目前的解决方法进行简要介绍</a:t>
            </a:r>
          </a:p>
        </p:txBody>
      </p:sp>
      <p:sp>
        <p:nvSpPr>
          <p:cNvPr id="3" name="灯片编号占位符 2"/>
          <p:cNvSpPr>
            <a:spLocks noGrp="1"/>
          </p:cNvSpPr>
          <p:nvPr>
            <p:ph type="sldNum" sz="quarter" idx="12"/>
          </p:nvPr>
        </p:nvSpPr>
        <p:spPr/>
        <p:txBody>
          <a:bodyPr/>
          <a:lstStyle/>
          <a:p>
            <a:fld id="{0503CE10-F9D3-4072-A615-6A95AA0B7B65}" type="slidenum">
              <a:rPr lang="zh-CN" altLang="en-US" smtClean="0"/>
              <a:t>37</a:t>
            </a:fld>
            <a:endParaRPr lang="zh-CN" altLang="en-US" dirty="0"/>
          </a:p>
        </p:txBody>
      </p:sp>
      <p:sp>
        <p:nvSpPr>
          <p:cNvPr id="4" name="标题 3"/>
          <p:cNvSpPr>
            <a:spLocks noGrp="1"/>
          </p:cNvSpPr>
          <p:nvPr>
            <p:ph type="title"/>
          </p:nvPr>
        </p:nvSpPr>
        <p:spPr/>
        <p:txBody>
          <a:bodyPr/>
          <a:lstStyle/>
          <a:p>
            <a:r>
              <a:rPr lang="zh-CN" altLang="en-US" dirty="0"/>
              <a:t>数据中心的成本构成</a:t>
            </a:r>
          </a:p>
        </p:txBody>
      </p:sp>
      <p:graphicFrame>
        <p:nvGraphicFramePr>
          <p:cNvPr id="5" name="Object 1"/>
          <p:cNvGraphicFramePr>
            <a:graphicFrameLocks/>
          </p:cNvGraphicFramePr>
          <p:nvPr>
            <p:extLst>
              <p:ext uri="{D42A27DB-BD31-4B8C-83A1-F6EECF244321}">
                <p14:modId xmlns:p14="http://schemas.microsoft.com/office/powerpoint/2010/main" val="1793093827"/>
              </p:ext>
            </p:extLst>
          </p:nvPr>
        </p:nvGraphicFramePr>
        <p:xfrm>
          <a:off x="4968240" y="2179637"/>
          <a:ext cx="3714750" cy="3643313"/>
        </p:xfrm>
        <a:graphic>
          <a:graphicData uri="http://schemas.openxmlformats.org/presentationml/2006/ole">
            <mc:AlternateContent xmlns:mc="http://schemas.openxmlformats.org/markup-compatibility/2006">
              <mc:Choice xmlns:v="urn:schemas-microsoft-com:vml" Requires="v">
                <p:oleObj r:id="rId2" imgW="3712786" imgH="3645724" progId="Excel.Chart.8">
                  <p:embed/>
                </p:oleObj>
              </mc:Choice>
              <mc:Fallback>
                <p:oleObj r:id="rId2" imgW="3712786" imgH="3645724" progId="Excel.Chart.8">
                  <p:embed/>
                  <p:pic>
                    <p:nvPicPr>
                      <p:cNvPr id="0" nam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8240" y="2179637"/>
                        <a:ext cx="3714750" cy="3643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37872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服务器的</a:t>
            </a:r>
            <a:r>
              <a:rPr lang="zh-CN" altLang="en-US" u="sng" dirty="0"/>
              <a:t>实际利用效率较低</a:t>
            </a:r>
          </a:p>
          <a:p>
            <a:pPr lvl="1"/>
            <a:r>
              <a:rPr lang="zh-CN" altLang="en-US" dirty="0"/>
              <a:t>分配到各服务器的应用不能完全利用某些组件</a:t>
            </a:r>
          </a:p>
          <a:p>
            <a:pPr lvl="1"/>
            <a:r>
              <a:rPr lang="zh-CN" altLang="en-US" dirty="0"/>
              <a:t>对应用需求的预测比较难，无法做到按需分配</a:t>
            </a:r>
          </a:p>
          <a:p>
            <a:pPr lvl="1"/>
            <a:r>
              <a:rPr lang="zh-CN" altLang="en-US" dirty="0"/>
              <a:t>为了提高系统的可靠性，一般都留有冗余设备</a:t>
            </a:r>
          </a:p>
          <a:p>
            <a:endParaRPr lang="zh-CN" altLang="en-US" dirty="0"/>
          </a:p>
          <a:p>
            <a:r>
              <a:rPr lang="zh-CN" altLang="en-US" dirty="0"/>
              <a:t>提高服务器利用率的关键在于</a:t>
            </a:r>
            <a:r>
              <a:rPr lang="zh-CN" altLang="en-US" u="sng" dirty="0"/>
              <a:t>及时应对需求的动态变化</a:t>
            </a:r>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38</a:t>
            </a:fld>
            <a:endParaRPr lang="zh-CN" altLang="en-US" dirty="0"/>
          </a:p>
        </p:txBody>
      </p:sp>
      <p:sp>
        <p:nvSpPr>
          <p:cNvPr id="4" name="标题 3"/>
          <p:cNvSpPr>
            <a:spLocks noGrp="1"/>
          </p:cNvSpPr>
          <p:nvPr>
            <p:ph type="title"/>
          </p:nvPr>
        </p:nvSpPr>
        <p:spPr/>
        <p:txBody>
          <a:bodyPr/>
          <a:lstStyle/>
          <a:p>
            <a:r>
              <a:rPr lang="zh-CN" altLang="en-US" dirty="0"/>
              <a:t>服务器成本</a:t>
            </a:r>
          </a:p>
        </p:txBody>
      </p:sp>
    </p:spTree>
    <p:extLst>
      <p:ext uri="{BB962C8B-B14F-4D97-AF65-F5344CB8AC3E}">
        <p14:creationId xmlns:p14="http://schemas.microsoft.com/office/powerpoint/2010/main" val="592817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C00000"/>
                </a:solidFill>
              </a:rPr>
              <a:t>主要来源</a:t>
            </a:r>
          </a:p>
          <a:p>
            <a:pPr lvl="1"/>
            <a:r>
              <a:rPr lang="zh-CN" altLang="en-US" dirty="0"/>
              <a:t>交换机、路由器、负载均衡设备</a:t>
            </a:r>
          </a:p>
          <a:p>
            <a:pPr lvl="1"/>
            <a:r>
              <a:rPr lang="zh-CN" altLang="en-US" dirty="0"/>
              <a:t>传统的数据中心使用树形结构，核心交换机和路由器构成流量瓶颈，且造价昂贵</a:t>
            </a:r>
          </a:p>
          <a:p>
            <a:endParaRPr lang="zh-CN" altLang="en-US" dirty="0"/>
          </a:p>
          <a:p>
            <a:r>
              <a:rPr lang="zh-CN" altLang="en-US" dirty="0">
                <a:solidFill>
                  <a:srgbClr val="C00000"/>
                </a:solidFill>
              </a:rPr>
              <a:t>研究热点</a:t>
            </a:r>
            <a:r>
              <a:rPr lang="zh-CN" altLang="en-US" dirty="0"/>
              <a:t>：新的</a:t>
            </a:r>
            <a:r>
              <a:rPr lang="zh-CN" altLang="en-US" u="sng" dirty="0"/>
              <a:t>数据中心网络结构</a:t>
            </a:r>
          </a:p>
          <a:p>
            <a:pPr lvl="1"/>
            <a:r>
              <a:rPr lang="zh-CN" altLang="en-US" dirty="0"/>
              <a:t>以交换机为中心的多层树形结构：例如</a:t>
            </a:r>
            <a:r>
              <a:rPr lang="en-US" altLang="zh-CN" dirty="0"/>
              <a:t>Fat-Tree</a:t>
            </a:r>
          </a:p>
          <a:p>
            <a:pPr lvl="1"/>
            <a:r>
              <a:rPr lang="zh-CN" altLang="en-US" dirty="0"/>
              <a:t>以服务器为中心的互联结构：例如</a:t>
            </a:r>
            <a:r>
              <a:rPr lang="en-US" altLang="zh-CN" dirty="0" err="1"/>
              <a:t>DCell</a:t>
            </a:r>
            <a:endParaRPr lang="en-US" altLang="zh-CN" dirty="0"/>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39</a:t>
            </a:fld>
            <a:endParaRPr lang="zh-CN" altLang="en-US" dirty="0"/>
          </a:p>
        </p:txBody>
      </p:sp>
      <p:sp>
        <p:nvSpPr>
          <p:cNvPr id="4" name="标题 3"/>
          <p:cNvSpPr>
            <a:spLocks noGrp="1"/>
          </p:cNvSpPr>
          <p:nvPr>
            <p:ph type="title"/>
          </p:nvPr>
        </p:nvSpPr>
        <p:spPr/>
        <p:txBody>
          <a:bodyPr/>
          <a:lstStyle/>
          <a:p>
            <a:r>
              <a:rPr lang="zh-CN" altLang="en-US" dirty="0"/>
              <a:t>网络设备成本</a:t>
            </a:r>
          </a:p>
        </p:txBody>
      </p:sp>
    </p:spTree>
    <p:extLst>
      <p:ext uri="{BB962C8B-B14F-4D97-AF65-F5344CB8AC3E}">
        <p14:creationId xmlns:p14="http://schemas.microsoft.com/office/powerpoint/2010/main" val="84293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1"/>
          <p:cNvSpPr>
            <a:spLocks noGrp="1"/>
          </p:cNvSpPr>
          <p:nvPr>
            <p:ph idx="1"/>
          </p:nvPr>
        </p:nvSpPr>
        <p:spPr/>
        <p:txBody>
          <a:bodyPr>
            <a:normAutofit/>
          </a:bodyPr>
          <a:lstStyle/>
          <a:p>
            <a:pPr>
              <a:defRPr/>
            </a:pPr>
            <a:r>
              <a:rPr lang="en-US" altLang="zh-CN" sz="2200" dirty="0">
                <a:cs typeface="Arial" charset="0"/>
              </a:rPr>
              <a:t>《</a:t>
            </a:r>
            <a:r>
              <a:rPr lang="zh-CN" altLang="en-US" sz="2200" dirty="0">
                <a:cs typeface="Arial" charset="0"/>
              </a:rPr>
              <a:t>自然</a:t>
            </a:r>
            <a:r>
              <a:rPr lang="en-US" altLang="zh-CN" sz="2200" dirty="0">
                <a:cs typeface="Arial" charset="0"/>
              </a:rPr>
              <a:t>》</a:t>
            </a:r>
            <a:r>
              <a:rPr lang="zh-CN" altLang="en-US" sz="2200" dirty="0">
                <a:cs typeface="Arial" charset="0"/>
              </a:rPr>
              <a:t>杂志，最先提出新术语“</a:t>
            </a:r>
            <a:r>
              <a:rPr lang="en-US" altLang="zh-CN" sz="2200" dirty="0">
                <a:cs typeface="Arial" charset="0"/>
              </a:rPr>
              <a:t>Big Data</a:t>
            </a:r>
            <a:r>
              <a:rPr lang="zh-CN" altLang="en-US" sz="2200" dirty="0">
                <a:cs typeface="Arial" charset="0"/>
              </a:rPr>
              <a:t>”</a:t>
            </a:r>
            <a:endParaRPr lang="en-US" altLang="zh-CN" sz="2200" dirty="0">
              <a:cs typeface="Arial" charset="0"/>
            </a:endParaRPr>
          </a:p>
          <a:p>
            <a:pPr lvl="1">
              <a:defRPr/>
            </a:pPr>
            <a:r>
              <a:rPr lang="en-US" altLang="zh-CN" sz="1800" dirty="0">
                <a:cs typeface="Arial" charset="0"/>
              </a:rPr>
              <a:t>2008</a:t>
            </a:r>
            <a:r>
              <a:rPr lang="zh-CN" altLang="en-US" sz="1800" dirty="0">
                <a:cs typeface="Arial" charset="0"/>
              </a:rPr>
              <a:t>年</a:t>
            </a:r>
            <a:r>
              <a:rPr lang="en-US" altLang="zh-CN" sz="1800" dirty="0">
                <a:cs typeface="Arial" charset="0"/>
              </a:rPr>
              <a:t>9</a:t>
            </a:r>
            <a:r>
              <a:rPr lang="zh-CN" altLang="en-US" sz="1800" dirty="0">
                <a:cs typeface="Arial" charset="0"/>
              </a:rPr>
              <a:t>月</a:t>
            </a:r>
            <a:endParaRPr lang="en-US" altLang="zh-CN" sz="1800" dirty="0">
              <a:cs typeface="Arial" charset="0"/>
            </a:endParaRPr>
          </a:p>
          <a:p>
            <a:pPr lvl="1">
              <a:defRPr/>
            </a:pPr>
            <a:r>
              <a:rPr lang="zh-CN" altLang="en-US" sz="1800" dirty="0">
                <a:cs typeface="Arial" charset="0"/>
              </a:rPr>
              <a:t>“</a:t>
            </a:r>
            <a:r>
              <a:rPr lang="en-US" altLang="zh-CN" sz="1800" dirty="0">
                <a:cs typeface="Arial" charset="0"/>
              </a:rPr>
              <a:t>The Next Google</a:t>
            </a:r>
            <a:r>
              <a:rPr lang="zh-CN" altLang="en-US" sz="1800" dirty="0">
                <a:cs typeface="Arial" charset="0"/>
              </a:rPr>
              <a:t>”专刊</a:t>
            </a:r>
            <a:endParaRPr lang="en-US" altLang="zh-CN" sz="1800" dirty="0">
              <a:cs typeface="Arial" charset="0"/>
            </a:endParaRPr>
          </a:p>
          <a:p>
            <a:pPr>
              <a:defRPr/>
            </a:pPr>
            <a:r>
              <a:rPr lang="en-US" altLang="zh-CN" sz="2200" dirty="0">
                <a:cs typeface="Arial" charset="0"/>
              </a:rPr>
              <a:t>《</a:t>
            </a:r>
            <a:r>
              <a:rPr lang="zh-CN" altLang="en-US" sz="2200" dirty="0">
                <a:cs typeface="Arial" charset="0"/>
              </a:rPr>
              <a:t>科学</a:t>
            </a:r>
            <a:r>
              <a:rPr lang="en-US" altLang="zh-CN" sz="2200" dirty="0">
                <a:cs typeface="Arial" charset="0"/>
              </a:rPr>
              <a:t>》</a:t>
            </a:r>
            <a:r>
              <a:rPr lang="zh-CN" altLang="en-US" sz="2200" dirty="0">
                <a:cs typeface="Arial" charset="0"/>
              </a:rPr>
              <a:t>杂志</a:t>
            </a:r>
            <a:endParaRPr lang="en-US" altLang="zh-CN" sz="2200" dirty="0">
              <a:cs typeface="Arial" charset="0"/>
            </a:endParaRPr>
          </a:p>
          <a:p>
            <a:pPr lvl="1">
              <a:defRPr/>
            </a:pPr>
            <a:r>
              <a:rPr lang="en-US" altLang="zh-CN" sz="1800" dirty="0">
                <a:cs typeface="Arial" charset="0"/>
              </a:rPr>
              <a:t>2011</a:t>
            </a:r>
            <a:r>
              <a:rPr lang="zh-CN" altLang="en-US" sz="1800" dirty="0">
                <a:cs typeface="Arial" charset="0"/>
              </a:rPr>
              <a:t>年</a:t>
            </a:r>
            <a:r>
              <a:rPr lang="en-US" altLang="zh-CN" sz="1800" dirty="0">
                <a:cs typeface="Arial" charset="0"/>
              </a:rPr>
              <a:t>2</a:t>
            </a:r>
            <a:r>
              <a:rPr lang="zh-CN" altLang="en-US" sz="1800" dirty="0">
                <a:cs typeface="Arial" charset="0"/>
              </a:rPr>
              <a:t>月</a:t>
            </a:r>
            <a:endParaRPr lang="en-US" altLang="zh-CN" sz="1800" dirty="0">
              <a:cs typeface="Arial" charset="0"/>
            </a:endParaRPr>
          </a:p>
          <a:p>
            <a:pPr lvl="1">
              <a:defRPr/>
            </a:pPr>
            <a:r>
              <a:rPr lang="zh-CN" altLang="en-US" sz="1800" dirty="0">
                <a:cs typeface="Arial" charset="0"/>
              </a:rPr>
              <a:t>有关大数据的专刊</a:t>
            </a:r>
            <a:r>
              <a:rPr lang="en-US" altLang="zh-CN" sz="1800" dirty="0">
                <a:cs typeface="Arial" charset="0"/>
              </a:rPr>
              <a:t>《Dealing With Data》</a:t>
            </a:r>
          </a:p>
          <a:p>
            <a:pPr>
              <a:defRPr/>
            </a:pPr>
            <a:r>
              <a:rPr lang="zh-CN" altLang="en-US" sz="2200" dirty="0">
                <a:cs typeface="Arial" charset="0"/>
              </a:rPr>
              <a:t>麦肯锡研究院</a:t>
            </a:r>
            <a:endParaRPr lang="en-US" altLang="zh-CN" sz="2200" dirty="0">
              <a:cs typeface="Arial" charset="0"/>
            </a:endParaRPr>
          </a:p>
          <a:p>
            <a:pPr lvl="1">
              <a:defRPr/>
            </a:pPr>
            <a:r>
              <a:rPr lang="en-US" altLang="zh-CN" sz="1800" dirty="0">
                <a:cs typeface="Arial" charset="0"/>
              </a:rPr>
              <a:t>2011</a:t>
            </a:r>
            <a:r>
              <a:rPr lang="zh-CN" altLang="en-US" sz="1800" dirty="0">
                <a:cs typeface="Arial" charset="0"/>
              </a:rPr>
              <a:t>年</a:t>
            </a:r>
            <a:r>
              <a:rPr lang="en-US" altLang="zh-CN" sz="1800" dirty="0">
                <a:cs typeface="Arial" charset="0"/>
              </a:rPr>
              <a:t>5</a:t>
            </a:r>
            <a:r>
              <a:rPr lang="zh-CN" altLang="en-US" sz="1800" dirty="0">
                <a:cs typeface="Arial" charset="0"/>
              </a:rPr>
              <a:t>月</a:t>
            </a:r>
            <a:endParaRPr lang="en-US" altLang="zh-CN" sz="1800" dirty="0">
              <a:cs typeface="Arial" charset="0"/>
            </a:endParaRPr>
          </a:p>
          <a:p>
            <a:pPr lvl="1">
              <a:defRPr/>
            </a:pPr>
            <a:r>
              <a:rPr lang="en-US" altLang="zh-CN" sz="1800" dirty="0">
                <a:cs typeface="Arial" charset="0"/>
              </a:rPr>
              <a:t>《Big </a:t>
            </a:r>
            <a:r>
              <a:rPr lang="en-US" altLang="zh-CN" sz="1800" dirty="0" err="1">
                <a:cs typeface="Arial" charset="0"/>
              </a:rPr>
              <a:t>data:The</a:t>
            </a:r>
            <a:r>
              <a:rPr lang="en-US" altLang="zh-CN" sz="1800" dirty="0">
                <a:cs typeface="Arial" charset="0"/>
              </a:rPr>
              <a:t> next frontier for innovation, competition and productivity》</a:t>
            </a:r>
          </a:p>
        </p:txBody>
      </p:sp>
      <p:sp>
        <p:nvSpPr>
          <p:cNvPr id="3" name="灯片编号占位符 2"/>
          <p:cNvSpPr>
            <a:spLocks noGrp="1"/>
          </p:cNvSpPr>
          <p:nvPr>
            <p:ph type="sldNum" sz="quarter" idx="12"/>
          </p:nvPr>
        </p:nvSpPr>
        <p:spPr/>
        <p:txBody>
          <a:bodyPr/>
          <a:lstStyle/>
          <a:p>
            <a:fld id="{0503CE10-F9D3-4072-A615-6A95AA0B7B65}" type="slidenum">
              <a:rPr lang="zh-CN" altLang="en-US" smtClean="0"/>
              <a:t>4</a:t>
            </a:fld>
            <a:endParaRPr lang="zh-CN" altLang="en-US"/>
          </a:p>
        </p:txBody>
      </p:sp>
      <p:sp>
        <p:nvSpPr>
          <p:cNvPr id="4" name="标题 3"/>
          <p:cNvSpPr>
            <a:spLocks noGrp="1"/>
          </p:cNvSpPr>
          <p:nvPr>
            <p:ph type="title"/>
          </p:nvPr>
        </p:nvSpPr>
        <p:spPr/>
        <p:txBody>
          <a:bodyPr/>
          <a:lstStyle/>
          <a:p>
            <a:r>
              <a:rPr lang="zh-CN" altLang="en-US" dirty="0"/>
              <a:t>“大数据”横空出世</a:t>
            </a:r>
          </a:p>
        </p:txBody>
      </p:sp>
      <p:pic>
        <p:nvPicPr>
          <p:cNvPr id="9220" name="Picture 4" descr="“Sep 2008  nature cover”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0411" y="2354596"/>
            <a:ext cx="1448741" cy="1931654"/>
          </a:xfrm>
          <a:prstGeom prst="rect">
            <a:avLst/>
          </a:prstGeom>
          <a:noFill/>
          <a:extLst>
            <a:ext uri="{909E8E84-426E-40dd-AFC4-6F175D3DCCD1}">
              <a14:hiddenFill xmlns="" xmlns:a14="http://schemas.microsoft.com/office/drawing/2010/main">
                <a:solidFill>
                  <a:srgbClr val="FFFFFF"/>
                </a:solidFill>
              </a14:hiddenFill>
            </a:ext>
          </a:extLst>
        </p:spPr>
      </p:pic>
      <p:pic>
        <p:nvPicPr>
          <p:cNvPr id="9222" name="Picture 6" descr="“Feb 2011  science cover”的图片搜索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0636" y="2354596"/>
            <a:ext cx="1518982" cy="193165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88852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C00000"/>
                </a:solidFill>
              </a:rPr>
              <a:t>研究热点</a:t>
            </a:r>
          </a:p>
          <a:p>
            <a:pPr lvl="1"/>
            <a:r>
              <a:rPr lang="zh-CN" altLang="en-US" dirty="0"/>
              <a:t>降低服务器工作能耗</a:t>
            </a:r>
          </a:p>
          <a:p>
            <a:pPr lvl="2"/>
            <a:r>
              <a:rPr lang="zh-CN" altLang="en-US" dirty="0"/>
              <a:t>降低同等性能设备能耗</a:t>
            </a:r>
          </a:p>
          <a:p>
            <a:pPr lvl="2"/>
            <a:r>
              <a:rPr lang="zh-CN" altLang="en-US" dirty="0"/>
              <a:t>提高同等能耗设备性能</a:t>
            </a:r>
          </a:p>
          <a:p>
            <a:pPr lvl="2"/>
            <a:r>
              <a:rPr lang="zh-CN" altLang="en-US" dirty="0"/>
              <a:t>可调整负载的服务器</a:t>
            </a:r>
            <a:endParaRPr lang="en-US" altLang="zh-CN" dirty="0"/>
          </a:p>
          <a:p>
            <a:pPr lvl="1"/>
            <a:endParaRPr lang="zh-CN" altLang="en-US" dirty="0"/>
          </a:p>
          <a:p>
            <a:pPr lvl="1"/>
            <a:r>
              <a:rPr lang="zh-CN" altLang="en-US" dirty="0"/>
              <a:t>减少降温系统能耗</a:t>
            </a:r>
          </a:p>
          <a:p>
            <a:pPr lvl="2"/>
            <a:r>
              <a:rPr lang="zh-CN" altLang="en-US" dirty="0"/>
              <a:t>精细、精准的温度控制</a:t>
            </a:r>
          </a:p>
          <a:p>
            <a:pPr lvl="2"/>
            <a:r>
              <a:rPr lang="zh-CN" altLang="en-US" dirty="0"/>
              <a:t>集装箱式模块化数据中心</a:t>
            </a:r>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40</a:t>
            </a:fld>
            <a:endParaRPr lang="zh-CN" altLang="en-US" dirty="0"/>
          </a:p>
        </p:txBody>
      </p:sp>
      <p:sp>
        <p:nvSpPr>
          <p:cNvPr id="4" name="标题 3"/>
          <p:cNvSpPr>
            <a:spLocks noGrp="1"/>
          </p:cNvSpPr>
          <p:nvPr>
            <p:ph type="title"/>
          </p:nvPr>
        </p:nvSpPr>
        <p:spPr/>
        <p:txBody>
          <a:bodyPr/>
          <a:lstStyle/>
          <a:p>
            <a:r>
              <a:rPr lang="zh-CN" altLang="en-US" dirty="0"/>
              <a:t>能源成本</a:t>
            </a:r>
          </a:p>
        </p:txBody>
      </p:sp>
      <p:graphicFrame>
        <p:nvGraphicFramePr>
          <p:cNvPr id="5" name="图表 7"/>
          <p:cNvGraphicFramePr>
            <a:graphicFrameLocks/>
          </p:cNvGraphicFramePr>
          <p:nvPr>
            <p:extLst>
              <p:ext uri="{D42A27DB-BD31-4B8C-83A1-F6EECF244321}">
                <p14:modId xmlns:p14="http://schemas.microsoft.com/office/powerpoint/2010/main" val="3075674921"/>
              </p:ext>
            </p:extLst>
          </p:nvPr>
        </p:nvGraphicFramePr>
        <p:xfrm>
          <a:off x="5053494" y="1825625"/>
          <a:ext cx="2808912" cy="1771015"/>
        </p:xfrm>
        <a:graphic>
          <a:graphicData uri="http://schemas.openxmlformats.org/presentationml/2006/ole">
            <mc:AlternateContent xmlns:mc="http://schemas.openxmlformats.org/markup-compatibility/2006">
              <mc:Choice xmlns:v="urn:schemas-microsoft-com:vml" Requires="v">
                <p:oleObj r:id="rId2" imgW="3286029" imgH="1999661" progId="Excel.Chart.8">
                  <p:embed/>
                </p:oleObj>
              </mc:Choice>
              <mc:Fallback>
                <p:oleObj r:id="rId2" imgW="3286029" imgH="1999661" progId="Excel.Chart.8">
                  <p:embed/>
                  <p:pic>
                    <p:nvPicPr>
                      <p:cNvPr id="0" nam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3494" y="1825625"/>
                        <a:ext cx="2808912" cy="1771015"/>
                      </a:xfrm>
                      <a:prstGeom prst="rect">
                        <a:avLst/>
                      </a:prstGeom>
                      <a:noFill/>
                      <a:ln>
                        <a:noFill/>
                      </a:ln>
                    </p:spPr>
                  </p:pic>
                </p:oleObj>
              </mc:Fallback>
            </mc:AlternateContent>
          </a:graphicData>
        </a:graphic>
      </p:graphicFrame>
      <p:pic>
        <p:nvPicPr>
          <p:cNvPr id="6" name="Picture 4" descr="image_thumb_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7226" y="4370070"/>
            <a:ext cx="2341447" cy="14744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6829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defRPr/>
            </a:pPr>
            <a:r>
              <a:rPr lang="en-US" altLang="zh-CN" dirty="0">
                <a:cs typeface="Arial" charset="0"/>
              </a:rPr>
              <a:t>7.1 </a:t>
            </a:r>
            <a:r>
              <a:rPr lang="zh-CN" altLang="en-US" dirty="0">
                <a:cs typeface="Arial" charset="0"/>
              </a:rPr>
              <a:t>从网络化存储到数据中心</a:t>
            </a:r>
            <a:endParaRPr lang="en-US" altLang="zh-CN" dirty="0">
              <a:cs typeface="Arial" charset="0"/>
            </a:endParaRPr>
          </a:p>
          <a:p>
            <a:pPr lvl="2">
              <a:defRPr/>
            </a:pPr>
            <a:endParaRPr lang="en-US" altLang="zh-CN" dirty="0">
              <a:solidFill>
                <a:srgbClr val="FF0000"/>
              </a:solidFill>
              <a:cs typeface="Arial" charset="0"/>
            </a:endParaRPr>
          </a:p>
          <a:p>
            <a:pPr>
              <a:defRPr/>
            </a:pPr>
            <a:r>
              <a:rPr lang="en-US" altLang="zh-CN" sz="2400" dirty="0">
                <a:cs typeface="Arial" charset="0"/>
              </a:rPr>
              <a:t>7.2 </a:t>
            </a:r>
            <a:r>
              <a:rPr lang="zh-CN" altLang="en-US" sz="2400" dirty="0">
                <a:cs typeface="Arial" charset="0"/>
              </a:rPr>
              <a:t>数据中心建设</a:t>
            </a:r>
            <a:endParaRPr lang="en-US" altLang="zh-CN" sz="2400" dirty="0">
              <a:cs typeface="Arial" charset="0"/>
            </a:endParaRPr>
          </a:p>
          <a:p>
            <a:pPr lvl="2">
              <a:defRPr/>
            </a:pPr>
            <a:endParaRPr lang="en-US" altLang="zh-CN" dirty="0">
              <a:cs typeface="Arial" charset="0"/>
            </a:endParaRPr>
          </a:p>
          <a:p>
            <a:pPr>
              <a:defRPr/>
            </a:pPr>
            <a:r>
              <a:rPr lang="en-US" altLang="zh-CN" dirty="0">
                <a:cs typeface="Arial" charset="0"/>
              </a:rPr>
              <a:t>7.3 </a:t>
            </a:r>
            <a:r>
              <a:rPr lang="zh-CN" altLang="en-US" dirty="0">
                <a:cs typeface="Arial" charset="0"/>
              </a:rPr>
              <a:t>数据中心技术</a:t>
            </a:r>
            <a:endParaRPr lang="en-US" altLang="zh-CN" dirty="0">
              <a:cs typeface="Arial" charset="0"/>
            </a:endParaRPr>
          </a:p>
          <a:p>
            <a:pPr lvl="2">
              <a:defRPr/>
            </a:pPr>
            <a:endParaRPr lang="en-US" altLang="zh-CN" dirty="0">
              <a:cs typeface="Arial" charset="0"/>
            </a:endParaRPr>
          </a:p>
          <a:p>
            <a:pPr>
              <a:defRPr/>
            </a:pPr>
            <a:r>
              <a:rPr lang="en-US" altLang="zh-CN" sz="2400" dirty="0">
                <a:cs typeface="Arial" charset="0"/>
              </a:rPr>
              <a:t>7.4 </a:t>
            </a:r>
            <a:r>
              <a:rPr lang="zh-CN" altLang="en-US" sz="2400" dirty="0">
                <a:cs typeface="Arial" charset="0"/>
              </a:rPr>
              <a:t>典型的数据中心</a:t>
            </a:r>
            <a:endParaRPr lang="en-US" altLang="zh-CN" sz="2400" dirty="0">
              <a:cs typeface="Arial" charset="0"/>
            </a:endParaRPr>
          </a:p>
          <a:p>
            <a:pPr lvl="3">
              <a:defRPr/>
            </a:pPr>
            <a:endParaRPr lang="en-US" altLang="zh-CN" sz="1400" dirty="0">
              <a:cs typeface="Arial" charset="0"/>
            </a:endParaRPr>
          </a:p>
          <a:p>
            <a:pPr>
              <a:defRPr/>
            </a:pPr>
            <a:r>
              <a:rPr lang="en-US" altLang="zh-CN" sz="2800" dirty="0">
                <a:solidFill>
                  <a:srgbClr val="C00000"/>
                </a:solidFill>
                <a:cs typeface="Arial" charset="0"/>
              </a:rPr>
              <a:t>7.5 </a:t>
            </a:r>
            <a:r>
              <a:rPr lang="zh-CN" altLang="en-US" sz="2800" dirty="0">
                <a:solidFill>
                  <a:srgbClr val="C00000"/>
                </a:solidFill>
                <a:cs typeface="Arial" charset="0"/>
              </a:rPr>
              <a:t>大数据的意义</a:t>
            </a:r>
            <a:endParaRPr lang="en-US" altLang="zh-CN" sz="2800" dirty="0">
              <a:solidFill>
                <a:srgbClr val="C00000"/>
              </a:solidFill>
              <a:cs typeface="Arial" charset="0"/>
            </a:endParaRPr>
          </a:p>
          <a:p>
            <a:pPr lvl="3">
              <a:defRPr/>
            </a:pPr>
            <a:endParaRPr lang="en-US" altLang="zh-CN" sz="1400" dirty="0">
              <a:cs typeface="Arial" charset="0"/>
            </a:endParaRPr>
          </a:p>
        </p:txBody>
      </p:sp>
      <p:sp>
        <p:nvSpPr>
          <p:cNvPr id="3" name="灯片编号占位符 2"/>
          <p:cNvSpPr>
            <a:spLocks noGrp="1"/>
          </p:cNvSpPr>
          <p:nvPr>
            <p:ph type="sldNum" sz="quarter" idx="12"/>
          </p:nvPr>
        </p:nvSpPr>
        <p:spPr/>
        <p:txBody>
          <a:bodyPr/>
          <a:lstStyle/>
          <a:p>
            <a:fld id="{0503CE10-F9D3-4072-A615-6A95AA0B7B65}" type="slidenum">
              <a:rPr lang="zh-CN" altLang="en-US" smtClean="0"/>
              <a:t>41</a:t>
            </a:fld>
            <a:endParaRPr lang="zh-CN" altLang="en-US"/>
          </a:p>
        </p:txBody>
      </p:sp>
      <p:sp>
        <p:nvSpPr>
          <p:cNvPr id="4" name="标题 3"/>
          <p:cNvSpPr>
            <a:spLocks noGrp="1"/>
          </p:cNvSpPr>
          <p:nvPr>
            <p:ph type="title"/>
          </p:nvPr>
        </p:nvSpPr>
        <p:spPr/>
        <p:txBody>
          <a:bodyPr/>
          <a:lstStyle/>
          <a:p>
            <a:r>
              <a:rPr lang="zh-CN" altLang="en-US" dirty="0"/>
              <a:t>本章内容</a:t>
            </a:r>
          </a:p>
        </p:txBody>
      </p:sp>
    </p:spTree>
    <p:extLst>
      <p:ext uri="{BB962C8B-B14F-4D97-AF65-F5344CB8AC3E}">
        <p14:creationId xmlns:p14="http://schemas.microsoft.com/office/powerpoint/2010/main" val="3437150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defRPr/>
            </a:pPr>
            <a:r>
              <a:rPr lang="zh-CN" altLang="en-US" dirty="0">
                <a:solidFill>
                  <a:srgbClr val="C00000"/>
                </a:solidFill>
                <a:cs typeface="Arial" charset="0"/>
              </a:rPr>
              <a:t>数据以意想不到的方式在收集和利用</a:t>
            </a:r>
            <a:endParaRPr lang="en-US" altLang="zh-CN" dirty="0">
              <a:solidFill>
                <a:srgbClr val="C00000"/>
              </a:solidFill>
              <a:cs typeface="Arial" charset="0"/>
            </a:endParaRPr>
          </a:p>
          <a:p>
            <a:pPr lvl="1">
              <a:defRPr/>
            </a:pPr>
            <a:r>
              <a:rPr lang="zh-CN" altLang="en-US" dirty="0">
                <a:cs typeface="Arial" charset="0"/>
              </a:rPr>
              <a:t>数据收集无处不在。</a:t>
            </a:r>
            <a:endParaRPr lang="en-US" altLang="zh-CN" dirty="0">
              <a:cs typeface="Arial" charset="0"/>
            </a:endParaRPr>
          </a:p>
          <a:p>
            <a:pPr lvl="1">
              <a:defRPr/>
            </a:pPr>
            <a:r>
              <a:rPr lang="zh-CN" altLang="en-US" dirty="0">
                <a:cs typeface="Arial" charset="0"/>
              </a:rPr>
              <a:t>数据收集方式从专业设备（传感器等）向常用设备（路由器）转移。</a:t>
            </a:r>
            <a:endParaRPr lang="en-US" altLang="zh-CN" dirty="0">
              <a:cs typeface="Arial" charset="0"/>
            </a:endParaRPr>
          </a:p>
          <a:p>
            <a:pPr>
              <a:defRPr/>
            </a:pPr>
            <a:r>
              <a:rPr lang="zh-CN" altLang="en-US" dirty="0">
                <a:solidFill>
                  <a:srgbClr val="C00000"/>
                </a:solidFill>
                <a:cs typeface="Arial" charset="0"/>
              </a:rPr>
              <a:t>数据以极简的方式在分析处理</a:t>
            </a:r>
            <a:endParaRPr lang="en-US" altLang="zh-CN" dirty="0">
              <a:solidFill>
                <a:srgbClr val="C00000"/>
              </a:solidFill>
              <a:cs typeface="Arial" charset="0"/>
            </a:endParaRPr>
          </a:p>
          <a:p>
            <a:pPr lvl="1">
              <a:defRPr/>
            </a:pPr>
            <a:r>
              <a:rPr lang="zh-CN" altLang="en-US" dirty="0">
                <a:cs typeface="Arial" charset="0"/>
              </a:rPr>
              <a:t>“大数据基础上的简单算法比小数据基础上的复杂算法更有效”</a:t>
            </a:r>
            <a:r>
              <a:rPr lang="en-US" altLang="zh-CN" dirty="0">
                <a:cs typeface="Arial" charset="0"/>
              </a:rPr>
              <a:t>——《</a:t>
            </a:r>
            <a:r>
              <a:rPr lang="zh-CN" altLang="en-US" dirty="0">
                <a:cs typeface="Arial" charset="0"/>
              </a:rPr>
              <a:t>数据的非理性效果</a:t>
            </a:r>
            <a:r>
              <a:rPr lang="en-US" altLang="zh-CN" dirty="0">
                <a:cs typeface="Arial" charset="0"/>
              </a:rPr>
              <a:t>》 </a:t>
            </a:r>
            <a:r>
              <a:rPr lang="zh-CN" altLang="en-US" dirty="0">
                <a:cs typeface="Arial" charset="0"/>
              </a:rPr>
              <a:t>彼得</a:t>
            </a:r>
            <a:r>
              <a:rPr lang="en-US" altLang="zh-CN" dirty="0">
                <a:cs typeface="Arial" charset="0"/>
              </a:rPr>
              <a:t>·</a:t>
            </a:r>
            <a:r>
              <a:rPr lang="zh-CN" altLang="en-US" dirty="0">
                <a:cs typeface="Arial" charset="0"/>
              </a:rPr>
              <a:t>诺维格</a:t>
            </a:r>
            <a:endParaRPr lang="en-US" altLang="zh-CN" dirty="0">
              <a:cs typeface="Arial" charset="0"/>
            </a:endParaRPr>
          </a:p>
          <a:p>
            <a:pPr>
              <a:defRPr/>
            </a:pPr>
            <a:r>
              <a:rPr lang="zh-CN" altLang="en-US" dirty="0">
                <a:solidFill>
                  <a:srgbClr val="C00000"/>
                </a:solidFill>
                <a:cs typeface="Arial" charset="0"/>
              </a:rPr>
              <a:t>数据以真实又诡异的方式在讲故事</a:t>
            </a:r>
            <a:endParaRPr lang="en-US" altLang="zh-CN" dirty="0">
              <a:solidFill>
                <a:srgbClr val="C00000"/>
              </a:solidFill>
              <a:cs typeface="Arial" charset="0"/>
            </a:endParaRPr>
          </a:p>
          <a:p>
            <a:pPr lvl="1">
              <a:defRPr/>
            </a:pPr>
            <a:r>
              <a:rPr lang="zh-CN" altLang="en-US" dirty="0">
                <a:cs typeface="Arial" charset="0"/>
              </a:rPr>
              <a:t>数据是真实的，数据却不会自己得出结论。</a:t>
            </a:r>
            <a:endParaRPr lang="en-US" altLang="zh-CN" dirty="0">
              <a:cs typeface="Arial" charset="0"/>
            </a:endParaRPr>
          </a:p>
          <a:p>
            <a:pPr lvl="1">
              <a:defRPr/>
            </a:pPr>
            <a:r>
              <a:rPr lang="zh-CN" altLang="en-US" dirty="0">
                <a:cs typeface="Arial" charset="0"/>
              </a:rPr>
              <a:t>不谨慎的分析和解读会引向不正确的结论。</a:t>
            </a:r>
            <a:endParaRPr lang="en-US" altLang="zh-CN" dirty="0">
              <a:cs typeface="Arial" charset="0"/>
            </a:endParaRPr>
          </a:p>
          <a:p>
            <a:pPr>
              <a:defRPr/>
            </a:pPr>
            <a:r>
              <a:rPr lang="zh-CN" altLang="en-US" dirty="0">
                <a:solidFill>
                  <a:srgbClr val="C00000"/>
                </a:solidFill>
                <a:cs typeface="Arial" charset="0"/>
              </a:rPr>
              <a:t>数据是一种重要的资源</a:t>
            </a:r>
            <a:endParaRPr lang="en-US" altLang="zh-CN" dirty="0">
              <a:solidFill>
                <a:srgbClr val="C00000"/>
              </a:solidFill>
              <a:cs typeface="Arial" charset="0"/>
            </a:endParaRPr>
          </a:p>
          <a:p>
            <a:pPr lvl="1">
              <a:defRPr/>
            </a:pPr>
            <a:r>
              <a:rPr lang="zh-CN" altLang="en-US" dirty="0">
                <a:cs typeface="Arial" charset="0"/>
              </a:rPr>
              <a:t>数据创造全新的商业模式，带来经济价值。</a:t>
            </a:r>
            <a:endParaRPr lang="en-US" altLang="zh-CN" dirty="0">
              <a:cs typeface="Arial" charset="0"/>
            </a:endParaRPr>
          </a:p>
          <a:p>
            <a:pPr lvl="1">
              <a:defRPr/>
            </a:pPr>
            <a:r>
              <a:rPr lang="zh-CN" altLang="en-US" dirty="0">
                <a:cs typeface="Arial" charset="0"/>
              </a:rPr>
              <a:t>对数据资源的利用仍处于起步阶段。</a:t>
            </a:r>
            <a:endParaRPr lang="en-US" altLang="zh-CN" dirty="0">
              <a:cs typeface="Arial" charset="0"/>
            </a:endParaRPr>
          </a:p>
          <a:p>
            <a:pPr lvl="1">
              <a:defRPr/>
            </a:pPr>
            <a:endParaRPr lang="en-US" altLang="zh-CN" dirty="0">
              <a:cs typeface="Arial" charset="0"/>
            </a:endParaRPr>
          </a:p>
          <a:p>
            <a:pPr>
              <a:defRPr/>
            </a:pPr>
            <a:endParaRPr lang="en-US" altLang="zh-CN" dirty="0">
              <a:cs typeface="Arial" charset="0"/>
            </a:endParaRPr>
          </a:p>
        </p:txBody>
      </p:sp>
      <p:sp>
        <p:nvSpPr>
          <p:cNvPr id="3" name="灯片编号占位符 2"/>
          <p:cNvSpPr>
            <a:spLocks noGrp="1"/>
          </p:cNvSpPr>
          <p:nvPr>
            <p:ph type="sldNum" sz="quarter" idx="12"/>
          </p:nvPr>
        </p:nvSpPr>
        <p:spPr/>
        <p:txBody>
          <a:bodyPr/>
          <a:lstStyle/>
          <a:p>
            <a:fld id="{0503CE10-F9D3-4072-A615-6A95AA0B7B65}" type="slidenum">
              <a:rPr lang="zh-CN" altLang="en-US" smtClean="0"/>
              <a:t>42</a:t>
            </a:fld>
            <a:endParaRPr lang="zh-CN" altLang="en-US"/>
          </a:p>
        </p:txBody>
      </p:sp>
      <p:sp>
        <p:nvSpPr>
          <p:cNvPr id="4" name="标题 3"/>
          <p:cNvSpPr>
            <a:spLocks noGrp="1"/>
          </p:cNvSpPr>
          <p:nvPr>
            <p:ph type="title"/>
          </p:nvPr>
        </p:nvSpPr>
        <p:spPr/>
        <p:txBody>
          <a:bodyPr/>
          <a:lstStyle/>
          <a:p>
            <a:r>
              <a:rPr lang="zh-CN" altLang="en-US" dirty="0"/>
              <a:t>大数据的意义</a:t>
            </a:r>
          </a:p>
        </p:txBody>
      </p:sp>
    </p:spTree>
    <p:extLst>
      <p:ext uri="{BB962C8B-B14F-4D97-AF65-F5344CB8AC3E}">
        <p14:creationId xmlns:p14="http://schemas.microsoft.com/office/powerpoint/2010/main" val="3109286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solidFill>
                  <a:srgbClr val="C00000"/>
                </a:solidFill>
              </a:rPr>
              <a:t>内容回顾</a:t>
            </a:r>
          </a:p>
          <a:p>
            <a:pPr>
              <a:buFont typeface="Arial" charset="0"/>
              <a:buChar char="•"/>
              <a:defRPr/>
            </a:pPr>
            <a:r>
              <a:rPr lang="zh-CN" altLang="en-US" sz="2000" dirty="0"/>
              <a:t>本章从大数据一词的由来引入，介绍了三种基本的网络存储体系结构，并讨论了数据中心的基本概念，以</a:t>
            </a:r>
            <a:r>
              <a:rPr lang="en-US" altLang="zh-CN" sz="2000" dirty="0"/>
              <a:t>Google</a:t>
            </a:r>
            <a:r>
              <a:rPr lang="zh-CN" altLang="en-US" sz="2000" dirty="0"/>
              <a:t>数据中心和</a:t>
            </a:r>
            <a:r>
              <a:rPr lang="en-US" altLang="zh-CN" sz="2000" dirty="0"/>
              <a:t>Hadoop</a:t>
            </a:r>
            <a:r>
              <a:rPr lang="zh-CN" altLang="en-US" sz="2000" dirty="0"/>
              <a:t>为例，简要介绍了大数据处理的相关技术，指出了数据中心的研究热点，最后分析了大数据的意义。</a:t>
            </a:r>
          </a:p>
          <a:p>
            <a:endParaRPr lang="zh-CN" altLang="en-US" dirty="0"/>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43</a:t>
            </a:fld>
            <a:endParaRPr lang="zh-CN" altLang="en-US" dirty="0"/>
          </a:p>
        </p:txBody>
      </p:sp>
      <p:sp>
        <p:nvSpPr>
          <p:cNvPr id="4" name="标题 3"/>
          <p:cNvSpPr>
            <a:spLocks noGrp="1"/>
          </p:cNvSpPr>
          <p:nvPr>
            <p:ph type="title"/>
          </p:nvPr>
        </p:nvSpPr>
        <p:spPr/>
        <p:txBody>
          <a:bodyPr/>
          <a:lstStyle/>
          <a:p>
            <a:r>
              <a:rPr lang="zh-CN" altLang="en-US" dirty="0"/>
              <a:t>本章小结</a:t>
            </a:r>
          </a:p>
        </p:txBody>
      </p:sp>
    </p:spTree>
    <p:extLst>
      <p:ext uri="{BB962C8B-B14F-4D97-AF65-F5344CB8AC3E}">
        <p14:creationId xmlns:p14="http://schemas.microsoft.com/office/powerpoint/2010/main" val="3032765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solidFill>
                  <a:srgbClr val="C00000"/>
                </a:solidFill>
              </a:rPr>
              <a:t>重点掌握</a:t>
            </a:r>
          </a:p>
          <a:p>
            <a:r>
              <a:rPr lang="zh-CN" altLang="en-US" sz="2000" dirty="0"/>
              <a:t>了解物联网对海量数据存储的迫切需求。</a:t>
            </a:r>
          </a:p>
          <a:p>
            <a:r>
              <a:rPr lang="zh-CN" altLang="en-US" sz="2000" dirty="0"/>
              <a:t>理解三种基本的网络存储体系结构（</a:t>
            </a:r>
            <a:r>
              <a:rPr lang="en-US" altLang="zh-CN" sz="2000" dirty="0"/>
              <a:t>DAS</a:t>
            </a:r>
            <a:r>
              <a:rPr lang="zh-CN" altLang="en-US" sz="2000" dirty="0"/>
              <a:t>，</a:t>
            </a:r>
            <a:r>
              <a:rPr lang="en-US" altLang="zh-CN" sz="2000" dirty="0"/>
              <a:t>NAS</a:t>
            </a:r>
            <a:r>
              <a:rPr lang="zh-CN" altLang="en-US" sz="2000" dirty="0"/>
              <a:t>，</a:t>
            </a:r>
            <a:r>
              <a:rPr lang="en-US" altLang="zh-CN" sz="2000" dirty="0"/>
              <a:t>SAN</a:t>
            </a:r>
            <a:r>
              <a:rPr lang="zh-CN" altLang="en-US" sz="2000" dirty="0"/>
              <a:t>）的基本概念以及各自的优缺点。</a:t>
            </a:r>
          </a:p>
          <a:p>
            <a:r>
              <a:rPr lang="zh-CN" altLang="en-US" sz="2000" dirty="0"/>
              <a:t>理解数据中心的概念，以</a:t>
            </a:r>
            <a:r>
              <a:rPr lang="en-US" altLang="zh-CN" sz="2000" dirty="0"/>
              <a:t>Google</a:t>
            </a:r>
            <a:r>
              <a:rPr lang="zh-CN" altLang="en-US" sz="2000" dirty="0"/>
              <a:t>数据中心为例，了解</a:t>
            </a:r>
            <a:r>
              <a:rPr lang="en-US" altLang="zh-CN" sz="2000" dirty="0"/>
              <a:t>GFS</a:t>
            </a:r>
            <a:r>
              <a:rPr lang="zh-CN" altLang="en-US" sz="2000" dirty="0"/>
              <a:t>，</a:t>
            </a:r>
            <a:r>
              <a:rPr lang="en-US" altLang="zh-CN" sz="2000" dirty="0" err="1"/>
              <a:t>MapReduce</a:t>
            </a:r>
            <a:r>
              <a:rPr lang="zh-CN" altLang="en-US" sz="2000" dirty="0"/>
              <a:t>，</a:t>
            </a:r>
            <a:r>
              <a:rPr lang="en-US" altLang="zh-CN" sz="2000" dirty="0" err="1"/>
              <a:t>BigTable</a:t>
            </a:r>
            <a:r>
              <a:rPr lang="zh-CN" altLang="en-US" sz="2000" dirty="0"/>
              <a:t>等大数据处理技术的基本概念和特点。了解</a:t>
            </a:r>
            <a:r>
              <a:rPr lang="en-US" altLang="zh-CN" sz="2000" dirty="0" err="1"/>
              <a:t>Hadoop</a:t>
            </a:r>
            <a:r>
              <a:rPr lang="zh-CN" altLang="en-US" sz="2000" dirty="0"/>
              <a:t>分布式计算开源框架的特点。</a:t>
            </a:r>
          </a:p>
          <a:p>
            <a:r>
              <a:rPr lang="zh-CN" altLang="en-US" sz="2000" dirty="0"/>
              <a:t>了解保证性能前提下降低数据中心成本的方法（服务器成本，网络设备成本，能源成本）。</a:t>
            </a:r>
          </a:p>
        </p:txBody>
      </p:sp>
      <p:sp>
        <p:nvSpPr>
          <p:cNvPr id="3" name="灯片编号占位符 2"/>
          <p:cNvSpPr>
            <a:spLocks noGrp="1"/>
          </p:cNvSpPr>
          <p:nvPr>
            <p:ph type="sldNum" sz="quarter" idx="12"/>
          </p:nvPr>
        </p:nvSpPr>
        <p:spPr/>
        <p:txBody>
          <a:bodyPr/>
          <a:lstStyle/>
          <a:p>
            <a:fld id="{0503CE10-F9D3-4072-A615-6A95AA0B7B65}" type="slidenum">
              <a:rPr lang="zh-CN" altLang="en-US" smtClean="0"/>
              <a:t>44</a:t>
            </a:fld>
            <a:endParaRPr lang="zh-CN" altLang="en-US" dirty="0"/>
          </a:p>
        </p:txBody>
      </p:sp>
      <p:sp>
        <p:nvSpPr>
          <p:cNvPr id="4" name="标题 3"/>
          <p:cNvSpPr>
            <a:spLocks noGrp="1"/>
          </p:cNvSpPr>
          <p:nvPr>
            <p:ph type="title"/>
          </p:nvPr>
        </p:nvSpPr>
        <p:spPr/>
        <p:txBody>
          <a:bodyPr/>
          <a:lstStyle/>
          <a:p>
            <a:r>
              <a:rPr lang="zh-CN" altLang="en-US" dirty="0"/>
              <a:t>本章小结（续）</a:t>
            </a:r>
          </a:p>
        </p:txBody>
      </p:sp>
    </p:spTree>
    <p:extLst>
      <p:ext uri="{BB962C8B-B14F-4D97-AF65-F5344CB8AC3E}">
        <p14:creationId xmlns:p14="http://schemas.microsoft.com/office/powerpoint/2010/main" val="3004250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503CE10-F9D3-4072-A615-6A95AA0B7B65}" type="slidenum">
              <a:rPr lang="zh-CN" altLang="en-US" smtClean="0"/>
              <a:t>5</a:t>
            </a:fld>
            <a:endParaRPr lang="zh-CN" altLang="en-US"/>
          </a:p>
        </p:txBody>
      </p:sp>
      <p:sp>
        <p:nvSpPr>
          <p:cNvPr id="4" name="标题 3"/>
          <p:cNvSpPr>
            <a:spLocks noGrp="1"/>
          </p:cNvSpPr>
          <p:nvPr>
            <p:ph type="title"/>
          </p:nvPr>
        </p:nvSpPr>
        <p:spPr/>
        <p:txBody>
          <a:bodyPr/>
          <a:lstStyle/>
          <a:p>
            <a:r>
              <a:rPr lang="zh-CN" altLang="en-US" dirty="0"/>
              <a:t>数据存储的发展历史</a:t>
            </a:r>
          </a:p>
        </p:txBody>
      </p:sp>
      <p:sp>
        <p:nvSpPr>
          <p:cNvPr id="5" name="矩形 4"/>
          <p:cNvSpPr/>
          <p:nvPr/>
        </p:nvSpPr>
        <p:spPr>
          <a:xfrm>
            <a:off x="2220992" y="2329180"/>
            <a:ext cx="4493538" cy="461665"/>
          </a:xfrm>
          <a:prstGeom prst="rect">
            <a:avLst/>
          </a:prstGeom>
        </p:spPr>
        <p:txBody>
          <a:bodyPr wrap="none">
            <a:spAutoFit/>
          </a:bodyPr>
          <a:lstStyle/>
          <a:p>
            <a:pPr eaLnBrk="1" hangingPunct="1">
              <a:defRPr/>
            </a:pPr>
            <a:r>
              <a:rPr lang="zh-CN" altLang="en-US" sz="2400" b="1" dirty="0">
                <a:latin typeface="微软雅黑" panose="020B0503020204020204" pitchFamily="34" charset="-122"/>
                <a:ea typeface="微软雅黑" panose="020B0503020204020204" pitchFamily="34" charset="-122"/>
              </a:rPr>
              <a:t>甲骨文→纸质书籍→数字化存储</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213100"/>
            <a:ext cx="1484312"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3213100"/>
            <a:ext cx="3381375" cy="210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3213100"/>
            <a:ext cx="2409825" cy="2114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886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503CE10-F9D3-4072-A615-6A95AA0B7B65}" type="slidenum">
              <a:rPr lang="zh-CN" altLang="en-US" smtClean="0"/>
              <a:t>6</a:t>
            </a:fld>
            <a:endParaRPr lang="zh-CN" altLang="en-US"/>
          </a:p>
        </p:txBody>
      </p:sp>
      <p:sp>
        <p:nvSpPr>
          <p:cNvPr id="4" name="标题 3"/>
          <p:cNvSpPr>
            <a:spLocks noGrp="1"/>
          </p:cNvSpPr>
          <p:nvPr>
            <p:ph type="title"/>
          </p:nvPr>
        </p:nvSpPr>
        <p:spPr/>
        <p:txBody>
          <a:bodyPr/>
          <a:lstStyle/>
          <a:p>
            <a:r>
              <a:rPr lang="zh-CN" altLang="en-US" dirty="0"/>
              <a:t>数据增长的历史</a:t>
            </a:r>
          </a:p>
        </p:txBody>
      </p:sp>
      <p:pic>
        <p:nvPicPr>
          <p:cNvPr id="11266" name="Picture 2" descr="7"/>
          <p:cNvPicPr>
            <a:picLocks noChangeAspect="1" noChangeArrowheads="1"/>
          </p:cNvPicPr>
          <p:nvPr/>
        </p:nvPicPr>
        <p:blipFill>
          <a:blip r:embed="rId2" cstate="print">
            <a:extLst>
              <a:ext uri="{28A0092B-C50C-407E-A947-70E740481C1C}">
                <a14:useLocalDpi xmlns:a14="http://schemas.microsoft.com/office/drawing/2010/main" val="0"/>
              </a:ext>
            </a:extLst>
          </a:blip>
          <a:srcRect l="427" t="6285" b="5319"/>
          <a:stretch>
            <a:fillRect/>
          </a:stretch>
        </p:blipFill>
        <p:spPr bwMode="auto">
          <a:xfrm>
            <a:off x="759078" y="1987970"/>
            <a:ext cx="7549007" cy="3769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矩形 4"/>
          <p:cNvSpPr/>
          <p:nvPr/>
        </p:nvSpPr>
        <p:spPr>
          <a:xfrm>
            <a:off x="1816608" y="6014022"/>
            <a:ext cx="5766816" cy="430887"/>
          </a:xfrm>
          <a:prstGeom prst="rect">
            <a:avLst/>
          </a:prstGeom>
        </p:spPr>
        <p:txBody>
          <a:bodyPr wrap="square">
            <a:spAutoFit/>
          </a:bodyPr>
          <a:lstStyle/>
          <a:p>
            <a:r>
              <a:rPr lang="zh-CN" altLang="zh-CN" kern="100" dirty="0">
                <a:ea typeface="Times New Roman" panose="02020603050405020304" pitchFamily="18" charset="0"/>
              </a:rPr>
              <a:t> </a:t>
            </a:r>
            <a:r>
              <a:rPr lang="zh-CN" altLang="zh-CN" sz="2200" dirty="0">
                <a:latin typeface="微软雅黑" panose="020B0503020204020204" pitchFamily="34" charset="-122"/>
                <a:ea typeface="微软雅黑" panose="020B0503020204020204" pitchFamily="34" charset="-122"/>
                <a:cs typeface="Arial" charset="0"/>
              </a:rPr>
              <a:t>数据存储</a:t>
            </a:r>
            <a:r>
              <a:rPr lang="en-US" altLang="zh-CN" sz="2200" dirty="0">
                <a:latin typeface="微软雅黑" panose="020B0503020204020204" pitchFamily="34" charset="-122"/>
                <a:ea typeface="微软雅黑" panose="020B0503020204020204" pitchFamily="34" charset="-122"/>
                <a:cs typeface="Arial" charset="0"/>
              </a:rPr>
              <a:t>——</a:t>
            </a:r>
            <a:r>
              <a:rPr lang="zh-CN" altLang="zh-CN" sz="2200" dirty="0">
                <a:latin typeface="微软雅黑" panose="020B0503020204020204" pitchFamily="34" charset="-122"/>
                <a:ea typeface="微软雅黑" panose="020B0503020204020204" pitchFamily="34" charset="-122"/>
                <a:cs typeface="Arial" charset="0"/>
              </a:rPr>
              <a:t>从甲骨文、书籍到计算机硬盘</a:t>
            </a:r>
            <a:endParaRPr lang="zh-CN" altLang="en-US" sz="2200" dirty="0">
              <a:latin typeface="微软雅黑" panose="020B0503020204020204" pitchFamily="34" charset="-122"/>
              <a:ea typeface="微软雅黑" panose="020B0503020204020204" pitchFamily="34" charset="-122"/>
              <a:cs typeface="Arial" charset="0"/>
            </a:endParaRPr>
          </a:p>
        </p:txBody>
      </p:sp>
    </p:spTree>
    <p:extLst>
      <p:ext uri="{BB962C8B-B14F-4D97-AF65-F5344CB8AC3E}">
        <p14:creationId xmlns:p14="http://schemas.microsoft.com/office/powerpoint/2010/main" val="406353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C00000"/>
                </a:solidFill>
              </a:rPr>
              <a:t>全球信息总量迅猛增长</a:t>
            </a:r>
            <a:endParaRPr lang="en-US" altLang="zh-CN" dirty="0">
              <a:solidFill>
                <a:srgbClr val="C00000"/>
              </a:solidFill>
            </a:endParaRPr>
          </a:p>
          <a:p>
            <a:pPr lvl="1"/>
            <a:r>
              <a:rPr lang="en-US" altLang="zh-CN" dirty="0"/>
              <a:t>2007</a:t>
            </a:r>
            <a:r>
              <a:rPr lang="zh-CN" altLang="en-US" dirty="0"/>
              <a:t>年产生的数据量为</a:t>
            </a:r>
            <a:r>
              <a:rPr lang="en-US" altLang="zh-CN" dirty="0"/>
              <a:t>281EB</a:t>
            </a:r>
            <a:r>
              <a:rPr lang="zh-CN" altLang="en-US" dirty="0"/>
              <a:t>（</a:t>
            </a:r>
            <a:r>
              <a:rPr lang="en-US" altLang="zh-CN" dirty="0"/>
              <a:t>1EB=10</a:t>
            </a:r>
            <a:r>
              <a:rPr lang="zh-CN" altLang="en-US" dirty="0"/>
              <a:t>亿</a:t>
            </a:r>
            <a:r>
              <a:rPr lang="en-US" altLang="zh-CN" dirty="0"/>
              <a:t>GB</a:t>
            </a:r>
            <a:r>
              <a:rPr lang="zh-CN" altLang="en-US" dirty="0"/>
              <a:t>），</a:t>
            </a:r>
            <a:r>
              <a:rPr lang="en-US" altLang="zh-CN" dirty="0"/>
              <a:t>2011</a:t>
            </a:r>
            <a:r>
              <a:rPr lang="zh-CN" altLang="en-US" dirty="0"/>
              <a:t>年</a:t>
            </a:r>
            <a:r>
              <a:rPr lang="en-US" altLang="zh-CN" dirty="0"/>
              <a:t>1.8ZB</a:t>
            </a:r>
          </a:p>
          <a:p>
            <a:pPr lvl="1"/>
            <a:r>
              <a:rPr lang="zh-CN" altLang="en-US" dirty="0"/>
              <a:t>物联网中对象的数量将庞大到以百亿为单位</a:t>
            </a:r>
            <a:endParaRPr lang="en-US" altLang="zh-CN" dirty="0"/>
          </a:p>
          <a:p>
            <a:pPr lvl="1"/>
            <a:endParaRPr lang="en-US" altLang="zh-CN" dirty="0"/>
          </a:p>
          <a:p>
            <a:r>
              <a:rPr lang="zh-CN" altLang="en-US" dirty="0">
                <a:solidFill>
                  <a:srgbClr val="C00000"/>
                </a:solidFill>
              </a:rPr>
              <a:t>大数据</a:t>
            </a:r>
            <a:endParaRPr lang="en-US" altLang="zh-CN" dirty="0">
              <a:solidFill>
                <a:srgbClr val="C00000"/>
              </a:solidFill>
            </a:endParaRPr>
          </a:p>
          <a:p>
            <a:pPr lvl="1"/>
            <a:r>
              <a:rPr lang="zh-CN" altLang="en-US" dirty="0"/>
              <a:t>无法在一定时间内用常规软件工具对其内容进行抓取管理和处理的数据</a:t>
            </a:r>
            <a:endParaRPr lang="en-US" altLang="zh-CN" dirty="0"/>
          </a:p>
          <a:p>
            <a:pPr lvl="1"/>
            <a:r>
              <a:rPr lang="en-US" altLang="zh-CN" dirty="0"/>
              <a:t>4V</a:t>
            </a:r>
            <a:r>
              <a:rPr lang="zh-CN" altLang="en-US" dirty="0"/>
              <a:t>特征：数量大（</a:t>
            </a:r>
            <a:r>
              <a:rPr lang="en-US" altLang="zh-CN" dirty="0"/>
              <a:t>Volume</a:t>
            </a:r>
            <a:r>
              <a:rPr lang="zh-CN" altLang="en-US" dirty="0"/>
              <a:t>），种类多（</a:t>
            </a:r>
            <a:r>
              <a:rPr lang="en-US" altLang="zh-CN" dirty="0"/>
              <a:t>Variety</a:t>
            </a:r>
            <a:r>
              <a:rPr lang="zh-CN" altLang="en-US" dirty="0"/>
              <a:t>），速度快（</a:t>
            </a:r>
            <a:r>
              <a:rPr lang="en-US" altLang="zh-CN" dirty="0"/>
              <a:t>Velocity</a:t>
            </a:r>
            <a:r>
              <a:rPr lang="zh-CN" altLang="en-US" dirty="0"/>
              <a:t>），价值高（</a:t>
            </a:r>
            <a:r>
              <a:rPr lang="en-US" altLang="zh-CN" dirty="0"/>
              <a:t>Value</a:t>
            </a:r>
            <a:r>
              <a:rPr lang="zh-CN" altLang="en-US" dirty="0"/>
              <a:t>）</a:t>
            </a:r>
            <a:endParaRPr lang="en-US" altLang="zh-CN" dirty="0"/>
          </a:p>
          <a:p>
            <a:pPr lvl="1"/>
            <a:endParaRPr lang="en-US" altLang="zh-CN" dirty="0"/>
          </a:p>
          <a:p>
            <a:r>
              <a:rPr lang="zh-CN" altLang="en-US" dirty="0"/>
              <a:t>导致了</a:t>
            </a:r>
            <a:r>
              <a:rPr lang="zh-CN" altLang="en-US" u="sng" dirty="0"/>
              <a:t>网络化存储</a:t>
            </a:r>
            <a:r>
              <a:rPr lang="zh-CN" altLang="en-US" dirty="0"/>
              <a:t>和</a:t>
            </a:r>
            <a:r>
              <a:rPr lang="zh-CN" altLang="en-US" u="sng" dirty="0"/>
              <a:t>大型数据中心</a:t>
            </a:r>
            <a:r>
              <a:rPr lang="zh-CN" altLang="en-US" dirty="0"/>
              <a:t>的诞生</a:t>
            </a:r>
          </a:p>
        </p:txBody>
      </p:sp>
      <p:sp>
        <p:nvSpPr>
          <p:cNvPr id="3" name="灯片编号占位符 2"/>
          <p:cNvSpPr>
            <a:spLocks noGrp="1"/>
          </p:cNvSpPr>
          <p:nvPr>
            <p:ph type="sldNum" sz="quarter" idx="12"/>
          </p:nvPr>
        </p:nvSpPr>
        <p:spPr/>
        <p:txBody>
          <a:bodyPr/>
          <a:lstStyle/>
          <a:p>
            <a:fld id="{0503CE10-F9D3-4072-A615-6A95AA0B7B65}" type="slidenum">
              <a:rPr lang="zh-CN" altLang="en-US" smtClean="0"/>
              <a:t>7</a:t>
            </a:fld>
            <a:endParaRPr lang="zh-CN" altLang="en-US" dirty="0"/>
          </a:p>
        </p:txBody>
      </p:sp>
      <p:sp>
        <p:nvSpPr>
          <p:cNvPr id="4" name="标题 3"/>
          <p:cNvSpPr>
            <a:spLocks noGrp="1"/>
          </p:cNvSpPr>
          <p:nvPr>
            <p:ph type="title"/>
          </p:nvPr>
        </p:nvSpPr>
        <p:spPr/>
        <p:txBody>
          <a:bodyPr/>
          <a:lstStyle/>
          <a:p>
            <a:r>
              <a:rPr lang="zh-CN" altLang="en-US" dirty="0"/>
              <a:t>物联网对海量信息存储</a:t>
            </a:r>
            <a:br>
              <a:rPr lang="en-US" altLang="zh-CN" dirty="0"/>
            </a:br>
            <a:r>
              <a:rPr lang="zh-CN" altLang="en-US" dirty="0"/>
              <a:t>的需求</a:t>
            </a:r>
          </a:p>
        </p:txBody>
      </p:sp>
    </p:spTree>
    <p:extLst>
      <p:ext uri="{BB962C8B-B14F-4D97-AF65-F5344CB8AC3E}">
        <p14:creationId xmlns:p14="http://schemas.microsoft.com/office/powerpoint/2010/main" val="1816940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C00000"/>
                </a:solidFill>
              </a:rPr>
              <a:t>物联网成为大数据的重要来源之一</a:t>
            </a:r>
            <a:endParaRPr lang="en-US" altLang="zh-CN" dirty="0">
              <a:solidFill>
                <a:srgbClr val="C00000"/>
              </a:solidFill>
            </a:endParaRPr>
          </a:p>
          <a:p>
            <a:pPr lvl="1"/>
            <a:r>
              <a:rPr lang="zh-CN" altLang="en-US" dirty="0"/>
              <a:t>据估计，</a:t>
            </a:r>
            <a:r>
              <a:rPr lang="en-US" altLang="zh-CN" dirty="0"/>
              <a:t>2020</a:t>
            </a:r>
            <a:r>
              <a:rPr lang="zh-CN" altLang="en-US" dirty="0"/>
              <a:t>年物联网中的设备数量将增长到</a:t>
            </a:r>
            <a:r>
              <a:rPr lang="en-US" altLang="zh-CN" dirty="0"/>
              <a:t>320</a:t>
            </a:r>
            <a:r>
              <a:rPr lang="zh-CN" altLang="en-US" dirty="0"/>
              <a:t>亿部</a:t>
            </a:r>
            <a:endParaRPr lang="en-US" altLang="zh-CN" dirty="0"/>
          </a:p>
          <a:p>
            <a:pPr lvl="1"/>
            <a:r>
              <a:rPr lang="zh-CN" altLang="en-US" dirty="0"/>
              <a:t>数据量和有用数据比率相比传统应用明显升高</a:t>
            </a:r>
            <a:endParaRPr lang="en-US" altLang="zh-CN" dirty="0"/>
          </a:p>
          <a:p>
            <a:pPr lvl="1"/>
            <a:r>
              <a:rPr lang="zh-CN" altLang="en-US" dirty="0"/>
              <a:t>为数据处理带来巨大挑战，同时也推动相关技术的发展</a:t>
            </a:r>
            <a:endParaRPr lang="en-US" altLang="zh-CN" dirty="0"/>
          </a:p>
          <a:p>
            <a:pPr lvl="1"/>
            <a:endParaRPr lang="en-US" altLang="zh-CN" dirty="0"/>
          </a:p>
          <a:p>
            <a:r>
              <a:rPr lang="zh-CN" altLang="en-US" dirty="0">
                <a:solidFill>
                  <a:srgbClr val="C00000"/>
                </a:solidFill>
              </a:rPr>
              <a:t>大数据为物联网的智能化发展提供有力保障</a:t>
            </a:r>
            <a:endParaRPr lang="en-US" altLang="zh-CN" dirty="0">
              <a:solidFill>
                <a:srgbClr val="C00000"/>
              </a:solidFill>
            </a:endParaRPr>
          </a:p>
          <a:p>
            <a:pPr lvl="1"/>
            <a:r>
              <a:rPr lang="zh-CN" altLang="en-US" dirty="0"/>
              <a:t>建立与应用相关的数学模型</a:t>
            </a:r>
            <a:endParaRPr lang="en-US" altLang="zh-CN" dirty="0"/>
          </a:p>
          <a:p>
            <a:pPr lvl="1"/>
            <a:r>
              <a:rPr lang="zh-CN" altLang="en-US" dirty="0"/>
              <a:t>运算系统的处理和计算</a:t>
            </a:r>
            <a:endParaRPr lang="en-US" altLang="zh-CN" dirty="0"/>
          </a:p>
          <a:p>
            <a:pPr lvl="1"/>
            <a:r>
              <a:rPr lang="zh-CN" altLang="en-US" dirty="0"/>
              <a:t>多维度信息的整合和分析</a:t>
            </a:r>
            <a:endParaRPr lang="en-US" altLang="zh-CN"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8</a:t>
            </a:fld>
            <a:endParaRPr lang="zh-CN" altLang="en-US" dirty="0"/>
          </a:p>
        </p:txBody>
      </p:sp>
      <p:sp>
        <p:nvSpPr>
          <p:cNvPr id="4" name="标题 3"/>
          <p:cNvSpPr>
            <a:spLocks noGrp="1"/>
          </p:cNvSpPr>
          <p:nvPr>
            <p:ph type="title"/>
          </p:nvPr>
        </p:nvSpPr>
        <p:spPr/>
        <p:txBody>
          <a:bodyPr/>
          <a:lstStyle/>
          <a:p>
            <a:r>
              <a:rPr lang="zh-CN" altLang="en-US" dirty="0"/>
              <a:t>物联网与大数据</a:t>
            </a:r>
          </a:p>
        </p:txBody>
      </p:sp>
    </p:spTree>
    <p:extLst>
      <p:ext uri="{BB962C8B-B14F-4D97-AF65-F5344CB8AC3E}">
        <p14:creationId xmlns:p14="http://schemas.microsoft.com/office/powerpoint/2010/main" val="385469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defRPr/>
            </a:pPr>
            <a:r>
              <a:rPr lang="en-US" altLang="zh-CN" dirty="0">
                <a:cs typeface="Arial" charset="0"/>
              </a:rPr>
              <a:t>7.1 </a:t>
            </a:r>
            <a:r>
              <a:rPr lang="zh-CN" altLang="en-US" dirty="0">
                <a:cs typeface="Arial" charset="0"/>
              </a:rPr>
              <a:t>大数据热潮</a:t>
            </a:r>
            <a:endParaRPr lang="en-US" altLang="zh-CN" dirty="0">
              <a:cs typeface="Arial" charset="0"/>
            </a:endParaRPr>
          </a:p>
          <a:p>
            <a:pPr lvl="3">
              <a:defRPr/>
            </a:pPr>
            <a:endParaRPr lang="en-US" altLang="zh-CN" dirty="0">
              <a:solidFill>
                <a:srgbClr val="FF0000"/>
              </a:solidFill>
              <a:cs typeface="Arial" charset="0"/>
            </a:endParaRPr>
          </a:p>
          <a:p>
            <a:pPr>
              <a:defRPr/>
            </a:pPr>
            <a:r>
              <a:rPr lang="en-US" altLang="zh-CN" sz="2800" dirty="0">
                <a:solidFill>
                  <a:srgbClr val="C00000"/>
                </a:solidFill>
                <a:cs typeface="Arial" charset="0"/>
              </a:rPr>
              <a:t>7.2 </a:t>
            </a:r>
            <a:r>
              <a:rPr lang="zh-CN" altLang="en-US" sz="2800" dirty="0">
                <a:solidFill>
                  <a:srgbClr val="C00000"/>
                </a:solidFill>
                <a:cs typeface="Arial" charset="0"/>
              </a:rPr>
              <a:t>从网络化存储到数据中心</a:t>
            </a:r>
            <a:endParaRPr lang="en-US" altLang="zh-CN" sz="2400" dirty="0">
              <a:solidFill>
                <a:srgbClr val="C00000"/>
              </a:solidFill>
              <a:cs typeface="Arial" charset="0"/>
            </a:endParaRPr>
          </a:p>
          <a:p>
            <a:pPr lvl="2">
              <a:defRPr/>
            </a:pPr>
            <a:endParaRPr lang="en-US" altLang="zh-CN" sz="1600" dirty="0">
              <a:cs typeface="Arial" charset="0"/>
            </a:endParaRPr>
          </a:p>
          <a:p>
            <a:pPr>
              <a:defRPr/>
            </a:pPr>
            <a:r>
              <a:rPr lang="en-US" altLang="zh-CN" sz="2400" dirty="0">
                <a:cs typeface="Arial" charset="0"/>
              </a:rPr>
              <a:t>7.3 </a:t>
            </a:r>
            <a:r>
              <a:rPr lang="zh-CN" altLang="en-US" sz="2400" dirty="0">
                <a:cs typeface="Arial" charset="0"/>
              </a:rPr>
              <a:t>数据中心技术</a:t>
            </a:r>
            <a:endParaRPr lang="en-US" altLang="zh-CN" sz="2400" dirty="0">
              <a:cs typeface="Arial" charset="0"/>
            </a:endParaRPr>
          </a:p>
          <a:p>
            <a:pPr lvl="2">
              <a:defRPr/>
            </a:pPr>
            <a:endParaRPr lang="en-US" altLang="zh-CN" sz="1600" dirty="0">
              <a:cs typeface="Arial" charset="0"/>
            </a:endParaRPr>
          </a:p>
          <a:p>
            <a:pPr>
              <a:defRPr/>
            </a:pPr>
            <a:r>
              <a:rPr lang="en-US" altLang="zh-CN" sz="2400" dirty="0">
                <a:cs typeface="Arial" charset="0"/>
              </a:rPr>
              <a:t>7.4 </a:t>
            </a:r>
            <a:r>
              <a:rPr lang="zh-CN" altLang="en-US" sz="2400" dirty="0">
                <a:cs typeface="Arial" charset="0"/>
              </a:rPr>
              <a:t>典型的数据中心</a:t>
            </a:r>
            <a:endParaRPr lang="en-US" altLang="zh-CN" sz="2400" dirty="0">
              <a:cs typeface="Arial" charset="0"/>
            </a:endParaRPr>
          </a:p>
          <a:p>
            <a:pPr lvl="2">
              <a:defRPr/>
            </a:pPr>
            <a:endParaRPr lang="en-US" altLang="zh-CN" sz="1600" dirty="0">
              <a:cs typeface="Arial" charset="0"/>
            </a:endParaRPr>
          </a:p>
          <a:p>
            <a:pPr>
              <a:defRPr/>
            </a:pPr>
            <a:r>
              <a:rPr lang="en-US" altLang="zh-CN" sz="2400" dirty="0">
                <a:cs typeface="Arial" charset="0"/>
              </a:rPr>
              <a:t>7.5 </a:t>
            </a:r>
            <a:r>
              <a:rPr lang="zh-CN" altLang="en-US" sz="2400" dirty="0">
                <a:cs typeface="Arial" charset="0"/>
              </a:rPr>
              <a:t>大数据的意义</a:t>
            </a:r>
            <a:endParaRPr lang="en-US" altLang="zh-CN" sz="1600" dirty="0">
              <a:cs typeface="Arial" charset="0"/>
            </a:endParaRPr>
          </a:p>
        </p:txBody>
      </p:sp>
      <p:sp>
        <p:nvSpPr>
          <p:cNvPr id="3" name="灯片编号占位符 2"/>
          <p:cNvSpPr>
            <a:spLocks noGrp="1"/>
          </p:cNvSpPr>
          <p:nvPr>
            <p:ph type="sldNum" sz="quarter" idx="12"/>
          </p:nvPr>
        </p:nvSpPr>
        <p:spPr/>
        <p:txBody>
          <a:bodyPr/>
          <a:lstStyle/>
          <a:p>
            <a:fld id="{0503CE10-F9D3-4072-A615-6A95AA0B7B65}" type="slidenum">
              <a:rPr lang="zh-CN" altLang="en-US" smtClean="0"/>
              <a:t>9</a:t>
            </a:fld>
            <a:endParaRPr lang="zh-CN" altLang="en-US"/>
          </a:p>
        </p:txBody>
      </p:sp>
      <p:sp>
        <p:nvSpPr>
          <p:cNvPr id="4" name="标题 3"/>
          <p:cNvSpPr>
            <a:spLocks noGrp="1"/>
          </p:cNvSpPr>
          <p:nvPr>
            <p:ph type="title"/>
          </p:nvPr>
        </p:nvSpPr>
        <p:spPr/>
        <p:txBody>
          <a:bodyPr/>
          <a:lstStyle/>
          <a:p>
            <a:r>
              <a:rPr lang="zh-CN" altLang="en-US" dirty="0"/>
              <a:t>本章内容</a:t>
            </a:r>
          </a:p>
        </p:txBody>
      </p:sp>
    </p:spTree>
    <p:extLst>
      <p:ext uri="{BB962C8B-B14F-4D97-AF65-F5344CB8AC3E}">
        <p14:creationId xmlns:p14="http://schemas.microsoft.com/office/powerpoint/2010/main" val="387682230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2">
  <a:themeElements>
    <a:clrScheme name="Office 主题">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CABDF20F-D3A2-40D6-A884-136EA7892EC3}" vid="{30B80D0F-B85A-4878-85FE-822A4EBEC62B}"/>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2533</TotalTime>
  <Words>2425</Words>
  <Application>Microsoft Macintosh PowerPoint</Application>
  <PresentationFormat>On-screen Show (4:3)</PresentationFormat>
  <Paragraphs>343</Paragraphs>
  <Slides>44</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44</vt:i4>
      </vt:variant>
    </vt:vector>
  </HeadingPairs>
  <TitlesOfParts>
    <vt:vector size="54" baseType="lpstr">
      <vt:lpstr>微软雅黑</vt:lpstr>
      <vt:lpstr>华文琥珀</vt:lpstr>
      <vt:lpstr>Arial</vt:lpstr>
      <vt:lpstr>Berlin Sans FB Demi</vt:lpstr>
      <vt:lpstr>Calibri</vt:lpstr>
      <vt:lpstr>Wingdings</vt:lpstr>
      <vt:lpstr>Office 主题</vt:lpstr>
      <vt:lpstr>主题2</vt:lpstr>
      <vt:lpstr>Visio</vt:lpstr>
      <vt:lpstr>Excel.Chart.8</vt:lpstr>
      <vt:lpstr>第7章 物联网与大数据</vt:lpstr>
      <vt:lpstr>内容回顾</vt:lpstr>
      <vt:lpstr>本章内容</vt:lpstr>
      <vt:lpstr>“大数据”横空出世</vt:lpstr>
      <vt:lpstr>数据存储的发展历史</vt:lpstr>
      <vt:lpstr>数据增长的历史</vt:lpstr>
      <vt:lpstr>物联网对海量信息存储 的需求</vt:lpstr>
      <vt:lpstr>物联网与大数据</vt:lpstr>
      <vt:lpstr>本章内容</vt:lpstr>
      <vt:lpstr>直接附加存储</vt:lpstr>
      <vt:lpstr>网络附加存储</vt:lpstr>
      <vt:lpstr>存储区域网络</vt:lpstr>
      <vt:lpstr>三种网络存储结构的比较</vt:lpstr>
      <vt:lpstr>三种网络存储结构的比较（续）</vt:lpstr>
      <vt:lpstr>什么是数据中心</vt:lpstr>
      <vt:lpstr>数据中心的起源与发展</vt:lpstr>
      <vt:lpstr>数据中心的起源与发展（续）</vt:lpstr>
      <vt:lpstr>数据中心标准</vt:lpstr>
      <vt:lpstr>数据中心标准：TIA-942</vt:lpstr>
      <vt:lpstr>数据中心标准：TIA-942（续）</vt:lpstr>
      <vt:lpstr>本章内容</vt:lpstr>
      <vt:lpstr>Google数据中心</vt:lpstr>
      <vt:lpstr>Google File System</vt:lpstr>
      <vt:lpstr>GFS的设计架构</vt:lpstr>
      <vt:lpstr>GFS的设计架构（续）</vt:lpstr>
      <vt:lpstr>MapReduce</vt:lpstr>
      <vt:lpstr>MapReduce（续）</vt:lpstr>
      <vt:lpstr>BigTable</vt:lpstr>
      <vt:lpstr>BigTable（续）</vt:lpstr>
      <vt:lpstr>Hadoop</vt:lpstr>
      <vt:lpstr>HDFS</vt:lpstr>
      <vt:lpstr>本章内容</vt:lpstr>
      <vt:lpstr>Google数据中心</vt:lpstr>
      <vt:lpstr>Google数据中心</vt:lpstr>
      <vt:lpstr>Google数据中心（续）</vt:lpstr>
      <vt:lpstr>数据中心的研究热点</vt:lpstr>
      <vt:lpstr>数据中心的成本构成</vt:lpstr>
      <vt:lpstr>服务器成本</vt:lpstr>
      <vt:lpstr>网络设备成本</vt:lpstr>
      <vt:lpstr>能源成本</vt:lpstr>
      <vt:lpstr>本章内容</vt:lpstr>
      <vt:lpstr>大数据的意义</vt:lpstr>
      <vt:lpstr>本章小结</vt:lpstr>
      <vt:lpstr>本章小结（续）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serenalsx</dc:creator>
  <cp:lastModifiedBy>Microsoft Office User</cp:lastModifiedBy>
  <cp:revision>117</cp:revision>
  <dcterms:created xsi:type="dcterms:W3CDTF">2013-10-08T12:56:46Z</dcterms:created>
  <dcterms:modified xsi:type="dcterms:W3CDTF">2022-10-27T11:22:17Z</dcterms:modified>
</cp:coreProperties>
</file>