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4" r:id="rId1"/>
  </p:sldMasterIdLst>
  <p:notesMasterIdLst>
    <p:notesMasterId r:id="rId49"/>
  </p:notesMasterIdLst>
  <p:handoutMasterIdLst>
    <p:handoutMasterId r:id="rId50"/>
  </p:handoutMasterIdLst>
  <p:sldIdLst>
    <p:sldId id="258" r:id="rId2"/>
    <p:sldId id="318" r:id="rId3"/>
    <p:sldId id="264" r:id="rId4"/>
    <p:sldId id="310" r:id="rId5"/>
    <p:sldId id="311" r:id="rId6"/>
    <p:sldId id="312" r:id="rId7"/>
    <p:sldId id="313" r:id="rId8"/>
    <p:sldId id="314" r:id="rId9"/>
    <p:sldId id="315" r:id="rId10"/>
    <p:sldId id="316" r:id="rId11"/>
    <p:sldId id="317" r:id="rId12"/>
    <p:sldId id="262" r:id="rId13"/>
    <p:sldId id="263" r:id="rId14"/>
    <p:sldId id="265" r:id="rId15"/>
    <p:sldId id="266" r:id="rId16"/>
    <p:sldId id="267" r:id="rId17"/>
    <p:sldId id="268" r:id="rId18"/>
    <p:sldId id="269" r:id="rId19"/>
    <p:sldId id="270" r:id="rId20"/>
    <p:sldId id="272" r:id="rId21"/>
    <p:sldId id="274" r:id="rId22"/>
    <p:sldId id="275" r:id="rId23"/>
    <p:sldId id="276" r:id="rId24"/>
    <p:sldId id="277" r:id="rId25"/>
    <p:sldId id="278" r:id="rId26"/>
    <p:sldId id="280" r:id="rId27"/>
    <p:sldId id="279" r:id="rId28"/>
    <p:sldId id="282" r:id="rId29"/>
    <p:sldId id="283" r:id="rId30"/>
    <p:sldId id="284" r:id="rId31"/>
    <p:sldId id="303" r:id="rId32"/>
    <p:sldId id="285" r:id="rId33"/>
    <p:sldId id="286" r:id="rId34"/>
    <p:sldId id="304" r:id="rId35"/>
    <p:sldId id="287" r:id="rId36"/>
    <p:sldId id="288" r:id="rId37"/>
    <p:sldId id="298" r:id="rId38"/>
    <p:sldId id="299" r:id="rId39"/>
    <p:sldId id="300" r:id="rId40"/>
    <p:sldId id="319" r:id="rId41"/>
    <p:sldId id="301" r:id="rId42"/>
    <p:sldId id="321" r:id="rId43"/>
    <p:sldId id="308" r:id="rId44"/>
    <p:sldId id="320" r:id="rId45"/>
    <p:sldId id="297" r:id="rId46"/>
    <p:sldId id="309" r:id="rId47"/>
    <p:sldId id="302"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0000"/>
    <a:srgbClr val="3BB8E6"/>
    <a:srgbClr val="3DB8E6"/>
    <a:srgbClr val="28B1E5"/>
    <a:srgbClr val="068B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12" autoAdjust="0"/>
    <p:restoredTop sz="94613"/>
  </p:normalViewPr>
  <p:slideViewPr>
    <p:cSldViewPr snapToGrid="0">
      <p:cViewPr varScale="1">
        <p:scale>
          <a:sx n="96" d="100"/>
          <a:sy n="96" d="100"/>
        </p:scale>
        <p:origin x="192" y="176"/>
      </p:cViewPr>
      <p:guideLst>
        <p:guide orient="horz" pos="2160"/>
        <p:guide pos="2880"/>
      </p:guideLst>
    </p:cSldViewPr>
  </p:slideViewPr>
  <p:notesTextViewPr>
    <p:cViewPr>
      <p:scale>
        <a:sx n="1" d="1"/>
        <a:sy n="1" d="1"/>
      </p:scale>
      <p:origin x="0" y="0"/>
    </p:cViewPr>
  </p:notesTextViewPr>
  <p:notesViewPr>
    <p:cSldViewPr snapToGrid="0">
      <p:cViewPr varScale="1">
        <p:scale>
          <a:sx n="57" d="100"/>
          <a:sy n="57" d="100"/>
        </p:scale>
        <p:origin x="2381"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C06649-AB9A-4ACF-A36A-E6A5D433BE93}" type="datetimeFigureOut">
              <a:rPr lang="zh-CN" altLang="en-US" smtClean="0"/>
              <a:t>2022/10/6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9DC03E-C8F7-4F86-BEA8-AD93645EC842}" type="slidenum">
              <a:rPr lang="zh-CN" altLang="en-US" smtClean="0"/>
              <a:t>‹#›</a:t>
            </a:fld>
            <a:endParaRPr lang="zh-CN" altLang="en-US"/>
          </a:p>
        </p:txBody>
      </p:sp>
    </p:spTree>
    <p:extLst>
      <p:ext uri="{BB962C8B-B14F-4D97-AF65-F5344CB8AC3E}">
        <p14:creationId xmlns:p14="http://schemas.microsoft.com/office/powerpoint/2010/main" val="23416667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E9837-31FA-40A1-B824-1CE98A568D01}" type="datetimeFigureOut">
              <a:rPr lang="zh-CN" altLang="en-US" smtClean="0"/>
              <a:t>2022/10/6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741D90-AE9F-4E8B-9ED4-4A5CB699E549}" type="slidenum">
              <a:rPr lang="zh-CN" altLang="en-US" smtClean="0"/>
              <a:t>‹#›</a:t>
            </a:fld>
            <a:endParaRPr lang="zh-CN" altLang="en-US"/>
          </a:p>
        </p:txBody>
      </p:sp>
    </p:spTree>
    <p:extLst>
      <p:ext uri="{BB962C8B-B14F-4D97-AF65-F5344CB8AC3E}">
        <p14:creationId xmlns:p14="http://schemas.microsoft.com/office/powerpoint/2010/main" val="3769217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59741D90-AE9F-4E8B-9ED4-4A5CB699E549}" type="slidenum">
              <a:rPr lang="zh-CN" altLang="en-US" smtClean="0"/>
              <a:t>6</a:t>
            </a:fld>
            <a:endParaRPr lang="zh-CN" altLang="en-US"/>
          </a:p>
        </p:txBody>
      </p:sp>
    </p:spTree>
    <p:extLst>
      <p:ext uri="{BB962C8B-B14F-4D97-AF65-F5344CB8AC3E}">
        <p14:creationId xmlns:p14="http://schemas.microsoft.com/office/powerpoint/2010/main" val="477488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741D90-AE9F-4E8B-9ED4-4A5CB699E549}" type="slidenum">
              <a:rPr lang="zh-CN" altLang="en-US" smtClean="0"/>
              <a:t>8</a:t>
            </a:fld>
            <a:endParaRPr lang="zh-CN" altLang="en-US"/>
          </a:p>
        </p:txBody>
      </p:sp>
    </p:spTree>
    <p:extLst>
      <p:ext uri="{BB962C8B-B14F-4D97-AF65-F5344CB8AC3E}">
        <p14:creationId xmlns:p14="http://schemas.microsoft.com/office/powerpoint/2010/main" val="2695354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9741D90-AE9F-4E8B-9ED4-4A5CB699E549}" type="slidenum">
              <a:rPr lang="zh-CN" altLang="en-US" smtClean="0"/>
              <a:t>37</a:t>
            </a:fld>
            <a:endParaRPr lang="zh-CN" altLang="en-US"/>
          </a:p>
        </p:txBody>
      </p:sp>
    </p:spTree>
    <p:extLst>
      <p:ext uri="{BB962C8B-B14F-4D97-AF65-F5344CB8AC3E}">
        <p14:creationId xmlns:p14="http://schemas.microsoft.com/office/powerpoint/2010/main" val="1210476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741D90-AE9F-4E8B-9ED4-4A5CB699E549}" type="slidenum">
              <a:rPr lang="zh-CN" altLang="en-US" smtClean="0"/>
              <a:t>39</a:t>
            </a:fld>
            <a:endParaRPr lang="zh-CN" altLang="en-US"/>
          </a:p>
        </p:txBody>
      </p:sp>
    </p:spTree>
    <p:extLst>
      <p:ext uri="{BB962C8B-B14F-4D97-AF65-F5344CB8AC3E}">
        <p14:creationId xmlns:p14="http://schemas.microsoft.com/office/powerpoint/2010/main" val="343086292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19375" t="13195" r="19672" b="16005"/>
          <a:stretch/>
        </p:blipFill>
        <p:spPr>
          <a:xfrm>
            <a:off x="4673600" y="1"/>
            <a:ext cx="4451984" cy="3231997"/>
          </a:xfrm>
          <a:prstGeom prst="rect">
            <a:avLst/>
          </a:prstGeom>
          <a:noFill/>
          <a:ln>
            <a:noFill/>
          </a:ln>
        </p:spPr>
      </p:pic>
      <p:sp>
        <p:nvSpPr>
          <p:cNvPr id="4" name="Date Placeholder 3"/>
          <p:cNvSpPr>
            <a:spLocks noGrp="1"/>
          </p:cNvSpPr>
          <p:nvPr>
            <p:ph type="dt" sz="half" idx="10"/>
          </p:nvPr>
        </p:nvSpPr>
        <p:spPr/>
        <p:txBody>
          <a:bodyPr/>
          <a:lstStyle/>
          <a:p>
            <a:fld id="{7455CA89-11CE-4007-80AD-17D6BFE27A9E}" type="datetime1">
              <a:rPr lang="zh-CN" altLang="en-US" smtClean="0"/>
              <a:t>2022/10/6</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03CE10-F9D3-4072-A615-6A95AA0B7B65}" type="slidenum">
              <a:rPr lang="zh-CN" altLang="en-US" smtClean="0"/>
              <a:t>‹#›</a:t>
            </a:fld>
            <a:endParaRPr lang="zh-CN" altLang="en-US" dirty="0"/>
          </a:p>
        </p:txBody>
      </p:sp>
      <p:grpSp>
        <p:nvGrpSpPr>
          <p:cNvPr id="15" name="组合 14"/>
          <p:cNvGrpSpPr/>
          <p:nvPr/>
        </p:nvGrpSpPr>
        <p:grpSpPr>
          <a:xfrm>
            <a:off x="0" y="1798320"/>
            <a:ext cx="8188960" cy="1530033"/>
            <a:chOff x="0" y="2066608"/>
            <a:chExt cx="8188960" cy="1530033"/>
          </a:xfrm>
        </p:grpSpPr>
        <p:grpSp>
          <p:nvGrpSpPr>
            <p:cNvPr id="3" name="组合 2"/>
            <p:cNvGrpSpPr/>
            <p:nvPr/>
          </p:nvGrpSpPr>
          <p:grpSpPr>
            <a:xfrm>
              <a:off x="154940" y="2066608"/>
              <a:ext cx="4363720" cy="1258225"/>
              <a:chOff x="289560" y="1538287"/>
              <a:chExt cx="4363720" cy="1258225"/>
            </a:xfrm>
          </p:grpSpPr>
          <p:sp>
            <p:nvSpPr>
              <p:cNvPr id="7" name="矩形 6"/>
              <p:cNvSpPr/>
              <p:nvPr/>
            </p:nvSpPr>
            <p:spPr>
              <a:xfrm>
                <a:off x="289560" y="1538287"/>
                <a:ext cx="4363720" cy="9652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6000" dirty="0">
                    <a:ln>
                      <a:solidFill>
                        <a:schemeClr val="tx1"/>
                      </a:solidFill>
                    </a:ln>
                    <a:solidFill>
                      <a:schemeClr val="bg1"/>
                    </a:solidFill>
                    <a:latin typeface="华文琥珀" panose="02010800040101010101" pitchFamily="2" charset="-122"/>
                    <a:ea typeface="华文琥珀" panose="02010800040101010101" pitchFamily="2" charset="-122"/>
                  </a:rPr>
                  <a:t>物联网导论</a:t>
                </a:r>
              </a:p>
            </p:txBody>
          </p:sp>
          <p:sp>
            <p:nvSpPr>
              <p:cNvPr id="9" name="矩形 8"/>
              <p:cNvSpPr/>
              <p:nvPr/>
            </p:nvSpPr>
            <p:spPr>
              <a:xfrm>
                <a:off x="636905" y="2507614"/>
                <a:ext cx="3669030" cy="28889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800" kern="1200" dirty="0">
                    <a:ln>
                      <a:solidFill>
                        <a:schemeClr val="tx1"/>
                      </a:solidFill>
                    </a:ln>
                    <a:solidFill>
                      <a:schemeClr val="bg1"/>
                    </a:solidFill>
                    <a:latin typeface="Berlin Sans FB Demi" panose="020E0802020502020306" pitchFamily="34" charset="0"/>
                    <a:ea typeface="华文琥珀" panose="02010800040101010101" pitchFamily="2" charset="-122"/>
                    <a:cs typeface="+mn-cs"/>
                  </a:rPr>
                  <a:t>Introduction to Internet of Things</a:t>
                </a:r>
                <a:endParaRPr lang="zh-CN" altLang="en-US" sz="1800" kern="1200" dirty="0">
                  <a:ln>
                    <a:solidFill>
                      <a:schemeClr val="tx1"/>
                    </a:solidFill>
                  </a:ln>
                  <a:solidFill>
                    <a:schemeClr val="bg1"/>
                  </a:solidFill>
                  <a:latin typeface="Berlin Sans FB Demi" panose="020E0802020502020306" pitchFamily="34" charset="0"/>
                  <a:ea typeface="华文琥珀" panose="02010800040101010101" pitchFamily="2" charset="-122"/>
                  <a:cs typeface="+mn-cs"/>
                </a:endParaRPr>
              </a:p>
            </p:txBody>
          </p:sp>
        </p:grpSp>
        <p:grpSp>
          <p:nvGrpSpPr>
            <p:cNvPr id="14" name="组合 13"/>
            <p:cNvGrpSpPr/>
            <p:nvPr/>
          </p:nvGrpSpPr>
          <p:grpSpPr>
            <a:xfrm>
              <a:off x="0" y="3444241"/>
              <a:ext cx="8188960" cy="152400"/>
              <a:chOff x="0" y="3210560"/>
              <a:chExt cx="8188960" cy="152400"/>
            </a:xfrm>
          </p:grpSpPr>
          <p:sp>
            <p:nvSpPr>
              <p:cNvPr id="2" name="矩形 1"/>
              <p:cNvSpPr/>
              <p:nvPr/>
            </p:nvSpPr>
            <p:spPr>
              <a:xfrm>
                <a:off x="0" y="3223232"/>
                <a:ext cx="4673600" cy="13972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0" y="3210560"/>
                <a:ext cx="8188960" cy="3299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24" name="标题 23"/>
          <p:cNvSpPr>
            <a:spLocks noGrp="1"/>
          </p:cNvSpPr>
          <p:nvPr>
            <p:ph type="title"/>
          </p:nvPr>
        </p:nvSpPr>
        <p:spPr>
          <a:xfrm>
            <a:off x="4673600" y="3227871"/>
            <a:ext cx="3992880" cy="489975"/>
          </a:xfrm>
        </p:spPr>
        <p:txBody>
          <a:bodyPr>
            <a:noAutofit/>
          </a:bodyPr>
          <a:lstStyle>
            <a:lvl1pPr>
              <a:defRPr sz="2400"/>
            </a:lvl1pPr>
          </a:lstStyle>
          <a:p>
            <a:r>
              <a:rPr lang="zh-CN" altLang="en-US"/>
              <a:t>单击此处编辑母版标题样式</a:t>
            </a:r>
            <a:endParaRPr lang="zh-CN" altLang="en-US" dirty="0"/>
          </a:p>
        </p:txBody>
      </p:sp>
      <p:sp>
        <p:nvSpPr>
          <p:cNvPr id="28" name="内容占位符 27"/>
          <p:cNvSpPr>
            <a:spLocks noGrp="1"/>
          </p:cNvSpPr>
          <p:nvPr>
            <p:ph sz="quarter" idx="13"/>
          </p:nvPr>
        </p:nvSpPr>
        <p:spPr>
          <a:xfrm>
            <a:off x="1544638" y="4084638"/>
            <a:ext cx="6643687" cy="2052637"/>
          </a:xfrm>
        </p:spPr>
        <p:txBody>
          <a:bodyPr>
            <a:normAutofit/>
          </a:bodyPr>
          <a:lstStyle>
            <a:lvl1pPr algn="just">
              <a:defRPr sz="1600">
                <a:solidFill>
                  <a:schemeClr val="tx1">
                    <a:lumMod val="65000"/>
                    <a:lumOff val="35000"/>
                  </a:schemeClr>
                </a:solidFill>
              </a:defRPr>
            </a:lvl1pPr>
            <a:lvl2pPr marL="457200" indent="0">
              <a:buNone/>
              <a:defRPr sz="1800">
                <a:solidFill>
                  <a:schemeClr val="tx1">
                    <a:lumMod val="65000"/>
                    <a:lumOff val="35000"/>
                  </a:schemeClr>
                </a:solidFill>
              </a:defRPr>
            </a:lvl2pPr>
            <a:lvl3pPr marL="914400" indent="0">
              <a:buNone/>
              <a:defRPr sz="1600">
                <a:solidFill>
                  <a:schemeClr val="tx1">
                    <a:lumMod val="65000"/>
                    <a:lumOff val="35000"/>
                  </a:schemeClr>
                </a:solidFill>
              </a:defRPr>
            </a:lvl3pPr>
            <a:lvl4pPr marL="1371600" indent="0">
              <a:buNone/>
              <a:defRPr sz="1400">
                <a:solidFill>
                  <a:schemeClr val="tx1">
                    <a:lumMod val="65000"/>
                    <a:lumOff val="35000"/>
                  </a:schemeClr>
                </a:solidFill>
              </a:defRPr>
            </a:lvl4pPr>
            <a:lvl5pPr marL="1828800" indent="0">
              <a:buNone/>
              <a:defRPr sz="1400">
                <a:solidFill>
                  <a:schemeClr val="tx1">
                    <a:lumMod val="65000"/>
                    <a:lumOff val="35000"/>
                  </a:schemeClr>
                </a:solidFill>
              </a:defRPr>
            </a:lvl5pPr>
          </a:lstStyle>
          <a:p>
            <a:pPr lvl="0"/>
            <a:r>
              <a:rPr lang="zh-CN" altLang="en-US"/>
              <a:t>编辑母版文本样式</a:t>
            </a:r>
          </a:p>
        </p:txBody>
      </p:sp>
      <p:pic>
        <p:nvPicPr>
          <p:cNvPr id="16" name="图片 15"/>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19375" t="13195" r="19672" b="16005"/>
          <a:stretch/>
        </p:blipFill>
        <p:spPr>
          <a:xfrm>
            <a:off x="4673600" y="1"/>
            <a:ext cx="4451984" cy="3231997"/>
          </a:xfrm>
          <a:prstGeom prst="rect">
            <a:avLst/>
          </a:prstGeom>
          <a:noFill/>
          <a:ln>
            <a:noFill/>
          </a:ln>
        </p:spPr>
      </p:pic>
      <p:grpSp>
        <p:nvGrpSpPr>
          <p:cNvPr id="17" name="组合 16"/>
          <p:cNvGrpSpPr/>
          <p:nvPr userDrawn="1"/>
        </p:nvGrpSpPr>
        <p:grpSpPr>
          <a:xfrm>
            <a:off x="0" y="1798320"/>
            <a:ext cx="8188960" cy="1530033"/>
            <a:chOff x="0" y="2066608"/>
            <a:chExt cx="8188960" cy="1530033"/>
          </a:xfrm>
        </p:grpSpPr>
        <p:grpSp>
          <p:nvGrpSpPr>
            <p:cNvPr id="18" name="组合 17"/>
            <p:cNvGrpSpPr/>
            <p:nvPr userDrawn="1"/>
          </p:nvGrpSpPr>
          <p:grpSpPr>
            <a:xfrm>
              <a:off x="154940" y="2066608"/>
              <a:ext cx="4363720" cy="1258225"/>
              <a:chOff x="289560" y="1538287"/>
              <a:chExt cx="4363720" cy="1258225"/>
            </a:xfrm>
          </p:grpSpPr>
          <p:sp>
            <p:nvSpPr>
              <p:cNvPr id="22" name="矩形 21"/>
              <p:cNvSpPr/>
              <p:nvPr userDrawn="1"/>
            </p:nvSpPr>
            <p:spPr>
              <a:xfrm>
                <a:off x="289560" y="1538287"/>
                <a:ext cx="4363720" cy="9652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6000" dirty="0">
                    <a:ln>
                      <a:solidFill>
                        <a:schemeClr val="tx1"/>
                      </a:solidFill>
                    </a:ln>
                    <a:solidFill>
                      <a:schemeClr val="bg1"/>
                    </a:solidFill>
                    <a:latin typeface="华文琥珀" panose="02010800040101010101" pitchFamily="2" charset="-122"/>
                    <a:ea typeface="华文琥珀" panose="02010800040101010101" pitchFamily="2" charset="-122"/>
                  </a:rPr>
                  <a:t>物联网导论</a:t>
                </a:r>
              </a:p>
            </p:txBody>
          </p:sp>
          <p:sp>
            <p:nvSpPr>
              <p:cNvPr id="23" name="矩形 22"/>
              <p:cNvSpPr/>
              <p:nvPr userDrawn="1"/>
            </p:nvSpPr>
            <p:spPr>
              <a:xfrm>
                <a:off x="636905" y="2507614"/>
                <a:ext cx="3669030" cy="28889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800" kern="1200" dirty="0">
                    <a:ln>
                      <a:solidFill>
                        <a:schemeClr val="tx1"/>
                      </a:solidFill>
                    </a:ln>
                    <a:solidFill>
                      <a:schemeClr val="bg1"/>
                    </a:solidFill>
                    <a:latin typeface="Berlin Sans FB Demi" panose="020E0802020502020306" pitchFamily="34" charset="0"/>
                    <a:ea typeface="华文琥珀" panose="02010800040101010101" pitchFamily="2" charset="-122"/>
                    <a:cs typeface="+mn-cs"/>
                  </a:rPr>
                  <a:t>Introduction to Internet of Things</a:t>
                </a:r>
                <a:endParaRPr lang="zh-CN" altLang="en-US" sz="1800" kern="1200" dirty="0">
                  <a:ln>
                    <a:solidFill>
                      <a:schemeClr val="tx1"/>
                    </a:solidFill>
                  </a:ln>
                  <a:solidFill>
                    <a:schemeClr val="bg1"/>
                  </a:solidFill>
                  <a:latin typeface="Berlin Sans FB Demi" panose="020E0802020502020306" pitchFamily="34" charset="0"/>
                  <a:ea typeface="华文琥珀" panose="02010800040101010101" pitchFamily="2" charset="-122"/>
                  <a:cs typeface="+mn-cs"/>
                </a:endParaRPr>
              </a:p>
            </p:txBody>
          </p:sp>
        </p:grpSp>
        <p:grpSp>
          <p:nvGrpSpPr>
            <p:cNvPr id="19" name="组合 18"/>
            <p:cNvGrpSpPr/>
            <p:nvPr userDrawn="1"/>
          </p:nvGrpSpPr>
          <p:grpSpPr>
            <a:xfrm>
              <a:off x="0" y="3444241"/>
              <a:ext cx="8188960" cy="152400"/>
              <a:chOff x="0" y="3210560"/>
              <a:chExt cx="8188960" cy="152400"/>
            </a:xfrm>
          </p:grpSpPr>
          <p:sp>
            <p:nvSpPr>
              <p:cNvPr id="20" name="矩形 19"/>
              <p:cNvSpPr/>
              <p:nvPr userDrawn="1"/>
            </p:nvSpPr>
            <p:spPr>
              <a:xfrm>
                <a:off x="0" y="3223232"/>
                <a:ext cx="4673600" cy="13972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userDrawn="1"/>
            </p:nvCxnSpPr>
            <p:spPr>
              <a:xfrm>
                <a:off x="0" y="3210560"/>
                <a:ext cx="8188960" cy="3299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916682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BB95D9B-88AD-4636-9BE4-EC5AF2F17845}" type="datetime1">
              <a:rPr lang="zh-CN" altLang="en-US" smtClean="0"/>
              <a:t>2022/10/6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2153502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0276F73-21C5-45D9-8220-EB627377FB1B}" type="datetime1">
              <a:rPr lang="zh-CN" altLang="en-US" smtClean="0"/>
              <a:t>2022/10/6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945457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3E6E602-6A90-40F7-9BE0-D2BE61FDAAF8}" type="datetime1">
              <a:rPr lang="zh-CN" altLang="en-US" smtClean="0"/>
              <a:t>2022/10/6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418147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3" name="日期占位符 12"/>
          <p:cNvSpPr>
            <a:spLocks noGrp="1"/>
          </p:cNvSpPr>
          <p:nvPr>
            <p:ph type="dt" sz="half" idx="10"/>
          </p:nvPr>
        </p:nvSpPr>
        <p:spPr/>
        <p:txBody>
          <a:bodyPr/>
          <a:lstStyle/>
          <a:p>
            <a:fld id="{26201486-5497-4331-98D7-82ADB148CFC4}" type="datetime1">
              <a:rPr lang="zh-CN" altLang="en-US" smtClean="0"/>
              <a:t>2022/10/6</a:t>
            </a:fld>
            <a:endParaRPr lang="zh-CN" altLang="en-US" dirty="0"/>
          </a:p>
        </p:txBody>
      </p:sp>
      <p:sp>
        <p:nvSpPr>
          <p:cNvPr id="14" name="页脚占位符 13"/>
          <p:cNvSpPr>
            <a:spLocks noGrp="1"/>
          </p:cNvSpPr>
          <p:nvPr>
            <p:ph type="ftr" sz="quarter" idx="11"/>
          </p:nvPr>
        </p:nvSpPr>
        <p:spPr/>
        <p:txBody>
          <a:bodyPr/>
          <a:lstStyle/>
          <a:p>
            <a:endParaRPr lang="zh-CN" altLang="en-US" dirty="0"/>
          </a:p>
        </p:txBody>
      </p:sp>
      <p:sp>
        <p:nvSpPr>
          <p:cNvPr id="15" name="灯片编号占位符 14"/>
          <p:cNvSpPr>
            <a:spLocks noGrp="1"/>
          </p:cNvSpPr>
          <p:nvPr>
            <p:ph type="sldNum" sz="quarter" idx="12"/>
          </p:nvPr>
        </p:nvSpPr>
        <p:spPr/>
        <p:txBody>
          <a:bodyPr/>
          <a:lstStyle/>
          <a:p>
            <a:fld id="{0503CE10-F9D3-4072-A615-6A95AA0B7B65}" type="slidenum">
              <a:rPr lang="zh-CN" altLang="en-US" smtClean="0"/>
              <a:t>‹#›</a:t>
            </a:fld>
            <a:endParaRPr lang="zh-CN" altLang="en-US" dirty="0"/>
          </a:p>
        </p:txBody>
      </p:sp>
      <p:grpSp>
        <p:nvGrpSpPr>
          <p:cNvPr id="17" name="组合 16"/>
          <p:cNvGrpSpPr/>
          <p:nvPr userDrawn="1"/>
        </p:nvGrpSpPr>
        <p:grpSpPr>
          <a:xfrm>
            <a:off x="0" y="86517"/>
            <a:ext cx="9144000" cy="1412240"/>
            <a:chOff x="0" y="86517"/>
            <a:chExt cx="9144000" cy="1412240"/>
          </a:xfrm>
        </p:grpSpPr>
        <p:sp>
          <p:nvSpPr>
            <p:cNvPr id="9" name="矩形 8"/>
            <p:cNvSpPr/>
            <p:nvPr userDrawn="1"/>
          </p:nvSpPr>
          <p:spPr>
            <a:xfrm>
              <a:off x="0" y="284796"/>
              <a:ext cx="9144000" cy="1015683"/>
            </a:xfrm>
            <a:prstGeom prst="rect">
              <a:avLst/>
            </a:prstGeom>
            <a:solidFill>
              <a:schemeClr val="accent1">
                <a:lumMod val="75000"/>
              </a:schemeClr>
            </a:solidFill>
            <a:ln>
              <a:solidFill>
                <a:srgbClr val="3BB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nvSpPr>
          <p:spPr>
            <a:xfrm>
              <a:off x="6633210" y="86517"/>
              <a:ext cx="2226310" cy="141224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7" name="图片 6"/>
            <p:cNvPicPr>
              <a:picLocks noChangeAspect="1"/>
            </p:cNvPicPr>
            <p:nvPr userDrawn="1"/>
          </p:nvPicPr>
          <p:blipFill rotWithShape="1">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19375" t="13195" r="19672" b="16005"/>
            <a:stretch/>
          </p:blipFill>
          <p:spPr>
            <a:xfrm>
              <a:off x="7035438" y="284796"/>
              <a:ext cx="1421853" cy="1032220"/>
            </a:xfrm>
            <a:prstGeom prst="rect">
              <a:avLst/>
            </a:prstGeom>
            <a:noFill/>
            <a:ln>
              <a:noFill/>
            </a:ln>
          </p:spPr>
        </p:pic>
      </p:grpSp>
      <p:sp>
        <p:nvSpPr>
          <p:cNvPr id="2" name="Title 1"/>
          <p:cNvSpPr>
            <a:spLocks noGrp="1"/>
          </p:cNvSpPr>
          <p:nvPr userDrawn="1">
            <p:ph type="title" hasCustomPrompt="1"/>
          </p:nvPr>
        </p:nvSpPr>
        <p:spPr>
          <a:xfrm>
            <a:off x="644524" y="304800"/>
            <a:ext cx="5813426" cy="995679"/>
          </a:xfrm>
          <a:noFill/>
          <a:ln>
            <a:noFill/>
          </a:ln>
        </p:spPr>
        <p:style>
          <a:lnRef idx="2">
            <a:schemeClr val="accent1">
              <a:shade val="50000"/>
            </a:schemeClr>
          </a:lnRef>
          <a:fillRef idx="1">
            <a:schemeClr val="accent1"/>
          </a:fillRef>
          <a:effectRef idx="0">
            <a:schemeClr val="accent1"/>
          </a:effectRef>
          <a:fontRef idx="none"/>
        </p:style>
        <p:txBody>
          <a:bodyPr>
            <a:noAutofit/>
          </a:bodyPr>
          <a:lstStyle>
            <a:lvl1pPr algn="l">
              <a:defRPr sz="3600" b="0" cap="none" spc="0" baseline="0">
                <a:ln w="0"/>
                <a:solidFill>
                  <a:schemeClr val="bg1"/>
                </a:solidFill>
                <a:effectLst>
                  <a:outerShdw blurRad="38100" dist="19050" dir="2700000" algn="tl" rotWithShape="0">
                    <a:schemeClr val="dk1">
                      <a:alpha val="40000"/>
                    </a:schemeClr>
                  </a:outerShdw>
                </a:effectLst>
              </a:defRPr>
            </a:lvl1pPr>
          </a:lstStyle>
          <a:p>
            <a:r>
              <a:rPr lang="en-US" altLang="zh-CN" dirty="0"/>
              <a:t> </a:t>
            </a:r>
            <a:r>
              <a:rPr lang="zh-CN" altLang="en-US" dirty="0"/>
              <a:t>单击此处编辑母版标题样式</a:t>
            </a:r>
            <a:endParaRPr lang="en-US" dirty="0"/>
          </a:p>
        </p:txBody>
      </p:sp>
    </p:spTree>
    <p:extLst>
      <p:ext uri="{BB962C8B-B14F-4D97-AF65-F5344CB8AC3E}">
        <p14:creationId xmlns:p14="http://schemas.microsoft.com/office/powerpoint/2010/main" val="242840627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19375" t="13195" r="19672" b="16005"/>
          <a:stretch/>
        </p:blipFill>
        <p:spPr>
          <a:xfrm>
            <a:off x="4673600" y="1"/>
            <a:ext cx="4451984" cy="3231997"/>
          </a:xfrm>
          <a:prstGeom prst="rect">
            <a:avLst/>
          </a:prstGeom>
          <a:noFill/>
          <a:ln>
            <a:noFill/>
          </a:ln>
        </p:spPr>
      </p:pic>
      <p:sp>
        <p:nvSpPr>
          <p:cNvPr id="4" name="Date Placeholder 3"/>
          <p:cNvSpPr>
            <a:spLocks noGrp="1"/>
          </p:cNvSpPr>
          <p:nvPr>
            <p:ph type="dt" sz="half" idx="10"/>
          </p:nvPr>
        </p:nvSpPr>
        <p:spPr/>
        <p:txBody>
          <a:bodyPr/>
          <a:lstStyle/>
          <a:p>
            <a:fld id="{7455CA89-11CE-4007-80AD-17D6BFE27A9E}" type="datetime1">
              <a:rPr lang="zh-CN" altLang="en-US" smtClean="0"/>
              <a:t>2022/10/6</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03CE10-F9D3-4072-A615-6A95AA0B7B65}" type="slidenum">
              <a:rPr lang="zh-CN" altLang="en-US" smtClean="0"/>
              <a:t>‹#›</a:t>
            </a:fld>
            <a:endParaRPr lang="zh-CN" altLang="en-US" dirty="0"/>
          </a:p>
        </p:txBody>
      </p:sp>
      <p:grpSp>
        <p:nvGrpSpPr>
          <p:cNvPr id="15" name="组合 14"/>
          <p:cNvGrpSpPr/>
          <p:nvPr userDrawn="1"/>
        </p:nvGrpSpPr>
        <p:grpSpPr>
          <a:xfrm>
            <a:off x="0" y="1798320"/>
            <a:ext cx="8188960" cy="1530033"/>
            <a:chOff x="0" y="2066608"/>
            <a:chExt cx="8188960" cy="1530033"/>
          </a:xfrm>
        </p:grpSpPr>
        <p:grpSp>
          <p:nvGrpSpPr>
            <p:cNvPr id="3" name="组合 2"/>
            <p:cNvGrpSpPr/>
            <p:nvPr userDrawn="1"/>
          </p:nvGrpSpPr>
          <p:grpSpPr>
            <a:xfrm>
              <a:off x="154940" y="2066608"/>
              <a:ext cx="4363720" cy="1258225"/>
              <a:chOff x="289560" y="1538287"/>
              <a:chExt cx="4363720" cy="1258225"/>
            </a:xfrm>
          </p:grpSpPr>
          <p:sp>
            <p:nvSpPr>
              <p:cNvPr id="7" name="矩形 6"/>
              <p:cNvSpPr/>
              <p:nvPr userDrawn="1"/>
            </p:nvSpPr>
            <p:spPr>
              <a:xfrm>
                <a:off x="289560" y="1538287"/>
                <a:ext cx="4363720" cy="9652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6000" dirty="0">
                    <a:ln>
                      <a:solidFill>
                        <a:schemeClr val="tx1"/>
                      </a:solidFill>
                    </a:ln>
                    <a:solidFill>
                      <a:schemeClr val="bg1"/>
                    </a:solidFill>
                    <a:latin typeface="华文琥珀" panose="02010800040101010101" pitchFamily="2" charset="-122"/>
                    <a:ea typeface="华文琥珀" panose="02010800040101010101" pitchFamily="2" charset="-122"/>
                  </a:rPr>
                  <a:t>物联网导论</a:t>
                </a:r>
              </a:p>
            </p:txBody>
          </p:sp>
          <p:sp>
            <p:nvSpPr>
              <p:cNvPr id="9" name="矩形 8"/>
              <p:cNvSpPr/>
              <p:nvPr userDrawn="1"/>
            </p:nvSpPr>
            <p:spPr>
              <a:xfrm>
                <a:off x="636905" y="2507614"/>
                <a:ext cx="3669030" cy="28889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800" kern="1200" dirty="0">
                    <a:ln>
                      <a:solidFill>
                        <a:schemeClr val="tx1"/>
                      </a:solidFill>
                    </a:ln>
                    <a:solidFill>
                      <a:schemeClr val="bg1"/>
                    </a:solidFill>
                    <a:latin typeface="Berlin Sans FB Demi" panose="020E0802020502020306" pitchFamily="34" charset="0"/>
                    <a:ea typeface="华文琥珀" panose="02010800040101010101" pitchFamily="2" charset="-122"/>
                    <a:cs typeface="+mn-cs"/>
                  </a:rPr>
                  <a:t>Introduction to Internet of Things</a:t>
                </a:r>
                <a:endParaRPr lang="zh-CN" altLang="en-US" sz="1800" kern="1200" dirty="0">
                  <a:ln>
                    <a:solidFill>
                      <a:schemeClr val="tx1"/>
                    </a:solidFill>
                  </a:ln>
                  <a:solidFill>
                    <a:schemeClr val="bg1"/>
                  </a:solidFill>
                  <a:latin typeface="Berlin Sans FB Demi" panose="020E0802020502020306" pitchFamily="34" charset="0"/>
                  <a:ea typeface="华文琥珀" panose="02010800040101010101" pitchFamily="2" charset="-122"/>
                  <a:cs typeface="+mn-cs"/>
                </a:endParaRPr>
              </a:p>
            </p:txBody>
          </p:sp>
        </p:grpSp>
        <p:grpSp>
          <p:nvGrpSpPr>
            <p:cNvPr id="14" name="组合 13"/>
            <p:cNvGrpSpPr/>
            <p:nvPr userDrawn="1"/>
          </p:nvGrpSpPr>
          <p:grpSpPr>
            <a:xfrm>
              <a:off x="0" y="3444241"/>
              <a:ext cx="8188960" cy="152400"/>
              <a:chOff x="0" y="3210560"/>
              <a:chExt cx="8188960" cy="152400"/>
            </a:xfrm>
          </p:grpSpPr>
          <p:sp>
            <p:nvSpPr>
              <p:cNvPr id="2" name="矩形 1"/>
              <p:cNvSpPr/>
              <p:nvPr userDrawn="1"/>
            </p:nvSpPr>
            <p:spPr>
              <a:xfrm>
                <a:off x="0" y="3223232"/>
                <a:ext cx="4673600" cy="13972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nvCxnSpPr>
            <p:spPr>
              <a:xfrm>
                <a:off x="0" y="3210560"/>
                <a:ext cx="8188960" cy="3299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24" name="标题 23"/>
          <p:cNvSpPr>
            <a:spLocks noGrp="1"/>
          </p:cNvSpPr>
          <p:nvPr>
            <p:ph type="title"/>
          </p:nvPr>
        </p:nvSpPr>
        <p:spPr>
          <a:xfrm>
            <a:off x="4673600" y="3227871"/>
            <a:ext cx="3992880" cy="489975"/>
          </a:xfrm>
        </p:spPr>
        <p:txBody>
          <a:bodyPr>
            <a:noAutofit/>
          </a:bodyPr>
          <a:lstStyle>
            <a:lvl1pPr>
              <a:defRPr sz="2400"/>
            </a:lvl1pPr>
          </a:lstStyle>
          <a:p>
            <a:r>
              <a:rPr lang="zh-CN" altLang="en-US" dirty="0"/>
              <a:t>单击此处编辑母版标题样式</a:t>
            </a:r>
          </a:p>
        </p:txBody>
      </p:sp>
      <p:sp>
        <p:nvSpPr>
          <p:cNvPr id="28" name="内容占位符 27"/>
          <p:cNvSpPr>
            <a:spLocks noGrp="1"/>
          </p:cNvSpPr>
          <p:nvPr>
            <p:ph sz="quarter" idx="13"/>
          </p:nvPr>
        </p:nvSpPr>
        <p:spPr>
          <a:xfrm>
            <a:off x="1544638" y="4084638"/>
            <a:ext cx="6643687" cy="2052637"/>
          </a:xfrm>
        </p:spPr>
        <p:txBody>
          <a:bodyPr>
            <a:normAutofit/>
          </a:bodyPr>
          <a:lstStyle>
            <a:lvl1pPr algn="just">
              <a:defRPr sz="1600">
                <a:solidFill>
                  <a:schemeClr val="tx1">
                    <a:lumMod val="65000"/>
                    <a:lumOff val="35000"/>
                  </a:schemeClr>
                </a:solidFill>
              </a:defRPr>
            </a:lvl1pPr>
            <a:lvl2pPr marL="457200" indent="0">
              <a:buNone/>
              <a:defRPr sz="1800">
                <a:solidFill>
                  <a:schemeClr val="tx1">
                    <a:lumMod val="65000"/>
                    <a:lumOff val="35000"/>
                  </a:schemeClr>
                </a:solidFill>
              </a:defRPr>
            </a:lvl2pPr>
            <a:lvl3pPr marL="914400" indent="0">
              <a:buNone/>
              <a:defRPr sz="1600">
                <a:solidFill>
                  <a:schemeClr val="tx1">
                    <a:lumMod val="65000"/>
                    <a:lumOff val="35000"/>
                  </a:schemeClr>
                </a:solidFill>
              </a:defRPr>
            </a:lvl3pPr>
            <a:lvl4pPr marL="1371600" indent="0">
              <a:buNone/>
              <a:defRPr sz="1400">
                <a:solidFill>
                  <a:schemeClr val="tx1">
                    <a:lumMod val="65000"/>
                    <a:lumOff val="35000"/>
                  </a:schemeClr>
                </a:solidFill>
              </a:defRPr>
            </a:lvl4pPr>
            <a:lvl5pPr marL="1828800" indent="0">
              <a:buNone/>
              <a:defRPr sz="1400">
                <a:solidFill>
                  <a:schemeClr val="tx1">
                    <a:lumMod val="65000"/>
                    <a:lumOff val="35000"/>
                  </a:schemeClr>
                </a:solidFill>
              </a:defRPr>
            </a:lvl5pPr>
          </a:lstStyle>
          <a:p>
            <a:pPr lvl="0"/>
            <a:r>
              <a:rPr lang="zh-CN" altLang="en-US" dirty="0"/>
              <a:t>单击此处编辑母版文本样式</a:t>
            </a:r>
          </a:p>
        </p:txBody>
      </p:sp>
    </p:spTree>
    <p:extLst>
      <p:ext uri="{BB962C8B-B14F-4D97-AF65-F5344CB8AC3E}">
        <p14:creationId xmlns:p14="http://schemas.microsoft.com/office/powerpoint/2010/main" val="266040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日期占位符 12"/>
          <p:cNvSpPr>
            <a:spLocks noGrp="1"/>
          </p:cNvSpPr>
          <p:nvPr>
            <p:ph type="dt" sz="half" idx="10"/>
          </p:nvPr>
        </p:nvSpPr>
        <p:spPr/>
        <p:txBody>
          <a:bodyPr/>
          <a:lstStyle/>
          <a:p>
            <a:fld id="{26201486-5497-4331-98D7-82ADB148CFC4}" type="datetime1">
              <a:rPr lang="zh-CN" altLang="en-US" smtClean="0"/>
              <a:t>2022/10/6</a:t>
            </a:fld>
            <a:endParaRPr lang="zh-CN" altLang="en-US" dirty="0"/>
          </a:p>
        </p:txBody>
      </p:sp>
      <p:sp>
        <p:nvSpPr>
          <p:cNvPr id="14" name="页脚占位符 13"/>
          <p:cNvSpPr>
            <a:spLocks noGrp="1"/>
          </p:cNvSpPr>
          <p:nvPr>
            <p:ph type="ftr" sz="quarter" idx="11"/>
          </p:nvPr>
        </p:nvSpPr>
        <p:spPr/>
        <p:txBody>
          <a:bodyPr/>
          <a:lstStyle/>
          <a:p>
            <a:endParaRPr lang="zh-CN" altLang="en-US" dirty="0"/>
          </a:p>
        </p:txBody>
      </p:sp>
      <p:sp>
        <p:nvSpPr>
          <p:cNvPr id="15" name="灯片编号占位符 14"/>
          <p:cNvSpPr>
            <a:spLocks noGrp="1"/>
          </p:cNvSpPr>
          <p:nvPr>
            <p:ph type="sldNum" sz="quarter" idx="12"/>
          </p:nvPr>
        </p:nvSpPr>
        <p:spPr/>
        <p:txBody>
          <a:bodyPr/>
          <a:lstStyle/>
          <a:p>
            <a:fld id="{0503CE10-F9D3-4072-A615-6A95AA0B7B65}" type="slidenum">
              <a:rPr lang="zh-CN" altLang="en-US" smtClean="0"/>
              <a:t>‹#›</a:t>
            </a:fld>
            <a:endParaRPr lang="zh-CN" altLang="en-US" dirty="0"/>
          </a:p>
        </p:txBody>
      </p:sp>
      <p:grpSp>
        <p:nvGrpSpPr>
          <p:cNvPr id="17" name="组合 16"/>
          <p:cNvGrpSpPr/>
          <p:nvPr/>
        </p:nvGrpSpPr>
        <p:grpSpPr>
          <a:xfrm>
            <a:off x="0" y="86517"/>
            <a:ext cx="9144000" cy="1412240"/>
            <a:chOff x="0" y="86517"/>
            <a:chExt cx="9144000" cy="1412240"/>
          </a:xfrm>
        </p:grpSpPr>
        <p:sp>
          <p:nvSpPr>
            <p:cNvPr id="9" name="矩形 8"/>
            <p:cNvSpPr/>
            <p:nvPr/>
          </p:nvSpPr>
          <p:spPr>
            <a:xfrm>
              <a:off x="0" y="284796"/>
              <a:ext cx="9144000" cy="1015683"/>
            </a:xfrm>
            <a:prstGeom prst="rect">
              <a:avLst/>
            </a:prstGeom>
            <a:solidFill>
              <a:schemeClr val="accent1">
                <a:lumMod val="75000"/>
              </a:schemeClr>
            </a:solidFill>
            <a:ln>
              <a:solidFill>
                <a:srgbClr val="3BB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633210" y="86517"/>
              <a:ext cx="2226310" cy="141224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7" name="图片 6"/>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19375" t="13195" r="19672" b="16005"/>
            <a:stretch/>
          </p:blipFill>
          <p:spPr>
            <a:xfrm>
              <a:off x="7035438" y="284796"/>
              <a:ext cx="1421853" cy="1032220"/>
            </a:xfrm>
            <a:prstGeom prst="rect">
              <a:avLst/>
            </a:prstGeom>
            <a:noFill/>
            <a:ln>
              <a:noFill/>
            </a:ln>
          </p:spPr>
        </p:pic>
      </p:grpSp>
      <p:sp>
        <p:nvSpPr>
          <p:cNvPr id="2" name="Title 1"/>
          <p:cNvSpPr>
            <a:spLocks noGrp="1"/>
          </p:cNvSpPr>
          <p:nvPr>
            <p:ph type="title" hasCustomPrompt="1"/>
          </p:nvPr>
        </p:nvSpPr>
        <p:spPr>
          <a:xfrm>
            <a:off x="644524" y="304800"/>
            <a:ext cx="5813426" cy="995679"/>
          </a:xfrm>
          <a:noFill/>
          <a:ln>
            <a:noFill/>
          </a:ln>
        </p:spPr>
        <p:style>
          <a:lnRef idx="2">
            <a:schemeClr val="accent1">
              <a:shade val="50000"/>
            </a:schemeClr>
          </a:lnRef>
          <a:fillRef idx="1">
            <a:schemeClr val="accent1"/>
          </a:fillRef>
          <a:effectRef idx="0">
            <a:schemeClr val="accent1"/>
          </a:effectRef>
          <a:fontRef idx="none"/>
        </p:style>
        <p:txBody>
          <a:bodyPr>
            <a:noAutofit/>
          </a:bodyPr>
          <a:lstStyle>
            <a:lvl1pPr algn="l">
              <a:defRPr sz="3600" b="0" cap="none" spc="0" baseline="0">
                <a:ln w="0"/>
                <a:solidFill>
                  <a:schemeClr val="bg1"/>
                </a:solidFill>
                <a:effectLst>
                  <a:outerShdw blurRad="38100" dist="19050" dir="2700000" algn="tl" rotWithShape="0">
                    <a:schemeClr val="dk1">
                      <a:alpha val="40000"/>
                    </a:schemeClr>
                  </a:outerShdw>
                </a:effectLst>
              </a:defRPr>
            </a:lvl1pPr>
          </a:lstStyle>
          <a:p>
            <a:r>
              <a:rPr lang="en-US" altLang="zh-CN" dirty="0"/>
              <a:t> </a:t>
            </a:r>
            <a:r>
              <a:rPr lang="zh-CN" altLang="en-US" dirty="0"/>
              <a:t>单击此处编辑母版标题样式</a:t>
            </a:r>
            <a:endParaRPr lang="en-US" dirty="0"/>
          </a:p>
        </p:txBody>
      </p:sp>
      <p:grpSp>
        <p:nvGrpSpPr>
          <p:cNvPr id="11" name="组合 10"/>
          <p:cNvGrpSpPr/>
          <p:nvPr userDrawn="1"/>
        </p:nvGrpSpPr>
        <p:grpSpPr>
          <a:xfrm>
            <a:off x="0" y="86517"/>
            <a:ext cx="9144000" cy="1412240"/>
            <a:chOff x="0" y="86517"/>
            <a:chExt cx="9144000" cy="1412240"/>
          </a:xfrm>
        </p:grpSpPr>
        <p:sp>
          <p:nvSpPr>
            <p:cNvPr id="12" name="矩形 11"/>
            <p:cNvSpPr/>
            <p:nvPr userDrawn="1"/>
          </p:nvSpPr>
          <p:spPr>
            <a:xfrm>
              <a:off x="0" y="284796"/>
              <a:ext cx="9144000" cy="1015683"/>
            </a:xfrm>
            <a:prstGeom prst="rect">
              <a:avLst/>
            </a:prstGeom>
            <a:solidFill>
              <a:schemeClr val="accent1">
                <a:lumMod val="75000"/>
              </a:schemeClr>
            </a:solidFill>
            <a:ln>
              <a:solidFill>
                <a:srgbClr val="3BB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6633210" y="86517"/>
              <a:ext cx="2226310" cy="141224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18" name="图片 17"/>
            <p:cNvPicPr>
              <a:picLocks noChangeAspect="1"/>
            </p:cNvPicPr>
            <p:nvPr userDrawn="1"/>
          </p:nvPicPr>
          <p:blipFill rotWithShape="1">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19375" t="13195" r="19672" b="16005"/>
            <a:stretch/>
          </p:blipFill>
          <p:spPr>
            <a:xfrm>
              <a:off x="7035438" y="284796"/>
              <a:ext cx="1421853" cy="1032220"/>
            </a:xfrm>
            <a:prstGeom prst="rect">
              <a:avLst/>
            </a:prstGeom>
            <a:noFill/>
            <a:ln>
              <a:noFill/>
            </a:ln>
          </p:spPr>
        </p:pic>
      </p:grpSp>
      <p:sp>
        <p:nvSpPr>
          <p:cNvPr id="19" name="Title 1"/>
          <p:cNvSpPr>
            <a:spLocks noGrp="1"/>
          </p:cNvSpPr>
          <p:nvPr>
            <p:ph type="title" hasCustomPrompt="1"/>
          </p:nvPr>
        </p:nvSpPr>
        <p:spPr>
          <a:xfrm>
            <a:off x="644524" y="304800"/>
            <a:ext cx="5813426" cy="995679"/>
          </a:xfrm>
          <a:noFill/>
          <a:ln>
            <a:noFill/>
          </a:ln>
        </p:spPr>
        <p:style>
          <a:lnRef idx="2">
            <a:schemeClr val="accent1">
              <a:shade val="50000"/>
            </a:schemeClr>
          </a:lnRef>
          <a:fillRef idx="1">
            <a:schemeClr val="accent1"/>
          </a:fillRef>
          <a:effectRef idx="0">
            <a:schemeClr val="accent1"/>
          </a:effectRef>
          <a:fontRef idx="none"/>
        </p:style>
        <p:txBody>
          <a:bodyPr>
            <a:noAutofit/>
          </a:bodyPr>
          <a:lstStyle>
            <a:lvl1pPr algn="l">
              <a:defRPr sz="3600" b="0" cap="none" spc="0" baseline="0">
                <a:ln w="0"/>
                <a:solidFill>
                  <a:schemeClr val="bg1"/>
                </a:solidFill>
                <a:effectLst>
                  <a:outerShdw blurRad="38100" dist="19050" dir="2700000" algn="tl" rotWithShape="0">
                    <a:schemeClr val="dk1">
                      <a:alpha val="40000"/>
                    </a:schemeClr>
                  </a:outerShdw>
                </a:effectLst>
              </a:defRPr>
            </a:lvl1pPr>
          </a:lstStyle>
          <a:p>
            <a:r>
              <a:rPr lang="en-US" altLang="zh-CN" dirty="0"/>
              <a:t> </a:t>
            </a:r>
            <a:r>
              <a:rPr lang="zh-CN" altLang="en-US" dirty="0"/>
              <a:t>单击此处编辑母版标题样式</a:t>
            </a:r>
            <a:endParaRPr lang="en-US" dirty="0"/>
          </a:p>
        </p:txBody>
      </p:sp>
    </p:spTree>
    <p:extLst>
      <p:ext uri="{BB962C8B-B14F-4D97-AF65-F5344CB8AC3E}">
        <p14:creationId xmlns:p14="http://schemas.microsoft.com/office/powerpoint/2010/main" val="1361679500"/>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D30A59A3-D0D5-4685-9DF3-9FBE51A2A8D7}" type="datetime1">
              <a:rPr lang="zh-CN" altLang="en-US" smtClean="0"/>
              <a:t>2022/10/6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804599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0ADCF37-95A8-4487-A04A-0E8708DEF2D1}" type="datetime1">
              <a:rPr lang="zh-CN" altLang="en-US" smtClean="0"/>
              <a:t>2022/10/6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1918297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4B8A8D6-DE92-4700-AEC4-F76587B574CA}" type="datetime1">
              <a:rPr lang="zh-CN" altLang="en-US" smtClean="0"/>
              <a:t>2022/10/6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661034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E5772AF-D736-466B-83B6-796858980C36}" type="datetime1">
              <a:rPr lang="zh-CN" altLang="en-US" smtClean="0"/>
              <a:t>2022/10/6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2193876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zhengyue">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7"/>
            <a:ext cx="9143244" cy="6857433"/>
          </a:xfrm>
          <a:prstGeom prst="rect">
            <a:avLst/>
          </a:prstGeom>
        </p:spPr>
      </p:pic>
      <p:sp>
        <p:nvSpPr>
          <p:cNvPr id="5" name="矩形 4"/>
          <p:cNvSpPr/>
          <p:nvPr/>
        </p:nvSpPr>
        <p:spPr>
          <a:xfrm>
            <a:off x="4884265" y="4927290"/>
            <a:ext cx="2350323" cy="1107996"/>
          </a:xfrm>
          <a:prstGeom prst="rect">
            <a:avLst/>
          </a:prstGeom>
          <a:noFill/>
        </p:spPr>
        <p:txBody>
          <a:bodyPr wrap="none">
            <a:spAutoFit/>
          </a:bodyPr>
          <a:lstStyle/>
          <a:p>
            <a:pPr algn="ctr">
              <a:defRPr/>
            </a:pPr>
            <a:r>
              <a:rPr lang="zh-CN" altLang="en-US" sz="6600" b="1" dirty="0">
                <a:ln w="10541" cmpd="sng">
                  <a:solidFill>
                    <a:schemeClr val="accent1">
                      <a:shade val="88000"/>
                      <a:satMod val="110000"/>
                    </a:schemeClr>
                  </a:solidFill>
                  <a:prstDash val="solid"/>
                </a:ln>
                <a:solidFill>
                  <a:schemeClr val="bg1"/>
                </a:solidFill>
                <a:ea typeface="宋体" charset="-122"/>
                <a:cs typeface="+mn-cs"/>
              </a:rPr>
              <a:t>谢谢</a:t>
            </a:r>
            <a:r>
              <a:rPr lang="en-US" altLang="zh-CN" sz="6600" b="1" dirty="0">
                <a:ln w="10541" cmpd="sng">
                  <a:solidFill>
                    <a:schemeClr val="accent1">
                      <a:shade val="88000"/>
                      <a:satMod val="110000"/>
                    </a:schemeClr>
                  </a:solidFill>
                  <a:prstDash val="solid"/>
                </a:ln>
                <a:solidFill>
                  <a:schemeClr val="bg1"/>
                </a:solidFill>
                <a:ea typeface="宋体" charset="-122"/>
                <a:cs typeface="+mn-cs"/>
              </a:rPr>
              <a:t> !</a:t>
            </a:r>
            <a:endParaRPr lang="zh-CN" altLang="en-US" sz="6600" b="1" dirty="0">
              <a:ln w="10541" cmpd="sng">
                <a:solidFill>
                  <a:schemeClr val="accent1">
                    <a:shade val="88000"/>
                    <a:satMod val="110000"/>
                  </a:schemeClr>
                </a:solidFill>
                <a:prstDash val="solid"/>
              </a:ln>
              <a:solidFill>
                <a:schemeClr val="bg1"/>
              </a:solidFill>
              <a:ea typeface="宋体" charset="-122"/>
              <a:cs typeface="+mn-cs"/>
            </a:endParaRPr>
          </a:p>
        </p:txBody>
      </p:sp>
      <p:sp>
        <p:nvSpPr>
          <p:cNvPr id="8" name="文本框 7"/>
          <p:cNvSpPr txBox="1"/>
          <p:nvPr/>
        </p:nvSpPr>
        <p:spPr>
          <a:xfrm>
            <a:off x="3167894" y="688258"/>
            <a:ext cx="5783066" cy="3416320"/>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课件说明：</a:t>
            </a:r>
          </a:p>
          <a:p>
            <a:r>
              <a:rPr lang="en-US" altLang="zh-CN" dirty="0">
                <a:solidFill>
                  <a:schemeClr val="bg1"/>
                </a:solidFill>
                <a:latin typeface="微软雅黑" panose="020B0503020204020204" pitchFamily="34" charset="-122"/>
                <a:ea typeface="微软雅黑" panose="020B0503020204020204" pitchFamily="34" charset="-122"/>
              </a:rPr>
              <a:t>1</a:t>
            </a:r>
            <a:r>
              <a:rPr lang="zh-CN" altLang="en-US" dirty="0">
                <a:solidFill>
                  <a:schemeClr val="bg1"/>
                </a:solidFill>
                <a:latin typeface="微软雅黑" panose="020B0503020204020204" pitchFamily="34" charset="-122"/>
                <a:ea typeface="微软雅黑" panose="020B0503020204020204" pitchFamily="34" charset="-122"/>
              </a:rPr>
              <a:t>，本课件供教师、学生、读者免费使用；</a:t>
            </a:r>
          </a:p>
          <a:p>
            <a:r>
              <a:rPr lang="en-US" altLang="zh-CN" dirty="0">
                <a:solidFill>
                  <a:schemeClr val="bg1"/>
                </a:solidFill>
                <a:latin typeface="微软雅黑" panose="020B0503020204020204" pitchFamily="34" charset="-122"/>
                <a:ea typeface="微软雅黑" panose="020B0503020204020204" pitchFamily="34" charset="-122"/>
              </a:rPr>
              <a:t>2</a:t>
            </a:r>
            <a:r>
              <a:rPr lang="zh-CN" altLang="en-US" dirty="0">
                <a:solidFill>
                  <a:schemeClr val="bg1"/>
                </a:solidFill>
                <a:latin typeface="微软雅黑" panose="020B0503020204020204" pitchFamily="34" charset="-122"/>
                <a:ea typeface="微软雅黑" panose="020B0503020204020204" pitchFamily="34" charset="-122"/>
              </a:rPr>
              <a:t>，本课件采用</a:t>
            </a:r>
            <a:r>
              <a:rPr lang="en-US" altLang="zh-CN" dirty="0">
                <a:solidFill>
                  <a:schemeClr val="bg1"/>
                </a:solidFill>
                <a:latin typeface="微软雅黑" panose="020B0503020204020204" pitchFamily="34" charset="-122"/>
                <a:ea typeface="微软雅黑" panose="020B0503020204020204" pitchFamily="34" charset="-122"/>
              </a:rPr>
              <a:t>PowerPoint</a:t>
            </a:r>
            <a:r>
              <a:rPr lang="zh-CN" altLang="en-US" dirty="0">
                <a:solidFill>
                  <a:schemeClr val="bg1"/>
                </a:solidFill>
                <a:latin typeface="微软雅黑" panose="020B0503020204020204" pitchFamily="34" charset="-122"/>
                <a:ea typeface="微软雅黑" panose="020B0503020204020204" pitchFamily="34" charset="-122"/>
              </a:rPr>
              <a:t>格式，使用者可以根据需要自行增加、修改、删除（包括本页）；</a:t>
            </a:r>
          </a:p>
          <a:p>
            <a:r>
              <a:rPr lang="en-US" altLang="zh-CN" dirty="0">
                <a:solidFill>
                  <a:schemeClr val="bg1"/>
                </a:solidFill>
                <a:latin typeface="微软雅黑" panose="020B0503020204020204" pitchFamily="34" charset="-122"/>
                <a:ea typeface="微软雅黑" panose="020B0503020204020204" pitchFamily="34" charset="-122"/>
              </a:rPr>
              <a:t>3</a:t>
            </a:r>
            <a:r>
              <a:rPr lang="zh-CN" altLang="en-US" dirty="0">
                <a:solidFill>
                  <a:schemeClr val="bg1"/>
                </a:solidFill>
                <a:latin typeface="微软雅黑" panose="020B0503020204020204" pitchFamily="34" charset="-122"/>
                <a:ea typeface="微软雅黑" panose="020B0503020204020204" pitchFamily="34" charset="-122"/>
              </a:rPr>
              <a:t>，在各种场合下使用本课件时（例如在课堂），请说明本课件的来源及配套教材</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物联网导论</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第三版；</a:t>
            </a:r>
          </a:p>
          <a:p>
            <a:r>
              <a:rPr lang="en-US" altLang="zh-CN" dirty="0">
                <a:solidFill>
                  <a:schemeClr val="bg1"/>
                </a:solidFill>
                <a:latin typeface="微软雅黑" panose="020B0503020204020204" pitchFamily="34" charset="-122"/>
                <a:ea typeface="微软雅黑" panose="020B0503020204020204" pitchFamily="34" charset="-122"/>
              </a:rPr>
              <a:t>4</a:t>
            </a:r>
            <a:r>
              <a:rPr lang="zh-CN" altLang="en-US" dirty="0">
                <a:solidFill>
                  <a:schemeClr val="bg1"/>
                </a:solidFill>
                <a:latin typeface="微软雅黑" panose="020B0503020204020204" pitchFamily="34" charset="-122"/>
                <a:ea typeface="微软雅黑" panose="020B0503020204020204" pitchFamily="34" charset="-122"/>
              </a:rPr>
              <a:t>，除了本书的作者，本课件的贡献者还包括清华大学杨铮老师，研究生郑月、王常旭、熊曦、钱堃、吴陈沭，香港科技大学研究生周子慕；</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dirty="0">
                <a:solidFill>
                  <a:schemeClr val="bg1"/>
                </a:solidFill>
                <a:latin typeface="微软雅黑" panose="020B0503020204020204" pitchFamily="34" charset="-122"/>
                <a:ea typeface="微软雅黑" panose="020B0503020204020204" pitchFamily="34" charset="-122"/>
              </a:rPr>
              <a:t>5</a:t>
            </a:r>
            <a:r>
              <a:rPr lang="zh-CN" altLang="en-US" dirty="0">
                <a:solidFill>
                  <a:schemeClr val="bg1"/>
                </a:solidFill>
                <a:latin typeface="微软雅黑" panose="020B0503020204020204" pitchFamily="34" charset="-122"/>
                <a:ea typeface="微软雅黑" panose="020B0503020204020204" pitchFamily="34" charset="-122"/>
              </a:rPr>
              <a:t>，欢迎本课件使用者将意见、建议、以及对本课件的改进发送到</a:t>
            </a:r>
            <a:r>
              <a:rPr lang="en-US" altLang="zh-CN" dirty="0">
                <a:solidFill>
                  <a:schemeClr val="bg1"/>
                </a:solidFill>
                <a:latin typeface="微软雅黑" panose="020B0503020204020204" pitchFamily="34" charset="-122"/>
                <a:ea typeface="微软雅黑" panose="020B0503020204020204" pitchFamily="34" charset="-122"/>
              </a:rPr>
              <a:t>iot.textbook@gmail.com</a:t>
            </a:r>
            <a:r>
              <a:rPr lang="zh-CN" altLang="en-US" dirty="0">
                <a:solidFill>
                  <a:schemeClr val="bg1"/>
                </a:solidFill>
                <a:latin typeface="微软雅黑" panose="020B0503020204020204" pitchFamily="34" charset="-122"/>
                <a:ea typeface="微软雅黑" panose="020B0503020204020204" pitchFamily="34" charset="-122"/>
              </a:rPr>
              <a:t>。</a:t>
            </a:r>
          </a:p>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50398" y="4280959"/>
            <a:ext cx="2717496" cy="646331"/>
          </a:xfrm>
          <a:prstGeom prst="rect">
            <a:avLst/>
          </a:prstGeom>
          <a:noFill/>
        </p:spPr>
        <p:txBody>
          <a:bodyPr wrap="square" rtlCol="0">
            <a:spAutoFit/>
          </a:bodyPr>
          <a:lstStyle/>
          <a:p>
            <a:pPr algn="ctr"/>
            <a:r>
              <a:rPr lang="zh-CN" altLang="en-US" baseline="0" dirty="0">
                <a:solidFill>
                  <a:schemeClr val="bg1"/>
                </a:solidFill>
                <a:latin typeface="微软雅黑" panose="020B0503020204020204" pitchFamily="34" charset="-122"/>
                <a:ea typeface="微软雅黑" panose="020B0503020204020204" pitchFamily="34" charset="-122"/>
              </a:rPr>
              <a:t>物联网导论（第三版）</a:t>
            </a:r>
            <a:endParaRPr lang="en-US" altLang="zh-CN" baseline="0" dirty="0">
              <a:solidFill>
                <a:schemeClr val="bg1"/>
              </a:solidFill>
              <a:latin typeface="微软雅黑" panose="020B0503020204020204" pitchFamily="34" charset="-122"/>
              <a:ea typeface="微软雅黑" panose="020B0503020204020204" pitchFamily="34" charset="-122"/>
            </a:endParaRPr>
          </a:p>
          <a:p>
            <a:pPr algn="ctr"/>
            <a:r>
              <a:rPr lang="zh-CN" altLang="en-US" baseline="0" dirty="0">
                <a:solidFill>
                  <a:schemeClr val="bg1"/>
                </a:solidFill>
                <a:latin typeface="微软雅黑" panose="020B0503020204020204" pitchFamily="34" charset="-122"/>
                <a:ea typeface="微软雅黑" panose="020B0503020204020204" pitchFamily="34" charset="-122"/>
              </a:rPr>
              <a:t>刘云浩 编著</a:t>
            </a:r>
          </a:p>
        </p:txBody>
      </p:sp>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51472" r="17241"/>
          <a:stretch/>
        </p:blipFill>
        <p:spPr>
          <a:xfrm>
            <a:off x="419100" y="688258"/>
            <a:ext cx="2697480" cy="3225065"/>
          </a:xfrm>
          <a:prstGeom prst="rect">
            <a:avLst/>
          </a:prstGeom>
        </p:spPr>
      </p:pic>
    </p:spTree>
    <p:extLst>
      <p:ext uri="{BB962C8B-B14F-4D97-AF65-F5344CB8AC3E}">
        <p14:creationId xmlns:p14="http://schemas.microsoft.com/office/powerpoint/2010/main" val="231184175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201486-5497-4331-98D7-82ADB148CFC4}" type="datetime1">
              <a:rPr lang="zh-CN" altLang="en-US" smtClean="0"/>
              <a:t>2022/10/6</a:t>
            </a:fld>
            <a:endParaRPr lang="zh-CN" altLang="en-US" dirty="0"/>
          </a:p>
        </p:txBody>
      </p:sp>
      <p:sp>
        <p:nvSpPr>
          <p:cNvPr id="3" name="Footer Placeholder 2"/>
          <p:cNvSpPr>
            <a:spLocks noGrp="1"/>
          </p:cNvSpPr>
          <p:nvPr>
            <p:ph type="ftr" sz="quarter" idx="11"/>
          </p:nvPr>
        </p:nvSpPr>
        <p:spPr/>
        <p:txBody>
          <a:bodyPr/>
          <a:lstStyle/>
          <a:p>
            <a:endParaRPr lang="zh-CN" altLang="en-US" dirty="0"/>
          </a:p>
        </p:txBody>
      </p:sp>
      <p:sp>
        <p:nvSpPr>
          <p:cNvPr id="4" name="Slide Number Placeholder 3"/>
          <p:cNvSpPr>
            <a:spLocks noGrp="1"/>
          </p:cNvSpPr>
          <p:nvPr>
            <p:ph type="sldNum" sz="quarter" idx="12"/>
          </p:nvPr>
        </p:nvSpPr>
        <p:spPr/>
        <p:txBody>
          <a:bodyPr/>
          <a:lstStyle/>
          <a:p>
            <a:fld id="{0503CE10-F9D3-4072-A615-6A95AA0B7B65}" type="slidenum">
              <a:rPr lang="zh-CN" altLang="en-US" smtClean="0"/>
              <a:t>‹#›</a:t>
            </a:fld>
            <a:endParaRPr lang="zh-CN" altLang="en-US" dirty="0"/>
          </a:p>
        </p:txBody>
      </p:sp>
    </p:spTree>
    <p:extLst>
      <p:ext uri="{BB962C8B-B14F-4D97-AF65-F5344CB8AC3E}">
        <p14:creationId xmlns:p14="http://schemas.microsoft.com/office/powerpoint/2010/main" val="94477966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3C2881E-3D2B-4151-ADBD-1A4FE6251212}" type="datetime1">
              <a:rPr lang="zh-CN" altLang="en-US" smtClean="0"/>
              <a:t>2022/10/6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1854115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201486-5497-4331-98D7-82ADB148CFC4}" type="datetime1">
              <a:rPr lang="zh-CN" altLang="en-US" smtClean="0"/>
              <a:t>2022/10/6</a:t>
            </a:fld>
            <a:endParaRPr lang="zh-CN" alt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03CE10-F9D3-4072-A615-6A95AA0B7B65}" type="slidenum">
              <a:rPr lang="zh-CN" altLang="en-US" smtClean="0"/>
              <a:t>‹#›</a:t>
            </a:fld>
            <a:endParaRPr lang="zh-CN" altLang="en-US" dirty="0"/>
          </a:p>
        </p:txBody>
      </p:sp>
    </p:spTree>
    <p:extLst>
      <p:ext uri="{BB962C8B-B14F-4D97-AF65-F5344CB8AC3E}">
        <p14:creationId xmlns:p14="http://schemas.microsoft.com/office/powerpoint/2010/main" val="720137759"/>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691"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img.ddvip.com/2008_01/1201452885_ddvip_6468.jpg" TargetMode="Externa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5</a:t>
            </a:r>
            <a:r>
              <a:rPr lang="zh-CN" altLang="en-US" dirty="0"/>
              <a:t>章 互联网与移动互联网</a:t>
            </a:r>
          </a:p>
        </p:txBody>
      </p:sp>
      <p:sp>
        <p:nvSpPr>
          <p:cNvPr id="3" name="内容占位符 2"/>
          <p:cNvSpPr>
            <a:spLocks noGrp="1"/>
          </p:cNvSpPr>
          <p:nvPr>
            <p:ph sz="quarter" idx="13"/>
          </p:nvPr>
        </p:nvSpPr>
        <p:spPr/>
        <p:txBody>
          <a:bodyPr>
            <a:normAutofit/>
          </a:bodyPr>
          <a:lstStyle/>
          <a:p>
            <a:endParaRPr lang="zh-CN" altLang="en-US" dirty="0"/>
          </a:p>
        </p:txBody>
      </p:sp>
    </p:spTree>
    <p:extLst>
      <p:ext uri="{BB962C8B-B14F-4D97-AF65-F5344CB8AC3E}">
        <p14:creationId xmlns:p14="http://schemas.microsoft.com/office/powerpoint/2010/main" val="3545240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650" y="1792289"/>
            <a:ext cx="7626350" cy="4351338"/>
          </a:xfrm>
        </p:spPr>
        <p:txBody>
          <a:bodyPr>
            <a:normAutofit/>
          </a:bodyPr>
          <a:lstStyle/>
          <a:p>
            <a:r>
              <a:rPr lang="en-US" dirty="0"/>
              <a:t>20</a:t>
            </a:r>
            <a:r>
              <a:rPr lang="zh-CN" altLang="en-US" dirty="0"/>
              <a:t>世纪</a:t>
            </a:r>
            <a:r>
              <a:rPr lang="en-US" dirty="0"/>
              <a:t>80</a:t>
            </a:r>
            <a:r>
              <a:rPr lang="zh-CN" altLang="en-US" dirty="0"/>
              <a:t>年代至今：</a:t>
            </a:r>
            <a:r>
              <a:rPr lang="zh-CN" altLang="en-US" dirty="0">
                <a:solidFill>
                  <a:srgbClr val="C00000"/>
                </a:solidFill>
              </a:rPr>
              <a:t>互联网的扩张与爆炸</a:t>
            </a:r>
            <a:endParaRPr lang="en-US" dirty="0">
              <a:solidFill>
                <a:srgbClr val="C00000"/>
              </a:solidFill>
            </a:endParaRPr>
          </a:p>
          <a:p>
            <a:r>
              <a:rPr lang="zh-CN" altLang="en-US" dirty="0"/>
              <a:t>越来越多的终端接入了互联网中，电子邮件和文件共享服务被广泛地使用。</a:t>
            </a:r>
            <a:endParaRPr lang="en-US" altLang="zh-CN" dirty="0"/>
          </a:p>
          <a:p>
            <a:r>
              <a:rPr lang="en-US" dirty="0"/>
              <a:t>TCP/IP</a:t>
            </a:r>
            <a:r>
              <a:rPr lang="zh-CN" altLang="en-US" dirty="0"/>
              <a:t>在</a:t>
            </a:r>
            <a:r>
              <a:rPr lang="en-US" dirty="0"/>
              <a:t>1983</a:t>
            </a:r>
            <a:r>
              <a:rPr lang="zh-CN" altLang="en-US" dirty="0"/>
              <a:t>年</a:t>
            </a:r>
            <a:r>
              <a:rPr lang="en-US" dirty="0"/>
              <a:t>1</a:t>
            </a:r>
            <a:r>
              <a:rPr lang="zh-CN" altLang="en-US" dirty="0"/>
              <a:t>月</a:t>
            </a:r>
            <a:r>
              <a:rPr lang="en-US" dirty="0"/>
              <a:t>1</a:t>
            </a:r>
            <a:r>
              <a:rPr lang="zh-CN" altLang="en-US" dirty="0"/>
              <a:t>日正式取代</a:t>
            </a:r>
            <a:r>
              <a:rPr lang="en-US" dirty="0"/>
              <a:t>NCP</a:t>
            </a:r>
            <a:r>
              <a:rPr lang="zh-CN" altLang="en-US" dirty="0"/>
              <a:t>作为新的终端标准。</a:t>
            </a:r>
            <a:endParaRPr lang="en-US" altLang="zh-CN" dirty="0"/>
          </a:p>
          <a:p>
            <a:r>
              <a:rPr lang="en-US" dirty="0"/>
              <a:t>1987</a:t>
            </a:r>
            <a:r>
              <a:rPr lang="zh-CN" altLang="en-US" dirty="0"/>
              <a:t>年，我国建立了首个与外界互联网的连接，并成功发送了首封电子邮件。</a:t>
            </a:r>
            <a:endParaRPr lang="en-US" altLang="zh-CN" dirty="0"/>
          </a:p>
          <a:p>
            <a:r>
              <a:rPr lang="en-US" dirty="0"/>
              <a:t>90</a:t>
            </a:r>
            <a:r>
              <a:rPr lang="zh-CN" altLang="en-US" dirty="0"/>
              <a:t>年代末以来，随着中国互联网运营商宽带价格和互联网终端价格的下降，我国互联网用户呈爆炸式增长。目前我国的互联网用户占总人口比率已达到约</a:t>
            </a:r>
            <a:r>
              <a:rPr lang="en-US" dirty="0"/>
              <a:t>50%</a:t>
            </a:r>
            <a:r>
              <a:rPr lang="zh-CN" altLang="en-US" dirty="0"/>
              <a:t>。</a:t>
            </a:r>
            <a:endParaRPr lang="en-US" dirty="0"/>
          </a:p>
        </p:txBody>
      </p:sp>
      <p:sp>
        <p:nvSpPr>
          <p:cNvPr id="3" name="灯片编号占位符 2"/>
          <p:cNvSpPr>
            <a:spLocks noGrp="1"/>
          </p:cNvSpPr>
          <p:nvPr>
            <p:ph type="sldNum" sz="quarter" idx="12"/>
          </p:nvPr>
        </p:nvSpPr>
        <p:spPr/>
        <p:txBody>
          <a:bodyPr/>
          <a:lstStyle/>
          <a:p>
            <a:fld id="{0503CE10-F9D3-4072-A615-6A95AA0B7B65}" type="slidenum">
              <a:rPr lang="zh-CN" altLang="en-US" smtClean="0"/>
              <a:t>10</a:t>
            </a:fld>
            <a:endParaRPr lang="zh-CN" altLang="en-US" dirty="0"/>
          </a:p>
        </p:txBody>
      </p:sp>
      <p:sp>
        <p:nvSpPr>
          <p:cNvPr id="4" name="标题 3"/>
          <p:cNvSpPr>
            <a:spLocks noGrp="1"/>
          </p:cNvSpPr>
          <p:nvPr>
            <p:ph type="title"/>
          </p:nvPr>
        </p:nvSpPr>
        <p:spPr/>
        <p:txBody>
          <a:bodyPr/>
          <a:lstStyle/>
          <a:p>
            <a:r>
              <a:rPr lang="zh-CN" altLang="en-US" dirty="0"/>
              <a:t>互联网的发展历程（续）</a:t>
            </a:r>
            <a:endParaRPr lang="en-US" dirty="0"/>
          </a:p>
        </p:txBody>
      </p:sp>
    </p:spTree>
    <p:extLst>
      <p:ext uri="{BB962C8B-B14F-4D97-AF65-F5344CB8AC3E}">
        <p14:creationId xmlns:p14="http://schemas.microsoft.com/office/powerpoint/2010/main" val="339705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endParaRPr lang="zh-CN" altLang="en-US"/>
          </a:p>
        </p:txBody>
      </p:sp>
      <p:sp>
        <p:nvSpPr>
          <p:cNvPr id="3" name="灯片编号占位符 2"/>
          <p:cNvSpPr>
            <a:spLocks noGrp="1"/>
          </p:cNvSpPr>
          <p:nvPr>
            <p:ph type="sldNum" sz="quarter" idx="12"/>
          </p:nvPr>
        </p:nvSpPr>
        <p:spPr/>
        <p:txBody>
          <a:bodyPr/>
          <a:lstStyle/>
          <a:p>
            <a:fld id="{0503CE10-F9D3-4072-A615-6A95AA0B7B65}" type="slidenum">
              <a:rPr lang="zh-CN" altLang="en-US" smtClean="0"/>
              <a:t>11</a:t>
            </a:fld>
            <a:endParaRPr lang="zh-CN" altLang="en-US" dirty="0"/>
          </a:p>
        </p:txBody>
      </p:sp>
      <p:sp>
        <p:nvSpPr>
          <p:cNvPr id="4" name="标题 3"/>
          <p:cNvSpPr>
            <a:spLocks noGrp="1"/>
          </p:cNvSpPr>
          <p:nvPr>
            <p:ph type="title"/>
          </p:nvPr>
        </p:nvSpPr>
        <p:spPr/>
        <p:txBody>
          <a:bodyPr/>
          <a:lstStyle/>
          <a:p>
            <a:r>
              <a:rPr lang="zh-CN" altLang="en-US" dirty="0"/>
              <a:t>互联网的发展历程（续）</a:t>
            </a:r>
            <a:endParaRPr lang="en-US" dirty="0"/>
          </a:p>
        </p:txBody>
      </p:sp>
      <p:pic>
        <p:nvPicPr>
          <p:cNvPr id="1026" name="Picture 2" descr="0501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2500" y="1512806"/>
            <a:ext cx="7239000" cy="49769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6929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en-US" altLang="zh-CN" dirty="0">
                <a:solidFill>
                  <a:schemeClr val="tx1">
                    <a:lumMod val="95000"/>
                    <a:lumOff val="5000"/>
                  </a:schemeClr>
                </a:solidFill>
              </a:rPr>
              <a:t>5.1 </a:t>
            </a:r>
            <a:r>
              <a:rPr kumimoji="1" lang="zh-CN" altLang="en-US" dirty="0">
                <a:solidFill>
                  <a:schemeClr val="tx1">
                    <a:lumMod val="95000"/>
                    <a:lumOff val="5000"/>
                  </a:schemeClr>
                </a:solidFill>
              </a:rPr>
              <a:t>互联网</a:t>
            </a:r>
            <a:endParaRPr kumimoji="1" lang="en-US" altLang="zh-CN" dirty="0">
              <a:solidFill>
                <a:schemeClr val="tx1">
                  <a:lumMod val="95000"/>
                  <a:lumOff val="5000"/>
                </a:schemeClr>
              </a:solidFill>
            </a:endParaRPr>
          </a:p>
          <a:p>
            <a:pPr lvl="1"/>
            <a:endParaRPr kumimoji="1" lang="en-US" altLang="zh-CN" dirty="0"/>
          </a:p>
          <a:p>
            <a:r>
              <a:rPr kumimoji="1" lang="en-US" altLang="zh-CN" sz="2800" dirty="0">
                <a:solidFill>
                  <a:srgbClr val="BB0000"/>
                </a:solidFill>
              </a:rPr>
              <a:t>5.2 </a:t>
            </a:r>
            <a:r>
              <a:rPr kumimoji="1" lang="zh-CN" altLang="en-US" sz="2800" dirty="0">
                <a:solidFill>
                  <a:srgbClr val="BB0000"/>
                </a:solidFill>
              </a:rPr>
              <a:t>移动互联网</a:t>
            </a:r>
            <a:endParaRPr kumimoji="1" lang="en-US" altLang="zh-CN" sz="2800" dirty="0">
              <a:solidFill>
                <a:srgbClr val="BB0000"/>
              </a:solidFill>
            </a:endParaRPr>
          </a:p>
          <a:p>
            <a:pPr marL="457200" lvl="1" indent="0">
              <a:buNone/>
            </a:pPr>
            <a:endParaRPr kumimoji="1" lang="en-US" altLang="zh-CN" dirty="0"/>
          </a:p>
          <a:p>
            <a:r>
              <a:rPr kumimoji="1" lang="en-US" altLang="zh-CN" dirty="0"/>
              <a:t>5.3 </a:t>
            </a:r>
            <a:r>
              <a:rPr kumimoji="1" lang="zh-CN" altLang="en-US" dirty="0"/>
              <a:t>总结</a:t>
            </a: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12</a:t>
            </a:fld>
            <a:endParaRPr lang="zh-CN" altLang="en-US" dirty="0"/>
          </a:p>
        </p:txBody>
      </p:sp>
      <p:sp>
        <p:nvSpPr>
          <p:cNvPr id="4" name="标题 3"/>
          <p:cNvSpPr>
            <a:spLocks noGrp="1"/>
          </p:cNvSpPr>
          <p:nvPr>
            <p:ph type="title"/>
          </p:nvPr>
        </p:nvSpPr>
        <p:spPr/>
        <p:txBody>
          <a:bodyPr/>
          <a:lstStyle/>
          <a:p>
            <a:r>
              <a:rPr kumimoji="1" lang="zh-CN" altLang="en-US" dirty="0"/>
              <a:t>本章内容</a:t>
            </a:r>
          </a:p>
        </p:txBody>
      </p:sp>
    </p:spTree>
    <p:extLst>
      <p:ext uri="{BB962C8B-B14F-4D97-AF65-F5344CB8AC3E}">
        <p14:creationId xmlns:p14="http://schemas.microsoft.com/office/powerpoint/2010/main" val="4022799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0502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58982" y="3005621"/>
            <a:ext cx="5660892" cy="38523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内容占位符 1"/>
          <p:cNvSpPr>
            <a:spLocks noGrp="1"/>
          </p:cNvSpPr>
          <p:nvPr>
            <p:ph idx="1"/>
          </p:nvPr>
        </p:nvSpPr>
        <p:spPr>
          <a:xfrm>
            <a:off x="628650" y="1499054"/>
            <a:ext cx="7886700" cy="4351338"/>
          </a:xfrm>
        </p:spPr>
        <p:txBody>
          <a:bodyPr/>
          <a:lstStyle/>
          <a:p>
            <a:r>
              <a:rPr lang="zh-CN" altLang="en-US" dirty="0"/>
              <a:t>截至</a:t>
            </a:r>
            <a:r>
              <a:rPr lang="en-US" dirty="0"/>
              <a:t>2015</a:t>
            </a:r>
            <a:r>
              <a:rPr lang="zh-CN" altLang="en-US" dirty="0"/>
              <a:t>年年底，中国的手机用户数量已突破</a:t>
            </a:r>
            <a:r>
              <a:rPr lang="en-US" dirty="0"/>
              <a:t>13</a:t>
            </a:r>
            <a:r>
              <a:rPr lang="zh-CN" altLang="en-US" dirty="0"/>
              <a:t>亿，相当于中国</a:t>
            </a:r>
            <a:r>
              <a:rPr lang="en-US" dirty="0"/>
              <a:t>90%</a:t>
            </a:r>
            <a:r>
              <a:rPr lang="zh-CN" altLang="en-US" dirty="0"/>
              <a:t>的人都在使用手机。</a:t>
            </a:r>
            <a:endParaRPr lang="en-US" altLang="zh-CN" dirty="0"/>
          </a:p>
          <a:p>
            <a:r>
              <a:rPr lang="zh-CN" altLang="en-US" dirty="0"/>
              <a:t>完整的物联网系统由前端信息生成、中间传输网络以及后端的应用平台构成。移动通信网络，将成为物联网终端“全面、随时、随地”传输信息的有效平台。</a:t>
            </a:r>
            <a:endParaRPr lang="en-US" altLang="zh-CN" dirty="0"/>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13</a:t>
            </a:fld>
            <a:endParaRPr lang="zh-CN" altLang="en-US" dirty="0"/>
          </a:p>
        </p:txBody>
      </p:sp>
      <p:sp>
        <p:nvSpPr>
          <p:cNvPr id="4" name="标题 3"/>
          <p:cNvSpPr>
            <a:spLocks noGrp="1"/>
          </p:cNvSpPr>
          <p:nvPr>
            <p:ph type="title"/>
          </p:nvPr>
        </p:nvSpPr>
        <p:spPr/>
        <p:txBody>
          <a:bodyPr/>
          <a:lstStyle/>
          <a:p>
            <a:r>
              <a:rPr kumimoji="1" lang="zh-CN" altLang="en-US" dirty="0"/>
              <a:t>概论：移动通信的时代</a:t>
            </a:r>
          </a:p>
        </p:txBody>
      </p:sp>
    </p:spTree>
    <p:extLst>
      <p:ext uri="{BB962C8B-B14F-4D97-AF65-F5344CB8AC3E}">
        <p14:creationId xmlns:p14="http://schemas.microsoft.com/office/powerpoint/2010/main" val="3490598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2000" dirty="0"/>
              <a:t>20</a:t>
            </a:r>
            <a:r>
              <a:rPr lang="zh-CN" altLang="en-US" sz="2000" dirty="0"/>
              <a:t>世纪</a:t>
            </a:r>
            <a:r>
              <a:rPr lang="en-US" altLang="zh-CN" sz="2000" dirty="0"/>
              <a:t>20</a:t>
            </a:r>
            <a:r>
              <a:rPr lang="zh-CN" altLang="en-US" sz="2000" dirty="0"/>
              <a:t>年代到</a:t>
            </a:r>
            <a:r>
              <a:rPr lang="en-US" altLang="zh-CN" sz="2000" dirty="0"/>
              <a:t>40</a:t>
            </a:r>
            <a:r>
              <a:rPr lang="zh-CN" altLang="en-US" sz="2000" dirty="0"/>
              <a:t>年代为模拟语音的早期发展阶段。</a:t>
            </a:r>
            <a:endParaRPr lang="en-US" altLang="zh-CN" sz="2000" dirty="0"/>
          </a:p>
          <a:p>
            <a:r>
              <a:rPr lang="en-US" altLang="zh-CN" sz="2000" dirty="0"/>
              <a:t>1928</a:t>
            </a:r>
            <a:r>
              <a:rPr lang="zh-CN" altLang="en-US" sz="2000" dirty="0"/>
              <a:t>年，美国普度大学（</a:t>
            </a:r>
            <a:r>
              <a:rPr lang="en-US" altLang="zh-CN" sz="2000" dirty="0"/>
              <a:t>Purdue University</a:t>
            </a:r>
            <a:r>
              <a:rPr lang="zh-CN" altLang="en-US" sz="2000" dirty="0"/>
              <a:t>）的学生发明了超外差式无线电接收机，建立了世界上第一个移动通信系统（车载无线电系统）。工作频率为</a:t>
            </a:r>
            <a:r>
              <a:rPr lang="en-US" altLang="zh-CN" sz="2000" dirty="0"/>
              <a:t>2MHz</a:t>
            </a:r>
            <a:r>
              <a:rPr lang="zh-CN" altLang="en-US" sz="2000" dirty="0"/>
              <a:t>，在</a:t>
            </a:r>
            <a:r>
              <a:rPr lang="en-US" altLang="zh-CN" sz="2000" dirty="0"/>
              <a:t>40</a:t>
            </a:r>
            <a:r>
              <a:rPr lang="zh-CN" altLang="en-US" sz="2000" dirty="0"/>
              <a:t>年代才被提高到了</a:t>
            </a:r>
            <a:r>
              <a:rPr lang="en-US" altLang="zh-CN" sz="2000" dirty="0"/>
              <a:t>30-40MHz</a:t>
            </a:r>
            <a:r>
              <a:rPr lang="zh-CN" altLang="en-US" sz="2000" dirty="0"/>
              <a:t>。</a:t>
            </a:r>
            <a:endParaRPr lang="en-US" altLang="zh-CN" sz="2000" dirty="0"/>
          </a:p>
          <a:p>
            <a:r>
              <a:rPr lang="en-US" altLang="zh-CN" sz="2000" dirty="0"/>
              <a:t>1946</a:t>
            </a:r>
            <a:r>
              <a:rPr lang="zh-CN" altLang="en-US" sz="2000" dirty="0"/>
              <a:t>年，贝尔系统在圣路易斯建立起了第一个可用于汽车的电话系统。</a:t>
            </a:r>
          </a:p>
          <a:p>
            <a:r>
              <a:rPr lang="zh-CN" altLang="en-US" sz="2000" dirty="0"/>
              <a:t>西德、法国和英国分别于</a:t>
            </a:r>
            <a:r>
              <a:rPr lang="en-US" altLang="zh-CN" sz="2000" dirty="0"/>
              <a:t>1950</a:t>
            </a:r>
            <a:r>
              <a:rPr lang="zh-CN" altLang="en-US" sz="2000" dirty="0"/>
              <a:t>年、</a:t>
            </a:r>
            <a:r>
              <a:rPr lang="en-US" altLang="zh-CN" sz="2000" dirty="0"/>
              <a:t>1956</a:t>
            </a:r>
            <a:r>
              <a:rPr lang="zh-CN" altLang="en-US" sz="2000" dirty="0"/>
              <a:t>年和</a:t>
            </a:r>
            <a:r>
              <a:rPr lang="en-US" altLang="zh-CN" sz="2000" dirty="0"/>
              <a:t>1959</a:t>
            </a:r>
            <a:r>
              <a:rPr lang="zh-CN" altLang="en-US" sz="2000" dirty="0"/>
              <a:t>年完成了公用移动电话系统的研制。</a:t>
            </a:r>
          </a:p>
          <a:p>
            <a:endParaRPr kumimoji="1" lang="zh-CN" altLang="en-US" sz="2000" dirty="0"/>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14</a:t>
            </a:fld>
            <a:endParaRPr lang="zh-CN" altLang="en-US" dirty="0"/>
          </a:p>
        </p:txBody>
      </p:sp>
      <p:sp>
        <p:nvSpPr>
          <p:cNvPr id="4" name="标题 3"/>
          <p:cNvSpPr>
            <a:spLocks noGrp="1"/>
          </p:cNvSpPr>
          <p:nvPr>
            <p:ph type="title"/>
          </p:nvPr>
        </p:nvSpPr>
        <p:spPr/>
        <p:txBody>
          <a:bodyPr/>
          <a:lstStyle/>
          <a:p>
            <a:r>
              <a:rPr kumimoji="1" lang="zh-CN" altLang="en-US" dirty="0"/>
              <a:t>第一代移动通信：模拟语音</a:t>
            </a:r>
          </a:p>
        </p:txBody>
      </p:sp>
      <p:pic>
        <p:nvPicPr>
          <p:cNvPr id="5" name="图片 3" descr="图片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5220" y="4500365"/>
            <a:ext cx="3281743" cy="23576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图片 4" descr="图片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78459" y="4345512"/>
            <a:ext cx="2145026" cy="2589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2827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lang="en-US" altLang="zh-CN" dirty="0"/>
              <a:t>20</a:t>
            </a:r>
            <a:r>
              <a:rPr lang="zh-CN" altLang="en-US" dirty="0"/>
              <a:t>世纪</a:t>
            </a:r>
            <a:r>
              <a:rPr lang="en-US" altLang="zh-CN" dirty="0"/>
              <a:t>60</a:t>
            </a:r>
            <a:r>
              <a:rPr lang="zh-CN" altLang="en-US" dirty="0"/>
              <a:t>年代，美国开始使用中小容量的改进</a:t>
            </a:r>
            <a:r>
              <a:rPr lang="zh-CN" altLang="en-US" u="sng" dirty="0"/>
              <a:t>移动电话系统</a:t>
            </a:r>
            <a:r>
              <a:rPr lang="en-US" altLang="zh-CN" u="sng" dirty="0"/>
              <a:t>IMTS</a:t>
            </a:r>
            <a:r>
              <a:rPr lang="zh-CN" altLang="en-US" dirty="0"/>
              <a:t>。</a:t>
            </a:r>
            <a:endParaRPr lang="en-US" altLang="zh-CN" dirty="0"/>
          </a:p>
          <a:p>
            <a:pPr lvl="1"/>
            <a:r>
              <a:rPr lang="en-US" altLang="zh-CN" dirty="0"/>
              <a:t>IMTS</a:t>
            </a:r>
            <a:r>
              <a:rPr lang="zh-CN" altLang="en-US" dirty="0"/>
              <a:t>有两个频率分别用于接收和发送功能。</a:t>
            </a:r>
            <a:endParaRPr lang="en-US" altLang="zh-CN" dirty="0"/>
          </a:p>
          <a:p>
            <a:pPr lvl="1"/>
            <a:r>
              <a:rPr lang="en-US" altLang="zh-CN" dirty="0"/>
              <a:t>IMTS</a:t>
            </a:r>
            <a:r>
              <a:rPr lang="zh-CN" altLang="en-US" dirty="0"/>
              <a:t>支持</a:t>
            </a:r>
            <a:r>
              <a:rPr lang="en-US" altLang="zh-CN" dirty="0"/>
              <a:t>23</a:t>
            </a:r>
            <a:r>
              <a:rPr lang="zh-CN" altLang="en-US" dirty="0"/>
              <a:t>个信道，频率范围为</a:t>
            </a:r>
            <a:r>
              <a:rPr lang="en-US" altLang="zh-CN" dirty="0"/>
              <a:t>150</a:t>
            </a:r>
            <a:r>
              <a:rPr lang="zh-CN" altLang="en-US" dirty="0"/>
              <a:t>～</a:t>
            </a:r>
            <a:r>
              <a:rPr lang="en-US" altLang="zh-CN" dirty="0"/>
              <a:t>450MHz</a:t>
            </a:r>
            <a:r>
              <a:rPr lang="zh-CN" altLang="en-US" dirty="0"/>
              <a:t>。</a:t>
            </a:r>
            <a:endParaRPr lang="en-US" altLang="zh-CN" dirty="0"/>
          </a:p>
          <a:p>
            <a:pPr lvl="1"/>
            <a:endParaRPr lang="zh-CN" altLang="en-US" dirty="0"/>
          </a:p>
          <a:p>
            <a:r>
              <a:rPr lang="zh-CN" altLang="en-US" dirty="0"/>
              <a:t>在一个大区域中只用一个基站覆盖的设计被成为</a:t>
            </a:r>
            <a:r>
              <a:rPr lang="zh-CN" altLang="en-US" u="sng" dirty="0"/>
              <a:t>大区制</a:t>
            </a:r>
            <a:r>
              <a:rPr lang="zh-CN" altLang="en-US" dirty="0"/>
              <a:t>。</a:t>
            </a:r>
            <a:endParaRPr lang="en-US" altLang="zh-CN" dirty="0"/>
          </a:p>
          <a:p>
            <a:r>
              <a:rPr lang="zh-CN" altLang="en-US" dirty="0"/>
              <a:t>大区制有以下特点：</a:t>
            </a:r>
            <a:endParaRPr lang="en-US" altLang="zh-CN" dirty="0"/>
          </a:p>
          <a:p>
            <a:pPr lvl="1"/>
            <a:r>
              <a:rPr lang="zh-CN" altLang="en-US" dirty="0"/>
              <a:t>基站覆盖面积大</a:t>
            </a:r>
            <a:endParaRPr lang="en-US" altLang="zh-CN" dirty="0"/>
          </a:p>
          <a:p>
            <a:pPr lvl="1"/>
            <a:r>
              <a:rPr lang="zh-CN" altLang="en-US" dirty="0"/>
              <a:t>发射功率大</a:t>
            </a:r>
            <a:endParaRPr lang="en-US" altLang="zh-CN" dirty="0"/>
          </a:p>
          <a:p>
            <a:pPr lvl="1"/>
            <a:r>
              <a:rPr lang="zh-CN" altLang="en-US" dirty="0"/>
              <a:t>可用频率带宽有限，系统容量小</a:t>
            </a:r>
            <a:endParaRPr lang="en-US" altLang="zh-CN" dirty="0"/>
          </a:p>
          <a:p>
            <a:pPr lvl="1"/>
            <a:r>
              <a:rPr lang="zh-CN" altLang="en-US" dirty="0"/>
              <a:t>适用于专业网，不适合商用</a:t>
            </a:r>
          </a:p>
          <a:p>
            <a:endParaRPr kumimoji="1" lang="zh-CN" altLang="en-US" dirty="0"/>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15</a:t>
            </a:fld>
            <a:endParaRPr lang="zh-CN" altLang="en-US" dirty="0"/>
          </a:p>
        </p:txBody>
      </p:sp>
      <p:sp>
        <p:nvSpPr>
          <p:cNvPr id="4" name="标题 3"/>
          <p:cNvSpPr>
            <a:spLocks noGrp="1"/>
          </p:cNvSpPr>
          <p:nvPr>
            <p:ph type="title"/>
          </p:nvPr>
        </p:nvSpPr>
        <p:spPr/>
        <p:txBody>
          <a:bodyPr/>
          <a:lstStyle/>
          <a:p>
            <a:r>
              <a:rPr kumimoji="1" lang="zh-CN" altLang="en-US" dirty="0"/>
              <a:t>第一代移动通信：模拟语音</a:t>
            </a:r>
          </a:p>
        </p:txBody>
      </p:sp>
    </p:spTree>
    <p:extLst>
      <p:ext uri="{BB962C8B-B14F-4D97-AF65-F5344CB8AC3E}">
        <p14:creationId xmlns:p14="http://schemas.microsoft.com/office/powerpoint/2010/main" val="1804383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pPr>
              <a:spcBef>
                <a:spcPct val="20000"/>
              </a:spcBef>
              <a:buFont typeface="Arial" charset="0"/>
              <a:buChar char="•"/>
            </a:pPr>
            <a:r>
              <a:rPr lang="en-US" altLang="zh-CN" dirty="0">
                <a:latin typeface="Calibri" charset="0"/>
              </a:rPr>
              <a:t>1982年，为了解决大区制容量饱和的问题，美国贝尔实验室发明了</a:t>
            </a:r>
            <a:r>
              <a:rPr lang="en-US" altLang="zh-CN" u="sng" dirty="0">
                <a:latin typeface="Calibri" charset="0"/>
              </a:rPr>
              <a:t>高级移动电话系统AMPS</a:t>
            </a:r>
            <a:r>
              <a:rPr lang="zh-CN" altLang="en-US" dirty="0">
                <a:latin typeface="Calibri" charset="0"/>
              </a:rPr>
              <a:t>。</a:t>
            </a:r>
            <a:endParaRPr lang="en-US" altLang="zh-CN" dirty="0">
              <a:latin typeface="Calibri" charset="0"/>
            </a:endParaRPr>
          </a:p>
          <a:p>
            <a:pPr>
              <a:spcBef>
                <a:spcPct val="20000"/>
              </a:spcBef>
              <a:buFont typeface="Arial" charset="0"/>
              <a:buChar char="•"/>
            </a:pPr>
            <a:r>
              <a:rPr lang="en-US" altLang="zh-CN" dirty="0">
                <a:latin typeface="Calibri" charset="0"/>
              </a:rPr>
              <a:t>AMPS</a:t>
            </a:r>
            <a:r>
              <a:rPr lang="zh-CN" altLang="en-US" dirty="0">
                <a:latin typeface="Calibri" charset="0"/>
              </a:rPr>
              <a:t>提出了“</a:t>
            </a:r>
            <a:r>
              <a:rPr lang="zh-CN" altLang="en-US" u="sng" dirty="0">
                <a:latin typeface="Calibri" charset="0"/>
              </a:rPr>
              <a:t>小区制</a:t>
            </a:r>
            <a:r>
              <a:rPr lang="zh-CN" altLang="en-US" dirty="0">
                <a:latin typeface="Calibri" charset="0"/>
              </a:rPr>
              <a:t>”，“</a:t>
            </a:r>
            <a:r>
              <a:rPr lang="zh-CN" altLang="en-US" u="sng" dirty="0">
                <a:latin typeface="Calibri" charset="0"/>
              </a:rPr>
              <a:t>蜂窝单元</a:t>
            </a:r>
            <a:r>
              <a:rPr lang="zh-CN" altLang="en-US" dirty="0">
                <a:latin typeface="Calibri" charset="0"/>
              </a:rPr>
              <a:t>”的概念，是第一种真正意义上的“</a:t>
            </a:r>
            <a:r>
              <a:rPr lang="zh-CN" altLang="en-US" u="sng" dirty="0">
                <a:latin typeface="Calibri" charset="0"/>
              </a:rPr>
              <a:t>蜂窝移动通信系统</a:t>
            </a:r>
            <a:r>
              <a:rPr lang="zh-CN" altLang="en-US" dirty="0">
                <a:latin typeface="Calibri" charset="0"/>
              </a:rPr>
              <a:t>”，同时采用频分复用（</a:t>
            </a:r>
            <a:r>
              <a:rPr lang="en-US" altLang="zh-CN" dirty="0">
                <a:latin typeface="Calibri" charset="0"/>
              </a:rPr>
              <a:t>Frequency Division Multiplexing, FDM</a:t>
            </a:r>
            <a:r>
              <a:rPr lang="zh-CN" altLang="en-US" dirty="0">
                <a:latin typeface="Calibri" charset="0"/>
              </a:rPr>
              <a:t>）技术，解决了公用移动通信系统所需要的大容量要求和频谱资源限制的矛盾。</a:t>
            </a:r>
            <a:endParaRPr lang="en-US" altLang="zh-CN" dirty="0">
              <a:latin typeface="Calibri" charset="0"/>
            </a:endParaRPr>
          </a:p>
          <a:p>
            <a:pPr>
              <a:spcBef>
                <a:spcPct val="20000"/>
              </a:spcBef>
              <a:buFont typeface="Arial" charset="0"/>
              <a:buChar char="•"/>
            </a:pPr>
            <a:r>
              <a:rPr lang="en-US" altLang="zh-CN" dirty="0">
                <a:latin typeface="Calibri" charset="0"/>
              </a:rPr>
              <a:t>100</a:t>
            </a:r>
            <a:r>
              <a:rPr lang="zh-CN" altLang="en-US" dirty="0">
                <a:latin typeface="Calibri" charset="0"/>
              </a:rPr>
              <a:t>千米范围之内，</a:t>
            </a:r>
            <a:r>
              <a:rPr lang="en-US" altLang="zh-CN" dirty="0" err="1">
                <a:latin typeface="Calibri" charset="0"/>
              </a:rPr>
              <a:t>IMTS每个频率</a:t>
            </a:r>
            <a:r>
              <a:rPr lang="zh-CN" altLang="en-US" dirty="0">
                <a:latin typeface="Calibri" charset="0"/>
              </a:rPr>
              <a:t>上</a:t>
            </a:r>
            <a:r>
              <a:rPr lang="en-US" altLang="zh-CN" dirty="0">
                <a:latin typeface="Calibri" charset="0"/>
              </a:rPr>
              <a:t>只允许</a:t>
            </a:r>
            <a:r>
              <a:rPr lang="zh-CN" altLang="en-US" dirty="0">
                <a:latin typeface="Calibri" charset="0"/>
              </a:rPr>
              <a:t>一个电话呼叫；</a:t>
            </a:r>
            <a:r>
              <a:rPr lang="en-US" altLang="zh-CN" dirty="0">
                <a:latin typeface="Calibri" charset="0"/>
              </a:rPr>
              <a:t>AMPS</a:t>
            </a:r>
            <a:r>
              <a:rPr lang="zh-CN" altLang="en-US" dirty="0">
                <a:latin typeface="Calibri" charset="0"/>
              </a:rPr>
              <a:t>以允许</a:t>
            </a:r>
            <a:r>
              <a:rPr lang="en-US" altLang="zh-CN" dirty="0">
                <a:latin typeface="Calibri" charset="0"/>
              </a:rPr>
              <a:t>100</a:t>
            </a:r>
            <a:r>
              <a:rPr lang="zh-CN" altLang="en-US" dirty="0">
                <a:latin typeface="Calibri" charset="0"/>
              </a:rPr>
              <a:t>个</a:t>
            </a:r>
            <a:r>
              <a:rPr lang="en-US" altLang="zh-CN" dirty="0">
                <a:latin typeface="Calibri" charset="0"/>
              </a:rPr>
              <a:t>10</a:t>
            </a:r>
            <a:r>
              <a:rPr lang="zh-CN" altLang="en-US" dirty="0">
                <a:latin typeface="Calibri" charset="0"/>
              </a:rPr>
              <a:t>千米的蜂窝单元，从而可以保证每个频率上有</a:t>
            </a:r>
            <a:r>
              <a:rPr lang="en-US" altLang="zh-CN" dirty="0">
                <a:latin typeface="Calibri" charset="0"/>
              </a:rPr>
              <a:t>10</a:t>
            </a:r>
            <a:r>
              <a:rPr lang="zh-CN" altLang="en-US" dirty="0">
                <a:latin typeface="Calibri" charset="0"/>
              </a:rPr>
              <a:t>～</a:t>
            </a:r>
            <a:r>
              <a:rPr lang="en-US" altLang="zh-CN" dirty="0">
                <a:latin typeface="Calibri" charset="0"/>
              </a:rPr>
              <a:t>15</a:t>
            </a:r>
            <a:r>
              <a:rPr lang="zh-CN" altLang="en-US" dirty="0">
                <a:latin typeface="Calibri" charset="0"/>
              </a:rPr>
              <a:t>个电话呼叫。</a:t>
            </a:r>
          </a:p>
          <a:p>
            <a:endParaRPr lang="en-US" altLang="zh-CN" dirty="0"/>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16</a:t>
            </a:fld>
            <a:endParaRPr lang="zh-CN" altLang="en-US" dirty="0"/>
          </a:p>
        </p:txBody>
      </p:sp>
      <p:sp>
        <p:nvSpPr>
          <p:cNvPr id="4" name="标题 3"/>
          <p:cNvSpPr>
            <a:spLocks noGrp="1"/>
          </p:cNvSpPr>
          <p:nvPr>
            <p:ph type="title"/>
          </p:nvPr>
        </p:nvSpPr>
        <p:spPr/>
        <p:txBody>
          <a:bodyPr/>
          <a:lstStyle/>
          <a:p>
            <a:r>
              <a:rPr kumimoji="1" lang="zh-CN" altLang="en-US" dirty="0"/>
              <a:t>第一代移动通信：模拟语音</a:t>
            </a:r>
          </a:p>
        </p:txBody>
      </p:sp>
    </p:spTree>
    <p:extLst>
      <p:ext uri="{BB962C8B-B14F-4D97-AF65-F5344CB8AC3E}">
        <p14:creationId xmlns:p14="http://schemas.microsoft.com/office/powerpoint/2010/main" val="1097075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650" y="1825625"/>
            <a:ext cx="3982427" cy="4351338"/>
          </a:xfrm>
        </p:spPr>
        <p:txBody>
          <a:bodyPr>
            <a:noAutofit/>
          </a:bodyPr>
          <a:lstStyle/>
          <a:p>
            <a:r>
              <a:rPr lang="zh-CN" altLang="en-US" dirty="0">
                <a:latin typeface="微软雅黑"/>
                <a:ea typeface="微软雅黑"/>
                <a:cs typeface="微软雅黑"/>
              </a:rPr>
              <a:t>每一个蜂窝单元有一个基站负责接收该单元中电话的信息。</a:t>
            </a:r>
            <a:endParaRPr lang="en-US" altLang="zh-CN" dirty="0">
              <a:latin typeface="微软雅黑"/>
              <a:ea typeface="微软雅黑"/>
              <a:cs typeface="微软雅黑"/>
            </a:endParaRPr>
          </a:p>
          <a:p>
            <a:r>
              <a:rPr lang="zh-CN" altLang="en-US" dirty="0">
                <a:latin typeface="微软雅黑"/>
                <a:ea typeface="微软雅黑"/>
                <a:cs typeface="微软雅黑"/>
              </a:rPr>
              <a:t>基站连接到移动电话交换局（</a:t>
            </a:r>
            <a:r>
              <a:rPr lang="en-US" altLang="zh-CN" dirty="0">
                <a:latin typeface="微软雅黑"/>
                <a:ea typeface="微软雅黑"/>
                <a:cs typeface="微软雅黑"/>
              </a:rPr>
              <a:t>Mobile Telephone Switching Office, MTSO</a:t>
            </a:r>
            <a:r>
              <a:rPr lang="zh-CN" altLang="en-US" dirty="0">
                <a:latin typeface="微软雅黑"/>
                <a:ea typeface="微软雅黑"/>
                <a:cs typeface="微软雅黑"/>
              </a:rPr>
              <a:t>）。</a:t>
            </a:r>
            <a:endParaRPr lang="en-US" altLang="zh-CN" dirty="0">
              <a:latin typeface="微软雅黑"/>
              <a:ea typeface="微软雅黑"/>
              <a:cs typeface="微软雅黑"/>
            </a:endParaRPr>
          </a:p>
          <a:p>
            <a:r>
              <a:rPr lang="en-US" altLang="zh-CN" dirty="0">
                <a:latin typeface="微软雅黑"/>
                <a:ea typeface="微软雅黑"/>
                <a:cs typeface="微软雅黑"/>
              </a:rPr>
              <a:t>MTSO</a:t>
            </a:r>
            <a:r>
              <a:rPr lang="zh-CN" altLang="en-US" dirty="0">
                <a:latin typeface="微软雅黑"/>
                <a:ea typeface="微软雅黑"/>
                <a:cs typeface="微软雅黑"/>
              </a:rPr>
              <a:t>采用分层机制，一级</a:t>
            </a:r>
            <a:r>
              <a:rPr lang="en-US" altLang="zh-CN" dirty="0">
                <a:latin typeface="微软雅黑"/>
                <a:ea typeface="微软雅黑"/>
                <a:cs typeface="微软雅黑"/>
              </a:rPr>
              <a:t>MTSO</a:t>
            </a:r>
            <a:r>
              <a:rPr lang="zh-CN" altLang="en-US" dirty="0">
                <a:latin typeface="微软雅黑"/>
                <a:ea typeface="微软雅黑"/>
                <a:cs typeface="微软雅黑"/>
              </a:rPr>
              <a:t>负责与基站之间的直接通信；高级</a:t>
            </a:r>
            <a:r>
              <a:rPr lang="en-US" altLang="zh-CN" dirty="0">
                <a:latin typeface="微软雅黑"/>
                <a:ea typeface="微软雅黑"/>
                <a:cs typeface="微软雅黑"/>
              </a:rPr>
              <a:t>MTSO</a:t>
            </a:r>
            <a:r>
              <a:rPr lang="zh-CN" altLang="en-US" dirty="0">
                <a:latin typeface="微软雅黑"/>
                <a:ea typeface="微软雅黑"/>
                <a:cs typeface="微软雅黑"/>
              </a:rPr>
              <a:t>则负责低级</a:t>
            </a:r>
            <a:r>
              <a:rPr lang="en-US" altLang="zh-CN" dirty="0">
                <a:latin typeface="微软雅黑"/>
                <a:ea typeface="微软雅黑"/>
                <a:cs typeface="微软雅黑"/>
              </a:rPr>
              <a:t>MTSO</a:t>
            </a:r>
            <a:r>
              <a:rPr lang="zh-CN" altLang="en-US" dirty="0">
                <a:latin typeface="微软雅黑"/>
                <a:ea typeface="微软雅黑"/>
                <a:cs typeface="微软雅黑"/>
              </a:rPr>
              <a:t>之间的业务处理。</a:t>
            </a:r>
          </a:p>
          <a:p>
            <a:endParaRPr kumimoji="1" lang="zh-CN" altLang="en-US"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17</a:t>
            </a:fld>
            <a:endParaRPr lang="zh-CN" altLang="en-US" dirty="0"/>
          </a:p>
        </p:txBody>
      </p:sp>
      <p:sp>
        <p:nvSpPr>
          <p:cNvPr id="4" name="标题 3"/>
          <p:cNvSpPr>
            <a:spLocks noGrp="1"/>
          </p:cNvSpPr>
          <p:nvPr>
            <p:ph type="title"/>
          </p:nvPr>
        </p:nvSpPr>
        <p:spPr/>
        <p:txBody>
          <a:bodyPr/>
          <a:lstStyle/>
          <a:p>
            <a:r>
              <a:rPr kumimoji="1" lang="zh-CN" altLang="en-US" dirty="0"/>
              <a:t>蜂窝系统：系统结构</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40972" y="2505931"/>
            <a:ext cx="4013645" cy="29843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2529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当电话在蜂窝单元之间移动的时候，基站之间会通信，从而交换控制权，避免信道分配不错导致信号冲突。</a:t>
            </a:r>
            <a:endParaRPr lang="en-US" altLang="zh-CN" dirty="0"/>
          </a:p>
          <a:p>
            <a:r>
              <a:rPr lang="zh-CN" altLang="en-US" dirty="0"/>
              <a:t>基站对于电话用户控制权的转换也称为“移交”。</a:t>
            </a:r>
            <a:endParaRPr lang="en-US" altLang="zh-CN" dirty="0"/>
          </a:p>
          <a:p>
            <a:pPr lvl="1"/>
            <a:r>
              <a:rPr lang="zh-CN" altLang="zh-CN" sz="2200" dirty="0"/>
              <a:t>“</a:t>
            </a:r>
            <a:r>
              <a:rPr lang="zh-CN" altLang="en-US" sz="2200" dirty="0"/>
              <a:t>软移交”：用户通话保持连贯。</a:t>
            </a:r>
            <a:endParaRPr lang="en-US" altLang="zh-CN" sz="2200" dirty="0"/>
          </a:p>
          <a:p>
            <a:pPr lvl="1"/>
            <a:r>
              <a:rPr lang="zh-CN" altLang="zh-CN" sz="2200" dirty="0"/>
              <a:t>“</a:t>
            </a:r>
            <a:r>
              <a:rPr lang="zh-CN" altLang="en-US" sz="2200" dirty="0"/>
              <a:t>硬移交”：老的基站需要停止用户通话。</a:t>
            </a:r>
          </a:p>
          <a:p>
            <a:endParaRPr kumimoji="1" lang="zh-CN" altLang="en-US" dirty="0"/>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18</a:t>
            </a:fld>
            <a:endParaRPr lang="zh-CN" altLang="en-US" dirty="0"/>
          </a:p>
        </p:txBody>
      </p:sp>
      <p:sp>
        <p:nvSpPr>
          <p:cNvPr id="4" name="标题 3"/>
          <p:cNvSpPr>
            <a:spLocks noGrp="1"/>
          </p:cNvSpPr>
          <p:nvPr>
            <p:ph type="title"/>
          </p:nvPr>
        </p:nvSpPr>
        <p:spPr/>
        <p:txBody>
          <a:bodyPr/>
          <a:lstStyle/>
          <a:p>
            <a:r>
              <a:rPr kumimoji="1" lang="zh-CN" altLang="en-US" dirty="0"/>
              <a:t>蜂窝系统：移交</a:t>
            </a:r>
          </a:p>
        </p:txBody>
      </p:sp>
    </p:spTree>
    <p:extLst>
      <p:ext uri="{BB962C8B-B14F-4D97-AF65-F5344CB8AC3E}">
        <p14:creationId xmlns:p14="http://schemas.microsoft.com/office/powerpoint/2010/main" val="371949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kumimoji="1" lang="zh-CN" altLang="en-US" dirty="0"/>
              <a:t>第二代移动通信技术：</a:t>
            </a:r>
            <a:r>
              <a:rPr kumimoji="1" lang="zh-CN" altLang="en-US" dirty="0">
                <a:solidFill>
                  <a:srgbClr val="BB0000"/>
                </a:solidFill>
              </a:rPr>
              <a:t>数字制式</a:t>
            </a:r>
            <a:endParaRPr kumimoji="1" lang="en-US" altLang="zh-CN" dirty="0">
              <a:solidFill>
                <a:srgbClr val="BB0000"/>
              </a:solidFill>
            </a:endParaRPr>
          </a:p>
          <a:p>
            <a:pPr lvl="1"/>
            <a:r>
              <a:rPr kumimoji="1" lang="zh-CN" altLang="en-US" dirty="0"/>
              <a:t>支持传统语音通信、文字和多媒体短信</a:t>
            </a:r>
            <a:endParaRPr kumimoji="1" lang="en-US" altLang="zh-CN" dirty="0"/>
          </a:p>
          <a:p>
            <a:pPr lvl="1"/>
            <a:r>
              <a:rPr kumimoji="1" lang="zh-CN" altLang="en-US" dirty="0"/>
              <a:t>支持一些无线应用协议</a:t>
            </a:r>
            <a:endParaRPr kumimoji="1" lang="en-US" altLang="zh-CN" dirty="0"/>
          </a:p>
          <a:p>
            <a:pPr lvl="1"/>
            <a:r>
              <a:rPr kumimoji="1" lang="zh-CN" altLang="en-US" dirty="0"/>
              <a:t>目前服务用户最多的移动通信技术</a:t>
            </a:r>
            <a:endParaRPr kumimoji="1" lang="en-US" altLang="zh-CN" dirty="0"/>
          </a:p>
          <a:p>
            <a:r>
              <a:rPr kumimoji="1" lang="en-US" altLang="zh-CN" dirty="0"/>
              <a:t>900/1800MHz GSM</a:t>
            </a:r>
            <a:r>
              <a:rPr kumimoji="1" lang="zh-CN" altLang="en-US" dirty="0"/>
              <a:t>移动通信</a:t>
            </a:r>
            <a:endParaRPr kumimoji="1" lang="en-US" altLang="zh-CN" dirty="0"/>
          </a:p>
          <a:p>
            <a:pPr lvl="1"/>
            <a:r>
              <a:rPr kumimoji="1" lang="zh-CN" altLang="en-US" dirty="0"/>
              <a:t>工作在</a:t>
            </a:r>
            <a:r>
              <a:rPr kumimoji="1" lang="en-US" altLang="zh-CN" dirty="0"/>
              <a:t>900/1800MHz</a:t>
            </a:r>
            <a:r>
              <a:rPr kumimoji="1" lang="zh-CN" altLang="en-US" dirty="0"/>
              <a:t>频段，</a:t>
            </a:r>
            <a:r>
              <a:rPr kumimoji="1" lang="en-US" altLang="zh-CN" dirty="0"/>
              <a:t>124</a:t>
            </a:r>
            <a:r>
              <a:rPr kumimoji="1" lang="zh-CN" altLang="en-US" dirty="0"/>
              <a:t>对单工信道，每对单工信道有</a:t>
            </a:r>
            <a:r>
              <a:rPr kumimoji="1" lang="en-US" altLang="zh-CN" dirty="0"/>
              <a:t>200kHz</a:t>
            </a:r>
            <a:r>
              <a:rPr kumimoji="1" lang="zh-CN" altLang="en-US" dirty="0"/>
              <a:t>的频宽</a:t>
            </a:r>
            <a:endParaRPr kumimoji="1" lang="en-US" altLang="zh-CN" dirty="0"/>
          </a:p>
          <a:p>
            <a:pPr lvl="1"/>
            <a:r>
              <a:rPr kumimoji="1" lang="zh-CN" altLang="en-US" dirty="0"/>
              <a:t>无线接口采用</a:t>
            </a:r>
            <a:r>
              <a:rPr kumimoji="1" lang="en-US" altLang="zh-CN" dirty="0"/>
              <a:t>TDMA</a:t>
            </a:r>
            <a:r>
              <a:rPr kumimoji="1" lang="zh-CN" altLang="en-US" dirty="0"/>
              <a:t>技术，核心网移动性管理协议采用</a:t>
            </a:r>
            <a:r>
              <a:rPr kumimoji="1" lang="en-US" altLang="zh-CN" dirty="0"/>
              <a:t>MAP</a:t>
            </a:r>
            <a:r>
              <a:rPr kumimoji="1" lang="zh-CN" altLang="en-US" dirty="0"/>
              <a:t>协议</a:t>
            </a:r>
            <a:endParaRPr kumimoji="1" lang="en-US" altLang="zh-CN" dirty="0"/>
          </a:p>
          <a:p>
            <a:r>
              <a:rPr kumimoji="1" lang="en-US" altLang="zh-CN" dirty="0"/>
              <a:t>800MHz CDMA</a:t>
            </a:r>
            <a:r>
              <a:rPr kumimoji="1" lang="zh-CN" altLang="en-US" dirty="0"/>
              <a:t>系统</a:t>
            </a:r>
            <a:endParaRPr kumimoji="1" lang="en-US" altLang="zh-CN" dirty="0"/>
          </a:p>
          <a:p>
            <a:pPr lvl="1"/>
            <a:r>
              <a:rPr kumimoji="1" lang="zh-CN" altLang="en-US" dirty="0"/>
              <a:t>无线接口采用窄带码分多址（</a:t>
            </a:r>
            <a:r>
              <a:rPr kumimoji="1" lang="en-US" altLang="zh-CN" dirty="0"/>
              <a:t>CDMA</a:t>
            </a:r>
            <a:r>
              <a:rPr kumimoji="1" lang="zh-CN" altLang="en-US" dirty="0"/>
              <a:t>）技术</a:t>
            </a:r>
            <a:endParaRPr kumimoji="1" lang="en-US" altLang="zh-CN" dirty="0"/>
          </a:p>
          <a:p>
            <a:pPr lvl="1"/>
            <a:r>
              <a:rPr kumimoji="1" lang="zh-CN" altLang="en-US" dirty="0"/>
              <a:t>第三代移动通信系统的基础</a:t>
            </a:r>
          </a:p>
          <a:p>
            <a:endParaRPr kumimoji="1" lang="zh-CN" altLang="en-US" dirty="0"/>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19</a:t>
            </a:fld>
            <a:endParaRPr lang="zh-CN" altLang="en-US" dirty="0"/>
          </a:p>
        </p:txBody>
      </p:sp>
      <p:sp>
        <p:nvSpPr>
          <p:cNvPr id="4" name="标题 3"/>
          <p:cNvSpPr>
            <a:spLocks noGrp="1"/>
          </p:cNvSpPr>
          <p:nvPr>
            <p:ph type="title"/>
          </p:nvPr>
        </p:nvSpPr>
        <p:spPr/>
        <p:txBody>
          <a:bodyPr/>
          <a:lstStyle/>
          <a:p>
            <a:r>
              <a:rPr kumimoji="1" lang="zh-CN" altLang="en-US" dirty="0"/>
              <a:t>第二代移动通信：数字语音</a:t>
            </a:r>
          </a:p>
        </p:txBody>
      </p:sp>
    </p:spTree>
    <p:extLst>
      <p:ext uri="{BB962C8B-B14F-4D97-AF65-F5344CB8AC3E}">
        <p14:creationId xmlns:p14="http://schemas.microsoft.com/office/powerpoint/2010/main" val="262859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latin typeface="微软雅黑"/>
                <a:ea typeface="微软雅黑"/>
                <a:cs typeface="微软雅黑"/>
              </a:rPr>
              <a:t>前一章介绍了位置信息的基本概念，重点讨论了三种定位系统以及三种典型的定位方法，最后探讨了</a:t>
            </a:r>
            <a:r>
              <a:rPr kumimoji="1" lang="zh-CN" altLang="en-US" dirty="0"/>
              <a:t>物联网环境下定位技术的新挑战和发展前景。</a:t>
            </a:r>
            <a:endParaRPr lang="en-US" altLang="zh-CN" sz="1800" dirty="0">
              <a:latin typeface="微软雅黑"/>
              <a:ea typeface="微软雅黑"/>
              <a:cs typeface="微软雅黑"/>
            </a:endParaRPr>
          </a:p>
          <a:p>
            <a:endParaRPr lang="zh-CN" altLang="en-US" dirty="0"/>
          </a:p>
        </p:txBody>
      </p:sp>
      <p:sp>
        <p:nvSpPr>
          <p:cNvPr id="3" name="灯片编号占位符 2"/>
          <p:cNvSpPr>
            <a:spLocks noGrp="1"/>
          </p:cNvSpPr>
          <p:nvPr>
            <p:ph type="sldNum" sz="quarter" idx="12"/>
          </p:nvPr>
        </p:nvSpPr>
        <p:spPr/>
        <p:txBody>
          <a:bodyPr/>
          <a:lstStyle/>
          <a:p>
            <a:fld id="{0503CE10-F9D3-4072-A615-6A95AA0B7B65}" type="slidenum">
              <a:rPr lang="zh-CN" altLang="en-US" smtClean="0"/>
              <a:t>2</a:t>
            </a:fld>
            <a:endParaRPr lang="zh-CN" altLang="en-US" dirty="0"/>
          </a:p>
        </p:txBody>
      </p:sp>
      <p:sp>
        <p:nvSpPr>
          <p:cNvPr id="4" name="标题 3"/>
          <p:cNvSpPr>
            <a:spLocks noGrp="1"/>
          </p:cNvSpPr>
          <p:nvPr>
            <p:ph type="title"/>
          </p:nvPr>
        </p:nvSpPr>
        <p:spPr/>
        <p:txBody>
          <a:bodyPr/>
          <a:lstStyle/>
          <a:p>
            <a:r>
              <a:rPr lang="zh-CN" altLang="en-US" dirty="0"/>
              <a:t>内容回顾</a:t>
            </a:r>
          </a:p>
        </p:txBody>
      </p:sp>
    </p:spTree>
    <p:extLst>
      <p:ext uri="{BB962C8B-B14F-4D97-AF65-F5344CB8AC3E}">
        <p14:creationId xmlns:p14="http://schemas.microsoft.com/office/powerpoint/2010/main" val="1563053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latin typeface="微软雅黑"/>
                <a:ea typeface="微软雅黑"/>
                <a:cs typeface="微软雅黑"/>
              </a:rPr>
              <a:t>GSM</a:t>
            </a:r>
            <a:r>
              <a:rPr lang="zh-CN" altLang="en-US" dirty="0">
                <a:latin typeface="微软雅黑"/>
                <a:ea typeface="微软雅黑"/>
                <a:cs typeface="微软雅黑"/>
              </a:rPr>
              <a:t>是一种</a:t>
            </a:r>
            <a:r>
              <a:rPr lang="en-US" altLang="en-US" dirty="0">
                <a:latin typeface="微软雅黑"/>
                <a:ea typeface="微软雅黑"/>
                <a:cs typeface="微软雅黑"/>
              </a:rPr>
              <a:t>蜂窝网络</a:t>
            </a:r>
            <a:r>
              <a:rPr lang="zh-CN" altLang="en-US" dirty="0">
                <a:latin typeface="微软雅黑"/>
                <a:ea typeface="微软雅黑"/>
                <a:cs typeface="微软雅黑"/>
              </a:rPr>
              <a:t>系统，蜂窝单元按照半径可以分为：</a:t>
            </a:r>
            <a:endParaRPr lang="en-US" altLang="zh-CN" dirty="0">
              <a:latin typeface="微软雅黑"/>
              <a:ea typeface="微软雅黑"/>
              <a:cs typeface="微软雅黑"/>
            </a:endParaRPr>
          </a:p>
          <a:p>
            <a:pPr lvl="1"/>
            <a:r>
              <a:rPr lang="zh-CN" altLang="en-US" dirty="0">
                <a:latin typeface="微软雅黑"/>
                <a:ea typeface="微软雅黑"/>
                <a:cs typeface="微软雅黑"/>
              </a:rPr>
              <a:t>宏蜂窝：覆盖面积最广，基站通常在较高的位置，例如山峰</a:t>
            </a:r>
            <a:endParaRPr lang="en-US" altLang="zh-CN" dirty="0">
              <a:latin typeface="微软雅黑"/>
              <a:ea typeface="微软雅黑"/>
              <a:cs typeface="微软雅黑"/>
            </a:endParaRPr>
          </a:p>
          <a:p>
            <a:pPr lvl="1"/>
            <a:r>
              <a:rPr lang="zh-CN" altLang="en-US" dirty="0">
                <a:latin typeface="微软雅黑"/>
                <a:ea typeface="微软雅黑"/>
                <a:cs typeface="微软雅黑"/>
              </a:rPr>
              <a:t>微蜂窝：基站高度普遍低于平均建筑高度，适用于市区内</a:t>
            </a:r>
            <a:endParaRPr lang="en-US" altLang="zh-CN" dirty="0">
              <a:latin typeface="微软雅黑"/>
              <a:ea typeface="微软雅黑"/>
              <a:cs typeface="微软雅黑"/>
            </a:endParaRPr>
          </a:p>
          <a:p>
            <a:pPr lvl="1"/>
            <a:r>
              <a:rPr lang="zh-CN" altLang="en-US" dirty="0">
                <a:latin typeface="微软雅黑"/>
                <a:ea typeface="微软雅黑"/>
                <a:cs typeface="微软雅黑"/>
              </a:rPr>
              <a:t>微微蜂窝：室内，影响范围在几十米以内</a:t>
            </a:r>
            <a:endParaRPr lang="en-US" altLang="zh-CN" dirty="0">
              <a:latin typeface="微软雅黑"/>
              <a:ea typeface="微软雅黑"/>
              <a:cs typeface="微软雅黑"/>
            </a:endParaRPr>
          </a:p>
          <a:p>
            <a:pPr lvl="1"/>
            <a:r>
              <a:rPr lang="zh-CN" altLang="en-US" dirty="0">
                <a:latin typeface="微软雅黑"/>
                <a:ea typeface="微软雅黑"/>
                <a:cs typeface="微软雅黑"/>
              </a:rPr>
              <a:t>伞蜂窝：填补蜂窝间的信号空白区域</a:t>
            </a:r>
            <a:endParaRPr lang="en-US" altLang="zh-CN" dirty="0">
              <a:latin typeface="微软雅黑"/>
              <a:ea typeface="微软雅黑"/>
              <a:cs typeface="微软雅黑"/>
            </a:endParaRPr>
          </a:p>
          <a:p>
            <a:pPr lvl="1"/>
            <a:endParaRPr lang="zh-CN" altLang="en-US" dirty="0">
              <a:latin typeface="微软雅黑"/>
              <a:ea typeface="微软雅黑"/>
              <a:cs typeface="微软雅黑"/>
            </a:endParaRPr>
          </a:p>
          <a:p>
            <a:r>
              <a:rPr lang="en-US" altLang="zh-CN" dirty="0">
                <a:latin typeface="微软雅黑"/>
                <a:ea typeface="微软雅黑"/>
                <a:cs typeface="微软雅黑"/>
              </a:rPr>
              <a:t>GSM</a:t>
            </a:r>
            <a:r>
              <a:rPr lang="zh-CN" altLang="en-US" dirty="0">
                <a:latin typeface="微软雅黑"/>
                <a:ea typeface="微软雅黑"/>
                <a:cs typeface="微软雅黑"/>
              </a:rPr>
              <a:t>后台网络系统包括以下模块系统：</a:t>
            </a:r>
            <a:endParaRPr lang="en-US" altLang="zh-CN" dirty="0">
              <a:latin typeface="微软雅黑"/>
              <a:ea typeface="微软雅黑"/>
              <a:cs typeface="微软雅黑"/>
            </a:endParaRPr>
          </a:p>
          <a:p>
            <a:pPr lvl="1"/>
            <a:r>
              <a:rPr lang="zh-CN" altLang="en-US" dirty="0">
                <a:latin typeface="微软雅黑"/>
                <a:ea typeface="微软雅黑"/>
                <a:cs typeface="微软雅黑"/>
              </a:rPr>
              <a:t>基站系统，包括基站和相关控制器</a:t>
            </a:r>
            <a:endParaRPr lang="en-US" altLang="zh-CN" dirty="0">
              <a:latin typeface="微软雅黑"/>
              <a:ea typeface="微软雅黑"/>
              <a:cs typeface="微软雅黑"/>
            </a:endParaRPr>
          </a:p>
          <a:p>
            <a:pPr lvl="1"/>
            <a:r>
              <a:rPr lang="zh-CN" altLang="en-US" dirty="0">
                <a:latin typeface="微软雅黑"/>
                <a:ea typeface="微软雅黑"/>
                <a:cs typeface="微软雅黑"/>
              </a:rPr>
              <a:t>网络和交换系统，也称为核心网，负责衔接各个部分</a:t>
            </a:r>
            <a:endParaRPr lang="en-US" altLang="zh-CN" dirty="0">
              <a:latin typeface="微软雅黑"/>
              <a:ea typeface="微软雅黑"/>
              <a:cs typeface="微软雅黑"/>
            </a:endParaRPr>
          </a:p>
          <a:p>
            <a:pPr lvl="1"/>
            <a:r>
              <a:rPr lang="en-US" altLang="zh-CN" dirty="0">
                <a:latin typeface="微软雅黑"/>
                <a:ea typeface="微软雅黑"/>
                <a:cs typeface="微软雅黑"/>
              </a:rPr>
              <a:t>GPRS</a:t>
            </a:r>
            <a:r>
              <a:rPr lang="zh-CN" altLang="en-US" dirty="0">
                <a:latin typeface="微软雅黑"/>
                <a:ea typeface="微软雅黑"/>
                <a:cs typeface="微软雅黑"/>
              </a:rPr>
              <a:t>核心网，可用于基于报文的互联网连接，为可选部分</a:t>
            </a:r>
            <a:endParaRPr lang="en-US" altLang="zh-CN" dirty="0">
              <a:latin typeface="微软雅黑"/>
              <a:ea typeface="微软雅黑"/>
              <a:cs typeface="微软雅黑"/>
            </a:endParaRPr>
          </a:p>
          <a:p>
            <a:pPr lvl="1"/>
            <a:r>
              <a:rPr lang="zh-CN" altLang="en-US" dirty="0">
                <a:latin typeface="微软雅黑"/>
                <a:ea typeface="微软雅黑"/>
                <a:cs typeface="微软雅黑"/>
              </a:rPr>
              <a:t>身份识别模块，也称为</a:t>
            </a:r>
            <a:r>
              <a:rPr lang="en-US" altLang="zh-CN" dirty="0">
                <a:latin typeface="微软雅黑"/>
                <a:ea typeface="微软雅黑"/>
                <a:cs typeface="微软雅黑"/>
              </a:rPr>
              <a:t>SIM</a:t>
            </a:r>
            <a:r>
              <a:rPr lang="zh-CN" altLang="en-US" dirty="0">
                <a:latin typeface="微软雅黑"/>
                <a:ea typeface="微软雅黑"/>
                <a:cs typeface="微软雅黑"/>
              </a:rPr>
              <a:t>卡，主要用于保存手机用户数据</a:t>
            </a:r>
            <a:endParaRPr lang="en-US" altLang="zh-CN" dirty="0">
              <a:latin typeface="微软雅黑"/>
              <a:ea typeface="微软雅黑"/>
              <a:cs typeface="微软雅黑"/>
            </a:endParaRPr>
          </a:p>
          <a:p>
            <a:endParaRPr kumimoji="1" lang="zh-CN" altLang="en-US"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20</a:t>
            </a:fld>
            <a:endParaRPr lang="zh-CN" altLang="en-US" dirty="0"/>
          </a:p>
        </p:txBody>
      </p:sp>
      <p:sp>
        <p:nvSpPr>
          <p:cNvPr id="4" name="标题 3"/>
          <p:cNvSpPr>
            <a:spLocks noGrp="1"/>
          </p:cNvSpPr>
          <p:nvPr>
            <p:ph type="title"/>
          </p:nvPr>
        </p:nvSpPr>
        <p:spPr/>
        <p:txBody>
          <a:bodyPr/>
          <a:lstStyle/>
          <a:p>
            <a:r>
              <a:rPr kumimoji="1" lang="en-US" altLang="zh-CN" dirty="0"/>
              <a:t>GSM</a:t>
            </a:r>
            <a:r>
              <a:rPr kumimoji="1" lang="zh-CN" altLang="en-US" dirty="0"/>
              <a:t>系统</a:t>
            </a:r>
          </a:p>
        </p:txBody>
      </p:sp>
    </p:spTree>
    <p:extLst>
      <p:ext uri="{BB962C8B-B14F-4D97-AF65-F5344CB8AC3E}">
        <p14:creationId xmlns:p14="http://schemas.microsoft.com/office/powerpoint/2010/main" val="2729728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lang="en-US" altLang="zh-CN" dirty="0">
                <a:latin typeface="微软雅黑"/>
                <a:ea typeface="微软雅黑"/>
                <a:cs typeface="微软雅黑"/>
              </a:rPr>
              <a:t>CDMA</a:t>
            </a:r>
            <a:r>
              <a:rPr lang="zh-CN" altLang="en-US" dirty="0">
                <a:latin typeface="微软雅黑"/>
                <a:ea typeface="微软雅黑"/>
                <a:cs typeface="微软雅黑"/>
              </a:rPr>
              <a:t>移动通信网是由蜂窝组网、扩频、多址接入以及频率复用等几种技术结合而成，含有频域、时域和码域等三维信号处理的一种协作。因此它具有</a:t>
            </a:r>
            <a:endParaRPr lang="en-US" altLang="zh-CN" dirty="0">
              <a:latin typeface="微软雅黑"/>
              <a:ea typeface="微软雅黑"/>
              <a:cs typeface="微软雅黑"/>
            </a:endParaRPr>
          </a:p>
          <a:p>
            <a:pPr lvl="1"/>
            <a:r>
              <a:rPr lang="zh-CN" altLang="en-US" dirty="0">
                <a:latin typeface="微软雅黑"/>
                <a:ea typeface="微软雅黑"/>
                <a:cs typeface="微软雅黑"/>
              </a:rPr>
              <a:t>抗干扰性好</a:t>
            </a:r>
            <a:endParaRPr lang="en-US" altLang="zh-CN" dirty="0">
              <a:latin typeface="微软雅黑"/>
              <a:ea typeface="微软雅黑"/>
              <a:cs typeface="微软雅黑"/>
            </a:endParaRPr>
          </a:p>
          <a:p>
            <a:pPr lvl="1"/>
            <a:r>
              <a:rPr lang="zh-CN" altLang="en-US" dirty="0">
                <a:latin typeface="微软雅黑"/>
                <a:ea typeface="微软雅黑"/>
                <a:cs typeface="微软雅黑"/>
              </a:rPr>
              <a:t>抗多径衰落</a:t>
            </a:r>
            <a:endParaRPr lang="en-US" altLang="zh-CN" dirty="0">
              <a:latin typeface="微软雅黑"/>
              <a:ea typeface="微软雅黑"/>
              <a:cs typeface="微软雅黑"/>
            </a:endParaRPr>
          </a:p>
          <a:p>
            <a:pPr lvl="1"/>
            <a:r>
              <a:rPr lang="zh-CN" altLang="en-US" dirty="0">
                <a:latin typeface="微软雅黑"/>
                <a:ea typeface="微软雅黑"/>
                <a:cs typeface="微软雅黑"/>
              </a:rPr>
              <a:t>保密安全性高</a:t>
            </a:r>
            <a:endParaRPr lang="en-US" altLang="zh-CN" dirty="0">
              <a:latin typeface="微软雅黑"/>
              <a:ea typeface="微软雅黑"/>
              <a:cs typeface="微软雅黑"/>
            </a:endParaRPr>
          </a:p>
          <a:p>
            <a:pPr lvl="1"/>
            <a:r>
              <a:rPr lang="zh-CN" altLang="en-US" dirty="0">
                <a:latin typeface="微软雅黑"/>
                <a:ea typeface="微软雅黑"/>
                <a:cs typeface="微软雅黑"/>
              </a:rPr>
              <a:t>容量和质量之间可做权衡取舍</a:t>
            </a:r>
            <a:endParaRPr lang="en-US" altLang="zh-CN" dirty="0">
              <a:latin typeface="微软雅黑"/>
              <a:ea typeface="微软雅黑"/>
              <a:cs typeface="微软雅黑"/>
            </a:endParaRPr>
          </a:p>
          <a:p>
            <a:pPr lvl="1"/>
            <a:r>
              <a:rPr lang="zh-CN" altLang="en-US" dirty="0">
                <a:latin typeface="微软雅黑"/>
                <a:ea typeface="微软雅黑"/>
                <a:cs typeface="微软雅黑"/>
              </a:rPr>
              <a:t>同频率可在多个小区内重复使用等属性</a:t>
            </a:r>
            <a:endParaRPr lang="en-US" altLang="zh-CN" dirty="0">
              <a:latin typeface="微软雅黑"/>
              <a:ea typeface="微软雅黑"/>
              <a:cs typeface="微软雅黑"/>
            </a:endParaRPr>
          </a:p>
          <a:p>
            <a:r>
              <a:rPr lang="en-US" altLang="zh-CN" dirty="0">
                <a:latin typeface="微软雅黑"/>
                <a:ea typeface="微软雅黑"/>
                <a:cs typeface="微软雅黑"/>
              </a:rPr>
              <a:t>CDMA</a:t>
            </a:r>
            <a:r>
              <a:rPr lang="zh-CN" altLang="en-US" dirty="0">
                <a:latin typeface="微软雅黑"/>
                <a:ea typeface="微软雅黑"/>
                <a:cs typeface="微软雅黑"/>
              </a:rPr>
              <a:t>最明显的优势在于，它利用编码技术可以</a:t>
            </a:r>
            <a:r>
              <a:rPr lang="zh-CN" altLang="en-US" u="sng" dirty="0">
                <a:latin typeface="微软雅黑"/>
                <a:ea typeface="微软雅黑"/>
                <a:cs typeface="微软雅黑"/>
              </a:rPr>
              <a:t>区分并分离多个同时传输</a:t>
            </a:r>
            <a:r>
              <a:rPr lang="zh-CN" altLang="en-US" dirty="0">
                <a:latin typeface="微软雅黑"/>
                <a:ea typeface="微软雅黑"/>
                <a:cs typeface="微软雅黑"/>
              </a:rPr>
              <a:t>的信号。它允许用户可以任何时刻在任何频段发送信号，对于冲突的信号，可以从混合信号中提取出期望的数据信号，同时拒绝所有其他的噪音信号。</a:t>
            </a:r>
            <a:endParaRPr lang="en-US" altLang="zh-CN" dirty="0">
              <a:latin typeface="微软雅黑"/>
              <a:ea typeface="微软雅黑"/>
              <a:cs typeface="微软雅黑"/>
            </a:endParaRPr>
          </a:p>
          <a:p>
            <a:endParaRPr kumimoji="1" lang="zh-CN" altLang="en-US"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21</a:t>
            </a:fld>
            <a:endParaRPr lang="zh-CN" altLang="en-US" dirty="0"/>
          </a:p>
        </p:txBody>
      </p:sp>
      <p:sp>
        <p:nvSpPr>
          <p:cNvPr id="4" name="标题 3"/>
          <p:cNvSpPr>
            <a:spLocks noGrp="1"/>
          </p:cNvSpPr>
          <p:nvPr>
            <p:ph type="title"/>
          </p:nvPr>
        </p:nvSpPr>
        <p:spPr/>
        <p:txBody>
          <a:bodyPr/>
          <a:lstStyle/>
          <a:p>
            <a:r>
              <a:rPr kumimoji="1" lang="en-US" altLang="zh-CN" dirty="0"/>
              <a:t>CDMA</a:t>
            </a:r>
            <a:r>
              <a:rPr kumimoji="1" lang="zh-CN" altLang="en-US" dirty="0"/>
              <a:t>系统</a:t>
            </a:r>
          </a:p>
        </p:txBody>
      </p:sp>
    </p:spTree>
    <p:extLst>
      <p:ext uri="{BB962C8B-B14F-4D97-AF65-F5344CB8AC3E}">
        <p14:creationId xmlns:p14="http://schemas.microsoft.com/office/powerpoint/2010/main" val="920615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lang="zh-CN" altLang="en-US" dirty="0">
                <a:latin typeface="微软雅黑"/>
                <a:ea typeface="微软雅黑"/>
                <a:cs typeface="微软雅黑"/>
              </a:rPr>
              <a:t>第三代移动通信（</a:t>
            </a:r>
            <a:r>
              <a:rPr lang="en-US" altLang="zh-CN" dirty="0">
                <a:latin typeface="微软雅黑"/>
                <a:ea typeface="微软雅黑"/>
                <a:cs typeface="微软雅黑"/>
              </a:rPr>
              <a:t>3G</a:t>
            </a:r>
            <a:r>
              <a:rPr lang="zh-CN" altLang="en-US" dirty="0">
                <a:latin typeface="微软雅黑"/>
                <a:ea typeface="微软雅黑"/>
                <a:cs typeface="微软雅黑"/>
              </a:rPr>
              <a:t>）可以提供所有</a:t>
            </a:r>
            <a:r>
              <a:rPr lang="en-US" altLang="zh-CN" dirty="0">
                <a:latin typeface="微软雅黑"/>
                <a:ea typeface="微软雅黑"/>
                <a:cs typeface="微软雅黑"/>
              </a:rPr>
              <a:t>2G</a:t>
            </a:r>
            <a:r>
              <a:rPr lang="zh-CN" altLang="en-US" dirty="0">
                <a:latin typeface="微软雅黑"/>
                <a:ea typeface="微软雅黑"/>
                <a:cs typeface="微软雅黑"/>
              </a:rPr>
              <a:t>的信息业务，同时保证更快的速度，以及更全面的业务内容，如移动办公，视频流服务等。</a:t>
            </a:r>
            <a:endParaRPr lang="en-US" altLang="zh-CN" dirty="0">
              <a:latin typeface="微软雅黑"/>
              <a:ea typeface="微软雅黑"/>
              <a:cs typeface="微软雅黑"/>
            </a:endParaRPr>
          </a:p>
          <a:p>
            <a:endParaRPr lang="en-US" altLang="zh-CN" dirty="0">
              <a:latin typeface="微软雅黑"/>
              <a:ea typeface="微软雅黑"/>
              <a:cs typeface="微软雅黑"/>
            </a:endParaRPr>
          </a:p>
          <a:p>
            <a:r>
              <a:rPr lang="en-US" altLang="zh-CN" dirty="0">
                <a:latin typeface="微软雅黑"/>
                <a:ea typeface="微软雅黑"/>
                <a:cs typeface="微软雅黑"/>
              </a:rPr>
              <a:t>3G</a:t>
            </a:r>
            <a:r>
              <a:rPr lang="zh-CN" altLang="en-US" dirty="0">
                <a:latin typeface="微软雅黑"/>
                <a:ea typeface="微软雅黑"/>
                <a:cs typeface="微软雅黑"/>
              </a:rPr>
              <a:t>的主要特征是可提供移动宽带多媒体业务，包括高速移动环境下支持</a:t>
            </a:r>
            <a:r>
              <a:rPr lang="en-US" altLang="zh-CN" dirty="0">
                <a:latin typeface="微软雅黑"/>
                <a:ea typeface="微软雅黑"/>
                <a:cs typeface="微软雅黑"/>
              </a:rPr>
              <a:t>144Kbps</a:t>
            </a:r>
            <a:r>
              <a:rPr lang="zh-CN" altLang="en-US" dirty="0">
                <a:latin typeface="微软雅黑"/>
                <a:ea typeface="微软雅黑"/>
                <a:cs typeface="微软雅黑"/>
              </a:rPr>
              <a:t>速率，步行和慢速移动环境下支持</a:t>
            </a:r>
            <a:r>
              <a:rPr lang="en-US" altLang="zh-CN" dirty="0">
                <a:latin typeface="微软雅黑"/>
                <a:ea typeface="微软雅黑"/>
                <a:cs typeface="微软雅黑"/>
              </a:rPr>
              <a:t>384Kbps</a:t>
            </a:r>
            <a:r>
              <a:rPr lang="zh-CN" altLang="en-US" dirty="0">
                <a:latin typeface="微软雅黑"/>
                <a:ea typeface="微软雅黑"/>
                <a:cs typeface="微软雅黑"/>
              </a:rPr>
              <a:t>速率，室内环境则应达到</a:t>
            </a:r>
            <a:r>
              <a:rPr lang="en-US" altLang="zh-CN" dirty="0">
                <a:latin typeface="微软雅黑"/>
                <a:ea typeface="微软雅黑"/>
                <a:cs typeface="微软雅黑"/>
              </a:rPr>
              <a:t>2Mbps</a:t>
            </a:r>
            <a:r>
              <a:rPr lang="zh-CN" altLang="en-US" dirty="0">
                <a:latin typeface="微软雅黑"/>
                <a:ea typeface="微软雅黑"/>
                <a:cs typeface="微软雅黑"/>
              </a:rPr>
              <a:t>的数据传输速率，同时保证高可靠服务质量。</a:t>
            </a:r>
            <a:endParaRPr lang="en-US" altLang="zh-CN" dirty="0">
              <a:latin typeface="微软雅黑"/>
              <a:ea typeface="微软雅黑"/>
              <a:cs typeface="微软雅黑"/>
            </a:endParaRPr>
          </a:p>
          <a:p>
            <a:endParaRPr lang="en-US" altLang="zh-CN" dirty="0">
              <a:latin typeface="微软雅黑"/>
              <a:ea typeface="微软雅黑"/>
              <a:cs typeface="微软雅黑"/>
            </a:endParaRPr>
          </a:p>
          <a:p>
            <a:r>
              <a:rPr lang="zh-CN" altLang="en-US" dirty="0">
                <a:latin typeface="微软雅黑"/>
                <a:ea typeface="微软雅黑"/>
                <a:cs typeface="微软雅黑"/>
              </a:rPr>
              <a:t>人们发现</a:t>
            </a:r>
            <a:r>
              <a:rPr lang="en-US" altLang="en-US" dirty="0">
                <a:latin typeface="微软雅黑"/>
                <a:ea typeface="微软雅黑"/>
                <a:cs typeface="微软雅黑"/>
              </a:rPr>
              <a:t>从</a:t>
            </a:r>
            <a:r>
              <a:rPr lang="en-US" altLang="ja-JP" dirty="0">
                <a:latin typeface="微软雅黑"/>
                <a:ea typeface="微软雅黑"/>
                <a:cs typeface="微软雅黑"/>
              </a:rPr>
              <a:t>2G</a:t>
            </a:r>
            <a:r>
              <a:rPr lang="en-US" altLang="en-US" dirty="0">
                <a:latin typeface="微软雅黑"/>
                <a:ea typeface="微软雅黑"/>
                <a:cs typeface="微软雅黑"/>
              </a:rPr>
              <a:t>直接跳跃到</a:t>
            </a:r>
            <a:r>
              <a:rPr lang="en-US" altLang="ja-JP" dirty="0">
                <a:latin typeface="微软雅黑"/>
                <a:ea typeface="微软雅黑"/>
                <a:cs typeface="微软雅黑"/>
              </a:rPr>
              <a:t>3G</a:t>
            </a:r>
            <a:r>
              <a:rPr lang="en-US" altLang="en-US" dirty="0">
                <a:latin typeface="微软雅黑"/>
                <a:ea typeface="微软雅黑"/>
                <a:cs typeface="微软雅黑"/>
              </a:rPr>
              <a:t>存在较大的难度，于是出现了一个</a:t>
            </a:r>
            <a:r>
              <a:rPr lang="en-US" altLang="ja-JP" dirty="0">
                <a:latin typeface="微软雅黑"/>
                <a:ea typeface="微软雅黑"/>
                <a:cs typeface="微软雅黑"/>
              </a:rPr>
              <a:t>2.5G</a:t>
            </a:r>
            <a:r>
              <a:rPr lang="en-US" altLang="en-US" dirty="0">
                <a:latin typeface="微软雅黑"/>
                <a:ea typeface="微软雅黑"/>
                <a:cs typeface="微软雅黑"/>
              </a:rPr>
              <a:t>（也有人称后期</a:t>
            </a:r>
            <a:r>
              <a:rPr lang="en-US" altLang="ja-JP" dirty="0">
                <a:latin typeface="微软雅黑"/>
                <a:ea typeface="微软雅黑"/>
                <a:cs typeface="微软雅黑"/>
              </a:rPr>
              <a:t>2.5G</a:t>
            </a:r>
            <a:r>
              <a:rPr lang="en-US" altLang="en-US" dirty="0">
                <a:latin typeface="微软雅黑"/>
                <a:ea typeface="微软雅黑"/>
                <a:cs typeface="微软雅黑"/>
              </a:rPr>
              <a:t>为</a:t>
            </a:r>
            <a:r>
              <a:rPr lang="en-US" altLang="ja-JP" dirty="0">
                <a:latin typeface="微软雅黑"/>
                <a:ea typeface="微软雅黑"/>
                <a:cs typeface="微软雅黑"/>
              </a:rPr>
              <a:t>2.75G</a:t>
            </a:r>
            <a:r>
              <a:rPr lang="en-US" altLang="en-US" dirty="0">
                <a:latin typeface="微软雅黑"/>
                <a:ea typeface="微软雅黑"/>
                <a:cs typeface="微软雅黑"/>
              </a:rPr>
              <a:t>）的过渡阶段。</a:t>
            </a:r>
            <a:endParaRPr lang="zh-CN" altLang="en-US" dirty="0">
              <a:latin typeface="微软雅黑"/>
              <a:ea typeface="微软雅黑"/>
              <a:cs typeface="微软雅黑"/>
            </a:endParaRPr>
          </a:p>
          <a:p>
            <a:endParaRPr kumimoji="1" lang="zh-CN" altLang="en-US"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22</a:t>
            </a:fld>
            <a:endParaRPr lang="zh-CN" altLang="en-US" dirty="0"/>
          </a:p>
        </p:txBody>
      </p:sp>
      <p:sp>
        <p:nvSpPr>
          <p:cNvPr id="4" name="标题 3"/>
          <p:cNvSpPr>
            <a:spLocks noGrp="1"/>
          </p:cNvSpPr>
          <p:nvPr>
            <p:ph type="title"/>
          </p:nvPr>
        </p:nvSpPr>
        <p:spPr/>
        <p:txBody>
          <a:bodyPr/>
          <a:lstStyle/>
          <a:p>
            <a:r>
              <a:rPr kumimoji="1" lang="zh-CN" altLang="en-US" dirty="0"/>
              <a:t>第三代移动通信：</a:t>
            </a:r>
            <a:br>
              <a:rPr kumimoji="1" lang="en-US" altLang="zh-CN" dirty="0"/>
            </a:br>
            <a:r>
              <a:rPr kumimoji="1" lang="en-US" altLang="zh-CN" dirty="0"/>
              <a:t>		</a:t>
            </a:r>
            <a:r>
              <a:rPr kumimoji="1" lang="zh-CN" altLang="en-US" dirty="0"/>
              <a:t>数字语音与数据</a:t>
            </a:r>
          </a:p>
        </p:txBody>
      </p:sp>
    </p:spTree>
    <p:extLst>
      <p:ext uri="{BB962C8B-B14F-4D97-AF65-F5344CB8AC3E}">
        <p14:creationId xmlns:p14="http://schemas.microsoft.com/office/powerpoint/2010/main" val="1307982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2"/>
          <p:cNvSpPr>
            <a:spLocks noGrp="1"/>
          </p:cNvSpPr>
          <p:nvPr>
            <p:ph type="sldNum" sz="quarter" idx="12"/>
          </p:nvPr>
        </p:nvSpPr>
        <p:spPr/>
        <p:txBody>
          <a:bodyPr/>
          <a:lstStyle/>
          <a:p>
            <a:fld id="{0503CE10-F9D3-4072-A615-6A95AA0B7B65}" type="slidenum">
              <a:rPr lang="zh-CN" altLang="en-US" smtClean="0">
                <a:latin typeface="微软雅黑"/>
                <a:ea typeface="微软雅黑"/>
                <a:cs typeface="微软雅黑"/>
              </a:rPr>
              <a:t>23</a:t>
            </a:fld>
            <a:endParaRPr lang="zh-CN" altLang="en-US" dirty="0">
              <a:latin typeface="微软雅黑"/>
              <a:ea typeface="微软雅黑"/>
              <a:cs typeface="微软雅黑"/>
            </a:endParaRPr>
          </a:p>
        </p:txBody>
      </p:sp>
      <p:sp>
        <p:nvSpPr>
          <p:cNvPr id="4" name="标题 3"/>
          <p:cNvSpPr>
            <a:spLocks noGrp="1"/>
          </p:cNvSpPr>
          <p:nvPr>
            <p:ph type="title"/>
          </p:nvPr>
        </p:nvSpPr>
        <p:spPr/>
        <p:txBody>
          <a:bodyPr/>
          <a:lstStyle/>
          <a:p>
            <a:r>
              <a:rPr kumimoji="1" lang="en-US" altLang="zh-CN" dirty="0">
                <a:latin typeface="微软雅黑"/>
                <a:ea typeface="微软雅黑"/>
                <a:cs typeface="微软雅黑"/>
              </a:rPr>
              <a:t>3G</a:t>
            </a:r>
            <a:r>
              <a:rPr kumimoji="1" lang="zh-CN" altLang="en-US" dirty="0">
                <a:latin typeface="微软雅黑"/>
                <a:ea typeface="微软雅黑"/>
                <a:cs typeface="微软雅黑"/>
              </a:rPr>
              <a:t>发展历程</a:t>
            </a:r>
          </a:p>
        </p:txBody>
      </p:sp>
      <p:sp>
        <p:nvSpPr>
          <p:cNvPr id="6" name="Rounded Rectangle 4"/>
          <p:cNvSpPr/>
          <p:nvPr/>
        </p:nvSpPr>
        <p:spPr>
          <a:xfrm>
            <a:off x="304800" y="3116263"/>
            <a:ext cx="1614488" cy="3440112"/>
          </a:xfrm>
          <a:prstGeom prst="roundRect">
            <a:avLst/>
          </a:prstGeom>
          <a:solidFill>
            <a:srgbClr val="FFFF00"/>
          </a:solidFill>
        </p:spPr>
        <p:style>
          <a:lnRef idx="3">
            <a:schemeClr val="lt1"/>
          </a:lnRef>
          <a:fillRef idx="1">
            <a:schemeClr val="accent4"/>
          </a:fillRef>
          <a:effectRef idx="1">
            <a:schemeClr val="accent4"/>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en-US" sz="1800">
              <a:solidFill>
                <a:srgbClr val="E4988A"/>
              </a:solidFill>
              <a:latin typeface="微软雅黑"/>
              <a:ea typeface="微软雅黑"/>
              <a:cs typeface="微软雅黑"/>
            </a:endParaRPr>
          </a:p>
        </p:txBody>
      </p:sp>
      <p:sp>
        <p:nvSpPr>
          <p:cNvPr id="7" name="Rounded Rectangle 5"/>
          <p:cNvSpPr/>
          <p:nvPr/>
        </p:nvSpPr>
        <p:spPr>
          <a:xfrm>
            <a:off x="1919288" y="2643188"/>
            <a:ext cx="1681162" cy="3603625"/>
          </a:xfrm>
          <a:prstGeom prst="roundRect">
            <a:avLst/>
          </a:prstGeom>
          <a:solidFill>
            <a:srgbClr val="008000"/>
          </a:solidFill>
        </p:spPr>
        <p:style>
          <a:lnRef idx="2">
            <a:schemeClr val="accent6">
              <a:shade val="50000"/>
            </a:schemeClr>
          </a:lnRef>
          <a:fillRef idx="1">
            <a:schemeClr val="accent6"/>
          </a:fillRef>
          <a:effectRef idx="0">
            <a:schemeClr val="accent6"/>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en-US" sz="1800">
              <a:solidFill>
                <a:srgbClr val="E4988A"/>
              </a:solidFill>
              <a:latin typeface="微软雅黑"/>
              <a:ea typeface="微软雅黑"/>
              <a:cs typeface="微软雅黑"/>
            </a:endParaRPr>
          </a:p>
        </p:txBody>
      </p:sp>
      <p:sp>
        <p:nvSpPr>
          <p:cNvPr id="8" name="Rounded Rectangle 6"/>
          <p:cNvSpPr/>
          <p:nvPr/>
        </p:nvSpPr>
        <p:spPr>
          <a:xfrm>
            <a:off x="3600450" y="2303463"/>
            <a:ext cx="1776413" cy="3544887"/>
          </a:xfrm>
          <a:prstGeom prst="roundRect">
            <a:avLst/>
          </a:prstGeom>
          <a:solidFill>
            <a:srgbClr val="0000FF"/>
          </a:solidFill>
        </p:spPr>
        <p:style>
          <a:lnRef idx="3">
            <a:schemeClr val="lt1"/>
          </a:lnRef>
          <a:fillRef idx="1">
            <a:schemeClr val="accent4"/>
          </a:fillRef>
          <a:effectRef idx="1">
            <a:schemeClr val="accent4"/>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en-US" sz="1800">
              <a:solidFill>
                <a:srgbClr val="E4988A"/>
              </a:solidFill>
              <a:latin typeface="微软雅黑"/>
              <a:ea typeface="微软雅黑"/>
              <a:cs typeface="微软雅黑"/>
            </a:endParaRPr>
          </a:p>
        </p:txBody>
      </p:sp>
      <p:sp>
        <p:nvSpPr>
          <p:cNvPr id="9" name="Rounded Rectangle 7"/>
          <p:cNvSpPr/>
          <p:nvPr/>
        </p:nvSpPr>
        <p:spPr>
          <a:xfrm>
            <a:off x="5376863" y="1884363"/>
            <a:ext cx="1739900" cy="3683000"/>
          </a:xfrm>
          <a:prstGeom prst="roundRect">
            <a:avLst/>
          </a:prstGeom>
          <a:solidFill>
            <a:srgbClr val="FF0000"/>
          </a:solidFill>
        </p:spPr>
        <p:style>
          <a:lnRef idx="3">
            <a:schemeClr val="lt1"/>
          </a:lnRef>
          <a:fillRef idx="1">
            <a:schemeClr val="accent4"/>
          </a:fillRef>
          <a:effectRef idx="1">
            <a:schemeClr val="accent4"/>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en-US" sz="1800">
              <a:solidFill>
                <a:srgbClr val="E4988A"/>
              </a:solidFill>
              <a:latin typeface="微软雅黑"/>
              <a:ea typeface="微软雅黑"/>
              <a:cs typeface="微软雅黑"/>
            </a:endParaRPr>
          </a:p>
        </p:txBody>
      </p:sp>
      <p:sp>
        <p:nvSpPr>
          <p:cNvPr id="10" name="Oval 8"/>
          <p:cNvSpPr>
            <a:spLocks noChangeArrowheads="1"/>
          </p:cNvSpPr>
          <p:nvPr/>
        </p:nvSpPr>
        <p:spPr bwMode="auto">
          <a:xfrm>
            <a:off x="407988" y="3351213"/>
            <a:ext cx="1400175" cy="698500"/>
          </a:xfrm>
          <a:prstGeom prst="ellipse">
            <a:avLst/>
          </a:prstGeom>
          <a:solidFill>
            <a:schemeClr val="bg1"/>
          </a:solidFill>
          <a:ln w="9525">
            <a:solidFill>
              <a:schemeClr val="accent1"/>
            </a:solidFill>
            <a:round/>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r>
              <a:rPr lang="en-US" dirty="0">
                <a:solidFill>
                  <a:srgbClr val="3366FF"/>
                </a:solidFill>
                <a:latin typeface="微软雅黑"/>
                <a:ea typeface="微软雅黑"/>
                <a:cs typeface="微软雅黑"/>
              </a:rPr>
              <a:t>AMPS</a:t>
            </a:r>
          </a:p>
        </p:txBody>
      </p:sp>
      <p:sp>
        <p:nvSpPr>
          <p:cNvPr id="11" name="Oval 9"/>
          <p:cNvSpPr>
            <a:spLocks noChangeArrowheads="1"/>
          </p:cNvSpPr>
          <p:nvPr/>
        </p:nvSpPr>
        <p:spPr bwMode="auto">
          <a:xfrm>
            <a:off x="233363" y="4619625"/>
            <a:ext cx="1133475" cy="636588"/>
          </a:xfrm>
          <a:prstGeom prst="ellipse">
            <a:avLst/>
          </a:prstGeom>
          <a:solidFill>
            <a:schemeClr val="bg1"/>
          </a:solidFill>
          <a:ln w="9525">
            <a:solidFill>
              <a:schemeClr val="accent1"/>
            </a:solidFill>
            <a:round/>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r>
              <a:rPr lang="en-US" dirty="0">
                <a:solidFill>
                  <a:srgbClr val="3366FF"/>
                </a:solidFill>
                <a:latin typeface="微软雅黑"/>
                <a:ea typeface="微软雅黑"/>
                <a:cs typeface="微软雅黑"/>
              </a:rPr>
              <a:t>TACS</a:t>
            </a:r>
          </a:p>
        </p:txBody>
      </p:sp>
      <p:sp>
        <p:nvSpPr>
          <p:cNvPr id="12" name="Oval 10"/>
          <p:cNvSpPr>
            <a:spLocks noChangeArrowheads="1"/>
          </p:cNvSpPr>
          <p:nvPr/>
        </p:nvSpPr>
        <p:spPr bwMode="auto">
          <a:xfrm>
            <a:off x="800100" y="5632450"/>
            <a:ext cx="1092200" cy="674688"/>
          </a:xfrm>
          <a:prstGeom prst="ellipse">
            <a:avLst/>
          </a:prstGeom>
          <a:solidFill>
            <a:schemeClr val="bg1"/>
          </a:solidFill>
          <a:ln w="9525">
            <a:solidFill>
              <a:schemeClr val="accent1"/>
            </a:solidFill>
            <a:round/>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r>
              <a:rPr lang="en-US" dirty="0">
                <a:solidFill>
                  <a:srgbClr val="3366FF"/>
                </a:solidFill>
                <a:latin typeface="微软雅黑"/>
                <a:ea typeface="微软雅黑"/>
                <a:cs typeface="微软雅黑"/>
              </a:rPr>
              <a:t>NMT</a:t>
            </a:r>
          </a:p>
        </p:txBody>
      </p:sp>
      <p:sp>
        <p:nvSpPr>
          <p:cNvPr id="13" name="TextBox 11"/>
          <p:cNvSpPr txBox="1">
            <a:spLocks noChangeArrowheads="1"/>
          </p:cNvSpPr>
          <p:nvPr/>
        </p:nvSpPr>
        <p:spPr bwMode="auto">
          <a:xfrm>
            <a:off x="357188" y="2746375"/>
            <a:ext cx="1535112"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1800">
                <a:latin typeface="微软雅黑"/>
                <a:ea typeface="微软雅黑"/>
                <a:cs typeface="微软雅黑"/>
              </a:rPr>
              <a:t>1G</a:t>
            </a:r>
          </a:p>
        </p:txBody>
      </p:sp>
      <p:sp>
        <p:nvSpPr>
          <p:cNvPr id="14" name="TextBox 12"/>
          <p:cNvSpPr txBox="1">
            <a:spLocks noChangeArrowheads="1"/>
          </p:cNvSpPr>
          <p:nvPr/>
        </p:nvSpPr>
        <p:spPr bwMode="auto">
          <a:xfrm>
            <a:off x="1993900" y="2266950"/>
            <a:ext cx="1535113"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1800">
                <a:latin typeface="微软雅黑"/>
                <a:ea typeface="微软雅黑"/>
                <a:cs typeface="微软雅黑"/>
              </a:rPr>
              <a:t>2G</a:t>
            </a:r>
          </a:p>
        </p:txBody>
      </p:sp>
      <p:sp>
        <p:nvSpPr>
          <p:cNvPr id="15" name="TextBox 13"/>
          <p:cNvSpPr txBox="1">
            <a:spLocks noChangeArrowheads="1"/>
          </p:cNvSpPr>
          <p:nvPr/>
        </p:nvSpPr>
        <p:spPr bwMode="auto">
          <a:xfrm>
            <a:off x="3725863" y="1936750"/>
            <a:ext cx="1535112"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1800">
                <a:latin typeface="微软雅黑"/>
                <a:ea typeface="微软雅黑"/>
                <a:cs typeface="微软雅黑"/>
              </a:rPr>
              <a:t>2.5G</a:t>
            </a:r>
          </a:p>
        </p:txBody>
      </p:sp>
      <p:sp>
        <p:nvSpPr>
          <p:cNvPr id="16" name="TextBox 14"/>
          <p:cNvSpPr txBox="1">
            <a:spLocks noChangeArrowheads="1"/>
          </p:cNvSpPr>
          <p:nvPr/>
        </p:nvSpPr>
        <p:spPr bwMode="auto">
          <a:xfrm>
            <a:off x="5522913" y="1533525"/>
            <a:ext cx="1450975"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1800">
                <a:latin typeface="微软雅黑"/>
                <a:ea typeface="微软雅黑"/>
                <a:cs typeface="微软雅黑"/>
              </a:rPr>
              <a:t>2.75G</a:t>
            </a:r>
          </a:p>
        </p:txBody>
      </p:sp>
      <p:sp>
        <p:nvSpPr>
          <p:cNvPr id="17" name="Rounded Rectangle 15"/>
          <p:cNvSpPr/>
          <p:nvPr/>
        </p:nvSpPr>
        <p:spPr>
          <a:xfrm>
            <a:off x="7116763" y="1487488"/>
            <a:ext cx="1846262" cy="3832225"/>
          </a:xfrm>
          <a:prstGeom prst="roundRect">
            <a:avLst/>
          </a:prstGeom>
          <a:solidFill>
            <a:schemeClr val="bg1">
              <a:lumMod val="65000"/>
            </a:schemeClr>
          </a:solidFill>
        </p:spPr>
        <p:style>
          <a:lnRef idx="3">
            <a:schemeClr val="lt1"/>
          </a:lnRef>
          <a:fillRef idx="1">
            <a:schemeClr val="accent4"/>
          </a:fillRef>
          <a:effectRef idx="1">
            <a:schemeClr val="accent4"/>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en-US" sz="1800">
              <a:solidFill>
                <a:srgbClr val="E4988A"/>
              </a:solidFill>
              <a:latin typeface="微软雅黑"/>
              <a:ea typeface="微软雅黑"/>
              <a:cs typeface="微软雅黑"/>
            </a:endParaRPr>
          </a:p>
        </p:txBody>
      </p:sp>
      <p:sp>
        <p:nvSpPr>
          <p:cNvPr id="18" name="TextBox 18"/>
          <p:cNvSpPr txBox="1">
            <a:spLocks noChangeArrowheads="1"/>
          </p:cNvSpPr>
          <p:nvPr/>
        </p:nvSpPr>
        <p:spPr bwMode="auto">
          <a:xfrm>
            <a:off x="7294563" y="1117600"/>
            <a:ext cx="145097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1800">
                <a:latin typeface="微软雅黑"/>
                <a:ea typeface="微软雅黑"/>
                <a:cs typeface="微软雅黑"/>
              </a:rPr>
              <a:t>3G</a:t>
            </a:r>
          </a:p>
        </p:txBody>
      </p:sp>
      <p:sp>
        <p:nvSpPr>
          <p:cNvPr id="19" name="Oval 19"/>
          <p:cNvSpPr>
            <a:spLocks noChangeArrowheads="1"/>
          </p:cNvSpPr>
          <p:nvPr/>
        </p:nvSpPr>
        <p:spPr bwMode="auto">
          <a:xfrm>
            <a:off x="1692275" y="2635250"/>
            <a:ext cx="1400175" cy="698500"/>
          </a:xfrm>
          <a:prstGeom prst="ellipse">
            <a:avLst/>
          </a:prstGeom>
          <a:solidFill>
            <a:schemeClr val="bg1"/>
          </a:solidFill>
          <a:ln w="9525">
            <a:solidFill>
              <a:schemeClr val="accent1"/>
            </a:solidFill>
            <a:round/>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r>
              <a:rPr lang="en-US" dirty="0">
                <a:solidFill>
                  <a:srgbClr val="3366FF"/>
                </a:solidFill>
                <a:latin typeface="微软雅黑"/>
                <a:ea typeface="微软雅黑"/>
                <a:cs typeface="微软雅黑"/>
              </a:rPr>
              <a:t>GSM</a:t>
            </a:r>
          </a:p>
        </p:txBody>
      </p:sp>
      <p:sp>
        <p:nvSpPr>
          <p:cNvPr id="20" name="Oval 20"/>
          <p:cNvSpPr>
            <a:spLocks noChangeArrowheads="1"/>
          </p:cNvSpPr>
          <p:nvPr/>
        </p:nvSpPr>
        <p:spPr bwMode="auto">
          <a:xfrm>
            <a:off x="1808163" y="3406775"/>
            <a:ext cx="1400175" cy="698500"/>
          </a:xfrm>
          <a:prstGeom prst="ellipse">
            <a:avLst/>
          </a:prstGeom>
          <a:solidFill>
            <a:schemeClr val="bg1"/>
          </a:solidFill>
          <a:ln w="9525">
            <a:solidFill>
              <a:schemeClr val="accent1"/>
            </a:solidFill>
            <a:round/>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r>
              <a:rPr lang="en-US" dirty="0">
                <a:solidFill>
                  <a:srgbClr val="3366FF"/>
                </a:solidFill>
                <a:latin typeface="微软雅黑"/>
                <a:ea typeface="微软雅黑"/>
                <a:cs typeface="微软雅黑"/>
              </a:rPr>
              <a:t>TDMA</a:t>
            </a:r>
          </a:p>
        </p:txBody>
      </p:sp>
      <p:sp>
        <p:nvSpPr>
          <p:cNvPr id="21" name="Oval 21"/>
          <p:cNvSpPr>
            <a:spLocks noChangeArrowheads="1"/>
          </p:cNvSpPr>
          <p:nvPr/>
        </p:nvSpPr>
        <p:spPr bwMode="auto">
          <a:xfrm>
            <a:off x="2200275" y="4189413"/>
            <a:ext cx="1400175" cy="698500"/>
          </a:xfrm>
          <a:prstGeom prst="ellipse">
            <a:avLst/>
          </a:prstGeom>
          <a:solidFill>
            <a:schemeClr val="bg1"/>
          </a:solidFill>
          <a:ln w="9525">
            <a:solidFill>
              <a:schemeClr val="accent1"/>
            </a:solidFill>
            <a:round/>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r>
              <a:rPr lang="en-US" dirty="0">
                <a:solidFill>
                  <a:srgbClr val="3366FF"/>
                </a:solidFill>
                <a:latin typeface="微软雅黑"/>
                <a:ea typeface="微软雅黑"/>
                <a:cs typeface="微软雅黑"/>
              </a:rPr>
              <a:t>CDMA</a:t>
            </a:r>
          </a:p>
        </p:txBody>
      </p:sp>
      <p:sp>
        <p:nvSpPr>
          <p:cNvPr id="22" name="Oval 22"/>
          <p:cNvSpPr>
            <a:spLocks noChangeArrowheads="1"/>
          </p:cNvSpPr>
          <p:nvPr/>
        </p:nvSpPr>
        <p:spPr bwMode="auto">
          <a:xfrm>
            <a:off x="1833563" y="5091113"/>
            <a:ext cx="1116012" cy="541337"/>
          </a:xfrm>
          <a:prstGeom prst="ellipse">
            <a:avLst/>
          </a:prstGeom>
          <a:solidFill>
            <a:schemeClr val="bg1"/>
          </a:solidFill>
          <a:ln w="9525">
            <a:solidFill>
              <a:schemeClr val="accent1"/>
            </a:solidFill>
            <a:round/>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r>
              <a:rPr lang="en-US" dirty="0">
                <a:solidFill>
                  <a:srgbClr val="3366FF"/>
                </a:solidFill>
                <a:latin typeface="微软雅黑"/>
                <a:ea typeface="微软雅黑"/>
                <a:cs typeface="微软雅黑"/>
              </a:rPr>
              <a:t>PHS</a:t>
            </a:r>
          </a:p>
        </p:txBody>
      </p:sp>
      <p:sp>
        <p:nvSpPr>
          <p:cNvPr id="23" name="Oval 23"/>
          <p:cNvSpPr>
            <a:spLocks noChangeArrowheads="1"/>
          </p:cNvSpPr>
          <p:nvPr/>
        </p:nvSpPr>
        <p:spPr bwMode="auto">
          <a:xfrm>
            <a:off x="2392363" y="5848350"/>
            <a:ext cx="1208087" cy="503238"/>
          </a:xfrm>
          <a:prstGeom prst="ellipse">
            <a:avLst/>
          </a:prstGeom>
          <a:solidFill>
            <a:schemeClr val="bg1"/>
          </a:solidFill>
          <a:ln w="9525">
            <a:solidFill>
              <a:schemeClr val="accent1"/>
            </a:solidFill>
            <a:round/>
            <a:headEnd/>
            <a:tailEnd/>
          </a:ln>
          <a:effectLst>
            <a:outerShdw blurRad="38100" dist="25401" dir="2700000" algn="br" rotWithShape="0">
              <a:srgbClr val="808080">
                <a:alpha val="59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1800">
                <a:solidFill>
                  <a:srgbClr val="3366FF"/>
                </a:solidFill>
                <a:latin typeface="微软雅黑"/>
                <a:ea typeface="微软雅黑"/>
                <a:cs typeface="微软雅黑"/>
              </a:rPr>
              <a:t>iDEN</a:t>
            </a:r>
          </a:p>
        </p:txBody>
      </p:sp>
      <p:sp>
        <p:nvSpPr>
          <p:cNvPr id="24" name="Oval 24"/>
          <p:cNvSpPr>
            <a:spLocks noChangeArrowheads="1"/>
          </p:cNvSpPr>
          <p:nvPr/>
        </p:nvSpPr>
        <p:spPr bwMode="auto">
          <a:xfrm>
            <a:off x="3725863" y="2482850"/>
            <a:ext cx="1400175" cy="698500"/>
          </a:xfrm>
          <a:prstGeom prst="ellipse">
            <a:avLst/>
          </a:prstGeom>
          <a:solidFill>
            <a:schemeClr val="bg1"/>
          </a:solidFill>
          <a:ln w="9525">
            <a:solidFill>
              <a:schemeClr val="accent1"/>
            </a:solidFill>
            <a:round/>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r>
              <a:rPr lang="en-US" dirty="0">
                <a:solidFill>
                  <a:srgbClr val="3366FF"/>
                </a:solidFill>
                <a:latin typeface="微软雅黑"/>
                <a:ea typeface="微软雅黑"/>
                <a:cs typeface="微软雅黑"/>
              </a:rPr>
              <a:t>GPRS</a:t>
            </a:r>
          </a:p>
        </p:txBody>
      </p:sp>
      <p:sp>
        <p:nvSpPr>
          <p:cNvPr id="25" name="Oval 25"/>
          <p:cNvSpPr>
            <a:spLocks noChangeArrowheads="1"/>
          </p:cNvSpPr>
          <p:nvPr/>
        </p:nvSpPr>
        <p:spPr bwMode="auto">
          <a:xfrm>
            <a:off x="3976688" y="3490913"/>
            <a:ext cx="1400175" cy="698500"/>
          </a:xfrm>
          <a:prstGeom prst="ellipse">
            <a:avLst/>
          </a:prstGeom>
          <a:solidFill>
            <a:schemeClr val="bg1"/>
          </a:solidFill>
          <a:ln w="9525">
            <a:solidFill>
              <a:schemeClr val="accent1"/>
            </a:solidFill>
            <a:round/>
            <a:headEnd/>
            <a:tailEnd/>
          </a:ln>
          <a:effectLst>
            <a:outerShdw blurRad="38100" dist="25401" dir="2700000" algn="br" rotWithShape="0">
              <a:srgbClr val="808080">
                <a:alpha val="59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1800">
                <a:solidFill>
                  <a:srgbClr val="3366FF"/>
                </a:solidFill>
                <a:latin typeface="微软雅黑"/>
                <a:ea typeface="微软雅黑"/>
                <a:cs typeface="微软雅黑"/>
              </a:rPr>
              <a:t>GSM/GPRS</a:t>
            </a:r>
          </a:p>
        </p:txBody>
      </p:sp>
      <p:sp>
        <p:nvSpPr>
          <p:cNvPr id="26" name="Oval 26"/>
          <p:cNvSpPr>
            <a:spLocks noChangeArrowheads="1"/>
          </p:cNvSpPr>
          <p:nvPr/>
        </p:nvSpPr>
        <p:spPr bwMode="auto">
          <a:xfrm>
            <a:off x="4016375" y="4538663"/>
            <a:ext cx="1062038" cy="608012"/>
          </a:xfrm>
          <a:prstGeom prst="ellipse">
            <a:avLst/>
          </a:prstGeom>
          <a:solidFill>
            <a:schemeClr val="bg1"/>
          </a:solidFill>
          <a:ln w="9525">
            <a:solidFill>
              <a:schemeClr val="accent1"/>
            </a:solidFill>
            <a:round/>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r>
              <a:rPr lang="en-US" dirty="0">
                <a:solidFill>
                  <a:srgbClr val="3366FF"/>
                </a:solidFill>
                <a:latin typeface="微软雅黑"/>
                <a:ea typeface="微软雅黑"/>
                <a:cs typeface="微软雅黑"/>
              </a:rPr>
              <a:t>PHS</a:t>
            </a:r>
          </a:p>
        </p:txBody>
      </p:sp>
      <p:sp>
        <p:nvSpPr>
          <p:cNvPr id="27" name="Oval 28"/>
          <p:cNvSpPr>
            <a:spLocks noChangeArrowheads="1"/>
          </p:cNvSpPr>
          <p:nvPr/>
        </p:nvSpPr>
        <p:spPr bwMode="auto">
          <a:xfrm>
            <a:off x="4378325" y="5449888"/>
            <a:ext cx="1089025" cy="544512"/>
          </a:xfrm>
          <a:prstGeom prst="ellipse">
            <a:avLst/>
          </a:prstGeom>
          <a:solidFill>
            <a:schemeClr val="bg1"/>
          </a:solidFill>
          <a:ln w="9525">
            <a:solidFill>
              <a:schemeClr val="accent1"/>
            </a:solidFill>
            <a:round/>
            <a:headEnd/>
            <a:tailEnd/>
          </a:ln>
          <a:effectLst>
            <a:outerShdw blurRad="38100" dist="25401" dir="2700000" algn="br" rotWithShape="0">
              <a:srgbClr val="808080">
                <a:alpha val="59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1800">
                <a:solidFill>
                  <a:srgbClr val="3366FF"/>
                </a:solidFill>
                <a:latin typeface="微软雅黑"/>
                <a:ea typeface="微软雅黑"/>
                <a:cs typeface="微软雅黑"/>
              </a:rPr>
              <a:t>iDEN</a:t>
            </a:r>
          </a:p>
        </p:txBody>
      </p:sp>
      <p:sp>
        <p:nvSpPr>
          <p:cNvPr id="28" name="Oval 29"/>
          <p:cNvSpPr>
            <a:spLocks noChangeArrowheads="1"/>
          </p:cNvSpPr>
          <p:nvPr/>
        </p:nvSpPr>
        <p:spPr bwMode="auto">
          <a:xfrm>
            <a:off x="5572125" y="2635250"/>
            <a:ext cx="1401763" cy="698500"/>
          </a:xfrm>
          <a:prstGeom prst="ellipse">
            <a:avLst/>
          </a:prstGeom>
          <a:solidFill>
            <a:schemeClr val="bg1"/>
          </a:solidFill>
          <a:ln w="9525">
            <a:solidFill>
              <a:schemeClr val="accent1"/>
            </a:solidFill>
            <a:round/>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r>
              <a:rPr lang="en-US" dirty="0">
                <a:solidFill>
                  <a:srgbClr val="3366FF"/>
                </a:solidFill>
                <a:latin typeface="微软雅黑"/>
                <a:ea typeface="微软雅黑"/>
                <a:cs typeface="微软雅黑"/>
              </a:rPr>
              <a:t>EDGE</a:t>
            </a:r>
          </a:p>
        </p:txBody>
      </p:sp>
      <p:sp>
        <p:nvSpPr>
          <p:cNvPr id="29" name="Oval 30"/>
          <p:cNvSpPr>
            <a:spLocks noChangeArrowheads="1"/>
          </p:cNvSpPr>
          <p:nvPr/>
        </p:nvSpPr>
        <p:spPr bwMode="auto">
          <a:xfrm>
            <a:off x="5467350" y="3941763"/>
            <a:ext cx="1400175" cy="698500"/>
          </a:xfrm>
          <a:prstGeom prst="ellipse">
            <a:avLst/>
          </a:prstGeom>
          <a:solidFill>
            <a:schemeClr val="bg1"/>
          </a:solidFill>
          <a:ln w="9525">
            <a:solidFill>
              <a:schemeClr val="accent1"/>
            </a:solidFill>
            <a:round/>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r>
              <a:rPr lang="en-US" dirty="0">
                <a:solidFill>
                  <a:srgbClr val="3366FF"/>
                </a:solidFill>
                <a:latin typeface="微软雅黑"/>
                <a:ea typeface="微软雅黑"/>
                <a:cs typeface="微软雅黑"/>
              </a:rPr>
              <a:t>CDMA 1xRTT</a:t>
            </a:r>
          </a:p>
        </p:txBody>
      </p:sp>
      <p:sp>
        <p:nvSpPr>
          <p:cNvPr id="30" name="Oval 31"/>
          <p:cNvSpPr>
            <a:spLocks noChangeArrowheads="1"/>
          </p:cNvSpPr>
          <p:nvPr/>
        </p:nvSpPr>
        <p:spPr bwMode="auto">
          <a:xfrm>
            <a:off x="7242175" y="1755775"/>
            <a:ext cx="1617663" cy="1019175"/>
          </a:xfrm>
          <a:prstGeom prst="ellipse">
            <a:avLst/>
          </a:prstGeom>
          <a:solidFill>
            <a:schemeClr val="bg1"/>
          </a:solidFill>
          <a:ln w="9525">
            <a:solidFill>
              <a:schemeClr val="accent1"/>
            </a:solidFill>
            <a:round/>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r>
              <a:rPr lang="en-US" dirty="0">
                <a:solidFill>
                  <a:srgbClr val="3366FF"/>
                </a:solidFill>
                <a:latin typeface="微软雅黑"/>
                <a:ea typeface="微软雅黑"/>
                <a:cs typeface="微软雅黑"/>
              </a:rPr>
              <a:t>W-CDMA</a:t>
            </a:r>
          </a:p>
        </p:txBody>
      </p:sp>
      <p:sp>
        <p:nvSpPr>
          <p:cNvPr id="31" name="Oval 32"/>
          <p:cNvSpPr>
            <a:spLocks noChangeArrowheads="1"/>
          </p:cNvSpPr>
          <p:nvPr/>
        </p:nvSpPr>
        <p:spPr bwMode="auto">
          <a:xfrm>
            <a:off x="7448550" y="3184525"/>
            <a:ext cx="1514475" cy="698500"/>
          </a:xfrm>
          <a:prstGeom prst="ellipse">
            <a:avLst/>
          </a:prstGeom>
          <a:solidFill>
            <a:schemeClr val="bg1"/>
          </a:solidFill>
          <a:ln w="9525">
            <a:solidFill>
              <a:schemeClr val="accent1"/>
            </a:solidFill>
            <a:round/>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r>
              <a:rPr lang="en-US" dirty="0">
                <a:solidFill>
                  <a:srgbClr val="3366FF"/>
                </a:solidFill>
                <a:latin typeface="微软雅黑"/>
                <a:ea typeface="微软雅黑"/>
                <a:cs typeface="微软雅黑"/>
              </a:rPr>
              <a:t>TD-SCDMA</a:t>
            </a:r>
          </a:p>
        </p:txBody>
      </p:sp>
      <p:sp>
        <p:nvSpPr>
          <p:cNvPr id="32" name="Oval 33"/>
          <p:cNvSpPr>
            <a:spLocks noChangeArrowheads="1"/>
          </p:cNvSpPr>
          <p:nvPr/>
        </p:nvSpPr>
        <p:spPr bwMode="auto">
          <a:xfrm>
            <a:off x="7562850" y="4189413"/>
            <a:ext cx="1400175" cy="698500"/>
          </a:xfrm>
          <a:prstGeom prst="ellipse">
            <a:avLst/>
          </a:prstGeom>
          <a:solidFill>
            <a:schemeClr val="bg1"/>
          </a:solidFill>
          <a:ln w="9525">
            <a:solidFill>
              <a:schemeClr val="accent1"/>
            </a:solidFill>
            <a:round/>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r>
              <a:rPr lang="en-US" dirty="0">
                <a:solidFill>
                  <a:srgbClr val="3366FF"/>
                </a:solidFill>
                <a:latin typeface="微软雅黑"/>
                <a:ea typeface="微软雅黑"/>
                <a:cs typeface="微软雅黑"/>
              </a:rPr>
              <a:t>CDMA 2000</a:t>
            </a:r>
          </a:p>
        </p:txBody>
      </p:sp>
      <p:cxnSp>
        <p:nvCxnSpPr>
          <p:cNvPr id="33" name="Straight Arrow Connector 36"/>
          <p:cNvCxnSpPr>
            <a:stCxn id="21" idx="6"/>
            <a:endCxn id="29" idx="2"/>
          </p:cNvCxnSpPr>
          <p:nvPr/>
        </p:nvCxnSpPr>
        <p:spPr>
          <a:xfrm flipV="1">
            <a:off x="3600450" y="4291013"/>
            <a:ext cx="1866900" cy="247650"/>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8"/>
          <p:cNvCxnSpPr>
            <a:stCxn id="22" idx="6"/>
            <a:endCxn id="26" idx="3"/>
          </p:cNvCxnSpPr>
          <p:nvPr/>
        </p:nvCxnSpPr>
        <p:spPr>
          <a:xfrm flipV="1">
            <a:off x="2949575" y="5057775"/>
            <a:ext cx="1222375" cy="304800"/>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40"/>
          <p:cNvCxnSpPr>
            <a:stCxn id="23" idx="6"/>
            <a:endCxn id="27" idx="3"/>
          </p:cNvCxnSpPr>
          <p:nvPr/>
        </p:nvCxnSpPr>
        <p:spPr>
          <a:xfrm flipV="1">
            <a:off x="3600450" y="5915025"/>
            <a:ext cx="936625" cy="184150"/>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41"/>
          <p:cNvCxnSpPr>
            <a:stCxn id="20" idx="6"/>
            <a:endCxn id="28" idx="2"/>
          </p:cNvCxnSpPr>
          <p:nvPr/>
        </p:nvCxnSpPr>
        <p:spPr>
          <a:xfrm flipV="1">
            <a:off x="3208338" y="2984500"/>
            <a:ext cx="2363787" cy="771525"/>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44"/>
          <p:cNvCxnSpPr>
            <a:stCxn id="20" idx="6"/>
            <a:endCxn id="25" idx="2"/>
          </p:cNvCxnSpPr>
          <p:nvPr/>
        </p:nvCxnSpPr>
        <p:spPr>
          <a:xfrm>
            <a:off x="3208338" y="3756025"/>
            <a:ext cx="768350" cy="84138"/>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63"/>
          <p:cNvCxnSpPr>
            <a:stCxn id="19" idx="6"/>
            <a:endCxn id="24" idx="2"/>
          </p:cNvCxnSpPr>
          <p:nvPr/>
        </p:nvCxnSpPr>
        <p:spPr>
          <a:xfrm flipV="1">
            <a:off x="3092450" y="2832100"/>
            <a:ext cx="633413" cy="152400"/>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73"/>
          <p:cNvCxnSpPr>
            <a:stCxn id="24" idx="6"/>
            <a:endCxn id="30" idx="2"/>
          </p:cNvCxnSpPr>
          <p:nvPr/>
        </p:nvCxnSpPr>
        <p:spPr>
          <a:xfrm flipV="1">
            <a:off x="5126038" y="2265363"/>
            <a:ext cx="2116137" cy="566737"/>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76"/>
          <p:cNvCxnSpPr>
            <a:stCxn id="28" idx="7"/>
            <a:endCxn id="30" idx="3"/>
          </p:cNvCxnSpPr>
          <p:nvPr/>
        </p:nvCxnSpPr>
        <p:spPr>
          <a:xfrm flipV="1">
            <a:off x="6767513" y="2625725"/>
            <a:ext cx="711200" cy="112713"/>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79"/>
          <p:cNvCxnSpPr>
            <a:stCxn id="29" idx="6"/>
            <a:endCxn id="32" idx="2"/>
          </p:cNvCxnSpPr>
          <p:nvPr/>
        </p:nvCxnSpPr>
        <p:spPr>
          <a:xfrm>
            <a:off x="6867525" y="4291013"/>
            <a:ext cx="695325" cy="247650"/>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84"/>
          <p:cNvCxnSpPr>
            <a:stCxn id="25" idx="7"/>
            <a:endCxn id="28" idx="3"/>
          </p:cNvCxnSpPr>
          <p:nvPr/>
        </p:nvCxnSpPr>
        <p:spPr>
          <a:xfrm flipV="1">
            <a:off x="5172075" y="3232150"/>
            <a:ext cx="606425" cy="360363"/>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7706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lang="en-US" altLang="zh-CN" dirty="0"/>
              <a:t>HSCSD</a:t>
            </a:r>
          </a:p>
          <a:p>
            <a:pPr lvl="1"/>
            <a:r>
              <a:rPr lang="en-US" altLang="zh-CN" dirty="0"/>
              <a:t>GSM</a:t>
            </a:r>
            <a:r>
              <a:rPr lang="zh-CN" altLang="en-US" dirty="0"/>
              <a:t>网络的升级版本</a:t>
            </a:r>
            <a:endParaRPr lang="en-US" altLang="zh-CN" dirty="0"/>
          </a:p>
          <a:p>
            <a:pPr lvl="1"/>
            <a:r>
              <a:rPr lang="zh-CN" altLang="en-US" dirty="0"/>
              <a:t>透过多重时分并行传输，速率比</a:t>
            </a:r>
            <a:r>
              <a:rPr lang="en-US" altLang="zh-CN" dirty="0"/>
              <a:t>GSM</a:t>
            </a:r>
            <a:r>
              <a:rPr lang="zh-CN" altLang="en-US" dirty="0"/>
              <a:t>网络快</a:t>
            </a:r>
            <a:r>
              <a:rPr lang="en-US" altLang="zh-CN" dirty="0"/>
              <a:t>5</a:t>
            </a:r>
            <a:r>
              <a:rPr lang="zh-CN" altLang="en-US" dirty="0"/>
              <a:t>倍</a:t>
            </a:r>
            <a:endParaRPr lang="en-US" altLang="zh-CN" dirty="0"/>
          </a:p>
          <a:p>
            <a:pPr lvl="1"/>
            <a:r>
              <a:rPr lang="zh-CN" altLang="en-US" dirty="0"/>
              <a:t>动态提供不同的纠错方式</a:t>
            </a:r>
            <a:endParaRPr lang="en-US" altLang="ja-JP" dirty="0"/>
          </a:p>
          <a:p>
            <a:r>
              <a:rPr lang="en-US" altLang="zh-CN" dirty="0"/>
              <a:t>GPRS</a:t>
            </a:r>
          </a:p>
          <a:p>
            <a:pPr lvl="1"/>
            <a:r>
              <a:rPr lang="zh-CN" altLang="en-US" dirty="0"/>
              <a:t>基于传统</a:t>
            </a:r>
            <a:r>
              <a:rPr lang="en-US" altLang="zh-CN" dirty="0"/>
              <a:t>GSM</a:t>
            </a:r>
            <a:r>
              <a:rPr lang="zh-CN" altLang="en-US" dirty="0"/>
              <a:t>的产物</a:t>
            </a:r>
            <a:endParaRPr lang="en-US" altLang="ja-JP" dirty="0"/>
          </a:p>
          <a:p>
            <a:pPr lvl="1"/>
            <a:r>
              <a:rPr lang="en-US" altLang="en-US" dirty="0"/>
              <a:t>改造现有基站系统</a:t>
            </a:r>
            <a:r>
              <a:rPr lang="zh-CN" altLang="en-US" dirty="0"/>
              <a:t>，利用</a:t>
            </a:r>
            <a:r>
              <a:rPr lang="en-US" altLang="ja-JP" dirty="0"/>
              <a:t>GSM</a:t>
            </a:r>
            <a:r>
              <a:rPr lang="zh-CN" altLang="en-US" dirty="0"/>
              <a:t>网络中未使用的</a:t>
            </a:r>
            <a:r>
              <a:rPr lang="en-US" altLang="zh-CN" dirty="0"/>
              <a:t>TDMA</a:t>
            </a:r>
            <a:r>
              <a:rPr lang="zh-CN" altLang="en-US" dirty="0"/>
              <a:t>信道，速率可以达到</a:t>
            </a:r>
            <a:r>
              <a:rPr lang="en-US" altLang="zh-CN" dirty="0"/>
              <a:t>114Kbps</a:t>
            </a:r>
          </a:p>
          <a:p>
            <a:pPr lvl="1"/>
            <a:r>
              <a:rPr lang="zh-CN" altLang="en-US" dirty="0"/>
              <a:t>立即联机</a:t>
            </a:r>
            <a:endParaRPr lang="en-US" altLang="ja-JP" dirty="0"/>
          </a:p>
          <a:p>
            <a:r>
              <a:rPr lang="en-US" altLang="zh-CN" dirty="0"/>
              <a:t>EDGE</a:t>
            </a:r>
          </a:p>
          <a:p>
            <a:pPr lvl="1"/>
            <a:r>
              <a:rPr lang="zh-CN" altLang="en-US" dirty="0"/>
              <a:t>俗称</a:t>
            </a:r>
            <a:r>
              <a:rPr lang="en-US" altLang="zh-CN" dirty="0"/>
              <a:t>2.75G</a:t>
            </a:r>
            <a:r>
              <a:rPr lang="zh-CN" altLang="en-US" dirty="0"/>
              <a:t>，是</a:t>
            </a:r>
            <a:r>
              <a:rPr lang="en-US" altLang="zh-CN" dirty="0"/>
              <a:t>GPRS</a:t>
            </a:r>
            <a:r>
              <a:rPr lang="zh-CN" altLang="en-US" dirty="0"/>
              <a:t>到</a:t>
            </a:r>
            <a:r>
              <a:rPr lang="en-US" altLang="zh-CN" dirty="0"/>
              <a:t>3G</a:t>
            </a:r>
            <a:r>
              <a:rPr lang="zh-CN" altLang="en-US" dirty="0"/>
              <a:t>之间的过渡产业</a:t>
            </a:r>
            <a:endParaRPr lang="en-US" altLang="zh-CN" dirty="0"/>
          </a:p>
          <a:p>
            <a:pPr lvl="1"/>
            <a:r>
              <a:rPr lang="zh-CN" altLang="en-US" dirty="0"/>
              <a:t>传输速率可以达到</a:t>
            </a:r>
            <a:r>
              <a:rPr lang="en-US" altLang="zh-CN" dirty="0"/>
              <a:t>384Kbps</a:t>
            </a:r>
          </a:p>
          <a:p>
            <a:pPr lvl="1"/>
            <a:r>
              <a:rPr lang="zh-CN" altLang="en-US" dirty="0"/>
              <a:t>主张利用现有的</a:t>
            </a:r>
            <a:r>
              <a:rPr lang="en-US" altLang="zh-CN" dirty="0"/>
              <a:t>GSM</a:t>
            </a:r>
            <a:r>
              <a:rPr lang="zh-CN" altLang="en-US" dirty="0"/>
              <a:t>资源</a:t>
            </a:r>
            <a:endParaRPr lang="en-US" altLang="ja-JP" dirty="0"/>
          </a:p>
          <a:p>
            <a:endParaRPr lang="zh-CN" altLang="en-US" dirty="0"/>
          </a:p>
          <a:p>
            <a:endParaRPr kumimoji="1" lang="zh-CN" altLang="en-US" dirty="0"/>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24</a:t>
            </a:fld>
            <a:endParaRPr lang="zh-CN" altLang="en-US" dirty="0"/>
          </a:p>
        </p:txBody>
      </p:sp>
      <p:sp>
        <p:nvSpPr>
          <p:cNvPr id="4" name="标题 3"/>
          <p:cNvSpPr>
            <a:spLocks noGrp="1"/>
          </p:cNvSpPr>
          <p:nvPr>
            <p:ph type="title"/>
          </p:nvPr>
        </p:nvSpPr>
        <p:spPr/>
        <p:txBody>
          <a:bodyPr/>
          <a:lstStyle/>
          <a:p>
            <a:r>
              <a:rPr kumimoji="1" lang="en-US" altLang="zh-CN" dirty="0"/>
              <a:t>2G</a:t>
            </a:r>
            <a:r>
              <a:rPr kumimoji="1" lang="zh-CN" altLang="en-US" dirty="0"/>
              <a:t>到</a:t>
            </a:r>
            <a:r>
              <a:rPr kumimoji="1" lang="en-US" altLang="zh-CN" dirty="0"/>
              <a:t>3G</a:t>
            </a:r>
            <a:r>
              <a:rPr kumimoji="1" lang="zh-CN" altLang="en-US" dirty="0"/>
              <a:t>的过渡</a:t>
            </a:r>
          </a:p>
        </p:txBody>
      </p:sp>
    </p:spTree>
    <p:extLst>
      <p:ext uri="{BB962C8B-B14F-4D97-AF65-F5344CB8AC3E}">
        <p14:creationId xmlns:p14="http://schemas.microsoft.com/office/powerpoint/2010/main" val="3026326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lang="en-US" altLang="en-US" dirty="0">
                <a:latin typeface="微软雅黑"/>
                <a:ea typeface="微软雅黑"/>
                <a:cs typeface="微软雅黑"/>
              </a:rPr>
              <a:t>第三代移动通信系统最早于</a:t>
            </a:r>
            <a:r>
              <a:rPr lang="en-US" altLang="zh-CN" dirty="0">
                <a:latin typeface="微软雅黑"/>
                <a:ea typeface="微软雅黑"/>
                <a:cs typeface="微软雅黑"/>
              </a:rPr>
              <a:t>1985</a:t>
            </a:r>
            <a:r>
              <a:rPr lang="en-US" altLang="en-US" dirty="0">
                <a:latin typeface="微软雅黑"/>
                <a:ea typeface="微软雅黑"/>
                <a:cs typeface="微软雅黑"/>
              </a:rPr>
              <a:t>年由</a:t>
            </a:r>
            <a:r>
              <a:rPr lang="en-US" altLang="zh-CN" dirty="0">
                <a:latin typeface="微软雅黑"/>
                <a:ea typeface="微软雅黑"/>
                <a:cs typeface="微软雅黑"/>
              </a:rPr>
              <a:t>ITU TG8/1</a:t>
            </a:r>
            <a:r>
              <a:rPr lang="en-US" altLang="en-US" dirty="0">
                <a:latin typeface="微软雅黑"/>
                <a:ea typeface="微软雅黑"/>
                <a:cs typeface="微软雅黑"/>
              </a:rPr>
              <a:t>提出，最初的名字为</a:t>
            </a:r>
            <a:r>
              <a:rPr lang="en-US" altLang="zh-CN" dirty="0">
                <a:latin typeface="微软雅黑"/>
                <a:ea typeface="微软雅黑"/>
                <a:cs typeface="微软雅黑"/>
              </a:rPr>
              <a:t>FPLMTS</a:t>
            </a:r>
            <a:r>
              <a:rPr lang="en-US" altLang="en-US" dirty="0">
                <a:latin typeface="微软雅黑"/>
                <a:ea typeface="微软雅黑"/>
                <a:cs typeface="微软雅黑"/>
              </a:rPr>
              <a:t>（</a:t>
            </a:r>
            <a:r>
              <a:rPr lang="en-US" altLang="zh-CN" dirty="0">
                <a:latin typeface="微软雅黑"/>
                <a:ea typeface="微软雅黑"/>
                <a:cs typeface="微软雅黑"/>
              </a:rPr>
              <a:t>Future Public Land Mobile Telecommunication System</a:t>
            </a:r>
            <a:r>
              <a:rPr lang="en-US" altLang="en-US" dirty="0">
                <a:latin typeface="微软雅黑"/>
                <a:ea typeface="微软雅黑"/>
                <a:cs typeface="微软雅黑"/>
              </a:rPr>
              <a:t>），后</a:t>
            </a:r>
            <a:r>
              <a:rPr lang="zh-CN" altLang="en-US" dirty="0">
                <a:latin typeface="微软雅黑"/>
                <a:ea typeface="微软雅黑"/>
                <a:cs typeface="微软雅黑"/>
              </a:rPr>
              <a:t>在</a:t>
            </a:r>
            <a:r>
              <a:rPr lang="en-US" altLang="zh-CN" dirty="0">
                <a:latin typeface="微软雅黑"/>
                <a:ea typeface="微软雅黑"/>
                <a:cs typeface="微软雅黑"/>
              </a:rPr>
              <a:t>1996</a:t>
            </a:r>
            <a:r>
              <a:rPr lang="zh-CN" altLang="en-US" dirty="0">
                <a:latin typeface="微软雅黑"/>
                <a:ea typeface="微软雅黑"/>
                <a:cs typeface="微软雅黑"/>
              </a:rPr>
              <a:t>年</a:t>
            </a:r>
            <a:r>
              <a:rPr lang="en-US" altLang="en-US" dirty="0">
                <a:latin typeface="微软雅黑"/>
                <a:ea typeface="微软雅黑"/>
                <a:cs typeface="微软雅黑"/>
              </a:rPr>
              <a:t>更改为“</a:t>
            </a:r>
            <a:r>
              <a:rPr lang="en-US" altLang="ja-JP" dirty="0">
                <a:latin typeface="微软雅黑"/>
                <a:ea typeface="微软雅黑"/>
                <a:cs typeface="微软雅黑"/>
              </a:rPr>
              <a:t>IMT-2000</a:t>
            </a:r>
            <a:r>
              <a:rPr lang="en-US" altLang="en-US" dirty="0">
                <a:latin typeface="微软雅黑"/>
                <a:ea typeface="微软雅黑"/>
                <a:cs typeface="微软雅黑"/>
              </a:rPr>
              <a:t>”。</a:t>
            </a:r>
            <a:endParaRPr lang="zh-CN" altLang="en-US" dirty="0">
              <a:latin typeface="微软雅黑"/>
              <a:ea typeface="微软雅黑"/>
              <a:cs typeface="微软雅黑"/>
            </a:endParaRPr>
          </a:p>
          <a:p>
            <a:r>
              <a:rPr lang="zh-CN" altLang="en-US" dirty="0">
                <a:latin typeface="微软雅黑"/>
                <a:ea typeface="微软雅黑"/>
                <a:cs typeface="微软雅黑"/>
              </a:rPr>
              <a:t>数字</a:t>
            </a:r>
            <a:r>
              <a:rPr lang="en-US" altLang="zh-CN" dirty="0">
                <a:latin typeface="微软雅黑"/>
                <a:ea typeface="微软雅黑"/>
                <a:cs typeface="微软雅黑"/>
              </a:rPr>
              <a:t>2000</a:t>
            </a:r>
            <a:r>
              <a:rPr lang="zh-CN" altLang="en-US" dirty="0">
                <a:latin typeface="微软雅黑"/>
                <a:ea typeface="微软雅黑"/>
                <a:cs typeface="微软雅黑"/>
              </a:rPr>
              <a:t>蕴含了三层含义：</a:t>
            </a:r>
            <a:endParaRPr lang="en-US" altLang="zh-CN" dirty="0">
              <a:latin typeface="微软雅黑"/>
              <a:ea typeface="微软雅黑"/>
              <a:cs typeface="微软雅黑"/>
            </a:endParaRPr>
          </a:p>
          <a:p>
            <a:pPr lvl="1"/>
            <a:r>
              <a:rPr lang="zh-CN" altLang="en-US" dirty="0">
                <a:latin typeface="微软雅黑"/>
                <a:ea typeface="微软雅黑"/>
                <a:cs typeface="微软雅黑"/>
              </a:rPr>
              <a:t>希望该系统能在</a:t>
            </a:r>
            <a:r>
              <a:rPr lang="en-US" altLang="zh-CN" dirty="0">
                <a:latin typeface="微软雅黑"/>
                <a:ea typeface="微软雅黑"/>
                <a:cs typeface="微软雅黑"/>
              </a:rPr>
              <a:t>2000</a:t>
            </a:r>
            <a:r>
              <a:rPr lang="zh-CN" altLang="en-US" dirty="0">
                <a:latin typeface="微软雅黑"/>
                <a:ea typeface="微软雅黑"/>
                <a:cs typeface="微软雅黑"/>
              </a:rPr>
              <a:t>年全面应用到市场；</a:t>
            </a:r>
            <a:endParaRPr lang="en-US" altLang="zh-CN" dirty="0">
              <a:latin typeface="微软雅黑"/>
              <a:ea typeface="微软雅黑"/>
              <a:cs typeface="微软雅黑"/>
            </a:endParaRPr>
          </a:p>
          <a:p>
            <a:pPr lvl="1"/>
            <a:r>
              <a:rPr lang="zh-CN" altLang="en-US" dirty="0">
                <a:latin typeface="微软雅黑"/>
                <a:ea typeface="微软雅黑"/>
                <a:cs typeface="微软雅黑"/>
              </a:rPr>
              <a:t>希望</a:t>
            </a:r>
            <a:r>
              <a:rPr lang="en-US" altLang="zh-CN" dirty="0">
                <a:latin typeface="微软雅黑"/>
                <a:ea typeface="微软雅黑"/>
                <a:cs typeface="微软雅黑"/>
              </a:rPr>
              <a:t>3G</a:t>
            </a:r>
            <a:r>
              <a:rPr lang="zh-CN" altLang="en-US" dirty="0">
                <a:latin typeface="微软雅黑"/>
                <a:ea typeface="微软雅黑"/>
                <a:cs typeface="微软雅黑"/>
              </a:rPr>
              <a:t>能在</a:t>
            </a:r>
            <a:r>
              <a:rPr lang="en-US" altLang="zh-CN" dirty="0">
                <a:latin typeface="微软雅黑"/>
                <a:ea typeface="微软雅黑"/>
                <a:cs typeface="微软雅黑"/>
              </a:rPr>
              <a:t>2000MHz</a:t>
            </a:r>
            <a:r>
              <a:rPr lang="zh-CN" altLang="en-US" dirty="0">
                <a:latin typeface="微软雅黑"/>
                <a:ea typeface="微软雅黑"/>
                <a:cs typeface="微软雅黑"/>
              </a:rPr>
              <a:t>的频率上运行；</a:t>
            </a:r>
            <a:endParaRPr lang="en-US" altLang="zh-CN" dirty="0">
              <a:latin typeface="微软雅黑"/>
              <a:ea typeface="微软雅黑"/>
              <a:cs typeface="微软雅黑"/>
            </a:endParaRPr>
          </a:p>
          <a:p>
            <a:pPr lvl="1"/>
            <a:r>
              <a:rPr lang="zh-CN" altLang="en-US" dirty="0">
                <a:latin typeface="微软雅黑"/>
                <a:ea typeface="微软雅黑"/>
                <a:cs typeface="微软雅黑"/>
              </a:rPr>
              <a:t>希望可以</a:t>
            </a:r>
            <a:r>
              <a:rPr lang="en-US" altLang="zh-CN" dirty="0">
                <a:latin typeface="微软雅黑"/>
                <a:ea typeface="微软雅黑"/>
                <a:cs typeface="微软雅黑"/>
              </a:rPr>
              <a:t>3G</a:t>
            </a:r>
            <a:r>
              <a:rPr lang="zh-CN" altLang="en-US" dirty="0">
                <a:latin typeface="微软雅黑"/>
                <a:ea typeface="微软雅黑"/>
                <a:cs typeface="微软雅黑"/>
              </a:rPr>
              <a:t>保证</a:t>
            </a:r>
            <a:r>
              <a:rPr lang="en-US" altLang="zh-CN" dirty="0">
                <a:latin typeface="微软雅黑"/>
                <a:ea typeface="微软雅黑"/>
                <a:cs typeface="微软雅黑"/>
              </a:rPr>
              <a:t>2000KHz</a:t>
            </a:r>
            <a:r>
              <a:rPr lang="zh-CN" altLang="en-US" dirty="0">
                <a:latin typeface="微软雅黑"/>
                <a:ea typeface="微软雅黑"/>
                <a:cs typeface="微软雅黑"/>
              </a:rPr>
              <a:t>的带宽。</a:t>
            </a:r>
            <a:endParaRPr lang="en-US" altLang="zh-CN" dirty="0">
              <a:latin typeface="微软雅黑"/>
              <a:ea typeface="微软雅黑"/>
              <a:cs typeface="微软雅黑"/>
            </a:endParaRPr>
          </a:p>
          <a:p>
            <a:pPr lvl="1"/>
            <a:r>
              <a:rPr lang="zh-CN" altLang="en-US" dirty="0">
                <a:latin typeface="微软雅黑"/>
                <a:ea typeface="微软雅黑"/>
                <a:cs typeface="微软雅黑"/>
              </a:rPr>
              <a:t>可惜的是，</a:t>
            </a:r>
            <a:r>
              <a:rPr lang="en-US" altLang="zh-CN" dirty="0">
                <a:latin typeface="微软雅黑"/>
                <a:ea typeface="微软雅黑"/>
                <a:cs typeface="微软雅黑"/>
              </a:rPr>
              <a:t>3G</a:t>
            </a:r>
            <a:r>
              <a:rPr lang="zh-CN" altLang="en-US" dirty="0">
                <a:latin typeface="微软雅黑"/>
                <a:ea typeface="微软雅黑"/>
                <a:cs typeface="微软雅黑"/>
              </a:rPr>
              <a:t>并没有能够在</a:t>
            </a:r>
            <a:r>
              <a:rPr lang="en-US" altLang="zh-CN" dirty="0">
                <a:latin typeface="微软雅黑"/>
                <a:ea typeface="微软雅黑"/>
                <a:cs typeface="微软雅黑"/>
              </a:rPr>
              <a:t>2000</a:t>
            </a:r>
            <a:r>
              <a:rPr lang="zh-CN" altLang="en-US" dirty="0">
                <a:latin typeface="微软雅黑"/>
                <a:ea typeface="微软雅黑"/>
                <a:cs typeface="微软雅黑"/>
              </a:rPr>
              <a:t>年之前投入市场，只有中国保留了</a:t>
            </a:r>
            <a:r>
              <a:rPr lang="en-US" altLang="zh-CN" dirty="0">
                <a:latin typeface="微软雅黑"/>
                <a:ea typeface="微软雅黑"/>
                <a:cs typeface="微软雅黑"/>
              </a:rPr>
              <a:t>2000MHz</a:t>
            </a:r>
            <a:r>
              <a:rPr lang="zh-CN" altLang="en-US" dirty="0">
                <a:latin typeface="微软雅黑"/>
                <a:ea typeface="微软雅黑"/>
                <a:cs typeface="微软雅黑"/>
              </a:rPr>
              <a:t>的频段。</a:t>
            </a:r>
            <a:endParaRPr lang="en-US" altLang="zh-CN" sz="2400" dirty="0">
              <a:latin typeface="微软雅黑"/>
              <a:ea typeface="微软雅黑"/>
              <a:cs typeface="微软雅黑"/>
            </a:endParaRPr>
          </a:p>
          <a:p>
            <a:r>
              <a:rPr lang="en-US" altLang="zh-CN" dirty="0">
                <a:latin typeface="微软雅黑"/>
                <a:ea typeface="微软雅黑"/>
                <a:cs typeface="微软雅黑"/>
              </a:rPr>
              <a:t>1999</a:t>
            </a:r>
            <a:r>
              <a:rPr lang="zh-CN" altLang="en-US" dirty="0">
                <a:latin typeface="微软雅黑"/>
                <a:ea typeface="微软雅黑"/>
                <a:cs typeface="微软雅黑"/>
              </a:rPr>
              <a:t>年，</a:t>
            </a:r>
            <a:r>
              <a:rPr lang="en-US" altLang="zh-CN" dirty="0">
                <a:latin typeface="微软雅黑"/>
                <a:ea typeface="微软雅黑"/>
                <a:cs typeface="微软雅黑"/>
              </a:rPr>
              <a:t>IMT-2000</a:t>
            </a:r>
            <a:r>
              <a:rPr lang="zh-CN" altLang="en-US" dirty="0">
                <a:latin typeface="微软雅黑"/>
                <a:ea typeface="微软雅黑"/>
                <a:cs typeface="微软雅黑"/>
              </a:rPr>
              <a:t>无线接口技术规范建议被通过。</a:t>
            </a:r>
            <a:endParaRPr lang="en-US" altLang="zh-CN" dirty="0">
              <a:latin typeface="微软雅黑"/>
              <a:ea typeface="微软雅黑"/>
              <a:cs typeface="微软雅黑"/>
            </a:endParaRPr>
          </a:p>
          <a:p>
            <a:endParaRPr kumimoji="1" lang="zh-CN" altLang="en-US"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25</a:t>
            </a:fld>
            <a:endParaRPr lang="zh-CN" altLang="en-US" dirty="0"/>
          </a:p>
        </p:txBody>
      </p:sp>
      <p:sp>
        <p:nvSpPr>
          <p:cNvPr id="4" name="标题 3"/>
          <p:cNvSpPr>
            <a:spLocks noGrp="1"/>
          </p:cNvSpPr>
          <p:nvPr>
            <p:ph type="title"/>
          </p:nvPr>
        </p:nvSpPr>
        <p:spPr/>
        <p:txBody>
          <a:bodyPr/>
          <a:lstStyle/>
          <a:p>
            <a:r>
              <a:rPr kumimoji="1" lang="en-US" altLang="zh-CN" dirty="0"/>
              <a:t>IMT-2000</a:t>
            </a:r>
            <a:endParaRPr kumimoji="1" lang="zh-CN" altLang="en-US" dirty="0"/>
          </a:p>
        </p:txBody>
      </p:sp>
    </p:spTree>
    <p:extLst>
      <p:ext uri="{BB962C8B-B14F-4D97-AF65-F5344CB8AC3E}">
        <p14:creationId xmlns:p14="http://schemas.microsoft.com/office/powerpoint/2010/main" val="2652596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650" y="1825625"/>
            <a:ext cx="3923812" cy="4739298"/>
          </a:xfrm>
        </p:spPr>
        <p:txBody>
          <a:bodyPr>
            <a:normAutofit fontScale="92500"/>
          </a:bodyPr>
          <a:lstStyle/>
          <a:p>
            <a:pPr marL="342900" indent="-342900"/>
            <a:r>
              <a:rPr lang="en-US" altLang="zh-CN" dirty="0">
                <a:latin typeface="微软雅黑"/>
                <a:ea typeface="微软雅黑"/>
                <a:cs typeface="微软雅黑"/>
              </a:rPr>
              <a:t>IMT-2000</a:t>
            </a:r>
            <a:r>
              <a:rPr lang="zh-CN" altLang="en-US" dirty="0">
                <a:latin typeface="微软雅黑"/>
                <a:ea typeface="微软雅黑"/>
                <a:cs typeface="微软雅黑"/>
              </a:rPr>
              <a:t>无线接口技术规范建议将无线接口的标准明确为</a:t>
            </a:r>
            <a:r>
              <a:rPr lang="en-US" altLang="zh-CN" dirty="0">
                <a:latin typeface="微软雅黑"/>
                <a:ea typeface="微软雅黑"/>
                <a:cs typeface="微软雅黑"/>
              </a:rPr>
              <a:t>5</a:t>
            </a:r>
            <a:r>
              <a:rPr lang="zh-CN" altLang="en-US" dirty="0">
                <a:latin typeface="微软雅黑"/>
                <a:ea typeface="微软雅黑"/>
                <a:cs typeface="微软雅黑"/>
              </a:rPr>
              <a:t>个标准。</a:t>
            </a:r>
            <a:endParaRPr lang="en-US" altLang="zh-CN" dirty="0">
              <a:latin typeface="微软雅黑"/>
              <a:ea typeface="微软雅黑"/>
              <a:cs typeface="微软雅黑"/>
            </a:endParaRPr>
          </a:p>
          <a:p>
            <a:pPr marL="342900" indent="-342900"/>
            <a:r>
              <a:rPr lang="zh-CN" altLang="en-US" dirty="0">
                <a:latin typeface="微软雅黑"/>
                <a:ea typeface="微软雅黑"/>
                <a:cs typeface="微软雅黑"/>
              </a:rPr>
              <a:t>传统的窄带</a:t>
            </a:r>
            <a:r>
              <a:rPr lang="en-US" altLang="zh-CN" dirty="0">
                <a:latin typeface="微软雅黑"/>
                <a:ea typeface="微软雅黑"/>
                <a:cs typeface="微软雅黑"/>
              </a:rPr>
              <a:t>TDMA</a:t>
            </a:r>
            <a:r>
              <a:rPr lang="zh-CN" altLang="en-US" dirty="0">
                <a:latin typeface="微软雅黑"/>
                <a:ea typeface="微软雅黑"/>
                <a:cs typeface="微软雅黑"/>
              </a:rPr>
              <a:t>技术远远不能满足</a:t>
            </a:r>
            <a:r>
              <a:rPr lang="en-US" altLang="zh-CN" dirty="0">
                <a:latin typeface="微软雅黑"/>
                <a:ea typeface="微软雅黑"/>
                <a:cs typeface="微软雅黑"/>
              </a:rPr>
              <a:t>3G</a:t>
            </a:r>
            <a:r>
              <a:rPr lang="zh-CN" altLang="en-US" dirty="0">
                <a:latin typeface="微软雅黑"/>
                <a:ea typeface="微软雅黑"/>
                <a:cs typeface="微软雅黑"/>
              </a:rPr>
              <a:t>系统的高带宽要求，而</a:t>
            </a:r>
            <a:r>
              <a:rPr lang="en-US" altLang="zh-CN" dirty="0">
                <a:latin typeface="微软雅黑"/>
                <a:ea typeface="微软雅黑"/>
                <a:cs typeface="微软雅黑"/>
              </a:rPr>
              <a:t>CDMA</a:t>
            </a:r>
            <a:r>
              <a:rPr lang="zh-CN" altLang="en-US" dirty="0">
                <a:latin typeface="微软雅黑"/>
                <a:ea typeface="微软雅黑"/>
                <a:cs typeface="微软雅黑"/>
              </a:rPr>
              <a:t>的编码方式才是现行</a:t>
            </a:r>
            <a:r>
              <a:rPr lang="en-US" altLang="zh-CN" dirty="0">
                <a:latin typeface="微软雅黑"/>
                <a:ea typeface="微软雅黑"/>
                <a:cs typeface="微软雅黑"/>
              </a:rPr>
              <a:t>3G</a:t>
            </a:r>
            <a:r>
              <a:rPr lang="zh-CN" altLang="en-US" dirty="0">
                <a:latin typeface="微软雅黑"/>
                <a:ea typeface="微软雅黑"/>
                <a:cs typeface="微软雅黑"/>
              </a:rPr>
              <a:t>通信标准的基础。图中关于</a:t>
            </a:r>
            <a:r>
              <a:rPr lang="en-US" altLang="zh-CN" dirty="0">
                <a:latin typeface="微软雅黑"/>
                <a:ea typeface="微软雅黑"/>
                <a:cs typeface="微软雅黑"/>
              </a:rPr>
              <a:t>CDMA</a:t>
            </a:r>
            <a:r>
              <a:rPr lang="zh-CN" altLang="en-US" dirty="0">
                <a:latin typeface="微软雅黑"/>
                <a:ea typeface="微软雅黑"/>
                <a:cs typeface="微软雅黑"/>
              </a:rPr>
              <a:t>技术的</a:t>
            </a:r>
            <a:r>
              <a:rPr lang="en-US" altLang="zh-CN" dirty="0">
                <a:latin typeface="微软雅黑"/>
                <a:ea typeface="微软雅黑"/>
                <a:cs typeface="微软雅黑"/>
              </a:rPr>
              <a:t>3</a:t>
            </a:r>
            <a:r>
              <a:rPr lang="zh-CN" altLang="en-US" dirty="0">
                <a:latin typeface="微软雅黑"/>
                <a:ea typeface="微软雅黑"/>
                <a:cs typeface="微软雅黑"/>
              </a:rPr>
              <a:t>个标准分别是：</a:t>
            </a:r>
            <a:endParaRPr lang="en-US" altLang="zh-CN" dirty="0">
              <a:latin typeface="微软雅黑"/>
              <a:ea typeface="微软雅黑"/>
              <a:cs typeface="微软雅黑"/>
            </a:endParaRPr>
          </a:p>
          <a:p>
            <a:pPr marL="628650" indent="-342900"/>
            <a:r>
              <a:rPr lang="en-US" altLang="zh-CN" sz="2200" dirty="0">
                <a:latin typeface="微软雅黑"/>
                <a:ea typeface="微软雅黑"/>
                <a:cs typeface="微软雅黑"/>
              </a:rPr>
              <a:t>IMT-DS</a:t>
            </a:r>
            <a:r>
              <a:rPr lang="zh-CN" altLang="en-US" sz="2200" dirty="0">
                <a:latin typeface="微软雅黑"/>
                <a:ea typeface="微软雅黑"/>
                <a:cs typeface="微软雅黑"/>
              </a:rPr>
              <a:t>，对应于</a:t>
            </a:r>
            <a:r>
              <a:rPr lang="en-US" altLang="zh-CN" sz="2200" dirty="0">
                <a:latin typeface="微软雅黑"/>
                <a:ea typeface="微软雅黑"/>
                <a:cs typeface="微软雅黑"/>
              </a:rPr>
              <a:t>W-CDMA</a:t>
            </a:r>
          </a:p>
          <a:p>
            <a:pPr marL="628650" indent="-342900"/>
            <a:r>
              <a:rPr lang="en-US" altLang="zh-CN" sz="2200" dirty="0">
                <a:latin typeface="微软雅黑"/>
                <a:ea typeface="微软雅黑"/>
                <a:cs typeface="微软雅黑"/>
              </a:rPr>
              <a:t>IMT-MC</a:t>
            </a:r>
            <a:r>
              <a:rPr lang="zh-CN" altLang="en-US" sz="2200" dirty="0">
                <a:latin typeface="微软雅黑"/>
                <a:ea typeface="微软雅黑"/>
                <a:cs typeface="微软雅黑"/>
              </a:rPr>
              <a:t>，对应于</a:t>
            </a:r>
            <a:r>
              <a:rPr lang="en-US" altLang="zh-CN" sz="2200" dirty="0">
                <a:latin typeface="微软雅黑"/>
                <a:ea typeface="微软雅黑"/>
                <a:cs typeface="微软雅黑"/>
              </a:rPr>
              <a:t>CDMA2000</a:t>
            </a:r>
          </a:p>
          <a:p>
            <a:pPr marL="628650" indent="-342900"/>
            <a:r>
              <a:rPr lang="en-US" altLang="zh-CN" sz="2200" dirty="0">
                <a:latin typeface="微软雅黑"/>
                <a:ea typeface="微软雅黑"/>
                <a:cs typeface="微软雅黑"/>
              </a:rPr>
              <a:t>IMT-TD</a:t>
            </a:r>
            <a:r>
              <a:rPr lang="zh-CN" altLang="en-US" sz="2200" dirty="0">
                <a:latin typeface="微软雅黑"/>
                <a:ea typeface="微软雅黑"/>
                <a:cs typeface="微软雅黑"/>
              </a:rPr>
              <a:t>，对应于</a:t>
            </a:r>
            <a:r>
              <a:rPr lang="en-US" altLang="zh-CN" sz="2200" dirty="0">
                <a:latin typeface="微软雅黑"/>
                <a:ea typeface="微软雅黑"/>
                <a:cs typeface="微软雅黑"/>
              </a:rPr>
              <a:t>TD-SCDMA</a:t>
            </a:r>
            <a:r>
              <a:rPr lang="zh-CN" altLang="en-US" sz="2200" dirty="0">
                <a:latin typeface="微软雅黑"/>
                <a:ea typeface="微软雅黑"/>
                <a:cs typeface="微软雅黑"/>
              </a:rPr>
              <a:t>和</a:t>
            </a:r>
            <a:r>
              <a:rPr lang="en-US" altLang="zh-CN" sz="2200" dirty="0">
                <a:latin typeface="微软雅黑"/>
                <a:ea typeface="微软雅黑"/>
                <a:cs typeface="微软雅黑"/>
              </a:rPr>
              <a:t>UTRA-TDD</a:t>
            </a:r>
          </a:p>
          <a:p>
            <a:endParaRPr kumimoji="1" lang="zh-CN" altLang="en-US"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26</a:t>
            </a:fld>
            <a:endParaRPr lang="zh-CN" altLang="en-US" dirty="0"/>
          </a:p>
        </p:txBody>
      </p:sp>
      <p:sp>
        <p:nvSpPr>
          <p:cNvPr id="4" name="标题 3"/>
          <p:cNvSpPr>
            <a:spLocks noGrp="1"/>
          </p:cNvSpPr>
          <p:nvPr>
            <p:ph type="title"/>
          </p:nvPr>
        </p:nvSpPr>
        <p:spPr/>
        <p:txBody>
          <a:bodyPr/>
          <a:lstStyle/>
          <a:p>
            <a:r>
              <a:rPr kumimoji="1" lang="en-US" altLang="zh-CN" dirty="0"/>
              <a:t>IMT-2000</a:t>
            </a:r>
            <a:r>
              <a:rPr kumimoji="1" lang="zh-CN" altLang="en-US" dirty="0"/>
              <a:t>无线接口标准</a:t>
            </a:r>
          </a:p>
        </p:txBody>
      </p:sp>
      <p:pic>
        <p:nvPicPr>
          <p:cNvPr id="5" name="图片 4" descr="C:\Documents and Settings\Administrator\桌面\imt.png"/>
          <p:cNvPicPr/>
          <p:nvPr/>
        </p:nvPicPr>
        <p:blipFill rotWithShape="1">
          <a:blip r:embed="rId2">
            <a:extLst>
              <a:ext uri="{28A0092B-C50C-407E-A947-70E740481C1C}">
                <a14:useLocalDpi xmlns:a14="http://schemas.microsoft.com/office/drawing/2010/main" val="0"/>
              </a:ext>
            </a:extLst>
          </a:blip>
          <a:srcRect l="12181" r="9938"/>
          <a:stretch/>
        </p:blipFill>
        <p:spPr bwMode="auto">
          <a:xfrm>
            <a:off x="4491745" y="2279904"/>
            <a:ext cx="4401312" cy="3077895"/>
          </a:xfrm>
          <a:prstGeom prst="rect">
            <a:avLst/>
          </a:prstGeom>
          <a:noFill/>
          <a:ln>
            <a:noFill/>
          </a:ln>
        </p:spPr>
      </p:pic>
      <p:sp>
        <p:nvSpPr>
          <p:cNvPr id="6" name="TextBox 7"/>
          <p:cNvSpPr txBox="1"/>
          <p:nvPr/>
        </p:nvSpPr>
        <p:spPr>
          <a:xfrm>
            <a:off x="5142418" y="4847988"/>
            <a:ext cx="3203575" cy="369332"/>
          </a:xfrm>
          <a:prstGeom prst="rect">
            <a:avLst/>
          </a:prstGeom>
          <a:noFill/>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1800" dirty="0">
                <a:latin typeface="微软雅黑"/>
                <a:ea typeface="微软雅黑"/>
                <a:cs typeface="微软雅黑"/>
              </a:rPr>
              <a:t>IMT-2000</a:t>
            </a:r>
            <a:r>
              <a:rPr lang="zh-CN" altLang="en-US" sz="1800" dirty="0">
                <a:latin typeface="微软雅黑"/>
                <a:ea typeface="微软雅黑"/>
                <a:cs typeface="微软雅黑"/>
              </a:rPr>
              <a:t>无线接口的</a:t>
            </a:r>
            <a:r>
              <a:rPr lang="en-US" altLang="zh-CN" sz="1800" dirty="0">
                <a:latin typeface="微软雅黑"/>
                <a:ea typeface="微软雅黑"/>
                <a:cs typeface="微软雅黑"/>
              </a:rPr>
              <a:t>5</a:t>
            </a:r>
            <a:r>
              <a:rPr lang="zh-CN" altLang="en-US" sz="1800" dirty="0">
                <a:latin typeface="微软雅黑"/>
                <a:ea typeface="微软雅黑"/>
                <a:cs typeface="微软雅黑"/>
              </a:rPr>
              <a:t>个标准</a:t>
            </a:r>
            <a:endParaRPr lang="zh-CN" altLang="en-US" sz="2000" dirty="0">
              <a:latin typeface="微软雅黑"/>
              <a:ea typeface="微软雅黑"/>
              <a:cs typeface="微软雅黑"/>
            </a:endParaRPr>
          </a:p>
        </p:txBody>
      </p:sp>
    </p:spTree>
    <p:extLst>
      <p:ext uri="{BB962C8B-B14F-4D97-AF65-F5344CB8AC3E}">
        <p14:creationId xmlns:p14="http://schemas.microsoft.com/office/powerpoint/2010/main" val="19085265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lang="en-US" altLang="zh-CN" sz="2000" dirty="0"/>
              <a:t>1985</a:t>
            </a:r>
            <a:r>
              <a:rPr lang="zh-CN" altLang="en-US" sz="2000" dirty="0"/>
              <a:t>年</a:t>
            </a:r>
            <a:r>
              <a:rPr lang="en-US" altLang="zh-CN" sz="2000" dirty="0"/>
              <a:t>FPLTMS</a:t>
            </a:r>
            <a:r>
              <a:rPr lang="zh-CN" altLang="en-US" sz="2000" dirty="0"/>
              <a:t>概念被提出。</a:t>
            </a:r>
            <a:endParaRPr lang="en-US" altLang="zh-CN" sz="2000" dirty="0"/>
          </a:p>
          <a:p>
            <a:r>
              <a:rPr lang="en-US" altLang="zh-CN" sz="2000" dirty="0"/>
              <a:t>1991</a:t>
            </a:r>
            <a:r>
              <a:rPr lang="zh-CN" altLang="en-US" sz="2000" dirty="0"/>
              <a:t>年</a:t>
            </a:r>
            <a:r>
              <a:rPr lang="en-US" altLang="zh-CN" sz="2000" dirty="0"/>
              <a:t>ITU</a:t>
            </a:r>
            <a:r>
              <a:rPr lang="zh-CN" altLang="en-US" sz="2000" dirty="0"/>
              <a:t>正式成立</a:t>
            </a:r>
            <a:r>
              <a:rPr lang="en-US" altLang="zh-CN" sz="2000" dirty="0"/>
              <a:t>TG8/1</a:t>
            </a:r>
            <a:r>
              <a:rPr lang="zh-CN" altLang="en-US" sz="2000" dirty="0"/>
              <a:t>任务组，专门负责</a:t>
            </a:r>
            <a:r>
              <a:rPr lang="en-US" altLang="zh-CN" sz="2000" dirty="0"/>
              <a:t>FPLTMS</a:t>
            </a:r>
            <a:r>
              <a:rPr lang="zh-CN" altLang="en-US" sz="2000" dirty="0"/>
              <a:t>的标准定制工作。</a:t>
            </a:r>
            <a:endParaRPr lang="en-US" altLang="zh-CN" sz="2000" dirty="0"/>
          </a:p>
          <a:p>
            <a:r>
              <a:rPr lang="en-US" altLang="zh-CN" sz="2000" dirty="0"/>
              <a:t>1996</a:t>
            </a:r>
            <a:r>
              <a:rPr lang="en-US" altLang="en-US" sz="2000" dirty="0"/>
              <a:t>年</a:t>
            </a:r>
            <a:r>
              <a:rPr lang="en-US" altLang="zh-CN" sz="2000" dirty="0"/>
              <a:t>FPLTMS</a:t>
            </a:r>
            <a:r>
              <a:rPr lang="en-US" altLang="en-US" sz="2000" dirty="0"/>
              <a:t>更名为</a:t>
            </a:r>
            <a:r>
              <a:rPr lang="en-US" altLang="zh-CN" sz="2000" dirty="0"/>
              <a:t>IMT-2000</a:t>
            </a:r>
            <a:r>
              <a:rPr lang="en-US" altLang="en-US" sz="2000" dirty="0"/>
              <a:t>。</a:t>
            </a:r>
            <a:endParaRPr lang="zh-CN" altLang="en-US" sz="2000" dirty="0"/>
          </a:p>
          <a:p>
            <a:r>
              <a:rPr lang="en-US" altLang="zh-CN" sz="2000" dirty="0"/>
              <a:t>1997</a:t>
            </a:r>
            <a:r>
              <a:rPr lang="en-US" altLang="en-US" sz="2000" dirty="0"/>
              <a:t>年</a:t>
            </a:r>
            <a:r>
              <a:rPr lang="en-US" altLang="zh-CN" sz="2000" dirty="0"/>
              <a:t>ITU</a:t>
            </a:r>
            <a:r>
              <a:rPr lang="en-US" altLang="en-US" sz="2000" dirty="0"/>
              <a:t>向各国发出通函，要求各国在</a:t>
            </a:r>
            <a:r>
              <a:rPr lang="en-US" altLang="zh-CN" sz="2000" dirty="0"/>
              <a:t>1998</a:t>
            </a:r>
            <a:r>
              <a:rPr lang="en-US" altLang="en-US" sz="2000" dirty="0"/>
              <a:t>年</a:t>
            </a:r>
            <a:r>
              <a:rPr lang="en-US" altLang="zh-CN" sz="2000" dirty="0"/>
              <a:t>6</a:t>
            </a:r>
            <a:r>
              <a:rPr lang="en-US" altLang="en-US" sz="2000" dirty="0"/>
              <a:t>月之前提交关于</a:t>
            </a:r>
            <a:r>
              <a:rPr lang="en-US" altLang="zh-CN" sz="2000" dirty="0"/>
              <a:t>IMT-2000</a:t>
            </a:r>
            <a:r>
              <a:rPr lang="en-US" altLang="en-US" sz="2000" dirty="0"/>
              <a:t>无线接口技术的候选方案，一共收到</a:t>
            </a:r>
            <a:r>
              <a:rPr lang="en-US" altLang="zh-CN" sz="2000" dirty="0"/>
              <a:t>15</a:t>
            </a:r>
            <a:r>
              <a:rPr lang="en-US" altLang="en-US" sz="2000" dirty="0"/>
              <a:t>份有关</a:t>
            </a:r>
            <a:r>
              <a:rPr lang="en-US" altLang="zh-CN" sz="2000" dirty="0"/>
              <a:t>3G</a:t>
            </a:r>
            <a:r>
              <a:rPr lang="en-US" altLang="en-US" sz="2000" dirty="0"/>
              <a:t>接口的技术方案，其中包括我国自主研究制定的</a:t>
            </a:r>
            <a:r>
              <a:rPr lang="en-US" altLang="zh-CN" sz="2000" dirty="0"/>
              <a:t>TD-SCDMA</a:t>
            </a:r>
            <a:r>
              <a:rPr lang="en-US" altLang="en-US" sz="2000" dirty="0"/>
              <a:t>标准。</a:t>
            </a:r>
            <a:endParaRPr lang="zh-CN" altLang="en-US" sz="2000" dirty="0"/>
          </a:p>
          <a:p>
            <a:r>
              <a:rPr lang="en-US" altLang="zh-CN" sz="2000" dirty="0"/>
              <a:t>2000</a:t>
            </a:r>
            <a:r>
              <a:rPr lang="en-US" altLang="en-US" sz="2000" dirty="0"/>
              <a:t>年</a:t>
            </a:r>
            <a:r>
              <a:rPr lang="en-US" altLang="zh-CN" sz="2000" dirty="0"/>
              <a:t>5</a:t>
            </a:r>
            <a:r>
              <a:rPr lang="en-US" altLang="en-US" sz="2000" dirty="0"/>
              <a:t>月，</a:t>
            </a:r>
            <a:r>
              <a:rPr lang="en-US" altLang="zh-CN" sz="2000" dirty="0"/>
              <a:t> ITU </a:t>
            </a:r>
            <a:r>
              <a:rPr lang="en-US" altLang="en-US" sz="2000" dirty="0" err="1"/>
              <a:t>正式公布了第三代移动通信标准，</a:t>
            </a:r>
            <a:r>
              <a:rPr lang="en-US" altLang="zh-CN" sz="2000" dirty="0" err="1"/>
              <a:t>CDMA</a:t>
            </a:r>
            <a:r>
              <a:rPr lang="en-US" altLang="en-US" sz="2000" dirty="0" err="1"/>
              <a:t>技术以其特有的优势为众多标准的基础</a:t>
            </a:r>
            <a:r>
              <a:rPr lang="en-US" altLang="en-US" sz="2000" dirty="0"/>
              <a:t>。</a:t>
            </a:r>
            <a:endParaRPr lang="zh-CN" altLang="en-US" sz="2000" dirty="0"/>
          </a:p>
          <a:p>
            <a:r>
              <a:rPr lang="en-US" altLang="zh-CN" sz="2000" dirty="0"/>
              <a:t>2009</a:t>
            </a:r>
            <a:r>
              <a:rPr lang="zh-CN" altLang="en-US" sz="2000" dirty="0"/>
              <a:t>年</a:t>
            </a:r>
            <a:r>
              <a:rPr lang="en-US" altLang="zh-CN" sz="2000" dirty="0"/>
              <a:t>1</a:t>
            </a:r>
            <a:r>
              <a:rPr lang="zh-CN" altLang="en-US" sz="2000" dirty="0"/>
              <a:t>月</a:t>
            </a:r>
            <a:r>
              <a:rPr lang="en-US" altLang="zh-CN" sz="2000" dirty="0"/>
              <a:t>7</a:t>
            </a:r>
            <a:r>
              <a:rPr lang="zh-CN" altLang="en-US" sz="2000" dirty="0"/>
              <a:t>日，我国工业和信息化部向中国移动、中国电信、中国联通分别发放了</a:t>
            </a:r>
            <a:r>
              <a:rPr lang="en-US" altLang="zh-CN" sz="2000" dirty="0"/>
              <a:t>3G</a:t>
            </a:r>
            <a:r>
              <a:rPr lang="zh-CN" altLang="en-US" sz="2000" dirty="0"/>
              <a:t>牌照。其中，中国移动获得</a:t>
            </a:r>
            <a:r>
              <a:rPr lang="en-US" altLang="zh-CN" sz="2000" dirty="0"/>
              <a:t>TD-SCDMA</a:t>
            </a:r>
            <a:r>
              <a:rPr lang="zh-CN" altLang="en-US" sz="2000" dirty="0"/>
              <a:t>牌照，中国联通和中国电信分别获得</a:t>
            </a:r>
            <a:r>
              <a:rPr lang="en-US" altLang="zh-CN" sz="2000" dirty="0"/>
              <a:t>WCDMA</a:t>
            </a:r>
            <a:r>
              <a:rPr lang="zh-CN" altLang="en-US" sz="2000" dirty="0"/>
              <a:t>和</a:t>
            </a:r>
            <a:r>
              <a:rPr lang="en-US" altLang="zh-CN" sz="2000" dirty="0"/>
              <a:t>CDMA2000</a:t>
            </a:r>
            <a:r>
              <a:rPr lang="zh-CN" altLang="en-US" sz="2000" dirty="0"/>
              <a:t>牌照。</a:t>
            </a:r>
          </a:p>
          <a:p>
            <a:endParaRPr kumimoji="1" lang="zh-CN" altLang="en-US" sz="2000" dirty="0"/>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27</a:t>
            </a:fld>
            <a:endParaRPr lang="zh-CN" altLang="en-US" dirty="0"/>
          </a:p>
        </p:txBody>
      </p:sp>
      <p:sp>
        <p:nvSpPr>
          <p:cNvPr id="4" name="标题 3"/>
          <p:cNvSpPr>
            <a:spLocks noGrp="1"/>
          </p:cNvSpPr>
          <p:nvPr>
            <p:ph type="title"/>
          </p:nvPr>
        </p:nvSpPr>
        <p:spPr/>
        <p:txBody>
          <a:bodyPr/>
          <a:lstStyle/>
          <a:p>
            <a:r>
              <a:rPr kumimoji="1" lang="en-US" altLang="zh-CN" dirty="0"/>
              <a:t>3G</a:t>
            </a:r>
            <a:r>
              <a:rPr kumimoji="1" lang="zh-CN" altLang="en-US" dirty="0"/>
              <a:t>通信技术和标准的</a:t>
            </a:r>
            <a:br>
              <a:rPr kumimoji="1" lang="en-US" altLang="zh-CN" dirty="0"/>
            </a:br>
            <a:r>
              <a:rPr kumimoji="1" lang="en-US" altLang="zh-CN" dirty="0"/>
              <a:t>				</a:t>
            </a:r>
            <a:r>
              <a:rPr kumimoji="1" lang="zh-CN" altLang="en-US" dirty="0"/>
              <a:t>发展历程</a:t>
            </a:r>
          </a:p>
        </p:txBody>
      </p:sp>
      <p:sp>
        <p:nvSpPr>
          <p:cNvPr id="5" name="文本框 4"/>
          <p:cNvSpPr txBox="1"/>
          <p:nvPr/>
        </p:nvSpPr>
        <p:spPr>
          <a:xfrm>
            <a:off x="4591538" y="664308"/>
            <a:ext cx="184666"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29042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dscdma.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30197" y="3670423"/>
            <a:ext cx="2455862" cy="1765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内容占位符 1"/>
          <p:cNvSpPr>
            <a:spLocks noGrp="1"/>
          </p:cNvSpPr>
          <p:nvPr>
            <p:ph idx="1"/>
          </p:nvPr>
        </p:nvSpPr>
        <p:spPr/>
        <p:txBody>
          <a:bodyPr>
            <a:noAutofit/>
          </a:bodyPr>
          <a:lstStyle/>
          <a:p>
            <a:r>
              <a:rPr lang="en-US" altLang="zh-CN" dirty="0">
                <a:solidFill>
                  <a:srgbClr val="C00000"/>
                </a:solidFill>
                <a:latin typeface="Calibri" charset="0"/>
              </a:rPr>
              <a:t>TD─SCDMA</a:t>
            </a:r>
            <a:r>
              <a:rPr lang="zh-CN" altLang="en-US" dirty="0">
                <a:latin typeface="Calibri" charset="0"/>
              </a:rPr>
              <a:t>（</a:t>
            </a:r>
            <a:r>
              <a:rPr lang="en-US" altLang="zh-CN" dirty="0">
                <a:latin typeface="Calibri" charset="0"/>
              </a:rPr>
              <a:t> Time Division – Synchronous Code Division Multiple Access </a:t>
            </a:r>
            <a:r>
              <a:rPr lang="zh-CN" altLang="en-US" dirty="0">
                <a:latin typeface="Calibri" charset="0"/>
              </a:rPr>
              <a:t>）相比于</a:t>
            </a:r>
            <a:r>
              <a:rPr lang="en-US" altLang="zh-CN" dirty="0">
                <a:latin typeface="Calibri" charset="0"/>
              </a:rPr>
              <a:t>W-CDMA</a:t>
            </a:r>
            <a:r>
              <a:rPr lang="zh-CN" altLang="en-US" dirty="0">
                <a:latin typeface="Calibri" charset="0"/>
              </a:rPr>
              <a:t>和</a:t>
            </a:r>
            <a:r>
              <a:rPr lang="en-US" altLang="zh-CN" dirty="0">
                <a:latin typeface="Calibri" charset="0"/>
              </a:rPr>
              <a:t>CDMA2000</a:t>
            </a:r>
            <a:r>
              <a:rPr lang="zh-CN" altLang="en-US" dirty="0">
                <a:latin typeface="Calibri" charset="0"/>
              </a:rPr>
              <a:t>起步较晚，</a:t>
            </a:r>
            <a:r>
              <a:rPr lang="en-US" altLang="zh-CN" dirty="0">
                <a:latin typeface="Calibri" charset="0"/>
              </a:rPr>
              <a:t>1998</a:t>
            </a:r>
            <a:r>
              <a:rPr lang="zh-CN" altLang="en-US" dirty="0">
                <a:latin typeface="Calibri" charset="0"/>
              </a:rPr>
              <a:t>年</a:t>
            </a:r>
            <a:r>
              <a:rPr lang="en-US" altLang="zh-CN" dirty="0">
                <a:latin typeface="Calibri" charset="0"/>
              </a:rPr>
              <a:t>6</a:t>
            </a:r>
            <a:r>
              <a:rPr lang="zh-CN" altLang="en-US" dirty="0">
                <a:latin typeface="Calibri" charset="0"/>
              </a:rPr>
              <a:t>月由原邮电部电信科学技术研究院向</a:t>
            </a:r>
            <a:r>
              <a:rPr lang="en-US" altLang="zh-CN" dirty="0">
                <a:latin typeface="Calibri" charset="0"/>
              </a:rPr>
              <a:t>ITU</a:t>
            </a:r>
            <a:r>
              <a:rPr lang="zh-CN" altLang="en-US" dirty="0">
                <a:latin typeface="Calibri" charset="0"/>
              </a:rPr>
              <a:t>提出。</a:t>
            </a:r>
            <a:endParaRPr lang="en-US" altLang="zh-CN" dirty="0"/>
          </a:p>
          <a:p>
            <a:r>
              <a:rPr lang="en-US" altLang="zh-CN" dirty="0"/>
              <a:t>TD-SCDMA</a:t>
            </a:r>
            <a:r>
              <a:rPr lang="zh-CN" altLang="en-US" dirty="0"/>
              <a:t>融合众多先进技术，具有抗干扰能力强，系统容量大的特点：</a:t>
            </a:r>
            <a:endParaRPr lang="en-US" altLang="zh-CN" dirty="0"/>
          </a:p>
          <a:p>
            <a:pPr lvl="1"/>
            <a:r>
              <a:rPr lang="en-US" altLang="zh-CN" dirty="0"/>
              <a:t>SDMA</a:t>
            </a:r>
            <a:r>
              <a:rPr lang="zh-CN" altLang="en-US" dirty="0"/>
              <a:t>（</a:t>
            </a:r>
            <a:r>
              <a:rPr lang="en-US" altLang="zh-CN" dirty="0"/>
              <a:t>Space Division Multiple Access</a:t>
            </a:r>
            <a:r>
              <a:rPr lang="zh-CN" altLang="en-US" dirty="0"/>
              <a:t>）</a:t>
            </a:r>
            <a:endParaRPr lang="en-US" altLang="zh-CN" dirty="0"/>
          </a:p>
          <a:p>
            <a:pPr lvl="1"/>
            <a:r>
              <a:rPr lang="zh-CN" altLang="en-US" dirty="0"/>
              <a:t>同步</a:t>
            </a:r>
            <a:r>
              <a:rPr lang="en-US" altLang="zh-CN" dirty="0"/>
              <a:t>CDMA</a:t>
            </a:r>
            <a:r>
              <a:rPr lang="zh-CN" altLang="en-US" dirty="0"/>
              <a:t>和软件无线电</a:t>
            </a:r>
            <a:endParaRPr lang="en-US" altLang="zh-CN" dirty="0"/>
          </a:p>
          <a:p>
            <a:pPr lvl="1"/>
            <a:r>
              <a:rPr lang="en-US" altLang="zh-CN" dirty="0"/>
              <a:t>TDMA</a:t>
            </a:r>
            <a:r>
              <a:rPr lang="zh-CN" altLang="en-US" dirty="0"/>
              <a:t>，</a:t>
            </a:r>
            <a:r>
              <a:rPr lang="en-US" altLang="zh-CN" dirty="0"/>
              <a:t>FDMA</a:t>
            </a:r>
          </a:p>
          <a:p>
            <a:r>
              <a:rPr lang="en-US" altLang="zh-CN" dirty="0"/>
              <a:t>TD</a:t>
            </a:r>
            <a:r>
              <a:rPr lang="zh-CN" altLang="en-US" dirty="0"/>
              <a:t>分类</a:t>
            </a:r>
            <a:endParaRPr lang="en-US" altLang="zh-CN" dirty="0"/>
          </a:p>
          <a:p>
            <a:pPr lvl="1"/>
            <a:r>
              <a:rPr lang="en-US" altLang="zh-CN" dirty="0"/>
              <a:t>TD-SCDMA</a:t>
            </a:r>
            <a:r>
              <a:rPr lang="zh-CN" altLang="en-US" dirty="0"/>
              <a:t>：</a:t>
            </a:r>
            <a:r>
              <a:rPr lang="zh-CN" altLang="en-US" dirty="0">
                <a:latin typeface="Calibri" charset="0"/>
              </a:rPr>
              <a:t>提供话音和视频电话等最高下行频率为</a:t>
            </a:r>
            <a:r>
              <a:rPr lang="en-US" altLang="zh-CN" dirty="0">
                <a:latin typeface="Calibri" charset="0"/>
              </a:rPr>
              <a:t>384Kb/s</a:t>
            </a:r>
            <a:r>
              <a:rPr lang="zh-CN" altLang="en-US" dirty="0">
                <a:latin typeface="Calibri" charset="0"/>
              </a:rPr>
              <a:t>的数据业务</a:t>
            </a:r>
            <a:endParaRPr lang="en-US" altLang="zh-CN" dirty="0"/>
          </a:p>
          <a:p>
            <a:pPr lvl="1"/>
            <a:r>
              <a:rPr lang="en-US" altLang="zh-CN" dirty="0"/>
              <a:t>TD-HSDPA</a:t>
            </a:r>
            <a:r>
              <a:rPr lang="zh-CN" altLang="en-US" dirty="0"/>
              <a:t>：</a:t>
            </a:r>
            <a:r>
              <a:rPr lang="zh-CN" altLang="en-US" dirty="0">
                <a:latin typeface="Calibri" charset="0"/>
              </a:rPr>
              <a:t>数据业务增强技术，可提供</a:t>
            </a:r>
            <a:r>
              <a:rPr lang="en-US" altLang="zh-CN" dirty="0">
                <a:latin typeface="Calibri" charset="0"/>
              </a:rPr>
              <a:t>2.8Mb/s</a:t>
            </a:r>
            <a:r>
              <a:rPr lang="zh-CN" altLang="en-US" dirty="0">
                <a:latin typeface="Calibri" charset="0"/>
              </a:rPr>
              <a:t>的下行速率</a:t>
            </a:r>
          </a:p>
          <a:p>
            <a:pPr lvl="1"/>
            <a:endParaRPr lang="en-US" altLang="zh-CN" sz="2400" dirty="0"/>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28</a:t>
            </a:fld>
            <a:endParaRPr lang="zh-CN" altLang="en-US" dirty="0"/>
          </a:p>
        </p:txBody>
      </p:sp>
      <p:sp>
        <p:nvSpPr>
          <p:cNvPr id="4" name="标题 3"/>
          <p:cNvSpPr>
            <a:spLocks noGrp="1"/>
          </p:cNvSpPr>
          <p:nvPr>
            <p:ph type="title"/>
          </p:nvPr>
        </p:nvSpPr>
        <p:spPr/>
        <p:txBody>
          <a:bodyPr/>
          <a:lstStyle/>
          <a:p>
            <a:r>
              <a:rPr kumimoji="1" lang="en-US" altLang="zh-CN" dirty="0"/>
              <a:t>TD-SCDMA</a:t>
            </a:r>
            <a:endParaRPr kumimoji="1" lang="zh-CN" altLang="en-US" dirty="0"/>
          </a:p>
        </p:txBody>
      </p:sp>
    </p:spTree>
    <p:extLst>
      <p:ext uri="{BB962C8B-B14F-4D97-AF65-F5344CB8AC3E}">
        <p14:creationId xmlns:p14="http://schemas.microsoft.com/office/powerpoint/2010/main" val="424442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pPr>
              <a:buFont typeface="Arial"/>
              <a:buChar char="•"/>
            </a:pPr>
            <a:r>
              <a:rPr lang="zh-CN" altLang="en-US" dirty="0">
                <a:solidFill>
                  <a:srgbClr val="BB0000"/>
                </a:solidFill>
              </a:rPr>
              <a:t>呼吸效应：</a:t>
            </a:r>
            <a:r>
              <a:rPr lang="zh-CN" altLang="en-US" dirty="0"/>
              <a:t>在</a:t>
            </a:r>
            <a:r>
              <a:rPr lang="en-US" altLang="ja-JP" dirty="0"/>
              <a:t>CDMA</a:t>
            </a:r>
            <a:r>
              <a:rPr lang="zh-CN" altLang="en-US" dirty="0"/>
              <a:t>系统中</a:t>
            </a:r>
            <a:r>
              <a:rPr lang="en-US" altLang="en-US" dirty="0"/>
              <a:t>，基站的实际有效覆盖面积会随着</a:t>
            </a:r>
            <a:r>
              <a:rPr lang="zh-CN" altLang="en-US" dirty="0"/>
              <a:t>用户增多（干扰增强）而缩小，反之则会增大。</a:t>
            </a:r>
            <a:endParaRPr lang="en-US" altLang="zh-CN" dirty="0"/>
          </a:p>
          <a:p>
            <a:pPr lvl="1"/>
            <a:r>
              <a:rPr lang="zh-CN" altLang="en-US" dirty="0"/>
              <a:t>导致“呼吸效应”的主要原因是</a:t>
            </a:r>
            <a:r>
              <a:rPr lang="en-US" altLang="zh-CN" dirty="0"/>
              <a:t>CDMA</a:t>
            </a:r>
            <a:r>
              <a:rPr lang="zh-CN" altLang="en-US" dirty="0"/>
              <a:t>系统是一个</a:t>
            </a:r>
            <a:r>
              <a:rPr lang="zh-CN" altLang="en-US" u="sng" dirty="0"/>
              <a:t>自干扰系统</a:t>
            </a:r>
            <a:r>
              <a:rPr lang="zh-CN" altLang="en-US" dirty="0"/>
              <a:t>；</a:t>
            </a:r>
            <a:endParaRPr lang="en-US" altLang="zh-CN" dirty="0"/>
          </a:p>
          <a:p>
            <a:pPr lvl="1"/>
            <a:r>
              <a:rPr lang="en-US" altLang="zh-CN" dirty="0"/>
              <a:t>CDMA2000</a:t>
            </a:r>
            <a:r>
              <a:rPr lang="zh-CN" altLang="en-US" dirty="0"/>
              <a:t>和</a:t>
            </a:r>
            <a:r>
              <a:rPr lang="en-US" altLang="zh-CN" dirty="0"/>
              <a:t>W-CDMA</a:t>
            </a:r>
            <a:r>
              <a:rPr lang="zh-CN" altLang="en-US" dirty="0"/>
              <a:t>属于</a:t>
            </a:r>
            <a:r>
              <a:rPr lang="zh-CN" altLang="en-US" u="sng" dirty="0"/>
              <a:t>同频自干扰系统</a:t>
            </a:r>
            <a:r>
              <a:rPr lang="zh-CN" altLang="en-US" dirty="0"/>
              <a:t>，邻近用户之间自干扰现象明显，从而降低了实际传输速率。</a:t>
            </a:r>
            <a:endParaRPr lang="en-US" altLang="zh-CN" dirty="0"/>
          </a:p>
          <a:p>
            <a:r>
              <a:rPr lang="en-US" altLang="zh-CN" dirty="0"/>
              <a:t>TD-SCDMA</a:t>
            </a:r>
            <a:r>
              <a:rPr lang="zh-CN" altLang="en-US" dirty="0"/>
              <a:t>的解决方案</a:t>
            </a:r>
            <a:endParaRPr lang="en-US" altLang="zh-CN" dirty="0"/>
          </a:p>
          <a:p>
            <a:pPr lvl="1"/>
            <a:r>
              <a:rPr lang="zh-CN" altLang="en-US" dirty="0"/>
              <a:t>利用低带宽的</a:t>
            </a:r>
            <a:r>
              <a:rPr lang="en-US" altLang="zh-CN" dirty="0"/>
              <a:t>FDMA</a:t>
            </a:r>
            <a:r>
              <a:rPr lang="zh-CN" altLang="en-US" dirty="0"/>
              <a:t>和</a:t>
            </a:r>
            <a:r>
              <a:rPr lang="en-US" altLang="zh-CN" dirty="0"/>
              <a:t>TDMA</a:t>
            </a:r>
            <a:r>
              <a:rPr lang="zh-CN" altLang="en-US" dirty="0"/>
              <a:t>限制了</a:t>
            </a:r>
            <a:r>
              <a:rPr lang="en-US" altLang="en-US" dirty="0"/>
              <a:t>系统</a:t>
            </a:r>
            <a:r>
              <a:rPr lang="zh-CN" altLang="en-US" dirty="0"/>
              <a:t>的最</a:t>
            </a:r>
            <a:r>
              <a:rPr lang="en-US" altLang="en-US" dirty="0"/>
              <a:t>大干扰</a:t>
            </a:r>
            <a:r>
              <a:rPr lang="zh-CN" altLang="en-US" dirty="0"/>
              <a:t>；</a:t>
            </a:r>
            <a:endParaRPr lang="en-US" altLang="en-US" dirty="0"/>
          </a:p>
          <a:p>
            <a:pPr lvl="1"/>
            <a:r>
              <a:rPr lang="zh-CN" altLang="en-US" dirty="0"/>
              <a:t>在单时隙中应用</a:t>
            </a:r>
            <a:r>
              <a:rPr lang="en-US" altLang="zh-CN" dirty="0"/>
              <a:t>CDMA</a:t>
            </a:r>
            <a:r>
              <a:rPr lang="zh-CN" altLang="en-US" dirty="0"/>
              <a:t>技术提高系统容量；</a:t>
            </a:r>
            <a:endParaRPr lang="en-US" altLang="zh-CN" dirty="0"/>
          </a:p>
          <a:p>
            <a:pPr lvl="1"/>
            <a:r>
              <a:rPr lang="zh-CN" altLang="en-US" dirty="0"/>
              <a:t>利用联合检测和</a:t>
            </a:r>
            <a:r>
              <a:rPr lang="en-US" altLang="zh-CN" dirty="0"/>
              <a:t>SDMA</a:t>
            </a:r>
            <a:r>
              <a:rPr lang="zh-CN" altLang="en-US" dirty="0"/>
              <a:t>技术对客户终端的信号跟踪；</a:t>
            </a:r>
            <a:endParaRPr lang="en-US" altLang="zh-CN" dirty="0"/>
          </a:p>
          <a:p>
            <a:pPr lvl="1"/>
            <a:r>
              <a:rPr lang="zh-CN" altLang="en-US" dirty="0"/>
              <a:t>充分利用下行信号能量，最大程度上抑制了客户之间的干扰。</a:t>
            </a:r>
            <a:endParaRPr lang="en-US" altLang="zh-CN" dirty="0"/>
          </a:p>
          <a:p>
            <a:pPr lvl="1"/>
            <a:r>
              <a:rPr lang="zh-CN" altLang="en-US" dirty="0"/>
              <a:t>可以说，</a:t>
            </a:r>
            <a:r>
              <a:rPr lang="en-US" altLang="zh-CN" dirty="0"/>
              <a:t>TD-SCDMA</a:t>
            </a:r>
            <a:r>
              <a:rPr lang="zh-CN" altLang="en-US" dirty="0"/>
              <a:t>系统不再是一个自干扰系统，“呼吸效应”基本被消除。</a:t>
            </a:r>
            <a:endParaRPr lang="en-US" altLang="zh-CN" dirty="0"/>
          </a:p>
          <a:p>
            <a:endParaRPr lang="zh-CN" altLang="en-US" dirty="0"/>
          </a:p>
          <a:p>
            <a:endParaRPr kumimoji="1" lang="zh-CN" altLang="en-US" dirty="0"/>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29</a:t>
            </a:fld>
            <a:endParaRPr lang="zh-CN" altLang="en-US" dirty="0"/>
          </a:p>
        </p:txBody>
      </p:sp>
      <p:sp>
        <p:nvSpPr>
          <p:cNvPr id="4" name="标题 3"/>
          <p:cNvSpPr>
            <a:spLocks noGrp="1"/>
          </p:cNvSpPr>
          <p:nvPr>
            <p:ph type="title"/>
          </p:nvPr>
        </p:nvSpPr>
        <p:spPr/>
        <p:txBody>
          <a:bodyPr/>
          <a:lstStyle/>
          <a:p>
            <a:r>
              <a:rPr kumimoji="1" lang="en-US" altLang="zh-CN" dirty="0"/>
              <a:t>TD</a:t>
            </a:r>
            <a:r>
              <a:rPr kumimoji="1" lang="zh-CN" altLang="en-US" dirty="0"/>
              <a:t>－</a:t>
            </a:r>
            <a:r>
              <a:rPr kumimoji="1" lang="en-US" altLang="zh-CN" dirty="0"/>
              <a:t>SCDMA</a:t>
            </a:r>
            <a:r>
              <a:rPr kumimoji="1" lang="zh-CN" altLang="en-US" dirty="0"/>
              <a:t>解决的</a:t>
            </a:r>
            <a:br>
              <a:rPr kumimoji="1" lang="en-US" altLang="zh-CN" dirty="0"/>
            </a:br>
            <a:r>
              <a:rPr kumimoji="1" lang="en-US" altLang="zh-CN" dirty="0"/>
              <a:t>			</a:t>
            </a:r>
            <a:r>
              <a:rPr kumimoji="1" lang="zh-CN" altLang="en-US" dirty="0"/>
              <a:t>移动通信问题</a:t>
            </a:r>
          </a:p>
        </p:txBody>
      </p:sp>
    </p:spTree>
    <p:extLst>
      <p:ext uri="{BB962C8B-B14F-4D97-AF65-F5344CB8AC3E}">
        <p14:creationId xmlns:p14="http://schemas.microsoft.com/office/powerpoint/2010/main" val="2421748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en-US" altLang="zh-CN" sz="2800" dirty="0">
                <a:solidFill>
                  <a:srgbClr val="BB0000"/>
                </a:solidFill>
              </a:rPr>
              <a:t>5.1 </a:t>
            </a:r>
            <a:r>
              <a:rPr kumimoji="1" lang="zh-CN" altLang="en-US" sz="2800" dirty="0">
                <a:solidFill>
                  <a:srgbClr val="BB0000"/>
                </a:solidFill>
              </a:rPr>
              <a:t>互联网</a:t>
            </a:r>
            <a:endParaRPr kumimoji="1" lang="en-US" altLang="zh-CN" sz="2800" dirty="0">
              <a:solidFill>
                <a:srgbClr val="BB0000"/>
              </a:solidFill>
            </a:endParaRPr>
          </a:p>
          <a:p>
            <a:pPr lvl="1"/>
            <a:endParaRPr kumimoji="1" lang="en-US" altLang="zh-CN" dirty="0"/>
          </a:p>
          <a:p>
            <a:r>
              <a:rPr kumimoji="1" lang="en-US" altLang="zh-CN" dirty="0"/>
              <a:t>5.2 </a:t>
            </a:r>
            <a:r>
              <a:rPr kumimoji="1" lang="zh-CN" altLang="en-US" dirty="0"/>
              <a:t>移动互联网</a:t>
            </a:r>
            <a:endParaRPr kumimoji="1" lang="en-US" altLang="zh-CN" dirty="0"/>
          </a:p>
          <a:p>
            <a:pPr marL="457200" lvl="1" indent="0">
              <a:buNone/>
            </a:pPr>
            <a:endParaRPr kumimoji="1" lang="en-US" altLang="zh-CN" dirty="0"/>
          </a:p>
          <a:p>
            <a:r>
              <a:rPr kumimoji="1" lang="en-US" altLang="zh-CN" dirty="0"/>
              <a:t>5.3 </a:t>
            </a:r>
            <a:r>
              <a:rPr kumimoji="1" lang="zh-CN" altLang="en-US" dirty="0"/>
              <a:t>总结</a:t>
            </a: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3</a:t>
            </a:fld>
            <a:endParaRPr lang="zh-CN" altLang="en-US" dirty="0"/>
          </a:p>
        </p:txBody>
      </p:sp>
      <p:sp>
        <p:nvSpPr>
          <p:cNvPr id="4" name="标题 3"/>
          <p:cNvSpPr>
            <a:spLocks noGrp="1"/>
          </p:cNvSpPr>
          <p:nvPr>
            <p:ph type="title"/>
          </p:nvPr>
        </p:nvSpPr>
        <p:spPr/>
        <p:txBody>
          <a:bodyPr/>
          <a:lstStyle/>
          <a:p>
            <a:r>
              <a:rPr kumimoji="1" lang="zh-CN" altLang="en-US" dirty="0"/>
              <a:t>本章内容</a:t>
            </a:r>
          </a:p>
        </p:txBody>
      </p:sp>
    </p:spTree>
    <p:extLst>
      <p:ext uri="{BB962C8B-B14F-4D97-AF65-F5344CB8AC3E}">
        <p14:creationId xmlns:p14="http://schemas.microsoft.com/office/powerpoint/2010/main" val="3207454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buFont typeface="Arial"/>
              <a:buChar char="•"/>
            </a:pPr>
            <a:r>
              <a:rPr lang="zh-CN" altLang="en-US" dirty="0">
                <a:solidFill>
                  <a:srgbClr val="BB0000"/>
                </a:solidFill>
              </a:rPr>
              <a:t>远近效应：</a:t>
            </a:r>
            <a:endParaRPr lang="en-US" altLang="en-US" dirty="0">
              <a:solidFill>
                <a:srgbClr val="BB0000"/>
              </a:solidFill>
            </a:endParaRPr>
          </a:p>
          <a:p>
            <a:pPr lvl="1"/>
            <a:r>
              <a:rPr lang="en-US" altLang="en-US" dirty="0"/>
              <a:t>手机用户到基站的距离是在不断变化中</a:t>
            </a:r>
            <a:r>
              <a:rPr lang="zh-CN" altLang="en-US" dirty="0"/>
              <a:t>的，</a:t>
            </a:r>
            <a:endParaRPr lang="en-US" altLang="zh-CN" dirty="0"/>
          </a:p>
          <a:p>
            <a:pPr lvl="1"/>
            <a:r>
              <a:rPr lang="zh-CN" altLang="en-US" dirty="0"/>
              <a:t>固定的通信功率不仅会造成严重的功率过剩（离基站很近的地方依然用大功率来传输数据），且可能形成有害的电磁辐射。</a:t>
            </a:r>
            <a:endParaRPr lang="en-US" altLang="zh-CN" dirty="0"/>
          </a:p>
          <a:p>
            <a:pPr>
              <a:buFont typeface="Arial"/>
              <a:buChar char="•"/>
            </a:pPr>
            <a:r>
              <a:rPr lang="en-US" altLang="zh-CN" dirty="0"/>
              <a:t>TD-SCDMA</a:t>
            </a:r>
            <a:r>
              <a:rPr lang="zh-CN" altLang="en-US" dirty="0"/>
              <a:t>的解决方案</a:t>
            </a:r>
            <a:endParaRPr lang="en-US" altLang="zh-CN" dirty="0"/>
          </a:p>
          <a:p>
            <a:pPr lvl="1">
              <a:buFont typeface="Arial"/>
              <a:buChar char="•"/>
            </a:pPr>
            <a:r>
              <a:rPr lang="en-US" altLang="zh-CN" dirty="0"/>
              <a:t>TD-SCDMA</a:t>
            </a:r>
            <a:r>
              <a:rPr lang="zh-CN" altLang="en-US" dirty="0"/>
              <a:t>通过</a:t>
            </a:r>
            <a:r>
              <a:rPr lang="zh-CN" altLang="en-US" u="sng" dirty="0"/>
              <a:t>动态调控功率</a:t>
            </a:r>
            <a:r>
              <a:rPr lang="zh-CN" altLang="en-US" dirty="0"/>
              <a:t>改善“远近效应”：手机终端依据自己到基站的通信距离动态的调整自己的传输功率，从而尽可能的减少过剩，且依然保证可连通性。</a:t>
            </a:r>
            <a:endParaRPr lang="en-US" altLang="zh-CN" dirty="0"/>
          </a:p>
          <a:p>
            <a:pPr lvl="1">
              <a:buFont typeface="Arial"/>
              <a:buChar char="•"/>
            </a:pPr>
            <a:r>
              <a:rPr lang="zh-CN" altLang="en-US" dirty="0"/>
              <a:t>采用</a:t>
            </a:r>
            <a:r>
              <a:rPr lang="zh-CN" altLang="en-US" u="sng" dirty="0"/>
              <a:t>动态信道分配</a:t>
            </a:r>
            <a:r>
              <a:rPr lang="zh-CN" altLang="en-US" dirty="0"/>
              <a:t>的方式，即根据用户的需求进行实时的动态资源分配，包括频率，时隙和码字等。</a:t>
            </a:r>
            <a:endParaRPr lang="en-US" altLang="zh-CN" dirty="0"/>
          </a:p>
          <a:p>
            <a:pPr lvl="1">
              <a:buFont typeface="Arial"/>
              <a:buChar char="•"/>
            </a:pPr>
            <a:r>
              <a:rPr lang="zh-CN" altLang="en-US" dirty="0"/>
              <a:t>动态信道分配不仅提高了信道资源的利用率，且增强了对于网络中负载和干扰变化的适应能力。</a:t>
            </a:r>
          </a:p>
          <a:p>
            <a:endParaRPr kumimoji="1" lang="zh-CN" altLang="en-US" dirty="0"/>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30</a:t>
            </a:fld>
            <a:endParaRPr lang="zh-CN" altLang="en-US" dirty="0"/>
          </a:p>
        </p:txBody>
      </p:sp>
      <p:sp>
        <p:nvSpPr>
          <p:cNvPr id="4" name="标题 3"/>
          <p:cNvSpPr>
            <a:spLocks noGrp="1"/>
          </p:cNvSpPr>
          <p:nvPr>
            <p:ph type="title"/>
          </p:nvPr>
        </p:nvSpPr>
        <p:spPr/>
        <p:txBody>
          <a:bodyPr/>
          <a:lstStyle/>
          <a:p>
            <a:r>
              <a:rPr kumimoji="1" lang="en-US" altLang="zh-CN" dirty="0"/>
              <a:t>TD</a:t>
            </a:r>
            <a:r>
              <a:rPr kumimoji="1" lang="zh-CN" altLang="en-US" dirty="0"/>
              <a:t>－</a:t>
            </a:r>
            <a:r>
              <a:rPr kumimoji="1" lang="en-US" altLang="zh-CN" dirty="0"/>
              <a:t>SCDMA</a:t>
            </a:r>
            <a:r>
              <a:rPr kumimoji="1" lang="zh-CN" altLang="en-US" dirty="0"/>
              <a:t>解决的</a:t>
            </a:r>
            <a:br>
              <a:rPr kumimoji="1" lang="en-US" altLang="zh-CN" dirty="0"/>
            </a:br>
            <a:r>
              <a:rPr kumimoji="1" lang="en-US" altLang="zh-CN" dirty="0"/>
              <a:t>			</a:t>
            </a:r>
            <a:r>
              <a:rPr kumimoji="1" lang="zh-CN" altLang="en-US" dirty="0"/>
              <a:t>移动通信问题</a:t>
            </a:r>
          </a:p>
        </p:txBody>
      </p:sp>
    </p:spTree>
    <p:extLst>
      <p:ext uri="{BB962C8B-B14F-4D97-AF65-F5344CB8AC3E}">
        <p14:creationId xmlns:p14="http://schemas.microsoft.com/office/powerpoint/2010/main" val="4276368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650" y="1825625"/>
            <a:ext cx="6405196" cy="4351338"/>
          </a:xfrm>
        </p:spPr>
        <p:txBody>
          <a:bodyPr>
            <a:noAutofit/>
          </a:bodyPr>
          <a:lstStyle/>
          <a:p>
            <a:r>
              <a:rPr lang="en-US" altLang="zh-CN" sz="2000" dirty="0">
                <a:solidFill>
                  <a:srgbClr val="C00000"/>
                </a:solidFill>
                <a:latin typeface="微软雅黑"/>
                <a:ea typeface="微软雅黑"/>
                <a:cs typeface="微软雅黑"/>
              </a:rPr>
              <a:t>W-CDMA</a:t>
            </a:r>
            <a:r>
              <a:rPr lang="zh-CN" altLang="en-US" sz="2000" dirty="0">
                <a:latin typeface="微软雅黑"/>
                <a:ea typeface="微软雅黑"/>
                <a:cs typeface="微软雅黑"/>
              </a:rPr>
              <a:t>（</a:t>
            </a:r>
            <a:r>
              <a:rPr lang="en-US" altLang="zh-CN" sz="2000" dirty="0">
                <a:latin typeface="微软雅黑"/>
                <a:ea typeface="微软雅黑"/>
                <a:cs typeface="微软雅黑"/>
              </a:rPr>
              <a:t> Wideband Code Division Multiple Access </a:t>
            </a:r>
            <a:r>
              <a:rPr lang="zh-CN" altLang="en-US" sz="2000" dirty="0">
                <a:latin typeface="微软雅黑"/>
                <a:ea typeface="微软雅黑"/>
                <a:cs typeface="微软雅黑"/>
              </a:rPr>
              <a:t>）是由爱立信</a:t>
            </a:r>
            <a:r>
              <a:rPr lang="en-US" altLang="zh-CN" sz="2000" dirty="0">
                <a:latin typeface="微软雅黑"/>
                <a:ea typeface="微软雅黑"/>
                <a:cs typeface="微软雅黑"/>
              </a:rPr>
              <a:t>公司</a:t>
            </a:r>
            <a:r>
              <a:rPr lang="zh-CN" altLang="en-US" sz="2000" dirty="0">
                <a:latin typeface="微软雅黑"/>
                <a:ea typeface="微软雅黑"/>
                <a:cs typeface="微软雅黑"/>
              </a:rPr>
              <a:t>提出，</a:t>
            </a:r>
            <a:r>
              <a:rPr lang="en-US" altLang="zh-CN" sz="2000" dirty="0">
                <a:latin typeface="微软雅黑"/>
                <a:ea typeface="微软雅黑"/>
                <a:cs typeface="微软雅黑"/>
              </a:rPr>
              <a:t>3GPP</a:t>
            </a:r>
            <a:r>
              <a:rPr lang="zh-CN" altLang="en-US" sz="2000" dirty="0">
                <a:latin typeface="微软雅黑"/>
                <a:ea typeface="微软雅黑"/>
                <a:cs typeface="微软雅黑"/>
              </a:rPr>
              <a:t>具体制定的基于</a:t>
            </a:r>
            <a:r>
              <a:rPr lang="en-US" altLang="zh-CN" sz="2000" dirty="0">
                <a:latin typeface="微软雅黑"/>
                <a:ea typeface="微软雅黑"/>
                <a:cs typeface="微软雅黑"/>
              </a:rPr>
              <a:t>GSM MAP</a:t>
            </a:r>
            <a:r>
              <a:rPr lang="zh-CN" altLang="en-US" sz="2000" dirty="0">
                <a:latin typeface="微软雅黑"/>
                <a:ea typeface="微软雅黑"/>
                <a:cs typeface="微软雅黑"/>
              </a:rPr>
              <a:t>核心网，</a:t>
            </a:r>
            <a:r>
              <a:rPr lang="en-US" altLang="zh-CN" sz="2000" dirty="0">
                <a:latin typeface="微软雅黑"/>
                <a:ea typeface="微软雅黑"/>
                <a:cs typeface="微软雅黑"/>
              </a:rPr>
              <a:t>UTRAN</a:t>
            </a:r>
            <a:r>
              <a:rPr lang="zh-CN" altLang="en-US" sz="2000" dirty="0">
                <a:latin typeface="微软雅黑"/>
                <a:ea typeface="微软雅黑"/>
                <a:cs typeface="微软雅黑"/>
              </a:rPr>
              <a:t>为无线接口的</a:t>
            </a:r>
            <a:r>
              <a:rPr lang="en-US" altLang="zh-CN" sz="2000" dirty="0">
                <a:latin typeface="微软雅黑"/>
                <a:ea typeface="微软雅黑"/>
                <a:cs typeface="微软雅黑"/>
              </a:rPr>
              <a:t>3G</a:t>
            </a:r>
            <a:r>
              <a:rPr lang="zh-CN" altLang="en-US" sz="2000" dirty="0">
                <a:latin typeface="微软雅黑"/>
                <a:ea typeface="微软雅黑"/>
                <a:cs typeface="微软雅黑"/>
              </a:rPr>
              <a:t>系统。</a:t>
            </a:r>
            <a:endParaRPr lang="en-US" altLang="zh-CN" sz="2000" dirty="0">
              <a:latin typeface="微软雅黑"/>
              <a:ea typeface="微软雅黑"/>
              <a:cs typeface="微软雅黑"/>
            </a:endParaRPr>
          </a:p>
          <a:p>
            <a:pPr>
              <a:buFont typeface="Arial" charset="0"/>
              <a:buChar char="•"/>
            </a:pPr>
            <a:r>
              <a:rPr lang="zh-CN" altLang="en-US" sz="2000" dirty="0">
                <a:latin typeface="微软雅黑"/>
                <a:ea typeface="微软雅黑"/>
                <a:cs typeface="微软雅黑"/>
              </a:rPr>
              <a:t>第一个商用</a:t>
            </a:r>
            <a:r>
              <a:rPr lang="en-US" altLang="zh-CN" sz="2000" dirty="0">
                <a:latin typeface="微软雅黑"/>
                <a:ea typeface="微软雅黑"/>
                <a:cs typeface="微软雅黑"/>
              </a:rPr>
              <a:t>W-CDMA</a:t>
            </a:r>
            <a:r>
              <a:rPr lang="zh-CN" altLang="en-US" sz="2000" dirty="0">
                <a:latin typeface="微软雅黑"/>
                <a:ea typeface="微软雅黑"/>
                <a:cs typeface="微软雅黑"/>
              </a:rPr>
              <a:t>网络由日本</a:t>
            </a:r>
            <a:r>
              <a:rPr lang="en-US" altLang="zh-CN" sz="2000" dirty="0">
                <a:latin typeface="微软雅黑"/>
                <a:ea typeface="微软雅黑"/>
                <a:cs typeface="微软雅黑"/>
              </a:rPr>
              <a:t>NTT DoCoMo</a:t>
            </a:r>
            <a:r>
              <a:rPr lang="zh-CN" altLang="en-US" sz="2000" dirty="0">
                <a:latin typeface="微软雅黑"/>
                <a:ea typeface="微软雅黑"/>
                <a:cs typeface="微软雅黑"/>
              </a:rPr>
              <a:t>于</a:t>
            </a:r>
            <a:r>
              <a:rPr lang="en-US" altLang="zh-CN" sz="2000" dirty="0">
                <a:latin typeface="微软雅黑"/>
                <a:ea typeface="微软雅黑"/>
                <a:cs typeface="微软雅黑"/>
              </a:rPr>
              <a:t>2001</a:t>
            </a:r>
            <a:r>
              <a:rPr lang="zh-CN" altLang="en-US" sz="2000" dirty="0">
                <a:latin typeface="微软雅黑"/>
                <a:ea typeface="微软雅黑"/>
                <a:cs typeface="微软雅黑"/>
              </a:rPr>
              <a:t>年推出，也是世界上第一个</a:t>
            </a:r>
            <a:r>
              <a:rPr lang="en-US" altLang="zh-CN" sz="2000" dirty="0">
                <a:latin typeface="微软雅黑"/>
                <a:ea typeface="微软雅黑"/>
                <a:cs typeface="微软雅黑"/>
              </a:rPr>
              <a:t>3G</a:t>
            </a:r>
            <a:r>
              <a:rPr lang="zh-CN" altLang="en-US" sz="2000" dirty="0">
                <a:latin typeface="微软雅黑"/>
                <a:ea typeface="微软雅黑"/>
                <a:cs typeface="微软雅黑"/>
              </a:rPr>
              <a:t>移动电话服务。</a:t>
            </a:r>
            <a:endParaRPr lang="en-US" altLang="zh-CN" sz="2000" dirty="0">
              <a:latin typeface="微软雅黑"/>
              <a:ea typeface="微软雅黑"/>
              <a:cs typeface="微软雅黑"/>
            </a:endParaRPr>
          </a:p>
          <a:p>
            <a:pPr>
              <a:buFont typeface="Arial" charset="0"/>
              <a:buChar char="•"/>
            </a:pPr>
            <a:r>
              <a:rPr lang="zh-CN" altLang="en-US" sz="2000" dirty="0">
                <a:latin typeface="微软雅黑"/>
                <a:ea typeface="微软雅黑"/>
                <a:cs typeface="微软雅黑"/>
              </a:rPr>
              <a:t>中国联通于</a:t>
            </a:r>
            <a:r>
              <a:rPr lang="en-US" altLang="zh-CN" sz="2000" dirty="0">
                <a:latin typeface="微软雅黑"/>
                <a:ea typeface="微软雅黑"/>
                <a:cs typeface="微软雅黑"/>
              </a:rPr>
              <a:t>2009</a:t>
            </a:r>
            <a:r>
              <a:rPr lang="zh-CN" altLang="en-US" sz="2000" dirty="0">
                <a:latin typeface="微软雅黑"/>
                <a:ea typeface="微软雅黑"/>
                <a:cs typeface="微软雅黑"/>
              </a:rPr>
              <a:t>年在中国大陆提供</a:t>
            </a:r>
            <a:r>
              <a:rPr lang="en-US" altLang="zh-CN" sz="2000" dirty="0">
                <a:latin typeface="微软雅黑"/>
                <a:ea typeface="微软雅黑"/>
                <a:cs typeface="微软雅黑"/>
              </a:rPr>
              <a:t>W-CDMA</a:t>
            </a:r>
            <a:r>
              <a:rPr lang="zh-CN" altLang="en-US" sz="2000" dirty="0">
                <a:latin typeface="微软雅黑"/>
                <a:ea typeface="微软雅黑"/>
                <a:cs typeface="微软雅黑"/>
              </a:rPr>
              <a:t>服务，并开始提供</a:t>
            </a:r>
            <a:r>
              <a:rPr lang="en-US" altLang="zh-CN" sz="2000" dirty="0">
                <a:latin typeface="微软雅黑"/>
                <a:ea typeface="微软雅黑"/>
                <a:cs typeface="微软雅黑"/>
              </a:rPr>
              <a:t>HSDPA</a:t>
            </a:r>
            <a:r>
              <a:rPr lang="zh-CN" altLang="en-US" sz="2000" dirty="0">
                <a:latin typeface="微软雅黑"/>
                <a:ea typeface="微软雅黑"/>
                <a:cs typeface="微软雅黑"/>
              </a:rPr>
              <a:t>服务（在部分地区还提供</a:t>
            </a:r>
            <a:r>
              <a:rPr lang="en-US" altLang="zh-CN" sz="2000" dirty="0">
                <a:latin typeface="微软雅黑"/>
                <a:ea typeface="微软雅黑"/>
                <a:cs typeface="微软雅黑"/>
              </a:rPr>
              <a:t>HSUPA</a:t>
            </a:r>
            <a:r>
              <a:rPr lang="zh-CN" altLang="en-US" sz="2000" dirty="0">
                <a:latin typeface="微软雅黑"/>
                <a:ea typeface="微软雅黑"/>
                <a:cs typeface="微软雅黑"/>
              </a:rPr>
              <a:t>服务）。</a:t>
            </a:r>
            <a:endParaRPr lang="en-US" altLang="zh-CN" sz="2000" dirty="0">
              <a:latin typeface="微软雅黑"/>
              <a:ea typeface="微软雅黑"/>
              <a:cs typeface="微软雅黑"/>
            </a:endParaRPr>
          </a:p>
          <a:p>
            <a:pPr>
              <a:buFont typeface="Arial" charset="0"/>
              <a:buChar char="•"/>
            </a:pPr>
            <a:r>
              <a:rPr lang="zh-CN" altLang="en-US" sz="2000" dirty="0">
                <a:latin typeface="微软雅黑"/>
                <a:ea typeface="微软雅黑"/>
                <a:cs typeface="微软雅黑"/>
              </a:rPr>
              <a:t>中国香港移动运营商</a:t>
            </a:r>
            <a:r>
              <a:rPr lang="en-US" altLang="zh-CN" sz="2000" dirty="0">
                <a:latin typeface="微软雅黑"/>
                <a:ea typeface="微软雅黑"/>
                <a:cs typeface="微软雅黑"/>
              </a:rPr>
              <a:t>SUNDAY</a:t>
            </a:r>
            <a:r>
              <a:rPr lang="zh-CN" altLang="en-US" sz="2000" dirty="0">
                <a:latin typeface="微软雅黑"/>
                <a:ea typeface="微软雅黑"/>
                <a:cs typeface="微软雅黑"/>
              </a:rPr>
              <a:t>等也都已经架构了</a:t>
            </a:r>
            <a:r>
              <a:rPr lang="en-US" altLang="zh-CN" sz="2000" dirty="0">
                <a:latin typeface="微软雅黑"/>
                <a:ea typeface="微软雅黑"/>
                <a:cs typeface="微软雅黑"/>
              </a:rPr>
              <a:t>W-CDMA</a:t>
            </a:r>
            <a:r>
              <a:rPr lang="zh-CN" altLang="en-US" sz="2000" dirty="0">
                <a:latin typeface="微软雅黑"/>
                <a:ea typeface="微软雅黑"/>
                <a:cs typeface="微软雅黑"/>
              </a:rPr>
              <a:t>商用网络。</a:t>
            </a:r>
            <a:endParaRPr lang="en-US" altLang="zh-CN" sz="2000" dirty="0">
              <a:latin typeface="微软雅黑"/>
              <a:ea typeface="微软雅黑"/>
              <a:cs typeface="微软雅黑"/>
            </a:endParaRPr>
          </a:p>
          <a:p>
            <a:pPr>
              <a:buFont typeface="Arial" charset="0"/>
              <a:buChar char="•"/>
            </a:pPr>
            <a:r>
              <a:rPr lang="zh-CN" altLang="en-US" sz="2000" dirty="0">
                <a:latin typeface="微软雅黑"/>
                <a:ea typeface="微软雅黑"/>
                <a:cs typeface="微软雅黑"/>
              </a:rPr>
              <a:t>中国台湾地区</a:t>
            </a:r>
            <a:r>
              <a:rPr lang="en-US" altLang="zh-CN" sz="2000" dirty="0">
                <a:latin typeface="微软雅黑"/>
                <a:ea typeface="微软雅黑"/>
                <a:cs typeface="微软雅黑"/>
              </a:rPr>
              <a:t>3G</a:t>
            </a:r>
            <a:r>
              <a:rPr lang="zh-CN" altLang="en-US" sz="2000" dirty="0">
                <a:latin typeface="微软雅黑"/>
                <a:ea typeface="微软雅黑"/>
                <a:cs typeface="微软雅黑"/>
              </a:rPr>
              <a:t>服务从</a:t>
            </a:r>
            <a:r>
              <a:rPr lang="en-US" altLang="zh-CN" sz="2000" dirty="0">
                <a:latin typeface="微软雅黑"/>
                <a:ea typeface="微软雅黑"/>
                <a:cs typeface="微软雅黑"/>
              </a:rPr>
              <a:t>2005</a:t>
            </a:r>
            <a:r>
              <a:rPr lang="zh-CN" altLang="en-US" sz="2000" dirty="0">
                <a:latin typeface="微软雅黑"/>
                <a:ea typeface="微软雅黑"/>
                <a:cs typeface="微软雅黑"/>
              </a:rPr>
              <a:t>年开始，其中中华电信、台湾大哥大、远传电信等都使用</a:t>
            </a:r>
            <a:r>
              <a:rPr lang="en-US" altLang="zh-CN" sz="2000" dirty="0">
                <a:latin typeface="微软雅黑"/>
                <a:ea typeface="微软雅黑"/>
                <a:cs typeface="微软雅黑"/>
              </a:rPr>
              <a:t>W-CDMA</a:t>
            </a:r>
            <a:r>
              <a:rPr lang="zh-CN" altLang="en-US" sz="2000" dirty="0">
                <a:latin typeface="微软雅黑"/>
                <a:ea typeface="微软雅黑"/>
                <a:cs typeface="微软雅黑"/>
              </a:rPr>
              <a:t>系统。</a:t>
            </a:r>
            <a:endParaRPr lang="en-US" altLang="zh-CN" sz="2000" dirty="0">
              <a:latin typeface="微软雅黑"/>
              <a:ea typeface="微软雅黑"/>
              <a:cs typeface="微软雅黑"/>
            </a:endParaRPr>
          </a:p>
          <a:p>
            <a:endParaRPr kumimoji="1" lang="zh-CN" altLang="en-US" sz="2000"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31</a:t>
            </a:fld>
            <a:endParaRPr lang="zh-CN" altLang="en-US" dirty="0"/>
          </a:p>
        </p:txBody>
      </p:sp>
      <p:sp>
        <p:nvSpPr>
          <p:cNvPr id="4" name="标题 3"/>
          <p:cNvSpPr>
            <a:spLocks noGrp="1"/>
          </p:cNvSpPr>
          <p:nvPr>
            <p:ph type="title"/>
          </p:nvPr>
        </p:nvSpPr>
        <p:spPr/>
        <p:txBody>
          <a:bodyPr/>
          <a:lstStyle/>
          <a:p>
            <a:r>
              <a:rPr kumimoji="1" lang="en-US" altLang="zh-CN" dirty="0"/>
              <a:t>W-CDMA</a:t>
            </a:r>
            <a:endParaRPr kumimoji="1" lang="zh-CN" altLang="en-US" dirty="0"/>
          </a:p>
        </p:txBody>
      </p:sp>
      <p:pic>
        <p:nvPicPr>
          <p:cNvPr id="5" name="图片 6" descr="图片5.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34335" y="1815246"/>
            <a:ext cx="1662113" cy="4076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1383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kumimoji="1" lang="en-US" altLang="zh-CN" dirty="0"/>
              <a:t>W-CDMA = Wideband Code Division Multiple Access</a:t>
            </a:r>
          </a:p>
          <a:p>
            <a:r>
              <a:rPr lang="en-US" altLang="zh-CN" dirty="0"/>
              <a:t>W-CDMA</a:t>
            </a:r>
            <a:r>
              <a:rPr lang="zh-CN" altLang="zh-CN" dirty="0"/>
              <a:t>技术主要是将信息扩展成</a:t>
            </a:r>
            <a:r>
              <a:rPr lang="en-US" altLang="zh-CN" dirty="0"/>
              <a:t>3.84MHz</a:t>
            </a:r>
            <a:r>
              <a:rPr lang="zh-CN" altLang="zh-CN" dirty="0"/>
              <a:t>的宽带后，在</a:t>
            </a:r>
            <a:r>
              <a:rPr lang="en-US" altLang="zh-CN" dirty="0"/>
              <a:t>5MHz</a:t>
            </a:r>
            <a:r>
              <a:rPr lang="zh-CN" altLang="zh-CN" dirty="0"/>
              <a:t>带宽内进行传输。</a:t>
            </a:r>
            <a:endParaRPr lang="en-US" altLang="zh-CN" dirty="0"/>
          </a:p>
          <a:p>
            <a:r>
              <a:rPr lang="zh-CN" altLang="en-US" dirty="0"/>
              <a:t>上行技术参数主要基于欧洲</a:t>
            </a:r>
            <a:r>
              <a:rPr lang="en-US" altLang="zh-CN" dirty="0"/>
              <a:t>FMA2</a:t>
            </a:r>
            <a:r>
              <a:rPr lang="zh-CN" altLang="en-US" dirty="0"/>
              <a:t>方案。</a:t>
            </a:r>
            <a:endParaRPr lang="en-US" altLang="zh-CN" dirty="0"/>
          </a:p>
          <a:p>
            <a:r>
              <a:rPr lang="zh-CN" altLang="en-US" dirty="0"/>
              <a:t>下行技术参数主要基于日本</a:t>
            </a:r>
            <a:r>
              <a:rPr lang="en-US" altLang="zh-CN" dirty="0"/>
              <a:t>ARIB W-CDMA</a:t>
            </a:r>
            <a:r>
              <a:rPr lang="zh-CN" altLang="en-US" dirty="0"/>
              <a:t>方案。</a:t>
            </a:r>
            <a:endParaRPr lang="en-US" altLang="zh-CN" dirty="0"/>
          </a:p>
          <a:p>
            <a:r>
              <a:rPr lang="en-US" altLang="zh-CN" dirty="0"/>
              <a:t>W-CDMA</a:t>
            </a:r>
            <a:r>
              <a:rPr lang="zh-CN" altLang="en-US" dirty="0"/>
              <a:t>技术主要包括</a:t>
            </a:r>
            <a:r>
              <a:rPr lang="en-US" altLang="zh-CN" dirty="0"/>
              <a:t>FDD</a:t>
            </a:r>
            <a:r>
              <a:rPr lang="zh-CN" altLang="en-US" dirty="0"/>
              <a:t>和</a:t>
            </a:r>
            <a:r>
              <a:rPr lang="en-US" altLang="zh-CN" dirty="0"/>
              <a:t>TDD</a:t>
            </a:r>
            <a:r>
              <a:rPr lang="zh-CN" altLang="en-US" dirty="0"/>
              <a:t>：</a:t>
            </a:r>
            <a:endParaRPr lang="en-US" altLang="zh-CN" dirty="0"/>
          </a:p>
          <a:p>
            <a:pPr lvl="1"/>
            <a:r>
              <a:rPr lang="en-US" altLang="zh-CN" dirty="0"/>
              <a:t>FDD</a:t>
            </a:r>
            <a:r>
              <a:rPr lang="zh-CN" altLang="en-US" dirty="0"/>
              <a:t>：工作在覆盖面积较大的范围内，可以在两个对称频率信道上进行接收和传送工作</a:t>
            </a:r>
            <a:endParaRPr lang="en-US" altLang="zh-CN" dirty="0"/>
          </a:p>
          <a:p>
            <a:pPr lvl="1"/>
            <a:r>
              <a:rPr lang="en-US" altLang="zh-CN" dirty="0"/>
              <a:t>TDD</a:t>
            </a:r>
            <a:r>
              <a:rPr lang="zh-CN" altLang="en-US" dirty="0"/>
              <a:t>：侧重于业务繁重的小范围内</a:t>
            </a:r>
            <a:endParaRPr lang="en-US" altLang="ja-JP" dirty="0"/>
          </a:p>
          <a:p>
            <a:endParaRPr kumimoji="1" lang="zh-CN" altLang="en-US" dirty="0"/>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32</a:t>
            </a:fld>
            <a:endParaRPr lang="zh-CN" altLang="en-US" dirty="0"/>
          </a:p>
        </p:txBody>
      </p:sp>
      <p:sp>
        <p:nvSpPr>
          <p:cNvPr id="4" name="标题 3"/>
          <p:cNvSpPr>
            <a:spLocks noGrp="1"/>
          </p:cNvSpPr>
          <p:nvPr>
            <p:ph type="title"/>
          </p:nvPr>
        </p:nvSpPr>
        <p:spPr/>
        <p:txBody>
          <a:bodyPr/>
          <a:lstStyle/>
          <a:p>
            <a:r>
              <a:rPr kumimoji="1" lang="en-US" altLang="zh-CN" dirty="0"/>
              <a:t>W-CDMA</a:t>
            </a:r>
            <a:endParaRPr kumimoji="1" lang="zh-CN" altLang="en-US" dirty="0"/>
          </a:p>
        </p:txBody>
      </p:sp>
    </p:spTree>
    <p:extLst>
      <p:ext uri="{BB962C8B-B14F-4D97-AF65-F5344CB8AC3E}">
        <p14:creationId xmlns:p14="http://schemas.microsoft.com/office/powerpoint/2010/main" val="9781030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lang="en-US" altLang="zh-CN" dirty="0"/>
              <a:t>W-CDMA</a:t>
            </a:r>
            <a:r>
              <a:rPr lang="zh-CN" altLang="en-US" dirty="0"/>
              <a:t>定义了</a:t>
            </a:r>
            <a:r>
              <a:rPr lang="en-US" altLang="zh-CN" dirty="0"/>
              <a:t>3</a:t>
            </a:r>
            <a:r>
              <a:rPr lang="zh-CN" altLang="en-US" dirty="0"/>
              <a:t>条可利用的公共控制信道及</a:t>
            </a:r>
            <a:r>
              <a:rPr lang="en-US" altLang="zh-CN" dirty="0"/>
              <a:t>2</a:t>
            </a:r>
            <a:r>
              <a:rPr lang="zh-CN" altLang="en-US" dirty="0"/>
              <a:t>条专用信道：</a:t>
            </a:r>
            <a:endParaRPr lang="en-US" altLang="zh-CN" dirty="0"/>
          </a:p>
          <a:p>
            <a:pPr lvl="1"/>
            <a:r>
              <a:rPr lang="zh-CN" altLang="en-US" dirty="0"/>
              <a:t>广播公共控制信道（</a:t>
            </a:r>
            <a:r>
              <a:rPr lang="en-US" altLang="zh-CN" dirty="0"/>
              <a:t>BCCH</a:t>
            </a:r>
            <a:r>
              <a:rPr lang="zh-CN" altLang="en-US" dirty="0"/>
              <a:t>）：携带系统和小区特定的信息</a:t>
            </a:r>
            <a:endParaRPr lang="en-US" altLang="zh-CN" dirty="0"/>
          </a:p>
          <a:p>
            <a:pPr lvl="1"/>
            <a:r>
              <a:rPr lang="zh-CN" altLang="en-US" dirty="0"/>
              <a:t>寻呼信道（</a:t>
            </a:r>
            <a:r>
              <a:rPr lang="en-US" altLang="zh-CN" dirty="0"/>
              <a:t>PCH</a:t>
            </a:r>
            <a:r>
              <a:rPr lang="zh-CN" altLang="en-US" dirty="0"/>
              <a:t>）：把消息送到寻呼区的移动台</a:t>
            </a:r>
            <a:endParaRPr lang="en-US" altLang="zh-CN" dirty="0"/>
          </a:p>
          <a:p>
            <a:pPr lvl="1"/>
            <a:r>
              <a:rPr lang="zh-CN" altLang="en-US" dirty="0"/>
              <a:t>前向接入信道（</a:t>
            </a:r>
            <a:r>
              <a:rPr lang="en-US" altLang="zh-CN" dirty="0"/>
              <a:t>FACH</a:t>
            </a:r>
            <a:r>
              <a:rPr lang="zh-CN" altLang="en-US" dirty="0"/>
              <a:t>）：把消息从基站送到一个小区内的移动台</a:t>
            </a:r>
            <a:endParaRPr lang="en-US" altLang="zh-CN" dirty="0"/>
          </a:p>
          <a:p>
            <a:pPr lvl="1"/>
            <a:r>
              <a:rPr lang="zh-CN" altLang="en-US" dirty="0"/>
              <a:t>专用控制信道（</a:t>
            </a:r>
            <a:r>
              <a:rPr lang="en-US" altLang="zh-CN" dirty="0"/>
              <a:t>DCCH</a:t>
            </a:r>
            <a:r>
              <a:rPr lang="zh-CN" altLang="en-US" dirty="0"/>
              <a:t>）</a:t>
            </a:r>
            <a:endParaRPr lang="en-US" altLang="zh-CN" dirty="0"/>
          </a:p>
          <a:p>
            <a:pPr lvl="1"/>
            <a:r>
              <a:rPr lang="zh-CN" altLang="en-US" dirty="0"/>
              <a:t>专用业务信道（</a:t>
            </a:r>
            <a:r>
              <a:rPr lang="en-US" altLang="zh-CN" dirty="0"/>
              <a:t>DTCH</a:t>
            </a:r>
            <a:r>
              <a:rPr lang="zh-CN" altLang="en-US" dirty="0"/>
              <a:t>）：用作上下行中点到点的数据传输</a:t>
            </a:r>
            <a:endParaRPr lang="en-US" altLang="zh-CN" sz="2400" dirty="0"/>
          </a:p>
          <a:p>
            <a:pPr marL="228600" lvl="1">
              <a:lnSpc>
                <a:spcPct val="100000"/>
              </a:lnSpc>
              <a:spcBef>
                <a:spcPts val="1000"/>
              </a:spcBef>
            </a:pPr>
            <a:r>
              <a:rPr lang="en-US" altLang="zh-CN" sz="2400" dirty="0"/>
              <a:t>TD-SCDMA</a:t>
            </a:r>
            <a:r>
              <a:rPr lang="zh-CN" altLang="en-US" sz="2400" dirty="0"/>
              <a:t>只支持同步基站，</a:t>
            </a:r>
            <a:r>
              <a:rPr lang="en-US" altLang="zh-CN" sz="2400" dirty="0"/>
              <a:t>W-CDMA</a:t>
            </a:r>
            <a:r>
              <a:rPr lang="zh-CN" altLang="en-US" sz="2400" dirty="0"/>
              <a:t>可以同时支持异步和同步的基站运行方式。</a:t>
            </a:r>
            <a:endParaRPr lang="en-US" altLang="zh-CN" sz="2400" dirty="0"/>
          </a:p>
          <a:p>
            <a:endParaRPr kumimoji="1" lang="zh-CN" altLang="en-US" dirty="0"/>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33</a:t>
            </a:fld>
            <a:endParaRPr lang="zh-CN" altLang="en-US" dirty="0"/>
          </a:p>
        </p:txBody>
      </p:sp>
      <p:sp>
        <p:nvSpPr>
          <p:cNvPr id="4" name="标题 3"/>
          <p:cNvSpPr>
            <a:spLocks noGrp="1"/>
          </p:cNvSpPr>
          <p:nvPr>
            <p:ph type="title"/>
          </p:nvPr>
        </p:nvSpPr>
        <p:spPr/>
        <p:txBody>
          <a:bodyPr/>
          <a:lstStyle/>
          <a:p>
            <a:r>
              <a:rPr kumimoji="1" lang="en-US" altLang="zh-CN" dirty="0"/>
              <a:t>W-CDMA</a:t>
            </a:r>
            <a:endParaRPr kumimoji="1" lang="zh-CN" altLang="en-US" dirty="0"/>
          </a:p>
        </p:txBody>
      </p:sp>
    </p:spTree>
    <p:extLst>
      <p:ext uri="{BB962C8B-B14F-4D97-AF65-F5344CB8AC3E}">
        <p14:creationId xmlns:p14="http://schemas.microsoft.com/office/powerpoint/2010/main" val="11799824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solidFill>
                  <a:srgbClr val="C00000"/>
                </a:solidFill>
                <a:latin typeface="微软雅黑"/>
                <a:ea typeface="微软雅黑"/>
                <a:cs typeface="微软雅黑"/>
              </a:rPr>
              <a:t>CDMA2000</a:t>
            </a:r>
            <a:r>
              <a:rPr lang="zh-CN" altLang="en-US" dirty="0">
                <a:latin typeface="微软雅黑"/>
                <a:ea typeface="微软雅黑"/>
                <a:cs typeface="微软雅黑"/>
              </a:rPr>
              <a:t>也称为</a:t>
            </a:r>
            <a:r>
              <a:rPr lang="en-US" altLang="zh-CN" dirty="0">
                <a:latin typeface="微软雅黑"/>
                <a:ea typeface="微软雅黑"/>
                <a:cs typeface="微软雅黑"/>
              </a:rPr>
              <a:t>CDMA Multi-Carrier,</a:t>
            </a:r>
            <a:r>
              <a:rPr lang="zh-CN" altLang="en-US" dirty="0">
                <a:latin typeface="微软雅黑"/>
                <a:ea typeface="微软雅黑"/>
                <a:cs typeface="微软雅黑"/>
              </a:rPr>
              <a:t>由美国高通北美公司为主导提出。</a:t>
            </a:r>
            <a:endParaRPr lang="en-US" altLang="ja-JP" dirty="0">
              <a:latin typeface="微软雅黑"/>
              <a:ea typeface="微软雅黑"/>
              <a:cs typeface="微软雅黑"/>
            </a:endParaRPr>
          </a:p>
          <a:p>
            <a:r>
              <a:rPr lang="en-US" altLang="zh-CN" dirty="0">
                <a:latin typeface="微软雅黑"/>
                <a:ea typeface="微软雅黑"/>
                <a:cs typeface="微软雅黑"/>
              </a:rPr>
              <a:t>W-CDMA</a:t>
            </a:r>
            <a:r>
              <a:rPr lang="zh-CN" altLang="en-US" dirty="0">
                <a:latin typeface="微软雅黑"/>
                <a:ea typeface="微软雅黑"/>
                <a:cs typeface="微软雅黑"/>
              </a:rPr>
              <a:t>和</a:t>
            </a:r>
            <a:r>
              <a:rPr lang="en-US" altLang="ja-JP" dirty="0">
                <a:latin typeface="微软雅黑"/>
                <a:ea typeface="微软雅黑"/>
                <a:cs typeface="微软雅黑"/>
              </a:rPr>
              <a:t>TD-SCDMA</a:t>
            </a:r>
            <a:r>
              <a:rPr lang="zh-CN" altLang="en-US" dirty="0">
                <a:latin typeface="微软雅黑"/>
                <a:ea typeface="微软雅黑"/>
                <a:cs typeface="微软雅黑"/>
              </a:rPr>
              <a:t>是由标准组织</a:t>
            </a:r>
            <a:r>
              <a:rPr lang="en-US" altLang="zh-CN" dirty="0">
                <a:latin typeface="微软雅黑"/>
                <a:ea typeface="微软雅黑"/>
                <a:cs typeface="微软雅黑"/>
              </a:rPr>
              <a:t>3GPP</a:t>
            </a:r>
            <a:r>
              <a:rPr lang="zh-CN" altLang="en-US" dirty="0">
                <a:latin typeface="微软雅黑"/>
                <a:ea typeface="微软雅黑"/>
                <a:cs typeface="微软雅黑"/>
              </a:rPr>
              <a:t>制定，</a:t>
            </a:r>
            <a:r>
              <a:rPr lang="en-US" altLang="zh-CN" dirty="0">
                <a:latin typeface="微软雅黑"/>
                <a:ea typeface="微软雅黑"/>
                <a:cs typeface="微软雅黑"/>
              </a:rPr>
              <a:t>CDMA2000</a:t>
            </a:r>
            <a:r>
              <a:rPr lang="zh-CN" altLang="en-US" dirty="0">
                <a:latin typeface="微软雅黑"/>
                <a:ea typeface="微软雅黑"/>
                <a:cs typeface="微软雅黑"/>
              </a:rPr>
              <a:t>则是由标准组织</a:t>
            </a:r>
            <a:r>
              <a:rPr lang="en-US" altLang="zh-CN" dirty="0">
                <a:latin typeface="微软雅黑"/>
                <a:ea typeface="微软雅黑"/>
                <a:cs typeface="微软雅黑"/>
              </a:rPr>
              <a:t>3GPP2</a:t>
            </a:r>
            <a:r>
              <a:rPr lang="zh-CN" altLang="en-US" dirty="0">
                <a:latin typeface="微软雅黑"/>
                <a:ea typeface="微软雅黑"/>
                <a:cs typeface="微软雅黑"/>
              </a:rPr>
              <a:t>制定。</a:t>
            </a:r>
            <a:endParaRPr lang="en-US" altLang="zh-CN" dirty="0">
              <a:latin typeface="微软雅黑"/>
              <a:ea typeface="微软雅黑"/>
              <a:cs typeface="微软雅黑"/>
            </a:endParaRPr>
          </a:p>
          <a:p>
            <a:r>
              <a:rPr lang="en-US" altLang="zh-CN" dirty="0">
                <a:latin typeface="微软雅黑"/>
                <a:ea typeface="微软雅黑"/>
                <a:cs typeface="微软雅黑"/>
              </a:rPr>
              <a:t>CDMA2000</a:t>
            </a:r>
            <a:r>
              <a:rPr lang="zh-CN" altLang="en-US" dirty="0">
                <a:latin typeface="微软雅黑"/>
                <a:ea typeface="微软雅黑"/>
                <a:cs typeface="微软雅黑"/>
              </a:rPr>
              <a:t>标准推进路线：</a:t>
            </a:r>
            <a:endParaRPr lang="en-US" altLang="zh-CN" dirty="0">
              <a:latin typeface="微软雅黑"/>
              <a:ea typeface="微软雅黑"/>
              <a:cs typeface="微软雅黑"/>
            </a:endParaRPr>
          </a:p>
          <a:p>
            <a:endParaRPr kumimoji="1" lang="zh-CN" altLang="en-US"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34</a:t>
            </a:fld>
            <a:endParaRPr lang="zh-CN" altLang="en-US" dirty="0"/>
          </a:p>
        </p:txBody>
      </p:sp>
      <p:sp>
        <p:nvSpPr>
          <p:cNvPr id="4" name="标题 3"/>
          <p:cNvSpPr>
            <a:spLocks noGrp="1"/>
          </p:cNvSpPr>
          <p:nvPr>
            <p:ph type="title"/>
          </p:nvPr>
        </p:nvSpPr>
        <p:spPr/>
        <p:txBody>
          <a:bodyPr/>
          <a:lstStyle/>
          <a:p>
            <a:r>
              <a:rPr kumimoji="1" lang="en-US" altLang="zh-CN" dirty="0"/>
              <a:t>CDMA2000</a:t>
            </a:r>
            <a:endParaRPr kumimoji="1" lang="zh-CN" altLang="en-US" dirty="0"/>
          </a:p>
        </p:txBody>
      </p:sp>
      <p:pic>
        <p:nvPicPr>
          <p:cNvPr id="5" name="image" descr="http://img.ddvip.com/2008_01/1201452885_ddvip_6468.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449" y="4216400"/>
            <a:ext cx="7208837" cy="147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73039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noAutofit/>
          </a:bodyPr>
          <a:lstStyle/>
          <a:p>
            <a:r>
              <a:rPr lang="en-US" altLang="zh-CN" sz="2000" dirty="0">
                <a:solidFill>
                  <a:srgbClr val="C00000"/>
                </a:solidFill>
                <a:latin typeface="微软雅黑"/>
                <a:ea typeface="微软雅黑"/>
                <a:cs typeface="微软雅黑"/>
              </a:rPr>
              <a:t>CDMA2000 1x</a:t>
            </a:r>
            <a:r>
              <a:rPr lang="zh-CN" altLang="en-US" sz="2000" dirty="0">
                <a:solidFill>
                  <a:srgbClr val="C00000"/>
                </a:solidFill>
                <a:latin typeface="微软雅黑"/>
                <a:ea typeface="微软雅黑"/>
                <a:cs typeface="微软雅黑"/>
              </a:rPr>
              <a:t>：</a:t>
            </a:r>
            <a:endParaRPr lang="en-US" altLang="zh-CN" sz="2000" dirty="0">
              <a:solidFill>
                <a:srgbClr val="C00000"/>
              </a:solidFill>
              <a:latin typeface="微软雅黑"/>
              <a:ea typeface="微软雅黑"/>
              <a:cs typeface="微软雅黑"/>
            </a:endParaRPr>
          </a:p>
          <a:p>
            <a:pPr lvl="1">
              <a:buFont typeface="Arial" charset="0"/>
              <a:buChar char="•"/>
            </a:pPr>
            <a:r>
              <a:rPr lang="zh-CN" altLang="en-US" sz="1800" dirty="0">
                <a:latin typeface="微软雅黑"/>
                <a:ea typeface="微软雅黑"/>
                <a:cs typeface="微软雅黑"/>
              </a:rPr>
              <a:t>即</a:t>
            </a:r>
            <a:r>
              <a:rPr lang="en-US" altLang="zh-CN" sz="1800" dirty="0">
                <a:latin typeface="微软雅黑"/>
                <a:ea typeface="微软雅黑"/>
                <a:cs typeface="微软雅黑"/>
              </a:rPr>
              <a:t>1x </a:t>
            </a:r>
            <a:r>
              <a:rPr lang="zh-CN" altLang="en-US" sz="1800" dirty="0">
                <a:latin typeface="微软雅黑"/>
                <a:ea typeface="微软雅黑"/>
                <a:cs typeface="微软雅黑"/>
              </a:rPr>
              <a:t>或者</a:t>
            </a:r>
            <a:r>
              <a:rPr lang="en-US" altLang="zh-CN" sz="1800" dirty="0">
                <a:latin typeface="微软雅黑"/>
                <a:ea typeface="微软雅黑"/>
                <a:cs typeface="微软雅黑"/>
              </a:rPr>
              <a:t> 1xRTT</a:t>
            </a:r>
            <a:r>
              <a:rPr lang="zh-CN" altLang="en-US" sz="1800" dirty="0">
                <a:latin typeface="微软雅黑"/>
                <a:ea typeface="微软雅黑"/>
                <a:cs typeface="微软雅黑"/>
              </a:rPr>
              <a:t>，</a:t>
            </a:r>
            <a:r>
              <a:rPr lang="en-US" altLang="zh-CN" sz="1800" dirty="0">
                <a:latin typeface="微软雅黑"/>
                <a:ea typeface="微软雅黑"/>
                <a:cs typeface="微软雅黑"/>
              </a:rPr>
              <a:t> </a:t>
            </a:r>
            <a:r>
              <a:rPr lang="zh-CN" altLang="en-US" sz="1800" dirty="0">
                <a:latin typeface="微软雅黑"/>
                <a:ea typeface="微软雅黑"/>
                <a:cs typeface="微软雅黑"/>
              </a:rPr>
              <a:t>是</a:t>
            </a:r>
            <a:r>
              <a:rPr lang="en-US" altLang="zh-CN" sz="1800" dirty="0">
                <a:latin typeface="微软雅黑"/>
                <a:ea typeface="微软雅黑"/>
                <a:cs typeface="微软雅黑"/>
              </a:rPr>
              <a:t>3G CDMA2000</a:t>
            </a:r>
            <a:r>
              <a:rPr lang="zh-CN" altLang="en-US" sz="1800" dirty="0">
                <a:latin typeface="微软雅黑"/>
                <a:ea typeface="微软雅黑"/>
                <a:cs typeface="微软雅黑"/>
              </a:rPr>
              <a:t>技术的核心。</a:t>
            </a:r>
            <a:endParaRPr lang="en-US" altLang="zh-CN" sz="1800" dirty="0">
              <a:latin typeface="微软雅黑"/>
              <a:ea typeface="微软雅黑"/>
              <a:cs typeface="微软雅黑"/>
            </a:endParaRPr>
          </a:p>
          <a:p>
            <a:pPr lvl="1">
              <a:buFont typeface="Arial" charset="0"/>
              <a:buChar char="•"/>
            </a:pPr>
            <a:r>
              <a:rPr lang="zh-CN" altLang="en-US" sz="1800" dirty="0">
                <a:latin typeface="微软雅黑"/>
                <a:ea typeface="微软雅黑"/>
                <a:cs typeface="微软雅黑"/>
              </a:rPr>
              <a:t>标志</a:t>
            </a:r>
            <a:r>
              <a:rPr lang="en-US" altLang="zh-CN" sz="1800" dirty="0">
                <a:latin typeface="微软雅黑"/>
                <a:ea typeface="微软雅黑"/>
                <a:cs typeface="微软雅黑"/>
              </a:rPr>
              <a:t>1x </a:t>
            </a:r>
            <a:r>
              <a:rPr lang="zh-CN" altLang="en-US" sz="1800" dirty="0">
                <a:latin typeface="微软雅黑"/>
                <a:ea typeface="微软雅黑"/>
                <a:cs typeface="微软雅黑"/>
              </a:rPr>
              <a:t>指使用一对</a:t>
            </a:r>
            <a:r>
              <a:rPr lang="en-US" altLang="zh-CN" sz="1800" dirty="0">
                <a:latin typeface="微软雅黑"/>
                <a:ea typeface="微软雅黑"/>
                <a:cs typeface="微软雅黑"/>
              </a:rPr>
              <a:t>1.25MHz</a:t>
            </a:r>
            <a:r>
              <a:rPr lang="zh-CN" altLang="en-US" sz="1800" dirty="0">
                <a:latin typeface="微软雅黑"/>
                <a:ea typeface="微软雅黑"/>
                <a:cs typeface="微软雅黑"/>
              </a:rPr>
              <a:t>无线电信道的</a:t>
            </a:r>
            <a:r>
              <a:rPr lang="en-US" altLang="zh-CN" sz="1800" dirty="0">
                <a:latin typeface="微软雅黑"/>
                <a:ea typeface="微软雅黑"/>
                <a:cs typeface="微软雅黑"/>
              </a:rPr>
              <a:t>CDMA2000</a:t>
            </a:r>
            <a:r>
              <a:rPr lang="zh-CN" altLang="en-US" sz="1800" dirty="0">
                <a:latin typeface="微软雅黑"/>
                <a:ea typeface="微软雅黑"/>
                <a:cs typeface="微软雅黑"/>
              </a:rPr>
              <a:t>无线技术。</a:t>
            </a:r>
            <a:endParaRPr lang="en-US" altLang="zh-CN" sz="1800" dirty="0">
              <a:latin typeface="微软雅黑"/>
              <a:ea typeface="微软雅黑"/>
              <a:cs typeface="微软雅黑"/>
            </a:endParaRPr>
          </a:p>
          <a:p>
            <a:r>
              <a:rPr lang="en-US" altLang="zh-CN" sz="2000" dirty="0">
                <a:solidFill>
                  <a:srgbClr val="C00000"/>
                </a:solidFill>
                <a:latin typeface="微软雅黑"/>
                <a:ea typeface="微软雅黑"/>
                <a:cs typeface="微软雅黑"/>
              </a:rPr>
              <a:t>CDMA2000 1xRTT</a:t>
            </a:r>
            <a:r>
              <a:rPr lang="zh-CN" altLang="en-US" sz="2000" dirty="0">
                <a:solidFill>
                  <a:srgbClr val="C00000"/>
                </a:solidFill>
                <a:latin typeface="微软雅黑"/>
                <a:ea typeface="微软雅黑"/>
                <a:cs typeface="微软雅黑"/>
              </a:rPr>
              <a:t>：</a:t>
            </a:r>
            <a:endParaRPr lang="en-US" altLang="zh-CN" sz="2000" dirty="0">
              <a:solidFill>
                <a:srgbClr val="C00000"/>
              </a:solidFill>
              <a:latin typeface="微软雅黑"/>
              <a:ea typeface="微软雅黑"/>
              <a:cs typeface="微软雅黑"/>
            </a:endParaRPr>
          </a:p>
          <a:p>
            <a:pPr lvl="1">
              <a:buFont typeface="Arial" charset="0"/>
              <a:buChar char="•"/>
            </a:pPr>
            <a:r>
              <a:rPr lang="en-US" altLang="zh-CN" sz="1800" dirty="0">
                <a:latin typeface="微软雅黑"/>
                <a:ea typeface="微软雅黑"/>
                <a:cs typeface="微软雅黑"/>
              </a:rPr>
              <a:t>CDMA2000 1xRTT</a:t>
            </a:r>
            <a:r>
              <a:rPr lang="zh-CN" altLang="en-US" sz="1800" dirty="0">
                <a:latin typeface="微软雅黑"/>
                <a:ea typeface="微软雅黑"/>
                <a:cs typeface="微软雅黑"/>
              </a:rPr>
              <a:t>（</a:t>
            </a:r>
            <a:r>
              <a:rPr lang="en-US" altLang="zh-CN" sz="1800" dirty="0">
                <a:latin typeface="微软雅黑"/>
                <a:ea typeface="微软雅黑"/>
                <a:cs typeface="微软雅黑"/>
              </a:rPr>
              <a:t>RTT </a:t>
            </a:r>
            <a:r>
              <a:rPr lang="zh-CN" altLang="en-US" sz="1800" dirty="0">
                <a:latin typeface="微软雅黑"/>
                <a:ea typeface="微软雅黑"/>
                <a:cs typeface="微软雅黑"/>
              </a:rPr>
              <a:t>无线电传输技术）是</a:t>
            </a:r>
            <a:r>
              <a:rPr lang="en-US" altLang="zh-CN" sz="1800" dirty="0">
                <a:latin typeface="微软雅黑"/>
                <a:ea typeface="微软雅黑"/>
                <a:cs typeface="微软雅黑"/>
              </a:rPr>
              <a:t>CDMA2000</a:t>
            </a:r>
            <a:r>
              <a:rPr lang="zh-CN" altLang="en-US" sz="1800" dirty="0">
                <a:latin typeface="微软雅黑"/>
                <a:ea typeface="微软雅黑"/>
                <a:cs typeface="微软雅黑"/>
              </a:rPr>
              <a:t>一个基础层。</a:t>
            </a:r>
            <a:endParaRPr lang="en-US" altLang="zh-CN" sz="1800" dirty="0">
              <a:latin typeface="微软雅黑"/>
              <a:ea typeface="微软雅黑"/>
              <a:cs typeface="微软雅黑"/>
            </a:endParaRPr>
          </a:p>
          <a:p>
            <a:pPr lvl="1">
              <a:buFont typeface="Arial" charset="0"/>
              <a:buChar char="•"/>
            </a:pPr>
            <a:r>
              <a:rPr lang="zh-CN" altLang="en-US" sz="1800" dirty="0">
                <a:latin typeface="微软雅黑"/>
                <a:ea typeface="微软雅黑"/>
                <a:cs typeface="微软雅黑"/>
              </a:rPr>
              <a:t>通常被认为是</a:t>
            </a:r>
            <a:r>
              <a:rPr lang="en-US" altLang="zh-CN" sz="1800" dirty="0">
                <a:latin typeface="微软雅黑"/>
                <a:ea typeface="微软雅黑"/>
                <a:cs typeface="微软雅黑"/>
              </a:rPr>
              <a:t>2.5G</a:t>
            </a:r>
            <a:r>
              <a:rPr lang="zh-CN" altLang="en-US" sz="1800" dirty="0">
                <a:latin typeface="微软雅黑"/>
                <a:ea typeface="微软雅黑"/>
                <a:cs typeface="微软雅黑"/>
              </a:rPr>
              <a:t>技术，因其传输速率不及其他</a:t>
            </a:r>
            <a:r>
              <a:rPr lang="en-US" altLang="zh-CN" sz="1800" dirty="0">
                <a:latin typeface="微软雅黑"/>
                <a:ea typeface="微软雅黑"/>
                <a:cs typeface="微软雅黑"/>
              </a:rPr>
              <a:t>3G</a:t>
            </a:r>
            <a:r>
              <a:rPr lang="zh-CN" altLang="en-US" sz="1800" dirty="0">
                <a:latin typeface="微软雅黑"/>
                <a:ea typeface="微软雅黑"/>
                <a:cs typeface="微软雅黑"/>
              </a:rPr>
              <a:t>技术。</a:t>
            </a:r>
            <a:endParaRPr lang="en-US" altLang="zh-CN" sz="1800" dirty="0">
              <a:latin typeface="微软雅黑"/>
              <a:ea typeface="微软雅黑"/>
              <a:cs typeface="微软雅黑"/>
            </a:endParaRPr>
          </a:p>
          <a:p>
            <a:pPr lvl="1">
              <a:buFont typeface="Arial" charset="0"/>
              <a:buChar char="•"/>
            </a:pPr>
            <a:r>
              <a:rPr lang="zh-CN" altLang="en-US" sz="1800" dirty="0">
                <a:latin typeface="微软雅黑"/>
                <a:ea typeface="微软雅黑"/>
                <a:cs typeface="微软雅黑"/>
              </a:rPr>
              <a:t>支持最高</a:t>
            </a:r>
            <a:r>
              <a:rPr lang="en-US" altLang="zh-CN" sz="1800" dirty="0">
                <a:latin typeface="微软雅黑"/>
                <a:ea typeface="微软雅黑"/>
                <a:cs typeface="微软雅黑"/>
              </a:rPr>
              <a:t>144kbps</a:t>
            </a:r>
            <a:r>
              <a:rPr lang="zh-CN" altLang="en-US" sz="1800" dirty="0">
                <a:latin typeface="微软雅黑"/>
                <a:ea typeface="微软雅黑"/>
                <a:cs typeface="微软雅黑"/>
              </a:rPr>
              <a:t>数据速率。</a:t>
            </a:r>
            <a:endParaRPr lang="en-US" altLang="zh-CN" sz="1800" dirty="0">
              <a:latin typeface="微软雅黑"/>
              <a:ea typeface="微软雅黑"/>
              <a:cs typeface="微软雅黑"/>
            </a:endParaRPr>
          </a:p>
          <a:p>
            <a:r>
              <a:rPr lang="en-US" altLang="zh-CN" sz="2000" dirty="0">
                <a:solidFill>
                  <a:srgbClr val="C00000"/>
                </a:solidFill>
                <a:latin typeface="微软雅黑"/>
                <a:ea typeface="微软雅黑"/>
                <a:cs typeface="微软雅黑"/>
              </a:rPr>
              <a:t>CDMA2000 1xEV</a:t>
            </a:r>
            <a:r>
              <a:rPr lang="zh-CN" altLang="en-US" sz="2000" dirty="0">
                <a:solidFill>
                  <a:srgbClr val="C00000"/>
                </a:solidFill>
                <a:latin typeface="微软雅黑"/>
                <a:ea typeface="微软雅黑"/>
                <a:cs typeface="微软雅黑"/>
              </a:rPr>
              <a:t>：</a:t>
            </a:r>
            <a:endParaRPr lang="en-US" altLang="zh-CN" sz="2000" dirty="0">
              <a:solidFill>
                <a:srgbClr val="C00000"/>
              </a:solidFill>
              <a:latin typeface="微软雅黑"/>
              <a:ea typeface="微软雅黑"/>
              <a:cs typeface="微软雅黑"/>
            </a:endParaRPr>
          </a:p>
          <a:p>
            <a:pPr lvl="1">
              <a:buFont typeface="Arial" charset="0"/>
              <a:buChar char="•"/>
            </a:pPr>
            <a:r>
              <a:rPr lang="en-US" altLang="zh-CN" sz="1800" dirty="0">
                <a:latin typeface="微软雅黑"/>
                <a:ea typeface="微软雅黑"/>
                <a:cs typeface="微软雅黑"/>
              </a:rPr>
              <a:t>CDMA2000 1x </a:t>
            </a:r>
            <a:r>
              <a:rPr lang="zh-CN" altLang="en-US" sz="1800" dirty="0">
                <a:latin typeface="微软雅黑"/>
                <a:ea typeface="微软雅黑"/>
                <a:cs typeface="微软雅黑"/>
              </a:rPr>
              <a:t>附加高数据速率（</a:t>
            </a:r>
            <a:r>
              <a:rPr lang="en-US" altLang="zh-CN" sz="1800" dirty="0">
                <a:latin typeface="微软雅黑"/>
                <a:ea typeface="微软雅黑"/>
                <a:cs typeface="微软雅黑"/>
              </a:rPr>
              <a:t>HDR</a:t>
            </a:r>
            <a:r>
              <a:rPr lang="zh-CN" altLang="en-US" sz="1800" dirty="0">
                <a:latin typeface="微软雅黑"/>
                <a:ea typeface="微软雅黑"/>
                <a:cs typeface="微软雅黑"/>
              </a:rPr>
              <a:t>）能力。</a:t>
            </a:r>
            <a:endParaRPr lang="en-US" altLang="zh-CN" sz="1800" dirty="0">
              <a:latin typeface="微软雅黑"/>
              <a:ea typeface="微软雅黑"/>
              <a:cs typeface="微软雅黑"/>
            </a:endParaRPr>
          </a:p>
          <a:p>
            <a:pPr lvl="1">
              <a:buFont typeface="Arial" charset="0"/>
              <a:buChar char="•"/>
            </a:pPr>
            <a:r>
              <a:rPr lang="en-US" altLang="zh-CN" sz="1800" dirty="0">
                <a:latin typeface="微软雅黑"/>
                <a:ea typeface="微软雅黑"/>
                <a:cs typeface="微软雅黑"/>
              </a:rPr>
              <a:t>CDMA2000 1xEV </a:t>
            </a:r>
            <a:r>
              <a:rPr lang="zh-CN" altLang="en-US" sz="1800" dirty="0">
                <a:latin typeface="微软雅黑"/>
                <a:ea typeface="微软雅黑"/>
                <a:cs typeface="微软雅黑"/>
              </a:rPr>
              <a:t>第一阶段（</a:t>
            </a:r>
            <a:r>
              <a:rPr lang="en-US" altLang="zh-CN" sz="1800" dirty="0">
                <a:latin typeface="微软雅黑"/>
                <a:ea typeface="微软雅黑"/>
                <a:cs typeface="微软雅黑"/>
              </a:rPr>
              <a:t>CDMA2000 1xEV-DO</a:t>
            </a:r>
            <a:r>
              <a:rPr lang="zh-CN" altLang="en-US" sz="1800" dirty="0">
                <a:latin typeface="微软雅黑"/>
                <a:ea typeface="微软雅黑"/>
                <a:cs typeface="微软雅黑"/>
              </a:rPr>
              <a:t>）支持下行数据速率最高</a:t>
            </a:r>
            <a:r>
              <a:rPr lang="en-US" altLang="zh-CN" sz="1800" dirty="0">
                <a:latin typeface="微软雅黑"/>
                <a:ea typeface="微软雅黑"/>
                <a:cs typeface="微软雅黑"/>
              </a:rPr>
              <a:t>3.1Mbps</a:t>
            </a:r>
            <a:r>
              <a:rPr lang="zh-CN" altLang="en-US" sz="1800" dirty="0">
                <a:latin typeface="微软雅黑"/>
                <a:ea typeface="微软雅黑"/>
                <a:cs typeface="微软雅黑"/>
              </a:rPr>
              <a:t>，上行速率最高</a:t>
            </a:r>
            <a:r>
              <a:rPr lang="en-US" altLang="zh-CN" sz="1800" dirty="0">
                <a:latin typeface="微软雅黑"/>
                <a:ea typeface="微软雅黑"/>
                <a:cs typeface="微软雅黑"/>
              </a:rPr>
              <a:t>1.8Mbps</a:t>
            </a:r>
            <a:r>
              <a:rPr lang="zh-CN" altLang="en-US" sz="1800" dirty="0">
                <a:latin typeface="微软雅黑"/>
                <a:ea typeface="微软雅黑"/>
                <a:cs typeface="微软雅黑"/>
              </a:rPr>
              <a:t>。</a:t>
            </a:r>
            <a:endParaRPr lang="en-US" altLang="zh-CN" sz="1800" dirty="0">
              <a:latin typeface="微软雅黑"/>
              <a:ea typeface="微软雅黑"/>
              <a:cs typeface="微软雅黑"/>
            </a:endParaRPr>
          </a:p>
          <a:p>
            <a:pPr lvl="1">
              <a:buFont typeface="Arial" charset="0"/>
              <a:buChar char="•"/>
            </a:pPr>
            <a:r>
              <a:rPr lang="en-US" altLang="zh-CN" sz="1800" dirty="0">
                <a:latin typeface="微软雅黑"/>
                <a:ea typeface="微软雅黑"/>
                <a:cs typeface="微软雅黑"/>
              </a:rPr>
              <a:t>CDMA2000 1xEV </a:t>
            </a:r>
            <a:r>
              <a:rPr lang="zh-CN" altLang="en-US" sz="1800" dirty="0">
                <a:latin typeface="微软雅黑"/>
                <a:ea typeface="微软雅黑"/>
                <a:cs typeface="微软雅黑"/>
              </a:rPr>
              <a:t>第二阶段（</a:t>
            </a:r>
            <a:r>
              <a:rPr lang="en-US" altLang="zh-CN" sz="1800" dirty="0">
                <a:latin typeface="微软雅黑"/>
                <a:ea typeface="微软雅黑"/>
                <a:cs typeface="微软雅黑"/>
              </a:rPr>
              <a:t>CDMA2000 1xEV-DV</a:t>
            </a:r>
            <a:r>
              <a:rPr lang="zh-CN" altLang="en-US" sz="1800" dirty="0">
                <a:latin typeface="微软雅黑"/>
                <a:ea typeface="微软雅黑"/>
                <a:cs typeface="微软雅黑"/>
              </a:rPr>
              <a:t>）还能支持</a:t>
            </a:r>
            <a:r>
              <a:rPr lang="en-US" altLang="zh-CN" sz="1800" dirty="0">
                <a:latin typeface="微软雅黑"/>
                <a:ea typeface="微软雅黑"/>
                <a:cs typeface="微软雅黑"/>
              </a:rPr>
              <a:t>1x</a:t>
            </a:r>
            <a:r>
              <a:rPr lang="zh-CN" altLang="en-US" sz="1800" dirty="0">
                <a:latin typeface="微软雅黑"/>
                <a:ea typeface="微软雅黑"/>
                <a:cs typeface="微软雅黑"/>
              </a:rPr>
              <a:t>语音用户，</a:t>
            </a:r>
            <a:r>
              <a:rPr lang="en-US" altLang="zh-CN" sz="1800" dirty="0">
                <a:latin typeface="微软雅黑"/>
                <a:ea typeface="微软雅黑"/>
                <a:cs typeface="微软雅黑"/>
              </a:rPr>
              <a:t>1xRTT</a:t>
            </a:r>
            <a:r>
              <a:rPr lang="zh-CN" altLang="en-US" sz="1800" dirty="0">
                <a:latin typeface="微软雅黑"/>
                <a:ea typeface="微软雅黑"/>
                <a:cs typeface="微软雅黑"/>
              </a:rPr>
              <a:t>数据用户和高速</a:t>
            </a:r>
            <a:r>
              <a:rPr lang="en-US" altLang="zh-CN" sz="1800" dirty="0">
                <a:latin typeface="微软雅黑"/>
                <a:ea typeface="微软雅黑"/>
                <a:cs typeface="微软雅黑"/>
              </a:rPr>
              <a:t>1xEV-DV</a:t>
            </a:r>
            <a:r>
              <a:rPr lang="zh-CN" altLang="en-US" sz="1800" dirty="0">
                <a:latin typeface="微软雅黑"/>
                <a:ea typeface="微软雅黑"/>
                <a:cs typeface="微软雅黑"/>
              </a:rPr>
              <a:t>数据用户使用同一信道。</a:t>
            </a:r>
            <a:endParaRPr lang="en-US" altLang="zh-CN" sz="1800"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35</a:t>
            </a:fld>
            <a:endParaRPr lang="zh-CN" altLang="en-US" dirty="0"/>
          </a:p>
        </p:txBody>
      </p:sp>
      <p:sp>
        <p:nvSpPr>
          <p:cNvPr id="4" name="标题 3"/>
          <p:cNvSpPr>
            <a:spLocks noGrp="1"/>
          </p:cNvSpPr>
          <p:nvPr>
            <p:ph type="title"/>
          </p:nvPr>
        </p:nvSpPr>
        <p:spPr/>
        <p:txBody>
          <a:bodyPr/>
          <a:lstStyle/>
          <a:p>
            <a:r>
              <a:rPr kumimoji="1" lang="en-US" altLang="zh-CN" dirty="0"/>
              <a:t>CDMA2000</a:t>
            </a:r>
            <a:endParaRPr kumimoji="1" lang="zh-CN" altLang="en-US" dirty="0"/>
          </a:p>
        </p:txBody>
      </p:sp>
    </p:spTree>
    <p:extLst>
      <p:ext uri="{BB962C8B-B14F-4D97-AF65-F5344CB8AC3E}">
        <p14:creationId xmlns:p14="http://schemas.microsoft.com/office/powerpoint/2010/main" val="20303464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2"/>
          <p:cNvSpPr>
            <a:spLocks noGrp="1"/>
          </p:cNvSpPr>
          <p:nvPr>
            <p:ph type="sldNum" sz="quarter" idx="12"/>
          </p:nvPr>
        </p:nvSpPr>
        <p:spPr/>
        <p:txBody>
          <a:bodyPr/>
          <a:lstStyle/>
          <a:p>
            <a:fld id="{0503CE10-F9D3-4072-A615-6A95AA0B7B65}" type="slidenum">
              <a:rPr lang="zh-CN" altLang="en-US" smtClean="0">
                <a:latin typeface="微软雅黑"/>
                <a:ea typeface="微软雅黑"/>
                <a:cs typeface="微软雅黑"/>
              </a:rPr>
              <a:t>36</a:t>
            </a:fld>
            <a:endParaRPr lang="zh-CN" altLang="en-US" dirty="0">
              <a:latin typeface="微软雅黑"/>
              <a:ea typeface="微软雅黑"/>
              <a:cs typeface="微软雅黑"/>
            </a:endParaRPr>
          </a:p>
        </p:txBody>
      </p:sp>
      <p:sp>
        <p:nvSpPr>
          <p:cNvPr id="4" name="标题 3"/>
          <p:cNvSpPr>
            <a:spLocks noGrp="1"/>
          </p:cNvSpPr>
          <p:nvPr>
            <p:ph type="title"/>
          </p:nvPr>
        </p:nvSpPr>
        <p:spPr>
          <a:xfrm>
            <a:off x="644524" y="304800"/>
            <a:ext cx="5861784" cy="995679"/>
          </a:xfrm>
        </p:spPr>
        <p:txBody>
          <a:bodyPr/>
          <a:lstStyle/>
          <a:p>
            <a:r>
              <a:rPr kumimoji="1" lang="zh-CN" altLang="en-US" dirty="0">
                <a:latin typeface="微软雅黑"/>
                <a:ea typeface="微软雅黑"/>
                <a:cs typeface="微软雅黑"/>
              </a:rPr>
              <a:t>三种</a:t>
            </a:r>
            <a:r>
              <a:rPr kumimoji="1" lang="en-US" altLang="zh-CN" dirty="0">
                <a:latin typeface="微软雅黑"/>
                <a:ea typeface="微软雅黑"/>
                <a:cs typeface="微软雅黑"/>
              </a:rPr>
              <a:t>3G</a:t>
            </a:r>
            <a:r>
              <a:rPr kumimoji="1" lang="zh-CN" altLang="en-US" dirty="0">
                <a:latin typeface="微软雅黑"/>
                <a:ea typeface="微软雅黑"/>
                <a:cs typeface="微软雅黑"/>
              </a:rPr>
              <a:t>标准的主要技术差别</a:t>
            </a:r>
          </a:p>
        </p:txBody>
      </p:sp>
      <p:graphicFrame>
        <p:nvGraphicFramePr>
          <p:cNvPr id="5" name="Group 22"/>
          <p:cNvGraphicFramePr>
            <a:graphicFrameLocks noGrp="1"/>
          </p:cNvGraphicFramePr>
          <p:nvPr>
            <p:extLst>
              <p:ext uri="{D42A27DB-BD31-4B8C-83A1-F6EECF244321}">
                <p14:modId xmlns:p14="http://schemas.microsoft.com/office/powerpoint/2010/main" val="1500546479"/>
              </p:ext>
            </p:extLst>
          </p:nvPr>
        </p:nvGraphicFramePr>
        <p:xfrm>
          <a:off x="212725" y="1589088"/>
          <a:ext cx="8712200" cy="5178426"/>
        </p:xfrm>
        <a:graphic>
          <a:graphicData uri="http://schemas.openxmlformats.org/drawingml/2006/table">
            <a:tbl>
              <a:tblPr/>
              <a:tblGrid>
                <a:gridCol w="1928813">
                  <a:extLst>
                    <a:ext uri="{9D8B030D-6E8A-4147-A177-3AD203B41FA5}">
                      <a16:colId xmlns:a16="http://schemas.microsoft.com/office/drawing/2014/main" val="20000"/>
                    </a:ext>
                  </a:extLst>
                </a:gridCol>
                <a:gridCol w="1595437">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gridCol w="2774950">
                  <a:extLst>
                    <a:ext uri="{9D8B030D-6E8A-4147-A177-3AD203B41FA5}">
                      <a16:colId xmlns:a16="http://schemas.microsoft.com/office/drawing/2014/main" val="20003"/>
                    </a:ext>
                  </a:extLst>
                </a:gridCol>
              </a:tblGrid>
              <a:tr h="696913">
                <a:tc>
                  <a:txBody>
                    <a:bodyPr/>
                    <a:lstStyle>
                      <a:lvl1pPr eaLnBrk="0" hangingPunct="0">
                        <a:spcBef>
                          <a:spcPct val="20000"/>
                        </a:spcBef>
                        <a:buClr>
                          <a:schemeClr val="accent1"/>
                        </a:buClr>
                        <a:buSzPct val="85000"/>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defRPr sz="14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微软雅黑"/>
                          <a:ea typeface="微软雅黑"/>
                          <a:cs typeface="微软雅黑"/>
                        </a:rPr>
                        <a:t>           </a:t>
                      </a:r>
                      <a:r>
                        <a:rPr kumimoji="0" lang="zh-CN" altLang="en-US" sz="1800" b="0" i="0" u="none" strike="noStrike" cap="none" normalizeH="0" baseline="0" dirty="0">
                          <a:ln>
                            <a:noFill/>
                          </a:ln>
                          <a:solidFill>
                            <a:schemeClr val="tx1"/>
                          </a:solidFill>
                          <a:effectLst/>
                          <a:latin typeface="微软雅黑"/>
                          <a:ea typeface="微软雅黑"/>
                          <a:cs typeface="微软雅黑"/>
                        </a:rPr>
                        <a:t>标准</a:t>
                      </a:r>
                      <a:endParaRPr kumimoji="0" lang="en-US" altLang="zh-CN" sz="1800" b="0" i="0" u="none" strike="noStrike" cap="none" normalizeH="0" baseline="0" dirty="0">
                        <a:ln>
                          <a:noFill/>
                        </a:ln>
                        <a:solidFill>
                          <a:schemeClr val="tx1"/>
                        </a:solidFill>
                        <a:effectLst/>
                        <a:latin typeface="微软雅黑"/>
                        <a:ea typeface="微软雅黑"/>
                        <a:cs typeface="微软雅黑"/>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微软雅黑"/>
                          <a:ea typeface="微软雅黑"/>
                          <a:cs typeface="微软雅黑"/>
                        </a:rPr>
                        <a:t>内容</a:t>
                      </a:r>
                    </a:p>
                  </a:txBody>
                  <a:tcPr marL="91432" marR="91432"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rgbClr val="000000"/>
                      </a:solidFill>
                      <a:prstDash val="solid"/>
                      <a:round/>
                      <a:headEnd type="none" w="med" len="med"/>
                      <a:tailEnd type="none" w="med" len="med"/>
                    </a:lnTlToBr>
                    <a:lnBlToTr>
                      <a:noFill/>
                    </a:lnBlToTr>
                    <a:noFill/>
                  </a:tcPr>
                </a:tc>
                <a:tc>
                  <a:txBody>
                    <a:bodyPr/>
                    <a:lstStyle>
                      <a:lvl1pPr eaLnBrk="0" hangingPunct="0">
                        <a:spcBef>
                          <a:spcPct val="20000"/>
                        </a:spcBef>
                        <a:buClr>
                          <a:schemeClr val="accent1"/>
                        </a:buClr>
                        <a:buSzPct val="85000"/>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defRPr sz="14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微软雅黑"/>
                          <a:ea typeface="微软雅黑"/>
                          <a:cs typeface="微软雅黑"/>
                        </a:rPr>
                        <a:t>TD-SCDMA</a:t>
                      </a:r>
                    </a:p>
                  </a:txBody>
                  <a:tcPr marL="91432" marR="91432"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5000"/>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defRPr sz="14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微软雅黑"/>
                          <a:ea typeface="微软雅黑"/>
                          <a:cs typeface="微软雅黑"/>
                        </a:rPr>
                        <a:t>W-CDMA</a:t>
                      </a:r>
                    </a:p>
                  </a:txBody>
                  <a:tcPr marL="91432" marR="91432"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5000"/>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defRPr sz="14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微软雅黑"/>
                          <a:ea typeface="微软雅黑"/>
                          <a:cs typeface="微软雅黑"/>
                        </a:rPr>
                        <a:t>CDMA2000</a:t>
                      </a:r>
                    </a:p>
                  </a:txBody>
                  <a:tcPr marL="91432" marR="91432"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81513">
                <a:tc>
                  <a:txBody>
                    <a:bodyPr/>
                    <a:lstStyle>
                      <a:lvl1pPr eaLnBrk="0" hangingPunct="0">
                        <a:spcBef>
                          <a:spcPct val="20000"/>
                        </a:spcBef>
                        <a:buClr>
                          <a:schemeClr val="accent1"/>
                        </a:buClr>
                        <a:buSzPct val="85000"/>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defRPr sz="14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微软雅黑"/>
                          <a:ea typeface="微软雅黑"/>
                          <a:cs typeface="微软雅黑"/>
                        </a:rPr>
                        <a:t>信道带宽</a:t>
                      </a:r>
                      <a:r>
                        <a:rPr kumimoji="0" lang="en-US" altLang="zh-CN" sz="1800" b="0" i="0" u="none" strike="noStrike" cap="none" normalizeH="0" baseline="0" dirty="0">
                          <a:ln>
                            <a:noFill/>
                          </a:ln>
                          <a:solidFill>
                            <a:schemeClr val="tx1"/>
                          </a:solidFill>
                          <a:effectLst/>
                          <a:latin typeface="微软雅黑"/>
                          <a:ea typeface="微软雅黑"/>
                          <a:cs typeface="微软雅黑"/>
                        </a:rPr>
                        <a:t>/MHz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微软雅黑"/>
                          <a:ea typeface="微软雅黑"/>
                          <a:cs typeface="微软雅黑"/>
                        </a:rPr>
                        <a:t>码片速率</a:t>
                      </a:r>
                      <a:r>
                        <a:rPr kumimoji="0" lang="en-US" altLang="zh-CN" sz="1800" b="0" i="0" u="none" strike="noStrike" cap="none" normalizeH="0" baseline="0" dirty="0">
                          <a:ln>
                            <a:noFill/>
                          </a:ln>
                          <a:solidFill>
                            <a:schemeClr val="tx1"/>
                          </a:solidFill>
                          <a:effectLst/>
                          <a:latin typeface="微软雅黑"/>
                          <a:ea typeface="微软雅黑"/>
                          <a:cs typeface="微软雅黑"/>
                        </a:rPr>
                        <a:t>/(</a:t>
                      </a:r>
                      <a:r>
                        <a:rPr kumimoji="0" lang="en-US" altLang="zh-CN" sz="1800" b="0" i="0" u="none" strike="noStrike" cap="none" normalizeH="0" baseline="0" dirty="0" err="1">
                          <a:ln>
                            <a:noFill/>
                          </a:ln>
                          <a:solidFill>
                            <a:schemeClr val="tx1"/>
                          </a:solidFill>
                          <a:effectLst/>
                          <a:latin typeface="微软雅黑"/>
                          <a:ea typeface="微软雅黑"/>
                          <a:cs typeface="微软雅黑"/>
                        </a:rPr>
                        <a:t>Mc</a:t>
                      </a:r>
                      <a:r>
                        <a:rPr kumimoji="0" lang="en-US" altLang="zh-CN" sz="1800" b="0" i="0" u="none" strike="noStrike" cap="none" normalizeH="0" baseline="0" dirty="0">
                          <a:ln>
                            <a:noFill/>
                          </a:ln>
                          <a:solidFill>
                            <a:schemeClr val="tx1"/>
                          </a:solidFill>
                          <a:effectLst/>
                          <a:latin typeface="微软雅黑"/>
                          <a:ea typeface="微软雅黑"/>
                          <a:cs typeface="微软雅黑"/>
                        </a:rPr>
                        <a:t>/s)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微软雅黑"/>
                          <a:ea typeface="微软雅黑"/>
                          <a:cs typeface="微软雅黑"/>
                        </a:rPr>
                        <a:t>基站间同步</a:t>
                      </a:r>
                      <a:endParaRPr kumimoji="0" lang="zh-CN" altLang="en-US" sz="1800" b="0" i="0" u="none" strike="noStrike" cap="none" normalizeH="0" baseline="0" dirty="0">
                        <a:ln>
                          <a:noFill/>
                        </a:ln>
                        <a:solidFill>
                          <a:schemeClr val="tx1"/>
                        </a:solidFill>
                        <a:effectLst/>
                        <a:latin typeface="微软雅黑"/>
                        <a:ea typeface="微软雅黑"/>
                        <a:cs typeface="微软雅黑"/>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微软雅黑"/>
                          <a:ea typeface="微软雅黑"/>
                          <a:cs typeface="微软雅黑"/>
                        </a:rPr>
                        <a:t>帧长</a:t>
                      </a:r>
                      <a:r>
                        <a:rPr kumimoji="0" lang="en-US" altLang="zh-CN" sz="1800" b="0" i="0" u="none" strike="noStrike" cap="none" normalizeH="0" baseline="0" dirty="0">
                          <a:ln>
                            <a:noFill/>
                          </a:ln>
                          <a:solidFill>
                            <a:schemeClr val="tx1"/>
                          </a:solidFill>
                          <a:effectLst/>
                          <a:latin typeface="微软雅黑"/>
                          <a:ea typeface="微软雅黑"/>
                          <a:cs typeface="微软雅黑"/>
                        </a:rPr>
                        <a:t> /</a:t>
                      </a:r>
                      <a:r>
                        <a:rPr kumimoji="0" lang="en-US" altLang="zh-CN" sz="1800" b="0" i="0" u="none" strike="noStrike" cap="none" normalizeH="0" baseline="0" dirty="0" err="1">
                          <a:ln>
                            <a:noFill/>
                          </a:ln>
                          <a:solidFill>
                            <a:schemeClr val="tx1"/>
                          </a:solidFill>
                          <a:effectLst/>
                          <a:latin typeface="微软雅黑"/>
                          <a:ea typeface="微软雅黑"/>
                          <a:cs typeface="微软雅黑"/>
                        </a:rPr>
                        <a:t>ms</a:t>
                      </a:r>
                      <a:endParaRPr kumimoji="0" lang="en-US" altLang="zh-CN" sz="1800" b="0" i="0" u="none" strike="noStrike" cap="none" normalizeH="0" baseline="0" dirty="0">
                        <a:ln>
                          <a:noFill/>
                        </a:ln>
                        <a:solidFill>
                          <a:schemeClr val="tx1"/>
                        </a:solidFill>
                        <a:effectLst/>
                        <a:latin typeface="微软雅黑"/>
                        <a:ea typeface="微软雅黑"/>
                        <a:cs typeface="微软雅黑"/>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微软雅黑"/>
                          <a:ea typeface="微软雅黑"/>
                          <a:cs typeface="微软雅黑"/>
                        </a:rPr>
                        <a:t>双工技术</a:t>
                      </a:r>
                      <a:endParaRPr kumimoji="0" lang="zh-CN" altLang="en-US" sz="1800" b="0" i="0" u="none" strike="noStrike" cap="none" normalizeH="0" baseline="0" dirty="0">
                        <a:ln>
                          <a:noFill/>
                        </a:ln>
                        <a:solidFill>
                          <a:schemeClr val="tx1"/>
                        </a:solidFill>
                        <a:effectLst/>
                        <a:latin typeface="微软雅黑"/>
                        <a:ea typeface="微软雅黑"/>
                        <a:cs typeface="微软雅黑"/>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微软雅黑"/>
                          <a:ea typeface="微软雅黑"/>
                          <a:cs typeface="微软雅黑"/>
                        </a:rPr>
                        <a:t>多址方式</a:t>
                      </a:r>
                      <a:endParaRPr kumimoji="0" lang="en-US" altLang="zh-CN" sz="1800" b="0" i="0" u="none" strike="noStrike" cap="none" normalizeH="0" baseline="0" dirty="0">
                        <a:ln>
                          <a:noFill/>
                        </a:ln>
                        <a:solidFill>
                          <a:schemeClr val="tx1"/>
                        </a:solidFill>
                        <a:effectLst/>
                        <a:latin typeface="微软雅黑"/>
                        <a:ea typeface="微软雅黑"/>
                        <a:cs typeface="微软雅黑"/>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微软雅黑"/>
                          <a:ea typeface="微软雅黑"/>
                          <a:cs typeface="微软雅黑"/>
                        </a:rPr>
                        <a:t>语音编码</a:t>
                      </a:r>
                      <a:endParaRPr kumimoji="0" lang="en-US" altLang="zh-CN" sz="1800" b="0" i="0" u="none" strike="noStrike" cap="none" normalizeH="0" baseline="0" dirty="0">
                        <a:ln>
                          <a:noFill/>
                        </a:ln>
                        <a:solidFill>
                          <a:schemeClr val="tx1"/>
                        </a:solidFill>
                        <a:effectLst/>
                        <a:latin typeface="微软雅黑"/>
                        <a:ea typeface="微软雅黑"/>
                        <a:cs typeface="微软雅黑"/>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微软雅黑"/>
                          <a:ea typeface="微软雅黑"/>
                          <a:cs typeface="微软雅黑"/>
                        </a:rPr>
                        <a:t>多速率</a:t>
                      </a:r>
                      <a:endParaRPr kumimoji="0" lang="en-US" altLang="zh-CN" sz="1800" b="0" i="0" u="none" strike="noStrike" cap="none" normalizeH="0" baseline="0" dirty="0">
                        <a:ln>
                          <a:noFill/>
                        </a:ln>
                        <a:solidFill>
                          <a:schemeClr val="tx1"/>
                        </a:solidFill>
                        <a:effectLst/>
                        <a:latin typeface="微软雅黑"/>
                        <a:ea typeface="微软雅黑"/>
                        <a:cs typeface="微软雅黑"/>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微软雅黑"/>
                        <a:ea typeface="微软雅黑"/>
                        <a:cs typeface="微软雅黑"/>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微软雅黑"/>
                        <a:ea typeface="微软雅黑"/>
                        <a:cs typeface="微软雅黑"/>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微软雅黑"/>
                          <a:ea typeface="微软雅黑"/>
                          <a:cs typeface="微软雅黑"/>
                        </a:rPr>
                        <a:t>功率控制</a:t>
                      </a:r>
                      <a:endParaRPr kumimoji="0" lang="en-US" altLang="zh-CN" sz="1800" b="0" i="0" u="none" strike="noStrike" cap="none" normalizeH="0" baseline="0" dirty="0">
                        <a:ln>
                          <a:noFill/>
                        </a:ln>
                        <a:solidFill>
                          <a:schemeClr val="tx1"/>
                        </a:solidFill>
                        <a:effectLst/>
                        <a:latin typeface="微软雅黑"/>
                        <a:ea typeface="微软雅黑"/>
                        <a:cs typeface="微软雅黑"/>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微软雅黑"/>
                        <a:ea typeface="微软雅黑"/>
                        <a:cs typeface="微软雅黑"/>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微软雅黑"/>
                        <a:ea typeface="微软雅黑"/>
                        <a:cs typeface="微软雅黑"/>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微软雅黑"/>
                          <a:ea typeface="微软雅黑"/>
                          <a:cs typeface="微软雅黑"/>
                        </a:rPr>
                        <a:t>交织</a:t>
                      </a:r>
                    </a:p>
                  </a:txBody>
                  <a:tcPr marL="91432" marR="91432"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5000"/>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defRPr sz="14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微软雅黑"/>
                          <a:ea typeface="微软雅黑"/>
                          <a:cs typeface="微软雅黑"/>
                        </a:rPr>
                        <a:t>1.6</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微软雅黑"/>
                          <a:ea typeface="微软雅黑"/>
                          <a:cs typeface="微软雅黑"/>
                        </a:rPr>
                        <a:t>1.28</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微软雅黑"/>
                          <a:ea typeface="微软雅黑"/>
                          <a:cs typeface="微软雅黑"/>
                        </a:rPr>
                        <a:t>异步</a:t>
                      </a:r>
                      <a:r>
                        <a:rPr kumimoji="0" lang="en-US" altLang="zh-CN" sz="1800" b="0" i="0" u="none" strike="noStrike" cap="none" normalizeH="0" baseline="0" dirty="0">
                          <a:ln>
                            <a:noFill/>
                          </a:ln>
                          <a:solidFill>
                            <a:schemeClr val="tx1"/>
                          </a:solidFill>
                          <a:effectLst/>
                          <a:latin typeface="微软雅黑"/>
                          <a:ea typeface="微软雅黑"/>
                          <a:cs typeface="微软雅黑"/>
                        </a:rPr>
                        <a:t>/</a:t>
                      </a:r>
                      <a:r>
                        <a:rPr kumimoji="0" lang="zh-CN" altLang="en-US" sz="1800" b="0" i="0" u="none" strike="noStrike" cap="none" normalizeH="0" baseline="0" dirty="0">
                          <a:ln>
                            <a:noFill/>
                          </a:ln>
                          <a:solidFill>
                            <a:schemeClr val="tx1"/>
                          </a:solidFill>
                          <a:effectLst/>
                          <a:latin typeface="微软雅黑"/>
                          <a:ea typeface="微软雅黑"/>
                          <a:cs typeface="微软雅黑"/>
                        </a:rPr>
                        <a:t>同步</a:t>
                      </a:r>
                      <a:endParaRPr kumimoji="0" lang="en-US" altLang="zh-CN" sz="1800" b="0" i="0" u="none" strike="noStrike" cap="none" normalizeH="0" baseline="0" dirty="0">
                        <a:ln>
                          <a:noFill/>
                        </a:ln>
                        <a:solidFill>
                          <a:schemeClr val="tx1"/>
                        </a:solidFill>
                        <a:effectLst/>
                        <a:latin typeface="微软雅黑"/>
                        <a:ea typeface="微软雅黑"/>
                        <a:cs typeface="微软雅黑"/>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微软雅黑"/>
                          <a:ea typeface="微软雅黑"/>
                          <a:cs typeface="微软雅黑"/>
                        </a:rPr>
                        <a:t>10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微软雅黑"/>
                          <a:ea typeface="微软雅黑"/>
                          <a:cs typeface="微软雅黑"/>
                        </a:rPr>
                        <a:t>TDD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微软雅黑"/>
                          <a:ea typeface="微软雅黑"/>
                          <a:cs typeface="微软雅黑"/>
                        </a:rPr>
                        <a:t>TD-SCDMA</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微软雅黑"/>
                          <a:ea typeface="微软雅黑"/>
                          <a:cs typeface="微软雅黑"/>
                        </a:rPr>
                        <a:t>固定速率</a:t>
                      </a:r>
                      <a:endParaRPr kumimoji="0" lang="zh-CN" altLang="en-US" sz="1800" b="0" i="0" u="none" strike="noStrike" cap="none" normalizeH="0" baseline="0" dirty="0">
                        <a:ln>
                          <a:noFill/>
                        </a:ln>
                        <a:solidFill>
                          <a:schemeClr val="tx1"/>
                        </a:solidFill>
                        <a:effectLst/>
                        <a:latin typeface="微软雅黑"/>
                        <a:ea typeface="微软雅黑"/>
                        <a:cs typeface="微软雅黑"/>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微软雅黑"/>
                          <a:ea typeface="微软雅黑"/>
                          <a:cs typeface="微软雅黑"/>
                        </a:rPr>
                        <a:t>可变扩频因子，多码</a:t>
                      </a:r>
                      <a:r>
                        <a:rPr kumimoji="0" lang="en-US" altLang="zh-CN" sz="1800" b="0" i="0" u="none" strike="noStrike" cap="none" normalizeH="0" baseline="0" dirty="0">
                          <a:ln>
                            <a:noFill/>
                          </a:ln>
                          <a:solidFill>
                            <a:schemeClr val="tx1"/>
                          </a:solidFill>
                          <a:effectLst/>
                          <a:latin typeface="微软雅黑"/>
                          <a:ea typeface="微软雅黑"/>
                          <a:cs typeface="微软雅黑"/>
                        </a:rPr>
                        <a:t>RI</a:t>
                      </a:r>
                      <a:r>
                        <a:rPr kumimoji="0" lang="zh-CN" altLang="en-US" sz="1800" b="0" i="0" u="none" strike="noStrike" cap="none" normalizeH="0" baseline="0" dirty="0">
                          <a:ln>
                            <a:noFill/>
                          </a:ln>
                          <a:solidFill>
                            <a:schemeClr val="tx1"/>
                          </a:solidFill>
                          <a:effectLst/>
                          <a:latin typeface="微软雅黑"/>
                          <a:ea typeface="微软雅黑"/>
                          <a:cs typeface="微软雅黑"/>
                        </a:rPr>
                        <a:t>检测</a:t>
                      </a:r>
                      <a:endParaRPr kumimoji="0" lang="en-US" altLang="zh-CN" sz="1800" b="0" i="0" u="none" strike="noStrike" cap="none" normalizeH="0" baseline="0" dirty="0">
                        <a:ln>
                          <a:noFill/>
                        </a:ln>
                        <a:solidFill>
                          <a:schemeClr val="tx1"/>
                        </a:solidFill>
                        <a:effectLst/>
                        <a:latin typeface="微软雅黑"/>
                        <a:ea typeface="微软雅黑"/>
                        <a:cs typeface="微软雅黑"/>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微软雅黑"/>
                          <a:ea typeface="微软雅黑"/>
                          <a:cs typeface="微软雅黑"/>
                        </a:rPr>
                        <a:t>开环</a:t>
                      </a:r>
                      <a:r>
                        <a:rPr kumimoji="0" lang="en-US" altLang="zh-CN" sz="1800" b="0" i="0" u="none" strike="noStrike" cap="none" normalizeH="0" baseline="0" dirty="0">
                          <a:ln>
                            <a:noFill/>
                          </a:ln>
                          <a:solidFill>
                            <a:schemeClr val="tx1"/>
                          </a:solidFill>
                          <a:effectLst/>
                          <a:latin typeface="微软雅黑"/>
                          <a:ea typeface="微软雅黑"/>
                          <a:cs typeface="微软雅黑"/>
                        </a:rPr>
                        <a:t>+</a:t>
                      </a:r>
                      <a:r>
                        <a:rPr kumimoji="0" lang="zh-CN" altLang="en-US" sz="1800" b="0" i="0" u="none" strike="noStrike" cap="none" normalizeH="0" baseline="0" dirty="0">
                          <a:ln>
                            <a:noFill/>
                          </a:ln>
                          <a:solidFill>
                            <a:schemeClr val="tx1"/>
                          </a:solidFill>
                          <a:effectLst/>
                          <a:latin typeface="微软雅黑"/>
                          <a:ea typeface="微软雅黑"/>
                          <a:cs typeface="微软雅黑"/>
                        </a:rPr>
                        <a:t>慢速闭环（</a:t>
                      </a:r>
                      <a:r>
                        <a:rPr kumimoji="0" lang="en-US" altLang="zh-CN" sz="1800" b="0" i="0" u="none" strike="noStrike" cap="none" normalizeH="0" baseline="0" dirty="0">
                          <a:ln>
                            <a:noFill/>
                          </a:ln>
                          <a:solidFill>
                            <a:schemeClr val="tx1"/>
                          </a:solidFill>
                          <a:effectLst/>
                          <a:latin typeface="微软雅黑"/>
                          <a:ea typeface="微软雅黑"/>
                          <a:cs typeface="微软雅黑"/>
                        </a:rPr>
                        <a:t>20b/s</a:t>
                      </a:r>
                      <a:r>
                        <a:rPr kumimoji="0" lang="zh-CN" altLang="en-US" sz="1800" b="0" i="0" u="none" strike="noStrike" cap="none" normalizeH="0" baseline="0" dirty="0">
                          <a:ln>
                            <a:noFill/>
                          </a:ln>
                          <a:solidFill>
                            <a:schemeClr val="tx1"/>
                          </a:solidFill>
                          <a:effectLst/>
                          <a:latin typeface="微软雅黑"/>
                          <a:ea typeface="微软雅黑"/>
                          <a:cs typeface="微软雅黑"/>
                        </a:rPr>
                        <a:t>）</a:t>
                      </a:r>
                      <a:endParaRPr kumimoji="0" lang="en-US" altLang="zh-CN" sz="1800" b="0" i="0" u="none" strike="noStrike" cap="none" normalizeH="0" baseline="0" dirty="0">
                        <a:ln>
                          <a:noFill/>
                        </a:ln>
                        <a:solidFill>
                          <a:schemeClr val="tx1"/>
                        </a:solidFill>
                        <a:effectLst/>
                        <a:latin typeface="微软雅黑"/>
                        <a:ea typeface="微软雅黑"/>
                        <a:cs typeface="微软雅黑"/>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微软雅黑"/>
                        <a:ea typeface="微软雅黑"/>
                        <a:cs typeface="微软雅黑"/>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微软雅黑"/>
                          <a:ea typeface="微软雅黑"/>
                          <a:cs typeface="微软雅黑"/>
                        </a:rPr>
                        <a:t>卷积码；帧内交织；</a:t>
                      </a:r>
                      <a:r>
                        <a:rPr kumimoji="0" lang="en-US" altLang="zh-CN" sz="1800" b="0" i="0" u="none" strike="noStrike" cap="none" normalizeH="0" baseline="0" dirty="0">
                          <a:ln>
                            <a:noFill/>
                          </a:ln>
                          <a:solidFill>
                            <a:schemeClr val="tx1"/>
                          </a:solidFill>
                          <a:effectLst/>
                          <a:latin typeface="微软雅黑"/>
                          <a:ea typeface="微软雅黑"/>
                          <a:cs typeface="微软雅黑"/>
                        </a:rPr>
                        <a:t>RS</a:t>
                      </a:r>
                      <a:r>
                        <a:rPr kumimoji="0" lang="zh-CN" altLang="en-US" sz="1800" b="0" i="0" u="none" strike="noStrike" cap="none" normalizeH="0" baseline="0" dirty="0">
                          <a:ln>
                            <a:noFill/>
                          </a:ln>
                          <a:solidFill>
                            <a:schemeClr val="tx1"/>
                          </a:solidFill>
                          <a:effectLst/>
                          <a:latin typeface="微软雅黑"/>
                          <a:ea typeface="微软雅黑"/>
                          <a:cs typeface="微软雅黑"/>
                        </a:rPr>
                        <a:t>码：帧间交织</a:t>
                      </a:r>
                    </a:p>
                  </a:txBody>
                  <a:tcPr marL="91432" marR="91432"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5000"/>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defRPr sz="14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微软雅黑"/>
                          <a:ea typeface="微软雅黑"/>
                          <a:cs typeface="微软雅黑"/>
                        </a:rPr>
                        <a:t>5/10/20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微软雅黑"/>
                          <a:ea typeface="微软雅黑"/>
                          <a:cs typeface="微软雅黑"/>
                        </a:rPr>
                        <a:t>3.84</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微软雅黑"/>
                          <a:ea typeface="微软雅黑"/>
                          <a:cs typeface="微软雅黑"/>
                        </a:rPr>
                        <a:t>异步</a:t>
                      </a:r>
                      <a:r>
                        <a:rPr kumimoji="0" lang="en-US" altLang="zh-CN" sz="1800" b="0" i="0" u="none" strike="noStrike" cap="none" normalizeH="0" baseline="0" dirty="0">
                          <a:ln>
                            <a:noFill/>
                          </a:ln>
                          <a:solidFill>
                            <a:schemeClr val="tx1"/>
                          </a:solidFill>
                          <a:effectLst/>
                          <a:latin typeface="微软雅黑"/>
                          <a:ea typeface="微软雅黑"/>
                          <a:cs typeface="微软雅黑"/>
                        </a:rPr>
                        <a:t>/</a:t>
                      </a:r>
                      <a:r>
                        <a:rPr kumimoji="0" lang="en-US" altLang="en-US" sz="1800" b="0" i="0" u="none" strike="noStrike" cap="none" normalizeH="0" baseline="0" dirty="0">
                          <a:ln>
                            <a:noFill/>
                          </a:ln>
                          <a:solidFill>
                            <a:schemeClr val="tx1"/>
                          </a:solidFill>
                          <a:effectLst/>
                          <a:latin typeface="微软雅黑"/>
                          <a:ea typeface="微软雅黑"/>
                          <a:cs typeface="微软雅黑"/>
                        </a:rPr>
                        <a:t>同步</a:t>
                      </a:r>
                      <a:endParaRPr kumimoji="0" lang="zh-CN" altLang="en-US" sz="1800" b="0" i="0" u="none" strike="noStrike" cap="none" normalizeH="0" baseline="0" dirty="0">
                        <a:ln>
                          <a:noFill/>
                        </a:ln>
                        <a:solidFill>
                          <a:schemeClr val="tx1"/>
                        </a:solidFill>
                        <a:effectLst/>
                        <a:latin typeface="微软雅黑"/>
                        <a:ea typeface="微软雅黑"/>
                        <a:cs typeface="微软雅黑"/>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微软雅黑"/>
                          <a:ea typeface="微软雅黑"/>
                          <a:cs typeface="微软雅黑"/>
                        </a:rPr>
                        <a:t>10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微软雅黑"/>
                          <a:ea typeface="微软雅黑"/>
                          <a:cs typeface="微软雅黑"/>
                        </a:rPr>
                        <a:t>FDD/TDD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微软雅黑"/>
                          <a:ea typeface="微软雅黑"/>
                          <a:cs typeface="微软雅黑"/>
                        </a:rPr>
                        <a:t>DS-CDMA</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微软雅黑"/>
                          <a:ea typeface="微软雅黑"/>
                          <a:cs typeface="微软雅黑"/>
                        </a:rPr>
                        <a:t>固定速率</a:t>
                      </a:r>
                      <a:endParaRPr kumimoji="0" lang="en-US" altLang="zh-CN" sz="1800" b="0" i="0" u="none" strike="noStrike" cap="none" normalizeH="0" baseline="0" dirty="0">
                        <a:ln>
                          <a:noFill/>
                        </a:ln>
                        <a:solidFill>
                          <a:schemeClr val="tx1"/>
                        </a:solidFill>
                        <a:effectLst/>
                        <a:latin typeface="微软雅黑"/>
                        <a:ea typeface="微软雅黑"/>
                        <a:cs typeface="微软雅黑"/>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微软雅黑"/>
                          <a:ea typeface="微软雅黑"/>
                          <a:cs typeface="微软雅黑"/>
                        </a:rPr>
                        <a:t>可变扩频因子和多码</a:t>
                      </a:r>
                      <a:r>
                        <a:rPr kumimoji="0" lang="en-US" altLang="zh-CN" sz="1800" b="0" i="0" u="none" strike="noStrike" cap="none" normalizeH="0" baseline="0" dirty="0">
                          <a:ln>
                            <a:noFill/>
                          </a:ln>
                          <a:solidFill>
                            <a:schemeClr val="tx1"/>
                          </a:solidFill>
                          <a:effectLst/>
                          <a:latin typeface="微软雅黑"/>
                          <a:ea typeface="微软雅黑"/>
                          <a:cs typeface="微软雅黑"/>
                        </a:rPr>
                        <a:t>RI</a:t>
                      </a:r>
                      <a:r>
                        <a:rPr kumimoji="0" lang="zh-CN" altLang="en-US" sz="1800" b="0" i="0" u="none" strike="noStrike" cap="none" normalizeH="0" baseline="0" dirty="0">
                          <a:ln>
                            <a:noFill/>
                          </a:ln>
                          <a:solidFill>
                            <a:schemeClr val="tx1"/>
                          </a:solidFill>
                          <a:effectLst/>
                          <a:latin typeface="微软雅黑"/>
                          <a:ea typeface="微软雅黑"/>
                          <a:cs typeface="微软雅黑"/>
                        </a:rPr>
                        <a:t>检测；高速率业务盲检测；低速率业务</a:t>
                      </a:r>
                      <a:endParaRPr kumimoji="0" lang="en-US" altLang="zh-CN" sz="1800" b="0" i="0" u="none" strike="noStrike" cap="none" normalizeH="0" baseline="0" dirty="0">
                        <a:ln>
                          <a:noFill/>
                        </a:ln>
                        <a:solidFill>
                          <a:schemeClr val="tx1"/>
                        </a:solidFill>
                        <a:effectLst/>
                        <a:latin typeface="微软雅黑"/>
                        <a:ea typeface="微软雅黑"/>
                        <a:cs typeface="微软雅黑"/>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微软雅黑"/>
                          <a:ea typeface="微软雅黑"/>
                          <a:cs typeface="微软雅黑"/>
                        </a:rPr>
                        <a:t>FDD</a:t>
                      </a:r>
                      <a:r>
                        <a:rPr kumimoji="0" lang="zh-CN" altLang="en-US" sz="1800" b="0" i="0" u="none" strike="noStrike" cap="none" normalizeH="0" baseline="0" dirty="0">
                          <a:ln>
                            <a:noFill/>
                          </a:ln>
                          <a:solidFill>
                            <a:schemeClr val="tx1"/>
                          </a:solidFill>
                          <a:effectLst/>
                          <a:latin typeface="微软雅黑"/>
                          <a:ea typeface="微软雅黑"/>
                          <a:cs typeface="微软雅黑"/>
                        </a:rPr>
                        <a:t>：</a:t>
                      </a:r>
                      <a:r>
                        <a:rPr kumimoji="0" lang="en-US" altLang="en-US" sz="1800" b="0" i="0" u="none" strike="noStrike" cap="none" normalizeH="0" baseline="0" dirty="0">
                          <a:ln>
                            <a:noFill/>
                          </a:ln>
                          <a:solidFill>
                            <a:schemeClr val="tx1"/>
                          </a:solidFill>
                          <a:effectLst/>
                          <a:latin typeface="微软雅黑"/>
                          <a:ea typeface="微软雅黑"/>
                          <a:cs typeface="微软雅黑"/>
                        </a:rPr>
                        <a:t>开</a:t>
                      </a:r>
                      <a:r>
                        <a:rPr kumimoji="0" lang="zh-CN" altLang="en-US" sz="1800" b="0" i="0" u="none" strike="noStrike" cap="none" normalizeH="0" baseline="0" dirty="0">
                          <a:ln>
                            <a:noFill/>
                          </a:ln>
                          <a:solidFill>
                            <a:schemeClr val="tx1"/>
                          </a:solidFill>
                          <a:effectLst/>
                          <a:latin typeface="微软雅黑"/>
                          <a:ea typeface="微软雅黑"/>
                          <a:cs typeface="微软雅黑"/>
                        </a:rPr>
                        <a:t>环</a:t>
                      </a:r>
                      <a:r>
                        <a:rPr kumimoji="0" lang="en-US" altLang="ja-JP" sz="1800" b="0" i="0" u="none" strike="noStrike" cap="none" normalizeH="0" baseline="0" dirty="0">
                          <a:ln>
                            <a:noFill/>
                          </a:ln>
                          <a:solidFill>
                            <a:schemeClr val="tx1"/>
                          </a:solidFill>
                          <a:effectLst/>
                          <a:latin typeface="微软雅黑"/>
                          <a:ea typeface="微软雅黑"/>
                          <a:cs typeface="微软雅黑"/>
                        </a:rPr>
                        <a:t>+</a:t>
                      </a:r>
                      <a:r>
                        <a:rPr kumimoji="0" lang="zh-CN" altLang="en-US" sz="1800" b="0" i="0" u="none" strike="noStrike" cap="none" normalizeH="0" baseline="0" dirty="0">
                          <a:ln>
                            <a:noFill/>
                          </a:ln>
                          <a:solidFill>
                            <a:schemeClr val="tx1"/>
                          </a:solidFill>
                          <a:effectLst/>
                          <a:latin typeface="微软雅黑"/>
                          <a:ea typeface="微软雅黑"/>
                          <a:cs typeface="微软雅黑"/>
                        </a:rPr>
                        <a:t>快</a:t>
                      </a:r>
                      <a:r>
                        <a:rPr kumimoji="0" lang="en-US" altLang="en-US" sz="1800" b="0" i="0" u="none" strike="noStrike" cap="none" normalizeH="0" baseline="0" dirty="0">
                          <a:ln>
                            <a:noFill/>
                          </a:ln>
                          <a:solidFill>
                            <a:schemeClr val="tx1"/>
                          </a:solidFill>
                          <a:effectLst/>
                          <a:latin typeface="微软雅黑"/>
                          <a:ea typeface="微软雅黑"/>
                          <a:cs typeface="微软雅黑"/>
                        </a:rPr>
                        <a:t>速闭环</a:t>
                      </a:r>
                      <a:r>
                        <a:rPr kumimoji="0" lang="zh-CN" altLang="en-US" sz="1800" b="0" i="0" u="none" strike="noStrike" cap="none" normalizeH="0" baseline="0" dirty="0">
                          <a:ln>
                            <a:noFill/>
                          </a:ln>
                          <a:solidFill>
                            <a:schemeClr val="tx1"/>
                          </a:solidFill>
                          <a:effectLst/>
                          <a:latin typeface="微软雅黑"/>
                          <a:ea typeface="微软雅黑"/>
                          <a:cs typeface="微软雅黑"/>
                        </a:rPr>
                        <a:t>（</a:t>
                      </a:r>
                      <a:r>
                        <a:rPr kumimoji="0" lang="en-US" altLang="zh-CN" sz="1800" b="0" i="0" u="none" strike="noStrike" cap="none" normalizeH="0" baseline="0" dirty="0">
                          <a:ln>
                            <a:noFill/>
                          </a:ln>
                          <a:solidFill>
                            <a:schemeClr val="tx1"/>
                          </a:solidFill>
                          <a:effectLst/>
                          <a:latin typeface="微软雅黑"/>
                          <a:ea typeface="微软雅黑"/>
                          <a:cs typeface="微软雅黑"/>
                        </a:rPr>
                        <a:t>1600b/s</a:t>
                      </a:r>
                      <a:r>
                        <a:rPr kumimoji="0" lang="zh-CN" altLang="en-US" sz="1800" b="0" i="0" u="none" strike="noStrike" cap="none" normalizeH="0" baseline="0" dirty="0">
                          <a:ln>
                            <a:noFill/>
                          </a:ln>
                          <a:solidFill>
                            <a:schemeClr val="tx1"/>
                          </a:solidFill>
                          <a:effectLst/>
                          <a:latin typeface="微软雅黑"/>
                          <a:ea typeface="微软雅黑"/>
                          <a:cs typeface="微软雅黑"/>
                        </a:rPr>
                        <a:t>）</a:t>
                      </a:r>
                      <a:r>
                        <a:rPr kumimoji="0" lang="en-US" altLang="zh-CN" sz="1800" b="0" i="0" u="none" strike="noStrike" cap="none" normalizeH="0" baseline="0" dirty="0">
                          <a:ln>
                            <a:noFill/>
                          </a:ln>
                          <a:solidFill>
                            <a:schemeClr val="tx1"/>
                          </a:solidFill>
                          <a:effectLst/>
                          <a:latin typeface="微软雅黑"/>
                          <a:ea typeface="微软雅黑"/>
                          <a:cs typeface="微软雅黑"/>
                        </a:rPr>
                        <a:t>;TDD</a:t>
                      </a:r>
                      <a:r>
                        <a:rPr kumimoji="0" lang="zh-CN" altLang="en-US" sz="1800" b="0" i="0" u="none" strike="noStrike" cap="none" normalizeH="0" baseline="0" dirty="0">
                          <a:ln>
                            <a:noFill/>
                          </a:ln>
                          <a:solidFill>
                            <a:schemeClr val="tx1"/>
                          </a:solidFill>
                          <a:effectLst/>
                          <a:latin typeface="微软雅黑"/>
                          <a:ea typeface="微软雅黑"/>
                          <a:cs typeface="微软雅黑"/>
                        </a:rPr>
                        <a:t>：开环</a:t>
                      </a:r>
                      <a:r>
                        <a:rPr kumimoji="0" lang="en-US" altLang="zh-CN" sz="1800" b="0" i="0" u="none" strike="noStrike" cap="none" normalizeH="0" baseline="0" dirty="0">
                          <a:ln>
                            <a:noFill/>
                          </a:ln>
                          <a:solidFill>
                            <a:schemeClr val="tx1"/>
                          </a:solidFill>
                          <a:effectLst/>
                          <a:latin typeface="微软雅黑"/>
                          <a:ea typeface="微软雅黑"/>
                          <a:cs typeface="微软雅黑"/>
                        </a:rPr>
                        <a:t>+</a:t>
                      </a:r>
                      <a:r>
                        <a:rPr kumimoji="0" lang="zh-CN" altLang="en-US" sz="1800" b="0" i="0" u="none" strike="noStrike" cap="none" normalizeH="0" baseline="0" dirty="0">
                          <a:ln>
                            <a:noFill/>
                          </a:ln>
                          <a:solidFill>
                            <a:schemeClr val="tx1"/>
                          </a:solidFill>
                          <a:effectLst/>
                          <a:latin typeface="微软雅黑"/>
                          <a:ea typeface="微软雅黑"/>
                          <a:cs typeface="微软雅黑"/>
                        </a:rPr>
                        <a:t>慢速闭环</a:t>
                      </a:r>
                      <a:endParaRPr kumimoji="0" lang="en-US" altLang="zh-CN" sz="1800" b="0" i="0" u="none" strike="noStrike" cap="none" normalizeH="0" baseline="0" dirty="0">
                        <a:ln>
                          <a:noFill/>
                        </a:ln>
                        <a:solidFill>
                          <a:schemeClr val="tx1"/>
                        </a:solidFill>
                        <a:effectLst/>
                        <a:latin typeface="微软雅黑"/>
                        <a:ea typeface="微软雅黑"/>
                        <a:cs typeface="微软雅黑"/>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微软雅黑"/>
                          <a:ea typeface="微软雅黑"/>
                          <a:cs typeface="微软雅黑"/>
                        </a:rPr>
                        <a:t>卷积玛：帧内交织；</a:t>
                      </a:r>
                      <a:r>
                        <a:rPr kumimoji="0" lang="en-US" altLang="zh-CN" sz="1800" b="0" i="0" u="none" strike="noStrike" cap="none" normalizeH="0" baseline="0" dirty="0">
                          <a:ln>
                            <a:noFill/>
                          </a:ln>
                          <a:solidFill>
                            <a:schemeClr val="tx1"/>
                          </a:solidFill>
                          <a:effectLst/>
                          <a:latin typeface="微软雅黑"/>
                          <a:ea typeface="微软雅黑"/>
                          <a:cs typeface="微软雅黑"/>
                        </a:rPr>
                        <a:t>RS</a:t>
                      </a:r>
                      <a:r>
                        <a:rPr kumimoji="0" lang="zh-CN" altLang="en-US" sz="1800" b="0" i="0" u="none" strike="noStrike" cap="none" normalizeH="0" baseline="0" dirty="0">
                          <a:ln>
                            <a:noFill/>
                          </a:ln>
                          <a:solidFill>
                            <a:schemeClr val="tx1"/>
                          </a:solidFill>
                          <a:effectLst/>
                          <a:latin typeface="微软雅黑"/>
                          <a:ea typeface="微软雅黑"/>
                          <a:cs typeface="微软雅黑"/>
                        </a:rPr>
                        <a:t>码：帧间交织</a:t>
                      </a:r>
                      <a:endParaRPr kumimoji="0" lang="en-US" altLang="ja-JP" sz="1800" b="0" i="0" u="none" strike="noStrike" cap="none" normalizeH="0" baseline="0" dirty="0">
                        <a:ln>
                          <a:noFill/>
                        </a:ln>
                        <a:solidFill>
                          <a:schemeClr val="tx1"/>
                        </a:solidFill>
                        <a:effectLst/>
                        <a:latin typeface="微软雅黑"/>
                        <a:ea typeface="微软雅黑"/>
                        <a:cs typeface="微软雅黑"/>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微软雅黑"/>
                        <a:ea typeface="微软雅黑"/>
                        <a:cs typeface="微软雅黑"/>
                      </a:endParaRPr>
                    </a:p>
                  </a:txBody>
                  <a:tcPr marL="91432" marR="91432"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5000"/>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defRPr sz="14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微软雅黑"/>
                          <a:ea typeface="微软雅黑"/>
                          <a:cs typeface="微软雅黑"/>
                        </a:rPr>
                        <a:t>1.25/10/20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微软雅黑"/>
                          <a:ea typeface="微软雅黑"/>
                          <a:cs typeface="微软雅黑"/>
                        </a:rPr>
                        <a:t>3.6864</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微软雅黑"/>
                          <a:ea typeface="微软雅黑"/>
                          <a:cs typeface="微软雅黑"/>
                        </a:rPr>
                        <a:t>同步</a:t>
                      </a:r>
                      <a:endParaRPr kumimoji="0" lang="en-US" altLang="zh-CN" sz="1800" b="0" i="0" u="none" strike="noStrike" cap="none" normalizeH="0" baseline="0" dirty="0">
                        <a:ln>
                          <a:noFill/>
                        </a:ln>
                        <a:solidFill>
                          <a:schemeClr val="tx1"/>
                        </a:solidFill>
                        <a:effectLst/>
                        <a:latin typeface="微软雅黑"/>
                        <a:ea typeface="微软雅黑"/>
                        <a:cs typeface="微软雅黑"/>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微软雅黑"/>
                          <a:ea typeface="微软雅黑"/>
                          <a:cs typeface="微软雅黑"/>
                        </a:rPr>
                        <a:t>20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微软雅黑"/>
                          <a:ea typeface="微软雅黑"/>
                          <a:cs typeface="微软雅黑"/>
                        </a:rPr>
                        <a:t>FDD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微软雅黑"/>
                          <a:ea typeface="微软雅黑"/>
                          <a:cs typeface="微软雅黑"/>
                        </a:rPr>
                        <a:t>DS-CDMA</a:t>
                      </a:r>
                      <a:r>
                        <a:rPr kumimoji="0" lang="zh-CN" altLang="en-US" sz="1800" b="0" i="0" u="none" strike="noStrike" cap="none" normalizeH="0" baseline="0" dirty="0">
                          <a:ln>
                            <a:noFill/>
                          </a:ln>
                          <a:solidFill>
                            <a:schemeClr val="tx1"/>
                          </a:solidFill>
                          <a:effectLst/>
                          <a:latin typeface="微软雅黑"/>
                          <a:ea typeface="微软雅黑"/>
                          <a:cs typeface="微软雅黑"/>
                        </a:rPr>
                        <a:t>和</a:t>
                      </a:r>
                      <a:r>
                        <a:rPr kumimoji="0" lang="en-US" altLang="zh-CN" sz="1800" b="0" i="0" u="none" strike="noStrike" cap="none" normalizeH="0" baseline="0" dirty="0">
                          <a:ln>
                            <a:noFill/>
                          </a:ln>
                          <a:solidFill>
                            <a:schemeClr val="tx1"/>
                          </a:solidFill>
                          <a:effectLst/>
                          <a:latin typeface="微软雅黑"/>
                          <a:ea typeface="微软雅黑"/>
                          <a:cs typeface="微软雅黑"/>
                        </a:rPr>
                        <a:t>MC-CDMA</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微软雅黑"/>
                          <a:ea typeface="微软雅黑"/>
                          <a:cs typeface="微软雅黑"/>
                        </a:rPr>
                        <a:t>可变速率</a:t>
                      </a:r>
                      <a:endParaRPr kumimoji="0" lang="en-US" altLang="ja-JP" sz="1800" b="0" i="0" u="none" strike="noStrike" cap="none" normalizeH="0" baseline="0" dirty="0">
                        <a:ln>
                          <a:noFill/>
                        </a:ln>
                        <a:solidFill>
                          <a:schemeClr val="tx1"/>
                        </a:solidFill>
                        <a:effectLst/>
                        <a:latin typeface="微软雅黑"/>
                        <a:ea typeface="微软雅黑"/>
                        <a:cs typeface="微软雅黑"/>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微软雅黑"/>
                          <a:ea typeface="微软雅黑"/>
                          <a:cs typeface="微软雅黑"/>
                        </a:rPr>
                        <a:t>可变扩频因子和多码</a:t>
                      </a:r>
                      <a:r>
                        <a:rPr kumimoji="0" lang="en-US" altLang="zh-CN" sz="1800" b="0" i="0" u="none" strike="noStrike" cap="none" normalizeH="0" baseline="0" dirty="0">
                          <a:ln>
                            <a:noFill/>
                          </a:ln>
                          <a:solidFill>
                            <a:schemeClr val="tx1"/>
                          </a:solidFill>
                          <a:effectLst/>
                          <a:latin typeface="微软雅黑"/>
                          <a:ea typeface="微软雅黑"/>
                          <a:cs typeface="微软雅黑"/>
                        </a:rPr>
                        <a:t>RI</a:t>
                      </a:r>
                      <a:r>
                        <a:rPr kumimoji="0" lang="zh-CN" altLang="en-US" sz="1800" b="0" i="0" u="none" strike="noStrike" cap="none" normalizeH="0" baseline="0" dirty="0">
                          <a:ln>
                            <a:noFill/>
                          </a:ln>
                          <a:solidFill>
                            <a:schemeClr val="tx1"/>
                          </a:solidFill>
                          <a:effectLst/>
                          <a:latin typeface="微软雅黑"/>
                          <a:ea typeface="微软雅黑"/>
                          <a:cs typeface="微软雅黑"/>
                        </a:rPr>
                        <a:t>检测；低速率业务，事先预定好，需高层信令参与</a:t>
                      </a:r>
                      <a:endParaRPr kumimoji="0" lang="en-US" altLang="zh-CN" sz="1800" b="0" i="0" u="none" strike="noStrike" cap="none" normalizeH="0" baseline="0" dirty="0">
                        <a:ln>
                          <a:noFill/>
                        </a:ln>
                        <a:solidFill>
                          <a:schemeClr val="tx1"/>
                        </a:solidFill>
                        <a:effectLst/>
                        <a:latin typeface="微软雅黑"/>
                        <a:ea typeface="微软雅黑"/>
                        <a:cs typeface="微软雅黑"/>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微软雅黑"/>
                          <a:ea typeface="微软雅黑"/>
                          <a:cs typeface="微软雅黑"/>
                        </a:rPr>
                        <a:t>开环</a:t>
                      </a:r>
                      <a:r>
                        <a:rPr kumimoji="0" lang="en-US" altLang="zh-CN" sz="1800" b="0" i="0" u="none" strike="noStrike" cap="none" normalizeH="0" baseline="0" dirty="0">
                          <a:ln>
                            <a:noFill/>
                          </a:ln>
                          <a:solidFill>
                            <a:schemeClr val="tx1"/>
                          </a:solidFill>
                          <a:effectLst/>
                          <a:latin typeface="微软雅黑"/>
                          <a:ea typeface="微软雅黑"/>
                          <a:cs typeface="微软雅黑"/>
                        </a:rPr>
                        <a:t>+</a:t>
                      </a:r>
                      <a:r>
                        <a:rPr kumimoji="0" lang="zh-CN" altLang="en-US" sz="1800" b="0" i="0" u="none" strike="noStrike" cap="none" normalizeH="0" baseline="0" dirty="0">
                          <a:ln>
                            <a:noFill/>
                          </a:ln>
                          <a:solidFill>
                            <a:schemeClr val="tx1"/>
                          </a:solidFill>
                          <a:effectLst/>
                          <a:latin typeface="微软雅黑"/>
                          <a:ea typeface="微软雅黑"/>
                          <a:cs typeface="微软雅黑"/>
                        </a:rPr>
                        <a:t>慢速闭环</a:t>
                      </a:r>
                      <a:r>
                        <a:rPr kumimoji="0" lang="en-US" altLang="zh-CN" sz="1800" b="0" i="0" u="none" strike="noStrike" cap="none" normalizeH="0" baseline="0" dirty="0">
                          <a:ln>
                            <a:noFill/>
                          </a:ln>
                          <a:solidFill>
                            <a:schemeClr val="tx1"/>
                          </a:solidFill>
                          <a:effectLst/>
                          <a:latin typeface="微软雅黑"/>
                          <a:ea typeface="微软雅黑"/>
                          <a:cs typeface="微软雅黑"/>
                        </a:rPr>
                        <a:t>(800b/s)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微软雅黑"/>
                        <a:ea typeface="微软雅黑"/>
                        <a:cs typeface="微软雅黑"/>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微软雅黑"/>
                        <a:ea typeface="微软雅黑"/>
                        <a:cs typeface="微软雅黑"/>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微软雅黑"/>
                          <a:ea typeface="微软雅黑"/>
                          <a:cs typeface="微软雅黑"/>
                        </a:rPr>
                        <a:t>块交织</a:t>
                      </a:r>
                    </a:p>
                  </a:txBody>
                  <a:tcPr marL="91432" marR="91432"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757855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2"/>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2614457" y="1825625"/>
            <a:ext cx="3915085" cy="4351338"/>
          </a:xfrm>
        </p:spPr>
      </p:pic>
      <p:sp>
        <p:nvSpPr>
          <p:cNvPr id="3" name="幻灯片编号占位符 2"/>
          <p:cNvSpPr>
            <a:spLocks noGrp="1"/>
          </p:cNvSpPr>
          <p:nvPr>
            <p:ph type="sldNum" sz="quarter" idx="12"/>
          </p:nvPr>
        </p:nvSpPr>
        <p:spPr/>
        <p:txBody>
          <a:bodyPr/>
          <a:lstStyle/>
          <a:p>
            <a:fld id="{0503CE10-F9D3-4072-A615-6A95AA0B7B65}" type="slidenum">
              <a:rPr lang="zh-CN" altLang="en-US" smtClean="0"/>
              <a:t>37</a:t>
            </a:fld>
            <a:endParaRPr lang="zh-CN" altLang="en-US" dirty="0"/>
          </a:p>
        </p:txBody>
      </p:sp>
      <p:sp>
        <p:nvSpPr>
          <p:cNvPr id="4" name="标题 3"/>
          <p:cNvSpPr>
            <a:spLocks noGrp="1"/>
          </p:cNvSpPr>
          <p:nvPr>
            <p:ph type="title"/>
          </p:nvPr>
        </p:nvSpPr>
        <p:spPr/>
        <p:txBody>
          <a:bodyPr/>
          <a:lstStyle/>
          <a:p>
            <a:r>
              <a:rPr kumimoji="1" lang="zh-CN" altLang="en-US" dirty="0"/>
              <a:t>第四代移动通信：</a:t>
            </a:r>
            <a:br>
              <a:rPr kumimoji="1" lang="en-US" altLang="zh-CN" dirty="0"/>
            </a:br>
            <a:r>
              <a:rPr kumimoji="1" lang="en-US" altLang="zh-CN" dirty="0"/>
              <a:t>		</a:t>
            </a:r>
            <a:r>
              <a:rPr kumimoji="1" lang="zh-CN" altLang="en-US" dirty="0"/>
              <a:t>多媒体移动通信</a:t>
            </a:r>
          </a:p>
        </p:txBody>
      </p:sp>
      <p:sp>
        <p:nvSpPr>
          <p:cNvPr id="6" name="Slide Number Placeholder 3"/>
          <p:cNvSpPr txBox="1">
            <a:spLocks/>
          </p:cNvSpPr>
          <p:nvPr/>
        </p:nvSpPr>
        <p:spPr bwMode="auto">
          <a:xfrm>
            <a:off x="6379798" y="6356109"/>
            <a:ext cx="2057400" cy="36512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r" defTabSz="914400" rtl="0" eaLnBrk="0" latinLnBrk="0" hangingPunct="0">
              <a:defRPr sz="2400" kern="1200">
                <a:solidFill>
                  <a:schemeClr val="tx1"/>
                </a:solidFill>
                <a:latin typeface="Arial" panose="020B0604020202020204" pitchFamily="34" charset="0"/>
                <a:ea typeface="ＭＳ Ｐゴシック" panose="020B0600070205080204" pitchFamily="34" charset="-128"/>
                <a:cs typeface="+mn-cs"/>
              </a:defRPr>
            </a:lvl1pPr>
            <a:lvl2pPr marL="742950" indent="-285750" algn="l" defTabSz="914400" rtl="0" eaLnBrk="0" latinLnBrk="0" hangingPunct="0">
              <a:defRPr sz="2400" kern="1200">
                <a:solidFill>
                  <a:schemeClr val="tx1"/>
                </a:solidFill>
                <a:latin typeface="Arial" panose="020B0604020202020204" pitchFamily="34" charset="0"/>
                <a:ea typeface="ＭＳ Ｐゴシック" panose="020B0600070205080204" pitchFamily="34" charset="-128"/>
                <a:cs typeface="+mn-cs"/>
              </a:defRPr>
            </a:lvl2pPr>
            <a:lvl3pPr marL="1143000" indent="-228600" algn="l" defTabSz="914400" rtl="0" eaLnBrk="0" latinLnBrk="0" hangingPunct="0">
              <a:defRPr sz="2400" kern="1200">
                <a:solidFill>
                  <a:schemeClr val="tx1"/>
                </a:solidFill>
                <a:latin typeface="Arial" panose="020B0604020202020204" pitchFamily="34" charset="0"/>
                <a:ea typeface="ＭＳ Ｐゴシック" panose="020B0600070205080204" pitchFamily="34" charset="-128"/>
                <a:cs typeface="+mn-cs"/>
              </a:defRPr>
            </a:lvl3pPr>
            <a:lvl4pPr marL="1600200" indent="-228600" algn="l" defTabSz="914400" rtl="0" eaLnBrk="0" latinLnBrk="0" hangingPunct="0">
              <a:defRPr sz="2400" kern="1200">
                <a:solidFill>
                  <a:schemeClr val="tx1"/>
                </a:solidFill>
                <a:latin typeface="Arial" panose="020B0604020202020204" pitchFamily="34" charset="0"/>
                <a:ea typeface="ＭＳ Ｐゴシック" panose="020B0600070205080204" pitchFamily="34" charset="-128"/>
                <a:cs typeface="+mn-cs"/>
              </a:defRPr>
            </a:lvl4pPr>
            <a:lvl5pPr marL="2057400" indent="-228600" algn="l" defTabSz="914400" rtl="0" eaLnBrk="0" latinLnBrk="0" hangingPunct="0">
              <a:defRPr sz="2400" kern="1200">
                <a:solidFill>
                  <a:schemeClr val="tx1"/>
                </a:solidFill>
                <a:latin typeface="Arial" panose="020B0604020202020204" pitchFamily="34" charset="0"/>
                <a:ea typeface="ＭＳ Ｐゴシック"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9pPr>
          </a:lstStyle>
          <a:p>
            <a:pPr eaLnBrk="1" hangingPunct="1"/>
            <a:fld id="{50BC6DF3-7C96-4235-9A4F-B08B3BBD1952}" type="slidenum">
              <a:rPr lang="zh-CN" altLang="en-US" sz="1400" smtClean="0">
                <a:solidFill>
                  <a:srgbClr val="FFFFFF"/>
                </a:solidFill>
                <a:latin typeface="微软雅黑"/>
                <a:ea typeface="微软雅黑"/>
                <a:cs typeface="微软雅黑"/>
              </a:rPr>
              <a:pPr eaLnBrk="1" hangingPunct="1"/>
              <a:t>37</a:t>
            </a:fld>
            <a:endParaRPr lang="en-US" altLang="zh-CN" sz="1400">
              <a:solidFill>
                <a:srgbClr val="FFFFFF"/>
              </a:solidFill>
              <a:latin typeface="微软雅黑"/>
              <a:ea typeface="微软雅黑"/>
              <a:cs typeface="微软雅黑"/>
            </a:endParaRPr>
          </a:p>
        </p:txBody>
      </p:sp>
      <p:sp>
        <p:nvSpPr>
          <p:cNvPr id="7" name="矩形 6"/>
          <p:cNvSpPr/>
          <p:nvPr/>
        </p:nvSpPr>
        <p:spPr>
          <a:xfrm>
            <a:off x="129874" y="2600149"/>
            <a:ext cx="1670304" cy="2800766"/>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buFont typeface="Arial" panose="020B0604020202020204" pitchFamily="34" charset="0"/>
              <a:buChar char="•"/>
            </a:pPr>
            <a:r>
              <a:rPr lang="en-US" altLang="zh-CN" sz="1600" dirty="0">
                <a:solidFill>
                  <a:schemeClr val="tx1"/>
                </a:solidFill>
                <a:latin typeface="微软雅黑"/>
                <a:ea typeface="微软雅黑"/>
                <a:cs typeface="微软雅黑"/>
              </a:rPr>
              <a:t>9</a:t>
            </a:r>
            <a:r>
              <a:rPr lang="zh-CN" altLang="en-US" sz="1600" dirty="0">
                <a:solidFill>
                  <a:schemeClr val="tx1"/>
                </a:solidFill>
                <a:latin typeface="微软雅黑"/>
                <a:ea typeface="微软雅黑"/>
                <a:cs typeface="微软雅黑"/>
              </a:rPr>
              <a:t>月</a:t>
            </a:r>
            <a:r>
              <a:rPr lang="en-US" altLang="zh-CN" sz="1600" dirty="0">
                <a:solidFill>
                  <a:schemeClr val="tx1"/>
                </a:solidFill>
                <a:latin typeface="微软雅黑"/>
                <a:ea typeface="微软雅黑"/>
                <a:cs typeface="微软雅黑"/>
              </a:rPr>
              <a:t>28</a:t>
            </a:r>
            <a:r>
              <a:rPr lang="zh-CN" altLang="en-US" sz="1600" dirty="0">
                <a:solidFill>
                  <a:schemeClr val="tx1"/>
                </a:solidFill>
                <a:latin typeface="微软雅黑"/>
                <a:ea typeface="微软雅黑"/>
                <a:cs typeface="微软雅黑"/>
              </a:rPr>
              <a:t>年日，杭州、宁波、温州三地移动公司实现</a:t>
            </a:r>
            <a:r>
              <a:rPr lang="en-US" altLang="zh-CN" sz="1600" dirty="0">
                <a:solidFill>
                  <a:schemeClr val="tx1"/>
                </a:solidFill>
                <a:latin typeface="微软雅黑"/>
                <a:ea typeface="微软雅黑"/>
                <a:cs typeface="微软雅黑"/>
              </a:rPr>
              <a:t>4G</a:t>
            </a:r>
            <a:r>
              <a:rPr lang="zh-CN" altLang="en-US" sz="1600" dirty="0">
                <a:solidFill>
                  <a:schemeClr val="tx1"/>
                </a:solidFill>
                <a:latin typeface="微软雅黑"/>
                <a:ea typeface="微软雅黑"/>
                <a:cs typeface="微软雅黑"/>
              </a:rPr>
              <a:t>手机全国首发。</a:t>
            </a:r>
            <a:endParaRPr lang="en-US" altLang="zh-CN" sz="1600" dirty="0">
              <a:solidFill>
                <a:schemeClr val="tx1"/>
              </a:solidFill>
              <a:latin typeface="微软雅黑"/>
              <a:ea typeface="微软雅黑"/>
              <a:cs typeface="微软雅黑"/>
            </a:endParaRPr>
          </a:p>
          <a:p>
            <a:pPr marL="285750" indent="-285750">
              <a:buFont typeface="Arial" panose="020B0604020202020204" pitchFamily="34" charset="0"/>
              <a:buChar char="•"/>
            </a:pPr>
            <a:r>
              <a:rPr lang="zh-CN" altLang="en-US" sz="1600" dirty="0">
                <a:solidFill>
                  <a:schemeClr val="tx1"/>
                </a:solidFill>
                <a:latin typeface="微软雅黑"/>
                <a:ea typeface="微软雅黑"/>
                <a:cs typeface="微软雅黑"/>
              </a:rPr>
              <a:t>达到主流</a:t>
            </a:r>
            <a:r>
              <a:rPr lang="en-US" altLang="zh-CN" sz="1600" dirty="0">
                <a:solidFill>
                  <a:schemeClr val="tx1"/>
                </a:solidFill>
                <a:latin typeface="微软雅黑"/>
                <a:ea typeface="微软雅黑"/>
                <a:cs typeface="微软雅黑"/>
              </a:rPr>
              <a:t>3G</a:t>
            </a:r>
            <a:r>
              <a:rPr lang="zh-CN" altLang="en-US" sz="1600" dirty="0">
                <a:solidFill>
                  <a:schemeClr val="tx1"/>
                </a:solidFill>
                <a:latin typeface="微软雅黑"/>
                <a:ea typeface="微软雅黑"/>
                <a:cs typeface="微软雅黑"/>
              </a:rPr>
              <a:t>网络网速的</a:t>
            </a:r>
            <a:r>
              <a:rPr lang="en-US" altLang="zh-CN" sz="1600" dirty="0">
                <a:solidFill>
                  <a:schemeClr val="tx1"/>
                </a:solidFill>
                <a:latin typeface="微软雅黑"/>
                <a:ea typeface="微软雅黑"/>
                <a:cs typeface="微软雅黑"/>
              </a:rPr>
              <a:t>10</a:t>
            </a:r>
            <a:r>
              <a:rPr lang="zh-CN" altLang="en-US" sz="1600" dirty="0">
                <a:solidFill>
                  <a:schemeClr val="tx1"/>
                </a:solidFill>
                <a:latin typeface="微软雅黑"/>
                <a:ea typeface="微软雅黑"/>
                <a:cs typeface="微软雅黑"/>
              </a:rPr>
              <a:t>多倍，延迟为</a:t>
            </a:r>
            <a:r>
              <a:rPr lang="en-US" altLang="zh-CN" sz="1600" dirty="0">
                <a:solidFill>
                  <a:schemeClr val="tx1"/>
                </a:solidFill>
                <a:latin typeface="微软雅黑"/>
                <a:ea typeface="微软雅黑"/>
                <a:cs typeface="微软雅黑"/>
              </a:rPr>
              <a:t>3G</a:t>
            </a:r>
            <a:r>
              <a:rPr lang="zh-CN" altLang="en-US" sz="1600" dirty="0">
                <a:solidFill>
                  <a:schemeClr val="tx1"/>
                </a:solidFill>
                <a:latin typeface="微软雅黑"/>
                <a:ea typeface="微软雅黑"/>
                <a:cs typeface="微软雅黑"/>
              </a:rPr>
              <a:t>的</a:t>
            </a:r>
            <a:r>
              <a:rPr lang="en-US" altLang="zh-CN" sz="1600" dirty="0">
                <a:solidFill>
                  <a:schemeClr val="tx1"/>
                </a:solidFill>
                <a:latin typeface="微软雅黑"/>
                <a:ea typeface="微软雅黑"/>
                <a:cs typeface="微软雅黑"/>
              </a:rPr>
              <a:t>1/10.</a:t>
            </a:r>
            <a:endParaRPr lang="zh-CN" altLang="en-US" sz="1600" dirty="0">
              <a:solidFill>
                <a:schemeClr val="tx1"/>
              </a:solidFill>
              <a:latin typeface="微软雅黑"/>
              <a:ea typeface="微软雅黑"/>
              <a:cs typeface="微软雅黑"/>
            </a:endParaRPr>
          </a:p>
        </p:txBody>
      </p:sp>
      <p:sp>
        <p:nvSpPr>
          <p:cNvPr id="8" name="矩形 7"/>
          <p:cNvSpPr/>
          <p:nvPr/>
        </p:nvSpPr>
        <p:spPr>
          <a:xfrm>
            <a:off x="7202299" y="2520426"/>
            <a:ext cx="1863549" cy="341632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buFont typeface="Arial" panose="020B0604020202020204" pitchFamily="34" charset="0"/>
              <a:buChar char="•"/>
            </a:pPr>
            <a:r>
              <a:rPr lang="en-US" altLang="zh-CN" dirty="0">
                <a:solidFill>
                  <a:srgbClr val="282828"/>
                </a:solidFill>
                <a:latin typeface="微软雅黑"/>
                <a:ea typeface="微软雅黑"/>
                <a:cs typeface="微软雅黑"/>
              </a:rPr>
              <a:t>2013</a:t>
            </a:r>
            <a:r>
              <a:rPr lang="zh-CN" altLang="en-US" dirty="0">
                <a:solidFill>
                  <a:srgbClr val="282828"/>
                </a:solidFill>
                <a:latin typeface="微软雅黑"/>
                <a:ea typeface="微软雅黑"/>
                <a:cs typeface="微软雅黑"/>
              </a:rPr>
              <a:t>年国庆长假期间深圳推出全国首个</a:t>
            </a:r>
            <a:r>
              <a:rPr lang="en-US" altLang="zh-CN" dirty="0">
                <a:solidFill>
                  <a:srgbClr val="282828"/>
                </a:solidFill>
                <a:latin typeface="微软雅黑"/>
                <a:ea typeface="微软雅黑"/>
                <a:cs typeface="微软雅黑"/>
              </a:rPr>
              <a:t>4G</a:t>
            </a:r>
            <a:r>
              <a:rPr lang="zh-CN" altLang="en-US" dirty="0">
                <a:solidFill>
                  <a:srgbClr val="282828"/>
                </a:solidFill>
                <a:latin typeface="微软雅黑"/>
                <a:ea typeface="微软雅黑"/>
                <a:cs typeface="微软雅黑"/>
              </a:rPr>
              <a:t>即摄即传行业应用。</a:t>
            </a:r>
            <a:endParaRPr lang="en-US" altLang="zh-CN" dirty="0">
              <a:solidFill>
                <a:srgbClr val="282828"/>
              </a:solidFill>
              <a:latin typeface="微软雅黑"/>
              <a:ea typeface="微软雅黑"/>
              <a:cs typeface="微软雅黑"/>
            </a:endParaRPr>
          </a:p>
          <a:p>
            <a:pPr marL="285750" indent="-285750">
              <a:buFont typeface="Arial" panose="020B0604020202020204" pitchFamily="34" charset="0"/>
              <a:buChar char="•"/>
            </a:pPr>
            <a:r>
              <a:rPr lang="zh-CN" altLang="en-US" dirty="0">
                <a:solidFill>
                  <a:srgbClr val="282828"/>
                </a:solidFill>
                <a:latin typeface="微软雅黑"/>
                <a:ea typeface="微软雅黑"/>
                <a:cs typeface="微软雅黑"/>
              </a:rPr>
              <a:t>深圳卫视新闻直播节目利用</a:t>
            </a:r>
            <a:r>
              <a:rPr lang="en-US" altLang="zh-CN" dirty="0">
                <a:solidFill>
                  <a:srgbClr val="282828"/>
                </a:solidFill>
                <a:latin typeface="微软雅黑"/>
                <a:ea typeface="微软雅黑"/>
                <a:cs typeface="微软雅黑"/>
              </a:rPr>
              <a:t>4G</a:t>
            </a:r>
            <a:r>
              <a:rPr lang="zh-CN" altLang="en-US" dirty="0">
                <a:solidFill>
                  <a:srgbClr val="282828"/>
                </a:solidFill>
                <a:latin typeface="微软雅黑"/>
                <a:ea typeface="微软雅黑"/>
                <a:cs typeface="微软雅黑"/>
              </a:rPr>
              <a:t>技术实现日常新闻的无线高清直播。</a:t>
            </a:r>
            <a:r>
              <a:rPr lang="zh-CN" altLang="en-US" dirty="0">
                <a:latin typeface="微软雅黑"/>
                <a:ea typeface="微软雅黑"/>
                <a:cs typeface="微软雅黑"/>
              </a:rPr>
              <a:t>与现场直播延迟小于</a:t>
            </a:r>
            <a:r>
              <a:rPr lang="en-US" altLang="zh-CN" dirty="0">
                <a:latin typeface="微软雅黑"/>
                <a:ea typeface="微软雅黑"/>
                <a:cs typeface="微软雅黑"/>
              </a:rPr>
              <a:t>1s</a:t>
            </a:r>
            <a:r>
              <a:rPr lang="zh-CN" altLang="en-US" dirty="0">
                <a:latin typeface="微软雅黑"/>
                <a:ea typeface="微软雅黑"/>
                <a:cs typeface="微软雅黑"/>
              </a:rPr>
              <a:t>。</a:t>
            </a:r>
            <a:endParaRPr lang="en-US" altLang="zh-CN" dirty="0">
              <a:solidFill>
                <a:srgbClr val="282828"/>
              </a:solidFill>
              <a:latin typeface="微软雅黑"/>
              <a:ea typeface="微软雅黑"/>
              <a:cs typeface="微软雅黑"/>
            </a:endParaRPr>
          </a:p>
        </p:txBody>
      </p:sp>
      <p:sp>
        <p:nvSpPr>
          <p:cNvPr id="9" name="矩形 8"/>
          <p:cNvSpPr/>
          <p:nvPr/>
        </p:nvSpPr>
        <p:spPr>
          <a:xfrm>
            <a:off x="129874" y="1454732"/>
            <a:ext cx="8838438" cy="646331"/>
          </a:xfrm>
          <a:prstGeom prst="rect">
            <a:avLst/>
          </a:prstGeom>
        </p:spPr>
        <p:txBody>
          <a:bodyPr wrap="square">
            <a:spAutoFit/>
          </a:bodyPr>
          <a:lstStyle/>
          <a:p>
            <a:r>
              <a:rPr lang="zh-CN" altLang="zh-CN" dirty="0">
                <a:latin typeface="微软雅黑"/>
                <a:ea typeface="微软雅黑"/>
                <a:cs typeface="微软雅黑"/>
              </a:rPr>
              <a:t>第四代移动通信系统</a:t>
            </a:r>
            <a:r>
              <a:rPr lang="en-US" altLang="zh-CN" dirty="0">
                <a:latin typeface="微软雅黑"/>
                <a:ea typeface="微软雅黑"/>
                <a:cs typeface="微软雅黑"/>
              </a:rPr>
              <a:t>IMT-Advanced</a:t>
            </a:r>
            <a:r>
              <a:rPr lang="zh-CN" altLang="zh-CN" dirty="0">
                <a:latin typeface="微软雅黑"/>
                <a:ea typeface="微软雅黑"/>
                <a:cs typeface="微软雅黑"/>
              </a:rPr>
              <a:t>（</a:t>
            </a:r>
            <a:r>
              <a:rPr lang="en-US" altLang="zh-CN" dirty="0">
                <a:latin typeface="微软雅黑"/>
                <a:ea typeface="微软雅黑"/>
                <a:cs typeface="微软雅黑"/>
              </a:rPr>
              <a:t>International Mobile Telecommunications-Advanced</a:t>
            </a:r>
            <a:r>
              <a:rPr lang="zh-CN" altLang="zh-CN" dirty="0">
                <a:latin typeface="微软雅黑"/>
                <a:ea typeface="微软雅黑"/>
                <a:cs typeface="微软雅黑"/>
              </a:rPr>
              <a:t>），俗称</a:t>
            </a:r>
            <a:r>
              <a:rPr lang="en-US" altLang="zh-CN" dirty="0">
                <a:latin typeface="微软雅黑"/>
                <a:ea typeface="微软雅黑"/>
                <a:cs typeface="微软雅黑"/>
              </a:rPr>
              <a:t>4G</a:t>
            </a:r>
            <a:r>
              <a:rPr lang="zh-CN" altLang="zh-CN" dirty="0">
                <a:latin typeface="微软雅黑"/>
                <a:ea typeface="微软雅黑"/>
                <a:cs typeface="微软雅黑"/>
              </a:rPr>
              <a:t>。</a:t>
            </a:r>
            <a:endParaRPr lang="zh-CN" altLang="en-US" dirty="0">
              <a:latin typeface="微软雅黑"/>
              <a:ea typeface="微软雅黑"/>
              <a:cs typeface="微软雅黑"/>
            </a:endParaRPr>
          </a:p>
        </p:txBody>
      </p:sp>
    </p:spTree>
    <p:extLst>
      <p:ext uri="{BB962C8B-B14F-4D97-AF65-F5344CB8AC3E}">
        <p14:creationId xmlns:p14="http://schemas.microsoft.com/office/powerpoint/2010/main" val="28961548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lang="en-US" altLang="zh-CN" dirty="0"/>
              <a:t>4G</a:t>
            </a:r>
            <a:r>
              <a:rPr lang="en-US" altLang="en-US" dirty="0"/>
              <a:t>被称为“多媒体移动通信”</a:t>
            </a:r>
            <a:r>
              <a:rPr lang="zh-CN" altLang="en-US" dirty="0"/>
              <a:t>，在通信速度和智能性上是远超过</a:t>
            </a:r>
            <a:r>
              <a:rPr lang="en-US" altLang="zh-CN" dirty="0"/>
              <a:t>3G</a:t>
            </a:r>
            <a:r>
              <a:rPr lang="en-US" altLang="en-US" dirty="0"/>
              <a:t>：</a:t>
            </a:r>
            <a:endParaRPr lang="en-US" altLang="ja-JP" dirty="0"/>
          </a:p>
          <a:p>
            <a:pPr lvl="1"/>
            <a:r>
              <a:rPr lang="en-US" altLang="zh-CN" dirty="0"/>
              <a:t>4G</a:t>
            </a:r>
            <a:r>
              <a:rPr lang="zh-CN" altLang="en-US" dirty="0"/>
              <a:t>的数据传输速率可以达到</a:t>
            </a:r>
            <a:r>
              <a:rPr lang="en-US" altLang="zh-CN" dirty="0"/>
              <a:t>10Mbps</a:t>
            </a:r>
            <a:r>
              <a:rPr lang="zh-CN" altLang="en-US" dirty="0"/>
              <a:t>至</a:t>
            </a:r>
            <a:r>
              <a:rPr lang="en-US" altLang="zh-CN" dirty="0"/>
              <a:t>20Mbps,</a:t>
            </a:r>
            <a:r>
              <a:rPr lang="zh-CN" altLang="en-US" dirty="0"/>
              <a:t>最高甚至可以超过</a:t>
            </a:r>
            <a:r>
              <a:rPr lang="en-US" altLang="zh-CN" dirty="0"/>
              <a:t>100Mbps</a:t>
            </a:r>
            <a:r>
              <a:rPr lang="zh-CN" altLang="en-US" dirty="0"/>
              <a:t>，这个速率是目前移动电话数据传输速率的</a:t>
            </a:r>
            <a:r>
              <a:rPr lang="en-US" altLang="zh-CN" dirty="0"/>
              <a:t>1</a:t>
            </a:r>
            <a:r>
              <a:rPr lang="zh-CN" altLang="en-US" dirty="0"/>
              <a:t>万倍，也是</a:t>
            </a:r>
            <a:r>
              <a:rPr lang="en-US" altLang="zh-CN" dirty="0"/>
              <a:t>3G</a:t>
            </a:r>
            <a:r>
              <a:rPr lang="zh-CN" altLang="en-US" dirty="0"/>
              <a:t>移动电话速率的</a:t>
            </a:r>
            <a:r>
              <a:rPr lang="en-US" altLang="zh-CN" dirty="0"/>
              <a:t>50</a:t>
            </a:r>
            <a:r>
              <a:rPr lang="zh-CN" altLang="en-US" dirty="0"/>
              <a:t>倍。</a:t>
            </a:r>
            <a:endParaRPr lang="en-US" altLang="zh-CN" sz="2400" dirty="0"/>
          </a:p>
          <a:p>
            <a:pPr lvl="1"/>
            <a:r>
              <a:rPr lang="zh-CN" altLang="en-US" dirty="0"/>
              <a:t>利用高带宽的优势，</a:t>
            </a:r>
            <a:r>
              <a:rPr lang="en-US" altLang="zh-CN" dirty="0"/>
              <a:t>4G</a:t>
            </a:r>
            <a:r>
              <a:rPr lang="zh-CN" altLang="en-US" dirty="0"/>
              <a:t>手机可以提供高性能的流媒体内容，也可以实现高分辨率的电影和电视节目。</a:t>
            </a:r>
            <a:endParaRPr lang="en-US" altLang="zh-CN" sz="2400" dirty="0"/>
          </a:p>
          <a:p>
            <a:pPr lvl="1"/>
            <a:r>
              <a:rPr lang="zh-CN" altLang="en-US" dirty="0"/>
              <a:t>技术上，</a:t>
            </a:r>
            <a:r>
              <a:rPr lang="en-US" altLang="zh-CN" dirty="0"/>
              <a:t>4G</a:t>
            </a:r>
            <a:r>
              <a:rPr lang="zh-CN" altLang="en-US" dirty="0"/>
              <a:t>将引入许多功能强大的突破性技术，使得对无线频率的使用更加有效。这种有效性可以让更多的人使用与以前相同数量的无线频谱做更多的事情。</a:t>
            </a:r>
          </a:p>
          <a:p>
            <a:pPr marL="0" indent="0">
              <a:buNone/>
            </a:pPr>
            <a:endParaRPr lang="en-US" altLang="zh-CN" dirty="0"/>
          </a:p>
          <a:p>
            <a:endParaRPr kumimoji="1" lang="zh-CN" altLang="en-US" dirty="0"/>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38</a:t>
            </a:fld>
            <a:endParaRPr lang="zh-CN" altLang="en-US" dirty="0"/>
          </a:p>
        </p:txBody>
      </p:sp>
      <p:sp>
        <p:nvSpPr>
          <p:cNvPr id="4" name="标题 3"/>
          <p:cNvSpPr>
            <a:spLocks noGrp="1"/>
          </p:cNvSpPr>
          <p:nvPr>
            <p:ph type="title"/>
          </p:nvPr>
        </p:nvSpPr>
        <p:spPr/>
        <p:txBody>
          <a:bodyPr/>
          <a:lstStyle/>
          <a:p>
            <a:r>
              <a:rPr kumimoji="1" lang="zh-CN" altLang="en-US" dirty="0"/>
              <a:t>第四代移动通信：</a:t>
            </a:r>
            <a:br>
              <a:rPr kumimoji="1" lang="en-US" altLang="zh-CN" dirty="0"/>
            </a:br>
            <a:r>
              <a:rPr kumimoji="1" lang="en-US" altLang="zh-CN" dirty="0"/>
              <a:t>		</a:t>
            </a:r>
            <a:r>
              <a:rPr kumimoji="1" lang="zh-CN" altLang="en-US" dirty="0"/>
              <a:t>多媒体移动通信</a:t>
            </a:r>
          </a:p>
        </p:txBody>
      </p:sp>
    </p:spTree>
    <p:extLst>
      <p:ext uri="{BB962C8B-B14F-4D97-AF65-F5344CB8AC3E}">
        <p14:creationId xmlns:p14="http://schemas.microsoft.com/office/powerpoint/2010/main" val="4478480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lang="en-US" altLang="zh-CN" dirty="0"/>
              <a:t>2004</a:t>
            </a:r>
            <a:r>
              <a:rPr lang="zh-CN" altLang="en-US" dirty="0"/>
              <a:t>年</a:t>
            </a:r>
            <a:r>
              <a:rPr lang="en-US" altLang="zh-CN" dirty="0"/>
              <a:t>11</a:t>
            </a:r>
            <a:r>
              <a:rPr lang="zh-CN" altLang="en-US" dirty="0"/>
              <a:t>月， </a:t>
            </a:r>
            <a:r>
              <a:rPr lang="en-US" altLang="zh-CN" dirty="0"/>
              <a:t>3GPP</a:t>
            </a:r>
            <a:r>
              <a:rPr lang="zh-CN" altLang="en-US" dirty="0"/>
              <a:t>开展了</a:t>
            </a:r>
            <a:r>
              <a:rPr lang="en-US" altLang="zh-CN" dirty="0"/>
              <a:t>3G</a:t>
            </a:r>
            <a:r>
              <a:rPr lang="zh-CN" altLang="en-US" dirty="0"/>
              <a:t>系统的长期演进（</a:t>
            </a:r>
            <a:r>
              <a:rPr lang="en-US" altLang="zh-CN" dirty="0"/>
              <a:t>Long Term Evolution, LTE</a:t>
            </a:r>
            <a:r>
              <a:rPr lang="zh-CN" altLang="en-US" dirty="0"/>
              <a:t>）研究项目。</a:t>
            </a:r>
            <a:endParaRPr lang="en-US" altLang="zh-CN" dirty="0"/>
          </a:p>
          <a:p>
            <a:r>
              <a:rPr lang="en-US" altLang="zh-CN" dirty="0"/>
              <a:t>LTE</a:t>
            </a:r>
            <a:r>
              <a:rPr lang="zh-CN" altLang="en-US" dirty="0"/>
              <a:t>系统的初步需求</a:t>
            </a:r>
            <a:endParaRPr lang="en-US" altLang="zh-CN" dirty="0"/>
          </a:p>
          <a:p>
            <a:pPr lvl="1"/>
            <a:r>
              <a:rPr lang="zh-CN" altLang="en-US" sz="1800" dirty="0"/>
              <a:t>提高峰值数据速率</a:t>
            </a:r>
            <a:endParaRPr lang="en-US" altLang="zh-CN" sz="1800" dirty="0"/>
          </a:p>
          <a:p>
            <a:pPr lvl="1"/>
            <a:r>
              <a:rPr lang="zh-CN" altLang="en-US" sz="1800" dirty="0"/>
              <a:t>改善小区边缘速率</a:t>
            </a:r>
            <a:endParaRPr lang="en-US" altLang="zh-CN" sz="1800" dirty="0"/>
          </a:p>
          <a:p>
            <a:pPr lvl="1"/>
            <a:r>
              <a:rPr lang="zh-CN" altLang="en-US" sz="1800" dirty="0"/>
              <a:t>提高小区容量</a:t>
            </a:r>
            <a:endParaRPr lang="en-US" altLang="zh-CN" sz="1800" dirty="0"/>
          </a:p>
          <a:p>
            <a:pPr lvl="1"/>
            <a:r>
              <a:rPr lang="zh-CN" altLang="en-US" sz="1800" dirty="0"/>
              <a:t>提高频谱利用率</a:t>
            </a:r>
            <a:endParaRPr lang="en-US" altLang="zh-CN" sz="1800" dirty="0"/>
          </a:p>
          <a:p>
            <a:pPr lvl="1"/>
            <a:r>
              <a:rPr lang="zh-CN" altLang="en-US" sz="1800" dirty="0"/>
              <a:t>降低系统延迟</a:t>
            </a:r>
            <a:endParaRPr lang="en-US" altLang="zh-CN" sz="1800" dirty="0"/>
          </a:p>
          <a:p>
            <a:pPr lvl="1"/>
            <a:r>
              <a:rPr lang="zh-CN" altLang="en-US" sz="1800" dirty="0"/>
              <a:t>降低运营和建网成本</a:t>
            </a:r>
            <a:endParaRPr lang="en-US" altLang="zh-CN" sz="1800" dirty="0"/>
          </a:p>
          <a:p>
            <a:pPr lvl="1"/>
            <a:r>
              <a:rPr lang="zh-CN" altLang="en-US" sz="1800" dirty="0"/>
              <a:t>该系统必须能够和现有系统共存。</a:t>
            </a:r>
            <a:endParaRPr lang="en-US" altLang="zh-CN" sz="1800" dirty="0"/>
          </a:p>
          <a:p>
            <a:endParaRPr lang="zh-CN" altLang="en-US" sz="2000" dirty="0"/>
          </a:p>
          <a:p>
            <a:endParaRPr lang="en-US" altLang="zh-CN" sz="2000" dirty="0"/>
          </a:p>
          <a:p>
            <a:endParaRPr kumimoji="1" lang="zh-CN" altLang="en-US" sz="2000" dirty="0"/>
          </a:p>
        </p:txBody>
      </p:sp>
      <p:pic>
        <p:nvPicPr>
          <p:cNvPr id="2050" name="Picture 2" descr="“LTE”的图片搜索结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01349" y="2811648"/>
            <a:ext cx="2231536" cy="2231536"/>
          </a:xfrm>
          <a:prstGeom prst="rect">
            <a:avLst/>
          </a:prstGeom>
          <a:noFill/>
          <a:extLst>
            <a:ext uri="{909E8E84-426E-40DD-AFC4-6F175D3DCCD1}">
              <a14:hiddenFill xmlns:a14="http://schemas.microsoft.com/office/drawing/2010/main">
                <a:solidFill>
                  <a:srgbClr val="FFFFFF"/>
                </a:solidFill>
              </a14:hiddenFill>
            </a:ext>
          </a:extLst>
        </p:spPr>
      </p:pic>
      <p:sp>
        <p:nvSpPr>
          <p:cNvPr id="3" name="幻灯片编号占位符 2"/>
          <p:cNvSpPr>
            <a:spLocks noGrp="1"/>
          </p:cNvSpPr>
          <p:nvPr>
            <p:ph type="sldNum" sz="quarter" idx="12"/>
          </p:nvPr>
        </p:nvSpPr>
        <p:spPr/>
        <p:txBody>
          <a:bodyPr/>
          <a:lstStyle/>
          <a:p>
            <a:fld id="{0503CE10-F9D3-4072-A615-6A95AA0B7B65}" type="slidenum">
              <a:rPr lang="zh-CN" altLang="en-US" smtClean="0"/>
              <a:t>39</a:t>
            </a:fld>
            <a:endParaRPr lang="zh-CN" altLang="en-US" dirty="0"/>
          </a:p>
        </p:txBody>
      </p:sp>
      <p:sp>
        <p:nvSpPr>
          <p:cNvPr id="4" name="标题 3"/>
          <p:cNvSpPr>
            <a:spLocks noGrp="1"/>
          </p:cNvSpPr>
          <p:nvPr>
            <p:ph type="title"/>
          </p:nvPr>
        </p:nvSpPr>
        <p:spPr/>
        <p:txBody>
          <a:bodyPr/>
          <a:lstStyle/>
          <a:p>
            <a:r>
              <a:rPr kumimoji="1" lang="en-US" altLang="zh-CN" dirty="0"/>
              <a:t>LTE</a:t>
            </a:r>
            <a:endParaRPr kumimoji="1" lang="zh-CN" altLang="en-US" dirty="0"/>
          </a:p>
        </p:txBody>
      </p:sp>
    </p:spTree>
    <p:extLst>
      <p:ext uri="{BB962C8B-B14F-4D97-AF65-F5344CB8AC3E}">
        <p14:creationId xmlns:p14="http://schemas.microsoft.com/office/powerpoint/2010/main" val="1958231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在互联网中，各种终端互联互通的通道主要由</a:t>
            </a:r>
            <a:r>
              <a:rPr lang="zh-CN" altLang="en-US" u="sng" dirty="0"/>
              <a:t>通信链路</a:t>
            </a:r>
            <a:r>
              <a:rPr lang="zh-CN" altLang="en-US" dirty="0"/>
              <a:t>和</a:t>
            </a:r>
            <a:r>
              <a:rPr lang="zh-CN" altLang="en-US" u="sng" dirty="0"/>
              <a:t>数据交换设备</a:t>
            </a:r>
            <a:r>
              <a:rPr lang="zh-CN" altLang="en-US" dirty="0"/>
              <a:t>组成。</a:t>
            </a:r>
            <a:endParaRPr lang="en-US" altLang="zh-CN" dirty="0"/>
          </a:p>
          <a:p>
            <a:r>
              <a:rPr lang="zh-CN" altLang="en-US" dirty="0"/>
              <a:t>通信链路</a:t>
            </a:r>
            <a:endParaRPr lang="en-US" altLang="zh-CN" dirty="0"/>
          </a:p>
          <a:p>
            <a:pPr lvl="1"/>
            <a:r>
              <a:rPr lang="zh-CN" altLang="en-US" dirty="0"/>
              <a:t>承载数据传输。</a:t>
            </a:r>
            <a:endParaRPr lang="en-US" altLang="zh-CN" dirty="0"/>
          </a:p>
          <a:p>
            <a:pPr lvl="1"/>
            <a:r>
              <a:rPr lang="zh-CN" altLang="en-US" dirty="0"/>
              <a:t>根据物理传播介质的不同，可以分为很多种类。</a:t>
            </a:r>
            <a:endParaRPr lang="en-US" altLang="zh-CN" dirty="0"/>
          </a:p>
          <a:p>
            <a:pPr lvl="1"/>
            <a:r>
              <a:rPr lang="zh-CN" altLang="en-US" dirty="0"/>
              <a:t>不同通信链路的数据传输速率和有效传输距离有显著的区别。</a:t>
            </a:r>
            <a:endParaRPr lang="en-US" altLang="zh-CN" dirty="0"/>
          </a:p>
          <a:p>
            <a:r>
              <a:rPr lang="zh-CN" altLang="en-US" dirty="0"/>
              <a:t>数据交换设备</a:t>
            </a:r>
            <a:endParaRPr lang="en-US" altLang="zh-CN" dirty="0"/>
          </a:p>
          <a:p>
            <a:pPr lvl="1"/>
            <a:r>
              <a:rPr lang="zh-CN" altLang="en-US" dirty="0"/>
              <a:t>为每个传入的数据包分配与其目的终端相匹配的传出通信链路。</a:t>
            </a:r>
            <a:endParaRPr lang="en-US" altLang="zh-CN" dirty="0"/>
          </a:p>
          <a:p>
            <a:pPr lvl="1"/>
            <a:r>
              <a:rPr lang="zh-CN" altLang="en-US" dirty="0"/>
              <a:t>链路交换机和路由器是主要的包交换设备。</a:t>
            </a:r>
            <a:endParaRPr lang="en-US" altLang="zh-CN" dirty="0"/>
          </a:p>
          <a:p>
            <a:pPr lvl="1"/>
            <a:r>
              <a:rPr lang="zh-CN" altLang="en-US" dirty="0"/>
              <a:t>终端、链路交换机和路由器彼此之间通过协议进行传输和转发控制。传输控制协议（</a:t>
            </a:r>
            <a:r>
              <a:rPr lang="en-US" dirty="0"/>
              <a:t>TCP</a:t>
            </a:r>
            <a:r>
              <a:rPr lang="zh-CN" altLang="en-US" dirty="0"/>
              <a:t>）和互联网协议（</a:t>
            </a:r>
            <a:r>
              <a:rPr lang="en-US" dirty="0"/>
              <a:t>IP</a:t>
            </a:r>
            <a:r>
              <a:rPr lang="zh-CN" altLang="en-US" dirty="0"/>
              <a:t>）是当下互联网中两个最重要协议。</a:t>
            </a:r>
            <a:endParaRPr lang="en-US" dirty="0"/>
          </a:p>
        </p:txBody>
      </p:sp>
      <p:sp>
        <p:nvSpPr>
          <p:cNvPr id="3" name="灯片编号占位符 2"/>
          <p:cNvSpPr>
            <a:spLocks noGrp="1"/>
          </p:cNvSpPr>
          <p:nvPr>
            <p:ph type="sldNum" sz="quarter" idx="12"/>
          </p:nvPr>
        </p:nvSpPr>
        <p:spPr/>
        <p:txBody>
          <a:bodyPr/>
          <a:lstStyle/>
          <a:p>
            <a:fld id="{0503CE10-F9D3-4072-A615-6A95AA0B7B65}" type="slidenum">
              <a:rPr lang="zh-CN" altLang="en-US" smtClean="0"/>
              <a:t>4</a:t>
            </a:fld>
            <a:endParaRPr lang="zh-CN" altLang="en-US" dirty="0"/>
          </a:p>
        </p:txBody>
      </p:sp>
      <p:sp>
        <p:nvSpPr>
          <p:cNvPr id="4" name="标题 3"/>
          <p:cNvSpPr>
            <a:spLocks noGrp="1"/>
          </p:cNvSpPr>
          <p:nvPr>
            <p:ph type="title"/>
          </p:nvPr>
        </p:nvSpPr>
        <p:spPr/>
        <p:txBody>
          <a:bodyPr/>
          <a:lstStyle/>
          <a:p>
            <a:r>
              <a:rPr lang="zh-CN" altLang="en-US" dirty="0"/>
              <a:t>互联网的基本组成要素</a:t>
            </a:r>
            <a:endParaRPr lang="en-US" dirty="0"/>
          </a:p>
        </p:txBody>
      </p:sp>
    </p:spTree>
    <p:extLst>
      <p:ext uri="{BB962C8B-B14F-4D97-AF65-F5344CB8AC3E}">
        <p14:creationId xmlns:p14="http://schemas.microsoft.com/office/powerpoint/2010/main" val="23814909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649" y="1825625"/>
            <a:ext cx="8036379" cy="4351338"/>
          </a:xfrm>
        </p:spPr>
        <p:txBody>
          <a:bodyPr>
            <a:normAutofit/>
          </a:bodyPr>
          <a:lstStyle/>
          <a:p>
            <a:r>
              <a:rPr lang="en-US" altLang="zh-CN" dirty="0"/>
              <a:t>LTE</a:t>
            </a:r>
            <a:r>
              <a:rPr lang="zh-CN" altLang="en-US" dirty="0"/>
              <a:t>按照双工方式可以分为两种模式</a:t>
            </a:r>
            <a:r>
              <a:rPr lang="en-US" altLang="zh-CN" dirty="0">
                <a:solidFill>
                  <a:srgbClr val="C00000"/>
                </a:solidFill>
              </a:rPr>
              <a:t>LTE TDD </a:t>
            </a:r>
            <a:r>
              <a:rPr lang="zh-CN" altLang="en-US" dirty="0"/>
              <a:t>（</a:t>
            </a:r>
            <a:r>
              <a:rPr lang="en-US" altLang="zh-CN" dirty="0"/>
              <a:t>TD-LTE</a:t>
            </a:r>
            <a:r>
              <a:rPr lang="zh-CN" altLang="en-US" dirty="0"/>
              <a:t>）和</a:t>
            </a:r>
            <a:r>
              <a:rPr lang="en-US" altLang="zh-CN" dirty="0">
                <a:solidFill>
                  <a:srgbClr val="C00000"/>
                </a:solidFill>
              </a:rPr>
              <a:t>LTE FDD</a:t>
            </a:r>
            <a:r>
              <a:rPr lang="zh-CN" altLang="en-US" dirty="0"/>
              <a:t>。</a:t>
            </a:r>
            <a:endParaRPr lang="en-US" altLang="zh-CN" dirty="0"/>
          </a:p>
          <a:p>
            <a:pPr lvl="1"/>
            <a:r>
              <a:rPr lang="en-US" altLang="zh-CN" sz="1800" dirty="0"/>
              <a:t>TDD</a:t>
            </a:r>
            <a:r>
              <a:rPr lang="zh-CN" altLang="en-US" sz="1800" dirty="0"/>
              <a:t>采用时分复用进行双工</a:t>
            </a:r>
            <a:r>
              <a:rPr lang="en-US" altLang="zh-CN" sz="1800" dirty="0"/>
              <a:t>,FDD</a:t>
            </a:r>
            <a:r>
              <a:rPr lang="zh-CN" altLang="en-US" sz="1800" dirty="0"/>
              <a:t>采用频分复用进行双工。</a:t>
            </a:r>
            <a:endParaRPr lang="en-US" altLang="zh-CN" sz="1800" dirty="0"/>
          </a:p>
          <a:p>
            <a:pPr lvl="1"/>
            <a:r>
              <a:rPr lang="en-US" altLang="zh-CN" sz="1800" dirty="0"/>
              <a:t>OFDMA</a:t>
            </a:r>
            <a:r>
              <a:rPr lang="zh-CN" altLang="en-US" sz="1800" dirty="0"/>
              <a:t>（正交频分多址</a:t>
            </a:r>
            <a:r>
              <a:rPr lang="en-US" altLang="zh-CN" sz="1800" dirty="0"/>
              <a:t>)</a:t>
            </a:r>
            <a:r>
              <a:rPr lang="zh-CN" altLang="en-US" sz="1800" dirty="0"/>
              <a:t>相对于</a:t>
            </a:r>
            <a:r>
              <a:rPr lang="en-US" altLang="zh-CN" sz="1800" dirty="0"/>
              <a:t>CDMA</a:t>
            </a:r>
            <a:r>
              <a:rPr lang="zh-CN" altLang="en-US" sz="1800" dirty="0"/>
              <a:t>技术， 具有抗多径干扰、实现简单、灵活支持不同带宽、频谱利用率高、支持高效自适应调度等优点。</a:t>
            </a:r>
          </a:p>
          <a:p>
            <a:r>
              <a:rPr lang="en-US" altLang="zh-CN" dirty="0"/>
              <a:t>MIMO(</a:t>
            </a:r>
            <a:r>
              <a:rPr lang="zh-CN" altLang="en-US" dirty="0"/>
              <a:t>多输入</a:t>
            </a:r>
            <a:r>
              <a:rPr lang="en-US" altLang="zh-CN" dirty="0"/>
              <a:t>/</a:t>
            </a:r>
            <a:r>
              <a:rPr lang="zh-CN" altLang="en-US" dirty="0"/>
              <a:t>多输出</a:t>
            </a:r>
            <a:r>
              <a:rPr lang="en-US" altLang="zh-CN" dirty="0"/>
              <a:t>)</a:t>
            </a:r>
            <a:r>
              <a:rPr lang="zh-CN" altLang="en-US" dirty="0"/>
              <a:t>技术利用多天线系统的空间信道特性，能同时传输多个数据流，从而有效提高数据速率和频谱效率，也成为</a:t>
            </a:r>
            <a:r>
              <a:rPr lang="en-US" altLang="zh-CN" dirty="0"/>
              <a:t>LTE</a:t>
            </a:r>
            <a:r>
              <a:rPr lang="zh-CN" altLang="en-US" dirty="0"/>
              <a:t>的必选技术。</a:t>
            </a:r>
          </a:p>
          <a:p>
            <a:endParaRPr lang="zh-CN" altLang="en-US" sz="2800" dirty="0"/>
          </a:p>
        </p:txBody>
      </p:sp>
      <p:sp>
        <p:nvSpPr>
          <p:cNvPr id="3" name="灯片编号占位符 2"/>
          <p:cNvSpPr>
            <a:spLocks noGrp="1"/>
          </p:cNvSpPr>
          <p:nvPr>
            <p:ph type="sldNum" sz="quarter" idx="12"/>
          </p:nvPr>
        </p:nvSpPr>
        <p:spPr/>
        <p:txBody>
          <a:bodyPr/>
          <a:lstStyle/>
          <a:p>
            <a:fld id="{0503CE10-F9D3-4072-A615-6A95AA0B7B65}" type="slidenum">
              <a:rPr lang="zh-CN" altLang="en-US" smtClean="0"/>
              <a:t>40</a:t>
            </a:fld>
            <a:endParaRPr lang="zh-CN" altLang="en-US" dirty="0"/>
          </a:p>
        </p:txBody>
      </p:sp>
      <p:sp>
        <p:nvSpPr>
          <p:cNvPr id="4" name="标题 3"/>
          <p:cNvSpPr>
            <a:spLocks noGrp="1"/>
          </p:cNvSpPr>
          <p:nvPr>
            <p:ph type="title"/>
          </p:nvPr>
        </p:nvSpPr>
        <p:spPr/>
        <p:txBody>
          <a:bodyPr/>
          <a:lstStyle/>
          <a:p>
            <a:r>
              <a:rPr lang="en-US" altLang="zh-CN" dirty="0"/>
              <a:t>LTE</a:t>
            </a:r>
            <a:r>
              <a:rPr lang="zh-CN" altLang="en-US" dirty="0"/>
              <a:t>的技术特性</a:t>
            </a:r>
          </a:p>
        </p:txBody>
      </p:sp>
    </p:spTree>
    <p:extLst>
      <p:ext uri="{BB962C8B-B14F-4D97-AF65-F5344CB8AC3E}">
        <p14:creationId xmlns:p14="http://schemas.microsoft.com/office/powerpoint/2010/main" val="42629751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lang="en-US" altLang="zh-CN" dirty="0"/>
              <a:t>4G</a:t>
            </a:r>
            <a:r>
              <a:rPr lang="zh-CN" altLang="en-US" dirty="0"/>
              <a:t>国际标准工作从</a:t>
            </a:r>
            <a:r>
              <a:rPr lang="en-US" altLang="zh-CN" dirty="0"/>
              <a:t>2009</a:t>
            </a:r>
            <a:r>
              <a:rPr lang="zh-CN" altLang="en-US" dirty="0"/>
              <a:t>年初开始，</a:t>
            </a:r>
            <a:r>
              <a:rPr lang="en-US" altLang="zh-CN" dirty="0"/>
              <a:t>ITU</a:t>
            </a:r>
            <a:r>
              <a:rPr lang="zh-CN" altLang="en-US" dirty="0"/>
              <a:t>在全世界范围内征集</a:t>
            </a:r>
            <a:r>
              <a:rPr lang="en-US" altLang="zh-CN" dirty="0"/>
              <a:t>4G</a:t>
            </a:r>
            <a:r>
              <a:rPr lang="zh-CN" altLang="en-US" dirty="0"/>
              <a:t>（</a:t>
            </a:r>
            <a:r>
              <a:rPr lang="en-US" altLang="zh-CN" dirty="0"/>
              <a:t>IMT-Advanced</a:t>
            </a:r>
            <a:r>
              <a:rPr lang="zh-CN" altLang="en-US" dirty="0"/>
              <a:t>）候选技术。</a:t>
            </a:r>
            <a:endParaRPr lang="en-US" altLang="zh-CN" dirty="0"/>
          </a:p>
          <a:p>
            <a:r>
              <a:rPr lang="en-US" altLang="zh-CN" dirty="0"/>
              <a:t>2009</a:t>
            </a:r>
            <a:r>
              <a:rPr lang="zh-CN" altLang="en-US" dirty="0"/>
              <a:t>年</a:t>
            </a:r>
            <a:r>
              <a:rPr lang="en-US" altLang="zh-CN" dirty="0"/>
              <a:t>10</a:t>
            </a:r>
            <a:r>
              <a:rPr lang="zh-CN" altLang="en-US" dirty="0"/>
              <a:t>月，</a:t>
            </a:r>
            <a:r>
              <a:rPr lang="en-US" altLang="zh-CN" dirty="0"/>
              <a:t>ITU</a:t>
            </a:r>
            <a:r>
              <a:rPr lang="zh-CN" altLang="en-US" dirty="0"/>
              <a:t>共计征集到了六个候选技术。这六个技术基本上可以分为两大类，一是基于</a:t>
            </a:r>
            <a:r>
              <a:rPr lang="en-US" altLang="zh-CN" dirty="0"/>
              <a:t>3GPP</a:t>
            </a:r>
            <a:r>
              <a:rPr lang="zh-CN" altLang="en-US" dirty="0"/>
              <a:t>的</a:t>
            </a:r>
            <a:r>
              <a:rPr lang="en-US" altLang="zh-CN" dirty="0"/>
              <a:t>LTE</a:t>
            </a:r>
            <a:r>
              <a:rPr lang="zh-CN" altLang="en-US" dirty="0"/>
              <a:t>的技术；另外一类是基于</a:t>
            </a:r>
            <a:r>
              <a:rPr lang="en-US" altLang="zh-CN" dirty="0"/>
              <a:t>IEEE 802.16m</a:t>
            </a:r>
            <a:r>
              <a:rPr lang="zh-CN" altLang="en-US" dirty="0"/>
              <a:t>的技术。</a:t>
            </a:r>
            <a:endParaRPr lang="en-US" altLang="zh-CN" dirty="0"/>
          </a:p>
          <a:p>
            <a:r>
              <a:rPr lang="en-US" altLang="zh-CN" dirty="0"/>
              <a:t>2012</a:t>
            </a:r>
            <a:r>
              <a:rPr lang="zh-CN" altLang="en-US" dirty="0"/>
              <a:t>年</a:t>
            </a:r>
            <a:r>
              <a:rPr lang="en-US" altLang="zh-CN" dirty="0"/>
              <a:t>1</a:t>
            </a:r>
            <a:r>
              <a:rPr lang="zh-CN" altLang="en-US" dirty="0"/>
              <a:t>月</a:t>
            </a:r>
            <a:r>
              <a:rPr lang="en-US" altLang="zh-CN" dirty="0"/>
              <a:t>18</a:t>
            </a:r>
            <a:r>
              <a:rPr lang="zh-CN" altLang="en-US" dirty="0"/>
              <a:t>日，</a:t>
            </a:r>
            <a:r>
              <a:rPr lang="en-US" altLang="zh-CN" dirty="0"/>
              <a:t>ITU</a:t>
            </a:r>
            <a:r>
              <a:rPr lang="zh-CN" altLang="en-US" dirty="0"/>
              <a:t>正式审议通过将</a:t>
            </a:r>
            <a:r>
              <a:rPr lang="en-US" altLang="zh-CN" dirty="0">
                <a:solidFill>
                  <a:srgbClr val="C00000"/>
                </a:solidFill>
              </a:rPr>
              <a:t>LTE-Advanced</a:t>
            </a:r>
            <a:r>
              <a:rPr lang="zh-CN" altLang="en-US" dirty="0"/>
              <a:t>和</a:t>
            </a:r>
            <a:r>
              <a:rPr lang="en-US" altLang="zh-CN" dirty="0" err="1">
                <a:solidFill>
                  <a:srgbClr val="C00000"/>
                </a:solidFill>
              </a:rPr>
              <a:t>WiMax</a:t>
            </a:r>
            <a:r>
              <a:rPr lang="en-US" altLang="zh-CN" dirty="0">
                <a:solidFill>
                  <a:srgbClr val="C00000"/>
                </a:solidFill>
              </a:rPr>
              <a:t>-Advanced(802.16m)</a:t>
            </a:r>
            <a:r>
              <a:rPr lang="zh-CN" altLang="en-US" dirty="0"/>
              <a:t>技术规范确立为</a:t>
            </a:r>
            <a:r>
              <a:rPr lang="en-US" altLang="zh-CN" dirty="0"/>
              <a:t>IMT-Advanced</a:t>
            </a:r>
            <a:r>
              <a:rPr lang="zh-CN" altLang="en-US" dirty="0"/>
              <a:t>的国际标准。</a:t>
            </a:r>
            <a:endParaRPr lang="en-US" altLang="zh-CN" dirty="0"/>
          </a:p>
          <a:p>
            <a:endParaRPr kumimoji="1" lang="zh-CN" altLang="en-US" sz="2000" dirty="0"/>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41</a:t>
            </a:fld>
            <a:endParaRPr lang="zh-CN" altLang="en-US" dirty="0"/>
          </a:p>
        </p:txBody>
      </p:sp>
      <p:sp>
        <p:nvSpPr>
          <p:cNvPr id="4" name="标题 3"/>
          <p:cNvSpPr>
            <a:spLocks noGrp="1"/>
          </p:cNvSpPr>
          <p:nvPr>
            <p:ph type="title"/>
          </p:nvPr>
        </p:nvSpPr>
        <p:spPr/>
        <p:txBody>
          <a:bodyPr/>
          <a:lstStyle/>
          <a:p>
            <a:r>
              <a:rPr kumimoji="1" lang="en-US" altLang="zh-CN" dirty="0"/>
              <a:t>4G</a:t>
            </a:r>
            <a:r>
              <a:rPr kumimoji="1" lang="zh-CN" altLang="en-US" dirty="0"/>
              <a:t>标准</a:t>
            </a:r>
          </a:p>
        </p:txBody>
      </p:sp>
    </p:spTree>
    <p:extLst>
      <p:ext uri="{BB962C8B-B14F-4D97-AF65-F5344CB8AC3E}">
        <p14:creationId xmlns:p14="http://schemas.microsoft.com/office/powerpoint/2010/main" val="23077178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solidFill>
                  <a:srgbClr val="C00000"/>
                </a:solidFill>
              </a:rPr>
              <a:t>LTE-Advanced</a:t>
            </a:r>
            <a:endParaRPr lang="en-US" altLang="zh-CN" dirty="0"/>
          </a:p>
          <a:p>
            <a:pPr lvl="1"/>
            <a:r>
              <a:rPr lang="en-US" dirty="0"/>
              <a:t>LTE</a:t>
            </a:r>
            <a:r>
              <a:rPr lang="zh-CN" altLang="en-US" dirty="0"/>
              <a:t>的增强版，完全向后兼容</a:t>
            </a:r>
            <a:r>
              <a:rPr lang="en-US" dirty="0"/>
              <a:t>LTE</a:t>
            </a:r>
            <a:r>
              <a:rPr lang="zh-CN" altLang="en-US" dirty="0"/>
              <a:t>，通常在</a:t>
            </a:r>
            <a:r>
              <a:rPr lang="en-US" dirty="0"/>
              <a:t>LTE</a:t>
            </a:r>
            <a:r>
              <a:rPr lang="zh-CN" altLang="en-US" dirty="0"/>
              <a:t>上通过软件升级即可。</a:t>
            </a:r>
            <a:r>
              <a:rPr lang="en-US" dirty="0"/>
              <a:t>LTE-A</a:t>
            </a:r>
            <a:r>
              <a:rPr lang="zh-CN" altLang="en-US" dirty="0"/>
              <a:t>的定位是</a:t>
            </a:r>
            <a:r>
              <a:rPr lang="zh-CN" altLang="en-US" u="sng" dirty="0"/>
              <a:t>移动通信宽带化</a:t>
            </a:r>
            <a:r>
              <a:rPr lang="zh-CN" altLang="en-US" dirty="0"/>
              <a:t>。</a:t>
            </a:r>
            <a:endParaRPr lang="en-US" dirty="0"/>
          </a:p>
          <a:p>
            <a:r>
              <a:rPr lang="en-US" altLang="zh-CN" dirty="0" err="1">
                <a:solidFill>
                  <a:srgbClr val="C00000"/>
                </a:solidFill>
              </a:rPr>
              <a:t>WiMax</a:t>
            </a:r>
            <a:r>
              <a:rPr lang="en-US" altLang="zh-CN" dirty="0">
                <a:solidFill>
                  <a:srgbClr val="C00000"/>
                </a:solidFill>
              </a:rPr>
              <a:t>-Advanced</a:t>
            </a:r>
            <a:endParaRPr lang="en-US" altLang="zh-CN" dirty="0"/>
          </a:p>
          <a:p>
            <a:pPr lvl="1"/>
            <a:r>
              <a:rPr lang="en-US" dirty="0" err="1"/>
              <a:t>WiMax</a:t>
            </a:r>
            <a:r>
              <a:rPr lang="zh-CN" altLang="en-US" dirty="0"/>
              <a:t>的增强版。</a:t>
            </a:r>
            <a:r>
              <a:rPr lang="en-US" dirty="0" err="1"/>
              <a:t>WiMax</a:t>
            </a:r>
            <a:r>
              <a:rPr lang="zh-CN" altLang="en-US" dirty="0"/>
              <a:t>的前身是</a:t>
            </a:r>
            <a:r>
              <a:rPr lang="en-US" dirty="0"/>
              <a:t>Wi-Fi</a:t>
            </a:r>
            <a:r>
              <a:rPr lang="zh-CN" altLang="en-US" dirty="0"/>
              <a:t>，覆盖范围可达到几</a:t>
            </a:r>
            <a:r>
              <a:rPr lang="en-US" dirty="0"/>
              <a:t>km</a:t>
            </a:r>
            <a:r>
              <a:rPr lang="zh-CN" altLang="en-US" dirty="0"/>
              <a:t>到数十</a:t>
            </a:r>
            <a:r>
              <a:rPr lang="en-US" dirty="0"/>
              <a:t>km</a:t>
            </a:r>
            <a:r>
              <a:rPr lang="zh-CN" altLang="en-US" dirty="0"/>
              <a:t>，</a:t>
            </a:r>
            <a:r>
              <a:rPr lang="en-US" dirty="0" err="1"/>
              <a:t>WiMax</a:t>
            </a:r>
            <a:r>
              <a:rPr lang="zh-CN" altLang="en-US" dirty="0"/>
              <a:t>的定位是将</a:t>
            </a:r>
            <a:r>
              <a:rPr lang="zh-CN" altLang="en-US" u="sng" dirty="0"/>
              <a:t>宽带无线化</a:t>
            </a:r>
            <a:r>
              <a:rPr lang="zh-CN" altLang="en-US" dirty="0"/>
              <a:t>。</a:t>
            </a:r>
            <a:endParaRPr lang="en-US" altLang="zh-CN" dirty="0"/>
          </a:p>
          <a:p>
            <a:r>
              <a:rPr lang="zh-CN" altLang="en-US" dirty="0"/>
              <a:t>截至</a:t>
            </a:r>
            <a:r>
              <a:rPr lang="en-US" dirty="0"/>
              <a:t>2014</a:t>
            </a:r>
            <a:r>
              <a:rPr lang="zh-CN" altLang="en-US" dirty="0"/>
              <a:t>年年底，</a:t>
            </a:r>
            <a:r>
              <a:rPr lang="en-US" dirty="0"/>
              <a:t>611</a:t>
            </a:r>
            <a:r>
              <a:rPr lang="zh-CN" altLang="en-US" dirty="0"/>
              <a:t>家电信运营商在全球</a:t>
            </a:r>
            <a:r>
              <a:rPr lang="en-US" dirty="0"/>
              <a:t>174</a:t>
            </a:r>
            <a:r>
              <a:rPr lang="zh-CN" altLang="en-US" dirty="0"/>
              <a:t>个国家和地区投资</a:t>
            </a:r>
            <a:r>
              <a:rPr lang="en-US" dirty="0"/>
              <a:t>4G</a:t>
            </a:r>
            <a:r>
              <a:rPr lang="zh-CN" altLang="en-US" dirty="0"/>
              <a:t>网络，已部署投入商用的</a:t>
            </a:r>
            <a:r>
              <a:rPr lang="en-US" dirty="0"/>
              <a:t>4G</a:t>
            </a:r>
            <a:r>
              <a:rPr lang="zh-CN" altLang="en-US" dirty="0"/>
              <a:t>网络有</a:t>
            </a:r>
            <a:r>
              <a:rPr lang="en-US" dirty="0"/>
              <a:t>360</a:t>
            </a:r>
            <a:r>
              <a:rPr lang="zh-CN" altLang="en-US" dirty="0"/>
              <a:t>个。</a:t>
            </a:r>
            <a:endParaRPr lang="en-US" dirty="0"/>
          </a:p>
          <a:p>
            <a:endParaRPr lang="en-US" dirty="0"/>
          </a:p>
        </p:txBody>
      </p:sp>
      <p:sp>
        <p:nvSpPr>
          <p:cNvPr id="3" name="灯片编号占位符 2"/>
          <p:cNvSpPr>
            <a:spLocks noGrp="1"/>
          </p:cNvSpPr>
          <p:nvPr>
            <p:ph type="sldNum" sz="quarter" idx="12"/>
          </p:nvPr>
        </p:nvSpPr>
        <p:spPr/>
        <p:txBody>
          <a:bodyPr/>
          <a:lstStyle/>
          <a:p>
            <a:fld id="{0503CE10-F9D3-4072-A615-6A95AA0B7B65}" type="slidenum">
              <a:rPr lang="zh-CN" altLang="en-US" smtClean="0"/>
              <a:t>42</a:t>
            </a:fld>
            <a:endParaRPr lang="zh-CN" altLang="en-US" dirty="0"/>
          </a:p>
        </p:txBody>
      </p:sp>
      <p:sp>
        <p:nvSpPr>
          <p:cNvPr id="4" name="标题 3"/>
          <p:cNvSpPr>
            <a:spLocks noGrp="1"/>
          </p:cNvSpPr>
          <p:nvPr>
            <p:ph type="title"/>
          </p:nvPr>
        </p:nvSpPr>
        <p:spPr/>
        <p:txBody>
          <a:bodyPr/>
          <a:lstStyle/>
          <a:p>
            <a:r>
              <a:rPr lang="en-US" dirty="0"/>
              <a:t>4G</a:t>
            </a:r>
            <a:r>
              <a:rPr lang="zh-CN" altLang="en-US" dirty="0"/>
              <a:t>标准（续）</a:t>
            </a:r>
            <a:endParaRPr lang="en-US" dirty="0"/>
          </a:p>
        </p:txBody>
      </p:sp>
      <p:grpSp>
        <p:nvGrpSpPr>
          <p:cNvPr id="6" name="组合 5"/>
          <p:cNvGrpSpPr/>
          <p:nvPr/>
        </p:nvGrpSpPr>
        <p:grpSpPr>
          <a:xfrm>
            <a:off x="2268002" y="4909118"/>
            <a:ext cx="4856731" cy="1629795"/>
            <a:chOff x="2172209" y="4726556"/>
            <a:chExt cx="4856731" cy="1629795"/>
          </a:xfrm>
        </p:grpSpPr>
        <p:pic>
          <p:nvPicPr>
            <p:cNvPr id="1026" name="Picture 2" descr="Image result for lte-advance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2209" y="4726556"/>
              <a:ext cx="2004574" cy="16297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WiMax-Advanc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6176" y="5019501"/>
              <a:ext cx="2522764" cy="1043903"/>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4075611" y="5310619"/>
              <a:ext cx="1132115" cy="461665"/>
            </a:xfrm>
            <a:prstGeom prst="rect">
              <a:avLst/>
            </a:prstGeom>
            <a:noFill/>
          </p:spPr>
          <p:txBody>
            <a:bodyPr wrap="square" rtlCol="0">
              <a:spAutoFit/>
            </a:bodyPr>
            <a:lstStyle/>
            <a:p>
              <a:r>
                <a:rPr lang="en-US" sz="2400" b="1" dirty="0"/>
                <a:t>VS</a:t>
              </a:r>
            </a:p>
          </p:txBody>
        </p:sp>
      </p:grpSp>
    </p:spTree>
    <p:extLst>
      <p:ext uri="{BB962C8B-B14F-4D97-AF65-F5344CB8AC3E}">
        <p14:creationId xmlns:p14="http://schemas.microsoft.com/office/powerpoint/2010/main" val="22352990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650" y="1825625"/>
            <a:ext cx="4365382" cy="4351338"/>
          </a:xfrm>
        </p:spPr>
        <p:txBody>
          <a:bodyPr>
            <a:normAutofit/>
          </a:bodyPr>
          <a:lstStyle/>
          <a:p>
            <a:r>
              <a:rPr lang="en-US" dirty="0"/>
              <a:t>5G</a:t>
            </a:r>
            <a:r>
              <a:rPr lang="zh-CN" altLang="en-US" dirty="0"/>
              <a:t>时代绝大多数消费产品、工业品、物流等都可以与网络连接，海量“物体”将实现无线连网。</a:t>
            </a:r>
            <a:r>
              <a:rPr lang="en-US" dirty="0"/>
              <a:t>5G</a:t>
            </a:r>
            <a:r>
              <a:rPr lang="zh-CN" altLang="en-US" dirty="0"/>
              <a:t>物联网还将与云计算和大数据技术结合在一起，使得整个社会充分</a:t>
            </a:r>
            <a:r>
              <a:rPr lang="zh-CN" altLang="en-US" dirty="0">
                <a:solidFill>
                  <a:srgbClr val="C00000"/>
                </a:solidFill>
              </a:rPr>
              <a:t>物联化</a:t>
            </a:r>
            <a:r>
              <a:rPr lang="zh-CN" altLang="en-US" dirty="0"/>
              <a:t>和</a:t>
            </a:r>
            <a:r>
              <a:rPr lang="zh-CN" altLang="en-US" dirty="0">
                <a:solidFill>
                  <a:srgbClr val="C00000"/>
                </a:solidFill>
              </a:rPr>
              <a:t>智能化</a:t>
            </a:r>
            <a:r>
              <a:rPr lang="zh-CN" altLang="en-US" dirty="0"/>
              <a:t>。</a:t>
            </a:r>
            <a:endParaRPr lang="en-US" dirty="0"/>
          </a:p>
          <a:p>
            <a:r>
              <a:rPr lang="zh-CN" altLang="en-US" dirty="0"/>
              <a:t>对</a:t>
            </a:r>
            <a:r>
              <a:rPr lang="en-US" dirty="0"/>
              <a:t>5G</a:t>
            </a:r>
            <a:r>
              <a:rPr lang="zh-CN" altLang="en-US" dirty="0"/>
              <a:t>网络的基本需求：</a:t>
            </a:r>
            <a:r>
              <a:rPr lang="en-US" altLang="zh-CN" dirty="0"/>
              <a:t>      </a:t>
            </a:r>
            <a:r>
              <a:rPr lang="zh-CN" altLang="en-US" dirty="0"/>
              <a:t>巨量终端接入、超低时延、高效连接、低成本、低功耗、超可靠、全地域覆盖。</a:t>
            </a:r>
            <a:endParaRPr lang="en-US" altLang="zh-CN" dirty="0"/>
          </a:p>
        </p:txBody>
      </p:sp>
      <p:sp>
        <p:nvSpPr>
          <p:cNvPr id="3" name="灯片编号占位符 2"/>
          <p:cNvSpPr>
            <a:spLocks noGrp="1"/>
          </p:cNvSpPr>
          <p:nvPr>
            <p:ph type="sldNum" sz="quarter" idx="12"/>
          </p:nvPr>
        </p:nvSpPr>
        <p:spPr/>
        <p:txBody>
          <a:bodyPr/>
          <a:lstStyle/>
          <a:p>
            <a:fld id="{0503CE10-F9D3-4072-A615-6A95AA0B7B65}" type="slidenum">
              <a:rPr lang="zh-CN" altLang="en-US" smtClean="0"/>
              <a:t>43</a:t>
            </a:fld>
            <a:endParaRPr lang="zh-CN" altLang="en-US" dirty="0"/>
          </a:p>
        </p:txBody>
      </p:sp>
      <p:sp>
        <p:nvSpPr>
          <p:cNvPr id="4" name="标题 3"/>
          <p:cNvSpPr>
            <a:spLocks noGrp="1"/>
          </p:cNvSpPr>
          <p:nvPr>
            <p:ph type="title"/>
          </p:nvPr>
        </p:nvSpPr>
        <p:spPr/>
        <p:txBody>
          <a:bodyPr/>
          <a:lstStyle/>
          <a:p>
            <a:r>
              <a:rPr lang="zh-CN" altLang="en-US" dirty="0"/>
              <a:t>第五代移动通信</a:t>
            </a:r>
            <a:r>
              <a:rPr lang="en-US" altLang="zh-CN" dirty="0"/>
              <a:t>		</a:t>
            </a:r>
            <a:endParaRPr lang="en-US" dirty="0"/>
          </a:p>
        </p:txBody>
      </p:sp>
      <p:pic>
        <p:nvPicPr>
          <p:cNvPr id="3074" name="Picture 2" descr="“5G 第五代通信”的图片搜索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3517" y="2700699"/>
            <a:ext cx="3721833" cy="2255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3707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关键技术</a:t>
            </a:r>
            <a:endParaRPr lang="en-US" altLang="zh-CN" dirty="0"/>
          </a:p>
          <a:p>
            <a:pPr lvl="1"/>
            <a:r>
              <a:rPr lang="zh-CN" altLang="en-US" dirty="0"/>
              <a:t>大规模多天线技术</a:t>
            </a:r>
            <a:endParaRPr lang="en-US" altLang="zh-CN" dirty="0"/>
          </a:p>
          <a:p>
            <a:pPr lvl="1"/>
            <a:r>
              <a:rPr lang="zh-CN" altLang="en-US" dirty="0"/>
              <a:t>高频段传输技术</a:t>
            </a:r>
            <a:endParaRPr lang="en-US" altLang="zh-CN" dirty="0"/>
          </a:p>
          <a:p>
            <a:pPr lvl="1"/>
            <a:r>
              <a:rPr lang="zh-CN" altLang="en-US" dirty="0"/>
              <a:t>密集网络接入技术</a:t>
            </a:r>
            <a:endParaRPr lang="en-US" altLang="zh-CN" dirty="0"/>
          </a:p>
          <a:p>
            <a:r>
              <a:rPr lang="zh-CN" altLang="en-US" dirty="0"/>
              <a:t>近期发展</a:t>
            </a:r>
            <a:endParaRPr lang="en-US" altLang="zh-CN" dirty="0"/>
          </a:p>
          <a:p>
            <a:pPr lvl="1"/>
            <a:r>
              <a:rPr lang="zh-CN" altLang="en-US" dirty="0"/>
              <a:t>从</a:t>
            </a:r>
            <a:r>
              <a:rPr lang="en-US" altLang="zh-CN" dirty="0"/>
              <a:t>2013</a:t>
            </a:r>
            <a:r>
              <a:rPr lang="zh-CN" altLang="en-US" dirty="0"/>
              <a:t>年开始，中兴、华为及三大运营商等机构都陆续投入</a:t>
            </a:r>
            <a:r>
              <a:rPr lang="en-US" altLang="zh-CN" dirty="0"/>
              <a:t>5G</a:t>
            </a:r>
            <a:r>
              <a:rPr lang="zh-CN" altLang="en-US" dirty="0"/>
              <a:t>的开发研究进程中。工信部表示，根据总体部署，我国</a:t>
            </a:r>
            <a:r>
              <a:rPr lang="en-US" altLang="zh-CN" dirty="0"/>
              <a:t>5G</a:t>
            </a:r>
            <a:r>
              <a:rPr lang="zh-CN" altLang="en-US" dirty="0"/>
              <a:t>基础研发试验将在</a:t>
            </a:r>
            <a:r>
              <a:rPr lang="en-US" altLang="zh-CN" dirty="0"/>
              <a:t>2016</a:t>
            </a:r>
            <a:r>
              <a:rPr lang="zh-CN" altLang="en-US" dirty="0"/>
              <a:t>到</a:t>
            </a:r>
            <a:r>
              <a:rPr lang="en-US" altLang="zh-CN" dirty="0"/>
              <a:t>2018</a:t>
            </a:r>
            <a:r>
              <a:rPr lang="zh-CN" altLang="en-US" dirty="0"/>
              <a:t>年进行，分为关键技术试验、技术方案验证和系统验证三个阶段进行。</a:t>
            </a:r>
          </a:p>
        </p:txBody>
      </p:sp>
      <p:sp>
        <p:nvSpPr>
          <p:cNvPr id="3" name="灯片编号占位符 2"/>
          <p:cNvSpPr>
            <a:spLocks noGrp="1"/>
          </p:cNvSpPr>
          <p:nvPr>
            <p:ph type="sldNum" sz="quarter" idx="12"/>
          </p:nvPr>
        </p:nvSpPr>
        <p:spPr/>
        <p:txBody>
          <a:bodyPr/>
          <a:lstStyle/>
          <a:p>
            <a:fld id="{0503CE10-F9D3-4072-A615-6A95AA0B7B65}" type="slidenum">
              <a:rPr lang="zh-CN" altLang="en-US" smtClean="0"/>
              <a:t>44</a:t>
            </a:fld>
            <a:endParaRPr lang="zh-CN" altLang="en-US" dirty="0"/>
          </a:p>
        </p:txBody>
      </p:sp>
      <p:sp>
        <p:nvSpPr>
          <p:cNvPr id="4" name="标题 3"/>
          <p:cNvSpPr>
            <a:spLocks noGrp="1"/>
          </p:cNvSpPr>
          <p:nvPr>
            <p:ph type="title"/>
          </p:nvPr>
        </p:nvSpPr>
        <p:spPr/>
        <p:txBody>
          <a:bodyPr/>
          <a:lstStyle/>
          <a:p>
            <a:r>
              <a:rPr lang="zh-CN" altLang="en-US" dirty="0"/>
              <a:t>第五代移动通信（续）</a:t>
            </a:r>
          </a:p>
        </p:txBody>
      </p:sp>
    </p:spTree>
    <p:extLst>
      <p:ext uri="{BB962C8B-B14F-4D97-AF65-F5344CB8AC3E}">
        <p14:creationId xmlns:p14="http://schemas.microsoft.com/office/powerpoint/2010/main" val="24636501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en-US" altLang="zh-CN" dirty="0">
                <a:solidFill>
                  <a:schemeClr val="tx1">
                    <a:lumMod val="95000"/>
                    <a:lumOff val="5000"/>
                  </a:schemeClr>
                </a:solidFill>
              </a:rPr>
              <a:t>5.1 </a:t>
            </a:r>
            <a:r>
              <a:rPr kumimoji="1" lang="zh-CN" altLang="en-US" dirty="0">
                <a:solidFill>
                  <a:schemeClr val="tx1">
                    <a:lumMod val="95000"/>
                    <a:lumOff val="5000"/>
                  </a:schemeClr>
                </a:solidFill>
              </a:rPr>
              <a:t>互联网</a:t>
            </a:r>
            <a:endParaRPr kumimoji="1" lang="en-US" altLang="zh-CN" dirty="0">
              <a:solidFill>
                <a:schemeClr val="tx1">
                  <a:lumMod val="95000"/>
                  <a:lumOff val="5000"/>
                </a:schemeClr>
              </a:solidFill>
            </a:endParaRPr>
          </a:p>
          <a:p>
            <a:pPr lvl="1"/>
            <a:endParaRPr kumimoji="1" lang="en-US" altLang="zh-CN" dirty="0"/>
          </a:p>
          <a:p>
            <a:r>
              <a:rPr kumimoji="1" lang="en-US" altLang="zh-CN" dirty="0"/>
              <a:t>5.2 </a:t>
            </a:r>
            <a:r>
              <a:rPr kumimoji="1" lang="zh-CN" altLang="en-US" dirty="0"/>
              <a:t>移动互联网</a:t>
            </a:r>
            <a:endParaRPr kumimoji="1" lang="en-US" altLang="zh-CN" dirty="0"/>
          </a:p>
          <a:p>
            <a:pPr marL="457200" lvl="1" indent="0">
              <a:buNone/>
            </a:pPr>
            <a:endParaRPr kumimoji="1" lang="en-US" altLang="zh-CN" dirty="0"/>
          </a:p>
          <a:p>
            <a:r>
              <a:rPr kumimoji="1" lang="en-US" altLang="zh-CN" sz="2800" dirty="0">
                <a:solidFill>
                  <a:srgbClr val="BB0000"/>
                </a:solidFill>
              </a:rPr>
              <a:t>5.3 </a:t>
            </a:r>
            <a:r>
              <a:rPr kumimoji="1" lang="zh-CN" altLang="en-US" sz="2800" dirty="0">
                <a:solidFill>
                  <a:srgbClr val="BB0000"/>
                </a:solidFill>
              </a:rPr>
              <a:t>总结</a:t>
            </a:r>
          </a:p>
          <a:p>
            <a:endParaRPr kumimoji="1" lang="zh-CN" altLang="en-US" dirty="0"/>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45</a:t>
            </a:fld>
            <a:endParaRPr lang="zh-CN" altLang="en-US" dirty="0"/>
          </a:p>
        </p:txBody>
      </p:sp>
      <p:sp>
        <p:nvSpPr>
          <p:cNvPr id="4" name="标题 3"/>
          <p:cNvSpPr>
            <a:spLocks noGrp="1"/>
          </p:cNvSpPr>
          <p:nvPr>
            <p:ph type="title"/>
          </p:nvPr>
        </p:nvSpPr>
        <p:spPr/>
        <p:txBody>
          <a:bodyPr/>
          <a:lstStyle/>
          <a:p>
            <a:r>
              <a:rPr kumimoji="1" lang="zh-CN" altLang="en-US" dirty="0"/>
              <a:t>本章内容</a:t>
            </a:r>
          </a:p>
        </p:txBody>
      </p:sp>
    </p:spTree>
    <p:extLst>
      <p:ext uri="{BB962C8B-B14F-4D97-AF65-F5344CB8AC3E}">
        <p14:creationId xmlns:p14="http://schemas.microsoft.com/office/powerpoint/2010/main" val="22002744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互联网（移动互联网）是物联网的基础，其原因在于随着网络技术的发展，互联网（移动互联网）形成了一个覆盖全球的、高速的、稳定的信息高速公路。在此基础上，海量的感知数据才能被有效地收集和利用，智能的决策才能及时地反馈到广袤的物理世界中。</a:t>
            </a:r>
            <a:endParaRPr lang="en-US" dirty="0"/>
          </a:p>
          <a:p>
            <a:r>
              <a:rPr lang="zh-CN" altLang="en-US" dirty="0"/>
              <a:t>互联网与移动互联网不仅是物联网中物物互联的基础，也是整个社会信息交流的基础设施。互联网与移动互联网本身包含了宏大的技术体系和大量不断发展的技术。</a:t>
            </a:r>
            <a:endParaRPr kumimoji="1" lang="zh-CN" altLang="en-US" dirty="0"/>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46</a:t>
            </a:fld>
            <a:endParaRPr lang="zh-CN" altLang="en-US" dirty="0"/>
          </a:p>
        </p:txBody>
      </p:sp>
      <p:sp>
        <p:nvSpPr>
          <p:cNvPr id="4" name="标题 3"/>
          <p:cNvSpPr>
            <a:spLocks noGrp="1"/>
          </p:cNvSpPr>
          <p:nvPr>
            <p:ph type="title"/>
          </p:nvPr>
        </p:nvSpPr>
        <p:spPr/>
        <p:txBody>
          <a:bodyPr/>
          <a:lstStyle/>
          <a:p>
            <a:r>
              <a:rPr kumimoji="1" lang="zh-CN" altLang="en-US" dirty="0"/>
              <a:t>总结</a:t>
            </a:r>
          </a:p>
        </p:txBody>
      </p:sp>
    </p:spTree>
    <p:extLst>
      <p:ext uri="{BB962C8B-B14F-4D97-AF65-F5344CB8AC3E}">
        <p14:creationId xmlns:p14="http://schemas.microsoft.com/office/powerpoint/2010/main" val="909681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pPr marL="0" indent="0">
              <a:buNone/>
            </a:pPr>
            <a:r>
              <a:rPr lang="zh-CN" altLang="en-US" dirty="0">
                <a:solidFill>
                  <a:srgbClr val="C00000"/>
                </a:solidFill>
                <a:latin typeface="微软雅黑"/>
                <a:ea typeface="微软雅黑"/>
                <a:cs typeface="微软雅黑"/>
              </a:rPr>
              <a:t>内容回顾</a:t>
            </a:r>
            <a:endParaRPr lang="en-US" altLang="zh-CN" dirty="0">
              <a:solidFill>
                <a:srgbClr val="C00000"/>
              </a:solidFill>
              <a:latin typeface="微软雅黑"/>
              <a:ea typeface="微软雅黑"/>
              <a:cs typeface="微软雅黑"/>
            </a:endParaRPr>
          </a:p>
          <a:p>
            <a:r>
              <a:rPr lang="zh-CN" altLang="en-US" dirty="0">
                <a:latin typeface="微软雅黑"/>
                <a:ea typeface="微软雅黑"/>
                <a:cs typeface="微软雅黑"/>
              </a:rPr>
              <a:t>本章介绍了互联网与移动互联网的发展，重点介绍了我国使用的第三代移动通信技术和标准，并讨论了互联网与移动互联网对物联网的意义。</a:t>
            </a:r>
            <a:endParaRPr lang="en-US" altLang="zh-CN" dirty="0">
              <a:latin typeface="微软雅黑"/>
              <a:ea typeface="微软雅黑"/>
              <a:cs typeface="微软雅黑"/>
            </a:endParaRPr>
          </a:p>
          <a:p>
            <a:pPr lvl="1"/>
            <a:endParaRPr lang="en-US" altLang="zh-CN" dirty="0">
              <a:latin typeface="微软雅黑"/>
              <a:ea typeface="微软雅黑"/>
              <a:cs typeface="微软雅黑"/>
            </a:endParaRPr>
          </a:p>
          <a:p>
            <a:pPr marL="0" indent="0">
              <a:buNone/>
            </a:pPr>
            <a:r>
              <a:rPr lang="zh-CN" altLang="en-US" dirty="0">
                <a:solidFill>
                  <a:srgbClr val="C00000"/>
                </a:solidFill>
                <a:latin typeface="微软雅黑"/>
                <a:ea typeface="微软雅黑"/>
                <a:cs typeface="微软雅黑"/>
              </a:rPr>
              <a:t>重点掌握</a:t>
            </a:r>
            <a:endParaRPr lang="en-US" altLang="zh-CN" dirty="0">
              <a:solidFill>
                <a:srgbClr val="C00000"/>
              </a:solidFill>
              <a:latin typeface="微软雅黑"/>
              <a:ea typeface="微软雅黑"/>
              <a:cs typeface="微软雅黑"/>
            </a:endParaRPr>
          </a:p>
          <a:p>
            <a:pPr>
              <a:buFont typeface="Arial" charset="0"/>
              <a:buChar char="•"/>
            </a:pPr>
            <a:r>
              <a:rPr lang="zh-CN" altLang="en-US" dirty="0">
                <a:latin typeface="微软雅黑"/>
                <a:ea typeface="微软雅黑"/>
                <a:cs typeface="微软雅黑"/>
              </a:rPr>
              <a:t>了解移动互联网的发展历程。</a:t>
            </a:r>
            <a:endParaRPr lang="en-US" altLang="zh-CN" dirty="0">
              <a:latin typeface="微软雅黑"/>
              <a:ea typeface="微软雅黑"/>
              <a:cs typeface="微软雅黑"/>
            </a:endParaRPr>
          </a:p>
          <a:p>
            <a:pPr>
              <a:buFont typeface="Arial" charset="0"/>
              <a:buChar char="•"/>
            </a:pPr>
            <a:r>
              <a:rPr lang="zh-CN" altLang="en-US" dirty="0">
                <a:latin typeface="微软雅黑"/>
                <a:ea typeface="微软雅黑"/>
                <a:cs typeface="微软雅黑"/>
              </a:rPr>
              <a:t>了解</a:t>
            </a:r>
            <a:r>
              <a:rPr lang="zh-CN" altLang="en-US">
                <a:latin typeface="微软雅黑"/>
                <a:ea typeface="微软雅黑"/>
                <a:cs typeface="微软雅黑"/>
              </a:rPr>
              <a:t>不同移动通信技术标准的特点以及区别</a:t>
            </a:r>
            <a:r>
              <a:rPr lang="zh-CN" altLang="en-US" dirty="0">
                <a:latin typeface="微软雅黑"/>
                <a:ea typeface="微软雅黑"/>
                <a:cs typeface="微软雅黑"/>
              </a:rPr>
              <a:t>。</a:t>
            </a:r>
            <a:endParaRPr lang="en-US" altLang="zh-CN" dirty="0">
              <a:latin typeface="微软雅黑"/>
              <a:ea typeface="微软雅黑"/>
              <a:cs typeface="微软雅黑"/>
            </a:endParaRPr>
          </a:p>
          <a:p>
            <a:pPr>
              <a:buFont typeface="Arial" charset="0"/>
              <a:buChar char="•"/>
            </a:pPr>
            <a:r>
              <a:rPr lang="zh-CN" altLang="en-US" dirty="0">
                <a:latin typeface="微软雅黑"/>
                <a:ea typeface="微软雅黑"/>
                <a:cs typeface="微软雅黑"/>
              </a:rPr>
              <a:t>讨论</a:t>
            </a:r>
            <a:r>
              <a:rPr lang="en-US" altLang="zh-CN" dirty="0">
                <a:latin typeface="微软雅黑"/>
                <a:ea typeface="微软雅黑"/>
                <a:cs typeface="微软雅黑"/>
              </a:rPr>
              <a:t>5G</a:t>
            </a:r>
            <a:r>
              <a:rPr lang="zh-CN" altLang="en-US" dirty="0">
                <a:latin typeface="微软雅黑"/>
                <a:ea typeface="微软雅黑"/>
                <a:cs typeface="微软雅黑"/>
              </a:rPr>
              <a:t>的发展方向。</a:t>
            </a:r>
            <a:endParaRPr lang="en-US" altLang="zh-CN" dirty="0">
              <a:latin typeface="微软雅黑"/>
              <a:ea typeface="微软雅黑"/>
              <a:cs typeface="微软雅黑"/>
            </a:endParaRPr>
          </a:p>
          <a:p>
            <a:endParaRPr kumimoji="1" lang="zh-CN" altLang="en-US"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47</a:t>
            </a:fld>
            <a:endParaRPr lang="zh-CN" altLang="en-US" dirty="0"/>
          </a:p>
        </p:txBody>
      </p:sp>
      <p:sp>
        <p:nvSpPr>
          <p:cNvPr id="4" name="标题 3"/>
          <p:cNvSpPr>
            <a:spLocks noGrp="1"/>
          </p:cNvSpPr>
          <p:nvPr>
            <p:ph type="title"/>
          </p:nvPr>
        </p:nvSpPr>
        <p:spPr/>
        <p:txBody>
          <a:bodyPr/>
          <a:lstStyle/>
          <a:p>
            <a:r>
              <a:rPr kumimoji="1" lang="zh-CN" altLang="en-US" dirty="0"/>
              <a:t>本章小结</a:t>
            </a:r>
          </a:p>
        </p:txBody>
      </p:sp>
    </p:spTree>
    <p:extLst>
      <p:ext uri="{BB962C8B-B14F-4D97-AF65-F5344CB8AC3E}">
        <p14:creationId xmlns:p14="http://schemas.microsoft.com/office/powerpoint/2010/main" val="175400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en-US" dirty="0"/>
          </a:p>
        </p:txBody>
      </p:sp>
      <p:sp>
        <p:nvSpPr>
          <p:cNvPr id="3" name="灯片编号占位符 2"/>
          <p:cNvSpPr>
            <a:spLocks noGrp="1"/>
          </p:cNvSpPr>
          <p:nvPr>
            <p:ph type="sldNum" sz="quarter" idx="12"/>
          </p:nvPr>
        </p:nvSpPr>
        <p:spPr/>
        <p:txBody>
          <a:bodyPr/>
          <a:lstStyle/>
          <a:p>
            <a:fld id="{0503CE10-F9D3-4072-A615-6A95AA0B7B65}" type="slidenum">
              <a:rPr lang="zh-CN" altLang="en-US" smtClean="0"/>
              <a:t>5</a:t>
            </a:fld>
            <a:endParaRPr lang="zh-CN" altLang="en-US" dirty="0"/>
          </a:p>
        </p:txBody>
      </p:sp>
      <p:sp>
        <p:nvSpPr>
          <p:cNvPr id="4" name="标题 3"/>
          <p:cNvSpPr>
            <a:spLocks noGrp="1"/>
          </p:cNvSpPr>
          <p:nvPr>
            <p:ph type="title"/>
          </p:nvPr>
        </p:nvSpPr>
        <p:spPr/>
        <p:txBody>
          <a:bodyPr/>
          <a:lstStyle/>
          <a:p>
            <a:r>
              <a:rPr lang="en-US" dirty="0"/>
              <a:t>TCP/IP</a:t>
            </a:r>
          </a:p>
        </p:txBody>
      </p:sp>
      <p:pic>
        <p:nvPicPr>
          <p:cNvPr id="2050" name="Picture 2" descr="http://www.billslater.com/internet/how_tcp-ip_works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7" y="1760968"/>
            <a:ext cx="8391525" cy="496050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039292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终端通过不同的互联网服务商（</a:t>
            </a:r>
            <a:r>
              <a:rPr lang="en-US" dirty="0"/>
              <a:t>Internet Service Provider</a:t>
            </a:r>
            <a:r>
              <a:rPr lang="zh-CN" altLang="en-US" dirty="0"/>
              <a:t>，</a:t>
            </a:r>
            <a:r>
              <a:rPr lang="en-US" dirty="0"/>
              <a:t>ISP</a:t>
            </a:r>
            <a:r>
              <a:rPr lang="zh-CN" altLang="en-US" dirty="0"/>
              <a:t>）进行互联网访问。</a:t>
            </a:r>
            <a:endParaRPr lang="en-US" altLang="zh-CN" dirty="0"/>
          </a:p>
          <a:p>
            <a:r>
              <a:rPr lang="zh-CN" altLang="en-US" dirty="0"/>
              <a:t>覆盖我国全国的</a:t>
            </a:r>
            <a:r>
              <a:rPr lang="en-US" dirty="0"/>
              <a:t>ISP</a:t>
            </a:r>
            <a:r>
              <a:rPr lang="zh-CN" altLang="en-US" dirty="0"/>
              <a:t>有中国电信、中国联通、中国移动，部分区域覆盖的</a:t>
            </a:r>
            <a:r>
              <a:rPr lang="en-US" dirty="0"/>
              <a:t>ISP</a:t>
            </a:r>
            <a:r>
              <a:rPr lang="zh-CN" altLang="en-US" dirty="0"/>
              <a:t>有北京歌华有线宽带、方正宽带、电信通等。</a:t>
            </a:r>
            <a:endParaRPr lang="en-US" altLang="zh-CN" dirty="0"/>
          </a:p>
          <a:p>
            <a:r>
              <a:rPr lang="zh-CN" altLang="en-US" dirty="0"/>
              <a:t>为了使世界范围内通过不同</a:t>
            </a:r>
            <a:r>
              <a:rPr lang="en-US" dirty="0"/>
              <a:t>ISP</a:t>
            </a:r>
            <a:r>
              <a:rPr lang="zh-CN" altLang="en-US" dirty="0"/>
              <a:t>接入互联网的终端可以相互访问，</a:t>
            </a:r>
            <a:r>
              <a:rPr lang="zh-CN" altLang="en-US" u="sng" dirty="0"/>
              <a:t>较低层级的区域</a:t>
            </a:r>
            <a:r>
              <a:rPr lang="en-US" u="sng" dirty="0"/>
              <a:t>ISP</a:t>
            </a:r>
            <a:r>
              <a:rPr lang="zh-CN" altLang="en-US" u="sng" dirty="0"/>
              <a:t>通过较高层级国家或国际</a:t>
            </a:r>
            <a:r>
              <a:rPr lang="en-US" u="sng" dirty="0"/>
              <a:t>ISP</a:t>
            </a:r>
            <a:r>
              <a:rPr lang="zh-CN" altLang="en-US" u="sng" dirty="0"/>
              <a:t>相连接</a:t>
            </a:r>
            <a:r>
              <a:rPr lang="zh-CN" altLang="en-US" dirty="0"/>
              <a:t>。</a:t>
            </a:r>
            <a:endParaRPr lang="en-US" altLang="zh-CN" dirty="0"/>
          </a:p>
          <a:p>
            <a:r>
              <a:rPr lang="zh-CN" altLang="en-US" dirty="0"/>
              <a:t>为保证服务质量，高层级的</a:t>
            </a:r>
            <a:r>
              <a:rPr lang="en-US" dirty="0"/>
              <a:t>ISP</a:t>
            </a:r>
            <a:r>
              <a:rPr lang="zh-CN" altLang="en-US" dirty="0"/>
              <a:t>使用数据包交换响应速度和传输速率更快的数据交换设备和通信链路。</a:t>
            </a:r>
            <a:endParaRPr lang="en-US" dirty="0"/>
          </a:p>
        </p:txBody>
      </p:sp>
      <p:sp>
        <p:nvSpPr>
          <p:cNvPr id="3" name="灯片编号占位符 2"/>
          <p:cNvSpPr>
            <a:spLocks noGrp="1"/>
          </p:cNvSpPr>
          <p:nvPr>
            <p:ph type="sldNum" sz="quarter" idx="12"/>
          </p:nvPr>
        </p:nvSpPr>
        <p:spPr/>
        <p:txBody>
          <a:bodyPr/>
          <a:lstStyle/>
          <a:p>
            <a:fld id="{0503CE10-F9D3-4072-A615-6A95AA0B7B65}" type="slidenum">
              <a:rPr lang="zh-CN" altLang="en-US" smtClean="0"/>
              <a:t>6</a:t>
            </a:fld>
            <a:endParaRPr lang="zh-CN" altLang="en-US" dirty="0"/>
          </a:p>
        </p:txBody>
      </p:sp>
      <p:sp>
        <p:nvSpPr>
          <p:cNvPr id="4" name="标题 3"/>
          <p:cNvSpPr>
            <a:spLocks noGrp="1"/>
          </p:cNvSpPr>
          <p:nvPr>
            <p:ph type="title"/>
          </p:nvPr>
        </p:nvSpPr>
        <p:spPr/>
        <p:txBody>
          <a:bodyPr/>
          <a:lstStyle/>
          <a:p>
            <a:r>
              <a:rPr lang="zh-CN" altLang="en-US" dirty="0"/>
              <a:t>访问互联网的方式</a:t>
            </a:r>
            <a:endParaRPr lang="en-US" dirty="0"/>
          </a:p>
        </p:txBody>
      </p:sp>
    </p:spTree>
    <p:extLst>
      <p:ext uri="{BB962C8B-B14F-4D97-AF65-F5344CB8AC3E}">
        <p14:creationId xmlns:p14="http://schemas.microsoft.com/office/powerpoint/2010/main" val="454670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ww.futurenet-bd.com/internetservice_files/services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9000" y="2571750"/>
            <a:ext cx="3810000" cy="28575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内容占位符 1"/>
          <p:cNvSpPr>
            <a:spLocks noGrp="1"/>
          </p:cNvSpPr>
          <p:nvPr>
            <p:ph idx="1"/>
          </p:nvPr>
        </p:nvSpPr>
        <p:spPr>
          <a:xfrm>
            <a:off x="628650" y="1825625"/>
            <a:ext cx="5795433" cy="4351338"/>
          </a:xfrm>
        </p:spPr>
        <p:txBody>
          <a:bodyPr/>
          <a:lstStyle/>
          <a:p>
            <a:r>
              <a:rPr lang="zh-CN" altLang="en-US" dirty="0"/>
              <a:t>各行各业都在充分利用互联网提供服务</a:t>
            </a:r>
            <a:endParaRPr lang="en-US" altLang="zh-CN" dirty="0"/>
          </a:p>
          <a:p>
            <a:pPr lvl="1"/>
            <a:r>
              <a:rPr lang="zh-CN" altLang="en-US" dirty="0"/>
              <a:t>网页</a:t>
            </a:r>
            <a:r>
              <a:rPr lang="en-US" dirty="0"/>
              <a:t>Web</a:t>
            </a:r>
            <a:r>
              <a:rPr lang="zh-CN" altLang="en-US" dirty="0"/>
              <a:t>、电子邮件、网络电话、社交网络、云计算、移动支付、可穿戴计算等。</a:t>
            </a:r>
            <a:endParaRPr lang="en-US" altLang="zh-CN" dirty="0"/>
          </a:p>
          <a:p>
            <a:r>
              <a:rPr lang="zh-CN" altLang="en-US" dirty="0"/>
              <a:t>每种访问互联网的终端会提供应用编程接口（</a:t>
            </a:r>
            <a:r>
              <a:rPr lang="en-US" dirty="0"/>
              <a:t>API</a:t>
            </a:r>
            <a:r>
              <a:rPr lang="zh-CN" altLang="en-US" dirty="0"/>
              <a:t>）。</a:t>
            </a:r>
            <a:endParaRPr lang="en-US" altLang="zh-CN" dirty="0"/>
          </a:p>
          <a:p>
            <a:r>
              <a:rPr lang="zh-CN" altLang="en-US" dirty="0"/>
              <a:t>通过</a:t>
            </a:r>
            <a:r>
              <a:rPr lang="en-US" dirty="0"/>
              <a:t>API</a:t>
            </a:r>
            <a:r>
              <a:rPr lang="zh-CN" altLang="en-US" dirty="0"/>
              <a:t>，应用可以请求向其他终端上的指定软件传输数据。例如，</a:t>
            </a:r>
            <a:r>
              <a:rPr lang="en-US" dirty="0"/>
              <a:t>C</a:t>
            </a:r>
            <a:r>
              <a:rPr lang="zh-CN" altLang="en-US" dirty="0"/>
              <a:t>、</a:t>
            </a:r>
            <a:r>
              <a:rPr lang="en-US" dirty="0"/>
              <a:t>C++</a:t>
            </a:r>
            <a:r>
              <a:rPr lang="zh-CN" altLang="en-US" dirty="0"/>
              <a:t>、</a:t>
            </a:r>
            <a:r>
              <a:rPr lang="en-US" dirty="0"/>
              <a:t>Java</a:t>
            </a:r>
            <a:r>
              <a:rPr lang="zh-CN" altLang="en-US" dirty="0"/>
              <a:t>都通过套接字（</a:t>
            </a:r>
            <a:r>
              <a:rPr lang="en-US" dirty="0"/>
              <a:t>Socket</a:t>
            </a:r>
            <a:r>
              <a:rPr lang="zh-CN" altLang="en-US" dirty="0"/>
              <a:t>）接口提供建立</a:t>
            </a:r>
            <a:r>
              <a:rPr lang="en-US" dirty="0"/>
              <a:t>TCP</a:t>
            </a:r>
            <a:r>
              <a:rPr lang="zh-CN" altLang="en-US" dirty="0"/>
              <a:t>连接和传输的</a:t>
            </a:r>
            <a:r>
              <a:rPr lang="en-US" dirty="0"/>
              <a:t>API</a:t>
            </a:r>
            <a:r>
              <a:rPr lang="zh-CN" altLang="en-US" dirty="0"/>
              <a:t>。</a:t>
            </a:r>
            <a:endParaRPr lang="en-US" dirty="0"/>
          </a:p>
        </p:txBody>
      </p:sp>
      <p:sp>
        <p:nvSpPr>
          <p:cNvPr id="3" name="灯片编号占位符 2"/>
          <p:cNvSpPr>
            <a:spLocks noGrp="1"/>
          </p:cNvSpPr>
          <p:nvPr>
            <p:ph type="sldNum" sz="quarter" idx="12"/>
          </p:nvPr>
        </p:nvSpPr>
        <p:spPr/>
        <p:txBody>
          <a:bodyPr/>
          <a:lstStyle/>
          <a:p>
            <a:fld id="{0503CE10-F9D3-4072-A615-6A95AA0B7B65}" type="slidenum">
              <a:rPr lang="zh-CN" altLang="en-US" smtClean="0"/>
              <a:t>7</a:t>
            </a:fld>
            <a:endParaRPr lang="zh-CN" altLang="en-US" dirty="0"/>
          </a:p>
        </p:txBody>
      </p:sp>
      <p:sp>
        <p:nvSpPr>
          <p:cNvPr id="4" name="标题 3"/>
          <p:cNvSpPr>
            <a:spLocks noGrp="1"/>
          </p:cNvSpPr>
          <p:nvPr>
            <p:ph type="title"/>
          </p:nvPr>
        </p:nvSpPr>
        <p:spPr/>
        <p:txBody>
          <a:bodyPr/>
          <a:lstStyle/>
          <a:p>
            <a:r>
              <a:rPr lang="zh-CN" altLang="en-US" dirty="0"/>
              <a:t>互联网服务</a:t>
            </a:r>
            <a:endParaRPr lang="en-US" dirty="0"/>
          </a:p>
        </p:txBody>
      </p:sp>
    </p:spTree>
    <p:extLst>
      <p:ext uri="{BB962C8B-B14F-4D97-AF65-F5344CB8AC3E}">
        <p14:creationId xmlns:p14="http://schemas.microsoft.com/office/powerpoint/2010/main" val="576179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dirty="0"/>
              <a:t>20</a:t>
            </a:r>
            <a:r>
              <a:rPr lang="zh-CN" altLang="en-US" dirty="0"/>
              <a:t>世纪</a:t>
            </a:r>
            <a:r>
              <a:rPr lang="en-US" dirty="0"/>
              <a:t>60</a:t>
            </a:r>
            <a:r>
              <a:rPr lang="zh-CN" altLang="en-US" dirty="0"/>
              <a:t>年代到</a:t>
            </a:r>
            <a:r>
              <a:rPr lang="en-US" dirty="0"/>
              <a:t>70</a:t>
            </a:r>
            <a:r>
              <a:rPr lang="zh-CN" altLang="en-US" dirty="0"/>
              <a:t>年代：</a:t>
            </a:r>
            <a:r>
              <a:rPr lang="zh-CN" altLang="en-US" dirty="0">
                <a:solidFill>
                  <a:srgbClr val="C00000"/>
                </a:solidFill>
              </a:rPr>
              <a:t>数据交换策略的演化</a:t>
            </a:r>
            <a:endParaRPr lang="en-US" dirty="0">
              <a:solidFill>
                <a:srgbClr val="C00000"/>
              </a:solidFill>
            </a:endParaRPr>
          </a:p>
          <a:p>
            <a:r>
              <a:rPr lang="zh-CN" altLang="en-US" dirty="0"/>
              <a:t>与位置和数目相对固定的电话网络用户不同，网络终端间的数据流是突发性的，访问网络的终端数目和位置都是不断变化的，基于电路交换的数据交换策略并不适用。</a:t>
            </a:r>
            <a:endParaRPr lang="en-US" altLang="zh-CN" dirty="0"/>
          </a:p>
          <a:p>
            <a:r>
              <a:rPr lang="zh-CN" altLang="en-US" dirty="0"/>
              <a:t>阿帕网（</a:t>
            </a:r>
            <a:r>
              <a:rPr lang="en-US" dirty="0"/>
              <a:t>ARPANET</a:t>
            </a:r>
            <a:r>
              <a:rPr lang="zh-CN" altLang="en-US" dirty="0"/>
              <a:t>）是世界上第一个基于数据交换策略网络系统，也是当今互联网的鼻祖。到</a:t>
            </a:r>
            <a:r>
              <a:rPr lang="en-US" dirty="0"/>
              <a:t>1972</a:t>
            </a:r>
            <a:r>
              <a:rPr lang="zh-CN" altLang="en-US" dirty="0"/>
              <a:t>年，约有</a:t>
            </a:r>
            <a:r>
              <a:rPr lang="en-US" dirty="0"/>
              <a:t>15</a:t>
            </a:r>
            <a:r>
              <a:rPr lang="zh-CN" altLang="en-US" dirty="0"/>
              <a:t>台终端节点连入</a:t>
            </a:r>
            <a:r>
              <a:rPr lang="en-US" dirty="0"/>
              <a:t>ARPANET</a:t>
            </a:r>
            <a:r>
              <a:rPr lang="zh-CN" altLang="en-US" dirty="0"/>
              <a:t>。</a:t>
            </a:r>
            <a:endParaRPr lang="en-US" altLang="zh-CN" dirty="0"/>
          </a:p>
          <a:p>
            <a:r>
              <a:rPr lang="zh-CN" altLang="en-US" dirty="0"/>
              <a:t>同年，第一个端到端网络控制协议（</a:t>
            </a:r>
            <a:r>
              <a:rPr lang="en-US" dirty="0"/>
              <a:t>NCP</a:t>
            </a:r>
            <a:r>
              <a:rPr lang="zh-CN" altLang="en-US" dirty="0"/>
              <a:t>）问世。根据</a:t>
            </a:r>
            <a:r>
              <a:rPr lang="en-US" dirty="0"/>
              <a:t>NCP</a:t>
            </a:r>
            <a:r>
              <a:rPr lang="zh-CN" altLang="en-US" dirty="0"/>
              <a:t>，</a:t>
            </a:r>
            <a:r>
              <a:rPr lang="en-US" dirty="0"/>
              <a:t>Ray Tomlinson</a:t>
            </a:r>
            <a:r>
              <a:rPr lang="zh-CN" altLang="en-US" dirty="0"/>
              <a:t>编写了第一个电子邮件程序。</a:t>
            </a:r>
            <a:endParaRPr lang="en-US" dirty="0"/>
          </a:p>
          <a:p>
            <a:endParaRPr lang="en-US" dirty="0"/>
          </a:p>
        </p:txBody>
      </p:sp>
      <p:sp>
        <p:nvSpPr>
          <p:cNvPr id="3" name="灯片编号占位符 2"/>
          <p:cNvSpPr>
            <a:spLocks noGrp="1"/>
          </p:cNvSpPr>
          <p:nvPr>
            <p:ph type="sldNum" sz="quarter" idx="12"/>
          </p:nvPr>
        </p:nvSpPr>
        <p:spPr/>
        <p:txBody>
          <a:bodyPr/>
          <a:lstStyle/>
          <a:p>
            <a:fld id="{0503CE10-F9D3-4072-A615-6A95AA0B7B65}" type="slidenum">
              <a:rPr lang="zh-CN" altLang="en-US" smtClean="0"/>
              <a:t>8</a:t>
            </a:fld>
            <a:endParaRPr lang="zh-CN" altLang="en-US" dirty="0"/>
          </a:p>
        </p:txBody>
      </p:sp>
      <p:sp>
        <p:nvSpPr>
          <p:cNvPr id="4" name="标题 3"/>
          <p:cNvSpPr>
            <a:spLocks noGrp="1"/>
          </p:cNvSpPr>
          <p:nvPr>
            <p:ph type="title"/>
          </p:nvPr>
        </p:nvSpPr>
        <p:spPr/>
        <p:txBody>
          <a:bodyPr/>
          <a:lstStyle/>
          <a:p>
            <a:r>
              <a:rPr lang="zh-CN" altLang="en-US" dirty="0"/>
              <a:t>互联网的发展历程</a:t>
            </a:r>
            <a:endParaRPr lang="en-US" dirty="0"/>
          </a:p>
        </p:txBody>
      </p:sp>
    </p:spTree>
    <p:extLst>
      <p:ext uri="{BB962C8B-B14F-4D97-AF65-F5344CB8AC3E}">
        <p14:creationId xmlns:p14="http://schemas.microsoft.com/office/powerpoint/2010/main" val="2704744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dirty="0"/>
              <a:t>20</a:t>
            </a:r>
            <a:r>
              <a:rPr lang="zh-CN" altLang="en-US" dirty="0"/>
              <a:t>世纪</a:t>
            </a:r>
            <a:r>
              <a:rPr lang="en-US" dirty="0"/>
              <a:t>70</a:t>
            </a:r>
            <a:r>
              <a:rPr lang="zh-CN" altLang="en-US" dirty="0"/>
              <a:t>年代到</a:t>
            </a:r>
            <a:r>
              <a:rPr lang="en-US" dirty="0"/>
              <a:t>80</a:t>
            </a:r>
            <a:r>
              <a:rPr lang="zh-CN" altLang="en-US" dirty="0"/>
              <a:t>年代：</a:t>
            </a:r>
            <a:r>
              <a:rPr lang="zh-CN" altLang="en-US" dirty="0">
                <a:solidFill>
                  <a:srgbClr val="C00000"/>
                </a:solidFill>
              </a:rPr>
              <a:t>私有网络和互联技术的变革</a:t>
            </a:r>
            <a:endParaRPr lang="en-US" dirty="0">
              <a:solidFill>
                <a:srgbClr val="C00000"/>
              </a:solidFill>
            </a:endParaRPr>
          </a:p>
          <a:p>
            <a:r>
              <a:rPr lang="zh-CN" altLang="en-US" dirty="0"/>
              <a:t>很多类似</a:t>
            </a:r>
            <a:r>
              <a:rPr lang="en-US" dirty="0"/>
              <a:t>ARPANET</a:t>
            </a:r>
            <a:r>
              <a:rPr lang="zh-CN" altLang="en-US" dirty="0"/>
              <a:t>的私有网络陆续出现，但是这些私有网络之间并没有相互连通。</a:t>
            </a:r>
            <a:endParaRPr lang="en-US" altLang="zh-CN" dirty="0"/>
          </a:p>
          <a:p>
            <a:r>
              <a:rPr lang="en-US" dirty="0"/>
              <a:t>1974</a:t>
            </a:r>
            <a:r>
              <a:rPr lang="zh-CN" altLang="en-US" dirty="0"/>
              <a:t>年，在美国国防高级研究计划局（</a:t>
            </a:r>
            <a:r>
              <a:rPr lang="en-US" dirty="0"/>
              <a:t>DARPA</a:t>
            </a:r>
            <a:r>
              <a:rPr lang="zh-CN" altLang="en-US" dirty="0"/>
              <a:t>）项目的资助下，</a:t>
            </a:r>
            <a:r>
              <a:rPr lang="en-US" dirty="0"/>
              <a:t>Vinton Cerf</a:t>
            </a:r>
            <a:r>
              <a:rPr lang="zh-CN" altLang="en-US" dirty="0"/>
              <a:t>等人提出了</a:t>
            </a:r>
            <a:r>
              <a:rPr lang="en-US" dirty="0"/>
              <a:t>TCP/IP</a:t>
            </a:r>
            <a:r>
              <a:rPr lang="zh-CN" altLang="en-US" dirty="0"/>
              <a:t>的原型，正式建立了互联网，为互联网的广泛应用奠定了基础。</a:t>
            </a:r>
            <a:endParaRPr lang="en-US" dirty="0"/>
          </a:p>
          <a:p>
            <a:endParaRPr lang="en-US" dirty="0"/>
          </a:p>
        </p:txBody>
      </p:sp>
      <p:sp>
        <p:nvSpPr>
          <p:cNvPr id="3" name="灯片编号占位符 2"/>
          <p:cNvSpPr>
            <a:spLocks noGrp="1"/>
          </p:cNvSpPr>
          <p:nvPr>
            <p:ph type="sldNum" sz="quarter" idx="12"/>
          </p:nvPr>
        </p:nvSpPr>
        <p:spPr/>
        <p:txBody>
          <a:bodyPr/>
          <a:lstStyle/>
          <a:p>
            <a:fld id="{0503CE10-F9D3-4072-A615-6A95AA0B7B65}" type="slidenum">
              <a:rPr lang="zh-CN" altLang="en-US" smtClean="0"/>
              <a:t>9</a:t>
            </a:fld>
            <a:endParaRPr lang="zh-CN" altLang="en-US" dirty="0"/>
          </a:p>
        </p:txBody>
      </p:sp>
      <p:sp>
        <p:nvSpPr>
          <p:cNvPr id="4" name="标题 3"/>
          <p:cNvSpPr>
            <a:spLocks noGrp="1"/>
          </p:cNvSpPr>
          <p:nvPr>
            <p:ph type="title"/>
          </p:nvPr>
        </p:nvSpPr>
        <p:spPr/>
        <p:txBody>
          <a:bodyPr/>
          <a:lstStyle/>
          <a:p>
            <a:r>
              <a:rPr lang="zh-CN" altLang="en-US" dirty="0"/>
              <a:t>互联网的发展历程（续）</a:t>
            </a:r>
            <a:endParaRPr lang="en-US" dirty="0"/>
          </a:p>
        </p:txBody>
      </p:sp>
      <p:pic>
        <p:nvPicPr>
          <p:cNvPr id="1026" name="Picture 2" descr="“TCP/IP”的图片搜索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0220" y="4273062"/>
            <a:ext cx="2186626" cy="2204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129489"/>
      </p:ext>
    </p:extLst>
  </p:cSld>
  <p:clrMapOvr>
    <a:masterClrMapping/>
  </p:clrMapOvr>
</p:sld>
</file>

<file path=ppt/theme/theme1.xml><?xml version="1.0" encoding="utf-8"?>
<a:theme xmlns:a="http://schemas.openxmlformats.org/drawingml/2006/main" name="主题2">
  <a:themeElements>
    <a:clrScheme name="Office 主题">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2" id="{CABDF20F-D3A2-40D6-A884-136EA7892EC3}" vid="{30B80D0F-B85A-4878-85FE-822A4EBEC62B}"/>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主题2</Template>
  <TotalTime>2665</TotalTime>
  <Words>4306</Words>
  <Application>Microsoft Macintosh PowerPoint</Application>
  <PresentationFormat>On-screen Show (4:3)</PresentationFormat>
  <Paragraphs>413</Paragraphs>
  <Slides>47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微软雅黑</vt:lpstr>
      <vt:lpstr>华文琥珀</vt:lpstr>
      <vt:lpstr>Arial</vt:lpstr>
      <vt:lpstr>Berlin Sans FB Demi</vt:lpstr>
      <vt:lpstr>Calibri</vt:lpstr>
      <vt:lpstr>主题2</vt:lpstr>
      <vt:lpstr>第5章 互联网与移动互联网</vt:lpstr>
      <vt:lpstr>内容回顾</vt:lpstr>
      <vt:lpstr>本章内容</vt:lpstr>
      <vt:lpstr>互联网的基本组成要素</vt:lpstr>
      <vt:lpstr>TCP/IP</vt:lpstr>
      <vt:lpstr>访问互联网的方式</vt:lpstr>
      <vt:lpstr>互联网服务</vt:lpstr>
      <vt:lpstr>互联网的发展历程</vt:lpstr>
      <vt:lpstr>互联网的发展历程（续）</vt:lpstr>
      <vt:lpstr>互联网的发展历程（续）</vt:lpstr>
      <vt:lpstr>互联网的发展历程（续）</vt:lpstr>
      <vt:lpstr>本章内容</vt:lpstr>
      <vt:lpstr>概论：移动通信的时代</vt:lpstr>
      <vt:lpstr>第一代移动通信：模拟语音</vt:lpstr>
      <vt:lpstr>第一代移动通信：模拟语音</vt:lpstr>
      <vt:lpstr>第一代移动通信：模拟语音</vt:lpstr>
      <vt:lpstr>蜂窝系统：系统结构</vt:lpstr>
      <vt:lpstr>蜂窝系统：移交</vt:lpstr>
      <vt:lpstr>第二代移动通信：数字语音</vt:lpstr>
      <vt:lpstr>GSM系统</vt:lpstr>
      <vt:lpstr>CDMA系统</vt:lpstr>
      <vt:lpstr>第三代移动通信：   数字语音与数据</vt:lpstr>
      <vt:lpstr>3G发展历程</vt:lpstr>
      <vt:lpstr>2G到3G的过渡</vt:lpstr>
      <vt:lpstr>IMT-2000</vt:lpstr>
      <vt:lpstr>IMT-2000无线接口标准</vt:lpstr>
      <vt:lpstr>3G通信技术和标准的     发展历程</vt:lpstr>
      <vt:lpstr>TD-SCDMA</vt:lpstr>
      <vt:lpstr>TD－SCDMA解决的    移动通信问题</vt:lpstr>
      <vt:lpstr>TD－SCDMA解决的    移动通信问题</vt:lpstr>
      <vt:lpstr>W-CDMA</vt:lpstr>
      <vt:lpstr>W-CDMA</vt:lpstr>
      <vt:lpstr>W-CDMA</vt:lpstr>
      <vt:lpstr>CDMA2000</vt:lpstr>
      <vt:lpstr>CDMA2000</vt:lpstr>
      <vt:lpstr>三种3G标准的主要技术差别</vt:lpstr>
      <vt:lpstr>第四代移动通信：   多媒体移动通信</vt:lpstr>
      <vt:lpstr>第四代移动通信：   多媒体移动通信</vt:lpstr>
      <vt:lpstr>LTE</vt:lpstr>
      <vt:lpstr>LTE的技术特性</vt:lpstr>
      <vt:lpstr>4G标准</vt:lpstr>
      <vt:lpstr>4G标准（续）</vt:lpstr>
      <vt:lpstr>第五代移动通信  </vt:lpstr>
      <vt:lpstr>第五代移动通信（续）</vt:lpstr>
      <vt:lpstr>本章内容</vt:lpstr>
      <vt:lpstr>总结</vt:lpstr>
      <vt:lpstr>本章小结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serenalsx</dc:creator>
  <cp:lastModifiedBy>Microsoft Office User</cp:lastModifiedBy>
  <cp:revision>208</cp:revision>
  <dcterms:created xsi:type="dcterms:W3CDTF">2013-10-08T12:56:46Z</dcterms:created>
  <dcterms:modified xsi:type="dcterms:W3CDTF">2022-10-06T12:35:56Z</dcterms:modified>
</cp:coreProperties>
</file>