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 id="2147483703" r:id="rId2"/>
  </p:sldMasterIdLst>
  <p:notesMasterIdLst>
    <p:notesMasterId r:id="rId26"/>
  </p:notesMasterIdLst>
  <p:handoutMasterIdLst>
    <p:handoutMasterId r:id="rId27"/>
  </p:handoutMasterIdLst>
  <p:sldIdLst>
    <p:sldId id="258" r:id="rId3"/>
    <p:sldId id="263" r:id="rId4"/>
    <p:sldId id="307" r:id="rId5"/>
    <p:sldId id="309" r:id="rId6"/>
    <p:sldId id="308" r:id="rId7"/>
    <p:sldId id="311" r:id="rId8"/>
    <p:sldId id="310" r:id="rId9"/>
    <p:sldId id="312" r:id="rId10"/>
    <p:sldId id="313" r:id="rId11"/>
    <p:sldId id="326" r:id="rId12"/>
    <p:sldId id="314" r:id="rId13"/>
    <p:sldId id="315" r:id="rId14"/>
    <p:sldId id="318" r:id="rId15"/>
    <p:sldId id="321" r:id="rId16"/>
    <p:sldId id="322" r:id="rId17"/>
    <p:sldId id="319" r:id="rId18"/>
    <p:sldId id="316" r:id="rId19"/>
    <p:sldId id="320" r:id="rId20"/>
    <p:sldId id="323" r:id="rId21"/>
    <p:sldId id="324" r:id="rId22"/>
    <p:sldId id="317" r:id="rId23"/>
    <p:sldId id="325" r:id="rId24"/>
    <p:sldId id="301"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a:srgbClr val="3BB8E6"/>
    <a:srgbClr val="3DB8E6"/>
    <a:srgbClr val="28B1E5"/>
    <a:srgbClr val="068B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9"/>
  </p:normalViewPr>
  <p:slideViewPr>
    <p:cSldViewPr snapToGrid="0">
      <p:cViewPr varScale="1">
        <p:scale>
          <a:sx n="101" d="100"/>
          <a:sy n="101" d="100"/>
        </p:scale>
        <p:origin x="296" y="184"/>
      </p:cViewPr>
      <p:guideLst>
        <p:guide orient="horz" pos="2160"/>
        <p:guide pos="2880"/>
      </p:guideLst>
    </p:cSldViewPr>
  </p:slideViewPr>
  <p:notesTextViewPr>
    <p:cViewPr>
      <p:scale>
        <a:sx n="1" d="1"/>
        <a:sy n="1" d="1"/>
      </p:scale>
      <p:origin x="0" y="0"/>
    </p:cViewPr>
  </p:notesTextViewPr>
  <p:notesViewPr>
    <p:cSldViewPr snapToGrid="0">
      <p:cViewPr varScale="1">
        <p:scale>
          <a:sx n="57" d="100"/>
          <a:sy n="57" d="100"/>
        </p:scale>
        <p:origin x="2381"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C06649-AB9A-4ACF-A36A-E6A5D433BE93}" type="datetimeFigureOut">
              <a:rPr lang="zh-CN" altLang="en-US" smtClean="0"/>
              <a:t>2022/11/3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9DC03E-C8F7-4F86-BEA8-AD93645EC842}" type="slidenum">
              <a:rPr lang="zh-CN" altLang="en-US" smtClean="0"/>
              <a:t>‹#›</a:t>
            </a:fld>
            <a:endParaRPr lang="zh-CN" altLang="en-US"/>
          </a:p>
        </p:txBody>
      </p:sp>
    </p:spTree>
    <p:extLst>
      <p:ext uri="{BB962C8B-B14F-4D97-AF65-F5344CB8AC3E}">
        <p14:creationId xmlns:p14="http://schemas.microsoft.com/office/powerpoint/2010/main" val="23416667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E9837-31FA-40A1-B824-1CE98A568D01}" type="datetimeFigureOut">
              <a:rPr lang="zh-CN" altLang="en-US" smtClean="0"/>
              <a:t>2022/11/3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741D90-AE9F-4E8B-9ED4-4A5CB699E549}" type="slidenum">
              <a:rPr lang="zh-CN" altLang="en-US" smtClean="0"/>
              <a:t>‹#›</a:t>
            </a:fld>
            <a:endParaRPr lang="zh-CN" altLang="en-US"/>
          </a:p>
        </p:txBody>
      </p:sp>
    </p:spTree>
    <p:extLst>
      <p:ext uri="{BB962C8B-B14F-4D97-AF65-F5344CB8AC3E}">
        <p14:creationId xmlns:p14="http://schemas.microsoft.com/office/powerpoint/2010/main" val="3769217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741D90-AE9F-4E8B-9ED4-4A5CB699E549}" type="slidenum">
              <a:rPr lang="zh-CN" altLang="en-US" smtClean="0"/>
              <a:t>7</a:t>
            </a:fld>
            <a:endParaRPr lang="zh-CN" altLang="en-US"/>
          </a:p>
        </p:txBody>
      </p:sp>
    </p:spTree>
    <p:extLst>
      <p:ext uri="{BB962C8B-B14F-4D97-AF65-F5344CB8AC3E}">
        <p14:creationId xmlns:p14="http://schemas.microsoft.com/office/powerpoint/2010/main" val="28380175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l="19375" t="13195" r="19672" b="16005"/>
          <a:stretch/>
        </p:blipFill>
        <p:spPr>
          <a:xfrm>
            <a:off x="4673600" y="1"/>
            <a:ext cx="4451984" cy="3231997"/>
          </a:xfrm>
          <a:prstGeom prst="rect">
            <a:avLst/>
          </a:prstGeom>
          <a:noFill/>
          <a:ln>
            <a:noFill/>
          </a:ln>
        </p:spPr>
      </p:pic>
      <p:sp>
        <p:nvSpPr>
          <p:cNvPr id="4" name="Date Placeholder 3"/>
          <p:cNvSpPr>
            <a:spLocks noGrp="1"/>
          </p:cNvSpPr>
          <p:nvPr>
            <p:ph type="dt" sz="half" idx="10"/>
          </p:nvPr>
        </p:nvSpPr>
        <p:spPr/>
        <p:txBody>
          <a:bodyPr/>
          <a:lstStyle/>
          <a:p>
            <a:fld id="{7455CA89-11CE-4007-80AD-17D6BFE27A9E}" type="datetime1">
              <a:rPr lang="zh-CN" altLang="en-US" smtClean="0"/>
              <a:t>2022/11/3</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03CE10-F9D3-4072-A615-6A95AA0B7B65}" type="slidenum">
              <a:rPr lang="zh-CN" altLang="en-US" smtClean="0"/>
              <a:t>‹#›</a:t>
            </a:fld>
            <a:endParaRPr lang="zh-CN" altLang="en-US" dirty="0"/>
          </a:p>
        </p:txBody>
      </p:sp>
      <p:grpSp>
        <p:nvGrpSpPr>
          <p:cNvPr id="15" name="组合 14"/>
          <p:cNvGrpSpPr/>
          <p:nvPr userDrawn="1"/>
        </p:nvGrpSpPr>
        <p:grpSpPr>
          <a:xfrm>
            <a:off x="0" y="1798320"/>
            <a:ext cx="8188960" cy="1530033"/>
            <a:chOff x="0" y="2066608"/>
            <a:chExt cx="8188960" cy="1530033"/>
          </a:xfrm>
        </p:grpSpPr>
        <p:grpSp>
          <p:nvGrpSpPr>
            <p:cNvPr id="3" name="组合 2"/>
            <p:cNvGrpSpPr/>
            <p:nvPr userDrawn="1"/>
          </p:nvGrpSpPr>
          <p:grpSpPr>
            <a:xfrm>
              <a:off x="154940" y="2066608"/>
              <a:ext cx="4363720" cy="1258225"/>
              <a:chOff x="289560" y="1538287"/>
              <a:chExt cx="4363720" cy="1258225"/>
            </a:xfrm>
          </p:grpSpPr>
          <p:sp>
            <p:nvSpPr>
              <p:cNvPr id="7" name="矩形 6"/>
              <p:cNvSpPr/>
              <p:nvPr userDrawn="1"/>
            </p:nvSpPr>
            <p:spPr>
              <a:xfrm>
                <a:off x="289560" y="1538287"/>
                <a:ext cx="4363720" cy="9652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6000" dirty="0">
                    <a:ln>
                      <a:solidFill>
                        <a:schemeClr val="tx1"/>
                      </a:solidFill>
                    </a:ln>
                    <a:solidFill>
                      <a:schemeClr val="bg1"/>
                    </a:solidFill>
                    <a:latin typeface="华文琥珀" panose="02010800040101010101" pitchFamily="2" charset="-122"/>
                    <a:ea typeface="华文琥珀" panose="02010800040101010101" pitchFamily="2" charset="-122"/>
                  </a:rPr>
                  <a:t>物联网导论</a:t>
                </a:r>
              </a:p>
            </p:txBody>
          </p:sp>
          <p:sp>
            <p:nvSpPr>
              <p:cNvPr id="9" name="矩形 8"/>
              <p:cNvSpPr/>
              <p:nvPr userDrawn="1"/>
            </p:nvSpPr>
            <p:spPr>
              <a:xfrm>
                <a:off x="636905" y="2507614"/>
                <a:ext cx="3669030" cy="28889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800" kern="1200" dirty="0">
                    <a:ln>
                      <a:solidFill>
                        <a:schemeClr val="tx1"/>
                      </a:solidFill>
                    </a:ln>
                    <a:solidFill>
                      <a:schemeClr val="bg1"/>
                    </a:solidFill>
                    <a:latin typeface="Berlin Sans FB Demi" panose="020E0802020502020306" pitchFamily="34" charset="0"/>
                    <a:ea typeface="华文琥珀" panose="02010800040101010101" pitchFamily="2" charset="-122"/>
                    <a:cs typeface="+mn-cs"/>
                  </a:rPr>
                  <a:t>Introduction to Internet of Things</a:t>
                </a:r>
                <a:endParaRPr lang="zh-CN" altLang="en-US" sz="1800" kern="1200" dirty="0">
                  <a:ln>
                    <a:solidFill>
                      <a:schemeClr val="tx1"/>
                    </a:solidFill>
                  </a:ln>
                  <a:solidFill>
                    <a:schemeClr val="bg1"/>
                  </a:solidFill>
                  <a:latin typeface="Berlin Sans FB Demi" panose="020E0802020502020306" pitchFamily="34" charset="0"/>
                  <a:ea typeface="华文琥珀" panose="02010800040101010101" pitchFamily="2" charset="-122"/>
                  <a:cs typeface="+mn-cs"/>
                </a:endParaRPr>
              </a:p>
            </p:txBody>
          </p:sp>
        </p:grpSp>
        <p:grpSp>
          <p:nvGrpSpPr>
            <p:cNvPr id="14" name="组合 13"/>
            <p:cNvGrpSpPr/>
            <p:nvPr userDrawn="1"/>
          </p:nvGrpSpPr>
          <p:grpSpPr>
            <a:xfrm>
              <a:off x="0" y="3444241"/>
              <a:ext cx="8188960" cy="152400"/>
              <a:chOff x="0" y="3210560"/>
              <a:chExt cx="8188960" cy="152400"/>
            </a:xfrm>
          </p:grpSpPr>
          <p:sp>
            <p:nvSpPr>
              <p:cNvPr id="2" name="矩形 1"/>
              <p:cNvSpPr/>
              <p:nvPr userDrawn="1"/>
            </p:nvSpPr>
            <p:spPr>
              <a:xfrm>
                <a:off x="0" y="3223232"/>
                <a:ext cx="4673600" cy="13972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nvCxnSpPr>
            <p:spPr>
              <a:xfrm>
                <a:off x="0" y="3210560"/>
                <a:ext cx="8188960" cy="3299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24" name="标题 23"/>
          <p:cNvSpPr>
            <a:spLocks noGrp="1"/>
          </p:cNvSpPr>
          <p:nvPr>
            <p:ph type="title"/>
          </p:nvPr>
        </p:nvSpPr>
        <p:spPr>
          <a:xfrm>
            <a:off x="4673600" y="3227871"/>
            <a:ext cx="3992880" cy="489975"/>
          </a:xfrm>
        </p:spPr>
        <p:txBody>
          <a:bodyPr>
            <a:noAutofit/>
          </a:bodyPr>
          <a:lstStyle>
            <a:lvl1pPr>
              <a:defRPr sz="2400"/>
            </a:lvl1pPr>
          </a:lstStyle>
          <a:p>
            <a:r>
              <a:rPr lang="zh-CN" altLang="en-US" dirty="0"/>
              <a:t>单击此处编辑母版标题样式</a:t>
            </a:r>
          </a:p>
        </p:txBody>
      </p:sp>
    </p:spTree>
    <p:extLst>
      <p:ext uri="{BB962C8B-B14F-4D97-AF65-F5344CB8AC3E}">
        <p14:creationId xmlns:p14="http://schemas.microsoft.com/office/powerpoint/2010/main" val="2660405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BB95D9B-88AD-4636-9BE4-EC5AF2F17845}" type="datetime1">
              <a:rPr lang="zh-CN" altLang="en-US" smtClean="0"/>
              <a:t>2022/11/3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3873117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0276F73-21C5-45D9-8220-EB627377FB1B}" type="datetime1">
              <a:rPr lang="zh-CN" altLang="en-US" smtClean="0"/>
              <a:t>2022/11/3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1396237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3E6E602-6A90-40F7-9BE0-D2BE61FDAAF8}" type="datetime1">
              <a:rPr lang="zh-CN" altLang="en-US" smtClean="0"/>
              <a:t>2022/11/3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2671171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l="19375" t="13195" r="19672" b="16005"/>
          <a:stretch/>
        </p:blipFill>
        <p:spPr>
          <a:xfrm>
            <a:off x="4673600" y="1"/>
            <a:ext cx="4451984" cy="3231997"/>
          </a:xfrm>
          <a:prstGeom prst="rect">
            <a:avLst/>
          </a:prstGeom>
          <a:noFill/>
          <a:ln>
            <a:noFill/>
          </a:ln>
        </p:spPr>
      </p:pic>
      <p:sp>
        <p:nvSpPr>
          <p:cNvPr id="4" name="Date Placeholder 3"/>
          <p:cNvSpPr>
            <a:spLocks noGrp="1"/>
          </p:cNvSpPr>
          <p:nvPr>
            <p:ph type="dt" sz="half" idx="10"/>
          </p:nvPr>
        </p:nvSpPr>
        <p:spPr/>
        <p:txBody>
          <a:bodyPr/>
          <a:lstStyle/>
          <a:p>
            <a:fld id="{26201486-5497-4331-98D7-82ADB148CFC4}" type="datetime1">
              <a:rPr lang="zh-CN" altLang="en-US" smtClean="0"/>
              <a:t>2022/11/3</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0503CE10-F9D3-4072-A615-6A95AA0B7B65}" type="slidenum">
              <a:rPr lang="zh-CN" altLang="en-US" smtClean="0"/>
              <a:t>‹#›</a:t>
            </a:fld>
            <a:endParaRPr lang="zh-CN" altLang="en-US" dirty="0"/>
          </a:p>
        </p:txBody>
      </p:sp>
      <p:grpSp>
        <p:nvGrpSpPr>
          <p:cNvPr id="15" name="组合 14"/>
          <p:cNvGrpSpPr/>
          <p:nvPr/>
        </p:nvGrpSpPr>
        <p:grpSpPr>
          <a:xfrm>
            <a:off x="0" y="1798320"/>
            <a:ext cx="8188960" cy="1530033"/>
            <a:chOff x="0" y="2066608"/>
            <a:chExt cx="8188960" cy="1530033"/>
          </a:xfrm>
        </p:grpSpPr>
        <p:grpSp>
          <p:nvGrpSpPr>
            <p:cNvPr id="3" name="组合 2"/>
            <p:cNvGrpSpPr/>
            <p:nvPr/>
          </p:nvGrpSpPr>
          <p:grpSpPr>
            <a:xfrm>
              <a:off x="154940" y="2066608"/>
              <a:ext cx="4363720" cy="1258225"/>
              <a:chOff x="289560" y="1538287"/>
              <a:chExt cx="4363720" cy="1258225"/>
            </a:xfrm>
          </p:grpSpPr>
          <p:sp>
            <p:nvSpPr>
              <p:cNvPr id="7" name="矩形 6"/>
              <p:cNvSpPr/>
              <p:nvPr/>
            </p:nvSpPr>
            <p:spPr>
              <a:xfrm>
                <a:off x="289560" y="1538287"/>
                <a:ext cx="4363720" cy="9652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6000" dirty="0">
                    <a:ln>
                      <a:solidFill>
                        <a:schemeClr val="tx1"/>
                      </a:solidFill>
                    </a:ln>
                    <a:solidFill>
                      <a:schemeClr val="bg1"/>
                    </a:solidFill>
                    <a:latin typeface="华文琥珀" panose="02010800040101010101" pitchFamily="2" charset="-122"/>
                    <a:ea typeface="华文琥珀" panose="02010800040101010101" pitchFamily="2" charset="-122"/>
                  </a:rPr>
                  <a:t>物联网导论</a:t>
                </a:r>
              </a:p>
            </p:txBody>
          </p:sp>
          <p:sp>
            <p:nvSpPr>
              <p:cNvPr id="9" name="矩形 8"/>
              <p:cNvSpPr/>
              <p:nvPr/>
            </p:nvSpPr>
            <p:spPr>
              <a:xfrm>
                <a:off x="636905" y="2507614"/>
                <a:ext cx="3669030" cy="28889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800" kern="1200" dirty="0">
                    <a:ln>
                      <a:solidFill>
                        <a:schemeClr val="tx1"/>
                      </a:solidFill>
                    </a:ln>
                    <a:solidFill>
                      <a:schemeClr val="bg1"/>
                    </a:solidFill>
                    <a:latin typeface="Berlin Sans FB Demi" panose="020E0802020502020306" pitchFamily="34" charset="0"/>
                    <a:ea typeface="华文琥珀" panose="02010800040101010101" pitchFamily="2" charset="-122"/>
                    <a:cs typeface="+mn-cs"/>
                  </a:rPr>
                  <a:t>Introduction to Internet of Things</a:t>
                </a:r>
                <a:endParaRPr lang="zh-CN" altLang="en-US" sz="1800" kern="1200" dirty="0">
                  <a:ln>
                    <a:solidFill>
                      <a:schemeClr val="tx1"/>
                    </a:solidFill>
                  </a:ln>
                  <a:solidFill>
                    <a:schemeClr val="bg1"/>
                  </a:solidFill>
                  <a:latin typeface="Berlin Sans FB Demi" panose="020E0802020502020306" pitchFamily="34" charset="0"/>
                  <a:ea typeface="华文琥珀" panose="02010800040101010101" pitchFamily="2" charset="-122"/>
                  <a:cs typeface="+mn-cs"/>
                </a:endParaRPr>
              </a:p>
            </p:txBody>
          </p:sp>
        </p:grpSp>
        <p:grpSp>
          <p:nvGrpSpPr>
            <p:cNvPr id="14" name="组合 13"/>
            <p:cNvGrpSpPr/>
            <p:nvPr/>
          </p:nvGrpSpPr>
          <p:grpSpPr>
            <a:xfrm>
              <a:off x="0" y="3444241"/>
              <a:ext cx="8188960" cy="152400"/>
              <a:chOff x="0" y="3210560"/>
              <a:chExt cx="8188960" cy="152400"/>
            </a:xfrm>
          </p:grpSpPr>
          <p:sp>
            <p:nvSpPr>
              <p:cNvPr id="2" name="矩形 1"/>
              <p:cNvSpPr/>
              <p:nvPr/>
            </p:nvSpPr>
            <p:spPr>
              <a:xfrm>
                <a:off x="0" y="3223232"/>
                <a:ext cx="4673600" cy="13972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0" y="3210560"/>
                <a:ext cx="8188960" cy="3299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24" name="标题 23"/>
          <p:cNvSpPr>
            <a:spLocks noGrp="1"/>
          </p:cNvSpPr>
          <p:nvPr>
            <p:ph type="title"/>
          </p:nvPr>
        </p:nvSpPr>
        <p:spPr>
          <a:xfrm>
            <a:off x="4673600" y="3227871"/>
            <a:ext cx="3992880" cy="489975"/>
          </a:xfrm>
        </p:spPr>
        <p:txBody>
          <a:bodyPr>
            <a:noAutofit/>
          </a:bodyPr>
          <a:lstStyle>
            <a:lvl1pPr>
              <a:defRPr sz="2400"/>
            </a:lvl1pPr>
          </a:lstStyle>
          <a:p>
            <a:r>
              <a:rPr lang="zh-CN" altLang="en-US"/>
              <a:t>单击此处编辑母版标题样式</a:t>
            </a:r>
            <a:endParaRPr lang="zh-CN" altLang="en-US" dirty="0"/>
          </a:p>
        </p:txBody>
      </p:sp>
      <p:sp>
        <p:nvSpPr>
          <p:cNvPr id="28" name="内容占位符 27"/>
          <p:cNvSpPr>
            <a:spLocks noGrp="1"/>
          </p:cNvSpPr>
          <p:nvPr>
            <p:ph sz="quarter" idx="13"/>
          </p:nvPr>
        </p:nvSpPr>
        <p:spPr>
          <a:xfrm>
            <a:off x="1544638" y="4084638"/>
            <a:ext cx="6643687" cy="2052637"/>
          </a:xfrm>
        </p:spPr>
        <p:txBody>
          <a:bodyPr>
            <a:normAutofit/>
          </a:bodyPr>
          <a:lstStyle>
            <a:lvl1pPr algn="just">
              <a:defRPr sz="1600">
                <a:solidFill>
                  <a:schemeClr val="tx1">
                    <a:lumMod val="65000"/>
                    <a:lumOff val="35000"/>
                  </a:schemeClr>
                </a:solidFill>
              </a:defRPr>
            </a:lvl1pPr>
            <a:lvl2pPr marL="457200" indent="0">
              <a:buNone/>
              <a:defRPr sz="1800">
                <a:solidFill>
                  <a:schemeClr val="tx1">
                    <a:lumMod val="65000"/>
                    <a:lumOff val="35000"/>
                  </a:schemeClr>
                </a:solidFill>
              </a:defRPr>
            </a:lvl2pPr>
            <a:lvl3pPr marL="914400" indent="0">
              <a:buNone/>
              <a:defRPr sz="1600">
                <a:solidFill>
                  <a:schemeClr val="tx1">
                    <a:lumMod val="65000"/>
                    <a:lumOff val="35000"/>
                  </a:schemeClr>
                </a:solidFill>
              </a:defRPr>
            </a:lvl3pPr>
            <a:lvl4pPr marL="1371600" indent="0">
              <a:buNone/>
              <a:defRPr sz="1400">
                <a:solidFill>
                  <a:schemeClr val="tx1">
                    <a:lumMod val="65000"/>
                    <a:lumOff val="35000"/>
                  </a:schemeClr>
                </a:solidFill>
              </a:defRPr>
            </a:lvl4pPr>
            <a:lvl5pPr marL="1828800" indent="0">
              <a:buNone/>
              <a:defRPr sz="1400">
                <a:solidFill>
                  <a:schemeClr val="tx1">
                    <a:lumMod val="65000"/>
                    <a:lumOff val="35000"/>
                  </a:schemeClr>
                </a:solidFill>
              </a:defRPr>
            </a:lvl5pPr>
          </a:lstStyle>
          <a:p>
            <a:pPr lvl="0"/>
            <a:r>
              <a:rPr lang="zh-CN" altLang="en-US"/>
              <a:t>编辑母版文本样式</a:t>
            </a:r>
          </a:p>
        </p:txBody>
      </p:sp>
    </p:spTree>
    <p:extLst>
      <p:ext uri="{BB962C8B-B14F-4D97-AF65-F5344CB8AC3E}">
        <p14:creationId xmlns:p14="http://schemas.microsoft.com/office/powerpoint/2010/main" val="227294543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日期占位符 12"/>
          <p:cNvSpPr>
            <a:spLocks noGrp="1"/>
          </p:cNvSpPr>
          <p:nvPr>
            <p:ph type="dt" sz="half" idx="10"/>
          </p:nvPr>
        </p:nvSpPr>
        <p:spPr/>
        <p:txBody>
          <a:bodyPr/>
          <a:lstStyle/>
          <a:p>
            <a:fld id="{26201486-5497-4331-98D7-82ADB148CFC4}" type="datetime1">
              <a:rPr lang="zh-CN" altLang="en-US" smtClean="0"/>
              <a:t>2022/11/3</a:t>
            </a:fld>
            <a:endParaRPr lang="zh-CN" altLang="en-US" dirty="0"/>
          </a:p>
        </p:txBody>
      </p:sp>
      <p:sp>
        <p:nvSpPr>
          <p:cNvPr id="14" name="页脚占位符 13"/>
          <p:cNvSpPr>
            <a:spLocks noGrp="1"/>
          </p:cNvSpPr>
          <p:nvPr>
            <p:ph type="ftr" sz="quarter" idx="11"/>
          </p:nvPr>
        </p:nvSpPr>
        <p:spPr/>
        <p:txBody>
          <a:bodyPr/>
          <a:lstStyle/>
          <a:p>
            <a:endParaRPr lang="zh-CN" altLang="en-US" dirty="0"/>
          </a:p>
        </p:txBody>
      </p:sp>
      <p:sp>
        <p:nvSpPr>
          <p:cNvPr id="15" name="灯片编号占位符 14"/>
          <p:cNvSpPr>
            <a:spLocks noGrp="1"/>
          </p:cNvSpPr>
          <p:nvPr>
            <p:ph type="sldNum" sz="quarter" idx="12"/>
          </p:nvPr>
        </p:nvSpPr>
        <p:spPr/>
        <p:txBody>
          <a:bodyPr/>
          <a:lstStyle/>
          <a:p>
            <a:fld id="{0503CE10-F9D3-4072-A615-6A95AA0B7B65}" type="slidenum">
              <a:rPr lang="zh-CN" altLang="en-US" smtClean="0"/>
              <a:t>‹#›</a:t>
            </a:fld>
            <a:endParaRPr lang="zh-CN" altLang="en-US" dirty="0"/>
          </a:p>
        </p:txBody>
      </p:sp>
      <p:grpSp>
        <p:nvGrpSpPr>
          <p:cNvPr id="17" name="组合 16"/>
          <p:cNvGrpSpPr/>
          <p:nvPr/>
        </p:nvGrpSpPr>
        <p:grpSpPr>
          <a:xfrm>
            <a:off x="0" y="86517"/>
            <a:ext cx="9144000" cy="1412240"/>
            <a:chOff x="0" y="86517"/>
            <a:chExt cx="9144000" cy="1412240"/>
          </a:xfrm>
        </p:grpSpPr>
        <p:sp>
          <p:nvSpPr>
            <p:cNvPr id="9" name="矩形 8"/>
            <p:cNvSpPr/>
            <p:nvPr/>
          </p:nvSpPr>
          <p:spPr>
            <a:xfrm>
              <a:off x="0" y="284796"/>
              <a:ext cx="9144000" cy="1015683"/>
            </a:xfrm>
            <a:prstGeom prst="rect">
              <a:avLst/>
            </a:prstGeom>
            <a:solidFill>
              <a:schemeClr val="accent1">
                <a:lumMod val="75000"/>
              </a:schemeClr>
            </a:solidFill>
            <a:ln>
              <a:solidFill>
                <a:srgbClr val="3BB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633210" y="86517"/>
              <a:ext cx="2226310" cy="141224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7" name="图片 6"/>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l="19375" t="13195" r="19672" b="16005"/>
            <a:stretch/>
          </p:blipFill>
          <p:spPr>
            <a:xfrm>
              <a:off x="7035438" y="284796"/>
              <a:ext cx="1421853" cy="1032220"/>
            </a:xfrm>
            <a:prstGeom prst="rect">
              <a:avLst/>
            </a:prstGeom>
            <a:noFill/>
            <a:ln>
              <a:noFill/>
            </a:ln>
          </p:spPr>
        </p:pic>
      </p:grpSp>
      <p:sp>
        <p:nvSpPr>
          <p:cNvPr id="2" name="Title 1"/>
          <p:cNvSpPr>
            <a:spLocks noGrp="1"/>
          </p:cNvSpPr>
          <p:nvPr>
            <p:ph type="title" hasCustomPrompt="1"/>
          </p:nvPr>
        </p:nvSpPr>
        <p:spPr>
          <a:xfrm>
            <a:off x="644524" y="304800"/>
            <a:ext cx="5813426" cy="995679"/>
          </a:xfrm>
          <a:noFill/>
          <a:ln>
            <a:noFill/>
          </a:ln>
        </p:spPr>
        <p:style>
          <a:lnRef idx="2">
            <a:schemeClr val="accent1">
              <a:shade val="50000"/>
            </a:schemeClr>
          </a:lnRef>
          <a:fillRef idx="1">
            <a:schemeClr val="accent1"/>
          </a:fillRef>
          <a:effectRef idx="0">
            <a:schemeClr val="accent1"/>
          </a:effectRef>
          <a:fontRef idx="none"/>
        </p:style>
        <p:txBody>
          <a:bodyPr>
            <a:noAutofit/>
          </a:bodyPr>
          <a:lstStyle>
            <a:lvl1pPr algn="l">
              <a:defRPr sz="3600" b="0" cap="none" spc="0" baseline="0">
                <a:ln w="0"/>
                <a:solidFill>
                  <a:schemeClr val="bg1"/>
                </a:solidFill>
                <a:effectLst>
                  <a:outerShdw blurRad="38100" dist="19050" dir="2700000" algn="tl" rotWithShape="0">
                    <a:schemeClr val="dk1">
                      <a:alpha val="40000"/>
                    </a:schemeClr>
                  </a:outerShdw>
                </a:effectLst>
              </a:defRPr>
            </a:lvl1pPr>
          </a:lstStyle>
          <a:p>
            <a:r>
              <a:rPr lang="en-US" altLang="zh-CN" dirty="0"/>
              <a:t> </a:t>
            </a:r>
            <a:r>
              <a:rPr lang="zh-CN" altLang="en-US" dirty="0"/>
              <a:t>单击此处编辑母版标题样式</a:t>
            </a:r>
            <a:endParaRPr lang="en-US" dirty="0"/>
          </a:p>
        </p:txBody>
      </p:sp>
      <p:grpSp>
        <p:nvGrpSpPr>
          <p:cNvPr id="11" name="组合 10"/>
          <p:cNvGrpSpPr/>
          <p:nvPr userDrawn="1"/>
        </p:nvGrpSpPr>
        <p:grpSpPr>
          <a:xfrm>
            <a:off x="0" y="86517"/>
            <a:ext cx="9144000" cy="1412240"/>
            <a:chOff x="0" y="86517"/>
            <a:chExt cx="9144000" cy="1412240"/>
          </a:xfrm>
        </p:grpSpPr>
        <p:sp>
          <p:nvSpPr>
            <p:cNvPr id="12" name="矩形 11"/>
            <p:cNvSpPr/>
            <p:nvPr userDrawn="1"/>
          </p:nvSpPr>
          <p:spPr>
            <a:xfrm>
              <a:off x="0" y="284796"/>
              <a:ext cx="9144000" cy="1015683"/>
            </a:xfrm>
            <a:prstGeom prst="rect">
              <a:avLst/>
            </a:prstGeom>
            <a:solidFill>
              <a:schemeClr val="accent1">
                <a:lumMod val="75000"/>
              </a:schemeClr>
            </a:solidFill>
            <a:ln>
              <a:solidFill>
                <a:srgbClr val="3BB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6633210" y="86517"/>
              <a:ext cx="2226310" cy="141224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18" name="图片 17"/>
            <p:cNvPicPr>
              <a:picLocks noChangeAspect="1"/>
            </p:cNvPicPr>
            <p:nvPr userDrawn="1"/>
          </p:nvPicPr>
          <p:blipFill rotWithShape="1">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l="19375" t="13195" r="19672" b="16005"/>
            <a:stretch/>
          </p:blipFill>
          <p:spPr>
            <a:xfrm>
              <a:off x="7035438" y="284796"/>
              <a:ext cx="1421853" cy="1032220"/>
            </a:xfrm>
            <a:prstGeom prst="rect">
              <a:avLst/>
            </a:prstGeom>
            <a:noFill/>
            <a:ln>
              <a:noFill/>
            </a:ln>
          </p:spPr>
        </p:pic>
      </p:grpSp>
      <p:sp>
        <p:nvSpPr>
          <p:cNvPr id="19" name="Title 1"/>
          <p:cNvSpPr>
            <a:spLocks noGrp="1"/>
          </p:cNvSpPr>
          <p:nvPr>
            <p:ph type="title" hasCustomPrompt="1"/>
          </p:nvPr>
        </p:nvSpPr>
        <p:spPr>
          <a:xfrm>
            <a:off x="644524" y="304800"/>
            <a:ext cx="5813426" cy="995679"/>
          </a:xfrm>
          <a:noFill/>
          <a:ln>
            <a:noFill/>
          </a:ln>
        </p:spPr>
        <p:style>
          <a:lnRef idx="2">
            <a:schemeClr val="accent1">
              <a:shade val="50000"/>
            </a:schemeClr>
          </a:lnRef>
          <a:fillRef idx="1">
            <a:schemeClr val="accent1"/>
          </a:fillRef>
          <a:effectRef idx="0">
            <a:schemeClr val="accent1"/>
          </a:effectRef>
          <a:fontRef idx="none"/>
        </p:style>
        <p:txBody>
          <a:bodyPr>
            <a:noAutofit/>
          </a:bodyPr>
          <a:lstStyle>
            <a:lvl1pPr algn="l">
              <a:defRPr sz="3600" b="0" cap="none" spc="0" baseline="0">
                <a:ln w="0"/>
                <a:solidFill>
                  <a:schemeClr val="bg1"/>
                </a:solidFill>
                <a:effectLst>
                  <a:outerShdw blurRad="38100" dist="19050" dir="2700000" algn="tl" rotWithShape="0">
                    <a:schemeClr val="dk1">
                      <a:alpha val="40000"/>
                    </a:schemeClr>
                  </a:outerShdw>
                </a:effectLst>
              </a:defRPr>
            </a:lvl1pPr>
          </a:lstStyle>
          <a:p>
            <a:r>
              <a:rPr lang="en-US" altLang="zh-CN" dirty="0"/>
              <a:t> </a:t>
            </a:r>
            <a:r>
              <a:rPr lang="zh-CN" altLang="en-US" dirty="0"/>
              <a:t>单击此处编辑母版标题样式</a:t>
            </a:r>
            <a:endParaRPr lang="en-US" dirty="0"/>
          </a:p>
        </p:txBody>
      </p:sp>
    </p:spTree>
    <p:extLst>
      <p:ext uri="{BB962C8B-B14F-4D97-AF65-F5344CB8AC3E}">
        <p14:creationId xmlns:p14="http://schemas.microsoft.com/office/powerpoint/2010/main" val="1018635520"/>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D30A59A3-D0D5-4685-9DF3-9FBE51A2A8D7}" type="datetime1">
              <a:rPr lang="zh-CN" altLang="en-US" smtClean="0"/>
              <a:t>2022/11/3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1958819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0ADCF37-95A8-4487-A04A-0E8708DEF2D1}" type="datetime1">
              <a:rPr lang="zh-CN" altLang="en-US" smtClean="0"/>
              <a:t>2022/11/3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4667492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4B8A8D6-DE92-4700-AEC4-F76587B574CA}" type="datetime1">
              <a:rPr lang="zh-CN" altLang="en-US" smtClean="0"/>
              <a:t>2022/11/3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25377343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E5772AF-D736-466B-83B6-796858980C36}" type="datetime1">
              <a:rPr lang="zh-CN" altLang="en-US" smtClean="0"/>
              <a:t>2022/11/3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9628589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zhengyue">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67"/>
            <a:ext cx="9143244" cy="6857433"/>
          </a:xfrm>
          <a:prstGeom prst="rect">
            <a:avLst/>
          </a:prstGeom>
        </p:spPr>
      </p:pic>
      <p:sp>
        <p:nvSpPr>
          <p:cNvPr id="5" name="矩形 4"/>
          <p:cNvSpPr/>
          <p:nvPr/>
        </p:nvSpPr>
        <p:spPr>
          <a:xfrm>
            <a:off x="4884265" y="4927290"/>
            <a:ext cx="2350323" cy="1107996"/>
          </a:xfrm>
          <a:prstGeom prst="rect">
            <a:avLst/>
          </a:prstGeom>
          <a:noFill/>
        </p:spPr>
        <p:txBody>
          <a:bodyPr wrap="none">
            <a:spAutoFit/>
          </a:bodyPr>
          <a:lstStyle/>
          <a:p>
            <a:pPr algn="ctr">
              <a:defRPr/>
            </a:pPr>
            <a:r>
              <a:rPr lang="zh-CN" altLang="en-US" sz="6600" b="1" dirty="0">
                <a:ln w="10541" cmpd="sng">
                  <a:solidFill>
                    <a:schemeClr val="accent1">
                      <a:shade val="88000"/>
                      <a:satMod val="110000"/>
                    </a:schemeClr>
                  </a:solidFill>
                  <a:prstDash val="solid"/>
                </a:ln>
                <a:solidFill>
                  <a:schemeClr val="bg1"/>
                </a:solidFill>
                <a:ea typeface="宋体" charset="-122"/>
                <a:cs typeface="+mn-cs"/>
              </a:rPr>
              <a:t>谢谢</a:t>
            </a:r>
            <a:r>
              <a:rPr lang="en-US" altLang="zh-CN" sz="6600" b="1" dirty="0">
                <a:ln w="10541" cmpd="sng">
                  <a:solidFill>
                    <a:schemeClr val="accent1">
                      <a:shade val="88000"/>
                      <a:satMod val="110000"/>
                    </a:schemeClr>
                  </a:solidFill>
                  <a:prstDash val="solid"/>
                </a:ln>
                <a:solidFill>
                  <a:schemeClr val="bg1"/>
                </a:solidFill>
                <a:ea typeface="宋体" charset="-122"/>
                <a:cs typeface="+mn-cs"/>
              </a:rPr>
              <a:t> !</a:t>
            </a:r>
            <a:endParaRPr lang="zh-CN" altLang="en-US" sz="6600" b="1" dirty="0">
              <a:ln w="10541" cmpd="sng">
                <a:solidFill>
                  <a:schemeClr val="accent1">
                    <a:shade val="88000"/>
                    <a:satMod val="110000"/>
                  </a:schemeClr>
                </a:solidFill>
                <a:prstDash val="solid"/>
              </a:ln>
              <a:solidFill>
                <a:schemeClr val="bg1"/>
              </a:solidFill>
              <a:ea typeface="宋体" charset="-122"/>
              <a:cs typeface="+mn-cs"/>
            </a:endParaRPr>
          </a:p>
        </p:txBody>
      </p:sp>
      <p:sp>
        <p:nvSpPr>
          <p:cNvPr id="8" name="文本框 7"/>
          <p:cNvSpPr txBox="1"/>
          <p:nvPr/>
        </p:nvSpPr>
        <p:spPr>
          <a:xfrm>
            <a:off x="3167894" y="688258"/>
            <a:ext cx="5783066" cy="3416320"/>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课件说明：</a:t>
            </a:r>
          </a:p>
          <a:p>
            <a:r>
              <a:rPr lang="en-US" altLang="zh-CN" dirty="0">
                <a:solidFill>
                  <a:schemeClr val="bg1"/>
                </a:solidFill>
                <a:latin typeface="微软雅黑" panose="020B0503020204020204" pitchFamily="34" charset="-122"/>
                <a:ea typeface="微软雅黑" panose="020B0503020204020204" pitchFamily="34" charset="-122"/>
              </a:rPr>
              <a:t>1</a:t>
            </a:r>
            <a:r>
              <a:rPr lang="zh-CN" altLang="en-US" dirty="0">
                <a:solidFill>
                  <a:schemeClr val="bg1"/>
                </a:solidFill>
                <a:latin typeface="微软雅黑" panose="020B0503020204020204" pitchFamily="34" charset="-122"/>
                <a:ea typeface="微软雅黑" panose="020B0503020204020204" pitchFamily="34" charset="-122"/>
              </a:rPr>
              <a:t>，本课件供教师、学生、读者免费使用；</a:t>
            </a:r>
          </a:p>
          <a:p>
            <a:r>
              <a:rPr lang="en-US" altLang="zh-CN" dirty="0">
                <a:solidFill>
                  <a:schemeClr val="bg1"/>
                </a:solidFill>
                <a:latin typeface="微软雅黑" panose="020B0503020204020204" pitchFamily="34" charset="-122"/>
                <a:ea typeface="微软雅黑" panose="020B0503020204020204" pitchFamily="34" charset="-122"/>
              </a:rPr>
              <a:t>2</a:t>
            </a:r>
            <a:r>
              <a:rPr lang="zh-CN" altLang="en-US" dirty="0">
                <a:solidFill>
                  <a:schemeClr val="bg1"/>
                </a:solidFill>
                <a:latin typeface="微软雅黑" panose="020B0503020204020204" pitchFamily="34" charset="-122"/>
                <a:ea typeface="微软雅黑" panose="020B0503020204020204" pitchFamily="34" charset="-122"/>
              </a:rPr>
              <a:t>，本课件采用</a:t>
            </a:r>
            <a:r>
              <a:rPr lang="en-US" altLang="zh-CN" dirty="0">
                <a:solidFill>
                  <a:schemeClr val="bg1"/>
                </a:solidFill>
                <a:latin typeface="微软雅黑" panose="020B0503020204020204" pitchFamily="34" charset="-122"/>
                <a:ea typeface="微软雅黑" panose="020B0503020204020204" pitchFamily="34" charset="-122"/>
              </a:rPr>
              <a:t>PowerPoint</a:t>
            </a:r>
            <a:r>
              <a:rPr lang="zh-CN" altLang="en-US" dirty="0">
                <a:solidFill>
                  <a:schemeClr val="bg1"/>
                </a:solidFill>
                <a:latin typeface="微软雅黑" panose="020B0503020204020204" pitchFamily="34" charset="-122"/>
                <a:ea typeface="微软雅黑" panose="020B0503020204020204" pitchFamily="34" charset="-122"/>
              </a:rPr>
              <a:t>格式，使用者可以根据需要自行增加、修改、删除（包括本页）；</a:t>
            </a:r>
          </a:p>
          <a:p>
            <a:r>
              <a:rPr lang="en-US" altLang="zh-CN" dirty="0">
                <a:solidFill>
                  <a:schemeClr val="bg1"/>
                </a:solidFill>
                <a:latin typeface="微软雅黑" panose="020B0503020204020204" pitchFamily="34" charset="-122"/>
                <a:ea typeface="微软雅黑" panose="020B0503020204020204" pitchFamily="34" charset="-122"/>
              </a:rPr>
              <a:t>3</a:t>
            </a:r>
            <a:r>
              <a:rPr lang="zh-CN" altLang="en-US" dirty="0">
                <a:solidFill>
                  <a:schemeClr val="bg1"/>
                </a:solidFill>
                <a:latin typeface="微软雅黑" panose="020B0503020204020204" pitchFamily="34" charset="-122"/>
                <a:ea typeface="微软雅黑" panose="020B0503020204020204" pitchFamily="34" charset="-122"/>
              </a:rPr>
              <a:t>，在各种场合下使用本课件时（例如在课堂），请说明本课件的来源及配套教材</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物联网导论</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第三版；</a:t>
            </a:r>
          </a:p>
          <a:p>
            <a:r>
              <a:rPr lang="en-US" altLang="zh-CN" dirty="0">
                <a:solidFill>
                  <a:schemeClr val="bg1"/>
                </a:solidFill>
                <a:latin typeface="微软雅黑" panose="020B0503020204020204" pitchFamily="34" charset="-122"/>
                <a:ea typeface="微软雅黑" panose="020B0503020204020204" pitchFamily="34" charset="-122"/>
              </a:rPr>
              <a:t>4</a:t>
            </a:r>
            <a:r>
              <a:rPr lang="zh-CN" altLang="en-US" dirty="0">
                <a:solidFill>
                  <a:schemeClr val="bg1"/>
                </a:solidFill>
                <a:latin typeface="微软雅黑" panose="020B0503020204020204" pitchFamily="34" charset="-122"/>
                <a:ea typeface="微软雅黑" panose="020B0503020204020204" pitchFamily="34" charset="-122"/>
              </a:rPr>
              <a:t>，除了本书的作者，本课件的贡献者还包括清华大学杨铮老师，研究生郑月、王常旭、熊曦、钱堃、吴陈沭，香港科技大学研究生周子慕；</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dirty="0">
                <a:solidFill>
                  <a:schemeClr val="bg1"/>
                </a:solidFill>
                <a:latin typeface="微软雅黑" panose="020B0503020204020204" pitchFamily="34" charset="-122"/>
                <a:ea typeface="微软雅黑" panose="020B0503020204020204" pitchFamily="34" charset="-122"/>
              </a:rPr>
              <a:t>5</a:t>
            </a:r>
            <a:r>
              <a:rPr lang="zh-CN" altLang="en-US" dirty="0">
                <a:solidFill>
                  <a:schemeClr val="bg1"/>
                </a:solidFill>
                <a:latin typeface="微软雅黑" panose="020B0503020204020204" pitchFamily="34" charset="-122"/>
                <a:ea typeface="微软雅黑" panose="020B0503020204020204" pitchFamily="34" charset="-122"/>
              </a:rPr>
              <a:t>，欢迎本课件使用者将意见、建议、以及对本课件的改进发送到</a:t>
            </a:r>
            <a:r>
              <a:rPr lang="en-US" altLang="zh-CN" dirty="0">
                <a:solidFill>
                  <a:schemeClr val="bg1"/>
                </a:solidFill>
                <a:latin typeface="微软雅黑" panose="020B0503020204020204" pitchFamily="34" charset="-122"/>
                <a:ea typeface="微软雅黑" panose="020B0503020204020204" pitchFamily="34" charset="-122"/>
              </a:rPr>
              <a:t>iot.textbook@gmail.com</a:t>
            </a:r>
            <a:r>
              <a:rPr lang="zh-CN" altLang="en-US" dirty="0">
                <a:solidFill>
                  <a:schemeClr val="bg1"/>
                </a:solidFill>
                <a:latin typeface="微软雅黑" panose="020B0503020204020204" pitchFamily="34" charset="-122"/>
                <a:ea typeface="微软雅黑" panose="020B0503020204020204" pitchFamily="34" charset="-122"/>
              </a:rPr>
              <a:t>。</a:t>
            </a:r>
          </a:p>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450398" y="4280959"/>
            <a:ext cx="2717496" cy="646331"/>
          </a:xfrm>
          <a:prstGeom prst="rect">
            <a:avLst/>
          </a:prstGeom>
          <a:noFill/>
        </p:spPr>
        <p:txBody>
          <a:bodyPr wrap="square" rtlCol="0">
            <a:spAutoFit/>
          </a:bodyPr>
          <a:lstStyle/>
          <a:p>
            <a:pPr algn="ctr"/>
            <a:r>
              <a:rPr lang="zh-CN" altLang="en-US" baseline="0" dirty="0">
                <a:solidFill>
                  <a:schemeClr val="bg1"/>
                </a:solidFill>
                <a:latin typeface="微软雅黑" panose="020B0503020204020204" pitchFamily="34" charset="-122"/>
                <a:ea typeface="微软雅黑" panose="020B0503020204020204" pitchFamily="34" charset="-122"/>
              </a:rPr>
              <a:t>物联网导论（第三版）</a:t>
            </a:r>
            <a:endParaRPr lang="en-US" altLang="zh-CN" baseline="0" dirty="0">
              <a:solidFill>
                <a:schemeClr val="bg1"/>
              </a:solidFill>
              <a:latin typeface="微软雅黑" panose="020B0503020204020204" pitchFamily="34" charset="-122"/>
              <a:ea typeface="微软雅黑" panose="020B0503020204020204" pitchFamily="34" charset="-122"/>
            </a:endParaRPr>
          </a:p>
          <a:p>
            <a:pPr algn="ctr"/>
            <a:r>
              <a:rPr lang="zh-CN" altLang="en-US" baseline="0" dirty="0">
                <a:solidFill>
                  <a:schemeClr val="bg1"/>
                </a:solidFill>
                <a:latin typeface="微软雅黑" panose="020B0503020204020204" pitchFamily="34" charset="-122"/>
                <a:ea typeface="微软雅黑" panose="020B0503020204020204" pitchFamily="34" charset="-122"/>
              </a:rPr>
              <a:t>刘云浩 编著</a:t>
            </a:r>
          </a:p>
        </p:txBody>
      </p:sp>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51472" r="17241"/>
          <a:stretch/>
        </p:blipFill>
        <p:spPr>
          <a:xfrm>
            <a:off x="419100" y="688258"/>
            <a:ext cx="2697480" cy="3225065"/>
          </a:xfrm>
          <a:prstGeom prst="rect">
            <a:avLst/>
          </a:prstGeom>
        </p:spPr>
      </p:pic>
    </p:spTree>
    <p:extLst>
      <p:ext uri="{BB962C8B-B14F-4D97-AF65-F5344CB8AC3E}">
        <p14:creationId xmlns:p14="http://schemas.microsoft.com/office/powerpoint/2010/main" val="412568330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3" name="日期占位符 12"/>
          <p:cNvSpPr>
            <a:spLocks noGrp="1"/>
          </p:cNvSpPr>
          <p:nvPr>
            <p:ph type="dt" sz="half" idx="10"/>
          </p:nvPr>
        </p:nvSpPr>
        <p:spPr/>
        <p:txBody>
          <a:bodyPr/>
          <a:lstStyle/>
          <a:p>
            <a:fld id="{26201486-5497-4331-98D7-82ADB148CFC4}" type="datetime1">
              <a:rPr lang="zh-CN" altLang="en-US" smtClean="0"/>
              <a:t>2022/11/3</a:t>
            </a:fld>
            <a:endParaRPr lang="zh-CN" altLang="en-US" dirty="0"/>
          </a:p>
        </p:txBody>
      </p:sp>
      <p:sp>
        <p:nvSpPr>
          <p:cNvPr id="14" name="页脚占位符 13"/>
          <p:cNvSpPr>
            <a:spLocks noGrp="1"/>
          </p:cNvSpPr>
          <p:nvPr>
            <p:ph type="ftr" sz="quarter" idx="11"/>
          </p:nvPr>
        </p:nvSpPr>
        <p:spPr/>
        <p:txBody>
          <a:bodyPr/>
          <a:lstStyle/>
          <a:p>
            <a:endParaRPr lang="zh-CN" altLang="en-US" dirty="0"/>
          </a:p>
        </p:txBody>
      </p:sp>
      <p:sp>
        <p:nvSpPr>
          <p:cNvPr id="15" name="灯片编号占位符 14"/>
          <p:cNvSpPr>
            <a:spLocks noGrp="1"/>
          </p:cNvSpPr>
          <p:nvPr>
            <p:ph type="sldNum" sz="quarter" idx="12"/>
          </p:nvPr>
        </p:nvSpPr>
        <p:spPr/>
        <p:txBody>
          <a:bodyPr/>
          <a:lstStyle/>
          <a:p>
            <a:fld id="{0503CE10-F9D3-4072-A615-6A95AA0B7B65}" type="slidenum">
              <a:rPr lang="zh-CN" altLang="en-US" smtClean="0"/>
              <a:t>‹#›</a:t>
            </a:fld>
            <a:endParaRPr lang="zh-CN" altLang="en-US" dirty="0"/>
          </a:p>
        </p:txBody>
      </p:sp>
      <p:grpSp>
        <p:nvGrpSpPr>
          <p:cNvPr id="17" name="组合 16"/>
          <p:cNvGrpSpPr/>
          <p:nvPr userDrawn="1"/>
        </p:nvGrpSpPr>
        <p:grpSpPr>
          <a:xfrm>
            <a:off x="0" y="86517"/>
            <a:ext cx="9144000" cy="1412240"/>
            <a:chOff x="0" y="86517"/>
            <a:chExt cx="9144000" cy="1412240"/>
          </a:xfrm>
        </p:grpSpPr>
        <p:sp>
          <p:nvSpPr>
            <p:cNvPr id="9" name="矩形 8"/>
            <p:cNvSpPr/>
            <p:nvPr userDrawn="1"/>
          </p:nvSpPr>
          <p:spPr>
            <a:xfrm>
              <a:off x="0" y="284796"/>
              <a:ext cx="9144000" cy="1015683"/>
            </a:xfrm>
            <a:prstGeom prst="rect">
              <a:avLst/>
            </a:prstGeom>
            <a:solidFill>
              <a:schemeClr val="accent1">
                <a:lumMod val="75000"/>
              </a:schemeClr>
            </a:solidFill>
            <a:ln>
              <a:solidFill>
                <a:srgbClr val="3BB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userDrawn="1"/>
          </p:nvSpPr>
          <p:spPr>
            <a:xfrm>
              <a:off x="6633210" y="86517"/>
              <a:ext cx="2226310" cy="141224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7" name="图片 6"/>
            <p:cNvPicPr>
              <a:picLocks noChangeAspect="1"/>
            </p:cNvPicPr>
            <p:nvPr userDrawn="1"/>
          </p:nvPicPr>
          <p:blipFill rotWithShape="1">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l="19375" t="13195" r="19672" b="16005"/>
            <a:stretch/>
          </p:blipFill>
          <p:spPr>
            <a:xfrm>
              <a:off x="7035438" y="284796"/>
              <a:ext cx="1421853" cy="1032220"/>
            </a:xfrm>
            <a:prstGeom prst="rect">
              <a:avLst/>
            </a:prstGeom>
            <a:noFill/>
            <a:ln>
              <a:noFill/>
            </a:ln>
          </p:spPr>
        </p:pic>
      </p:grpSp>
      <p:sp>
        <p:nvSpPr>
          <p:cNvPr id="2" name="Title 1"/>
          <p:cNvSpPr>
            <a:spLocks noGrp="1"/>
          </p:cNvSpPr>
          <p:nvPr userDrawn="1">
            <p:ph type="title" hasCustomPrompt="1"/>
          </p:nvPr>
        </p:nvSpPr>
        <p:spPr>
          <a:xfrm>
            <a:off x="644524" y="304800"/>
            <a:ext cx="5813426" cy="995679"/>
          </a:xfrm>
          <a:noFill/>
          <a:ln>
            <a:noFill/>
          </a:ln>
        </p:spPr>
        <p:style>
          <a:lnRef idx="2">
            <a:schemeClr val="accent1">
              <a:shade val="50000"/>
            </a:schemeClr>
          </a:lnRef>
          <a:fillRef idx="1">
            <a:schemeClr val="accent1"/>
          </a:fillRef>
          <a:effectRef idx="0">
            <a:schemeClr val="accent1"/>
          </a:effectRef>
          <a:fontRef idx="none"/>
        </p:style>
        <p:txBody>
          <a:bodyPr>
            <a:noAutofit/>
          </a:bodyPr>
          <a:lstStyle>
            <a:lvl1pPr algn="l">
              <a:defRPr sz="3600" b="0" cap="none" spc="0" baseline="0">
                <a:ln w="0"/>
                <a:solidFill>
                  <a:schemeClr val="bg1"/>
                </a:solidFill>
                <a:effectLst>
                  <a:outerShdw blurRad="38100" dist="19050" dir="2700000" algn="tl" rotWithShape="0">
                    <a:schemeClr val="dk1">
                      <a:alpha val="40000"/>
                    </a:schemeClr>
                  </a:outerShdw>
                </a:effectLst>
              </a:defRPr>
            </a:lvl1pPr>
          </a:lstStyle>
          <a:p>
            <a:r>
              <a:rPr lang="en-US" altLang="zh-CN" dirty="0"/>
              <a:t> </a:t>
            </a:r>
            <a:r>
              <a:rPr lang="zh-CN" altLang="en-US" dirty="0"/>
              <a:t>单击此处编辑母版标题样式</a:t>
            </a:r>
            <a:endParaRPr lang="en-US" dirty="0"/>
          </a:p>
        </p:txBody>
      </p:sp>
    </p:spTree>
    <p:extLst>
      <p:ext uri="{BB962C8B-B14F-4D97-AF65-F5344CB8AC3E}">
        <p14:creationId xmlns:p14="http://schemas.microsoft.com/office/powerpoint/2010/main" val="52810278"/>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537F94-B448-499E-864A-7D468FE36D6D}" type="datetime1">
              <a:rPr lang="zh-CN" altLang="en-US" smtClean="0"/>
              <a:t>2022/11/3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30306410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3C2881E-3D2B-4151-ADBD-1A4FE6251212}" type="datetime1">
              <a:rPr lang="zh-CN" altLang="en-US" smtClean="0"/>
              <a:t>2022/11/3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19345099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BB95D9B-88AD-4636-9BE4-EC5AF2F17845}" type="datetime1">
              <a:rPr lang="zh-CN" altLang="en-US" smtClean="0"/>
              <a:t>2022/11/3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36601012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0276F73-21C5-45D9-8220-EB627377FB1B}" type="datetime1">
              <a:rPr lang="zh-CN" altLang="en-US" smtClean="0"/>
              <a:t>2022/11/3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8107054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3E6E602-6A90-40F7-9BE0-D2BE61FDAAF8}" type="datetime1">
              <a:rPr lang="zh-CN" altLang="en-US" smtClean="0"/>
              <a:t>2022/11/3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18971950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l="19375" t="13195" r="19672" b="16005"/>
          <a:stretch/>
        </p:blipFill>
        <p:spPr>
          <a:xfrm>
            <a:off x="4673600" y="1"/>
            <a:ext cx="4451984" cy="3231997"/>
          </a:xfrm>
          <a:prstGeom prst="rect">
            <a:avLst/>
          </a:prstGeom>
          <a:noFill/>
          <a:ln>
            <a:noFill/>
          </a:ln>
        </p:spPr>
      </p:pic>
      <p:sp>
        <p:nvSpPr>
          <p:cNvPr id="4" name="Date Placeholder 3"/>
          <p:cNvSpPr>
            <a:spLocks noGrp="1"/>
          </p:cNvSpPr>
          <p:nvPr>
            <p:ph type="dt" sz="half" idx="10"/>
          </p:nvPr>
        </p:nvSpPr>
        <p:spPr/>
        <p:txBody>
          <a:bodyPr/>
          <a:lstStyle/>
          <a:p>
            <a:fld id="{7455CA89-11CE-4007-80AD-17D6BFE27A9E}" type="datetime1">
              <a:rPr lang="zh-CN" altLang="en-US" smtClean="0"/>
              <a:t>2022/11/3</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03CE10-F9D3-4072-A615-6A95AA0B7B65}" type="slidenum">
              <a:rPr lang="zh-CN" altLang="en-US" smtClean="0"/>
              <a:t>‹#›</a:t>
            </a:fld>
            <a:endParaRPr lang="zh-CN" altLang="en-US" dirty="0"/>
          </a:p>
        </p:txBody>
      </p:sp>
      <p:grpSp>
        <p:nvGrpSpPr>
          <p:cNvPr id="15" name="组合 14"/>
          <p:cNvGrpSpPr/>
          <p:nvPr userDrawn="1"/>
        </p:nvGrpSpPr>
        <p:grpSpPr>
          <a:xfrm>
            <a:off x="0" y="1798320"/>
            <a:ext cx="8188960" cy="1530033"/>
            <a:chOff x="0" y="2066608"/>
            <a:chExt cx="8188960" cy="1530033"/>
          </a:xfrm>
        </p:grpSpPr>
        <p:grpSp>
          <p:nvGrpSpPr>
            <p:cNvPr id="3" name="组合 2"/>
            <p:cNvGrpSpPr/>
            <p:nvPr userDrawn="1"/>
          </p:nvGrpSpPr>
          <p:grpSpPr>
            <a:xfrm>
              <a:off x="154940" y="2066608"/>
              <a:ext cx="4363720" cy="1258225"/>
              <a:chOff x="289560" y="1538287"/>
              <a:chExt cx="4363720" cy="1258225"/>
            </a:xfrm>
          </p:grpSpPr>
          <p:sp>
            <p:nvSpPr>
              <p:cNvPr id="7" name="矩形 6"/>
              <p:cNvSpPr/>
              <p:nvPr userDrawn="1"/>
            </p:nvSpPr>
            <p:spPr>
              <a:xfrm>
                <a:off x="289560" y="1538287"/>
                <a:ext cx="4363720" cy="9652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6000" dirty="0">
                    <a:ln>
                      <a:solidFill>
                        <a:schemeClr val="tx1"/>
                      </a:solidFill>
                    </a:ln>
                    <a:solidFill>
                      <a:schemeClr val="bg1"/>
                    </a:solidFill>
                    <a:latin typeface="华文琥珀" panose="02010800040101010101" pitchFamily="2" charset="-122"/>
                    <a:ea typeface="华文琥珀" panose="02010800040101010101" pitchFamily="2" charset="-122"/>
                  </a:rPr>
                  <a:t>物联网导论</a:t>
                </a:r>
              </a:p>
            </p:txBody>
          </p:sp>
          <p:sp>
            <p:nvSpPr>
              <p:cNvPr id="9" name="矩形 8"/>
              <p:cNvSpPr/>
              <p:nvPr userDrawn="1"/>
            </p:nvSpPr>
            <p:spPr>
              <a:xfrm>
                <a:off x="636905" y="2507614"/>
                <a:ext cx="3669030" cy="28889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800" kern="1200" dirty="0">
                    <a:ln>
                      <a:solidFill>
                        <a:schemeClr val="tx1"/>
                      </a:solidFill>
                    </a:ln>
                    <a:solidFill>
                      <a:schemeClr val="bg1"/>
                    </a:solidFill>
                    <a:latin typeface="Berlin Sans FB Demi" panose="020E0802020502020306" pitchFamily="34" charset="0"/>
                    <a:ea typeface="华文琥珀" panose="02010800040101010101" pitchFamily="2" charset="-122"/>
                    <a:cs typeface="+mn-cs"/>
                  </a:rPr>
                  <a:t>Introduction to Internet of Things</a:t>
                </a:r>
                <a:endParaRPr lang="zh-CN" altLang="en-US" sz="1800" kern="1200" dirty="0">
                  <a:ln>
                    <a:solidFill>
                      <a:schemeClr val="tx1"/>
                    </a:solidFill>
                  </a:ln>
                  <a:solidFill>
                    <a:schemeClr val="bg1"/>
                  </a:solidFill>
                  <a:latin typeface="Berlin Sans FB Demi" panose="020E0802020502020306" pitchFamily="34" charset="0"/>
                  <a:ea typeface="华文琥珀" panose="02010800040101010101" pitchFamily="2" charset="-122"/>
                  <a:cs typeface="+mn-cs"/>
                </a:endParaRPr>
              </a:p>
            </p:txBody>
          </p:sp>
        </p:grpSp>
        <p:grpSp>
          <p:nvGrpSpPr>
            <p:cNvPr id="14" name="组合 13"/>
            <p:cNvGrpSpPr/>
            <p:nvPr userDrawn="1"/>
          </p:nvGrpSpPr>
          <p:grpSpPr>
            <a:xfrm>
              <a:off x="0" y="3444241"/>
              <a:ext cx="8188960" cy="152400"/>
              <a:chOff x="0" y="3210560"/>
              <a:chExt cx="8188960" cy="152400"/>
            </a:xfrm>
          </p:grpSpPr>
          <p:sp>
            <p:nvSpPr>
              <p:cNvPr id="2" name="矩形 1"/>
              <p:cNvSpPr/>
              <p:nvPr userDrawn="1"/>
            </p:nvSpPr>
            <p:spPr>
              <a:xfrm>
                <a:off x="0" y="3223232"/>
                <a:ext cx="4673600" cy="13972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nvCxnSpPr>
            <p:spPr>
              <a:xfrm>
                <a:off x="0" y="3210560"/>
                <a:ext cx="8188960" cy="3299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24" name="标题 23"/>
          <p:cNvSpPr>
            <a:spLocks noGrp="1"/>
          </p:cNvSpPr>
          <p:nvPr>
            <p:ph type="title"/>
          </p:nvPr>
        </p:nvSpPr>
        <p:spPr>
          <a:xfrm>
            <a:off x="4673600" y="3227871"/>
            <a:ext cx="3992880" cy="489975"/>
          </a:xfrm>
        </p:spPr>
        <p:txBody>
          <a:bodyPr>
            <a:noAutofit/>
          </a:bodyPr>
          <a:lstStyle>
            <a:lvl1pPr>
              <a:defRPr sz="2400"/>
            </a:lvl1pPr>
          </a:lstStyle>
          <a:p>
            <a:r>
              <a:rPr lang="zh-CN" altLang="en-US" dirty="0"/>
              <a:t>单击此处编辑母版标题样式</a:t>
            </a:r>
          </a:p>
        </p:txBody>
      </p:sp>
    </p:spTree>
    <p:extLst>
      <p:ext uri="{BB962C8B-B14F-4D97-AF65-F5344CB8AC3E}">
        <p14:creationId xmlns:p14="http://schemas.microsoft.com/office/powerpoint/2010/main" val="17266882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3" name="日期占位符 12"/>
          <p:cNvSpPr>
            <a:spLocks noGrp="1"/>
          </p:cNvSpPr>
          <p:nvPr>
            <p:ph type="dt" sz="half" idx="10"/>
          </p:nvPr>
        </p:nvSpPr>
        <p:spPr/>
        <p:txBody>
          <a:bodyPr/>
          <a:lstStyle/>
          <a:p>
            <a:fld id="{26201486-5497-4331-98D7-82ADB148CFC4}" type="datetime1">
              <a:rPr lang="zh-CN" altLang="en-US" smtClean="0"/>
              <a:t>2022/11/3</a:t>
            </a:fld>
            <a:endParaRPr lang="zh-CN" altLang="en-US" dirty="0"/>
          </a:p>
        </p:txBody>
      </p:sp>
      <p:sp>
        <p:nvSpPr>
          <p:cNvPr id="14" name="页脚占位符 13"/>
          <p:cNvSpPr>
            <a:spLocks noGrp="1"/>
          </p:cNvSpPr>
          <p:nvPr>
            <p:ph type="ftr" sz="quarter" idx="11"/>
          </p:nvPr>
        </p:nvSpPr>
        <p:spPr/>
        <p:txBody>
          <a:bodyPr/>
          <a:lstStyle/>
          <a:p>
            <a:endParaRPr lang="zh-CN" altLang="en-US" dirty="0"/>
          </a:p>
        </p:txBody>
      </p:sp>
      <p:sp>
        <p:nvSpPr>
          <p:cNvPr id="15" name="灯片编号占位符 14"/>
          <p:cNvSpPr>
            <a:spLocks noGrp="1"/>
          </p:cNvSpPr>
          <p:nvPr>
            <p:ph type="sldNum" sz="quarter" idx="12"/>
          </p:nvPr>
        </p:nvSpPr>
        <p:spPr/>
        <p:txBody>
          <a:bodyPr/>
          <a:lstStyle/>
          <a:p>
            <a:fld id="{0503CE10-F9D3-4072-A615-6A95AA0B7B65}" type="slidenum">
              <a:rPr lang="zh-CN" altLang="en-US" smtClean="0"/>
              <a:t>‹#›</a:t>
            </a:fld>
            <a:endParaRPr lang="zh-CN" altLang="en-US" dirty="0"/>
          </a:p>
        </p:txBody>
      </p:sp>
      <p:grpSp>
        <p:nvGrpSpPr>
          <p:cNvPr id="17" name="组合 16"/>
          <p:cNvGrpSpPr/>
          <p:nvPr userDrawn="1"/>
        </p:nvGrpSpPr>
        <p:grpSpPr>
          <a:xfrm>
            <a:off x="0" y="86517"/>
            <a:ext cx="9144000" cy="1412240"/>
            <a:chOff x="0" y="86517"/>
            <a:chExt cx="9144000" cy="1412240"/>
          </a:xfrm>
        </p:grpSpPr>
        <p:sp>
          <p:nvSpPr>
            <p:cNvPr id="9" name="矩形 8"/>
            <p:cNvSpPr/>
            <p:nvPr userDrawn="1"/>
          </p:nvSpPr>
          <p:spPr>
            <a:xfrm>
              <a:off x="0" y="284796"/>
              <a:ext cx="9144000" cy="1015683"/>
            </a:xfrm>
            <a:prstGeom prst="rect">
              <a:avLst/>
            </a:prstGeom>
            <a:solidFill>
              <a:schemeClr val="accent1">
                <a:lumMod val="75000"/>
              </a:schemeClr>
            </a:solidFill>
            <a:ln>
              <a:solidFill>
                <a:srgbClr val="3BB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userDrawn="1"/>
          </p:nvSpPr>
          <p:spPr>
            <a:xfrm>
              <a:off x="6633210" y="86517"/>
              <a:ext cx="2226310" cy="141224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7" name="图片 6"/>
            <p:cNvPicPr>
              <a:picLocks noChangeAspect="1"/>
            </p:cNvPicPr>
            <p:nvPr userDrawn="1"/>
          </p:nvPicPr>
          <p:blipFill rotWithShape="1">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l="19375" t="13195" r="19672" b="16005"/>
            <a:stretch/>
          </p:blipFill>
          <p:spPr>
            <a:xfrm>
              <a:off x="7035438" y="284796"/>
              <a:ext cx="1421853" cy="1032220"/>
            </a:xfrm>
            <a:prstGeom prst="rect">
              <a:avLst/>
            </a:prstGeom>
            <a:noFill/>
            <a:ln>
              <a:noFill/>
            </a:ln>
          </p:spPr>
        </p:pic>
      </p:grpSp>
      <p:sp>
        <p:nvSpPr>
          <p:cNvPr id="2" name="Title 1"/>
          <p:cNvSpPr>
            <a:spLocks noGrp="1"/>
          </p:cNvSpPr>
          <p:nvPr userDrawn="1">
            <p:ph type="title" hasCustomPrompt="1"/>
          </p:nvPr>
        </p:nvSpPr>
        <p:spPr>
          <a:xfrm>
            <a:off x="644524" y="304800"/>
            <a:ext cx="5813426" cy="995679"/>
          </a:xfrm>
          <a:noFill/>
          <a:ln>
            <a:noFill/>
          </a:ln>
        </p:spPr>
        <p:style>
          <a:lnRef idx="2">
            <a:schemeClr val="accent1">
              <a:shade val="50000"/>
            </a:schemeClr>
          </a:lnRef>
          <a:fillRef idx="1">
            <a:schemeClr val="accent1"/>
          </a:fillRef>
          <a:effectRef idx="0">
            <a:schemeClr val="accent1"/>
          </a:effectRef>
          <a:fontRef idx="none"/>
        </p:style>
        <p:txBody>
          <a:bodyPr>
            <a:noAutofit/>
          </a:bodyPr>
          <a:lstStyle>
            <a:lvl1pPr algn="l">
              <a:defRPr sz="3600" b="0" cap="none" spc="0" baseline="0">
                <a:ln w="0"/>
                <a:solidFill>
                  <a:schemeClr val="bg1"/>
                </a:solidFill>
                <a:effectLst>
                  <a:outerShdw blurRad="38100" dist="19050" dir="2700000" algn="tl" rotWithShape="0">
                    <a:schemeClr val="dk1">
                      <a:alpha val="40000"/>
                    </a:schemeClr>
                  </a:outerShdw>
                </a:effectLst>
              </a:defRPr>
            </a:lvl1pPr>
          </a:lstStyle>
          <a:p>
            <a:r>
              <a:rPr lang="en-US" altLang="zh-CN" dirty="0"/>
              <a:t> </a:t>
            </a:r>
            <a:r>
              <a:rPr lang="zh-CN" altLang="en-US" dirty="0"/>
              <a:t>单击此处编辑母版标题样式</a:t>
            </a:r>
            <a:endParaRPr lang="en-US" dirty="0"/>
          </a:p>
        </p:txBody>
      </p:sp>
    </p:spTree>
    <p:extLst>
      <p:ext uri="{BB962C8B-B14F-4D97-AF65-F5344CB8AC3E}">
        <p14:creationId xmlns:p14="http://schemas.microsoft.com/office/powerpoint/2010/main" val="3981348399"/>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30A59A3-D0D5-4685-9DF3-9FBE51A2A8D7}" type="datetime1">
              <a:rPr lang="zh-CN" altLang="en-US" smtClean="0"/>
              <a:t>2022/11/3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1170099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0ADCF37-95A8-4487-A04A-0E8708DEF2D1}" type="datetime1">
              <a:rPr lang="zh-CN" altLang="en-US" smtClean="0"/>
              <a:t>2022/11/3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327457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4B8A8D6-DE92-4700-AEC4-F76587B574CA}" type="datetime1">
              <a:rPr lang="zh-CN" altLang="en-US" smtClean="0"/>
              <a:t>2022/11/3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1801566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E5772AF-D736-466B-83B6-796858980C36}" type="datetime1">
              <a:rPr lang="zh-CN" altLang="en-US" smtClean="0"/>
              <a:t>2022/11/3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1052431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537F94-B448-499E-864A-7D468FE36D6D}" type="datetime1">
              <a:rPr lang="zh-CN" altLang="en-US" smtClean="0"/>
              <a:t>2022/11/3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1739285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7"/>
            <a:ext cx="9143244" cy="6857433"/>
          </a:xfrm>
          <a:prstGeom prst="rect">
            <a:avLst/>
          </a:prstGeom>
        </p:spPr>
      </p:pic>
      <p:sp>
        <p:nvSpPr>
          <p:cNvPr id="5" name="矩形 4"/>
          <p:cNvSpPr/>
          <p:nvPr userDrawn="1"/>
        </p:nvSpPr>
        <p:spPr>
          <a:xfrm>
            <a:off x="4884265" y="4927290"/>
            <a:ext cx="2350323" cy="1107996"/>
          </a:xfrm>
          <a:prstGeom prst="rect">
            <a:avLst/>
          </a:prstGeom>
          <a:noFill/>
        </p:spPr>
        <p:txBody>
          <a:bodyPr wrap="none">
            <a:spAutoFit/>
          </a:bodyPr>
          <a:lstStyle/>
          <a:p>
            <a:pPr algn="ctr">
              <a:defRPr/>
            </a:pPr>
            <a:r>
              <a:rPr lang="zh-CN" altLang="en-US" sz="6600" b="1" dirty="0">
                <a:ln w="10541" cmpd="sng">
                  <a:solidFill>
                    <a:schemeClr val="accent1">
                      <a:shade val="88000"/>
                      <a:satMod val="110000"/>
                    </a:schemeClr>
                  </a:solidFill>
                  <a:prstDash val="solid"/>
                </a:ln>
                <a:solidFill>
                  <a:schemeClr val="bg1"/>
                </a:solidFill>
                <a:ea typeface="宋体" charset="-122"/>
                <a:cs typeface="+mn-cs"/>
              </a:rPr>
              <a:t>谢谢</a:t>
            </a:r>
            <a:r>
              <a:rPr lang="en-US" altLang="zh-CN" sz="6600" b="1" dirty="0">
                <a:ln w="10541" cmpd="sng">
                  <a:solidFill>
                    <a:schemeClr val="accent1">
                      <a:shade val="88000"/>
                      <a:satMod val="110000"/>
                    </a:schemeClr>
                  </a:solidFill>
                  <a:prstDash val="solid"/>
                </a:ln>
                <a:solidFill>
                  <a:schemeClr val="bg1"/>
                </a:solidFill>
                <a:ea typeface="宋体" charset="-122"/>
                <a:cs typeface="+mn-cs"/>
              </a:rPr>
              <a:t> !</a:t>
            </a:r>
            <a:endParaRPr lang="zh-CN" altLang="en-US" sz="6600" b="1" dirty="0">
              <a:ln w="10541" cmpd="sng">
                <a:solidFill>
                  <a:schemeClr val="accent1">
                    <a:shade val="88000"/>
                    <a:satMod val="110000"/>
                  </a:schemeClr>
                </a:solidFill>
                <a:prstDash val="solid"/>
              </a:ln>
              <a:solidFill>
                <a:schemeClr val="bg1"/>
              </a:solidFill>
              <a:ea typeface="宋体" charset="-122"/>
              <a:cs typeface="+mn-cs"/>
            </a:endParaRPr>
          </a:p>
        </p:txBody>
      </p:sp>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0398" y="693541"/>
            <a:ext cx="2717496" cy="3219782"/>
          </a:xfrm>
          <a:prstGeom prst="rect">
            <a:avLst/>
          </a:prstGeom>
          <a:ln>
            <a:solidFill>
              <a:schemeClr val="tx1"/>
            </a:solidFill>
          </a:ln>
        </p:spPr>
      </p:pic>
      <p:sp>
        <p:nvSpPr>
          <p:cNvPr id="8" name="文本框 7"/>
          <p:cNvSpPr txBox="1"/>
          <p:nvPr userDrawn="1"/>
        </p:nvSpPr>
        <p:spPr>
          <a:xfrm>
            <a:off x="3167894" y="688258"/>
            <a:ext cx="5783066" cy="3416320"/>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课件说明：</a:t>
            </a:r>
          </a:p>
          <a:p>
            <a:r>
              <a:rPr lang="en-US" altLang="zh-CN" dirty="0">
                <a:solidFill>
                  <a:schemeClr val="bg1"/>
                </a:solidFill>
                <a:latin typeface="微软雅黑" panose="020B0503020204020204" pitchFamily="34" charset="-122"/>
                <a:ea typeface="微软雅黑" panose="020B0503020204020204" pitchFamily="34" charset="-122"/>
              </a:rPr>
              <a:t>1</a:t>
            </a:r>
            <a:r>
              <a:rPr lang="zh-CN" altLang="en-US" dirty="0">
                <a:solidFill>
                  <a:schemeClr val="bg1"/>
                </a:solidFill>
                <a:latin typeface="微软雅黑" panose="020B0503020204020204" pitchFamily="34" charset="-122"/>
                <a:ea typeface="微软雅黑" panose="020B0503020204020204" pitchFamily="34" charset="-122"/>
              </a:rPr>
              <a:t>，本课件供教师、学生、读者免费使用；</a:t>
            </a:r>
          </a:p>
          <a:p>
            <a:r>
              <a:rPr lang="en-US" altLang="zh-CN" dirty="0">
                <a:solidFill>
                  <a:schemeClr val="bg1"/>
                </a:solidFill>
                <a:latin typeface="微软雅黑" panose="020B0503020204020204" pitchFamily="34" charset="-122"/>
                <a:ea typeface="微软雅黑" panose="020B0503020204020204" pitchFamily="34" charset="-122"/>
              </a:rPr>
              <a:t>2</a:t>
            </a:r>
            <a:r>
              <a:rPr lang="zh-CN" altLang="en-US" dirty="0">
                <a:solidFill>
                  <a:schemeClr val="bg1"/>
                </a:solidFill>
                <a:latin typeface="微软雅黑" panose="020B0503020204020204" pitchFamily="34" charset="-122"/>
                <a:ea typeface="微软雅黑" panose="020B0503020204020204" pitchFamily="34" charset="-122"/>
              </a:rPr>
              <a:t>，本课件采用</a:t>
            </a:r>
            <a:r>
              <a:rPr lang="en-US" altLang="zh-CN" dirty="0">
                <a:solidFill>
                  <a:schemeClr val="bg1"/>
                </a:solidFill>
                <a:latin typeface="微软雅黑" panose="020B0503020204020204" pitchFamily="34" charset="-122"/>
                <a:ea typeface="微软雅黑" panose="020B0503020204020204" pitchFamily="34" charset="-122"/>
              </a:rPr>
              <a:t>PowerPoint</a:t>
            </a:r>
            <a:r>
              <a:rPr lang="zh-CN" altLang="en-US" dirty="0">
                <a:solidFill>
                  <a:schemeClr val="bg1"/>
                </a:solidFill>
                <a:latin typeface="微软雅黑" panose="020B0503020204020204" pitchFamily="34" charset="-122"/>
                <a:ea typeface="微软雅黑" panose="020B0503020204020204" pitchFamily="34" charset="-122"/>
              </a:rPr>
              <a:t>格式，使用者可以根据需要自行增加、修改、删除（包括本页）；</a:t>
            </a:r>
          </a:p>
          <a:p>
            <a:r>
              <a:rPr lang="en-US" altLang="zh-CN" dirty="0">
                <a:solidFill>
                  <a:schemeClr val="bg1"/>
                </a:solidFill>
                <a:latin typeface="微软雅黑" panose="020B0503020204020204" pitchFamily="34" charset="-122"/>
                <a:ea typeface="微软雅黑" panose="020B0503020204020204" pitchFamily="34" charset="-122"/>
              </a:rPr>
              <a:t>3</a:t>
            </a:r>
            <a:r>
              <a:rPr lang="zh-CN" altLang="en-US" dirty="0">
                <a:solidFill>
                  <a:schemeClr val="bg1"/>
                </a:solidFill>
                <a:latin typeface="微软雅黑" panose="020B0503020204020204" pitchFamily="34" charset="-122"/>
                <a:ea typeface="微软雅黑" panose="020B0503020204020204" pitchFamily="34" charset="-122"/>
              </a:rPr>
              <a:t>，在各种场合下使用本课件时（例如在课堂），请说明本课件的来源及配套教材</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物联网导论</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第二版；</a:t>
            </a:r>
          </a:p>
          <a:p>
            <a:r>
              <a:rPr lang="en-US" altLang="zh-CN" dirty="0">
                <a:solidFill>
                  <a:schemeClr val="bg1"/>
                </a:solidFill>
                <a:latin typeface="微软雅黑" panose="020B0503020204020204" pitchFamily="34" charset="-122"/>
                <a:ea typeface="微软雅黑" panose="020B0503020204020204" pitchFamily="34" charset="-122"/>
              </a:rPr>
              <a:t>4</a:t>
            </a:r>
            <a:r>
              <a:rPr lang="zh-CN" altLang="en-US" dirty="0">
                <a:solidFill>
                  <a:schemeClr val="bg1"/>
                </a:solidFill>
                <a:latin typeface="微软雅黑" panose="020B0503020204020204" pitchFamily="34" charset="-122"/>
                <a:ea typeface="微软雅黑" panose="020B0503020204020204" pitchFamily="34" charset="-122"/>
              </a:rPr>
              <a:t>，除了本书的作者，本课件的贡献者还包括清华大学杨铮老师，研究生熊曦、钱堃、吴陈沭，香港科技大学研究生周子慕；</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dirty="0">
                <a:solidFill>
                  <a:schemeClr val="bg1"/>
                </a:solidFill>
                <a:latin typeface="微软雅黑" panose="020B0503020204020204" pitchFamily="34" charset="-122"/>
                <a:ea typeface="微软雅黑" panose="020B0503020204020204" pitchFamily="34" charset="-122"/>
              </a:rPr>
              <a:t>5</a:t>
            </a:r>
            <a:r>
              <a:rPr lang="zh-CN" altLang="en-US" dirty="0">
                <a:solidFill>
                  <a:schemeClr val="bg1"/>
                </a:solidFill>
                <a:latin typeface="微软雅黑" panose="020B0503020204020204" pitchFamily="34" charset="-122"/>
                <a:ea typeface="微软雅黑" panose="020B0503020204020204" pitchFamily="34" charset="-122"/>
              </a:rPr>
              <a:t>，欢迎本课件使用者将意见、建议、以及对本课件的改进发送到</a:t>
            </a:r>
            <a:r>
              <a:rPr lang="en-US" altLang="zh-CN" dirty="0">
                <a:solidFill>
                  <a:schemeClr val="bg1"/>
                </a:solidFill>
                <a:latin typeface="微软雅黑" panose="020B0503020204020204" pitchFamily="34" charset="-122"/>
                <a:ea typeface="微软雅黑" panose="020B0503020204020204" pitchFamily="34" charset="-122"/>
              </a:rPr>
              <a:t>iot.textbook@gmail.com</a:t>
            </a:r>
            <a:r>
              <a:rPr lang="zh-CN" altLang="en-US" dirty="0">
                <a:solidFill>
                  <a:schemeClr val="bg1"/>
                </a:solidFill>
                <a:latin typeface="微软雅黑" panose="020B0503020204020204" pitchFamily="34" charset="-122"/>
                <a:ea typeface="微软雅黑" panose="020B0503020204020204" pitchFamily="34" charset="-122"/>
              </a:rPr>
              <a:t>。</a:t>
            </a:r>
          </a:p>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userDrawn="1"/>
        </p:nvSpPr>
        <p:spPr>
          <a:xfrm>
            <a:off x="450398" y="4280959"/>
            <a:ext cx="2717496" cy="646331"/>
          </a:xfrm>
          <a:prstGeom prst="rect">
            <a:avLst/>
          </a:prstGeom>
          <a:noFill/>
        </p:spPr>
        <p:txBody>
          <a:bodyPr wrap="square" rtlCol="0">
            <a:spAutoFit/>
          </a:bodyPr>
          <a:lstStyle/>
          <a:p>
            <a:pPr algn="ctr"/>
            <a:r>
              <a:rPr lang="zh-CN" altLang="en-US" baseline="0" dirty="0">
                <a:solidFill>
                  <a:schemeClr val="bg1"/>
                </a:solidFill>
                <a:latin typeface="微软雅黑" panose="020B0503020204020204" pitchFamily="34" charset="-122"/>
                <a:ea typeface="微软雅黑" panose="020B0503020204020204" pitchFamily="34" charset="-122"/>
              </a:rPr>
              <a:t>物联网导论（第二版）</a:t>
            </a:r>
            <a:endParaRPr lang="en-US" altLang="zh-CN" baseline="0" dirty="0">
              <a:solidFill>
                <a:schemeClr val="bg1"/>
              </a:solidFill>
              <a:latin typeface="微软雅黑" panose="020B0503020204020204" pitchFamily="34" charset="-122"/>
              <a:ea typeface="微软雅黑" panose="020B0503020204020204" pitchFamily="34" charset="-122"/>
            </a:endParaRPr>
          </a:p>
          <a:p>
            <a:pPr algn="ctr"/>
            <a:r>
              <a:rPr lang="zh-CN" altLang="en-US" baseline="0" dirty="0">
                <a:solidFill>
                  <a:schemeClr val="bg1"/>
                </a:solidFill>
                <a:latin typeface="微软雅黑" panose="020B0503020204020204" pitchFamily="34" charset="-122"/>
                <a:ea typeface="微软雅黑" panose="020B0503020204020204" pitchFamily="34" charset="-122"/>
              </a:rPr>
              <a:t>刘云浩 编著</a:t>
            </a:r>
          </a:p>
        </p:txBody>
      </p:sp>
    </p:spTree>
    <p:extLst>
      <p:ext uri="{BB962C8B-B14F-4D97-AF65-F5344CB8AC3E}">
        <p14:creationId xmlns:p14="http://schemas.microsoft.com/office/powerpoint/2010/main" val="1548837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3C2881E-3D2B-4151-ADBD-1A4FE6251212}" type="datetime1">
              <a:rPr lang="zh-CN" altLang="en-US" smtClean="0"/>
              <a:t>2022/11/3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503CE10-F9D3-4072-A615-6A95AA0B7B65}" type="slidenum">
              <a:rPr lang="zh-CN" altLang="en-US" smtClean="0"/>
              <a:t>‹#›</a:t>
            </a:fld>
            <a:endParaRPr lang="zh-CN" altLang="en-US"/>
          </a:p>
        </p:txBody>
      </p:sp>
    </p:spTree>
    <p:extLst>
      <p:ext uri="{BB962C8B-B14F-4D97-AF65-F5344CB8AC3E}">
        <p14:creationId xmlns:p14="http://schemas.microsoft.com/office/powerpoint/2010/main" val="124521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201486-5497-4331-98D7-82ADB148CFC4}" type="datetime1">
              <a:rPr lang="zh-CN" altLang="en-US" smtClean="0"/>
              <a:t>2022/11/3</a:t>
            </a:fld>
            <a:endParaRPr lang="zh-CN" alt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03CE10-F9D3-4072-A615-6A95AA0B7B65}" type="slidenum">
              <a:rPr lang="zh-CN" altLang="en-US" smtClean="0"/>
              <a:t>‹#›</a:t>
            </a:fld>
            <a:endParaRPr lang="zh-CN" altLang="en-US" dirty="0"/>
          </a:p>
        </p:txBody>
      </p:sp>
    </p:spTree>
    <p:extLst>
      <p:ext uri="{BB962C8B-B14F-4D97-AF65-F5344CB8AC3E}">
        <p14:creationId xmlns:p14="http://schemas.microsoft.com/office/powerpoint/2010/main" val="325589640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702" r:id="rId8"/>
    <p:sldLayoutId id="2147483698" r:id="rId9"/>
    <p:sldLayoutId id="2147483699" r:id="rId10"/>
    <p:sldLayoutId id="2147483700" r:id="rId11"/>
    <p:sldLayoutId id="2147483701"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201486-5497-4331-98D7-82ADB148CFC4}" type="datetime1">
              <a:rPr lang="zh-CN" altLang="en-US" smtClean="0"/>
              <a:t>2022/11/3</a:t>
            </a:fld>
            <a:endParaRPr lang="zh-CN" alt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03CE10-F9D3-4072-A615-6A95AA0B7B65}" type="slidenum">
              <a:rPr lang="zh-CN" altLang="en-US" smtClean="0"/>
              <a:t>‹#›</a:t>
            </a:fld>
            <a:endParaRPr lang="zh-CN" altLang="en-US" dirty="0"/>
          </a:p>
        </p:txBody>
      </p:sp>
    </p:spTree>
    <p:extLst>
      <p:ext uri="{BB962C8B-B14F-4D97-AF65-F5344CB8AC3E}">
        <p14:creationId xmlns:p14="http://schemas.microsoft.com/office/powerpoint/2010/main" val="3390821417"/>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8" Type="http://schemas.openxmlformats.org/officeDocument/2006/relationships/image" Target="../media/image20.jpe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26.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jpg"/><Relationship Id="rId4" Type="http://schemas.openxmlformats.org/officeDocument/2006/relationships/image" Target="../media/image16.png"/><Relationship Id="rId9"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6.xml"/><Relationship Id="rId6" Type="http://schemas.microsoft.com/office/2007/relationships/hdphoto" Target="../media/hdphoto2.wdp"/><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1.png"/><Relationship Id="rId1" Type="http://schemas.openxmlformats.org/officeDocument/2006/relationships/slideLayout" Target="../slideLayouts/slideLayout26.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8</a:t>
            </a:r>
            <a:r>
              <a:rPr lang="zh-CN" altLang="en-US" dirty="0"/>
              <a:t>章 云计算</a:t>
            </a:r>
          </a:p>
        </p:txBody>
      </p:sp>
    </p:spTree>
    <p:extLst>
      <p:ext uri="{BB962C8B-B14F-4D97-AF65-F5344CB8AC3E}">
        <p14:creationId xmlns:p14="http://schemas.microsoft.com/office/powerpoint/2010/main" val="3545240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绝大多数的服务器都运行</a:t>
            </a:r>
            <a:r>
              <a:rPr lang="en-US" altLang="zh-CN" dirty="0"/>
              <a:t>Linux/UNIX</a:t>
            </a:r>
            <a:r>
              <a:rPr lang="zh-CN" altLang="zh-CN" dirty="0"/>
              <a:t>系列的操作系统，其中</a:t>
            </a:r>
            <a:r>
              <a:rPr lang="en-US" altLang="zh-CN" dirty="0"/>
              <a:t>Linux</a:t>
            </a:r>
            <a:r>
              <a:rPr lang="zh-CN" altLang="zh-CN" dirty="0"/>
              <a:t>的使用最为广泛。</a:t>
            </a:r>
            <a:endParaRPr lang="en-US" altLang="zh-CN" dirty="0"/>
          </a:p>
          <a:p>
            <a:endParaRPr lang="en-US" altLang="zh-CN" dirty="0"/>
          </a:p>
          <a:p>
            <a:r>
              <a:rPr lang="en-US" altLang="zh-CN" dirty="0"/>
              <a:t>Linux</a:t>
            </a:r>
            <a:r>
              <a:rPr lang="zh-CN" altLang="zh-CN" dirty="0"/>
              <a:t>内核高度稳定</a:t>
            </a:r>
            <a:r>
              <a:rPr lang="en-US" altLang="zh-CN" dirty="0"/>
              <a:t>——</a:t>
            </a:r>
            <a:r>
              <a:rPr lang="zh-CN" altLang="en-US" dirty="0"/>
              <a:t>把容易破坏操作系统稳定性的图形界面放到内核之外。</a:t>
            </a:r>
          </a:p>
        </p:txBody>
      </p:sp>
      <p:sp>
        <p:nvSpPr>
          <p:cNvPr id="3" name="灯片编号占位符 2"/>
          <p:cNvSpPr>
            <a:spLocks noGrp="1"/>
          </p:cNvSpPr>
          <p:nvPr>
            <p:ph type="sldNum" sz="quarter" idx="12"/>
          </p:nvPr>
        </p:nvSpPr>
        <p:spPr/>
        <p:txBody>
          <a:bodyPr/>
          <a:lstStyle/>
          <a:p>
            <a:fld id="{0503CE10-F9D3-4072-A615-6A95AA0B7B65}" type="slidenum">
              <a:rPr lang="zh-CN" altLang="en-US" smtClean="0"/>
              <a:t>10</a:t>
            </a:fld>
            <a:endParaRPr lang="zh-CN" altLang="en-US" dirty="0"/>
          </a:p>
        </p:txBody>
      </p:sp>
      <p:sp>
        <p:nvSpPr>
          <p:cNvPr id="4" name="标题 3"/>
          <p:cNvSpPr>
            <a:spLocks noGrp="1"/>
          </p:cNvSpPr>
          <p:nvPr>
            <p:ph type="title"/>
          </p:nvPr>
        </p:nvSpPr>
        <p:spPr/>
        <p:txBody>
          <a:bodyPr/>
          <a:lstStyle/>
          <a:p>
            <a:r>
              <a:rPr lang="zh-CN" altLang="en-US" dirty="0"/>
              <a:t>操作系统</a:t>
            </a:r>
          </a:p>
        </p:txBody>
      </p:sp>
      <p:pic>
        <p:nvPicPr>
          <p:cNvPr id="1030" name="Picture 6" descr="“unix”的图片搜索结果"/>
          <p:cNvPicPr>
            <a:picLocks noChangeAspect="1" noChangeArrowheads="1"/>
          </p:cNvPicPr>
          <p:nvPr/>
        </p:nvPicPr>
        <p:blipFill rotWithShape="1">
          <a:blip r:embed="rId2">
            <a:extLst>
              <a:ext uri="{28A0092B-C50C-407E-A947-70E740481C1C}">
                <a14:useLocalDpi xmlns:a14="http://schemas.microsoft.com/office/drawing/2010/main" val="0"/>
              </a:ext>
            </a:extLst>
          </a:blip>
          <a:srcRect l="9162" r="6358"/>
          <a:stretch/>
        </p:blipFill>
        <p:spPr bwMode="auto">
          <a:xfrm>
            <a:off x="1208722" y="4001294"/>
            <a:ext cx="6726555" cy="24641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99754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dirty="0">
                <a:solidFill>
                  <a:srgbClr val="C00000"/>
                </a:solidFill>
              </a:rPr>
              <a:t>公网</a:t>
            </a:r>
            <a:r>
              <a:rPr lang="en-US" altLang="zh-CN" dirty="0">
                <a:solidFill>
                  <a:srgbClr val="C00000"/>
                </a:solidFill>
              </a:rPr>
              <a:t>/</a:t>
            </a:r>
            <a:r>
              <a:rPr lang="zh-CN" altLang="zh-CN" dirty="0">
                <a:solidFill>
                  <a:srgbClr val="C00000"/>
                </a:solidFill>
              </a:rPr>
              <a:t>私网环境</a:t>
            </a:r>
            <a:endParaRPr lang="en-US" altLang="zh-CN" dirty="0">
              <a:solidFill>
                <a:srgbClr val="C00000"/>
              </a:solidFill>
            </a:endParaRPr>
          </a:p>
          <a:p>
            <a:pPr lvl="1"/>
            <a:r>
              <a:rPr lang="zh-CN" altLang="en-US" dirty="0"/>
              <a:t>最典型的网络环境配置方法就是：将所有服务器连接到一台私网交换机构建出私网，同时将需要连入互联网的服务器（例如</a:t>
            </a:r>
            <a:r>
              <a:rPr lang="en-US" altLang="zh-CN" dirty="0"/>
              <a:t>Web</a:t>
            </a:r>
            <a:r>
              <a:rPr lang="zh-CN" altLang="en-US" dirty="0"/>
              <a:t>服务器）连接到一台公网交换机（通常由数据中心提供）。</a:t>
            </a:r>
          </a:p>
        </p:txBody>
      </p:sp>
      <p:sp>
        <p:nvSpPr>
          <p:cNvPr id="3" name="灯片编号占位符 2"/>
          <p:cNvSpPr>
            <a:spLocks noGrp="1"/>
          </p:cNvSpPr>
          <p:nvPr>
            <p:ph type="sldNum" sz="quarter" idx="12"/>
          </p:nvPr>
        </p:nvSpPr>
        <p:spPr/>
        <p:txBody>
          <a:bodyPr/>
          <a:lstStyle/>
          <a:p>
            <a:fld id="{0503CE10-F9D3-4072-A615-6A95AA0B7B65}" type="slidenum">
              <a:rPr lang="zh-CN" altLang="en-US" smtClean="0"/>
              <a:t>11</a:t>
            </a:fld>
            <a:endParaRPr lang="zh-CN" altLang="en-US" dirty="0"/>
          </a:p>
        </p:txBody>
      </p:sp>
      <p:sp>
        <p:nvSpPr>
          <p:cNvPr id="4" name="标题 3"/>
          <p:cNvSpPr>
            <a:spLocks noGrp="1"/>
          </p:cNvSpPr>
          <p:nvPr>
            <p:ph type="title"/>
          </p:nvPr>
        </p:nvSpPr>
        <p:spPr/>
        <p:txBody>
          <a:bodyPr/>
          <a:lstStyle/>
          <a:p>
            <a:r>
              <a:rPr lang="zh-CN" altLang="en-US" dirty="0"/>
              <a:t>网络环境</a:t>
            </a:r>
          </a:p>
        </p:txBody>
      </p:sp>
      <p:pic>
        <p:nvPicPr>
          <p:cNvPr id="11266" name="图片 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8909" y="3370952"/>
            <a:ext cx="5619581" cy="31679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337374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defRPr/>
            </a:pPr>
            <a:r>
              <a:rPr lang="en-US" altLang="zh-CN" sz="2800" dirty="0">
                <a:cs typeface="Arial" charset="0"/>
              </a:rPr>
              <a:t>8.1 </a:t>
            </a:r>
            <a:r>
              <a:rPr lang="zh-CN" altLang="en-US" sz="2800" dirty="0">
                <a:cs typeface="Arial" charset="0"/>
              </a:rPr>
              <a:t>云计算生态系统</a:t>
            </a:r>
            <a:endParaRPr lang="en-US" altLang="zh-CN" sz="2800" dirty="0">
              <a:cs typeface="Arial" charset="0"/>
            </a:endParaRPr>
          </a:p>
          <a:p>
            <a:pPr lvl="2">
              <a:defRPr/>
            </a:pPr>
            <a:endParaRPr lang="en-US" altLang="zh-CN" sz="2000" dirty="0">
              <a:cs typeface="Arial" charset="0"/>
            </a:endParaRPr>
          </a:p>
          <a:p>
            <a:pPr>
              <a:defRPr/>
            </a:pPr>
            <a:r>
              <a:rPr lang="en-US" altLang="zh-CN" sz="2800" dirty="0">
                <a:cs typeface="Arial" charset="0"/>
              </a:rPr>
              <a:t>8.2 </a:t>
            </a:r>
            <a:r>
              <a:rPr lang="zh-CN" altLang="en-US" sz="2800" dirty="0">
                <a:cs typeface="Arial" charset="0"/>
              </a:rPr>
              <a:t>服务器、操作系统和网络</a:t>
            </a:r>
            <a:endParaRPr lang="en-US" altLang="zh-CN" sz="2800" dirty="0">
              <a:cs typeface="Arial" charset="0"/>
            </a:endParaRPr>
          </a:p>
          <a:p>
            <a:pPr lvl="2">
              <a:defRPr/>
            </a:pPr>
            <a:endParaRPr lang="en-US" altLang="zh-CN" sz="2000" dirty="0">
              <a:cs typeface="Arial" charset="0"/>
            </a:endParaRPr>
          </a:p>
          <a:p>
            <a:pPr>
              <a:defRPr/>
            </a:pPr>
            <a:r>
              <a:rPr lang="en-US" altLang="zh-CN" sz="3200" dirty="0">
                <a:solidFill>
                  <a:srgbClr val="C00000"/>
                </a:solidFill>
                <a:cs typeface="Arial" charset="0"/>
              </a:rPr>
              <a:t>8.3 </a:t>
            </a:r>
            <a:r>
              <a:rPr lang="zh-CN" altLang="en-US" sz="3200" dirty="0">
                <a:solidFill>
                  <a:srgbClr val="C00000"/>
                </a:solidFill>
                <a:cs typeface="Arial" charset="0"/>
              </a:rPr>
              <a:t>虚拟化</a:t>
            </a:r>
            <a:endParaRPr lang="en-US" altLang="zh-CN" sz="3200" dirty="0">
              <a:solidFill>
                <a:srgbClr val="C00000"/>
              </a:solidFill>
              <a:cs typeface="Arial" charset="0"/>
            </a:endParaRPr>
          </a:p>
          <a:p>
            <a:pPr lvl="2">
              <a:defRPr/>
            </a:pPr>
            <a:endParaRPr lang="en-US" altLang="zh-CN" sz="2000" dirty="0">
              <a:cs typeface="Arial" charset="0"/>
            </a:endParaRPr>
          </a:p>
          <a:p>
            <a:pPr>
              <a:defRPr/>
            </a:pPr>
            <a:r>
              <a:rPr lang="en-US" altLang="zh-CN" sz="2800" dirty="0">
                <a:cs typeface="Arial" charset="0"/>
              </a:rPr>
              <a:t>8.4 </a:t>
            </a:r>
            <a:r>
              <a:rPr lang="zh-CN" altLang="en-US" sz="2800" dirty="0">
                <a:cs typeface="Arial" charset="0"/>
              </a:rPr>
              <a:t>云存储与云下载</a:t>
            </a:r>
            <a:endParaRPr lang="en-US" altLang="zh-CN" sz="2800" dirty="0">
              <a:cs typeface="Arial" charset="0"/>
            </a:endParaRPr>
          </a:p>
          <a:p>
            <a:pPr lvl="2">
              <a:defRPr/>
            </a:pPr>
            <a:endParaRPr lang="en-US" altLang="zh-CN" sz="2000" dirty="0">
              <a:cs typeface="Arial" charset="0"/>
            </a:endParaRPr>
          </a:p>
          <a:p>
            <a:pPr>
              <a:defRPr/>
            </a:pPr>
            <a:r>
              <a:rPr lang="en-US" altLang="zh-CN" sz="2800" dirty="0">
                <a:cs typeface="Arial" charset="0"/>
              </a:rPr>
              <a:t>8.5 </a:t>
            </a:r>
            <a:r>
              <a:rPr lang="zh-CN" altLang="en-US" sz="2800" dirty="0">
                <a:cs typeface="Arial" charset="0"/>
              </a:rPr>
              <a:t>“云物联”的展望</a:t>
            </a:r>
            <a:endParaRPr lang="en-US" altLang="zh-CN" sz="2800" dirty="0">
              <a:cs typeface="Arial" charset="0"/>
            </a:endParaRPr>
          </a:p>
        </p:txBody>
      </p:sp>
      <p:sp>
        <p:nvSpPr>
          <p:cNvPr id="3" name="灯片编号占位符 2"/>
          <p:cNvSpPr>
            <a:spLocks noGrp="1"/>
          </p:cNvSpPr>
          <p:nvPr>
            <p:ph type="sldNum" sz="quarter" idx="12"/>
          </p:nvPr>
        </p:nvSpPr>
        <p:spPr/>
        <p:txBody>
          <a:bodyPr/>
          <a:lstStyle/>
          <a:p>
            <a:fld id="{0503CE10-F9D3-4072-A615-6A95AA0B7B65}" type="slidenum">
              <a:rPr lang="zh-CN" altLang="en-US" smtClean="0"/>
              <a:t>12</a:t>
            </a:fld>
            <a:endParaRPr lang="zh-CN" altLang="en-US"/>
          </a:p>
        </p:txBody>
      </p:sp>
      <p:sp>
        <p:nvSpPr>
          <p:cNvPr id="4" name="标题 3"/>
          <p:cNvSpPr>
            <a:spLocks noGrp="1"/>
          </p:cNvSpPr>
          <p:nvPr>
            <p:ph type="title"/>
          </p:nvPr>
        </p:nvSpPr>
        <p:spPr/>
        <p:txBody>
          <a:bodyPr/>
          <a:lstStyle/>
          <a:p>
            <a:r>
              <a:rPr lang="zh-CN" altLang="en-US" dirty="0"/>
              <a:t>本章内容</a:t>
            </a:r>
          </a:p>
        </p:txBody>
      </p:sp>
    </p:spTree>
    <p:extLst>
      <p:ext uri="{BB962C8B-B14F-4D97-AF65-F5344CB8AC3E}">
        <p14:creationId xmlns:p14="http://schemas.microsoft.com/office/powerpoint/2010/main" val="985347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zh-CN" altLang="zh-CN" dirty="0">
                <a:solidFill>
                  <a:srgbClr val="C00000"/>
                </a:solidFill>
              </a:rPr>
              <a:t>虚拟化</a:t>
            </a:r>
            <a:r>
              <a:rPr lang="zh-CN" altLang="zh-CN" dirty="0"/>
              <a:t>是云计算的关键技术，它把刚性的物理硬件软件化成柔性的虚拟资源</a:t>
            </a:r>
            <a:r>
              <a:rPr lang="zh-CN" altLang="en-US" dirty="0"/>
              <a:t>。</a:t>
            </a:r>
            <a:r>
              <a:rPr lang="zh-CN" altLang="zh-CN" dirty="0"/>
              <a:t>其功能主要包括</a:t>
            </a:r>
            <a:r>
              <a:rPr lang="zh-CN" altLang="en-US" dirty="0"/>
              <a:t>：</a:t>
            </a:r>
            <a:endParaRPr lang="en-US" altLang="zh-CN" dirty="0"/>
          </a:p>
        </p:txBody>
      </p:sp>
      <p:sp>
        <p:nvSpPr>
          <p:cNvPr id="3" name="灯片编号占位符 2"/>
          <p:cNvSpPr>
            <a:spLocks noGrp="1"/>
          </p:cNvSpPr>
          <p:nvPr>
            <p:ph type="sldNum" sz="quarter" idx="12"/>
          </p:nvPr>
        </p:nvSpPr>
        <p:spPr/>
        <p:txBody>
          <a:bodyPr/>
          <a:lstStyle/>
          <a:p>
            <a:fld id="{0503CE10-F9D3-4072-A615-6A95AA0B7B65}" type="slidenum">
              <a:rPr lang="zh-CN" altLang="en-US" smtClean="0"/>
              <a:t>13</a:t>
            </a:fld>
            <a:endParaRPr lang="zh-CN" altLang="en-US" dirty="0"/>
          </a:p>
        </p:txBody>
      </p:sp>
      <p:sp>
        <p:nvSpPr>
          <p:cNvPr id="4" name="标题 3"/>
          <p:cNvSpPr>
            <a:spLocks noGrp="1"/>
          </p:cNvSpPr>
          <p:nvPr>
            <p:ph type="title"/>
          </p:nvPr>
        </p:nvSpPr>
        <p:spPr/>
        <p:txBody>
          <a:bodyPr/>
          <a:lstStyle/>
          <a:p>
            <a:r>
              <a:rPr lang="zh-CN" altLang="en-US" dirty="0"/>
              <a:t>虚拟化</a:t>
            </a:r>
          </a:p>
        </p:txBody>
      </p:sp>
      <p:grpSp>
        <p:nvGrpSpPr>
          <p:cNvPr id="13" name="组合 12"/>
          <p:cNvGrpSpPr/>
          <p:nvPr/>
        </p:nvGrpSpPr>
        <p:grpSpPr>
          <a:xfrm>
            <a:off x="1514242" y="3265314"/>
            <a:ext cx="1371677" cy="2512913"/>
            <a:chOff x="1530116" y="3343372"/>
            <a:chExt cx="1371677" cy="2512913"/>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52803" y="3343372"/>
              <a:ext cx="748990" cy="748990"/>
            </a:xfrm>
            <a:prstGeom prst="rect">
              <a:avLst/>
            </a:prstGeom>
          </p:spPr>
        </p:pic>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6929" y="4243013"/>
              <a:ext cx="748990" cy="748990"/>
            </a:xfrm>
            <a:prstGeom prst="rect">
              <a:avLst/>
            </a:prstGeom>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52803" y="5107295"/>
              <a:ext cx="748990" cy="748990"/>
            </a:xfrm>
            <a:prstGeom prst="rect">
              <a:avLst/>
            </a:prstGeom>
          </p:spPr>
        </p:pic>
        <p:sp>
          <p:nvSpPr>
            <p:cNvPr id="10" name="右箭头 9"/>
            <p:cNvSpPr/>
            <p:nvPr/>
          </p:nvSpPr>
          <p:spPr>
            <a:xfrm rot="19638340">
              <a:off x="1530673" y="3776333"/>
              <a:ext cx="568712" cy="356815"/>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530117" y="4356304"/>
              <a:ext cx="568712" cy="356815"/>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rot="1350876">
              <a:off x="1530116" y="4973935"/>
              <a:ext cx="568712" cy="356815"/>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矩形 14"/>
          <p:cNvSpPr/>
          <p:nvPr/>
        </p:nvSpPr>
        <p:spPr>
          <a:xfrm>
            <a:off x="1470070" y="5816857"/>
            <a:ext cx="697627" cy="400110"/>
          </a:xfrm>
          <a:prstGeom prst="rect">
            <a:avLst/>
          </a:prstGeom>
        </p:spPr>
        <p:txBody>
          <a:bodyPr wrap="none">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拆分</a:t>
            </a:r>
            <a:endParaRPr lang="zh-CN" altLang="en-US" sz="1600" dirty="0"/>
          </a:p>
        </p:txBody>
      </p:sp>
      <p:grpSp>
        <p:nvGrpSpPr>
          <p:cNvPr id="24" name="组合 23"/>
          <p:cNvGrpSpPr/>
          <p:nvPr/>
        </p:nvGrpSpPr>
        <p:grpSpPr>
          <a:xfrm>
            <a:off x="3957125" y="4434854"/>
            <a:ext cx="1222846" cy="1379066"/>
            <a:chOff x="4301084" y="4425093"/>
            <a:chExt cx="1222846" cy="1379066"/>
          </a:xfrm>
        </p:grpSpPr>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17402" y="5055169"/>
              <a:ext cx="748990" cy="748990"/>
            </a:xfrm>
            <a:prstGeom prst="rect">
              <a:avLst/>
            </a:prstGeom>
          </p:spPr>
        </p:pic>
        <p:sp>
          <p:nvSpPr>
            <p:cNvPr id="21" name="右箭头 20"/>
            <p:cNvSpPr/>
            <p:nvPr/>
          </p:nvSpPr>
          <p:spPr>
            <a:xfrm rot="3904907">
              <a:off x="4195136" y="4584276"/>
              <a:ext cx="568712" cy="356815"/>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p:cNvSpPr/>
            <p:nvPr/>
          </p:nvSpPr>
          <p:spPr>
            <a:xfrm rot="5400000">
              <a:off x="4615877" y="4531041"/>
              <a:ext cx="568712" cy="356815"/>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rot="7177065">
              <a:off x="5061167" y="4611000"/>
              <a:ext cx="568712" cy="356815"/>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矩形 24"/>
          <p:cNvSpPr/>
          <p:nvPr/>
        </p:nvSpPr>
        <p:spPr>
          <a:xfrm>
            <a:off x="4173443" y="5855930"/>
            <a:ext cx="697627" cy="400110"/>
          </a:xfrm>
          <a:prstGeom prst="rect">
            <a:avLst/>
          </a:prstGeom>
        </p:spPr>
        <p:txBody>
          <a:bodyPr wrap="none">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组合</a:t>
            </a:r>
            <a:endParaRPr lang="zh-CN" altLang="en-US" sz="1600" dirty="0"/>
          </a:p>
        </p:txBody>
      </p:sp>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0068" y="4727561"/>
            <a:ext cx="748990" cy="748990"/>
          </a:xfrm>
          <a:prstGeom prst="rect">
            <a:avLst/>
          </a:prstGeom>
        </p:spPr>
      </p:pic>
      <p:pic>
        <p:nvPicPr>
          <p:cNvPr id="29" name="图片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56033" y="4765609"/>
            <a:ext cx="748990" cy="748990"/>
          </a:xfrm>
          <a:prstGeom prst="rect">
            <a:avLst/>
          </a:prstGeom>
        </p:spPr>
      </p:pic>
      <p:sp>
        <p:nvSpPr>
          <p:cNvPr id="30" name="右箭头 29"/>
          <p:cNvSpPr/>
          <p:nvPr/>
        </p:nvSpPr>
        <p:spPr>
          <a:xfrm>
            <a:off x="7029238" y="4864165"/>
            <a:ext cx="568712" cy="356815"/>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6318601" y="5815815"/>
            <a:ext cx="1980029" cy="400110"/>
          </a:xfrm>
          <a:prstGeom prst="rect">
            <a:avLst/>
          </a:prstGeom>
        </p:spPr>
        <p:txBody>
          <a:bodyPr wrap="none">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动态配置和迁移</a:t>
            </a:r>
            <a:endParaRPr lang="zh-CN" altLang="en-US" sz="1600" dirty="0"/>
          </a:p>
        </p:txBody>
      </p:sp>
      <p:pic>
        <p:nvPicPr>
          <p:cNvPr id="32" name="图片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9551" y="3915916"/>
            <a:ext cx="1120143" cy="1120143"/>
          </a:xfrm>
          <a:prstGeom prst="rect">
            <a:avLst/>
          </a:prstGeom>
        </p:spPr>
      </p:pic>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68534" y="3336935"/>
            <a:ext cx="1120143" cy="1120143"/>
          </a:xfrm>
          <a:prstGeom prst="rect">
            <a:avLst/>
          </a:prstGeom>
        </p:spPr>
      </p:pic>
      <p:pic>
        <p:nvPicPr>
          <p:cNvPr id="34" name="图片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1492" y="3345635"/>
            <a:ext cx="1120143" cy="1120143"/>
          </a:xfrm>
          <a:prstGeom prst="rect">
            <a:avLst/>
          </a:prstGeom>
        </p:spPr>
      </p:pic>
      <p:pic>
        <p:nvPicPr>
          <p:cNvPr id="35" name="图片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75097" y="3510104"/>
            <a:ext cx="1120143" cy="1120143"/>
          </a:xfrm>
          <a:prstGeom prst="rect">
            <a:avLst/>
          </a:prstGeom>
        </p:spPr>
      </p:pic>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7427" y="3510104"/>
            <a:ext cx="1120143" cy="1120143"/>
          </a:xfrm>
          <a:prstGeom prst="rect">
            <a:avLst/>
          </a:prstGeom>
        </p:spPr>
      </p:pic>
    </p:spTree>
    <p:extLst>
      <p:ext uri="{BB962C8B-B14F-4D97-AF65-F5344CB8AC3E}">
        <p14:creationId xmlns:p14="http://schemas.microsoft.com/office/powerpoint/2010/main" val="1046038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solidFill>
                  <a:srgbClr val="C00000"/>
                </a:solidFill>
              </a:rPr>
              <a:t>应用层虚拟化</a:t>
            </a:r>
            <a:endParaRPr lang="en-US" altLang="zh-CN" dirty="0">
              <a:solidFill>
                <a:srgbClr val="C00000"/>
              </a:solidFill>
            </a:endParaRPr>
          </a:p>
          <a:p>
            <a:pPr lvl="1"/>
            <a:r>
              <a:rPr lang="zh-CN" altLang="zh-CN" dirty="0"/>
              <a:t>相当于一个普通的应用层软件</a:t>
            </a:r>
            <a:endParaRPr lang="en-US" altLang="zh-CN" dirty="0"/>
          </a:p>
          <a:p>
            <a:pPr lvl="1"/>
            <a:r>
              <a:rPr lang="zh-CN" altLang="zh-CN" dirty="0"/>
              <a:t>虚拟化效率</a:t>
            </a:r>
            <a:r>
              <a:rPr lang="zh-CN" altLang="en-US" dirty="0"/>
              <a:t>低</a:t>
            </a:r>
            <a:endParaRPr lang="en-US" altLang="zh-CN" dirty="0"/>
          </a:p>
          <a:p>
            <a:pPr lvl="1"/>
            <a:endParaRPr lang="en-US" altLang="zh-CN" dirty="0"/>
          </a:p>
          <a:p>
            <a:r>
              <a:rPr lang="zh-CN" altLang="zh-CN" dirty="0">
                <a:solidFill>
                  <a:srgbClr val="C00000"/>
                </a:solidFill>
              </a:rPr>
              <a:t>内核层虚拟化</a:t>
            </a:r>
            <a:endParaRPr lang="en-US" altLang="zh-CN" dirty="0">
              <a:solidFill>
                <a:srgbClr val="C00000"/>
              </a:solidFill>
            </a:endParaRPr>
          </a:p>
          <a:p>
            <a:pPr lvl="1"/>
            <a:r>
              <a:rPr lang="zh-CN" altLang="zh-CN" dirty="0"/>
              <a:t>使用</a:t>
            </a:r>
            <a:r>
              <a:rPr lang="en-US" altLang="zh-CN" dirty="0"/>
              <a:t>Linux</a:t>
            </a:r>
            <a:r>
              <a:rPr lang="zh-CN" altLang="zh-CN" dirty="0"/>
              <a:t>自身的资源调度器进行管理</a:t>
            </a:r>
            <a:endParaRPr lang="en-US" altLang="zh-CN" dirty="0"/>
          </a:p>
          <a:p>
            <a:pPr lvl="1"/>
            <a:r>
              <a:rPr lang="zh-CN" altLang="zh-CN" dirty="0"/>
              <a:t>核心源码较少，方便学习和扩展，虚拟化效率也较高</a:t>
            </a:r>
            <a:endParaRPr lang="en-US" altLang="zh-CN" dirty="0"/>
          </a:p>
          <a:p>
            <a:pPr lvl="1"/>
            <a:endParaRPr lang="en-US" altLang="zh-CN" dirty="0"/>
          </a:p>
          <a:p>
            <a:r>
              <a:rPr lang="zh-CN" altLang="zh-CN" dirty="0">
                <a:solidFill>
                  <a:srgbClr val="C00000"/>
                </a:solidFill>
              </a:rPr>
              <a:t>半虚拟化</a:t>
            </a:r>
            <a:endParaRPr lang="en-US" altLang="zh-CN" dirty="0">
              <a:solidFill>
                <a:srgbClr val="C00000"/>
              </a:solidFill>
            </a:endParaRPr>
          </a:p>
          <a:p>
            <a:pPr lvl="1"/>
            <a:r>
              <a:rPr lang="zh-CN" altLang="zh-CN" dirty="0"/>
              <a:t>由</a:t>
            </a:r>
            <a:r>
              <a:rPr lang="zh-CN" altLang="en-US" dirty="0"/>
              <a:t>虚拟机</a:t>
            </a:r>
            <a:r>
              <a:rPr lang="zh-CN" altLang="zh-CN" dirty="0"/>
              <a:t>支撑操作系统内核运行</a:t>
            </a:r>
            <a:endParaRPr lang="en-US" altLang="zh-CN" dirty="0"/>
          </a:p>
          <a:p>
            <a:pPr lvl="1"/>
            <a:r>
              <a:rPr lang="zh-CN" altLang="zh-CN" dirty="0"/>
              <a:t>是目前最高效率的虚拟化技术</a:t>
            </a:r>
            <a:endParaRPr lang="zh-CN" altLang="en-US" dirty="0"/>
          </a:p>
        </p:txBody>
      </p:sp>
      <p:sp>
        <p:nvSpPr>
          <p:cNvPr id="3" name="灯片编号占位符 2"/>
          <p:cNvSpPr>
            <a:spLocks noGrp="1"/>
          </p:cNvSpPr>
          <p:nvPr>
            <p:ph type="sldNum" sz="quarter" idx="12"/>
          </p:nvPr>
        </p:nvSpPr>
        <p:spPr/>
        <p:txBody>
          <a:bodyPr/>
          <a:lstStyle/>
          <a:p>
            <a:fld id="{0503CE10-F9D3-4072-A615-6A95AA0B7B65}" type="slidenum">
              <a:rPr lang="zh-CN" altLang="en-US" smtClean="0"/>
              <a:t>14</a:t>
            </a:fld>
            <a:endParaRPr lang="zh-CN" altLang="en-US" dirty="0"/>
          </a:p>
        </p:txBody>
      </p:sp>
      <p:sp>
        <p:nvSpPr>
          <p:cNvPr id="4" name="标题 3"/>
          <p:cNvSpPr>
            <a:spLocks noGrp="1"/>
          </p:cNvSpPr>
          <p:nvPr>
            <p:ph type="title"/>
          </p:nvPr>
        </p:nvSpPr>
        <p:spPr/>
        <p:txBody>
          <a:bodyPr/>
          <a:lstStyle/>
          <a:p>
            <a:r>
              <a:rPr lang="zh-CN" altLang="en-US" dirty="0"/>
              <a:t>虚拟化层次（</a:t>
            </a:r>
            <a:r>
              <a:rPr lang="en-US" altLang="zh-CN" dirty="0"/>
              <a:t>1</a:t>
            </a:r>
            <a:r>
              <a:rPr lang="zh-CN" altLang="en-US" dirty="0"/>
              <a:t>）</a:t>
            </a:r>
          </a:p>
        </p:txBody>
      </p:sp>
    </p:spTree>
    <p:extLst>
      <p:ext uri="{BB962C8B-B14F-4D97-AF65-F5344CB8AC3E}">
        <p14:creationId xmlns:p14="http://schemas.microsoft.com/office/powerpoint/2010/main" val="678099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solidFill>
                  <a:srgbClr val="C00000"/>
                </a:solidFill>
              </a:rPr>
              <a:t>硬件辅助虚拟化</a:t>
            </a:r>
            <a:endParaRPr lang="en-US" altLang="zh-CN" dirty="0">
              <a:solidFill>
                <a:srgbClr val="C00000"/>
              </a:solidFill>
            </a:endParaRPr>
          </a:p>
          <a:p>
            <a:pPr lvl="1"/>
            <a:r>
              <a:rPr lang="zh-CN" altLang="en-US" dirty="0"/>
              <a:t>虚拟系统</a:t>
            </a:r>
            <a:r>
              <a:rPr lang="zh-CN" altLang="zh-CN" dirty="0"/>
              <a:t>可以越过宿主</a:t>
            </a:r>
            <a:r>
              <a:rPr lang="zh-CN" altLang="en-US" dirty="0"/>
              <a:t>系统</a:t>
            </a:r>
            <a:r>
              <a:rPr lang="zh-CN" altLang="zh-CN" dirty="0"/>
              <a:t>直接调用</a:t>
            </a:r>
            <a:r>
              <a:rPr lang="en-US" altLang="zh-CN" dirty="0"/>
              <a:t>CPU</a:t>
            </a:r>
            <a:r>
              <a:rPr lang="zh-CN" altLang="zh-CN" dirty="0"/>
              <a:t>的一些模块，执行操作系统的特权指令</a:t>
            </a:r>
            <a:endParaRPr lang="en-US" altLang="zh-CN" dirty="0"/>
          </a:p>
          <a:p>
            <a:pPr lvl="1"/>
            <a:endParaRPr lang="en-US" altLang="zh-CN" dirty="0"/>
          </a:p>
          <a:p>
            <a:r>
              <a:rPr lang="zh-CN" altLang="zh-CN" dirty="0">
                <a:solidFill>
                  <a:srgbClr val="C00000"/>
                </a:solidFill>
              </a:rPr>
              <a:t>沙盒</a:t>
            </a:r>
            <a:endParaRPr lang="en-US" altLang="zh-CN" dirty="0">
              <a:solidFill>
                <a:srgbClr val="C00000"/>
              </a:solidFill>
            </a:endParaRPr>
          </a:p>
          <a:p>
            <a:pPr lvl="1"/>
            <a:r>
              <a:rPr lang="zh-CN" altLang="zh-CN" dirty="0"/>
              <a:t>轻量级、依附于宿主机操作系统内核</a:t>
            </a:r>
            <a:endParaRPr lang="en-US" altLang="zh-CN" dirty="0"/>
          </a:p>
          <a:p>
            <a:pPr lvl="1"/>
            <a:r>
              <a:rPr lang="zh-CN" altLang="zh-CN" dirty="0"/>
              <a:t>消耗资源少，安全性较高</a:t>
            </a:r>
            <a:endParaRPr lang="en-US" altLang="zh-CN" dirty="0"/>
          </a:p>
          <a:p>
            <a:pPr lvl="1"/>
            <a:endParaRPr lang="en-US" altLang="zh-CN" dirty="0"/>
          </a:p>
          <a:p>
            <a:r>
              <a:rPr lang="en-US" altLang="zh-CN" dirty="0">
                <a:solidFill>
                  <a:srgbClr val="C00000"/>
                </a:solidFill>
              </a:rPr>
              <a:t>Docker</a:t>
            </a:r>
          </a:p>
          <a:p>
            <a:pPr lvl="1"/>
            <a:r>
              <a:rPr lang="zh-CN" altLang="zh-CN" dirty="0"/>
              <a:t>轻量级虚拟化容器</a:t>
            </a:r>
            <a:endParaRPr lang="en-US" altLang="zh-CN" dirty="0"/>
          </a:p>
          <a:p>
            <a:pPr lvl="1"/>
            <a:r>
              <a:rPr lang="zh-CN" altLang="zh-CN" dirty="0"/>
              <a:t>一台物理服务器能够支持数百台共享内核资源的耦合虚拟机</a:t>
            </a:r>
            <a:endParaRPr lang="zh-CN" altLang="en-US" dirty="0"/>
          </a:p>
        </p:txBody>
      </p:sp>
      <p:sp>
        <p:nvSpPr>
          <p:cNvPr id="3" name="灯片编号占位符 2"/>
          <p:cNvSpPr>
            <a:spLocks noGrp="1"/>
          </p:cNvSpPr>
          <p:nvPr>
            <p:ph type="sldNum" sz="quarter" idx="12"/>
          </p:nvPr>
        </p:nvSpPr>
        <p:spPr/>
        <p:txBody>
          <a:bodyPr/>
          <a:lstStyle/>
          <a:p>
            <a:fld id="{0503CE10-F9D3-4072-A615-6A95AA0B7B65}" type="slidenum">
              <a:rPr lang="zh-CN" altLang="en-US" smtClean="0"/>
              <a:t>15</a:t>
            </a:fld>
            <a:endParaRPr lang="zh-CN" altLang="en-US" dirty="0"/>
          </a:p>
        </p:txBody>
      </p:sp>
      <p:sp>
        <p:nvSpPr>
          <p:cNvPr id="4" name="标题 3"/>
          <p:cNvSpPr>
            <a:spLocks noGrp="1"/>
          </p:cNvSpPr>
          <p:nvPr>
            <p:ph type="title"/>
          </p:nvPr>
        </p:nvSpPr>
        <p:spPr/>
        <p:txBody>
          <a:bodyPr/>
          <a:lstStyle/>
          <a:p>
            <a:r>
              <a:rPr lang="zh-CN" altLang="en-US" dirty="0"/>
              <a:t>虚拟化层次（</a:t>
            </a:r>
            <a:r>
              <a:rPr lang="en-US" altLang="zh-CN" dirty="0"/>
              <a:t>2</a:t>
            </a:r>
            <a:r>
              <a:rPr lang="zh-CN" altLang="en-US" dirty="0"/>
              <a:t>）</a:t>
            </a:r>
          </a:p>
        </p:txBody>
      </p:sp>
    </p:spTree>
    <p:extLst>
      <p:ext uri="{BB962C8B-B14F-4D97-AF65-F5344CB8AC3E}">
        <p14:creationId xmlns:p14="http://schemas.microsoft.com/office/powerpoint/2010/main" val="3415332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灯片编号占位符 2"/>
          <p:cNvSpPr>
            <a:spLocks noGrp="1"/>
          </p:cNvSpPr>
          <p:nvPr>
            <p:ph type="sldNum" sz="quarter" idx="12"/>
          </p:nvPr>
        </p:nvSpPr>
        <p:spPr/>
        <p:txBody>
          <a:bodyPr/>
          <a:lstStyle/>
          <a:p>
            <a:fld id="{0503CE10-F9D3-4072-A615-6A95AA0B7B65}" type="slidenum">
              <a:rPr lang="zh-CN" altLang="en-US" smtClean="0"/>
              <a:t>16</a:t>
            </a:fld>
            <a:endParaRPr lang="zh-CN" altLang="en-US" dirty="0"/>
          </a:p>
        </p:txBody>
      </p:sp>
      <p:sp>
        <p:nvSpPr>
          <p:cNvPr id="4" name="标题 3"/>
          <p:cNvSpPr>
            <a:spLocks noGrp="1"/>
          </p:cNvSpPr>
          <p:nvPr>
            <p:ph type="title"/>
          </p:nvPr>
        </p:nvSpPr>
        <p:spPr/>
        <p:txBody>
          <a:bodyPr/>
          <a:lstStyle/>
          <a:p>
            <a:r>
              <a:rPr lang="zh-CN" altLang="en-US" dirty="0"/>
              <a:t>虚拟化层次（</a:t>
            </a:r>
            <a:r>
              <a:rPr lang="en-US" altLang="zh-CN" dirty="0"/>
              <a:t>3</a:t>
            </a:r>
            <a:r>
              <a:rPr lang="zh-CN" altLang="en-US" dirty="0"/>
              <a:t>）</a:t>
            </a:r>
          </a:p>
        </p:txBody>
      </p:sp>
      <p:pic>
        <p:nvPicPr>
          <p:cNvPr id="12290" name="图片 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5647" y="1812128"/>
            <a:ext cx="6338694" cy="43648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935968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defRPr/>
            </a:pPr>
            <a:r>
              <a:rPr lang="en-US" altLang="zh-CN" sz="2800" dirty="0">
                <a:cs typeface="Arial" charset="0"/>
              </a:rPr>
              <a:t>8.1 </a:t>
            </a:r>
            <a:r>
              <a:rPr lang="zh-CN" altLang="en-US" sz="2800" dirty="0">
                <a:cs typeface="Arial" charset="0"/>
              </a:rPr>
              <a:t>云计算生态系统</a:t>
            </a:r>
            <a:endParaRPr lang="en-US" altLang="zh-CN" sz="2800" dirty="0">
              <a:cs typeface="Arial" charset="0"/>
            </a:endParaRPr>
          </a:p>
          <a:p>
            <a:pPr lvl="2">
              <a:defRPr/>
            </a:pPr>
            <a:endParaRPr lang="en-US" altLang="zh-CN" sz="2000" dirty="0">
              <a:cs typeface="Arial" charset="0"/>
            </a:endParaRPr>
          </a:p>
          <a:p>
            <a:pPr>
              <a:defRPr/>
            </a:pPr>
            <a:r>
              <a:rPr lang="en-US" altLang="zh-CN" sz="2800" dirty="0">
                <a:cs typeface="Arial" charset="0"/>
              </a:rPr>
              <a:t>8.2 </a:t>
            </a:r>
            <a:r>
              <a:rPr lang="zh-CN" altLang="en-US" sz="2800" dirty="0">
                <a:cs typeface="Arial" charset="0"/>
              </a:rPr>
              <a:t>服务器、操作系统和网络</a:t>
            </a:r>
            <a:endParaRPr lang="en-US" altLang="zh-CN" sz="2800" dirty="0">
              <a:cs typeface="Arial" charset="0"/>
            </a:endParaRPr>
          </a:p>
          <a:p>
            <a:pPr lvl="2">
              <a:defRPr/>
            </a:pPr>
            <a:endParaRPr lang="en-US" altLang="zh-CN" sz="2000" dirty="0">
              <a:cs typeface="Arial" charset="0"/>
            </a:endParaRPr>
          </a:p>
          <a:p>
            <a:pPr>
              <a:defRPr/>
            </a:pPr>
            <a:r>
              <a:rPr lang="en-US" altLang="zh-CN" sz="2800" dirty="0">
                <a:cs typeface="Arial" charset="0"/>
              </a:rPr>
              <a:t>8.3 </a:t>
            </a:r>
            <a:r>
              <a:rPr lang="zh-CN" altLang="en-US" sz="2800" dirty="0">
                <a:cs typeface="Arial" charset="0"/>
              </a:rPr>
              <a:t>虚拟化</a:t>
            </a:r>
            <a:endParaRPr lang="en-US" altLang="zh-CN" sz="2800" dirty="0">
              <a:cs typeface="Arial" charset="0"/>
            </a:endParaRPr>
          </a:p>
          <a:p>
            <a:pPr lvl="2">
              <a:defRPr/>
            </a:pPr>
            <a:endParaRPr lang="en-US" altLang="zh-CN" sz="2000" dirty="0">
              <a:cs typeface="Arial" charset="0"/>
            </a:endParaRPr>
          </a:p>
          <a:p>
            <a:pPr>
              <a:defRPr/>
            </a:pPr>
            <a:r>
              <a:rPr lang="en-US" altLang="zh-CN" sz="3200" dirty="0">
                <a:solidFill>
                  <a:srgbClr val="C00000"/>
                </a:solidFill>
                <a:cs typeface="Arial" charset="0"/>
              </a:rPr>
              <a:t>8.4 </a:t>
            </a:r>
            <a:r>
              <a:rPr lang="zh-CN" altLang="en-US" sz="3200" dirty="0">
                <a:solidFill>
                  <a:srgbClr val="C00000"/>
                </a:solidFill>
                <a:cs typeface="Arial" charset="0"/>
              </a:rPr>
              <a:t>云存储与云下载</a:t>
            </a:r>
            <a:endParaRPr lang="en-US" altLang="zh-CN" sz="3200" dirty="0">
              <a:solidFill>
                <a:srgbClr val="C00000"/>
              </a:solidFill>
              <a:cs typeface="Arial" charset="0"/>
            </a:endParaRPr>
          </a:p>
          <a:p>
            <a:pPr lvl="2">
              <a:defRPr/>
            </a:pPr>
            <a:endParaRPr lang="en-US" altLang="zh-CN" sz="2000" dirty="0">
              <a:cs typeface="Arial" charset="0"/>
            </a:endParaRPr>
          </a:p>
          <a:p>
            <a:pPr>
              <a:defRPr/>
            </a:pPr>
            <a:r>
              <a:rPr lang="en-US" altLang="zh-CN" sz="2800" dirty="0">
                <a:cs typeface="Arial" charset="0"/>
              </a:rPr>
              <a:t>8.5 </a:t>
            </a:r>
            <a:r>
              <a:rPr lang="zh-CN" altLang="en-US" sz="2800" dirty="0">
                <a:cs typeface="Arial" charset="0"/>
              </a:rPr>
              <a:t>“云物联”的展望</a:t>
            </a:r>
            <a:endParaRPr lang="en-US" altLang="zh-CN" sz="2800" dirty="0">
              <a:cs typeface="Arial" charset="0"/>
            </a:endParaRPr>
          </a:p>
        </p:txBody>
      </p:sp>
      <p:sp>
        <p:nvSpPr>
          <p:cNvPr id="3" name="灯片编号占位符 2"/>
          <p:cNvSpPr>
            <a:spLocks noGrp="1"/>
          </p:cNvSpPr>
          <p:nvPr>
            <p:ph type="sldNum" sz="quarter" idx="12"/>
          </p:nvPr>
        </p:nvSpPr>
        <p:spPr/>
        <p:txBody>
          <a:bodyPr/>
          <a:lstStyle/>
          <a:p>
            <a:fld id="{0503CE10-F9D3-4072-A615-6A95AA0B7B65}" type="slidenum">
              <a:rPr lang="zh-CN" altLang="en-US" smtClean="0"/>
              <a:t>17</a:t>
            </a:fld>
            <a:endParaRPr lang="zh-CN" altLang="en-US"/>
          </a:p>
        </p:txBody>
      </p:sp>
      <p:sp>
        <p:nvSpPr>
          <p:cNvPr id="4" name="标题 3"/>
          <p:cNvSpPr>
            <a:spLocks noGrp="1"/>
          </p:cNvSpPr>
          <p:nvPr>
            <p:ph type="title"/>
          </p:nvPr>
        </p:nvSpPr>
        <p:spPr/>
        <p:txBody>
          <a:bodyPr/>
          <a:lstStyle/>
          <a:p>
            <a:r>
              <a:rPr lang="zh-CN" altLang="en-US" dirty="0"/>
              <a:t>本章内容</a:t>
            </a:r>
          </a:p>
        </p:txBody>
      </p:sp>
    </p:spTree>
    <p:extLst>
      <p:ext uri="{BB962C8B-B14F-4D97-AF65-F5344CB8AC3E}">
        <p14:creationId xmlns:p14="http://schemas.microsoft.com/office/powerpoint/2010/main" val="590684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国外</a:t>
            </a:r>
            <a:endParaRPr lang="en-US" altLang="zh-CN" dirty="0"/>
          </a:p>
          <a:p>
            <a:pPr lvl="1"/>
            <a:r>
              <a:rPr lang="en-US" altLang="zh-CN" dirty="0"/>
              <a:t>Dropbox</a:t>
            </a:r>
          </a:p>
          <a:p>
            <a:pPr lvl="1"/>
            <a:r>
              <a:rPr lang="en-US" altLang="zh-CN" dirty="0"/>
              <a:t>OneDrive</a:t>
            </a:r>
          </a:p>
          <a:p>
            <a:pPr lvl="1"/>
            <a:r>
              <a:rPr lang="en-US" altLang="zh-CN" dirty="0"/>
              <a:t>Google Drive</a:t>
            </a:r>
          </a:p>
          <a:p>
            <a:pPr lvl="1"/>
            <a:r>
              <a:rPr lang="en-US" altLang="zh-CN" dirty="0"/>
              <a:t>iCloud Drive</a:t>
            </a:r>
          </a:p>
          <a:p>
            <a:pPr lvl="1"/>
            <a:r>
              <a:rPr lang="en-US" altLang="zh-CN" dirty="0"/>
              <a:t>……</a:t>
            </a:r>
          </a:p>
          <a:p>
            <a:r>
              <a:rPr lang="zh-CN" altLang="en-US" dirty="0"/>
              <a:t>国内</a:t>
            </a:r>
            <a:endParaRPr lang="en-US" altLang="zh-CN" dirty="0"/>
          </a:p>
          <a:p>
            <a:pPr lvl="1"/>
            <a:r>
              <a:rPr lang="zh-CN" altLang="zh-CN" dirty="0"/>
              <a:t>百度云盘</a:t>
            </a:r>
            <a:endParaRPr lang="en-US" altLang="zh-CN" dirty="0"/>
          </a:p>
          <a:p>
            <a:pPr lvl="1"/>
            <a:r>
              <a:rPr lang="en-US" altLang="zh-CN" dirty="0"/>
              <a:t>360</a:t>
            </a:r>
            <a:r>
              <a:rPr lang="zh-CN" altLang="zh-CN" dirty="0"/>
              <a:t>云盘</a:t>
            </a:r>
            <a:endParaRPr lang="en-US" altLang="zh-CN" dirty="0"/>
          </a:p>
          <a:p>
            <a:pPr lvl="1"/>
            <a:r>
              <a:rPr lang="zh-CN" altLang="en-US" dirty="0"/>
              <a:t>腾讯微云</a:t>
            </a:r>
            <a:endParaRPr lang="en-US" altLang="zh-CN" dirty="0"/>
          </a:p>
          <a:p>
            <a:pPr lvl="1"/>
            <a:r>
              <a:rPr lang="en-US" altLang="zh-CN" dirty="0"/>
              <a:t>……</a:t>
            </a:r>
          </a:p>
        </p:txBody>
      </p:sp>
      <p:sp>
        <p:nvSpPr>
          <p:cNvPr id="3" name="灯片编号占位符 2"/>
          <p:cNvSpPr>
            <a:spLocks noGrp="1"/>
          </p:cNvSpPr>
          <p:nvPr>
            <p:ph type="sldNum" sz="quarter" idx="12"/>
          </p:nvPr>
        </p:nvSpPr>
        <p:spPr/>
        <p:txBody>
          <a:bodyPr/>
          <a:lstStyle/>
          <a:p>
            <a:fld id="{0503CE10-F9D3-4072-A615-6A95AA0B7B65}" type="slidenum">
              <a:rPr lang="zh-CN" altLang="en-US" smtClean="0"/>
              <a:t>18</a:t>
            </a:fld>
            <a:endParaRPr lang="zh-CN" altLang="en-US" dirty="0"/>
          </a:p>
        </p:txBody>
      </p:sp>
      <p:sp>
        <p:nvSpPr>
          <p:cNvPr id="4" name="标题 3"/>
          <p:cNvSpPr>
            <a:spLocks noGrp="1"/>
          </p:cNvSpPr>
          <p:nvPr>
            <p:ph type="title"/>
          </p:nvPr>
        </p:nvSpPr>
        <p:spPr/>
        <p:txBody>
          <a:bodyPr/>
          <a:lstStyle/>
          <a:p>
            <a:r>
              <a:rPr lang="zh-CN" altLang="en-US" dirty="0"/>
              <a:t>云存储（</a:t>
            </a:r>
            <a:r>
              <a:rPr lang="en-US" altLang="zh-CN" dirty="0"/>
              <a:t>1</a:t>
            </a:r>
            <a:r>
              <a:rPr lang="zh-CN" altLang="en-US" dirty="0"/>
              <a:t>）</a:t>
            </a:r>
          </a:p>
        </p:txBody>
      </p:sp>
      <p:pic>
        <p:nvPicPr>
          <p:cNvPr id="5" name="图片 4"/>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4235598" y="1646237"/>
            <a:ext cx="1067635" cy="937115"/>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6144" y="1591274"/>
            <a:ext cx="996710" cy="996710"/>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97016" y="1437828"/>
            <a:ext cx="1233185" cy="1233185"/>
          </a:xfrm>
          <a:prstGeom prst="rect">
            <a:avLst/>
          </a:prstGeom>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54829" y="2854280"/>
            <a:ext cx="1429172" cy="746858"/>
          </a:xfrm>
          <a:prstGeom prst="rect">
            <a:avLst/>
          </a:prstGeom>
        </p:spPr>
      </p:pic>
      <p:pic>
        <p:nvPicPr>
          <p:cNvPr id="9" name="图片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93109" y="2822335"/>
            <a:ext cx="1062779" cy="789114"/>
          </a:xfrm>
          <a:prstGeom prst="rect">
            <a:avLst/>
          </a:prstGeom>
        </p:spPr>
      </p:pic>
      <p:pic>
        <p:nvPicPr>
          <p:cNvPr id="10" name="图片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57599" y="2790072"/>
            <a:ext cx="912018" cy="912018"/>
          </a:xfrm>
          <a:prstGeom prst="rect">
            <a:avLst/>
          </a:prstGeom>
        </p:spPr>
      </p:pic>
      <p:pic>
        <p:nvPicPr>
          <p:cNvPr id="11" name="图片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81849" y="3988935"/>
            <a:ext cx="975132" cy="975132"/>
          </a:xfrm>
          <a:prstGeom prst="rect">
            <a:avLst/>
          </a:prstGeom>
        </p:spPr>
      </p:pic>
      <p:pic>
        <p:nvPicPr>
          <p:cNvPr id="12" name="图片 11"/>
          <p:cNvPicPr>
            <a:picLocks noChangeAspect="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545399" y="3790837"/>
            <a:ext cx="1358197" cy="1238941"/>
          </a:xfrm>
          <a:prstGeom prst="rect">
            <a:avLst/>
          </a:prstGeom>
        </p:spPr>
      </p:pic>
      <p:pic>
        <p:nvPicPr>
          <p:cNvPr id="13" name="图片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157599" y="3946610"/>
            <a:ext cx="1017457" cy="1017457"/>
          </a:xfrm>
          <a:prstGeom prst="rect">
            <a:avLst/>
          </a:prstGeom>
        </p:spPr>
      </p:pic>
      <p:pic>
        <p:nvPicPr>
          <p:cNvPr id="14" name="图片 13"/>
          <p:cNvPicPr>
            <a:picLocks noChangeAspect="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46185" y="5029778"/>
            <a:ext cx="1314010" cy="1314010"/>
          </a:xfrm>
          <a:prstGeom prst="rect">
            <a:avLst/>
          </a:prstGeom>
        </p:spPr>
      </p:pic>
      <p:pic>
        <p:nvPicPr>
          <p:cNvPr id="15" name="图片 1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726144" y="5209166"/>
            <a:ext cx="1029284" cy="1029284"/>
          </a:xfrm>
          <a:prstGeom prst="rect">
            <a:avLst/>
          </a:prstGeom>
        </p:spPr>
      </p:pic>
      <p:pic>
        <p:nvPicPr>
          <p:cNvPr id="16" name="图片 1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121377" y="5143455"/>
            <a:ext cx="1165844" cy="1165844"/>
          </a:xfrm>
          <a:prstGeom prst="rect">
            <a:avLst/>
          </a:prstGeom>
        </p:spPr>
      </p:pic>
    </p:spTree>
    <p:extLst>
      <p:ext uri="{BB962C8B-B14F-4D97-AF65-F5344CB8AC3E}">
        <p14:creationId xmlns:p14="http://schemas.microsoft.com/office/powerpoint/2010/main" val="3654719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solidFill>
                  <a:srgbClr val="C00000"/>
                </a:solidFill>
              </a:rPr>
              <a:t>方便而可靠地存取和分享数据</a:t>
            </a:r>
            <a:endParaRPr lang="en-US" altLang="zh-CN" dirty="0">
              <a:solidFill>
                <a:srgbClr val="C00000"/>
              </a:solidFill>
            </a:endParaRPr>
          </a:p>
          <a:p>
            <a:pPr marL="457200" lvl="1" indent="0">
              <a:buNone/>
            </a:pPr>
            <a:r>
              <a:rPr lang="zh-CN" altLang="zh-CN" dirty="0"/>
              <a:t>无论何时何地，用户使用任意终端设备，其存放在云端的数据都会被自动地同步到（该用户的）所有在线设备和其他共享用户的设备上。</a:t>
            </a:r>
            <a:endParaRPr lang="zh-CN" altLang="en-US" dirty="0"/>
          </a:p>
        </p:txBody>
      </p:sp>
      <p:sp>
        <p:nvSpPr>
          <p:cNvPr id="3" name="灯片编号占位符 2"/>
          <p:cNvSpPr>
            <a:spLocks noGrp="1"/>
          </p:cNvSpPr>
          <p:nvPr>
            <p:ph type="sldNum" sz="quarter" idx="12"/>
          </p:nvPr>
        </p:nvSpPr>
        <p:spPr/>
        <p:txBody>
          <a:bodyPr/>
          <a:lstStyle/>
          <a:p>
            <a:fld id="{0503CE10-F9D3-4072-A615-6A95AA0B7B65}" type="slidenum">
              <a:rPr lang="zh-CN" altLang="en-US" smtClean="0"/>
              <a:t>19</a:t>
            </a:fld>
            <a:endParaRPr lang="zh-CN" altLang="en-US" dirty="0"/>
          </a:p>
        </p:txBody>
      </p:sp>
      <p:sp>
        <p:nvSpPr>
          <p:cNvPr id="4" name="标题 3"/>
          <p:cNvSpPr>
            <a:spLocks noGrp="1"/>
          </p:cNvSpPr>
          <p:nvPr>
            <p:ph type="title"/>
          </p:nvPr>
        </p:nvSpPr>
        <p:spPr/>
        <p:txBody>
          <a:bodyPr/>
          <a:lstStyle/>
          <a:p>
            <a:r>
              <a:rPr lang="zh-CN" altLang="en-US" dirty="0"/>
              <a:t>云存储（</a:t>
            </a:r>
            <a:r>
              <a:rPr lang="en-US" altLang="zh-CN" dirty="0"/>
              <a:t>2</a:t>
            </a:r>
            <a:r>
              <a:rPr lang="zh-CN" altLang="en-US" dirty="0"/>
              <a:t>）</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300" y="3581400"/>
            <a:ext cx="2133600" cy="2133600"/>
          </a:xfrm>
          <a:prstGeom prst="rect">
            <a:avLst/>
          </a:prstGeom>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250" y="3098800"/>
            <a:ext cx="1549400" cy="1549400"/>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83609" y="4935141"/>
            <a:ext cx="954881" cy="954881"/>
          </a:xfrm>
          <a:prstGeom prst="rect">
            <a:avLst/>
          </a:prstGeom>
        </p:spPr>
      </p:pic>
      <p:pic>
        <p:nvPicPr>
          <p:cNvPr id="9" name="图片 8"/>
          <p:cNvPicPr>
            <a:picLocks noChangeAspect="1"/>
          </p:cNvPicPr>
          <p:nvPr/>
        </p:nvPicPr>
        <p:blipFill>
          <a:blip r:embed="rId5" cstate="print">
            <a:extLst>
              <a:ext uri="{BEBA8EAE-BF5A-486C-A8C5-ECC9F3942E4B}">
                <a14:imgProps xmlns:a14="http://schemas.microsoft.com/office/drawing/2010/main">
                  <a14:imgLayer r:embed="rId6">
                    <a14:imgEffect>
                      <a14:brightnessContrast bright="37000"/>
                    </a14:imgEffect>
                  </a14:imgLayer>
                </a14:imgProps>
              </a:ext>
              <a:ext uri="{28A0092B-C50C-407E-A947-70E740481C1C}">
                <a14:useLocalDpi xmlns:a14="http://schemas.microsoft.com/office/drawing/2010/main" val="0"/>
              </a:ext>
            </a:extLst>
          </a:blip>
          <a:stretch>
            <a:fillRect/>
          </a:stretch>
        </p:blipFill>
        <p:spPr>
          <a:xfrm>
            <a:off x="6077345" y="4687887"/>
            <a:ext cx="1489076" cy="1489076"/>
          </a:xfrm>
          <a:prstGeom prst="rect">
            <a:avLst/>
          </a:prstGeom>
        </p:spPr>
      </p:pic>
      <p:sp>
        <p:nvSpPr>
          <p:cNvPr id="10" name="左右箭头 9"/>
          <p:cNvSpPr/>
          <p:nvPr/>
        </p:nvSpPr>
        <p:spPr>
          <a:xfrm>
            <a:off x="3551237" y="4203700"/>
            <a:ext cx="1535509" cy="622382"/>
          </a:xfrm>
          <a:prstGeom prst="leftRightArrow">
            <a:avLst/>
          </a:prstGeom>
          <a:noFill/>
          <a:ln w="1079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26031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Font typeface="Arial" charset="0"/>
              <a:buChar char="•"/>
              <a:defRPr/>
            </a:pPr>
            <a:r>
              <a:rPr lang="zh-CN" altLang="en-US" dirty="0"/>
              <a:t>前一章从大数据一词的由来引入，介绍了三种基本的网络存储体系结构，并讨论了数据中心的基本概念，以</a:t>
            </a:r>
            <a:r>
              <a:rPr lang="en-US" altLang="zh-CN" dirty="0"/>
              <a:t>Google</a:t>
            </a:r>
            <a:r>
              <a:rPr lang="zh-CN" altLang="en-US" dirty="0"/>
              <a:t>数据中心和</a:t>
            </a:r>
            <a:r>
              <a:rPr lang="en-US" altLang="zh-CN" dirty="0"/>
              <a:t>Hadoop</a:t>
            </a:r>
            <a:r>
              <a:rPr lang="zh-CN" altLang="en-US" dirty="0"/>
              <a:t>为例，简要介绍了大数据处理的相关技术，指出了数据中心的研究热点，最后分析了大数据的意义。</a:t>
            </a:r>
          </a:p>
          <a:p>
            <a:pPr>
              <a:buFont typeface="Arial" charset="0"/>
              <a:buChar char="•"/>
              <a:defRPr/>
            </a:pPr>
            <a:endParaRPr lang="zh-CN" altLang="en-US" dirty="0"/>
          </a:p>
          <a:p>
            <a:pPr>
              <a:buFont typeface="Arial" charset="0"/>
              <a:buChar char="•"/>
              <a:defRPr/>
            </a:pPr>
            <a:endParaRPr lang="zh-CN" altLang="en-US" dirty="0"/>
          </a:p>
        </p:txBody>
      </p:sp>
      <p:sp>
        <p:nvSpPr>
          <p:cNvPr id="3" name="灯片编号占位符 2"/>
          <p:cNvSpPr>
            <a:spLocks noGrp="1"/>
          </p:cNvSpPr>
          <p:nvPr>
            <p:ph type="sldNum" sz="quarter" idx="12"/>
          </p:nvPr>
        </p:nvSpPr>
        <p:spPr/>
        <p:txBody>
          <a:bodyPr/>
          <a:lstStyle/>
          <a:p>
            <a:fld id="{0503CE10-F9D3-4072-A615-6A95AA0B7B65}" type="slidenum">
              <a:rPr lang="zh-CN" altLang="en-US" smtClean="0"/>
              <a:t>2</a:t>
            </a:fld>
            <a:endParaRPr lang="zh-CN" altLang="en-US" dirty="0"/>
          </a:p>
        </p:txBody>
      </p:sp>
      <p:sp>
        <p:nvSpPr>
          <p:cNvPr id="4" name="标题 3"/>
          <p:cNvSpPr>
            <a:spLocks noGrp="1"/>
          </p:cNvSpPr>
          <p:nvPr>
            <p:ph type="title"/>
          </p:nvPr>
        </p:nvSpPr>
        <p:spPr/>
        <p:txBody>
          <a:bodyPr/>
          <a:lstStyle/>
          <a:p>
            <a:r>
              <a:rPr lang="zh-CN" altLang="en-US" dirty="0"/>
              <a:t>内容回顾</a:t>
            </a:r>
          </a:p>
        </p:txBody>
      </p:sp>
    </p:spTree>
    <p:extLst>
      <p:ext uri="{BB962C8B-B14F-4D97-AF65-F5344CB8AC3E}">
        <p14:creationId xmlns:p14="http://schemas.microsoft.com/office/powerpoint/2010/main" val="1615306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灯片编号占位符 2"/>
          <p:cNvSpPr>
            <a:spLocks noGrp="1"/>
          </p:cNvSpPr>
          <p:nvPr>
            <p:ph type="sldNum" sz="quarter" idx="12"/>
          </p:nvPr>
        </p:nvSpPr>
        <p:spPr/>
        <p:txBody>
          <a:bodyPr/>
          <a:lstStyle/>
          <a:p>
            <a:fld id="{0503CE10-F9D3-4072-A615-6A95AA0B7B65}" type="slidenum">
              <a:rPr lang="zh-CN" altLang="en-US" smtClean="0"/>
              <a:t>20</a:t>
            </a:fld>
            <a:endParaRPr lang="zh-CN" altLang="en-US" dirty="0"/>
          </a:p>
        </p:txBody>
      </p:sp>
      <p:sp>
        <p:nvSpPr>
          <p:cNvPr id="4" name="标题 3"/>
          <p:cNvSpPr>
            <a:spLocks noGrp="1"/>
          </p:cNvSpPr>
          <p:nvPr>
            <p:ph type="title"/>
          </p:nvPr>
        </p:nvSpPr>
        <p:spPr/>
        <p:txBody>
          <a:bodyPr/>
          <a:lstStyle/>
          <a:p>
            <a:r>
              <a:rPr lang="zh-CN" altLang="en-US" dirty="0"/>
              <a:t>云下载</a:t>
            </a:r>
          </a:p>
        </p:txBody>
      </p:sp>
      <p:pic>
        <p:nvPicPr>
          <p:cNvPr id="13314" name="图片 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506" y="2503488"/>
            <a:ext cx="7450987" cy="3802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920320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defRPr/>
            </a:pPr>
            <a:r>
              <a:rPr lang="en-US" altLang="zh-CN" sz="2800" dirty="0">
                <a:cs typeface="Arial" charset="0"/>
              </a:rPr>
              <a:t>8.1 </a:t>
            </a:r>
            <a:r>
              <a:rPr lang="zh-CN" altLang="en-US" sz="2800" dirty="0">
                <a:cs typeface="Arial" charset="0"/>
              </a:rPr>
              <a:t>云计算生态系统</a:t>
            </a:r>
            <a:endParaRPr lang="en-US" altLang="zh-CN" sz="2800" dirty="0">
              <a:cs typeface="Arial" charset="0"/>
            </a:endParaRPr>
          </a:p>
          <a:p>
            <a:pPr lvl="2">
              <a:defRPr/>
            </a:pPr>
            <a:endParaRPr lang="en-US" altLang="zh-CN" sz="2000" dirty="0">
              <a:cs typeface="Arial" charset="0"/>
            </a:endParaRPr>
          </a:p>
          <a:p>
            <a:pPr>
              <a:defRPr/>
            </a:pPr>
            <a:r>
              <a:rPr lang="en-US" altLang="zh-CN" sz="2800" dirty="0">
                <a:cs typeface="Arial" charset="0"/>
              </a:rPr>
              <a:t>8.2 </a:t>
            </a:r>
            <a:r>
              <a:rPr lang="zh-CN" altLang="en-US" sz="2800" dirty="0">
                <a:cs typeface="Arial" charset="0"/>
              </a:rPr>
              <a:t>服务器、操作系统和网络</a:t>
            </a:r>
            <a:endParaRPr lang="en-US" altLang="zh-CN" sz="2800" dirty="0">
              <a:cs typeface="Arial" charset="0"/>
            </a:endParaRPr>
          </a:p>
          <a:p>
            <a:pPr lvl="2">
              <a:defRPr/>
            </a:pPr>
            <a:endParaRPr lang="en-US" altLang="zh-CN" sz="2000" dirty="0">
              <a:cs typeface="Arial" charset="0"/>
            </a:endParaRPr>
          </a:p>
          <a:p>
            <a:pPr>
              <a:defRPr/>
            </a:pPr>
            <a:r>
              <a:rPr lang="en-US" altLang="zh-CN" sz="2800" dirty="0">
                <a:cs typeface="Arial" charset="0"/>
              </a:rPr>
              <a:t>8.3 </a:t>
            </a:r>
            <a:r>
              <a:rPr lang="zh-CN" altLang="en-US" sz="2800" dirty="0">
                <a:cs typeface="Arial" charset="0"/>
              </a:rPr>
              <a:t>虚拟化</a:t>
            </a:r>
            <a:endParaRPr lang="en-US" altLang="zh-CN" sz="2800" dirty="0">
              <a:cs typeface="Arial" charset="0"/>
            </a:endParaRPr>
          </a:p>
          <a:p>
            <a:pPr lvl="2">
              <a:defRPr/>
            </a:pPr>
            <a:endParaRPr lang="en-US" altLang="zh-CN" sz="2000" dirty="0">
              <a:cs typeface="Arial" charset="0"/>
            </a:endParaRPr>
          </a:p>
          <a:p>
            <a:pPr>
              <a:defRPr/>
            </a:pPr>
            <a:r>
              <a:rPr lang="en-US" altLang="zh-CN" sz="2800" dirty="0">
                <a:cs typeface="Arial" charset="0"/>
              </a:rPr>
              <a:t>8.4 </a:t>
            </a:r>
            <a:r>
              <a:rPr lang="zh-CN" altLang="en-US" sz="2800" dirty="0">
                <a:cs typeface="Arial" charset="0"/>
              </a:rPr>
              <a:t>云存储与云下载</a:t>
            </a:r>
            <a:endParaRPr lang="en-US" altLang="zh-CN" sz="2800" dirty="0">
              <a:cs typeface="Arial" charset="0"/>
            </a:endParaRPr>
          </a:p>
          <a:p>
            <a:pPr lvl="2">
              <a:defRPr/>
            </a:pPr>
            <a:endParaRPr lang="en-US" altLang="zh-CN" sz="2000" dirty="0">
              <a:cs typeface="Arial" charset="0"/>
            </a:endParaRPr>
          </a:p>
          <a:p>
            <a:pPr>
              <a:defRPr/>
            </a:pPr>
            <a:r>
              <a:rPr lang="en-US" altLang="zh-CN" sz="3200" dirty="0">
                <a:solidFill>
                  <a:srgbClr val="C00000"/>
                </a:solidFill>
                <a:cs typeface="Arial" charset="0"/>
              </a:rPr>
              <a:t>8.5 </a:t>
            </a:r>
            <a:r>
              <a:rPr lang="zh-CN" altLang="en-US" sz="3200" dirty="0">
                <a:solidFill>
                  <a:srgbClr val="C00000"/>
                </a:solidFill>
                <a:cs typeface="Arial" charset="0"/>
              </a:rPr>
              <a:t>“云物联”的展望</a:t>
            </a:r>
            <a:endParaRPr lang="en-US" altLang="zh-CN" sz="3200" dirty="0">
              <a:solidFill>
                <a:srgbClr val="C00000"/>
              </a:solidFill>
              <a:cs typeface="Arial" charset="0"/>
            </a:endParaRPr>
          </a:p>
        </p:txBody>
      </p:sp>
      <p:sp>
        <p:nvSpPr>
          <p:cNvPr id="3" name="灯片编号占位符 2"/>
          <p:cNvSpPr>
            <a:spLocks noGrp="1"/>
          </p:cNvSpPr>
          <p:nvPr>
            <p:ph type="sldNum" sz="quarter" idx="12"/>
          </p:nvPr>
        </p:nvSpPr>
        <p:spPr/>
        <p:txBody>
          <a:bodyPr/>
          <a:lstStyle/>
          <a:p>
            <a:fld id="{0503CE10-F9D3-4072-A615-6A95AA0B7B65}" type="slidenum">
              <a:rPr lang="zh-CN" altLang="en-US" smtClean="0"/>
              <a:t>21</a:t>
            </a:fld>
            <a:endParaRPr lang="zh-CN" altLang="en-US"/>
          </a:p>
        </p:txBody>
      </p:sp>
      <p:sp>
        <p:nvSpPr>
          <p:cNvPr id="4" name="标题 3"/>
          <p:cNvSpPr>
            <a:spLocks noGrp="1"/>
          </p:cNvSpPr>
          <p:nvPr>
            <p:ph type="title"/>
          </p:nvPr>
        </p:nvSpPr>
        <p:spPr/>
        <p:txBody>
          <a:bodyPr/>
          <a:lstStyle/>
          <a:p>
            <a:r>
              <a:rPr lang="zh-CN" altLang="en-US" dirty="0"/>
              <a:t>本章内容</a:t>
            </a:r>
          </a:p>
        </p:txBody>
      </p:sp>
    </p:spTree>
    <p:extLst>
      <p:ext uri="{BB962C8B-B14F-4D97-AF65-F5344CB8AC3E}">
        <p14:creationId xmlns:p14="http://schemas.microsoft.com/office/powerpoint/2010/main" val="3040960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211908" y="3586163"/>
            <a:ext cx="4076700" cy="2952750"/>
          </a:xfrm>
          <a:prstGeom prst="rect">
            <a:avLst/>
          </a:prstGeom>
        </p:spPr>
      </p:pic>
      <p:sp>
        <p:nvSpPr>
          <p:cNvPr id="2" name="内容占位符 1"/>
          <p:cNvSpPr>
            <a:spLocks noGrp="1"/>
          </p:cNvSpPr>
          <p:nvPr>
            <p:ph idx="1"/>
          </p:nvPr>
        </p:nvSpPr>
        <p:spPr>
          <a:xfrm>
            <a:off x="628650" y="1825625"/>
            <a:ext cx="7726210" cy="4351338"/>
          </a:xfrm>
        </p:spPr>
        <p:txBody>
          <a:bodyPr/>
          <a:lstStyle/>
          <a:p>
            <a:r>
              <a:rPr lang="zh-CN" altLang="zh-CN" dirty="0"/>
              <a:t>云计算背景下，</a:t>
            </a:r>
            <a:r>
              <a:rPr lang="zh-CN" altLang="en-US" dirty="0"/>
              <a:t>用户</a:t>
            </a:r>
            <a:r>
              <a:rPr lang="zh-CN" altLang="zh-CN" dirty="0"/>
              <a:t>可以灵活租用云计算服务、避免基础设施投资，将资金和时间用于为客户提供更好的物联网服务。</a:t>
            </a:r>
            <a:endParaRPr lang="en-US" altLang="zh-CN" dirty="0"/>
          </a:p>
          <a:p>
            <a:r>
              <a:rPr lang="zh-CN" altLang="zh-CN" dirty="0"/>
              <a:t>在云计算的强大支持下，</a:t>
            </a:r>
            <a:r>
              <a:rPr lang="en-US" altLang="zh-CN" dirty="0"/>
              <a:t>21</a:t>
            </a:r>
            <a:r>
              <a:rPr lang="zh-CN" altLang="zh-CN" dirty="0"/>
              <a:t>世纪的物联网必将更加普及和高效。</a:t>
            </a:r>
          </a:p>
          <a:p>
            <a:endParaRPr lang="zh-CN" altLang="zh-CN" dirty="0"/>
          </a:p>
        </p:txBody>
      </p:sp>
      <p:sp>
        <p:nvSpPr>
          <p:cNvPr id="3" name="灯片编号占位符 2"/>
          <p:cNvSpPr>
            <a:spLocks noGrp="1"/>
          </p:cNvSpPr>
          <p:nvPr>
            <p:ph type="sldNum" sz="quarter" idx="12"/>
          </p:nvPr>
        </p:nvSpPr>
        <p:spPr/>
        <p:txBody>
          <a:bodyPr/>
          <a:lstStyle/>
          <a:p>
            <a:fld id="{0503CE10-F9D3-4072-A615-6A95AA0B7B65}" type="slidenum">
              <a:rPr lang="zh-CN" altLang="en-US" smtClean="0"/>
              <a:t>22</a:t>
            </a:fld>
            <a:endParaRPr lang="zh-CN" altLang="en-US" dirty="0"/>
          </a:p>
        </p:txBody>
      </p:sp>
      <p:sp>
        <p:nvSpPr>
          <p:cNvPr id="4" name="标题 3"/>
          <p:cNvSpPr>
            <a:spLocks noGrp="1"/>
          </p:cNvSpPr>
          <p:nvPr>
            <p:ph type="title"/>
          </p:nvPr>
        </p:nvSpPr>
        <p:spPr/>
        <p:txBody>
          <a:bodyPr/>
          <a:lstStyle/>
          <a:p>
            <a:r>
              <a:rPr lang="zh-CN" altLang="en-US" dirty="0"/>
              <a:t>“云物联”的展望</a:t>
            </a:r>
          </a:p>
        </p:txBody>
      </p:sp>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3658" y="4001294"/>
            <a:ext cx="1953418" cy="1953418"/>
          </a:xfrm>
          <a:prstGeom prst="rect">
            <a:avLst/>
          </a:prstGeom>
        </p:spPr>
      </p:pic>
      <p:sp>
        <p:nvSpPr>
          <p:cNvPr id="6" name="左右箭头 5"/>
          <p:cNvSpPr/>
          <p:nvPr/>
        </p:nvSpPr>
        <p:spPr>
          <a:xfrm>
            <a:off x="2832793" y="4616206"/>
            <a:ext cx="1312863" cy="584200"/>
          </a:xfrm>
          <a:prstGeom prst="leftRightArrow">
            <a:avLst/>
          </a:prstGeom>
          <a:noFill/>
          <a:ln w="825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03601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zh-CN" altLang="en-US" dirty="0">
                <a:solidFill>
                  <a:srgbClr val="C00000"/>
                </a:solidFill>
              </a:rPr>
              <a:t>内容回顾</a:t>
            </a:r>
          </a:p>
          <a:p>
            <a:r>
              <a:rPr lang="zh-CN" altLang="en-US" sz="2000" dirty="0"/>
              <a:t>本章介绍了云计算的相关内容。首先介绍了云服务的硬件，操作系统，网络等底层支持。之后讲云计算的关键：虚拟化。然后介绍其应用如云存储。最后与物联网结合，展望“云物联”。</a:t>
            </a:r>
            <a:endParaRPr lang="en-US" altLang="zh-CN" sz="2000" dirty="0"/>
          </a:p>
          <a:p>
            <a:endParaRPr lang="zh-CN" altLang="en-US" sz="2000" dirty="0"/>
          </a:p>
          <a:p>
            <a:pPr marL="0" indent="0">
              <a:buNone/>
            </a:pPr>
            <a:r>
              <a:rPr lang="zh-CN" altLang="en-US" dirty="0">
                <a:solidFill>
                  <a:srgbClr val="C00000"/>
                </a:solidFill>
              </a:rPr>
              <a:t>重点掌握</a:t>
            </a:r>
          </a:p>
          <a:p>
            <a:pPr lvl="0"/>
            <a:r>
              <a:rPr lang="zh-CN" altLang="en-US" sz="2000" dirty="0">
                <a:solidFill>
                  <a:prstClr val="black"/>
                </a:solidFill>
              </a:rPr>
              <a:t>云计算对底层硬件或操作系统的要求。</a:t>
            </a:r>
            <a:endParaRPr lang="en-US" altLang="zh-CN" sz="2000" dirty="0">
              <a:solidFill>
                <a:prstClr val="black"/>
              </a:solidFill>
            </a:endParaRPr>
          </a:p>
          <a:p>
            <a:pPr lvl="0"/>
            <a:r>
              <a:rPr lang="zh-CN" altLang="en-US" sz="2000" dirty="0">
                <a:solidFill>
                  <a:prstClr val="black"/>
                </a:solidFill>
              </a:rPr>
              <a:t>六种虚拟化方式以及各自特点。</a:t>
            </a:r>
            <a:endParaRPr lang="en-US" altLang="zh-CN" sz="2000" dirty="0">
              <a:solidFill>
                <a:prstClr val="black"/>
              </a:solidFill>
            </a:endParaRPr>
          </a:p>
          <a:p>
            <a:pPr lvl="0"/>
            <a:r>
              <a:rPr lang="zh-CN" altLang="en-US" sz="2000" dirty="0">
                <a:solidFill>
                  <a:prstClr val="black"/>
                </a:solidFill>
              </a:rPr>
              <a:t>云下载的技术实现及其优势。</a:t>
            </a:r>
          </a:p>
        </p:txBody>
      </p:sp>
      <p:sp>
        <p:nvSpPr>
          <p:cNvPr id="3" name="灯片编号占位符 2"/>
          <p:cNvSpPr>
            <a:spLocks noGrp="1"/>
          </p:cNvSpPr>
          <p:nvPr>
            <p:ph type="sldNum" sz="quarter" idx="12"/>
          </p:nvPr>
        </p:nvSpPr>
        <p:spPr/>
        <p:txBody>
          <a:bodyPr/>
          <a:lstStyle/>
          <a:p>
            <a:fld id="{0503CE10-F9D3-4072-A615-6A95AA0B7B65}" type="slidenum">
              <a:rPr lang="zh-CN" altLang="en-US" smtClean="0"/>
              <a:t>23</a:t>
            </a:fld>
            <a:endParaRPr lang="zh-CN" altLang="en-US" dirty="0"/>
          </a:p>
        </p:txBody>
      </p:sp>
      <p:sp>
        <p:nvSpPr>
          <p:cNvPr id="4" name="标题 3"/>
          <p:cNvSpPr>
            <a:spLocks noGrp="1"/>
          </p:cNvSpPr>
          <p:nvPr>
            <p:ph type="title"/>
          </p:nvPr>
        </p:nvSpPr>
        <p:spPr/>
        <p:txBody>
          <a:bodyPr/>
          <a:lstStyle/>
          <a:p>
            <a:r>
              <a:rPr lang="zh-CN" altLang="en-US" dirty="0"/>
              <a:t>本章小结</a:t>
            </a:r>
          </a:p>
        </p:txBody>
      </p:sp>
    </p:spTree>
    <p:extLst>
      <p:ext uri="{BB962C8B-B14F-4D97-AF65-F5344CB8AC3E}">
        <p14:creationId xmlns:p14="http://schemas.microsoft.com/office/powerpoint/2010/main" val="3032765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dirty="0">
                <a:solidFill>
                  <a:srgbClr val="C00000"/>
                </a:solidFill>
              </a:rPr>
              <a:t>基础设施即服务（</a:t>
            </a:r>
            <a:r>
              <a:rPr lang="en-US" altLang="zh-CN" dirty="0">
                <a:solidFill>
                  <a:srgbClr val="C00000"/>
                </a:solidFill>
              </a:rPr>
              <a:t>Infrastructure as a Service, IaaS</a:t>
            </a:r>
            <a:r>
              <a:rPr lang="zh-CN" altLang="zh-CN" dirty="0">
                <a:solidFill>
                  <a:srgbClr val="C00000"/>
                </a:solidFill>
              </a:rPr>
              <a:t>）</a:t>
            </a:r>
            <a:endParaRPr lang="en-US" altLang="zh-CN" dirty="0">
              <a:solidFill>
                <a:srgbClr val="C00000"/>
              </a:solidFill>
            </a:endParaRPr>
          </a:p>
          <a:p>
            <a:pPr lvl="1"/>
            <a:r>
              <a:rPr lang="zh-CN" altLang="zh-CN" dirty="0"/>
              <a:t>提供基础设施资源</a:t>
            </a:r>
            <a:r>
              <a:rPr lang="zh-CN" altLang="en-US" dirty="0"/>
              <a:t>。</a:t>
            </a:r>
            <a:r>
              <a:rPr lang="zh-CN" altLang="zh-CN" dirty="0"/>
              <a:t>包括虚拟化的计算资源、存储资源、网络资源和安全保障等</a:t>
            </a:r>
            <a:r>
              <a:rPr lang="zh-CN" altLang="en-US" dirty="0"/>
              <a:t>。</a:t>
            </a:r>
            <a:endParaRPr lang="en-US" altLang="zh-CN" dirty="0"/>
          </a:p>
          <a:p>
            <a:pPr lvl="1"/>
            <a:r>
              <a:rPr lang="zh-CN" altLang="en-US" dirty="0"/>
              <a:t>例子：</a:t>
            </a:r>
            <a:r>
              <a:rPr lang="zh-CN" altLang="zh-CN" dirty="0"/>
              <a:t>亚马逊的</a:t>
            </a:r>
            <a:r>
              <a:rPr lang="en-US" altLang="zh-CN" dirty="0"/>
              <a:t>EC2</a:t>
            </a:r>
            <a:r>
              <a:rPr lang="zh-CN" altLang="en-US" dirty="0"/>
              <a:t>、</a:t>
            </a:r>
            <a:r>
              <a:rPr lang="zh-CN" altLang="zh-CN" dirty="0"/>
              <a:t>阿里云</a:t>
            </a:r>
            <a:endParaRPr lang="en-US" altLang="zh-CN" dirty="0"/>
          </a:p>
          <a:p>
            <a:r>
              <a:rPr lang="zh-CN" altLang="zh-CN" dirty="0">
                <a:solidFill>
                  <a:srgbClr val="C00000"/>
                </a:solidFill>
              </a:rPr>
              <a:t>平台即服务（</a:t>
            </a:r>
            <a:r>
              <a:rPr lang="en-US" altLang="zh-CN" dirty="0">
                <a:solidFill>
                  <a:srgbClr val="C00000"/>
                </a:solidFill>
              </a:rPr>
              <a:t>Platform as a Service, PaaS</a:t>
            </a:r>
            <a:r>
              <a:rPr lang="zh-CN" altLang="zh-CN" dirty="0">
                <a:solidFill>
                  <a:srgbClr val="C00000"/>
                </a:solidFill>
              </a:rPr>
              <a:t>）</a:t>
            </a:r>
            <a:endParaRPr lang="en-US" altLang="zh-CN" dirty="0">
              <a:solidFill>
                <a:srgbClr val="C00000"/>
              </a:solidFill>
            </a:endParaRPr>
          </a:p>
          <a:p>
            <a:pPr lvl="1"/>
            <a:r>
              <a:rPr lang="zh-CN" altLang="zh-CN" dirty="0"/>
              <a:t>服务应用的开发者。开发者通过这个平台开发、运行和管理应用程序时，无需处理诸如配置开发环境、测试环境等麻烦问题。</a:t>
            </a:r>
            <a:endParaRPr lang="en-US" altLang="zh-CN" dirty="0"/>
          </a:p>
          <a:p>
            <a:pPr lvl="1"/>
            <a:r>
              <a:rPr lang="zh-CN" altLang="zh-CN" dirty="0"/>
              <a:t>例</a:t>
            </a:r>
            <a:r>
              <a:rPr lang="zh-CN" altLang="en-US" dirty="0"/>
              <a:t>子：</a:t>
            </a:r>
            <a:r>
              <a:rPr lang="zh-CN" altLang="zh-CN" dirty="0"/>
              <a:t>微软的</a:t>
            </a:r>
            <a:r>
              <a:rPr lang="en-US" altLang="zh-CN" dirty="0"/>
              <a:t>Azure App Service</a:t>
            </a:r>
            <a:r>
              <a:rPr lang="zh-CN" altLang="en-US" dirty="0"/>
              <a:t>、</a:t>
            </a:r>
            <a:r>
              <a:rPr lang="zh-CN" altLang="zh-CN" dirty="0"/>
              <a:t>谷歌的</a:t>
            </a:r>
            <a:r>
              <a:rPr lang="en-US" altLang="zh-CN"/>
              <a:t>App Engine</a:t>
            </a:r>
            <a:endParaRPr lang="en-US" altLang="zh-CN" dirty="0"/>
          </a:p>
          <a:p>
            <a:r>
              <a:rPr lang="zh-CN" altLang="zh-CN" dirty="0">
                <a:solidFill>
                  <a:srgbClr val="C00000"/>
                </a:solidFill>
              </a:rPr>
              <a:t>软件即服务（</a:t>
            </a:r>
            <a:r>
              <a:rPr lang="en-US" altLang="zh-CN" dirty="0">
                <a:solidFill>
                  <a:srgbClr val="C00000"/>
                </a:solidFill>
              </a:rPr>
              <a:t>Software as a Service</a:t>
            </a:r>
            <a:r>
              <a:rPr lang="zh-CN" altLang="zh-CN" dirty="0">
                <a:solidFill>
                  <a:srgbClr val="C00000"/>
                </a:solidFill>
              </a:rPr>
              <a:t>，</a:t>
            </a:r>
            <a:r>
              <a:rPr lang="en-US" altLang="zh-CN" dirty="0">
                <a:solidFill>
                  <a:srgbClr val="C00000"/>
                </a:solidFill>
              </a:rPr>
              <a:t>SaaS</a:t>
            </a:r>
            <a:r>
              <a:rPr lang="zh-CN" altLang="zh-CN" dirty="0">
                <a:solidFill>
                  <a:srgbClr val="C00000"/>
                </a:solidFill>
              </a:rPr>
              <a:t>）</a:t>
            </a:r>
            <a:endParaRPr lang="en-US" altLang="zh-CN" dirty="0"/>
          </a:p>
          <a:p>
            <a:pPr lvl="1"/>
            <a:r>
              <a:rPr lang="zh-CN" altLang="zh-CN" dirty="0"/>
              <a:t>服务终端用户的应用程序</a:t>
            </a:r>
            <a:r>
              <a:rPr lang="zh-CN" altLang="en-US" dirty="0"/>
              <a:t>。</a:t>
            </a:r>
            <a:r>
              <a:rPr lang="zh-CN" altLang="zh-CN" dirty="0"/>
              <a:t>不操控硬件、网络、操作系统等基础资源，也不关心应用是如何开发调试的。</a:t>
            </a:r>
            <a:endParaRPr lang="en-US" altLang="zh-CN" dirty="0"/>
          </a:p>
          <a:p>
            <a:pPr lvl="1"/>
            <a:r>
              <a:rPr lang="zh-CN" altLang="en-US" dirty="0"/>
              <a:t>例子：</a:t>
            </a:r>
            <a:r>
              <a:rPr lang="zh-CN" altLang="zh-CN" dirty="0"/>
              <a:t>云盘</a:t>
            </a:r>
            <a:r>
              <a:rPr lang="zh-CN" altLang="en-US" dirty="0"/>
              <a:t>、</a:t>
            </a:r>
            <a:r>
              <a:rPr lang="zh-CN" altLang="zh-CN" dirty="0"/>
              <a:t>文档在线编辑（如谷歌</a:t>
            </a:r>
            <a:r>
              <a:rPr lang="en-US" altLang="zh-CN" dirty="0"/>
              <a:t>Docs</a:t>
            </a:r>
            <a:r>
              <a:rPr lang="zh-CN" altLang="zh-CN" dirty="0"/>
              <a:t>和</a:t>
            </a:r>
            <a:r>
              <a:rPr lang="en-US" altLang="zh-CN" dirty="0"/>
              <a:t>Evernote</a:t>
            </a:r>
            <a:r>
              <a:rPr lang="zh-CN" altLang="zh-CN" dirty="0"/>
              <a:t>）</a:t>
            </a:r>
            <a:endParaRPr lang="en-US" altLang="zh-CN" dirty="0"/>
          </a:p>
        </p:txBody>
      </p:sp>
      <p:sp>
        <p:nvSpPr>
          <p:cNvPr id="3" name="灯片编号占位符 2"/>
          <p:cNvSpPr>
            <a:spLocks noGrp="1"/>
          </p:cNvSpPr>
          <p:nvPr>
            <p:ph type="sldNum" sz="quarter" idx="12"/>
          </p:nvPr>
        </p:nvSpPr>
        <p:spPr/>
        <p:txBody>
          <a:bodyPr/>
          <a:lstStyle/>
          <a:p>
            <a:fld id="{0503CE10-F9D3-4072-A615-6A95AA0B7B65}" type="slidenum">
              <a:rPr lang="zh-CN" altLang="en-US" smtClean="0"/>
              <a:t>3</a:t>
            </a:fld>
            <a:endParaRPr lang="zh-CN" altLang="en-US" dirty="0"/>
          </a:p>
        </p:txBody>
      </p:sp>
      <p:sp>
        <p:nvSpPr>
          <p:cNvPr id="4" name="标题 3"/>
          <p:cNvSpPr>
            <a:spLocks noGrp="1"/>
          </p:cNvSpPr>
          <p:nvPr>
            <p:ph type="title"/>
          </p:nvPr>
        </p:nvSpPr>
        <p:spPr/>
        <p:txBody>
          <a:bodyPr/>
          <a:lstStyle/>
          <a:p>
            <a:r>
              <a:rPr lang="zh-CN" altLang="en-US" dirty="0"/>
              <a:t>云计算服务层次</a:t>
            </a:r>
          </a:p>
        </p:txBody>
      </p:sp>
    </p:spTree>
    <p:extLst>
      <p:ext uri="{BB962C8B-B14F-4D97-AF65-F5344CB8AC3E}">
        <p14:creationId xmlns:p14="http://schemas.microsoft.com/office/powerpoint/2010/main" val="3116190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defRPr/>
            </a:pPr>
            <a:r>
              <a:rPr lang="en-US" altLang="zh-CN" sz="3200" dirty="0">
                <a:solidFill>
                  <a:srgbClr val="C00000"/>
                </a:solidFill>
                <a:cs typeface="Arial" charset="0"/>
              </a:rPr>
              <a:t>8.1 </a:t>
            </a:r>
            <a:r>
              <a:rPr lang="zh-CN" altLang="en-US" sz="3200" dirty="0">
                <a:solidFill>
                  <a:srgbClr val="C00000"/>
                </a:solidFill>
                <a:cs typeface="Arial" charset="0"/>
              </a:rPr>
              <a:t>云计算生态系统</a:t>
            </a:r>
            <a:endParaRPr lang="en-US" altLang="zh-CN" sz="3200" dirty="0">
              <a:solidFill>
                <a:srgbClr val="C00000"/>
              </a:solidFill>
              <a:cs typeface="Arial" charset="0"/>
            </a:endParaRPr>
          </a:p>
          <a:p>
            <a:pPr lvl="2">
              <a:defRPr/>
            </a:pPr>
            <a:endParaRPr lang="en-US" altLang="zh-CN" sz="2000" dirty="0">
              <a:cs typeface="Arial" charset="0"/>
            </a:endParaRPr>
          </a:p>
          <a:p>
            <a:pPr>
              <a:defRPr/>
            </a:pPr>
            <a:r>
              <a:rPr lang="en-US" altLang="zh-CN" sz="2800" dirty="0">
                <a:cs typeface="Arial" charset="0"/>
              </a:rPr>
              <a:t>8.2 </a:t>
            </a:r>
            <a:r>
              <a:rPr lang="zh-CN" altLang="en-US" sz="2800" dirty="0">
                <a:cs typeface="Arial" charset="0"/>
              </a:rPr>
              <a:t>服务器、操作系统和网络</a:t>
            </a:r>
            <a:endParaRPr lang="en-US" altLang="zh-CN" sz="2800" dirty="0">
              <a:cs typeface="Arial" charset="0"/>
            </a:endParaRPr>
          </a:p>
          <a:p>
            <a:pPr lvl="2">
              <a:defRPr/>
            </a:pPr>
            <a:endParaRPr lang="en-US" altLang="zh-CN" sz="2000" dirty="0">
              <a:cs typeface="Arial" charset="0"/>
            </a:endParaRPr>
          </a:p>
          <a:p>
            <a:pPr>
              <a:defRPr/>
            </a:pPr>
            <a:r>
              <a:rPr lang="en-US" altLang="zh-CN" sz="2800" dirty="0">
                <a:cs typeface="Arial" charset="0"/>
              </a:rPr>
              <a:t>8.3 </a:t>
            </a:r>
            <a:r>
              <a:rPr lang="zh-CN" altLang="en-US" sz="2800" dirty="0">
                <a:cs typeface="Arial" charset="0"/>
              </a:rPr>
              <a:t>虚拟化</a:t>
            </a:r>
            <a:endParaRPr lang="en-US" altLang="zh-CN" sz="2800" dirty="0">
              <a:cs typeface="Arial" charset="0"/>
            </a:endParaRPr>
          </a:p>
          <a:p>
            <a:pPr lvl="2">
              <a:defRPr/>
            </a:pPr>
            <a:endParaRPr lang="en-US" altLang="zh-CN" sz="2000" dirty="0">
              <a:cs typeface="Arial" charset="0"/>
            </a:endParaRPr>
          </a:p>
          <a:p>
            <a:pPr>
              <a:defRPr/>
            </a:pPr>
            <a:r>
              <a:rPr lang="en-US" altLang="zh-CN" sz="2800" dirty="0">
                <a:cs typeface="Arial" charset="0"/>
              </a:rPr>
              <a:t>8.4 </a:t>
            </a:r>
            <a:r>
              <a:rPr lang="zh-CN" altLang="en-US" sz="2800" dirty="0">
                <a:cs typeface="Arial" charset="0"/>
              </a:rPr>
              <a:t>云存储与云下载</a:t>
            </a:r>
            <a:endParaRPr lang="en-US" altLang="zh-CN" sz="2800" dirty="0">
              <a:cs typeface="Arial" charset="0"/>
            </a:endParaRPr>
          </a:p>
          <a:p>
            <a:pPr lvl="2">
              <a:defRPr/>
            </a:pPr>
            <a:endParaRPr lang="en-US" altLang="zh-CN" sz="2000" dirty="0">
              <a:cs typeface="Arial" charset="0"/>
            </a:endParaRPr>
          </a:p>
          <a:p>
            <a:pPr>
              <a:defRPr/>
            </a:pPr>
            <a:r>
              <a:rPr lang="en-US" altLang="zh-CN" sz="2800" dirty="0">
                <a:cs typeface="Arial" charset="0"/>
              </a:rPr>
              <a:t>8.5 </a:t>
            </a:r>
            <a:r>
              <a:rPr lang="zh-CN" altLang="en-US" sz="2800" dirty="0">
                <a:cs typeface="Arial" charset="0"/>
              </a:rPr>
              <a:t>“云物联”的展望</a:t>
            </a:r>
            <a:endParaRPr lang="en-US" altLang="zh-CN" sz="2800" dirty="0">
              <a:cs typeface="Arial" charset="0"/>
            </a:endParaRPr>
          </a:p>
        </p:txBody>
      </p:sp>
      <p:sp>
        <p:nvSpPr>
          <p:cNvPr id="3" name="灯片编号占位符 2"/>
          <p:cNvSpPr>
            <a:spLocks noGrp="1"/>
          </p:cNvSpPr>
          <p:nvPr>
            <p:ph type="sldNum" sz="quarter" idx="12"/>
          </p:nvPr>
        </p:nvSpPr>
        <p:spPr/>
        <p:txBody>
          <a:bodyPr/>
          <a:lstStyle/>
          <a:p>
            <a:fld id="{0503CE10-F9D3-4072-A615-6A95AA0B7B65}" type="slidenum">
              <a:rPr lang="zh-CN" altLang="en-US" smtClean="0"/>
              <a:t>4</a:t>
            </a:fld>
            <a:endParaRPr lang="zh-CN" altLang="en-US"/>
          </a:p>
        </p:txBody>
      </p:sp>
      <p:sp>
        <p:nvSpPr>
          <p:cNvPr id="4" name="标题 3"/>
          <p:cNvSpPr>
            <a:spLocks noGrp="1"/>
          </p:cNvSpPr>
          <p:nvPr>
            <p:ph type="title"/>
          </p:nvPr>
        </p:nvSpPr>
        <p:spPr/>
        <p:txBody>
          <a:bodyPr/>
          <a:lstStyle/>
          <a:p>
            <a:r>
              <a:rPr lang="zh-CN" altLang="en-US" dirty="0"/>
              <a:t>本章内容</a:t>
            </a:r>
          </a:p>
        </p:txBody>
      </p:sp>
    </p:spTree>
    <p:extLst>
      <p:ext uri="{BB962C8B-B14F-4D97-AF65-F5344CB8AC3E}">
        <p14:creationId xmlns:p14="http://schemas.microsoft.com/office/powerpoint/2010/main" val="2113823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solidFill>
                  <a:srgbClr val="C00000"/>
                </a:solidFill>
              </a:rPr>
              <a:t>商业云 </a:t>
            </a:r>
            <a:r>
              <a:rPr lang="en-US" altLang="zh-CN" dirty="0">
                <a:solidFill>
                  <a:srgbClr val="C00000"/>
                </a:solidFill>
              </a:rPr>
              <a:t>&amp; </a:t>
            </a:r>
            <a:r>
              <a:rPr lang="zh-CN" altLang="en-US" dirty="0">
                <a:solidFill>
                  <a:srgbClr val="C00000"/>
                </a:solidFill>
              </a:rPr>
              <a:t>开源云</a:t>
            </a:r>
            <a:endParaRPr lang="en-US" altLang="zh-CN" dirty="0">
              <a:solidFill>
                <a:srgbClr val="C00000"/>
              </a:solidFill>
            </a:endParaRPr>
          </a:p>
        </p:txBody>
      </p:sp>
      <p:sp>
        <p:nvSpPr>
          <p:cNvPr id="3" name="灯片编号占位符 2"/>
          <p:cNvSpPr>
            <a:spLocks noGrp="1"/>
          </p:cNvSpPr>
          <p:nvPr>
            <p:ph type="sldNum" sz="quarter" idx="12"/>
          </p:nvPr>
        </p:nvSpPr>
        <p:spPr/>
        <p:txBody>
          <a:bodyPr/>
          <a:lstStyle/>
          <a:p>
            <a:fld id="{0503CE10-F9D3-4072-A615-6A95AA0B7B65}" type="slidenum">
              <a:rPr lang="zh-CN" altLang="en-US" smtClean="0"/>
              <a:t>5</a:t>
            </a:fld>
            <a:endParaRPr lang="zh-CN" altLang="en-US" dirty="0"/>
          </a:p>
        </p:txBody>
      </p:sp>
      <p:sp>
        <p:nvSpPr>
          <p:cNvPr id="4" name="标题 3"/>
          <p:cNvSpPr>
            <a:spLocks noGrp="1"/>
          </p:cNvSpPr>
          <p:nvPr>
            <p:ph type="title"/>
          </p:nvPr>
        </p:nvSpPr>
        <p:spPr/>
        <p:txBody>
          <a:bodyPr/>
          <a:lstStyle/>
          <a:p>
            <a:r>
              <a:rPr lang="zh-CN" altLang="en-US" dirty="0"/>
              <a:t>云计算生态系统</a:t>
            </a:r>
          </a:p>
        </p:txBody>
      </p:sp>
      <p:pic>
        <p:nvPicPr>
          <p:cNvPr id="9218" name="图片 3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524" y="2934359"/>
            <a:ext cx="3849731" cy="25743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19" name="图片 3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1493" y="2934359"/>
            <a:ext cx="3849731" cy="25945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575347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defRPr/>
            </a:pPr>
            <a:r>
              <a:rPr lang="en-US" altLang="zh-CN" sz="2800" dirty="0">
                <a:cs typeface="Arial" charset="0"/>
              </a:rPr>
              <a:t>8.1 </a:t>
            </a:r>
            <a:r>
              <a:rPr lang="zh-CN" altLang="en-US" sz="2800" dirty="0">
                <a:cs typeface="Arial" charset="0"/>
              </a:rPr>
              <a:t>云计算生态系统</a:t>
            </a:r>
            <a:endParaRPr lang="en-US" altLang="zh-CN" sz="2800" dirty="0">
              <a:cs typeface="Arial" charset="0"/>
            </a:endParaRPr>
          </a:p>
          <a:p>
            <a:pPr lvl="2">
              <a:defRPr/>
            </a:pPr>
            <a:endParaRPr lang="en-US" altLang="zh-CN" sz="2000" dirty="0">
              <a:cs typeface="Arial" charset="0"/>
            </a:endParaRPr>
          </a:p>
          <a:p>
            <a:pPr>
              <a:defRPr/>
            </a:pPr>
            <a:r>
              <a:rPr lang="en-US" altLang="zh-CN" sz="3200" dirty="0">
                <a:solidFill>
                  <a:srgbClr val="C00000"/>
                </a:solidFill>
                <a:cs typeface="Arial" charset="0"/>
              </a:rPr>
              <a:t>8.2 </a:t>
            </a:r>
            <a:r>
              <a:rPr lang="zh-CN" altLang="en-US" sz="3200" dirty="0">
                <a:solidFill>
                  <a:srgbClr val="C00000"/>
                </a:solidFill>
                <a:cs typeface="Arial" charset="0"/>
              </a:rPr>
              <a:t>服务器、操作系统和网络</a:t>
            </a:r>
            <a:endParaRPr lang="en-US" altLang="zh-CN" sz="3200" dirty="0">
              <a:solidFill>
                <a:srgbClr val="C00000"/>
              </a:solidFill>
              <a:cs typeface="Arial" charset="0"/>
            </a:endParaRPr>
          </a:p>
          <a:p>
            <a:pPr lvl="2">
              <a:defRPr/>
            </a:pPr>
            <a:endParaRPr lang="en-US" altLang="zh-CN" sz="2000" dirty="0">
              <a:cs typeface="Arial" charset="0"/>
            </a:endParaRPr>
          </a:p>
          <a:p>
            <a:pPr>
              <a:defRPr/>
            </a:pPr>
            <a:r>
              <a:rPr lang="en-US" altLang="zh-CN" sz="2800" dirty="0">
                <a:cs typeface="Arial" charset="0"/>
              </a:rPr>
              <a:t>8.3 </a:t>
            </a:r>
            <a:r>
              <a:rPr lang="zh-CN" altLang="en-US" sz="2800" dirty="0">
                <a:cs typeface="Arial" charset="0"/>
              </a:rPr>
              <a:t>虚拟化</a:t>
            </a:r>
            <a:endParaRPr lang="en-US" altLang="zh-CN" sz="2800" dirty="0">
              <a:cs typeface="Arial" charset="0"/>
            </a:endParaRPr>
          </a:p>
          <a:p>
            <a:pPr lvl="2">
              <a:defRPr/>
            </a:pPr>
            <a:endParaRPr lang="en-US" altLang="zh-CN" sz="2000" dirty="0">
              <a:cs typeface="Arial" charset="0"/>
            </a:endParaRPr>
          </a:p>
          <a:p>
            <a:pPr>
              <a:defRPr/>
            </a:pPr>
            <a:r>
              <a:rPr lang="en-US" altLang="zh-CN" sz="2800" dirty="0">
                <a:cs typeface="Arial" charset="0"/>
              </a:rPr>
              <a:t>8.4 </a:t>
            </a:r>
            <a:r>
              <a:rPr lang="zh-CN" altLang="en-US" sz="2800" dirty="0">
                <a:cs typeface="Arial" charset="0"/>
              </a:rPr>
              <a:t>云存储与云下载</a:t>
            </a:r>
            <a:endParaRPr lang="en-US" altLang="zh-CN" sz="2800" dirty="0">
              <a:cs typeface="Arial" charset="0"/>
            </a:endParaRPr>
          </a:p>
          <a:p>
            <a:pPr lvl="2">
              <a:defRPr/>
            </a:pPr>
            <a:endParaRPr lang="en-US" altLang="zh-CN" sz="2000" dirty="0">
              <a:cs typeface="Arial" charset="0"/>
            </a:endParaRPr>
          </a:p>
          <a:p>
            <a:pPr>
              <a:defRPr/>
            </a:pPr>
            <a:r>
              <a:rPr lang="en-US" altLang="zh-CN" sz="2800" dirty="0">
                <a:cs typeface="Arial" charset="0"/>
              </a:rPr>
              <a:t>8.5 </a:t>
            </a:r>
            <a:r>
              <a:rPr lang="zh-CN" altLang="en-US" sz="2800" dirty="0">
                <a:cs typeface="Arial" charset="0"/>
              </a:rPr>
              <a:t>“云物联”的展望</a:t>
            </a:r>
            <a:endParaRPr lang="en-US" altLang="zh-CN" sz="2800" dirty="0">
              <a:cs typeface="Arial" charset="0"/>
            </a:endParaRPr>
          </a:p>
        </p:txBody>
      </p:sp>
      <p:sp>
        <p:nvSpPr>
          <p:cNvPr id="3" name="灯片编号占位符 2"/>
          <p:cNvSpPr>
            <a:spLocks noGrp="1"/>
          </p:cNvSpPr>
          <p:nvPr>
            <p:ph type="sldNum" sz="quarter" idx="12"/>
          </p:nvPr>
        </p:nvSpPr>
        <p:spPr/>
        <p:txBody>
          <a:bodyPr/>
          <a:lstStyle/>
          <a:p>
            <a:fld id="{0503CE10-F9D3-4072-A615-6A95AA0B7B65}" type="slidenum">
              <a:rPr lang="zh-CN" altLang="en-US" smtClean="0"/>
              <a:t>6</a:t>
            </a:fld>
            <a:endParaRPr lang="zh-CN" altLang="en-US"/>
          </a:p>
        </p:txBody>
      </p:sp>
      <p:sp>
        <p:nvSpPr>
          <p:cNvPr id="4" name="标题 3"/>
          <p:cNvSpPr>
            <a:spLocks noGrp="1"/>
          </p:cNvSpPr>
          <p:nvPr>
            <p:ph type="title"/>
          </p:nvPr>
        </p:nvSpPr>
        <p:spPr/>
        <p:txBody>
          <a:bodyPr/>
          <a:lstStyle/>
          <a:p>
            <a:r>
              <a:rPr lang="zh-CN" altLang="en-US" dirty="0"/>
              <a:t>本章内容</a:t>
            </a:r>
          </a:p>
        </p:txBody>
      </p:sp>
    </p:spTree>
    <p:extLst>
      <p:ext uri="{BB962C8B-B14F-4D97-AF65-F5344CB8AC3E}">
        <p14:creationId xmlns:p14="http://schemas.microsoft.com/office/powerpoint/2010/main" val="2137327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dirty="0"/>
              <a:t>对于任何一个云计算系统，（物理）服务器都是最基础、最重要的硬件。</a:t>
            </a:r>
            <a:endParaRPr lang="en-US" altLang="zh-CN" dirty="0"/>
          </a:p>
          <a:p>
            <a:pPr lvl="1"/>
            <a:endParaRPr lang="en-US" altLang="zh-CN" dirty="0"/>
          </a:p>
          <a:p>
            <a:r>
              <a:rPr lang="zh-CN" altLang="zh-CN" dirty="0">
                <a:solidFill>
                  <a:srgbClr val="C00000"/>
                </a:solidFill>
              </a:rPr>
              <a:t>逻辑功能</a:t>
            </a:r>
            <a:endParaRPr lang="en-US" altLang="zh-CN" dirty="0">
              <a:solidFill>
                <a:srgbClr val="C00000"/>
              </a:solidFill>
            </a:endParaRPr>
          </a:p>
          <a:p>
            <a:pPr lvl="1"/>
            <a:r>
              <a:rPr lang="zh-CN" altLang="zh-CN" dirty="0"/>
              <a:t>服务器和个人电脑不存在本质区别。</a:t>
            </a:r>
            <a:endParaRPr lang="en-US" altLang="zh-CN" dirty="0"/>
          </a:p>
          <a:p>
            <a:pPr lvl="1"/>
            <a:endParaRPr lang="en-US" altLang="zh-CN" dirty="0"/>
          </a:p>
          <a:p>
            <a:r>
              <a:rPr lang="zh-CN" altLang="zh-CN" dirty="0">
                <a:solidFill>
                  <a:srgbClr val="C00000"/>
                </a:solidFill>
              </a:rPr>
              <a:t>工作性能</a:t>
            </a:r>
            <a:endParaRPr lang="en-US" altLang="zh-CN" dirty="0">
              <a:solidFill>
                <a:srgbClr val="C00000"/>
              </a:solidFill>
            </a:endParaRPr>
          </a:p>
          <a:p>
            <a:pPr lvl="1"/>
            <a:r>
              <a:rPr lang="zh-CN" altLang="zh-CN" dirty="0"/>
              <a:t>服务器在硬件配置、对外接口、稳定性、可用性、安全性等方面都远超过个人电脑，所以价格也相应昂贵得多</a:t>
            </a:r>
            <a:r>
              <a:rPr lang="zh-CN" altLang="en-US" dirty="0"/>
              <a:t>。</a:t>
            </a:r>
            <a:endParaRPr lang="en-US" altLang="zh-CN" dirty="0"/>
          </a:p>
          <a:p>
            <a:pPr lvl="1"/>
            <a:endParaRPr lang="en-US" altLang="zh-CN" dirty="0"/>
          </a:p>
          <a:p>
            <a:r>
              <a:rPr lang="zh-CN" altLang="zh-CN" dirty="0">
                <a:solidFill>
                  <a:srgbClr val="C00000"/>
                </a:solidFill>
              </a:rPr>
              <a:t>操作方式</a:t>
            </a:r>
            <a:endParaRPr lang="en-US" altLang="zh-CN" dirty="0">
              <a:solidFill>
                <a:srgbClr val="C00000"/>
              </a:solidFill>
            </a:endParaRPr>
          </a:p>
          <a:p>
            <a:pPr lvl="1"/>
            <a:r>
              <a:rPr lang="zh-CN" altLang="zh-CN" dirty="0"/>
              <a:t>服务器通常是默认没有图形界面的，操控服务器往往只能在远程登录之后以命令行方式进行</a:t>
            </a:r>
            <a:r>
              <a:rPr lang="zh-CN" altLang="en-US" dirty="0"/>
              <a:t>。</a:t>
            </a:r>
          </a:p>
        </p:txBody>
      </p:sp>
      <p:sp>
        <p:nvSpPr>
          <p:cNvPr id="3" name="灯片编号占位符 2"/>
          <p:cNvSpPr>
            <a:spLocks noGrp="1"/>
          </p:cNvSpPr>
          <p:nvPr>
            <p:ph type="sldNum" sz="quarter" idx="12"/>
          </p:nvPr>
        </p:nvSpPr>
        <p:spPr/>
        <p:txBody>
          <a:bodyPr/>
          <a:lstStyle/>
          <a:p>
            <a:fld id="{0503CE10-F9D3-4072-A615-6A95AA0B7B65}" type="slidenum">
              <a:rPr lang="zh-CN" altLang="en-US" smtClean="0"/>
              <a:t>7</a:t>
            </a:fld>
            <a:endParaRPr lang="zh-CN" altLang="en-US" dirty="0"/>
          </a:p>
        </p:txBody>
      </p:sp>
      <p:sp>
        <p:nvSpPr>
          <p:cNvPr id="4" name="标题 3"/>
          <p:cNvSpPr>
            <a:spLocks noGrp="1"/>
          </p:cNvSpPr>
          <p:nvPr>
            <p:ph type="title"/>
          </p:nvPr>
        </p:nvSpPr>
        <p:spPr/>
        <p:txBody>
          <a:bodyPr/>
          <a:lstStyle/>
          <a:p>
            <a:r>
              <a:rPr lang="zh-CN" altLang="en-US" dirty="0"/>
              <a:t>服务器（</a:t>
            </a:r>
            <a:r>
              <a:rPr lang="en-US" altLang="zh-CN" dirty="0"/>
              <a:t>1</a:t>
            </a:r>
            <a:r>
              <a:rPr lang="zh-CN" altLang="en-US" dirty="0"/>
              <a:t>）</a:t>
            </a:r>
          </a:p>
        </p:txBody>
      </p:sp>
    </p:spTree>
    <p:extLst>
      <p:ext uri="{BB962C8B-B14F-4D97-AF65-F5344CB8AC3E}">
        <p14:creationId xmlns:p14="http://schemas.microsoft.com/office/powerpoint/2010/main" val="2482881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solidFill>
                  <a:srgbClr val="C00000"/>
                </a:solidFill>
              </a:rPr>
              <a:t>硬件配置</a:t>
            </a:r>
            <a:endParaRPr lang="en-US" altLang="zh-CN" dirty="0">
              <a:solidFill>
                <a:srgbClr val="C00000"/>
              </a:solidFill>
            </a:endParaRPr>
          </a:p>
          <a:p>
            <a:pPr lvl="1"/>
            <a:r>
              <a:rPr lang="zh-CN" altLang="zh-CN" dirty="0"/>
              <a:t>服务器的</a:t>
            </a:r>
            <a:r>
              <a:rPr lang="en-US" altLang="zh-CN" dirty="0"/>
              <a:t>CPU</a:t>
            </a:r>
            <a:r>
              <a:rPr lang="zh-CN" altLang="zh-CN" dirty="0"/>
              <a:t>多使用英特尔至强（</a:t>
            </a:r>
            <a:r>
              <a:rPr lang="en-US" altLang="zh-CN" dirty="0"/>
              <a:t>Xeon</a:t>
            </a:r>
            <a:r>
              <a:rPr lang="zh-CN" altLang="zh-CN" dirty="0"/>
              <a:t>）系列或</a:t>
            </a:r>
            <a:r>
              <a:rPr lang="en-US" altLang="zh-CN" dirty="0"/>
              <a:t>AMD</a:t>
            </a:r>
            <a:r>
              <a:rPr lang="zh-CN" altLang="zh-CN" dirty="0"/>
              <a:t>皓龙（</a:t>
            </a:r>
            <a:r>
              <a:rPr lang="en-US" altLang="zh-CN" dirty="0"/>
              <a:t>Opteron</a:t>
            </a:r>
            <a:r>
              <a:rPr lang="zh-CN" altLang="zh-CN" dirty="0"/>
              <a:t>）系列，内存高达几十</a:t>
            </a:r>
            <a:r>
              <a:rPr lang="en-US" altLang="zh-CN" dirty="0"/>
              <a:t>GB</a:t>
            </a:r>
            <a:r>
              <a:rPr lang="zh-CN" altLang="zh-CN" dirty="0"/>
              <a:t>甚至上百</a:t>
            </a:r>
            <a:r>
              <a:rPr lang="en-US" altLang="zh-CN" dirty="0"/>
              <a:t>GB</a:t>
            </a:r>
            <a:r>
              <a:rPr lang="zh-CN" altLang="zh-CN" dirty="0"/>
              <a:t>都是很常见的；存储空间则一般不固定，可以很大也可以较小。</a:t>
            </a:r>
            <a:endParaRPr lang="en-US" altLang="zh-CN" dirty="0"/>
          </a:p>
          <a:p>
            <a:pPr lvl="1"/>
            <a:endParaRPr lang="en-US" altLang="zh-CN" dirty="0"/>
          </a:p>
          <a:p>
            <a:r>
              <a:rPr lang="zh-CN" altLang="zh-CN" dirty="0">
                <a:solidFill>
                  <a:srgbClr val="C00000"/>
                </a:solidFill>
              </a:rPr>
              <a:t>对外接口</a:t>
            </a:r>
            <a:endParaRPr lang="en-US" altLang="zh-CN" dirty="0">
              <a:solidFill>
                <a:srgbClr val="C00000"/>
              </a:solidFill>
            </a:endParaRPr>
          </a:p>
          <a:p>
            <a:pPr lvl="1"/>
            <a:r>
              <a:rPr lang="zh-CN" altLang="zh-CN" dirty="0"/>
              <a:t>服务器提供多个存储扩展接口供使用者随时以热插拔方式添加新的存储介质，且一般会提供两个以上以太网接口（一个接入外部网，另一个接入内部网）</a:t>
            </a:r>
            <a:r>
              <a:rPr lang="zh-CN" altLang="en-US" dirty="0"/>
              <a:t>。</a:t>
            </a:r>
          </a:p>
        </p:txBody>
      </p:sp>
      <p:sp>
        <p:nvSpPr>
          <p:cNvPr id="3" name="灯片编号占位符 2"/>
          <p:cNvSpPr>
            <a:spLocks noGrp="1"/>
          </p:cNvSpPr>
          <p:nvPr>
            <p:ph type="sldNum" sz="quarter" idx="12"/>
          </p:nvPr>
        </p:nvSpPr>
        <p:spPr/>
        <p:txBody>
          <a:bodyPr/>
          <a:lstStyle/>
          <a:p>
            <a:fld id="{0503CE10-F9D3-4072-A615-6A95AA0B7B65}" type="slidenum">
              <a:rPr lang="zh-CN" altLang="en-US" smtClean="0"/>
              <a:t>8</a:t>
            </a:fld>
            <a:endParaRPr lang="zh-CN" altLang="en-US" dirty="0"/>
          </a:p>
        </p:txBody>
      </p:sp>
      <p:sp>
        <p:nvSpPr>
          <p:cNvPr id="4" name="标题 3"/>
          <p:cNvSpPr>
            <a:spLocks noGrp="1"/>
          </p:cNvSpPr>
          <p:nvPr>
            <p:ph type="title"/>
          </p:nvPr>
        </p:nvSpPr>
        <p:spPr/>
        <p:txBody>
          <a:bodyPr/>
          <a:lstStyle/>
          <a:p>
            <a:r>
              <a:rPr lang="zh-CN" altLang="en-US" dirty="0"/>
              <a:t>服务器（</a:t>
            </a:r>
            <a:r>
              <a:rPr lang="en-US" altLang="zh-CN" dirty="0"/>
              <a:t>2</a:t>
            </a:r>
            <a:r>
              <a:rPr lang="zh-CN" altLang="en-US" dirty="0"/>
              <a:t>）</a:t>
            </a:r>
          </a:p>
        </p:txBody>
      </p:sp>
      <p:pic>
        <p:nvPicPr>
          <p:cNvPr id="10242" name="图片 4" descr="http://pic.baike.soso.com/p/20140515/20140515204010-13659095.jpg"/>
          <p:cNvPicPr>
            <a:picLocks noChangeAspect="1" noChangeArrowheads="1"/>
          </p:cNvPicPr>
          <p:nvPr/>
        </p:nvPicPr>
        <p:blipFill>
          <a:blip r:embed="rId2">
            <a:extLst>
              <a:ext uri="{28A0092B-C50C-407E-A947-70E740481C1C}">
                <a14:useLocalDpi xmlns:a14="http://schemas.microsoft.com/office/drawing/2010/main" val="0"/>
              </a:ext>
            </a:extLst>
          </a:blip>
          <a:srcRect t="31976" r="2382" b="33922"/>
          <a:stretch>
            <a:fillRect/>
          </a:stretch>
        </p:blipFill>
        <p:spPr bwMode="auto">
          <a:xfrm>
            <a:off x="547363" y="5155199"/>
            <a:ext cx="3889507" cy="101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243" name="图片 17" descr="http://cdn1.itpro.co.uk/sites/itpro/files/styles/gallery_wide/public/dl380_gen9_6_x_4.jpg?itok=6hQJo1xe"/>
          <p:cNvPicPr>
            <a:picLocks noChangeAspect="1" noChangeArrowheads="1"/>
          </p:cNvPicPr>
          <p:nvPr/>
        </p:nvPicPr>
        <p:blipFill>
          <a:blip r:embed="rId3" cstate="print">
            <a:extLst>
              <a:ext uri="{28A0092B-C50C-407E-A947-70E740481C1C}">
                <a14:useLocalDpi xmlns:a14="http://schemas.microsoft.com/office/drawing/2010/main" val="0"/>
              </a:ext>
            </a:extLst>
          </a:blip>
          <a:srcRect l="3062" t="61871" r="2382" b="6018"/>
          <a:stretch>
            <a:fillRect/>
          </a:stretch>
        </p:blipFill>
        <p:spPr bwMode="auto">
          <a:xfrm>
            <a:off x="4645440" y="5341434"/>
            <a:ext cx="3661340" cy="8297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035759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solidFill>
                  <a:srgbClr val="C00000"/>
                </a:solidFill>
              </a:rPr>
              <a:t>稳定性</a:t>
            </a:r>
            <a:endParaRPr lang="en-US" altLang="zh-CN" dirty="0">
              <a:solidFill>
                <a:srgbClr val="C00000"/>
              </a:solidFill>
            </a:endParaRPr>
          </a:p>
          <a:p>
            <a:pPr lvl="1"/>
            <a:r>
              <a:rPr lang="zh-CN" altLang="zh-CN" dirty="0"/>
              <a:t>服务器一旦开机运行，就要求高度稳定</a:t>
            </a:r>
            <a:r>
              <a:rPr lang="zh-CN" altLang="en-US" dirty="0"/>
              <a:t>。</a:t>
            </a:r>
            <a:endParaRPr lang="en-US" altLang="zh-CN" dirty="0"/>
          </a:p>
          <a:p>
            <a:pPr lvl="1"/>
            <a:endParaRPr lang="en-US" altLang="zh-CN" dirty="0"/>
          </a:p>
          <a:p>
            <a:r>
              <a:rPr lang="zh-CN" altLang="zh-CN" dirty="0">
                <a:solidFill>
                  <a:srgbClr val="C00000"/>
                </a:solidFill>
              </a:rPr>
              <a:t>可用性</a:t>
            </a:r>
            <a:endParaRPr lang="en-US" altLang="zh-CN" dirty="0">
              <a:solidFill>
                <a:srgbClr val="C00000"/>
              </a:solidFill>
            </a:endParaRPr>
          </a:p>
          <a:p>
            <a:pPr lvl="1"/>
            <a:r>
              <a:rPr lang="zh-CN" altLang="zh-CN" dirty="0"/>
              <a:t>服务器通常都是全天候运行，无法访问的概率越低越好，一般应该低于</a:t>
            </a:r>
            <a:r>
              <a:rPr lang="en-US" altLang="zh-CN" dirty="0"/>
              <a:t>0.1%</a:t>
            </a:r>
            <a:r>
              <a:rPr lang="zh-CN" altLang="zh-CN" dirty="0"/>
              <a:t>或</a:t>
            </a:r>
            <a:r>
              <a:rPr lang="en-US" altLang="zh-CN" dirty="0"/>
              <a:t>0.01%</a:t>
            </a:r>
            <a:r>
              <a:rPr lang="zh-CN" altLang="zh-CN" dirty="0"/>
              <a:t>。</a:t>
            </a:r>
            <a:endParaRPr lang="en-US" altLang="zh-CN" dirty="0"/>
          </a:p>
          <a:p>
            <a:pPr lvl="1"/>
            <a:endParaRPr lang="en-US" altLang="zh-CN" dirty="0"/>
          </a:p>
          <a:p>
            <a:r>
              <a:rPr lang="zh-CN" altLang="zh-CN" dirty="0">
                <a:solidFill>
                  <a:srgbClr val="C00000"/>
                </a:solidFill>
              </a:rPr>
              <a:t>安全性</a:t>
            </a:r>
            <a:endParaRPr lang="en-US" altLang="zh-CN" dirty="0">
              <a:solidFill>
                <a:srgbClr val="C00000"/>
              </a:solidFill>
            </a:endParaRPr>
          </a:p>
          <a:p>
            <a:pPr lvl="1"/>
            <a:r>
              <a:rPr lang="zh-CN" altLang="zh-CN" dirty="0"/>
              <a:t>服务器采用一系列软硬件措施保护数据安全，包括硬件防火墙、软件防火墙、用户权限控制、访问控制列表等。</a:t>
            </a:r>
            <a:endParaRPr lang="zh-CN" altLang="en-US" dirty="0"/>
          </a:p>
        </p:txBody>
      </p:sp>
      <p:sp>
        <p:nvSpPr>
          <p:cNvPr id="3" name="灯片编号占位符 2"/>
          <p:cNvSpPr>
            <a:spLocks noGrp="1"/>
          </p:cNvSpPr>
          <p:nvPr>
            <p:ph type="sldNum" sz="quarter" idx="12"/>
          </p:nvPr>
        </p:nvSpPr>
        <p:spPr/>
        <p:txBody>
          <a:bodyPr/>
          <a:lstStyle/>
          <a:p>
            <a:fld id="{0503CE10-F9D3-4072-A615-6A95AA0B7B65}" type="slidenum">
              <a:rPr lang="zh-CN" altLang="en-US" smtClean="0"/>
              <a:t>9</a:t>
            </a:fld>
            <a:endParaRPr lang="zh-CN" altLang="en-US" dirty="0"/>
          </a:p>
        </p:txBody>
      </p:sp>
      <p:sp>
        <p:nvSpPr>
          <p:cNvPr id="4" name="标题 3"/>
          <p:cNvSpPr>
            <a:spLocks noGrp="1"/>
          </p:cNvSpPr>
          <p:nvPr>
            <p:ph type="title"/>
          </p:nvPr>
        </p:nvSpPr>
        <p:spPr/>
        <p:txBody>
          <a:bodyPr/>
          <a:lstStyle/>
          <a:p>
            <a:r>
              <a:rPr lang="zh-CN" altLang="en-US" dirty="0"/>
              <a:t>服务器（</a:t>
            </a:r>
            <a:r>
              <a:rPr lang="en-US" altLang="zh-CN" dirty="0"/>
              <a:t>3</a:t>
            </a:r>
            <a:r>
              <a:rPr lang="zh-CN" altLang="en-US" dirty="0"/>
              <a:t>）</a:t>
            </a:r>
          </a:p>
        </p:txBody>
      </p:sp>
    </p:spTree>
    <p:extLst>
      <p:ext uri="{BB962C8B-B14F-4D97-AF65-F5344CB8AC3E}">
        <p14:creationId xmlns:p14="http://schemas.microsoft.com/office/powerpoint/2010/main" val="3769711804"/>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主题2">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2" id="{CABDF20F-D3A2-40D6-A884-136EA7892EC3}" vid="{30B80D0F-B85A-4878-85FE-822A4EBEC62B}"/>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2012</TotalTime>
  <Words>1150</Words>
  <Application>Microsoft Macintosh PowerPoint</Application>
  <PresentationFormat>On-screen Show (4:3)</PresentationFormat>
  <Paragraphs>177</Paragraphs>
  <Slides>23</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23</vt:i4>
      </vt:variant>
    </vt:vector>
  </HeadingPairs>
  <TitlesOfParts>
    <vt:vector size="30" baseType="lpstr">
      <vt:lpstr>微软雅黑</vt:lpstr>
      <vt:lpstr>华文琥珀</vt:lpstr>
      <vt:lpstr>Arial</vt:lpstr>
      <vt:lpstr>Berlin Sans FB Demi</vt:lpstr>
      <vt:lpstr>Calibri</vt:lpstr>
      <vt:lpstr>Office 主题</vt:lpstr>
      <vt:lpstr>主题2</vt:lpstr>
      <vt:lpstr>第8章 云计算</vt:lpstr>
      <vt:lpstr>内容回顾</vt:lpstr>
      <vt:lpstr>云计算服务层次</vt:lpstr>
      <vt:lpstr>本章内容</vt:lpstr>
      <vt:lpstr>云计算生态系统</vt:lpstr>
      <vt:lpstr>本章内容</vt:lpstr>
      <vt:lpstr>服务器（1）</vt:lpstr>
      <vt:lpstr>服务器（2）</vt:lpstr>
      <vt:lpstr>服务器（3）</vt:lpstr>
      <vt:lpstr>操作系统</vt:lpstr>
      <vt:lpstr>网络环境</vt:lpstr>
      <vt:lpstr>本章内容</vt:lpstr>
      <vt:lpstr>虚拟化</vt:lpstr>
      <vt:lpstr>虚拟化层次（1）</vt:lpstr>
      <vt:lpstr>虚拟化层次（2）</vt:lpstr>
      <vt:lpstr>虚拟化层次（3）</vt:lpstr>
      <vt:lpstr>本章内容</vt:lpstr>
      <vt:lpstr>云存储（1）</vt:lpstr>
      <vt:lpstr>云存储（2）</vt:lpstr>
      <vt:lpstr>云下载</vt:lpstr>
      <vt:lpstr>本章内容</vt:lpstr>
      <vt:lpstr>“云物联”的展望</vt:lpstr>
      <vt:lpstr>本章小结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serenalsx</dc:creator>
  <cp:lastModifiedBy>Microsoft Office User</cp:lastModifiedBy>
  <cp:revision>147</cp:revision>
  <dcterms:created xsi:type="dcterms:W3CDTF">2013-10-08T12:56:46Z</dcterms:created>
  <dcterms:modified xsi:type="dcterms:W3CDTF">2022-11-03T04:28:57Z</dcterms:modified>
</cp:coreProperties>
</file>