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A41D-7C94-4D07-8CD2-8B8F0EE8C5B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E8FF-0F34-4114-BE4E-800BBF833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1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A41D-7C94-4D07-8CD2-8B8F0EE8C5B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E8FF-0F34-4114-BE4E-800BBF833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1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A41D-7C94-4D07-8CD2-8B8F0EE8C5B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E8FF-0F34-4114-BE4E-800BBF833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A41D-7C94-4D07-8CD2-8B8F0EE8C5B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E8FF-0F34-4114-BE4E-800BBF833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0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A41D-7C94-4D07-8CD2-8B8F0EE8C5B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E8FF-0F34-4114-BE4E-800BBF833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0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A41D-7C94-4D07-8CD2-8B8F0EE8C5B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E8FF-0F34-4114-BE4E-800BBF833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6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A41D-7C94-4D07-8CD2-8B8F0EE8C5B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E8FF-0F34-4114-BE4E-800BBF833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3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A41D-7C94-4D07-8CD2-8B8F0EE8C5B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E8FF-0F34-4114-BE4E-800BBF833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09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A41D-7C94-4D07-8CD2-8B8F0EE8C5B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E8FF-0F34-4114-BE4E-800BBF833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21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A41D-7C94-4D07-8CD2-8B8F0EE8C5B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E8FF-0F34-4114-BE4E-800BBF833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A41D-7C94-4D07-8CD2-8B8F0EE8C5B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E8FF-0F34-4114-BE4E-800BBF833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9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5A41D-7C94-4D07-8CD2-8B8F0EE8C5B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E8FF-0F34-4114-BE4E-800BBF833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6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2" y="1776178"/>
            <a:ext cx="8726665" cy="48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定义加法函数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9655" y="2136339"/>
            <a:ext cx="7536871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FC1FF"/>
                </a:solidFill>
                <a:latin typeface="Consolas" panose="020B0609020204030204" pitchFamily="49" charset="0"/>
              </a:rPr>
              <a:t>defaultResult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4FC1FF"/>
                </a:solidFill>
                <a:latin typeface="Consolas" panose="020B0609020204030204" pitchFamily="49" charset="0"/>
              </a:rPr>
              <a:t>defaultResult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"The result is 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全局变量和局部变量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9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为按钮绑定函数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199" y="2431633"/>
            <a:ext cx="825731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FC1FF"/>
                </a:solidFill>
                <a:latin typeface="Consolas" panose="020B0609020204030204" pitchFamily="49" charset="0"/>
              </a:rPr>
              <a:t>defaultResult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4FC1FF"/>
                </a:solidFill>
                <a:latin typeface="Consolas" panose="020B0609020204030204" pitchFamily="49" charset="0"/>
              </a:rPr>
              <a:t>defaultResult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solidFill>
                  <a:srgbClr val="4FC1FF"/>
                </a:solidFill>
                <a:latin typeface="Consolas" panose="020B0609020204030204" pitchFamily="49" charset="0"/>
              </a:rPr>
              <a:t>userInput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4FC1FF"/>
                </a:solidFill>
                <a:latin typeface="Consolas" panose="020B0609020204030204" pitchFamily="49" charset="0"/>
              </a:rPr>
              <a:t>addBtn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数据类型转换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49" y="1630510"/>
            <a:ext cx="7746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/>
              </a:rPr>
              <a:t>String(x)         </a:t>
            </a:r>
            <a:r>
              <a:rPr lang="en-US" altLang="zh-CN" dirty="0">
                <a:solidFill>
                  <a:srgbClr val="AA5500"/>
                </a:solidFill>
                <a:latin typeface="Menlo"/>
              </a:rPr>
              <a:t>// </a:t>
            </a:r>
            <a:r>
              <a:rPr lang="zh-CN" altLang="en-US" dirty="0">
                <a:solidFill>
                  <a:srgbClr val="AA5500"/>
                </a:solidFill>
                <a:latin typeface="Menlo"/>
              </a:rPr>
              <a:t>将变量 </a:t>
            </a:r>
            <a:r>
              <a:rPr lang="en-US" altLang="zh-CN" dirty="0">
                <a:solidFill>
                  <a:srgbClr val="AA5500"/>
                </a:solidFill>
                <a:latin typeface="Menlo"/>
              </a:rPr>
              <a:t>x </a:t>
            </a:r>
            <a:r>
              <a:rPr lang="zh-CN" altLang="en-US" dirty="0">
                <a:solidFill>
                  <a:srgbClr val="AA5500"/>
                </a:solidFill>
                <a:latin typeface="Menlo"/>
              </a:rPr>
              <a:t>转换为字符串并返回</a:t>
            </a:r>
            <a:br>
              <a:rPr lang="zh-CN" altLang="en-US" dirty="0">
                <a:solidFill>
                  <a:srgbClr val="AA5500"/>
                </a:solidFill>
                <a:latin typeface="Menlo"/>
              </a:rPr>
            </a:br>
            <a:r>
              <a:rPr lang="en-US" altLang="zh-CN" dirty="0">
                <a:solidFill>
                  <a:srgbClr val="000000"/>
                </a:solidFill>
                <a:latin typeface="Menlo"/>
              </a:rPr>
              <a:t>String(</a:t>
            </a:r>
            <a:r>
              <a:rPr lang="en-US" altLang="zh-CN" dirty="0">
                <a:solidFill>
                  <a:srgbClr val="AA1111"/>
                </a:solidFill>
                <a:latin typeface="Menlo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)       </a:t>
            </a:r>
            <a:r>
              <a:rPr lang="en-US" altLang="zh-CN" dirty="0">
                <a:solidFill>
                  <a:srgbClr val="AA5500"/>
                </a:solidFill>
                <a:latin typeface="Menlo"/>
              </a:rPr>
              <a:t>// </a:t>
            </a:r>
            <a:r>
              <a:rPr lang="zh-CN" altLang="en-US" dirty="0">
                <a:solidFill>
                  <a:srgbClr val="AA5500"/>
                </a:solidFill>
                <a:latin typeface="Menlo"/>
              </a:rPr>
              <a:t>将数字 </a:t>
            </a:r>
            <a:r>
              <a:rPr lang="en-US" altLang="zh-CN" dirty="0">
                <a:solidFill>
                  <a:srgbClr val="AA5500"/>
                </a:solidFill>
                <a:latin typeface="Menlo"/>
              </a:rPr>
              <a:t>123 </a:t>
            </a:r>
            <a:r>
              <a:rPr lang="zh-CN" altLang="en-US" dirty="0">
                <a:solidFill>
                  <a:srgbClr val="AA5500"/>
                </a:solidFill>
                <a:latin typeface="Menlo"/>
              </a:rPr>
              <a:t>转换为字符串并返回</a:t>
            </a:r>
            <a:br>
              <a:rPr lang="zh-CN" altLang="en-US" dirty="0">
                <a:solidFill>
                  <a:srgbClr val="AA5500"/>
                </a:solidFill>
                <a:latin typeface="Menlo"/>
              </a:rPr>
            </a:br>
            <a:r>
              <a:rPr lang="en-US" altLang="zh-CN" dirty="0">
                <a:solidFill>
                  <a:srgbClr val="000000"/>
                </a:solidFill>
                <a:latin typeface="Menlo"/>
              </a:rPr>
              <a:t>String(</a:t>
            </a:r>
            <a:r>
              <a:rPr lang="en-US" altLang="zh-CN" dirty="0">
                <a:solidFill>
                  <a:srgbClr val="AA1111"/>
                </a:solidFill>
                <a:latin typeface="Menlo"/>
              </a:rPr>
              <a:t>100</a:t>
            </a:r>
            <a:r>
              <a:rPr lang="zh-CN" alt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+ </a:t>
            </a:r>
            <a:r>
              <a:rPr lang="en-US" altLang="zh-CN" dirty="0">
                <a:solidFill>
                  <a:srgbClr val="AA1111"/>
                </a:solidFill>
                <a:latin typeface="Menlo"/>
              </a:rPr>
              <a:t>23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)  </a:t>
            </a:r>
            <a:r>
              <a:rPr lang="en-US" altLang="zh-CN" dirty="0">
                <a:solidFill>
                  <a:srgbClr val="AA5500"/>
                </a:solidFill>
                <a:latin typeface="Menlo"/>
              </a:rPr>
              <a:t>// </a:t>
            </a:r>
            <a:r>
              <a:rPr lang="zh-CN" altLang="en-US" dirty="0">
                <a:solidFill>
                  <a:srgbClr val="AA5500"/>
                </a:solidFill>
                <a:latin typeface="Menlo"/>
              </a:rPr>
              <a:t>将数字表达式转换为字符串并返回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648" y="2553840"/>
            <a:ext cx="64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Menlo"/>
              </a:rPr>
              <a:t>x.toString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CN" dirty="0">
                <a:solidFill>
                  <a:srgbClr val="AA1111"/>
                </a:solidFill>
                <a:latin typeface="Menlo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altLang="zh-CN" dirty="0" err="1">
                <a:solidFill>
                  <a:srgbClr val="000000"/>
                </a:solidFill>
                <a:latin typeface="Menlo"/>
              </a:rPr>
              <a:t>toString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CN" dirty="0">
                <a:solidFill>
                  <a:srgbClr val="AA1111"/>
                </a:solidFill>
                <a:latin typeface="Menlo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 + </a:t>
            </a:r>
            <a:r>
              <a:rPr lang="en-US" altLang="zh-CN" dirty="0">
                <a:solidFill>
                  <a:srgbClr val="AA1111"/>
                </a:solidFill>
                <a:latin typeface="Menlo"/>
              </a:rPr>
              <a:t>23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altLang="zh-CN" dirty="0" err="1">
                <a:solidFill>
                  <a:srgbClr val="000000"/>
                </a:solidFill>
                <a:latin typeface="Menlo"/>
              </a:rPr>
              <a:t>toString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()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8648" y="3583908"/>
            <a:ext cx="6554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/>
              </a:rPr>
              <a:t>Number(</a:t>
            </a:r>
            <a:r>
              <a:rPr lang="en-US" altLang="zh-CN" dirty="0">
                <a:solidFill>
                  <a:srgbClr val="AA1111"/>
                </a:solidFill>
                <a:latin typeface="Menlo"/>
              </a:rPr>
              <a:t>"3.14"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)    </a:t>
            </a:r>
            <a:r>
              <a:rPr lang="en-US" altLang="zh-CN" dirty="0">
                <a:solidFill>
                  <a:srgbClr val="AA5500"/>
                </a:solidFill>
                <a:latin typeface="Menlo"/>
              </a:rPr>
              <a:t>// </a:t>
            </a:r>
            <a:r>
              <a:rPr lang="zh-CN" altLang="en-US" dirty="0">
                <a:solidFill>
                  <a:srgbClr val="AA5500"/>
                </a:solidFill>
                <a:latin typeface="Menlo"/>
              </a:rPr>
              <a:t>返回 </a:t>
            </a:r>
            <a:r>
              <a:rPr lang="en-US" altLang="zh-CN" dirty="0">
                <a:solidFill>
                  <a:srgbClr val="AA5500"/>
                </a:solidFill>
                <a:latin typeface="Menlo"/>
              </a:rPr>
              <a:t>3.14</a:t>
            </a:r>
            <a:br>
              <a:rPr lang="en-US" altLang="zh-CN" dirty="0">
                <a:solidFill>
                  <a:srgbClr val="AA5500"/>
                </a:solidFill>
                <a:latin typeface="Menlo"/>
              </a:rPr>
            </a:br>
            <a:r>
              <a:rPr lang="en-US" altLang="zh-CN" dirty="0">
                <a:solidFill>
                  <a:srgbClr val="000000"/>
                </a:solidFill>
                <a:latin typeface="Menlo"/>
              </a:rPr>
              <a:t>Number(</a:t>
            </a:r>
            <a:r>
              <a:rPr lang="en-US" altLang="zh-CN" dirty="0">
                <a:solidFill>
                  <a:srgbClr val="AA1111"/>
                </a:solidFill>
                <a:latin typeface="Menlo"/>
              </a:rPr>
              <a:t>" "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)       </a:t>
            </a:r>
            <a:r>
              <a:rPr lang="en-US" altLang="zh-CN" dirty="0">
                <a:solidFill>
                  <a:srgbClr val="AA5500"/>
                </a:solidFill>
                <a:latin typeface="Menlo"/>
              </a:rPr>
              <a:t>// </a:t>
            </a:r>
            <a:r>
              <a:rPr lang="zh-CN" altLang="en-US" dirty="0">
                <a:solidFill>
                  <a:srgbClr val="AA5500"/>
                </a:solidFill>
                <a:latin typeface="Menlo"/>
              </a:rPr>
              <a:t>返回 </a:t>
            </a:r>
            <a:r>
              <a:rPr lang="en-US" altLang="zh-CN" dirty="0">
                <a:solidFill>
                  <a:srgbClr val="AA5500"/>
                </a:solidFill>
                <a:latin typeface="Menlo"/>
              </a:rPr>
              <a:t>0</a:t>
            </a:r>
            <a:br>
              <a:rPr lang="en-US" altLang="zh-CN" dirty="0">
                <a:solidFill>
                  <a:srgbClr val="AA5500"/>
                </a:solidFill>
                <a:latin typeface="Menlo"/>
              </a:rPr>
            </a:br>
            <a:r>
              <a:rPr lang="en-US" altLang="zh-CN" dirty="0">
                <a:solidFill>
                  <a:srgbClr val="000000"/>
                </a:solidFill>
                <a:latin typeface="Menlo"/>
              </a:rPr>
              <a:t>Number(</a:t>
            </a:r>
            <a:r>
              <a:rPr lang="en-US" altLang="zh-CN" dirty="0">
                <a:solidFill>
                  <a:srgbClr val="AA1111"/>
                </a:solidFill>
                <a:latin typeface="Menlo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)        </a:t>
            </a:r>
            <a:r>
              <a:rPr lang="en-US" altLang="zh-CN" dirty="0">
                <a:solidFill>
                  <a:srgbClr val="AA5500"/>
                </a:solidFill>
                <a:latin typeface="Menlo"/>
              </a:rPr>
              <a:t>// </a:t>
            </a:r>
            <a:r>
              <a:rPr lang="zh-CN" altLang="en-US" dirty="0">
                <a:solidFill>
                  <a:srgbClr val="AA5500"/>
                </a:solidFill>
                <a:latin typeface="Menlo"/>
              </a:rPr>
              <a:t>返回 </a:t>
            </a:r>
            <a:r>
              <a:rPr lang="en-US" altLang="zh-CN" dirty="0">
                <a:solidFill>
                  <a:srgbClr val="AA5500"/>
                </a:solidFill>
                <a:latin typeface="Menlo"/>
              </a:rPr>
              <a:t>0</a:t>
            </a:r>
            <a:br>
              <a:rPr lang="en-US" altLang="zh-CN" dirty="0">
                <a:solidFill>
                  <a:srgbClr val="AA5500"/>
                </a:solidFill>
                <a:latin typeface="Menlo"/>
              </a:rPr>
            </a:br>
            <a:r>
              <a:rPr lang="en-US" altLang="zh-CN" dirty="0">
                <a:solidFill>
                  <a:srgbClr val="000000"/>
                </a:solidFill>
                <a:latin typeface="Menlo"/>
              </a:rPr>
              <a:t>Number(</a:t>
            </a:r>
            <a:r>
              <a:rPr lang="en-US" altLang="zh-CN" dirty="0">
                <a:solidFill>
                  <a:srgbClr val="AA1111"/>
                </a:solidFill>
                <a:latin typeface="Menlo"/>
              </a:rPr>
              <a:t>"99 88"</a:t>
            </a:r>
            <a:r>
              <a:rPr lang="en-US" altLang="zh-CN" dirty="0">
                <a:solidFill>
                  <a:srgbClr val="000000"/>
                </a:solidFill>
                <a:latin typeface="Menlo"/>
              </a:rPr>
              <a:t>)   </a:t>
            </a:r>
            <a:r>
              <a:rPr lang="en-US" altLang="zh-CN" dirty="0">
                <a:solidFill>
                  <a:srgbClr val="AA5500"/>
                </a:solidFill>
                <a:latin typeface="Menlo"/>
              </a:rPr>
              <a:t>// </a:t>
            </a:r>
            <a:r>
              <a:rPr lang="zh-CN" altLang="en-US" dirty="0">
                <a:solidFill>
                  <a:srgbClr val="AA5500"/>
                </a:solidFill>
                <a:latin typeface="Menlo"/>
              </a:rPr>
              <a:t>返回 </a:t>
            </a:r>
            <a:r>
              <a:rPr lang="en-US" altLang="zh-CN" dirty="0" err="1">
                <a:solidFill>
                  <a:srgbClr val="AA5500"/>
                </a:solidFill>
                <a:latin typeface="Menlo"/>
              </a:rPr>
              <a:t>NaN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17333"/>
              </p:ext>
            </p:extLst>
          </p:nvPr>
        </p:nvGraphicFramePr>
        <p:xfrm>
          <a:off x="686068" y="4986178"/>
          <a:ext cx="6019532" cy="1230632"/>
        </p:xfrm>
        <a:graphic>
          <a:graphicData uri="http://schemas.openxmlformats.org/drawingml/2006/table">
            <a:tbl>
              <a:tblPr/>
              <a:tblGrid>
                <a:gridCol w="3009766">
                  <a:extLst>
                    <a:ext uri="{9D8B030D-6E8A-4147-A177-3AD203B41FA5}">
                      <a16:colId xmlns:a16="http://schemas.microsoft.com/office/drawing/2014/main" val="2862100847"/>
                    </a:ext>
                  </a:extLst>
                </a:gridCol>
                <a:gridCol w="3009766">
                  <a:extLst>
                    <a:ext uri="{9D8B030D-6E8A-4147-A177-3AD203B41FA5}">
                      <a16:colId xmlns:a16="http://schemas.microsoft.com/office/drawing/2014/main" val="3097207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parseFloat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解析一个字符串，并返回一个浮点数。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12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parseInt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解析一个字符串，并返回一个整数。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348875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28648" y="6418751"/>
            <a:ext cx="424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Operator + 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可用于将变量转换为数字：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6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重构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0" y="3803071"/>
            <a:ext cx="7886700" cy="2408527"/>
          </a:xfrm>
        </p:spPr>
        <p:txBody>
          <a:bodyPr/>
          <a:lstStyle/>
          <a:p>
            <a:r>
              <a:rPr lang="zh-CN" altLang="en-US" dirty="0" smtClean="0"/>
              <a:t>代码重复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361202"/>
            <a:ext cx="6160077" cy="22985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393182"/>
            <a:ext cx="4748247" cy="20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userInput</a:t>
            </a:r>
            <a:r>
              <a:rPr lang="zh-CN" altLang="en-US" dirty="0" smtClean="0"/>
              <a:t>名字可能会变化，可能会用到其余的按钮，不妨封装为一个函数，保持</a:t>
            </a:r>
            <a:r>
              <a:rPr lang="en-US" altLang="zh-CN" dirty="0" smtClean="0"/>
              <a:t>add</a:t>
            </a:r>
            <a:r>
              <a:rPr lang="zh-CN" altLang="en-US" dirty="0" smtClean="0"/>
              <a:t>代码的稳定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38" y="3057297"/>
            <a:ext cx="4810160" cy="28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编写其它按钮的代码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一样需要重构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重复是程序员的大敌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Don’t repeat yourself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23626"/>
              </p:ext>
            </p:extLst>
          </p:nvPr>
        </p:nvGraphicFramePr>
        <p:xfrm>
          <a:off x="1200150" y="5148263"/>
          <a:ext cx="8302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包装程序外壳对象" showAsIcon="1" r:id="rId3" imgW="829800" imgH="705600" progId="Package">
                  <p:embed/>
                </p:oleObj>
              </mc:Choice>
              <mc:Fallback>
                <p:oleObj name="包装程序外壳对象" showAsIcon="1" r:id="rId3" imgW="829800" imgH="705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0150" y="5148263"/>
                        <a:ext cx="830263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7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 其它运算符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45127" y="3105835"/>
            <a:ext cx="6012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查看各种运算符：https</a:t>
            </a:r>
            <a:r>
              <a:rPr lang="zh-CN" altLang="en-US" dirty="0"/>
              <a:t>://www.w3school.com.cn/js/js_operators.asp</a:t>
            </a:r>
          </a:p>
        </p:txBody>
      </p:sp>
    </p:spTree>
    <p:extLst>
      <p:ext uri="{BB962C8B-B14F-4D97-AF65-F5344CB8AC3E}">
        <p14:creationId xmlns:p14="http://schemas.microsoft.com/office/powerpoint/2010/main" val="7428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JavaScript </a:t>
            </a:r>
            <a:r>
              <a:rPr lang="zh-CN" altLang="en-US" b="1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/>
              <a:t>字符串值，数值，布尔值，数组，对象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布尔值只有两个值：</a:t>
            </a:r>
            <a:r>
              <a:rPr lang="en-US" altLang="zh-CN" dirty="0"/>
              <a:t>true </a:t>
            </a:r>
            <a:r>
              <a:rPr lang="zh-CN" altLang="en-US" dirty="0"/>
              <a:t>或 </a:t>
            </a:r>
            <a:r>
              <a:rPr lang="en-US" altLang="zh-CN" dirty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JavaScript </a:t>
            </a:r>
            <a:r>
              <a:rPr lang="zh-CN" altLang="en-US" dirty="0"/>
              <a:t>数组用方括号书写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let </a:t>
            </a:r>
            <a:r>
              <a:rPr lang="en-US" altLang="zh-CN" dirty="0"/>
              <a:t>cars = ["Porsche", "Volvo", "BMW</a:t>
            </a:r>
            <a:r>
              <a:rPr lang="en-US" altLang="zh-CN" dirty="0" smtClean="0"/>
              <a:t>"];</a:t>
            </a:r>
          </a:p>
          <a:p>
            <a:pPr marL="0" indent="0">
              <a:buNone/>
            </a:pPr>
            <a:r>
              <a:rPr lang="en-US" altLang="zh-CN" dirty="0" smtClean="0"/>
              <a:t>let </a:t>
            </a:r>
            <a:r>
              <a:rPr lang="en-US" altLang="zh-CN" dirty="0"/>
              <a:t>cars = new Array("Saab", "Volvo", "BMW</a:t>
            </a:r>
            <a:r>
              <a:rPr lang="en-US" altLang="zh-CN" dirty="0" smtClean="0"/>
              <a:t>");</a:t>
            </a:r>
          </a:p>
          <a:p>
            <a:pPr marL="0" indent="0">
              <a:buNone/>
            </a:pPr>
            <a:r>
              <a:rPr lang="zh-CN" altLang="en-US" dirty="0"/>
              <a:t>等价</a:t>
            </a:r>
          </a:p>
        </p:txBody>
      </p:sp>
    </p:spTree>
    <p:extLst>
      <p:ext uri="{BB962C8B-B14F-4D97-AF65-F5344CB8AC3E}">
        <p14:creationId xmlns:p14="http://schemas.microsoft.com/office/powerpoint/2010/main" val="23097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Vscode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插件不变</a:t>
            </a:r>
            <a:endParaRPr lang="en-US" altLang="zh-CN" dirty="0" smtClean="0"/>
          </a:p>
          <a:p>
            <a:r>
              <a:rPr lang="zh-CN" altLang="en-US" dirty="0" smtClean="0"/>
              <a:t>相关的初始文件，解压缩后，用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所在的目录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714930"/>
              </p:ext>
            </p:extLst>
          </p:nvPr>
        </p:nvGraphicFramePr>
        <p:xfrm>
          <a:off x="1194233" y="4442113"/>
          <a:ext cx="10779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包装程序外壳对象" showAsIcon="1" r:id="rId3" imgW="1078200" imgH="705600" progId="Package">
                  <p:embed/>
                </p:oleObj>
              </mc:Choice>
              <mc:Fallback>
                <p:oleObj name="包装程序外壳对象" showAsIcon="1" r:id="rId3" imgW="1078200" imgH="705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4233" y="4442113"/>
                        <a:ext cx="1077912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5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记录日志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dirty="0" err="1"/>
              <a:t>logEntries</a:t>
            </a:r>
            <a:r>
              <a:rPr lang="en-US" altLang="zh-CN" dirty="0"/>
              <a:t> = </a:t>
            </a:r>
            <a:r>
              <a:rPr lang="en-US" altLang="zh-CN" dirty="0" smtClean="0"/>
              <a:t>[];</a:t>
            </a:r>
          </a:p>
          <a:p>
            <a:r>
              <a:rPr lang="en-US" altLang="zh-CN" dirty="0" err="1"/>
              <a:t>logEntries.push</a:t>
            </a:r>
            <a:r>
              <a:rPr lang="en-US" altLang="zh-CN" dirty="0"/>
              <a:t>(</a:t>
            </a:r>
            <a:r>
              <a:rPr lang="en-US" altLang="zh-CN" dirty="0" err="1"/>
              <a:t>enteredNumber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数组常用的方法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Array. </a:t>
            </a:r>
            <a:r>
              <a:rPr lang="zh-CN" altLang="en-US" dirty="0" smtClean="0"/>
              <a:t>这些后面我们再讲，开发中经常使用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7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altLang="zh-CN" dirty="0" smtClean="0"/>
              <a:t>JavaScript </a:t>
            </a:r>
            <a:r>
              <a:rPr lang="zh-CN" altLang="en-US" dirty="0"/>
              <a:t>对象是被命名值的容器。</a:t>
            </a:r>
          </a:p>
        </p:txBody>
      </p:sp>
      <p:sp>
        <p:nvSpPr>
          <p:cNvPr id="4" name="矩形 3"/>
          <p:cNvSpPr/>
          <p:nvPr/>
        </p:nvSpPr>
        <p:spPr>
          <a:xfrm>
            <a:off x="969818" y="2847132"/>
            <a:ext cx="57911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"Bill"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"Gates"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age: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62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eyeColor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person.lastName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person["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"];</a:t>
            </a:r>
          </a:p>
          <a:p>
            <a:endParaRPr lang="en-US" altLang="zh-C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用对象记录更详细的信息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176337"/>
            <a:ext cx="7886700" cy="103053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注意，前面的</a:t>
            </a:r>
            <a:r>
              <a:rPr lang="en-US" altLang="zh-CN" dirty="0" err="1" smtClean="0"/>
              <a:t>currentResult</a:t>
            </a:r>
            <a:r>
              <a:rPr lang="zh-CN" altLang="en-US" dirty="0" smtClean="0"/>
              <a:t>是属性的名称，后面的</a:t>
            </a:r>
            <a:r>
              <a:rPr lang="en-US" altLang="zh-CN" dirty="0" err="1" smtClean="0"/>
              <a:t>currentResult</a:t>
            </a:r>
            <a:r>
              <a:rPr lang="zh-CN" altLang="en-US" dirty="0" smtClean="0"/>
              <a:t>是一个变量的名字。</a:t>
            </a:r>
            <a:endParaRPr lang="en-US" altLang="zh-CN" dirty="0" smtClean="0"/>
          </a:p>
          <a:p>
            <a:r>
              <a:rPr lang="zh-CN" altLang="en-US" dirty="0" smtClean="0"/>
              <a:t>当属性名称和变量名称一致时，可以简写：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547336"/>
            <a:ext cx="4572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operation: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"ADD"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prevResult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FC1FF"/>
                </a:solidFill>
                <a:latin typeface="Consolas" panose="020B0609020204030204" pitchFamily="49" charset="0"/>
              </a:rPr>
              <a:t>initialResult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currentResult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};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473" y="4358547"/>
            <a:ext cx="4572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operation: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"ADD"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prevResult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FC1FF"/>
                </a:solidFill>
                <a:latin typeface="Consolas" panose="020B0609020204030204" pitchFamily="49" charset="0"/>
              </a:rPr>
              <a:t>initialResult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};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6" y="748070"/>
            <a:ext cx="8702842" cy="518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Typeof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查看数据类型</a:t>
            </a:r>
            <a:endParaRPr lang="en-US" altLang="zh-CN" dirty="0" smtClean="0"/>
          </a:p>
          <a:p>
            <a:r>
              <a:rPr lang="en-US" altLang="zh-CN" dirty="0" err="1" smtClean="0"/>
              <a:t>Typeof</a:t>
            </a:r>
            <a:r>
              <a:rPr lang="en-US" altLang="zh-CN" dirty="0" smtClean="0"/>
              <a:t> 1 </a:t>
            </a:r>
          </a:p>
          <a:p>
            <a:r>
              <a:rPr lang="en-US" altLang="zh-CN" dirty="0" smtClean="0"/>
              <a:t>Number</a:t>
            </a:r>
          </a:p>
          <a:p>
            <a:r>
              <a:rPr lang="en-US" altLang="zh-CN" dirty="0" err="1" smtClean="0"/>
              <a:t>Typeof</a:t>
            </a:r>
            <a:r>
              <a:rPr lang="en-US" altLang="zh-CN" dirty="0" smtClean="0"/>
              <a:t> 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8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97" y="1825624"/>
            <a:ext cx="4692456" cy="1366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7" y="3364702"/>
            <a:ext cx="3473526" cy="12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682"/>
            <a:ext cx="9111916" cy="48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039" y="0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重构代码，抽取共同部分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0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真值和假值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通俗的讲，有值，就为真。</a:t>
            </a:r>
            <a:endParaRPr lang="en-US" altLang="zh-CN" dirty="0" smtClean="0"/>
          </a:p>
          <a:p>
            <a:r>
              <a:rPr lang="zh-CN" altLang="en-US" dirty="0" smtClean="0"/>
              <a:t>条件判断的时候，</a:t>
            </a:r>
            <a:r>
              <a:rPr lang="en-US" altLang="zh-CN" dirty="0" smtClean="0"/>
              <a:t>0, ‘’, null, undefined, </a:t>
            </a:r>
            <a:r>
              <a:rPr lang="en-US" altLang="zh-CN" dirty="0" err="1" smtClean="0"/>
              <a:t>NaN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为假，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其余有值的话，就为真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1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如何判断用户有没有输入呢？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1211" y="1922185"/>
            <a:ext cx="754781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FC1FF"/>
                </a:solidFill>
                <a:latin typeface="Consolas" panose="020B0609020204030204" pitchFamily="49" charset="0"/>
              </a:rPr>
              <a:t>enteredNumber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getUserNumberInput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dirty="0" err="1">
                <a:solidFill>
                  <a:srgbClr val="4FC1FF"/>
                </a:solidFill>
                <a:latin typeface="Consolas" panose="020B0609020204030204" pitchFamily="49" charset="0"/>
              </a:rPr>
              <a:t>enteredNumber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17" y="463891"/>
            <a:ext cx="7377166" cy="55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如何添加</a:t>
            </a: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846407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直接写在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r>
              <a:rPr lang="zh-CN" altLang="en-US" dirty="0"/>
              <a:t>写</a:t>
            </a:r>
            <a:r>
              <a:rPr lang="zh-CN" altLang="en-US" dirty="0" smtClean="0"/>
              <a:t>在单独的文件中，通过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标签引用（推荐使用）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=“” &gt;    &lt;/script&gt;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1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9" y="1629551"/>
            <a:ext cx="9020241" cy="47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变量命名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1825625"/>
            <a:ext cx="8895424" cy="4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在例子中，有个事先准备好的 </a:t>
            </a:r>
            <a:r>
              <a:rPr lang="en-US" altLang="zh-CN" dirty="0"/>
              <a:t>showelement.js</a:t>
            </a:r>
            <a:r>
              <a:rPr lang="zh-CN" altLang="en-US" dirty="0"/>
              <a:t>，这个用来显示一些信息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outputResult</a:t>
            </a:r>
            <a:r>
              <a:rPr lang="en-US" altLang="zh-CN" dirty="0" smtClean="0"/>
              <a:t>()</a:t>
            </a:r>
            <a:r>
              <a:rPr lang="zh-CN" altLang="en-US" dirty="0" smtClean="0"/>
              <a:t>调用可以显示结果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0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数字和字符串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910" y="2101931"/>
            <a:ext cx="97535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FC1FF"/>
                </a:solidFill>
                <a:latin typeface="Consolas" panose="020B0609020204030204" pitchFamily="49" charset="0"/>
              </a:rPr>
              <a:t>defaultResult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4FC1FF"/>
                </a:solidFill>
                <a:latin typeface="Consolas" panose="020B0609020204030204" pitchFamily="49" charset="0"/>
              </a:rPr>
              <a:t>defaultResult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((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 /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calculationDescription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"("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solidFill>
                  <a:srgbClr val="4FC1FF"/>
                </a:solidFill>
                <a:latin typeface="Consolas" panose="020B0609020204030204" pitchFamily="49" charset="0"/>
              </a:rPr>
              <a:t>defaultResult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 + 10) * 3 / 2 - 1"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currentResult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calculationDescription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模板</a:t>
            </a:r>
            <a:r>
              <a:rPr lang="zh-CN" altLang="en-US" b="1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597" y="1847444"/>
            <a:ext cx="8376805" cy="4351338"/>
          </a:xfrm>
        </p:spPr>
        <p:txBody>
          <a:bodyPr/>
          <a:lstStyle/>
          <a:p>
            <a:r>
              <a:rPr lang="zh-CN" altLang="en-US" dirty="0"/>
              <a:t>模板字符串使用反引号 </a:t>
            </a:r>
            <a:r>
              <a:rPr lang="en-US" altLang="zh-CN" dirty="0"/>
              <a:t>(` `) </a:t>
            </a:r>
            <a:r>
              <a:rPr lang="zh-CN" altLang="en-US" dirty="0"/>
              <a:t>来代替普通字符串中的用双引号和</a:t>
            </a:r>
            <a:r>
              <a:rPr lang="zh-CN" altLang="en-US" dirty="0" smtClean="0"/>
              <a:t>单引号</a:t>
            </a:r>
            <a:endParaRPr lang="en-US" altLang="zh-CN" dirty="0" smtClean="0"/>
          </a:p>
          <a:p>
            <a:r>
              <a:rPr lang="zh-CN" altLang="en-US" dirty="0" smtClean="0"/>
              <a:t>嵌入表达式： </a:t>
            </a:r>
            <a:r>
              <a:rPr lang="en-US" altLang="zh-CN" dirty="0" smtClean="0"/>
              <a:t>${}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let </a:t>
            </a:r>
            <a:r>
              <a:rPr lang="en-US" altLang="zh-CN" sz="2400" dirty="0" err="1"/>
              <a:t>calculationDescription</a:t>
            </a:r>
            <a:r>
              <a:rPr lang="en-US" altLang="zh-CN" sz="2400" dirty="0"/>
              <a:t> = `(${</a:t>
            </a:r>
            <a:r>
              <a:rPr lang="en-US" altLang="zh-CN" sz="2400" dirty="0" err="1"/>
              <a:t>defaultResult</a:t>
            </a:r>
            <a:r>
              <a:rPr lang="en-US" altLang="zh-CN" sz="2400" dirty="0"/>
              <a:t>} + 10) * 3 / 2 - 1</a:t>
            </a:r>
            <a:r>
              <a:rPr lang="en-US" altLang="zh-CN" sz="2400" dirty="0" smtClean="0"/>
              <a:t>`;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模板字符串保留</a:t>
            </a:r>
            <a:r>
              <a:rPr lang="en-US" altLang="zh-CN" sz="2400" dirty="0" smtClean="0"/>
              <a:t>``</a:t>
            </a:r>
            <a:r>
              <a:rPr lang="zh-CN" altLang="en-US" sz="2400" dirty="0" smtClean="0"/>
              <a:t>中间的所有的内容，包括空格、</a:t>
            </a:r>
            <a:r>
              <a:rPr lang="zh-CN" altLang="en-US" sz="2400" dirty="0" smtClean="0"/>
              <a:t>换行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F12</a:t>
            </a:r>
            <a:r>
              <a:rPr lang="zh-CN" altLang="en-US" sz="2400" dirty="0" smtClean="0"/>
              <a:t>打开，修改为</a:t>
            </a:r>
            <a:r>
              <a:rPr lang="en-US" altLang="zh-CN" sz="2400" dirty="0" smtClean="0"/>
              <a:t>pre</a:t>
            </a:r>
            <a:r>
              <a:rPr lang="zh-CN" altLang="en-US" sz="2400" dirty="0" smtClean="0"/>
              <a:t>，可以看到效果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a + b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5A38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2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</TotalTime>
  <Words>862</Words>
  <Application>Microsoft Office PowerPoint</Application>
  <PresentationFormat>全屏显示(4:3)</PresentationFormat>
  <Paragraphs>129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Helvetica Neue</vt:lpstr>
      <vt:lpstr>Menlo</vt:lpstr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程序包</vt:lpstr>
      <vt:lpstr>JavaScript 基础</vt:lpstr>
      <vt:lpstr>环境准备</vt:lpstr>
      <vt:lpstr>PowerPoint 演示文稿</vt:lpstr>
      <vt:lpstr>如何添加javascript</vt:lpstr>
      <vt:lpstr>变量和赋值</vt:lpstr>
      <vt:lpstr>变量命名</vt:lpstr>
      <vt:lpstr>代码结构</vt:lpstr>
      <vt:lpstr>数字和字符串</vt:lpstr>
      <vt:lpstr>模板字符串</vt:lpstr>
      <vt:lpstr>函数</vt:lpstr>
      <vt:lpstr>定义加法函数</vt:lpstr>
      <vt:lpstr>全局变量和局部变量</vt:lpstr>
      <vt:lpstr>为按钮绑定函数</vt:lpstr>
      <vt:lpstr>数据类型转换</vt:lpstr>
      <vt:lpstr>重构add函数</vt:lpstr>
      <vt:lpstr>PowerPoint 演示文稿</vt:lpstr>
      <vt:lpstr>编写其它按钮的代码</vt:lpstr>
      <vt:lpstr>注释 其它运算符</vt:lpstr>
      <vt:lpstr>JavaScript 数据类型</vt:lpstr>
      <vt:lpstr>记录日志</vt:lpstr>
      <vt:lpstr>对象</vt:lpstr>
      <vt:lpstr>用对象记录更详细的信息</vt:lpstr>
      <vt:lpstr>PowerPoint 演示文稿</vt:lpstr>
      <vt:lpstr>Typeof </vt:lpstr>
      <vt:lpstr>条件语句</vt:lpstr>
      <vt:lpstr>PowerPoint 演示文稿</vt:lpstr>
      <vt:lpstr>重构代码，抽取共同部分</vt:lpstr>
      <vt:lpstr>真值和假值</vt:lpstr>
      <vt:lpstr>如何判断用户有没有输入呢？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基础</dc:title>
  <dc:creator>cheny</dc:creator>
  <cp:lastModifiedBy>cheny</cp:lastModifiedBy>
  <cp:revision>44</cp:revision>
  <dcterms:created xsi:type="dcterms:W3CDTF">2021-10-17T13:27:25Z</dcterms:created>
  <dcterms:modified xsi:type="dcterms:W3CDTF">2022-09-29T15:31:10Z</dcterms:modified>
</cp:coreProperties>
</file>