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8" r:id="rId4"/>
    <p:sldId id="319" r:id="rId5"/>
    <p:sldId id="320" r:id="rId6"/>
    <p:sldId id="321" r:id="rId7"/>
    <p:sldId id="322" r:id="rId8"/>
    <p:sldId id="323" r:id="rId9"/>
    <p:sldId id="258" r:id="rId10"/>
    <p:sldId id="324" r:id="rId11"/>
    <p:sldId id="325" r:id="rId12"/>
    <p:sldId id="328" r:id="rId13"/>
    <p:sldId id="331" r:id="rId14"/>
    <p:sldId id="329" r:id="rId15"/>
    <p:sldId id="326" r:id="rId16"/>
    <p:sldId id="259" r:id="rId17"/>
    <p:sldId id="260" r:id="rId18"/>
    <p:sldId id="261" r:id="rId19"/>
    <p:sldId id="262" r:id="rId20"/>
    <p:sldId id="317"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263"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9" d="100"/>
          <a:sy n="119" d="100"/>
        </p:scale>
        <p:origin x="136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B2088-93CD-4C65-AC5F-6BEDD139D207}" type="doc">
      <dgm:prSet loTypeId="urn:microsoft.com/office/officeart/2005/8/layout/pyramid2" loCatId="pyramid" qsTypeId="urn:microsoft.com/office/officeart/2005/8/quickstyle/simple5" qsCatId="simple" csTypeId="urn:microsoft.com/office/officeart/2005/8/colors/colorful3" csCatId="colorful" phldr="1"/>
      <dgm:spPr/>
      <dgm:t>
        <a:bodyPr/>
        <a:lstStyle/>
        <a:p>
          <a:endParaRPr lang="zh-CN" altLang="en-US"/>
        </a:p>
      </dgm:t>
    </dgm:pt>
    <dgm:pt modelId="{41936B45-DB3C-46E4-B4CC-3DE612EE9E2D}">
      <dgm:prSet phldrT="[文本]"/>
      <dgm:spPr/>
      <dgm:t>
        <a:bodyPr/>
        <a:lstStyle/>
        <a:p>
          <a:r>
            <a:rPr lang="zh-CN" b="1" dirty="0" smtClean="0"/>
            <a:t>跨平台</a:t>
          </a:r>
          <a:endParaRPr lang="zh-CN" altLang="en-US" b="1" dirty="0" smtClean="0"/>
        </a:p>
      </dgm:t>
    </dgm:pt>
    <dgm:pt modelId="{255A2C7F-19AD-47CC-B0B6-A76ABAC5A42D}" type="parTrans" cxnId="{BA27A0E5-10A6-43B7-B0EB-B1B8B7E63208}">
      <dgm:prSet/>
      <dgm:spPr/>
      <dgm:t>
        <a:bodyPr/>
        <a:lstStyle/>
        <a:p>
          <a:endParaRPr lang="zh-CN" altLang="en-US"/>
        </a:p>
      </dgm:t>
    </dgm:pt>
    <dgm:pt modelId="{5072E84B-6497-4A05-BE57-98AAE75F0848}" type="sibTrans" cxnId="{BA27A0E5-10A6-43B7-B0EB-B1B8B7E63208}">
      <dgm:prSet/>
      <dgm:spPr/>
      <dgm:t>
        <a:bodyPr/>
        <a:lstStyle/>
        <a:p>
          <a:endParaRPr lang="zh-CN" altLang="en-US"/>
        </a:p>
      </dgm:t>
    </dgm:pt>
    <dgm:pt modelId="{65F8C9CF-0005-4504-A43D-B67B48D57EA3}">
      <dgm:prSet phldrT="[文本]"/>
      <dgm:spPr/>
      <dgm:t>
        <a:bodyPr/>
        <a:lstStyle/>
        <a:p>
          <a:r>
            <a:rPr lang="zh-CN" b="1" dirty="0" smtClean="0"/>
            <a:t>业务代码分离</a:t>
          </a:r>
          <a:endParaRPr lang="zh-CN" altLang="en-US" b="1" dirty="0" smtClean="0"/>
        </a:p>
      </dgm:t>
    </dgm:pt>
    <dgm:pt modelId="{7C1B50D9-86A9-420E-979D-CBDA7B5227B3}" type="parTrans" cxnId="{B0FF938D-E3A4-46F5-AFC7-7F2220387685}">
      <dgm:prSet/>
      <dgm:spPr/>
      <dgm:t>
        <a:bodyPr/>
        <a:lstStyle/>
        <a:p>
          <a:endParaRPr lang="zh-CN" altLang="en-US"/>
        </a:p>
      </dgm:t>
    </dgm:pt>
    <dgm:pt modelId="{675EFD39-4AFF-4F38-8DDB-0A1E6A1A8D3E}" type="sibTrans" cxnId="{B0FF938D-E3A4-46F5-AFC7-7F2220387685}">
      <dgm:prSet/>
      <dgm:spPr/>
      <dgm:t>
        <a:bodyPr/>
        <a:lstStyle/>
        <a:p>
          <a:endParaRPr lang="zh-CN" altLang="en-US"/>
        </a:p>
      </dgm:t>
    </dgm:pt>
    <dgm:pt modelId="{82EB8401-FC60-458F-966B-68774CFA13D8}">
      <dgm:prSet phldrT="[文本]"/>
      <dgm:spPr/>
      <dgm:t>
        <a:bodyPr/>
        <a:lstStyle/>
        <a:p>
          <a:r>
            <a:rPr lang="zh-CN" b="1" dirty="0" smtClean="0"/>
            <a:t>组件重用</a:t>
          </a:r>
          <a:endParaRPr lang="zh-CN" altLang="en-US" b="1" dirty="0" smtClean="0"/>
        </a:p>
      </dgm:t>
    </dgm:pt>
    <dgm:pt modelId="{E16E1073-A26C-48A1-BE63-CB820D0FBFE7}" type="parTrans" cxnId="{409A7A6B-F8E6-4EA6-BE5B-81F7146F6B2A}">
      <dgm:prSet/>
      <dgm:spPr/>
      <dgm:t>
        <a:bodyPr/>
        <a:lstStyle/>
        <a:p>
          <a:endParaRPr lang="zh-CN" altLang="en-US"/>
        </a:p>
      </dgm:t>
    </dgm:pt>
    <dgm:pt modelId="{E2110F6A-212D-49A2-87F4-49C8EB3B9DFD}" type="sibTrans" cxnId="{409A7A6B-F8E6-4EA6-BE5B-81F7146F6B2A}">
      <dgm:prSet/>
      <dgm:spPr/>
      <dgm:t>
        <a:bodyPr/>
        <a:lstStyle/>
        <a:p>
          <a:endParaRPr lang="zh-CN" altLang="en-US"/>
        </a:p>
      </dgm:t>
    </dgm:pt>
    <dgm:pt modelId="{59790054-0DA9-40D9-8FE9-C72D0F3CEBBD}">
      <dgm:prSet/>
      <dgm:spPr/>
      <dgm:t>
        <a:bodyPr/>
        <a:lstStyle/>
        <a:p>
          <a:r>
            <a:rPr lang="zh-CN" b="1" dirty="0" smtClean="0"/>
            <a:t>继承</a:t>
          </a:r>
          <a:r>
            <a:rPr lang="en-US" b="1" dirty="0" smtClean="0"/>
            <a:t>Java </a:t>
          </a:r>
          <a:r>
            <a:rPr lang="en-US" b="1" dirty="0" err="1" smtClean="0"/>
            <a:t>Servlet</a:t>
          </a:r>
          <a:r>
            <a:rPr lang="zh-CN" b="1" dirty="0" smtClean="0"/>
            <a:t>功能</a:t>
          </a:r>
          <a:endParaRPr lang="zh-CN" b="1" dirty="0"/>
        </a:p>
      </dgm:t>
    </dgm:pt>
    <dgm:pt modelId="{F594CBB6-C396-4990-8258-1137FF241911}" type="parTrans" cxnId="{41B070E1-D90E-4155-8411-662692FA8BA8}">
      <dgm:prSet/>
      <dgm:spPr/>
      <dgm:t>
        <a:bodyPr/>
        <a:lstStyle/>
        <a:p>
          <a:endParaRPr lang="zh-CN" altLang="en-US"/>
        </a:p>
      </dgm:t>
    </dgm:pt>
    <dgm:pt modelId="{5B3B775D-29C3-4FB3-BCB2-EA6B13CE1B25}" type="sibTrans" cxnId="{41B070E1-D90E-4155-8411-662692FA8BA8}">
      <dgm:prSet/>
      <dgm:spPr/>
      <dgm:t>
        <a:bodyPr/>
        <a:lstStyle/>
        <a:p>
          <a:endParaRPr lang="zh-CN" altLang="en-US"/>
        </a:p>
      </dgm:t>
    </dgm:pt>
    <dgm:pt modelId="{D3E2C202-72C3-4EB8-B261-E05C15F8D14A}">
      <dgm:prSet/>
      <dgm:spPr/>
      <dgm:t>
        <a:bodyPr/>
        <a:lstStyle/>
        <a:p>
          <a:r>
            <a:rPr lang="zh-CN" b="1" dirty="0" smtClean="0"/>
            <a:t>预编译</a:t>
          </a:r>
          <a:endParaRPr lang="zh-CN" altLang="en-US" b="1" dirty="0" smtClean="0"/>
        </a:p>
      </dgm:t>
    </dgm:pt>
    <dgm:pt modelId="{F8A6C763-3E2E-4480-B926-BA1E8B600C45}" type="parTrans" cxnId="{F139B59E-08FB-4A4D-AE0F-5C7F94299C02}">
      <dgm:prSet/>
      <dgm:spPr/>
      <dgm:t>
        <a:bodyPr/>
        <a:lstStyle/>
        <a:p>
          <a:endParaRPr lang="zh-CN" altLang="en-US"/>
        </a:p>
      </dgm:t>
    </dgm:pt>
    <dgm:pt modelId="{A1C743D1-C392-4C4A-9E34-8918D7C59AD4}" type="sibTrans" cxnId="{F139B59E-08FB-4A4D-AE0F-5C7F94299C02}">
      <dgm:prSet/>
      <dgm:spPr/>
      <dgm:t>
        <a:bodyPr/>
        <a:lstStyle/>
        <a:p>
          <a:endParaRPr lang="zh-CN" altLang="en-US"/>
        </a:p>
      </dgm:t>
    </dgm:pt>
    <dgm:pt modelId="{0154A058-C1EA-4526-8C40-D31EC9C5D326}" type="pres">
      <dgm:prSet presAssocID="{2C5B2088-93CD-4C65-AC5F-6BEDD139D207}" presName="compositeShape" presStyleCnt="0">
        <dgm:presLayoutVars>
          <dgm:dir/>
          <dgm:resizeHandles/>
        </dgm:presLayoutVars>
      </dgm:prSet>
      <dgm:spPr/>
      <dgm:t>
        <a:bodyPr/>
        <a:lstStyle/>
        <a:p>
          <a:endParaRPr lang="zh-CN" altLang="en-US"/>
        </a:p>
      </dgm:t>
    </dgm:pt>
    <dgm:pt modelId="{A292E3C2-6A36-4AFA-95DA-55B142EBE64A}" type="pres">
      <dgm:prSet presAssocID="{2C5B2088-93CD-4C65-AC5F-6BEDD139D207}" presName="pyramid" presStyleLbl="node1" presStyleIdx="0" presStyleCnt="1"/>
      <dgm:spPr/>
    </dgm:pt>
    <dgm:pt modelId="{D74E9A0D-1112-40E1-9370-3B1ADB88C278}" type="pres">
      <dgm:prSet presAssocID="{2C5B2088-93CD-4C65-AC5F-6BEDD139D207}" presName="theList" presStyleCnt="0"/>
      <dgm:spPr/>
    </dgm:pt>
    <dgm:pt modelId="{83420415-AD5A-468E-8210-7A9839E7324E}" type="pres">
      <dgm:prSet presAssocID="{41936B45-DB3C-46E4-B4CC-3DE612EE9E2D}" presName="aNode" presStyleLbl="fgAcc1" presStyleIdx="0" presStyleCnt="5">
        <dgm:presLayoutVars>
          <dgm:bulletEnabled val="1"/>
        </dgm:presLayoutVars>
      </dgm:prSet>
      <dgm:spPr/>
      <dgm:t>
        <a:bodyPr/>
        <a:lstStyle/>
        <a:p>
          <a:endParaRPr lang="zh-CN" altLang="en-US"/>
        </a:p>
      </dgm:t>
    </dgm:pt>
    <dgm:pt modelId="{0E63B89E-C0D7-4E2B-B9D6-E3F5627654C6}" type="pres">
      <dgm:prSet presAssocID="{41936B45-DB3C-46E4-B4CC-3DE612EE9E2D}" presName="aSpace" presStyleCnt="0"/>
      <dgm:spPr/>
    </dgm:pt>
    <dgm:pt modelId="{56775E73-9475-4B55-8A7F-3212F98D697D}" type="pres">
      <dgm:prSet presAssocID="{65F8C9CF-0005-4504-A43D-B67B48D57EA3}" presName="aNode" presStyleLbl="fgAcc1" presStyleIdx="1" presStyleCnt="5">
        <dgm:presLayoutVars>
          <dgm:bulletEnabled val="1"/>
        </dgm:presLayoutVars>
      </dgm:prSet>
      <dgm:spPr/>
      <dgm:t>
        <a:bodyPr/>
        <a:lstStyle/>
        <a:p>
          <a:endParaRPr lang="zh-CN" altLang="en-US"/>
        </a:p>
      </dgm:t>
    </dgm:pt>
    <dgm:pt modelId="{9B39876F-CF04-4EC5-99FF-1D543B4AC262}" type="pres">
      <dgm:prSet presAssocID="{65F8C9CF-0005-4504-A43D-B67B48D57EA3}" presName="aSpace" presStyleCnt="0"/>
      <dgm:spPr/>
    </dgm:pt>
    <dgm:pt modelId="{DF7CEB72-7C70-43A7-B9B9-306DE71A362E}" type="pres">
      <dgm:prSet presAssocID="{82EB8401-FC60-458F-966B-68774CFA13D8}" presName="aNode" presStyleLbl="fgAcc1" presStyleIdx="2" presStyleCnt="5">
        <dgm:presLayoutVars>
          <dgm:bulletEnabled val="1"/>
        </dgm:presLayoutVars>
      </dgm:prSet>
      <dgm:spPr/>
      <dgm:t>
        <a:bodyPr/>
        <a:lstStyle/>
        <a:p>
          <a:endParaRPr lang="zh-CN" altLang="en-US"/>
        </a:p>
      </dgm:t>
    </dgm:pt>
    <dgm:pt modelId="{317BC212-8458-4BDE-8288-4A1C496EF655}" type="pres">
      <dgm:prSet presAssocID="{82EB8401-FC60-458F-966B-68774CFA13D8}" presName="aSpace" presStyleCnt="0"/>
      <dgm:spPr/>
    </dgm:pt>
    <dgm:pt modelId="{FF62DE80-3CA5-4DE1-A910-14E35397A883}" type="pres">
      <dgm:prSet presAssocID="{59790054-0DA9-40D9-8FE9-C72D0F3CEBBD}" presName="aNode" presStyleLbl="fgAcc1" presStyleIdx="3" presStyleCnt="5">
        <dgm:presLayoutVars>
          <dgm:bulletEnabled val="1"/>
        </dgm:presLayoutVars>
      </dgm:prSet>
      <dgm:spPr/>
      <dgm:t>
        <a:bodyPr/>
        <a:lstStyle/>
        <a:p>
          <a:endParaRPr lang="zh-CN" altLang="en-US"/>
        </a:p>
      </dgm:t>
    </dgm:pt>
    <dgm:pt modelId="{D446C465-A4AC-4CCB-81A7-55FE261100CE}" type="pres">
      <dgm:prSet presAssocID="{59790054-0DA9-40D9-8FE9-C72D0F3CEBBD}" presName="aSpace" presStyleCnt="0"/>
      <dgm:spPr/>
    </dgm:pt>
    <dgm:pt modelId="{1C5B9F28-34F9-4861-B627-90D64718738D}" type="pres">
      <dgm:prSet presAssocID="{D3E2C202-72C3-4EB8-B261-E05C15F8D14A}" presName="aNode" presStyleLbl="fgAcc1" presStyleIdx="4" presStyleCnt="5">
        <dgm:presLayoutVars>
          <dgm:bulletEnabled val="1"/>
        </dgm:presLayoutVars>
      </dgm:prSet>
      <dgm:spPr/>
      <dgm:t>
        <a:bodyPr/>
        <a:lstStyle/>
        <a:p>
          <a:endParaRPr lang="zh-CN" altLang="en-US"/>
        </a:p>
      </dgm:t>
    </dgm:pt>
    <dgm:pt modelId="{FF44B853-5F8B-47AF-AB1D-222C6CB0A55D}" type="pres">
      <dgm:prSet presAssocID="{D3E2C202-72C3-4EB8-B261-E05C15F8D14A}" presName="aSpace" presStyleCnt="0"/>
      <dgm:spPr/>
    </dgm:pt>
  </dgm:ptLst>
  <dgm:cxnLst>
    <dgm:cxn modelId="{A4CA8278-9488-42E2-A2C9-0E393E23D00B}" type="presOf" srcId="{D3E2C202-72C3-4EB8-B261-E05C15F8D14A}" destId="{1C5B9F28-34F9-4861-B627-90D64718738D}" srcOrd="0" destOrd="0" presId="urn:microsoft.com/office/officeart/2005/8/layout/pyramid2"/>
    <dgm:cxn modelId="{278C20A9-23E2-4DDC-BE48-084E8EDE72C6}" type="presOf" srcId="{65F8C9CF-0005-4504-A43D-B67B48D57EA3}" destId="{56775E73-9475-4B55-8A7F-3212F98D697D}" srcOrd="0" destOrd="0" presId="urn:microsoft.com/office/officeart/2005/8/layout/pyramid2"/>
    <dgm:cxn modelId="{28DDFB4D-398D-46F4-88D6-54B9D378C00C}" type="presOf" srcId="{2C5B2088-93CD-4C65-AC5F-6BEDD139D207}" destId="{0154A058-C1EA-4526-8C40-D31EC9C5D326}" srcOrd="0" destOrd="0" presId="urn:microsoft.com/office/officeart/2005/8/layout/pyramid2"/>
    <dgm:cxn modelId="{409A7A6B-F8E6-4EA6-BE5B-81F7146F6B2A}" srcId="{2C5B2088-93CD-4C65-AC5F-6BEDD139D207}" destId="{82EB8401-FC60-458F-966B-68774CFA13D8}" srcOrd="2" destOrd="0" parTransId="{E16E1073-A26C-48A1-BE63-CB820D0FBFE7}" sibTransId="{E2110F6A-212D-49A2-87F4-49C8EB3B9DFD}"/>
    <dgm:cxn modelId="{41B070E1-D90E-4155-8411-662692FA8BA8}" srcId="{2C5B2088-93CD-4C65-AC5F-6BEDD139D207}" destId="{59790054-0DA9-40D9-8FE9-C72D0F3CEBBD}" srcOrd="3" destOrd="0" parTransId="{F594CBB6-C396-4990-8258-1137FF241911}" sibTransId="{5B3B775D-29C3-4FB3-BCB2-EA6B13CE1B25}"/>
    <dgm:cxn modelId="{A6C39EEB-7E7B-41CD-BD5E-E8DC88C32979}" type="presOf" srcId="{59790054-0DA9-40D9-8FE9-C72D0F3CEBBD}" destId="{FF62DE80-3CA5-4DE1-A910-14E35397A883}" srcOrd="0" destOrd="0" presId="urn:microsoft.com/office/officeart/2005/8/layout/pyramid2"/>
    <dgm:cxn modelId="{B0FF938D-E3A4-46F5-AFC7-7F2220387685}" srcId="{2C5B2088-93CD-4C65-AC5F-6BEDD139D207}" destId="{65F8C9CF-0005-4504-A43D-B67B48D57EA3}" srcOrd="1" destOrd="0" parTransId="{7C1B50D9-86A9-420E-979D-CBDA7B5227B3}" sibTransId="{675EFD39-4AFF-4F38-8DDB-0A1E6A1A8D3E}"/>
    <dgm:cxn modelId="{98090FCC-7208-4E43-A15B-884F3B9A8CC5}" type="presOf" srcId="{41936B45-DB3C-46E4-B4CC-3DE612EE9E2D}" destId="{83420415-AD5A-468E-8210-7A9839E7324E}" srcOrd="0" destOrd="0" presId="urn:microsoft.com/office/officeart/2005/8/layout/pyramid2"/>
    <dgm:cxn modelId="{F139B59E-08FB-4A4D-AE0F-5C7F94299C02}" srcId="{2C5B2088-93CD-4C65-AC5F-6BEDD139D207}" destId="{D3E2C202-72C3-4EB8-B261-E05C15F8D14A}" srcOrd="4" destOrd="0" parTransId="{F8A6C763-3E2E-4480-B926-BA1E8B600C45}" sibTransId="{A1C743D1-C392-4C4A-9E34-8918D7C59AD4}"/>
    <dgm:cxn modelId="{BAB89052-77F9-427A-817F-EBD46A045AFC}" type="presOf" srcId="{82EB8401-FC60-458F-966B-68774CFA13D8}" destId="{DF7CEB72-7C70-43A7-B9B9-306DE71A362E}" srcOrd="0" destOrd="0" presId="urn:microsoft.com/office/officeart/2005/8/layout/pyramid2"/>
    <dgm:cxn modelId="{BA27A0E5-10A6-43B7-B0EB-B1B8B7E63208}" srcId="{2C5B2088-93CD-4C65-AC5F-6BEDD139D207}" destId="{41936B45-DB3C-46E4-B4CC-3DE612EE9E2D}" srcOrd="0" destOrd="0" parTransId="{255A2C7F-19AD-47CC-B0B6-A76ABAC5A42D}" sibTransId="{5072E84B-6497-4A05-BE57-98AAE75F0848}"/>
    <dgm:cxn modelId="{C4617A5E-A5A9-4CAF-8FD5-36C3E214AEEA}" type="presParOf" srcId="{0154A058-C1EA-4526-8C40-D31EC9C5D326}" destId="{A292E3C2-6A36-4AFA-95DA-55B142EBE64A}" srcOrd="0" destOrd="0" presId="urn:microsoft.com/office/officeart/2005/8/layout/pyramid2"/>
    <dgm:cxn modelId="{3A9649BE-692E-4ECE-ABF1-256271405E49}" type="presParOf" srcId="{0154A058-C1EA-4526-8C40-D31EC9C5D326}" destId="{D74E9A0D-1112-40E1-9370-3B1ADB88C278}" srcOrd="1" destOrd="0" presId="urn:microsoft.com/office/officeart/2005/8/layout/pyramid2"/>
    <dgm:cxn modelId="{6E18ABD2-0012-4C6B-B51C-EA2A3135FE79}" type="presParOf" srcId="{D74E9A0D-1112-40E1-9370-3B1ADB88C278}" destId="{83420415-AD5A-468E-8210-7A9839E7324E}" srcOrd="0" destOrd="0" presId="urn:microsoft.com/office/officeart/2005/8/layout/pyramid2"/>
    <dgm:cxn modelId="{38A5C3FB-691C-4A02-A204-A4D1C62DC540}" type="presParOf" srcId="{D74E9A0D-1112-40E1-9370-3B1ADB88C278}" destId="{0E63B89E-C0D7-4E2B-B9D6-E3F5627654C6}" srcOrd="1" destOrd="0" presId="urn:microsoft.com/office/officeart/2005/8/layout/pyramid2"/>
    <dgm:cxn modelId="{136648DE-00C7-40E5-9DB0-85FFF4C59791}" type="presParOf" srcId="{D74E9A0D-1112-40E1-9370-3B1ADB88C278}" destId="{56775E73-9475-4B55-8A7F-3212F98D697D}" srcOrd="2" destOrd="0" presId="urn:microsoft.com/office/officeart/2005/8/layout/pyramid2"/>
    <dgm:cxn modelId="{170D9A88-7C0B-48AA-9649-70CD718CC58E}" type="presParOf" srcId="{D74E9A0D-1112-40E1-9370-3B1ADB88C278}" destId="{9B39876F-CF04-4EC5-99FF-1D543B4AC262}" srcOrd="3" destOrd="0" presId="urn:microsoft.com/office/officeart/2005/8/layout/pyramid2"/>
    <dgm:cxn modelId="{418D7F5A-B314-44E9-9C4F-2542F8D02A1E}" type="presParOf" srcId="{D74E9A0D-1112-40E1-9370-3B1ADB88C278}" destId="{DF7CEB72-7C70-43A7-B9B9-306DE71A362E}" srcOrd="4" destOrd="0" presId="urn:microsoft.com/office/officeart/2005/8/layout/pyramid2"/>
    <dgm:cxn modelId="{E2B1B160-F332-44EC-93B4-E21C02AB0668}" type="presParOf" srcId="{D74E9A0D-1112-40E1-9370-3B1ADB88C278}" destId="{317BC212-8458-4BDE-8288-4A1C496EF655}" srcOrd="5" destOrd="0" presId="urn:microsoft.com/office/officeart/2005/8/layout/pyramid2"/>
    <dgm:cxn modelId="{210D4239-C905-49A0-B385-D8DD3E20A4DC}" type="presParOf" srcId="{D74E9A0D-1112-40E1-9370-3B1ADB88C278}" destId="{FF62DE80-3CA5-4DE1-A910-14E35397A883}" srcOrd="6" destOrd="0" presId="urn:microsoft.com/office/officeart/2005/8/layout/pyramid2"/>
    <dgm:cxn modelId="{56D1F606-0818-426D-821F-3D2491A66822}" type="presParOf" srcId="{D74E9A0D-1112-40E1-9370-3B1ADB88C278}" destId="{D446C465-A4AC-4CCB-81A7-55FE261100CE}" srcOrd="7" destOrd="0" presId="urn:microsoft.com/office/officeart/2005/8/layout/pyramid2"/>
    <dgm:cxn modelId="{191AD469-6802-450C-84A5-B5CCF3CEC76D}" type="presParOf" srcId="{D74E9A0D-1112-40E1-9370-3B1ADB88C278}" destId="{1C5B9F28-34F9-4861-B627-90D64718738D}" srcOrd="8" destOrd="0" presId="urn:microsoft.com/office/officeart/2005/8/layout/pyramid2"/>
    <dgm:cxn modelId="{02732998-94BE-4532-A350-EDEE8ED50267}" type="presParOf" srcId="{D74E9A0D-1112-40E1-9370-3B1ADB88C278}" destId="{FF44B853-5F8B-47AF-AB1D-222C6CB0A55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22D47B-19B9-4A8C-BA6E-8D79E2C6D5A4}"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EB4FDE5-E69A-44CE-AB8C-EFB1B62E28A2}">
      <dgm:prSet phldrT="[文本]" custT="1"/>
      <dgm:spPr/>
      <dgm:t>
        <a:bodyPr/>
        <a:lstStyle/>
        <a:p>
          <a:r>
            <a:rPr lang="en-US" sz="1100" dirty="0" smtClean="0"/>
            <a:t>language</a:t>
          </a:r>
          <a:r>
            <a:rPr lang="zh-CN" sz="1100" dirty="0" smtClean="0"/>
            <a:t>属性</a:t>
          </a:r>
          <a:endParaRPr lang="zh-CN" altLang="en-US" sz="1100" dirty="0"/>
        </a:p>
      </dgm:t>
    </dgm:pt>
    <dgm:pt modelId="{E0231A47-61E0-44B2-962B-02C2789AC194}" type="parTrans" cxnId="{184850AE-BD65-4858-9432-0E895955528E}">
      <dgm:prSet/>
      <dgm:spPr/>
      <dgm:t>
        <a:bodyPr/>
        <a:lstStyle/>
        <a:p>
          <a:endParaRPr lang="zh-CN" altLang="en-US"/>
        </a:p>
      </dgm:t>
    </dgm:pt>
    <dgm:pt modelId="{9455D163-46D6-4B77-B598-E2F526F74501}" type="sibTrans" cxnId="{184850AE-BD65-4858-9432-0E895955528E}">
      <dgm:prSet/>
      <dgm:spPr/>
      <dgm:t>
        <a:bodyPr/>
        <a:lstStyle/>
        <a:p>
          <a:endParaRPr lang="zh-CN" altLang="en-US"/>
        </a:p>
      </dgm:t>
    </dgm:pt>
    <dgm:pt modelId="{558C7B56-6BA2-4C8C-A286-4DBF98DF637F}">
      <dgm:prSet phldrT="[文本]"/>
      <dgm:spPr/>
      <dgm:t>
        <a:bodyPr/>
        <a:lstStyle/>
        <a:p>
          <a:r>
            <a:rPr lang="zh-CN" dirty="0" smtClean="0"/>
            <a:t>该属性用于设置</a:t>
          </a:r>
          <a:r>
            <a:rPr lang="en-US" dirty="0" smtClean="0"/>
            <a:t>JSP</a:t>
          </a:r>
          <a:r>
            <a:rPr lang="zh-CN" dirty="0" smtClean="0"/>
            <a:t>页面使用的语言，目前只支持</a:t>
          </a:r>
          <a:r>
            <a:rPr lang="en-US" dirty="0" smtClean="0"/>
            <a:t>Java</a:t>
          </a:r>
          <a:r>
            <a:rPr lang="zh-CN" dirty="0" smtClean="0"/>
            <a:t>语言，以后可能会支持其他语言，如</a:t>
          </a:r>
          <a:r>
            <a:rPr lang="en-US" dirty="0" smtClean="0"/>
            <a:t>C++</a:t>
          </a:r>
          <a:r>
            <a:rPr lang="zh-CN" dirty="0" smtClean="0"/>
            <a:t>、</a:t>
          </a:r>
          <a:r>
            <a:rPr lang="en-US" dirty="0" smtClean="0"/>
            <a:t>C#</a:t>
          </a:r>
          <a:r>
            <a:rPr lang="zh-CN" dirty="0" smtClean="0"/>
            <a:t>等。该属性的默认值是</a:t>
          </a:r>
          <a:r>
            <a:rPr lang="en-US" dirty="0" smtClean="0"/>
            <a:t>Java</a:t>
          </a:r>
          <a:r>
            <a:rPr lang="zh-CN" dirty="0" smtClean="0"/>
            <a:t>。</a:t>
          </a:r>
          <a:endParaRPr lang="zh-CN" altLang="en-US" dirty="0"/>
        </a:p>
      </dgm:t>
    </dgm:pt>
    <dgm:pt modelId="{74B10BFB-5280-4D3A-AB50-A3535BAC3E82}" type="parTrans" cxnId="{87FF9851-8145-4261-9C37-D0C5BF52339A}">
      <dgm:prSet/>
      <dgm:spPr/>
      <dgm:t>
        <a:bodyPr/>
        <a:lstStyle/>
        <a:p>
          <a:endParaRPr lang="zh-CN" altLang="en-US"/>
        </a:p>
      </dgm:t>
    </dgm:pt>
    <dgm:pt modelId="{C408F5AA-C6B5-4FF6-95AD-EAF4AE9B3857}" type="sibTrans" cxnId="{87FF9851-8145-4261-9C37-D0C5BF52339A}">
      <dgm:prSet/>
      <dgm:spPr/>
      <dgm:t>
        <a:bodyPr/>
        <a:lstStyle/>
        <a:p>
          <a:endParaRPr lang="zh-CN" altLang="en-US"/>
        </a:p>
      </dgm:t>
    </dgm:pt>
    <dgm:pt modelId="{4A5F2C50-C7B2-46A0-B624-2BC79106C58E}">
      <dgm:prSet phldrT="[文本]"/>
      <dgm:spPr/>
      <dgm:t>
        <a:bodyPr/>
        <a:lstStyle/>
        <a:p>
          <a:r>
            <a:rPr lang="en-US" dirty="0" smtClean="0"/>
            <a:t>extends</a:t>
          </a:r>
          <a:r>
            <a:rPr lang="zh-CN" dirty="0" smtClean="0"/>
            <a:t>属性</a:t>
          </a:r>
          <a:endParaRPr lang="zh-CN" altLang="en-US" dirty="0"/>
        </a:p>
      </dgm:t>
    </dgm:pt>
    <dgm:pt modelId="{78D850C2-EACE-4DEC-9F7B-6897573F3AF3}" type="parTrans" cxnId="{F5600DF2-7149-4A21-92FE-E57A926C5908}">
      <dgm:prSet/>
      <dgm:spPr/>
      <dgm:t>
        <a:bodyPr/>
        <a:lstStyle/>
        <a:p>
          <a:endParaRPr lang="zh-CN" altLang="en-US"/>
        </a:p>
      </dgm:t>
    </dgm:pt>
    <dgm:pt modelId="{D12B3484-EAE8-43A8-8291-DF8466390E22}" type="sibTrans" cxnId="{F5600DF2-7149-4A21-92FE-E57A926C5908}">
      <dgm:prSet/>
      <dgm:spPr/>
      <dgm:t>
        <a:bodyPr/>
        <a:lstStyle/>
        <a:p>
          <a:endParaRPr lang="zh-CN" altLang="en-US"/>
        </a:p>
      </dgm:t>
    </dgm:pt>
    <dgm:pt modelId="{DDE64A03-910A-4B1A-A022-916BE5151B19}">
      <dgm:prSet phldrT="[文本]"/>
      <dgm:spPr/>
      <dgm:t>
        <a:bodyPr/>
        <a:lstStyle/>
        <a:p>
          <a:r>
            <a:rPr lang="zh-CN" dirty="0" smtClean="0"/>
            <a:t>该属性用于设置</a:t>
          </a:r>
          <a:r>
            <a:rPr lang="en-US" dirty="0" smtClean="0"/>
            <a:t>JSP</a:t>
          </a:r>
          <a:r>
            <a:rPr lang="zh-CN" dirty="0" smtClean="0"/>
            <a:t>页面继承的</a:t>
          </a:r>
          <a:r>
            <a:rPr lang="en-US" dirty="0" smtClean="0"/>
            <a:t>Java</a:t>
          </a:r>
          <a:r>
            <a:rPr lang="zh-CN" dirty="0" smtClean="0"/>
            <a:t>类，所有</a:t>
          </a:r>
          <a:r>
            <a:rPr lang="en-US" dirty="0" smtClean="0"/>
            <a:t>JSP</a:t>
          </a:r>
          <a:r>
            <a:rPr lang="zh-CN" dirty="0" smtClean="0"/>
            <a:t>页面在执行之前都会被服务器解析成</a:t>
          </a:r>
          <a:r>
            <a:rPr lang="en-US" dirty="0" err="1" smtClean="0"/>
            <a:t>Servlet</a:t>
          </a:r>
          <a:r>
            <a:rPr lang="zh-CN" dirty="0" smtClean="0"/>
            <a:t>，而</a:t>
          </a:r>
          <a:r>
            <a:rPr lang="en-US" dirty="0" err="1" smtClean="0"/>
            <a:t>Servlet</a:t>
          </a:r>
          <a:r>
            <a:rPr lang="zh-CN" dirty="0" smtClean="0"/>
            <a:t>是由</a:t>
          </a:r>
          <a:r>
            <a:rPr lang="en-US" dirty="0" smtClean="0"/>
            <a:t>Java</a:t>
          </a:r>
          <a:r>
            <a:rPr lang="zh-CN" dirty="0" smtClean="0"/>
            <a:t>类定义的，所以</a:t>
          </a:r>
          <a:r>
            <a:rPr lang="en-US" dirty="0" smtClean="0"/>
            <a:t>JSP</a:t>
          </a:r>
          <a:r>
            <a:rPr lang="zh-CN" dirty="0" smtClean="0"/>
            <a:t>和</a:t>
          </a:r>
          <a:r>
            <a:rPr lang="en-US" dirty="0" err="1" smtClean="0"/>
            <a:t>Servlet</a:t>
          </a:r>
          <a:r>
            <a:rPr lang="zh-CN" dirty="0" smtClean="0"/>
            <a:t>都可以继承指定的父类。该属性并不常用，而且有可能影响服务器的性能优化。</a:t>
          </a:r>
          <a:endParaRPr lang="zh-CN" altLang="en-US" dirty="0"/>
        </a:p>
      </dgm:t>
    </dgm:pt>
    <dgm:pt modelId="{BCD373BC-B635-432A-AD4B-0DB9C19583E1}" type="parTrans" cxnId="{5AF345C2-A8EA-4E8A-B987-E320218B9D72}">
      <dgm:prSet/>
      <dgm:spPr/>
      <dgm:t>
        <a:bodyPr/>
        <a:lstStyle/>
        <a:p>
          <a:endParaRPr lang="zh-CN" altLang="en-US"/>
        </a:p>
      </dgm:t>
    </dgm:pt>
    <dgm:pt modelId="{CDCF5E2A-44BB-4295-92F8-7F0AA609BE5C}" type="sibTrans" cxnId="{5AF345C2-A8EA-4E8A-B987-E320218B9D72}">
      <dgm:prSet/>
      <dgm:spPr/>
      <dgm:t>
        <a:bodyPr/>
        <a:lstStyle/>
        <a:p>
          <a:endParaRPr lang="zh-CN" altLang="en-US"/>
        </a:p>
      </dgm:t>
    </dgm:pt>
    <dgm:pt modelId="{FC1C679B-DA7D-470C-8ECC-939E9F662BCB}">
      <dgm:prSet phldrT="[文本]"/>
      <dgm:spPr/>
      <dgm:t>
        <a:bodyPr/>
        <a:lstStyle/>
        <a:p>
          <a:r>
            <a:rPr lang="en-US" smtClean="0"/>
            <a:t>import</a:t>
          </a:r>
          <a:r>
            <a:rPr lang="zh-CN" smtClean="0"/>
            <a:t>属性</a:t>
          </a:r>
          <a:endParaRPr lang="zh-CN" altLang="en-US" dirty="0"/>
        </a:p>
      </dgm:t>
    </dgm:pt>
    <dgm:pt modelId="{52338FFC-599E-49ED-BBB5-E9F605924F6B}" type="parTrans" cxnId="{E3D40383-6FD3-4DC2-A97F-EEA5C573081B}">
      <dgm:prSet/>
      <dgm:spPr/>
      <dgm:t>
        <a:bodyPr/>
        <a:lstStyle/>
        <a:p>
          <a:endParaRPr lang="zh-CN" altLang="en-US"/>
        </a:p>
      </dgm:t>
    </dgm:pt>
    <dgm:pt modelId="{EB7A7678-0614-448C-8A5F-4113E2DECBC5}" type="sibTrans" cxnId="{E3D40383-6FD3-4DC2-A97F-EEA5C573081B}">
      <dgm:prSet/>
      <dgm:spPr/>
      <dgm:t>
        <a:bodyPr/>
        <a:lstStyle/>
        <a:p>
          <a:endParaRPr lang="zh-CN" altLang="en-US"/>
        </a:p>
      </dgm:t>
    </dgm:pt>
    <dgm:pt modelId="{5AEAD925-CDE1-4B4F-B08A-72CE42FE7D6D}">
      <dgm:prSet phldrT="[文本]"/>
      <dgm:spPr/>
      <dgm:t>
        <a:bodyPr/>
        <a:lstStyle/>
        <a:p>
          <a:r>
            <a:rPr lang="zh-CN" dirty="0" smtClean="0"/>
            <a:t>该属性用于设置</a:t>
          </a:r>
          <a:r>
            <a:rPr lang="en-US" dirty="0" smtClean="0"/>
            <a:t>JSP</a:t>
          </a:r>
          <a:r>
            <a:rPr lang="zh-CN" dirty="0" smtClean="0"/>
            <a:t>导入的类包。</a:t>
          </a:r>
          <a:r>
            <a:rPr lang="en-US" dirty="0" smtClean="0"/>
            <a:t>JSP</a:t>
          </a:r>
          <a:r>
            <a:rPr lang="zh-CN" dirty="0" smtClean="0"/>
            <a:t>页面可以嵌入</a:t>
          </a:r>
          <a:r>
            <a:rPr lang="en-US" dirty="0" smtClean="0"/>
            <a:t>Java</a:t>
          </a:r>
          <a:r>
            <a:rPr lang="zh-CN" dirty="0" smtClean="0"/>
            <a:t>代码片段，这些</a:t>
          </a:r>
          <a:r>
            <a:rPr lang="en-US" dirty="0" smtClean="0"/>
            <a:t>Java</a:t>
          </a:r>
          <a:r>
            <a:rPr lang="zh-CN" dirty="0" smtClean="0"/>
            <a:t>代码在调用</a:t>
          </a:r>
          <a:r>
            <a:rPr lang="en-US" dirty="0" smtClean="0"/>
            <a:t>API</a:t>
          </a:r>
          <a:r>
            <a:rPr lang="zh-CN" dirty="0" smtClean="0"/>
            <a:t>时需要导入相应的类包。</a:t>
          </a:r>
          <a:endParaRPr lang="zh-CN" altLang="en-US" dirty="0"/>
        </a:p>
      </dgm:t>
    </dgm:pt>
    <dgm:pt modelId="{722A1D99-5BC2-4D61-B6E6-7E8E3D15E205}" type="parTrans" cxnId="{98CECB7E-683A-4121-9F3A-08F3C0B8FE4E}">
      <dgm:prSet/>
      <dgm:spPr/>
      <dgm:t>
        <a:bodyPr/>
        <a:lstStyle/>
        <a:p>
          <a:endParaRPr lang="zh-CN" altLang="en-US"/>
        </a:p>
      </dgm:t>
    </dgm:pt>
    <dgm:pt modelId="{452D57F7-AFD4-46CF-AF1D-B42D03AA5B1C}" type="sibTrans" cxnId="{98CECB7E-683A-4121-9F3A-08F3C0B8FE4E}">
      <dgm:prSet/>
      <dgm:spPr/>
      <dgm:t>
        <a:bodyPr/>
        <a:lstStyle/>
        <a:p>
          <a:endParaRPr lang="zh-CN" altLang="en-US"/>
        </a:p>
      </dgm:t>
    </dgm:pt>
    <dgm:pt modelId="{AA1479C7-3227-45D2-8D5D-D7C45930BE9C}">
      <dgm:prSet/>
      <dgm:spPr/>
      <dgm:t>
        <a:bodyPr/>
        <a:lstStyle/>
        <a:p>
          <a:r>
            <a:rPr lang="en-US" dirty="0" err="1" smtClean="0"/>
            <a:t>pageEccoding</a:t>
          </a:r>
          <a:r>
            <a:rPr lang="zh-CN" dirty="0" smtClean="0"/>
            <a:t>属性</a:t>
          </a:r>
          <a:endParaRPr lang="zh-CN" altLang="en-US" dirty="0"/>
        </a:p>
      </dgm:t>
    </dgm:pt>
    <dgm:pt modelId="{BB4D82DE-3BDC-4FBD-937A-73233A9BA2C1}" type="parTrans" cxnId="{4E41B5CD-B2A4-4890-90F1-A544C0ABBB17}">
      <dgm:prSet/>
      <dgm:spPr/>
      <dgm:t>
        <a:bodyPr/>
        <a:lstStyle/>
        <a:p>
          <a:endParaRPr lang="zh-CN" altLang="en-US"/>
        </a:p>
      </dgm:t>
    </dgm:pt>
    <dgm:pt modelId="{A9D18EEA-995F-49B5-8112-E96A35D60A7A}" type="sibTrans" cxnId="{4E41B5CD-B2A4-4890-90F1-A544C0ABBB17}">
      <dgm:prSet/>
      <dgm:spPr/>
      <dgm:t>
        <a:bodyPr/>
        <a:lstStyle/>
        <a:p>
          <a:endParaRPr lang="zh-CN" altLang="en-US"/>
        </a:p>
      </dgm:t>
    </dgm:pt>
    <dgm:pt modelId="{8E707B97-C0E2-4F7F-9FA4-7E9564DB6928}">
      <dgm:prSet/>
      <dgm:spPr/>
      <dgm:t>
        <a:bodyPr/>
        <a:lstStyle/>
        <a:p>
          <a:r>
            <a:rPr lang="en-US" dirty="0" err="1" smtClean="0"/>
            <a:t>contentType</a:t>
          </a:r>
          <a:r>
            <a:rPr lang="zh-CN" dirty="0" smtClean="0"/>
            <a:t>属性</a:t>
          </a:r>
          <a:endParaRPr lang="zh-CN" altLang="en-US" dirty="0"/>
        </a:p>
      </dgm:t>
    </dgm:pt>
    <dgm:pt modelId="{CEBFB650-3802-4082-B82C-A564548EE02A}" type="parTrans" cxnId="{86D150EC-38E8-4A63-8C29-CFD6857BB1CD}">
      <dgm:prSet/>
      <dgm:spPr/>
      <dgm:t>
        <a:bodyPr/>
        <a:lstStyle/>
        <a:p>
          <a:endParaRPr lang="zh-CN" altLang="en-US"/>
        </a:p>
      </dgm:t>
    </dgm:pt>
    <dgm:pt modelId="{C1DCCF80-71B7-437D-BCEC-F21A6E3258A1}" type="sibTrans" cxnId="{86D150EC-38E8-4A63-8C29-CFD6857BB1CD}">
      <dgm:prSet/>
      <dgm:spPr/>
      <dgm:t>
        <a:bodyPr/>
        <a:lstStyle/>
        <a:p>
          <a:endParaRPr lang="zh-CN" altLang="en-US"/>
        </a:p>
      </dgm:t>
    </dgm:pt>
    <dgm:pt modelId="{24C588B0-D459-4488-86FB-7AC56C658710}">
      <dgm:prSet/>
      <dgm:spPr/>
      <dgm:t>
        <a:bodyPr/>
        <a:lstStyle/>
        <a:p>
          <a:r>
            <a:rPr lang="zh-CN" smtClean="0"/>
            <a:t>该属性用于定义</a:t>
          </a:r>
          <a:r>
            <a:rPr lang="en-US" smtClean="0"/>
            <a:t>JSP</a:t>
          </a:r>
          <a:r>
            <a:rPr lang="zh-CN" smtClean="0"/>
            <a:t>页面的编码格式，也就是指定文件编码。</a:t>
          </a:r>
          <a:r>
            <a:rPr lang="en-US" smtClean="0"/>
            <a:t>JSP</a:t>
          </a:r>
          <a:r>
            <a:rPr lang="zh-CN" smtClean="0"/>
            <a:t>页面中的所有代码都使用该属性指定的字符集，如果该属性值设置为</a:t>
          </a:r>
          <a:r>
            <a:rPr lang="en-US" smtClean="0"/>
            <a:t>iso-8859-1</a:t>
          </a:r>
          <a:r>
            <a:rPr lang="zh-CN" smtClean="0"/>
            <a:t>，那么这个</a:t>
          </a:r>
          <a:r>
            <a:rPr lang="en-US" smtClean="0"/>
            <a:t>JSP</a:t>
          </a:r>
          <a:r>
            <a:rPr lang="zh-CN" smtClean="0"/>
            <a:t>页面就不支持中文字符。通常我们设置编码格式为</a:t>
          </a:r>
          <a:r>
            <a:rPr lang="en-US" smtClean="0"/>
            <a:t>GBK</a:t>
          </a:r>
          <a:r>
            <a:rPr lang="zh-CN" smtClean="0"/>
            <a:t>或</a:t>
          </a:r>
          <a:r>
            <a:rPr lang="en-US" smtClean="0"/>
            <a:t>UTF-8</a:t>
          </a:r>
          <a:r>
            <a:rPr lang="zh-CN" smtClean="0"/>
            <a:t>。</a:t>
          </a:r>
          <a:endParaRPr lang="zh-CN" altLang="en-US"/>
        </a:p>
      </dgm:t>
    </dgm:pt>
    <dgm:pt modelId="{3EB8B673-9A0C-40AC-88B6-7F35A132BAE5}" type="parTrans" cxnId="{AB9EE936-56E3-49E3-9CA7-39AADB084FF5}">
      <dgm:prSet/>
      <dgm:spPr/>
      <dgm:t>
        <a:bodyPr/>
        <a:lstStyle/>
        <a:p>
          <a:endParaRPr lang="zh-CN" altLang="en-US"/>
        </a:p>
      </dgm:t>
    </dgm:pt>
    <dgm:pt modelId="{9564B1EA-FEFC-4DED-99EA-643ED24B3D16}" type="sibTrans" cxnId="{AB9EE936-56E3-49E3-9CA7-39AADB084FF5}">
      <dgm:prSet/>
      <dgm:spPr/>
      <dgm:t>
        <a:bodyPr/>
        <a:lstStyle/>
        <a:p>
          <a:endParaRPr lang="zh-CN" altLang="en-US"/>
        </a:p>
      </dgm:t>
    </dgm:pt>
    <dgm:pt modelId="{5B6E6F23-7CC6-4F82-9B6D-5683B119B438}">
      <dgm:prSet/>
      <dgm:spPr/>
      <dgm:t>
        <a:bodyPr/>
        <a:lstStyle/>
        <a:p>
          <a:r>
            <a:rPr lang="zh-CN" dirty="0" smtClean="0"/>
            <a:t>该属性用于设置</a:t>
          </a:r>
          <a:r>
            <a:rPr lang="en-US" dirty="0" smtClean="0"/>
            <a:t>JSP</a:t>
          </a:r>
          <a:r>
            <a:rPr lang="zh-CN" dirty="0" smtClean="0"/>
            <a:t>页面的</a:t>
          </a:r>
          <a:r>
            <a:rPr lang="en-US" dirty="0" smtClean="0"/>
            <a:t>MIME</a:t>
          </a:r>
          <a:r>
            <a:rPr lang="zh-CN" dirty="0" smtClean="0"/>
            <a:t>类型和字符编码，浏览器会据此显示网页内容。</a:t>
          </a:r>
          <a:endParaRPr lang="zh-CN" altLang="en-US" dirty="0"/>
        </a:p>
      </dgm:t>
    </dgm:pt>
    <dgm:pt modelId="{24C2452B-EF17-43A9-A91C-44FF6FD9EF51}" type="parTrans" cxnId="{1FBB9716-ED17-4F50-B29F-042BF5E71082}">
      <dgm:prSet/>
      <dgm:spPr/>
      <dgm:t>
        <a:bodyPr/>
        <a:lstStyle/>
        <a:p>
          <a:endParaRPr lang="zh-CN" altLang="en-US"/>
        </a:p>
      </dgm:t>
    </dgm:pt>
    <dgm:pt modelId="{D176341A-2D77-4AA8-828F-13CE3B55D5DF}" type="sibTrans" cxnId="{1FBB9716-ED17-4F50-B29F-042BF5E71082}">
      <dgm:prSet/>
      <dgm:spPr/>
      <dgm:t>
        <a:bodyPr/>
        <a:lstStyle/>
        <a:p>
          <a:endParaRPr lang="zh-CN" altLang="en-US"/>
        </a:p>
      </dgm:t>
    </dgm:pt>
    <dgm:pt modelId="{3DA58FD3-2D40-4E77-A69F-8C1084A543DC}" type="pres">
      <dgm:prSet presAssocID="{1122D47B-19B9-4A8C-BA6E-8D79E2C6D5A4}" presName="Name0" presStyleCnt="0">
        <dgm:presLayoutVars>
          <dgm:dir/>
          <dgm:animLvl val="lvl"/>
          <dgm:resizeHandles val="exact"/>
        </dgm:presLayoutVars>
      </dgm:prSet>
      <dgm:spPr/>
      <dgm:t>
        <a:bodyPr/>
        <a:lstStyle/>
        <a:p>
          <a:endParaRPr lang="zh-CN" altLang="en-US"/>
        </a:p>
      </dgm:t>
    </dgm:pt>
    <dgm:pt modelId="{2EBFF607-B63B-425A-910E-5E48F142B159}" type="pres">
      <dgm:prSet presAssocID="{BEB4FDE5-E69A-44CE-AB8C-EFB1B62E28A2}" presName="composite" presStyleCnt="0"/>
      <dgm:spPr/>
    </dgm:pt>
    <dgm:pt modelId="{ACB70882-96D7-4264-B12D-25A7C0A44781}" type="pres">
      <dgm:prSet presAssocID="{BEB4FDE5-E69A-44CE-AB8C-EFB1B62E28A2}" presName="parTx" presStyleLbl="alignNode1" presStyleIdx="0" presStyleCnt="5">
        <dgm:presLayoutVars>
          <dgm:chMax val="0"/>
          <dgm:chPref val="0"/>
          <dgm:bulletEnabled val="1"/>
        </dgm:presLayoutVars>
      </dgm:prSet>
      <dgm:spPr/>
      <dgm:t>
        <a:bodyPr/>
        <a:lstStyle/>
        <a:p>
          <a:endParaRPr lang="zh-CN" altLang="en-US"/>
        </a:p>
      </dgm:t>
    </dgm:pt>
    <dgm:pt modelId="{992283A0-A078-476C-AB58-AB440BDB31D3}" type="pres">
      <dgm:prSet presAssocID="{BEB4FDE5-E69A-44CE-AB8C-EFB1B62E28A2}" presName="desTx" presStyleLbl="alignAccFollowNode1" presStyleIdx="0" presStyleCnt="5">
        <dgm:presLayoutVars>
          <dgm:bulletEnabled val="1"/>
        </dgm:presLayoutVars>
      </dgm:prSet>
      <dgm:spPr/>
      <dgm:t>
        <a:bodyPr/>
        <a:lstStyle/>
        <a:p>
          <a:endParaRPr lang="zh-CN" altLang="en-US"/>
        </a:p>
      </dgm:t>
    </dgm:pt>
    <dgm:pt modelId="{3AD43232-9C28-4C6B-895E-666BDDC99219}" type="pres">
      <dgm:prSet presAssocID="{9455D163-46D6-4B77-B598-E2F526F74501}" presName="space" presStyleCnt="0"/>
      <dgm:spPr/>
    </dgm:pt>
    <dgm:pt modelId="{410F17B4-A348-4661-AAB8-353A6E53CD29}" type="pres">
      <dgm:prSet presAssocID="{4A5F2C50-C7B2-46A0-B624-2BC79106C58E}" presName="composite" presStyleCnt="0"/>
      <dgm:spPr/>
    </dgm:pt>
    <dgm:pt modelId="{4B5D1840-2DDF-430A-89A8-14D110F16AAB}" type="pres">
      <dgm:prSet presAssocID="{4A5F2C50-C7B2-46A0-B624-2BC79106C58E}" presName="parTx" presStyleLbl="alignNode1" presStyleIdx="1" presStyleCnt="5">
        <dgm:presLayoutVars>
          <dgm:chMax val="0"/>
          <dgm:chPref val="0"/>
          <dgm:bulletEnabled val="1"/>
        </dgm:presLayoutVars>
      </dgm:prSet>
      <dgm:spPr/>
      <dgm:t>
        <a:bodyPr/>
        <a:lstStyle/>
        <a:p>
          <a:endParaRPr lang="zh-CN" altLang="en-US"/>
        </a:p>
      </dgm:t>
    </dgm:pt>
    <dgm:pt modelId="{27108C6D-1B53-4763-B95C-B7F5853C3007}" type="pres">
      <dgm:prSet presAssocID="{4A5F2C50-C7B2-46A0-B624-2BC79106C58E}" presName="desTx" presStyleLbl="alignAccFollowNode1" presStyleIdx="1" presStyleCnt="5">
        <dgm:presLayoutVars>
          <dgm:bulletEnabled val="1"/>
        </dgm:presLayoutVars>
      </dgm:prSet>
      <dgm:spPr/>
      <dgm:t>
        <a:bodyPr/>
        <a:lstStyle/>
        <a:p>
          <a:endParaRPr lang="zh-CN" altLang="en-US"/>
        </a:p>
      </dgm:t>
    </dgm:pt>
    <dgm:pt modelId="{D80DC81C-C9E3-4FF4-8707-39562B55FE8C}" type="pres">
      <dgm:prSet presAssocID="{D12B3484-EAE8-43A8-8291-DF8466390E22}" presName="space" presStyleCnt="0"/>
      <dgm:spPr/>
    </dgm:pt>
    <dgm:pt modelId="{09644E20-C819-48B3-B670-226DAEBA1789}" type="pres">
      <dgm:prSet presAssocID="{FC1C679B-DA7D-470C-8ECC-939E9F662BCB}" presName="composite" presStyleCnt="0"/>
      <dgm:spPr/>
    </dgm:pt>
    <dgm:pt modelId="{172E8639-35C0-4C1B-BDAA-D83E701FFD2D}" type="pres">
      <dgm:prSet presAssocID="{FC1C679B-DA7D-470C-8ECC-939E9F662BCB}" presName="parTx" presStyleLbl="alignNode1" presStyleIdx="2" presStyleCnt="5">
        <dgm:presLayoutVars>
          <dgm:chMax val="0"/>
          <dgm:chPref val="0"/>
          <dgm:bulletEnabled val="1"/>
        </dgm:presLayoutVars>
      </dgm:prSet>
      <dgm:spPr/>
      <dgm:t>
        <a:bodyPr/>
        <a:lstStyle/>
        <a:p>
          <a:endParaRPr lang="zh-CN" altLang="en-US"/>
        </a:p>
      </dgm:t>
    </dgm:pt>
    <dgm:pt modelId="{550FF2FA-5141-4263-AE92-5E84B4F1A28A}" type="pres">
      <dgm:prSet presAssocID="{FC1C679B-DA7D-470C-8ECC-939E9F662BCB}" presName="desTx" presStyleLbl="alignAccFollowNode1" presStyleIdx="2" presStyleCnt="5">
        <dgm:presLayoutVars>
          <dgm:bulletEnabled val="1"/>
        </dgm:presLayoutVars>
      </dgm:prSet>
      <dgm:spPr/>
      <dgm:t>
        <a:bodyPr/>
        <a:lstStyle/>
        <a:p>
          <a:endParaRPr lang="zh-CN" altLang="en-US"/>
        </a:p>
      </dgm:t>
    </dgm:pt>
    <dgm:pt modelId="{45F14814-3859-4E6C-8597-063F27236495}" type="pres">
      <dgm:prSet presAssocID="{EB7A7678-0614-448C-8A5F-4113E2DECBC5}" presName="space" presStyleCnt="0"/>
      <dgm:spPr/>
    </dgm:pt>
    <dgm:pt modelId="{A9D93FFE-E5A1-48A8-A3FD-4F9DC9E3B006}" type="pres">
      <dgm:prSet presAssocID="{AA1479C7-3227-45D2-8D5D-D7C45930BE9C}" presName="composite" presStyleCnt="0"/>
      <dgm:spPr/>
    </dgm:pt>
    <dgm:pt modelId="{91C76AC0-E9B4-4B81-8E33-35BF26E0B759}" type="pres">
      <dgm:prSet presAssocID="{AA1479C7-3227-45D2-8D5D-D7C45930BE9C}" presName="parTx" presStyleLbl="alignNode1" presStyleIdx="3" presStyleCnt="5">
        <dgm:presLayoutVars>
          <dgm:chMax val="0"/>
          <dgm:chPref val="0"/>
          <dgm:bulletEnabled val="1"/>
        </dgm:presLayoutVars>
      </dgm:prSet>
      <dgm:spPr/>
      <dgm:t>
        <a:bodyPr/>
        <a:lstStyle/>
        <a:p>
          <a:endParaRPr lang="zh-CN" altLang="en-US"/>
        </a:p>
      </dgm:t>
    </dgm:pt>
    <dgm:pt modelId="{A7169843-60A3-45E7-BBF6-1310AB7F4E27}" type="pres">
      <dgm:prSet presAssocID="{AA1479C7-3227-45D2-8D5D-D7C45930BE9C}" presName="desTx" presStyleLbl="alignAccFollowNode1" presStyleIdx="3" presStyleCnt="5">
        <dgm:presLayoutVars>
          <dgm:bulletEnabled val="1"/>
        </dgm:presLayoutVars>
      </dgm:prSet>
      <dgm:spPr/>
      <dgm:t>
        <a:bodyPr/>
        <a:lstStyle/>
        <a:p>
          <a:endParaRPr lang="zh-CN" altLang="en-US"/>
        </a:p>
      </dgm:t>
    </dgm:pt>
    <dgm:pt modelId="{3A63D15B-8E4F-4A88-AE3A-825ABA2F14F1}" type="pres">
      <dgm:prSet presAssocID="{A9D18EEA-995F-49B5-8112-E96A35D60A7A}" presName="space" presStyleCnt="0"/>
      <dgm:spPr/>
    </dgm:pt>
    <dgm:pt modelId="{B59449FE-2225-4AB7-BF01-CDF31A18692A}" type="pres">
      <dgm:prSet presAssocID="{8E707B97-C0E2-4F7F-9FA4-7E9564DB6928}" presName="composite" presStyleCnt="0"/>
      <dgm:spPr/>
    </dgm:pt>
    <dgm:pt modelId="{BC110FC5-8449-4D08-A2C8-956B734578CD}" type="pres">
      <dgm:prSet presAssocID="{8E707B97-C0E2-4F7F-9FA4-7E9564DB6928}" presName="parTx" presStyleLbl="alignNode1" presStyleIdx="4" presStyleCnt="5">
        <dgm:presLayoutVars>
          <dgm:chMax val="0"/>
          <dgm:chPref val="0"/>
          <dgm:bulletEnabled val="1"/>
        </dgm:presLayoutVars>
      </dgm:prSet>
      <dgm:spPr/>
      <dgm:t>
        <a:bodyPr/>
        <a:lstStyle/>
        <a:p>
          <a:endParaRPr lang="zh-CN" altLang="en-US"/>
        </a:p>
      </dgm:t>
    </dgm:pt>
    <dgm:pt modelId="{EC2D3375-3284-4E19-85E3-6F38499B6859}" type="pres">
      <dgm:prSet presAssocID="{8E707B97-C0E2-4F7F-9FA4-7E9564DB6928}" presName="desTx" presStyleLbl="alignAccFollowNode1" presStyleIdx="4" presStyleCnt="5">
        <dgm:presLayoutVars>
          <dgm:bulletEnabled val="1"/>
        </dgm:presLayoutVars>
      </dgm:prSet>
      <dgm:spPr/>
      <dgm:t>
        <a:bodyPr/>
        <a:lstStyle/>
        <a:p>
          <a:endParaRPr lang="zh-CN" altLang="en-US"/>
        </a:p>
      </dgm:t>
    </dgm:pt>
  </dgm:ptLst>
  <dgm:cxnLst>
    <dgm:cxn modelId="{85761AAF-E44C-4DF4-837E-FD6C7273F490}" type="presOf" srcId="{BEB4FDE5-E69A-44CE-AB8C-EFB1B62E28A2}" destId="{ACB70882-96D7-4264-B12D-25A7C0A44781}" srcOrd="0" destOrd="0" presId="urn:microsoft.com/office/officeart/2005/8/layout/hList1"/>
    <dgm:cxn modelId="{1FBB9716-ED17-4F50-B29F-042BF5E71082}" srcId="{8E707B97-C0E2-4F7F-9FA4-7E9564DB6928}" destId="{5B6E6F23-7CC6-4F82-9B6D-5683B119B438}" srcOrd="0" destOrd="0" parTransId="{24C2452B-EF17-43A9-A91C-44FF6FD9EF51}" sibTransId="{D176341A-2D77-4AA8-828F-13CE3B55D5DF}"/>
    <dgm:cxn modelId="{EDF8EE0A-CFC0-46A9-838D-BEC4BA9926BA}" type="presOf" srcId="{24C588B0-D459-4488-86FB-7AC56C658710}" destId="{A7169843-60A3-45E7-BBF6-1310AB7F4E27}" srcOrd="0" destOrd="0" presId="urn:microsoft.com/office/officeart/2005/8/layout/hList1"/>
    <dgm:cxn modelId="{5AF345C2-A8EA-4E8A-B987-E320218B9D72}" srcId="{4A5F2C50-C7B2-46A0-B624-2BC79106C58E}" destId="{DDE64A03-910A-4B1A-A022-916BE5151B19}" srcOrd="0" destOrd="0" parTransId="{BCD373BC-B635-432A-AD4B-0DB9C19583E1}" sibTransId="{CDCF5E2A-44BB-4295-92F8-7F0AA609BE5C}"/>
    <dgm:cxn modelId="{B683E1E5-1CA0-4972-B0F5-5C62724BBCA5}" type="presOf" srcId="{DDE64A03-910A-4B1A-A022-916BE5151B19}" destId="{27108C6D-1B53-4763-B95C-B7F5853C3007}" srcOrd="0" destOrd="0" presId="urn:microsoft.com/office/officeart/2005/8/layout/hList1"/>
    <dgm:cxn modelId="{669ABC9D-5D7D-459F-9B22-CE4F7F19FA3F}" type="presOf" srcId="{4A5F2C50-C7B2-46A0-B624-2BC79106C58E}" destId="{4B5D1840-2DDF-430A-89A8-14D110F16AAB}" srcOrd="0" destOrd="0" presId="urn:microsoft.com/office/officeart/2005/8/layout/hList1"/>
    <dgm:cxn modelId="{86D150EC-38E8-4A63-8C29-CFD6857BB1CD}" srcId="{1122D47B-19B9-4A8C-BA6E-8D79E2C6D5A4}" destId="{8E707B97-C0E2-4F7F-9FA4-7E9564DB6928}" srcOrd="4" destOrd="0" parTransId="{CEBFB650-3802-4082-B82C-A564548EE02A}" sibTransId="{C1DCCF80-71B7-437D-BCEC-F21A6E3258A1}"/>
    <dgm:cxn modelId="{142945BE-2B0B-45F4-A9DE-A4B3BA140974}" type="presOf" srcId="{8E707B97-C0E2-4F7F-9FA4-7E9564DB6928}" destId="{BC110FC5-8449-4D08-A2C8-956B734578CD}" srcOrd="0" destOrd="0" presId="urn:microsoft.com/office/officeart/2005/8/layout/hList1"/>
    <dgm:cxn modelId="{AB9EE936-56E3-49E3-9CA7-39AADB084FF5}" srcId="{AA1479C7-3227-45D2-8D5D-D7C45930BE9C}" destId="{24C588B0-D459-4488-86FB-7AC56C658710}" srcOrd="0" destOrd="0" parTransId="{3EB8B673-9A0C-40AC-88B6-7F35A132BAE5}" sibTransId="{9564B1EA-FEFC-4DED-99EA-643ED24B3D16}"/>
    <dgm:cxn modelId="{F5600DF2-7149-4A21-92FE-E57A926C5908}" srcId="{1122D47B-19B9-4A8C-BA6E-8D79E2C6D5A4}" destId="{4A5F2C50-C7B2-46A0-B624-2BC79106C58E}" srcOrd="1" destOrd="0" parTransId="{78D850C2-EACE-4DEC-9F7B-6897573F3AF3}" sibTransId="{D12B3484-EAE8-43A8-8291-DF8466390E22}"/>
    <dgm:cxn modelId="{98CECB7E-683A-4121-9F3A-08F3C0B8FE4E}" srcId="{FC1C679B-DA7D-470C-8ECC-939E9F662BCB}" destId="{5AEAD925-CDE1-4B4F-B08A-72CE42FE7D6D}" srcOrd="0" destOrd="0" parTransId="{722A1D99-5BC2-4D61-B6E6-7E8E3D15E205}" sibTransId="{452D57F7-AFD4-46CF-AF1D-B42D03AA5B1C}"/>
    <dgm:cxn modelId="{E3D40383-6FD3-4DC2-A97F-EEA5C573081B}" srcId="{1122D47B-19B9-4A8C-BA6E-8D79E2C6D5A4}" destId="{FC1C679B-DA7D-470C-8ECC-939E9F662BCB}" srcOrd="2" destOrd="0" parTransId="{52338FFC-599E-49ED-BBB5-E9F605924F6B}" sibTransId="{EB7A7678-0614-448C-8A5F-4113E2DECBC5}"/>
    <dgm:cxn modelId="{87FF9851-8145-4261-9C37-D0C5BF52339A}" srcId="{BEB4FDE5-E69A-44CE-AB8C-EFB1B62E28A2}" destId="{558C7B56-6BA2-4C8C-A286-4DBF98DF637F}" srcOrd="0" destOrd="0" parTransId="{74B10BFB-5280-4D3A-AB50-A3535BAC3E82}" sibTransId="{C408F5AA-C6B5-4FF6-95AD-EAF4AE9B3857}"/>
    <dgm:cxn modelId="{3C35BEC6-24DE-49D5-8B1D-B8959E7F6E71}" type="presOf" srcId="{5AEAD925-CDE1-4B4F-B08A-72CE42FE7D6D}" destId="{550FF2FA-5141-4263-AE92-5E84B4F1A28A}" srcOrd="0" destOrd="0" presId="urn:microsoft.com/office/officeart/2005/8/layout/hList1"/>
    <dgm:cxn modelId="{E47E6C36-BFC6-4665-A97F-0E6E9E513553}" type="presOf" srcId="{558C7B56-6BA2-4C8C-A286-4DBF98DF637F}" destId="{992283A0-A078-476C-AB58-AB440BDB31D3}" srcOrd="0" destOrd="0" presId="urn:microsoft.com/office/officeart/2005/8/layout/hList1"/>
    <dgm:cxn modelId="{3E414B42-00A9-4DE5-9808-58092E192C90}" type="presOf" srcId="{FC1C679B-DA7D-470C-8ECC-939E9F662BCB}" destId="{172E8639-35C0-4C1B-BDAA-D83E701FFD2D}" srcOrd="0" destOrd="0" presId="urn:microsoft.com/office/officeart/2005/8/layout/hList1"/>
    <dgm:cxn modelId="{184850AE-BD65-4858-9432-0E895955528E}" srcId="{1122D47B-19B9-4A8C-BA6E-8D79E2C6D5A4}" destId="{BEB4FDE5-E69A-44CE-AB8C-EFB1B62E28A2}" srcOrd="0" destOrd="0" parTransId="{E0231A47-61E0-44B2-962B-02C2789AC194}" sibTransId="{9455D163-46D6-4B77-B598-E2F526F74501}"/>
    <dgm:cxn modelId="{F9228589-2364-4804-97B4-305A07D2E2DA}" type="presOf" srcId="{AA1479C7-3227-45D2-8D5D-D7C45930BE9C}" destId="{91C76AC0-E9B4-4B81-8E33-35BF26E0B759}" srcOrd="0" destOrd="0" presId="urn:microsoft.com/office/officeart/2005/8/layout/hList1"/>
    <dgm:cxn modelId="{4E41B5CD-B2A4-4890-90F1-A544C0ABBB17}" srcId="{1122D47B-19B9-4A8C-BA6E-8D79E2C6D5A4}" destId="{AA1479C7-3227-45D2-8D5D-D7C45930BE9C}" srcOrd="3" destOrd="0" parTransId="{BB4D82DE-3BDC-4FBD-937A-73233A9BA2C1}" sibTransId="{A9D18EEA-995F-49B5-8112-E96A35D60A7A}"/>
    <dgm:cxn modelId="{8CDBDED3-9D42-4370-ADB5-F9D20789B85E}" type="presOf" srcId="{5B6E6F23-7CC6-4F82-9B6D-5683B119B438}" destId="{EC2D3375-3284-4E19-85E3-6F38499B6859}" srcOrd="0" destOrd="0" presId="urn:microsoft.com/office/officeart/2005/8/layout/hList1"/>
    <dgm:cxn modelId="{DB224B58-B0AD-47DE-885F-23FEBC80080C}" type="presOf" srcId="{1122D47B-19B9-4A8C-BA6E-8D79E2C6D5A4}" destId="{3DA58FD3-2D40-4E77-A69F-8C1084A543DC}" srcOrd="0" destOrd="0" presId="urn:microsoft.com/office/officeart/2005/8/layout/hList1"/>
    <dgm:cxn modelId="{7A0FF7E4-19FD-4ABE-ABD3-10121574B2F1}" type="presParOf" srcId="{3DA58FD3-2D40-4E77-A69F-8C1084A543DC}" destId="{2EBFF607-B63B-425A-910E-5E48F142B159}" srcOrd="0" destOrd="0" presId="urn:microsoft.com/office/officeart/2005/8/layout/hList1"/>
    <dgm:cxn modelId="{AB0E8108-E59F-4BEC-8D9E-796D5C9A7020}" type="presParOf" srcId="{2EBFF607-B63B-425A-910E-5E48F142B159}" destId="{ACB70882-96D7-4264-B12D-25A7C0A44781}" srcOrd="0" destOrd="0" presId="urn:microsoft.com/office/officeart/2005/8/layout/hList1"/>
    <dgm:cxn modelId="{66B2F27E-FAA9-4E82-AC36-CABF507800E6}" type="presParOf" srcId="{2EBFF607-B63B-425A-910E-5E48F142B159}" destId="{992283A0-A078-476C-AB58-AB440BDB31D3}" srcOrd="1" destOrd="0" presId="urn:microsoft.com/office/officeart/2005/8/layout/hList1"/>
    <dgm:cxn modelId="{038CE804-5089-4F4B-9341-E19E5BFB5420}" type="presParOf" srcId="{3DA58FD3-2D40-4E77-A69F-8C1084A543DC}" destId="{3AD43232-9C28-4C6B-895E-666BDDC99219}" srcOrd="1" destOrd="0" presId="urn:microsoft.com/office/officeart/2005/8/layout/hList1"/>
    <dgm:cxn modelId="{1F34C6C7-72CC-4E16-9351-ED0BF8329B5D}" type="presParOf" srcId="{3DA58FD3-2D40-4E77-A69F-8C1084A543DC}" destId="{410F17B4-A348-4661-AAB8-353A6E53CD29}" srcOrd="2" destOrd="0" presId="urn:microsoft.com/office/officeart/2005/8/layout/hList1"/>
    <dgm:cxn modelId="{EEE20BED-49AA-46CF-BA64-F2822810169A}" type="presParOf" srcId="{410F17B4-A348-4661-AAB8-353A6E53CD29}" destId="{4B5D1840-2DDF-430A-89A8-14D110F16AAB}" srcOrd="0" destOrd="0" presId="urn:microsoft.com/office/officeart/2005/8/layout/hList1"/>
    <dgm:cxn modelId="{FC80DB6D-61AF-4A52-BBB9-33636EBB80BF}" type="presParOf" srcId="{410F17B4-A348-4661-AAB8-353A6E53CD29}" destId="{27108C6D-1B53-4763-B95C-B7F5853C3007}" srcOrd="1" destOrd="0" presId="urn:microsoft.com/office/officeart/2005/8/layout/hList1"/>
    <dgm:cxn modelId="{96FDBCCB-1A47-4D5B-BF02-769DA3AC9FF1}" type="presParOf" srcId="{3DA58FD3-2D40-4E77-A69F-8C1084A543DC}" destId="{D80DC81C-C9E3-4FF4-8707-39562B55FE8C}" srcOrd="3" destOrd="0" presId="urn:microsoft.com/office/officeart/2005/8/layout/hList1"/>
    <dgm:cxn modelId="{4F702A88-8CB5-4C53-BA27-19E9BEB780F5}" type="presParOf" srcId="{3DA58FD3-2D40-4E77-A69F-8C1084A543DC}" destId="{09644E20-C819-48B3-B670-226DAEBA1789}" srcOrd="4" destOrd="0" presId="urn:microsoft.com/office/officeart/2005/8/layout/hList1"/>
    <dgm:cxn modelId="{79CCE71D-DC66-4089-B72A-2AFC8FAE8C70}" type="presParOf" srcId="{09644E20-C819-48B3-B670-226DAEBA1789}" destId="{172E8639-35C0-4C1B-BDAA-D83E701FFD2D}" srcOrd="0" destOrd="0" presId="urn:microsoft.com/office/officeart/2005/8/layout/hList1"/>
    <dgm:cxn modelId="{C2F36FDF-B5C5-4646-8B34-2CC78BD1D771}" type="presParOf" srcId="{09644E20-C819-48B3-B670-226DAEBA1789}" destId="{550FF2FA-5141-4263-AE92-5E84B4F1A28A}" srcOrd="1" destOrd="0" presId="urn:microsoft.com/office/officeart/2005/8/layout/hList1"/>
    <dgm:cxn modelId="{392FDA20-17D9-42F9-B028-6FB60E49F46A}" type="presParOf" srcId="{3DA58FD3-2D40-4E77-A69F-8C1084A543DC}" destId="{45F14814-3859-4E6C-8597-063F27236495}" srcOrd="5" destOrd="0" presId="urn:microsoft.com/office/officeart/2005/8/layout/hList1"/>
    <dgm:cxn modelId="{66AA424F-2680-471C-8309-5CDA85CB5557}" type="presParOf" srcId="{3DA58FD3-2D40-4E77-A69F-8C1084A543DC}" destId="{A9D93FFE-E5A1-48A8-A3FD-4F9DC9E3B006}" srcOrd="6" destOrd="0" presId="urn:microsoft.com/office/officeart/2005/8/layout/hList1"/>
    <dgm:cxn modelId="{8BDC912A-9A5D-4AAF-8788-B7788F49BFBC}" type="presParOf" srcId="{A9D93FFE-E5A1-48A8-A3FD-4F9DC9E3B006}" destId="{91C76AC0-E9B4-4B81-8E33-35BF26E0B759}" srcOrd="0" destOrd="0" presId="urn:microsoft.com/office/officeart/2005/8/layout/hList1"/>
    <dgm:cxn modelId="{E5A6ABB0-87B7-4466-A150-A10B001BB7BB}" type="presParOf" srcId="{A9D93FFE-E5A1-48A8-A3FD-4F9DC9E3B006}" destId="{A7169843-60A3-45E7-BBF6-1310AB7F4E27}" srcOrd="1" destOrd="0" presId="urn:microsoft.com/office/officeart/2005/8/layout/hList1"/>
    <dgm:cxn modelId="{1E4F51DC-EA96-4DE6-A1E8-69F86D907F78}" type="presParOf" srcId="{3DA58FD3-2D40-4E77-A69F-8C1084A543DC}" destId="{3A63D15B-8E4F-4A88-AE3A-825ABA2F14F1}" srcOrd="7" destOrd="0" presId="urn:microsoft.com/office/officeart/2005/8/layout/hList1"/>
    <dgm:cxn modelId="{8E124242-9311-41BF-82CC-BDD709B749B0}" type="presParOf" srcId="{3DA58FD3-2D40-4E77-A69F-8C1084A543DC}" destId="{B59449FE-2225-4AB7-BF01-CDF31A18692A}" srcOrd="8" destOrd="0" presId="urn:microsoft.com/office/officeart/2005/8/layout/hList1"/>
    <dgm:cxn modelId="{CADFEA71-2E07-49F0-A5C4-B55E60FAF33F}" type="presParOf" srcId="{B59449FE-2225-4AB7-BF01-CDF31A18692A}" destId="{BC110FC5-8449-4D08-A2C8-956B734578CD}" srcOrd="0" destOrd="0" presId="urn:microsoft.com/office/officeart/2005/8/layout/hList1"/>
    <dgm:cxn modelId="{5D65D483-D956-4E5C-AFCA-F5ADB88DCA98}" type="presParOf" srcId="{B59449FE-2225-4AB7-BF01-CDF31A18692A}" destId="{EC2D3375-3284-4E19-85E3-6F38499B68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EB18D3-6101-4C4A-AC85-112FB0135526}"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zh-CN" altLang="en-US"/>
        </a:p>
      </dgm:t>
    </dgm:pt>
    <dgm:pt modelId="{9997BCCF-CD53-4B01-8F59-1C888B5F7734}">
      <dgm:prSet phldrT="[文本]"/>
      <dgm:spPr/>
      <dgm:t>
        <a:bodyPr/>
        <a:lstStyle/>
        <a:p>
          <a:r>
            <a:rPr lang="en-US" dirty="0" err="1" smtClean="0"/>
            <a:t>Servlet</a:t>
          </a:r>
          <a:r>
            <a:rPr lang="zh-CN" dirty="0" smtClean="0"/>
            <a:t>技术特点</a:t>
          </a:r>
          <a:endParaRPr lang="zh-CN" altLang="en-US" dirty="0"/>
        </a:p>
      </dgm:t>
    </dgm:pt>
    <dgm:pt modelId="{E38032D8-DBE5-434C-9164-527A262DF17E}" type="parTrans" cxnId="{73376E26-ACF8-4614-9ADD-D67E54ECE591}">
      <dgm:prSet/>
      <dgm:spPr/>
      <dgm:t>
        <a:bodyPr/>
        <a:lstStyle/>
        <a:p>
          <a:endParaRPr lang="zh-CN" altLang="en-US"/>
        </a:p>
      </dgm:t>
    </dgm:pt>
    <dgm:pt modelId="{11F83112-F5BD-4F19-948C-1B678388FB81}" type="sibTrans" cxnId="{73376E26-ACF8-4614-9ADD-D67E54ECE591}">
      <dgm:prSet/>
      <dgm:spPr/>
      <dgm:t>
        <a:bodyPr/>
        <a:lstStyle/>
        <a:p>
          <a:endParaRPr lang="zh-CN" altLang="en-US"/>
        </a:p>
      </dgm:t>
    </dgm:pt>
    <dgm:pt modelId="{18758B4E-A73F-45E0-BE23-D04E36422061}">
      <dgm:prSet phldrT="[文本]"/>
      <dgm:spPr/>
      <dgm:t>
        <a:bodyPr/>
        <a:lstStyle/>
        <a:p>
          <a:r>
            <a:rPr lang="zh-CN" dirty="0" smtClean="0"/>
            <a:t>方便、实用的</a:t>
          </a:r>
          <a:r>
            <a:rPr lang="en-US" dirty="0" smtClean="0"/>
            <a:t>API</a:t>
          </a:r>
          <a:r>
            <a:rPr lang="zh-CN" dirty="0" smtClean="0"/>
            <a:t>方法</a:t>
          </a:r>
          <a:endParaRPr lang="zh-CN" altLang="en-US" dirty="0"/>
        </a:p>
      </dgm:t>
    </dgm:pt>
    <dgm:pt modelId="{27C25E39-CBDD-4C27-927B-975EBA8A402A}" type="parTrans" cxnId="{C670C9E9-0124-4146-8207-5C8E4AE970F0}">
      <dgm:prSet/>
      <dgm:spPr/>
      <dgm:t>
        <a:bodyPr/>
        <a:lstStyle/>
        <a:p>
          <a:endParaRPr lang="zh-CN" altLang="en-US"/>
        </a:p>
      </dgm:t>
    </dgm:pt>
    <dgm:pt modelId="{BC80C860-408F-4C69-9F15-4F164E2269EA}" type="sibTrans" cxnId="{C670C9E9-0124-4146-8207-5C8E4AE970F0}">
      <dgm:prSet/>
      <dgm:spPr/>
      <dgm:t>
        <a:bodyPr/>
        <a:lstStyle/>
        <a:p>
          <a:endParaRPr lang="zh-CN" altLang="en-US"/>
        </a:p>
      </dgm:t>
    </dgm:pt>
    <dgm:pt modelId="{D9E9C5CB-4919-4906-AF81-16A46846C217}">
      <dgm:prSet phldrT="[文本]"/>
      <dgm:spPr/>
      <dgm:t>
        <a:bodyPr/>
        <a:lstStyle/>
        <a:p>
          <a:r>
            <a:rPr lang="zh-CN" dirty="0" smtClean="0"/>
            <a:t>高效的处理方式</a:t>
          </a:r>
          <a:endParaRPr lang="zh-CN" altLang="en-US" dirty="0"/>
        </a:p>
      </dgm:t>
    </dgm:pt>
    <dgm:pt modelId="{E3FC7052-DBA5-4C8D-929C-CA6CB6B6573E}" type="parTrans" cxnId="{7443C3D1-CFD7-40C2-9AFD-9376C2C6874D}">
      <dgm:prSet/>
      <dgm:spPr/>
      <dgm:t>
        <a:bodyPr/>
        <a:lstStyle/>
        <a:p>
          <a:endParaRPr lang="zh-CN" altLang="en-US"/>
        </a:p>
      </dgm:t>
    </dgm:pt>
    <dgm:pt modelId="{AB97EBC0-CE25-445A-B42D-9DE4C2989241}" type="sibTrans" cxnId="{7443C3D1-CFD7-40C2-9AFD-9376C2C6874D}">
      <dgm:prSet/>
      <dgm:spPr/>
      <dgm:t>
        <a:bodyPr/>
        <a:lstStyle/>
        <a:p>
          <a:endParaRPr lang="zh-CN" altLang="en-US"/>
        </a:p>
      </dgm:t>
    </dgm:pt>
    <dgm:pt modelId="{C2144EEA-94C7-4EC4-90D8-47F1683CFCBE}">
      <dgm:prSet phldrT="[文本]"/>
      <dgm:spPr/>
      <dgm:t>
        <a:bodyPr/>
        <a:lstStyle/>
        <a:p>
          <a:r>
            <a:rPr lang="zh-CN" dirty="0" smtClean="0"/>
            <a:t>跨平台</a:t>
          </a:r>
          <a:endParaRPr lang="zh-CN" altLang="en-US" dirty="0"/>
        </a:p>
      </dgm:t>
    </dgm:pt>
    <dgm:pt modelId="{CFBEB8E2-7F85-40F9-9578-FA634564F002}" type="parTrans" cxnId="{14711B87-48B1-4CA7-9FC0-F9FBB0D826DE}">
      <dgm:prSet/>
      <dgm:spPr/>
      <dgm:t>
        <a:bodyPr/>
        <a:lstStyle/>
        <a:p>
          <a:endParaRPr lang="zh-CN" altLang="en-US"/>
        </a:p>
      </dgm:t>
    </dgm:pt>
    <dgm:pt modelId="{C937E5A8-6942-408B-985B-606B01662F4E}" type="sibTrans" cxnId="{14711B87-48B1-4CA7-9FC0-F9FBB0D826DE}">
      <dgm:prSet/>
      <dgm:spPr/>
      <dgm:t>
        <a:bodyPr/>
        <a:lstStyle/>
        <a:p>
          <a:endParaRPr lang="zh-CN" altLang="en-US"/>
        </a:p>
      </dgm:t>
    </dgm:pt>
    <dgm:pt modelId="{94EDB0D5-B101-4D28-B80A-201CCF8390DC}">
      <dgm:prSet/>
      <dgm:spPr/>
      <dgm:t>
        <a:bodyPr/>
        <a:lstStyle/>
        <a:p>
          <a:r>
            <a:rPr lang="zh-CN" dirty="0" smtClean="0"/>
            <a:t>更加灵活、扩展</a:t>
          </a:r>
          <a:endParaRPr lang="zh-CN" altLang="en-US" dirty="0"/>
        </a:p>
      </dgm:t>
    </dgm:pt>
    <dgm:pt modelId="{096A2F37-ADC8-4CAF-9B89-AC2C6C4CF224}" type="parTrans" cxnId="{DC8A0259-3C77-4B09-A7AC-F8FF39E7B685}">
      <dgm:prSet/>
      <dgm:spPr/>
      <dgm:t>
        <a:bodyPr/>
        <a:lstStyle/>
        <a:p>
          <a:endParaRPr lang="zh-CN" altLang="en-US"/>
        </a:p>
      </dgm:t>
    </dgm:pt>
    <dgm:pt modelId="{751F3D74-3EF1-40CD-968B-71D740DCA084}" type="sibTrans" cxnId="{DC8A0259-3C77-4B09-A7AC-F8FF39E7B685}">
      <dgm:prSet/>
      <dgm:spPr/>
      <dgm:t>
        <a:bodyPr/>
        <a:lstStyle/>
        <a:p>
          <a:endParaRPr lang="zh-CN" altLang="en-US"/>
        </a:p>
      </dgm:t>
    </dgm:pt>
    <dgm:pt modelId="{640F592E-7392-417D-B8F8-3657932F2536}">
      <dgm:prSet/>
      <dgm:spPr/>
      <dgm:t>
        <a:bodyPr/>
        <a:lstStyle/>
        <a:p>
          <a:r>
            <a:rPr lang="zh-CN" smtClean="0"/>
            <a:t>安全性</a:t>
          </a:r>
          <a:endParaRPr lang="zh-CN" altLang="en-US"/>
        </a:p>
      </dgm:t>
    </dgm:pt>
    <dgm:pt modelId="{1FF9975D-2DE5-42B3-8FD2-414CE9E0E77F}" type="parTrans" cxnId="{9D0233D0-05B7-4BFF-B3A9-4841F0BFA012}">
      <dgm:prSet/>
      <dgm:spPr/>
      <dgm:t>
        <a:bodyPr/>
        <a:lstStyle/>
        <a:p>
          <a:endParaRPr lang="zh-CN" altLang="en-US"/>
        </a:p>
      </dgm:t>
    </dgm:pt>
    <dgm:pt modelId="{28C30AB7-8F41-4DBE-A8E0-B1E16120D51B}" type="sibTrans" cxnId="{9D0233D0-05B7-4BFF-B3A9-4841F0BFA012}">
      <dgm:prSet/>
      <dgm:spPr/>
      <dgm:t>
        <a:bodyPr/>
        <a:lstStyle/>
        <a:p>
          <a:endParaRPr lang="zh-CN" altLang="en-US"/>
        </a:p>
      </dgm:t>
    </dgm:pt>
    <dgm:pt modelId="{801841A2-72C6-48AC-A39A-650D322F6737}" type="pres">
      <dgm:prSet presAssocID="{73EB18D3-6101-4C4A-AC85-112FB0135526}" presName="composite" presStyleCnt="0">
        <dgm:presLayoutVars>
          <dgm:chMax val="1"/>
          <dgm:dir/>
          <dgm:resizeHandles val="exact"/>
        </dgm:presLayoutVars>
      </dgm:prSet>
      <dgm:spPr/>
      <dgm:t>
        <a:bodyPr/>
        <a:lstStyle/>
        <a:p>
          <a:endParaRPr lang="zh-CN" altLang="en-US"/>
        </a:p>
      </dgm:t>
    </dgm:pt>
    <dgm:pt modelId="{9A460E0C-E025-4A81-8F8E-AB507308EC88}" type="pres">
      <dgm:prSet presAssocID="{9997BCCF-CD53-4B01-8F59-1C888B5F7734}" presName="roof" presStyleLbl="dkBgShp" presStyleIdx="0" presStyleCnt="2"/>
      <dgm:spPr/>
      <dgm:t>
        <a:bodyPr/>
        <a:lstStyle/>
        <a:p>
          <a:endParaRPr lang="zh-CN" altLang="en-US"/>
        </a:p>
      </dgm:t>
    </dgm:pt>
    <dgm:pt modelId="{4AE3E3B2-BE12-4827-96A8-3222AC864D3F}" type="pres">
      <dgm:prSet presAssocID="{9997BCCF-CD53-4B01-8F59-1C888B5F7734}" presName="pillars" presStyleCnt="0"/>
      <dgm:spPr/>
    </dgm:pt>
    <dgm:pt modelId="{E578C0FC-53A5-4E8B-AFF5-4DF7460B26DC}" type="pres">
      <dgm:prSet presAssocID="{9997BCCF-CD53-4B01-8F59-1C888B5F7734}" presName="pillar1" presStyleLbl="node1" presStyleIdx="0" presStyleCnt="5">
        <dgm:presLayoutVars>
          <dgm:bulletEnabled val="1"/>
        </dgm:presLayoutVars>
      </dgm:prSet>
      <dgm:spPr/>
      <dgm:t>
        <a:bodyPr/>
        <a:lstStyle/>
        <a:p>
          <a:endParaRPr lang="zh-CN" altLang="en-US"/>
        </a:p>
      </dgm:t>
    </dgm:pt>
    <dgm:pt modelId="{EFB0BB8B-B0DD-425F-8455-0E06F23A04AD}" type="pres">
      <dgm:prSet presAssocID="{D9E9C5CB-4919-4906-AF81-16A46846C217}" presName="pillarX" presStyleLbl="node1" presStyleIdx="1" presStyleCnt="5">
        <dgm:presLayoutVars>
          <dgm:bulletEnabled val="1"/>
        </dgm:presLayoutVars>
      </dgm:prSet>
      <dgm:spPr/>
      <dgm:t>
        <a:bodyPr/>
        <a:lstStyle/>
        <a:p>
          <a:endParaRPr lang="zh-CN" altLang="en-US"/>
        </a:p>
      </dgm:t>
    </dgm:pt>
    <dgm:pt modelId="{C19F9D20-1548-4E05-8176-F5A52AD8A38D}" type="pres">
      <dgm:prSet presAssocID="{C2144EEA-94C7-4EC4-90D8-47F1683CFCBE}" presName="pillarX" presStyleLbl="node1" presStyleIdx="2" presStyleCnt="5">
        <dgm:presLayoutVars>
          <dgm:bulletEnabled val="1"/>
        </dgm:presLayoutVars>
      </dgm:prSet>
      <dgm:spPr/>
      <dgm:t>
        <a:bodyPr/>
        <a:lstStyle/>
        <a:p>
          <a:endParaRPr lang="zh-CN" altLang="en-US"/>
        </a:p>
      </dgm:t>
    </dgm:pt>
    <dgm:pt modelId="{118854AC-8B7D-4BFA-9FF1-75BBC3C8E2B7}" type="pres">
      <dgm:prSet presAssocID="{94EDB0D5-B101-4D28-B80A-201CCF8390DC}" presName="pillarX" presStyleLbl="node1" presStyleIdx="3" presStyleCnt="5">
        <dgm:presLayoutVars>
          <dgm:bulletEnabled val="1"/>
        </dgm:presLayoutVars>
      </dgm:prSet>
      <dgm:spPr/>
      <dgm:t>
        <a:bodyPr/>
        <a:lstStyle/>
        <a:p>
          <a:endParaRPr lang="zh-CN" altLang="en-US"/>
        </a:p>
      </dgm:t>
    </dgm:pt>
    <dgm:pt modelId="{D2DB3053-CC02-4643-8945-8F92A4783684}" type="pres">
      <dgm:prSet presAssocID="{640F592E-7392-417D-B8F8-3657932F2536}" presName="pillarX" presStyleLbl="node1" presStyleIdx="4" presStyleCnt="5">
        <dgm:presLayoutVars>
          <dgm:bulletEnabled val="1"/>
        </dgm:presLayoutVars>
      </dgm:prSet>
      <dgm:spPr/>
      <dgm:t>
        <a:bodyPr/>
        <a:lstStyle/>
        <a:p>
          <a:endParaRPr lang="zh-CN" altLang="en-US"/>
        </a:p>
      </dgm:t>
    </dgm:pt>
    <dgm:pt modelId="{8940F567-130B-4421-98A3-3DB69DAE2B9D}" type="pres">
      <dgm:prSet presAssocID="{9997BCCF-CD53-4B01-8F59-1C888B5F7734}" presName="base" presStyleLbl="dkBgShp" presStyleIdx="1" presStyleCnt="2"/>
      <dgm:spPr/>
    </dgm:pt>
  </dgm:ptLst>
  <dgm:cxnLst>
    <dgm:cxn modelId="{A3EFEDB5-36C5-42FD-ACBA-D66FB432EE84}" type="presOf" srcId="{D9E9C5CB-4919-4906-AF81-16A46846C217}" destId="{EFB0BB8B-B0DD-425F-8455-0E06F23A04AD}" srcOrd="0" destOrd="0" presId="urn:microsoft.com/office/officeart/2005/8/layout/hList3"/>
    <dgm:cxn modelId="{C3F934CD-14F4-4A4A-8521-CB211500D508}" type="presOf" srcId="{73EB18D3-6101-4C4A-AC85-112FB0135526}" destId="{801841A2-72C6-48AC-A39A-650D322F6737}" srcOrd="0" destOrd="0" presId="urn:microsoft.com/office/officeart/2005/8/layout/hList3"/>
    <dgm:cxn modelId="{7443C3D1-CFD7-40C2-9AFD-9376C2C6874D}" srcId="{9997BCCF-CD53-4B01-8F59-1C888B5F7734}" destId="{D9E9C5CB-4919-4906-AF81-16A46846C217}" srcOrd="1" destOrd="0" parTransId="{E3FC7052-DBA5-4C8D-929C-CA6CB6B6573E}" sibTransId="{AB97EBC0-CE25-445A-B42D-9DE4C2989241}"/>
    <dgm:cxn modelId="{9D0233D0-05B7-4BFF-B3A9-4841F0BFA012}" srcId="{9997BCCF-CD53-4B01-8F59-1C888B5F7734}" destId="{640F592E-7392-417D-B8F8-3657932F2536}" srcOrd="4" destOrd="0" parTransId="{1FF9975D-2DE5-42B3-8FD2-414CE9E0E77F}" sibTransId="{28C30AB7-8F41-4DBE-A8E0-B1E16120D51B}"/>
    <dgm:cxn modelId="{73376E26-ACF8-4614-9ADD-D67E54ECE591}" srcId="{73EB18D3-6101-4C4A-AC85-112FB0135526}" destId="{9997BCCF-CD53-4B01-8F59-1C888B5F7734}" srcOrd="0" destOrd="0" parTransId="{E38032D8-DBE5-434C-9164-527A262DF17E}" sibTransId="{11F83112-F5BD-4F19-948C-1B678388FB81}"/>
    <dgm:cxn modelId="{26DC2C32-EB7C-45C1-8984-E7E9BA098149}" type="presOf" srcId="{9997BCCF-CD53-4B01-8F59-1C888B5F7734}" destId="{9A460E0C-E025-4A81-8F8E-AB507308EC88}" srcOrd="0" destOrd="0" presId="urn:microsoft.com/office/officeart/2005/8/layout/hList3"/>
    <dgm:cxn modelId="{7A86C048-FE96-458A-9D51-C8C8CABB1A56}" type="presOf" srcId="{94EDB0D5-B101-4D28-B80A-201CCF8390DC}" destId="{118854AC-8B7D-4BFA-9FF1-75BBC3C8E2B7}" srcOrd="0" destOrd="0" presId="urn:microsoft.com/office/officeart/2005/8/layout/hList3"/>
    <dgm:cxn modelId="{8DA8955A-0736-45B6-9086-318DF997A599}" type="presOf" srcId="{C2144EEA-94C7-4EC4-90D8-47F1683CFCBE}" destId="{C19F9D20-1548-4E05-8176-F5A52AD8A38D}" srcOrd="0" destOrd="0" presId="urn:microsoft.com/office/officeart/2005/8/layout/hList3"/>
    <dgm:cxn modelId="{C670C9E9-0124-4146-8207-5C8E4AE970F0}" srcId="{9997BCCF-CD53-4B01-8F59-1C888B5F7734}" destId="{18758B4E-A73F-45E0-BE23-D04E36422061}" srcOrd="0" destOrd="0" parTransId="{27C25E39-CBDD-4C27-927B-975EBA8A402A}" sibTransId="{BC80C860-408F-4C69-9F15-4F164E2269EA}"/>
    <dgm:cxn modelId="{14711B87-48B1-4CA7-9FC0-F9FBB0D826DE}" srcId="{9997BCCF-CD53-4B01-8F59-1C888B5F7734}" destId="{C2144EEA-94C7-4EC4-90D8-47F1683CFCBE}" srcOrd="2" destOrd="0" parTransId="{CFBEB8E2-7F85-40F9-9578-FA634564F002}" sibTransId="{C937E5A8-6942-408B-985B-606B01662F4E}"/>
    <dgm:cxn modelId="{6DC955E4-5857-4D75-8839-0BB9BFD3E824}" type="presOf" srcId="{640F592E-7392-417D-B8F8-3657932F2536}" destId="{D2DB3053-CC02-4643-8945-8F92A4783684}" srcOrd="0" destOrd="0" presId="urn:microsoft.com/office/officeart/2005/8/layout/hList3"/>
    <dgm:cxn modelId="{DC8A0259-3C77-4B09-A7AC-F8FF39E7B685}" srcId="{9997BCCF-CD53-4B01-8F59-1C888B5F7734}" destId="{94EDB0D5-B101-4D28-B80A-201CCF8390DC}" srcOrd="3" destOrd="0" parTransId="{096A2F37-ADC8-4CAF-9B89-AC2C6C4CF224}" sibTransId="{751F3D74-3EF1-40CD-968B-71D740DCA084}"/>
    <dgm:cxn modelId="{31AB6B59-3D02-4035-A55D-69B139D5EADA}" type="presOf" srcId="{18758B4E-A73F-45E0-BE23-D04E36422061}" destId="{E578C0FC-53A5-4E8B-AFF5-4DF7460B26DC}" srcOrd="0" destOrd="0" presId="urn:microsoft.com/office/officeart/2005/8/layout/hList3"/>
    <dgm:cxn modelId="{2D7360FC-C002-4859-9F49-7CF7C14D8B86}" type="presParOf" srcId="{801841A2-72C6-48AC-A39A-650D322F6737}" destId="{9A460E0C-E025-4A81-8F8E-AB507308EC88}" srcOrd="0" destOrd="0" presId="urn:microsoft.com/office/officeart/2005/8/layout/hList3"/>
    <dgm:cxn modelId="{70A1AE9F-B484-4F99-A854-DB073D41A904}" type="presParOf" srcId="{801841A2-72C6-48AC-A39A-650D322F6737}" destId="{4AE3E3B2-BE12-4827-96A8-3222AC864D3F}" srcOrd="1" destOrd="0" presId="urn:microsoft.com/office/officeart/2005/8/layout/hList3"/>
    <dgm:cxn modelId="{67AF8ECA-860B-47AD-95ED-A53796BF49AE}" type="presParOf" srcId="{4AE3E3B2-BE12-4827-96A8-3222AC864D3F}" destId="{E578C0FC-53A5-4E8B-AFF5-4DF7460B26DC}" srcOrd="0" destOrd="0" presId="urn:microsoft.com/office/officeart/2005/8/layout/hList3"/>
    <dgm:cxn modelId="{55DC9B36-8834-4810-99CC-8CA2E0DDC084}" type="presParOf" srcId="{4AE3E3B2-BE12-4827-96A8-3222AC864D3F}" destId="{EFB0BB8B-B0DD-425F-8455-0E06F23A04AD}" srcOrd="1" destOrd="0" presId="urn:microsoft.com/office/officeart/2005/8/layout/hList3"/>
    <dgm:cxn modelId="{FEC7E184-068F-4DB0-B3BF-3B6910C2DB44}" type="presParOf" srcId="{4AE3E3B2-BE12-4827-96A8-3222AC864D3F}" destId="{C19F9D20-1548-4E05-8176-F5A52AD8A38D}" srcOrd="2" destOrd="0" presId="urn:microsoft.com/office/officeart/2005/8/layout/hList3"/>
    <dgm:cxn modelId="{E5570CB8-9D6F-4CF6-989D-473B2E70777C}" type="presParOf" srcId="{4AE3E3B2-BE12-4827-96A8-3222AC864D3F}" destId="{118854AC-8B7D-4BFA-9FF1-75BBC3C8E2B7}" srcOrd="3" destOrd="0" presId="urn:microsoft.com/office/officeart/2005/8/layout/hList3"/>
    <dgm:cxn modelId="{85D70B01-50AA-4634-BE9A-10D14D22D602}" type="presParOf" srcId="{4AE3E3B2-BE12-4827-96A8-3222AC864D3F}" destId="{D2DB3053-CC02-4643-8945-8F92A4783684}" srcOrd="4" destOrd="0" presId="urn:microsoft.com/office/officeart/2005/8/layout/hList3"/>
    <dgm:cxn modelId="{FDC4118E-7F38-4DDF-A68A-26398DD917BC}" type="presParOf" srcId="{801841A2-72C6-48AC-A39A-650D322F6737}" destId="{8940F567-130B-4421-98A3-3DB69DAE2B9D}"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2E3C2-6A36-4AFA-95DA-55B142EBE64A}">
      <dsp:nvSpPr>
        <dsp:cNvPr id="0" name=""/>
        <dsp:cNvSpPr/>
      </dsp:nvSpPr>
      <dsp:spPr>
        <a:xfrm>
          <a:off x="906485" y="0"/>
          <a:ext cx="3206744" cy="3206744"/>
        </a:xfrm>
        <a:prstGeom prst="triangl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3420415-AD5A-468E-8210-7A9839E7324E}">
      <dsp:nvSpPr>
        <dsp:cNvPr id="0" name=""/>
        <dsp:cNvSpPr/>
      </dsp:nvSpPr>
      <dsp:spPr>
        <a:xfrm>
          <a:off x="2509857" y="320987"/>
          <a:ext cx="2084383" cy="455958"/>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sz="1600" b="1" kern="1200" dirty="0" smtClean="0"/>
            <a:t>跨平台</a:t>
          </a:r>
          <a:endParaRPr lang="zh-CN" altLang="en-US" sz="1600" b="1" kern="1200" dirty="0" smtClean="0"/>
        </a:p>
      </dsp:txBody>
      <dsp:txXfrm>
        <a:off x="2532115" y="343245"/>
        <a:ext cx="2039867" cy="411442"/>
      </dsp:txXfrm>
    </dsp:sp>
    <dsp:sp modelId="{56775E73-9475-4B55-8A7F-3212F98D697D}">
      <dsp:nvSpPr>
        <dsp:cNvPr id="0" name=""/>
        <dsp:cNvSpPr/>
      </dsp:nvSpPr>
      <dsp:spPr>
        <a:xfrm>
          <a:off x="2509857" y="833941"/>
          <a:ext cx="2084383" cy="455958"/>
        </a:xfrm>
        <a:prstGeom prst="roundRect">
          <a:avLst/>
        </a:prstGeom>
        <a:solidFill>
          <a:schemeClr val="lt1">
            <a:alpha val="90000"/>
            <a:hueOff val="0"/>
            <a:satOff val="0"/>
            <a:lumOff val="0"/>
            <a:alphaOff val="0"/>
          </a:schemeClr>
        </a:solidFill>
        <a:ln w="6350" cap="flat" cmpd="sng" algn="ctr">
          <a:solidFill>
            <a:schemeClr val="accent3">
              <a:hueOff val="677650"/>
              <a:satOff val="25000"/>
              <a:lumOff val="-367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sz="1600" b="1" kern="1200" dirty="0" smtClean="0"/>
            <a:t>业务代码分离</a:t>
          </a:r>
          <a:endParaRPr lang="zh-CN" altLang="en-US" sz="1600" b="1" kern="1200" dirty="0" smtClean="0"/>
        </a:p>
      </dsp:txBody>
      <dsp:txXfrm>
        <a:off x="2532115" y="856199"/>
        <a:ext cx="2039867" cy="411442"/>
      </dsp:txXfrm>
    </dsp:sp>
    <dsp:sp modelId="{DF7CEB72-7C70-43A7-B9B9-306DE71A362E}">
      <dsp:nvSpPr>
        <dsp:cNvPr id="0" name=""/>
        <dsp:cNvSpPr/>
      </dsp:nvSpPr>
      <dsp:spPr>
        <a:xfrm>
          <a:off x="2509857" y="1346895"/>
          <a:ext cx="2084383" cy="455958"/>
        </a:xfrm>
        <a:prstGeom prst="roundRect">
          <a:avLst/>
        </a:prstGeom>
        <a:solidFill>
          <a:schemeClr val="lt1">
            <a:alpha val="90000"/>
            <a:hueOff val="0"/>
            <a:satOff val="0"/>
            <a:lumOff val="0"/>
            <a:alphaOff val="0"/>
          </a:schemeClr>
        </a:solidFill>
        <a:ln w="6350" cap="flat" cmpd="sng" algn="ctr">
          <a:solidFill>
            <a:schemeClr val="accent3">
              <a:hueOff val="1355300"/>
              <a:satOff val="50000"/>
              <a:lumOff val="-735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sz="1600" b="1" kern="1200" dirty="0" smtClean="0"/>
            <a:t>组件重用</a:t>
          </a:r>
          <a:endParaRPr lang="zh-CN" altLang="en-US" sz="1600" b="1" kern="1200" dirty="0" smtClean="0"/>
        </a:p>
      </dsp:txBody>
      <dsp:txXfrm>
        <a:off x="2532115" y="1369153"/>
        <a:ext cx="2039867" cy="411442"/>
      </dsp:txXfrm>
    </dsp:sp>
    <dsp:sp modelId="{FF62DE80-3CA5-4DE1-A910-14E35397A883}">
      <dsp:nvSpPr>
        <dsp:cNvPr id="0" name=""/>
        <dsp:cNvSpPr/>
      </dsp:nvSpPr>
      <dsp:spPr>
        <a:xfrm>
          <a:off x="2509857" y="1859848"/>
          <a:ext cx="2084383" cy="455958"/>
        </a:xfrm>
        <a:prstGeom prst="roundRect">
          <a:avLst/>
        </a:prstGeom>
        <a:solidFill>
          <a:schemeClr val="lt1">
            <a:alpha val="90000"/>
            <a:hueOff val="0"/>
            <a:satOff val="0"/>
            <a:lumOff val="0"/>
            <a:alphaOff val="0"/>
          </a:schemeClr>
        </a:solidFill>
        <a:ln w="6350" cap="flat" cmpd="sng" algn="ctr">
          <a:solidFill>
            <a:schemeClr val="accent3">
              <a:hueOff val="2032949"/>
              <a:satOff val="75000"/>
              <a:lumOff val="-1102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sz="1600" b="1" kern="1200" dirty="0" smtClean="0"/>
            <a:t>继承</a:t>
          </a:r>
          <a:r>
            <a:rPr lang="en-US" sz="1600" b="1" kern="1200" dirty="0" smtClean="0"/>
            <a:t>Java </a:t>
          </a:r>
          <a:r>
            <a:rPr lang="en-US" sz="1600" b="1" kern="1200" dirty="0" err="1" smtClean="0"/>
            <a:t>Servlet</a:t>
          </a:r>
          <a:r>
            <a:rPr lang="zh-CN" sz="1600" b="1" kern="1200" dirty="0" smtClean="0"/>
            <a:t>功能</a:t>
          </a:r>
          <a:endParaRPr lang="zh-CN" sz="1600" b="1" kern="1200" dirty="0"/>
        </a:p>
      </dsp:txBody>
      <dsp:txXfrm>
        <a:off x="2532115" y="1882106"/>
        <a:ext cx="2039867" cy="411442"/>
      </dsp:txXfrm>
    </dsp:sp>
    <dsp:sp modelId="{1C5B9F28-34F9-4861-B627-90D64718738D}">
      <dsp:nvSpPr>
        <dsp:cNvPr id="0" name=""/>
        <dsp:cNvSpPr/>
      </dsp:nvSpPr>
      <dsp:spPr>
        <a:xfrm>
          <a:off x="2509857" y="2372802"/>
          <a:ext cx="2084383" cy="455958"/>
        </a:xfrm>
        <a:prstGeom prst="roundRect">
          <a:avLst/>
        </a:prstGeom>
        <a:solidFill>
          <a:schemeClr val="lt1">
            <a:alpha val="90000"/>
            <a:hueOff val="0"/>
            <a:satOff val="0"/>
            <a:lumOff val="0"/>
            <a:alphaOff val="0"/>
          </a:schemeClr>
        </a:solidFill>
        <a:ln w="6350" cap="flat" cmpd="sng" algn="ctr">
          <a:solidFill>
            <a:schemeClr val="accent3">
              <a:hueOff val="2710599"/>
              <a:satOff val="100000"/>
              <a:lumOff val="-1470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sz="1600" b="1" kern="1200" dirty="0" smtClean="0"/>
            <a:t>预编译</a:t>
          </a:r>
          <a:endParaRPr lang="zh-CN" altLang="en-US" sz="1600" b="1" kern="1200" dirty="0" smtClean="0"/>
        </a:p>
      </dsp:txBody>
      <dsp:txXfrm>
        <a:off x="2532115" y="2395060"/>
        <a:ext cx="2039867" cy="411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70882-96D7-4264-B12D-25A7C0A44781}">
      <dsp:nvSpPr>
        <dsp:cNvPr id="0" name=""/>
        <dsp:cNvSpPr/>
      </dsp:nvSpPr>
      <dsp:spPr>
        <a:xfrm>
          <a:off x="2857" y="295525"/>
          <a:ext cx="1095374" cy="4308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language</a:t>
          </a:r>
          <a:r>
            <a:rPr lang="zh-CN" sz="1100" kern="1200" dirty="0" smtClean="0"/>
            <a:t>属性</a:t>
          </a:r>
          <a:endParaRPr lang="zh-CN" altLang="en-US" sz="1100" kern="1200" dirty="0"/>
        </a:p>
      </dsp:txBody>
      <dsp:txXfrm>
        <a:off x="2857" y="295525"/>
        <a:ext cx="1095374" cy="430802"/>
      </dsp:txXfrm>
    </dsp:sp>
    <dsp:sp modelId="{992283A0-A078-476C-AB58-AB440BDB31D3}">
      <dsp:nvSpPr>
        <dsp:cNvPr id="0" name=""/>
        <dsp:cNvSpPr/>
      </dsp:nvSpPr>
      <dsp:spPr>
        <a:xfrm>
          <a:off x="2857" y="726328"/>
          <a:ext cx="1095374" cy="304214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sz="1100" kern="1200" dirty="0" smtClean="0"/>
            <a:t>该属性用于设置</a:t>
          </a:r>
          <a:r>
            <a:rPr lang="en-US" sz="1100" kern="1200" dirty="0" smtClean="0"/>
            <a:t>JSP</a:t>
          </a:r>
          <a:r>
            <a:rPr lang="zh-CN" sz="1100" kern="1200" dirty="0" smtClean="0"/>
            <a:t>页面使用的语言，目前只支持</a:t>
          </a:r>
          <a:r>
            <a:rPr lang="en-US" sz="1100" kern="1200" dirty="0" smtClean="0"/>
            <a:t>Java</a:t>
          </a:r>
          <a:r>
            <a:rPr lang="zh-CN" sz="1100" kern="1200" dirty="0" smtClean="0"/>
            <a:t>语言，以后可能会支持其他语言，如</a:t>
          </a:r>
          <a:r>
            <a:rPr lang="en-US" sz="1100" kern="1200" dirty="0" smtClean="0"/>
            <a:t>C++</a:t>
          </a:r>
          <a:r>
            <a:rPr lang="zh-CN" sz="1100" kern="1200" dirty="0" smtClean="0"/>
            <a:t>、</a:t>
          </a:r>
          <a:r>
            <a:rPr lang="en-US" sz="1100" kern="1200" dirty="0" smtClean="0"/>
            <a:t>C#</a:t>
          </a:r>
          <a:r>
            <a:rPr lang="zh-CN" sz="1100" kern="1200" dirty="0" smtClean="0"/>
            <a:t>等。该属性的默认值是</a:t>
          </a:r>
          <a:r>
            <a:rPr lang="en-US" sz="1100" kern="1200" dirty="0" smtClean="0"/>
            <a:t>Java</a:t>
          </a:r>
          <a:r>
            <a:rPr lang="zh-CN" sz="1100" kern="1200" dirty="0" smtClean="0"/>
            <a:t>。</a:t>
          </a:r>
          <a:endParaRPr lang="zh-CN" altLang="en-US" sz="1100" kern="1200" dirty="0"/>
        </a:p>
      </dsp:txBody>
      <dsp:txXfrm>
        <a:off x="2857" y="726328"/>
        <a:ext cx="1095374" cy="3042146"/>
      </dsp:txXfrm>
    </dsp:sp>
    <dsp:sp modelId="{4B5D1840-2DDF-430A-89A8-14D110F16AAB}">
      <dsp:nvSpPr>
        <dsp:cNvPr id="0" name=""/>
        <dsp:cNvSpPr/>
      </dsp:nvSpPr>
      <dsp:spPr>
        <a:xfrm>
          <a:off x="1251585" y="295525"/>
          <a:ext cx="1095374" cy="430802"/>
        </a:xfrm>
        <a:prstGeom prst="rect">
          <a:avLst/>
        </a:prstGeom>
        <a:solidFill>
          <a:schemeClr val="accent4">
            <a:hueOff val="2598923"/>
            <a:satOff val="-11992"/>
            <a:lumOff val="441"/>
            <a:alphaOff val="0"/>
          </a:schemeClr>
        </a:solidFill>
        <a:ln w="12700" cap="flat" cmpd="sng" algn="ctr">
          <a:solidFill>
            <a:schemeClr val="accent4">
              <a:hueOff val="2598923"/>
              <a:satOff val="-11992"/>
              <a:lumOff val="4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extends</a:t>
          </a:r>
          <a:r>
            <a:rPr lang="zh-CN" sz="1100" kern="1200" dirty="0" smtClean="0"/>
            <a:t>属性</a:t>
          </a:r>
          <a:endParaRPr lang="zh-CN" altLang="en-US" sz="1100" kern="1200" dirty="0"/>
        </a:p>
      </dsp:txBody>
      <dsp:txXfrm>
        <a:off x="1251585" y="295525"/>
        <a:ext cx="1095374" cy="430802"/>
      </dsp:txXfrm>
    </dsp:sp>
    <dsp:sp modelId="{27108C6D-1B53-4763-B95C-B7F5853C3007}">
      <dsp:nvSpPr>
        <dsp:cNvPr id="0" name=""/>
        <dsp:cNvSpPr/>
      </dsp:nvSpPr>
      <dsp:spPr>
        <a:xfrm>
          <a:off x="1251585" y="726328"/>
          <a:ext cx="1095374" cy="3042146"/>
        </a:xfrm>
        <a:prstGeom prst="rect">
          <a:avLst/>
        </a:prstGeom>
        <a:solidFill>
          <a:schemeClr val="accent4">
            <a:tint val="40000"/>
            <a:alpha val="90000"/>
            <a:hueOff val="2878480"/>
            <a:satOff val="-15315"/>
            <a:lumOff val="-873"/>
            <a:alphaOff val="0"/>
          </a:schemeClr>
        </a:solidFill>
        <a:ln w="12700" cap="flat" cmpd="sng" algn="ctr">
          <a:solidFill>
            <a:schemeClr val="accent4">
              <a:tint val="40000"/>
              <a:alpha val="90000"/>
              <a:hueOff val="2878480"/>
              <a:satOff val="-15315"/>
              <a:lumOff val="-8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sz="1100" kern="1200" dirty="0" smtClean="0"/>
            <a:t>该属性用于设置</a:t>
          </a:r>
          <a:r>
            <a:rPr lang="en-US" sz="1100" kern="1200" dirty="0" smtClean="0"/>
            <a:t>JSP</a:t>
          </a:r>
          <a:r>
            <a:rPr lang="zh-CN" sz="1100" kern="1200" dirty="0" smtClean="0"/>
            <a:t>页面继承的</a:t>
          </a:r>
          <a:r>
            <a:rPr lang="en-US" sz="1100" kern="1200" dirty="0" smtClean="0"/>
            <a:t>Java</a:t>
          </a:r>
          <a:r>
            <a:rPr lang="zh-CN" sz="1100" kern="1200" dirty="0" smtClean="0"/>
            <a:t>类，所有</a:t>
          </a:r>
          <a:r>
            <a:rPr lang="en-US" sz="1100" kern="1200" dirty="0" smtClean="0"/>
            <a:t>JSP</a:t>
          </a:r>
          <a:r>
            <a:rPr lang="zh-CN" sz="1100" kern="1200" dirty="0" smtClean="0"/>
            <a:t>页面在执行之前都会被服务器解析成</a:t>
          </a:r>
          <a:r>
            <a:rPr lang="en-US" sz="1100" kern="1200" dirty="0" err="1" smtClean="0"/>
            <a:t>Servlet</a:t>
          </a:r>
          <a:r>
            <a:rPr lang="zh-CN" sz="1100" kern="1200" dirty="0" smtClean="0"/>
            <a:t>，而</a:t>
          </a:r>
          <a:r>
            <a:rPr lang="en-US" sz="1100" kern="1200" dirty="0" err="1" smtClean="0"/>
            <a:t>Servlet</a:t>
          </a:r>
          <a:r>
            <a:rPr lang="zh-CN" sz="1100" kern="1200" dirty="0" smtClean="0"/>
            <a:t>是由</a:t>
          </a:r>
          <a:r>
            <a:rPr lang="en-US" sz="1100" kern="1200" dirty="0" smtClean="0"/>
            <a:t>Java</a:t>
          </a:r>
          <a:r>
            <a:rPr lang="zh-CN" sz="1100" kern="1200" dirty="0" smtClean="0"/>
            <a:t>类定义的，所以</a:t>
          </a:r>
          <a:r>
            <a:rPr lang="en-US" sz="1100" kern="1200" dirty="0" smtClean="0"/>
            <a:t>JSP</a:t>
          </a:r>
          <a:r>
            <a:rPr lang="zh-CN" sz="1100" kern="1200" dirty="0" smtClean="0"/>
            <a:t>和</a:t>
          </a:r>
          <a:r>
            <a:rPr lang="en-US" sz="1100" kern="1200" dirty="0" err="1" smtClean="0"/>
            <a:t>Servlet</a:t>
          </a:r>
          <a:r>
            <a:rPr lang="zh-CN" sz="1100" kern="1200" dirty="0" smtClean="0"/>
            <a:t>都可以继承指定的父类。该属性并不常用，而且有可能影响服务器的性能优化。</a:t>
          </a:r>
          <a:endParaRPr lang="zh-CN" altLang="en-US" sz="1100" kern="1200" dirty="0"/>
        </a:p>
      </dsp:txBody>
      <dsp:txXfrm>
        <a:off x="1251585" y="726328"/>
        <a:ext cx="1095374" cy="3042146"/>
      </dsp:txXfrm>
    </dsp:sp>
    <dsp:sp modelId="{172E8639-35C0-4C1B-BDAA-D83E701FFD2D}">
      <dsp:nvSpPr>
        <dsp:cNvPr id="0" name=""/>
        <dsp:cNvSpPr/>
      </dsp:nvSpPr>
      <dsp:spPr>
        <a:xfrm>
          <a:off x="2500312" y="295525"/>
          <a:ext cx="1095374" cy="430802"/>
        </a:xfrm>
        <a:prstGeom prst="rect">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smtClean="0"/>
            <a:t>import</a:t>
          </a:r>
          <a:r>
            <a:rPr lang="zh-CN" sz="1100" kern="1200" smtClean="0"/>
            <a:t>属性</a:t>
          </a:r>
          <a:endParaRPr lang="zh-CN" altLang="en-US" sz="1100" kern="1200" dirty="0"/>
        </a:p>
      </dsp:txBody>
      <dsp:txXfrm>
        <a:off x="2500312" y="295525"/>
        <a:ext cx="1095374" cy="430802"/>
      </dsp:txXfrm>
    </dsp:sp>
    <dsp:sp modelId="{550FF2FA-5141-4263-AE92-5E84B4F1A28A}">
      <dsp:nvSpPr>
        <dsp:cNvPr id="0" name=""/>
        <dsp:cNvSpPr/>
      </dsp:nvSpPr>
      <dsp:spPr>
        <a:xfrm>
          <a:off x="2500312" y="726328"/>
          <a:ext cx="1095374" cy="3042146"/>
        </a:xfrm>
        <a:prstGeom prst="rect">
          <a:avLst/>
        </a:prstGeom>
        <a:solidFill>
          <a:schemeClr val="accent4">
            <a:tint val="40000"/>
            <a:alpha val="90000"/>
            <a:hueOff val="5756959"/>
            <a:satOff val="-30630"/>
            <a:lumOff val="-1745"/>
            <a:alphaOff val="0"/>
          </a:schemeClr>
        </a:solidFill>
        <a:ln w="12700" cap="flat" cmpd="sng" algn="ctr">
          <a:solidFill>
            <a:schemeClr val="accent4">
              <a:tint val="40000"/>
              <a:alpha val="90000"/>
              <a:hueOff val="5756959"/>
              <a:satOff val="-30630"/>
              <a:lumOff val="-17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sz="1100" kern="1200" dirty="0" smtClean="0"/>
            <a:t>该属性用于设置</a:t>
          </a:r>
          <a:r>
            <a:rPr lang="en-US" sz="1100" kern="1200" dirty="0" smtClean="0"/>
            <a:t>JSP</a:t>
          </a:r>
          <a:r>
            <a:rPr lang="zh-CN" sz="1100" kern="1200" dirty="0" smtClean="0"/>
            <a:t>导入的类包。</a:t>
          </a:r>
          <a:r>
            <a:rPr lang="en-US" sz="1100" kern="1200" dirty="0" smtClean="0"/>
            <a:t>JSP</a:t>
          </a:r>
          <a:r>
            <a:rPr lang="zh-CN" sz="1100" kern="1200" dirty="0" smtClean="0"/>
            <a:t>页面可以嵌入</a:t>
          </a:r>
          <a:r>
            <a:rPr lang="en-US" sz="1100" kern="1200" dirty="0" smtClean="0"/>
            <a:t>Java</a:t>
          </a:r>
          <a:r>
            <a:rPr lang="zh-CN" sz="1100" kern="1200" dirty="0" smtClean="0"/>
            <a:t>代码片段，这些</a:t>
          </a:r>
          <a:r>
            <a:rPr lang="en-US" sz="1100" kern="1200" dirty="0" smtClean="0"/>
            <a:t>Java</a:t>
          </a:r>
          <a:r>
            <a:rPr lang="zh-CN" sz="1100" kern="1200" dirty="0" smtClean="0"/>
            <a:t>代码在调用</a:t>
          </a:r>
          <a:r>
            <a:rPr lang="en-US" sz="1100" kern="1200" dirty="0" smtClean="0"/>
            <a:t>API</a:t>
          </a:r>
          <a:r>
            <a:rPr lang="zh-CN" sz="1100" kern="1200" dirty="0" smtClean="0"/>
            <a:t>时需要导入相应的类包。</a:t>
          </a:r>
          <a:endParaRPr lang="zh-CN" altLang="en-US" sz="1100" kern="1200" dirty="0"/>
        </a:p>
      </dsp:txBody>
      <dsp:txXfrm>
        <a:off x="2500312" y="726328"/>
        <a:ext cx="1095374" cy="3042146"/>
      </dsp:txXfrm>
    </dsp:sp>
    <dsp:sp modelId="{91C76AC0-E9B4-4B81-8E33-35BF26E0B759}">
      <dsp:nvSpPr>
        <dsp:cNvPr id="0" name=""/>
        <dsp:cNvSpPr/>
      </dsp:nvSpPr>
      <dsp:spPr>
        <a:xfrm>
          <a:off x="3749040" y="295525"/>
          <a:ext cx="1095374" cy="430802"/>
        </a:xfrm>
        <a:prstGeom prst="rect">
          <a:avLst/>
        </a:prstGeom>
        <a:solidFill>
          <a:schemeClr val="accent4">
            <a:hueOff val="7796769"/>
            <a:satOff val="-35976"/>
            <a:lumOff val="1324"/>
            <a:alphaOff val="0"/>
          </a:schemeClr>
        </a:solidFill>
        <a:ln w="12700" cap="flat" cmpd="sng" algn="ctr">
          <a:solidFill>
            <a:schemeClr val="accent4">
              <a:hueOff val="7796769"/>
              <a:satOff val="-35976"/>
              <a:lumOff val="13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err="1" smtClean="0"/>
            <a:t>pageEccoding</a:t>
          </a:r>
          <a:r>
            <a:rPr lang="zh-CN" sz="1100" kern="1200" dirty="0" smtClean="0"/>
            <a:t>属性</a:t>
          </a:r>
          <a:endParaRPr lang="zh-CN" altLang="en-US" sz="1100" kern="1200" dirty="0"/>
        </a:p>
      </dsp:txBody>
      <dsp:txXfrm>
        <a:off x="3749040" y="295525"/>
        <a:ext cx="1095374" cy="430802"/>
      </dsp:txXfrm>
    </dsp:sp>
    <dsp:sp modelId="{A7169843-60A3-45E7-BBF6-1310AB7F4E27}">
      <dsp:nvSpPr>
        <dsp:cNvPr id="0" name=""/>
        <dsp:cNvSpPr/>
      </dsp:nvSpPr>
      <dsp:spPr>
        <a:xfrm>
          <a:off x="3749040" y="726328"/>
          <a:ext cx="1095374" cy="3042146"/>
        </a:xfrm>
        <a:prstGeom prst="rect">
          <a:avLst/>
        </a:prstGeom>
        <a:solidFill>
          <a:schemeClr val="accent4">
            <a:tint val="40000"/>
            <a:alpha val="90000"/>
            <a:hueOff val="8635439"/>
            <a:satOff val="-45946"/>
            <a:lumOff val="-2618"/>
            <a:alphaOff val="0"/>
          </a:schemeClr>
        </a:solidFill>
        <a:ln w="12700" cap="flat" cmpd="sng" algn="ctr">
          <a:solidFill>
            <a:schemeClr val="accent4">
              <a:tint val="40000"/>
              <a:alpha val="90000"/>
              <a:hueOff val="8635439"/>
              <a:satOff val="-45946"/>
              <a:lumOff val="-26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sz="1100" kern="1200" smtClean="0"/>
            <a:t>该属性用于定义</a:t>
          </a:r>
          <a:r>
            <a:rPr lang="en-US" sz="1100" kern="1200" smtClean="0"/>
            <a:t>JSP</a:t>
          </a:r>
          <a:r>
            <a:rPr lang="zh-CN" sz="1100" kern="1200" smtClean="0"/>
            <a:t>页面的编码格式，也就是指定文件编码。</a:t>
          </a:r>
          <a:r>
            <a:rPr lang="en-US" sz="1100" kern="1200" smtClean="0"/>
            <a:t>JSP</a:t>
          </a:r>
          <a:r>
            <a:rPr lang="zh-CN" sz="1100" kern="1200" smtClean="0"/>
            <a:t>页面中的所有代码都使用该属性指定的字符集，如果该属性值设置为</a:t>
          </a:r>
          <a:r>
            <a:rPr lang="en-US" sz="1100" kern="1200" smtClean="0"/>
            <a:t>iso-8859-1</a:t>
          </a:r>
          <a:r>
            <a:rPr lang="zh-CN" sz="1100" kern="1200" smtClean="0"/>
            <a:t>，那么这个</a:t>
          </a:r>
          <a:r>
            <a:rPr lang="en-US" sz="1100" kern="1200" smtClean="0"/>
            <a:t>JSP</a:t>
          </a:r>
          <a:r>
            <a:rPr lang="zh-CN" sz="1100" kern="1200" smtClean="0"/>
            <a:t>页面就不支持中文字符。通常我们设置编码格式为</a:t>
          </a:r>
          <a:r>
            <a:rPr lang="en-US" sz="1100" kern="1200" smtClean="0"/>
            <a:t>GBK</a:t>
          </a:r>
          <a:r>
            <a:rPr lang="zh-CN" sz="1100" kern="1200" smtClean="0"/>
            <a:t>或</a:t>
          </a:r>
          <a:r>
            <a:rPr lang="en-US" sz="1100" kern="1200" smtClean="0"/>
            <a:t>UTF-8</a:t>
          </a:r>
          <a:r>
            <a:rPr lang="zh-CN" sz="1100" kern="1200" smtClean="0"/>
            <a:t>。</a:t>
          </a:r>
          <a:endParaRPr lang="zh-CN" altLang="en-US" sz="1100" kern="1200"/>
        </a:p>
      </dsp:txBody>
      <dsp:txXfrm>
        <a:off x="3749040" y="726328"/>
        <a:ext cx="1095374" cy="3042146"/>
      </dsp:txXfrm>
    </dsp:sp>
    <dsp:sp modelId="{BC110FC5-8449-4D08-A2C8-956B734578CD}">
      <dsp:nvSpPr>
        <dsp:cNvPr id="0" name=""/>
        <dsp:cNvSpPr/>
      </dsp:nvSpPr>
      <dsp:spPr>
        <a:xfrm>
          <a:off x="4997767" y="295525"/>
          <a:ext cx="1095374" cy="430802"/>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err="1" smtClean="0"/>
            <a:t>contentType</a:t>
          </a:r>
          <a:r>
            <a:rPr lang="zh-CN" sz="1100" kern="1200" dirty="0" smtClean="0"/>
            <a:t>属性</a:t>
          </a:r>
          <a:endParaRPr lang="zh-CN" altLang="en-US" sz="1100" kern="1200" dirty="0"/>
        </a:p>
      </dsp:txBody>
      <dsp:txXfrm>
        <a:off x="4997767" y="295525"/>
        <a:ext cx="1095374" cy="430802"/>
      </dsp:txXfrm>
    </dsp:sp>
    <dsp:sp modelId="{EC2D3375-3284-4E19-85E3-6F38499B6859}">
      <dsp:nvSpPr>
        <dsp:cNvPr id="0" name=""/>
        <dsp:cNvSpPr/>
      </dsp:nvSpPr>
      <dsp:spPr>
        <a:xfrm>
          <a:off x="4997767" y="726328"/>
          <a:ext cx="1095374" cy="3042146"/>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sz="1100" kern="1200" dirty="0" smtClean="0"/>
            <a:t>该属性用于设置</a:t>
          </a:r>
          <a:r>
            <a:rPr lang="en-US" sz="1100" kern="1200" dirty="0" smtClean="0"/>
            <a:t>JSP</a:t>
          </a:r>
          <a:r>
            <a:rPr lang="zh-CN" sz="1100" kern="1200" dirty="0" smtClean="0"/>
            <a:t>页面的</a:t>
          </a:r>
          <a:r>
            <a:rPr lang="en-US" sz="1100" kern="1200" dirty="0" smtClean="0"/>
            <a:t>MIME</a:t>
          </a:r>
          <a:r>
            <a:rPr lang="zh-CN" sz="1100" kern="1200" dirty="0" smtClean="0"/>
            <a:t>类型和字符编码，浏览器会据此显示网页内容。</a:t>
          </a:r>
          <a:endParaRPr lang="zh-CN" altLang="en-US" sz="1100" kern="1200" dirty="0"/>
        </a:p>
      </dsp:txBody>
      <dsp:txXfrm>
        <a:off x="4997767" y="726328"/>
        <a:ext cx="1095374" cy="3042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60E0C-E025-4A81-8F8E-AB507308EC88}">
      <dsp:nvSpPr>
        <dsp:cNvPr id="0" name=""/>
        <dsp:cNvSpPr/>
      </dsp:nvSpPr>
      <dsp:spPr>
        <a:xfrm>
          <a:off x="0" y="0"/>
          <a:ext cx="6286544" cy="87868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err="1" smtClean="0"/>
            <a:t>Servlet</a:t>
          </a:r>
          <a:r>
            <a:rPr lang="zh-CN" sz="3700" kern="1200" dirty="0" smtClean="0"/>
            <a:t>技术特点</a:t>
          </a:r>
          <a:endParaRPr lang="zh-CN" altLang="en-US" sz="3700" kern="1200" dirty="0"/>
        </a:p>
      </dsp:txBody>
      <dsp:txXfrm>
        <a:off x="0" y="0"/>
        <a:ext cx="6286544" cy="878687"/>
      </dsp:txXfrm>
    </dsp:sp>
    <dsp:sp modelId="{E578C0FC-53A5-4E8B-AFF5-4DF7460B26DC}">
      <dsp:nvSpPr>
        <dsp:cNvPr id="0" name=""/>
        <dsp:cNvSpPr/>
      </dsp:nvSpPr>
      <dsp:spPr>
        <a:xfrm>
          <a:off x="767" y="878687"/>
          <a:ext cx="1257001" cy="184524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sz="2600" kern="1200" dirty="0" smtClean="0"/>
            <a:t>方便、实用的</a:t>
          </a:r>
          <a:r>
            <a:rPr lang="en-US" sz="2600" kern="1200" dirty="0" smtClean="0"/>
            <a:t>API</a:t>
          </a:r>
          <a:r>
            <a:rPr lang="zh-CN" sz="2600" kern="1200" dirty="0" smtClean="0"/>
            <a:t>方法</a:t>
          </a:r>
          <a:endParaRPr lang="zh-CN" altLang="en-US" sz="2600" kern="1200" dirty="0"/>
        </a:p>
      </dsp:txBody>
      <dsp:txXfrm>
        <a:off x="767" y="878687"/>
        <a:ext cx="1257001" cy="1845243"/>
      </dsp:txXfrm>
    </dsp:sp>
    <dsp:sp modelId="{EFB0BB8B-B0DD-425F-8455-0E06F23A04AD}">
      <dsp:nvSpPr>
        <dsp:cNvPr id="0" name=""/>
        <dsp:cNvSpPr/>
      </dsp:nvSpPr>
      <dsp:spPr>
        <a:xfrm>
          <a:off x="1257769" y="878687"/>
          <a:ext cx="1257001" cy="184524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sz="2600" kern="1200" dirty="0" smtClean="0"/>
            <a:t>高效的处理方式</a:t>
          </a:r>
          <a:endParaRPr lang="zh-CN" altLang="en-US" sz="2600" kern="1200" dirty="0"/>
        </a:p>
      </dsp:txBody>
      <dsp:txXfrm>
        <a:off x="1257769" y="878687"/>
        <a:ext cx="1257001" cy="1845243"/>
      </dsp:txXfrm>
    </dsp:sp>
    <dsp:sp modelId="{C19F9D20-1548-4E05-8176-F5A52AD8A38D}">
      <dsp:nvSpPr>
        <dsp:cNvPr id="0" name=""/>
        <dsp:cNvSpPr/>
      </dsp:nvSpPr>
      <dsp:spPr>
        <a:xfrm>
          <a:off x="2514771" y="878687"/>
          <a:ext cx="1257001" cy="184524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sz="2600" kern="1200" dirty="0" smtClean="0"/>
            <a:t>跨平台</a:t>
          </a:r>
          <a:endParaRPr lang="zh-CN" altLang="en-US" sz="2600" kern="1200" dirty="0"/>
        </a:p>
      </dsp:txBody>
      <dsp:txXfrm>
        <a:off x="2514771" y="878687"/>
        <a:ext cx="1257001" cy="1845243"/>
      </dsp:txXfrm>
    </dsp:sp>
    <dsp:sp modelId="{118854AC-8B7D-4BFA-9FF1-75BBC3C8E2B7}">
      <dsp:nvSpPr>
        <dsp:cNvPr id="0" name=""/>
        <dsp:cNvSpPr/>
      </dsp:nvSpPr>
      <dsp:spPr>
        <a:xfrm>
          <a:off x="3771772" y="878687"/>
          <a:ext cx="1257001" cy="184524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sz="2600" kern="1200" dirty="0" smtClean="0"/>
            <a:t>更加灵活、扩展</a:t>
          </a:r>
          <a:endParaRPr lang="zh-CN" altLang="en-US" sz="2600" kern="1200" dirty="0"/>
        </a:p>
      </dsp:txBody>
      <dsp:txXfrm>
        <a:off x="3771772" y="878687"/>
        <a:ext cx="1257001" cy="1845243"/>
      </dsp:txXfrm>
    </dsp:sp>
    <dsp:sp modelId="{D2DB3053-CC02-4643-8945-8F92A4783684}">
      <dsp:nvSpPr>
        <dsp:cNvPr id="0" name=""/>
        <dsp:cNvSpPr/>
      </dsp:nvSpPr>
      <dsp:spPr>
        <a:xfrm>
          <a:off x="5028774" y="878687"/>
          <a:ext cx="1257001" cy="184524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sz="2600" kern="1200" smtClean="0"/>
            <a:t>安全性</a:t>
          </a:r>
          <a:endParaRPr lang="zh-CN" altLang="en-US" sz="2600" kern="1200"/>
        </a:p>
      </dsp:txBody>
      <dsp:txXfrm>
        <a:off x="5028774" y="878687"/>
        <a:ext cx="1257001" cy="1845243"/>
      </dsp:txXfrm>
    </dsp:sp>
    <dsp:sp modelId="{8940F567-130B-4421-98A3-3DB69DAE2B9D}">
      <dsp:nvSpPr>
        <dsp:cNvPr id="0" name=""/>
        <dsp:cNvSpPr/>
      </dsp:nvSpPr>
      <dsp:spPr>
        <a:xfrm>
          <a:off x="0" y="2723930"/>
          <a:ext cx="6286544" cy="20502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420080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265362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187683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280091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300910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283986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229481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401030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362913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181985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673258D-6310-4F4B-8BE6-AD63D7A25782}" type="datetimeFigureOut">
              <a:rPr lang="zh-CN" altLang="en-US" smtClean="0"/>
              <a:t>2022/10/20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103020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3258D-6310-4F4B-8BE6-AD63D7A25782}" type="datetimeFigureOut">
              <a:rPr lang="zh-CN" altLang="en-US" smtClean="0"/>
              <a:t>2022/10/20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D3B73-1258-4C52-89F5-D3F809FAE974}" type="slidenum">
              <a:rPr lang="zh-CN" altLang="en-US" smtClean="0"/>
              <a:t>‹#›</a:t>
            </a:fld>
            <a:endParaRPr lang="zh-CN" altLang="en-US"/>
          </a:p>
        </p:txBody>
      </p:sp>
    </p:spTree>
    <p:extLst>
      <p:ext uri="{BB962C8B-B14F-4D97-AF65-F5344CB8AC3E}">
        <p14:creationId xmlns:p14="http://schemas.microsoft.com/office/powerpoint/2010/main" val="440933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Web</a:t>
            </a:r>
            <a:r>
              <a:rPr lang="zh-CN" altLang="en-US" dirty="0" smtClean="0"/>
              <a:t>应用基础知识 </a:t>
            </a:r>
            <a:endParaRPr lang="zh-CN" altLang="en-US" dirty="0"/>
          </a:p>
        </p:txBody>
      </p:sp>
      <p:sp>
        <p:nvSpPr>
          <p:cNvPr id="3" name="副标题 2"/>
          <p:cNvSpPr>
            <a:spLocks noGrp="1"/>
          </p:cNvSpPr>
          <p:nvPr>
            <p:ph type="subTitle" idx="1"/>
          </p:nvPr>
        </p:nvSpPr>
        <p:spPr/>
        <p:txBody>
          <a:bodyPr/>
          <a:lstStyle/>
          <a:p>
            <a:r>
              <a:rPr lang="en-US" altLang="zh-CN" dirty="0" err="1" smtClean="0"/>
              <a:t>Jsp</a:t>
            </a:r>
            <a:r>
              <a:rPr lang="en-US" altLang="zh-CN" dirty="0" smtClean="0"/>
              <a:t> servlet</a:t>
            </a:r>
            <a:endParaRPr lang="zh-CN" altLang="en-US" dirty="0"/>
          </a:p>
        </p:txBody>
      </p:sp>
    </p:spTree>
    <p:extLst>
      <p:ext uri="{BB962C8B-B14F-4D97-AF65-F5344CB8AC3E}">
        <p14:creationId xmlns:p14="http://schemas.microsoft.com/office/powerpoint/2010/main" val="2664516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 Server </a:t>
            </a:r>
            <a:r>
              <a:rPr lang="zh-CN" altLang="en-US" dirty="0" smtClean="0"/>
              <a:t>（</a:t>
            </a:r>
            <a:r>
              <a:rPr lang="en-US" altLang="zh-CN" dirty="0" smtClean="0"/>
              <a:t>HTTP Server</a:t>
            </a:r>
            <a:r>
              <a:rPr lang="zh-CN" altLang="en-US" dirty="0" smtClean="0"/>
              <a:t>）</a:t>
            </a:r>
            <a:endParaRPr lang="zh-CN" altLang="en-US" dirty="0"/>
          </a:p>
        </p:txBody>
      </p:sp>
      <p:sp>
        <p:nvSpPr>
          <p:cNvPr id="3" name="内容占位符 2"/>
          <p:cNvSpPr>
            <a:spLocks noGrp="1"/>
          </p:cNvSpPr>
          <p:nvPr>
            <p:ph idx="1"/>
          </p:nvPr>
        </p:nvSpPr>
        <p:spPr>
          <a:xfrm>
            <a:off x="628650" y="1487905"/>
            <a:ext cx="7886700" cy="4689058"/>
          </a:xfrm>
        </p:spPr>
        <p:txBody>
          <a:bodyPr>
            <a:normAutofit fontScale="70000" lnSpcReduction="20000"/>
          </a:bodyPr>
          <a:lstStyle/>
          <a:p>
            <a:r>
              <a:rPr lang="en-US" altLang="zh-CN" dirty="0"/>
              <a:t>A web server is computer software and underlying hardware that accepts requests via HTTP (the network protocol created to distribute web content) or its secure variant HTTPS</a:t>
            </a:r>
            <a:r>
              <a:rPr lang="en-US" altLang="zh-CN" dirty="0" smtClean="0"/>
              <a:t>.</a:t>
            </a:r>
          </a:p>
          <a:p>
            <a:r>
              <a:rPr lang="en-US" altLang="zh-CN" dirty="0" smtClean="0"/>
              <a:t> </a:t>
            </a:r>
            <a:r>
              <a:rPr lang="en-US" altLang="zh-CN" dirty="0"/>
              <a:t>A user agent, commonly a web browser or web crawler, initiates communication by making a request for a web page or other resource using HTTP, and the server responds with the content of that resource or an error message</a:t>
            </a:r>
            <a:r>
              <a:rPr lang="en-US" altLang="zh-CN" dirty="0" smtClean="0"/>
              <a:t>.</a:t>
            </a:r>
          </a:p>
          <a:p>
            <a:r>
              <a:rPr lang="en-US" altLang="zh-CN" dirty="0" smtClean="0"/>
              <a:t> </a:t>
            </a:r>
            <a:r>
              <a:rPr lang="en-US" altLang="zh-CN" dirty="0"/>
              <a:t>A web server can also accept and store resources sent from the user agent if configured to do </a:t>
            </a:r>
            <a:r>
              <a:rPr lang="en-US" altLang="zh-CN" dirty="0" smtClean="0"/>
              <a:t>so</a:t>
            </a:r>
          </a:p>
          <a:p>
            <a:r>
              <a:rPr lang="en-US" altLang="zh-CN" dirty="0"/>
              <a:t>Web Server</a:t>
            </a:r>
            <a:r>
              <a:rPr lang="zh-CN" altLang="en-US" dirty="0"/>
              <a:t>是通过</a:t>
            </a:r>
            <a:r>
              <a:rPr lang="en-US" altLang="zh-CN" dirty="0"/>
              <a:t>HTTP</a:t>
            </a:r>
            <a:r>
              <a:rPr lang="zh-CN" altLang="en-US" dirty="0"/>
              <a:t>或</a:t>
            </a:r>
            <a:r>
              <a:rPr lang="en-US" altLang="zh-CN" dirty="0"/>
              <a:t>HTTPS</a:t>
            </a:r>
            <a:r>
              <a:rPr lang="zh-CN" altLang="en-US" dirty="0"/>
              <a:t>响应浏览器请求的一种软件</a:t>
            </a:r>
            <a:r>
              <a:rPr lang="zh-CN" altLang="en-US" dirty="0" smtClean="0"/>
              <a:t>。</a:t>
            </a:r>
            <a:endParaRPr lang="en-US" altLang="zh-CN" dirty="0" smtClean="0"/>
          </a:p>
          <a:p>
            <a:pPr>
              <a:lnSpc>
                <a:spcPct val="120000"/>
              </a:lnSpc>
            </a:pPr>
            <a:r>
              <a:rPr lang="zh-CN" altLang="en-US" dirty="0" smtClean="0"/>
              <a:t>用户</a:t>
            </a:r>
            <a:r>
              <a:rPr lang="zh-CN" altLang="en-US" dirty="0"/>
              <a:t>使用浏览器，通过</a:t>
            </a:r>
            <a:r>
              <a:rPr lang="en-US" altLang="zh-CN" dirty="0"/>
              <a:t>HTTP</a:t>
            </a:r>
            <a:r>
              <a:rPr lang="zh-CN" altLang="en-US" dirty="0"/>
              <a:t>或</a:t>
            </a:r>
            <a:r>
              <a:rPr lang="en-US" altLang="zh-CN" dirty="0"/>
              <a:t>HTTPS</a:t>
            </a:r>
            <a:r>
              <a:rPr lang="zh-CN" altLang="en-US" dirty="0"/>
              <a:t>，发送获取服务器上的资源（图片，视频、文档等</a:t>
            </a:r>
            <a:r>
              <a:rPr lang="en-US" altLang="zh-CN" dirty="0"/>
              <a:t>)</a:t>
            </a:r>
            <a:r>
              <a:rPr lang="zh-CN" altLang="en-US" dirty="0"/>
              <a:t>的请求或者向服务器存储资源（图片，视频、文档等</a:t>
            </a:r>
            <a:r>
              <a:rPr lang="en-US" altLang="zh-CN" dirty="0"/>
              <a:t>)</a:t>
            </a:r>
            <a:r>
              <a:rPr lang="zh-CN" altLang="en-US" dirty="0"/>
              <a:t>的请求</a:t>
            </a:r>
            <a:r>
              <a:rPr lang="zh-CN" altLang="en-US" dirty="0" smtClean="0"/>
              <a:t>。</a:t>
            </a:r>
            <a:endParaRPr lang="en-US" altLang="zh-CN" dirty="0" smtClean="0"/>
          </a:p>
          <a:p>
            <a:pPr>
              <a:lnSpc>
                <a:spcPct val="120000"/>
              </a:lnSpc>
            </a:pPr>
            <a:r>
              <a:rPr lang="en-US" altLang="zh-CN" dirty="0" smtClean="0"/>
              <a:t>Web </a:t>
            </a:r>
            <a:r>
              <a:rPr lang="en-US" altLang="zh-CN" dirty="0"/>
              <a:t>Server</a:t>
            </a:r>
            <a:r>
              <a:rPr lang="zh-CN" altLang="en-US" dirty="0"/>
              <a:t>接收浏览器发送过来的请求给浏览器响应其指定资源（图片，视频、文档</a:t>
            </a:r>
            <a:r>
              <a:rPr lang="en-US" altLang="zh-CN" dirty="0"/>
              <a:t>)/</a:t>
            </a:r>
            <a:r>
              <a:rPr lang="zh-CN" altLang="en-US" dirty="0"/>
              <a:t>错误信息，或者存储浏览器发送来的（图片，视频、文档</a:t>
            </a:r>
            <a:r>
              <a:rPr lang="en-US" altLang="zh-CN" dirty="0"/>
              <a:t>)</a:t>
            </a:r>
            <a:r>
              <a:rPr lang="zh-CN" altLang="en-US" dirty="0"/>
              <a:t>，并响应成功信息</a:t>
            </a:r>
            <a:r>
              <a:rPr lang="en-US" altLang="zh-CN" dirty="0"/>
              <a:t>/</a:t>
            </a:r>
            <a:r>
              <a:rPr lang="zh-CN" altLang="en-US" dirty="0"/>
              <a:t>者错误信息。</a:t>
            </a:r>
          </a:p>
        </p:txBody>
      </p:sp>
    </p:spTree>
    <p:extLst>
      <p:ext uri="{BB962C8B-B14F-4D97-AF65-F5344CB8AC3E}">
        <p14:creationId xmlns:p14="http://schemas.microsoft.com/office/powerpoint/2010/main" val="128307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Web</a:t>
            </a:r>
            <a:r>
              <a:rPr lang="zh-CN" altLang="en-US" dirty="0" smtClean="0"/>
              <a:t> </a:t>
            </a:r>
            <a:r>
              <a:rPr lang="en-US" altLang="zh-CN" dirty="0" smtClean="0"/>
              <a:t>Server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253776" y="1562333"/>
            <a:ext cx="3938616" cy="4695859"/>
          </a:xfrm>
          <a:prstGeom prst="rect">
            <a:avLst/>
          </a:prstGeom>
        </p:spPr>
      </p:pic>
    </p:spTree>
    <p:extLst>
      <p:ext uri="{BB962C8B-B14F-4D97-AF65-F5344CB8AC3E}">
        <p14:creationId xmlns:p14="http://schemas.microsoft.com/office/powerpoint/2010/main" val="1428709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我们也可以自己简单的写一个</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00603" y="2392268"/>
            <a:ext cx="6172245" cy="2819421"/>
          </a:xfrm>
          <a:prstGeom prst="rect">
            <a:avLst/>
          </a:prstGeom>
        </p:spPr>
      </p:pic>
    </p:spTree>
    <p:extLst>
      <p:ext uri="{BB962C8B-B14F-4D97-AF65-F5344CB8AC3E}">
        <p14:creationId xmlns:p14="http://schemas.microsoft.com/office/powerpoint/2010/main" val="245177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Web containers (or Servlet </a:t>
            </a:r>
            <a:r>
              <a:rPr lang="en-US" altLang="zh-CN" b="1" dirty="0" smtClean="0"/>
              <a:t>containers, Servlet Engine)</a:t>
            </a:r>
            <a:endParaRPr lang="en-US" altLang="zh-CN" b="1" dirty="0"/>
          </a:p>
        </p:txBody>
      </p:sp>
      <p:sp>
        <p:nvSpPr>
          <p:cNvPr id="3" name="内容占位符 2"/>
          <p:cNvSpPr>
            <a:spLocks noGrp="1"/>
          </p:cNvSpPr>
          <p:nvPr>
            <p:ph idx="1"/>
          </p:nvPr>
        </p:nvSpPr>
        <p:spPr/>
        <p:txBody>
          <a:bodyPr>
            <a:normAutofit fontScale="70000" lnSpcReduction="20000"/>
          </a:bodyPr>
          <a:lstStyle/>
          <a:p>
            <a:pPr>
              <a:lnSpc>
                <a:spcPct val="120000"/>
              </a:lnSpc>
            </a:pPr>
            <a:r>
              <a:rPr lang="en-US" altLang="zh-CN" dirty="0" smtClean="0"/>
              <a:t>Java</a:t>
            </a:r>
            <a:r>
              <a:rPr lang="zh-CN" altLang="en-US" dirty="0" smtClean="0"/>
              <a:t>世界中，传统上编写</a:t>
            </a:r>
            <a:r>
              <a:rPr lang="en-US" altLang="zh-CN" dirty="0" smtClean="0"/>
              <a:t>Web</a:t>
            </a:r>
            <a:r>
              <a:rPr lang="zh-CN" altLang="en-US" dirty="0" smtClean="0"/>
              <a:t>应用主要通过</a:t>
            </a:r>
            <a:r>
              <a:rPr lang="en-US" altLang="zh-CN" dirty="0" smtClean="0"/>
              <a:t>JSP/Servlet</a:t>
            </a:r>
            <a:r>
              <a:rPr lang="zh-CN" altLang="en-US" dirty="0" smtClean="0"/>
              <a:t>。</a:t>
            </a:r>
            <a:endParaRPr lang="en-US" altLang="zh-CN" dirty="0" smtClean="0"/>
          </a:p>
          <a:p>
            <a:pPr>
              <a:lnSpc>
                <a:spcPct val="120000"/>
              </a:lnSpc>
            </a:pPr>
            <a:r>
              <a:rPr lang="en-US" altLang="zh-CN" dirty="0"/>
              <a:t>JSP/Servlet</a:t>
            </a:r>
            <a:r>
              <a:rPr lang="zh-CN" altLang="en-US" dirty="0" smtClean="0"/>
              <a:t>不能</a:t>
            </a:r>
            <a:r>
              <a:rPr lang="zh-CN" altLang="en-US" dirty="0"/>
              <a:t>在</a:t>
            </a:r>
            <a:r>
              <a:rPr lang="en-US" altLang="zh-CN" dirty="0"/>
              <a:t>HTTP</a:t>
            </a:r>
            <a:r>
              <a:rPr lang="zh-CN" altLang="en-US" dirty="0"/>
              <a:t>服务器上执行</a:t>
            </a:r>
            <a:r>
              <a:rPr lang="zh-CN" altLang="en-US" dirty="0" smtClean="0"/>
              <a:t>。</a:t>
            </a:r>
            <a:endParaRPr lang="en-US" altLang="zh-CN" dirty="0" smtClean="0"/>
          </a:p>
          <a:p>
            <a:pPr>
              <a:lnSpc>
                <a:spcPct val="120000"/>
              </a:lnSpc>
            </a:pPr>
            <a:r>
              <a:rPr lang="zh-CN" altLang="en-US" dirty="0" smtClean="0"/>
              <a:t>要</a:t>
            </a:r>
            <a:r>
              <a:rPr lang="zh-CN" altLang="en-US" dirty="0"/>
              <a:t>部署和运行</a:t>
            </a:r>
            <a:r>
              <a:rPr lang="en-US" altLang="zh-CN" dirty="0"/>
              <a:t>JSP/Servlets</a:t>
            </a:r>
            <a:r>
              <a:rPr lang="zh-CN" altLang="en-US" dirty="0"/>
              <a:t>，需要一个带有</a:t>
            </a:r>
            <a:r>
              <a:rPr lang="en-US" altLang="zh-CN" dirty="0"/>
              <a:t>servlet</a:t>
            </a:r>
            <a:r>
              <a:rPr lang="zh-CN" altLang="en-US" dirty="0"/>
              <a:t>容器的兼容</a:t>
            </a:r>
            <a:r>
              <a:rPr lang="en-US" altLang="zh-CN" dirty="0"/>
              <a:t>web</a:t>
            </a:r>
            <a:r>
              <a:rPr lang="zh-CN" altLang="en-US" dirty="0"/>
              <a:t>服务器，如</a:t>
            </a:r>
            <a:r>
              <a:rPr lang="en-US" altLang="zh-CN" dirty="0"/>
              <a:t>Apache Tomcat</a:t>
            </a:r>
            <a:r>
              <a:rPr lang="zh-CN" altLang="en-US" dirty="0"/>
              <a:t>或</a:t>
            </a:r>
            <a:r>
              <a:rPr lang="en-US" altLang="zh-CN" dirty="0"/>
              <a:t>Jetty</a:t>
            </a:r>
            <a:r>
              <a:rPr lang="zh-CN" altLang="en-US" dirty="0" smtClean="0"/>
              <a:t>。</a:t>
            </a:r>
            <a:endParaRPr lang="en-US" altLang="zh-CN" dirty="0" smtClean="0"/>
          </a:p>
          <a:p>
            <a:pPr>
              <a:lnSpc>
                <a:spcPct val="120000"/>
              </a:lnSpc>
            </a:pPr>
            <a:r>
              <a:rPr lang="en-US" altLang="zh-CN" dirty="0" smtClean="0"/>
              <a:t>servlet</a:t>
            </a:r>
            <a:r>
              <a:rPr lang="zh-CN" altLang="en-US" dirty="0"/>
              <a:t>容器通常称为</a:t>
            </a:r>
            <a:r>
              <a:rPr lang="en-US" altLang="zh-CN" dirty="0"/>
              <a:t>web</a:t>
            </a:r>
            <a:r>
              <a:rPr lang="zh-CN" altLang="en-US" dirty="0"/>
              <a:t>容器。</a:t>
            </a:r>
            <a:r>
              <a:rPr lang="en-US" altLang="zh-CN" dirty="0"/>
              <a:t>web</a:t>
            </a:r>
            <a:r>
              <a:rPr lang="zh-CN" altLang="en-US" dirty="0"/>
              <a:t>容器负责管理</a:t>
            </a:r>
            <a:r>
              <a:rPr lang="en-US" altLang="zh-CN" dirty="0"/>
              <a:t>servlet</a:t>
            </a:r>
            <a:r>
              <a:rPr lang="zh-CN" altLang="en-US" dirty="0"/>
              <a:t>的生命周期，将</a:t>
            </a:r>
            <a:r>
              <a:rPr lang="en-US" altLang="zh-CN" dirty="0"/>
              <a:t>URL</a:t>
            </a:r>
            <a:r>
              <a:rPr lang="zh-CN" altLang="en-US" dirty="0"/>
              <a:t>映射到特定的</a:t>
            </a:r>
            <a:r>
              <a:rPr lang="en-US" altLang="zh-CN" dirty="0"/>
              <a:t>servlet</a:t>
            </a:r>
            <a:r>
              <a:rPr lang="zh-CN" altLang="en-US" dirty="0"/>
              <a:t>，并确保</a:t>
            </a:r>
            <a:r>
              <a:rPr lang="en-US" altLang="zh-CN" dirty="0"/>
              <a:t>URL</a:t>
            </a:r>
            <a:r>
              <a:rPr lang="zh-CN" altLang="en-US" dirty="0"/>
              <a:t>请求者具有正确的访问权限。</a:t>
            </a:r>
            <a:r>
              <a:rPr lang="en-US" altLang="zh-CN" dirty="0"/>
              <a:t>Servlet</a:t>
            </a:r>
            <a:r>
              <a:rPr lang="zh-CN" altLang="en-US" dirty="0"/>
              <a:t>是在服务器上执行的</a:t>
            </a:r>
            <a:r>
              <a:rPr lang="en-US" altLang="zh-CN" dirty="0"/>
              <a:t>java</a:t>
            </a:r>
            <a:r>
              <a:rPr lang="zh-CN" altLang="en-US" dirty="0"/>
              <a:t>类，用于生成动态网页</a:t>
            </a:r>
            <a:r>
              <a:rPr lang="zh-CN" altLang="en-US" dirty="0" smtClean="0"/>
              <a:t>。</a:t>
            </a:r>
            <a:endParaRPr lang="en-US" altLang="zh-CN" dirty="0" smtClean="0"/>
          </a:p>
          <a:p>
            <a:pPr>
              <a:lnSpc>
                <a:spcPct val="120000"/>
              </a:lnSpc>
            </a:pPr>
            <a:r>
              <a:rPr lang="zh-CN" altLang="en-US" dirty="0" smtClean="0"/>
              <a:t>以</a:t>
            </a:r>
            <a:r>
              <a:rPr lang="zh-CN" altLang="en-US" dirty="0"/>
              <a:t>使用</a:t>
            </a:r>
            <a:r>
              <a:rPr lang="en-US" altLang="zh-CN" dirty="0"/>
              <a:t>servlet</a:t>
            </a:r>
            <a:r>
              <a:rPr lang="zh-CN" altLang="en-US" dirty="0"/>
              <a:t>中的</a:t>
            </a:r>
            <a:r>
              <a:rPr lang="en-US" altLang="zh-CN" dirty="0"/>
              <a:t>print</a:t>
            </a:r>
            <a:r>
              <a:rPr lang="zh-CN" altLang="en-US" dirty="0"/>
              <a:t>语句将</a:t>
            </a:r>
            <a:r>
              <a:rPr lang="en-US" altLang="zh-CN" dirty="0"/>
              <a:t>html</a:t>
            </a:r>
            <a:r>
              <a:rPr lang="zh-CN" altLang="en-US" dirty="0"/>
              <a:t>标记和</a:t>
            </a:r>
            <a:r>
              <a:rPr lang="en-US" altLang="zh-CN" dirty="0"/>
              <a:t>html</a:t>
            </a:r>
            <a:r>
              <a:rPr lang="zh-CN" altLang="en-US" dirty="0"/>
              <a:t>数据打印到浏览器。</a:t>
            </a:r>
            <a:r>
              <a:rPr lang="en-US" altLang="zh-CN" dirty="0"/>
              <a:t>Java</a:t>
            </a:r>
            <a:r>
              <a:rPr lang="zh-CN" altLang="en-US" dirty="0"/>
              <a:t>服务器页面（</a:t>
            </a:r>
            <a:r>
              <a:rPr lang="en-US" altLang="zh-CN" dirty="0"/>
              <a:t>JSP</a:t>
            </a:r>
            <a:r>
              <a:rPr lang="zh-CN" altLang="en-US" dirty="0"/>
              <a:t>）是一种基于</a:t>
            </a:r>
            <a:r>
              <a:rPr lang="en-US" altLang="zh-CN" dirty="0"/>
              <a:t>Java</a:t>
            </a:r>
            <a:r>
              <a:rPr lang="zh-CN" altLang="en-US" dirty="0"/>
              <a:t>的服务器端技术，它帮助我们轻松地创建基于</a:t>
            </a:r>
            <a:r>
              <a:rPr lang="en-US" altLang="zh-CN" dirty="0"/>
              <a:t>HTML</a:t>
            </a:r>
            <a:r>
              <a:rPr lang="zh-CN" altLang="en-US" dirty="0"/>
              <a:t>、</a:t>
            </a:r>
            <a:r>
              <a:rPr lang="en-US" altLang="zh-CN" dirty="0"/>
              <a:t>XML</a:t>
            </a:r>
            <a:r>
              <a:rPr lang="zh-CN" altLang="en-US" dirty="0"/>
              <a:t>等的动态生成的网页。虽然</a:t>
            </a:r>
            <a:r>
              <a:rPr lang="en-US" altLang="zh-CN" dirty="0"/>
              <a:t>servlet</a:t>
            </a:r>
            <a:r>
              <a:rPr lang="zh-CN" altLang="en-US" dirty="0"/>
              <a:t>可以被看作是带有</a:t>
            </a:r>
            <a:r>
              <a:rPr lang="en-US" altLang="zh-CN" dirty="0"/>
              <a:t>html</a:t>
            </a:r>
            <a:r>
              <a:rPr lang="zh-CN" altLang="en-US" dirty="0"/>
              <a:t>的</a:t>
            </a:r>
            <a:r>
              <a:rPr lang="en-US" altLang="zh-CN" dirty="0"/>
              <a:t>java</a:t>
            </a:r>
            <a:r>
              <a:rPr lang="zh-CN" altLang="en-US" dirty="0"/>
              <a:t>类，但</a:t>
            </a:r>
            <a:r>
              <a:rPr lang="en-US" altLang="zh-CN" dirty="0"/>
              <a:t>JSP</a:t>
            </a:r>
            <a:r>
              <a:rPr lang="zh-CN" altLang="en-US" dirty="0"/>
              <a:t>可以被看作带有</a:t>
            </a:r>
            <a:r>
              <a:rPr lang="en-US" altLang="zh-CN" dirty="0"/>
              <a:t>java</a:t>
            </a:r>
            <a:r>
              <a:rPr lang="zh-CN" altLang="en-US" dirty="0"/>
              <a:t>的</a:t>
            </a:r>
            <a:r>
              <a:rPr lang="en-US" altLang="zh-CN" dirty="0"/>
              <a:t>html</a:t>
            </a:r>
            <a:r>
              <a:rPr lang="zh-CN" altLang="en-US" dirty="0"/>
              <a:t>页面。</a:t>
            </a:r>
            <a:r>
              <a:rPr lang="en-US" altLang="zh-CN" dirty="0"/>
              <a:t>JSP</a:t>
            </a:r>
            <a:r>
              <a:rPr lang="zh-CN" altLang="en-US" dirty="0"/>
              <a:t>在执行之前最终由服务器转换为</a:t>
            </a:r>
            <a:r>
              <a:rPr lang="en-US" altLang="zh-CN" dirty="0"/>
              <a:t>servlet</a:t>
            </a:r>
            <a:r>
              <a:rPr lang="zh-CN" altLang="en-US" dirty="0" smtClean="0"/>
              <a:t>。</a:t>
            </a:r>
            <a:endParaRPr lang="zh-CN" altLang="en-US" dirty="0"/>
          </a:p>
        </p:txBody>
      </p:sp>
    </p:spTree>
    <p:extLst>
      <p:ext uri="{BB962C8B-B14F-4D97-AF65-F5344CB8AC3E}">
        <p14:creationId xmlns:p14="http://schemas.microsoft.com/office/powerpoint/2010/main" val="158272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Server </a:t>
            </a:r>
            <a:r>
              <a:rPr lang="zh-CN" altLang="en-US" dirty="0" smtClean="0"/>
              <a:t>应用服务器</a:t>
            </a:r>
            <a:endParaRPr lang="zh-CN" altLang="en-US" dirty="0"/>
          </a:p>
        </p:txBody>
      </p:sp>
      <p:sp>
        <p:nvSpPr>
          <p:cNvPr id="3" name="内容占位符 2"/>
          <p:cNvSpPr>
            <a:spLocks noGrp="1"/>
          </p:cNvSpPr>
          <p:nvPr>
            <p:ph idx="1"/>
          </p:nvPr>
        </p:nvSpPr>
        <p:spPr/>
        <p:txBody>
          <a:bodyPr>
            <a:normAutofit/>
          </a:bodyPr>
          <a:lstStyle/>
          <a:p>
            <a:r>
              <a:rPr lang="en-US" altLang="zh-CN" dirty="0"/>
              <a:t>Tomcat</a:t>
            </a:r>
            <a:r>
              <a:rPr lang="zh-CN" altLang="en-US" dirty="0"/>
              <a:t>只提供</a:t>
            </a:r>
            <a:r>
              <a:rPr lang="en-US" altLang="zh-CN" dirty="0" err="1"/>
              <a:t>jsp</a:t>
            </a:r>
            <a:r>
              <a:rPr lang="en-US" altLang="zh-CN" dirty="0"/>
              <a:t>/Servlet</a:t>
            </a:r>
            <a:r>
              <a:rPr lang="zh-CN" altLang="en-US" dirty="0"/>
              <a:t>标准的实现，但是在</a:t>
            </a:r>
            <a:r>
              <a:rPr lang="en-US" altLang="zh-CN" dirty="0"/>
              <a:t>J2EE</a:t>
            </a:r>
            <a:r>
              <a:rPr lang="zh-CN" altLang="en-US" dirty="0"/>
              <a:t>中，还有其它标准，比如</a:t>
            </a:r>
            <a:r>
              <a:rPr lang="en-US" altLang="zh-CN" dirty="0"/>
              <a:t>EJB</a:t>
            </a:r>
            <a:r>
              <a:rPr lang="zh-CN" altLang="en-US" dirty="0"/>
              <a:t>（没人用了）等</a:t>
            </a:r>
            <a:r>
              <a:rPr lang="zh-CN" altLang="en-US" dirty="0" smtClean="0"/>
              <a:t>。</a:t>
            </a:r>
            <a:endParaRPr lang="en-US" altLang="zh-CN" dirty="0" smtClean="0"/>
          </a:p>
          <a:p>
            <a:r>
              <a:rPr lang="en-US" altLang="zh-CN" dirty="0" smtClean="0"/>
              <a:t>Application </a:t>
            </a:r>
            <a:r>
              <a:rPr lang="en-US" altLang="zh-CN" dirty="0"/>
              <a:t>Serve</a:t>
            </a:r>
            <a:r>
              <a:rPr lang="zh-CN" altLang="en-US" dirty="0"/>
              <a:t>的基本功能是给业务服务或应用，提供专用功能的业务数据（动态数据或信息</a:t>
            </a:r>
            <a:r>
              <a:rPr lang="en-US" altLang="zh-CN" dirty="0"/>
              <a:t>)</a:t>
            </a:r>
            <a:r>
              <a:rPr lang="zh-CN" altLang="en-US" dirty="0" smtClean="0"/>
              <a:t>。</a:t>
            </a:r>
            <a:endParaRPr lang="en-US" altLang="zh-CN" dirty="0" smtClean="0"/>
          </a:p>
          <a:p>
            <a:r>
              <a:rPr lang="zh-CN" altLang="en-US" dirty="0" smtClean="0"/>
              <a:t>常用</a:t>
            </a:r>
            <a:endParaRPr lang="en-US" altLang="zh-CN" dirty="0" smtClean="0"/>
          </a:p>
          <a:p>
            <a:pPr lvl="1"/>
            <a:r>
              <a:rPr lang="en-US" altLang="zh-CN" dirty="0" smtClean="0"/>
              <a:t>WebLogic</a:t>
            </a:r>
          </a:p>
          <a:p>
            <a:pPr lvl="1"/>
            <a:r>
              <a:rPr lang="en-US" altLang="zh-CN" dirty="0" smtClean="0"/>
              <a:t>WebSphere</a:t>
            </a:r>
            <a:endParaRPr lang="zh-CN" altLang="en-US" dirty="0"/>
          </a:p>
        </p:txBody>
      </p:sp>
    </p:spTree>
    <p:extLst>
      <p:ext uri="{BB962C8B-B14F-4D97-AF65-F5344CB8AC3E}">
        <p14:creationId xmlns:p14="http://schemas.microsoft.com/office/powerpoint/2010/main" val="230354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全貌</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12045" y="1674006"/>
            <a:ext cx="6519910" cy="3509988"/>
          </a:xfrm>
          <a:prstGeom prst="rect">
            <a:avLst/>
          </a:prstGeom>
        </p:spPr>
      </p:pic>
    </p:spTree>
    <p:extLst>
      <p:ext uri="{BB962C8B-B14F-4D97-AF65-F5344CB8AC3E}">
        <p14:creationId xmlns:p14="http://schemas.microsoft.com/office/powerpoint/2010/main" val="197023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是</a:t>
            </a:r>
            <a:r>
              <a:rPr lang="zh-CN" altLang="en-US" dirty="0"/>
              <a:t>一个客户端请求和响应的标准协议，这个协议详细规定了浏览器和万维网服务器之间互相通信的规则</a:t>
            </a:r>
            <a:r>
              <a:rPr lang="zh-CN" altLang="en-US" dirty="0" smtClean="0"/>
              <a:t>。</a:t>
            </a:r>
            <a:endParaRPr lang="en-US" altLang="zh-CN" dirty="0" smtClean="0"/>
          </a:p>
          <a:p>
            <a:r>
              <a:rPr lang="zh-CN" altLang="en-US" dirty="0" smtClean="0"/>
              <a:t>用户</a:t>
            </a:r>
            <a:r>
              <a:rPr lang="zh-CN" altLang="en-US" dirty="0"/>
              <a:t>输入地址和端口号之后就可以从服务器上取得所需要的网页信息</a:t>
            </a:r>
            <a:r>
              <a:rPr lang="zh-CN" altLang="en-US" dirty="0" smtClean="0"/>
              <a:t>。</a:t>
            </a:r>
            <a:endParaRPr lang="en-US" altLang="zh-CN" dirty="0" smtClean="0"/>
          </a:p>
          <a:p>
            <a:r>
              <a:rPr lang="zh-CN" altLang="en-US" dirty="0" smtClean="0"/>
              <a:t>通信</a:t>
            </a:r>
            <a:r>
              <a:rPr lang="zh-CN" altLang="en-US" dirty="0"/>
              <a:t>规则规定了客户端发送给服务器的内容格式，也规定了服务器发送给客户端的内容格式。客户端发送给服务器的格式叫</a:t>
            </a:r>
            <a:r>
              <a:rPr lang="en-US" altLang="zh-CN" dirty="0"/>
              <a:t>"</a:t>
            </a:r>
            <a:r>
              <a:rPr lang="zh-CN" altLang="en-US" dirty="0"/>
              <a:t>请求协议</a:t>
            </a:r>
            <a:r>
              <a:rPr lang="en-US" altLang="zh-CN" dirty="0" smtClean="0"/>
              <a:t>";</a:t>
            </a:r>
          </a:p>
          <a:p>
            <a:r>
              <a:rPr lang="zh-CN" altLang="en-US" dirty="0" smtClean="0"/>
              <a:t>服务器</a:t>
            </a:r>
            <a:r>
              <a:rPr lang="zh-CN" altLang="en-US" dirty="0"/>
              <a:t>发送给客户端的格式叫</a:t>
            </a:r>
            <a:r>
              <a:rPr lang="en-US" altLang="zh-CN" dirty="0"/>
              <a:t>"</a:t>
            </a:r>
            <a:r>
              <a:rPr lang="zh-CN" altLang="en-US" dirty="0"/>
              <a:t>响应协议</a:t>
            </a:r>
            <a:r>
              <a:rPr lang="en-US" altLang="zh-CN" dirty="0"/>
              <a:t>"</a:t>
            </a:r>
            <a:r>
              <a:rPr lang="zh-CN" altLang="en-US" dirty="0" smtClean="0"/>
              <a:t>。</a:t>
            </a:r>
            <a:endParaRPr lang="en-US" altLang="zh-CN" dirty="0" smtClean="0"/>
          </a:p>
          <a:p>
            <a:r>
              <a:rPr lang="zh-CN" altLang="en-US" dirty="0" smtClean="0"/>
              <a:t>浏览器中</a:t>
            </a:r>
            <a:r>
              <a:rPr lang="en-US" altLang="zh-CN" dirty="0" smtClean="0"/>
              <a:t>F12</a:t>
            </a:r>
            <a:r>
              <a:rPr lang="zh-CN" altLang="en-US" dirty="0" smtClean="0"/>
              <a:t>查看</a:t>
            </a:r>
            <a:endParaRPr lang="zh-CN" altLang="en-US" dirty="0"/>
          </a:p>
        </p:txBody>
      </p:sp>
    </p:spTree>
    <p:extLst>
      <p:ext uri="{BB962C8B-B14F-4D97-AF65-F5344CB8AC3E}">
        <p14:creationId xmlns:p14="http://schemas.microsoft.com/office/powerpoint/2010/main" val="242098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89810" y="866415"/>
            <a:ext cx="7788504" cy="5193489"/>
          </a:xfrm>
          <a:prstGeom prst="rect">
            <a:avLst/>
          </a:prstGeom>
        </p:spPr>
      </p:pic>
    </p:spTree>
    <p:extLst>
      <p:ext uri="{BB962C8B-B14F-4D97-AF65-F5344CB8AC3E}">
        <p14:creationId xmlns:p14="http://schemas.microsoft.com/office/powerpoint/2010/main" val="395279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协议特点</a:t>
            </a:r>
            <a:endParaRPr lang="zh-CN" altLang="en-US" dirty="0"/>
          </a:p>
        </p:txBody>
      </p:sp>
      <p:sp>
        <p:nvSpPr>
          <p:cNvPr id="3" name="内容占位符 2"/>
          <p:cNvSpPr>
            <a:spLocks noGrp="1"/>
          </p:cNvSpPr>
          <p:nvPr>
            <p:ph idx="1"/>
          </p:nvPr>
        </p:nvSpPr>
        <p:spPr>
          <a:xfrm>
            <a:off x="628650" y="1825624"/>
            <a:ext cx="7725276" cy="4815807"/>
          </a:xfrm>
        </p:spPr>
        <p:txBody>
          <a:bodyPr>
            <a:normAutofit fontScale="55000" lnSpcReduction="20000"/>
          </a:bodyPr>
          <a:lstStyle/>
          <a:p>
            <a:pPr>
              <a:lnSpc>
                <a:spcPct val="120000"/>
              </a:lnSpc>
            </a:pPr>
            <a:r>
              <a:rPr lang="zh-CN" altLang="en-US" dirty="0" smtClean="0"/>
              <a:t>支持</a:t>
            </a:r>
            <a:r>
              <a:rPr lang="zh-CN" altLang="en-US" dirty="0"/>
              <a:t>客户</a:t>
            </a:r>
            <a:r>
              <a:rPr lang="en-US" altLang="zh-CN" dirty="0"/>
              <a:t>/</a:t>
            </a:r>
            <a:r>
              <a:rPr lang="zh-CN" altLang="en-US" dirty="0"/>
              <a:t>服务器模式</a:t>
            </a:r>
            <a:r>
              <a:rPr lang="zh-CN" altLang="en-US" dirty="0" smtClean="0"/>
              <a:t>。</a:t>
            </a:r>
            <a:endParaRPr lang="en-US" altLang="zh-CN" dirty="0" smtClean="0"/>
          </a:p>
          <a:p>
            <a:pPr>
              <a:lnSpc>
                <a:spcPct val="120000"/>
              </a:lnSpc>
            </a:pPr>
            <a:r>
              <a:rPr lang="zh-CN" altLang="en-US" dirty="0" smtClean="0"/>
              <a:t>单</a:t>
            </a:r>
            <a:r>
              <a:rPr lang="zh-CN" altLang="en-US" dirty="0"/>
              <a:t>快速</a:t>
            </a:r>
            <a:r>
              <a:rPr lang="en-US" altLang="zh-CN" dirty="0"/>
              <a:t>:</a:t>
            </a:r>
            <a:r>
              <a:rPr lang="zh-CN" altLang="en-US" dirty="0"/>
              <a:t>客户向服务器请求服务时，只需传送请求方法和路径。请求方法常用的有</a:t>
            </a:r>
            <a:r>
              <a:rPr lang="en-US" altLang="zh-CN" dirty="0"/>
              <a:t>GET</a:t>
            </a:r>
            <a:r>
              <a:rPr lang="zh-CN" altLang="en-US" dirty="0"/>
              <a:t>、</a:t>
            </a:r>
            <a:r>
              <a:rPr lang="en-US" altLang="zh-CN" dirty="0"/>
              <a:t>POST</a:t>
            </a:r>
            <a:r>
              <a:rPr lang="zh-CN" altLang="en-US" dirty="0"/>
              <a:t>。每种方法规定了客户与服务器联系的类型不同。由于</a:t>
            </a:r>
            <a:r>
              <a:rPr lang="en-US" altLang="zh-CN" dirty="0"/>
              <a:t>HTTP</a:t>
            </a:r>
            <a:r>
              <a:rPr lang="zh-CN" altLang="en-US" dirty="0"/>
              <a:t>协议简单，使得</a:t>
            </a:r>
            <a:r>
              <a:rPr lang="en-US" altLang="zh-CN" dirty="0"/>
              <a:t>HTTP</a:t>
            </a:r>
            <a:r>
              <a:rPr lang="zh-CN" altLang="en-US" dirty="0"/>
              <a:t>服务器的程序规模小，因而通信速度很快</a:t>
            </a:r>
            <a:r>
              <a:rPr lang="zh-CN" altLang="en-US" dirty="0" smtClean="0"/>
              <a:t>。</a:t>
            </a:r>
            <a:endParaRPr lang="en-US" altLang="zh-CN" dirty="0" smtClean="0"/>
          </a:p>
          <a:p>
            <a:pPr>
              <a:lnSpc>
                <a:spcPct val="120000"/>
              </a:lnSpc>
            </a:pPr>
            <a:r>
              <a:rPr lang="zh-CN" altLang="en-US" dirty="0" smtClean="0"/>
              <a:t>灵活</a:t>
            </a:r>
            <a:r>
              <a:rPr lang="en-US" altLang="zh-CN" dirty="0"/>
              <a:t>:HTTP</a:t>
            </a:r>
            <a:r>
              <a:rPr lang="zh-CN" altLang="en-US" dirty="0"/>
              <a:t>允许传输任意类型的数据对象。传输的类型由</a:t>
            </a:r>
            <a:r>
              <a:rPr lang="en-US" altLang="zh-CN" dirty="0"/>
              <a:t>Content-Type</a:t>
            </a:r>
            <a:r>
              <a:rPr lang="zh-CN" altLang="en-US" dirty="0"/>
              <a:t>加以标记</a:t>
            </a:r>
            <a:r>
              <a:rPr lang="zh-CN" altLang="en-US" dirty="0" smtClean="0"/>
              <a:t>。</a:t>
            </a:r>
            <a:endParaRPr lang="en-US" altLang="zh-CN" dirty="0" smtClean="0"/>
          </a:p>
          <a:p>
            <a:pPr>
              <a:lnSpc>
                <a:spcPct val="120000"/>
              </a:lnSpc>
            </a:pPr>
            <a:r>
              <a:rPr lang="zh-CN" altLang="en-US" dirty="0" smtClean="0"/>
              <a:t>无</a:t>
            </a:r>
            <a:r>
              <a:rPr lang="zh-CN" altLang="en-US" dirty="0"/>
              <a:t>连接</a:t>
            </a:r>
            <a:r>
              <a:rPr lang="en-US" altLang="zh-CN" dirty="0"/>
              <a:t>:</a:t>
            </a:r>
            <a:r>
              <a:rPr lang="zh-CN" altLang="en-US" dirty="0"/>
              <a:t>无连接是表示每次连接只处理一个请求。服务器处理完客户的请求，并收到客户的应答后，即断开连接。采用这种方式可以节省传输时间</a:t>
            </a:r>
            <a:r>
              <a:rPr lang="zh-CN" altLang="en-US" dirty="0" smtClean="0"/>
              <a:t>。</a:t>
            </a:r>
            <a:endParaRPr lang="en-US" altLang="zh-CN" dirty="0" smtClean="0"/>
          </a:p>
          <a:p>
            <a:pPr>
              <a:lnSpc>
                <a:spcPct val="120000"/>
              </a:lnSpc>
            </a:pPr>
            <a:r>
              <a:rPr lang="en-US" altLang="zh-CN" dirty="0" smtClean="0"/>
              <a:t>HTTP1.1</a:t>
            </a:r>
            <a:r>
              <a:rPr lang="zh-CN" altLang="en-US" dirty="0" smtClean="0"/>
              <a:t>版本后支持可持续连接。通过这种连接</a:t>
            </a:r>
            <a:r>
              <a:rPr lang="en-US" altLang="zh-CN" dirty="0" smtClean="0"/>
              <a:t>,</a:t>
            </a:r>
            <a:r>
              <a:rPr lang="zh-CN" altLang="en-US" dirty="0" smtClean="0"/>
              <a:t>就有可能在建立一个</a:t>
            </a:r>
            <a:r>
              <a:rPr lang="en-US" altLang="zh-CN" dirty="0" smtClean="0"/>
              <a:t>TCP</a:t>
            </a:r>
            <a:r>
              <a:rPr lang="zh-CN" altLang="en-US" dirty="0" smtClean="0"/>
              <a:t>连接后</a:t>
            </a:r>
            <a:r>
              <a:rPr lang="en-US" altLang="zh-CN" dirty="0" smtClean="0"/>
              <a:t>,</a:t>
            </a:r>
            <a:r>
              <a:rPr lang="zh-CN" altLang="en-US" dirty="0" smtClean="0"/>
              <a:t>发送请求并得到回应，然后发送更多的请求并得到更多的回应</a:t>
            </a:r>
            <a:r>
              <a:rPr lang="en-US" altLang="zh-CN" dirty="0" smtClean="0"/>
              <a:t>.</a:t>
            </a:r>
            <a:r>
              <a:rPr lang="zh-CN" altLang="en-US" dirty="0" smtClean="0"/>
              <a:t>通过把建立和释放</a:t>
            </a:r>
            <a:r>
              <a:rPr lang="en-US" altLang="zh-CN" dirty="0" smtClean="0"/>
              <a:t>TCP</a:t>
            </a:r>
            <a:r>
              <a:rPr lang="zh-CN" altLang="en-US" dirty="0" smtClean="0"/>
              <a:t>连接的开销分摊到多个请求上，则对于每个请求而言，由于</a:t>
            </a:r>
            <a:r>
              <a:rPr lang="en-US" altLang="zh-CN" dirty="0" smtClean="0"/>
              <a:t>TCP</a:t>
            </a:r>
            <a:r>
              <a:rPr lang="zh-CN" altLang="en-US" dirty="0" smtClean="0"/>
              <a:t>而造成的相对开销被大大地降低了。而且，还可以发送流水线请求</a:t>
            </a:r>
            <a:r>
              <a:rPr lang="en-US" altLang="zh-CN" dirty="0" smtClean="0"/>
              <a:t>,</a:t>
            </a:r>
            <a:r>
              <a:rPr lang="zh-CN" altLang="en-US" dirty="0" smtClean="0"/>
              <a:t>也就是说在发送请求</a:t>
            </a:r>
            <a:r>
              <a:rPr lang="en-US" altLang="zh-CN" dirty="0" smtClean="0"/>
              <a:t>1</a:t>
            </a:r>
            <a:r>
              <a:rPr lang="zh-CN" altLang="en-US" dirty="0" smtClean="0"/>
              <a:t>之后的回应到来之前就可以发送请求⒉</a:t>
            </a:r>
            <a:r>
              <a:rPr lang="en-US" altLang="zh-CN" dirty="0" smtClean="0"/>
              <a:t>.</a:t>
            </a:r>
            <a:r>
              <a:rPr lang="zh-CN" altLang="en-US" dirty="0" smtClean="0"/>
              <a:t>也可以认为，一次连接发送多个请求，由客户机确认是否关闭连接，而服务器会认为这些请求分别来自不同的客户端。</a:t>
            </a:r>
            <a:endParaRPr lang="en-US" altLang="zh-CN" dirty="0" smtClean="0"/>
          </a:p>
          <a:p>
            <a:pPr>
              <a:lnSpc>
                <a:spcPct val="120000"/>
              </a:lnSpc>
            </a:pPr>
            <a:r>
              <a:rPr lang="zh-CN" altLang="en-US" dirty="0" smtClean="0"/>
              <a:t>无</a:t>
            </a:r>
            <a:r>
              <a:rPr lang="zh-CN" altLang="en-US" dirty="0"/>
              <a:t>状态</a:t>
            </a:r>
            <a:r>
              <a:rPr lang="en-US" altLang="zh-CN" dirty="0"/>
              <a:t>:HTTP</a:t>
            </a:r>
            <a:r>
              <a:rPr lang="zh-CN" altLang="en-US" dirty="0"/>
              <a:t>协议是无状态协议。无状态是指协议对于事务处理没有记忆能力。缺少状态意味着如果后续处理需要前面的信息，则它必须重传，这样可能导致每次连接传送的数据量增大。另一方面，在服务器不需要先前信息时它的应答就较快。</a:t>
            </a:r>
          </a:p>
        </p:txBody>
      </p:sp>
    </p:spTree>
    <p:extLst>
      <p:ext uri="{BB962C8B-B14F-4D97-AF65-F5344CB8AC3E}">
        <p14:creationId xmlns:p14="http://schemas.microsoft.com/office/powerpoint/2010/main" val="265154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28650" y="1644316"/>
            <a:ext cx="7886700" cy="4532647"/>
          </a:xfrm>
        </p:spPr>
        <p:txBody>
          <a:bodyPr>
            <a:normAutofit fontScale="70000" lnSpcReduction="20000"/>
          </a:bodyPr>
          <a:lstStyle/>
          <a:p>
            <a:pPr>
              <a:lnSpc>
                <a:spcPct val="120000"/>
              </a:lnSpc>
            </a:pPr>
            <a:r>
              <a:rPr lang="en-US" altLang="zh-CN" dirty="0"/>
              <a:t>HTTP(</a:t>
            </a:r>
            <a:r>
              <a:rPr lang="zh-CN" altLang="en-US" dirty="0"/>
              <a:t>超文本传输协议</a:t>
            </a:r>
            <a:r>
              <a:rPr lang="en-US" altLang="zh-CN" dirty="0"/>
              <a:t>)</a:t>
            </a:r>
            <a:r>
              <a:rPr lang="zh-CN" altLang="en-US" dirty="0"/>
              <a:t>是一个基于请求与响应模式的、应用层的协议，常基于</a:t>
            </a:r>
            <a:r>
              <a:rPr lang="en-US" altLang="zh-CN" dirty="0"/>
              <a:t>TCP</a:t>
            </a:r>
            <a:r>
              <a:rPr lang="zh-CN" altLang="en-US" dirty="0"/>
              <a:t>的连接方式，绝大多数的</a:t>
            </a:r>
            <a:r>
              <a:rPr lang="en-US" altLang="zh-CN" dirty="0"/>
              <a:t>Web</a:t>
            </a:r>
            <a:r>
              <a:rPr lang="zh-CN" altLang="en-US" dirty="0"/>
              <a:t>开发，都是构建在</a:t>
            </a:r>
            <a:r>
              <a:rPr lang="en-US" altLang="zh-CN" dirty="0"/>
              <a:t>HTTP</a:t>
            </a:r>
            <a:r>
              <a:rPr lang="zh-CN" altLang="en-US" dirty="0"/>
              <a:t>协议之上的 </a:t>
            </a:r>
            <a:r>
              <a:rPr lang="en-US" altLang="zh-CN" dirty="0"/>
              <a:t>Web</a:t>
            </a:r>
            <a:r>
              <a:rPr lang="zh-CN" altLang="en-US" dirty="0"/>
              <a:t>应用</a:t>
            </a:r>
            <a:r>
              <a:rPr lang="zh-CN" altLang="en-US" dirty="0" smtClean="0"/>
              <a:t>。</a:t>
            </a:r>
            <a:endParaRPr lang="en-US" altLang="zh-CN" dirty="0" smtClean="0"/>
          </a:p>
          <a:p>
            <a:pPr>
              <a:lnSpc>
                <a:spcPct val="120000"/>
              </a:lnSpc>
            </a:pPr>
            <a:r>
              <a:rPr lang="en-US" altLang="zh-CN" dirty="0" smtClean="0"/>
              <a:t>HTTP </a:t>
            </a:r>
            <a:r>
              <a:rPr lang="en-US" altLang="zh-CN" dirty="0"/>
              <a:t>URL(URL</a:t>
            </a:r>
            <a:r>
              <a:rPr lang="zh-CN" altLang="en-US" dirty="0"/>
              <a:t>是一种特殊类型的</a:t>
            </a:r>
            <a:r>
              <a:rPr lang="en-US" altLang="zh-CN" dirty="0"/>
              <a:t>URI</a:t>
            </a:r>
            <a:r>
              <a:rPr lang="zh-CN" altLang="en-US" dirty="0"/>
              <a:t>，包含了用于查找某个资源的足够的信息</a:t>
            </a:r>
            <a:r>
              <a:rPr lang="en-US" altLang="zh-CN" dirty="0"/>
              <a:t>)</a:t>
            </a:r>
            <a:r>
              <a:rPr lang="zh-CN" altLang="en-US" dirty="0"/>
              <a:t>的格式</a:t>
            </a:r>
            <a:r>
              <a:rPr lang="zh-CN" altLang="en-US" dirty="0" smtClean="0"/>
              <a:t>如下</a:t>
            </a:r>
            <a:endParaRPr lang="en-US" altLang="zh-CN" dirty="0" smtClean="0"/>
          </a:p>
          <a:p>
            <a:pPr>
              <a:lnSpc>
                <a:spcPct val="120000"/>
              </a:lnSpc>
            </a:pPr>
            <a:r>
              <a:rPr lang="en-US" altLang="zh-CN" dirty="0" smtClean="0"/>
              <a:t>http</a:t>
            </a:r>
            <a:r>
              <a:rPr lang="en-US" altLang="zh-CN" dirty="0"/>
              <a:t>:/ /host[: port]/[</a:t>
            </a:r>
            <a:r>
              <a:rPr lang="en-US" altLang="zh-CN" dirty="0" err="1"/>
              <a:t>abc_path</a:t>
            </a:r>
            <a:r>
              <a:rPr lang="en-US" altLang="zh-CN" dirty="0" smtClean="0"/>
              <a:t>]</a:t>
            </a:r>
          </a:p>
          <a:p>
            <a:pPr>
              <a:lnSpc>
                <a:spcPct val="120000"/>
              </a:lnSpc>
            </a:pPr>
            <a:r>
              <a:rPr lang="en-US" altLang="zh-CN" dirty="0" smtClean="0"/>
              <a:t>http</a:t>
            </a:r>
            <a:r>
              <a:rPr lang="en-US" altLang="zh-CN" dirty="0"/>
              <a:t>://IP(</a:t>
            </a:r>
            <a:r>
              <a:rPr lang="zh-CN" altLang="en-US" dirty="0"/>
              <a:t>主机名</a:t>
            </a:r>
            <a:r>
              <a:rPr lang="en-US" altLang="zh-CN" dirty="0"/>
              <a:t>/</a:t>
            </a:r>
            <a:r>
              <a:rPr lang="zh-CN" altLang="en-US" dirty="0"/>
              <a:t>域名</a:t>
            </a:r>
            <a:r>
              <a:rPr lang="en-US" altLang="zh-CN" dirty="0"/>
              <a:t>):</a:t>
            </a:r>
            <a:r>
              <a:rPr lang="zh-CN" altLang="en-US" dirty="0"/>
              <a:t>端口</a:t>
            </a:r>
            <a:r>
              <a:rPr lang="en-US" altLang="zh-CN" dirty="0"/>
              <a:t>/</a:t>
            </a:r>
            <a:r>
              <a:rPr lang="zh-CN" altLang="en-US" dirty="0"/>
              <a:t>访问的资源</a:t>
            </a:r>
            <a:r>
              <a:rPr lang="zh-CN" altLang="en-US" dirty="0" smtClean="0"/>
              <a:t>路径</a:t>
            </a:r>
            <a:endParaRPr lang="en-US" altLang="zh-CN" dirty="0" smtClean="0"/>
          </a:p>
          <a:p>
            <a:pPr lvl="1">
              <a:lnSpc>
                <a:spcPct val="120000"/>
              </a:lnSpc>
            </a:pPr>
            <a:r>
              <a:rPr lang="en-US" altLang="zh-CN" dirty="0" smtClean="0"/>
              <a:t> </a:t>
            </a:r>
            <a:r>
              <a:rPr lang="en-US" altLang="zh-CN" dirty="0"/>
              <a:t>http</a:t>
            </a:r>
            <a:r>
              <a:rPr lang="zh-CN" altLang="en-US" dirty="0"/>
              <a:t>表示要通过</a:t>
            </a:r>
            <a:r>
              <a:rPr lang="en-US" altLang="zh-CN" dirty="0"/>
              <a:t>HTTP</a:t>
            </a:r>
            <a:r>
              <a:rPr lang="zh-CN" altLang="en-US" dirty="0"/>
              <a:t>协议来定位网络资源</a:t>
            </a:r>
            <a:r>
              <a:rPr lang="en-US" altLang="zh-CN" dirty="0" smtClean="0"/>
              <a:t>;</a:t>
            </a:r>
          </a:p>
          <a:p>
            <a:pPr lvl="1">
              <a:lnSpc>
                <a:spcPct val="120000"/>
              </a:lnSpc>
            </a:pPr>
            <a:r>
              <a:rPr lang="en-US" altLang="zh-CN" dirty="0" smtClean="0"/>
              <a:t> host</a:t>
            </a:r>
            <a:r>
              <a:rPr lang="zh-CN" altLang="en-US" dirty="0"/>
              <a:t>表示合法的</a:t>
            </a:r>
            <a:r>
              <a:rPr lang="en-US" altLang="zh-CN" dirty="0"/>
              <a:t>Internet</a:t>
            </a:r>
            <a:r>
              <a:rPr lang="zh-CN" altLang="en-US" dirty="0"/>
              <a:t>主机域名或者</a:t>
            </a:r>
            <a:r>
              <a:rPr lang="en-US" altLang="zh-CN" dirty="0"/>
              <a:t>IP</a:t>
            </a:r>
            <a:r>
              <a:rPr lang="zh-CN" altLang="en-US" dirty="0"/>
              <a:t>地址</a:t>
            </a:r>
            <a:r>
              <a:rPr lang="en-US" altLang="zh-CN" dirty="0" smtClean="0"/>
              <a:t>;</a:t>
            </a:r>
          </a:p>
          <a:p>
            <a:pPr lvl="1">
              <a:lnSpc>
                <a:spcPct val="120000"/>
              </a:lnSpc>
            </a:pPr>
            <a:r>
              <a:rPr lang="en-US" altLang="zh-CN" dirty="0" smtClean="0"/>
              <a:t> </a:t>
            </a:r>
            <a:r>
              <a:rPr lang="en-US" altLang="zh-CN" dirty="0"/>
              <a:t>port</a:t>
            </a:r>
            <a:r>
              <a:rPr lang="zh-CN" altLang="en-US" dirty="0"/>
              <a:t>指定一个端口号，为空则使用缺省端口</a:t>
            </a:r>
            <a:r>
              <a:rPr lang="en-US" altLang="zh-CN" dirty="0"/>
              <a:t>80</a:t>
            </a:r>
            <a:r>
              <a:rPr lang="en-US" altLang="zh-CN" dirty="0" smtClean="0"/>
              <a:t>;</a:t>
            </a:r>
          </a:p>
          <a:p>
            <a:pPr lvl="1">
              <a:lnSpc>
                <a:spcPct val="120000"/>
              </a:lnSpc>
            </a:pPr>
            <a:r>
              <a:rPr lang="en-US" altLang="zh-CN" dirty="0" smtClean="0"/>
              <a:t> </a:t>
            </a:r>
            <a:r>
              <a:rPr lang="en-US" altLang="zh-CN" dirty="0" err="1"/>
              <a:t>abs_path</a:t>
            </a:r>
            <a:r>
              <a:rPr lang="en-US" altLang="zh-CN" dirty="0"/>
              <a:t> </a:t>
            </a:r>
            <a:r>
              <a:rPr lang="zh-CN" altLang="en-US" dirty="0"/>
              <a:t>指定请求资源的</a:t>
            </a:r>
            <a:r>
              <a:rPr lang="en-US" altLang="zh-CN" dirty="0"/>
              <a:t>URI;</a:t>
            </a:r>
            <a:r>
              <a:rPr lang="zh-CN" altLang="en-US" dirty="0"/>
              <a:t>如果</a:t>
            </a:r>
            <a:r>
              <a:rPr lang="en-US" altLang="zh-CN" dirty="0"/>
              <a:t>URL</a:t>
            </a:r>
            <a:r>
              <a:rPr lang="zh-CN" altLang="en-US" dirty="0"/>
              <a:t>中没有给出</a:t>
            </a:r>
            <a:r>
              <a:rPr lang="en-US" altLang="zh-CN" dirty="0" err="1"/>
              <a:t>abs_path</a:t>
            </a:r>
            <a:r>
              <a:rPr lang="zh-CN" altLang="en-US" dirty="0"/>
              <a:t>，那么当它作为请求</a:t>
            </a:r>
            <a:r>
              <a:rPr lang="en-US" altLang="zh-CN" dirty="0"/>
              <a:t>URI</a:t>
            </a:r>
            <a:r>
              <a:rPr lang="zh-CN" altLang="en-US" dirty="0"/>
              <a:t>时，必须以</a:t>
            </a:r>
            <a:r>
              <a:rPr lang="en-US" altLang="zh-CN" dirty="0"/>
              <a:t>"""</a:t>
            </a:r>
            <a:r>
              <a:rPr lang="zh-CN" altLang="en-US" dirty="0"/>
              <a:t>的形式给出，通常这个工作浏览器自动帮我们完成。</a:t>
            </a:r>
          </a:p>
        </p:txBody>
      </p:sp>
      <p:pic>
        <p:nvPicPr>
          <p:cNvPr id="4" name="图片 3"/>
          <p:cNvPicPr>
            <a:picLocks noChangeAspect="1"/>
          </p:cNvPicPr>
          <p:nvPr/>
        </p:nvPicPr>
        <p:blipFill>
          <a:blip r:embed="rId2"/>
          <a:stretch>
            <a:fillRect/>
          </a:stretch>
        </p:blipFill>
        <p:spPr>
          <a:xfrm>
            <a:off x="791062" y="243297"/>
            <a:ext cx="4225327" cy="1364924"/>
          </a:xfrm>
          <a:prstGeom prst="rect">
            <a:avLst/>
          </a:prstGeom>
        </p:spPr>
      </p:pic>
    </p:spTree>
    <p:extLst>
      <p:ext uri="{BB962C8B-B14F-4D97-AF65-F5344CB8AC3E}">
        <p14:creationId xmlns:p14="http://schemas.microsoft.com/office/powerpoint/2010/main" val="189976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交互过程</a:t>
            </a:r>
            <a:endParaRPr lang="zh-CN" altLang="en-US" dirty="0"/>
          </a:p>
        </p:txBody>
      </p:sp>
      <p:sp>
        <p:nvSpPr>
          <p:cNvPr id="3" name="内容占位符 2"/>
          <p:cNvSpPr>
            <a:spLocks noGrp="1"/>
          </p:cNvSpPr>
          <p:nvPr>
            <p:ph idx="1"/>
          </p:nvPr>
        </p:nvSpPr>
        <p:spPr>
          <a:xfrm>
            <a:off x="760997" y="4026568"/>
            <a:ext cx="7886700" cy="1802294"/>
          </a:xfrm>
        </p:spPr>
        <p:txBody>
          <a:bodyPr>
            <a:normAutofit fontScale="77500" lnSpcReduction="20000"/>
          </a:bodyPr>
          <a:lstStyle/>
          <a:p>
            <a:r>
              <a:rPr lang="zh-CN" altLang="en-US" b="1" dirty="0"/>
              <a:t>浏览器</a:t>
            </a:r>
            <a:r>
              <a:rPr lang="en-US" altLang="zh-CN" b="1" dirty="0"/>
              <a:t>/</a:t>
            </a:r>
            <a:r>
              <a:rPr lang="zh-CN" altLang="en-US" b="1" dirty="0"/>
              <a:t>服务器</a:t>
            </a:r>
            <a:r>
              <a:rPr lang="en-US" altLang="zh-CN" b="1" dirty="0"/>
              <a:t>(Browser/Server</a:t>
            </a:r>
            <a:r>
              <a:rPr lang="zh-CN" altLang="en-US" b="1" dirty="0"/>
              <a:t>，</a:t>
            </a:r>
            <a:r>
              <a:rPr lang="en-US" altLang="zh-CN" b="1" dirty="0"/>
              <a:t>B/S)</a:t>
            </a:r>
            <a:r>
              <a:rPr lang="zh-CN" altLang="en-US" b="1" dirty="0"/>
              <a:t>体系结构 </a:t>
            </a:r>
            <a:endParaRPr lang="zh-CN" altLang="en-US" dirty="0" smtClean="0"/>
          </a:p>
          <a:p>
            <a:pPr lvl="1"/>
            <a:r>
              <a:rPr lang="en-US" altLang="zh-CN" dirty="0"/>
              <a:t>– </a:t>
            </a:r>
            <a:r>
              <a:rPr lang="zh-CN" altLang="en-US" b="1" dirty="0" smtClean="0"/>
              <a:t>客户端</a:t>
            </a:r>
            <a:r>
              <a:rPr lang="zh-CN" altLang="en-US" b="1" dirty="0"/>
              <a:t>浏览器 </a:t>
            </a:r>
            <a:endParaRPr lang="zh-CN" altLang="en-US" dirty="0" smtClean="0"/>
          </a:p>
          <a:p>
            <a:pPr lvl="1"/>
            <a:r>
              <a:rPr lang="en-US" altLang="zh-CN" dirty="0"/>
              <a:t>– </a:t>
            </a:r>
            <a:r>
              <a:rPr lang="en-US" altLang="zh-CN" b="1" dirty="0" smtClean="0"/>
              <a:t>Web</a:t>
            </a:r>
            <a:r>
              <a:rPr lang="zh-CN" altLang="en-US" b="1" dirty="0"/>
              <a:t>服务器 </a:t>
            </a:r>
            <a:endParaRPr lang="zh-CN" altLang="en-US" dirty="0" smtClean="0"/>
          </a:p>
          <a:p>
            <a:pPr lvl="1"/>
            <a:r>
              <a:rPr lang="en-US" altLang="zh-CN" dirty="0"/>
              <a:t>– </a:t>
            </a:r>
            <a:r>
              <a:rPr lang="zh-CN" altLang="en-US" b="1" dirty="0"/>
              <a:t>数据库服务器 </a:t>
            </a:r>
            <a:endParaRPr lang="zh-CN" altLang="en-US" dirty="0" smtClean="0"/>
          </a:p>
          <a:p>
            <a:r>
              <a:rPr lang="en-US" altLang="zh-CN" b="1" dirty="0" smtClean="0"/>
              <a:t>HTTP </a:t>
            </a:r>
            <a:r>
              <a:rPr lang="en-US" altLang="zh-CN" b="1" dirty="0"/>
              <a:t>(</a:t>
            </a:r>
            <a:r>
              <a:rPr lang="en-US" altLang="zh-CN" b="1" dirty="0" err="1"/>
              <a:t>HyperText</a:t>
            </a:r>
            <a:r>
              <a:rPr lang="en-US" altLang="zh-CN" b="1" dirty="0"/>
              <a:t> Transfer Protocol)</a:t>
            </a:r>
            <a:r>
              <a:rPr lang="zh-CN" altLang="en-US" b="1" dirty="0"/>
              <a:t>协议实现 </a:t>
            </a:r>
            <a:endParaRPr lang="zh-CN" altLang="en-US" dirty="0" smtClean="0"/>
          </a:p>
          <a:p>
            <a:pPr lvl="1"/>
            <a:r>
              <a:rPr lang="zh-CN" altLang="en-US" b="1" dirty="0"/>
              <a:t>浏览器和</a:t>
            </a:r>
            <a:r>
              <a:rPr lang="en-US" altLang="zh-CN" b="1" dirty="0"/>
              <a:t>Web</a:t>
            </a:r>
            <a:r>
              <a:rPr lang="zh-CN" altLang="en-US" b="1" dirty="0"/>
              <a:t>服务器的信息交换</a:t>
            </a:r>
            <a:endParaRPr lang="zh-CN" altLang="en-US" dirty="0"/>
          </a:p>
        </p:txBody>
      </p:sp>
      <p:pic>
        <p:nvPicPr>
          <p:cNvPr id="4" name="图片 3"/>
          <p:cNvPicPr>
            <a:picLocks noChangeAspect="1"/>
          </p:cNvPicPr>
          <p:nvPr/>
        </p:nvPicPr>
        <p:blipFill>
          <a:blip r:embed="rId2"/>
          <a:stretch>
            <a:fillRect/>
          </a:stretch>
        </p:blipFill>
        <p:spPr>
          <a:xfrm>
            <a:off x="930606" y="1629522"/>
            <a:ext cx="6893769" cy="1457336"/>
          </a:xfrm>
          <a:prstGeom prst="rect">
            <a:avLst/>
          </a:prstGeom>
        </p:spPr>
      </p:pic>
    </p:spTree>
    <p:extLst>
      <p:ext uri="{BB962C8B-B14F-4D97-AF65-F5344CB8AC3E}">
        <p14:creationId xmlns:p14="http://schemas.microsoft.com/office/powerpoint/2010/main" val="194938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74017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9460"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什么是</a:t>
            </a:r>
            <a:r>
              <a:rPr lang="en-US" altLang="zh-CN" sz="2700" dirty="0">
                <a:solidFill>
                  <a:srgbClr val="FF6600"/>
                </a:solidFill>
                <a:latin typeface="Arial" charset="0"/>
                <a:ea typeface="隶书" pitchFamily="49" charset="-122"/>
              </a:rPr>
              <a:t>JSP</a:t>
            </a:r>
            <a:endParaRPr lang="zh-CN" altLang="en-US" sz="2700" dirty="0">
              <a:solidFill>
                <a:srgbClr val="FF6600"/>
              </a:solidFill>
              <a:latin typeface="Arial" charset="0"/>
              <a:ea typeface="隶书" pitchFamily="49" charset="-122"/>
            </a:endParaRPr>
          </a:p>
        </p:txBody>
      </p:sp>
      <p:sp>
        <p:nvSpPr>
          <p:cNvPr id="19461" name="Rectangle 2"/>
          <p:cNvSpPr>
            <a:spLocks noChangeArrowheads="1"/>
          </p:cNvSpPr>
          <p:nvPr/>
        </p:nvSpPr>
        <p:spPr bwMode="auto">
          <a:xfrm>
            <a:off x="2000250" y="2086505"/>
            <a:ext cx="138564" cy="284693"/>
          </a:xfrm>
          <a:prstGeom prst="rect">
            <a:avLst/>
          </a:prstGeom>
          <a:noFill/>
          <a:ln w="9525">
            <a:noFill/>
            <a:miter lim="800000"/>
            <a:headEnd/>
            <a:tailEnd/>
          </a:ln>
          <a:effectLst/>
        </p:spPr>
        <p:txBody>
          <a:bodyPr wrap="none" lIns="68580" tIns="34290" rIns="68580" bIns="34290" anchor="ctr">
            <a:spAutoFit/>
          </a:bodyPr>
          <a:lstStyle/>
          <a:p>
            <a:pPr eaLnBrk="0" hangingPunct="0">
              <a:spcBef>
                <a:spcPct val="0"/>
              </a:spcBef>
              <a:buFontTx/>
              <a:buNone/>
            </a:pPr>
            <a:endParaRPr lang="zh-CN" altLang="en-US" sz="1400" dirty="0">
              <a:latin typeface="Arial" charset="0"/>
            </a:endParaRPr>
          </a:p>
        </p:txBody>
      </p:sp>
      <p:sp>
        <p:nvSpPr>
          <p:cNvPr id="2" name="矩形 1"/>
          <p:cNvSpPr/>
          <p:nvPr/>
        </p:nvSpPr>
        <p:spPr>
          <a:xfrm>
            <a:off x="714348" y="2428869"/>
            <a:ext cx="3066826" cy="3139321"/>
          </a:xfrm>
          <a:prstGeom prst="rect">
            <a:avLst/>
          </a:prstGeom>
        </p:spPr>
        <p:txBody>
          <a:bodyPr wrap="square">
            <a:spAutoFit/>
          </a:bodyPr>
          <a:lstStyle/>
          <a:p>
            <a:pPr indent="269875" algn="just">
              <a:spcBef>
                <a:spcPts val="120"/>
              </a:spcBef>
              <a:spcAft>
                <a:spcPts val="120"/>
              </a:spcAft>
            </a:pPr>
            <a:r>
              <a:rPr lang="en-US" dirty="0"/>
              <a:t>JSP</a:t>
            </a:r>
            <a:r>
              <a:rPr lang="zh-CN" altLang="en-US" dirty="0"/>
              <a:t>（</a:t>
            </a:r>
            <a:r>
              <a:rPr lang="en-US" dirty="0"/>
              <a:t>Java Server Pages</a:t>
            </a:r>
            <a:r>
              <a:rPr lang="zh-CN" altLang="en-US" dirty="0"/>
              <a:t>）是由</a:t>
            </a:r>
            <a:r>
              <a:rPr lang="en-US" dirty="0"/>
              <a:t>Sun</a:t>
            </a:r>
            <a:r>
              <a:rPr lang="zh-CN" altLang="en-US" dirty="0"/>
              <a:t>公司倡导、许多公司参与而建立的动态网页技术标准。它在</a:t>
            </a:r>
            <a:r>
              <a:rPr lang="en-US" dirty="0"/>
              <a:t>HTML</a:t>
            </a:r>
            <a:r>
              <a:rPr lang="zh-CN" altLang="en-US" dirty="0"/>
              <a:t>代码中嵌入</a:t>
            </a:r>
            <a:r>
              <a:rPr lang="en-US" dirty="0"/>
              <a:t>Java</a:t>
            </a:r>
            <a:r>
              <a:rPr lang="zh-CN" altLang="en-US" dirty="0"/>
              <a:t>代码片段（</a:t>
            </a:r>
            <a:r>
              <a:rPr lang="en-US" dirty="0" err="1"/>
              <a:t>Scriptlet</a:t>
            </a:r>
            <a:r>
              <a:rPr lang="zh-CN" altLang="en-US" dirty="0"/>
              <a:t>）和</a:t>
            </a:r>
            <a:r>
              <a:rPr lang="en-US" dirty="0"/>
              <a:t>JSP</a:t>
            </a:r>
            <a:r>
              <a:rPr lang="zh-CN" altLang="en-US" dirty="0"/>
              <a:t>标签，构成了</a:t>
            </a:r>
            <a:r>
              <a:rPr lang="en-US" dirty="0"/>
              <a:t>JSP</a:t>
            </a:r>
            <a:r>
              <a:rPr lang="zh-CN" altLang="en-US" dirty="0"/>
              <a:t>网页。在接收到用户请求时，服务器会处理</a:t>
            </a:r>
            <a:r>
              <a:rPr lang="en-US" dirty="0"/>
              <a:t>Java</a:t>
            </a:r>
            <a:r>
              <a:rPr lang="zh-CN" altLang="en-US" dirty="0"/>
              <a:t>代码片段，然后生成处理结果的</a:t>
            </a:r>
            <a:r>
              <a:rPr lang="en-US" dirty="0"/>
              <a:t>HTML</a:t>
            </a:r>
            <a:r>
              <a:rPr lang="zh-CN" altLang="en-US" dirty="0"/>
              <a:t>页面返回给客户端，客户端的浏览器将呈现最终页面效果。</a:t>
            </a:r>
            <a:endParaRPr lang="zh-CN" altLang="zh-CN" kern="1000" dirty="0">
              <a:latin typeface="Courier New" panose="02070309020205020404" pitchFamily="49" charset="0"/>
              <a:ea typeface="方正书宋简体" panose="03000509000000000000" pitchFamily="65" charset="-122"/>
            </a:endParaRPr>
          </a:p>
        </p:txBody>
      </p:sp>
      <p:pic>
        <p:nvPicPr>
          <p:cNvPr id="59395" name="Picture 3"/>
          <p:cNvPicPr preferRelativeResize="0">
            <a:picLocks noChangeArrowheads="1"/>
          </p:cNvPicPr>
          <p:nvPr/>
        </p:nvPicPr>
        <p:blipFill>
          <a:blip r:embed="rId3" cstate="print">
            <a:grayscl/>
          </a:blip>
          <a:srcRect t="2151"/>
          <a:stretch>
            <a:fillRect/>
          </a:stretch>
        </p:blipFill>
        <p:spPr bwMode="auto">
          <a:xfrm>
            <a:off x="4786314" y="3000372"/>
            <a:ext cx="3500462" cy="1357322"/>
          </a:xfrm>
          <a:prstGeom prst="rect">
            <a:avLst/>
          </a:prstGeom>
          <a:noFill/>
          <a:ln w="9525">
            <a:noFill/>
            <a:miter lim="800000"/>
            <a:headEnd/>
            <a:tailEnd/>
          </a:ln>
        </p:spPr>
      </p:pic>
    </p:spTree>
    <p:extLst>
      <p:ext uri="{BB962C8B-B14F-4D97-AF65-F5344CB8AC3E}">
        <p14:creationId xmlns:p14="http://schemas.microsoft.com/office/powerpoint/2010/main" val="2321281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9460"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JSP</a:t>
            </a:r>
            <a:r>
              <a:rPr lang="zh-CN" altLang="en-US" sz="2700" dirty="0">
                <a:solidFill>
                  <a:srgbClr val="FF6600"/>
                </a:solidFill>
                <a:latin typeface="Arial" charset="0"/>
                <a:ea typeface="隶书" pitchFamily="49" charset="-122"/>
              </a:rPr>
              <a:t>技术特征</a:t>
            </a:r>
            <a:endParaRPr lang="zh-CN" altLang="en-US" sz="2700" dirty="0">
              <a:solidFill>
                <a:srgbClr val="FF6600"/>
              </a:solidFill>
              <a:latin typeface="Arial" charset="0"/>
              <a:ea typeface="隶书" pitchFamily="49" charset="-122"/>
            </a:endParaRPr>
          </a:p>
        </p:txBody>
      </p:sp>
      <p:sp>
        <p:nvSpPr>
          <p:cNvPr id="19461" name="Rectangle 2"/>
          <p:cNvSpPr>
            <a:spLocks noChangeArrowheads="1"/>
          </p:cNvSpPr>
          <p:nvPr/>
        </p:nvSpPr>
        <p:spPr bwMode="auto">
          <a:xfrm>
            <a:off x="2000250" y="2086505"/>
            <a:ext cx="138564" cy="284693"/>
          </a:xfrm>
          <a:prstGeom prst="rect">
            <a:avLst/>
          </a:prstGeom>
          <a:noFill/>
          <a:ln w="9525">
            <a:noFill/>
            <a:miter lim="800000"/>
            <a:headEnd/>
            <a:tailEnd/>
          </a:ln>
          <a:effectLst/>
        </p:spPr>
        <p:txBody>
          <a:bodyPr wrap="none" lIns="68580" tIns="34290" rIns="68580" bIns="34290" anchor="ctr">
            <a:spAutoFit/>
          </a:bodyPr>
          <a:lstStyle/>
          <a:p>
            <a:pPr eaLnBrk="0" hangingPunct="0">
              <a:spcBef>
                <a:spcPct val="0"/>
              </a:spcBef>
              <a:buFontTx/>
              <a:buNone/>
            </a:pPr>
            <a:endParaRPr lang="zh-CN" altLang="en-US" sz="1400" dirty="0">
              <a:latin typeface="Arial" charset="0"/>
            </a:endParaRPr>
          </a:p>
        </p:txBody>
      </p:sp>
      <p:graphicFrame>
        <p:nvGraphicFramePr>
          <p:cNvPr id="8" name="图示 7"/>
          <p:cNvGraphicFramePr/>
          <p:nvPr/>
        </p:nvGraphicFramePr>
        <p:xfrm>
          <a:off x="1500166" y="2214554"/>
          <a:ext cx="5500726" cy="3206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6851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9460"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JSP</a:t>
            </a:r>
            <a:r>
              <a:rPr lang="zh-CN" altLang="en-US" sz="2700" dirty="0">
                <a:solidFill>
                  <a:srgbClr val="FF6600"/>
                </a:solidFill>
                <a:latin typeface="Arial" charset="0"/>
                <a:ea typeface="隶书" pitchFamily="49" charset="-122"/>
              </a:rPr>
              <a:t>的基本构成</a:t>
            </a:r>
            <a:endParaRPr lang="zh-CN" altLang="en-US" sz="2700" dirty="0">
              <a:solidFill>
                <a:srgbClr val="FF6600"/>
              </a:solidFill>
              <a:latin typeface="Arial" charset="0"/>
              <a:ea typeface="隶书" pitchFamily="49" charset="-122"/>
            </a:endParaRPr>
          </a:p>
        </p:txBody>
      </p:sp>
      <p:sp>
        <p:nvSpPr>
          <p:cNvPr id="19461" name="Rectangle 2"/>
          <p:cNvSpPr>
            <a:spLocks noChangeArrowheads="1"/>
          </p:cNvSpPr>
          <p:nvPr/>
        </p:nvSpPr>
        <p:spPr bwMode="auto">
          <a:xfrm>
            <a:off x="2000250" y="2086505"/>
            <a:ext cx="138564" cy="284693"/>
          </a:xfrm>
          <a:prstGeom prst="rect">
            <a:avLst/>
          </a:prstGeom>
          <a:noFill/>
          <a:ln w="9525">
            <a:noFill/>
            <a:miter lim="800000"/>
            <a:headEnd/>
            <a:tailEnd/>
          </a:ln>
          <a:effectLst/>
        </p:spPr>
        <p:txBody>
          <a:bodyPr wrap="none" lIns="68580" tIns="34290" rIns="68580" bIns="34290" anchor="ctr">
            <a:spAutoFit/>
          </a:bodyPr>
          <a:lstStyle/>
          <a:p>
            <a:pPr eaLnBrk="0" hangingPunct="0">
              <a:spcBef>
                <a:spcPct val="0"/>
              </a:spcBef>
              <a:buFontTx/>
              <a:buNone/>
            </a:pPr>
            <a:endParaRPr lang="zh-CN" altLang="en-US" sz="1400" dirty="0">
              <a:latin typeface="Arial" charset="0"/>
            </a:endParaRPr>
          </a:p>
        </p:txBody>
      </p:sp>
      <p:pic>
        <p:nvPicPr>
          <p:cNvPr id="60418" name="Picture 2"/>
          <p:cNvPicPr>
            <a:picLocks noChangeAspect="1" noChangeArrowheads="1"/>
          </p:cNvPicPr>
          <p:nvPr/>
        </p:nvPicPr>
        <p:blipFill>
          <a:blip r:embed="rId3" cstate="print">
            <a:grayscl/>
          </a:blip>
          <a:srcRect/>
          <a:stretch>
            <a:fillRect/>
          </a:stretch>
        </p:blipFill>
        <p:spPr bwMode="auto">
          <a:xfrm>
            <a:off x="1142977" y="2285992"/>
            <a:ext cx="6618319" cy="3357586"/>
          </a:xfrm>
          <a:prstGeom prst="rect">
            <a:avLst/>
          </a:prstGeom>
          <a:noFill/>
          <a:ln w="9525">
            <a:noFill/>
            <a:miter lim="800000"/>
            <a:headEnd/>
            <a:tailEnd/>
          </a:ln>
        </p:spPr>
      </p:pic>
      <p:sp>
        <p:nvSpPr>
          <p:cNvPr id="7" name="线形标注 1 6"/>
          <p:cNvSpPr/>
          <p:nvPr/>
        </p:nvSpPr>
        <p:spPr>
          <a:xfrm>
            <a:off x="4286248" y="1714488"/>
            <a:ext cx="1285884" cy="357190"/>
          </a:xfrm>
          <a:prstGeom prst="borderCallout1">
            <a:avLst>
              <a:gd name="adj1" fmla="val 18750"/>
              <a:gd name="adj2" fmla="val -8333"/>
              <a:gd name="adj3" fmla="val 171759"/>
              <a:gd name="adj4" fmla="val -55452"/>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指令标签</a:t>
            </a:r>
          </a:p>
        </p:txBody>
      </p:sp>
      <p:sp>
        <p:nvSpPr>
          <p:cNvPr id="9" name="线形标注 1 8"/>
          <p:cNvSpPr/>
          <p:nvPr/>
        </p:nvSpPr>
        <p:spPr>
          <a:xfrm>
            <a:off x="4357686" y="3214686"/>
            <a:ext cx="1285884" cy="357190"/>
          </a:xfrm>
          <a:prstGeom prst="borderCallout1">
            <a:avLst>
              <a:gd name="adj1" fmla="val 18750"/>
              <a:gd name="adj2" fmla="val -8333"/>
              <a:gd name="adj3" fmla="val 117241"/>
              <a:gd name="adj4" fmla="val -45576"/>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注释</a:t>
            </a:r>
          </a:p>
        </p:txBody>
      </p:sp>
      <p:sp>
        <p:nvSpPr>
          <p:cNvPr id="10" name="线形标注 1 9"/>
          <p:cNvSpPr/>
          <p:nvPr/>
        </p:nvSpPr>
        <p:spPr>
          <a:xfrm>
            <a:off x="5643570" y="3857628"/>
            <a:ext cx="1571636" cy="357190"/>
          </a:xfrm>
          <a:prstGeom prst="borderCallout1">
            <a:avLst>
              <a:gd name="adj1" fmla="val 18750"/>
              <a:gd name="adj2" fmla="val -8333"/>
              <a:gd name="adj3" fmla="val 117241"/>
              <a:gd name="adj4" fmla="val -45576"/>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t>嵌入</a:t>
            </a:r>
            <a:r>
              <a:rPr lang="en-US" dirty="0"/>
              <a:t>Java</a:t>
            </a:r>
            <a:r>
              <a:rPr lang="zh-CN" altLang="en-US" dirty="0"/>
              <a:t>代码</a:t>
            </a:r>
            <a:endParaRPr lang="zh-CN" altLang="en-US" dirty="0"/>
          </a:p>
        </p:txBody>
      </p:sp>
      <p:sp>
        <p:nvSpPr>
          <p:cNvPr id="11" name="圆角矩形 10"/>
          <p:cNvSpPr/>
          <p:nvPr/>
        </p:nvSpPr>
        <p:spPr>
          <a:xfrm>
            <a:off x="7072330" y="2714620"/>
            <a:ext cx="1785950" cy="928694"/>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JSP</a:t>
            </a:r>
            <a:r>
              <a:rPr lang="zh-CN" altLang="en-US" dirty="0"/>
              <a:t>动作标签，例如：</a:t>
            </a:r>
            <a:r>
              <a:rPr lang="en-US" dirty="0"/>
              <a:t>&lt;</a:t>
            </a:r>
            <a:r>
              <a:rPr lang="en-US" dirty="0" err="1"/>
              <a:t>jsp:forward</a:t>
            </a:r>
            <a:r>
              <a:rPr lang="en-US" dirty="0"/>
              <a:t>&gt;</a:t>
            </a:r>
            <a:endParaRPr lang="zh-CN" altLang="en-US" dirty="0"/>
          </a:p>
        </p:txBody>
      </p:sp>
    </p:spTree>
    <p:extLst>
      <p:ext uri="{BB962C8B-B14F-4D97-AF65-F5344CB8AC3E}">
        <p14:creationId xmlns:p14="http://schemas.microsoft.com/office/powerpoint/2010/main" val="3843397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280035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6" y="3158750"/>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2</a:t>
            </a:r>
            <a:r>
              <a:rPr lang="en-US" altLang="zh-CN" sz="1500" b="1" dirty="0">
                <a:solidFill>
                  <a:schemeClr val="bg1"/>
                </a:solidFill>
                <a:latin typeface="Arial" charset="0"/>
                <a:ea typeface="黑体" pitchFamily="49" charset="-122"/>
              </a:rPr>
              <a:t>       </a:t>
            </a:r>
            <a:r>
              <a:rPr lang="en-US" altLang="zh-CN" b="1" dirty="0">
                <a:solidFill>
                  <a:schemeClr val="bg1"/>
                </a:solidFill>
                <a:latin typeface="Arial" charset="0"/>
              </a:rPr>
              <a:t>  	</a:t>
            </a:r>
            <a:r>
              <a:rPr lang="zh-CN" altLang="en-US" b="1" dirty="0">
                <a:solidFill>
                  <a:schemeClr val="bg1"/>
                </a:solidFill>
                <a:latin typeface="黑体" pitchFamily="49" charset="-122"/>
                <a:ea typeface="黑体" pitchFamily="49" charset="-122"/>
              </a:rPr>
              <a:t>指令标签</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3862985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9460"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page</a:t>
            </a:r>
            <a:r>
              <a:rPr lang="zh-CN" altLang="en-US" sz="2700" dirty="0">
                <a:solidFill>
                  <a:srgbClr val="FF6600"/>
                </a:solidFill>
                <a:latin typeface="Arial" charset="0"/>
                <a:ea typeface="隶书" pitchFamily="49" charset="-122"/>
              </a:rPr>
              <a:t>指令</a:t>
            </a:r>
            <a:endParaRPr lang="zh-CN" altLang="en-US" sz="2700" dirty="0">
              <a:solidFill>
                <a:srgbClr val="FF6600"/>
              </a:solidFill>
              <a:latin typeface="Arial" charset="0"/>
              <a:ea typeface="隶书" pitchFamily="49" charset="-122"/>
            </a:endParaRPr>
          </a:p>
        </p:txBody>
      </p:sp>
      <p:sp>
        <p:nvSpPr>
          <p:cNvPr id="19461" name="Rectangle 2"/>
          <p:cNvSpPr>
            <a:spLocks noChangeArrowheads="1"/>
          </p:cNvSpPr>
          <p:nvPr/>
        </p:nvSpPr>
        <p:spPr bwMode="auto">
          <a:xfrm>
            <a:off x="2000250" y="2086505"/>
            <a:ext cx="138564" cy="284693"/>
          </a:xfrm>
          <a:prstGeom prst="rect">
            <a:avLst/>
          </a:prstGeom>
          <a:noFill/>
          <a:ln w="9525">
            <a:noFill/>
            <a:miter lim="800000"/>
            <a:headEnd/>
            <a:tailEnd/>
          </a:ln>
          <a:effectLst/>
        </p:spPr>
        <p:txBody>
          <a:bodyPr wrap="none" lIns="68580" tIns="34290" rIns="68580" bIns="34290" anchor="ctr">
            <a:spAutoFit/>
          </a:bodyPr>
          <a:lstStyle/>
          <a:p>
            <a:pPr eaLnBrk="0" hangingPunct="0">
              <a:spcBef>
                <a:spcPct val="0"/>
              </a:spcBef>
              <a:buFontTx/>
              <a:buNone/>
            </a:pPr>
            <a:endParaRPr lang="zh-CN" altLang="en-US" sz="1400" dirty="0">
              <a:latin typeface="Arial" charset="0"/>
            </a:endParaRPr>
          </a:p>
        </p:txBody>
      </p:sp>
      <p:graphicFrame>
        <p:nvGraphicFramePr>
          <p:cNvPr id="9" name="图示 8"/>
          <p:cNvGraphicFramePr/>
          <p:nvPr/>
        </p:nvGraphicFramePr>
        <p:xfrm>
          <a:off x="1500166" y="18573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828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include</a:t>
            </a:r>
            <a:r>
              <a:rPr lang="zh-CN" altLang="en-US" sz="2700" dirty="0">
                <a:solidFill>
                  <a:srgbClr val="FF6600"/>
                </a:solidFill>
                <a:latin typeface="Arial" charset="0"/>
                <a:ea typeface="隶书" pitchFamily="49" charset="-122"/>
              </a:rPr>
              <a:t>指令</a:t>
            </a:r>
            <a:endParaRPr lang="zh-CN" altLang="en-US" sz="2700" dirty="0">
              <a:solidFill>
                <a:srgbClr val="FF6600"/>
              </a:solidFill>
              <a:latin typeface="Arial" charset="0"/>
              <a:ea typeface="隶书" pitchFamily="49" charset="-122"/>
            </a:endParaRPr>
          </a:p>
        </p:txBody>
      </p:sp>
      <p:sp>
        <p:nvSpPr>
          <p:cNvPr id="6" name="圆角矩形 5"/>
          <p:cNvSpPr/>
          <p:nvPr/>
        </p:nvSpPr>
        <p:spPr>
          <a:xfrm>
            <a:off x="642910" y="2214554"/>
            <a:ext cx="4572000" cy="1123712"/>
          </a:xfrm>
          <a:prstGeom prst="roundRect">
            <a:avLst/>
          </a:prstGeom>
        </p:spPr>
        <p:style>
          <a:lnRef idx="2">
            <a:schemeClr val="accent4"/>
          </a:lnRef>
          <a:fillRef idx="1">
            <a:schemeClr val="lt1"/>
          </a:fillRef>
          <a:effectRef idx="0">
            <a:schemeClr val="accent4"/>
          </a:effectRef>
          <a:fontRef idx="minor">
            <a:schemeClr val="dk1"/>
          </a:fontRef>
        </p:style>
        <p:txBody>
          <a:bodyPr>
            <a:spAutoFit/>
          </a:bodyPr>
          <a:lstStyle/>
          <a:p>
            <a:r>
              <a:rPr lang="en-US" sz="1200" dirty="0"/>
              <a:t>include</a:t>
            </a:r>
            <a:r>
              <a:rPr lang="zh-CN" altLang="en-US" sz="1200" dirty="0"/>
              <a:t>指令用于文件包含。该指令可以在</a:t>
            </a:r>
            <a:r>
              <a:rPr lang="en-US" sz="1200" dirty="0"/>
              <a:t>JSP</a:t>
            </a:r>
            <a:r>
              <a:rPr lang="zh-CN" altLang="en-US" sz="1200" dirty="0"/>
              <a:t>页面中包含另一个文件的内容，但是它仅支持静态包含，也就是说被包含文件中的所有内容都被原样包含到该</a:t>
            </a:r>
            <a:r>
              <a:rPr lang="en-US" sz="1200" dirty="0"/>
              <a:t>JSP</a:t>
            </a:r>
            <a:r>
              <a:rPr lang="zh-CN" altLang="en-US" sz="1200" dirty="0"/>
              <a:t>页面中；如果被包含文件中有代码，将不被执行。被包含的文件可以是一段</a:t>
            </a:r>
            <a:r>
              <a:rPr lang="en-US" sz="1200" dirty="0"/>
              <a:t>Java</a:t>
            </a:r>
            <a:r>
              <a:rPr lang="zh-CN" altLang="en-US" sz="1200" dirty="0"/>
              <a:t>代码、</a:t>
            </a:r>
            <a:r>
              <a:rPr lang="en-US" sz="1200" dirty="0"/>
              <a:t>HTML</a:t>
            </a:r>
            <a:r>
              <a:rPr lang="zh-CN" altLang="en-US" sz="1200" dirty="0"/>
              <a:t>代码或者是另一个</a:t>
            </a:r>
            <a:r>
              <a:rPr lang="en-US" sz="1200" dirty="0"/>
              <a:t>JSP</a:t>
            </a:r>
            <a:r>
              <a:rPr lang="zh-CN" altLang="en-US" sz="1200" dirty="0"/>
              <a:t>页面。</a:t>
            </a:r>
            <a:endParaRPr lang="zh-CN" altLang="en-US" sz="1200" dirty="0"/>
          </a:p>
        </p:txBody>
      </p:sp>
      <p:sp>
        <p:nvSpPr>
          <p:cNvPr id="7" name="矩形 6"/>
          <p:cNvSpPr/>
          <p:nvPr/>
        </p:nvSpPr>
        <p:spPr>
          <a:xfrm>
            <a:off x="500034" y="3447353"/>
            <a:ext cx="4929222" cy="206210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100" dirty="0"/>
              <a:t>例如：</a:t>
            </a:r>
          </a:p>
          <a:p>
            <a:r>
              <a:rPr lang="en-US" sz="900" dirty="0">
                <a:latin typeface="Verdana" pitchFamily="34" charset="0"/>
                <a:ea typeface="Verdana" pitchFamily="34" charset="0"/>
                <a:cs typeface="Verdana" pitchFamily="34" charset="0"/>
              </a:rPr>
              <a:t>&lt;%@ page language="java" import="</a:t>
            </a:r>
            <a:r>
              <a:rPr lang="en-US" sz="900" dirty="0" err="1">
                <a:latin typeface="Verdana" pitchFamily="34" charset="0"/>
                <a:ea typeface="Verdana" pitchFamily="34" charset="0"/>
                <a:cs typeface="Verdana" pitchFamily="34" charset="0"/>
              </a:rPr>
              <a:t>java.util</a:t>
            </a:r>
            <a:r>
              <a:rPr lang="en-US" sz="900" dirty="0">
                <a:latin typeface="Verdana" pitchFamily="34" charset="0"/>
                <a:ea typeface="Verdana" pitchFamily="34" charset="0"/>
                <a:cs typeface="Verdana" pitchFamily="34" charset="0"/>
              </a:rPr>
              <a:t>.*”</a:t>
            </a:r>
            <a:r>
              <a:rPr lang="en-US" sz="900" dirty="0" err="1">
                <a:latin typeface="Verdana" pitchFamily="34" charset="0"/>
                <a:ea typeface="Verdana" pitchFamily="34" charset="0"/>
                <a:cs typeface="Verdana" pitchFamily="34" charset="0"/>
              </a:rPr>
              <a:t>contentType</a:t>
            </a:r>
            <a:r>
              <a:rPr lang="en-US" sz="900" dirty="0">
                <a:latin typeface="Verdana" pitchFamily="34" charset="0"/>
                <a:ea typeface="Verdana" pitchFamily="34" charset="0"/>
                <a:cs typeface="Verdana" pitchFamily="34" charset="0"/>
              </a:rPr>
              <a:t>="text/html; </a:t>
            </a:r>
            <a:r>
              <a:rPr lang="en-US" sz="900" dirty="0" err="1">
                <a:latin typeface="Verdana" pitchFamily="34" charset="0"/>
                <a:ea typeface="Verdana" pitchFamily="34" charset="0"/>
                <a:cs typeface="Verdana" pitchFamily="34" charset="0"/>
              </a:rPr>
              <a:t>charset</a:t>
            </a:r>
            <a:r>
              <a:rPr lang="en-US" sz="900" dirty="0">
                <a:latin typeface="Verdana" pitchFamily="34" charset="0"/>
                <a:ea typeface="Verdana" pitchFamily="34" charset="0"/>
                <a:cs typeface="Verdana" pitchFamily="34" charset="0"/>
              </a:rPr>
              <a:t>=GB18030" </a:t>
            </a:r>
            <a:r>
              <a:rPr lang="en-US" sz="900" dirty="0" err="1">
                <a:latin typeface="Verdana" pitchFamily="34" charset="0"/>
                <a:ea typeface="Verdana" pitchFamily="34" charset="0"/>
                <a:cs typeface="Verdana" pitchFamily="34" charset="0"/>
              </a:rPr>
              <a:t>pageEncoding</a:t>
            </a:r>
            <a:r>
              <a:rPr lang="en-US" sz="900" dirty="0">
                <a:latin typeface="Verdana" pitchFamily="34" charset="0"/>
                <a:ea typeface="Verdana" pitchFamily="34" charset="0"/>
                <a:cs typeface="Verdana" pitchFamily="34" charset="0"/>
              </a:rPr>
              <a:t>="GB18030"%&gt;</a:t>
            </a:r>
            <a:endParaRPr lang="zh-CN" altLang="en-US" sz="900" dirty="0">
              <a:latin typeface="Verdana" pitchFamily="34" charset="0"/>
              <a:cs typeface="Verdana" pitchFamily="34" charset="0"/>
            </a:endParaRPr>
          </a:p>
          <a:p>
            <a:r>
              <a:rPr lang="en-US" sz="900" dirty="0">
                <a:latin typeface="Verdana" pitchFamily="34" charset="0"/>
                <a:ea typeface="Verdana" pitchFamily="34" charset="0"/>
                <a:cs typeface="Verdana" pitchFamily="34" charset="0"/>
              </a:rPr>
              <a:t>&lt;!DOCTYPE HTML PUBLIC "-//W3C//DTD HTML 4.01 Transitional//EN"&gt;</a:t>
            </a:r>
            <a:endParaRPr lang="zh-CN" altLang="en-US" sz="900" dirty="0">
              <a:latin typeface="Verdana" pitchFamily="34" charset="0"/>
              <a:cs typeface="Verdana" pitchFamily="34" charset="0"/>
            </a:endParaRPr>
          </a:p>
          <a:p>
            <a:r>
              <a:rPr lang="en-US" sz="900" dirty="0">
                <a:latin typeface="Verdana" pitchFamily="34" charset="0"/>
                <a:ea typeface="Verdana" pitchFamily="34" charset="0"/>
                <a:cs typeface="Verdana" pitchFamily="34" charset="0"/>
              </a:rPr>
              <a:t>&lt;html&gt;</a:t>
            </a:r>
            <a:endParaRPr lang="zh-CN" altLang="en-US" sz="900" dirty="0">
              <a:latin typeface="Verdana" pitchFamily="34" charset="0"/>
              <a:cs typeface="Verdana" pitchFamily="34" charset="0"/>
            </a:endParaRPr>
          </a:p>
          <a:p>
            <a:r>
              <a:rPr lang="en-US" sz="900" dirty="0">
                <a:latin typeface="Verdana" pitchFamily="34" charset="0"/>
                <a:ea typeface="Verdana" pitchFamily="34" charset="0"/>
                <a:cs typeface="Verdana" pitchFamily="34" charset="0"/>
              </a:rPr>
              <a:t>   &lt;head&gt;</a:t>
            </a:r>
            <a:endParaRPr lang="zh-CN" altLang="en-US" sz="900" dirty="0">
              <a:latin typeface="Verdana" pitchFamily="34" charset="0"/>
              <a:cs typeface="Verdana" pitchFamily="34" charset="0"/>
            </a:endParaRPr>
          </a:p>
          <a:p>
            <a:r>
              <a:rPr lang="en-US" sz="900" dirty="0">
                <a:latin typeface="Verdana" pitchFamily="34" charset="0"/>
                <a:ea typeface="Verdana" pitchFamily="34" charset="0"/>
                <a:cs typeface="Verdana" pitchFamily="34" charset="0"/>
              </a:rPr>
              <a:t>       &lt;title&gt;include</a:t>
            </a:r>
            <a:r>
              <a:rPr lang="zh-CN" altLang="en-US" sz="900" dirty="0">
                <a:latin typeface="Verdana" pitchFamily="34" charset="0"/>
                <a:cs typeface="Verdana" pitchFamily="34" charset="0"/>
              </a:rPr>
              <a:t>指令演示</a:t>
            </a:r>
            <a:r>
              <a:rPr lang="en-US" sz="900" dirty="0">
                <a:latin typeface="Verdana" pitchFamily="34" charset="0"/>
                <a:ea typeface="Verdana" pitchFamily="34" charset="0"/>
                <a:cs typeface="Verdana" pitchFamily="34" charset="0"/>
              </a:rPr>
              <a:t>&lt;/title&gt;</a:t>
            </a:r>
            <a:endParaRPr lang="zh-CN" altLang="en-US" sz="900" dirty="0">
              <a:latin typeface="Verdana" pitchFamily="34" charset="0"/>
              <a:cs typeface="Verdana" pitchFamily="34" charset="0"/>
            </a:endParaRPr>
          </a:p>
          <a:p>
            <a:r>
              <a:rPr lang="en-US" sz="900" dirty="0">
                <a:latin typeface="Verdana" pitchFamily="34" charset="0"/>
                <a:ea typeface="Verdana" pitchFamily="34" charset="0"/>
                <a:cs typeface="Verdana" pitchFamily="34" charset="0"/>
              </a:rPr>
              <a:t>   &lt;/head&gt;</a:t>
            </a:r>
            <a:endParaRPr lang="zh-CN" altLang="en-US" sz="900" dirty="0">
              <a:latin typeface="Verdana" pitchFamily="34" charset="0"/>
              <a:cs typeface="Verdana" pitchFamily="34" charset="0"/>
            </a:endParaRPr>
          </a:p>
          <a:p>
            <a:r>
              <a:rPr lang="en-US" sz="900" dirty="0">
                <a:latin typeface="Verdana" pitchFamily="34" charset="0"/>
                <a:ea typeface="Verdana" pitchFamily="34" charset="0"/>
                <a:cs typeface="Verdana" pitchFamily="34" charset="0"/>
              </a:rPr>
              <a:t>   &lt;body&gt;</a:t>
            </a:r>
            <a:endParaRPr lang="zh-CN" altLang="en-US" sz="900" dirty="0">
              <a:latin typeface="Verdana" pitchFamily="34" charset="0"/>
              <a:cs typeface="Verdana" pitchFamily="34" charset="0"/>
            </a:endParaRPr>
          </a:p>
          <a:p>
            <a:r>
              <a:rPr lang="en-US" sz="900" dirty="0">
                <a:latin typeface="Verdana" pitchFamily="34" charset="0"/>
                <a:ea typeface="Verdana" pitchFamily="34" charset="0"/>
                <a:cs typeface="Verdana" pitchFamily="34" charset="0"/>
              </a:rPr>
              <a:t>       &lt;!--HTML</a:t>
            </a:r>
            <a:r>
              <a:rPr lang="zh-CN" altLang="en-US" sz="900" dirty="0">
                <a:latin typeface="Verdana" pitchFamily="34" charset="0"/>
                <a:cs typeface="Verdana" pitchFamily="34" charset="0"/>
              </a:rPr>
              <a:t>注释信息</a:t>
            </a:r>
            <a:r>
              <a:rPr lang="en-US" sz="900" dirty="0">
                <a:latin typeface="Verdana" pitchFamily="34" charset="0"/>
                <a:ea typeface="Verdana" pitchFamily="34" charset="0"/>
                <a:cs typeface="Verdana" pitchFamily="34" charset="0"/>
              </a:rPr>
              <a:t>--&gt;</a:t>
            </a:r>
            <a:endParaRPr lang="zh-CN" altLang="en-US" sz="900" dirty="0">
              <a:latin typeface="Verdana" pitchFamily="34" charset="0"/>
              <a:cs typeface="Verdana" pitchFamily="34" charset="0"/>
            </a:endParaRPr>
          </a:p>
          <a:p>
            <a:r>
              <a:rPr lang="zh-CN" altLang="en-US" sz="900" dirty="0">
                <a:latin typeface="Verdana" pitchFamily="34" charset="0"/>
                <a:cs typeface="Verdana" pitchFamily="34" charset="0"/>
              </a:rPr>
              <a:t>       当前日期是：</a:t>
            </a:r>
          </a:p>
          <a:p>
            <a:r>
              <a:rPr lang="en-US" sz="900" dirty="0">
                <a:latin typeface="Verdana" pitchFamily="34" charset="0"/>
                <a:ea typeface="Verdana" pitchFamily="34" charset="0"/>
                <a:cs typeface="Verdana" pitchFamily="34" charset="0"/>
              </a:rPr>
              <a:t>      </a:t>
            </a:r>
            <a:r>
              <a:rPr lang="en-US" sz="900" dirty="0">
                <a:solidFill>
                  <a:srgbClr val="FF0000"/>
                </a:solidFill>
                <a:latin typeface="Verdana" pitchFamily="34" charset="0"/>
                <a:ea typeface="Verdana" pitchFamily="34" charset="0"/>
                <a:cs typeface="Verdana" pitchFamily="34" charset="0"/>
              </a:rPr>
              <a:t>&lt;%@include file=“date.jsp”%&gt;</a:t>
            </a:r>
            <a:r>
              <a:rPr lang="en-US" sz="900" dirty="0">
                <a:solidFill>
                  <a:schemeClr val="tx1"/>
                </a:solidFill>
                <a:latin typeface="Verdana" pitchFamily="34" charset="0"/>
                <a:ea typeface="Verdana" pitchFamily="34" charset="0"/>
                <a:cs typeface="Verdana" pitchFamily="34" charset="0"/>
              </a:rPr>
              <a:t>&lt;</a:t>
            </a:r>
            <a:r>
              <a:rPr lang="en-US" sz="900" dirty="0" err="1">
                <a:latin typeface="Verdana" pitchFamily="34" charset="0"/>
                <a:ea typeface="Verdana" pitchFamily="34" charset="0"/>
                <a:cs typeface="Verdana" pitchFamily="34" charset="0"/>
              </a:rPr>
              <a:t>br</a:t>
            </a:r>
            <a:r>
              <a:rPr lang="en-US" sz="900" dirty="0">
                <a:latin typeface="Verdana" pitchFamily="34" charset="0"/>
                <a:ea typeface="Verdana" pitchFamily="34" charset="0"/>
                <a:cs typeface="Verdana" pitchFamily="34" charset="0"/>
              </a:rPr>
              <a:t>&gt;</a:t>
            </a:r>
            <a:endParaRPr lang="zh-CN" altLang="en-US" sz="900" dirty="0">
              <a:latin typeface="Verdana" pitchFamily="34" charset="0"/>
              <a:cs typeface="Verdana" pitchFamily="34" charset="0"/>
            </a:endParaRPr>
          </a:p>
          <a:p>
            <a:r>
              <a:rPr lang="en-US" sz="900" dirty="0">
                <a:latin typeface="Verdana" pitchFamily="34" charset="0"/>
                <a:ea typeface="Verdana" pitchFamily="34" charset="0"/>
                <a:cs typeface="Verdana" pitchFamily="34" charset="0"/>
              </a:rPr>
              <a:t>   &lt;/body&gt;</a:t>
            </a:r>
            <a:endParaRPr lang="zh-CN" altLang="en-US" sz="900" dirty="0">
              <a:latin typeface="Verdana" pitchFamily="34" charset="0"/>
              <a:cs typeface="Verdana" pitchFamily="34" charset="0"/>
            </a:endParaRPr>
          </a:p>
          <a:p>
            <a:r>
              <a:rPr lang="en-US" sz="900" dirty="0">
                <a:latin typeface="Verdana" pitchFamily="34" charset="0"/>
                <a:ea typeface="Verdana" pitchFamily="34" charset="0"/>
                <a:cs typeface="Verdana" pitchFamily="34" charset="0"/>
              </a:rPr>
              <a:t>&lt;/html&gt;</a:t>
            </a:r>
            <a:endParaRPr lang="zh-CN" altLang="en-US" sz="900" dirty="0">
              <a:latin typeface="Verdana" pitchFamily="34" charset="0"/>
              <a:cs typeface="Verdana" pitchFamily="34" charset="0"/>
            </a:endParaRPr>
          </a:p>
        </p:txBody>
      </p:sp>
      <p:pic>
        <p:nvPicPr>
          <p:cNvPr id="61442" name="Picture 2"/>
          <p:cNvPicPr>
            <a:picLocks noChangeAspect="1" noChangeArrowheads="1"/>
          </p:cNvPicPr>
          <p:nvPr/>
        </p:nvPicPr>
        <p:blipFill>
          <a:blip r:embed="rId3" cstate="print"/>
          <a:srcRect/>
          <a:stretch>
            <a:fillRect/>
          </a:stretch>
        </p:blipFill>
        <p:spPr bwMode="auto">
          <a:xfrm>
            <a:off x="5857884" y="4214819"/>
            <a:ext cx="2286016" cy="950366"/>
          </a:xfrm>
          <a:prstGeom prst="rect">
            <a:avLst/>
          </a:prstGeom>
          <a:noFill/>
          <a:ln w="9525">
            <a:noFill/>
            <a:miter lim="800000"/>
            <a:headEnd/>
            <a:tailEnd/>
          </a:ln>
        </p:spPr>
      </p:pic>
    </p:spTree>
    <p:extLst>
      <p:ext uri="{BB962C8B-B14F-4D97-AF65-F5344CB8AC3E}">
        <p14:creationId xmlns:p14="http://schemas.microsoft.com/office/powerpoint/2010/main" val="193783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err="1">
                <a:solidFill>
                  <a:srgbClr val="FF6600"/>
                </a:solidFill>
                <a:latin typeface="Arial" charset="0"/>
                <a:ea typeface="隶书" pitchFamily="49" charset="-122"/>
              </a:rPr>
              <a:t>taglib</a:t>
            </a:r>
            <a:r>
              <a:rPr lang="zh-CN" altLang="en-US" sz="2700" dirty="0">
                <a:solidFill>
                  <a:srgbClr val="FF6600"/>
                </a:solidFill>
                <a:latin typeface="Arial" charset="0"/>
                <a:ea typeface="隶书" pitchFamily="49" charset="-122"/>
              </a:rPr>
              <a:t>指令</a:t>
            </a:r>
            <a:endParaRPr lang="zh-CN" altLang="en-US" sz="2700" dirty="0">
              <a:solidFill>
                <a:srgbClr val="FF6600"/>
              </a:solidFill>
              <a:latin typeface="Arial" charset="0"/>
              <a:ea typeface="隶书" pitchFamily="49" charset="-122"/>
            </a:endParaRPr>
          </a:p>
        </p:txBody>
      </p:sp>
      <p:sp>
        <p:nvSpPr>
          <p:cNvPr id="6" name="圆角矩形 5"/>
          <p:cNvSpPr/>
          <p:nvPr/>
        </p:nvSpPr>
        <p:spPr>
          <a:xfrm>
            <a:off x="1357290" y="2857497"/>
            <a:ext cx="4572000" cy="715089"/>
          </a:xfrm>
          <a:prstGeom prst="roundRect">
            <a:avLst/>
          </a:prstGeom>
        </p:spPr>
        <p:style>
          <a:lnRef idx="2">
            <a:schemeClr val="accent4"/>
          </a:lnRef>
          <a:fillRef idx="1">
            <a:schemeClr val="lt1"/>
          </a:fillRef>
          <a:effectRef idx="0">
            <a:schemeClr val="accent4"/>
          </a:effectRef>
          <a:fontRef idx="minor">
            <a:schemeClr val="dk1"/>
          </a:fontRef>
        </p:style>
        <p:txBody>
          <a:bodyPr>
            <a:spAutoFit/>
          </a:bodyPr>
          <a:lstStyle/>
          <a:p>
            <a:r>
              <a:rPr lang="zh-CN" altLang="en-US" sz="1200" dirty="0"/>
              <a:t>该指令用于加载用户自定义标签，自定义标签将在后面章节进行讲解。使用该指令加载后的标签可以直接在</a:t>
            </a:r>
            <a:r>
              <a:rPr lang="en-US" sz="1200" dirty="0"/>
              <a:t>JSP</a:t>
            </a:r>
            <a:r>
              <a:rPr lang="zh-CN" altLang="en-US" sz="1200" dirty="0"/>
              <a:t>页面中使用。其语法格式如下：</a:t>
            </a:r>
            <a:endParaRPr lang="zh-CN" altLang="en-US" sz="1200" dirty="0"/>
          </a:p>
        </p:txBody>
      </p:sp>
      <p:sp>
        <p:nvSpPr>
          <p:cNvPr id="7" name="矩形 6"/>
          <p:cNvSpPr/>
          <p:nvPr/>
        </p:nvSpPr>
        <p:spPr>
          <a:xfrm>
            <a:off x="1357290" y="4143381"/>
            <a:ext cx="5572164" cy="5847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600" dirty="0"/>
              <a:t>例如：</a:t>
            </a:r>
          </a:p>
          <a:p>
            <a:r>
              <a:rPr lang="en-US" sz="1600" dirty="0"/>
              <a:t>&lt;%@</a:t>
            </a:r>
            <a:r>
              <a:rPr lang="en-US" sz="1600" dirty="0" err="1"/>
              <a:t>taglib</a:t>
            </a:r>
            <a:r>
              <a:rPr lang="en-US" sz="1600" dirty="0"/>
              <a:t> prefix="view" </a:t>
            </a:r>
            <a:r>
              <a:rPr lang="en-US" sz="1600" dirty="0" err="1"/>
              <a:t>uri</a:t>
            </a:r>
            <a:r>
              <a:rPr lang="en-US" sz="1600" dirty="0"/>
              <a:t>="/WEB-INF/tags/view.tld" %&gt;</a:t>
            </a:r>
            <a:endParaRPr lang="zh-CN" altLang="en-US" sz="1600" dirty="0"/>
          </a:p>
        </p:txBody>
      </p:sp>
    </p:spTree>
    <p:extLst>
      <p:ext uri="{BB962C8B-B14F-4D97-AF65-F5344CB8AC3E}">
        <p14:creationId xmlns:p14="http://schemas.microsoft.com/office/powerpoint/2010/main" val="1107523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280035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6" y="3158750"/>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3	</a:t>
            </a:r>
            <a:r>
              <a:rPr lang="zh-CN" altLang="en-US" b="1" dirty="0">
                <a:solidFill>
                  <a:schemeClr val="bg1"/>
                </a:solidFill>
                <a:latin typeface="Arial" charset="0"/>
                <a:ea typeface="黑体" pitchFamily="49" charset="-122"/>
              </a:rPr>
              <a:t>嵌入</a:t>
            </a:r>
            <a:r>
              <a:rPr lang="en-US" altLang="zh-CN" b="1" dirty="0">
                <a:solidFill>
                  <a:schemeClr val="bg1"/>
                </a:solidFill>
                <a:latin typeface="Arial" charset="0"/>
                <a:ea typeface="黑体" pitchFamily="49" charset="-122"/>
              </a:rPr>
              <a:t>Java</a:t>
            </a:r>
            <a:r>
              <a:rPr lang="zh-CN" altLang="en-US" b="1" dirty="0">
                <a:solidFill>
                  <a:schemeClr val="bg1"/>
                </a:solidFill>
                <a:latin typeface="Arial" charset="0"/>
                <a:ea typeface="黑体" pitchFamily="49" charset="-122"/>
              </a:rPr>
              <a:t>代码</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4038040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   代码片段</a:t>
            </a:r>
            <a:endParaRPr lang="zh-CN" altLang="en-US" sz="2700" dirty="0">
              <a:solidFill>
                <a:srgbClr val="FF6600"/>
              </a:solidFill>
              <a:latin typeface="Arial" charset="0"/>
              <a:ea typeface="隶书" pitchFamily="49" charset="-122"/>
            </a:endParaRPr>
          </a:p>
        </p:txBody>
      </p:sp>
      <p:sp>
        <p:nvSpPr>
          <p:cNvPr id="6" name="矩形 5"/>
          <p:cNvSpPr/>
          <p:nvPr/>
        </p:nvSpPr>
        <p:spPr>
          <a:xfrm>
            <a:off x="714348" y="2068290"/>
            <a:ext cx="7715304" cy="646331"/>
          </a:xfrm>
          <a:prstGeom prst="rect">
            <a:avLst/>
          </a:prstGeom>
        </p:spPr>
        <p:txBody>
          <a:bodyPr wrap="square">
            <a:sp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Java</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代码片段被包含在“</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”和“</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”标记之间。可以编写单行或多行的</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Java</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代码，语句以“</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”结尾，其编写格式与</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Java</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类代码格式相同。</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TextBox 9"/>
          <p:cNvSpPr txBox="1"/>
          <p:nvPr/>
        </p:nvSpPr>
        <p:spPr>
          <a:xfrm>
            <a:off x="770476" y="2701638"/>
            <a:ext cx="2257349" cy="313932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900" dirty="0">
                <a:solidFill>
                  <a:srgbClr val="00B050"/>
                </a:solidFill>
              </a:rPr>
              <a:t>&lt;body&gt;</a:t>
            </a:r>
          </a:p>
          <a:p>
            <a:r>
              <a:rPr lang="en-US" altLang="zh-CN" sz="900" b="1" dirty="0">
                <a:solidFill>
                  <a:srgbClr val="F79646"/>
                </a:solidFill>
              </a:rPr>
              <a:t>&lt;%</a:t>
            </a:r>
          </a:p>
          <a:p>
            <a:r>
              <a:rPr lang="en-US" altLang="zh-CN" sz="900" dirty="0"/>
              <a:t>long </a:t>
            </a:r>
            <a:r>
              <a:rPr lang="en-US" altLang="zh-CN" sz="900" dirty="0" err="1"/>
              <a:t>startTime</a:t>
            </a:r>
            <a:r>
              <a:rPr lang="en-US" altLang="zh-CN" sz="900" dirty="0"/>
              <a:t> = </a:t>
            </a:r>
            <a:r>
              <a:rPr lang="en-US" altLang="zh-CN" sz="900" dirty="0" err="1"/>
              <a:t>System.nanoTime</a:t>
            </a:r>
            <a:r>
              <a:rPr lang="en-US" altLang="zh-CN" sz="900" dirty="0"/>
              <a:t>();</a:t>
            </a:r>
            <a:endParaRPr lang="zh-CN" altLang="en-US" sz="900" dirty="0"/>
          </a:p>
          <a:p>
            <a:r>
              <a:rPr lang="en-US" altLang="zh-CN" sz="900" b="1" dirty="0">
                <a:solidFill>
                  <a:srgbClr val="F79646"/>
                </a:solidFill>
              </a:rPr>
              <a:t>%&gt;</a:t>
            </a:r>
          </a:p>
          <a:p>
            <a:r>
              <a:rPr lang="zh-CN" altLang="en-US" sz="900" dirty="0"/>
              <a:t>输出九九乘法表</a:t>
            </a:r>
          </a:p>
          <a:p>
            <a:r>
              <a:rPr lang="en-US" altLang="zh-CN" sz="900" dirty="0">
                <a:solidFill>
                  <a:srgbClr val="00B050"/>
                </a:solidFill>
              </a:rPr>
              <a:t>&lt;</a:t>
            </a:r>
            <a:r>
              <a:rPr lang="en-US" altLang="zh-CN" sz="900" dirty="0" err="1">
                <a:solidFill>
                  <a:srgbClr val="00B050"/>
                </a:solidFill>
              </a:rPr>
              <a:t>br</a:t>
            </a:r>
            <a:r>
              <a:rPr lang="en-US" altLang="zh-CN" sz="900" dirty="0">
                <a:solidFill>
                  <a:srgbClr val="00B050"/>
                </a:solidFill>
              </a:rPr>
              <a:t>&gt;</a:t>
            </a:r>
          </a:p>
          <a:p>
            <a:r>
              <a:rPr lang="en-US" altLang="zh-CN" sz="900" b="1" dirty="0">
                <a:solidFill>
                  <a:srgbClr val="F79646"/>
                </a:solidFill>
              </a:rPr>
              <a:t>&lt;%</a:t>
            </a:r>
          </a:p>
          <a:p>
            <a:r>
              <a:rPr lang="en-US" altLang="zh-CN" sz="900" dirty="0"/>
              <a:t>for (</a:t>
            </a:r>
            <a:r>
              <a:rPr lang="en-US" altLang="zh-CN" sz="900" dirty="0" err="1"/>
              <a:t>int</a:t>
            </a:r>
            <a:r>
              <a:rPr lang="en-US" altLang="zh-CN" sz="900" dirty="0"/>
              <a:t> </a:t>
            </a:r>
            <a:r>
              <a:rPr lang="en-US" altLang="zh-CN" sz="900" dirty="0" err="1"/>
              <a:t>i</a:t>
            </a:r>
            <a:r>
              <a:rPr lang="en-US" altLang="zh-CN" sz="900" dirty="0"/>
              <a:t> = 1; </a:t>
            </a:r>
            <a:r>
              <a:rPr lang="en-US" altLang="zh-CN" sz="900" dirty="0" err="1"/>
              <a:t>i</a:t>
            </a:r>
            <a:r>
              <a:rPr lang="en-US" altLang="zh-CN" sz="900" dirty="0"/>
              <a:t> &lt;= 9; </a:t>
            </a:r>
            <a:r>
              <a:rPr lang="en-US" altLang="zh-CN" sz="900" dirty="0" err="1"/>
              <a:t>i</a:t>
            </a:r>
            <a:r>
              <a:rPr lang="en-US" altLang="zh-CN" sz="900" dirty="0"/>
              <a:t>++) { </a:t>
            </a:r>
            <a:endParaRPr lang="zh-CN" altLang="en-US" sz="900" dirty="0"/>
          </a:p>
          <a:p>
            <a:r>
              <a:rPr lang="en-US" altLang="zh-CN" sz="900" dirty="0"/>
              <a:t>for (</a:t>
            </a:r>
            <a:r>
              <a:rPr lang="en-US" altLang="zh-CN" sz="900" dirty="0" err="1"/>
              <a:t>int</a:t>
            </a:r>
            <a:r>
              <a:rPr lang="en-US" altLang="zh-CN" sz="900" dirty="0"/>
              <a:t> j = 1; j &lt;= </a:t>
            </a:r>
            <a:r>
              <a:rPr lang="en-US" altLang="zh-CN" sz="900" dirty="0" err="1"/>
              <a:t>i</a:t>
            </a:r>
            <a:r>
              <a:rPr lang="en-US" altLang="zh-CN" sz="900" dirty="0"/>
              <a:t>; j++) { </a:t>
            </a:r>
            <a:endParaRPr lang="zh-CN" altLang="en-US" sz="900" dirty="0"/>
          </a:p>
          <a:p>
            <a:r>
              <a:rPr lang="en-US" altLang="zh-CN" sz="900" dirty="0"/>
              <a:t>String </a:t>
            </a:r>
            <a:r>
              <a:rPr lang="en-US" altLang="zh-CN" sz="900" dirty="0" err="1"/>
              <a:t>str</a:t>
            </a:r>
            <a:r>
              <a:rPr lang="en-US" altLang="zh-CN" sz="900" dirty="0"/>
              <a:t> = j + "*" + </a:t>
            </a:r>
            <a:r>
              <a:rPr lang="en-US" altLang="zh-CN" sz="900" dirty="0" err="1"/>
              <a:t>i</a:t>
            </a:r>
            <a:r>
              <a:rPr lang="en-US" altLang="zh-CN" sz="900" dirty="0"/>
              <a:t> + "=" + j * </a:t>
            </a:r>
            <a:r>
              <a:rPr lang="en-US" altLang="zh-CN" sz="900" dirty="0" err="1"/>
              <a:t>i</a:t>
            </a:r>
            <a:r>
              <a:rPr lang="en-US" altLang="zh-CN" sz="900" dirty="0"/>
              <a:t>;</a:t>
            </a:r>
          </a:p>
          <a:p>
            <a:r>
              <a:rPr lang="en-US" altLang="zh-CN" sz="900" dirty="0" err="1"/>
              <a:t>out.print</a:t>
            </a:r>
            <a:r>
              <a:rPr lang="en-US" altLang="zh-CN" sz="900" dirty="0"/>
              <a:t>(</a:t>
            </a:r>
            <a:r>
              <a:rPr lang="en-US" altLang="zh-CN" sz="900" dirty="0" err="1"/>
              <a:t>str</a:t>
            </a:r>
            <a:r>
              <a:rPr lang="en-US" altLang="zh-CN" sz="900" dirty="0"/>
              <a:t> + "&amp;</a:t>
            </a:r>
            <a:r>
              <a:rPr lang="en-US" altLang="zh-CN" sz="900" dirty="0" err="1"/>
              <a:t>nbsp</a:t>
            </a:r>
            <a:r>
              <a:rPr lang="en-US" altLang="zh-CN" sz="900" dirty="0"/>
              <a:t>"); </a:t>
            </a:r>
            <a:endParaRPr lang="zh-CN" altLang="en-US" sz="900" dirty="0"/>
          </a:p>
          <a:p>
            <a:r>
              <a:rPr lang="en-US" altLang="zh-CN" sz="900" dirty="0"/>
              <a:t>}</a:t>
            </a:r>
          </a:p>
          <a:p>
            <a:r>
              <a:rPr lang="en-US" altLang="zh-CN" sz="900" dirty="0" err="1"/>
              <a:t>out.println</a:t>
            </a:r>
            <a:r>
              <a:rPr lang="en-US" altLang="zh-CN" sz="900" dirty="0"/>
              <a:t>("</a:t>
            </a:r>
            <a:r>
              <a:rPr lang="en-US" altLang="zh-CN" sz="900" dirty="0">
                <a:solidFill>
                  <a:srgbClr val="00B050"/>
                </a:solidFill>
              </a:rPr>
              <a:t>&lt;</a:t>
            </a:r>
            <a:r>
              <a:rPr lang="en-US" altLang="zh-CN" sz="900" dirty="0" err="1">
                <a:solidFill>
                  <a:srgbClr val="00B050"/>
                </a:solidFill>
              </a:rPr>
              <a:t>br</a:t>
            </a:r>
            <a:r>
              <a:rPr lang="en-US" altLang="zh-CN" sz="900" dirty="0">
                <a:solidFill>
                  <a:srgbClr val="00B050"/>
                </a:solidFill>
              </a:rPr>
              <a:t>&gt;</a:t>
            </a:r>
            <a:r>
              <a:rPr lang="en-US" altLang="zh-CN" sz="900" dirty="0"/>
              <a:t>");</a:t>
            </a:r>
            <a:endParaRPr lang="zh-CN" altLang="en-US" sz="900" dirty="0"/>
          </a:p>
          <a:p>
            <a:r>
              <a:rPr lang="en-US" altLang="zh-CN" sz="900" dirty="0"/>
              <a:t>}</a:t>
            </a:r>
          </a:p>
          <a:p>
            <a:r>
              <a:rPr lang="en-US" altLang="zh-CN" sz="900" dirty="0"/>
              <a:t>long time = </a:t>
            </a:r>
            <a:r>
              <a:rPr lang="en-US" altLang="zh-CN" sz="900" dirty="0" err="1"/>
              <a:t>System.nanoTime</a:t>
            </a:r>
            <a:r>
              <a:rPr lang="en-US" altLang="zh-CN" sz="900" dirty="0"/>
              <a:t>() - </a:t>
            </a:r>
            <a:r>
              <a:rPr lang="en-US" altLang="zh-CN" sz="900" dirty="0" err="1"/>
              <a:t>startTime</a:t>
            </a:r>
            <a:r>
              <a:rPr lang="en-US" altLang="zh-CN" sz="900" dirty="0"/>
              <a:t>;</a:t>
            </a:r>
          </a:p>
          <a:p>
            <a:r>
              <a:rPr lang="en-US" altLang="zh-CN" sz="900" b="1" dirty="0">
                <a:solidFill>
                  <a:srgbClr val="F79646"/>
                </a:solidFill>
              </a:rPr>
              <a:t>%&gt;</a:t>
            </a:r>
          </a:p>
          <a:p>
            <a:r>
              <a:rPr lang="zh-CN" altLang="en-US" sz="900" dirty="0"/>
              <a:t>生成九九乘法表用时</a:t>
            </a:r>
          </a:p>
          <a:p>
            <a:r>
              <a:rPr lang="en-US" altLang="zh-CN" sz="900" b="1" dirty="0">
                <a:solidFill>
                  <a:srgbClr val="F79646"/>
                </a:solidFill>
              </a:rPr>
              <a:t>&lt;%</a:t>
            </a:r>
          </a:p>
          <a:p>
            <a:r>
              <a:rPr lang="en-US" altLang="zh-CN" sz="900" dirty="0" err="1"/>
              <a:t>out.println</a:t>
            </a:r>
            <a:r>
              <a:rPr lang="en-US" altLang="zh-CN" sz="900" dirty="0"/>
              <a:t>(time / 1000);</a:t>
            </a:r>
            <a:endParaRPr lang="zh-CN" altLang="en-US" sz="900" dirty="0"/>
          </a:p>
          <a:p>
            <a:r>
              <a:rPr lang="en-US" altLang="zh-CN" sz="900" b="1" dirty="0">
                <a:solidFill>
                  <a:srgbClr val="F79646"/>
                </a:solidFill>
              </a:rPr>
              <a:t>%&gt;</a:t>
            </a:r>
          </a:p>
          <a:p>
            <a:r>
              <a:rPr lang="zh-CN" altLang="en-US" sz="900" dirty="0"/>
              <a:t>毫秒。</a:t>
            </a:r>
          </a:p>
          <a:p>
            <a:r>
              <a:rPr lang="en-US" altLang="zh-CN" sz="900" dirty="0">
                <a:solidFill>
                  <a:srgbClr val="00B050"/>
                </a:solidFill>
              </a:rPr>
              <a:t>&lt;/body&gt;</a:t>
            </a:r>
            <a:endParaRPr lang="zh-CN" altLang="en-US" sz="900" dirty="0">
              <a:solidFill>
                <a:srgbClr val="00B050"/>
              </a:solidFill>
            </a:endParaRPr>
          </a:p>
        </p:txBody>
      </p:sp>
      <p:pic>
        <p:nvPicPr>
          <p:cNvPr id="1026" name="Picture 2" descr="未命名"/>
          <p:cNvPicPr>
            <a:picLocks noChangeAspect="1" noChangeArrowheads="1"/>
          </p:cNvPicPr>
          <p:nvPr/>
        </p:nvPicPr>
        <p:blipFill>
          <a:blip r:embed="rId3" cstate="print">
            <a:grayscl/>
          </a:blip>
          <a:srcRect/>
          <a:stretch>
            <a:fillRect/>
          </a:stretch>
        </p:blipFill>
        <p:spPr bwMode="auto">
          <a:xfrm>
            <a:off x="3428992" y="3071810"/>
            <a:ext cx="4830600" cy="1928826"/>
          </a:xfrm>
          <a:prstGeom prst="rect">
            <a:avLst/>
          </a:prstGeom>
          <a:noFill/>
          <a:ln w="9525">
            <a:noFill/>
            <a:miter lim="800000"/>
            <a:headEnd/>
            <a:tailEnd/>
          </a:ln>
        </p:spPr>
      </p:pic>
    </p:spTree>
    <p:extLst>
      <p:ext uri="{BB962C8B-B14F-4D97-AF65-F5344CB8AC3E}">
        <p14:creationId xmlns:p14="http://schemas.microsoft.com/office/powerpoint/2010/main" val="43903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JavaWeb</a:t>
            </a:r>
            <a:r>
              <a:rPr lang="zh-CN" altLang="en-US" dirty="0" smtClean="0"/>
              <a:t>发展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Model1</a:t>
            </a:r>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a:t>Browser sends request for the JSP page</a:t>
            </a:r>
          </a:p>
          <a:p>
            <a:r>
              <a:rPr lang="en-US" altLang="zh-CN" dirty="0"/>
              <a:t>JSP accesses Java Bean and invokes business logic</a:t>
            </a:r>
          </a:p>
          <a:p>
            <a:r>
              <a:rPr lang="en-US" altLang="zh-CN" dirty="0"/>
              <a:t>Java Bean connects to the database and get/save data</a:t>
            </a:r>
          </a:p>
          <a:p>
            <a:r>
              <a:rPr lang="en-US" altLang="zh-CN" dirty="0"/>
              <a:t>Response is sent to the browser which is generated by JSP</a:t>
            </a:r>
          </a:p>
          <a:p>
            <a:endParaRPr lang="zh-CN" altLang="en-US" dirty="0"/>
          </a:p>
        </p:txBody>
      </p:sp>
      <p:pic>
        <p:nvPicPr>
          <p:cNvPr id="4" name="图片 3"/>
          <p:cNvPicPr>
            <a:picLocks noChangeAspect="1"/>
          </p:cNvPicPr>
          <p:nvPr/>
        </p:nvPicPr>
        <p:blipFill>
          <a:blip r:embed="rId2"/>
          <a:stretch>
            <a:fillRect/>
          </a:stretch>
        </p:blipFill>
        <p:spPr>
          <a:xfrm>
            <a:off x="2907990" y="2009768"/>
            <a:ext cx="4795873" cy="1771663"/>
          </a:xfrm>
          <a:prstGeom prst="rect">
            <a:avLst/>
          </a:prstGeom>
        </p:spPr>
      </p:pic>
    </p:spTree>
    <p:extLst>
      <p:ext uri="{BB962C8B-B14F-4D97-AF65-F5344CB8AC3E}">
        <p14:creationId xmlns:p14="http://schemas.microsoft.com/office/powerpoint/2010/main" val="1000180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  声明</a:t>
            </a:r>
            <a:endParaRPr lang="zh-CN" altLang="en-US" sz="2700" dirty="0">
              <a:solidFill>
                <a:srgbClr val="FF6600"/>
              </a:solidFill>
              <a:latin typeface="Arial" charset="0"/>
              <a:ea typeface="隶书" pitchFamily="49" charset="-122"/>
            </a:endParaRPr>
          </a:p>
        </p:txBody>
      </p:sp>
      <p:sp>
        <p:nvSpPr>
          <p:cNvPr id="7" name="TextBox 6"/>
          <p:cNvSpPr txBox="1"/>
          <p:nvPr/>
        </p:nvSpPr>
        <p:spPr>
          <a:xfrm>
            <a:off x="1857356" y="2157234"/>
            <a:ext cx="4316246" cy="120032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b="1" dirty="0">
                <a:solidFill>
                  <a:srgbClr val="0070C0"/>
                </a:solidFill>
                <a:latin typeface="楷体" pitchFamily="49" charset="-122"/>
                <a:ea typeface="楷体" pitchFamily="49" charset="-122"/>
              </a:rPr>
              <a:t>定义全局变量</a:t>
            </a:r>
            <a:endParaRPr lang="en-US" altLang="zh-CN" b="1" dirty="0">
              <a:solidFill>
                <a:srgbClr val="0070C0"/>
              </a:solidFill>
              <a:latin typeface="楷体" pitchFamily="49" charset="-122"/>
              <a:ea typeface="楷体" pitchFamily="49" charset="-122"/>
            </a:endParaRPr>
          </a:p>
          <a:p>
            <a:endParaRPr lang="en-US" altLang="zh-CN" dirty="0"/>
          </a:p>
          <a:p>
            <a:r>
              <a:rPr lang="en-US" dirty="0"/>
              <a:t>&lt;%! long </a:t>
            </a:r>
            <a:r>
              <a:rPr lang="en-US" dirty="0" err="1"/>
              <a:t>startTime</a:t>
            </a:r>
            <a:r>
              <a:rPr lang="en-US" dirty="0"/>
              <a:t> = </a:t>
            </a:r>
            <a:r>
              <a:rPr lang="en-US" dirty="0" err="1"/>
              <a:t>System.nanoTime</a:t>
            </a:r>
            <a:r>
              <a:rPr lang="en-US" dirty="0"/>
              <a:t>();%&gt;</a:t>
            </a:r>
            <a:endParaRPr lang="zh-CN" altLang="en-US" dirty="0"/>
          </a:p>
          <a:p>
            <a:endParaRPr lang="zh-CN" altLang="en-US" dirty="0"/>
          </a:p>
        </p:txBody>
      </p:sp>
      <p:sp>
        <p:nvSpPr>
          <p:cNvPr id="8" name="矩形 7"/>
          <p:cNvSpPr/>
          <p:nvPr/>
        </p:nvSpPr>
        <p:spPr>
          <a:xfrm>
            <a:off x="1857356" y="3500438"/>
            <a:ext cx="428628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b="1" dirty="0">
                <a:solidFill>
                  <a:srgbClr val="FFC000"/>
                </a:solidFill>
                <a:latin typeface="楷体" pitchFamily="49" charset="-122"/>
                <a:ea typeface="楷体" pitchFamily="49" charset="-122"/>
              </a:rPr>
              <a:t>定义全局方法</a:t>
            </a:r>
            <a:endParaRPr lang="en-US" altLang="zh-CN" b="1" dirty="0">
              <a:solidFill>
                <a:srgbClr val="FFC000"/>
              </a:solidFill>
              <a:latin typeface="楷体" pitchFamily="49" charset="-122"/>
              <a:ea typeface="楷体" pitchFamily="49" charset="-122"/>
            </a:endParaRPr>
          </a:p>
          <a:p>
            <a:endParaRPr lang="en-US" altLang="zh-CN" dirty="0"/>
          </a:p>
          <a:p>
            <a:r>
              <a:rPr lang="en-US" dirty="0"/>
              <a:t>&lt;%!</a:t>
            </a:r>
            <a:endParaRPr lang="zh-CN" altLang="en-US" dirty="0"/>
          </a:p>
          <a:p>
            <a:r>
              <a:rPr lang="en-US" dirty="0"/>
              <a:t>   </a:t>
            </a:r>
            <a:r>
              <a:rPr lang="en-US" dirty="0" err="1"/>
              <a:t>int</a:t>
            </a:r>
            <a:r>
              <a:rPr lang="en-US" dirty="0"/>
              <a:t> </a:t>
            </a:r>
            <a:r>
              <a:rPr lang="en-US" dirty="0" err="1"/>
              <a:t>getMax</a:t>
            </a:r>
            <a:r>
              <a:rPr lang="en-US" dirty="0"/>
              <a:t>(</a:t>
            </a:r>
            <a:r>
              <a:rPr lang="en-US" dirty="0" err="1"/>
              <a:t>int</a:t>
            </a:r>
            <a:r>
              <a:rPr lang="en-US" dirty="0"/>
              <a:t> a, </a:t>
            </a:r>
            <a:r>
              <a:rPr lang="en-US" dirty="0" err="1"/>
              <a:t>int</a:t>
            </a:r>
            <a:r>
              <a:rPr lang="en-US" dirty="0"/>
              <a:t> b) {</a:t>
            </a:r>
            <a:endParaRPr lang="zh-CN" altLang="en-US" dirty="0"/>
          </a:p>
          <a:p>
            <a:r>
              <a:rPr lang="en-US" dirty="0"/>
              <a:t>   </a:t>
            </a:r>
            <a:r>
              <a:rPr lang="en-US" dirty="0" err="1"/>
              <a:t>int</a:t>
            </a:r>
            <a:r>
              <a:rPr lang="en-US" dirty="0"/>
              <a:t> max = a &gt; b ? a : b;</a:t>
            </a:r>
            <a:endParaRPr lang="zh-CN" altLang="en-US" dirty="0"/>
          </a:p>
          <a:p>
            <a:r>
              <a:rPr lang="en-US" dirty="0"/>
              <a:t>      return max;</a:t>
            </a:r>
            <a:endParaRPr lang="zh-CN" altLang="en-US" dirty="0"/>
          </a:p>
          <a:p>
            <a:r>
              <a:rPr lang="en-US" dirty="0"/>
              <a:t>   }</a:t>
            </a:r>
            <a:endParaRPr lang="zh-CN" altLang="en-US" dirty="0"/>
          </a:p>
          <a:p>
            <a:r>
              <a:rPr lang="en-US" dirty="0"/>
              <a:t>%&gt;</a:t>
            </a:r>
            <a:endParaRPr lang="zh-CN" altLang="en-US" dirty="0"/>
          </a:p>
        </p:txBody>
      </p:sp>
    </p:spTree>
    <p:extLst>
      <p:ext uri="{BB962C8B-B14F-4D97-AF65-F5344CB8AC3E}">
        <p14:creationId xmlns:p14="http://schemas.microsoft.com/office/powerpoint/2010/main" val="1953384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 </a:t>
            </a:r>
            <a:r>
              <a:rPr lang="en-US" altLang="zh-CN" sz="2700" dirty="0">
                <a:solidFill>
                  <a:srgbClr val="FF6600"/>
                </a:solidFill>
                <a:latin typeface="Arial" charset="0"/>
                <a:ea typeface="隶书" pitchFamily="49" charset="-122"/>
              </a:rPr>
              <a:t>JSP</a:t>
            </a:r>
            <a:r>
              <a:rPr lang="zh-CN" altLang="en-US" sz="2700" dirty="0">
                <a:solidFill>
                  <a:srgbClr val="FF6600"/>
                </a:solidFill>
                <a:latin typeface="Arial" charset="0"/>
                <a:ea typeface="隶书" pitchFamily="49" charset="-122"/>
              </a:rPr>
              <a:t>表达式</a:t>
            </a:r>
            <a:endParaRPr lang="zh-CN" altLang="en-US" sz="2700" dirty="0">
              <a:solidFill>
                <a:srgbClr val="FF6600"/>
              </a:solidFill>
              <a:latin typeface="Arial" charset="0"/>
              <a:ea typeface="隶书" pitchFamily="49" charset="-122"/>
            </a:endParaRPr>
          </a:p>
        </p:txBody>
      </p:sp>
      <p:sp>
        <p:nvSpPr>
          <p:cNvPr id="6" name="TextBox 5"/>
          <p:cNvSpPr txBox="1"/>
          <p:nvPr/>
        </p:nvSpPr>
        <p:spPr>
          <a:xfrm>
            <a:off x="1857356" y="2428869"/>
            <a:ext cx="5072098" cy="1200329"/>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JSP</a:t>
            </a: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表达式可以直接把</a:t>
            </a:r>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Java</a:t>
            </a: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的表达式结果输出到</a:t>
            </a:r>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JSP</a:t>
            </a: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页面中。表达式的最终运算结果将被转换为字符串类型，因为在网页中显示的文字都是字符串。</a:t>
            </a:r>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JSP</a:t>
            </a: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表达式的语法格式如下：</a:t>
            </a:r>
            <a:endPar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ndParaRPr>
          </a:p>
        </p:txBody>
      </p:sp>
      <p:sp>
        <p:nvSpPr>
          <p:cNvPr id="9" name="矩形 8"/>
          <p:cNvSpPr/>
          <p:nvPr/>
        </p:nvSpPr>
        <p:spPr>
          <a:xfrm>
            <a:off x="2857488" y="4143380"/>
            <a:ext cx="2845138" cy="369332"/>
          </a:xfrm>
          <a:prstGeom prst="rect">
            <a:avLst/>
          </a:prstGeom>
        </p:spPr>
        <p:txBody>
          <a:bodyPr wrap="none">
            <a:spAutoFit/>
          </a:bodyPr>
          <a:lstStyle/>
          <a:p>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圆周率是：</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Math.PI</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9871185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280035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6" y="3158750"/>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4</a:t>
            </a:r>
            <a:r>
              <a:rPr lang="en-US" altLang="zh-CN" sz="1500" b="1" dirty="0">
                <a:solidFill>
                  <a:schemeClr val="bg1"/>
                </a:solidFill>
                <a:latin typeface="Arial" charset="0"/>
                <a:ea typeface="黑体" pitchFamily="49" charset="-122"/>
              </a:rPr>
              <a:t>            </a:t>
            </a:r>
            <a:r>
              <a:rPr lang="zh-CN" altLang="en-US" b="1" dirty="0">
                <a:solidFill>
                  <a:schemeClr val="bg1"/>
                </a:solidFill>
                <a:latin typeface="Arial" charset="0"/>
                <a:ea typeface="黑体" pitchFamily="49" charset="-122"/>
              </a:rPr>
              <a:t> 注释</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2410524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4" y="1469232"/>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 </a:t>
            </a:r>
            <a:r>
              <a:rPr lang="en-US" altLang="zh-CN" sz="2700" dirty="0">
                <a:solidFill>
                  <a:srgbClr val="FF6600"/>
                </a:solidFill>
                <a:latin typeface="Arial" charset="0"/>
                <a:ea typeface="隶书" pitchFamily="49" charset="-122"/>
              </a:rPr>
              <a:t>HTML</a:t>
            </a:r>
            <a:r>
              <a:rPr lang="zh-CN" altLang="en-US" sz="2700" dirty="0">
                <a:solidFill>
                  <a:srgbClr val="FF6600"/>
                </a:solidFill>
                <a:latin typeface="Arial" charset="0"/>
                <a:ea typeface="隶书" pitchFamily="49" charset="-122"/>
              </a:rPr>
              <a:t>注释</a:t>
            </a:r>
            <a:endParaRPr lang="zh-CN" altLang="en-US" sz="2700" dirty="0">
              <a:solidFill>
                <a:srgbClr val="FF6600"/>
              </a:solidFill>
              <a:latin typeface="Arial" charset="0"/>
              <a:ea typeface="隶书" pitchFamily="49" charset="-122"/>
            </a:endParaRPr>
          </a:p>
        </p:txBody>
      </p:sp>
      <p:grpSp>
        <p:nvGrpSpPr>
          <p:cNvPr id="14" name="组合 13"/>
          <p:cNvGrpSpPr/>
          <p:nvPr/>
        </p:nvGrpSpPr>
        <p:grpSpPr>
          <a:xfrm>
            <a:off x="1984086" y="2285993"/>
            <a:ext cx="3730922" cy="1438659"/>
            <a:chOff x="1142976" y="1428742"/>
            <a:chExt cx="3730922" cy="1438659"/>
          </a:xfrm>
        </p:grpSpPr>
        <p:pic>
          <p:nvPicPr>
            <p:cNvPr id="7" name="图片 6" descr="按扭-17.png"/>
            <p:cNvPicPr>
              <a:picLocks noChangeAspect="1"/>
            </p:cNvPicPr>
            <p:nvPr/>
          </p:nvPicPr>
          <p:blipFill>
            <a:blip r:embed="rId3" cstate="print"/>
            <a:stretch>
              <a:fillRect/>
            </a:stretch>
          </p:blipFill>
          <p:spPr>
            <a:xfrm>
              <a:off x="1142976" y="1428742"/>
              <a:ext cx="1438659" cy="1438659"/>
            </a:xfrm>
            <a:prstGeom prst="rect">
              <a:avLst/>
            </a:prstGeom>
          </p:spPr>
        </p:pic>
        <p:sp>
          <p:nvSpPr>
            <p:cNvPr id="8" name="TextBox 7"/>
            <p:cNvSpPr txBox="1"/>
            <p:nvPr/>
          </p:nvSpPr>
          <p:spPr>
            <a:xfrm>
              <a:off x="1496777" y="1928808"/>
              <a:ext cx="646331" cy="369332"/>
            </a:xfrm>
            <a:prstGeom prst="rect">
              <a:avLst/>
            </a:prstGeom>
            <a:noFill/>
          </p:spPr>
          <p:txBody>
            <a:bodyPr wrap="none" rtlCol="0">
              <a:spAutoFit/>
            </a:bodyPr>
            <a:lstStyle/>
            <a:p>
              <a:r>
                <a:rPr lang="zh-CN" altLang="en-US" b="1" dirty="0">
                  <a:solidFill>
                    <a:schemeClr val="bg1"/>
                  </a:solidFill>
                  <a:latin typeface="黑体" pitchFamily="49" charset="-122"/>
                  <a:ea typeface="黑体" pitchFamily="49" charset="-122"/>
                </a:rPr>
                <a:t>语法</a:t>
              </a:r>
              <a:endParaRPr lang="zh-CN" altLang="en-US" b="1" dirty="0">
                <a:solidFill>
                  <a:schemeClr val="bg1"/>
                </a:solidFill>
                <a:latin typeface="黑体" pitchFamily="49" charset="-122"/>
                <a:ea typeface="黑体" pitchFamily="49" charset="-122"/>
              </a:endParaRPr>
            </a:p>
          </p:txBody>
        </p:sp>
        <p:sp>
          <p:nvSpPr>
            <p:cNvPr id="10" name="TextBox 9"/>
            <p:cNvSpPr txBox="1"/>
            <p:nvPr/>
          </p:nvSpPr>
          <p:spPr>
            <a:xfrm>
              <a:off x="3071802" y="1971170"/>
              <a:ext cx="180209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 </a:t>
              </a:r>
              <a:r>
                <a:rPr lang="zh-CN" altLang="en-US" dirty="0"/>
                <a:t>注释文本</a:t>
              </a:r>
              <a:r>
                <a:rPr lang="en-US" dirty="0"/>
                <a:t> --&gt;</a:t>
              </a:r>
              <a:endParaRPr lang="zh-CN" altLang="en-US" dirty="0"/>
            </a:p>
          </p:txBody>
        </p:sp>
      </p:grpSp>
      <p:grpSp>
        <p:nvGrpSpPr>
          <p:cNvPr id="15" name="组合 14"/>
          <p:cNvGrpSpPr/>
          <p:nvPr/>
        </p:nvGrpSpPr>
        <p:grpSpPr>
          <a:xfrm>
            <a:off x="1830056" y="4071942"/>
            <a:ext cx="4313581" cy="1477328"/>
            <a:chOff x="1714480" y="3214692"/>
            <a:chExt cx="4313581" cy="1477328"/>
          </a:xfrm>
        </p:grpSpPr>
        <p:sp>
          <p:nvSpPr>
            <p:cNvPr id="11" name="TextBox 10"/>
            <p:cNvSpPr txBox="1"/>
            <p:nvPr/>
          </p:nvSpPr>
          <p:spPr>
            <a:xfrm>
              <a:off x="3071802" y="3214692"/>
              <a:ext cx="2956259" cy="1477328"/>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&lt;!-- </a:t>
              </a:r>
              <a:r>
                <a:rPr lang="zh-CN" altLang="en-US" dirty="0"/>
                <a:t>显示数据报表的表格</a:t>
              </a:r>
              <a:r>
                <a:rPr lang="en-US" dirty="0"/>
                <a:t> --&gt;</a:t>
              </a:r>
              <a:endParaRPr lang="zh-CN" altLang="en-US" dirty="0"/>
            </a:p>
            <a:p>
              <a:r>
                <a:rPr lang="en-US" dirty="0"/>
                <a:t>&lt;table&gt;</a:t>
              </a:r>
              <a:endParaRPr lang="zh-CN" altLang="en-US" dirty="0"/>
            </a:p>
            <a:p>
              <a:r>
                <a:rPr lang="en-US" altLang="zh-CN" dirty="0"/>
                <a:t>……</a:t>
              </a:r>
            </a:p>
            <a:p>
              <a:r>
                <a:rPr lang="en-US" dirty="0"/>
                <a:t>&lt;/table&gt;</a:t>
              </a:r>
              <a:endParaRPr lang="zh-CN" altLang="en-US" dirty="0"/>
            </a:p>
            <a:p>
              <a:endParaRPr lang="zh-CN" altLang="en-US" dirty="0"/>
            </a:p>
          </p:txBody>
        </p:sp>
        <p:pic>
          <p:nvPicPr>
            <p:cNvPr id="12" name="图片 11" descr="按扭-37.png"/>
            <p:cNvPicPr>
              <a:picLocks noChangeAspect="1"/>
            </p:cNvPicPr>
            <p:nvPr/>
          </p:nvPicPr>
          <p:blipFill>
            <a:blip r:embed="rId4" cstate="print"/>
            <a:stretch>
              <a:fillRect/>
            </a:stretch>
          </p:blipFill>
          <p:spPr>
            <a:xfrm>
              <a:off x="1714480" y="3500444"/>
              <a:ext cx="642942" cy="642942"/>
            </a:xfrm>
            <a:prstGeom prst="rect">
              <a:avLst/>
            </a:prstGeom>
          </p:spPr>
        </p:pic>
        <p:sp>
          <p:nvSpPr>
            <p:cNvPr id="13" name="TextBox 12"/>
            <p:cNvSpPr txBox="1"/>
            <p:nvPr/>
          </p:nvSpPr>
          <p:spPr>
            <a:xfrm>
              <a:off x="1785920" y="3558650"/>
              <a:ext cx="461665" cy="553998"/>
            </a:xfrm>
            <a:prstGeom prst="rect">
              <a:avLst/>
            </a:prstGeom>
            <a:noFill/>
          </p:spPr>
          <p:txBody>
            <a:bodyPr vert="eaVert" wrap="none" rtlCol="0">
              <a:spAutoFit/>
            </a:bodyPr>
            <a:lstStyle/>
            <a:p>
              <a:r>
                <a:rPr lang="zh-CN" altLang="en-US" b="1" dirty="0">
                  <a:solidFill>
                    <a:schemeClr val="bg1"/>
                  </a:solidFill>
                </a:rPr>
                <a:t>示例</a:t>
              </a:r>
              <a:endParaRPr lang="zh-CN" altLang="en-US" b="1" dirty="0">
                <a:solidFill>
                  <a:schemeClr val="bg1"/>
                </a:solidFill>
              </a:endParaRPr>
            </a:p>
          </p:txBody>
        </p:sp>
      </p:grpSp>
    </p:spTree>
    <p:extLst>
      <p:ext uri="{BB962C8B-B14F-4D97-AF65-F5344CB8AC3E}">
        <p14:creationId xmlns:p14="http://schemas.microsoft.com/office/powerpoint/2010/main" val="3469841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85787" y="1500174"/>
            <a:ext cx="3179217"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a:solidFill>
                  <a:srgbClr val="FF6600"/>
                </a:solidFill>
                <a:latin typeface="Arial" charset="0"/>
                <a:ea typeface="隶书" pitchFamily="49" charset="-122"/>
              </a:rPr>
              <a:t>JSP</a:t>
            </a:r>
            <a:r>
              <a:rPr lang="zh-CN" altLang="en-US" sz="2700" dirty="0">
                <a:solidFill>
                  <a:srgbClr val="FF6600"/>
                </a:solidFill>
                <a:latin typeface="Arial" charset="0"/>
                <a:ea typeface="隶书" pitchFamily="49" charset="-122"/>
              </a:rPr>
              <a:t>注释</a:t>
            </a:r>
            <a:endParaRPr lang="zh-CN" altLang="en-US" sz="2700" dirty="0">
              <a:solidFill>
                <a:srgbClr val="FF6600"/>
              </a:solidFill>
              <a:latin typeface="Arial" charset="0"/>
              <a:ea typeface="隶书" pitchFamily="49" charset="-122"/>
            </a:endParaRPr>
          </a:p>
        </p:txBody>
      </p:sp>
      <p:grpSp>
        <p:nvGrpSpPr>
          <p:cNvPr id="2" name="组合 13"/>
          <p:cNvGrpSpPr/>
          <p:nvPr/>
        </p:nvGrpSpPr>
        <p:grpSpPr>
          <a:xfrm>
            <a:off x="1984087" y="2285993"/>
            <a:ext cx="3985799" cy="1438659"/>
            <a:chOff x="1142976" y="1428742"/>
            <a:chExt cx="3985799" cy="1438659"/>
          </a:xfrm>
        </p:grpSpPr>
        <p:pic>
          <p:nvPicPr>
            <p:cNvPr id="7" name="图片 6" descr="按扭-17.png"/>
            <p:cNvPicPr>
              <a:picLocks noChangeAspect="1"/>
            </p:cNvPicPr>
            <p:nvPr/>
          </p:nvPicPr>
          <p:blipFill>
            <a:blip r:embed="rId3" cstate="print"/>
            <a:stretch>
              <a:fillRect/>
            </a:stretch>
          </p:blipFill>
          <p:spPr>
            <a:xfrm>
              <a:off x="1142976" y="1428742"/>
              <a:ext cx="1438659" cy="1438659"/>
            </a:xfrm>
            <a:prstGeom prst="rect">
              <a:avLst/>
            </a:prstGeom>
          </p:spPr>
        </p:pic>
        <p:sp>
          <p:nvSpPr>
            <p:cNvPr id="8" name="TextBox 7"/>
            <p:cNvSpPr txBox="1"/>
            <p:nvPr/>
          </p:nvSpPr>
          <p:spPr>
            <a:xfrm>
              <a:off x="1496777" y="1928808"/>
              <a:ext cx="646331" cy="369332"/>
            </a:xfrm>
            <a:prstGeom prst="rect">
              <a:avLst/>
            </a:prstGeom>
            <a:noFill/>
          </p:spPr>
          <p:txBody>
            <a:bodyPr wrap="none" rtlCol="0">
              <a:spAutoFit/>
            </a:bodyPr>
            <a:lstStyle/>
            <a:p>
              <a:r>
                <a:rPr lang="zh-CN" altLang="en-US" b="1" dirty="0">
                  <a:solidFill>
                    <a:schemeClr val="bg1"/>
                  </a:solidFill>
                  <a:latin typeface="黑体" pitchFamily="49" charset="-122"/>
                  <a:ea typeface="黑体" pitchFamily="49" charset="-122"/>
                </a:rPr>
                <a:t>语法</a:t>
              </a:r>
              <a:endParaRPr lang="zh-CN" altLang="en-US" b="1" dirty="0">
                <a:solidFill>
                  <a:schemeClr val="bg1"/>
                </a:solidFill>
                <a:latin typeface="黑体" pitchFamily="49" charset="-122"/>
                <a:ea typeface="黑体" pitchFamily="49" charset="-122"/>
              </a:endParaRPr>
            </a:p>
          </p:txBody>
        </p:sp>
        <p:sp>
          <p:nvSpPr>
            <p:cNvPr id="10" name="TextBox 9"/>
            <p:cNvSpPr txBox="1"/>
            <p:nvPr/>
          </p:nvSpPr>
          <p:spPr>
            <a:xfrm>
              <a:off x="3071802" y="1971170"/>
              <a:ext cx="205697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 </a:t>
              </a:r>
              <a:r>
                <a:rPr lang="zh-CN" altLang="en-US" dirty="0"/>
                <a:t>注释文本</a:t>
              </a:r>
              <a:r>
                <a:rPr lang="en-US" dirty="0"/>
                <a:t> --%&gt;</a:t>
              </a:r>
              <a:endParaRPr lang="zh-CN" altLang="en-US" dirty="0"/>
            </a:p>
          </p:txBody>
        </p:sp>
      </p:grpSp>
      <p:grpSp>
        <p:nvGrpSpPr>
          <p:cNvPr id="3" name="组合 14"/>
          <p:cNvGrpSpPr/>
          <p:nvPr/>
        </p:nvGrpSpPr>
        <p:grpSpPr>
          <a:xfrm>
            <a:off x="1830056" y="4071943"/>
            <a:ext cx="4568457" cy="1200329"/>
            <a:chOff x="1714480" y="3214692"/>
            <a:chExt cx="4568457" cy="1200329"/>
          </a:xfrm>
        </p:grpSpPr>
        <p:sp>
          <p:nvSpPr>
            <p:cNvPr id="11" name="TextBox 10"/>
            <p:cNvSpPr txBox="1"/>
            <p:nvPr/>
          </p:nvSpPr>
          <p:spPr>
            <a:xfrm>
              <a:off x="3071802" y="3214692"/>
              <a:ext cx="3211135"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&lt;%-- </a:t>
              </a:r>
              <a:r>
                <a:rPr lang="zh-CN" altLang="en-US" dirty="0"/>
                <a:t>显示数据报表的表格</a:t>
              </a:r>
              <a:r>
                <a:rPr lang="en-US" dirty="0"/>
                <a:t> --%&gt;</a:t>
              </a:r>
              <a:endParaRPr lang="zh-CN" altLang="en-US" dirty="0"/>
            </a:p>
            <a:p>
              <a:r>
                <a:rPr lang="en-US" dirty="0"/>
                <a:t>&lt;table&gt;</a:t>
              </a:r>
              <a:endParaRPr lang="zh-CN" altLang="en-US" dirty="0"/>
            </a:p>
            <a:p>
              <a:r>
                <a:rPr lang="en-US" altLang="zh-CN" dirty="0"/>
                <a:t>……</a:t>
              </a:r>
            </a:p>
            <a:p>
              <a:r>
                <a:rPr lang="en-US" dirty="0"/>
                <a:t>&lt;/table&gt;</a:t>
              </a:r>
              <a:endParaRPr lang="zh-CN" altLang="en-US" dirty="0"/>
            </a:p>
          </p:txBody>
        </p:sp>
        <p:pic>
          <p:nvPicPr>
            <p:cNvPr id="12" name="图片 11" descr="按扭-37.png"/>
            <p:cNvPicPr>
              <a:picLocks noChangeAspect="1"/>
            </p:cNvPicPr>
            <p:nvPr/>
          </p:nvPicPr>
          <p:blipFill>
            <a:blip r:embed="rId4" cstate="print"/>
            <a:stretch>
              <a:fillRect/>
            </a:stretch>
          </p:blipFill>
          <p:spPr>
            <a:xfrm>
              <a:off x="1714480" y="3500444"/>
              <a:ext cx="642942" cy="642942"/>
            </a:xfrm>
            <a:prstGeom prst="rect">
              <a:avLst/>
            </a:prstGeom>
          </p:spPr>
        </p:pic>
        <p:sp>
          <p:nvSpPr>
            <p:cNvPr id="13" name="TextBox 12"/>
            <p:cNvSpPr txBox="1"/>
            <p:nvPr/>
          </p:nvSpPr>
          <p:spPr>
            <a:xfrm>
              <a:off x="1785920" y="3558650"/>
              <a:ext cx="461665" cy="553998"/>
            </a:xfrm>
            <a:prstGeom prst="rect">
              <a:avLst/>
            </a:prstGeom>
            <a:noFill/>
          </p:spPr>
          <p:txBody>
            <a:bodyPr vert="eaVert" wrap="none" rtlCol="0">
              <a:spAutoFit/>
            </a:bodyPr>
            <a:lstStyle/>
            <a:p>
              <a:r>
                <a:rPr lang="zh-CN" altLang="en-US" b="1" dirty="0">
                  <a:solidFill>
                    <a:schemeClr val="bg1"/>
                  </a:solidFill>
                </a:rPr>
                <a:t>示例</a:t>
              </a:r>
              <a:endParaRPr lang="zh-CN" altLang="en-US" b="1" dirty="0">
                <a:solidFill>
                  <a:schemeClr val="bg1"/>
                </a:solidFill>
              </a:endParaRPr>
            </a:p>
          </p:txBody>
        </p:sp>
      </p:grpSp>
    </p:spTree>
    <p:extLst>
      <p:ext uri="{BB962C8B-B14F-4D97-AF65-F5344CB8AC3E}">
        <p14:creationId xmlns:p14="http://schemas.microsoft.com/office/powerpoint/2010/main" val="72985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14349" y="1500174"/>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动态注释</a:t>
            </a:r>
            <a:endParaRPr lang="zh-CN" altLang="en-US" sz="2700" dirty="0">
              <a:solidFill>
                <a:srgbClr val="FF6600"/>
              </a:solidFill>
              <a:latin typeface="Arial" charset="0"/>
              <a:ea typeface="隶书" pitchFamily="49" charset="-122"/>
            </a:endParaRPr>
          </a:p>
        </p:txBody>
      </p:sp>
      <p:grpSp>
        <p:nvGrpSpPr>
          <p:cNvPr id="2" name="组合 13"/>
          <p:cNvGrpSpPr/>
          <p:nvPr/>
        </p:nvGrpSpPr>
        <p:grpSpPr>
          <a:xfrm>
            <a:off x="1785918" y="2285993"/>
            <a:ext cx="4388154" cy="1438659"/>
            <a:chOff x="1142976" y="1428742"/>
            <a:chExt cx="4388154" cy="1438659"/>
          </a:xfrm>
        </p:grpSpPr>
        <p:pic>
          <p:nvPicPr>
            <p:cNvPr id="7" name="图片 6" descr="按扭-17.png"/>
            <p:cNvPicPr>
              <a:picLocks noChangeAspect="1"/>
            </p:cNvPicPr>
            <p:nvPr/>
          </p:nvPicPr>
          <p:blipFill>
            <a:blip r:embed="rId3" cstate="print"/>
            <a:stretch>
              <a:fillRect/>
            </a:stretch>
          </p:blipFill>
          <p:spPr>
            <a:xfrm>
              <a:off x="1142976" y="1428742"/>
              <a:ext cx="1438659" cy="1438659"/>
            </a:xfrm>
            <a:prstGeom prst="rect">
              <a:avLst/>
            </a:prstGeom>
          </p:spPr>
        </p:pic>
        <p:sp>
          <p:nvSpPr>
            <p:cNvPr id="8" name="TextBox 7"/>
            <p:cNvSpPr txBox="1"/>
            <p:nvPr/>
          </p:nvSpPr>
          <p:spPr>
            <a:xfrm>
              <a:off x="1496777" y="1928808"/>
              <a:ext cx="646331" cy="369332"/>
            </a:xfrm>
            <a:prstGeom prst="rect">
              <a:avLst/>
            </a:prstGeom>
            <a:noFill/>
          </p:spPr>
          <p:txBody>
            <a:bodyPr wrap="none" rtlCol="0">
              <a:spAutoFit/>
            </a:bodyPr>
            <a:lstStyle/>
            <a:p>
              <a:r>
                <a:rPr lang="zh-CN" altLang="en-US" b="1" dirty="0">
                  <a:solidFill>
                    <a:schemeClr val="bg1"/>
                  </a:solidFill>
                  <a:latin typeface="黑体" pitchFamily="49" charset="-122"/>
                  <a:ea typeface="黑体" pitchFamily="49" charset="-122"/>
                </a:rPr>
                <a:t>语法</a:t>
              </a:r>
              <a:endParaRPr lang="zh-CN" altLang="en-US" b="1" dirty="0">
                <a:solidFill>
                  <a:schemeClr val="bg1"/>
                </a:solidFill>
                <a:latin typeface="黑体" pitchFamily="49" charset="-122"/>
                <a:ea typeface="黑体" pitchFamily="49" charset="-122"/>
              </a:endParaRPr>
            </a:p>
          </p:txBody>
        </p:sp>
        <p:sp>
          <p:nvSpPr>
            <p:cNvPr id="10" name="TextBox 9"/>
            <p:cNvSpPr txBox="1"/>
            <p:nvPr/>
          </p:nvSpPr>
          <p:spPr>
            <a:xfrm>
              <a:off x="3071802" y="1971170"/>
              <a:ext cx="24593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 &lt;%=  </a:t>
              </a:r>
              <a:r>
                <a:rPr lang="zh-CN" altLang="en-US" dirty="0"/>
                <a:t>变量值 </a:t>
              </a:r>
              <a:r>
                <a:rPr lang="en-US" dirty="0"/>
                <a:t> %&gt; --&gt;</a:t>
              </a:r>
              <a:endParaRPr lang="zh-CN" altLang="en-US" dirty="0"/>
            </a:p>
          </p:txBody>
        </p:sp>
      </p:grpSp>
      <p:grpSp>
        <p:nvGrpSpPr>
          <p:cNvPr id="3" name="组合 14"/>
          <p:cNvGrpSpPr/>
          <p:nvPr/>
        </p:nvGrpSpPr>
        <p:grpSpPr>
          <a:xfrm>
            <a:off x="2428860" y="4357694"/>
            <a:ext cx="3618848" cy="642942"/>
            <a:chOff x="1714480" y="3500444"/>
            <a:chExt cx="3618848" cy="642942"/>
          </a:xfrm>
        </p:grpSpPr>
        <p:sp>
          <p:nvSpPr>
            <p:cNvPr id="11" name="TextBox 10"/>
            <p:cNvSpPr txBox="1"/>
            <p:nvPr/>
          </p:nvSpPr>
          <p:spPr>
            <a:xfrm>
              <a:off x="2741913" y="3643320"/>
              <a:ext cx="2591415"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&lt;!-- &lt;%=new Date()%&gt; --&gt;</a:t>
              </a:r>
              <a:endParaRPr lang="zh-CN" altLang="en-US" dirty="0"/>
            </a:p>
          </p:txBody>
        </p:sp>
        <p:pic>
          <p:nvPicPr>
            <p:cNvPr id="12" name="图片 11" descr="按扭-37.png"/>
            <p:cNvPicPr>
              <a:picLocks noChangeAspect="1"/>
            </p:cNvPicPr>
            <p:nvPr/>
          </p:nvPicPr>
          <p:blipFill>
            <a:blip r:embed="rId4" cstate="print"/>
            <a:stretch>
              <a:fillRect/>
            </a:stretch>
          </p:blipFill>
          <p:spPr>
            <a:xfrm>
              <a:off x="1714480" y="3500444"/>
              <a:ext cx="642942" cy="642942"/>
            </a:xfrm>
            <a:prstGeom prst="rect">
              <a:avLst/>
            </a:prstGeom>
          </p:spPr>
        </p:pic>
        <p:sp>
          <p:nvSpPr>
            <p:cNvPr id="13" name="TextBox 12"/>
            <p:cNvSpPr txBox="1"/>
            <p:nvPr/>
          </p:nvSpPr>
          <p:spPr>
            <a:xfrm>
              <a:off x="1785920" y="3558650"/>
              <a:ext cx="461665" cy="553998"/>
            </a:xfrm>
            <a:prstGeom prst="rect">
              <a:avLst/>
            </a:prstGeom>
            <a:noFill/>
          </p:spPr>
          <p:txBody>
            <a:bodyPr vert="eaVert" wrap="none" rtlCol="0">
              <a:spAutoFit/>
            </a:bodyPr>
            <a:lstStyle/>
            <a:p>
              <a:r>
                <a:rPr lang="zh-CN" altLang="en-US" b="1" dirty="0">
                  <a:solidFill>
                    <a:schemeClr val="bg1"/>
                  </a:solidFill>
                </a:rPr>
                <a:t>示例</a:t>
              </a:r>
              <a:endParaRPr lang="zh-CN" altLang="en-US" b="1" dirty="0">
                <a:solidFill>
                  <a:schemeClr val="bg1"/>
                </a:solidFill>
              </a:endParaRPr>
            </a:p>
          </p:txBody>
        </p:sp>
      </p:grpSp>
    </p:spTree>
    <p:extLst>
      <p:ext uri="{BB962C8B-B14F-4D97-AF65-F5344CB8AC3E}">
        <p14:creationId xmlns:p14="http://schemas.microsoft.com/office/powerpoint/2010/main" val="3287470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14349" y="1500174"/>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代码注释</a:t>
            </a:r>
            <a:endParaRPr lang="zh-CN" altLang="en-US" sz="2700" dirty="0">
              <a:solidFill>
                <a:srgbClr val="FF6600"/>
              </a:solidFill>
              <a:latin typeface="Arial" charset="0"/>
              <a:ea typeface="隶书" pitchFamily="49" charset="-122"/>
            </a:endParaRPr>
          </a:p>
        </p:txBody>
      </p:sp>
      <p:grpSp>
        <p:nvGrpSpPr>
          <p:cNvPr id="2" name="组合 13"/>
          <p:cNvGrpSpPr/>
          <p:nvPr/>
        </p:nvGrpSpPr>
        <p:grpSpPr>
          <a:xfrm>
            <a:off x="1857356" y="2285993"/>
            <a:ext cx="4357718" cy="3293209"/>
            <a:chOff x="1142976" y="754176"/>
            <a:chExt cx="4357718" cy="3293209"/>
          </a:xfrm>
        </p:grpSpPr>
        <p:pic>
          <p:nvPicPr>
            <p:cNvPr id="7" name="图片 6" descr="按扭-17.png"/>
            <p:cNvPicPr>
              <a:picLocks noChangeAspect="1"/>
            </p:cNvPicPr>
            <p:nvPr/>
          </p:nvPicPr>
          <p:blipFill>
            <a:blip r:embed="rId3" cstate="print"/>
            <a:stretch>
              <a:fillRect/>
            </a:stretch>
          </p:blipFill>
          <p:spPr>
            <a:xfrm>
              <a:off x="1142976" y="1428742"/>
              <a:ext cx="1438659" cy="1438659"/>
            </a:xfrm>
            <a:prstGeom prst="rect">
              <a:avLst/>
            </a:prstGeom>
          </p:spPr>
        </p:pic>
        <p:sp>
          <p:nvSpPr>
            <p:cNvPr id="8" name="TextBox 7"/>
            <p:cNvSpPr txBox="1"/>
            <p:nvPr/>
          </p:nvSpPr>
          <p:spPr>
            <a:xfrm>
              <a:off x="1496777" y="1928808"/>
              <a:ext cx="646331" cy="369332"/>
            </a:xfrm>
            <a:prstGeom prst="rect">
              <a:avLst/>
            </a:prstGeom>
            <a:noFill/>
          </p:spPr>
          <p:txBody>
            <a:bodyPr wrap="none" rtlCol="0">
              <a:spAutoFit/>
            </a:bodyPr>
            <a:lstStyle/>
            <a:p>
              <a:r>
                <a:rPr lang="zh-CN" altLang="en-US" b="1" dirty="0">
                  <a:solidFill>
                    <a:schemeClr val="bg1"/>
                  </a:solidFill>
                  <a:latin typeface="黑体" pitchFamily="49" charset="-122"/>
                  <a:ea typeface="黑体" pitchFamily="49" charset="-122"/>
                </a:rPr>
                <a:t>语法</a:t>
              </a:r>
              <a:endParaRPr lang="zh-CN" altLang="en-US" b="1" dirty="0">
                <a:solidFill>
                  <a:schemeClr val="bg1"/>
                </a:solidFill>
                <a:latin typeface="黑体" pitchFamily="49" charset="-122"/>
                <a:ea typeface="黑体" pitchFamily="49" charset="-122"/>
              </a:endParaRPr>
            </a:p>
          </p:txBody>
        </p:sp>
        <p:sp>
          <p:nvSpPr>
            <p:cNvPr id="10" name="TextBox 9"/>
            <p:cNvSpPr txBox="1"/>
            <p:nvPr/>
          </p:nvSpPr>
          <p:spPr>
            <a:xfrm>
              <a:off x="2786050" y="754176"/>
              <a:ext cx="2714644"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&lt;%</a:t>
              </a:r>
            </a:p>
            <a:p>
              <a:endParaRPr lang="zh-CN" altLang="en-US" sz="1600" dirty="0"/>
            </a:p>
            <a:p>
              <a:r>
                <a:rPr lang="en-US" sz="1600" dirty="0">
                  <a:solidFill>
                    <a:srgbClr val="00B050"/>
                  </a:solidFill>
                </a:rPr>
                <a:t>//</a:t>
              </a:r>
              <a:r>
                <a:rPr lang="zh-CN" altLang="en-US" sz="1600" dirty="0">
                  <a:solidFill>
                    <a:srgbClr val="00B050"/>
                  </a:solidFill>
                </a:rPr>
                <a:t>单行注释</a:t>
              </a:r>
              <a:endParaRPr lang="en-US" altLang="zh-CN" sz="1600" dirty="0">
                <a:solidFill>
                  <a:srgbClr val="00B050"/>
                </a:solidFill>
              </a:endParaRPr>
            </a:p>
            <a:p>
              <a:endParaRPr lang="zh-CN" altLang="en-US" sz="1600" dirty="0">
                <a:solidFill>
                  <a:srgbClr val="00B050"/>
                </a:solidFill>
              </a:endParaRPr>
            </a:p>
            <a:p>
              <a:r>
                <a:rPr lang="en-US" sz="1600" dirty="0">
                  <a:solidFill>
                    <a:srgbClr val="00B050"/>
                  </a:solidFill>
                </a:rPr>
                <a:t>/*</a:t>
              </a:r>
              <a:endParaRPr lang="zh-CN" altLang="en-US" sz="1600" dirty="0">
                <a:solidFill>
                  <a:srgbClr val="00B050"/>
                </a:solidFill>
              </a:endParaRPr>
            </a:p>
            <a:p>
              <a:r>
                <a:rPr lang="zh-CN" altLang="en-US" sz="1600" dirty="0">
                  <a:solidFill>
                    <a:srgbClr val="00B050"/>
                  </a:solidFill>
                </a:rPr>
                <a:t>多行注释</a:t>
              </a:r>
            </a:p>
            <a:p>
              <a:r>
                <a:rPr lang="en-US" sz="1600" dirty="0">
                  <a:solidFill>
                    <a:srgbClr val="00B050"/>
                  </a:solidFill>
                </a:rPr>
                <a:t>*/</a:t>
              </a:r>
            </a:p>
            <a:p>
              <a:endParaRPr lang="en-US" sz="1600" dirty="0"/>
            </a:p>
            <a:p>
              <a:r>
                <a:rPr lang="en-US" sz="1600" dirty="0">
                  <a:solidFill>
                    <a:srgbClr val="0070C0"/>
                  </a:solidFill>
                </a:rPr>
                <a:t>/**</a:t>
              </a:r>
              <a:r>
                <a:rPr lang="en-US" sz="1600" dirty="0" err="1">
                  <a:solidFill>
                    <a:srgbClr val="0070C0"/>
                  </a:solidFill>
                </a:rPr>
                <a:t>JavaDoc</a:t>
              </a:r>
              <a:r>
                <a:rPr lang="zh-CN" altLang="en-US" sz="1600" dirty="0">
                  <a:solidFill>
                    <a:srgbClr val="0070C0"/>
                  </a:solidFill>
                </a:rPr>
                <a:t>注释，用于成员注释</a:t>
              </a:r>
              <a:r>
                <a:rPr lang="en-US" sz="1600" dirty="0">
                  <a:solidFill>
                    <a:srgbClr val="0070C0"/>
                  </a:solidFill>
                </a:rPr>
                <a:t>*/</a:t>
              </a:r>
            </a:p>
            <a:p>
              <a:endParaRPr lang="en-US" sz="1600" dirty="0"/>
            </a:p>
            <a:p>
              <a:r>
                <a:rPr lang="en-US" sz="1600" dirty="0"/>
                <a:t>%&gt;</a:t>
              </a:r>
              <a:endParaRPr lang="zh-CN" altLang="en-US" sz="1600" dirty="0"/>
            </a:p>
            <a:p>
              <a:endParaRPr lang="zh-CN" altLang="en-US" sz="1600" dirty="0"/>
            </a:p>
          </p:txBody>
        </p:sp>
      </p:grpSp>
    </p:spTree>
    <p:extLst>
      <p:ext uri="{BB962C8B-B14F-4D97-AF65-F5344CB8AC3E}">
        <p14:creationId xmlns:p14="http://schemas.microsoft.com/office/powerpoint/2010/main" val="57247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280035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6" y="3158750"/>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5	</a:t>
            </a:r>
            <a:r>
              <a:rPr lang="en-US" altLang="zh-CN" sz="1500" b="1" dirty="0">
                <a:solidFill>
                  <a:schemeClr val="bg1"/>
                </a:solidFill>
                <a:latin typeface="Arial" charset="0"/>
                <a:ea typeface="黑体" pitchFamily="49" charset="-122"/>
              </a:rPr>
              <a:t> </a:t>
            </a:r>
            <a:r>
              <a:rPr lang="en-US" altLang="zh-CN" b="1" dirty="0">
                <a:solidFill>
                  <a:schemeClr val="bg1"/>
                </a:solidFill>
                <a:latin typeface="Arial" charset="0"/>
                <a:ea typeface="黑体" pitchFamily="49" charset="-122"/>
              </a:rPr>
              <a:t>JSP</a:t>
            </a:r>
            <a:r>
              <a:rPr lang="zh-CN" altLang="en-US" b="1" dirty="0">
                <a:solidFill>
                  <a:schemeClr val="bg1"/>
                </a:solidFill>
                <a:latin typeface="Arial" charset="0"/>
                <a:ea typeface="黑体" pitchFamily="49" charset="-122"/>
              </a:rPr>
              <a:t>常用对象</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2376955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9" name="Rectangle 9"/>
          <p:cNvSpPr txBox="1">
            <a:spLocks noChangeArrowheads="1"/>
          </p:cNvSpPr>
          <p:nvPr/>
        </p:nvSpPr>
        <p:spPr bwMode="auto">
          <a:xfrm>
            <a:off x="672704" y="1503352"/>
            <a:ext cx="173905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主要内容</a:t>
            </a:r>
            <a:endParaRPr lang="zh-CN" altLang="en-US" sz="2700" dirty="0">
              <a:solidFill>
                <a:srgbClr val="FF6600"/>
              </a:solidFill>
              <a:latin typeface="Arial" charset="0"/>
              <a:ea typeface="隶书" pitchFamily="49" charset="-122"/>
            </a:endParaRPr>
          </a:p>
        </p:txBody>
      </p:sp>
      <p:sp>
        <p:nvSpPr>
          <p:cNvPr id="12" name="Text Box 2"/>
          <p:cNvSpPr txBox="1">
            <a:spLocks noChangeArrowheads="1"/>
          </p:cNvSpPr>
          <p:nvPr/>
        </p:nvSpPr>
        <p:spPr bwMode="auto">
          <a:xfrm>
            <a:off x="1346035" y="2672060"/>
            <a:ext cx="32174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1pPr>
            <a:lvl2pPr marL="742950" indent="-28575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2pPr>
            <a:lvl3pPr marL="11430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3pPr>
            <a:lvl4pPr marL="16002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4pPr>
            <a:lvl5pPr marL="20574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5pPr>
            <a:lvl6pPr marL="25146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6pPr>
            <a:lvl7pPr marL="29718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7pPr>
            <a:lvl8pPr marL="34290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8pPr>
            <a:lvl9pPr marL="38862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9pPr>
          </a:lstStyle>
          <a:p>
            <a:pPr algn="l">
              <a:lnSpc>
                <a:spcPct val="150000"/>
              </a:lnSpc>
              <a:spcBef>
                <a:spcPct val="50000"/>
              </a:spcBef>
            </a:pPr>
            <a:r>
              <a:rPr lang="en-US" altLang="zh-CN" sz="2800" b="1" dirty="0">
                <a:solidFill>
                  <a:schemeClr val="tx1"/>
                </a:solidFill>
                <a:ea typeface="宋体" panose="02010600030101010101" pitchFamily="2" charset="-122"/>
              </a:rPr>
              <a:t>request</a:t>
            </a:r>
            <a:r>
              <a:rPr lang="zh-CN" altLang="en-US" sz="2800" b="1" dirty="0">
                <a:solidFill>
                  <a:schemeClr val="tx1"/>
                </a:solidFill>
                <a:ea typeface="宋体" panose="02010600030101010101" pitchFamily="2" charset="-122"/>
              </a:rPr>
              <a:t>对象</a:t>
            </a:r>
            <a:endParaRPr lang="zh-CN" altLang="en-US" sz="2800" b="1" dirty="0">
              <a:solidFill>
                <a:schemeClr val="tx1"/>
              </a:solidFill>
            </a:endParaRPr>
          </a:p>
        </p:txBody>
      </p:sp>
      <p:sp>
        <p:nvSpPr>
          <p:cNvPr id="13" name="Text Box 2"/>
          <p:cNvSpPr txBox="1">
            <a:spLocks noChangeArrowheads="1"/>
          </p:cNvSpPr>
          <p:nvPr/>
        </p:nvSpPr>
        <p:spPr bwMode="auto">
          <a:xfrm>
            <a:off x="5072067" y="2672823"/>
            <a:ext cx="33381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1pPr>
            <a:lvl2pPr marL="742950" indent="-28575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2pPr>
            <a:lvl3pPr marL="11430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3pPr>
            <a:lvl4pPr marL="16002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4pPr>
            <a:lvl5pPr marL="20574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5pPr>
            <a:lvl6pPr marL="25146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6pPr>
            <a:lvl7pPr marL="29718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7pPr>
            <a:lvl8pPr marL="34290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8pPr>
            <a:lvl9pPr marL="38862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9pPr>
          </a:lstStyle>
          <a:p>
            <a:pPr algn="l">
              <a:lnSpc>
                <a:spcPct val="150000"/>
              </a:lnSpc>
              <a:spcBef>
                <a:spcPct val="50000"/>
              </a:spcBef>
            </a:pPr>
            <a:r>
              <a:rPr lang="en-US" altLang="zh-CN" sz="2800" b="1" dirty="0">
                <a:solidFill>
                  <a:schemeClr val="tx1"/>
                </a:solidFill>
                <a:ea typeface="宋体" panose="02010600030101010101" pitchFamily="2" charset="-122"/>
              </a:rPr>
              <a:t>response</a:t>
            </a:r>
            <a:r>
              <a:rPr lang="zh-CN" altLang="en-US" sz="2800" b="1" dirty="0">
                <a:solidFill>
                  <a:schemeClr val="tx1"/>
                </a:solidFill>
                <a:ea typeface="宋体" panose="02010600030101010101" pitchFamily="2" charset="-122"/>
              </a:rPr>
              <a:t>对象</a:t>
            </a:r>
            <a:endParaRPr lang="zh-CN" altLang="en-US" sz="2800" b="1" dirty="0">
              <a:solidFill>
                <a:schemeClr val="tx1"/>
              </a:solidFill>
            </a:endParaRPr>
          </a:p>
        </p:txBody>
      </p:sp>
      <p:sp>
        <p:nvSpPr>
          <p:cNvPr id="14" name="Text Box 2"/>
          <p:cNvSpPr txBox="1">
            <a:spLocks noChangeArrowheads="1"/>
          </p:cNvSpPr>
          <p:nvPr/>
        </p:nvSpPr>
        <p:spPr bwMode="auto">
          <a:xfrm>
            <a:off x="1039799" y="4071942"/>
            <a:ext cx="343352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1pPr>
            <a:lvl2pPr marL="742950" indent="-28575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2pPr>
            <a:lvl3pPr marL="11430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3pPr>
            <a:lvl4pPr marL="16002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4pPr>
            <a:lvl5pPr marL="20574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5pPr>
            <a:lvl6pPr marL="25146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6pPr>
            <a:lvl7pPr marL="29718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7pPr>
            <a:lvl8pPr marL="34290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8pPr>
            <a:lvl9pPr marL="38862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9pPr>
          </a:lstStyle>
          <a:p>
            <a:pPr algn="l">
              <a:lnSpc>
                <a:spcPct val="150000"/>
              </a:lnSpc>
              <a:spcBef>
                <a:spcPct val="50000"/>
              </a:spcBef>
            </a:pPr>
            <a:r>
              <a:rPr lang="zh-CN" altLang="en-US" sz="1500"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session</a:t>
            </a:r>
            <a:r>
              <a:rPr lang="zh-CN" altLang="en-US" sz="2800" b="1" dirty="0">
                <a:solidFill>
                  <a:schemeClr val="tx1"/>
                </a:solidFill>
                <a:ea typeface="宋体" panose="02010600030101010101" pitchFamily="2" charset="-122"/>
              </a:rPr>
              <a:t>对象</a:t>
            </a:r>
            <a:endParaRPr lang="zh-CN" altLang="en-US" sz="2800" b="1" dirty="0">
              <a:solidFill>
                <a:schemeClr val="tx1"/>
              </a:solidFill>
            </a:endParaRPr>
          </a:p>
        </p:txBody>
      </p:sp>
      <p:sp>
        <p:nvSpPr>
          <p:cNvPr id="11" name="Text Box 2"/>
          <p:cNvSpPr txBox="1">
            <a:spLocks noChangeArrowheads="1"/>
          </p:cNvSpPr>
          <p:nvPr/>
        </p:nvSpPr>
        <p:spPr bwMode="auto">
          <a:xfrm>
            <a:off x="4714876" y="4071942"/>
            <a:ext cx="399262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1pPr>
            <a:lvl2pPr marL="742950" indent="-28575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2pPr>
            <a:lvl3pPr marL="11430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3pPr>
            <a:lvl4pPr marL="16002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4pPr>
            <a:lvl5pPr marL="2057400" indent="-228600" algn="ctr">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5pPr>
            <a:lvl6pPr marL="25146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6pPr>
            <a:lvl7pPr marL="29718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7pPr>
            <a:lvl8pPr marL="34290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8pPr>
            <a:lvl9pPr marL="3886200" indent="-228600" algn="ctr" eaLnBrk="0" fontAlgn="base" hangingPunct="0">
              <a:spcBef>
                <a:spcPct val="0"/>
              </a:spcBef>
              <a:spcAft>
                <a:spcPct val="0"/>
              </a:spcAft>
              <a:buFont typeface="Arial" panose="020B0604020202020204" pitchFamily="34" charset="0"/>
              <a:defRPr sz="2000">
                <a:solidFill>
                  <a:schemeClr val="accent1"/>
                </a:solidFill>
                <a:latin typeface="Lucida Sans Unicode" panose="020B0602030504020204" pitchFamily="34" charset="0"/>
                <a:ea typeface="Gulim" panose="020B0600000101010101" pitchFamily="34" charset="-127"/>
              </a:defRPr>
            </a:lvl9pPr>
          </a:lstStyle>
          <a:p>
            <a:pPr algn="l">
              <a:lnSpc>
                <a:spcPct val="150000"/>
              </a:lnSpc>
              <a:spcBef>
                <a:spcPct val="50000"/>
              </a:spcBef>
            </a:pPr>
            <a:r>
              <a:rPr lang="zh-CN" altLang="en-US" sz="1500"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application</a:t>
            </a:r>
            <a:r>
              <a:rPr lang="zh-CN" altLang="en-US" sz="2800" b="1" dirty="0">
                <a:solidFill>
                  <a:schemeClr val="tx1"/>
                </a:solidFill>
                <a:ea typeface="宋体" panose="02010600030101010101" pitchFamily="2" charset="-122"/>
              </a:rPr>
              <a:t>对象</a:t>
            </a:r>
            <a:endParaRPr lang="zh-CN" altLang="en-US" sz="2800" b="1" dirty="0">
              <a:solidFill>
                <a:schemeClr val="tx1"/>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19" y="2810668"/>
            <a:ext cx="545875" cy="545875"/>
          </a:xfrm>
          <a:prstGeom prst="rect">
            <a:avLst/>
          </a:prstGeom>
        </p:spPr>
      </p:pic>
      <p:sp>
        <p:nvSpPr>
          <p:cNvPr id="6" name="文本框 5"/>
          <p:cNvSpPr txBox="1"/>
          <p:nvPr/>
        </p:nvSpPr>
        <p:spPr>
          <a:xfrm>
            <a:off x="858716" y="2921658"/>
            <a:ext cx="463856" cy="338554"/>
          </a:xfrm>
          <a:prstGeom prst="rect">
            <a:avLst/>
          </a:prstGeom>
          <a:noFill/>
        </p:spPr>
        <p:txBody>
          <a:bodyPr wrap="square" rtlCol="0">
            <a:spAutoFit/>
          </a:bodyPr>
          <a:lstStyle/>
          <a:p>
            <a:r>
              <a:rPr lang="en-US" altLang="zh-CN" sz="1600" dirty="0">
                <a:solidFill>
                  <a:schemeClr val="bg1"/>
                </a:solidFill>
              </a:rPr>
              <a:t>01</a:t>
            </a:r>
            <a:endParaRPr lang="zh-CN" altLang="en-US" sz="1600" dirty="0">
              <a:solidFill>
                <a:schemeClr val="bg1"/>
              </a:solidFill>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197" y="2807074"/>
            <a:ext cx="545875" cy="545875"/>
          </a:xfrm>
          <a:prstGeom prst="rect">
            <a:avLst/>
          </a:prstGeom>
        </p:spPr>
      </p:pic>
      <p:sp>
        <p:nvSpPr>
          <p:cNvPr id="24" name="文本框 23"/>
          <p:cNvSpPr txBox="1"/>
          <p:nvPr/>
        </p:nvSpPr>
        <p:spPr>
          <a:xfrm>
            <a:off x="4531094" y="2918064"/>
            <a:ext cx="463856" cy="338554"/>
          </a:xfrm>
          <a:prstGeom prst="rect">
            <a:avLst/>
          </a:prstGeom>
          <a:noFill/>
        </p:spPr>
        <p:txBody>
          <a:bodyPr wrap="square" rtlCol="0">
            <a:spAutoFit/>
          </a:bodyPr>
          <a:lstStyle/>
          <a:p>
            <a:r>
              <a:rPr lang="en-US" altLang="zh-CN" sz="1600" dirty="0">
                <a:solidFill>
                  <a:schemeClr val="bg1"/>
                </a:solidFill>
              </a:rPr>
              <a:t>02</a:t>
            </a:r>
            <a:endParaRPr lang="zh-CN" altLang="en-US" sz="1600" dirty="0">
              <a:solidFill>
                <a:schemeClr val="bg1"/>
              </a:solidFill>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907" y="4169225"/>
            <a:ext cx="545875" cy="545875"/>
          </a:xfrm>
          <a:prstGeom prst="rect">
            <a:avLst/>
          </a:prstGeom>
        </p:spPr>
      </p:pic>
      <p:sp>
        <p:nvSpPr>
          <p:cNvPr id="26" name="文本框 25"/>
          <p:cNvSpPr txBox="1"/>
          <p:nvPr/>
        </p:nvSpPr>
        <p:spPr>
          <a:xfrm>
            <a:off x="789804" y="4280215"/>
            <a:ext cx="463856" cy="338554"/>
          </a:xfrm>
          <a:prstGeom prst="rect">
            <a:avLst/>
          </a:prstGeom>
          <a:noFill/>
        </p:spPr>
        <p:txBody>
          <a:bodyPr wrap="square" rtlCol="0">
            <a:spAutoFit/>
          </a:bodyPr>
          <a:lstStyle/>
          <a:p>
            <a:r>
              <a:rPr lang="en-US" altLang="zh-CN" sz="1600" dirty="0">
                <a:solidFill>
                  <a:schemeClr val="bg1"/>
                </a:solidFill>
              </a:rPr>
              <a:t>03</a:t>
            </a:r>
            <a:endParaRPr lang="zh-CN" altLang="en-US" sz="1600" dirty="0">
              <a:solidFill>
                <a:schemeClr val="bg1"/>
              </a:solidFill>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1285" y="4187636"/>
            <a:ext cx="545875" cy="545875"/>
          </a:xfrm>
          <a:prstGeom prst="rect">
            <a:avLst/>
          </a:prstGeom>
        </p:spPr>
      </p:pic>
      <p:sp>
        <p:nvSpPr>
          <p:cNvPr id="28" name="文本框 27"/>
          <p:cNvSpPr txBox="1"/>
          <p:nvPr/>
        </p:nvSpPr>
        <p:spPr>
          <a:xfrm>
            <a:off x="4473182" y="4298626"/>
            <a:ext cx="463856" cy="338554"/>
          </a:xfrm>
          <a:prstGeom prst="rect">
            <a:avLst/>
          </a:prstGeom>
          <a:noFill/>
        </p:spPr>
        <p:txBody>
          <a:bodyPr wrap="square" rtlCol="0">
            <a:spAutoFit/>
          </a:bodyPr>
          <a:lstStyle/>
          <a:p>
            <a:r>
              <a:rPr lang="en-US" altLang="zh-CN" sz="1600" dirty="0">
                <a:solidFill>
                  <a:schemeClr val="bg1"/>
                </a:solidFill>
              </a:rPr>
              <a:t>04</a:t>
            </a:r>
            <a:endParaRPr lang="zh-CN" altLang="en-US" sz="1600" dirty="0">
              <a:solidFill>
                <a:schemeClr val="bg1"/>
              </a:solidFill>
            </a:endParaRPr>
          </a:p>
        </p:txBody>
      </p:sp>
    </p:spTree>
    <p:extLst>
      <p:ext uri="{BB962C8B-B14F-4D97-AF65-F5344CB8AC3E}">
        <p14:creationId xmlns:p14="http://schemas.microsoft.com/office/powerpoint/2010/main" val="2076906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par>
                                <p:cTn id="19" presetID="22" presetClass="entr" presetSubtype="8"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par>
                                <p:cTn id="30" presetID="22" presetClass="entr" presetSubtype="8"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1" grpId="0"/>
      <p:bldP spid="6" grpId="0"/>
      <p:bldP spid="24" grpId="0"/>
      <p:bldP spid="26"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9"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request</a:t>
            </a:r>
            <a:r>
              <a:rPr lang="zh-CN" altLang="en-US" sz="2700" dirty="0">
                <a:solidFill>
                  <a:srgbClr val="FF6600"/>
                </a:solidFill>
                <a:latin typeface="Arial" charset="0"/>
                <a:ea typeface="隶书" pitchFamily="49" charset="-122"/>
              </a:rPr>
              <a:t>对象</a:t>
            </a:r>
          </a:p>
        </p:txBody>
      </p:sp>
      <p:grpSp>
        <p:nvGrpSpPr>
          <p:cNvPr id="16" name="组合 13"/>
          <p:cNvGrpSpPr/>
          <p:nvPr/>
        </p:nvGrpSpPr>
        <p:grpSpPr>
          <a:xfrm>
            <a:off x="1428729" y="2633284"/>
            <a:ext cx="6136475" cy="1438659"/>
            <a:chOff x="1142976" y="1428742"/>
            <a:chExt cx="6136475" cy="1438659"/>
          </a:xfrm>
        </p:grpSpPr>
        <p:pic>
          <p:nvPicPr>
            <p:cNvPr id="17" name="图片 16" descr="按扭-17.png"/>
            <p:cNvPicPr>
              <a:picLocks noChangeAspect="1"/>
            </p:cNvPicPr>
            <p:nvPr/>
          </p:nvPicPr>
          <p:blipFill>
            <a:blip r:embed="rId3" cstate="print"/>
            <a:stretch>
              <a:fillRect/>
            </a:stretch>
          </p:blipFill>
          <p:spPr>
            <a:xfrm>
              <a:off x="1142976" y="1428742"/>
              <a:ext cx="1438659" cy="1438659"/>
            </a:xfrm>
            <a:prstGeom prst="rect">
              <a:avLst/>
            </a:prstGeom>
          </p:spPr>
        </p:pic>
        <p:sp>
          <p:nvSpPr>
            <p:cNvPr id="18" name="TextBox 17"/>
            <p:cNvSpPr txBox="1"/>
            <p:nvPr/>
          </p:nvSpPr>
          <p:spPr>
            <a:xfrm>
              <a:off x="1496777" y="1928808"/>
              <a:ext cx="646331" cy="369332"/>
            </a:xfrm>
            <a:prstGeom prst="rect">
              <a:avLst/>
            </a:prstGeom>
            <a:noFill/>
          </p:spPr>
          <p:txBody>
            <a:bodyPr wrap="none" rtlCol="0">
              <a:spAutoFit/>
            </a:bodyPr>
            <a:lstStyle/>
            <a:p>
              <a:r>
                <a:rPr lang="zh-CN" altLang="en-US" b="1" dirty="0">
                  <a:solidFill>
                    <a:schemeClr val="bg1"/>
                  </a:solidFill>
                  <a:latin typeface="黑体" pitchFamily="49" charset="-122"/>
                  <a:ea typeface="黑体" pitchFamily="49" charset="-122"/>
                </a:rPr>
                <a:t>语法</a:t>
              </a:r>
              <a:endParaRPr lang="zh-CN" altLang="en-US" b="1" dirty="0">
                <a:solidFill>
                  <a:schemeClr val="bg1"/>
                </a:solidFill>
                <a:latin typeface="黑体" pitchFamily="49" charset="-122"/>
                <a:ea typeface="黑体" pitchFamily="49" charset="-122"/>
              </a:endParaRPr>
            </a:p>
          </p:txBody>
        </p:sp>
        <p:sp>
          <p:nvSpPr>
            <p:cNvPr id="19" name="TextBox 18"/>
            <p:cNvSpPr txBox="1"/>
            <p:nvPr/>
          </p:nvSpPr>
          <p:spPr>
            <a:xfrm>
              <a:off x="2714612" y="1928808"/>
              <a:ext cx="456483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String </a:t>
              </a:r>
              <a:r>
                <a:rPr lang="en-US" dirty="0" err="1"/>
                <a:t>request.getParameter</a:t>
              </a:r>
              <a:r>
                <a:rPr lang="en-US" dirty="0"/>
                <a:t>(String parameter)</a:t>
              </a:r>
              <a:endParaRPr lang="zh-CN" altLang="en-US" dirty="0"/>
            </a:p>
          </p:txBody>
        </p:sp>
      </p:grpSp>
      <p:grpSp>
        <p:nvGrpSpPr>
          <p:cNvPr id="20" name="组合 14"/>
          <p:cNvGrpSpPr/>
          <p:nvPr/>
        </p:nvGrpSpPr>
        <p:grpSpPr>
          <a:xfrm>
            <a:off x="1830056" y="4357694"/>
            <a:ext cx="4967759" cy="642942"/>
            <a:chOff x="1714480" y="3500444"/>
            <a:chExt cx="4967759" cy="642942"/>
          </a:xfrm>
        </p:grpSpPr>
        <p:sp>
          <p:nvSpPr>
            <p:cNvPr id="21" name="TextBox 20"/>
            <p:cNvSpPr txBox="1"/>
            <p:nvPr/>
          </p:nvSpPr>
          <p:spPr>
            <a:xfrm>
              <a:off x="2884789" y="3571882"/>
              <a:ext cx="379745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String id = </a:t>
              </a:r>
              <a:r>
                <a:rPr lang="en-US" dirty="0" err="1"/>
                <a:t>request.getParameter</a:t>
              </a:r>
              <a:r>
                <a:rPr lang="en-US" dirty="0"/>
                <a:t>("id");</a:t>
              </a:r>
              <a:endParaRPr lang="zh-CN" altLang="en-US" dirty="0"/>
            </a:p>
          </p:txBody>
        </p:sp>
        <p:pic>
          <p:nvPicPr>
            <p:cNvPr id="22" name="图片 21" descr="按扭-37.png"/>
            <p:cNvPicPr>
              <a:picLocks noChangeAspect="1"/>
            </p:cNvPicPr>
            <p:nvPr/>
          </p:nvPicPr>
          <p:blipFill>
            <a:blip r:embed="rId4" cstate="print"/>
            <a:stretch>
              <a:fillRect/>
            </a:stretch>
          </p:blipFill>
          <p:spPr>
            <a:xfrm>
              <a:off x="1714480" y="3500444"/>
              <a:ext cx="642942" cy="642942"/>
            </a:xfrm>
            <a:prstGeom prst="rect">
              <a:avLst/>
            </a:prstGeom>
          </p:spPr>
        </p:pic>
        <p:sp>
          <p:nvSpPr>
            <p:cNvPr id="29" name="TextBox 28"/>
            <p:cNvSpPr txBox="1"/>
            <p:nvPr/>
          </p:nvSpPr>
          <p:spPr>
            <a:xfrm>
              <a:off x="1785920" y="3558650"/>
              <a:ext cx="461665" cy="553998"/>
            </a:xfrm>
            <a:prstGeom prst="rect">
              <a:avLst/>
            </a:prstGeom>
            <a:noFill/>
          </p:spPr>
          <p:txBody>
            <a:bodyPr vert="eaVert" wrap="none" rtlCol="0">
              <a:spAutoFit/>
            </a:bodyPr>
            <a:lstStyle/>
            <a:p>
              <a:r>
                <a:rPr lang="zh-CN" altLang="en-US" b="1" dirty="0">
                  <a:solidFill>
                    <a:schemeClr val="bg1"/>
                  </a:solidFill>
                </a:rPr>
                <a:t>示例</a:t>
              </a:r>
              <a:endParaRPr lang="zh-CN" altLang="en-US" b="1" dirty="0">
                <a:solidFill>
                  <a:schemeClr val="bg1"/>
                </a:solidFill>
              </a:endParaRPr>
            </a:p>
          </p:txBody>
        </p:sp>
      </p:grpSp>
      <p:sp>
        <p:nvSpPr>
          <p:cNvPr id="30" name="TextBox 29"/>
          <p:cNvSpPr txBox="1"/>
          <p:nvPr/>
        </p:nvSpPr>
        <p:spPr>
          <a:xfrm>
            <a:off x="1142977" y="2500306"/>
            <a:ext cx="1800493" cy="369332"/>
          </a:xfrm>
          <a:prstGeom prst="rect">
            <a:avLst/>
          </a:prstGeom>
          <a:noFill/>
        </p:spPr>
        <p:txBody>
          <a:bodyPr wrap="none" rtlCol="0">
            <a:spAutoFit/>
          </a:bodyPr>
          <a:lstStyle/>
          <a:p>
            <a:r>
              <a:rPr lang="zh-CN" altLang="en-US" i="1" dirty="0">
                <a:solidFill>
                  <a:srgbClr val="F79646"/>
                </a:solidFill>
                <a:latin typeface="黑体" pitchFamily="49" charset="-122"/>
                <a:ea typeface="黑体" pitchFamily="49" charset="-122"/>
              </a:rPr>
              <a:t>获取请求参数值</a:t>
            </a:r>
            <a:endParaRPr lang="zh-CN" altLang="en-US" i="1" dirty="0">
              <a:solidFill>
                <a:srgbClr val="F79646"/>
              </a:solidFill>
              <a:latin typeface="黑体" pitchFamily="49" charset="-122"/>
              <a:ea typeface="黑体" pitchFamily="49" charset="-122"/>
            </a:endParaRPr>
          </a:p>
        </p:txBody>
      </p:sp>
    </p:spTree>
    <p:extLst>
      <p:ext uri="{BB962C8B-B14F-4D97-AF65-F5344CB8AC3E}">
        <p14:creationId xmlns:p14="http://schemas.microsoft.com/office/powerpoint/2010/main" val="71369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r>
              <a:rPr lang="zh-CN" altLang="en-US" dirty="0" smtClean="0"/>
              <a:t>优缺点</a:t>
            </a:r>
            <a:endParaRPr lang="zh-CN" altLang="en-US" dirty="0"/>
          </a:p>
        </p:txBody>
      </p:sp>
      <p:sp>
        <p:nvSpPr>
          <p:cNvPr id="3" name="内容占位符 2"/>
          <p:cNvSpPr>
            <a:spLocks noGrp="1"/>
          </p:cNvSpPr>
          <p:nvPr>
            <p:ph idx="1"/>
          </p:nvPr>
        </p:nvSpPr>
        <p:spPr/>
        <p:txBody>
          <a:bodyPr>
            <a:normAutofit fontScale="92500"/>
          </a:bodyPr>
          <a:lstStyle/>
          <a:p>
            <a:r>
              <a:rPr lang="en-US" altLang="zh-CN" dirty="0"/>
              <a:t>Advantage of Model 1 Architecture</a:t>
            </a:r>
          </a:p>
          <a:p>
            <a:pPr lvl="1"/>
            <a:r>
              <a:rPr lang="en-US" altLang="zh-CN" dirty="0"/>
              <a:t>Easy and Quick to develop web application</a:t>
            </a:r>
          </a:p>
          <a:p>
            <a:r>
              <a:rPr lang="en-US" altLang="zh-CN" dirty="0"/>
              <a:t>Disadvantage of Model 1 Architecture</a:t>
            </a:r>
          </a:p>
          <a:p>
            <a:pPr lvl="1"/>
            <a:r>
              <a:rPr lang="en-US" altLang="zh-CN" b="1" dirty="0"/>
              <a:t>Navigation control is decentralized</a:t>
            </a:r>
            <a:r>
              <a:rPr lang="en-US" altLang="zh-CN" dirty="0"/>
              <a:t> since every page contains the logic to determine the next page. If JSP page name is changed that is referred by other pages, we need to change it in all the pages that leads to the maintenance problem.</a:t>
            </a:r>
          </a:p>
          <a:p>
            <a:pPr lvl="1"/>
            <a:r>
              <a:rPr lang="en-US" altLang="zh-CN" b="1" dirty="0"/>
              <a:t>Time consuming</a:t>
            </a:r>
            <a:r>
              <a:rPr lang="en-US" altLang="zh-CN" dirty="0"/>
              <a:t> You need to spend more time to develop custom tags in JSP. So that we don't need to use </a:t>
            </a:r>
            <a:r>
              <a:rPr lang="en-US" altLang="zh-CN" dirty="0" err="1"/>
              <a:t>scriptlet</a:t>
            </a:r>
            <a:r>
              <a:rPr lang="en-US" altLang="zh-CN" dirty="0"/>
              <a:t> tag.</a:t>
            </a:r>
          </a:p>
          <a:p>
            <a:pPr lvl="1"/>
            <a:r>
              <a:rPr lang="en-US" altLang="zh-CN" b="1" dirty="0"/>
              <a:t>Hard to extend</a:t>
            </a:r>
            <a:r>
              <a:rPr lang="en-US" altLang="zh-CN" dirty="0"/>
              <a:t> It is better for small applications but not for large applications.</a:t>
            </a:r>
          </a:p>
          <a:p>
            <a:endParaRPr lang="zh-CN" altLang="en-US" dirty="0"/>
          </a:p>
        </p:txBody>
      </p:sp>
    </p:spTree>
    <p:extLst>
      <p:ext uri="{BB962C8B-B14F-4D97-AF65-F5344CB8AC3E}">
        <p14:creationId xmlns:p14="http://schemas.microsoft.com/office/powerpoint/2010/main" val="4170077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9"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request</a:t>
            </a:r>
            <a:r>
              <a:rPr lang="zh-CN" altLang="en-US" sz="2700" dirty="0">
                <a:solidFill>
                  <a:srgbClr val="FF6600"/>
                </a:solidFill>
                <a:latin typeface="Arial" charset="0"/>
                <a:ea typeface="隶书" pitchFamily="49" charset="-122"/>
              </a:rPr>
              <a:t>对象</a:t>
            </a:r>
          </a:p>
        </p:txBody>
      </p:sp>
      <p:grpSp>
        <p:nvGrpSpPr>
          <p:cNvPr id="2" name="组合 13"/>
          <p:cNvGrpSpPr/>
          <p:nvPr/>
        </p:nvGrpSpPr>
        <p:grpSpPr>
          <a:xfrm>
            <a:off x="928663" y="2357431"/>
            <a:ext cx="6929065" cy="1438659"/>
            <a:chOff x="1142976" y="1428742"/>
            <a:chExt cx="6929065" cy="1438659"/>
          </a:xfrm>
        </p:grpSpPr>
        <p:pic>
          <p:nvPicPr>
            <p:cNvPr id="17" name="图片 16" descr="按扭-17.png"/>
            <p:cNvPicPr>
              <a:picLocks noChangeAspect="1"/>
            </p:cNvPicPr>
            <p:nvPr/>
          </p:nvPicPr>
          <p:blipFill>
            <a:blip r:embed="rId3" cstate="print"/>
            <a:stretch>
              <a:fillRect/>
            </a:stretch>
          </p:blipFill>
          <p:spPr>
            <a:xfrm>
              <a:off x="1142976" y="1428742"/>
              <a:ext cx="1438659" cy="1438659"/>
            </a:xfrm>
            <a:prstGeom prst="rect">
              <a:avLst/>
            </a:prstGeom>
          </p:spPr>
        </p:pic>
        <p:sp>
          <p:nvSpPr>
            <p:cNvPr id="18" name="TextBox 17"/>
            <p:cNvSpPr txBox="1"/>
            <p:nvPr/>
          </p:nvSpPr>
          <p:spPr>
            <a:xfrm>
              <a:off x="1496777" y="1928808"/>
              <a:ext cx="646331" cy="369332"/>
            </a:xfrm>
            <a:prstGeom prst="rect">
              <a:avLst/>
            </a:prstGeom>
            <a:noFill/>
          </p:spPr>
          <p:txBody>
            <a:bodyPr wrap="none" rtlCol="0">
              <a:spAutoFit/>
            </a:bodyPr>
            <a:lstStyle/>
            <a:p>
              <a:r>
                <a:rPr lang="zh-CN" altLang="en-US" b="1" dirty="0">
                  <a:solidFill>
                    <a:schemeClr val="bg1"/>
                  </a:solidFill>
                  <a:latin typeface="黑体" pitchFamily="49" charset="-122"/>
                  <a:ea typeface="黑体" pitchFamily="49" charset="-122"/>
                </a:rPr>
                <a:t>语法</a:t>
              </a:r>
              <a:endParaRPr lang="zh-CN" altLang="en-US" b="1" dirty="0">
                <a:solidFill>
                  <a:schemeClr val="bg1"/>
                </a:solidFill>
                <a:latin typeface="黑体" pitchFamily="49" charset="-122"/>
                <a:ea typeface="黑体" pitchFamily="49" charset="-122"/>
              </a:endParaRPr>
            </a:p>
          </p:txBody>
        </p:sp>
        <p:sp>
          <p:nvSpPr>
            <p:cNvPr id="19" name="TextBox 18"/>
            <p:cNvSpPr txBox="1"/>
            <p:nvPr/>
          </p:nvSpPr>
          <p:spPr>
            <a:xfrm>
              <a:off x="2714612" y="1928808"/>
              <a:ext cx="535742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String[] request. </a:t>
              </a:r>
              <a:r>
                <a:rPr lang="en-US" dirty="0" err="1"/>
                <a:t>getParameterValues</a:t>
              </a:r>
              <a:r>
                <a:rPr lang="en-US" dirty="0"/>
                <a:t>(String parameter)</a:t>
              </a:r>
              <a:endParaRPr lang="zh-CN" altLang="en-US" dirty="0"/>
            </a:p>
          </p:txBody>
        </p:sp>
      </p:grpSp>
      <p:sp>
        <p:nvSpPr>
          <p:cNvPr id="30" name="TextBox 29"/>
          <p:cNvSpPr txBox="1"/>
          <p:nvPr/>
        </p:nvSpPr>
        <p:spPr>
          <a:xfrm>
            <a:off x="1142976" y="2367329"/>
            <a:ext cx="2262158" cy="369332"/>
          </a:xfrm>
          <a:prstGeom prst="rect">
            <a:avLst/>
          </a:prstGeom>
          <a:noFill/>
        </p:spPr>
        <p:txBody>
          <a:bodyPr wrap="none" rtlCol="0">
            <a:spAutoFit/>
          </a:bodyPr>
          <a:lstStyle/>
          <a:p>
            <a:r>
              <a:rPr lang="zh-CN" altLang="en-US" i="1" dirty="0">
                <a:solidFill>
                  <a:srgbClr val="F79646"/>
                </a:solidFill>
                <a:latin typeface="黑体" pitchFamily="49" charset="-122"/>
                <a:ea typeface="黑体" pitchFamily="49" charset="-122"/>
              </a:rPr>
              <a:t>获取</a:t>
            </a:r>
            <a:r>
              <a:rPr lang="en-US" altLang="zh-CN" i="1" dirty="0">
                <a:solidFill>
                  <a:srgbClr val="F79646"/>
                </a:solidFill>
                <a:latin typeface="黑体" pitchFamily="49" charset="-122"/>
                <a:ea typeface="黑体" pitchFamily="49" charset="-122"/>
              </a:rPr>
              <a:t>Form</a:t>
            </a:r>
            <a:r>
              <a:rPr lang="zh-CN" altLang="en-US" i="1" dirty="0">
                <a:solidFill>
                  <a:srgbClr val="F79646"/>
                </a:solidFill>
                <a:latin typeface="黑体" pitchFamily="49" charset="-122"/>
                <a:ea typeface="黑体" pitchFamily="49" charset="-122"/>
              </a:rPr>
              <a:t>表单的信息</a:t>
            </a:r>
            <a:endParaRPr lang="zh-CN" altLang="en-US" i="1" dirty="0">
              <a:solidFill>
                <a:srgbClr val="F79646"/>
              </a:solidFill>
              <a:latin typeface="黑体" pitchFamily="49" charset="-122"/>
              <a:ea typeface="黑体" pitchFamily="49" charset="-122"/>
            </a:endParaRPr>
          </a:p>
        </p:txBody>
      </p:sp>
      <p:grpSp>
        <p:nvGrpSpPr>
          <p:cNvPr id="14" name="组合 13"/>
          <p:cNvGrpSpPr/>
          <p:nvPr/>
        </p:nvGrpSpPr>
        <p:grpSpPr>
          <a:xfrm>
            <a:off x="142844" y="3500439"/>
            <a:ext cx="8715436" cy="1954381"/>
            <a:chOff x="142844" y="2714626"/>
            <a:chExt cx="8715436" cy="1954381"/>
          </a:xfrm>
        </p:grpSpPr>
        <p:grpSp>
          <p:nvGrpSpPr>
            <p:cNvPr id="3" name="组合 14"/>
            <p:cNvGrpSpPr/>
            <p:nvPr/>
          </p:nvGrpSpPr>
          <p:grpSpPr>
            <a:xfrm>
              <a:off x="142844" y="2714626"/>
              <a:ext cx="8715436" cy="1954381"/>
              <a:chOff x="1714480" y="2857502"/>
              <a:chExt cx="8715436" cy="1954381"/>
            </a:xfrm>
          </p:grpSpPr>
          <p:sp>
            <p:nvSpPr>
              <p:cNvPr id="21" name="TextBox 20"/>
              <p:cNvSpPr txBox="1"/>
              <p:nvPr/>
            </p:nvSpPr>
            <p:spPr>
              <a:xfrm>
                <a:off x="7215206" y="2857502"/>
                <a:ext cx="3214710" cy="195438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100" dirty="0"/>
                  <a:t>&lt;</a:t>
                </a:r>
                <a:r>
                  <a:rPr lang="en-US" sz="1100" dirty="0" err="1"/>
                  <a:t>li</a:t>
                </a:r>
                <a:r>
                  <a:rPr lang="en-US" sz="1100" dirty="0"/>
                  <a:t>&gt;</a:t>
                </a:r>
                <a:endParaRPr lang="zh-CN" altLang="en-US" sz="1100" dirty="0"/>
              </a:p>
              <a:p>
                <a:r>
                  <a:rPr lang="zh-CN" altLang="en-US" sz="1100" dirty="0"/>
                  <a:t>请选择个人爱好：</a:t>
                </a:r>
              </a:p>
              <a:p>
                <a:r>
                  <a:rPr lang="en-US" sz="1100" dirty="0"/>
                  <a:t>&lt;% </a:t>
                </a:r>
                <a:endParaRPr lang="zh-CN" altLang="en-US" sz="1100" dirty="0"/>
              </a:p>
              <a:p>
                <a:r>
                  <a:rPr lang="en-US" sz="1100" dirty="0"/>
                  <a:t>String[] like =</a:t>
                </a:r>
                <a:r>
                  <a:rPr lang="en-US" sz="1100" dirty="0" err="1"/>
                  <a:t>request.getParameterValues</a:t>
                </a:r>
                <a:r>
                  <a:rPr lang="en-US" sz="1100" dirty="0"/>
                  <a:t>(“like”);</a:t>
                </a:r>
                <a:endParaRPr lang="zh-CN" altLang="en-US" sz="1100" dirty="0"/>
              </a:p>
              <a:p>
                <a:r>
                  <a:rPr lang="en-US" sz="1100" dirty="0"/>
                  <a:t>for(</a:t>
                </a:r>
                <a:r>
                  <a:rPr lang="en-US" sz="1100" dirty="0" err="1"/>
                  <a:t>int</a:t>
                </a:r>
                <a:r>
                  <a:rPr lang="en-US" sz="1100" dirty="0"/>
                  <a:t> </a:t>
                </a:r>
                <a:r>
                  <a:rPr lang="en-US" sz="1100" dirty="0" err="1"/>
                  <a:t>i</a:t>
                </a:r>
                <a:r>
                  <a:rPr lang="en-US" sz="1100" dirty="0"/>
                  <a:t> =0;i&lt;</a:t>
                </a:r>
                <a:r>
                  <a:rPr lang="en-US" sz="1100" dirty="0" err="1"/>
                  <a:t>like.length;i</a:t>
                </a:r>
                <a:r>
                  <a:rPr lang="en-US" sz="1100" dirty="0"/>
                  <a:t>++){</a:t>
                </a:r>
                <a:endParaRPr lang="zh-CN" altLang="en-US" sz="1100" dirty="0"/>
              </a:p>
              <a:p>
                <a:r>
                  <a:rPr lang="en-US" sz="1100" dirty="0"/>
                  <a:t>%&gt;</a:t>
                </a:r>
                <a:endParaRPr lang="zh-CN" altLang="en-US" sz="1100" dirty="0"/>
              </a:p>
              <a:p>
                <a:r>
                  <a:rPr lang="en-US" sz="1100" dirty="0"/>
                  <a:t>&lt;%= new String(like[</a:t>
                </a:r>
                <a:r>
                  <a:rPr lang="en-US" sz="1100" dirty="0" err="1"/>
                  <a:t>i</a:t>
                </a:r>
                <a:r>
                  <a:rPr lang="en-US" sz="1100" dirty="0"/>
                  <a:t>].</a:t>
                </a:r>
                <a:r>
                  <a:rPr lang="en-US" sz="1100" dirty="0" err="1"/>
                  <a:t>getBytes</a:t>
                </a:r>
                <a:r>
                  <a:rPr lang="en-US" sz="1100" dirty="0"/>
                  <a:t>("ISO8859_1"),"GBK")+"&amp;</a:t>
                </a:r>
                <a:r>
                  <a:rPr lang="en-US" sz="1100" dirty="0" err="1"/>
                  <a:t>nbsp</a:t>
                </a:r>
                <a:r>
                  <a:rPr lang="en-US" sz="1100" dirty="0"/>
                  <a:t>;&amp;</a:t>
                </a:r>
                <a:r>
                  <a:rPr lang="en-US" sz="1100" dirty="0" err="1"/>
                  <a:t>nbsp</a:t>
                </a:r>
                <a:r>
                  <a:rPr lang="en-US" sz="1100" dirty="0"/>
                  <a:t>;" %&gt;</a:t>
                </a:r>
                <a:endParaRPr lang="zh-CN" altLang="en-US" sz="1100" dirty="0"/>
              </a:p>
              <a:p>
                <a:r>
                  <a:rPr lang="en-US" sz="1100" dirty="0"/>
                  <a:t>&lt;%   }    %&gt;</a:t>
                </a:r>
                <a:endParaRPr lang="zh-CN" altLang="en-US" sz="1100" dirty="0"/>
              </a:p>
              <a:p>
                <a:r>
                  <a:rPr lang="en-US" sz="1100" dirty="0"/>
                  <a:t>&lt;/</a:t>
                </a:r>
                <a:r>
                  <a:rPr lang="en-US" sz="1100" dirty="0" err="1"/>
                  <a:t>li</a:t>
                </a:r>
                <a:r>
                  <a:rPr lang="en-US" sz="1100" dirty="0"/>
                  <a:t>&gt;</a:t>
                </a:r>
                <a:endParaRPr lang="zh-CN" altLang="en-US" sz="1100" dirty="0"/>
              </a:p>
            </p:txBody>
          </p:sp>
          <p:pic>
            <p:nvPicPr>
              <p:cNvPr id="22" name="图片 21" descr="按扭-37.png"/>
              <p:cNvPicPr>
                <a:picLocks noChangeAspect="1"/>
              </p:cNvPicPr>
              <p:nvPr/>
            </p:nvPicPr>
            <p:blipFill>
              <a:blip r:embed="rId4" cstate="print"/>
              <a:stretch>
                <a:fillRect/>
              </a:stretch>
            </p:blipFill>
            <p:spPr>
              <a:xfrm>
                <a:off x="1714480" y="3500444"/>
                <a:ext cx="642942" cy="642942"/>
              </a:xfrm>
              <a:prstGeom prst="rect">
                <a:avLst/>
              </a:prstGeom>
            </p:spPr>
          </p:pic>
          <p:sp>
            <p:nvSpPr>
              <p:cNvPr id="29" name="TextBox 28"/>
              <p:cNvSpPr txBox="1"/>
              <p:nvPr/>
            </p:nvSpPr>
            <p:spPr>
              <a:xfrm>
                <a:off x="1785920" y="3558650"/>
                <a:ext cx="461665" cy="553998"/>
              </a:xfrm>
              <a:prstGeom prst="rect">
                <a:avLst/>
              </a:prstGeom>
              <a:noFill/>
            </p:spPr>
            <p:txBody>
              <a:bodyPr vert="eaVert" wrap="none" rtlCol="0">
                <a:spAutoFit/>
              </a:bodyPr>
              <a:lstStyle/>
              <a:p>
                <a:r>
                  <a:rPr lang="zh-CN" altLang="en-US" b="1" dirty="0">
                    <a:solidFill>
                      <a:schemeClr val="bg1"/>
                    </a:solidFill>
                  </a:rPr>
                  <a:t>示例</a:t>
                </a:r>
                <a:endParaRPr lang="zh-CN" altLang="en-US" b="1" dirty="0">
                  <a:solidFill>
                    <a:schemeClr val="bg1"/>
                  </a:solidFill>
                </a:endParaRPr>
              </a:p>
            </p:txBody>
          </p:sp>
        </p:grpSp>
        <p:sp>
          <p:nvSpPr>
            <p:cNvPr id="13" name="TextBox 12"/>
            <p:cNvSpPr txBox="1"/>
            <p:nvPr/>
          </p:nvSpPr>
          <p:spPr>
            <a:xfrm>
              <a:off x="1142976" y="2714626"/>
              <a:ext cx="4357718" cy="195438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100" dirty="0"/>
                <a:t>&lt;form&gt;</a:t>
              </a:r>
              <a:endParaRPr lang="zh-CN" altLang="en-US" sz="1100" dirty="0"/>
            </a:p>
            <a:p>
              <a:r>
                <a:rPr lang="zh-CN" altLang="en-US" sz="1100" dirty="0"/>
                <a:t>   请选择个人爱好：</a:t>
              </a:r>
            </a:p>
            <a:p>
              <a:r>
                <a:rPr lang="en-US" sz="1100" dirty="0"/>
                <a:t>   &lt;div style=“width: 400px”&gt;</a:t>
              </a:r>
              <a:endParaRPr lang="zh-CN" altLang="en-US" sz="1100" dirty="0"/>
            </a:p>
            <a:p>
              <a:r>
                <a:rPr lang="en-US" sz="1100" dirty="0"/>
                <a:t>   &lt;input name=“like” type=“checkbox” value=“</a:t>
              </a:r>
              <a:r>
                <a:rPr lang="zh-CN" altLang="en-US" sz="1100" dirty="0"/>
                <a:t>唱歌跳舞</a:t>
              </a:r>
              <a:r>
                <a:rPr lang="en-US" sz="1100" dirty="0"/>
                <a:t>” /&gt;</a:t>
              </a:r>
              <a:r>
                <a:rPr lang="zh-CN" altLang="en-US" sz="1100" dirty="0"/>
                <a:t>唱歌跳舞</a:t>
              </a:r>
            </a:p>
            <a:p>
              <a:r>
                <a:rPr lang="en-US" sz="1100" dirty="0"/>
                <a:t>   &lt;input name=“like” type=“checkbox” value=“</a:t>
              </a:r>
              <a:r>
                <a:rPr lang="zh-CN" altLang="en-US" sz="1100" dirty="0"/>
                <a:t>上网冲浪</a:t>
              </a:r>
              <a:r>
                <a:rPr lang="en-US" sz="1100" dirty="0"/>
                <a:t>” /&gt;</a:t>
              </a:r>
              <a:r>
                <a:rPr lang="zh-CN" altLang="en-US" sz="1100" dirty="0"/>
                <a:t>上网冲浪</a:t>
              </a:r>
            </a:p>
            <a:p>
              <a:r>
                <a:rPr lang="en-US" sz="1100" dirty="0"/>
                <a:t>   &lt;input name=“like” type=“checkbox” value=“</a:t>
              </a:r>
              <a:r>
                <a:rPr lang="zh-CN" altLang="en-US" sz="1100" dirty="0"/>
                <a:t>户外登山</a:t>
              </a:r>
              <a:r>
                <a:rPr lang="en-US" sz="1100" dirty="0"/>
                <a:t>” /&gt;</a:t>
              </a:r>
              <a:r>
                <a:rPr lang="zh-CN" altLang="en-US" sz="1100" dirty="0"/>
                <a:t>户外登山</a:t>
              </a:r>
            </a:p>
            <a:p>
              <a:r>
                <a:rPr lang="en-US" sz="1100" dirty="0"/>
                <a:t>   &lt;input name=“like” type=“checkbox” value=“</a:t>
              </a:r>
              <a:r>
                <a:rPr lang="zh-CN" altLang="en-US" sz="1100" dirty="0"/>
                <a:t>体育运动</a:t>
              </a:r>
              <a:r>
                <a:rPr lang="en-US" sz="1100" dirty="0"/>
                <a:t>” /&gt;</a:t>
              </a:r>
              <a:r>
                <a:rPr lang="zh-CN" altLang="en-US" sz="1100" dirty="0"/>
                <a:t>体育运动</a:t>
              </a:r>
            </a:p>
            <a:p>
              <a:r>
                <a:rPr lang="en-US" sz="1100" dirty="0"/>
                <a:t>   &lt;input name=“like” type=“checkbox” value=“</a:t>
              </a:r>
              <a:r>
                <a:rPr lang="zh-CN" altLang="en-US" sz="1100" dirty="0"/>
                <a:t>读书看报</a:t>
              </a:r>
              <a:r>
                <a:rPr lang="en-US" sz="1100" dirty="0"/>
                <a:t>” /&gt;</a:t>
              </a:r>
              <a:r>
                <a:rPr lang="zh-CN" altLang="en-US" sz="1100" dirty="0"/>
                <a:t>读书看报</a:t>
              </a:r>
            </a:p>
            <a:p>
              <a:r>
                <a:rPr lang="en-US" sz="1100" dirty="0"/>
                <a:t>  &lt;input name=“like” type=“checkbox” value=“</a:t>
              </a:r>
              <a:r>
                <a:rPr lang="zh-CN" altLang="en-US" sz="1100" dirty="0"/>
                <a:t>欣赏电影</a:t>
              </a:r>
              <a:r>
                <a:rPr lang="en-US" sz="1100" dirty="0"/>
                <a:t>” /&gt;</a:t>
              </a:r>
              <a:r>
                <a:rPr lang="zh-CN" altLang="en-US" sz="1100" dirty="0"/>
                <a:t>欣赏电影</a:t>
              </a:r>
            </a:p>
            <a:p>
              <a:r>
                <a:rPr lang="en-US" sz="1100" dirty="0"/>
                <a:t>   &lt;/div&gt;</a:t>
              </a:r>
              <a:endParaRPr lang="zh-CN" altLang="en-US" sz="1100" dirty="0"/>
            </a:p>
            <a:p>
              <a:r>
                <a:rPr lang="en-US" sz="1100" dirty="0"/>
                <a:t>&lt;/form&gt;</a:t>
              </a:r>
              <a:endParaRPr lang="zh-CN" altLang="en-US" sz="1100" dirty="0"/>
            </a:p>
          </p:txBody>
        </p:sp>
      </p:grpSp>
    </p:spTree>
    <p:extLst>
      <p:ext uri="{BB962C8B-B14F-4D97-AF65-F5344CB8AC3E}">
        <p14:creationId xmlns:p14="http://schemas.microsoft.com/office/powerpoint/2010/main" val="1762096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9"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request</a:t>
            </a:r>
            <a:r>
              <a:rPr lang="zh-CN" altLang="en-US" sz="2700" dirty="0">
                <a:solidFill>
                  <a:srgbClr val="FF6600"/>
                </a:solidFill>
                <a:latin typeface="Arial" charset="0"/>
                <a:ea typeface="隶书" pitchFamily="49" charset="-122"/>
              </a:rPr>
              <a:t>对象</a:t>
            </a:r>
          </a:p>
        </p:txBody>
      </p:sp>
      <p:sp>
        <p:nvSpPr>
          <p:cNvPr id="30" name="TextBox 29"/>
          <p:cNvSpPr txBox="1"/>
          <p:nvPr/>
        </p:nvSpPr>
        <p:spPr>
          <a:xfrm>
            <a:off x="3286116" y="2285992"/>
            <a:ext cx="2262158" cy="369332"/>
          </a:xfrm>
          <a:prstGeom prst="rect">
            <a:avLst/>
          </a:prstGeom>
          <a:noFill/>
        </p:spPr>
        <p:txBody>
          <a:bodyPr wrap="none" rtlCol="0">
            <a:spAutoFit/>
          </a:bodyPr>
          <a:lstStyle/>
          <a:p>
            <a:r>
              <a:rPr lang="zh-CN" altLang="en-US" i="1" dirty="0">
                <a:solidFill>
                  <a:srgbClr val="F79646"/>
                </a:solidFill>
                <a:latin typeface="黑体" pitchFamily="49" charset="-122"/>
                <a:ea typeface="黑体" pitchFamily="49" charset="-122"/>
              </a:rPr>
              <a:t>获取请求客户端信息</a:t>
            </a:r>
            <a:endParaRPr lang="zh-CN" altLang="en-US" i="1" dirty="0">
              <a:solidFill>
                <a:srgbClr val="F79646"/>
              </a:solidFill>
              <a:latin typeface="黑体" pitchFamily="49" charset="-122"/>
              <a:ea typeface="黑体" pitchFamily="49" charset="-122"/>
            </a:endParaRPr>
          </a:p>
        </p:txBody>
      </p:sp>
      <p:graphicFrame>
        <p:nvGraphicFramePr>
          <p:cNvPr id="13" name="表格 12"/>
          <p:cNvGraphicFramePr>
            <a:graphicFrameLocks noGrp="1"/>
          </p:cNvGraphicFramePr>
          <p:nvPr/>
        </p:nvGraphicFramePr>
        <p:xfrm>
          <a:off x="1428728" y="2786058"/>
          <a:ext cx="6500858" cy="2699750"/>
        </p:xfrm>
        <a:graphic>
          <a:graphicData uri="http://schemas.openxmlformats.org/drawingml/2006/table">
            <a:tbl>
              <a:tblPr>
                <a:tableStyleId>{C083E6E3-FA7D-4D7B-A595-EF9225AFEA82}</a:tableStyleId>
              </a:tblPr>
              <a:tblGrid>
                <a:gridCol w="1928588">
                  <a:extLst>
                    <a:ext uri="{9D8B030D-6E8A-4147-A177-3AD203B41FA5}">
                      <a16:colId xmlns:a16="http://schemas.microsoft.com/office/drawing/2014/main" val="20000"/>
                    </a:ext>
                  </a:extLst>
                </a:gridCol>
                <a:gridCol w="1467936">
                  <a:extLst>
                    <a:ext uri="{9D8B030D-6E8A-4147-A177-3AD203B41FA5}">
                      <a16:colId xmlns:a16="http://schemas.microsoft.com/office/drawing/2014/main" val="20001"/>
                    </a:ext>
                  </a:extLst>
                </a:gridCol>
                <a:gridCol w="3104334">
                  <a:extLst>
                    <a:ext uri="{9D8B030D-6E8A-4147-A177-3AD203B41FA5}">
                      <a16:colId xmlns:a16="http://schemas.microsoft.com/office/drawing/2014/main" val="20002"/>
                    </a:ext>
                  </a:extLst>
                </a:gridCol>
              </a:tblGrid>
              <a:tr h="227303">
                <a:tc>
                  <a:txBody>
                    <a:bodyPr/>
                    <a:lstStyle/>
                    <a:p>
                      <a:pPr algn="ctr">
                        <a:spcBef>
                          <a:spcPts val="120"/>
                        </a:spcBef>
                        <a:spcAft>
                          <a:spcPts val="120"/>
                        </a:spcAft>
                      </a:pPr>
                      <a:r>
                        <a:rPr lang="zh-CN" sz="1400" kern="100" dirty="0"/>
                        <a:t>方法</a:t>
                      </a:r>
                      <a:endParaRPr lang="zh-CN" sz="1400" kern="100" dirty="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400" kern="100"/>
                        <a:t>返回值</a:t>
                      </a:r>
                      <a:endParaRPr lang="zh-CN" sz="1400" kern="10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400" kern="100"/>
                        <a:t>说明</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227303">
                <a:tc>
                  <a:txBody>
                    <a:bodyPr/>
                    <a:lstStyle/>
                    <a:p>
                      <a:pPr algn="just">
                        <a:spcBef>
                          <a:spcPts val="120"/>
                        </a:spcBef>
                        <a:spcAft>
                          <a:spcPts val="120"/>
                        </a:spcAft>
                      </a:pPr>
                      <a:r>
                        <a:rPr lang="en-US" sz="1400" kern="100"/>
                        <a:t>getHeader(String name)</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String</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a:t>返回指定名称的</a:t>
                      </a:r>
                      <a:r>
                        <a:rPr lang="en-US" sz="1400" kern="100"/>
                        <a:t>HTTP</a:t>
                      </a:r>
                      <a:r>
                        <a:rPr lang="zh-CN" sz="1400" kern="100"/>
                        <a:t>头信息</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227303">
                <a:tc>
                  <a:txBody>
                    <a:bodyPr/>
                    <a:lstStyle/>
                    <a:p>
                      <a:pPr algn="just">
                        <a:spcBef>
                          <a:spcPts val="120"/>
                        </a:spcBef>
                        <a:spcAft>
                          <a:spcPts val="120"/>
                        </a:spcAft>
                      </a:pPr>
                      <a:r>
                        <a:rPr lang="en-US" sz="1400" kern="100"/>
                        <a:t>getMethod()</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String</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a:t>获取客户端向服务器发送请求的方法</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227303">
                <a:tc>
                  <a:txBody>
                    <a:bodyPr/>
                    <a:lstStyle/>
                    <a:p>
                      <a:pPr algn="just">
                        <a:spcBef>
                          <a:spcPts val="120"/>
                        </a:spcBef>
                        <a:spcAft>
                          <a:spcPts val="120"/>
                        </a:spcAft>
                      </a:pPr>
                      <a:r>
                        <a:rPr lang="en-US" sz="1400" kern="100"/>
                        <a:t>getContextPath()</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String</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a:t>返回请求路径</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227303">
                <a:tc>
                  <a:txBody>
                    <a:bodyPr/>
                    <a:lstStyle/>
                    <a:p>
                      <a:pPr algn="just">
                        <a:spcBef>
                          <a:spcPts val="120"/>
                        </a:spcBef>
                        <a:spcAft>
                          <a:spcPts val="120"/>
                        </a:spcAft>
                      </a:pPr>
                      <a:r>
                        <a:rPr lang="en-US" sz="1400" kern="100"/>
                        <a:t>getProtocol()</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String</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a:t>返回请求使用的协议</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r h="227303">
                <a:tc>
                  <a:txBody>
                    <a:bodyPr/>
                    <a:lstStyle/>
                    <a:p>
                      <a:pPr algn="just">
                        <a:spcBef>
                          <a:spcPts val="120"/>
                        </a:spcBef>
                        <a:spcAft>
                          <a:spcPts val="120"/>
                        </a:spcAft>
                      </a:pPr>
                      <a:r>
                        <a:rPr lang="en-US" sz="1400" kern="100"/>
                        <a:t>getRemoteAddr()</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String</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a:t>返回客户端</a:t>
                      </a:r>
                      <a:r>
                        <a:rPr lang="en-US" sz="1400" kern="100"/>
                        <a:t>IP</a:t>
                      </a:r>
                      <a:r>
                        <a:rPr lang="zh-CN" sz="1400" kern="100"/>
                        <a:t>地址</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5"/>
                  </a:ext>
                </a:extLst>
              </a:tr>
              <a:tr h="227303">
                <a:tc>
                  <a:txBody>
                    <a:bodyPr/>
                    <a:lstStyle/>
                    <a:p>
                      <a:pPr algn="just">
                        <a:spcBef>
                          <a:spcPts val="120"/>
                        </a:spcBef>
                        <a:spcAft>
                          <a:spcPts val="120"/>
                        </a:spcAft>
                      </a:pPr>
                      <a:r>
                        <a:rPr lang="en-US" sz="1400" kern="100"/>
                        <a:t>getRemoteHost()</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String</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a:t>返回客户端主机名称</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6"/>
                  </a:ext>
                </a:extLst>
              </a:tr>
              <a:tr h="227303">
                <a:tc>
                  <a:txBody>
                    <a:bodyPr/>
                    <a:lstStyle/>
                    <a:p>
                      <a:pPr algn="just">
                        <a:spcBef>
                          <a:spcPts val="120"/>
                        </a:spcBef>
                        <a:spcAft>
                          <a:spcPts val="120"/>
                        </a:spcAft>
                      </a:pPr>
                      <a:r>
                        <a:rPr lang="en-US" sz="1400" kern="100"/>
                        <a:t>getRemotePort()</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int</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a:t>返回客户端发出请求的端口号</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7"/>
                  </a:ext>
                </a:extLst>
              </a:tr>
              <a:tr h="227303">
                <a:tc>
                  <a:txBody>
                    <a:bodyPr/>
                    <a:lstStyle/>
                    <a:p>
                      <a:pPr algn="just">
                        <a:spcBef>
                          <a:spcPts val="120"/>
                        </a:spcBef>
                        <a:spcAft>
                          <a:spcPts val="120"/>
                        </a:spcAft>
                      </a:pPr>
                      <a:r>
                        <a:rPr lang="en-US" sz="1400" kern="100"/>
                        <a:t>getServletPath()</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String</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a:t>返回接受客户提交信息的页面</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8"/>
                  </a:ext>
                </a:extLst>
              </a:tr>
              <a:tr h="227303">
                <a:tc>
                  <a:txBody>
                    <a:bodyPr/>
                    <a:lstStyle/>
                    <a:p>
                      <a:pPr algn="just">
                        <a:spcBef>
                          <a:spcPts val="120"/>
                        </a:spcBef>
                        <a:spcAft>
                          <a:spcPts val="120"/>
                        </a:spcAft>
                      </a:pPr>
                      <a:r>
                        <a:rPr lang="en-US" sz="1400" kern="100"/>
                        <a:t>getRequestURI()</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String</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a:t>返回部分客户端请求的地址，不包括请求的参数</a:t>
                      </a:r>
                      <a:endParaRPr lang="zh-CN" sz="14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9"/>
                  </a:ext>
                </a:extLst>
              </a:tr>
              <a:tr h="227303">
                <a:tc>
                  <a:txBody>
                    <a:bodyPr/>
                    <a:lstStyle/>
                    <a:p>
                      <a:pPr algn="just">
                        <a:spcBef>
                          <a:spcPts val="120"/>
                        </a:spcBef>
                        <a:spcAft>
                          <a:spcPts val="120"/>
                        </a:spcAft>
                      </a:pPr>
                      <a:r>
                        <a:rPr lang="en-US" sz="1400" kern="100"/>
                        <a:t>getRequestURL()</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400" kern="100"/>
                        <a:t>StringBuffer</a:t>
                      </a:r>
                      <a:endParaRPr lang="zh-CN" sz="14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400" kern="100" dirty="0"/>
                        <a:t>返回客户端请求地址</a:t>
                      </a:r>
                      <a:endParaRPr lang="zh-CN" sz="14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1054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9"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request</a:t>
            </a:r>
            <a:r>
              <a:rPr lang="zh-CN" altLang="en-US" sz="2700" dirty="0">
                <a:solidFill>
                  <a:srgbClr val="FF6600"/>
                </a:solidFill>
                <a:latin typeface="Arial" charset="0"/>
                <a:ea typeface="隶书" pitchFamily="49" charset="-122"/>
              </a:rPr>
              <a:t>对象</a:t>
            </a:r>
          </a:p>
        </p:txBody>
      </p:sp>
      <p:grpSp>
        <p:nvGrpSpPr>
          <p:cNvPr id="2" name="组合 13"/>
          <p:cNvGrpSpPr/>
          <p:nvPr/>
        </p:nvGrpSpPr>
        <p:grpSpPr>
          <a:xfrm>
            <a:off x="928663" y="2571745"/>
            <a:ext cx="6883347" cy="1438659"/>
            <a:chOff x="1142976" y="1428742"/>
            <a:chExt cx="6883347" cy="1438659"/>
          </a:xfrm>
        </p:grpSpPr>
        <p:pic>
          <p:nvPicPr>
            <p:cNvPr id="17" name="图片 16" descr="按扭-17.png"/>
            <p:cNvPicPr>
              <a:picLocks noChangeAspect="1"/>
            </p:cNvPicPr>
            <p:nvPr/>
          </p:nvPicPr>
          <p:blipFill>
            <a:blip r:embed="rId3" cstate="print"/>
            <a:stretch>
              <a:fillRect/>
            </a:stretch>
          </p:blipFill>
          <p:spPr>
            <a:xfrm>
              <a:off x="1142976" y="1428742"/>
              <a:ext cx="1438659" cy="1438659"/>
            </a:xfrm>
            <a:prstGeom prst="rect">
              <a:avLst/>
            </a:prstGeom>
          </p:spPr>
        </p:pic>
        <p:sp>
          <p:nvSpPr>
            <p:cNvPr id="18" name="TextBox 17"/>
            <p:cNvSpPr txBox="1"/>
            <p:nvPr/>
          </p:nvSpPr>
          <p:spPr>
            <a:xfrm>
              <a:off x="1496777" y="1928808"/>
              <a:ext cx="646331" cy="369332"/>
            </a:xfrm>
            <a:prstGeom prst="rect">
              <a:avLst/>
            </a:prstGeom>
            <a:noFill/>
          </p:spPr>
          <p:txBody>
            <a:bodyPr wrap="none" rtlCol="0">
              <a:spAutoFit/>
            </a:bodyPr>
            <a:lstStyle/>
            <a:p>
              <a:r>
                <a:rPr lang="zh-CN" altLang="en-US" b="1" dirty="0">
                  <a:solidFill>
                    <a:schemeClr val="bg1"/>
                  </a:solidFill>
                  <a:latin typeface="黑体" pitchFamily="49" charset="-122"/>
                  <a:ea typeface="黑体" pitchFamily="49" charset="-122"/>
                </a:rPr>
                <a:t>语法</a:t>
              </a:r>
              <a:endParaRPr lang="zh-CN" altLang="en-US" b="1" dirty="0">
                <a:solidFill>
                  <a:schemeClr val="bg1"/>
                </a:solidFill>
                <a:latin typeface="黑体" pitchFamily="49" charset="-122"/>
                <a:ea typeface="黑体" pitchFamily="49" charset="-122"/>
              </a:endParaRPr>
            </a:p>
          </p:txBody>
        </p:sp>
        <p:sp>
          <p:nvSpPr>
            <p:cNvPr id="19" name="TextBox 18"/>
            <p:cNvSpPr txBox="1"/>
            <p:nvPr/>
          </p:nvSpPr>
          <p:spPr>
            <a:xfrm>
              <a:off x="2714612" y="1928808"/>
              <a:ext cx="531171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Object </a:t>
              </a:r>
              <a:r>
                <a:rPr lang="en-US" dirty="0" err="1"/>
                <a:t>request.setAttribute</a:t>
              </a:r>
              <a:r>
                <a:rPr lang="en-US" dirty="0"/>
                <a:t>(String name ,Object value)</a:t>
              </a:r>
              <a:endParaRPr lang="zh-CN" altLang="en-US" dirty="0"/>
            </a:p>
          </p:txBody>
        </p:sp>
      </p:grpSp>
      <p:sp>
        <p:nvSpPr>
          <p:cNvPr id="30" name="TextBox 29"/>
          <p:cNvSpPr txBox="1"/>
          <p:nvPr/>
        </p:nvSpPr>
        <p:spPr>
          <a:xfrm>
            <a:off x="1142976" y="2214554"/>
            <a:ext cx="2262158" cy="369332"/>
          </a:xfrm>
          <a:prstGeom prst="rect">
            <a:avLst/>
          </a:prstGeom>
          <a:noFill/>
        </p:spPr>
        <p:txBody>
          <a:bodyPr wrap="none" rtlCol="0">
            <a:spAutoFit/>
          </a:bodyPr>
          <a:lstStyle/>
          <a:p>
            <a:r>
              <a:rPr lang="zh-CN" altLang="en-US" i="1" dirty="0">
                <a:solidFill>
                  <a:srgbClr val="F79646"/>
                </a:solidFill>
                <a:latin typeface="黑体" pitchFamily="49" charset="-122"/>
                <a:ea typeface="黑体" pitchFamily="49" charset="-122"/>
              </a:rPr>
              <a:t>在作用域中管理属性</a:t>
            </a:r>
            <a:endParaRPr lang="zh-CN" altLang="en-US" i="1" dirty="0">
              <a:solidFill>
                <a:srgbClr val="F79646"/>
              </a:solidFill>
              <a:latin typeface="黑体" pitchFamily="49" charset="-122"/>
              <a:ea typeface="黑体" pitchFamily="49" charset="-122"/>
            </a:endParaRPr>
          </a:p>
        </p:txBody>
      </p:sp>
      <p:grpSp>
        <p:nvGrpSpPr>
          <p:cNvPr id="14" name="组合 13"/>
          <p:cNvGrpSpPr/>
          <p:nvPr/>
        </p:nvGrpSpPr>
        <p:grpSpPr>
          <a:xfrm>
            <a:off x="1214415" y="3857628"/>
            <a:ext cx="6947649" cy="1643074"/>
            <a:chOff x="1428728" y="3214692"/>
            <a:chExt cx="6947649" cy="1643074"/>
          </a:xfrm>
        </p:grpSpPr>
        <p:grpSp>
          <p:nvGrpSpPr>
            <p:cNvPr id="3" name="组合 14"/>
            <p:cNvGrpSpPr/>
            <p:nvPr/>
          </p:nvGrpSpPr>
          <p:grpSpPr>
            <a:xfrm>
              <a:off x="1428728" y="3214692"/>
              <a:ext cx="6543544" cy="1000132"/>
              <a:chOff x="1928794" y="3571882"/>
              <a:chExt cx="6543544" cy="1000132"/>
            </a:xfrm>
          </p:grpSpPr>
          <p:sp>
            <p:nvSpPr>
              <p:cNvPr id="21" name="TextBox 20"/>
              <p:cNvSpPr txBox="1"/>
              <p:nvPr/>
            </p:nvSpPr>
            <p:spPr>
              <a:xfrm>
                <a:off x="2867855" y="3571882"/>
                <a:ext cx="5604483"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err="1"/>
                  <a:t>request.setAttribute</a:t>
                </a:r>
                <a:r>
                  <a:rPr lang="en-US" dirty="0"/>
                  <a:t>("</a:t>
                </a:r>
                <a:r>
                  <a:rPr lang="en-US" dirty="0" err="1"/>
                  <a:t>date",new</a:t>
                </a:r>
                <a:r>
                  <a:rPr lang="en-US" dirty="0"/>
                  <a:t> Date()); //</a:t>
                </a:r>
                <a:r>
                  <a:rPr lang="zh-CN" altLang="en-US" dirty="0"/>
                  <a:t>添加一个属性</a:t>
                </a:r>
                <a:endParaRPr lang="zh-CN" altLang="en-US" dirty="0"/>
              </a:p>
            </p:txBody>
          </p:sp>
          <p:pic>
            <p:nvPicPr>
              <p:cNvPr id="22" name="图片 21" descr="按扭-37.png"/>
              <p:cNvPicPr>
                <a:picLocks noChangeAspect="1"/>
              </p:cNvPicPr>
              <p:nvPr/>
            </p:nvPicPr>
            <p:blipFill>
              <a:blip r:embed="rId4" cstate="print"/>
              <a:stretch>
                <a:fillRect/>
              </a:stretch>
            </p:blipFill>
            <p:spPr>
              <a:xfrm>
                <a:off x="1928794" y="3929072"/>
                <a:ext cx="642942" cy="642942"/>
              </a:xfrm>
              <a:prstGeom prst="rect">
                <a:avLst/>
              </a:prstGeom>
            </p:spPr>
          </p:pic>
          <p:sp>
            <p:nvSpPr>
              <p:cNvPr id="29" name="TextBox 28"/>
              <p:cNvSpPr txBox="1"/>
              <p:nvPr/>
            </p:nvSpPr>
            <p:spPr>
              <a:xfrm>
                <a:off x="2000234" y="3987278"/>
                <a:ext cx="461665" cy="553998"/>
              </a:xfrm>
              <a:prstGeom prst="rect">
                <a:avLst/>
              </a:prstGeom>
              <a:noFill/>
            </p:spPr>
            <p:txBody>
              <a:bodyPr vert="eaVert" wrap="none" rtlCol="0">
                <a:spAutoFit/>
              </a:bodyPr>
              <a:lstStyle/>
              <a:p>
                <a:r>
                  <a:rPr lang="zh-CN" altLang="en-US" b="1" dirty="0">
                    <a:solidFill>
                      <a:schemeClr val="bg1"/>
                    </a:solidFill>
                  </a:rPr>
                  <a:t>示例</a:t>
                </a:r>
                <a:endParaRPr lang="zh-CN" altLang="en-US" b="1" dirty="0">
                  <a:solidFill>
                    <a:schemeClr val="bg1"/>
                  </a:solidFill>
                </a:endParaRPr>
              </a:p>
            </p:txBody>
          </p:sp>
        </p:grpSp>
        <p:sp>
          <p:nvSpPr>
            <p:cNvPr id="13" name="TextBox 12"/>
            <p:cNvSpPr txBox="1"/>
            <p:nvPr/>
          </p:nvSpPr>
          <p:spPr>
            <a:xfrm>
              <a:off x="2357422" y="3934436"/>
              <a:ext cx="6018955" cy="92333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&lt;</a:t>
              </a:r>
              <a:r>
                <a:rPr lang="en-US" dirty="0" err="1"/>
                <a:t>ul</a:t>
              </a:r>
              <a:r>
                <a:rPr lang="en-US" dirty="0"/>
                <a:t> style=“line-height: 24px;”&gt;</a:t>
              </a:r>
              <a:endParaRPr lang="zh-CN" altLang="en-US" dirty="0"/>
            </a:p>
            <a:p>
              <a:r>
                <a:rPr lang="en-US" dirty="0"/>
                <a:t>  &lt;</a:t>
              </a:r>
              <a:r>
                <a:rPr lang="en-US" dirty="0" err="1"/>
                <a:t>li</a:t>
              </a:r>
              <a:r>
                <a:rPr lang="en-US" dirty="0"/>
                <a:t>&gt;</a:t>
              </a:r>
              <a:r>
                <a:rPr lang="zh-CN" altLang="en-US" dirty="0"/>
                <a:t>获取</a:t>
              </a:r>
              <a:r>
                <a:rPr lang="en-US" dirty="0"/>
                <a:t>date</a:t>
              </a:r>
              <a:r>
                <a:rPr lang="zh-CN" altLang="en-US" dirty="0"/>
                <a:t>属性：</a:t>
              </a:r>
              <a:r>
                <a:rPr lang="en-US" dirty="0"/>
                <a:t>&lt;%=</a:t>
              </a:r>
              <a:r>
                <a:rPr lang="en-US" dirty="0" err="1"/>
                <a:t>request.getAttribute</a:t>
              </a:r>
              <a:r>
                <a:rPr lang="en-US" dirty="0"/>
                <a:t>(“date”) %&gt;&lt;/</a:t>
              </a:r>
              <a:r>
                <a:rPr lang="en-US" dirty="0" err="1"/>
                <a:t>li</a:t>
              </a:r>
              <a:r>
                <a:rPr lang="en-US" dirty="0"/>
                <a:t>&gt;</a:t>
              </a:r>
              <a:endParaRPr lang="zh-CN" altLang="en-US" dirty="0"/>
            </a:p>
            <a:p>
              <a:r>
                <a:rPr lang="en-US" dirty="0"/>
                <a:t>&lt;/</a:t>
              </a:r>
              <a:r>
                <a:rPr lang="en-US" dirty="0" err="1"/>
                <a:t>ul</a:t>
              </a:r>
              <a:r>
                <a:rPr lang="en-US" dirty="0"/>
                <a:t>&gt;</a:t>
              </a:r>
              <a:endParaRPr lang="zh-CN" altLang="en-US" dirty="0"/>
            </a:p>
          </p:txBody>
        </p:sp>
      </p:grpSp>
      <p:sp>
        <p:nvSpPr>
          <p:cNvPr id="15" name="上下箭头 14"/>
          <p:cNvSpPr/>
          <p:nvPr/>
        </p:nvSpPr>
        <p:spPr>
          <a:xfrm>
            <a:off x="4714876" y="4260855"/>
            <a:ext cx="214314" cy="285752"/>
          </a:xfrm>
          <a:prstGeom prst="upDown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7756450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cookie</a:t>
            </a:r>
            <a:r>
              <a:rPr lang="zh-CN" altLang="en-US" sz="2700" dirty="0">
                <a:solidFill>
                  <a:srgbClr val="FF6600"/>
                </a:solidFill>
                <a:latin typeface="Arial" charset="0"/>
                <a:ea typeface="隶书" pitchFamily="49" charset="-122"/>
              </a:rPr>
              <a:t>管理</a:t>
            </a:r>
          </a:p>
        </p:txBody>
      </p:sp>
      <p:sp>
        <p:nvSpPr>
          <p:cNvPr id="6" name="矩形 5"/>
          <p:cNvSpPr/>
          <p:nvPr/>
        </p:nvSpPr>
        <p:spPr>
          <a:xfrm>
            <a:off x="1000100" y="2428869"/>
            <a:ext cx="6500842" cy="1200329"/>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cookie</a:t>
            </a: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是小段的文本信息，通过使用</a:t>
            </a:r>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cookie</a:t>
            </a: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可以标识用户身份、记录用户名及密码、跟踪重复用户。</a:t>
            </a:r>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cookie</a:t>
            </a: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在服务器端生成并发送给浏览器，浏览器将</a:t>
            </a:r>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cookie</a:t>
            </a: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的</a:t>
            </a:r>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key/value</a:t>
            </a: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rPr>
              <a:t>保存到某个指定的目录中，服务器的名称与值可以由服务器端定义。</a:t>
            </a:r>
            <a:endPar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ndParaRPr>
          </a:p>
        </p:txBody>
      </p:sp>
      <p:sp>
        <p:nvSpPr>
          <p:cNvPr id="7" name="TextBox 6"/>
          <p:cNvSpPr txBox="1"/>
          <p:nvPr/>
        </p:nvSpPr>
        <p:spPr>
          <a:xfrm>
            <a:off x="2500299" y="4143380"/>
            <a:ext cx="184731" cy="369332"/>
          </a:xfrm>
          <a:prstGeom prst="rect">
            <a:avLst/>
          </a:prstGeom>
          <a:noFill/>
        </p:spPr>
        <p:txBody>
          <a:bodyPr wrap="none" rtlCol="0">
            <a:spAutoFit/>
          </a:bodyPr>
          <a:lstStyle/>
          <a:p>
            <a:endParaRPr lang="zh-CN" altLang="en-US" dirty="0"/>
          </a:p>
        </p:txBody>
      </p:sp>
      <p:sp>
        <p:nvSpPr>
          <p:cNvPr id="8" name="圆角矩形 7"/>
          <p:cNvSpPr/>
          <p:nvPr/>
        </p:nvSpPr>
        <p:spPr>
          <a:xfrm>
            <a:off x="1428728" y="3714753"/>
            <a:ext cx="5286412" cy="194095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通过</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getCookies</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方法可以获取到所有的</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对象集合，然后通过</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对象的</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getName</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方法获取到指定名称的</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，再通过</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getValue</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方法即可获取到</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对象的值。另外，将一个</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对象发送到客户端使用了</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response</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对象的</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addCookie</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280817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cookie</a:t>
            </a:r>
            <a:r>
              <a:rPr lang="zh-CN" altLang="en-US" sz="2700" dirty="0">
                <a:solidFill>
                  <a:srgbClr val="FF6600"/>
                </a:solidFill>
                <a:latin typeface="Arial" charset="0"/>
                <a:ea typeface="隶书" pitchFamily="49" charset="-122"/>
              </a:rPr>
              <a:t>管理</a:t>
            </a:r>
          </a:p>
        </p:txBody>
      </p:sp>
      <p:sp>
        <p:nvSpPr>
          <p:cNvPr id="7" name="TextBox 6"/>
          <p:cNvSpPr txBox="1"/>
          <p:nvPr/>
        </p:nvSpPr>
        <p:spPr>
          <a:xfrm>
            <a:off x="2500299" y="4143380"/>
            <a:ext cx="184731" cy="369332"/>
          </a:xfrm>
          <a:prstGeom prst="rect">
            <a:avLst/>
          </a:prstGeom>
          <a:noFill/>
        </p:spPr>
        <p:txBody>
          <a:bodyPr wrap="none" rtlCol="0">
            <a:spAutoFit/>
          </a:bodyPr>
          <a:lstStyle/>
          <a:p>
            <a:endParaRPr lang="zh-CN" altLang="en-US" dirty="0"/>
          </a:p>
        </p:txBody>
      </p:sp>
      <p:sp>
        <p:nvSpPr>
          <p:cNvPr id="9" name="矩形 8"/>
          <p:cNvSpPr/>
          <p:nvPr/>
        </p:nvSpPr>
        <p:spPr>
          <a:xfrm>
            <a:off x="5286380" y="3313371"/>
            <a:ext cx="3214678"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String[] info = new String[]{"","",""};</a:t>
            </a:r>
            <a:endParaRPr lang="zh-CN" altLang="en-US" sz="1200" dirty="0"/>
          </a:p>
          <a:p>
            <a:r>
              <a:rPr lang="en-US" sz="1200" dirty="0"/>
              <a:t>Cookie[] cook = </a:t>
            </a:r>
            <a:r>
              <a:rPr lang="en-US" sz="1200" dirty="0" err="1"/>
              <a:t>request.getCookies</a:t>
            </a:r>
            <a:r>
              <a:rPr lang="en-US" sz="1200" dirty="0"/>
              <a:t>();</a:t>
            </a:r>
            <a:endParaRPr lang="zh-CN" altLang="en-US" sz="1200" dirty="0"/>
          </a:p>
          <a:p>
            <a:r>
              <a:rPr lang="en-US" sz="1200" dirty="0"/>
              <a:t>if(cook!=null){</a:t>
            </a:r>
            <a:endParaRPr lang="zh-CN" altLang="en-US" sz="1200" dirty="0"/>
          </a:p>
          <a:p>
            <a:r>
              <a:rPr lang="en-US" sz="1200" dirty="0"/>
              <a:t>  for(</a:t>
            </a:r>
            <a:r>
              <a:rPr lang="en-US" sz="1200" dirty="0" err="1"/>
              <a:t>int</a:t>
            </a:r>
            <a:r>
              <a:rPr lang="en-US" sz="1200" dirty="0"/>
              <a:t> </a:t>
            </a:r>
            <a:r>
              <a:rPr lang="en-US" sz="1200" dirty="0" err="1"/>
              <a:t>i</a:t>
            </a:r>
            <a:r>
              <a:rPr lang="en-US" sz="1200" dirty="0"/>
              <a:t>=0;i&lt;</a:t>
            </a:r>
            <a:r>
              <a:rPr lang="en-US" sz="1200" dirty="0" err="1"/>
              <a:t>cook.length;i</a:t>
            </a:r>
            <a:r>
              <a:rPr lang="en-US" sz="1200" dirty="0"/>
              <a:t>++){</a:t>
            </a:r>
            <a:endParaRPr lang="zh-CN" altLang="en-US" sz="1200" dirty="0"/>
          </a:p>
          <a:p>
            <a:r>
              <a:rPr lang="en-US" sz="1200" dirty="0"/>
              <a:t>    if(cook[</a:t>
            </a:r>
            <a:r>
              <a:rPr lang="en-US" sz="1200" dirty="0" err="1"/>
              <a:t>i</a:t>
            </a:r>
            <a:r>
              <a:rPr lang="en-US" sz="1200" dirty="0"/>
              <a:t>].</a:t>
            </a:r>
            <a:r>
              <a:rPr lang="en-US" sz="1200" dirty="0" err="1"/>
              <a:t>getName</a:t>
            </a:r>
            <a:r>
              <a:rPr lang="en-US" sz="1200" dirty="0"/>
              <a:t>().equals("</a:t>
            </a:r>
            <a:r>
              <a:rPr lang="en-US" sz="1200" dirty="0" err="1"/>
              <a:t>mrCookInfo</a:t>
            </a:r>
            <a:r>
              <a:rPr lang="en-US" sz="1200" dirty="0"/>
              <a:t>")){</a:t>
            </a:r>
            <a:endParaRPr lang="zh-CN" altLang="en-US" sz="1200" dirty="0"/>
          </a:p>
          <a:p>
            <a:r>
              <a:rPr lang="en-US" sz="1200" dirty="0"/>
              <a:t>      info = cook[</a:t>
            </a:r>
            <a:r>
              <a:rPr lang="en-US" sz="1200" dirty="0" err="1"/>
              <a:t>i</a:t>
            </a:r>
            <a:r>
              <a:rPr lang="en-US" sz="1200" dirty="0"/>
              <a:t>].</a:t>
            </a:r>
            <a:r>
              <a:rPr lang="en-US" sz="1200" dirty="0" err="1"/>
              <a:t>getValue</a:t>
            </a:r>
            <a:r>
              <a:rPr lang="en-US" sz="1200" dirty="0"/>
              <a:t>().split("#");</a:t>
            </a:r>
          </a:p>
          <a:p>
            <a:r>
              <a:rPr lang="en-US" sz="1200" dirty="0"/>
              <a:t>    }</a:t>
            </a:r>
          </a:p>
          <a:p>
            <a:r>
              <a:rPr lang="en-US" sz="1200" dirty="0"/>
              <a:t>  }</a:t>
            </a:r>
          </a:p>
          <a:p>
            <a:r>
              <a:rPr lang="en-US" sz="1200" dirty="0"/>
              <a:t>}</a:t>
            </a:r>
          </a:p>
        </p:txBody>
      </p:sp>
      <p:sp>
        <p:nvSpPr>
          <p:cNvPr id="10" name="矩形 9"/>
          <p:cNvSpPr/>
          <p:nvPr/>
        </p:nvSpPr>
        <p:spPr>
          <a:xfrm>
            <a:off x="285720" y="3286125"/>
            <a:ext cx="4572000" cy="138499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1200" dirty="0"/>
              <a:t>String name = </a:t>
            </a:r>
            <a:r>
              <a:rPr lang="en-US" sz="1200" dirty="0" err="1"/>
              <a:t>request.getParameter</a:t>
            </a:r>
            <a:r>
              <a:rPr lang="en-US" sz="1200" dirty="0"/>
              <a:t>("name");</a:t>
            </a:r>
            <a:endParaRPr lang="zh-CN" altLang="en-US" sz="1200" dirty="0"/>
          </a:p>
          <a:p>
            <a:r>
              <a:rPr lang="en-US" sz="1200" dirty="0"/>
              <a:t>String birthday = </a:t>
            </a:r>
            <a:r>
              <a:rPr lang="en-US" sz="1200" dirty="0" err="1"/>
              <a:t>request.getParameter</a:t>
            </a:r>
            <a:r>
              <a:rPr lang="en-US" sz="1200" dirty="0"/>
              <a:t>("birthday");</a:t>
            </a:r>
            <a:endParaRPr lang="zh-CN" altLang="en-US" sz="1200" dirty="0"/>
          </a:p>
          <a:p>
            <a:r>
              <a:rPr lang="en-US" sz="1200" dirty="0"/>
              <a:t>String mail = </a:t>
            </a:r>
            <a:r>
              <a:rPr lang="en-US" sz="1200" dirty="0" err="1"/>
              <a:t>request.getParameter</a:t>
            </a:r>
            <a:r>
              <a:rPr lang="en-US" sz="1200" dirty="0"/>
              <a:t>("mail");</a:t>
            </a:r>
            <a:endParaRPr lang="zh-CN" altLang="en-US" sz="1200" dirty="0"/>
          </a:p>
          <a:p>
            <a:r>
              <a:rPr lang="en-US" sz="1200" dirty="0"/>
              <a:t>Cookie </a:t>
            </a:r>
            <a:r>
              <a:rPr lang="en-US" sz="1200" dirty="0" err="1"/>
              <a:t>myCook</a:t>
            </a:r>
            <a:r>
              <a:rPr lang="en-US" sz="1200" dirty="0"/>
              <a:t> = new Cookie("</a:t>
            </a:r>
            <a:r>
              <a:rPr lang="en-US" sz="1200" dirty="0" err="1"/>
              <a:t>mrCookInfo",name</a:t>
            </a:r>
            <a:r>
              <a:rPr lang="en-US" sz="1200" dirty="0"/>
              <a:t>+"#"+birthday+"#"+mail);</a:t>
            </a:r>
            <a:endParaRPr lang="zh-CN" altLang="en-US" sz="1200" dirty="0"/>
          </a:p>
          <a:p>
            <a:r>
              <a:rPr lang="en-US" sz="1200" dirty="0" err="1"/>
              <a:t>myCook.setMaxAge</a:t>
            </a:r>
            <a:r>
              <a:rPr lang="en-US" sz="1200" dirty="0"/>
              <a:t>(60*60*24*365);//</a:t>
            </a:r>
            <a:r>
              <a:rPr lang="zh-CN" altLang="en-US" sz="1200" dirty="0"/>
              <a:t>设置</a:t>
            </a:r>
            <a:r>
              <a:rPr lang="en-US" sz="1200" dirty="0"/>
              <a:t>cookie</a:t>
            </a:r>
            <a:r>
              <a:rPr lang="zh-CN" altLang="en-US" sz="1200" dirty="0"/>
              <a:t>有效期</a:t>
            </a:r>
          </a:p>
          <a:p>
            <a:r>
              <a:rPr lang="en-US" sz="1200" dirty="0" err="1"/>
              <a:t>response.addCookie</a:t>
            </a:r>
            <a:r>
              <a:rPr lang="en-US" sz="1200" dirty="0"/>
              <a:t>(</a:t>
            </a:r>
            <a:r>
              <a:rPr lang="en-US" sz="1200" dirty="0" err="1"/>
              <a:t>myCook</a:t>
            </a:r>
            <a:r>
              <a:rPr lang="en-US" sz="1200" dirty="0"/>
              <a:t>);</a:t>
            </a:r>
            <a:endParaRPr lang="zh-CN" altLang="en-US" sz="1200" dirty="0"/>
          </a:p>
        </p:txBody>
      </p:sp>
      <p:sp>
        <p:nvSpPr>
          <p:cNvPr id="12" name="TextBox 11"/>
          <p:cNvSpPr txBox="1"/>
          <p:nvPr/>
        </p:nvSpPr>
        <p:spPr>
          <a:xfrm>
            <a:off x="1428728" y="2500306"/>
            <a:ext cx="125835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a:t>添加</a:t>
            </a:r>
            <a:r>
              <a:rPr lang="en-US" altLang="zh-CN" dirty="0"/>
              <a:t>cookie</a:t>
            </a:r>
            <a:endParaRPr lang="zh-CN" altLang="en-US" dirty="0"/>
          </a:p>
        </p:txBody>
      </p:sp>
      <p:sp>
        <p:nvSpPr>
          <p:cNvPr id="13" name="TextBox 12"/>
          <p:cNvSpPr txBox="1"/>
          <p:nvPr/>
        </p:nvSpPr>
        <p:spPr>
          <a:xfrm>
            <a:off x="6072198" y="2500306"/>
            <a:ext cx="125835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zh-CN" altLang="en-US" dirty="0"/>
              <a:t>读取</a:t>
            </a:r>
            <a:r>
              <a:rPr lang="en-US" altLang="zh-CN" dirty="0"/>
              <a:t>cookie</a:t>
            </a:r>
            <a:endParaRPr lang="zh-CN" altLang="en-US" dirty="0"/>
          </a:p>
        </p:txBody>
      </p:sp>
    </p:spTree>
    <p:extLst>
      <p:ext uri="{BB962C8B-B14F-4D97-AF65-F5344CB8AC3E}">
        <p14:creationId xmlns:p14="http://schemas.microsoft.com/office/powerpoint/2010/main" val="1371842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response</a:t>
            </a:r>
            <a:r>
              <a:rPr lang="zh-CN" altLang="en-US" sz="2700" dirty="0">
                <a:solidFill>
                  <a:srgbClr val="FF6600"/>
                </a:solidFill>
                <a:latin typeface="Arial" charset="0"/>
                <a:ea typeface="隶书" pitchFamily="49" charset="-122"/>
              </a:rPr>
              <a:t>对象</a:t>
            </a:r>
          </a:p>
        </p:txBody>
      </p:sp>
      <p:sp>
        <p:nvSpPr>
          <p:cNvPr id="14" name="矩形 13"/>
          <p:cNvSpPr/>
          <p:nvPr/>
        </p:nvSpPr>
        <p:spPr>
          <a:xfrm>
            <a:off x="2928927" y="2202412"/>
            <a:ext cx="2653483" cy="369332"/>
          </a:xfrm>
          <a:prstGeom prst="rect">
            <a:avLst/>
          </a:prstGeom>
        </p:spPr>
        <p:txBody>
          <a:bodyPr wrap="none">
            <a:spAutoFit/>
          </a:bodyPr>
          <a:lstStyle/>
          <a:p>
            <a:r>
              <a:rPr lang="en-US" dirty="0"/>
              <a:t>response</a:t>
            </a:r>
            <a:r>
              <a:rPr lang="zh-CN" altLang="en-US" dirty="0"/>
              <a:t>对象的常用方法</a:t>
            </a:r>
            <a:endParaRPr lang="zh-CN" altLang="en-US" dirty="0"/>
          </a:p>
        </p:txBody>
      </p:sp>
      <p:graphicFrame>
        <p:nvGraphicFramePr>
          <p:cNvPr id="15" name="表格 14"/>
          <p:cNvGraphicFramePr>
            <a:graphicFrameLocks noGrp="1"/>
          </p:cNvGraphicFramePr>
          <p:nvPr/>
        </p:nvGraphicFramePr>
        <p:xfrm>
          <a:off x="857224" y="2643182"/>
          <a:ext cx="7500990" cy="2966720"/>
        </p:xfrm>
        <a:graphic>
          <a:graphicData uri="http://schemas.openxmlformats.org/drawingml/2006/table">
            <a:tbl>
              <a:tblPr firstRow="1" bandRow="1">
                <a:tableStyleId>{7DF18680-E054-41AD-8BC1-D1AEF772440D}</a:tableStyleId>
              </a:tblPr>
              <a:tblGrid>
                <a:gridCol w="2500330">
                  <a:extLst>
                    <a:ext uri="{9D8B030D-6E8A-4147-A177-3AD203B41FA5}">
                      <a16:colId xmlns:a16="http://schemas.microsoft.com/office/drawing/2014/main" val="20000"/>
                    </a:ext>
                  </a:extLst>
                </a:gridCol>
                <a:gridCol w="1571636">
                  <a:extLst>
                    <a:ext uri="{9D8B030D-6E8A-4147-A177-3AD203B41FA5}">
                      <a16:colId xmlns:a16="http://schemas.microsoft.com/office/drawing/2014/main" val="20001"/>
                    </a:ext>
                  </a:extLst>
                </a:gridCol>
                <a:gridCol w="3429024">
                  <a:extLst>
                    <a:ext uri="{9D8B030D-6E8A-4147-A177-3AD203B41FA5}">
                      <a16:colId xmlns:a16="http://schemas.microsoft.com/office/drawing/2014/main" val="20002"/>
                    </a:ext>
                  </a:extLst>
                </a:gridCol>
              </a:tblGrid>
              <a:tr h="370840">
                <a:tc>
                  <a:txBody>
                    <a:bodyPr/>
                    <a:lstStyle/>
                    <a:p>
                      <a:pPr algn="ctr">
                        <a:spcBef>
                          <a:spcPts val="120"/>
                        </a:spcBef>
                        <a:spcAft>
                          <a:spcPts val="120"/>
                        </a:spcAft>
                      </a:pPr>
                      <a:r>
                        <a:rPr lang="zh-CN" sz="1200" kern="100" dirty="0"/>
                        <a:t>方法</a:t>
                      </a:r>
                      <a:endParaRPr lang="zh-CN" sz="1200" kern="100" dirty="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200" kern="100" dirty="0"/>
                        <a:t>返回值</a:t>
                      </a:r>
                      <a:endParaRPr lang="zh-CN" sz="1200" kern="100" dirty="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200" kern="100"/>
                        <a:t>说明</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370840">
                <a:tc>
                  <a:txBody>
                    <a:bodyPr/>
                    <a:lstStyle/>
                    <a:p>
                      <a:pPr algn="just">
                        <a:spcBef>
                          <a:spcPts val="120"/>
                        </a:spcBef>
                        <a:spcAft>
                          <a:spcPts val="120"/>
                        </a:spcAft>
                      </a:pPr>
                      <a:r>
                        <a:rPr lang="en-US" sz="1200" kern="100" dirty="0" err="1"/>
                        <a:t>addHeader</a:t>
                      </a:r>
                      <a:r>
                        <a:rPr lang="en-US" sz="1200" kern="100" dirty="0"/>
                        <a:t>(String </a:t>
                      </a:r>
                      <a:r>
                        <a:rPr lang="en-US" sz="1200" kern="100" dirty="0" err="1"/>
                        <a:t>name,String</a:t>
                      </a:r>
                      <a:r>
                        <a:rPr lang="en-US" sz="1200" kern="100" dirty="0"/>
                        <a:t> value)</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dirty="0"/>
                        <a:t>void</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添加</a:t>
                      </a:r>
                      <a:r>
                        <a:rPr lang="en-US" sz="1200" kern="100"/>
                        <a:t>HTTP</a:t>
                      </a:r>
                      <a:r>
                        <a:rPr lang="zh-CN" sz="1200" kern="100"/>
                        <a:t>文件头，如果同名的头存在，则覆盖</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370840">
                <a:tc>
                  <a:txBody>
                    <a:bodyPr/>
                    <a:lstStyle/>
                    <a:p>
                      <a:pPr algn="just">
                        <a:spcBef>
                          <a:spcPts val="120"/>
                        </a:spcBef>
                        <a:spcAft>
                          <a:spcPts val="120"/>
                        </a:spcAft>
                      </a:pPr>
                      <a:r>
                        <a:rPr lang="en-US" sz="1200" kern="100" dirty="0" err="1"/>
                        <a:t>setHeader</a:t>
                      </a:r>
                      <a:r>
                        <a:rPr lang="en-US" sz="1200" kern="100" dirty="0"/>
                        <a:t>(String </a:t>
                      </a:r>
                      <a:r>
                        <a:rPr lang="en-US" sz="1200" kern="100" dirty="0" err="1"/>
                        <a:t>name,String</a:t>
                      </a:r>
                      <a:r>
                        <a:rPr lang="en-US" sz="1200" kern="100" dirty="0"/>
                        <a:t> value)</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dirty="0"/>
                        <a:t>void</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设定指定名称的文件并头的值，如果存在则覆盖</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370840">
                <a:tc>
                  <a:txBody>
                    <a:bodyPr/>
                    <a:lstStyle/>
                    <a:p>
                      <a:pPr algn="just">
                        <a:spcBef>
                          <a:spcPts val="120"/>
                        </a:spcBef>
                        <a:spcAft>
                          <a:spcPts val="120"/>
                        </a:spcAft>
                      </a:pPr>
                      <a:r>
                        <a:rPr lang="en-US" sz="1200" kern="100" dirty="0" err="1"/>
                        <a:t>addCookie</a:t>
                      </a:r>
                      <a:r>
                        <a:rPr lang="en-US" sz="1200" kern="100" dirty="0"/>
                        <a:t>(Cookie </a:t>
                      </a:r>
                      <a:r>
                        <a:rPr lang="en-US" sz="1200" kern="100" dirty="0" err="1"/>
                        <a:t>cookie</a:t>
                      </a:r>
                      <a:r>
                        <a:rPr lang="en-US" sz="1200" kern="100" dirty="0"/>
                        <a:t>)</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a:t>void</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向客户端添加一个</a:t>
                      </a:r>
                      <a:r>
                        <a:rPr lang="en-US" sz="1200" kern="100"/>
                        <a:t>cookie</a:t>
                      </a:r>
                      <a:r>
                        <a:rPr lang="zh-CN" sz="1200" kern="100"/>
                        <a:t>对象</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370840">
                <a:tc>
                  <a:txBody>
                    <a:bodyPr/>
                    <a:lstStyle/>
                    <a:p>
                      <a:pPr algn="just">
                        <a:spcBef>
                          <a:spcPts val="120"/>
                        </a:spcBef>
                        <a:spcAft>
                          <a:spcPts val="120"/>
                        </a:spcAft>
                      </a:pPr>
                      <a:r>
                        <a:rPr lang="en-US" sz="1200" kern="100" dirty="0" err="1"/>
                        <a:t>sendError</a:t>
                      </a:r>
                      <a:r>
                        <a:rPr lang="en-US" sz="1200" kern="100" dirty="0"/>
                        <a:t>(</a:t>
                      </a:r>
                      <a:r>
                        <a:rPr lang="en-US" sz="1200" kern="100" dirty="0" err="1"/>
                        <a:t>int</a:t>
                      </a:r>
                      <a:r>
                        <a:rPr lang="en-US" sz="1200" kern="100" dirty="0"/>
                        <a:t> </a:t>
                      </a:r>
                      <a:r>
                        <a:rPr lang="en-US" sz="1200" kern="100" dirty="0" err="1"/>
                        <a:t>sc,String</a:t>
                      </a:r>
                      <a:r>
                        <a:rPr lang="en-US" sz="1200" kern="100" dirty="0"/>
                        <a:t> </a:t>
                      </a:r>
                      <a:r>
                        <a:rPr lang="en-US" sz="1200" kern="100" dirty="0" err="1"/>
                        <a:t>msg</a:t>
                      </a:r>
                      <a:r>
                        <a:rPr lang="en-US" sz="1200" kern="100" dirty="0"/>
                        <a:t>)</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dirty="0"/>
                        <a:t>void</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向客户端发送错误信息。例如：</a:t>
                      </a:r>
                      <a:r>
                        <a:rPr lang="en-US" sz="1200" kern="100"/>
                        <a:t>404 </a:t>
                      </a:r>
                      <a:r>
                        <a:rPr lang="zh-CN" sz="1200" kern="100"/>
                        <a:t>网页找不到</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r h="370840">
                <a:tc>
                  <a:txBody>
                    <a:bodyPr/>
                    <a:lstStyle/>
                    <a:p>
                      <a:pPr algn="just">
                        <a:spcBef>
                          <a:spcPts val="120"/>
                        </a:spcBef>
                        <a:spcAft>
                          <a:spcPts val="120"/>
                        </a:spcAft>
                      </a:pPr>
                      <a:r>
                        <a:rPr lang="en-US" sz="1200" kern="100" dirty="0" err="1"/>
                        <a:t>sendRedirect</a:t>
                      </a:r>
                      <a:r>
                        <a:rPr lang="en-US" sz="1200" kern="100" dirty="0"/>
                        <a:t>(String location)</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a:t>void</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发送请求到另一个指定位置</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5"/>
                  </a:ext>
                </a:extLst>
              </a:tr>
              <a:tr h="370840">
                <a:tc>
                  <a:txBody>
                    <a:bodyPr/>
                    <a:lstStyle/>
                    <a:p>
                      <a:pPr algn="just">
                        <a:spcBef>
                          <a:spcPts val="120"/>
                        </a:spcBef>
                        <a:spcAft>
                          <a:spcPts val="120"/>
                        </a:spcAft>
                      </a:pPr>
                      <a:r>
                        <a:rPr lang="en-US" sz="1200" kern="100" dirty="0" err="1"/>
                        <a:t>getOutputStream</a:t>
                      </a:r>
                      <a:r>
                        <a:rPr lang="en-US" sz="1200" kern="100" dirty="0"/>
                        <a:t>()</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a:t>ServletOutputStream</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获取客户端输出流对象</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6"/>
                  </a:ext>
                </a:extLst>
              </a:tr>
              <a:tr h="370840">
                <a:tc>
                  <a:txBody>
                    <a:bodyPr/>
                    <a:lstStyle/>
                    <a:p>
                      <a:pPr algn="just">
                        <a:spcBef>
                          <a:spcPts val="120"/>
                        </a:spcBef>
                        <a:spcAft>
                          <a:spcPts val="120"/>
                        </a:spcAft>
                      </a:pPr>
                      <a:r>
                        <a:rPr lang="en-US" sz="1200" kern="100" dirty="0" err="1"/>
                        <a:t>setBufferSize</a:t>
                      </a:r>
                      <a:r>
                        <a:rPr lang="en-US" sz="1200" kern="100" dirty="0"/>
                        <a:t>(</a:t>
                      </a:r>
                      <a:r>
                        <a:rPr lang="en-US" sz="1200" kern="100" dirty="0" err="1"/>
                        <a:t>int</a:t>
                      </a:r>
                      <a:r>
                        <a:rPr lang="en-US" sz="1200" kern="100" dirty="0"/>
                        <a:t> size)</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dirty="0"/>
                        <a:t>void</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dirty="0"/>
                        <a:t>设置缓冲区大小</a:t>
                      </a:r>
                      <a:endParaRPr lang="zh-CN" sz="12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49358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1"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response</a:t>
            </a:r>
            <a:r>
              <a:rPr lang="zh-CN" altLang="en-US" sz="2700" dirty="0">
                <a:solidFill>
                  <a:srgbClr val="FF6600"/>
                </a:solidFill>
                <a:latin typeface="Arial" charset="0"/>
                <a:ea typeface="隶书" pitchFamily="49" charset="-122"/>
              </a:rPr>
              <a:t>对象</a:t>
            </a:r>
          </a:p>
        </p:txBody>
      </p:sp>
      <p:sp>
        <p:nvSpPr>
          <p:cNvPr id="20" name="矩形 19"/>
          <p:cNvSpPr/>
          <p:nvPr/>
        </p:nvSpPr>
        <p:spPr>
          <a:xfrm>
            <a:off x="1500166" y="2357431"/>
            <a:ext cx="4572000" cy="646331"/>
          </a:xfrm>
          <a:prstGeom prst="rect">
            <a:avLst/>
          </a:prstGeom>
        </p:spPr>
        <p:txBody>
          <a:bodyPr>
            <a:spAutoFit/>
          </a:bodyPr>
          <a:lstStyle/>
          <a:p>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重定向是通过使用</a:t>
            </a:r>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sendRedirect</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方法，将响应发送到另一个指定的位置进行处理。</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pSp>
        <p:nvGrpSpPr>
          <p:cNvPr id="23" name="组合 22"/>
          <p:cNvGrpSpPr/>
          <p:nvPr/>
        </p:nvGrpSpPr>
        <p:grpSpPr>
          <a:xfrm>
            <a:off x="1037790" y="3643314"/>
            <a:ext cx="5677350" cy="642942"/>
            <a:chOff x="785786" y="2428874"/>
            <a:chExt cx="5677350" cy="642942"/>
          </a:xfrm>
        </p:grpSpPr>
        <p:sp>
          <p:nvSpPr>
            <p:cNvPr id="19" name="TextBox 18"/>
            <p:cNvSpPr txBox="1"/>
            <p:nvPr/>
          </p:nvSpPr>
          <p:spPr>
            <a:xfrm>
              <a:off x="1571604" y="2571750"/>
              <a:ext cx="4891532"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response.sendRedirect</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("www.mingribook.com");</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1" name="图片 20" descr="按扭-37.png"/>
            <p:cNvPicPr>
              <a:picLocks noChangeAspect="1"/>
            </p:cNvPicPr>
            <p:nvPr/>
          </p:nvPicPr>
          <p:blipFill>
            <a:blip r:embed="rId3" cstate="print"/>
            <a:stretch>
              <a:fillRect/>
            </a:stretch>
          </p:blipFill>
          <p:spPr>
            <a:xfrm>
              <a:off x="785786" y="2428874"/>
              <a:ext cx="642942" cy="642942"/>
            </a:xfrm>
            <a:prstGeom prst="rect">
              <a:avLst/>
            </a:prstGeom>
          </p:spPr>
        </p:pic>
        <p:sp>
          <p:nvSpPr>
            <p:cNvPr id="22" name="TextBox 21"/>
            <p:cNvSpPr txBox="1"/>
            <p:nvPr/>
          </p:nvSpPr>
          <p:spPr>
            <a:xfrm>
              <a:off x="857226" y="2487080"/>
              <a:ext cx="461665" cy="553998"/>
            </a:xfrm>
            <a:prstGeom prst="rect">
              <a:avLst/>
            </a:prstGeom>
            <a:noFill/>
          </p:spPr>
          <p:txBody>
            <a:bodyPr vert="eaVert" wrap="none" rtlCol="0">
              <a:spAutoFit/>
            </a:bodyPr>
            <a:lstStyle/>
            <a:p>
              <a:r>
                <a:rPr lang="zh-CN" altLang="en-US" b="1" dirty="0">
                  <a:solidFill>
                    <a:schemeClr val="bg1"/>
                  </a:solidFill>
                </a:rPr>
                <a:t>示例</a:t>
              </a:r>
              <a:endParaRPr lang="zh-CN" altLang="en-US" b="1" dirty="0">
                <a:solidFill>
                  <a:schemeClr val="bg1"/>
                </a:solidFill>
              </a:endParaRPr>
            </a:p>
          </p:txBody>
        </p:sp>
      </p:grpSp>
    </p:spTree>
    <p:extLst>
      <p:ext uri="{BB962C8B-B14F-4D97-AF65-F5344CB8AC3E}">
        <p14:creationId xmlns:p14="http://schemas.microsoft.com/office/powerpoint/2010/main" val="1883804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1"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response</a:t>
            </a:r>
            <a:r>
              <a:rPr lang="zh-CN" altLang="en-US" sz="2700" dirty="0">
                <a:solidFill>
                  <a:srgbClr val="FF6600"/>
                </a:solidFill>
                <a:latin typeface="Arial" charset="0"/>
                <a:ea typeface="隶书" pitchFamily="49" charset="-122"/>
              </a:rPr>
              <a:t>对象</a:t>
            </a:r>
          </a:p>
        </p:txBody>
      </p:sp>
      <p:sp>
        <p:nvSpPr>
          <p:cNvPr id="20" name="矩形 19"/>
          <p:cNvSpPr/>
          <p:nvPr/>
        </p:nvSpPr>
        <p:spPr>
          <a:xfrm>
            <a:off x="1785918" y="2643183"/>
            <a:ext cx="4572000" cy="646331"/>
          </a:xfrm>
          <a:prstGeom prst="rect">
            <a:avLst/>
          </a:prstGeom>
        </p:spPr>
        <p:txBody>
          <a:bodyPr>
            <a:spAutoFit/>
          </a:bodyPr>
          <a:lstStyle/>
          <a:p>
            <a:r>
              <a:rPr lang="en-US" altLang="zh-CN"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setHeader</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方法通过两个参数</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头名称与参数值的方式来设置</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HTTP</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文件头。</a:t>
            </a:r>
          </a:p>
        </p:txBody>
      </p:sp>
      <p:grpSp>
        <p:nvGrpSpPr>
          <p:cNvPr id="2" name="组合 22"/>
          <p:cNvGrpSpPr/>
          <p:nvPr/>
        </p:nvGrpSpPr>
        <p:grpSpPr>
          <a:xfrm>
            <a:off x="1428728" y="3857629"/>
            <a:ext cx="4907608" cy="954107"/>
            <a:chOff x="785786" y="2285998"/>
            <a:chExt cx="4907608" cy="954107"/>
          </a:xfrm>
        </p:grpSpPr>
        <p:sp>
          <p:nvSpPr>
            <p:cNvPr id="19" name="TextBox 18"/>
            <p:cNvSpPr txBox="1"/>
            <p:nvPr/>
          </p:nvSpPr>
          <p:spPr>
            <a:xfrm>
              <a:off x="1605352" y="2285998"/>
              <a:ext cx="4088042" cy="954107"/>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1400" dirty="0"/>
                <a:t>设置网页每</a:t>
              </a:r>
              <a:r>
                <a:rPr lang="en-US" sz="1400" dirty="0"/>
                <a:t>5</a:t>
              </a:r>
              <a:r>
                <a:rPr lang="zh-CN" altLang="en-US" sz="1400" dirty="0"/>
                <a:t>秒自动刷新一次。</a:t>
              </a:r>
            </a:p>
            <a:p>
              <a:r>
                <a:rPr lang="en-US" sz="1400" dirty="0" err="1"/>
                <a:t>response.setHeader</a:t>
              </a:r>
              <a:r>
                <a:rPr lang="en-US" sz="1400" dirty="0"/>
                <a:t>("refresh","5");</a:t>
              </a:r>
              <a:endParaRPr lang="zh-CN" altLang="en-US" sz="1400" dirty="0"/>
            </a:p>
            <a:p>
              <a:r>
                <a:rPr lang="zh-CN" altLang="en-US" sz="1400" dirty="0"/>
                <a:t>设置</a:t>
              </a:r>
              <a:r>
                <a:rPr lang="en-US" sz="1400" dirty="0"/>
                <a:t>2</a:t>
              </a:r>
              <a:r>
                <a:rPr lang="zh-CN" altLang="en-US" sz="1400" dirty="0"/>
                <a:t>秒钟后自动跳转至指定的页面。</a:t>
              </a:r>
            </a:p>
            <a:p>
              <a:r>
                <a:rPr lang="en-US" sz="1400" dirty="0" err="1"/>
                <a:t>response.setHeader</a:t>
              </a:r>
              <a:r>
                <a:rPr lang="en-US" sz="1400" dirty="0"/>
                <a:t>("refresh","2;URL=welcome.jsp");</a:t>
              </a:r>
              <a:endParaRPr lang="zh-CN" altLang="en-US" sz="1400" dirty="0"/>
            </a:p>
          </p:txBody>
        </p:sp>
        <p:pic>
          <p:nvPicPr>
            <p:cNvPr id="21" name="图片 20" descr="按扭-37.png"/>
            <p:cNvPicPr>
              <a:picLocks noChangeAspect="1"/>
            </p:cNvPicPr>
            <p:nvPr/>
          </p:nvPicPr>
          <p:blipFill>
            <a:blip r:embed="rId3" cstate="print"/>
            <a:stretch>
              <a:fillRect/>
            </a:stretch>
          </p:blipFill>
          <p:spPr>
            <a:xfrm>
              <a:off x="785786" y="2428874"/>
              <a:ext cx="642942" cy="642942"/>
            </a:xfrm>
            <a:prstGeom prst="rect">
              <a:avLst/>
            </a:prstGeom>
          </p:spPr>
        </p:pic>
        <p:sp>
          <p:nvSpPr>
            <p:cNvPr id="22" name="TextBox 21"/>
            <p:cNvSpPr txBox="1"/>
            <p:nvPr/>
          </p:nvSpPr>
          <p:spPr>
            <a:xfrm>
              <a:off x="857226" y="2487080"/>
              <a:ext cx="461665" cy="553998"/>
            </a:xfrm>
            <a:prstGeom prst="rect">
              <a:avLst/>
            </a:prstGeom>
            <a:noFill/>
          </p:spPr>
          <p:txBody>
            <a:bodyPr vert="eaVert" wrap="none" rtlCol="0">
              <a:spAutoFit/>
            </a:bodyPr>
            <a:lstStyle/>
            <a:p>
              <a:r>
                <a:rPr lang="zh-CN" altLang="en-US" b="1" dirty="0">
                  <a:solidFill>
                    <a:schemeClr val="bg1"/>
                  </a:solidFill>
                </a:rPr>
                <a:t>示例</a:t>
              </a:r>
              <a:endParaRPr lang="zh-CN" altLang="en-US" b="1" dirty="0">
                <a:solidFill>
                  <a:schemeClr val="bg1"/>
                </a:solidFill>
              </a:endParaRPr>
            </a:p>
          </p:txBody>
        </p:sp>
      </p:grpSp>
    </p:spTree>
    <p:extLst>
      <p:ext uri="{BB962C8B-B14F-4D97-AF65-F5344CB8AC3E}">
        <p14:creationId xmlns:p14="http://schemas.microsoft.com/office/powerpoint/2010/main" val="2723810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1"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session</a:t>
            </a:r>
            <a:r>
              <a:rPr lang="zh-CN" altLang="en-US" sz="2700" dirty="0">
                <a:solidFill>
                  <a:srgbClr val="FF6600"/>
                </a:solidFill>
                <a:latin typeface="Arial" charset="0"/>
                <a:ea typeface="隶书" pitchFamily="49" charset="-122"/>
              </a:rPr>
              <a:t>对象</a:t>
            </a:r>
          </a:p>
        </p:txBody>
      </p:sp>
      <p:sp>
        <p:nvSpPr>
          <p:cNvPr id="20" name="矩形 19"/>
          <p:cNvSpPr/>
          <p:nvPr/>
        </p:nvSpPr>
        <p:spPr>
          <a:xfrm>
            <a:off x="714348" y="2285993"/>
            <a:ext cx="7143800" cy="646331"/>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session</a:t>
            </a: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是与请求有关的会话对象，是</a:t>
            </a:r>
            <a:r>
              <a:rPr lang="en-U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java.servlet.http.HttpSession</a:t>
            </a: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对象，用于保存和存储页面的请求信息。</a:t>
            </a:r>
          </a:p>
        </p:txBody>
      </p:sp>
      <p:sp>
        <p:nvSpPr>
          <p:cNvPr id="9" name="TextBox 8"/>
          <p:cNvSpPr txBox="1"/>
          <p:nvPr/>
        </p:nvSpPr>
        <p:spPr>
          <a:xfrm>
            <a:off x="714349" y="3214686"/>
            <a:ext cx="184731" cy="369332"/>
          </a:xfrm>
          <a:prstGeom prst="rect">
            <a:avLst/>
          </a:prstGeom>
          <a:noFill/>
        </p:spPr>
        <p:txBody>
          <a:bodyPr wrap="none" rtlCol="0">
            <a:spAutoFit/>
          </a:bodyPr>
          <a:lstStyle/>
          <a:p>
            <a:endParaRPr lang="zh-CN" altLang="en-US" dirty="0"/>
          </a:p>
        </p:txBody>
      </p:sp>
      <p:sp>
        <p:nvSpPr>
          <p:cNvPr id="10" name="矩形 9"/>
          <p:cNvSpPr/>
          <p:nvPr/>
        </p:nvSpPr>
        <p:spPr>
          <a:xfrm>
            <a:off x="642910" y="3357563"/>
            <a:ext cx="7643866" cy="646331"/>
          </a:xfrm>
          <a:prstGeom prst="rect">
            <a:avLst/>
          </a:prstGeom>
        </p:spPr>
        <p:txBody>
          <a:bodyPr wrap="square">
            <a:spAutoFit/>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session</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对象的</a:t>
            </a:r>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setAttribute</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方法可实现将信息保存在</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session</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范围内，而通过</a:t>
            </a:r>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getAttribute</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方法可以获取保存在</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session</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范围内的信息。</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pSp>
        <p:nvGrpSpPr>
          <p:cNvPr id="17" name="组合 16"/>
          <p:cNvGrpSpPr/>
          <p:nvPr/>
        </p:nvGrpSpPr>
        <p:grpSpPr>
          <a:xfrm>
            <a:off x="1357290" y="4143380"/>
            <a:ext cx="5214974" cy="1428760"/>
            <a:chOff x="1357290" y="3286130"/>
            <a:chExt cx="5214974" cy="1428760"/>
          </a:xfrm>
        </p:grpSpPr>
        <p:grpSp>
          <p:nvGrpSpPr>
            <p:cNvPr id="12" name="组合 22"/>
            <p:cNvGrpSpPr/>
            <p:nvPr/>
          </p:nvGrpSpPr>
          <p:grpSpPr>
            <a:xfrm>
              <a:off x="1357290" y="3286130"/>
              <a:ext cx="4607911" cy="928694"/>
              <a:chOff x="785786" y="2143122"/>
              <a:chExt cx="4607911" cy="928694"/>
            </a:xfrm>
          </p:grpSpPr>
          <p:sp>
            <p:nvSpPr>
              <p:cNvPr id="13" name="TextBox 12"/>
              <p:cNvSpPr txBox="1"/>
              <p:nvPr/>
            </p:nvSpPr>
            <p:spPr>
              <a:xfrm>
                <a:off x="1605352" y="2143122"/>
                <a:ext cx="3788345"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400" dirty="0"/>
                  <a:t>String </a:t>
                </a:r>
                <a:r>
                  <a:rPr lang="en-US" sz="1400" dirty="0" err="1"/>
                  <a:t>sessionMessage</a:t>
                </a:r>
                <a:r>
                  <a:rPr lang="en-US" sz="1400" dirty="0"/>
                  <a:t> = "session</a:t>
                </a:r>
                <a:r>
                  <a:rPr lang="zh-CN" altLang="en-US" sz="1400" dirty="0"/>
                  <a:t>练习</a:t>
                </a:r>
                <a:r>
                  <a:rPr lang="en-US" sz="1400" dirty="0"/>
                  <a:t>";</a:t>
                </a:r>
                <a:endParaRPr lang="zh-CN" altLang="en-US" sz="1400" dirty="0"/>
              </a:p>
              <a:p>
                <a:r>
                  <a:rPr lang="en-US" sz="1400" dirty="0" err="1"/>
                  <a:t>session.setAttribute</a:t>
                </a:r>
                <a:r>
                  <a:rPr lang="en-US" sz="1400" dirty="0"/>
                  <a:t>(“</a:t>
                </a:r>
                <a:r>
                  <a:rPr lang="en-US" sz="1400" dirty="0" err="1"/>
                  <a:t>message”,sessionMessage</a:t>
                </a:r>
                <a:r>
                  <a:rPr lang="en-US" sz="1400" dirty="0"/>
                  <a:t>);</a:t>
                </a:r>
                <a:endParaRPr lang="zh-CN" altLang="en-US" sz="1400" dirty="0"/>
              </a:p>
            </p:txBody>
          </p:sp>
          <p:pic>
            <p:nvPicPr>
              <p:cNvPr id="14" name="图片 13" descr="按扭-37.png"/>
              <p:cNvPicPr>
                <a:picLocks noChangeAspect="1"/>
              </p:cNvPicPr>
              <p:nvPr/>
            </p:nvPicPr>
            <p:blipFill>
              <a:blip r:embed="rId3" cstate="print"/>
              <a:stretch>
                <a:fillRect/>
              </a:stretch>
            </p:blipFill>
            <p:spPr>
              <a:xfrm>
                <a:off x="785786" y="2428874"/>
                <a:ext cx="642942" cy="642942"/>
              </a:xfrm>
              <a:prstGeom prst="rect">
                <a:avLst/>
              </a:prstGeom>
            </p:spPr>
          </p:pic>
          <p:sp>
            <p:nvSpPr>
              <p:cNvPr id="15" name="TextBox 14"/>
              <p:cNvSpPr txBox="1"/>
              <p:nvPr/>
            </p:nvSpPr>
            <p:spPr>
              <a:xfrm>
                <a:off x="857226" y="2487080"/>
                <a:ext cx="461665" cy="553998"/>
              </a:xfrm>
              <a:prstGeom prst="rect">
                <a:avLst/>
              </a:prstGeom>
              <a:noFill/>
            </p:spPr>
            <p:txBody>
              <a:bodyPr vert="eaVert" wrap="none" rtlCol="0">
                <a:spAutoFit/>
              </a:bodyPr>
              <a:lstStyle/>
              <a:p>
                <a:r>
                  <a:rPr lang="zh-CN" altLang="en-US" b="1" dirty="0">
                    <a:solidFill>
                      <a:schemeClr val="bg1"/>
                    </a:solidFill>
                  </a:rPr>
                  <a:t>示例</a:t>
                </a:r>
                <a:endParaRPr lang="zh-CN" altLang="en-US" b="1" dirty="0">
                  <a:solidFill>
                    <a:schemeClr val="bg1"/>
                  </a:solidFill>
                </a:endParaRPr>
              </a:p>
            </p:txBody>
          </p:sp>
        </p:grpSp>
        <p:sp>
          <p:nvSpPr>
            <p:cNvPr id="16" name="TextBox 15"/>
            <p:cNvSpPr txBox="1"/>
            <p:nvPr/>
          </p:nvSpPr>
          <p:spPr>
            <a:xfrm>
              <a:off x="2174585" y="4191670"/>
              <a:ext cx="4397679"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400" dirty="0"/>
                <a:t>String message = (String)</a:t>
              </a:r>
              <a:r>
                <a:rPr lang="en-US" sz="1400" dirty="0" err="1"/>
                <a:t>session.getAttribute</a:t>
              </a:r>
              <a:r>
                <a:rPr lang="en-US" sz="1400" dirty="0"/>
                <a:t>("message");</a:t>
              </a:r>
              <a:endParaRPr lang="zh-CN" altLang="en-US" sz="1400" dirty="0"/>
            </a:p>
            <a:p>
              <a:r>
                <a:rPr lang="en-US" sz="1400" dirty="0"/>
                <a:t> </a:t>
              </a:r>
              <a:r>
                <a:rPr lang="en-US" sz="1400" dirty="0" err="1"/>
                <a:t>out.print</a:t>
              </a:r>
              <a:r>
                <a:rPr lang="en-US" sz="1400" dirty="0"/>
                <a:t>("</a:t>
              </a:r>
              <a:r>
                <a:rPr lang="zh-CN" altLang="en-US" sz="1400" dirty="0"/>
                <a:t>保存在</a:t>
              </a:r>
              <a:r>
                <a:rPr lang="en-US" sz="1400" dirty="0"/>
                <a:t>session</a:t>
              </a:r>
              <a:r>
                <a:rPr lang="zh-CN" altLang="en-US" sz="1400" dirty="0"/>
                <a:t>范围内的值为：</a:t>
              </a:r>
              <a:r>
                <a:rPr lang="en-US" sz="1400" dirty="0"/>
                <a:t>"+message);</a:t>
              </a:r>
              <a:endParaRPr lang="zh-CN" altLang="en-US" sz="1400" dirty="0"/>
            </a:p>
          </p:txBody>
        </p:sp>
      </p:grpSp>
      <p:sp>
        <p:nvSpPr>
          <p:cNvPr id="18" name="上下箭头 17"/>
          <p:cNvSpPr/>
          <p:nvPr/>
        </p:nvSpPr>
        <p:spPr>
          <a:xfrm>
            <a:off x="3975622" y="4714885"/>
            <a:ext cx="167751" cy="270397"/>
          </a:xfrm>
          <a:prstGeom prst="upDown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521908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1" name="Rectangle 9"/>
          <p:cNvSpPr txBox="1">
            <a:spLocks noChangeArrowheads="1"/>
          </p:cNvSpPr>
          <p:nvPr/>
        </p:nvSpPr>
        <p:spPr bwMode="auto">
          <a:xfrm>
            <a:off x="672704"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session</a:t>
            </a:r>
            <a:r>
              <a:rPr lang="zh-CN" altLang="en-US" sz="2700" dirty="0">
                <a:solidFill>
                  <a:srgbClr val="FF6600"/>
                </a:solidFill>
                <a:latin typeface="Arial" charset="0"/>
                <a:ea typeface="隶书" pitchFamily="49" charset="-122"/>
              </a:rPr>
              <a:t>对象</a:t>
            </a:r>
          </a:p>
        </p:txBody>
      </p:sp>
      <p:sp>
        <p:nvSpPr>
          <p:cNvPr id="9" name="TextBox 8"/>
          <p:cNvSpPr txBox="1"/>
          <p:nvPr/>
        </p:nvSpPr>
        <p:spPr>
          <a:xfrm>
            <a:off x="714349" y="3214686"/>
            <a:ext cx="184731" cy="369332"/>
          </a:xfrm>
          <a:prstGeom prst="rect">
            <a:avLst/>
          </a:prstGeom>
          <a:noFill/>
        </p:spPr>
        <p:txBody>
          <a:bodyPr wrap="none" rtlCol="0">
            <a:spAutoFit/>
          </a:bodyPr>
          <a:lstStyle/>
          <a:p>
            <a:endParaRPr lang="zh-CN" altLang="en-US" dirty="0"/>
          </a:p>
        </p:txBody>
      </p:sp>
      <p:sp>
        <p:nvSpPr>
          <p:cNvPr id="17" name="矩形 16"/>
          <p:cNvSpPr/>
          <p:nvPr/>
        </p:nvSpPr>
        <p:spPr>
          <a:xfrm>
            <a:off x="1214415" y="3500438"/>
            <a:ext cx="279961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t>removeAttribute</a:t>
            </a:r>
            <a:r>
              <a:rPr lang="en-US" dirty="0"/>
              <a:t>(String key)</a:t>
            </a:r>
            <a:endParaRPr lang="zh-CN" altLang="en-US" dirty="0"/>
          </a:p>
        </p:txBody>
      </p:sp>
      <p:sp>
        <p:nvSpPr>
          <p:cNvPr id="19" name="矩形 18"/>
          <p:cNvSpPr/>
          <p:nvPr/>
        </p:nvSpPr>
        <p:spPr>
          <a:xfrm>
            <a:off x="4893960" y="3500438"/>
            <a:ext cx="203549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t>session.invalidate</a:t>
            </a:r>
            <a:r>
              <a:rPr lang="en-US" dirty="0"/>
              <a:t>();</a:t>
            </a:r>
            <a:endParaRPr lang="zh-CN" altLang="en-US" dirty="0"/>
          </a:p>
        </p:txBody>
      </p:sp>
      <p:sp>
        <p:nvSpPr>
          <p:cNvPr id="21" name="圆角矩形标注 20"/>
          <p:cNvSpPr/>
          <p:nvPr/>
        </p:nvSpPr>
        <p:spPr>
          <a:xfrm>
            <a:off x="1214414" y="2857496"/>
            <a:ext cx="1928826" cy="428628"/>
          </a:xfrm>
          <a:prstGeom prst="wedgeRoundRectCallout">
            <a:avLst>
              <a:gd name="adj1" fmla="val 40222"/>
              <a:gd name="adj2" fmla="val 111882"/>
              <a:gd name="adj3" fmla="val 16667"/>
            </a:avLst>
          </a:prstGeom>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latin typeface="黑体" pitchFamily="49" charset="-122"/>
                <a:ea typeface="黑体" pitchFamily="49" charset="-122"/>
              </a:rPr>
              <a:t>移除指定的绑定对象</a:t>
            </a:r>
            <a:endParaRPr lang="zh-CN" altLang="en-US" sz="1400" b="1" dirty="0">
              <a:latin typeface="黑体" pitchFamily="49" charset="-122"/>
              <a:ea typeface="黑体" pitchFamily="49" charset="-122"/>
            </a:endParaRPr>
          </a:p>
        </p:txBody>
      </p:sp>
      <p:sp>
        <p:nvSpPr>
          <p:cNvPr id="22" name="圆角矩形标注 21"/>
          <p:cNvSpPr/>
          <p:nvPr/>
        </p:nvSpPr>
        <p:spPr>
          <a:xfrm>
            <a:off x="5786446" y="2857496"/>
            <a:ext cx="1571636" cy="428628"/>
          </a:xfrm>
          <a:prstGeom prst="wedgeRoundRectCallout">
            <a:avLst>
              <a:gd name="adj1" fmla="val -55311"/>
              <a:gd name="adj2" fmla="val 102006"/>
              <a:gd name="adj3" fmla="val 16667"/>
            </a:avLst>
          </a:prstGeom>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latin typeface="黑体" pitchFamily="49" charset="-122"/>
                <a:ea typeface="黑体" pitchFamily="49" charset="-122"/>
              </a:rPr>
              <a:t>销毁</a:t>
            </a:r>
            <a:r>
              <a:rPr lang="en-US" altLang="zh-CN" sz="1400" b="1" dirty="0">
                <a:latin typeface="黑体" pitchFamily="49" charset="-122"/>
                <a:ea typeface="黑体" pitchFamily="49" charset="-122"/>
              </a:rPr>
              <a:t>session</a:t>
            </a:r>
            <a:endParaRPr lang="zh-CN" altLang="en-US" sz="1400" b="1" dirty="0">
              <a:latin typeface="黑体" pitchFamily="49" charset="-122"/>
              <a:ea typeface="黑体" pitchFamily="49" charset="-122"/>
            </a:endParaRPr>
          </a:p>
        </p:txBody>
      </p:sp>
    </p:spTree>
    <p:extLst>
      <p:ext uri="{BB962C8B-B14F-4D97-AF65-F5344CB8AC3E}">
        <p14:creationId xmlns:p14="http://schemas.microsoft.com/office/powerpoint/2010/main" val="1324883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Model2</a:t>
            </a:r>
            <a:endParaRPr lang="zh-CN" altLang="en-US" dirty="0"/>
          </a:p>
        </p:txBody>
      </p:sp>
      <p:sp>
        <p:nvSpPr>
          <p:cNvPr id="3" name="内容占位符 2"/>
          <p:cNvSpPr>
            <a:spLocks noGrp="1"/>
          </p:cNvSpPr>
          <p:nvPr>
            <p:ph idx="1"/>
          </p:nvPr>
        </p:nvSpPr>
        <p:spPr/>
        <p:txBody>
          <a:bodyPr/>
          <a:lstStyle/>
          <a:p>
            <a:r>
              <a:rPr lang="en-US" altLang="zh-CN" dirty="0"/>
              <a:t>Based on MVC (Model View Controller) </a:t>
            </a:r>
            <a:endParaRPr lang="zh-CN" altLang="en-US" dirty="0"/>
          </a:p>
        </p:txBody>
      </p:sp>
      <p:pic>
        <p:nvPicPr>
          <p:cNvPr id="4" name="图片 3"/>
          <p:cNvPicPr>
            <a:picLocks noChangeAspect="1"/>
          </p:cNvPicPr>
          <p:nvPr/>
        </p:nvPicPr>
        <p:blipFill>
          <a:blip r:embed="rId2"/>
          <a:stretch>
            <a:fillRect/>
          </a:stretch>
        </p:blipFill>
        <p:spPr>
          <a:xfrm>
            <a:off x="1804341" y="2668284"/>
            <a:ext cx="5194028" cy="2941912"/>
          </a:xfrm>
          <a:prstGeom prst="rect">
            <a:avLst/>
          </a:prstGeom>
        </p:spPr>
      </p:pic>
    </p:spTree>
    <p:extLst>
      <p:ext uri="{BB962C8B-B14F-4D97-AF65-F5344CB8AC3E}">
        <p14:creationId xmlns:p14="http://schemas.microsoft.com/office/powerpoint/2010/main" val="3686752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1" name="Rectangle 9"/>
          <p:cNvSpPr txBox="1">
            <a:spLocks noChangeArrowheads="1"/>
          </p:cNvSpPr>
          <p:nvPr/>
        </p:nvSpPr>
        <p:spPr bwMode="auto">
          <a:xfrm>
            <a:off x="815580"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application</a:t>
            </a:r>
            <a:r>
              <a:rPr lang="zh-CN" altLang="en-US" sz="2700" dirty="0">
                <a:solidFill>
                  <a:srgbClr val="FF6600"/>
                </a:solidFill>
                <a:latin typeface="Arial" charset="0"/>
                <a:ea typeface="隶书" pitchFamily="49" charset="-122"/>
              </a:rPr>
              <a:t>对象</a:t>
            </a:r>
          </a:p>
        </p:txBody>
      </p:sp>
      <p:sp>
        <p:nvSpPr>
          <p:cNvPr id="9" name="TextBox 8"/>
          <p:cNvSpPr txBox="1"/>
          <p:nvPr/>
        </p:nvSpPr>
        <p:spPr>
          <a:xfrm>
            <a:off x="714349" y="3214686"/>
            <a:ext cx="184731" cy="369332"/>
          </a:xfrm>
          <a:prstGeom prst="rect">
            <a:avLst/>
          </a:prstGeom>
          <a:noFill/>
        </p:spPr>
        <p:txBody>
          <a:bodyPr wrap="none" rtlCol="0">
            <a:spAutoFit/>
          </a:bodyPr>
          <a:lstStyle/>
          <a:p>
            <a:endParaRPr lang="zh-CN" altLang="en-US" dirty="0"/>
          </a:p>
        </p:txBody>
      </p:sp>
      <p:sp>
        <p:nvSpPr>
          <p:cNvPr id="7" name="TextBox 6"/>
          <p:cNvSpPr txBox="1"/>
          <p:nvPr/>
        </p:nvSpPr>
        <p:spPr>
          <a:xfrm>
            <a:off x="2357423" y="2857496"/>
            <a:ext cx="184731" cy="369332"/>
          </a:xfrm>
          <a:prstGeom prst="rect">
            <a:avLst/>
          </a:prstGeom>
          <a:noFill/>
        </p:spPr>
        <p:txBody>
          <a:bodyPr wrap="none" rtlCol="0">
            <a:spAutoFit/>
          </a:bodyPr>
          <a:lstStyle/>
          <a:p>
            <a:endParaRPr lang="zh-CN" altLang="en-US" dirty="0"/>
          </a:p>
        </p:txBody>
      </p:sp>
      <p:sp>
        <p:nvSpPr>
          <p:cNvPr id="8" name="矩形 7"/>
          <p:cNvSpPr/>
          <p:nvPr/>
        </p:nvSpPr>
        <p:spPr>
          <a:xfrm>
            <a:off x="1000100" y="2928935"/>
            <a:ext cx="6357982" cy="1200329"/>
          </a:xfrm>
          <a:prstGeom prst="rect">
            <a:avLst/>
          </a:prstGeom>
        </p:spPr>
        <p:txBody>
          <a:bodyPr wrap="square">
            <a:spAutoFit/>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application</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对象可将信息保存在服务器中，直到服务器关闭，否则</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application</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对象中保存的信息会在整个应用中都有效。与</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session</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对象相比，</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application</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对象的生命周期更长，类似于系统的“全局变量”。</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187258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1" name="Rectangle 9"/>
          <p:cNvSpPr txBox="1">
            <a:spLocks noChangeArrowheads="1"/>
          </p:cNvSpPr>
          <p:nvPr/>
        </p:nvSpPr>
        <p:spPr bwMode="auto">
          <a:xfrm>
            <a:off x="815580"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application</a:t>
            </a:r>
            <a:r>
              <a:rPr lang="zh-CN" altLang="en-US" sz="2700" dirty="0">
                <a:solidFill>
                  <a:srgbClr val="FF6600"/>
                </a:solidFill>
                <a:latin typeface="Arial" charset="0"/>
                <a:ea typeface="隶书" pitchFamily="49" charset="-122"/>
              </a:rPr>
              <a:t>对象</a:t>
            </a:r>
          </a:p>
        </p:txBody>
      </p:sp>
      <p:sp>
        <p:nvSpPr>
          <p:cNvPr id="9" name="TextBox 8"/>
          <p:cNvSpPr txBox="1"/>
          <p:nvPr/>
        </p:nvSpPr>
        <p:spPr>
          <a:xfrm>
            <a:off x="714349" y="3214686"/>
            <a:ext cx="184731" cy="369332"/>
          </a:xfrm>
          <a:prstGeom prst="rect">
            <a:avLst/>
          </a:prstGeom>
          <a:noFill/>
        </p:spPr>
        <p:txBody>
          <a:bodyPr wrap="none" rtlCol="0">
            <a:spAutoFit/>
          </a:bodyPr>
          <a:lstStyle/>
          <a:p>
            <a:endParaRPr lang="zh-CN" altLang="en-US" dirty="0"/>
          </a:p>
        </p:txBody>
      </p:sp>
      <p:graphicFrame>
        <p:nvGraphicFramePr>
          <p:cNvPr id="10" name="表格 9"/>
          <p:cNvGraphicFramePr>
            <a:graphicFrameLocks noGrp="1"/>
          </p:cNvGraphicFramePr>
          <p:nvPr/>
        </p:nvGraphicFramePr>
        <p:xfrm>
          <a:off x="1071538" y="2643183"/>
          <a:ext cx="7286676" cy="3105863"/>
        </p:xfrm>
        <a:graphic>
          <a:graphicData uri="http://schemas.openxmlformats.org/drawingml/2006/table">
            <a:tbl>
              <a:tblPr firstRow="1" bandRow="1">
                <a:tableStyleId>{7DF18680-E054-41AD-8BC1-D1AEF772440D}</a:tableStyleId>
              </a:tblPr>
              <a:tblGrid>
                <a:gridCol w="2428892">
                  <a:extLst>
                    <a:ext uri="{9D8B030D-6E8A-4147-A177-3AD203B41FA5}">
                      <a16:colId xmlns:a16="http://schemas.microsoft.com/office/drawing/2014/main" val="20000"/>
                    </a:ext>
                  </a:extLst>
                </a:gridCol>
                <a:gridCol w="1428760">
                  <a:extLst>
                    <a:ext uri="{9D8B030D-6E8A-4147-A177-3AD203B41FA5}">
                      <a16:colId xmlns:a16="http://schemas.microsoft.com/office/drawing/2014/main" val="20001"/>
                    </a:ext>
                  </a:extLst>
                </a:gridCol>
                <a:gridCol w="3429024">
                  <a:extLst>
                    <a:ext uri="{9D8B030D-6E8A-4147-A177-3AD203B41FA5}">
                      <a16:colId xmlns:a16="http://schemas.microsoft.com/office/drawing/2014/main" val="20002"/>
                    </a:ext>
                  </a:extLst>
                </a:gridCol>
              </a:tblGrid>
              <a:tr h="251001">
                <a:tc>
                  <a:txBody>
                    <a:bodyPr/>
                    <a:lstStyle/>
                    <a:p>
                      <a:pPr algn="ctr">
                        <a:spcBef>
                          <a:spcPts val="120"/>
                        </a:spcBef>
                        <a:spcAft>
                          <a:spcPts val="120"/>
                        </a:spcAft>
                      </a:pPr>
                      <a:r>
                        <a:rPr lang="zh-CN" sz="1200" kern="100" dirty="0"/>
                        <a:t>方法</a:t>
                      </a:r>
                      <a:endParaRPr lang="zh-CN" sz="1200" kern="100" dirty="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200" kern="100"/>
                        <a:t>返回值</a:t>
                      </a:r>
                      <a:endParaRPr lang="zh-CN" sz="1200" kern="10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200" kern="100"/>
                        <a:t>说明</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355586">
                <a:tc>
                  <a:txBody>
                    <a:bodyPr/>
                    <a:lstStyle/>
                    <a:p>
                      <a:pPr algn="just">
                        <a:spcBef>
                          <a:spcPts val="120"/>
                        </a:spcBef>
                        <a:spcAft>
                          <a:spcPts val="120"/>
                        </a:spcAft>
                      </a:pPr>
                      <a:r>
                        <a:rPr lang="en-US" sz="1200" kern="100"/>
                        <a:t>getAttribute(String name)</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a:t>Object</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通过关键字返回保存在</a:t>
                      </a:r>
                      <a:r>
                        <a:rPr lang="en-US" sz="1200" kern="100"/>
                        <a:t>application</a:t>
                      </a:r>
                      <a:r>
                        <a:rPr lang="zh-CN" sz="1200" kern="100"/>
                        <a:t>对象中的信息</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355586">
                <a:tc>
                  <a:txBody>
                    <a:bodyPr/>
                    <a:lstStyle/>
                    <a:p>
                      <a:pPr algn="just">
                        <a:spcBef>
                          <a:spcPts val="120"/>
                        </a:spcBef>
                        <a:spcAft>
                          <a:spcPts val="120"/>
                        </a:spcAft>
                      </a:pPr>
                      <a:r>
                        <a:rPr lang="en-US" sz="1200" kern="100"/>
                        <a:t>getAttributeNames()</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dirty="0"/>
                        <a:t>Enumeration</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获取所有</a:t>
                      </a:r>
                      <a:r>
                        <a:rPr lang="en-US" sz="1200" kern="100"/>
                        <a:t>application</a:t>
                      </a:r>
                      <a:r>
                        <a:rPr lang="zh-CN" sz="1200" kern="100"/>
                        <a:t>对象使用的属性名</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355586">
                <a:tc>
                  <a:txBody>
                    <a:bodyPr/>
                    <a:lstStyle/>
                    <a:p>
                      <a:pPr algn="just">
                        <a:spcBef>
                          <a:spcPts val="120"/>
                        </a:spcBef>
                        <a:spcAft>
                          <a:spcPts val="120"/>
                        </a:spcAft>
                      </a:pPr>
                      <a:r>
                        <a:rPr lang="en-US" sz="1200" kern="100"/>
                        <a:t>setAttribute(String key,Object obj)</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a:t>void</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通过指定的名称将一个对象保存在</a:t>
                      </a:r>
                      <a:r>
                        <a:rPr lang="en-US" sz="1200" kern="100"/>
                        <a:t>application</a:t>
                      </a:r>
                      <a:r>
                        <a:rPr lang="zh-CN" sz="1200" kern="100"/>
                        <a:t>对象中</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355586">
                <a:tc>
                  <a:txBody>
                    <a:bodyPr/>
                    <a:lstStyle/>
                    <a:p>
                      <a:pPr algn="just">
                        <a:spcBef>
                          <a:spcPts val="120"/>
                        </a:spcBef>
                        <a:spcAft>
                          <a:spcPts val="120"/>
                        </a:spcAft>
                      </a:pPr>
                      <a:r>
                        <a:rPr lang="en-US" sz="1200" kern="100"/>
                        <a:t>getMajorVersion()</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dirty="0" err="1"/>
                        <a:t>int</a:t>
                      </a:r>
                      <a:endParaRPr lang="zh-CN" sz="1200" kern="1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获取服务器支持的</a:t>
                      </a:r>
                      <a:r>
                        <a:rPr lang="en-US" sz="1200" kern="100"/>
                        <a:t>Servlet</a:t>
                      </a:r>
                      <a:r>
                        <a:rPr lang="zh-CN" sz="1200" kern="100"/>
                        <a:t>版本号</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r h="355586">
                <a:tc>
                  <a:txBody>
                    <a:bodyPr/>
                    <a:lstStyle/>
                    <a:p>
                      <a:pPr algn="just">
                        <a:spcBef>
                          <a:spcPts val="120"/>
                        </a:spcBef>
                        <a:spcAft>
                          <a:spcPts val="120"/>
                        </a:spcAft>
                      </a:pPr>
                      <a:r>
                        <a:rPr lang="en-US" sz="1200" kern="100"/>
                        <a:t>getServerInfo()</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a:t>String</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返回</a:t>
                      </a:r>
                      <a:r>
                        <a:rPr lang="en-US" sz="1200" kern="100"/>
                        <a:t>JSP</a:t>
                      </a:r>
                      <a:r>
                        <a:rPr lang="zh-CN" sz="1200" kern="100"/>
                        <a:t>引擎的相关信息</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5"/>
                  </a:ext>
                </a:extLst>
              </a:tr>
              <a:tr h="355586">
                <a:tc>
                  <a:txBody>
                    <a:bodyPr/>
                    <a:lstStyle/>
                    <a:p>
                      <a:pPr algn="just">
                        <a:spcBef>
                          <a:spcPts val="120"/>
                        </a:spcBef>
                        <a:spcAft>
                          <a:spcPts val="120"/>
                        </a:spcAft>
                      </a:pPr>
                      <a:r>
                        <a:rPr lang="en-US" sz="1200" kern="100"/>
                        <a:t>removeAttribute(String name)</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a:t>void</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删除</a:t>
                      </a:r>
                      <a:r>
                        <a:rPr lang="en-US" sz="1200" kern="100"/>
                        <a:t>application</a:t>
                      </a:r>
                      <a:r>
                        <a:rPr lang="zh-CN" sz="1200" kern="100"/>
                        <a:t>对象中指定名称的属性</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6"/>
                  </a:ext>
                </a:extLst>
              </a:tr>
              <a:tr h="355586">
                <a:tc>
                  <a:txBody>
                    <a:bodyPr/>
                    <a:lstStyle/>
                    <a:p>
                      <a:pPr algn="just">
                        <a:spcBef>
                          <a:spcPts val="120"/>
                        </a:spcBef>
                        <a:spcAft>
                          <a:spcPts val="120"/>
                        </a:spcAft>
                      </a:pPr>
                      <a:r>
                        <a:rPr lang="en-US" sz="1200" kern="100"/>
                        <a:t>getRealPath()</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a:t>String</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a:t>返回虚拟路径的真实路径</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7"/>
                  </a:ext>
                </a:extLst>
              </a:tr>
              <a:tr h="355586">
                <a:tc>
                  <a:txBody>
                    <a:bodyPr/>
                    <a:lstStyle/>
                    <a:p>
                      <a:pPr algn="just">
                        <a:spcBef>
                          <a:spcPts val="120"/>
                        </a:spcBef>
                        <a:spcAft>
                          <a:spcPts val="120"/>
                        </a:spcAft>
                      </a:pPr>
                      <a:r>
                        <a:rPr lang="en-US" sz="1200" kern="100"/>
                        <a:t>getInitParameter(String name)</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200" kern="100"/>
                        <a:t>String</a:t>
                      </a:r>
                      <a:endParaRPr lang="zh-CN" sz="1200" kern="1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 dirty="0"/>
                        <a:t>获取指定</a:t>
                      </a:r>
                      <a:r>
                        <a:rPr lang="en-US" sz="1200" kern="100" dirty="0"/>
                        <a:t>name</a:t>
                      </a:r>
                      <a:r>
                        <a:rPr lang="zh-CN" sz="1200" kern="100" dirty="0"/>
                        <a:t>的</a:t>
                      </a:r>
                      <a:r>
                        <a:rPr lang="en-US" sz="1200" kern="100" dirty="0"/>
                        <a:t>application</a:t>
                      </a:r>
                      <a:r>
                        <a:rPr lang="zh-CN" sz="1200" kern="100" dirty="0"/>
                        <a:t>对象属性的初始值</a:t>
                      </a:r>
                      <a:endParaRPr lang="zh-CN" sz="12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2" name="矩形 11"/>
          <p:cNvSpPr/>
          <p:nvPr/>
        </p:nvSpPr>
        <p:spPr>
          <a:xfrm>
            <a:off x="3000364" y="2214554"/>
            <a:ext cx="2838406" cy="369332"/>
          </a:xfrm>
          <a:prstGeom prst="rect">
            <a:avLst/>
          </a:prstGeom>
        </p:spPr>
        <p:txBody>
          <a:bodyPr wrap="none">
            <a:spAutoFit/>
          </a:bodyPr>
          <a:lstStyle/>
          <a:p>
            <a:r>
              <a:rPr lang="en-US" dirty="0"/>
              <a:t>application</a:t>
            </a:r>
            <a:r>
              <a:rPr lang="zh-CN" altLang="en-US" dirty="0"/>
              <a:t>对象的常用方法</a:t>
            </a:r>
            <a:endParaRPr lang="zh-CN" altLang="en-US" dirty="0"/>
          </a:p>
        </p:txBody>
      </p:sp>
    </p:spTree>
    <p:extLst>
      <p:ext uri="{BB962C8B-B14F-4D97-AF65-F5344CB8AC3E}">
        <p14:creationId xmlns:p14="http://schemas.microsoft.com/office/powerpoint/2010/main" val="308839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11" name="Rectangle 9"/>
          <p:cNvSpPr txBox="1">
            <a:spLocks noChangeArrowheads="1"/>
          </p:cNvSpPr>
          <p:nvPr/>
        </p:nvSpPr>
        <p:spPr bwMode="auto">
          <a:xfrm>
            <a:off x="815580" y="1503352"/>
            <a:ext cx="2470537" cy="708422"/>
          </a:xfrm>
          <a:prstGeom prst="rect">
            <a:avLst/>
          </a:prstGeom>
          <a:noFill/>
          <a:ln w="9525">
            <a:noFill/>
            <a:miter lim="800000"/>
            <a:headEnd/>
            <a:tailEnd/>
          </a:ln>
          <a:effectLst/>
        </p:spPr>
        <p:txBody>
          <a:bodyPr lIns="68580" tIns="34290" rIns="68580" bIns="34290" anchor="ctr"/>
          <a:lstStyle/>
          <a:p>
            <a:pPr algn="ctr">
              <a:spcBef>
                <a:spcPct val="0"/>
              </a:spcBef>
            </a:pPr>
            <a:r>
              <a:rPr lang="en-US" altLang="zh-CN" sz="2700" dirty="0">
                <a:solidFill>
                  <a:srgbClr val="FF6600"/>
                </a:solidFill>
                <a:latin typeface="Arial" charset="0"/>
                <a:ea typeface="隶书" pitchFamily="49" charset="-122"/>
              </a:rPr>
              <a:t>application</a:t>
            </a:r>
            <a:r>
              <a:rPr lang="zh-CN" altLang="en-US" sz="2700" dirty="0">
                <a:solidFill>
                  <a:srgbClr val="FF6600"/>
                </a:solidFill>
                <a:latin typeface="Arial" charset="0"/>
                <a:ea typeface="隶书" pitchFamily="49" charset="-122"/>
              </a:rPr>
              <a:t>对象</a:t>
            </a:r>
          </a:p>
        </p:txBody>
      </p:sp>
      <p:sp>
        <p:nvSpPr>
          <p:cNvPr id="9" name="TextBox 8"/>
          <p:cNvSpPr txBox="1"/>
          <p:nvPr/>
        </p:nvSpPr>
        <p:spPr>
          <a:xfrm>
            <a:off x="714349" y="3214686"/>
            <a:ext cx="184731" cy="369332"/>
          </a:xfrm>
          <a:prstGeom prst="rect">
            <a:avLst/>
          </a:prstGeom>
          <a:noFill/>
        </p:spPr>
        <p:txBody>
          <a:bodyPr wrap="none" rtlCol="0">
            <a:spAutoFit/>
          </a:bodyPr>
          <a:lstStyle/>
          <a:p>
            <a:endParaRPr lang="zh-CN" altLang="en-US" dirty="0"/>
          </a:p>
        </p:txBody>
      </p:sp>
      <p:sp>
        <p:nvSpPr>
          <p:cNvPr id="7" name="矩形 6"/>
          <p:cNvSpPr/>
          <p:nvPr/>
        </p:nvSpPr>
        <p:spPr>
          <a:xfrm>
            <a:off x="642910" y="2357431"/>
            <a:ext cx="7286676" cy="830997"/>
          </a:xfrm>
          <a:prstGeom prst="rect">
            <a:avLst/>
          </a:prstGeom>
        </p:spPr>
        <p:txBody>
          <a:bodyPr wrap="square">
            <a:spAutoFit/>
          </a:bodyPr>
          <a:lstStyle/>
          <a:p>
            <a:r>
              <a:rPr lang="en-US" sz="1600" dirty="0"/>
              <a:t>application</a:t>
            </a:r>
            <a:r>
              <a:rPr lang="zh-CN" altLang="en-US" sz="1600" dirty="0"/>
              <a:t>对象访问应用程序初始化参数的方法分别介绍如下：</a:t>
            </a:r>
          </a:p>
          <a:p>
            <a:r>
              <a:rPr lang="en-US" sz="1600" dirty="0" err="1"/>
              <a:t>getInitParameter</a:t>
            </a:r>
            <a:r>
              <a:rPr lang="en-US" sz="1600" dirty="0"/>
              <a:t>(String name)</a:t>
            </a:r>
            <a:r>
              <a:rPr lang="zh-CN" altLang="en-US" sz="1600" dirty="0"/>
              <a:t>：返回一个已命名的参数值。</a:t>
            </a:r>
          </a:p>
          <a:p>
            <a:r>
              <a:rPr lang="en-US" sz="1600" dirty="0" err="1"/>
              <a:t>getAttributeNames</a:t>
            </a:r>
            <a:r>
              <a:rPr lang="en-US" sz="1600" dirty="0"/>
              <a:t>()</a:t>
            </a:r>
            <a:r>
              <a:rPr lang="zh-CN" altLang="en-US" sz="1600" dirty="0"/>
              <a:t>：返回所有已定义的应用程序初始化名称的枚举。</a:t>
            </a:r>
            <a:endParaRPr lang="zh-CN" altLang="en-US" sz="1600" dirty="0"/>
          </a:p>
        </p:txBody>
      </p:sp>
      <p:sp>
        <p:nvSpPr>
          <p:cNvPr id="8" name="矩形 7"/>
          <p:cNvSpPr/>
          <p:nvPr/>
        </p:nvSpPr>
        <p:spPr>
          <a:xfrm>
            <a:off x="357158" y="3357562"/>
            <a:ext cx="4071966"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000" dirty="0"/>
              <a:t>&lt;context-</a:t>
            </a:r>
            <a:r>
              <a:rPr lang="en-US" sz="1000" dirty="0" err="1"/>
              <a:t>param</a:t>
            </a:r>
            <a:r>
              <a:rPr lang="en-US" sz="1000" dirty="0"/>
              <a:t>&gt;&lt;!-- </a:t>
            </a:r>
            <a:r>
              <a:rPr lang="zh-CN" altLang="en-US" sz="1000" dirty="0"/>
              <a:t>定义连接数据库</a:t>
            </a:r>
            <a:r>
              <a:rPr lang="en-US" sz="1000" dirty="0"/>
              <a:t>URL --&gt;</a:t>
            </a:r>
            <a:endParaRPr lang="zh-CN" altLang="en-US" sz="1000" dirty="0"/>
          </a:p>
          <a:p>
            <a:r>
              <a:rPr lang="en-US" sz="1000" dirty="0"/>
              <a:t>&lt;</a:t>
            </a:r>
            <a:r>
              <a:rPr lang="en-US" sz="1000" dirty="0" err="1"/>
              <a:t>param</a:t>
            </a:r>
            <a:r>
              <a:rPr lang="en-US" sz="1000" dirty="0"/>
              <a:t>-name&gt;</a:t>
            </a:r>
            <a:r>
              <a:rPr lang="en-US" sz="1000" dirty="0" err="1"/>
              <a:t>url</a:t>
            </a:r>
            <a:r>
              <a:rPr lang="en-US" sz="1000" dirty="0"/>
              <a:t>&lt;/</a:t>
            </a:r>
            <a:r>
              <a:rPr lang="en-US" sz="1000" dirty="0" err="1"/>
              <a:t>param</a:t>
            </a:r>
            <a:r>
              <a:rPr lang="en-US" sz="1000" dirty="0"/>
              <a:t>-name&gt;</a:t>
            </a:r>
            <a:endParaRPr lang="zh-CN" altLang="en-US" sz="1000" dirty="0"/>
          </a:p>
          <a:p>
            <a:r>
              <a:rPr lang="en-US" sz="1000" dirty="0"/>
              <a:t>&lt;</a:t>
            </a:r>
            <a:r>
              <a:rPr lang="en-US" sz="1000" dirty="0" err="1"/>
              <a:t>param</a:t>
            </a:r>
            <a:r>
              <a:rPr lang="en-US" sz="1000" dirty="0"/>
              <a:t>-value&gt;</a:t>
            </a:r>
            <a:r>
              <a:rPr lang="en-US" sz="1000" dirty="0" err="1"/>
              <a:t>jdbc:mysql</a:t>
            </a:r>
            <a:r>
              <a:rPr lang="en-US" sz="1000" dirty="0"/>
              <a:t>://localhost:3306/db_database15&lt;/</a:t>
            </a:r>
            <a:r>
              <a:rPr lang="en-US" sz="1000" dirty="0" err="1"/>
              <a:t>param</a:t>
            </a:r>
            <a:r>
              <a:rPr lang="en-US" sz="1000" dirty="0"/>
              <a:t>-value&gt;</a:t>
            </a:r>
            <a:endParaRPr lang="zh-CN" altLang="en-US" sz="1000" dirty="0"/>
          </a:p>
          <a:p>
            <a:r>
              <a:rPr lang="en-US" sz="1000" dirty="0"/>
              <a:t>&lt;/context-</a:t>
            </a:r>
            <a:r>
              <a:rPr lang="en-US" sz="1000" dirty="0" err="1"/>
              <a:t>param</a:t>
            </a:r>
            <a:r>
              <a:rPr lang="en-US" sz="1000" dirty="0"/>
              <a:t>&gt;</a:t>
            </a:r>
            <a:endParaRPr lang="zh-CN" altLang="en-US" sz="1000" dirty="0"/>
          </a:p>
          <a:p>
            <a:r>
              <a:rPr lang="en-US" sz="1000" dirty="0"/>
              <a:t>&lt;context-</a:t>
            </a:r>
            <a:r>
              <a:rPr lang="en-US" sz="1000" dirty="0" err="1"/>
              <a:t>param</a:t>
            </a:r>
            <a:r>
              <a:rPr lang="en-US" sz="1000" dirty="0"/>
              <a:t>&gt;&lt;!-- </a:t>
            </a:r>
            <a:r>
              <a:rPr lang="zh-CN" altLang="en-US" sz="1000" dirty="0"/>
              <a:t>定义连接数据库用户名</a:t>
            </a:r>
            <a:r>
              <a:rPr lang="en-US" sz="1000" dirty="0"/>
              <a:t> --&gt;</a:t>
            </a:r>
            <a:endParaRPr lang="zh-CN" altLang="en-US" sz="1000" dirty="0"/>
          </a:p>
          <a:p>
            <a:r>
              <a:rPr lang="en-US" sz="1000" dirty="0"/>
              <a:t>&lt;</a:t>
            </a:r>
            <a:r>
              <a:rPr lang="en-US" sz="1000" dirty="0" err="1"/>
              <a:t>param</a:t>
            </a:r>
            <a:r>
              <a:rPr lang="en-US" sz="1000" dirty="0"/>
              <a:t>-name&gt;name&lt;/</a:t>
            </a:r>
            <a:r>
              <a:rPr lang="en-US" sz="1000" dirty="0" err="1"/>
              <a:t>param</a:t>
            </a:r>
            <a:r>
              <a:rPr lang="en-US" sz="1000" dirty="0"/>
              <a:t>-name&gt;</a:t>
            </a:r>
            <a:endParaRPr lang="zh-CN" altLang="en-US" sz="1000" dirty="0"/>
          </a:p>
          <a:p>
            <a:r>
              <a:rPr lang="en-US" sz="1000" dirty="0"/>
              <a:t>&lt;</a:t>
            </a:r>
            <a:r>
              <a:rPr lang="en-US" sz="1000" dirty="0" err="1"/>
              <a:t>param</a:t>
            </a:r>
            <a:r>
              <a:rPr lang="en-US" sz="1000" dirty="0"/>
              <a:t>-value&gt;root&lt;/</a:t>
            </a:r>
            <a:r>
              <a:rPr lang="en-US" sz="1000" dirty="0" err="1"/>
              <a:t>param</a:t>
            </a:r>
            <a:r>
              <a:rPr lang="en-US" sz="1000" dirty="0"/>
              <a:t>-value&gt;</a:t>
            </a:r>
            <a:endParaRPr lang="zh-CN" altLang="en-US" sz="1000" dirty="0"/>
          </a:p>
          <a:p>
            <a:r>
              <a:rPr lang="en-US" sz="1000" dirty="0"/>
              <a:t>&lt;/context-</a:t>
            </a:r>
            <a:r>
              <a:rPr lang="en-US" sz="1000" dirty="0" err="1"/>
              <a:t>param</a:t>
            </a:r>
            <a:r>
              <a:rPr lang="en-US" sz="1000" dirty="0"/>
              <a:t>&gt;</a:t>
            </a:r>
            <a:endParaRPr lang="zh-CN" altLang="en-US" sz="1000" dirty="0"/>
          </a:p>
          <a:p>
            <a:r>
              <a:rPr lang="en-US" sz="1000" dirty="0"/>
              <a:t>&lt;context-</a:t>
            </a:r>
            <a:r>
              <a:rPr lang="en-US" sz="1000" dirty="0" err="1"/>
              <a:t>param</a:t>
            </a:r>
            <a:r>
              <a:rPr lang="en-US" sz="1000" dirty="0"/>
              <a:t>&gt;&lt;!-- </a:t>
            </a:r>
            <a:r>
              <a:rPr lang="zh-CN" altLang="en-US" sz="1000" dirty="0"/>
              <a:t>定义连接数据库密码</a:t>
            </a:r>
            <a:r>
              <a:rPr lang="en-US" sz="1000" dirty="0"/>
              <a:t> --&gt;</a:t>
            </a:r>
            <a:endParaRPr lang="zh-CN" altLang="en-US" sz="1000" dirty="0"/>
          </a:p>
          <a:p>
            <a:r>
              <a:rPr lang="en-US" sz="1000" dirty="0"/>
              <a:t>&lt;</a:t>
            </a:r>
            <a:r>
              <a:rPr lang="en-US" sz="1000" dirty="0" err="1"/>
              <a:t>param</a:t>
            </a:r>
            <a:r>
              <a:rPr lang="en-US" sz="1000" dirty="0"/>
              <a:t>-name&gt;password&lt;/</a:t>
            </a:r>
            <a:r>
              <a:rPr lang="en-US" sz="1000" dirty="0" err="1"/>
              <a:t>param</a:t>
            </a:r>
            <a:r>
              <a:rPr lang="en-US" sz="1000" dirty="0"/>
              <a:t>-name&gt;</a:t>
            </a:r>
            <a:endParaRPr lang="zh-CN" altLang="en-US" sz="1000" dirty="0"/>
          </a:p>
          <a:p>
            <a:r>
              <a:rPr lang="en-US" sz="1000" dirty="0"/>
              <a:t>&lt;</a:t>
            </a:r>
            <a:r>
              <a:rPr lang="en-US" sz="1000" dirty="0" err="1"/>
              <a:t>param</a:t>
            </a:r>
            <a:r>
              <a:rPr lang="en-US" sz="1000" dirty="0"/>
              <a:t>-value&gt;111&lt;/</a:t>
            </a:r>
            <a:r>
              <a:rPr lang="en-US" sz="1000" dirty="0" err="1"/>
              <a:t>param</a:t>
            </a:r>
            <a:r>
              <a:rPr lang="en-US" sz="1000" dirty="0"/>
              <a:t>-value&gt;</a:t>
            </a:r>
            <a:endParaRPr lang="zh-CN" altLang="en-US" sz="1000" dirty="0"/>
          </a:p>
          <a:p>
            <a:r>
              <a:rPr lang="en-US" sz="1000" dirty="0"/>
              <a:t>&lt;/context-</a:t>
            </a:r>
            <a:r>
              <a:rPr lang="en-US" sz="1000" dirty="0" err="1"/>
              <a:t>param</a:t>
            </a:r>
            <a:r>
              <a:rPr lang="en-US" sz="1000" dirty="0"/>
              <a:t>&gt;</a:t>
            </a:r>
            <a:endParaRPr lang="zh-CN" altLang="en-US" sz="1000" dirty="0"/>
          </a:p>
        </p:txBody>
      </p:sp>
      <p:sp>
        <p:nvSpPr>
          <p:cNvPr id="13" name="矩形 12"/>
          <p:cNvSpPr/>
          <p:nvPr/>
        </p:nvSpPr>
        <p:spPr>
          <a:xfrm>
            <a:off x="4929190" y="3391446"/>
            <a:ext cx="3429024" cy="132343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000" dirty="0"/>
              <a:t>&lt;%</a:t>
            </a:r>
            <a:endParaRPr lang="zh-CN" altLang="en-US" sz="1000" dirty="0"/>
          </a:p>
          <a:p>
            <a:r>
              <a:rPr lang="en-US" sz="1000" dirty="0"/>
              <a:t>   String </a:t>
            </a:r>
            <a:r>
              <a:rPr lang="en-US" sz="1000" dirty="0" err="1"/>
              <a:t>url</a:t>
            </a:r>
            <a:r>
              <a:rPr lang="en-US" sz="1000" dirty="0"/>
              <a:t> = </a:t>
            </a:r>
            <a:r>
              <a:rPr lang="en-US" sz="1000" dirty="0" err="1"/>
              <a:t>application.getInitParameter</a:t>
            </a:r>
            <a:r>
              <a:rPr lang="en-US" sz="1000" dirty="0"/>
              <a:t>("</a:t>
            </a:r>
            <a:r>
              <a:rPr lang="en-US" sz="1000" dirty="0" err="1"/>
              <a:t>url</a:t>
            </a:r>
            <a:r>
              <a:rPr lang="en-US" sz="1000" dirty="0"/>
              <a:t>");</a:t>
            </a:r>
            <a:endParaRPr lang="zh-CN" altLang="en-US" sz="1000" dirty="0"/>
          </a:p>
          <a:p>
            <a:r>
              <a:rPr lang="en-US" sz="1000" dirty="0"/>
              <a:t>   String name = </a:t>
            </a:r>
            <a:r>
              <a:rPr lang="en-US" sz="1000" dirty="0" err="1"/>
              <a:t>application.getInitParameter</a:t>
            </a:r>
            <a:r>
              <a:rPr lang="en-US" sz="1000" dirty="0"/>
              <a:t>("name");</a:t>
            </a:r>
            <a:endParaRPr lang="zh-CN" altLang="en-US" sz="1000" dirty="0"/>
          </a:p>
          <a:p>
            <a:r>
              <a:rPr lang="en-US" sz="1000" dirty="0"/>
              <a:t>   String password = </a:t>
            </a:r>
            <a:r>
              <a:rPr lang="en-US" sz="1000" dirty="0" err="1"/>
              <a:t>application.getInitParameter</a:t>
            </a:r>
            <a:r>
              <a:rPr lang="en-US" sz="1000" dirty="0"/>
              <a:t>("password");</a:t>
            </a:r>
            <a:endParaRPr lang="zh-CN" altLang="en-US" sz="1000" dirty="0"/>
          </a:p>
          <a:p>
            <a:r>
              <a:rPr lang="en-US" sz="1000" dirty="0"/>
              <a:t>   </a:t>
            </a:r>
            <a:r>
              <a:rPr lang="en-US" sz="1000" dirty="0" err="1"/>
              <a:t>out.println</a:t>
            </a:r>
            <a:r>
              <a:rPr lang="en-US" sz="1000" dirty="0"/>
              <a:t>("URL: "+</a:t>
            </a:r>
            <a:r>
              <a:rPr lang="en-US" sz="1000" dirty="0" err="1"/>
              <a:t>url</a:t>
            </a:r>
            <a:r>
              <a:rPr lang="en-US" sz="1000" dirty="0"/>
              <a:t>+"&lt;</a:t>
            </a:r>
            <a:r>
              <a:rPr lang="en-US" sz="1000" dirty="0" err="1"/>
              <a:t>br</a:t>
            </a:r>
            <a:r>
              <a:rPr lang="en-US" sz="1000" dirty="0"/>
              <a:t>&gt;");</a:t>
            </a:r>
            <a:endParaRPr lang="zh-CN" altLang="en-US" sz="1000" dirty="0"/>
          </a:p>
          <a:p>
            <a:r>
              <a:rPr lang="en-US" sz="1000" dirty="0"/>
              <a:t>   </a:t>
            </a:r>
            <a:r>
              <a:rPr lang="en-US" sz="1000" dirty="0" err="1"/>
              <a:t>out.println</a:t>
            </a:r>
            <a:r>
              <a:rPr lang="en-US" sz="1000" dirty="0"/>
              <a:t>("name: "+name+"&lt;</a:t>
            </a:r>
            <a:r>
              <a:rPr lang="en-US" sz="1000" dirty="0" err="1"/>
              <a:t>br</a:t>
            </a:r>
            <a:r>
              <a:rPr lang="en-US" sz="1000" dirty="0"/>
              <a:t>&gt;");</a:t>
            </a:r>
            <a:endParaRPr lang="zh-CN" altLang="en-US" sz="1000" dirty="0"/>
          </a:p>
          <a:p>
            <a:r>
              <a:rPr lang="en-US" sz="1000" dirty="0"/>
              <a:t>   </a:t>
            </a:r>
            <a:r>
              <a:rPr lang="en-US" sz="1000" dirty="0" err="1"/>
              <a:t>out.println</a:t>
            </a:r>
            <a:r>
              <a:rPr lang="en-US" sz="1000" dirty="0"/>
              <a:t>("password: "+password+"&lt;</a:t>
            </a:r>
            <a:r>
              <a:rPr lang="en-US" sz="1000" dirty="0" err="1"/>
              <a:t>br</a:t>
            </a:r>
            <a:r>
              <a:rPr lang="en-US" sz="1000" dirty="0"/>
              <a:t>&gt;");</a:t>
            </a:r>
            <a:endParaRPr lang="zh-CN" altLang="en-US" sz="1000" dirty="0"/>
          </a:p>
          <a:p>
            <a:r>
              <a:rPr lang="en-US" sz="1000" dirty="0"/>
              <a:t>%&gt;</a:t>
            </a:r>
            <a:endParaRPr lang="zh-CN" altLang="en-US" sz="1000" dirty="0"/>
          </a:p>
        </p:txBody>
      </p:sp>
      <p:pic>
        <p:nvPicPr>
          <p:cNvPr id="48130" name="Picture 2" descr="14"/>
          <p:cNvPicPr>
            <a:picLocks noChangeAspect="1" noChangeArrowheads="1"/>
          </p:cNvPicPr>
          <p:nvPr/>
        </p:nvPicPr>
        <p:blipFill>
          <a:blip r:embed="rId3" cstate="print">
            <a:grayscl/>
          </a:blip>
          <a:srcRect/>
          <a:stretch>
            <a:fillRect/>
          </a:stretch>
        </p:blipFill>
        <p:spPr bwMode="auto">
          <a:xfrm>
            <a:off x="4807552" y="5000636"/>
            <a:ext cx="3907852" cy="571504"/>
          </a:xfrm>
          <a:prstGeom prst="rect">
            <a:avLst/>
          </a:prstGeom>
          <a:noFill/>
          <a:ln w="9525">
            <a:noFill/>
            <a:miter lim="800000"/>
            <a:headEnd/>
            <a:tailEnd/>
          </a:ln>
        </p:spPr>
      </p:pic>
      <p:sp>
        <p:nvSpPr>
          <p:cNvPr id="15" name="右箭头 14"/>
          <p:cNvSpPr/>
          <p:nvPr/>
        </p:nvSpPr>
        <p:spPr>
          <a:xfrm>
            <a:off x="4572000" y="3500438"/>
            <a:ext cx="214314" cy="214314"/>
          </a:xfrm>
          <a:prstGeom prst="right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下箭头 15"/>
          <p:cNvSpPr/>
          <p:nvPr/>
        </p:nvSpPr>
        <p:spPr>
          <a:xfrm>
            <a:off x="6715140" y="4786322"/>
            <a:ext cx="142876" cy="142876"/>
          </a:xfrm>
          <a:prstGeom prst="down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488386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280035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6" y="3158750"/>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1	</a:t>
            </a:r>
            <a:r>
              <a:rPr lang="en-US" altLang="zh-CN" sz="1500" b="1" dirty="0">
                <a:solidFill>
                  <a:schemeClr val="bg1"/>
                </a:solidFill>
                <a:latin typeface="Arial" charset="0"/>
                <a:ea typeface="黑体" pitchFamily="49" charset="-122"/>
              </a:rPr>
              <a:t>  </a:t>
            </a:r>
            <a:r>
              <a:rPr lang="en-US" altLang="zh-CN" b="1" dirty="0" err="1">
                <a:solidFill>
                  <a:schemeClr val="bg1"/>
                </a:solidFill>
                <a:latin typeface="Arial" charset="0"/>
                <a:ea typeface="黑体" pitchFamily="49" charset="-122"/>
              </a:rPr>
              <a:t>Servlet</a:t>
            </a:r>
            <a:r>
              <a:rPr lang="zh-CN" altLang="en-US" b="1" dirty="0">
                <a:solidFill>
                  <a:schemeClr val="bg1"/>
                </a:solidFill>
                <a:latin typeface="Arial" charset="0"/>
                <a:ea typeface="黑体" pitchFamily="49" charset="-122"/>
              </a:rPr>
              <a:t>基础</a:t>
            </a:r>
          </a:p>
        </p:txBody>
      </p:sp>
    </p:spTree>
    <p:extLst>
      <p:ext uri="{BB962C8B-B14F-4D97-AF65-F5344CB8AC3E}">
        <p14:creationId xmlns:p14="http://schemas.microsoft.com/office/powerpoint/2010/main" val="685588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80" y="150017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与</a:t>
            </a: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容器</a:t>
            </a:r>
            <a:endParaRPr lang="zh-CN" altLang="en-US" sz="2700" b="1" dirty="0">
              <a:solidFill>
                <a:srgbClr val="FF6600"/>
              </a:solidFill>
              <a:latin typeface="Arial" charset="0"/>
              <a:ea typeface="隶书" pitchFamily="49" charset="-122"/>
            </a:endParaRPr>
          </a:p>
        </p:txBody>
      </p:sp>
      <p:sp>
        <p:nvSpPr>
          <p:cNvPr id="6" name="矩形 5"/>
          <p:cNvSpPr/>
          <p:nvPr/>
        </p:nvSpPr>
        <p:spPr>
          <a:xfrm>
            <a:off x="785786" y="2285992"/>
            <a:ext cx="7500990" cy="369332"/>
          </a:xfrm>
          <a:prstGeom prst="rect">
            <a:avLst/>
          </a:prstGeom>
        </p:spPr>
        <p:txBody>
          <a:bodyPr wrap="square">
            <a:spAutoFit/>
          </a:bodyPr>
          <a:lstStyle/>
          <a:p>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Servlet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是使用</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 </a:t>
            </a:r>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Servlet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接口（</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API</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）运行在</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应用服务器上的</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程序。</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 name="矩形 6"/>
          <p:cNvSpPr/>
          <p:nvPr/>
        </p:nvSpPr>
        <p:spPr>
          <a:xfrm>
            <a:off x="785786" y="2786059"/>
            <a:ext cx="7429552" cy="646331"/>
          </a:xfrm>
          <a:prstGeom prst="rect">
            <a:avLst/>
          </a:prstGeom>
        </p:spPr>
        <p:txBody>
          <a:bodyPr wrap="square">
            <a:spAutoFit/>
          </a:bodyPr>
          <a:lstStyle/>
          <a:p>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Servlet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容器也就是指</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Web</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容器，如</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Tomcat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Jboss</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Resin</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WebLogic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等，它们对</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Servlet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进行控制。</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9394" name="Picture 2"/>
          <p:cNvPicPr>
            <a:picLocks noChangeAspect="1" noChangeArrowheads="1"/>
          </p:cNvPicPr>
          <p:nvPr/>
        </p:nvPicPr>
        <p:blipFill>
          <a:blip r:embed="rId3" cstate="print">
            <a:grayscl/>
          </a:blip>
          <a:srcRect/>
          <a:stretch>
            <a:fillRect/>
          </a:stretch>
        </p:blipFill>
        <p:spPr bwMode="auto">
          <a:xfrm>
            <a:off x="1785918" y="3571876"/>
            <a:ext cx="5072098" cy="1698098"/>
          </a:xfrm>
          <a:prstGeom prst="rect">
            <a:avLst/>
          </a:prstGeom>
          <a:noFill/>
          <a:ln w="9525">
            <a:noFill/>
            <a:miter lim="800000"/>
            <a:headEnd/>
            <a:tailEnd/>
          </a:ln>
        </p:spPr>
      </p:pic>
    </p:spTree>
    <p:extLst>
      <p:ext uri="{BB962C8B-B14F-4D97-AF65-F5344CB8AC3E}">
        <p14:creationId xmlns:p14="http://schemas.microsoft.com/office/powerpoint/2010/main" val="3511701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80" y="150017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技术特点</a:t>
            </a:r>
            <a:endParaRPr lang="zh-CN" altLang="en-US" sz="2700" b="1" dirty="0">
              <a:solidFill>
                <a:srgbClr val="FF6600"/>
              </a:solidFill>
              <a:latin typeface="Arial" charset="0"/>
              <a:ea typeface="隶书" pitchFamily="49" charset="-122"/>
            </a:endParaRPr>
          </a:p>
        </p:txBody>
      </p:sp>
      <p:graphicFrame>
        <p:nvGraphicFramePr>
          <p:cNvPr id="10" name="图示 9"/>
          <p:cNvGraphicFramePr/>
          <p:nvPr/>
        </p:nvGraphicFramePr>
        <p:xfrm>
          <a:off x="1714480" y="2428868"/>
          <a:ext cx="6286544" cy="2928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8502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80" y="150017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与</a:t>
            </a:r>
            <a:r>
              <a:rPr lang="en-US" altLang="zh-CN" sz="2700" b="1" dirty="0">
                <a:solidFill>
                  <a:srgbClr val="FF6600"/>
                </a:solidFill>
                <a:latin typeface="Arial" charset="0"/>
                <a:ea typeface="隶书" pitchFamily="49" charset="-122"/>
              </a:rPr>
              <a:t>JSP</a:t>
            </a:r>
            <a:r>
              <a:rPr lang="zh-CN" altLang="en-US" sz="2700" b="1" dirty="0">
                <a:solidFill>
                  <a:srgbClr val="FF6600"/>
                </a:solidFill>
                <a:latin typeface="Arial" charset="0"/>
                <a:ea typeface="隶书" pitchFamily="49" charset="-122"/>
              </a:rPr>
              <a:t>的区别</a:t>
            </a:r>
          </a:p>
        </p:txBody>
      </p:sp>
      <p:sp>
        <p:nvSpPr>
          <p:cNvPr id="8" name="矩形 7"/>
          <p:cNvSpPr/>
          <p:nvPr/>
        </p:nvSpPr>
        <p:spPr>
          <a:xfrm>
            <a:off x="428596" y="2500306"/>
            <a:ext cx="8215338"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buFont typeface="Arial" pitchFamily="34" charset="0"/>
              <a:buChar char="•"/>
            </a:pPr>
            <a:r>
              <a:rPr lang="en-US" dirty="0" err="1"/>
              <a:t>Servlet</a:t>
            </a:r>
            <a:r>
              <a:rPr lang="zh-CN" altLang="en-US" dirty="0"/>
              <a:t>承担客户请求与业务处理的中间角色，需要调用固定的方法，将动态内容混合到静态之中产生</a:t>
            </a:r>
            <a:r>
              <a:rPr lang="en-US" dirty="0"/>
              <a:t>HTML</a:t>
            </a:r>
            <a:r>
              <a:rPr lang="zh-CN" altLang="en-US" dirty="0"/>
              <a:t>；而在</a:t>
            </a:r>
            <a:r>
              <a:rPr lang="en-US" dirty="0"/>
              <a:t>JSP</a:t>
            </a:r>
            <a:r>
              <a:rPr lang="zh-CN" altLang="en-US" dirty="0"/>
              <a:t>页面中，可直接使用</a:t>
            </a:r>
            <a:r>
              <a:rPr lang="en-US" dirty="0"/>
              <a:t>HTML</a:t>
            </a:r>
            <a:r>
              <a:rPr lang="zh-CN" altLang="en-US" dirty="0"/>
              <a:t>标签进行输出，要比</a:t>
            </a:r>
            <a:r>
              <a:rPr lang="en-US" dirty="0" err="1"/>
              <a:t>Servlet</a:t>
            </a:r>
            <a:r>
              <a:rPr lang="zh-CN" altLang="en-US" dirty="0"/>
              <a:t>更具显示层的意义。</a:t>
            </a:r>
            <a:endParaRPr lang="zh-CN" altLang="en-US" dirty="0"/>
          </a:p>
        </p:txBody>
      </p:sp>
      <p:sp>
        <p:nvSpPr>
          <p:cNvPr id="9" name="矩形 8"/>
          <p:cNvSpPr/>
          <p:nvPr/>
        </p:nvSpPr>
        <p:spPr>
          <a:xfrm>
            <a:off x="428596" y="3639926"/>
            <a:ext cx="821537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Arial" pitchFamily="34" charset="0"/>
              <a:buChar char="•"/>
            </a:pPr>
            <a:r>
              <a:rPr lang="en-US" dirty="0" err="1"/>
              <a:t>Servlet</a:t>
            </a:r>
            <a:r>
              <a:rPr lang="zh-CN" altLang="en-US" dirty="0"/>
              <a:t>中需要调用</a:t>
            </a:r>
            <a:r>
              <a:rPr lang="en-US" dirty="0" err="1"/>
              <a:t>Servlet</a:t>
            </a:r>
            <a:r>
              <a:rPr lang="en-US" dirty="0"/>
              <a:t> API</a:t>
            </a:r>
            <a:r>
              <a:rPr lang="zh-CN" altLang="en-US" dirty="0"/>
              <a:t>接口处理</a:t>
            </a:r>
            <a:r>
              <a:rPr lang="en-US" dirty="0"/>
              <a:t>HTTP</a:t>
            </a:r>
            <a:r>
              <a:rPr lang="zh-CN" altLang="en-US" dirty="0"/>
              <a:t>请求，而在</a:t>
            </a:r>
            <a:r>
              <a:rPr lang="en-US" dirty="0"/>
              <a:t>JSP</a:t>
            </a:r>
            <a:r>
              <a:rPr lang="zh-CN" altLang="en-US" dirty="0"/>
              <a:t>页面中，则直接提供了内置对象进行处理。</a:t>
            </a:r>
            <a:endParaRPr lang="zh-CN" altLang="en-US" dirty="0"/>
          </a:p>
        </p:txBody>
      </p:sp>
      <p:sp>
        <p:nvSpPr>
          <p:cNvPr id="11" name="矩形 10"/>
          <p:cNvSpPr/>
          <p:nvPr/>
        </p:nvSpPr>
        <p:spPr>
          <a:xfrm>
            <a:off x="428596" y="4568620"/>
            <a:ext cx="821537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buFont typeface="Arial" pitchFamily="34" charset="0"/>
              <a:buChar char="•"/>
            </a:pPr>
            <a:r>
              <a:rPr lang="en-US" dirty="0" err="1"/>
              <a:t>Servlet</a:t>
            </a:r>
            <a:r>
              <a:rPr lang="zh-CN" altLang="en-US" dirty="0"/>
              <a:t>的使用需要进行一定的配置，而</a:t>
            </a:r>
            <a:r>
              <a:rPr lang="en-US" dirty="0"/>
              <a:t>JSP</a:t>
            </a:r>
            <a:r>
              <a:rPr lang="zh-CN" altLang="en-US" dirty="0"/>
              <a:t>文件通过“</a:t>
            </a:r>
            <a:r>
              <a:rPr lang="en-US" dirty="0"/>
              <a:t>.</a:t>
            </a:r>
            <a:r>
              <a:rPr lang="en-US" dirty="0" err="1"/>
              <a:t>jsp</a:t>
            </a:r>
            <a:r>
              <a:rPr lang="zh-CN" altLang="en-US" dirty="0"/>
              <a:t>”扩展名部署在容器之中，容器对其自动识别，直接编译成</a:t>
            </a:r>
            <a:r>
              <a:rPr lang="en-US" dirty="0" err="1"/>
              <a:t>Servlet</a:t>
            </a:r>
            <a:r>
              <a:rPr lang="zh-CN" altLang="en-US" dirty="0"/>
              <a:t>进行处理。</a:t>
            </a:r>
            <a:endParaRPr lang="zh-CN" altLang="en-US" dirty="0"/>
          </a:p>
        </p:txBody>
      </p:sp>
    </p:spTree>
    <p:extLst>
      <p:ext uri="{BB962C8B-B14F-4D97-AF65-F5344CB8AC3E}">
        <p14:creationId xmlns:p14="http://schemas.microsoft.com/office/powerpoint/2010/main" val="3082005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165735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580" y="150017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a:solidFill>
                  <a:srgbClr val="FF6600"/>
                </a:solidFill>
                <a:latin typeface="Arial" charset="0"/>
                <a:ea typeface="隶书" pitchFamily="49" charset="-122"/>
              </a:rPr>
              <a:t>Servlet</a:t>
            </a:r>
            <a:r>
              <a:rPr lang="zh-CN" altLang="en-US" sz="2700" b="1" dirty="0">
                <a:solidFill>
                  <a:srgbClr val="FF6600"/>
                </a:solidFill>
                <a:latin typeface="Arial" charset="0"/>
                <a:ea typeface="隶书" pitchFamily="49" charset="-122"/>
              </a:rPr>
              <a:t>代码结构</a:t>
            </a:r>
          </a:p>
        </p:txBody>
      </p:sp>
      <p:sp>
        <p:nvSpPr>
          <p:cNvPr id="7" name="矩形 6"/>
          <p:cNvSpPr/>
          <p:nvPr/>
        </p:nvSpPr>
        <p:spPr>
          <a:xfrm>
            <a:off x="3786182" y="2071679"/>
            <a:ext cx="4357718" cy="36317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00B050"/>
                </a:solidFill>
              </a:rPr>
              <a:t>//</a:t>
            </a:r>
            <a:r>
              <a:rPr lang="zh-CN" altLang="en-US" sz="1000" b="1" dirty="0">
                <a:solidFill>
                  <a:srgbClr val="00B050"/>
                </a:solidFill>
              </a:rPr>
              <a:t>初始化方法</a:t>
            </a:r>
          </a:p>
          <a:p>
            <a:r>
              <a:rPr lang="en-US" sz="1000" dirty="0"/>
              <a:t>public void init() throws </a:t>
            </a:r>
            <a:r>
              <a:rPr lang="en-US" sz="1000" dirty="0" err="1"/>
              <a:t>ServletException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处理</a:t>
            </a:r>
            <a:r>
              <a:rPr lang="en-US" sz="1000" b="1" dirty="0">
                <a:solidFill>
                  <a:srgbClr val="00B050"/>
                </a:solidFill>
              </a:rPr>
              <a:t>HTTP Get</a:t>
            </a:r>
            <a:r>
              <a:rPr lang="zh-CN" altLang="en-US" sz="1000" b="1" dirty="0">
                <a:solidFill>
                  <a:srgbClr val="00B050"/>
                </a:solidFill>
              </a:rPr>
              <a:t>请求</a:t>
            </a:r>
          </a:p>
          <a:p>
            <a:r>
              <a:rPr lang="en-US" sz="1000" dirty="0"/>
              <a:t>public void </a:t>
            </a:r>
            <a:r>
              <a:rPr lang="en-US" sz="1000" dirty="0" err="1"/>
              <a:t>doGet</a:t>
            </a:r>
            <a:r>
              <a:rPr lang="en-US" sz="1000" dirty="0"/>
              <a:t>(</a:t>
            </a:r>
            <a:r>
              <a:rPr lang="en-US" sz="1000" dirty="0" err="1"/>
              <a:t>HttpServletRequest</a:t>
            </a:r>
            <a:r>
              <a:rPr lang="en-US" sz="1000" dirty="0"/>
              <a:t> request, </a:t>
            </a:r>
            <a:r>
              <a:rPr lang="en-US" sz="1000" dirty="0" err="1"/>
              <a:t>HttpServletResponse</a:t>
            </a:r>
            <a:r>
              <a:rPr lang="en-US" sz="1000" dirty="0"/>
              <a:t> response)</a:t>
            </a:r>
            <a:endParaRPr lang="zh-CN" altLang="en-US" sz="1000" dirty="0"/>
          </a:p>
          <a:p>
            <a:r>
              <a:rPr lang="en-US" sz="1000" dirty="0"/>
              <a:t>throws </a:t>
            </a:r>
            <a:r>
              <a:rPr lang="en-US" sz="1000" dirty="0" err="1"/>
              <a:t>ServletException</a:t>
            </a:r>
            <a:r>
              <a:rPr lang="en-US" sz="1000" dirty="0"/>
              <a:t>, </a:t>
            </a:r>
            <a:r>
              <a:rPr lang="en-US" sz="1000" dirty="0" err="1"/>
              <a:t>IOException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处理</a:t>
            </a:r>
            <a:r>
              <a:rPr lang="en-US" sz="1000" b="1" dirty="0">
                <a:solidFill>
                  <a:srgbClr val="00B050"/>
                </a:solidFill>
              </a:rPr>
              <a:t>HTTP Post</a:t>
            </a:r>
            <a:r>
              <a:rPr lang="zh-CN" altLang="en-US" sz="1000" b="1" dirty="0">
                <a:solidFill>
                  <a:srgbClr val="00B050"/>
                </a:solidFill>
              </a:rPr>
              <a:t>请求</a:t>
            </a:r>
          </a:p>
          <a:p>
            <a:r>
              <a:rPr lang="en-US" sz="1000" dirty="0"/>
              <a:t>public void </a:t>
            </a:r>
            <a:r>
              <a:rPr lang="en-US" sz="1000" dirty="0" err="1"/>
              <a:t>doPost</a:t>
            </a:r>
            <a:r>
              <a:rPr lang="en-US" sz="1000" dirty="0"/>
              <a:t>(</a:t>
            </a:r>
            <a:r>
              <a:rPr lang="en-US" sz="1000" dirty="0" err="1"/>
              <a:t>HttpServletRequest</a:t>
            </a:r>
            <a:r>
              <a:rPr lang="en-US" sz="1000" dirty="0"/>
              <a:t> request, </a:t>
            </a:r>
            <a:r>
              <a:rPr lang="en-US" sz="1000" dirty="0" err="1"/>
              <a:t>HttpServletResponse</a:t>
            </a:r>
            <a:r>
              <a:rPr lang="en-US" sz="1000" dirty="0"/>
              <a:t> response)</a:t>
            </a:r>
            <a:endParaRPr lang="zh-CN" altLang="en-US" sz="1000" dirty="0"/>
          </a:p>
          <a:p>
            <a:r>
              <a:rPr lang="en-US" sz="1000" dirty="0"/>
              <a:t>throws </a:t>
            </a:r>
            <a:r>
              <a:rPr lang="en-US" sz="1000" dirty="0" err="1"/>
              <a:t>ServletException</a:t>
            </a:r>
            <a:r>
              <a:rPr lang="en-US" sz="1000" dirty="0"/>
              <a:t>, </a:t>
            </a:r>
            <a:r>
              <a:rPr lang="en-US" sz="1000" dirty="0" err="1"/>
              <a:t>IOException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处理</a:t>
            </a:r>
            <a:r>
              <a:rPr lang="en-US" sz="1000" b="1" dirty="0">
                <a:solidFill>
                  <a:srgbClr val="00B050"/>
                </a:solidFill>
              </a:rPr>
              <a:t>HTTP Put</a:t>
            </a:r>
            <a:r>
              <a:rPr lang="zh-CN" altLang="en-US" sz="1000" b="1" dirty="0">
                <a:solidFill>
                  <a:srgbClr val="00B050"/>
                </a:solidFill>
              </a:rPr>
              <a:t>请求</a:t>
            </a:r>
          </a:p>
          <a:p>
            <a:r>
              <a:rPr lang="en-US" sz="1000" dirty="0"/>
              <a:t>public void </a:t>
            </a:r>
            <a:r>
              <a:rPr lang="en-US" sz="1000" dirty="0" err="1"/>
              <a:t>doPut</a:t>
            </a:r>
            <a:r>
              <a:rPr lang="en-US" sz="1000" dirty="0"/>
              <a:t>(</a:t>
            </a:r>
            <a:r>
              <a:rPr lang="en-US" sz="1000" dirty="0" err="1"/>
              <a:t>HttpServletRequest</a:t>
            </a:r>
            <a:r>
              <a:rPr lang="en-US" sz="1000" dirty="0"/>
              <a:t> request, </a:t>
            </a:r>
            <a:r>
              <a:rPr lang="en-US" sz="1000" dirty="0" err="1"/>
              <a:t>HttpServletResponse</a:t>
            </a:r>
            <a:r>
              <a:rPr lang="en-US" sz="1000" dirty="0"/>
              <a:t> response)</a:t>
            </a:r>
            <a:endParaRPr lang="zh-CN" altLang="en-US" sz="1000" dirty="0"/>
          </a:p>
          <a:p>
            <a:r>
              <a:rPr lang="en-US" sz="1000" dirty="0"/>
              <a:t>throws </a:t>
            </a:r>
            <a:r>
              <a:rPr lang="en-US" sz="1000" dirty="0" err="1"/>
              <a:t>ServletException</a:t>
            </a:r>
            <a:r>
              <a:rPr lang="en-US" sz="1000" dirty="0"/>
              <a:t>, </a:t>
            </a:r>
            <a:r>
              <a:rPr lang="en-US" sz="1000" dirty="0" err="1"/>
              <a:t>IOException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处理</a:t>
            </a:r>
            <a:r>
              <a:rPr lang="en-US" sz="1000" b="1" dirty="0">
                <a:solidFill>
                  <a:srgbClr val="00B050"/>
                </a:solidFill>
              </a:rPr>
              <a:t>HTTP Delete</a:t>
            </a:r>
            <a:r>
              <a:rPr lang="zh-CN" altLang="en-US" sz="1000" b="1" dirty="0">
                <a:solidFill>
                  <a:srgbClr val="00B050"/>
                </a:solidFill>
              </a:rPr>
              <a:t>请求</a:t>
            </a:r>
          </a:p>
          <a:p>
            <a:r>
              <a:rPr lang="en-US" sz="1000" dirty="0"/>
              <a:t>public void </a:t>
            </a:r>
            <a:r>
              <a:rPr lang="en-US" sz="1000" dirty="0" err="1"/>
              <a:t>doDelete</a:t>
            </a:r>
            <a:r>
              <a:rPr lang="en-US" sz="1000" dirty="0"/>
              <a:t>(</a:t>
            </a:r>
            <a:r>
              <a:rPr lang="en-US" sz="1000" dirty="0" err="1"/>
              <a:t>HttpServletRequest</a:t>
            </a:r>
            <a:r>
              <a:rPr lang="en-US" sz="1000" dirty="0"/>
              <a:t> request,</a:t>
            </a:r>
            <a:endParaRPr lang="zh-CN" altLang="en-US" sz="1000" dirty="0"/>
          </a:p>
          <a:p>
            <a:r>
              <a:rPr lang="en-US" sz="1000" dirty="0" err="1"/>
              <a:t>HttpServletResponse</a:t>
            </a:r>
            <a:r>
              <a:rPr lang="en-US" sz="1000" dirty="0"/>
              <a:t> response) throws </a:t>
            </a:r>
            <a:r>
              <a:rPr lang="en-US" sz="1000" dirty="0" err="1"/>
              <a:t>ServletException</a:t>
            </a:r>
            <a:r>
              <a:rPr lang="en-US" sz="1000" dirty="0"/>
              <a:t>, </a:t>
            </a:r>
            <a:r>
              <a:rPr lang="en-US" sz="1000" dirty="0" err="1"/>
              <a:t>IOException</a:t>
            </a:r>
            <a:r>
              <a:rPr lang="en-US" sz="1000" dirty="0"/>
              <a:t> {</a:t>
            </a:r>
            <a:endParaRPr lang="zh-CN" altLang="en-US" sz="1000" dirty="0"/>
          </a:p>
          <a:p>
            <a:r>
              <a:rPr lang="en-US" sz="1000" dirty="0"/>
              <a:t>}</a:t>
            </a:r>
            <a:endParaRPr lang="zh-CN" altLang="en-US" sz="1000" dirty="0"/>
          </a:p>
          <a:p>
            <a:r>
              <a:rPr lang="en-US" sz="1000" b="1" dirty="0">
                <a:solidFill>
                  <a:srgbClr val="00B050"/>
                </a:solidFill>
              </a:rPr>
              <a:t>//</a:t>
            </a:r>
            <a:r>
              <a:rPr lang="zh-CN" altLang="en-US" sz="1000" b="1" dirty="0">
                <a:solidFill>
                  <a:srgbClr val="00B050"/>
                </a:solidFill>
              </a:rPr>
              <a:t>销毁方法</a:t>
            </a:r>
          </a:p>
          <a:p>
            <a:r>
              <a:rPr lang="en-US" sz="1000" dirty="0"/>
              <a:t>public void destroy() {</a:t>
            </a:r>
            <a:endParaRPr lang="zh-CN" altLang="en-US" sz="1000" dirty="0"/>
          </a:p>
          <a:p>
            <a:r>
              <a:rPr lang="en-US" sz="1000" dirty="0" err="1"/>
              <a:t>super.destroy</a:t>
            </a:r>
            <a:r>
              <a:rPr lang="en-US" sz="1000" dirty="0"/>
              <a:t>();</a:t>
            </a:r>
            <a:endParaRPr lang="zh-CN" altLang="en-US" sz="1000" dirty="0"/>
          </a:p>
          <a:p>
            <a:r>
              <a:rPr lang="en-US" sz="1000" dirty="0"/>
              <a:t>}</a:t>
            </a:r>
            <a:endParaRPr lang="zh-CN" altLang="en-US" sz="1000" dirty="0"/>
          </a:p>
        </p:txBody>
      </p:sp>
      <p:sp>
        <p:nvSpPr>
          <p:cNvPr id="10" name="矩形 9"/>
          <p:cNvSpPr/>
          <p:nvPr/>
        </p:nvSpPr>
        <p:spPr>
          <a:xfrm>
            <a:off x="500034" y="2643182"/>
            <a:ext cx="3071834" cy="2308324"/>
          </a:xfrm>
          <a:prstGeom prst="rect">
            <a:avLst/>
          </a:prstGeom>
        </p:spPr>
        <p:txBody>
          <a:bodyPr wrap="square">
            <a:spAutoFit/>
          </a:bodyPr>
          <a:lstStyle/>
          <a:p>
            <a:pPr>
              <a:lnSpc>
                <a:spcPct val="150000"/>
              </a:lnSpc>
            </a:pPr>
            <a:r>
              <a:rPr lang="zh-CN" altLang="en-US" sz="1200" dirty="0">
                <a:latin typeface="新宋体" pitchFamily="49" charset="-122"/>
                <a:ea typeface="新宋体" pitchFamily="49" charset="-122"/>
              </a:rPr>
              <a:t>此处代码显示了一个</a:t>
            </a:r>
            <a:r>
              <a:rPr lang="en-US" sz="1200" dirty="0" err="1">
                <a:latin typeface="新宋体" pitchFamily="49" charset="-122"/>
                <a:ea typeface="新宋体" pitchFamily="49" charset="-122"/>
              </a:rPr>
              <a:t>Servlet</a:t>
            </a:r>
            <a:r>
              <a:rPr lang="zh-CN" altLang="en-US" sz="1200" dirty="0">
                <a:latin typeface="新宋体" pitchFamily="49" charset="-122"/>
                <a:ea typeface="新宋体" pitchFamily="49" charset="-122"/>
              </a:rPr>
              <a:t>对象的代码结构，</a:t>
            </a:r>
            <a:r>
              <a:rPr lang="en-US" sz="1200" dirty="0" err="1">
                <a:latin typeface="新宋体" pitchFamily="49" charset="-122"/>
                <a:ea typeface="新宋体" pitchFamily="49" charset="-122"/>
              </a:rPr>
              <a:t>TestServlet</a:t>
            </a:r>
            <a:r>
              <a:rPr lang="zh-CN" altLang="en-US" sz="1200" dirty="0">
                <a:latin typeface="新宋体" pitchFamily="49" charset="-122"/>
                <a:ea typeface="新宋体" pitchFamily="49" charset="-122"/>
              </a:rPr>
              <a:t>类通过继承</a:t>
            </a:r>
            <a:r>
              <a:rPr lang="en-US" sz="1200" dirty="0" err="1">
                <a:latin typeface="新宋体" pitchFamily="49" charset="-122"/>
                <a:ea typeface="新宋体" pitchFamily="49" charset="-122"/>
              </a:rPr>
              <a:t>HttpServlet</a:t>
            </a:r>
            <a:r>
              <a:rPr lang="zh-CN" altLang="en-US" sz="1200" dirty="0">
                <a:latin typeface="新宋体" pitchFamily="49" charset="-122"/>
                <a:ea typeface="新宋体" pitchFamily="49" charset="-122"/>
              </a:rPr>
              <a:t>类被声明为一个</a:t>
            </a:r>
            <a:r>
              <a:rPr lang="en-US" sz="1200" dirty="0" err="1">
                <a:latin typeface="新宋体" pitchFamily="49" charset="-122"/>
                <a:ea typeface="新宋体" pitchFamily="49" charset="-122"/>
              </a:rPr>
              <a:t>Servlet</a:t>
            </a:r>
            <a:r>
              <a:rPr lang="zh-CN" altLang="en-US" sz="1200" dirty="0">
                <a:latin typeface="新宋体" pitchFamily="49" charset="-122"/>
                <a:ea typeface="新宋体" pitchFamily="49" charset="-122"/>
              </a:rPr>
              <a:t>对象。此类中包含</a:t>
            </a:r>
            <a:r>
              <a:rPr lang="en-US" sz="1200" dirty="0">
                <a:latin typeface="新宋体" pitchFamily="49" charset="-122"/>
                <a:ea typeface="新宋体" pitchFamily="49" charset="-122"/>
              </a:rPr>
              <a:t>6</a:t>
            </a:r>
            <a:r>
              <a:rPr lang="zh-CN" altLang="en-US" sz="1200" dirty="0">
                <a:latin typeface="新宋体" pitchFamily="49" charset="-122"/>
                <a:ea typeface="新宋体" pitchFamily="49" charset="-122"/>
              </a:rPr>
              <a:t>个方法，其中</a:t>
            </a:r>
            <a:r>
              <a:rPr lang="en-US" sz="1200" dirty="0">
                <a:latin typeface="新宋体" pitchFamily="49" charset="-122"/>
                <a:ea typeface="新宋体" pitchFamily="49" charset="-122"/>
              </a:rPr>
              <a:t>init()</a:t>
            </a:r>
            <a:r>
              <a:rPr lang="zh-CN" altLang="en-US" sz="1200" dirty="0">
                <a:latin typeface="新宋体" pitchFamily="49" charset="-122"/>
                <a:ea typeface="新宋体" pitchFamily="49" charset="-122"/>
              </a:rPr>
              <a:t>方法与</a:t>
            </a:r>
            <a:r>
              <a:rPr lang="en-US" sz="1200" dirty="0">
                <a:latin typeface="新宋体" pitchFamily="49" charset="-122"/>
                <a:ea typeface="新宋体" pitchFamily="49" charset="-122"/>
              </a:rPr>
              <a:t>destroy()</a:t>
            </a:r>
            <a:r>
              <a:rPr lang="zh-CN" altLang="en-US" sz="1200" dirty="0">
                <a:latin typeface="新宋体" pitchFamily="49" charset="-122"/>
                <a:ea typeface="新宋体" pitchFamily="49" charset="-122"/>
              </a:rPr>
              <a:t>方法为</a:t>
            </a:r>
            <a:r>
              <a:rPr lang="en-US" sz="1200" dirty="0" err="1">
                <a:latin typeface="新宋体" pitchFamily="49" charset="-122"/>
                <a:ea typeface="新宋体" pitchFamily="49" charset="-122"/>
              </a:rPr>
              <a:t>Servlet</a:t>
            </a:r>
            <a:r>
              <a:rPr lang="zh-CN" altLang="en-US" sz="1200" dirty="0">
                <a:latin typeface="新宋体" pitchFamily="49" charset="-122"/>
                <a:ea typeface="新宋体" pitchFamily="49" charset="-122"/>
              </a:rPr>
              <a:t>初始化与生命周期结束所调用的方法，其余的</a:t>
            </a:r>
            <a:r>
              <a:rPr lang="en-US" sz="1200" dirty="0">
                <a:latin typeface="新宋体" pitchFamily="49" charset="-122"/>
                <a:ea typeface="新宋体" pitchFamily="49" charset="-122"/>
              </a:rPr>
              <a:t>4</a:t>
            </a:r>
            <a:r>
              <a:rPr lang="zh-CN" altLang="en-US" sz="1200" dirty="0">
                <a:latin typeface="新宋体" pitchFamily="49" charset="-122"/>
                <a:ea typeface="新宋体" pitchFamily="49" charset="-122"/>
              </a:rPr>
              <a:t>个方法为</a:t>
            </a:r>
            <a:r>
              <a:rPr lang="en-US" sz="1200" dirty="0" err="1">
                <a:latin typeface="新宋体" pitchFamily="49" charset="-122"/>
                <a:ea typeface="新宋体" pitchFamily="49" charset="-122"/>
              </a:rPr>
              <a:t>Servlet</a:t>
            </a:r>
            <a:r>
              <a:rPr lang="zh-CN" altLang="en-US" sz="1200" dirty="0">
                <a:latin typeface="新宋体" pitchFamily="49" charset="-122"/>
                <a:ea typeface="新宋体" pitchFamily="49" charset="-122"/>
              </a:rPr>
              <a:t>针对处理不同的</a:t>
            </a:r>
            <a:r>
              <a:rPr lang="en-US" sz="1200" dirty="0">
                <a:latin typeface="新宋体" pitchFamily="49" charset="-122"/>
                <a:ea typeface="新宋体" pitchFamily="49" charset="-122"/>
              </a:rPr>
              <a:t>HTTP</a:t>
            </a:r>
            <a:r>
              <a:rPr lang="zh-CN" altLang="en-US" sz="1200" dirty="0">
                <a:latin typeface="新宋体" pitchFamily="49" charset="-122"/>
                <a:ea typeface="新宋体" pitchFamily="49" charset="-122"/>
              </a:rPr>
              <a:t>请求类型所提供的方法，其作用如注释中所示。</a:t>
            </a:r>
            <a:endParaRPr lang="zh-CN" altLang="en-US" sz="1200" dirty="0">
              <a:latin typeface="新宋体" pitchFamily="49" charset="-122"/>
              <a:ea typeface="新宋体" pitchFamily="49" charset="-122"/>
            </a:endParaRPr>
          </a:p>
        </p:txBody>
      </p:sp>
    </p:spTree>
    <p:extLst>
      <p:ext uri="{BB962C8B-B14F-4D97-AF65-F5344CB8AC3E}">
        <p14:creationId xmlns:p14="http://schemas.microsoft.com/office/powerpoint/2010/main" val="1997726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HttpServletRequest</a:t>
            </a:r>
            <a:r>
              <a:rPr lang="zh-CN" altLang="en-US" dirty="0"/>
              <a:t>对象</a:t>
            </a:r>
          </a:p>
        </p:txBody>
      </p:sp>
      <p:sp>
        <p:nvSpPr>
          <p:cNvPr id="3" name="内容占位符 2"/>
          <p:cNvSpPr>
            <a:spLocks noGrp="1"/>
          </p:cNvSpPr>
          <p:nvPr>
            <p:ph idx="1"/>
          </p:nvPr>
        </p:nvSpPr>
        <p:spPr>
          <a:xfrm>
            <a:off x="628650" y="1556084"/>
            <a:ext cx="7059529" cy="2963779"/>
          </a:xfrm>
        </p:spPr>
        <p:txBody>
          <a:bodyPr>
            <a:normAutofit fontScale="62500" lnSpcReduction="20000"/>
          </a:bodyPr>
          <a:lstStyle/>
          <a:p>
            <a:pPr>
              <a:lnSpc>
                <a:spcPct val="110000"/>
              </a:lnSpc>
            </a:pPr>
            <a:r>
              <a:rPr lang="zh-CN" altLang="en-US" dirty="0" smtClean="0"/>
              <a:t>主要</a:t>
            </a:r>
            <a:r>
              <a:rPr lang="zh-CN" altLang="en-US" dirty="0"/>
              <a:t>作用是用来接收客户端发送过来的请求信息，例如</a:t>
            </a:r>
            <a:r>
              <a:rPr lang="en-US" altLang="zh-CN" dirty="0"/>
              <a:t>:</a:t>
            </a:r>
            <a:r>
              <a:rPr lang="zh-CN" altLang="en-US" dirty="0"/>
              <a:t>请求的参数，发送的头信息等都属于客户端发来的</a:t>
            </a:r>
            <a:r>
              <a:rPr lang="zh-CN" altLang="en-US" dirty="0" smtClean="0"/>
              <a:t>信息</a:t>
            </a:r>
            <a:endParaRPr lang="en-US" altLang="zh-CN" dirty="0" smtClean="0"/>
          </a:p>
          <a:p>
            <a:pPr>
              <a:lnSpc>
                <a:spcPct val="110000"/>
              </a:lnSpc>
            </a:pPr>
            <a:r>
              <a:rPr lang="en-US" altLang="zh-CN" dirty="0" smtClean="0"/>
              <a:t>service()</a:t>
            </a:r>
            <a:r>
              <a:rPr lang="zh-CN" altLang="en-US" dirty="0"/>
              <a:t>方法中形参接收的是</a:t>
            </a:r>
            <a:r>
              <a:rPr lang="en-US" altLang="zh-CN" dirty="0" err="1"/>
              <a:t>HttpServletRequest</a:t>
            </a:r>
            <a:r>
              <a:rPr lang="zh-CN" altLang="en-US" dirty="0"/>
              <a:t>接口的实例化对象，表示该对象主要应用在</a:t>
            </a:r>
            <a:r>
              <a:rPr lang="en-US" altLang="zh-CN" dirty="0"/>
              <a:t>HTTP</a:t>
            </a:r>
            <a:r>
              <a:rPr lang="zh-CN" altLang="en-US" dirty="0"/>
              <a:t>协议上，该对象是由</a:t>
            </a:r>
            <a:r>
              <a:rPr lang="en-US" altLang="zh-CN" dirty="0"/>
              <a:t>Tomcat</a:t>
            </a:r>
            <a:r>
              <a:rPr lang="zh-CN" altLang="en-US" dirty="0"/>
              <a:t>封装好传递过来</a:t>
            </a:r>
            <a:r>
              <a:rPr lang="zh-CN" altLang="en-US" dirty="0" smtClean="0"/>
              <a:t>。</a:t>
            </a:r>
            <a:endParaRPr lang="en-US" altLang="zh-CN" dirty="0" smtClean="0"/>
          </a:p>
          <a:p>
            <a:pPr>
              <a:lnSpc>
                <a:spcPct val="110000"/>
              </a:lnSpc>
            </a:pPr>
            <a:r>
              <a:rPr lang="zh-CN" altLang="en-US" dirty="0"/>
              <a:t>最</a:t>
            </a:r>
            <a:r>
              <a:rPr lang="zh-CN" altLang="en-US" dirty="0" smtClean="0"/>
              <a:t>常用的获取传入参数的方法：</a:t>
            </a:r>
            <a:r>
              <a:rPr lang="en-US" altLang="zh-CN" dirty="0" smtClean="0"/>
              <a:t> </a:t>
            </a:r>
          </a:p>
          <a:p>
            <a:pPr lvl="1">
              <a:lnSpc>
                <a:spcPct val="110000"/>
              </a:lnSpc>
            </a:pPr>
            <a:r>
              <a:rPr lang="en-US" altLang="zh-CN" dirty="0" err="1" smtClean="0"/>
              <a:t>getParameter</a:t>
            </a:r>
            <a:r>
              <a:rPr lang="en-US" altLang="zh-CN" dirty="0" smtClean="0"/>
              <a:t>();  </a:t>
            </a:r>
            <a:r>
              <a:rPr lang="zh-CN" altLang="en-US" dirty="0"/>
              <a:t> </a:t>
            </a:r>
            <a:endParaRPr lang="en-US" altLang="zh-CN" dirty="0" smtClean="0"/>
          </a:p>
          <a:p>
            <a:pPr lvl="1">
              <a:lnSpc>
                <a:spcPct val="110000"/>
              </a:lnSpc>
            </a:pPr>
            <a:r>
              <a:rPr lang="en-US" altLang="zh-CN" dirty="0" err="1" smtClean="0"/>
              <a:t>getParameterValues</a:t>
            </a:r>
            <a:r>
              <a:rPr lang="en-US" altLang="zh-CN" dirty="0" smtClean="0"/>
              <a:t>()</a:t>
            </a:r>
          </a:p>
          <a:p>
            <a:pPr>
              <a:lnSpc>
                <a:spcPct val="110000"/>
              </a:lnSpc>
            </a:pPr>
            <a:r>
              <a:rPr lang="zh-CN" altLang="en-US" dirty="0" smtClean="0"/>
              <a:t>其余：</a:t>
            </a:r>
            <a:endParaRPr lang="en-US" altLang="zh-CN" dirty="0" smtClean="0"/>
          </a:p>
          <a:p>
            <a:pPr>
              <a:lnSpc>
                <a:spcPct val="110000"/>
              </a:lnSpc>
            </a:pPr>
            <a:endParaRPr lang="zh-CN" altLang="en-US" dirty="0"/>
          </a:p>
        </p:txBody>
      </p:sp>
      <p:pic>
        <p:nvPicPr>
          <p:cNvPr id="4" name="图片 3"/>
          <p:cNvPicPr>
            <a:picLocks noChangeAspect="1"/>
          </p:cNvPicPr>
          <p:nvPr/>
        </p:nvPicPr>
        <p:blipFill>
          <a:blip r:embed="rId2"/>
          <a:stretch>
            <a:fillRect/>
          </a:stretch>
        </p:blipFill>
        <p:spPr>
          <a:xfrm>
            <a:off x="948096" y="4637543"/>
            <a:ext cx="6072955" cy="1510594"/>
          </a:xfrm>
          <a:prstGeom prst="rect">
            <a:avLst/>
          </a:prstGeom>
        </p:spPr>
      </p:pic>
    </p:spTree>
    <p:extLst>
      <p:ext uri="{BB962C8B-B14F-4D97-AF65-F5344CB8AC3E}">
        <p14:creationId xmlns:p14="http://schemas.microsoft.com/office/powerpoint/2010/main" val="136225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请求乱码问题</a:t>
            </a:r>
            <a:endParaRPr lang="zh-CN" altLang="en-US" dirty="0"/>
          </a:p>
        </p:txBody>
      </p:sp>
      <p:sp>
        <p:nvSpPr>
          <p:cNvPr id="3" name="内容占位符 2"/>
          <p:cNvSpPr>
            <a:spLocks noGrp="1"/>
          </p:cNvSpPr>
          <p:nvPr>
            <p:ph idx="1"/>
          </p:nvPr>
        </p:nvSpPr>
        <p:spPr>
          <a:xfrm>
            <a:off x="628650" y="1841667"/>
            <a:ext cx="7886700" cy="4351338"/>
          </a:xfrm>
        </p:spPr>
        <p:txBody>
          <a:bodyPr/>
          <a:lstStyle/>
          <a:p>
            <a:r>
              <a:rPr lang="en-US" altLang="zh-CN" dirty="0" smtClean="0"/>
              <a:t>Tomcat8 </a:t>
            </a:r>
            <a:r>
              <a:rPr lang="zh-CN" altLang="en-US" dirty="0" smtClean="0"/>
              <a:t>以上，只需要考虑 </a:t>
            </a:r>
            <a:r>
              <a:rPr lang="en-US" altLang="zh-CN" dirty="0" smtClean="0"/>
              <a:t>POST</a:t>
            </a:r>
            <a:r>
              <a:rPr lang="zh-CN" altLang="en-US" dirty="0" smtClean="0"/>
              <a:t>时乱码</a:t>
            </a:r>
            <a:endParaRPr lang="en-US" altLang="zh-CN" dirty="0" smtClean="0"/>
          </a:p>
          <a:p>
            <a:r>
              <a:rPr lang="zh-CN" altLang="en-US" dirty="0"/>
              <a:t>只需</a:t>
            </a:r>
            <a:r>
              <a:rPr lang="zh-CN" altLang="en-US" dirty="0" smtClean="0"/>
              <a:t>要设置</a:t>
            </a:r>
            <a:r>
              <a:rPr lang="en-US" altLang="zh-CN" dirty="0" smtClean="0"/>
              <a:t>request</a:t>
            </a:r>
            <a:r>
              <a:rPr lang="zh-CN" altLang="en-US" dirty="0" smtClean="0"/>
              <a:t>的编码方式，放在获取参数的最前面。</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337697" y="3280611"/>
            <a:ext cx="4710183" cy="312821"/>
          </a:xfrm>
          <a:prstGeom prst="rect">
            <a:avLst/>
          </a:prstGeom>
        </p:spPr>
      </p:pic>
    </p:spTree>
    <p:extLst>
      <p:ext uri="{BB962C8B-B14F-4D97-AF65-F5344CB8AC3E}">
        <p14:creationId xmlns:p14="http://schemas.microsoft.com/office/powerpoint/2010/main" val="259956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Model2</a:t>
            </a:r>
            <a:r>
              <a:rPr lang="zh-CN" altLang="en-US" dirty="0" smtClean="0"/>
              <a:t>优缺点</a:t>
            </a:r>
            <a:endParaRPr lang="zh-CN" altLang="en-US" dirty="0"/>
          </a:p>
        </p:txBody>
      </p:sp>
      <p:sp>
        <p:nvSpPr>
          <p:cNvPr id="3" name="内容占位符 2"/>
          <p:cNvSpPr>
            <a:spLocks noGrp="1"/>
          </p:cNvSpPr>
          <p:nvPr>
            <p:ph idx="1"/>
          </p:nvPr>
        </p:nvSpPr>
        <p:spPr/>
        <p:txBody>
          <a:bodyPr/>
          <a:lstStyle/>
          <a:p>
            <a:r>
              <a:rPr lang="en-US" altLang="zh-CN" b="1" dirty="0"/>
              <a:t>Navigation control is centralized</a:t>
            </a:r>
            <a:r>
              <a:rPr lang="en-US" altLang="zh-CN" dirty="0"/>
              <a:t> Now only controller contains the logic to determine the next page.</a:t>
            </a:r>
          </a:p>
          <a:p>
            <a:r>
              <a:rPr lang="en-US" altLang="zh-CN" b="1" dirty="0"/>
              <a:t>Easy to maintain</a:t>
            </a:r>
            <a:endParaRPr lang="en-US" altLang="zh-CN" dirty="0"/>
          </a:p>
          <a:p>
            <a:r>
              <a:rPr lang="en-US" altLang="zh-CN" b="1" dirty="0"/>
              <a:t>Easy to extend</a:t>
            </a:r>
            <a:endParaRPr lang="en-US" altLang="zh-CN" dirty="0"/>
          </a:p>
          <a:p>
            <a:r>
              <a:rPr lang="en-US" altLang="zh-CN" b="1" dirty="0"/>
              <a:t>Easy to test</a:t>
            </a:r>
            <a:endParaRPr lang="en-US" altLang="zh-CN" dirty="0"/>
          </a:p>
          <a:p>
            <a:r>
              <a:rPr lang="en-US" altLang="zh-CN" b="1" dirty="0"/>
              <a:t>Better separation of concerns</a:t>
            </a:r>
            <a:endParaRPr lang="en-US" altLang="zh-CN" dirty="0"/>
          </a:p>
          <a:p>
            <a:endParaRPr lang="zh-CN" altLang="en-US" dirty="0"/>
          </a:p>
        </p:txBody>
      </p:sp>
    </p:spTree>
    <p:extLst>
      <p:ext uri="{BB962C8B-B14F-4D97-AF65-F5344CB8AC3E}">
        <p14:creationId xmlns:p14="http://schemas.microsoft.com/office/powerpoint/2010/main" val="4166977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请求转发</a:t>
            </a:r>
            <a:endParaRPr lang="zh-CN" altLang="en-US" dirty="0"/>
          </a:p>
        </p:txBody>
      </p:sp>
      <p:sp>
        <p:nvSpPr>
          <p:cNvPr id="3" name="内容占位符 2"/>
          <p:cNvSpPr>
            <a:spLocks noGrp="1"/>
          </p:cNvSpPr>
          <p:nvPr>
            <p:ph idx="1"/>
          </p:nvPr>
        </p:nvSpPr>
        <p:spPr/>
        <p:txBody>
          <a:bodyPr/>
          <a:lstStyle/>
          <a:p>
            <a:r>
              <a:rPr lang="zh-CN" altLang="en-US" dirty="0"/>
              <a:t>请求转发，是一种服务器的行为，当客户端请求到达后，服务器进行</a:t>
            </a:r>
            <a:r>
              <a:rPr lang="zh-CN" altLang="en-US" dirty="0" smtClean="0"/>
              <a:t>转发</a:t>
            </a:r>
            <a:endParaRPr lang="en-US" altLang="zh-CN" dirty="0" smtClean="0"/>
          </a:p>
          <a:p>
            <a:pPr lvl="1"/>
            <a:r>
              <a:rPr lang="zh-CN" altLang="en-US" dirty="0" smtClean="0"/>
              <a:t>此时</a:t>
            </a:r>
            <a:r>
              <a:rPr lang="zh-CN" altLang="en-US" dirty="0"/>
              <a:t>会将请求对象进行</a:t>
            </a:r>
            <a:r>
              <a:rPr lang="zh-CN" altLang="en-US" dirty="0" smtClean="0"/>
              <a:t>保存</a:t>
            </a:r>
            <a:endParaRPr lang="en-US" altLang="zh-CN" dirty="0" smtClean="0"/>
          </a:p>
          <a:p>
            <a:pPr lvl="1"/>
            <a:r>
              <a:rPr lang="zh-CN" altLang="en-US" dirty="0" smtClean="0"/>
              <a:t>地址</a:t>
            </a:r>
            <a:r>
              <a:rPr lang="zh-CN" altLang="en-US" dirty="0"/>
              <a:t>栏中的</a:t>
            </a:r>
            <a:r>
              <a:rPr lang="en-US" altLang="zh-CN" dirty="0"/>
              <a:t>URL</a:t>
            </a:r>
            <a:r>
              <a:rPr lang="zh-CN" altLang="en-US" dirty="0"/>
              <a:t>地址不会改变</a:t>
            </a:r>
            <a:r>
              <a:rPr lang="zh-CN" altLang="en-US" dirty="0" smtClean="0"/>
              <a:t>，</a:t>
            </a:r>
            <a:endParaRPr lang="en-US" altLang="zh-CN" dirty="0" smtClean="0"/>
          </a:p>
          <a:p>
            <a:pPr lvl="1"/>
            <a:r>
              <a:rPr lang="zh-CN" altLang="en-US" dirty="0" smtClean="0"/>
              <a:t>得到</a:t>
            </a:r>
            <a:r>
              <a:rPr lang="zh-CN" altLang="en-US" dirty="0"/>
              <a:t>响应后，服务器端再将响应发送给客户端，从始至终只有一个请求发出</a:t>
            </a:r>
            <a:r>
              <a:rPr lang="zh-CN" altLang="en-US" dirty="0" smtClean="0"/>
              <a:t>。</a:t>
            </a:r>
            <a:endParaRPr lang="en-US" altLang="zh-CN" dirty="0" smtClean="0"/>
          </a:p>
          <a:p>
            <a:r>
              <a:rPr lang="zh-CN" altLang="en-US" dirty="0" smtClean="0"/>
              <a:t>可以跳转到</a:t>
            </a:r>
            <a:r>
              <a:rPr lang="en-US" altLang="zh-CN" dirty="0" smtClean="0"/>
              <a:t>servlet, </a:t>
            </a:r>
            <a:r>
              <a:rPr lang="en-US" altLang="zh-CN" dirty="0" err="1" smtClean="0"/>
              <a:t>jsp</a:t>
            </a:r>
            <a:r>
              <a:rPr lang="zh-CN" altLang="en-US" dirty="0" smtClean="0"/>
              <a:t>页面，</a:t>
            </a:r>
            <a:r>
              <a:rPr lang="en-US" altLang="zh-CN" dirty="0" smtClean="0"/>
              <a:t>html</a:t>
            </a:r>
            <a:r>
              <a:rPr lang="zh-CN" altLang="en-US" dirty="0" smtClean="0"/>
              <a:t>等等</a:t>
            </a:r>
            <a:endParaRPr lang="zh-CN" altLang="en-US" dirty="0"/>
          </a:p>
        </p:txBody>
      </p:sp>
      <p:pic>
        <p:nvPicPr>
          <p:cNvPr id="4" name="图片 3"/>
          <p:cNvPicPr>
            <a:picLocks noChangeAspect="1"/>
          </p:cNvPicPr>
          <p:nvPr/>
        </p:nvPicPr>
        <p:blipFill>
          <a:blip r:embed="rId2"/>
          <a:stretch>
            <a:fillRect/>
          </a:stretch>
        </p:blipFill>
        <p:spPr>
          <a:xfrm>
            <a:off x="537412" y="5032207"/>
            <a:ext cx="7744326" cy="525676"/>
          </a:xfrm>
          <a:prstGeom prst="rect">
            <a:avLst/>
          </a:prstGeom>
        </p:spPr>
      </p:pic>
    </p:spTree>
    <p:extLst>
      <p:ext uri="{BB962C8B-B14F-4D97-AF65-F5344CB8AC3E}">
        <p14:creationId xmlns:p14="http://schemas.microsoft.com/office/powerpoint/2010/main" val="33853110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Request</a:t>
            </a:r>
            <a:r>
              <a:rPr lang="zh-CN" altLang="en-US" dirty="0" smtClean="0"/>
              <a:t>作用域</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738541" y="1891456"/>
            <a:ext cx="6994119" cy="2307565"/>
          </a:xfrm>
          <a:prstGeom prst="rect">
            <a:avLst/>
          </a:prstGeom>
        </p:spPr>
      </p:pic>
    </p:spTree>
    <p:extLst>
      <p:ext uri="{BB962C8B-B14F-4D97-AF65-F5344CB8AC3E}">
        <p14:creationId xmlns:p14="http://schemas.microsoft.com/office/powerpoint/2010/main" val="2072804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HttpServletResponse</a:t>
            </a:r>
            <a:r>
              <a:rPr lang="zh-CN" altLang="en-US" dirty="0" smtClean="0"/>
              <a:t>对象</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Web</a:t>
            </a:r>
            <a:r>
              <a:rPr lang="zh-CN" altLang="en-US" dirty="0"/>
              <a:t>服务器收到客户端的</a:t>
            </a:r>
            <a:r>
              <a:rPr lang="en-US" altLang="zh-CN" dirty="0"/>
              <a:t>http</a:t>
            </a:r>
            <a:r>
              <a:rPr lang="zh-CN" altLang="en-US" dirty="0"/>
              <a:t>请求，会针对每一次请求，分别创建一个用于代表请求的</a:t>
            </a:r>
            <a:r>
              <a:rPr lang="en-US" altLang="zh-CN" dirty="0"/>
              <a:t>request</a:t>
            </a:r>
            <a:r>
              <a:rPr lang="zh-CN" altLang="en-US" dirty="0"/>
              <a:t>对象和代表响应的</a:t>
            </a:r>
            <a:r>
              <a:rPr lang="en-US" altLang="zh-CN" dirty="0"/>
              <a:t>response</a:t>
            </a:r>
            <a:r>
              <a:rPr lang="zh-CN" altLang="en-US" dirty="0"/>
              <a:t>对象</a:t>
            </a:r>
            <a:r>
              <a:rPr lang="zh-CN" altLang="en-US" dirty="0" smtClean="0"/>
              <a:t>。</a:t>
            </a:r>
            <a:endParaRPr lang="en-US" altLang="zh-CN" dirty="0" smtClean="0"/>
          </a:p>
          <a:p>
            <a:r>
              <a:rPr lang="en-US" altLang="zh-CN" dirty="0" smtClean="0"/>
              <a:t>request</a:t>
            </a:r>
            <a:r>
              <a:rPr lang="zh-CN" altLang="en-US" dirty="0"/>
              <a:t>和</a:t>
            </a:r>
            <a:r>
              <a:rPr lang="en-US" altLang="zh-CN" dirty="0"/>
              <a:t>response</a:t>
            </a:r>
            <a:r>
              <a:rPr lang="zh-CN" altLang="en-US" dirty="0"/>
              <a:t>对象代表请求和响应</a:t>
            </a:r>
            <a:r>
              <a:rPr lang="en-US" altLang="zh-CN" dirty="0" smtClean="0"/>
              <a:t>:</a:t>
            </a:r>
          </a:p>
          <a:p>
            <a:pPr lvl="1"/>
            <a:r>
              <a:rPr lang="zh-CN" altLang="en-US" dirty="0" smtClean="0"/>
              <a:t>获取</a:t>
            </a:r>
            <a:r>
              <a:rPr lang="zh-CN" altLang="en-US" dirty="0"/>
              <a:t>客户端数据，需要通过</a:t>
            </a:r>
            <a:r>
              <a:rPr lang="en-US" altLang="zh-CN" dirty="0"/>
              <a:t>request</a:t>
            </a:r>
            <a:r>
              <a:rPr lang="zh-CN" altLang="en-US" dirty="0"/>
              <a:t>对象</a:t>
            </a:r>
            <a:r>
              <a:rPr lang="en-US" altLang="zh-CN" dirty="0" smtClean="0"/>
              <a:t>;</a:t>
            </a:r>
          </a:p>
          <a:p>
            <a:pPr lvl="1"/>
            <a:r>
              <a:rPr lang="zh-CN" altLang="en-US" dirty="0" smtClean="0"/>
              <a:t>向</a:t>
            </a:r>
            <a:r>
              <a:rPr lang="zh-CN" altLang="en-US" dirty="0"/>
              <a:t>客户端输出数据，需要通过</a:t>
            </a:r>
            <a:r>
              <a:rPr lang="en-US" altLang="zh-CN" dirty="0"/>
              <a:t>response</a:t>
            </a:r>
            <a:r>
              <a:rPr lang="zh-CN" altLang="en-US" dirty="0"/>
              <a:t>对象</a:t>
            </a:r>
            <a:r>
              <a:rPr lang="zh-CN" altLang="en-US" dirty="0" smtClean="0"/>
              <a:t>。</a:t>
            </a:r>
            <a:endParaRPr lang="en-US" altLang="zh-CN" dirty="0" smtClean="0"/>
          </a:p>
          <a:p>
            <a:r>
              <a:rPr lang="en-US" altLang="zh-CN" dirty="0" err="1" smtClean="0"/>
              <a:t>HttpServletResponse</a:t>
            </a:r>
            <a:r>
              <a:rPr lang="zh-CN" altLang="en-US" dirty="0"/>
              <a:t>的主要功能用于服务器对客户端的请求进行</a:t>
            </a:r>
            <a:r>
              <a:rPr lang="zh-CN" altLang="en-US" dirty="0" smtClean="0"/>
              <a:t>响应，将</a:t>
            </a:r>
            <a:r>
              <a:rPr lang="en-US" altLang="zh-CN" dirty="0"/>
              <a:t>Web</a:t>
            </a:r>
            <a:r>
              <a:rPr lang="zh-CN" altLang="en-US" dirty="0"/>
              <a:t>服务器处理后的结果返回给客户端</a:t>
            </a:r>
            <a:r>
              <a:rPr lang="zh-CN" altLang="en-US" dirty="0" smtClean="0"/>
              <a:t>。</a:t>
            </a:r>
            <a:endParaRPr lang="en-US" altLang="zh-CN" dirty="0" smtClean="0"/>
          </a:p>
          <a:p>
            <a:pPr lvl="1"/>
            <a:r>
              <a:rPr lang="en-US" altLang="zh-CN" dirty="0" smtClean="0"/>
              <a:t>service</a:t>
            </a:r>
            <a:r>
              <a:rPr lang="en-US" altLang="zh-CN" dirty="0"/>
              <a:t>()</a:t>
            </a:r>
            <a:r>
              <a:rPr lang="zh-CN" altLang="en-US" dirty="0"/>
              <a:t>方法中形参接收的是</a:t>
            </a:r>
            <a:r>
              <a:rPr lang="en-US" altLang="zh-CN" dirty="0" err="1"/>
              <a:t>HttpServletResponse</a:t>
            </a:r>
            <a:r>
              <a:rPr lang="zh-CN" altLang="en-US" dirty="0"/>
              <a:t>接口的实例化对象，这个对象中封装了向客户端发送数据、发送响应头，发送响应状态码的方法。</a:t>
            </a:r>
          </a:p>
        </p:txBody>
      </p:sp>
    </p:spTree>
    <p:extLst>
      <p:ext uri="{BB962C8B-B14F-4D97-AF65-F5344CB8AC3E}">
        <p14:creationId xmlns:p14="http://schemas.microsoft.com/office/powerpoint/2010/main" val="3110165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响应数据</a:t>
            </a:r>
            <a:endParaRPr lang="zh-CN" altLang="en-US" dirty="0"/>
          </a:p>
        </p:txBody>
      </p:sp>
      <p:pic>
        <p:nvPicPr>
          <p:cNvPr id="5" name="图片 4"/>
          <p:cNvPicPr>
            <a:picLocks noChangeAspect="1"/>
          </p:cNvPicPr>
          <p:nvPr/>
        </p:nvPicPr>
        <p:blipFill>
          <a:blip r:embed="rId2"/>
          <a:stretch>
            <a:fillRect/>
          </a:stretch>
        </p:blipFill>
        <p:spPr>
          <a:xfrm>
            <a:off x="1019528" y="1907368"/>
            <a:ext cx="6678703" cy="3923938"/>
          </a:xfrm>
          <a:prstGeom prst="rect">
            <a:avLst/>
          </a:prstGeom>
        </p:spPr>
      </p:pic>
    </p:spTree>
    <p:extLst>
      <p:ext uri="{BB962C8B-B14F-4D97-AF65-F5344CB8AC3E}">
        <p14:creationId xmlns:p14="http://schemas.microsoft.com/office/powerpoint/2010/main" val="3889286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响应乱码问题</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00000"/>
              </a:lnSpc>
            </a:pPr>
            <a:r>
              <a:rPr lang="zh-CN" altLang="en-US" dirty="0"/>
              <a:t>在响应中，如果我们响应的内容中含有中文，则有可能出现乱码</a:t>
            </a:r>
            <a:r>
              <a:rPr lang="zh-CN" altLang="en-US" dirty="0" smtClean="0"/>
              <a:t>。</a:t>
            </a:r>
            <a:endParaRPr lang="en-US" altLang="zh-CN" dirty="0" smtClean="0"/>
          </a:p>
          <a:p>
            <a:pPr>
              <a:lnSpc>
                <a:spcPct val="100000"/>
              </a:lnSpc>
            </a:pPr>
            <a:r>
              <a:rPr lang="zh-CN" altLang="en-US" dirty="0" smtClean="0"/>
              <a:t>这</a:t>
            </a:r>
            <a:r>
              <a:rPr lang="zh-CN" altLang="en-US" dirty="0"/>
              <a:t>是因为服务器响应的数据也会经过网络传输，服务器端有一种编码方式，在客户端也存在一种编码方式，当两端使用的编码方式不同时则出现乱码</a:t>
            </a:r>
            <a:r>
              <a:rPr lang="zh-CN" altLang="en-US" dirty="0" smtClean="0"/>
              <a:t>。</a:t>
            </a:r>
            <a:endParaRPr lang="en-US" altLang="zh-CN" dirty="0" smtClean="0"/>
          </a:p>
          <a:p>
            <a:pPr>
              <a:lnSpc>
                <a:spcPct val="100000"/>
              </a:lnSpc>
            </a:pPr>
            <a:r>
              <a:rPr lang="zh-CN" altLang="en-US" dirty="0" smtClean="0"/>
              <a:t>对于</a:t>
            </a:r>
            <a:r>
              <a:rPr lang="en-US" altLang="zh-CN" dirty="0" err="1"/>
              <a:t>getWriter</a:t>
            </a:r>
            <a:r>
              <a:rPr lang="en-US" altLang="zh-CN" dirty="0"/>
              <a:t>()</a:t>
            </a:r>
            <a:r>
              <a:rPr lang="zh-CN" altLang="en-US" dirty="0"/>
              <a:t>获取到的字符流，响应中文必定出乱码，由于服务器端在进行编码时默认会使用</a:t>
            </a:r>
            <a:r>
              <a:rPr lang="en-US" altLang="zh-CN" dirty="0"/>
              <a:t>ISO-8859-1</a:t>
            </a:r>
            <a:r>
              <a:rPr lang="zh-CN" altLang="en-US" dirty="0"/>
              <a:t>格式的编码，该编码方式并不支持中文。要解决该种乱码只能在服务器端告知服务器使用一种能够支持中文的编码格式，比如我们通常用的</a:t>
            </a:r>
            <a:r>
              <a:rPr lang="en-US" altLang="zh-CN" dirty="0"/>
              <a:t>"UTF-8"</a:t>
            </a:r>
            <a:r>
              <a:rPr lang="zh-CN" altLang="en-US" dirty="0" smtClean="0"/>
              <a:t>。</a:t>
            </a:r>
            <a:endParaRPr lang="en-US" altLang="zh-CN" dirty="0" smtClean="0"/>
          </a:p>
          <a:p>
            <a:pPr>
              <a:lnSpc>
                <a:spcPct val="100000"/>
              </a:lnSpc>
            </a:pPr>
            <a:r>
              <a:rPr lang="en-US" altLang="zh-CN" dirty="0" err="1"/>
              <a:t>response.setContentType</a:t>
            </a:r>
            <a:r>
              <a:rPr lang="en-US" altLang="zh-CN" dirty="0"/>
              <a:t>("text/</a:t>
            </a:r>
            <a:r>
              <a:rPr lang="en-US" altLang="zh-CN" dirty="0" err="1"/>
              <a:t>html;charset</a:t>
            </a:r>
            <a:r>
              <a:rPr lang="en-US" altLang="zh-CN" dirty="0"/>
              <a:t>=UTF-8");</a:t>
            </a:r>
            <a:endParaRPr lang="en-US" altLang="zh-CN" dirty="0" smtClean="0"/>
          </a:p>
          <a:p>
            <a:pPr>
              <a:lnSpc>
                <a:spcPct val="100000"/>
              </a:lnSpc>
            </a:pPr>
            <a:endParaRPr lang="zh-CN" altLang="en-US" dirty="0"/>
          </a:p>
        </p:txBody>
      </p:sp>
    </p:spTree>
    <p:extLst>
      <p:ext uri="{BB962C8B-B14F-4D97-AF65-F5344CB8AC3E}">
        <p14:creationId xmlns:p14="http://schemas.microsoft.com/office/powerpoint/2010/main" val="19835139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重定向</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57077" y="1825625"/>
            <a:ext cx="7532416" cy="3535027"/>
          </a:xfrm>
          <a:prstGeom prst="rect">
            <a:avLst/>
          </a:prstGeom>
        </p:spPr>
      </p:pic>
    </p:spTree>
    <p:extLst>
      <p:ext uri="{BB962C8B-B14F-4D97-AF65-F5344CB8AC3E}">
        <p14:creationId xmlns:p14="http://schemas.microsoft.com/office/powerpoint/2010/main" val="3251030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请求转发与重定向的区别</a:t>
            </a:r>
          </a:p>
        </p:txBody>
      </p:sp>
      <p:pic>
        <p:nvPicPr>
          <p:cNvPr id="4" name="图片 3"/>
          <p:cNvPicPr>
            <a:picLocks noChangeAspect="1"/>
          </p:cNvPicPr>
          <p:nvPr/>
        </p:nvPicPr>
        <p:blipFill>
          <a:blip r:embed="rId2"/>
          <a:stretch>
            <a:fillRect/>
          </a:stretch>
        </p:blipFill>
        <p:spPr>
          <a:xfrm>
            <a:off x="701572" y="2047119"/>
            <a:ext cx="7733612" cy="1602460"/>
          </a:xfrm>
          <a:prstGeom prst="rect">
            <a:avLst/>
          </a:prstGeom>
        </p:spPr>
      </p:pic>
    </p:spTree>
    <p:extLst>
      <p:ext uri="{BB962C8B-B14F-4D97-AF65-F5344CB8AC3E}">
        <p14:creationId xmlns:p14="http://schemas.microsoft.com/office/powerpoint/2010/main" val="199439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对象</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en-US" altLang="zh-CN" dirty="0"/>
              <a:t>Cookie</a:t>
            </a:r>
            <a:r>
              <a:rPr lang="zh-CN" altLang="en-US" dirty="0"/>
              <a:t>是浏览器提供的一种技术，通过服务器的程序能将一些只须保存在客户端，或者在客户端进行处理的数据，放在本地的计算机上，不需要通过网络传输，因而提高网页处理的效率，并且能够减少服务器的负载</a:t>
            </a:r>
            <a:r>
              <a:rPr lang="zh-CN" altLang="en-US" dirty="0" smtClean="0"/>
              <a:t>，</a:t>
            </a:r>
            <a:endParaRPr lang="en-US" altLang="zh-CN" dirty="0" smtClean="0"/>
          </a:p>
          <a:p>
            <a:pPr>
              <a:lnSpc>
                <a:spcPct val="110000"/>
              </a:lnSpc>
            </a:pPr>
            <a:r>
              <a:rPr lang="zh-CN" altLang="en-US" dirty="0" smtClean="0"/>
              <a:t>由于</a:t>
            </a:r>
            <a:r>
              <a:rPr lang="en-US" altLang="zh-CN" dirty="0"/>
              <a:t>Cookie</a:t>
            </a:r>
            <a:r>
              <a:rPr lang="zh-CN" altLang="en-US" dirty="0"/>
              <a:t>是服务器端保存在客户端的信息，所以其安全性也是很差的。例如常见的记住密码则可以通过</a:t>
            </a:r>
            <a:r>
              <a:rPr lang="en-US" altLang="zh-CN" dirty="0"/>
              <a:t>Cookie</a:t>
            </a:r>
            <a:r>
              <a:rPr lang="zh-CN" altLang="en-US" dirty="0"/>
              <a:t>来实现</a:t>
            </a:r>
            <a:r>
              <a:rPr lang="zh-CN" altLang="en-US" dirty="0" smtClean="0"/>
              <a:t>。</a:t>
            </a:r>
            <a:endParaRPr lang="en-US" altLang="zh-CN" dirty="0" smtClean="0"/>
          </a:p>
          <a:p>
            <a:pPr>
              <a:lnSpc>
                <a:spcPct val="110000"/>
              </a:lnSpc>
            </a:pPr>
            <a:r>
              <a:rPr lang="zh-CN" altLang="en-US" dirty="0" smtClean="0"/>
              <a:t>有</a:t>
            </a:r>
            <a:r>
              <a:rPr lang="zh-CN" altLang="en-US" dirty="0"/>
              <a:t>一个专门操作</a:t>
            </a:r>
            <a:r>
              <a:rPr lang="en-US" altLang="zh-CN" dirty="0"/>
              <a:t>Cookie</a:t>
            </a:r>
            <a:r>
              <a:rPr lang="zh-CN" altLang="en-US" dirty="0"/>
              <a:t>的类</a:t>
            </a:r>
            <a:r>
              <a:rPr lang="en-US" altLang="zh-CN" dirty="0" err="1"/>
              <a:t>javax.servlet.http.Cookie</a:t>
            </a:r>
            <a:r>
              <a:rPr lang="zh-CN" altLang="en-US" dirty="0"/>
              <a:t>。随着服务器端的响应发送给客户端，保存在浏览器。当下次再访问服务器时把</a:t>
            </a:r>
            <a:r>
              <a:rPr lang="en-US" altLang="zh-CN" dirty="0"/>
              <a:t>Cookie</a:t>
            </a:r>
            <a:r>
              <a:rPr lang="zh-CN" altLang="en-US" dirty="0"/>
              <a:t>再带回服务器。</a:t>
            </a:r>
            <a:r>
              <a:rPr lang="en-US" altLang="zh-CN" dirty="0"/>
              <a:t>Cookie</a:t>
            </a:r>
            <a:r>
              <a:rPr lang="zh-CN" altLang="en-US" dirty="0"/>
              <a:t>的格式</a:t>
            </a:r>
            <a:r>
              <a:rPr lang="en-US" altLang="zh-CN" dirty="0"/>
              <a:t>:</a:t>
            </a:r>
            <a:r>
              <a:rPr lang="zh-CN" altLang="en-US" dirty="0"/>
              <a:t>键值对用“</a:t>
            </a:r>
            <a:r>
              <a:rPr lang="en-US" altLang="zh-CN" dirty="0"/>
              <a:t>="</a:t>
            </a:r>
            <a:r>
              <a:rPr lang="zh-CN" altLang="en-US" dirty="0"/>
              <a:t>链接，多个键值对间通过</a:t>
            </a:r>
            <a:r>
              <a:rPr lang="en-US" altLang="zh-CN" dirty="0"/>
              <a:t>";“</a:t>
            </a:r>
            <a:r>
              <a:rPr lang="zh-CN" altLang="en-US" dirty="0"/>
              <a:t>隔开。</a:t>
            </a:r>
          </a:p>
        </p:txBody>
      </p:sp>
    </p:spTree>
    <p:extLst>
      <p:ext uri="{BB962C8B-B14F-4D97-AF65-F5344CB8AC3E}">
        <p14:creationId xmlns:p14="http://schemas.microsoft.com/office/powerpoint/2010/main" val="12875024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的创建</a:t>
            </a:r>
            <a:endParaRPr lang="zh-CN" altLang="en-US" dirty="0"/>
          </a:p>
        </p:txBody>
      </p:sp>
      <p:pic>
        <p:nvPicPr>
          <p:cNvPr id="5" name="图片 4"/>
          <p:cNvPicPr>
            <a:picLocks noChangeAspect="1"/>
          </p:cNvPicPr>
          <p:nvPr/>
        </p:nvPicPr>
        <p:blipFill>
          <a:blip r:embed="rId2"/>
          <a:stretch>
            <a:fillRect/>
          </a:stretch>
        </p:blipFill>
        <p:spPr>
          <a:xfrm>
            <a:off x="866502" y="1881178"/>
            <a:ext cx="7212147" cy="3176096"/>
          </a:xfrm>
          <a:prstGeom prst="rect">
            <a:avLst/>
          </a:prstGeom>
        </p:spPr>
      </p:pic>
      <p:pic>
        <p:nvPicPr>
          <p:cNvPr id="6" name="图片 5"/>
          <p:cNvPicPr>
            <a:picLocks noChangeAspect="1"/>
          </p:cNvPicPr>
          <p:nvPr/>
        </p:nvPicPr>
        <p:blipFill>
          <a:blip r:embed="rId3"/>
          <a:stretch>
            <a:fillRect/>
          </a:stretch>
        </p:blipFill>
        <p:spPr>
          <a:xfrm>
            <a:off x="4010262" y="4388186"/>
            <a:ext cx="3816837" cy="1719154"/>
          </a:xfrm>
          <a:prstGeom prst="rect">
            <a:avLst/>
          </a:prstGeom>
        </p:spPr>
      </p:pic>
    </p:spTree>
    <p:extLst>
      <p:ext uri="{BB962C8B-B14F-4D97-AF65-F5344CB8AC3E}">
        <p14:creationId xmlns:p14="http://schemas.microsoft.com/office/powerpoint/2010/main" val="374885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设置到期时间</a:t>
            </a:r>
            <a:endParaRPr lang="zh-CN" altLang="en-US" dirty="0"/>
          </a:p>
        </p:txBody>
      </p:sp>
      <p:sp>
        <p:nvSpPr>
          <p:cNvPr id="3" name="内容占位符 2"/>
          <p:cNvSpPr>
            <a:spLocks noGrp="1"/>
          </p:cNvSpPr>
          <p:nvPr>
            <p:ph idx="1"/>
          </p:nvPr>
        </p:nvSpPr>
        <p:spPr>
          <a:xfrm>
            <a:off x="628650" y="1825625"/>
            <a:ext cx="7886700" cy="4707522"/>
          </a:xfrm>
        </p:spPr>
        <p:txBody>
          <a:bodyPr>
            <a:normAutofit fontScale="70000" lnSpcReduction="20000"/>
          </a:bodyPr>
          <a:lstStyle/>
          <a:p>
            <a:pPr>
              <a:lnSpc>
                <a:spcPct val="120000"/>
              </a:lnSpc>
            </a:pPr>
            <a:r>
              <a:rPr lang="zh-CN" altLang="en-US" dirty="0" smtClean="0"/>
              <a:t>到期</a:t>
            </a:r>
            <a:r>
              <a:rPr lang="zh-CN" altLang="en-US" dirty="0"/>
              <a:t>时间用来指定该</a:t>
            </a:r>
            <a:r>
              <a:rPr lang="en-US" altLang="zh-CN" dirty="0"/>
              <a:t>cookie</a:t>
            </a:r>
            <a:r>
              <a:rPr lang="zh-CN" altLang="en-US" dirty="0"/>
              <a:t>何时失效</a:t>
            </a:r>
            <a:r>
              <a:rPr lang="zh-CN" altLang="en-US" dirty="0" smtClean="0"/>
              <a:t>。默认</a:t>
            </a:r>
            <a:r>
              <a:rPr lang="zh-CN" altLang="en-US" dirty="0"/>
              <a:t>为当前浏览器关闭即失效</a:t>
            </a:r>
            <a:r>
              <a:rPr lang="zh-CN" altLang="en-US" dirty="0" smtClean="0"/>
              <a:t>。</a:t>
            </a:r>
            <a:endParaRPr lang="en-US" altLang="zh-CN" dirty="0" smtClean="0"/>
          </a:p>
          <a:p>
            <a:pPr>
              <a:lnSpc>
                <a:spcPct val="120000"/>
              </a:lnSpc>
            </a:pPr>
            <a:r>
              <a:rPr lang="zh-CN" altLang="en-US" dirty="0" smtClean="0"/>
              <a:t>我们</a:t>
            </a:r>
            <a:r>
              <a:rPr lang="zh-CN" altLang="en-US" dirty="0"/>
              <a:t>可以手动设定</a:t>
            </a:r>
            <a:r>
              <a:rPr lang="en-US" altLang="zh-CN" dirty="0"/>
              <a:t>cookie</a:t>
            </a:r>
            <a:r>
              <a:rPr lang="zh-CN" altLang="en-US" dirty="0"/>
              <a:t>的有效时间（通过到期时间计算，通过</a:t>
            </a:r>
            <a:r>
              <a:rPr lang="en-US" altLang="zh-CN" dirty="0" err="1"/>
              <a:t>setMaxAge</a:t>
            </a:r>
            <a:r>
              <a:rPr lang="en-US" altLang="zh-CN" dirty="0"/>
              <a:t>(</a:t>
            </a:r>
            <a:r>
              <a:rPr lang="en-US" altLang="zh-CN" dirty="0" err="1"/>
              <a:t>int</a:t>
            </a:r>
            <a:r>
              <a:rPr lang="en-US" altLang="zh-CN" dirty="0"/>
              <a:t> time</a:t>
            </a:r>
            <a:r>
              <a:rPr lang="en-US" altLang="zh-CN" dirty="0" smtClean="0"/>
              <a:t>)</a:t>
            </a:r>
            <a:r>
              <a:rPr lang="zh-CN" altLang="en-US" dirty="0" smtClean="0"/>
              <a:t>方法</a:t>
            </a:r>
            <a:r>
              <a:rPr lang="zh-CN" altLang="en-US" dirty="0"/>
              <a:t>设定</a:t>
            </a:r>
            <a:r>
              <a:rPr lang="en-US" altLang="zh-CN" dirty="0"/>
              <a:t>cookie</a:t>
            </a:r>
            <a:r>
              <a:rPr lang="zh-CN" altLang="en-US" dirty="0"/>
              <a:t>的最大有效时间，以秒为单位</a:t>
            </a:r>
            <a:r>
              <a:rPr lang="zh-CN" altLang="en-US" dirty="0" smtClean="0"/>
              <a:t>。</a:t>
            </a:r>
            <a:endParaRPr lang="en-US" altLang="zh-CN" dirty="0" smtClean="0"/>
          </a:p>
          <a:p>
            <a:pPr>
              <a:lnSpc>
                <a:spcPct val="120000"/>
              </a:lnSpc>
            </a:pPr>
            <a:r>
              <a:rPr lang="zh-CN" altLang="en-US" dirty="0" smtClean="0"/>
              <a:t>到期</a:t>
            </a:r>
            <a:r>
              <a:rPr lang="zh-CN" altLang="en-US" dirty="0"/>
              <a:t>时间的</a:t>
            </a:r>
            <a:r>
              <a:rPr lang="zh-CN" altLang="en-US" dirty="0" smtClean="0"/>
              <a:t>取值</a:t>
            </a:r>
            <a:endParaRPr lang="en-US" altLang="zh-CN" dirty="0" smtClean="0"/>
          </a:p>
          <a:p>
            <a:pPr lvl="1">
              <a:lnSpc>
                <a:spcPct val="120000"/>
              </a:lnSpc>
            </a:pPr>
            <a:r>
              <a:rPr lang="zh-CN" altLang="en-US" dirty="0" smtClean="0"/>
              <a:t>负整数</a:t>
            </a:r>
            <a:r>
              <a:rPr lang="zh-CN" altLang="en-US" dirty="0"/>
              <a:t>若为负数，表示不存储该</a:t>
            </a:r>
            <a:r>
              <a:rPr lang="en-US" altLang="zh-CN" dirty="0"/>
              <a:t>cookie</a:t>
            </a:r>
            <a:r>
              <a:rPr lang="zh-CN" altLang="en-US" dirty="0"/>
              <a:t>。</a:t>
            </a:r>
            <a:r>
              <a:rPr lang="en-US" altLang="zh-CN" dirty="0"/>
              <a:t>cookie</a:t>
            </a:r>
            <a:r>
              <a:rPr lang="zh-CN" altLang="en-US" dirty="0"/>
              <a:t>的 </a:t>
            </a:r>
            <a:r>
              <a:rPr lang="en-US" altLang="zh-CN" dirty="0" err="1"/>
              <a:t>maxAge</a:t>
            </a:r>
            <a:r>
              <a:rPr lang="zh-CN" altLang="en-US" dirty="0"/>
              <a:t>属性的默认值就是</a:t>
            </a:r>
            <a:r>
              <a:rPr lang="en-US" altLang="zh-CN" dirty="0"/>
              <a:t>-1</a:t>
            </a:r>
            <a:r>
              <a:rPr lang="zh-CN" altLang="en-US" dirty="0"/>
              <a:t>，表示只在浏览器内存中存活，一旦关闭浏览器窗口，那么</a:t>
            </a:r>
            <a:r>
              <a:rPr lang="en-US" altLang="zh-CN" dirty="0"/>
              <a:t>cookie</a:t>
            </a:r>
            <a:r>
              <a:rPr lang="zh-CN" altLang="en-US" dirty="0"/>
              <a:t>就会消失</a:t>
            </a:r>
            <a:r>
              <a:rPr lang="zh-CN" altLang="en-US" dirty="0" smtClean="0"/>
              <a:t>。</a:t>
            </a:r>
            <a:endParaRPr lang="en-US" altLang="zh-CN" dirty="0" smtClean="0"/>
          </a:p>
          <a:p>
            <a:pPr lvl="1">
              <a:lnSpc>
                <a:spcPct val="120000"/>
              </a:lnSpc>
            </a:pPr>
            <a:r>
              <a:rPr lang="zh-CN" altLang="en-US" dirty="0" smtClean="0"/>
              <a:t>正整数</a:t>
            </a:r>
            <a:r>
              <a:rPr lang="zh-CN" altLang="en-US" dirty="0"/>
              <a:t>若大于</a:t>
            </a:r>
            <a:r>
              <a:rPr lang="en-US" altLang="zh-CN" dirty="0"/>
              <a:t>0</a:t>
            </a:r>
            <a:r>
              <a:rPr lang="zh-CN" altLang="en-US" dirty="0"/>
              <a:t>的整数，表示存储的秒数。表示</a:t>
            </a:r>
            <a:r>
              <a:rPr lang="en-US" altLang="zh-CN" dirty="0"/>
              <a:t>cookie</a:t>
            </a:r>
            <a:r>
              <a:rPr lang="zh-CN" altLang="en-US" dirty="0"/>
              <a:t>对象可存活指定的秒数。当生命大于</a:t>
            </a:r>
            <a:r>
              <a:rPr lang="en-US" altLang="zh-CN" dirty="0"/>
              <a:t>0</a:t>
            </a:r>
            <a:r>
              <a:rPr lang="zh-CN" altLang="en-US" dirty="0"/>
              <a:t>时，浏览器会把</a:t>
            </a:r>
            <a:r>
              <a:rPr lang="en-US" altLang="zh-CN" dirty="0"/>
              <a:t>Cookie </a:t>
            </a:r>
            <a:r>
              <a:rPr lang="zh-CN" altLang="en-US" dirty="0"/>
              <a:t>保存到硬盘上就算关闭浏览器，就算重启客户端电脑</a:t>
            </a:r>
            <a:r>
              <a:rPr lang="en-US" altLang="zh-CN" dirty="0"/>
              <a:t>,cookie</a:t>
            </a:r>
            <a:r>
              <a:rPr lang="zh-CN" altLang="en-US" dirty="0"/>
              <a:t>也会存活相应的时间</a:t>
            </a:r>
            <a:r>
              <a:rPr lang="zh-CN" altLang="en-US" dirty="0" smtClean="0"/>
              <a:t>。</a:t>
            </a:r>
            <a:endParaRPr lang="en-US" altLang="zh-CN" dirty="0" smtClean="0"/>
          </a:p>
          <a:p>
            <a:pPr lvl="1">
              <a:lnSpc>
                <a:spcPct val="120000"/>
              </a:lnSpc>
            </a:pPr>
            <a:r>
              <a:rPr lang="zh-CN" altLang="en-US" dirty="0" smtClean="0"/>
              <a:t>零</a:t>
            </a:r>
            <a:r>
              <a:rPr lang="zh-CN" altLang="en-US" dirty="0"/>
              <a:t>若为</a:t>
            </a:r>
            <a:r>
              <a:rPr lang="en-US" altLang="zh-CN" dirty="0"/>
              <a:t>0</a:t>
            </a:r>
            <a:r>
              <a:rPr lang="zh-CN" altLang="en-US" dirty="0"/>
              <a:t>，表示删除该</a:t>
            </a:r>
            <a:r>
              <a:rPr lang="en-US" altLang="zh-CN" dirty="0"/>
              <a:t>cookie</a:t>
            </a:r>
            <a:r>
              <a:rPr lang="zh-CN" altLang="en-US" dirty="0"/>
              <a:t>。</a:t>
            </a:r>
            <a:r>
              <a:rPr lang="en-US" altLang="zh-CN" dirty="0"/>
              <a:t>cookie</a:t>
            </a:r>
            <a:r>
              <a:rPr lang="zh-CN" altLang="en-US" dirty="0"/>
              <a:t>生命等于</a:t>
            </a:r>
            <a:r>
              <a:rPr lang="en-US" altLang="zh-CN" dirty="0"/>
              <a:t>0</a:t>
            </a:r>
            <a:r>
              <a:rPr lang="zh-CN" altLang="en-US" dirty="0"/>
              <a:t>是一个特殊的值，它表示 </a:t>
            </a:r>
            <a:r>
              <a:rPr lang="en-US" altLang="zh-CN" dirty="0"/>
              <a:t>cookie</a:t>
            </a:r>
            <a:r>
              <a:rPr lang="zh-CN" altLang="en-US" dirty="0"/>
              <a:t>被作废</a:t>
            </a:r>
            <a:r>
              <a:rPr lang="en-US" altLang="zh-CN" dirty="0"/>
              <a:t>!</a:t>
            </a:r>
            <a:r>
              <a:rPr lang="zh-CN" altLang="en-US" dirty="0"/>
              <a:t>也就是说，如果原来浏览器已经保存了这个</a:t>
            </a:r>
            <a:r>
              <a:rPr lang="en-US" altLang="zh-CN" dirty="0"/>
              <a:t>Cookie</a:t>
            </a:r>
            <a:r>
              <a:rPr lang="zh-CN" altLang="en-US" dirty="0"/>
              <a:t>，那么可以通过</a:t>
            </a:r>
            <a:r>
              <a:rPr lang="en-US" altLang="zh-CN" dirty="0"/>
              <a:t>Cookie</a:t>
            </a:r>
            <a:r>
              <a:rPr lang="zh-CN" altLang="en-US" dirty="0"/>
              <a:t>的 </a:t>
            </a:r>
            <a:r>
              <a:rPr lang="en-US" altLang="zh-CN" dirty="0" err="1"/>
              <a:t>setMaxAge</a:t>
            </a:r>
            <a:r>
              <a:rPr lang="en-US" altLang="zh-CN" dirty="0"/>
              <a:t>(0)</a:t>
            </a:r>
            <a:r>
              <a:rPr lang="zh-CN" altLang="en-US" dirty="0"/>
              <a:t>来删除这个</a:t>
            </a:r>
            <a:r>
              <a:rPr lang="en-US" altLang="zh-CN" dirty="0"/>
              <a:t>Cookie</a:t>
            </a:r>
            <a:r>
              <a:rPr lang="zh-CN" altLang="en-US" dirty="0"/>
              <a:t>。无论是在浏览器内存中，还是在客户端硬盘上都会删除这个</a:t>
            </a:r>
            <a:r>
              <a:rPr lang="en-US" altLang="zh-CN" dirty="0"/>
              <a:t>Cookie</a:t>
            </a:r>
            <a:r>
              <a:rPr lang="zh-CN" altLang="en-US" dirty="0"/>
              <a:t>。</a:t>
            </a:r>
          </a:p>
        </p:txBody>
      </p:sp>
    </p:spTree>
    <p:extLst>
      <p:ext uri="{BB962C8B-B14F-4D97-AF65-F5344CB8AC3E}">
        <p14:creationId xmlns:p14="http://schemas.microsoft.com/office/powerpoint/2010/main" val="149438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Model2</a:t>
            </a:r>
            <a:r>
              <a:rPr lang="zh-CN" altLang="en-US" dirty="0" smtClean="0"/>
              <a:t>典型实现</a:t>
            </a:r>
            <a:endParaRPr lang="zh-CN" altLang="en-US" dirty="0"/>
          </a:p>
        </p:txBody>
      </p:sp>
      <p:sp>
        <p:nvSpPr>
          <p:cNvPr id="3" name="内容占位符 2"/>
          <p:cNvSpPr>
            <a:spLocks noGrp="1"/>
          </p:cNvSpPr>
          <p:nvPr>
            <p:ph idx="1"/>
          </p:nvPr>
        </p:nvSpPr>
        <p:spPr/>
        <p:txBody>
          <a:bodyPr/>
          <a:lstStyle/>
          <a:p>
            <a:r>
              <a:rPr lang="en-US" altLang="zh-CN" dirty="0" smtClean="0"/>
              <a:t>SSH</a:t>
            </a:r>
            <a:r>
              <a:rPr lang="zh-CN" altLang="en-US" dirty="0" smtClean="0"/>
              <a:t>框架</a:t>
            </a:r>
            <a:endParaRPr lang="en-US" altLang="zh-CN" dirty="0" smtClean="0"/>
          </a:p>
          <a:p>
            <a:pPr lvl="1"/>
            <a:r>
              <a:rPr lang="zh-CN" altLang="en-US" dirty="0" smtClean="0"/>
              <a:t> </a:t>
            </a:r>
            <a:r>
              <a:rPr lang="en-US" altLang="zh-CN" dirty="0" err="1" smtClean="0"/>
              <a:t>struts+spring+hibernate</a:t>
            </a:r>
            <a:endParaRPr lang="en-US" altLang="zh-CN" dirty="0" smtClean="0"/>
          </a:p>
          <a:p>
            <a:pPr lvl="1"/>
            <a:r>
              <a:rPr lang="en-US" altLang="zh-CN" dirty="0" smtClean="0"/>
              <a:t>2012</a:t>
            </a:r>
            <a:r>
              <a:rPr lang="zh-CN" altLang="en-US" dirty="0" smtClean="0"/>
              <a:t>年非常流行</a:t>
            </a:r>
            <a:endParaRPr lang="en-US" altLang="zh-CN" dirty="0" smtClean="0"/>
          </a:p>
          <a:p>
            <a:pPr lvl="1"/>
            <a:r>
              <a:rPr lang="zh-CN" altLang="en-US" dirty="0" smtClean="0"/>
              <a:t>但是由于安全性、可扩展等一系列问题，当前用的很少</a:t>
            </a:r>
            <a:endParaRPr lang="en-US" altLang="zh-CN" dirty="0" smtClean="0"/>
          </a:p>
          <a:p>
            <a:r>
              <a:rPr lang="en-US" altLang="zh-CN" dirty="0" smtClean="0"/>
              <a:t>SSM</a:t>
            </a:r>
            <a:r>
              <a:rPr lang="zh-CN" altLang="en-US" dirty="0" smtClean="0"/>
              <a:t>框架</a:t>
            </a:r>
            <a:endParaRPr lang="en-US" altLang="zh-CN" dirty="0" smtClean="0"/>
          </a:p>
          <a:p>
            <a:pPr lvl="1"/>
            <a:r>
              <a:rPr lang="en-US" altLang="zh-CN" dirty="0" err="1"/>
              <a:t>Spring+SpringMVC+MyBatis</a:t>
            </a:r>
            <a:r>
              <a:rPr lang="zh-CN" altLang="en-US" dirty="0"/>
              <a:t>）框架集由</a:t>
            </a:r>
            <a:r>
              <a:rPr lang="en-US" altLang="zh-CN" dirty="0"/>
              <a:t>Spring</a:t>
            </a:r>
            <a:r>
              <a:rPr lang="zh-CN" altLang="en-US" dirty="0"/>
              <a:t>、</a:t>
            </a:r>
            <a:r>
              <a:rPr lang="en-US" altLang="zh-CN" dirty="0" err="1"/>
              <a:t>MyBatis</a:t>
            </a:r>
            <a:r>
              <a:rPr lang="zh-CN" altLang="en-US" dirty="0"/>
              <a:t>两个开源框架整合而成（</a:t>
            </a:r>
            <a:r>
              <a:rPr lang="en-US" altLang="zh-CN" dirty="0" err="1"/>
              <a:t>SpringMVC</a:t>
            </a:r>
            <a:r>
              <a:rPr lang="zh-CN" altLang="en-US" dirty="0"/>
              <a:t>是</a:t>
            </a:r>
            <a:r>
              <a:rPr lang="en-US" altLang="zh-CN" dirty="0"/>
              <a:t>Spring</a:t>
            </a:r>
            <a:r>
              <a:rPr lang="zh-CN" altLang="en-US" dirty="0"/>
              <a:t>中的部分内容），常作为数据源较简单的</a:t>
            </a:r>
            <a:r>
              <a:rPr lang="en-US" altLang="zh-CN" dirty="0"/>
              <a:t>web</a:t>
            </a:r>
            <a:r>
              <a:rPr lang="zh-CN" altLang="en-US" dirty="0"/>
              <a:t>项目的框架</a:t>
            </a:r>
          </a:p>
        </p:txBody>
      </p:sp>
    </p:spTree>
    <p:extLst>
      <p:ext uri="{BB962C8B-B14F-4D97-AF65-F5344CB8AC3E}">
        <p14:creationId xmlns:p14="http://schemas.microsoft.com/office/powerpoint/2010/main" val="3019421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中文问题</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740546" y="1854481"/>
            <a:ext cx="7103903" cy="3531655"/>
          </a:xfrm>
          <a:prstGeom prst="rect">
            <a:avLst/>
          </a:prstGeom>
        </p:spPr>
      </p:pic>
    </p:spTree>
    <p:extLst>
      <p:ext uri="{BB962C8B-B14F-4D97-AF65-F5344CB8AC3E}">
        <p14:creationId xmlns:p14="http://schemas.microsoft.com/office/powerpoint/2010/main" val="1499989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HttpSession</a:t>
            </a:r>
            <a:r>
              <a:rPr lang="zh-CN" altLang="en-US" dirty="0"/>
              <a:t>对象</a:t>
            </a:r>
          </a:p>
        </p:txBody>
      </p:sp>
      <p:sp>
        <p:nvSpPr>
          <p:cNvPr id="5" name="内容占位符 4"/>
          <p:cNvSpPr>
            <a:spLocks noGrp="1"/>
          </p:cNvSpPr>
          <p:nvPr>
            <p:ph idx="1"/>
          </p:nvPr>
        </p:nvSpPr>
        <p:spPr/>
        <p:txBody>
          <a:bodyPr>
            <a:normAutofit fontScale="85000" lnSpcReduction="20000"/>
          </a:bodyPr>
          <a:lstStyle/>
          <a:p>
            <a:r>
              <a:rPr lang="zh-CN" altLang="en-US" dirty="0"/>
              <a:t>对于服务器而言，每一个连接到它的客户端都是一个</a:t>
            </a:r>
            <a:r>
              <a:rPr lang="en-US" altLang="zh-CN" dirty="0"/>
              <a:t>session</a:t>
            </a:r>
            <a:r>
              <a:rPr lang="zh-CN" altLang="en-US" dirty="0"/>
              <a:t>，</a:t>
            </a:r>
            <a:r>
              <a:rPr lang="en-US" altLang="zh-CN" dirty="0"/>
              <a:t>servlet</a:t>
            </a:r>
            <a:r>
              <a:rPr lang="zh-CN" altLang="en-US" dirty="0"/>
              <a:t>容器使用此接口创建</a:t>
            </a:r>
            <a:r>
              <a:rPr lang="en-US" altLang="zh-CN" dirty="0"/>
              <a:t>HTTP</a:t>
            </a:r>
            <a:r>
              <a:rPr lang="zh-CN" altLang="en-US" dirty="0"/>
              <a:t>客户端和</a:t>
            </a:r>
            <a:r>
              <a:rPr lang="en-US" altLang="zh-CN" dirty="0"/>
              <a:t>HTTP</a:t>
            </a:r>
            <a:r>
              <a:rPr lang="zh-CN" altLang="en-US" dirty="0"/>
              <a:t>服务器之间的会话</a:t>
            </a:r>
            <a:r>
              <a:rPr lang="zh-CN" altLang="en-US" dirty="0" smtClean="0"/>
              <a:t>。</a:t>
            </a:r>
            <a:endParaRPr lang="en-US" altLang="zh-CN" dirty="0" smtClean="0"/>
          </a:p>
          <a:p>
            <a:r>
              <a:rPr lang="zh-CN" altLang="en-US" dirty="0" smtClean="0"/>
              <a:t>会话</a:t>
            </a:r>
            <a:r>
              <a:rPr lang="zh-CN" altLang="en-US" dirty="0"/>
              <a:t>将保留指定的时间段，跨多个连接或来自用户的页面请求</a:t>
            </a:r>
            <a:r>
              <a:rPr lang="zh-CN" altLang="en-US" dirty="0" smtClean="0"/>
              <a:t>。</a:t>
            </a:r>
            <a:endParaRPr lang="en-US" altLang="zh-CN" dirty="0" smtClean="0"/>
          </a:p>
          <a:p>
            <a:r>
              <a:rPr lang="zh-CN" altLang="en-US" dirty="0" smtClean="0"/>
              <a:t>一</a:t>
            </a:r>
            <a:r>
              <a:rPr lang="zh-CN" altLang="en-US" dirty="0"/>
              <a:t>个会话通常对应于一个用户，该用户可能多次访问一个站点。可以通过此接口查看和操作有关某个会话的信息，比如会话标识符、创建时间和最后一次访问时间。在整个</a:t>
            </a:r>
            <a:r>
              <a:rPr lang="en-US" altLang="zh-CN" dirty="0"/>
              <a:t>session</a:t>
            </a:r>
            <a:r>
              <a:rPr lang="zh-CN" altLang="en-US" dirty="0"/>
              <a:t>中，最重要的就是属性的操作</a:t>
            </a:r>
            <a:r>
              <a:rPr lang="zh-CN" altLang="en-US" dirty="0" smtClean="0"/>
              <a:t>。</a:t>
            </a:r>
            <a:endParaRPr lang="en-US" altLang="zh-CN" dirty="0" smtClean="0"/>
          </a:p>
          <a:p>
            <a:r>
              <a:rPr lang="en-US" altLang="zh-CN" dirty="0"/>
              <a:t>Session</a:t>
            </a:r>
            <a:r>
              <a:rPr lang="zh-CN" altLang="en-US" dirty="0"/>
              <a:t>的作用就是为了标识一次会话，或者说确认一个用户</a:t>
            </a:r>
            <a:r>
              <a:rPr lang="en-US" altLang="zh-CN" dirty="0"/>
              <a:t>;</a:t>
            </a:r>
            <a:r>
              <a:rPr lang="zh-CN" altLang="en-US" dirty="0"/>
              <a:t>并且在一次会话</a:t>
            </a:r>
            <a:r>
              <a:rPr lang="en-US" altLang="zh-CN" dirty="0"/>
              <a:t>(</a:t>
            </a:r>
            <a:r>
              <a:rPr lang="zh-CN" altLang="en-US" dirty="0"/>
              <a:t>一个用户的多次请求</a:t>
            </a:r>
            <a:r>
              <a:rPr lang="en-US" altLang="zh-CN" dirty="0"/>
              <a:t>)</a:t>
            </a:r>
            <a:r>
              <a:rPr lang="zh-CN" altLang="en-US" dirty="0"/>
              <a:t>期间共享数据。我们可以通过</a:t>
            </a:r>
            <a:r>
              <a:rPr lang="en-US" altLang="zh-CN" dirty="0" err="1"/>
              <a:t>request.getSession</a:t>
            </a:r>
            <a:r>
              <a:rPr lang="en-US" altLang="zh-CN" dirty="0"/>
              <a:t>()</a:t>
            </a:r>
            <a:r>
              <a:rPr lang="zh-CN" altLang="en-US" dirty="0"/>
              <a:t>方法，来获取当前会话的</a:t>
            </a:r>
            <a:r>
              <a:rPr lang="en-US" altLang="zh-CN" dirty="0"/>
              <a:t>session</a:t>
            </a:r>
            <a:r>
              <a:rPr lang="zh-CN" altLang="en-US" dirty="0"/>
              <a:t>对象</a:t>
            </a:r>
            <a:r>
              <a:rPr lang="zh-CN" altLang="en-US" dirty="0" smtClean="0"/>
              <a:t>。</a:t>
            </a:r>
            <a:endParaRPr lang="en-US" altLang="zh-CN" dirty="0" smtClean="0"/>
          </a:p>
          <a:p>
            <a:r>
              <a:rPr lang="en-US" altLang="zh-CN" dirty="0" err="1" smtClean="0"/>
              <a:t>SessionID</a:t>
            </a:r>
            <a:r>
              <a:rPr lang="zh-CN" altLang="en-US" dirty="0" smtClean="0"/>
              <a:t>来唯一区分</a:t>
            </a:r>
            <a:endParaRPr lang="zh-CN" altLang="en-US" dirty="0"/>
          </a:p>
        </p:txBody>
      </p:sp>
    </p:spTree>
    <p:extLst>
      <p:ext uri="{BB962C8B-B14F-4D97-AF65-F5344CB8AC3E}">
        <p14:creationId xmlns:p14="http://schemas.microsoft.com/office/powerpoint/2010/main" val="36184076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a:t>
            </a:r>
            <a:r>
              <a:rPr lang="zh-CN" altLang="en-US" dirty="0" smtClean="0"/>
              <a:t>域对象</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13727" y="1752842"/>
            <a:ext cx="6633558" cy="2444223"/>
          </a:xfrm>
          <a:prstGeom prst="rect">
            <a:avLst/>
          </a:prstGeom>
        </p:spPr>
      </p:pic>
    </p:spTree>
    <p:extLst>
      <p:ext uri="{BB962C8B-B14F-4D97-AF65-F5344CB8AC3E}">
        <p14:creationId xmlns:p14="http://schemas.microsoft.com/office/powerpoint/2010/main" val="37313047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a:t>
            </a:r>
            <a:r>
              <a:rPr lang="zh-CN" altLang="en-US" dirty="0" smtClean="0"/>
              <a:t>对象的销毁</a:t>
            </a:r>
            <a:endParaRPr lang="zh-CN" altLang="en-US" dirty="0"/>
          </a:p>
        </p:txBody>
      </p:sp>
      <p:sp>
        <p:nvSpPr>
          <p:cNvPr id="3" name="内容占位符 2"/>
          <p:cNvSpPr>
            <a:spLocks noGrp="1"/>
          </p:cNvSpPr>
          <p:nvPr>
            <p:ph idx="1"/>
          </p:nvPr>
        </p:nvSpPr>
        <p:spPr/>
        <p:txBody>
          <a:bodyPr/>
          <a:lstStyle/>
          <a:p>
            <a:r>
              <a:rPr lang="zh-CN" altLang="en-US" dirty="0"/>
              <a:t>当客户端第一次请求</a:t>
            </a:r>
            <a:r>
              <a:rPr lang="en-US" altLang="zh-CN" dirty="0"/>
              <a:t>servlet</a:t>
            </a:r>
            <a:r>
              <a:rPr lang="zh-CN" altLang="en-US" dirty="0"/>
              <a:t>并且操作</a:t>
            </a:r>
            <a:r>
              <a:rPr lang="en-US" altLang="zh-CN" dirty="0"/>
              <a:t>session</a:t>
            </a:r>
            <a:r>
              <a:rPr lang="zh-CN" altLang="en-US" dirty="0"/>
              <a:t>时</a:t>
            </a:r>
            <a:r>
              <a:rPr lang="en-US" altLang="zh-CN" dirty="0"/>
              <a:t>,session</a:t>
            </a:r>
            <a:r>
              <a:rPr lang="zh-CN" altLang="en-US" dirty="0"/>
              <a:t>对象生成，</a:t>
            </a:r>
            <a:r>
              <a:rPr lang="en-US" altLang="zh-CN" dirty="0"/>
              <a:t>Tomcat</a:t>
            </a:r>
            <a:r>
              <a:rPr lang="zh-CN" altLang="en-US" dirty="0"/>
              <a:t>中 </a:t>
            </a:r>
            <a:r>
              <a:rPr lang="en-US" altLang="zh-CN" dirty="0"/>
              <a:t>session</a:t>
            </a:r>
            <a:r>
              <a:rPr lang="zh-CN" altLang="en-US" dirty="0"/>
              <a:t>默认的存活时间为</a:t>
            </a:r>
            <a:r>
              <a:rPr lang="en-US" altLang="zh-CN" dirty="0"/>
              <a:t>30min</a:t>
            </a:r>
            <a:r>
              <a:rPr lang="zh-CN" altLang="en-US" dirty="0"/>
              <a:t>，即你不操作界面的时间，一旦有操作，</a:t>
            </a:r>
            <a:r>
              <a:rPr lang="en-US" altLang="zh-CN" dirty="0"/>
              <a:t>session</a:t>
            </a:r>
            <a:r>
              <a:rPr lang="zh-CN" altLang="en-US" dirty="0"/>
              <a:t>会重新计时。</a:t>
            </a:r>
          </a:p>
        </p:txBody>
      </p:sp>
      <p:pic>
        <p:nvPicPr>
          <p:cNvPr id="4" name="图片 3"/>
          <p:cNvPicPr>
            <a:picLocks noChangeAspect="1"/>
          </p:cNvPicPr>
          <p:nvPr/>
        </p:nvPicPr>
        <p:blipFill>
          <a:blip r:embed="rId2"/>
          <a:stretch>
            <a:fillRect/>
          </a:stretch>
        </p:blipFill>
        <p:spPr>
          <a:xfrm>
            <a:off x="1114412" y="3827418"/>
            <a:ext cx="3409975" cy="719143"/>
          </a:xfrm>
          <a:prstGeom prst="rect">
            <a:avLst/>
          </a:prstGeom>
        </p:spPr>
      </p:pic>
    </p:spTree>
    <p:extLst>
      <p:ext uri="{BB962C8B-B14F-4D97-AF65-F5344CB8AC3E}">
        <p14:creationId xmlns:p14="http://schemas.microsoft.com/office/powerpoint/2010/main" val="30054230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ServletContext</a:t>
            </a:r>
            <a:r>
              <a:rPr lang="zh-CN" altLang="en-US" dirty="0" smtClean="0"/>
              <a:t>对象</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350774" y="1825625"/>
            <a:ext cx="8127479" cy="1542866"/>
          </a:xfrm>
          <a:prstGeom prst="rect">
            <a:avLst/>
          </a:prstGeom>
        </p:spPr>
      </p:pic>
      <p:pic>
        <p:nvPicPr>
          <p:cNvPr id="5" name="图片 4"/>
          <p:cNvPicPr>
            <a:picLocks noChangeAspect="1"/>
          </p:cNvPicPr>
          <p:nvPr/>
        </p:nvPicPr>
        <p:blipFill>
          <a:blip r:embed="rId3"/>
          <a:stretch>
            <a:fillRect/>
          </a:stretch>
        </p:blipFill>
        <p:spPr>
          <a:xfrm>
            <a:off x="723883" y="3368491"/>
            <a:ext cx="5695621" cy="2391911"/>
          </a:xfrm>
          <a:prstGeom prst="rect">
            <a:avLst/>
          </a:prstGeom>
        </p:spPr>
      </p:pic>
    </p:spTree>
    <p:extLst>
      <p:ext uri="{BB962C8B-B14F-4D97-AF65-F5344CB8AC3E}">
        <p14:creationId xmlns:p14="http://schemas.microsoft.com/office/powerpoint/2010/main" val="230514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现在技术</a:t>
            </a:r>
            <a:endParaRPr lang="zh-CN" altLang="en-US" dirty="0"/>
          </a:p>
        </p:txBody>
      </p:sp>
      <p:sp>
        <p:nvSpPr>
          <p:cNvPr id="3" name="内容占位符 2"/>
          <p:cNvSpPr>
            <a:spLocks noGrp="1"/>
          </p:cNvSpPr>
          <p:nvPr>
            <p:ph idx="1"/>
          </p:nvPr>
        </p:nvSpPr>
        <p:spPr/>
        <p:txBody>
          <a:bodyPr/>
          <a:lstStyle/>
          <a:p>
            <a:r>
              <a:rPr lang="zh-CN" altLang="en-US" dirty="0" smtClean="0"/>
              <a:t>前后端分离</a:t>
            </a:r>
            <a:endParaRPr lang="en-US" altLang="zh-CN" dirty="0" smtClean="0"/>
          </a:p>
          <a:p>
            <a:pPr lvl="1"/>
            <a:r>
              <a:rPr lang="zh-CN" altLang="en-US" dirty="0" smtClean="0"/>
              <a:t>前端框架：</a:t>
            </a:r>
            <a:r>
              <a:rPr lang="en-US" altLang="zh-CN" dirty="0" smtClean="0"/>
              <a:t>VUE, React, Angular</a:t>
            </a:r>
          </a:p>
          <a:p>
            <a:pPr lvl="1"/>
            <a:r>
              <a:rPr lang="zh-CN" altLang="en-US" dirty="0" smtClean="0"/>
              <a:t>后端：微</a:t>
            </a:r>
            <a:r>
              <a:rPr lang="zh-CN" altLang="en-US" dirty="0"/>
              <a:t>服务</a:t>
            </a:r>
          </a:p>
        </p:txBody>
      </p:sp>
    </p:spTree>
    <p:extLst>
      <p:ext uri="{BB962C8B-B14F-4D97-AF65-F5344CB8AC3E}">
        <p14:creationId xmlns:p14="http://schemas.microsoft.com/office/powerpoint/2010/main" val="401357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Web</a:t>
            </a:r>
            <a:r>
              <a:rPr lang="zh-CN" altLang="en-US" b="1" dirty="0"/>
              <a:t>服务器</a:t>
            </a:r>
            <a:endParaRPr lang="zh-CN" altLang="en-US" dirty="0"/>
          </a:p>
        </p:txBody>
      </p:sp>
      <p:sp>
        <p:nvSpPr>
          <p:cNvPr id="3" name="内容占位符 2"/>
          <p:cNvSpPr>
            <a:spLocks noGrp="1"/>
          </p:cNvSpPr>
          <p:nvPr>
            <p:ph idx="1"/>
          </p:nvPr>
        </p:nvSpPr>
        <p:spPr/>
        <p:txBody>
          <a:bodyPr>
            <a:normAutofit/>
          </a:bodyPr>
          <a:lstStyle/>
          <a:p>
            <a:r>
              <a:rPr lang="zh-CN" altLang="en-US" b="1" dirty="0"/>
              <a:t>两个层面的含义 </a:t>
            </a:r>
            <a:endParaRPr lang="zh-CN" altLang="en-US" dirty="0"/>
          </a:p>
          <a:p>
            <a:pPr lvl="1"/>
            <a:r>
              <a:rPr lang="en-US" altLang="zh-CN" dirty="0"/>
              <a:t>– </a:t>
            </a:r>
            <a:r>
              <a:rPr lang="zh-CN" altLang="en-US" b="1" dirty="0"/>
              <a:t>指安装了</a:t>
            </a:r>
            <a:r>
              <a:rPr lang="en-US" altLang="zh-CN" b="1" dirty="0"/>
              <a:t>Web</a:t>
            </a:r>
            <a:r>
              <a:rPr lang="zh-CN" altLang="en-US" b="1" dirty="0"/>
              <a:t>服务程序的计算机 </a:t>
            </a:r>
            <a:endParaRPr lang="zh-CN" altLang="en-US" dirty="0"/>
          </a:p>
          <a:p>
            <a:pPr lvl="1"/>
            <a:r>
              <a:rPr lang="en-US" altLang="zh-CN" dirty="0"/>
              <a:t>– </a:t>
            </a:r>
            <a:r>
              <a:rPr lang="zh-CN" altLang="en-US" b="1" dirty="0"/>
              <a:t>指</a:t>
            </a:r>
            <a:r>
              <a:rPr lang="en-US" altLang="zh-CN" b="1" dirty="0"/>
              <a:t>Web</a:t>
            </a:r>
            <a:r>
              <a:rPr lang="zh-CN" altLang="en-US" b="1" dirty="0"/>
              <a:t>服务器程序，可以管理各种</a:t>
            </a:r>
            <a:r>
              <a:rPr lang="en-US" altLang="zh-CN" b="1" dirty="0"/>
              <a:t>Web</a:t>
            </a:r>
            <a:r>
              <a:rPr lang="zh-CN" altLang="en-US" b="1" dirty="0"/>
              <a:t>文件，并为提出</a:t>
            </a:r>
            <a:r>
              <a:rPr lang="en-US" altLang="zh-CN" b="1" dirty="0"/>
              <a:t>HTTP </a:t>
            </a:r>
            <a:endParaRPr lang="zh-CN" altLang="en-US" dirty="0"/>
          </a:p>
          <a:p>
            <a:pPr lvl="1"/>
            <a:r>
              <a:rPr lang="zh-CN" altLang="en-US" b="1" dirty="0"/>
              <a:t>请求的浏览器提供响应。 </a:t>
            </a:r>
            <a:endParaRPr lang="zh-CN" altLang="en-US" dirty="0"/>
          </a:p>
          <a:p>
            <a:r>
              <a:rPr lang="en-US" altLang="zh-CN" dirty="0" smtClean="0"/>
              <a:t>•</a:t>
            </a:r>
            <a:r>
              <a:rPr lang="en-US" altLang="zh-CN" b="1" dirty="0" smtClean="0"/>
              <a:t>Web</a:t>
            </a:r>
            <a:r>
              <a:rPr lang="zh-CN" altLang="en-US" b="1" dirty="0"/>
              <a:t>服务器的配置 </a:t>
            </a:r>
            <a:endParaRPr lang="zh-CN" altLang="en-US" dirty="0"/>
          </a:p>
          <a:p>
            <a:pPr lvl="1"/>
            <a:r>
              <a:rPr lang="en-US" altLang="zh-CN" dirty="0"/>
              <a:t>– </a:t>
            </a:r>
            <a:r>
              <a:rPr lang="zh-CN" altLang="en-US" b="1" dirty="0"/>
              <a:t>配置服务器操作系统 </a:t>
            </a:r>
            <a:endParaRPr lang="zh-CN" altLang="en-US" dirty="0"/>
          </a:p>
          <a:p>
            <a:pPr lvl="2"/>
            <a:r>
              <a:rPr lang="en-US" altLang="zh-CN" b="1" dirty="0"/>
              <a:t>UNIX</a:t>
            </a:r>
            <a:r>
              <a:rPr lang="zh-CN" altLang="en-US" b="1" dirty="0"/>
              <a:t>、</a:t>
            </a:r>
            <a:r>
              <a:rPr lang="en-US" altLang="zh-CN" b="1" dirty="0"/>
              <a:t>Windows Server </a:t>
            </a:r>
            <a:r>
              <a:rPr lang="zh-CN" altLang="en-US" b="1" dirty="0"/>
              <a:t>、</a:t>
            </a:r>
            <a:r>
              <a:rPr lang="en-US" altLang="zh-CN" b="1" dirty="0"/>
              <a:t>Linux</a:t>
            </a:r>
            <a:r>
              <a:rPr lang="zh-CN" altLang="en-US" b="1" dirty="0"/>
              <a:t>等网络操作系统 </a:t>
            </a:r>
            <a:endParaRPr lang="zh-CN" altLang="en-US" dirty="0"/>
          </a:p>
          <a:p>
            <a:pPr lvl="1"/>
            <a:r>
              <a:rPr lang="en-US" altLang="zh-CN" dirty="0"/>
              <a:t>– </a:t>
            </a:r>
            <a:r>
              <a:rPr lang="zh-CN" altLang="en-US" b="1" dirty="0"/>
              <a:t>安装专门的信息服务器程序 </a:t>
            </a:r>
            <a:endParaRPr lang="zh-CN" altLang="en-US" dirty="0"/>
          </a:p>
          <a:p>
            <a:pPr lvl="2"/>
            <a:r>
              <a:rPr lang="en-US" altLang="zh-CN" b="1" dirty="0"/>
              <a:t>IIS</a:t>
            </a:r>
            <a:r>
              <a:rPr lang="zh-CN" altLang="en-US" b="1" dirty="0"/>
              <a:t>（</a:t>
            </a:r>
            <a:r>
              <a:rPr lang="en-US" altLang="zh-CN" b="1" dirty="0"/>
              <a:t>Internet Information Server</a:t>
            </a:r>
            <a:r>
              <a:rPr lang="zh-CN" altLang="en-US" b="1" dirty="0"/>
              <a:t>）、 </a:t>
            </a:r>
            <a:r>
              <a:rPr lang="en-US" altLang="zh-CN" b="1" dirty="0"/>
              <a:t>Apache</a:t>
            </a:r>
            <a:r>
              <a:rPr lang="zh-CN" altLang="en-US" b="1" dirty="0"/>
              <a:t>服务器等</a:t>
            </a:r>
            <a:endParaRPr lang="zh-CN" altLang="en-US" dirty="0"/>
          </a:p>
        </p:txBody>
      </p:sp>
    </p:spTree>
    <p:extLst>
      <p:ext uri="{BB962C8B-B14F-4D97-AF65-F5344CB8AC3E}">
        <p14:creationId xmlns:p14="http://schemas.microsoft.com/office/powerpoint/2010/main" val="103603991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910</TotalTime>
  <Words>4930</Words>
  <Application>Microsoft Office PowerPoint</Application>
  <PresentationFormat>全屏显示(4:3)</PresentationFormat>
  <Paragraphs>523</Paragraphs>
  <Slides>74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74</vt:i4>
      </vt:variant>
    </vt:vector>
  </HeadingPairs>
  <TitlesOfParts>
    <vt:vector size="91" baseType="lpstr">
      <vt:lpstr>Gulim</vt:lpstr>
      <vt:lpstr>等线</vt:lpstr>
      <vt:lpstr>等线 Light</vt:lpstr>
      <vt:lpstr>方正书宋简体</vt:lpstr>
      <vt:lpstr>黑体</vt:lpstr>
      <vt:lpstr>楷体</vt:lpstr>
      <vt:lpstr>隶书</vt:lpstr>
      <vt:lpstr>宋体</vt:lpstr>
      <vt:lpstr>新宋体</vt:lpstr>
      <vt:lpstr>Arial</vt:lpstr>
      <vt:lpstr>Calibri</vt:lpstr>
      <vt:lpstr>Calibri Light</vt:lpstr>
      <vt:lpstr>Courier New</vt:lpstr>
      <vt:lpstr>Lucida Sans Unicode</vt:lpstr>
      <vt:lpstr>Times New Roman</vt:lpstr>
      <vt:lpstr>Verdana</vt:lpstr>
      <vt:lpstr>Office 主题​​</vt:lpstr>
      <vt:lpstr>Web应用基础知识 </vt:lpstr>
      <vt:lpstr>Web交互过程</vt:lpstr>
      <vt:lpstr>JavaWeb发展</vt:lpstr>
      <vt:lpstr>Model优缺点</vt:lpstr>
      <vt:lpstr>Model2</vt:lpstr>
      <vt:lpstr>Model2优缺点</vt:lpstr>
      <vt:lpstr>Model2典型实现</vt:lpstr>
      <vt:lpstr>现在技术</vt:lpstr>
      <vt:lpstr>Web服务器</vt:lpstr>
      <vt:lpstr>Web Server （HTTP Server）</vt:lpstr>
      <vt:lpstr>常见的Web Server</vt:lpstr>
      <vt:lpstr>我们也可以自己简单的写一个</vt:lpstr>
      <vt:lpstr>Web containers (or Servlet containers, Servlet Engine)</vt:lpstr>
      <vt:lpstr>Application Server 应用服务器</vt:lpstr>
      <vt:lpstr>全貌</vt:lpstr>
      <vt:lpstr>HTTP协议</vt:lpstr>
      <vt:lpstr>PowerPoint 演示文稿</vt:lpstr>
      <vt:lpstr>HTTP协议特点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HttpServletRequest对象</vt:lpstr>
      <vt:lpstr>请求乱码问题</vt:lpstr>
      <vt:lpstr>请求转发</vt:lpstr>
      <vt:lpstr>Request作用域</vt:lpstr>
      <vt:lpstr>HttpServletResponse对象</vt:lpstr>
      <vt:lpstr>响应数据</vt:lpstr>
      <vt:lpstr>响应乱码问题</vt:lpstr>
      <vt:lpstr>重定向</vt:lpstr>
      <vt:lpstr>请求转发与重定向的区别</vt:lpstr>
      <vt:lpstr>Cookie对象</vt:lpstr>
      <vt:lpstr>Cookie的创建</vt:lpstr>
      <vt:lpstr>Cookie设置到期时间</vt:lpstr>
      <vt:lpstr>中文问题</vt:lpstr>
      <vt:lpstr>HttpSession对象</vt:lpstr>
      <vt:lpstr>Session域对象</vt:lpstr>
      <vt:lpstr>Session对象的销毁</vt:lpstr>
      <vt:lpstr>ServletContext对象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dc:creator>
  <cp:lastModifiedBy>cheny</cp:lastModifiedBy>
  <cp:revision>49</cp:revision>
  <dcterms:created xsi:type="dcterms:W3CDTF">2022-10-20T09:52:46Z</dcterms:created>
  <dcterms:modified xsi:type="dcterms:W3CDTF">2022-10-21T01:03:27Z</dcterms:modified>
</cp:coreProperties>
</file>