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  <p:sldId id="261" r:id="rId11"/>
    <p:sldId id="268" r:id="rId12"/>
    <p:sldId id="269" r:id="rId13"/>
    <p:sldId id="303" r:id="rId14"/>
    <p:sldId id="267" r:id="rId15"/>
    <p:sldId id="262" r:id="rId16"/>
    <p:sldId id="270" r:id="rId17"/>
    <p:sldId id="271" r:id="rId18"/>
    <p:sldId id="272" r:id="rId19"/>
    <p:sldId id="273" r:id="rId20"/>
    <p:sldId id="274" r:id="rId21"/>
    <p:sldId id="301" r:id="rId22"/>
    <p:sldId id="302" r:id="rId23"/>
    <p:sldId id="275" r:id="rId24"/>
    <p:sldId id="276" r:id="rId25"/>
    <p:sldId id="277" r:id="rId26"/>
    <p:sldId id="283" r:id="rId27"/>
    <p:sldId id="278" r:id="rId28"/>
    <p:sldId id="27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86411" autoAdjust="0"/>
  </p:normalViewPr>
  <p:slideViewPr>
    <p:cSldViewPr snapToGrid="0">
      <p:cViewPr varScale="1">
        <p:scale>
          <a:sx n="102" d="100"/>
          <a:sy n="102" d="100"/>
        </p:scale>
        <p:origin x="1206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442F-AC85-4354-8002-3DEAA9D69E53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libraries--plugins" TargetMode="External"/><Relationship Id="rId2" Type="http://schemas.openxmlformats.org/officeDocument/2006/relationships/hyperlink" Target="https://cn.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egmentfault.com/?enc=8ErnvSIaqbYofa6ls1mZiQ%3D%3D.80%2BPw%2BBIZ7%2BeuwqgEoCJ3rMJhvalDIDl5jouv409kTZlpUCH6dOa0RWbg05D2rba" TargetMode="External"/><Relationship Id="rId2" Type="http://schemas.openxmlformats.org/officeDocument/2006/relationships/hyperlink" Target="https://link.segmentfault.com/?enc=0Biv4lOwgqPNGNkrKL5vsQ%3D%3D.mnpwSJdpeQzGEo96at2bCgCMGrOUh02Upl67qZV3D7oKO6HLyPMh3SXyu7%2Bior9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link.segmentfault.com/?enc=ZsdGRI%2FssghHH7bFReotkQ%3D%3D.Nz4VmFsENIDZPxlEgH7qu%2FXphc9hEg1I4emaOZoMO5YeVdcu9K18aC8A9nL5nfW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yesno.wtf/ap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7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全能前端时代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545" y="1801562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试图一统天下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react native , web ,</a:t>
            </a:r>
            <a:r>
              <a:rPr lang="zh-CN" altLang="en-US" dirty="0" smtClean="0"/>
              <a:t>手机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dirty="0" smtClean="0"/>
              <a:t>Electron </a:t>
            </a:r>
            <a:r>
              <a:rPr lang="zh-CN" altLang="en-US" dirty="0" smtClean="0"/>
              <a:t>开发桌面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vscode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Any application that can be written in JavaScript, will eventually be written in JavaScript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13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https://cn.vuejs.org/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err="1"/>
              <a:t>Vue</a:t>
            </a:r>
            <a:r>
              <a:rPr lang="en-US" altLang="zh-CN" dirty="0"/>
              <a:t> (</a:t>
            </a:r>
            <a:r>
              <a:rPr lang="zh-CN" altLang="en-US" dirty="0"/>
              <a:t>读音 </a:t>
            </a:r>
            <a:r>
              <a:rPr lang="en-US" altLang="zh-CN" dirty="0"/>
              <a:t>/</a:t>
            </a:r>
            <a:r>
              <a:rPr lang="en-US" altLang="zh-CN" dirty="0" err="1"/>
              <a:t>vju</a:t>
            </a:r>
            <a:r>
              <a:rPr lang="en-US" altLang="zh-CN" dirty="0"/>
              <a:t>ː/</a:t>
            </a:r>
            <a:r>
              <a:rPr lang="zh-CN" altLang="en-US" dirty="0"/>
              <a:t>，类似于 </a:t>
            </a:r>
            <a:r>
              <a:rPr lang="en-US" altLang="zh-CN" b="1" dirty="0"/>
              <a:t>view</a:t>
            </a:r>
            <a:r>
              <a:rPr lang="en-US" altLang="zh-CN" dirty="0"/>
              <a:t>) </a:t>
            </a:r>
            <a:r>
              <a:rPr lang="zh-CN" altLang="en-US" dirty="0"/>
              <a:t>是一套用于构建用户界面的</a:t>
            </a:r>
            <a:r>
              <a:rPr lang="zh-CN" altLang="en-US" b="1" dirty="0"/>
              <a:t>渐进式框架</a:t>
            </a:r>
            <a:r>
              <a:rPr lang="zh-CN" altLang="en-US" dirty="0"/>
              <a:t>。与其它大型框架不同的是，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被设计为可以自底向上逐层应用。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的核心库只关注视图层，不仅易于上手，还便于与第三方库或既有项目整合。另一方面，当与</a:t>
            </a:r>
            <a:r>
              <a:rPr lang="zh-CN" altLang="en-US" b="1" dirty="0">
                <a:hlinkClick r:id="rId2"/>
              </a:rPr>
              <a:t>现代化的工具链</a:t>
            </a:r>
            <a:r>
              <a:rPr lang="zh-CN" altLang="en-US" dirty="0"/>
              <a:t>以及各种</a:t>
            </a:r>
            <a:r>
              <a:rPr lang="zh-CN" altLang="en-US" b="1" dirty="0">
                <a:hlinkClick r:id="rId3"/>
              </a:rPr>
              <a:t>支持类库</a:t>
            </a:r>
            <a:r>
              <a:rPr lang="zh-CN" altLang="en-US" dirty="0"/>
              <a:t>结合使用时，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也完全能够为复杂的单页应用提供驱动。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33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="https://unpkg.com/</a:t>
            </a:r>
            <a:r>
              <a:rPr lang="en-US" altLang="zh-CN" dirty="0" err="1"/>
              <a:t>vue@next</a:t>
            </a:r>
            <a:r>
              <a:rPr lang="en-US" altLang="zh-CN" dirty="0"/>
              <a:t>"&gt;&lt;/script&gt;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0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7" y="1103252"/>
            <a:ext cx="4590009" cy="533484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l"/>
            <a:r>
              <a:rPr kumimoji="1"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315862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1" y="1858011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 vue.js 的 script 脚本文件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在页面中声明一个将要被 vue 所控制的 DOM 区域，既MVVM中的View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vm 实例对象（vue 实例对象）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2260600"/>
            <a:ext cx="4023360" cy="246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" y="3011806"/>
            <a:ext cx="1346200" cy="60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1" y="4057015"/>
            <a:ext cx="3578225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4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0600" y="740698"/>
            <a:ext cx="7480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"IE=edge"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vue@next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"appvue.js"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defer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good study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user-name"</a:t>
            </a:r>
            <a:r>
              <a:rPr lang="en-US" altLang="zh-C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22225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插值   插值表达式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8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5050" y="619889"/>
            <a:ext cx="758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 smtClean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smtClean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myName</a:t>
            </a:r>
            <a:r>
              <a:rPr lang="en-US" altLang="zh-C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chney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myAge</a:t>
            </a:r>
            <a:r>
              <a:rPr lang="en-US" altLang="zh-C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 err="1" smtClean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mount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'#user-goal'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050" y="3755295"/>
            <a:ext cx="7143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myName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chney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myAge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user-name'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770" y="391252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v-bind: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通过插值语法 </a:t>
            </a:r>
            <a:r>
              <a:rPr lang="en-US" altLang="zh-CN" dirty="0" smtClean="0"/>
              <a:t>{{ }}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对象中的</a:t>
            </a:r>
            <a:r>
              <a:rPr lang="en-US" altLang="zh-CN" dirty="0" smtClean="0"/>
              <a:t>Data()</a:t>
            </a:r>
            <a:r>
              <a:rPr lang="zh-CN" altLang="en-US" dirty="0" smtClean="0"/>
              <a:t>函数返回的对象中获取数据。</a:t>
            </a:r>
            <a:endParaRPr lang="en-US" altLang="zh-CN" dirty="0" smtClean="0"/>
          </a:p>
          <a:p>
            <a:r>
              <a:rPr lang="zh-CN" altLang="en-US" dirty="0" smtClean="0"/>
              <a:t>插值表达式只能用在标签的外面，不能是属性</a:t>
            </a:r>
            <a:endParaRPr lang="en-US" altLang="zh-CN" dirty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 smtClean="0"/>
              <a:t>=“{{ </a:t>
            </a:r>
            <a:r>
              <a:rPr lang="en-US" altLang="zh-CN" dirty="0" err="1"/>
              <a:t>myLink</a:t>
            </a:r>
            <a:r>
              <a:rPr lang="en-US" altLang="zh-CN" dirty="0"/>
              <a:t> </a:t>
            </a:r>
            <a:r>
              <a:rPr lang="en-US" altLang="zh-CN" dirty="0" smtClean="0"/>
              <a:t>}}”&gt;</a:t>
            </a:r>
            <a:r>
              <a:rPr lang="en-US" altLang="zh-CN" dirty="0"/>
              <a:t>about me &lt;/a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r>
              <a:rPr lang="en-US" altLang="zh-CN" dirty="0"/>
              <a:t>v-bind  </a:t>
            </a:r>
            <a:r>
              <a:rPr lang="zh-CN" altLang="en-US" dirty="0"/>
              <a:t>主要用于属性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v-bind:href</a:t>
            </a:r>
            <a:r>
              <a:rPr lang="en-US" altLang="zh-CN" dirty="0"/>
              <a:t>="</a:t>
            </a:r>
            <a:r>
              <a:rPr lang="en-US" altLang="zh-CN" dirty="0" err="1"/>
              <a:t>myLink</a:t>
            </a:r>
            <a:r>
              <a:rPr lang="en-US" altLang="zh-CN" dirty="0"/>
              <a:t>"&gt;about me &lt;/a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简写：</a:t>
            </a:r>
            <a:r>
              <a:rPr lang="en-US" altLang="zh-CN" dirty="0"/>
              <a:t> &lt;a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myLink</a:t>
            </a:r>
            <a:r>
              <a:rPr lang="en-US" altLang="zh-CN" dirty="0"/>
              <a:t>"&gt;about me &lt;/a&gt;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0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533524"/>
            <a:ext cx="3181350" cy="5140325"/>
          </a:xfrm>
        </p:spPr>
        <p:txBody>
          <a:bodyPr/>
          <a:lstStyle/>
          <a:p>
            <a:r>
              <a:rPr lang="en-US" altLang="zh-CN" dirty="0" smtClean="0"/>
              <a:t>data() </a:t>
            </a:r>
            <a:r>
              <a:rPr lang="zh-CN" altLang="en-US" dirty="0" smtClean="0"/>
              <a:t>本身是个函数，返回一个对象，里面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形式存储数据。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ethods</a:t>
            </a:r>
            <a:r>
              <a:rPr lang="zh-CN" altLang="en-US" dirty="0" smtClean="0"/>
              <a:t>本身是个对象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对象里面存储一个一个函数。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71850" y="492126"/>
            <a:ext cx="6946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myName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chney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myAge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myLink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"http://suda.edu.cn"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outputSex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1"/>
                </a:solidFill>
                <a:latin typeface="Consolas" panose="020B0609020204030204" pitchFamily="49" charset="0"/>
              </a:rPr>
              <a:t>randomNumber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1"/>
                </a:solidFill>
                <a:latin typeface="Consolas" panose="020B0609020204030204" pitchFamily="49" charset="0"/>
              </a:rPr>
              <a:t>randomNumber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male'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'female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'#user-goal'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3900" y="553850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my sex : 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0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在方法中访问数据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68475"/>
            <a:ext cx="7886700" cy="4351338"/>
          </a:xfrm>
        </p:spPr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中进行了处理，在方法中，只需要使用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，就可以获取存储在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（）返回对象中的值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0900" y="3720237"/>
            <a:ext cx="829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outputSex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1"/>
                </a:solidFill>
                <a:latin typeface="Consolas" panose="020B0609020204030204" pitchFamily="49" charset="0"/>
              </a:rPr>
              <a:t>randomNumber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1"/>
                </a:solidFill>
                <a:latin typeface="Consolas" panose="020B0609020204030204" pitchFamily="49" charset="0"/>
              </a:rPr>
              <a:t>randomNumber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myAge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0657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用来告诉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内容是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进行解析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700" y="2499489"/>
            <a:ext cx="782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"user-goal"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v-html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outputSex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my sex : 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我的主页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myLink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about me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21" y="4521186"/>
            <a:ext cx="2632879" cy="17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554453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前端发展历史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https://segmentfault.com/a/1190000020281750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68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web </a:t>
            </a:r>
            <a:r>
              <a:rPr lang="zh-CN" altLang="en-US" sz="2000" dirty="0"/>
              <a:t>开发的前端</a:t>
            </a:r>
            <a:r>
              <a:rPr lang="zh-CN" altLang="en-US" sz="2000" dirty="0" smtClean="0"/>
              <a:t>而言，简单</a:t>
            </a:r>
            <a:r>
              <a:rPr lang="zh-CN" altLang="en-US" sz="2000" dirty="0"/>
              <a:t>点说，针对浏览器的开发，浏览器呈现出来的页面就是前端。它的实质是前端代码在浏览器端被编译、运行、渲染。前端代码主要由三个部分构成：</a:t>
            </a:r>
            <a:r>
              <a:rPr lang="en-US" altLang="zh-CN" sz="2000" dirty="0">
                <a:hlinkClick r:id="rId2"/>
              </a:rPr>
              <a:t>HTML</a:t>
            </a:r>
            <a:r>
              <a:rPr lang="zh-CN" altLang="en-US" sz="2000" dirty="0">
                <a:hlinkClick r:id="rId2"/>
              </a:rPr>
              <a:t>（超文本标记语言）</a:t>
            </a:r>
            <a:r>
              <a:rPr lang="zh-CN" altLang="en-US" sz="2000" dirty="0"/>
              <a:t>、</a:t>
            </a:r>
            <a:r>
              <a:rPr lang="en-US" altLang="zh-CN" sz="2000" dirty="0">
                <a:hlinkClick r:id="rId3"/>
              </a:rPr>
              <a:t>CSS</a:t>
            </a:r>
            <a:r>
              <a:rPr lang="zh-CN" altLang="en-US" sz="2000" dirty="0">
                <a:hlinkClick r:id="rId3"/>
              </a:rPr>
              <a:t>（级联样式表）</a:t>
            </a:r>
            <a:r>
              <a:rPr lang="zh-CN" altLang="en-US" sz="2000" dirty="0"/>
              <a:t>、</a:t>
            </a:r>
            <a:r>
              <a:rPr lang="en-US" altLang="zh-CN" sz="2000" dirty="0">
                <a:hlinkClick r:id="rId4"/>
              </a:rPr>
              <a:t>JavaScript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982" y="3076177"/>
            <a:ext cx="5120586" cy="35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 </a:t>
            </a:r>
            <a:r>
              <a:rPr lang="en-US" altLang="zh-CN" dirty="0" smtClean="0"/>
              <a:t>v-on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600" y="1690689"/>
            <a:ext cx="6997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"user-goal"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count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"count++"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550" y="3791288"/>
            <a:ext cx="7600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count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'#user-goal'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中，不应该有业务代码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写在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064" y="236291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0070C1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count 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substract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'#user-goal'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7681" y="2105228"/>
            <a:ext cx="4846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count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"add"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substract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Substrace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可以为函数增加参数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8214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"add(5)"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9086" y="2596218"/>
            <a:ext cx="6701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substract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1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输入框有个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事件，我们只要用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监听这个事件即可。</a:t>
            </a:r>
            <a:endParaRPr lang="en-US" altLang="zh-CN" dirty="0" smtClean="0"/>
          </a:p>
          <a:p>
            <a:r>
              <a:rPr lang="zh-CN" altLang="en-US" dirty="0" smtClean="0"/>
              <a:t>浏览器自动添加一个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对象（参见前面的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例子：实现一个银行卡号录入时放大、分隔显示的例子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0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5379" y="576244"/>
            <a:ext cx="7599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"user-name"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your card : 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}}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630" y="3093764"/>
            <a:ext cx="8827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Vue.createApp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data()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methods: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(event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.cardNumber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event.target.value.replace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811F3F"/>
                </a:solidFill>
                <a:latin typeface="Consolas" panose="020B0609020204030204" pitchFamily="49" charset="0"/>
              </a:rPr>
              <a:t>/(.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sz="1600" dirty="0">
                <a:solidFill>
                  <a:srgbClr val="811F3F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"$1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}).mount(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"#user-name"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setCard</a:t>
            </a:r>
            <a:r>
              <a:rPr lang="zh-CN" altLang="en-US" dirty="0" smtClean="0"/>
              <a:t>中，需要传入一个银行的名字，那么我们如何接受浏览器传过来的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对象？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$event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768" y="511157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(event,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.cardNumber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event.target.value.replace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811F3F"/>
                </a:solidFill>
                <a:latin typeface="Consolas" panose="020B0609020204030204" pitchFamily="49" charset="0"/>
              </a:rPr>
              <a:t>/(.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sz="1200" dirty="0">
                <a:solidFill>
                  <a:srgbClr val="811F3F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"$1 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768" y="4120772"/>
            <a:ext cx="822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($event, '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交通银行：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')"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28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v-on:</a:t>
            </a:r>
            <a:r>
              <a:rPr lang="zh-CN" altLang="en-US" dirty="0" smtClean="0"/>
              <a:t>的简写  </a:t>
            </a:r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方便！</a:t>
            </a:r>
            <a:endParaRPr lang="en-US" altLang="zh-CN" dirty="0" smtClean="0"/>
          </a:p>
          <a:p>
            <a:r>
              <a:rPr lang="en-US" altLang="zh-CN" dirty="0" smtClean="0"/>
              <a:t>V-bind:</a:t>
            </a:r>
            <a:r>
              <a:rPr lang="zh-CN" altLang="en-US" dirty="0" smtClean="0"/>
              <a:t>的简写 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33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监听提交事件， </a:t>
            </a:r>
            <a:r>
              <a:rPr lang="en-US" altLang="zh-CN" dirty="0" err="1" smtClean="0"/>
              <a:t>v-on:submit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但是页面还是会刷新。</a:t>
            </a:r>
            <a:endParaRPr lang="en-US" altLang="zh-CN" dirty="0" smtClean="0"/>
          </a:p>
          <a:p>
            <a:r>
              <a:rPr lang="zh-CN" altLang="en-US" dirty="0" smtClean="0"/>
              <a:t>需要用</a:t>
            </a:r>
            <a:r>
              <a:rPr lang="en-US" altLang="zh-CN" dirty="0" err="1" smtClean="0"/>
              <a:t>event.preventDefault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来阻止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有没有简单的方式？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/>
              <a:t>方法只有纯粹的数据逻辑，而不是去处理 </a:t>
            </a:r>
            <a:r>
              <a:rPr lang="en-US" altLang="zh-CN" dirty="0"/>
              <a:t>DOM </a:t>
            </a:r>
            <a:r>
              <a:rPr lang="zh-CN" altLang="en-US" dirty="0"/>
              <a:t>事件细节。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-145473" y="39094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v-on:submit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mySubmit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提交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4939" y="38797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mySubmit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event.preventDefault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alert(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8036"/>
            <a:ext cx="7886700" cy="5608927"/>
          </a:xfrm>
        </p:spPr>
        <p:txBody>
          <a:bodyPr/>
          <a:lstStyle/>
          <a:p>
            <a:r>
              <a:rPr lang="zh-CN" altLang="en-US" dirty="0"/>
              <a:t>为了解决这个问题，</a:t>
            </a:r>
            <a:r>
              <a:rPr lang="en-US" altLang="zh-CN" dirty="0"/>
              <a:t>Vue.js </a:t>
            </a:r>
            <a:r>
              <a:rPr lang="zh-CN" altLang="en-US" dirty="0"/>
              <a:t>为 </a:t>
            </a:r>
            <a:r>
              <a:rPr lang="en-US" altLang="zh-CN" dirty="0"/>
              <a:t>v-on </a:t>
            </a:r>
            <a:r>
              <a:rPr lang="zh-CN" altLang="en-US" dirty="0"/>
              <a:t>提供了事件修饰符。之前提过，修饰符是由点开头的指令后缀来表示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en-US" altLang="zh-CN" dirty="0"/>
              <a:t>.stop</a:t>
            </a:r>
          </a:p>
          <a:p>
            <a:pPr lvl="1"/>
            <a:r>
              <a:rPr lang="en-US" altLang="zh-CN" dirty="0"/>
              <a:t>.prevent</a:t>
            </a:r>
          </a:p>
          <a:p>
            <a:pPr lvl="1"/>
            <a:r>
              <a:rPr lang="en-US" altLang="zh-CN" dirty="0"/>
              <a:t>.capture</a:t>
            </a:r>
          </a:p>
          <a:p>
            <a:pPr lvl="1"/>
            <a:r>
              <a:rPr lang="en-US" altLang="zh-CN" dirty="0"/>
              <a:t>.self</a:t>
            </a:r>
          </a:p>
          <a:p>
            <a:pPr lvl="1"/>
            <a:r>
              <a:rPr lang="en-US" altLang="zh-CN" dirty="0"/>
              <a:t>.once</a:t>
            </a:r>
          </a:p>
          <a:p>
            <a:pPr lvl="1"/>
            <a:r>
              <a:rPr lang="en-US" altLang="zh-CN" dirty="0"/>
              <a:t>.passive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78" y="1787654"/>
            <a:ext cx="5314989" cy="42386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399" y="6045599"/>
            <a:ext cx="865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v-on:submit.prevent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mySubmit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提交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在监听键盘事件时，我们经常需要检查特定的按键。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允许为 </a:t>
            </a:r>
            <a:r>
              <a:rPr lang="en-US" altLang="zh-CN" dirty="0"/>
              <a:t>v-on </a:t>
            </a:r>
            <a:r>
              <a:rPr lang="zh-CN" altLang="en-US" dirty="0"/>
              <a:t>或者 </a:t>
            </a:r>
            <a:r>
              <a:rPr lang="en-US" altLang="zh-CN" dirty="0"/>
              <a:t>@ </a:t>
            </a:r>
            <a:r>
              <a:rPr lang="zh-CN" altLang="en-US" dirty="0"/>
              <a:t>在监听键盘事件时添加按键修饰符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&lt;input @</a:t>
            </a:r>
            <a:r>
              <a:rPr lang="en-US" altLang="zh-CN" dirty="0" err="1"/>
              <a:t>keyup.enter</a:t>
            </a:r>
            <a:r>
              <a:rPr lang="en-US" altLang="zh-CN" dirty="0"/>
              <a:t>="submit" 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562" y="4525972"/>
            <a:ext cx="7467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($event, '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交通银行：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')"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keyup.enter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mySubmit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上古时代：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1994</a:t>
            </a:r>
            <a:r>
              <a:rPr lang="zh-CN" altLang="en-US" dirty="0" smtClean="0"/>
              <a:t>，</a:t>
            </a:r>
            <a:r>
              <a:rPr lang="zh-CN" altLang="en-US" dirty="0"/>
              <a:t>网景公司（</a:t>
            </a:r>
            <a:r>
              <a:rPr lang="en-US" altLang="zh-CN" dirty="0"/>
              <a:t>Netscape</a:t>
            </a:r>
            <a:r>
              <a:rPr lang="zh-CN" altLang="en-US" dirty="0" smtClean="0"/>
              <a:t>）第一</a:t>
            </a:r>
            <a:r>
              <a:rPr lang="zh-CN" altLang="en-US" dirty="0"/>
              <a:t>款浏览器 </a:t>
            </a:r>
            <a:r>
              <a:rPr lang="en-US" altLang="zh-CN" dirty="0" err="1"/>
              <a:t>NCSAMosaic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同年 </a:t>
            </a:r>
            <a:r>
              <a:rPr lang="en-US" altLang="zh-CN" dirty="0"/>
              <a:t>PHP</a:t>
            </a:r>
            <a:r>
              <a:rPr lang="zh-CN" altLang="en-US" dirty="0"/>
              <a:t>（超文本预处理器） 脚本语言被开发出来，开启了数据嵌入模板的 </a:t>
            </a:r>
            <a:r>
              <a:rPr lang="en-US" altLang="zh-CN" dirty="0"/>
              <a:t>MVC 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 lvl="1"/>
            <a:r>
              <a:rPr lang="en-US" altLang="zh-CN" dirty="0"/>
              <a:t>PHP </a:t>
            </a:r>
            <a:r>
              <a:rPr lang="zh-CN" altLang="en-US" dirty="0"/>
              <a:t>直接将数据内嵌到 </a:t>
            </a:r>
            <a:r>
              <a:rPr lang="en-US" altLang="zh-CN" dirty="0"/>
              <a:t>HTML </a:t>
            </a:r>
            <a:r>
              <a:rPr lang="zh-CN" altLang="en-US" dirty="0"/>
              <a:t>中。</a:t>
            </a:r>
          </a:p>
          <a:p>
            <a:pPr lvl="1"/>
            <a:r>
              <a:rPr lang="en-US" altLang="zh-CN" dirty="0"/>
              <a:t>ASP </a:t>
            </a:r>
            <a:r>
              <a:rPr lang="zh-CN" altLang="en-US" dirty="0"/>
              <a:t>的 </a:t>
            </a:r>
            <a:r>
              <a:rPr lang="en-US" altLang="zh-CN" dirty="0"/>
              <a:t>ASPX</a:t>
            </a:r>
            <a:r>
              <a:rPr lang="zh-CN" altLang="en-US" dirty="0"/>
              <a:t>，在 </a:t>
            </a:r>
            <a:r>
              <a:rPr lang="en-US" altLang="zh-CN" dirty="0"/>
              <a:t>HTML </a:t>
            </a:r>
            <a:r>
              <a:rPr lang="zh-CN" altLang="en-US" dirty="0"/>
              <a:t>中嵌入 </a:t>
            </a:r>
            <a:r>
              <a:rPr lang="en-US" altLang="zh-CN" dirty="0"/>
              <a:t>C# </a:t>
            </a:r>
            <a:r>
              <a:rPr lang="zh-CN" altLang="en-US" dirty="0"/>
              <a:t>代码。</a:t>
            </a:r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的 </a:t>
            </a:r>
            <a:r>
              <a:rPr lang="en-US" altLang="zh-CN" dirty="0"/>
              <a:t>JSP </a:t>
            </a:r>
            <a:r>
              <a:rPr lang="zh-CN" altLang="en-US" dirty="0"/>
              <a:t>直接将数据嵌入到网页中。</a:t>
            </a:r>
          </a:p>
        </p:txBody>
      </p:sp>
    </p:spTree>
    <p:extLst>
      <p:ext uri="{BB962C8B-B14F-4D97-AF65-F5344CB8AC3E}">
        <p14:creationId xmlns:p14="http://schemas.microsoft.com/office/powerpoint/2010/main" val="2856475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https://v3.cn.vuejs.org/guide/events.html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为什么在 </a:t>
            </a:r>
            <a:r>
              <a:rPr lang="en-US" altLang="zh-CN" b="1" dirty="0"/>
              <a:t>HTML </a:t>
            </a:r>
            <a:r>
              <a:rPr lang="zh-CN" altLang="en-US" b="1" dirty="0"/>
              <a:t>中监听事件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以前我们说不在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中绑定事件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Html</a:t>
            </a:r>
            <a:r>
              <a:rPr lang="zh-CN" altLang="en-US" dirty="0" smtClean="0"/>
              <a:t>只是提供骨架，应该在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中绑定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现在是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模型，事件放在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因为所有的 </a:t>
            </a:r>
            <a:r>
              <a:rPr lang="en-US" altLang="zh-CN" dirty="0"/>
              <a:t>Vue.js </a:t>
            </a:r>
            <a:r>
              <a:rPr lang="zh-CN" altLang="en-US" dirty="0"/>
              <a:t>事件处理方法和表达式都严格绑定在当前视图的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上，它不会导致任何维护上的困难。实际上，使用 </a:t>
            </a:r>
            <a:r>
              <a:rPr lang="en-US" altLang="zh-CN" dirty="0"/>
              <a:t>v-on </a:t>
            </a:r>
            <a:r>
              <a:rPr lang="zh-CN" altLang="en-US" dirty="0"/>
              <a:t>或 </a:t>
            </a:r>
            <a:r>
              <a:rPr lang="en-US" altLang="zh-CN" dirty="0"/>
              <a:t>@ </a:t>
            </a:r>
            <a:r>
              <a:rPr lang="zh-CN" altLang="en-US" dirty="0"/>
              <a:t>有几个好处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扫一眼 </a:t>
            </a:r>
            <a:r>
              <a:rPr lang="en-US" altLang="zh-CN" dirty="0"/>
              <a:t>HTML </a:t>
            </a:r>
            <a:r>
              <a:rPr lang="zh-CN" altLang="en-US" dirty="0"/>
              <a:t>模板便能轻松定位在 </a:t>
            </a:r>
            <a:r>
              <a:rPr lang="en-US" altLang="zh-CN" dirty="0"/>
              <a:t>JavaScript </a:t>
            </a:r>
            <a:r>
              <a:rPr lang="zh-CN" altLang="en-US" dirty="0"/>
              <a:t>代码里对应的方法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因为你无须在 </a:t>
            </a:r>
            <a:r>
              <a:rPr lang="en-US" altLang="zh-CN" dirty="0"/>
              <a:t>JavaScript </a:t>
            </a:r>
            <a:r>
              <a:rPr lang="zh-CN" altLang="en-US" dirty="0"/>
              <a:t>里手动绑定事件，你的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代码可以是非常纯粹的逻辑，和 </a:t>
            </a:r>
            <a:r>
              <a:rPr lang="en-US" altLang="zh-CN" dirty="0"/>
              <a:t>DOM </a:t>
            </a:r>
            <a:r>
              <a:rPr lang="zh-CN" altLang="en-US" dirty="0"/>
              <a:t>完全解耦，更易于测试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当一个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被销毁时，所有的事件处理器都会自动被删除。你无须担心如何清理它们。</a:t>
            </a:r>
          </a:p>
        </p:txBody>
      </p:sp>
    </p:spTree>
    <p:extLst>
      <p:ext uri="{BB962C8B-B14F-4D97-AF65-F5344CB8AC3E}">
        <p14:creationId xmlns:p14="http://schemas.microsoft.com/office/powerpoint/2010/main" val="30888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v-once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923" y="1804843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顾名思义，就是只执行一次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的例子中，增加的时候，我们想保留显示其初值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440" y="3134698"/>
            <a:ext cx="8524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v-once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初始值为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count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增加后的值为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{{ count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"add(5)"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substract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(5)"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减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4372220"/>
            <a:ext cx="8603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methods: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add(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substract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如何清除用户输入的值？下面代码有效么？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937157"/>
            <a:ext cx="8117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your card : 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@click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resetValue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清除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570" y="3608199"/>
            <a:ext cx="9516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methods: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(event,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bankName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event.target.value.replace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/(.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)/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"$1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resetValue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183171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43280"/>
            <a:ext cx="7886700" cy="533368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不行！因为我们只是清除了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的值，而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input box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的值没有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清除。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解决方式：把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的值，再写回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&lt;input&gt;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里面，用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3039795"/>
            <a:ext cx="8317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setCard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9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双向绑定 </a:t>
            </a:r>
            <a:r>
              <a:rPr lang="en-US" altLang="zh-CN" dirty="0" smtClean="0"/>
              <a:t>v-model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数据模型和视图之间的双向绑定，用户在视图上的修改会自动同步到数据模型中去，同样的，如果数据模型中的值发生了变化，也会立刻同步到视图中</a:t>
            </a:r>
            <a:r>
              <a:rPr lang="zh-CN" altLang="en-US" dirty="0" smtClean="0"/>
              <a:t>去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用 </a:t>
            </a:r>
            <a:r>
              <a:rPr lang="en-US" altLang="zh-CN" dirty="0"/>
              <a:t>v-model </a:t>
            </a:r>
            <a:r>
              <a:rPr lang="zh-CN" altLang="en-US" dirty="0"/>
              <a:t>指令在表单 </a:t>
            </a:r>
            <a:r>
              <a:rPr lang="en-US" altLang="zh-CN" dirty="0"/>
              <a:t>&lt;input&gt;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 </a:t>
            </a:r>
            <a:r>
              <a:rPr lang="zh-CN" altLang="en-US" dirty="0"/>
              <a:t>及 </a:t>
            </a:r>
            <a:r>
              <a:rPr lang="en-US" altLang="zh-CN" dirty="0"/>
              <a:t>&lt;select&gt; </a:t>
            </a:r>
            <a:r>
              <a:rPr lang="zh-CN" altLang="en-US" dirty="0"/>
              <a:t>元素上创建双向数据绑定。它会根据控件类型自动选取正确的方法来更新元素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&lt;input  type="text"  v-model="</a:t>
            </a:r>
            <a:r>
              <a:rPr lang="en-US" altLang="zh-CN" dirty="0" err="1"/>
              <a:t>cardNumber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此时，用户输入的数据就直接存在</a:t>
            </a:r>
            <a:r>
              <a:rPr lang="en-US" altLang="zh-CN" dirty="0" err="1" smtClean="0"/>
              <a:t>cardNumber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cardNumber</a:t>
            </a:r>
            <a:r>
              <a:rPr lang="zh-CN" altLang="en-US" dirty="0" smtClean="0"/>
              <a:t>变化了，也会在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中体现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我们学过了在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里的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ata() {}</a:t>
            </a:r>
          </a:p>
          <a:p>
            <a:pPr lvl="1"/>
            <a:r>
              <a:rPr lang="en-US" altLang="zh-CN" dirty="0" smtClean="0"/>
              <a:t>methods: {}</a:t>
            </a:r>
          </a:p>
          <a:p>
            <a:r>
              <a:rPr lang="zh-CN" altLang="en-US" dirty="0" smtClean="0"/>
              <a:t>现在学第三个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computed:{}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090" y="135826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使用了</a:t>
            </a:r>
            <a:r>
              <a:rPr lang="en-US" altLang="zh-CN" dirty="0" smtClean="0"/>
              <a:t>v-model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框和</a:t>
            </a:r>
            <a:r>
              <a:rPr lang="en-US" altLang="zh-CN" dirty="0" err="1" smtClean="0"/>
              <a:t>cardNumber</a:t>
            </a:r>
            <a:r>
              <a:rPr lang="zh-CN" altLang="en-US" dirty="0" smtClean="0"/>
              <a:t>绑定，怎么输出格式化的银行卡号？</a:t>
            </a:r>
            <a:endParaRPr lang="en-US" altLang="zh-CN" dirty="0" smtClean="0"/>
          </a:p>
          <a:p>
            <a:r>
              <a:rPr lang="zh-CN" altLang="en-US" dirty="0" smtClean="0"/>
              <a:t>我们可以直接放到插值中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但是，这样大量逻辑放在了插值表达式中，不好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可以写成方法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也可以写成计算属性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8960" y="2820134"/>
            <a:ext cx="9845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your card : {{ '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交通银行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' +' '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cardNumber.replace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(/(.{4})/g, "$1 ") }}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40360" y="469315"/>
            <a:ext cx="797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your card : {{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fullCardNumber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760" y="1038781"/>
            <a:ext cx="8229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data()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count: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computed: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fullCardNumber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交通银行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.cardNumber.replace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811F3F"/>
                </a:solidFill>
                <a:latin typeface="Consolas" panose="020B0609020204030204" pitchFamily="49" charset="0"/>
              </a:rPr>
              <a:t>/(.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sz="1400" dirty="0">
                <a:solidFill>
                  <a:srgbClr val="811F3F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"$1 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5008880"/>
            <a:ext cx="752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注意：用的时候，不是调用方法，没有小括号！和用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里的数据一样！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虽然其实和方法类似，但是调用的时候，不是方法！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有点像数据库的视图，主要用来显示数据。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计算属性的 </a:t>
            </a:r>
            <a:r>
              <a:rPr lang="en-US" altLang="zh-CN" dirty="0"/>
              <a:t>Setter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48" y="1825625"/>
            <a:ext cx="4790097" cy="39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互联网发展的早期，网站的前后端开发是一体的，即前端代码是后端代码的一部分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后端收到浏览器的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生成静态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发送到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那时</a:t>
            </a:r>
            <a:r>
              <a:rPr lang="zh-CN" altLang="en-US" dirty="0"/>
              <a:t>的前端页面都是静态的，所有前端代码和前端数据都是后端生成的。前端只是纯粹的展示功能，脚本的作用只是增加一些特殊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脚本控制页面上飞来飞去的广告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出小窗口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045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侦听器</a:t>
            </a:r>
            <a:r>
              <a:rPr lang="en-US" altLang="zh-CN" b="1" dirty="0" smtClean="0"/>
              <a:t>watch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提供了一个更通用的方法来响应数据的变化。当需要在数据变化时执行异步或开销较大的操作时，这个方式是最有用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会自动监听一个值的变化，然后给你一个机会进行操作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是一个数据变量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那么对他侦听可以写成这样， 其中</a:t>
            </a:r>
            <a:r>
              <a:rPr lang="en-US" altLang="zh-CN" dirty="0" err="1" smtClean="0"/>
              <a:t>newQuestion</a:t>
            </a:r>
            <a:r>
              <a:rPr lang="zh-CN" altLang="en-US" dirty="0" smtClean="0"/>
              <a:t>是现在值， </a:t>
            </a:r>
            <a:r>
              <a:rPr lang="en-US" altLang="zh-CN" dirty="0" err="1" smtClean="0"/>
              <a:t>oldQuestion</a:t>
            </a:r>
            <a:r>
              <a:rPr lang="zh-CN" altLang="en-US" dirty="0" smtClean="0"/>
              <a:t>是以前的旧值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0440" y="5301179"/>
            <a:ext cx="7310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watch: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question(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newQuestion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oldQuestion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" y="1566951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提出问题，到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yesno.wtf/api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获取答案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4500" y="2050163"/>
            <a:ext cx="4752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请问一个回答对错的题目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请包含问号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"question"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answer }}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imagePath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3035667"/>
            <a:ext cx="6197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data()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count: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question: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answer: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imagePath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watch: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question(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newQuestion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oldQuestion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newQuestion.indexOf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"?"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&gt; -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.getAnswer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6200" y="4103035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methods:{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getAnswer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.answer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思考中，请稍后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.get(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"https://yesno.wtf/api"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.then((response)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.answer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response.data.answer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.imagePath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response.data.image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.catch((error)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.answer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我不知道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657066"/>
            <a:ext cx="8915400" cy="55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如何绑定样式？当然可以用</a:t>
            </a:r>
            <a:r>
              <a:rPr lang="en-US" altLang="zh-CN" dirty="0" smtClean="0"/>
              <a:t>v-bind.</a:t>
            </a:r>
          </a:p>
          <a:p>
            <a:endParaRPr lang="en-US" altLang="zh-CN" dirty="0"/>
          </a:p>
          <a:p>
            <a:r>
              <a:rPr lang="zh-CN" altLang="en-US" dirty="0" smtClean="0"/>
              <a:t>但是样式混在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中，逻辑判断也是</a:t>
            </a:r>
            <a:endParaRPr lang="en-US" altLang="zh-CN" dirty="0" smtClean="0"/>
          </a:p>
          <a:p>
            <a:r>
              <a:rPr lang="zh-CN" altLang="en-US" dirty="0" smtClean="0"/>
              <a:t>样式又是如此重要，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提供了自己的样式绑定和类绑定的语法。</a:t>
            </a:r>
            <a:endParaRPr lang="en-US" altLang="zh-CN" dirty="0" smtClean="0"/>
          </a:p>
          <a:p>
            <a:r>
              <a:rPr lang="en-US" altLang="zh-CN" dirty="0"/>
              <a:t>:style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35" y="2430302"/>
            <a:ext cx="4676809" cy="2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1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:style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对象语法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1" y="2696357"/>
            <a:ext cx="7210478" cy="32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9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可以直接绑定到样式对象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4" y="2483157"/>
            <a:ext cx="7124752" cy="28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0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  <a:r>
              <a:rPr lang="zh-CN" altLang="en-US" b="1" dirty="0" smtClean="0"/>
              <a:t>语法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49" y="2492688"/>
            <a:ext cx="7105702" cy="11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3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 </a:t>
            </a:r>
            <a:r>
              <a:rPr lang="en-US" altLang="zh-CN" dirty="0"/>
              <a:t>HTML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我们可以传给 </a:t>
            </a:r>
            <a:r>
              <a:rPr lang="en-US" altLang="zh-CN" dirty="0"/>
              <a:t>:class (</a:t>
            </a:r>
            <a:r>
              <a:rPr lang="en-US" altLang="zh-CN" dirty="0" err="1"/>
              <a:t>v-bind:class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r>
              <a:rPr lang="en-US" altLang="zh-CN" dirty="0"/>
              <a:t>) </a:t>
            </a:r>
            <a:r>
              <a:rPr lang="zh-CN" altLang="en-US" dirty="0"/>
              <a:t>一个对象，以动态地切换 </a:t>
            </a:r>
            <a:r>
              <a:rPr lang="en-US" altLang="zh-CN" dirty="0"/>
              <a:t>class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7" y="2674858"/>
            <a:ext cx="7039026" cy="633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7" y="3308275"/>
            <a:ext cx="7039026" cy="12430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27" y="4652952"/>
            <a:ext cx="7010451" cy="15240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27" y="6311899"/>
            <a:ext cx="2576531" cy="4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28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通过对象绑定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370" y="3678006"/>
            <a:ext cx="6153149" cy="2921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1035991"/>
            <a:ext cx="6112256" cy="24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/>
              <a:t>开发，采用的是后端 </a:t>
            </a:r>
            <a:r>
              <a:rPr lang="en-US" altLang="zh-CN" dirty="0"/>
              <a:t>MVC </a:t>
            </a:r>
            <a:r>
              <a:rPr lang="zh-CN" altLang="en-US" dirty="0"/>
              <a:t>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/>
              <a:t>（模型层）：提供</a:t>
            </a:r>
            <a:r>
              <a:rPr lang="en-US" altLang="zh-CN" dirty="0"/>
              <a:t>/</a:t>
            </a:r>
            <a:r>
              <a:rPr lang="zh-CN" altLang="en-US" dirty="0"/>
              <a:t>保存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/>
              <a:t>（控制层）：数据处理，实现业务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</a:t>
            </a:r>
            <a:r>
              <a:rPr lang="zh-CN" altLang="en-US" dirty="0"/>
              <a:t>（视图层）：展示数据，提供用户界面前端只是后端 </a:t>
            </a:r>
            <a:r>
              <a:rPr lang="en-US" altLang="zh-CN" dirty="0"/>
              <a:t>MVC </a:t>
            </a:r>
            <a:r>
              <a:rPr lang="zh-CN" altLang="en-US" dirty="0"/>
              <a:t>的 </a:t>
            </a:r>
            <a:r>
              <a:rPr lang="en-US" altLang="zh-CN" dirty="0"/>
              <a:t>V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7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铁器时代（小前端时代）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0557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1998</a:t>
            </a:r>
            <a:r>
              <a:rPr lang="zh-CN" altLang="en-US" dirty="0"/>
              <a:t>年 </a:t>
            </a:r>
            <a:r>
              <a:rPr lang="en-US" altLang="zh-CN" dirty="0" smtClean="0"/>
              <a:t>AJAX </a:t>
            </a:r>
            <a:r>
              <a:rPr lang="zh-CN" altLang="en-US" dirty="0"/>
              <a:t>的出现，前端开发从 </a:t>
            </a:r>
            <a:r>
              <a:rPr lang="en-US" altLang="zh-CN" dirty="0"/>
              <a:t>web1.0</a:t>
            </a:r>
            <a:r>
              <a:rPr lang="zh-CN" altLang="en-US" dirty="0"/>
              <a:t>迈向了</a:t>
            </a:r>
            <a:r>
              <a:rPr lang="en-US" altLang="zh-CN" dirty="0" smtClean="0"/>
              <a:t>web2.0</a:t>
            </a:r>
          </a:p>
          <a:p>
            <a:pPr lvl="1"/>
            <a:r>
              <a:rPr lang="en-US" altLang="zh-CN" dirty="0" smtClean="0"/>
              <a:t>Gmail</a:t>
            </a:r>
            <a:r>
              <a:rPr lang="zh-CN" altLang="en-US" dirty="0"/>
              <a:t>（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Google </a:t>
            </a:r>
            <a:r>
              <a:rPr lang="zh-CN" altLang="en-US" dirty="0"/>
              <a:t>地图（</a:t>
            </a:r>
            <a:r>
              <a:rPr lang="en-US" altLang="zh-CN" dirty="0"/>
              <a:t>2005</a:t>
            </a:r>
            <a:r>
              <a:rPr lang="zh-CN" altLang="en-US" dirty="0"/>
              <a:t>年）</a:t>
            </a:r>
          </a:p>
          <a:p>
            <a:r>
              <a:rPr lang="zh-CN" altLang="en-US" dirty="0"/>
              <a:t>由于动态交互、数据交互的需求增多，还衍生出了</a:t>
            </a:r>
            <a:r>
              <a:rPr lang="en-US" altLang="zh-CN" dirty="0"/>
              <a:t>jQuery</a:t>
            </a:r>
            <a:r>
              <a:rPr lang="zh-CN" altLang="en-US" dirty="0"/>
              <a:t>（</a:t>
            </a:r>
            <a:r>
              <a:rPr lang="en-US" altLang="zh-CN" dirty="0"/>
              <a:t>2006</a:t>
            </a:r>
            <a:r>
              <a:rPr lang="zh-CN" altLang="en-US" dirty="0"/>
              <a:t>） 这样优秀的跨浏览器的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工具库，主要用于 </a:t>
            </a:r>
            <a:r>
              <a:rPr lang="en-US" altLang="zh-CN" dirty="0"/>
              <a:t>DOM </a:t>
            </a:r>
            <a:r>
              <a:rPr lang="zh-CN" altLang="en-US" dirty="0"/>
              <a:t>操作，数据交互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6378" y="4749615"/>
            <a:ext cx="5638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$('#foo').bind('click',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() { alert('User clicked on "foo."');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7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技术指的是脚本独立向服务器请求数据，拿到数据以后，进行处理并更新网页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整个</a:t>
            </a:r>
            <a:r>
              <a:rPr lang="zh-CN" altLang="en-US" dirty="0"/>
              <a:t>过程中，后端只是负责提供数据，其他事情都由前端处理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zh-CN" altLang="en-US" dirty="0"/>
              <a:t>不再是后端的模板，而是实现了从“获取数据 </a:t>
            </a:r>
            <a:r>
              <a:rPr lang="en-US" altLang="zh-CN" dirty="0"/>
              <a:t>--》 </a:t>
            </a:r>
            <a:r>
              <a:rPr lang="zh-CN" altLang="en-US" dirty="0"/>
              <a:t>处理数据 </a:t>
            </a:r>
            <a:r>
              <a:rPr lang="en-US" altLang="zh-CN" dirty="0"/>
              <a:t>--》</a:t>
            </a:r>
            <a:r>
              <a:rPr lang="zh-CN" altLang="en-US" dirty="0"/>
              <a:t>展示数据”的完整业务逻辑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1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信息时代（大前端时代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工业化推动了信息化的快速到来，浏览器呈现的数据量越来越大，网页动态交互的需求越来越多，</a:t>
            </a:r>
            <a:r>
              <a:rPr lang="en-US" altLang="zh-CN" sz="1600" dirty="0"/>
              <a:t>JavaScript </a:t>
            </a:r>
            <a:r>
              <a:rPr lang="zh-CN" altLang="en-US" sz="1600" dirty="0"/>
              <a:t>通过操作 </a:t>
            </a:r>
            <a:r>
              <a:rPr lang="en-US" altLang="zh-CN" sz="1600" dirty="0"/>
              <a:t>DOM </a:t>
            </a:r>
            <a:r>
              <a:rPr lang="zh-CN" altLang="en-US" sz="1600" dirty="0"/>
              <a:t>的弊端和瓶颈越来越</a:t>
            </a:r>
            <a:r>
              <a:rPr lang="zh-CN" altLang="en-US" sz="1600" dirty="0" smtClean="0"/>
              <a:t>明显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400" dirty="0" smtClean="0"/>
              <a:t>频繁</a:t>
            </a:r>
            <a:r>
              <a:rPr lang="zh-CN" altLang="en-US" sz="1400" dirty="0"/>
              <a:t>的交互操作，导致页面会很卡</a:t>
            </a:r>
            <a:r>
              <a:rPr lang="zh-CN" altLang="en-US" sz="1400" dirty="0" smtClean="0"/>
              <a:t>顿，</a:t>
            </a:r>
            <a:endParaRPr lang="en-US" altLang="zh-CN" sz="1400" dirty="0" smtClean="0"/>
          </a:p>
          <a:p>
            <a:pPr lvl="1">
              <a:lnSpc>
                <a:spcPct val="100000"/>
              </a:lnSpc>
            </a:pPr>
            <a:r>
              <a:rPr lang="zh-CN" altLang="en-US" sz="1400" dirty="0" smtClean="0"/>
              <a:t>仅仅</a:t>
            </a:r>
            <a:r>
              <a:rPr lang="zh-CN" altLang="en-US" sz="1400" dirty="0"/>
              <a:t>从代码层面去提升页面性能，变得越来越难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>
              <a:lnSpc>
                <a:spcPct val="100000"/>
              </a:lnSpc>
            </a:pPr>
            <a:r>
              <a:rPr lang="zh-CN" altLang="en-US" sz="1400" dirty="0" smtClean="0"/>
              <a:t>项目变大，难以管理和维护</a:t>
            </a: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技术在不断进步</a:t>
            </a:r>
            <a:endParaRPr lang="zh-CN" altLang="en-US" sz="1600" dirty="0"/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2008 </a:t>
            </a:r>
            <a:r>
              <a:rPr lang="zh-CN" altLang="en-US" sz="1400" dirty="0"/>
              <a:t>年，谷歌 </a:t>
            </a:r>
            <a:r>
              <a:rPr lang="en-US" altLang="zh-CN" sz="1400" dirty="0"/>
              <a:t>V8 </a:t>
            </a:r>
            <a:r>
              <a:rPr lang="zh-CN" altLang="en-US" sz="1400" dirty="0"/>
              <a:t>引擎发布，终结微软 </a:t>
            </a:r>
            <a:r>
              <a:rPr lang="en-US" altLang="zh-CN" sz="1400" dirty="0"/>
              <a:t>IE </a:t>
            </a:r>
            <a:r>
              <a:rPr lang="zh-CN" altLang="en-US" sz="1400" dirty="0"/>
              <a:t>时代。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2009 </a:t>
            </a:r>
            <a:r>
              <a:rPr lang="zh-CN" altLang="en-US" sz="1400" dirty="0"/>
              <a:t>年 </a:t>
            </a:r>
            <a:r>
              <a:rPr lang="en-US" altLang="zh-CN" sz="1400" dirty="0"/>
              <a:t>AngularJS </a:t>
            </a:r>
            <a:r>
              <a:rPr lang="zh-CN" altLang="en-US" sz="1400" dirty="0"/>
              <a:t>诞生、</a:t>
            </a:r>
            <a:r>
              <a:rPr lang="en-US" altLang="zh-CN" sz="1400" dirty="0"/>
              <a:t>Node</a:t>
            </a:r>
            <a:r>
              <a:rPr lang="zh-CN" altLang="en-US" sz="1400" dirty="0"/>
              <a:t>诞生。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2011 </a:t>
            </a:r>
            <a:r>
              <a:rPr lang="zh-CN" altLang="en-US" sz="1400" dirty="0"/>
              <a:t>年 </a:t>
            </a:r>
            <a:r>
              <a:rPr lang="en-US" altLang="zh-CN" sz="1400" dirty="0" err="1"/>
              <a:t>ReactJS</a:t>
            </a:r>
            <a:r>
              <a:rPr lang="en-US" altLang="zh-CN" sz="1400" dirty="0"/>
              <a:t> </a:t>
            </a:r>
            <a:r>
              <a:rPr lang="zh-CN" altLang="en-US" sz="1400" dirty="0"/>
              <a:t>诞生。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2014 </a:t>
            </a:r>
            <a:r>
              <a:rPr lang="zh-CN" altLang="en-US" sz="1400" dirty="0"/>
              <a:t>年 </a:t>
            </a:r>
            <a:r>
              <a:rPr lang="en-US" altLang="zh-CN" sz="1400" dirty="0" err="1"/>
              <a:t>VueJS</a:t>
            </a:r>
            <a:r>
              <a:rPr lang="en-US" altLang="zh-CN" sz="1400" dirty="0"/>
              <a:t> </a:t>
            </a:r>
            <a:r>
              <a:rPr lang="zh-CN" altLang="en-US" sz="1400" dirty="0"/>
              <a:t>诞生。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V8 </a:t>
            </a:r>
            <a:r>
              <a:rPr lang="zh-CN" altLang="en-US" sz="1600" dirty="0"/>
              <a:t>和 </a:t>
            </a:r>
            <a:r>
              <a:rPr lang="en-US" altLang="zh-CN" sz="1600" dirty="0"/>
              <a:t>node </a:t>
            </a:r>
            <a:r>
              <a:rPr lang="zh-CN" altLang="en-US" sz="1600" dirty="0"/>
              <a:t>的出现，使前端开发人员可以用熟悉的语法糖编写后台系统，为前端提供了使用同一语言的实现全栈开发的</a:t>
            </a:r>
            <a:r>
              <a:rPr lang="zh-CN" altLang="en-US" sz="1600" dirty="0" smtClean="0"/>
              <a:t>机会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JavaScript</a:t>
            </a:r>
            <a:r>
              <a:rPr lang="zh-CN" altLang="en-US" sz="1600" dirty="0"/>
              <a:t>不再是一个被嘲笑只能写写页面交互的脚本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React</a:t>
            </a:r>
            <a:r>
              <a:rPr lang="zh-CN" altLang="en-US" sz="1400" dirty="0"/>
              <a:t>、</a:t>
            </a:r>
            <a:r>
              <a:rPr lang="en-US" altLang="zh-CN" sz="1400" dirty="0"/>
              <a:t>Angular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等 </a:t>
            </a:r>
            <a:r>
              <a:rPr lang="en-US" altLang="zh-CN" sz="1400" dirty="0"/>
              <a:t>MVVM </a:t>
            </a:r>
            <a:r>
              <a:rPr lang="zh-CN" altLang="en-US" sz="1400" dirty="0"/>
              <a:t>前端框架的出现，使前端实现了项目真正的应用化（</a:t>
            </a:r>
            <a:r>
              <a:rPr lang="en-US" altLang="zh-CN" sz="1400" dirty="0"/>
              <a:t>SPA</a:t>
            </a:r>
            <a:r>
              <a:rPr lang="zh-CN" altLang="en-US" sz="1400" dirty="0"/>
              <a:t>单页面应用），不再依赖后台开发人员处理页面路由 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，实现页面跳转的自我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pPr lvl="1">
              <a:lnSpc>
                <a:spcPct val="100000"/>
              </a:lnSpc>
            </a:pPr>
            <a:r>
              <a:rPr lang="zh-CN" altLang="en-US" sz="1400" dirty="0" smtClean="0"/>
              <a:t>推动</a:t>
            </a:r>
            <a:r>
              <a:rPr lang="zh-CN" altLang="en-US" sz="1400" dirty="0"/>
              <a:t>了前后端的彻底分离（前端项目独立部署，不再依赖类似的 </a:t>
            </a:r>
            <a:r>
              <a:rPr lang="en-US" altLang="zh-CN" sz="1400" dirty="0"/>
              <a:t>template </a:t>
            </a:r>
            <a:r>
              <a:rPr lang="zh-CN" altLang="en-US" sz="1400" dirty="0"/>
              <a:t>文件目录）</a:t>
            </a:r>
          </a:p>
        </p:txBody>
      </p:sp>
    </p:spTree>
    <p:extLst>
      <p:ext uri="{BB962C8B-B14F-4D97-AF65-F5344CB8AC3E}">
        <p14:creationId xmlns:p14="http://schemas.microsoft.com/office/powerpoint/2010/main" val="9241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06276" cy="47396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用 </a:t>
            </a:r>
            <a:r>
              <a:rPr lang="en-US" altLang="zh-CN" dirty="0"/>
              <a:t>View Model </a:t>
            </a:r>
            <a:r>
              <a:rPr lang="zh-CN" altLang="en-US" dirty="0"/>
              <a:t>代替 </a:t>
            </a:r>
            <a:r>
              <a:rPr lang="en-US" altLang="zh-CN" dirty="0"/>
              <a:t>Controller</a:t>
            </a:r>
            <a:r>
              <a:rPr lang="zh-CN" altLang="en-US" dirty="0"/>
              <a:t>。</a:t>
            </a:r>
            <a:r>
              <a:rPr lang="en-US" altLang="zh-CN" dirty="0"/>
              <a:t>MVVM </a:t>
            </a:r>
            <a:r>
              <a:rPr lang="zh-CN" altLang="en-US" dirty="0"/>
              <a:t>模式也将前端应用分成三个部分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Model</a:t>
            </a:r>
            <a:r>
              <a:rPr lang="zh-CN" altLang="en-US" dirty="0"/>
              <a:t>：读写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View</a:t>
            </a:r>
            <a:r>
              <a:rPr lang="zh-CN" altLang="en-US" dirty="0"/>
              <a:t>：展示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View-Model</a:t>
            </a:r>
            <a:r>
              <a:rPr lang="zh-CN" altLang="en-US" dirty="0"/>
              <a:t>：数据处理</a:t>
            </a:r>
            <a:r>
              <a:rPr lang="en-US" altLang="zh-CN" dirty="0"/>
              <a:t>View Model </a:t>
            </a:r>
            <a:r>
              <a:rPr lang="zh-CN" altLang="en-US" dirty="0"/>
              <a:t>是简化的 </a:t>
            </a:r>
            <a:r>
              <a:rPr lang="en-US" altLang="zh-CN" dirty="0"/>
              <a:t>Controller</a:t>
            </a:r>
            <a:r>
              <a:rPr lang="zh-CN" altLang="en-US" dirty="0"/>
              <a:t>，所有的数据逻辑都放在这个部分。它的唯一作用就是为 </a:t>
            </a:r>
            <a:r>
              <a:rPr lang="en-US" altLang="zh-CN" dirty="0"/>
              <a:t>View </a:t>
            </a:r>
            <a:r>
              <a:rPr lang="zh-CN" altLang="en-US" dirty="0"/>
              <a:t>提供处理好的数据，不含其他逻辑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也就是说</a:t>
            </a:r>
            <a:r>
              <a:rPr lang="zh-CN" altLang="en-US" dirty="0"/>
              <a:t>，</a:t>
            </a:r>
            <a:r>
              <a:rPr lang="en-US" altLang="zh-CN" dirty="0"/>
              <a:t>Model </a:t>
            </a:r>
            <a:r>
              <a:rPr lang="zh-CN" altLang="en-US" dirty="0"/>
              <a:t>拿到数据以后，</a:t>
            </a:r>
            <a:r>
              <a:rPr lang="en-US" altLang="zh-CN" dirty="0"/>
              <a:t>View Model </a:t>
            </a:r>
            <a:r>
              <a:rPr lang="zh-CN" altLang="en-US" dirty="0"/>
              <a:t>将数据处理成视图层（</a:t>
            </a:r>
            <a:r>
              <a:rPr lang="en-US" altLang="zh-CN" dirty="0"/>
              <a:t>View</a:t>
            </a:r>
            <a:r>
              <a:rPr lang="zh-CN" altLang="en-US" dirty="0"/>
              <a:t>）需要的格式，在视图层展示出来。这个模型的特点是 </a:t>
            </a:r>
            <a:r>
              <a:rPr lang="en-US" altLang="zh-CN" dirty="0"/>
              <a:t>View </a:t>
            </a:r>
            <a:r>
              <a:rPr lang="zh-CN" altLang="en-US" dirty="0"/>
              <a:t>绑定 </a:t>
            </a:r>
            <a:r>
              <a:rPr lang="en-US" altLang="zh-CN" dirty="0"/>
              <a:t>View Model</a:t>
            </a:r>
            <a:r>
              <a:rPr lang="zh-CN" altLang="en-US" dirty="0"/>
              <a:t>。如果 </a:t>
            </a:r>
            <a:r>
              <a:rPr lang="en-US" altLang="zh-CN" dirty="0"/>
              <a:t>View Model </a:t>
            </a:r>
            <a:r>
              <a:rPr lang="zh-CN" altLang="en-US" dirty="0"/>
              <a:t>的数据变了，</a:t>
            </a:r>
            <a:r>
              <a:rPr lang="en-US" altLang="zh-CN" dirty="0"/>
              <a:t>View</a:t>
            </a:r>
            <a:r>
              <a:rPr lang="zh-CN" altLang="en-US" dirty="0"/>
              <a:t>（视图层）也跟着变了；反之亦然，如果用户在视图层修改了数据，也立刻反映在 </a:t>
            </a:r>
            <a:r>
              <a:rPr lang="en-US" altLang="zh-CN" dirty="0"/>
              <a:t>View Model</a:t>
            </a:r>
            <a:r>
              <a:rPr lang="zh-CN" altLang="en-US" dirty="0"/>
              <a:t>。整个过程完全不需要手工处理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 descr="image-20220212210112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57" y="216861"/>
            <a:ext cx="4559970" cy="23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</TotalTime>
  <Words>4099</Words>
  <Application>Microsoft Office PowerPoint</Application>
  <PresentationFormat>全屏显示(4:3)</PresentationFormat>
  <Paragraphs>391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等线 Light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Office 主题​​</vt:lpstr>
      <vt:lpstr>VUE</vt:lpstr>
      <vt:lpstr>前端发展历史 https://segmentfault.com/a/1190000020281750</vt:lpstr>
      <vt:lpstr>上古时代：</vt:lpstr>
      <vt:lpstr>PowerPoint 演示文稿</vt:lpstr>
      <vt:lpstr>PowerPoint 演示文稿</vt:lpstr>
      <vt:lpstr>铁器时代（小前端时代）</vt:lpstr>
      <vt:lpstr>PowerPoint 演示文稿</vt:lpstr>
      <vt:lpstr>信息时代（大前端时代）</vt:lpstr>
      <vt:lpstr>MVVM 模式</vt:lpstr>
      <vt:lpstr>全能前端时代</vt:lpstr>
      <vt:lpstr>https://cn.vuejs.org/</vt:lpstr>
      <vt:lpstr>引入Vue</vt:lpstr>
      <vt:lpstr>PowerPoint 演示文稿</vt:lpstr>
      <vt:lpstr>PowerPoint 演示文稿</vt:lpstr>
      <vt:lpstr>PowerPoint 演示文稿</vt:lpstr>
      <vt:lpstr>v-bind:</vt:lpstr>
      <vt:lpstr>methods:</vt:lpstr>
      <vt:lpstr>在方法中访问数据</vt:lpstr>
      <vt:lpstr>v-html</vt:lpstr>
      <vt:lpstr>事件 v-on</vt:lpstr>
      <vt:lpstr>在html中，不应该有业务代码</vt:lpstr>
      <vt:lpstr>可以为函数增加参数</vt:lpstr>
      <vt:lpstr>监听input事件</vt:lpstr>
      <vt:lpstr>PowerPoint 演示文稿</vt:lpstr>
      <vt:lpstr>$event</vt:lpstr>
      <vt:lpstr>v-on:的简写  @</vt:lpstr>
      <vt:lpstr>事件修饰符</vt:lpstr>
      <vt:lpstr>PowerPoint 演示文稿</vt:lpstr>
      <vt:lpstr>按键修饰符</vt:lpstr>
      <vt:lpstr>更多修饰符</vt:lpstr>
      <vt:lpstr>为什么在 HTML 中监听事件？</vt:lpstr>
      <vt:lpstr>v-once</vt:lpstr>
      <vt:lpstr>如何清除用户输入的值？下面代码有效么？</vt:lpstr>
      <vt:lpstr>PowerPoint 演示文稿</vt:lpstr>
      <vt:lpstr>双向绑定 v-model</vt:lpstr>
      <vt:lpstr>计算属性</vt:lpstr>
      <vt:lpstr>例子</vt:lpstr>
      <vt:lpstr>PowerPoint 演示文稿</vt:lpstr>
      <vt:lpstr>计算属性的 Setter</vt:lpstr>
      <vt:lpstr>侦听器watch</vt:lpstr>
      <vt:lpstr>提问的例子</vt:lpstr>
      <vt:lpstr>PowerPoint 演示文稿</vt:lpstr>
      <vt:lpstr>绑定样式</vt:lpstr>
      <vt:lpstr>:style</vt:lpstr>
      <vt:lpstr>PowerPoint 演示文稿</vt:lpstr>
      <vt:lpstr>PowerPoint 演示文稿</vt:lpstr>
      <vt:lpstr>绑定 HTML Class</vt:lpstr>
      <vt:lpstr>通过对象绑定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</dc:creator>
  <cp:lastModifiedBy>cheny</cp:lastModifiedBy>
  <cp:revision>219</cp:revision>
  <dcterms:created xsi:type="dcterms:W3CDTF">2021-10-24T06:38:14Z</dcterms:created>
  <dcterms:modified xsi:type="dcterms:W3CDTF">2022-12-15T15:54:44Z</dcterms:modified>
</cp:coreProperties>
</file>