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64" r:id="rId2"/>
    <p:sldId id="265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6" r:id="rId15"/>
    <p:sldId id="285" r:id="rId16"/>
    <p:sldId id="288" r:id="rId17"/>
    <p:sldId id="287" r:id="rId18"/>
    <p:sldId id="289" r:id="rId19"/>
    <p:sldId id="284" r:id="rId20"/>
    <p:sldId id="290" r:id="rId21"/>
    <p:sldId id="291" r:id="rId22"/>
    <p:sldId id="320" r:id="rId23"/>
    <p:sldId id="295" r:id="rId24"/>
    <p:sldId id="293" r:id="rId25"/>
    <p:sldId id="294" r:id="rId26"/>
    <p:sldId id="292" r:id="rId27"/>
    <p:sldId id="296" r:id="rId28"/>
    <p:sldId id="298" r:id="rId29"/>
    <p:sldId id="301" r:id="rId30"/>
    <p:sldId id="302" r:id="rId31"/>
    <p:sldId id="304" r:id="rId32"/>
    <p:sldId id="303" r:id="rId33"/>
    <p:sldId id="305" r:id="rId34"/>
    <p:sldId id="306" r:id="rId35"/>
    <p:sldId id="307" r:id="rId36"/>
    <p:sldId id="308" r:id="rId37"/>
    <p:sldId id="309" r:id="rId38"/>
    <p:sldId id="310" r:id="rId39"/>
    <p:sldId id="319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</p:sldIdLst>
  <p:sldSz cx="9906000" cy="6858000" type="A4"/>
  <p:notesSz cx="6858000" cy="9144000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9999"/>
    <a:srgbClr val="FF3300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380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charset="-122"/>
              </a:defRPr>
            </a:lvl1pPr>
          </a:lstStyle>
          <a:p>
            <a:fld id="{AD398422-DEB7-451C-9390-D1945B3521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263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33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charset="-122"/>
              </a:defRPr>
            </a:lvl1pPr>
          </a:lstStyle>
          <a:p>
            <a:fld id="{E9538B52-A0BB-45C0-87C6-04AEEEAA0B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152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E7FF4-6809-40A5-B57C-B93F2050A938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06400"/>
            <a:ext cx="6016625" cy="41671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940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91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121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82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652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06400"/>
            <a:ext cx="6016625" cy="4167188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87676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460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516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34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08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479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15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91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46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06400"/>
            <a:ext cx="6016625" cy="41671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26432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96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06400"/>
            <a:ext cx="6016625" cy="4167188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8515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967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62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84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431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394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82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625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673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06400"/>
            <a:ext cx="6016625" cy="416718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06719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6736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305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06400"/>
            <a:ext cx="6016625" cy="4167188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08299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67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775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06400"/>
            <a:ext cx="6016625" cy="4167188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83927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42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06400"/>
            <a:ext cx="6016625" cy="4167188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74968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06400"/>
            <a:ext cx="6016625" cy="4167188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008251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06400"/>
            <a:ext cx="6016625" cy="4167188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042495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06400"/>
            <a:ext cx="6016625" cy="4167188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48345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06400"/>
            <a:ext cx="6016625" cy="4167188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367" y="4344301"/>
            <a:ext cx="5486400" cy="41134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8239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8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43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38B52-A0BB-45C0-87C6-04AEEEAA0B6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43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182"/>
            <a:ext cx="5029200" cy="41155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0131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8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406400"/>
            <a:ext cx="6016625" cy="41671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6367" y="4344301"/>
            <a:ext cx="5486400" cy="411342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8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1026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4915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9156" name="Rectangle 102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 sz="2400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49157" name="Group 102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103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9159" name="Rectangle 103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9160" name="Rectangle 103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9161" name="Rectangle 103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9162" name="Rectangle 103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9163" name="Rectangle 103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9164" name="Rectangle 103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9165" name="Rectangle 103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9166" name="Rectangle 103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9167" name="Rectangle 103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2400"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49173" name="Rectangle 1045"/>
          <p:cNvSpPr>
            <a:spLocks noGrp="1" noChangeArrowheads="1"/>
          </p:cNvSpPr>
          <p:nvPr>
            <p:ph type="ctrTitle" sz="quarter"/>
          </p:nvPr>
        </p:nvSpPr>
        <p:spPr>
          <a:xfrm>
            <a:off x="3429000" y="1981200"/>
            <a:ext cx="5715000" cy="1905000"/>
          </a:xfrm>
        </p:spPr>
        <p:txBody>
          <a:bodyPr/>
          <a:lstStyle>
            <a:lvl1pPr algn="ctr">
              <a:defRPr sz="6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9174" name="Rectangle 10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4267200"/>
            <a:ext cx="6934200" cy="990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9175" name="Rectangle 104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76" name="Rectangle 104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77" name="Rectangle 104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4FEA5FC5-5D08-44C1-8824-5D97F16D432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115F4-9E77-4BE0-813C-21FD10E828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56909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72325" y="457200"/>
            <a:ext cx="2238375" cy="5668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562725" cy="56689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49840-1E8C-4188-97D3-4F7875E604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85667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4144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4144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C5E2AC31-AC91-4508-9C87-450AA7ED5A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1830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99A4A-007E-4321-BC6C-0D95275746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9544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EA148-5627-4A0F-9B49-535C49ABDE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9380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CC33B-92EA-413B-ADC1-B1DE1BFE2F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31276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12F78-BC27-413F-B0CC-0F25C61C03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6225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964EC-D538-4ADD-95D1-6EFAAD0DDC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50427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F4E8F-3282-4E74-8531-2373CEA50F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92750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EF993-F82D-45B5-BEF0-EFC1F9D3A7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38348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07DF-74F9-4DDD-B919-DD42DEE9C3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66636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chemeClr val="hlink"/>
                </a:solidFill>
                <a:ea typeface="宋体" charset="-122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chemeClr val="hlink"/>
                </a:solidFill>
                <a:ea typeface="宋体" charset="-122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chemeClr val="hlink"/>
                </a:solidFill>
                <a:ea typeface="宋体" charset="-122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chemeClr val="accent2"/>
                </a:solidFill>
                <a:ea typeface="宋体" charset="-122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chemeClr val="accent2"/>
                </a:solidFill>
                <a:ea typeface="宋体" charset="-122"/>
              </a:endParaRPr>
            </a:p>
          </p:txBody>
        </p:sp>
      </p:grpSp>
      <p:sp>
        <p:nvSpPr>
          <p:cNvPr id="4814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8146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981200"/>
            <a:ext cx="89154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814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宋体" charset="-122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814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>
                <a:latin typeface="宋体" charset="-122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814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宋体" charset="-122"/>
                <a:ea typeface="宋体" charset="-122"/>
              </a:defRPr>
            </a:lvl1pPr>
          </a:lstStyle>
          <a:p>
            <a:fld id="{867376FD-DA35-4A16-8E0F-24492CA769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itchFamily="2" charset="-122"/>
          <a:ea typeface="华文新魏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itchFamily="2" charset="-122"/>
          <a:ea typeface="华文新魏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itchFamily="2" charset="-122"/>
          <a:ea typeface="华文新魏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itchFamily="2" charset="-122"/>
          <a:ea typeface="华文新魏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/>
              <a:t>第</a:t>
            </a:r>
            <a:r>
              <a:rPr lang="en-US" altLang="zh-CN" sz="6000" dirty="0" smtClean="0"/>
              <a:t>1</a:t>
            </a:r>
            <a:r>
              <a:rPr lang="zh-CN" altLang="en-US" sz="6000" dirty="0" smtClean="0"/>
              <a:t>章 概述</a:t>
            </a:r>
            <a:endParaRPr lang="en-US" altLang="zh-CN" sz="6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2120" y="678780"/>
            <a:ext cx="7021909" cy="661988"/>
          </a:xfrm>
        </p:spPr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741231" y="2133600"/>
            <a:ext cx="596767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1.1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什么是项目管理？</a:t>
            </a:r>
          </a:p>
          <a:p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1.2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项目管理的本质</a:t>
            </a:r>
          </a:p>
          <a:p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1.3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项目管理基本方法</a:t>
            </a:r>
          </a:p>
          <a:p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1.4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项目的生命周期</a:t>
            </a:r>
          </a:p>
          <a:p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1.5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项目管理知识体系</a:t>
            </a:r>
          </a:p>
          <a:p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1.6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软件项目管理</a:t>
            </a:r>
          </a:p>
        </p:txBody>
      </p:sp>
      <p:pic>
        <p:nvPicPr>
          <p:cNvPr id="20487" name="Picture 7" descr="managemen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6030" y="2420939"/>
            <a:ext cx="4679970" cy="3359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465853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ea typeface="宋体" pitchFamily="2" charset="-122"/>
              </a:rPr>
              <a:t> </a:t>
            </a:r>
            <a:r>
              <a:rPr lang="zh-CN" altLang="zh-CN" sz="2400" b="1" dirty="0" smtClean="0">
                <a:ea typeface="宋体" pitchFamily="2" charset="-122"/>
              </a:rPr>
              <a:t>项目是为完成某个独特的产品或服务所做的一次性任务</a:t>
            </a:r>
            <a:r>
              <a:rPr lang="zh-CN" altLang="zh-CN" sz="2400" dirty="0" smtClean="0">
                <a:ea typeface="宋体" pitchFamily="2" charset="-122"/>
              </a:rPr>
              <a:t>：</a:t>
            </a:r>
            <a:endParaRPr lang="zh-CN" altLang="en-US" sz="2400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 smtClean="0">
                <a:ea typeface="宋体" pitchFamily="2" charset="-122"/>
              </a:rPr>
              <a:t>目标性，其结果只可能是一种期望的产品或服务。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 smtClean="0">
                <a:ea typeface="宋体" pitchFamily="2" charset="-122"/>
              </a:rPr>
              <a:t>独特性，每一个项目都是唯一的。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 smtClean="0">
                <a:ea typeface="宋体" pitchFamily="2" charset="-122"/>
              </a:rPr>
              <a:t>一次性，有确定的起点和终点。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 smtClean="0">
                <a:ea typeface="宋体" pitchFamily="2" charset="-122"/>
              </a:rPr>
              <a:t>约束性，每一个项目的资源、成本和时间都是有限的。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 smtClean="0">
                <a:ea typeface="宋体" pitchFamily="2" charset="-122"/>
              </a:rPr>
              <a:t>关联性，所开展的活动是密切相互关联的。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 smtClean="0">
                <a:ea typeface="宋体" pitchFamily="2" charset="-122"/>
              </a:rPr>
              <a:t>多方面性，一个项目涉及多个相关利益者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 smtClean="0">
                <a:ea typeface="宋体" pitchFamily="2" charset="-122"/>
              </a:rPr>
              <a:t>不可逆转性。</a:t>
            </a:r>
            <a:r>
              <a:rPr lang="zh-CN" altLang="en-US" sz="2000" dirty="0" smtClean="0">
                <a:ea typeface="宋体" pitchFamily="2" charset="-122"/>
              </a:rPr>
              <a:t>不论结果如何，项目结束了，结果也就确定了。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598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项目集项目组合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Program </a:t>
            </a:r>
            <a:r>
              <a:rPr lang="zh-CN" altLang="en-US" sz="2800" dirty="0" smtClean="0"/>
              <a:t>程序，“项目集”，</a:t>
            </a:r>
            <a:r>
              <a:rPr lang="zh-CN" altLang="en-US" sz="2800" dirty="0" smtClean="0">
                <a:solidFill>
                  <a:srgbClr val="FF0000"/>
                </a:solidFill>
              </a:rPr>
              <a:t>多个项目构成项目集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Program management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程序管理，通过组织有序、协调的方式来管理多个项目</a:t>
            </a:r>
          </a:p>
          <a:p>
            <a:r>
              <a:rPr lang="en-US" altLang="zh-CN" sz="2800" dirty="0" smtClean="0"/>
              <a:t>Portfolio </a:t>
            </a:r>
            <a:r>
              <a:rPr lang="zh-CN" altLang="en-US" sz="2800" dirty="0" smtClean="0"/>
              <a:t>资产组合，“项目组合”，</a:t>
            </a:r>
            <a:r>
              <a:rPr lang="zh-CN" altLang="en-US" sz="2800" dirty="0" smtClean="0">
                <a:solidFill>
                  <a:srgbClr val="FF0000"/>
                </a:solidFill>
              </a:rPr>
              <a:t>多个项目集构成资产组合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Portfolio management</a:t>
            </a:r>
            <a:r>
              <a:rPr lang="zh-CN" altLang="en-US" sz="2800" dirty="0" smtClean="0"/>
              <a:t>，资产组合管理，将项目、项目集、资产子组合和业务操作等作为一个组合，以达到业务战略目标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355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915400" cy="1143000"/>
          </a:xfrm>
        </p:spPr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>
                <a:sym typeface="Wingdings"/>
              </a:rPr>
              <a:t></a:t>
            </a:r>
            <a:r>
              <a:rPr lang="zh-CN" altLang="en-US" dirty="0"/>
              <a:t>项目集</a:t>
            </a:r>
            <a:r>
              <a:rPr lang="zh-CN" altLang="en-US" dirty="0">
                <a:sym typeface="Wingdings"/>
              </a:rPr>
              <a:t></a:t>
            </a:r>
            <a:r>
              <a:rPr lang="zh-CN" altLang="en-US" dirty="0"/>
              <a:t>项目组合三者关系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304764"/>
            <a:ext cx="702078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30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项目管理，是对项目进行的管理，有计划地、有序地、有控制地做事</a:t>
            </a:r>
            <a:endParaRPr lang="en-US" altLang="zh-CN" dirty="0" smtClean="0"/>
          </a:p>
          <a:p>
            <a:r>
              <a:rPr lang="zh-CN" altLang="en-US" dirty="0" smtClean="0"/>
              <a:t>通过对项目的管理，才能达到项目的目标，才能在时间、资源和成本的限制下完成项目的任务</a:t>
            </a:r>
            <a:endParaRPr lang="en-US" altLang="zh-CN" dirty="0" smtClean="0"/>
          </a:p>
          <a:p>
            <a:r>
              <a:rPr lang="zh-CN" altLang="en-US" dirty="0" smtClean="0"/>
              <a:t>项目管理是一门有关计划、组织、协调、控制和评价的学科，是管理学和工程学的有机结合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603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项目管理的定义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2604701"/>
            <a:ext cx="65" cy="276999"/>
          </a:xfrm>
          <a:prstGeom prst="rect">
            <a:avLst/>
          </a:prstGeom>
          <a:solidFill>
            <a:srgbClr val="F3F3F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560512" y="1628800"/>
            <a:ext cx="8697966" cy="4154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zh-CN" altLang="zh-CN" sz="2800" dirty="0">
                <a:solidFill>
                  <a:srgbClr val="000000"/>
                </a:solidFill>
                <a:ea typeface="宋体" pitchFamily="2" charset="-122"/>
              </a:rPr>
              <a:t>PMBOK</a:t>
            </a:r>
            <a:r>
              <a:rPr lang="zh-CN" sz="2800" dirty="0">
                <a:solidFill>
                  <a:srgbClr val="000000"/>
                </a:solidFill>
                <a:ea typeface="宋体" pitchFamily="2" charset="-122"/>
              </a:rPr>
              <a:t>（</a:t>
            </a:r>
            <a:r>
              <a:rPr lang="zh-CN" altLang="zh-CN" sz="2800" dirty="0">
                <a:solidFill>
                  <a:srgbClr val="000000"/>
                </a:solidFill>
                <a:ea typeface="宋体" pitchFamily="2" charset="-122"/>
              </a:rPr>
              <a:t>Project Management Body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of Knowledge</a:t>
            </a:r>
            <a:r>
              <a:rPr lang="zh-CN" sz="2800" dirty="0">
                <a:solidFill>
                  <a:srgbClr val="000000"/>
                </a:solidFill>
                <a:ea typeface="宋体" pitchFamily="2" charset="-122"/>
              </a:rPr>
              <a:t>，项目管理的知识体系）给出的</a:t>
            </a:r>
            <a:r>
              <a:rPr lang="zh-CN" sz="2800" dirty="0" smtClean="0">
                <a:solidFill>
                  <a:srgbClr val="000000"/>
                </a:solidFill>
                <a:ea typeface="宋体" pitchFamily="2" charset="-122"/>
              </a:rPr>
              <a:t>定义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zh-CN" altLang="zh-CN" sz="2800" i="1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项目管理是为了满足项目需求，在项目活动中采用的知识、方法、技术和工具的集合</a:t>
            </a:r>
            <a:r>
              <a:rPr lang="zh-CN" sz="2800" dirty="0">
                <a:solidFill>
                  <a:srgbClr val="000000"/>
                </a:solidFill>
                <a:ea typeface="宋体" pitchFamily="2" charset="-122"/>
              </a:rPr>
              <a:t>。 </a:t>
            </a:r>
            <a:endParaRPr lang="zh-CN" altLang="en-US" sz="2800" dirty="0">
              <a:ea typeface="宋体" pitchFamily="2" charset="-122"/>
            </a:endParaRPr>
          </a:p>
          <a:p>
            <a:r>
              <a:rPr lang="zh-CN" altLang="zh-CN" sz="2800" dirty="0">
                <a:solidFill>
                  <a:srgbClr val="000000"/>
                </a:solidFill>
                <a:ea typeface="宋体" pitchFamily="2" charset="-122"/>
              </a:rPr>
              <a:t>PRINCE2</a:t>
            </a:r>
            <a:r>
              <a:rPr lang="zh-CN" sz="2800" dirty="0">
                <a:solidFill>
                  <a:srgbClr val="000000"/>
                </a:solidFill>
                <a:ea typeface="宋体" pitchFamily="2" charset="-122"/>
              </a:rPr>
              <a:t>给出的</a:t>
            </a:r>
            <a:r>
              <a:rPr lang="zh-CN" sz="2800" dirty="0" smtClean="0">
                <a:solidFill>
                  <a:srgbClr val="000000"/>
                </a:solidFill>
                <a:ea typeface="宋体" pitchFamily="2" charset="-122"/>
              </a:rPr>
              <a:t>定义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zh-CN" sz="2800" dirty="0" smtClean="0">
                <a:solidFill>
                  <a:srgbClr val="000000"/>
                </a:solidFill>
                <a:ea typeface="宋体" pitchFamily="2" charset="-122"/>
              </a:rPr>
              <a:t>项目管理</a:t>
            </a:r>
            <a:r>
              <a:rPr lang="zh-CN" sz="2800" dirty="0">
                <a:solidFill>
                  <a:srgbClr val="000000"/>
                </a:solidFill>
                <a:ea typeface="宋体" pitchFamily="2" charset="-122"/>
              </a:rPr>
              <a:t>是对项目各个方面的计划、监督和控制，并激励项目的所有参与人员去达到项目的时间、质量、成本、性能等多方面的目标。 </a:t>
            </a:r>
            <a:endParaRPr lang="zh-CN" altLang="en-US" sz="2800" dirty="0">
              <a:ea typeface="宋体" pitchFamily="2" charset="-122"/>
            </a:endParaRPr>
          </a:p>
          <a:p>
            <a:r>
              <a:rPr lang="zh-CN" altLang="zh-CN" sz="2800" dirty="0">
                <a:solidFill>
                  <a:srgbClr val="000000"/>
                </a:solidFill>
                <a:ea typeface="宋体" pitchFamily="2" charset="-122"/>
              </a:rPr>
              <a:t>DIN 69901 </a:t>
            </a:r>
            <a:r>
              <a:rPr lang="zh-CN" sz="2800" dirty="0">
                <a:solidFill>
                  <a:srgbClr val="000000"/>
                </a:solidFill>
                <a:ea typeface="宋体" pitchFamily="2" charset="-122"/>
              </a:rPr>
              <a:t>（德国标准组织）给出</a:t>
            </a:r>
            <a:r>
              <a:rPr lang="zh-CN" sz="280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zh-CN" sz="2800" smtClean="0">
                <a:solidFill>
                  <a:srgbClr val="000000"/>
                </a:solidFill>
                <a:ea typeface="宋体" pitchFamily="2" charset="-122"/>
              </a:rPr>
              <a:t>定义</a:t>
            </a:r>
            <a:r>
              <a:rPr lang="zh-CN" altLang="en-US" sz="2800" smtClean="0">
                <a:solidFill>
                  <a:srgbClr val="000000"/>
                </a:solidFill>
                <a:ea typeface="宋体" pitchFamily="2" charset="-122"/>
              </a:rPr>
              <a:t>：项目管理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是项目活动中所应用的一系列的任务、技术和工具。</a:t>
            </a:r>
            <a:r>
              <a:rPr 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26847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PMBOK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</a:t>
            </a:r>
            <a:r>
              <a:rPr lang="en-US" altLang="zh-CN" dirty="0" smtClean="0"/>
              <a:t>Project Management Body Of Knowledge</a:t>
            </a:r>
            <a:r>
              <a:rPr lang="zh-CN" altLang="en-US" dirty="0" smtClean="0"/>
              <a:t>的缩写</a:t>
            </a:r>
            <a:endParaRPr lang="en-US" altLang="zh-CN" dirty="0" smtClean="0"/>
          </a:p>
          <a:p>
            <a:r>
              <a:rPr lang="zh-CN" altLang="en-US" dirty="0" smtClean="0"/>
              <a:t>指项目管理知识体系，是美国项目管理协会（</a:t>
            </a:r>
            <a:r>
              <a:rPr lang="en-US" altLang="zh-CN" dirty="0" smtClean="0"/>
              <a:t>PMI</a:t>
            </a:r>
            <a:r>
              <a:rPr lang="zh-CN" altLang="en-US" dirty="0" smtClean="0"/>
              <a:t>）对项目管理所需的知识、技能和工具进行的概括性描述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012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</a:t>
            </a:r>
            <a:r>
              <a:rPr lang="en-US" altLang="zh-CN" dirty="0" err="1" smtClean="0"/>
              <a:t>PRoject</a:t>
            </a:r>
            <a:r>
              <a:rPr lang="en-US" altLang="zh-CN" dirty="0" smtClean="0"/>
              <a:t> IN Controlled Environment</a:t>
            </a:r>
            <a:r>
              <a:rPr lang="zh-CN" altLang="en-US" dirty="0" smtClean="0"/>
              <a:t>（受控环境下的项目管理）的简称</a:t>
            </a:r>
            <a:endParaRPr lang="en-US" altLang="zh-CN" dirty="0" smtClean="0"/>
          </a:p>
          <a:p>
            <a:r>
              <a:rPr lang="en-US" altLang="zh-CN" dirty="0" smtClean="0"/>
              <a:t>PRINCE 2</a:t>
            </a:r>
            <a:r>
              <a:rPr lang="zh-CN" altLang="en-US" dirty="0" smtClean="0"/>
              <a:t>描述了如何以一种逻辑性的、有组织的方法，按照明确的步骤对项目进行管理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4964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DIN 69901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Project management - Project management systems - Part 1: Fundamentals</a:t>
            </a:r>
          </a:p>
          <a:p>
            <a:r>
              <a:rPr lang="zh-CN" altLang="en-US" dirty="0" smtClean="0"/>
              <a:t>项目管理</a:t>
            </a:r>
            <a:r>
              <a:rPr lang="en-US" altLang="zh-CN" dirty="0" smtClean="0"/>
              <a:t>.</a:t>
            </a:r>
            <a:r>
              <a:rPr lang="zh-CN" altLang="en-US" dirty="0" smtClean="0"/>
              <a:t>项目管理系统</a:t>
            </a:r>
            <a:r>
              <a:rPr lang="en-US" altLang="zh-CN" dirty="0" smtClean="0"/>
              <a:t>.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基本原则</a:t>
            </a:r>
          </a:p>
          <a:p>
            <a:r>
              <a:rPr lang="en-US" altLang="zh-CN" dirty="0" smtClean="0"/>
              <a:t>69901-1-2009</a:t>
            </a:r>
            <a:r>
              <a:rPr lang="zh-CN" altLang="en-US" dirty="0" smtClean="0"/>
              <a:t>，德国标准化学会</a:t>
            </a:r>
            <a:r>
              <a:rPr lang="en-US" altLang="zh-CN" dirty="0" smtClean="0"/>
              <a:t>(DE-DIN)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2009-01</a:t>
            </a:r>
          </a:p>
        </p:txBody>
      </p:sp>
    </p:spTree>
    <p:extLst>
      <p:ext uri="{BB962C8B-B14F-4D97-AF65-F5344CB8AC3E}">
        <p14:creationId xmlns:p14="http://schemas.microsoft.com/office/powerpoint/2010/main" val="3863184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76536" y="2132856"/>
            <a:ext cx="8420100" cy="2520280"/>
          </a:xfrm>
        </p:spPr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  <a:ea typeface="宋体" pitchFamily="2" charset="-122"/>
              </a:rPr>
              <a:t>项目管理就是组织实施为实现项目目标所必需的一切活动的计划、安排与控制。</a:t>
            </a:r>
            <a:r>
              <a:rPr lang="zh-CN" altLang="zh-CN" dirty="0" smtClean="0">
                <a:ea typeface="宋体" pitchFamily="2" charset="-122"/>
              </a:rPr>
              <a:t/>
            </a:r>
            <a:br>
              <a:rPr lang="zh-CN" altLang="zh-CN" dirty="0" smtClean="0">
                <a:ea typeface="宋体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046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锲子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一个神话故事，反例</a:t>
            </a:r>
            <a:endParaRPr lang="en-US" altLang="zh-CN" dirty="0" smtClean="0"/>
          </a:p>
          <a:p>
            <a:r>
              <a:rPr lang="zh-CN" altLang="en-US" dirty="0" smtClean="0"/>
              <a:t>一个历史故事，正例</a:t>
            </a:r>
            <a:endParaRPr lang="en-US" altLang="zh-CN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2" name="AutoShape 6"/>
          <p:cNvSpPr>
            <a:spLocks noChangeAspect="1" noChangeArrowheads="1"/>
          </p:cNvSpPr>
          <p:nvPr/>
        </p:nvSpPr>
        <p:spPr bwMode="auto">
          <a:xfrm>
            <a:off x="858177" y="1844676"/>
            <a:ext cx="8308313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24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4983" name="Oval 7"/>
          <p:cNvSpPr>
            <a:spLocks noChangeArrowheads="1"/>
          </p:cNvSpPr>
          <p:nvPr/>
        </p:nvSpPr>
        <p:spPr bwMode="auto">
          <a:xfrm>
            <a:off x="3396590" y="2328863"/>
            <a:ext cx="3166136" cy="2836862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4984" name="Oval 8"/>
          <p:cNvSpPr>
            <a:spLocks noChangeArrowheads="1"/>
          </p:cNvSpPr>
          <p:nvPr/>
        </p:nvSpPr>
        <p:spPr bwMode="auto">
          <a:xfrm>
            <a:off x="4397509" y="2644776"/>
            <a:ext cx="939006" cy="798513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lIns="27940" tIns="20320" rIns="27940" bIns="20320"/>
          <a:lstStyle/>
          <a:p>
            <a:pPr algn="ctr"/>
            <a:r>
              <a:rPr lang="zh-CN" altLang="en-US" sz="2400">
                <a:latin typeface="Times New Roman" pitchFamily="18" charset="0"/>
                <a:ea typeface="宋体" pitchFamily="2" charset="-122"/>
              </a:rPr>
              <a:t>人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254985" name="Oval 9"/>
          <p:cNvSpPr>
            <a:spLocks noChangeArrowheads="1"/>
          </p:cNvSpPr>
          <p:nvPr/>
        </p:nvSpPr>
        <p:spPr bwMode="auto">
          <a:xfrm>
            <a:off x="3774943" y="3540125"/>
            <a:ext cx="1098946" cy="94615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lIns="27940" tIns="20320" rIns="27940" bIns="20320"/>
          <a:lstStyle/>
          <a:p>
            <a:pPr algn="ctr"/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过程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254986" name="Oval 10"/>
          <p:cNvSpPr>
            <a:spLocks noChangeArrowheads="1"/>
          </p:cNvSpPr>
          <p:nvPr/>
        </p:nvSpPr>
        <p:spPr bwMode="auto">
          <a:xfrm>
            <a:off x="5001154" y="3452813"/>
            <a:ext cx="1100667" cy="94615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lIns="27940" tIns="20320" rIns="27940" bIns="20320"/>
          <a:lstStyle/>
          <a:p>
            <a:pPr algn="ctr"/>
            <a:r>
              <a:rPr lang="zh-CN" altLang="en-US" sz="2400">
                <a:latin typeface="Times New Roman" pitchFamily="18" charset="0"/>
                <a:ea typeface="宋体" pitchFamily="2" charset="-122"/>
              </a:rPr>
              <a:t>工具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254987" name="Text Box 11"/>
          <p:cNvSpPr txBox="1">
            <a:spLocks noChangeArrowheads="1"/>
          </p:cNvSpPr>
          <p:nvPr/>
        </p:nvSpPr>
        <p:spPr bwMode="auto">
          <a:xfrm>
            <a:off x="4172215" y="4545013"/>
            <a:ext cx="168539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240" rIns="15240"/>
          <a:lstStyle/>
          <a:p>
            <a:pPr algn="ctr"/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项目管理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>
            <a:off x="2780904" y="2574926"/>
            <a:ext cx="818621" cy="504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4989" name="Text Box 13"/>
          <p:cNvSpPr txBox="1">
            <a:spLocks noChangeArrowheads="1"/>
          </p:cNvSpPr>
          <p:nvPr/>
        </p:nvSpPr>
        <p:spPr bwMode="auto">
          <a:xfrm>
            <a:off x="1884892" y="2068513"/>
            <a:ext cx="1138502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240" rIns="15240"/>
          <a:lstStyle/>
          <a:p>
            <a:pPr algn="ctr"/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范围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 flipV="1">
            <a:off x="2270126" y="4227514"/>
            <a:ext cx="1255448" cy="130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 flipH="1">
            <a:off x="6440621" y="2816225"/>
            <a:ext cx="1086908" cy="338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4992" name="Line 16"/>
          <p:cNvSpPr>
            <a:spLocks noChangeShapeType="1"/>
          </p:cNvSpPr>
          <p:nvPr/>
        </p:nvSpPr>
        <p:spPr bwMode="auto">
          <a:xfrm flipH="1" flipV="1">
            <a:off x="6349471" y="4416426"/>
            <a:ext cx="1207294" cy="339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4993" name="Text Box 17"/>
          <p:cNvSpPr txBox="1">
            <a:spLocks noChangeArrowheads="1"/>
          </p:cNvSpPr>
          <p:nvPr/>
        </p:nvSpPr>
        <p:spPr bwMode="auto">
          <a:xfrm>
            <a:off x="1239970" y="4056063"/>
            <a:ext cx="1140221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240" rIns="15240"/>
          <a:lstStyle/>
          <a:p>
            <a:pPr algn="ctr"/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时间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>
            <a:off x="7331473" y="2565401"/>
            <a:ext cx="1138502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240" rIns="15240"/>
          <a:lstStyle/>
          <a:p>
            <a:pPr algn="ctr"/>
            <a:r>
              <a:rPr lang="zh-CN" altLang="en-US" sz="2400" b="1">
                <a:latin typeface="Times New Roman" pitchFamily="18" charset="0"/>
                <a:ea typeface="宋体" pitchFamily="2" charset="-122"/>
              </a:rPr>
              <a:t>预算</a:t>
            </a:r>
            <a:endParaRPr lang="zh-CN" altLang="en-US" sz="2400" b="1">
              <a:ea typeface="宋体" pitchFamily="2" charset="-122"/>
            </a:endParaRPr>
          </a:p>
        </p:txBody>
      </p:sp>
      <p:sp>
        <p:nvSpPr>
          <p:cNvPr id="254995" name="Text Box 19"/>
          <p:cNvSpPr txBox="1">
            <a:spLocks noChangeArrowheads="1"/>
          </p:cNvSpPr>
          <p:nvPr/>
        </p:nvSpPr>
        <p:spPr bwMode="auto">
          <a:xfrm>
            <a:off x="7059746" y="4724400"/>
            <a:ext cx="11385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240" rIns="15240"/>
          <a:lstStyle/>
          <a:p>
            <a:pPr algn="ctr"/>
            <a:r>
              <a:rPr lang="zh-CN" altLang="en-US" sz="2400">
                <a:latin typeface="Times New Roman" pitchFamily="18" charset="0"/>
                <a:ea typeface="宋体" pitchFamily="2" charset="-122"/>
              </a:rPr>
              <a:t>质量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254996" name="AutoShape 20"/>
          <p:cNvSpPr>
            <a:spLocks noChangeArrowheads="1"/>
          </p:cNvSpPr>
          <p:nvPr/>
        </p:nvSpPr>
        <p:spPr bwMode="auto">
          <a:xfrm>
            <a:off x="4211770" y="5192713"/>
            <a:ext cx="1348317" cy="798512"/>
          </a:xfrm>
          <a:prstGeom prst="downArrow">
            <a:avLst>
              <a:gd name="adj1" fmla="val 49935"/>
              <a:gd name="adj2" fmla="val 4069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zh-CN" altLang="en-US"/>
          </a:p>
        </p:txBody>
      </p:sp>
      <p:sp>
        <p:nvSpPr>
          <p:cNvPr id="254997" name="Text Box 21"/>
          <p:cNvSpPr txBox="1">
            <a:spLocks noChangeArrowheads="1"/>
          </p:cNvSpPr>
          <p:nvPr/>
        </p:nvSpPr>
        <p:spPr bwMode="auto">
          <a:xfrm>
            <a:off x="4251325" y="5949950"/>
            <a:ext cx="113678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240" rIns="15240"/>
          <a:lstStyle/>
          <a:p>
            <a:pPr algn="ctr"/>
            <a:r>
              <a:rPr lang="zh-CN" altLang="en-US" sz="3200" b="1">
                <a:solidFill>
                  <a:srgbClr val="CA351C"/>
                </a:solidFill>
                <a:latin typeface="Times New Roman" pitchFamily="18" charset="0"/>
                <a:ea typeface="宋体" pitchFamily="2" charset="-122"/>
              </a:rPr>
              <a:t>目标</a:t>
            </a:r>
            <a:endParaRPr lang="zh-CN" altLang="en-US" sz="3200" b="1">
              <a:solidFill>
                <a:srgbClr val="CA351C"/>
              </a:solidFill>
              <a:ea typeface="宋体" pitchFamily="2" charset="-122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项目管理的构成和约束因素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3247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项目管理知识体系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>
              <a:lnSpc>
                <a:spcPct val="90000"/>
              </a:lnSpc>
              <a:spcBef>
                <a:spcPts val="1000"/>
              </a:spcBef>
            </a:pPr>
            <a:r>
              <a:rPr lang="zh-CN" altLang="en-US" sz="2600" b="1" u="sng" dirty="0" smtClean="0">
                <a:ea typeface="宋体" pitchFamily="2" charset="-122"/>
              </a:rPr>
              <a:t>美国</a:t>
            </a:r>
            <a:r>
              <a:rPr lang="en-US" altLang="zh-CN" sz="2600" b="1" u="sng" dirty="0" smtClean="0">
                <a:ea typeface="宋体" pitchFamily="2" charset="-122"/>
              </a:rPr>
              <a:t>PMI</a:t>
            </a:r>
            <a:r>
              <a:rPr lang="zh-CN" altLang="en-US" sz="2600" b="1" u="sng" dirty="0" smtClean="0">
                <a:ea typeface="宋体" pitchFamily="2" charset="-122"/>
              </a:rPr>
              <a:t>推出的项目管理知识体系</a:t>
            </a:r>
            <a:r>
              <a:rPr lang="en-US" altLang="zh-CN" sz="2600" b="1" u="sng" dirty="0" smtClean="0">
                <a:ea typeface="宋体" pitchFamily="2" charset="-122"/>
              </a:rPr>
              <a:t>PMBOK</a:t>
            </a:r>
            <a:r>
              <a:rPr lang="zh-CN" altLang="en-US" sz="2600" dirty="0" smtClean="0">
                <a:ea typeface="宋体" pitchFamily="2" charset="-122"/>
              </a:rPr>
              <a:t>，包括</a:t>
            </a:r>
            <a:r>
              <a:rPr lang="en-US" altLang="zh-CN" sz="2600" dirty="0" smtClean="0">
                <a:ea typeface="宋体" pitchFamily="2" charset="-122"/>
              </a:rPr>
              <a:t>10</a:t>
            </a:r>
            <a:r>
              <a:rPr lang="zh-CN" altLang="en-US" sz="2600" dirty="0" smtClean="0">
                <a:ea typeface="宋体" pitchFamily="2" charset="-122"/>
              </a:rPr>
              <a:t>个项目管理知识领域，</a:t>
            </a:r>
            <a:r>
              <a:rPr lang="en-US" altLang="zh-CN" sz="2600" dirty="0" smtClean="0">
                <a:ea typeface="宋体" pitchFamily="2" charset="-122"/>
              </a:rPr>
              <a:t>44</a:t>
            </a:r>
            <a:r>
              <a:rPr lang="zh-CN" altLang="en-US" sz="2600" dirty="0" smtClean="0">
                <a:ea typeface="宋体" pitchFamily="2" charset="-122"/>
              </a:rPr>
              <a:t>个基本的项目管理过程。</a:t>
            </a:r>
          </a:p>
          <a:p>
            <a:pPr marL="533400" indent="-533400" algn="just">
              <a:lnSpc>
                <a:spcPct val="90000"/>
              </a:lnSpc>
              <a:spcBef>
                <a:spcPts val="1000"/>
              </a:spcBef>
            </a:pPr>
            <a:r>
              <a:rPr lang="zh-CN" altLang="en-US" sz="2600" b="1" dirty="0" smtClean="0">
                <a:ea typeface="宋体" pitchFamily="2" charset="-122"/>
              </a:rPr>
              <a:t>英国政府商务部（</a:t>
            </a:r>
            <a:r>
              <a:rPr lang="en-US" altLang="zh-CN" sz="2600" b="1" dirty="0" smtClean="0">
                <a:ea typeface="宋体" pitchFamily="2" charset="-122"/>
              </a:rPr>
              <a:t>OGC</a:t>
            </a:r>
            <a:r>
              <a:rPr lang="zh-CN" altLang="en-US" sz="2600" b="1" dirty="0" smtClean="0">
                <a:ea typeface="宋体" pitchFamily="2" charset="-122"/>
              </a:rPr>
              <a:t>））出资研究开发</a:t>
            </a:r>
            <a:r>
              <a:rPr lang="en-US" altLang="zh-CN" sz="2600" b="1" dirty="0" smtClean="0">
                <a:ea typeface="宋体" pitchFamily="2" charset="-122"/>
              </a:rPr>
              <a:t>PRINCE</a:t>
            </a:r>
            <a:r>
              <a:rPr lang="zh-CN" altLang="en-US" sz="2600" dirty="0" smtClean="0">
                <a:ea typeface="宋体" pitchFamily="2" charset="-122"/>
              </a:rPr>
              <a:t>，基于过程（</a:t>
            </a:r>
            <a:r>
              <a:rPr lang="en-US" altLang="zh-CN" sz="2600" dirty="0" smtClean="0">
                <a:ea typeface="宋体" pitchFamily="2" charset="-122"/>
              </a:rPr>
              <a:t>process-based</a:t>
            </a:r>
            <a:r>
              <a:rPr lang="zh-CN" altLang="en-US" sz="2600" dirty="0" smtClean="0">
                <a:ea typeface="宋体" pitchFamily="2" charset="-122"/>
              </a:rPr>
              <a:t>）的、结构化的项目管理方法，适合于所有类型项目（不管项目的大小和领域，不再局限于</a:t>
            </a:r>
            <a:r>
              <a:rPr lang="en-US" altLang="zh-CN" sz="2600" dirty="0" smtClean="0">
                <a:ea typeface="宋体" pitchFamily="2" charset="-122"/>
              </a:rPr>
              <a:t>IT</a:t>
            </a:r>
            <a:r>
              <a:rPr lang="zh-CN" altLang="en-US" sz="2600" dirty="0" smtClean="0">
                <a:ea typeface="宋体" pitchFamily="2" charset="-122"/>
              </a:rPr>
              <a:t>项目）的易于剪裁和灵活使用的管理方法。</a:t>
            </a:r>
          </a:p>
          <a:p>
            <a:pPr marL="533400" indent="-533400" algn="just">
              <a:lnSpc>
                <a:spcPct val="90000"/>
              </a:lnSpc>
              <a:spcBef>
                <a:spcPts val="1000"/>
              </a:spcBef>
            </a:pPr>
            <a:r>
              <a:rPr lang="en-US" altLang="zh-CN" sz="2600" b="1" dirty="0" smtClean="0">
                <a:ea typeface="宋体" pitchFamily="2" charset="-122"/>
              </a:rPr>
              <a:t>IBM</a:t>
            </a:r>
            <a:r>
              <a:rPr lang="zh-CN" altLang="en-US" sz="2600" b="1" dirty="0" smtClean="0">
                <a:ea typeface="宋体" pitchFamily="2" charset="-122"/>
              </a:rPr>
              <a:t>公司的全球项目管理方法</a:t>
            </a:r>
            <a:r>
              <a:rPr lang="zh-CN" altLang="en-US" sz="2600" dirty="0" smtClean="0">
                <a:ea typeface="宋体" pitchFamily="2" charset="-122"/>
              </a:rPr>
              <a:t>（</a:t>
            </a:r>
            <a:r>
              <a:rPr lang="en-US" altLang="zh-CN" sz="2600" dirty="0" smtClean="0">
                <a:ea typeface="宋体" pitchFamily="2" charset="-122"/>
              </a:rPr>
              <a:t>World-wide Project Management method</a:t>
            </a:r>
            <a:r>
              <a:rPr lang="zh-CN" altLang="en-US" sz="2600" dirty="0" smtClean="0">
                <a:ea typeface="宋体" pitchFamily="2" charset="-122"/>
              </a:rPr>
              <a:t>，</a:t>
            </a:r>
            <a:r>
              <a:rPr lang="en-US" altLang="zh-CN" sz="2600" dirty="0" smtClean="0">
                <a:ea typeface="宋体" pitchFamily="2" charset="-122"/>
              </a:rPr>
              <a:t>WWPMM</a:t>
            </a:r>
            <a:r>
              <a:rPr lang="zh-CN" altLang="en-US" sz="2600" dirty="0" smtClean="0">
                <a:ea typeface="宋体" pitchFamily="2" charset="-122"/>
              </a:rPr>
              <a:t>）由</a:t>
            </a:r>
            <a:r>
              <a:rPr lang="en-US" altLang="zh-CN" sz="2600" dirty="0" smtClean="0">
                <a:ea typeface="宋体" pitchFamily="2" charset="-122"/>
              </a:rPr>
              <a:t>4</a:t>
            </a:r>
            <a:r>
              <a:rPr lang="zh-CN" altLang="en-US" sz="2600" dirty="0" smtClean="0">
                <a:ea typeface="宋体" pitchFamily="2" charset="-122"/>
              </a:rPr>
              <a:t>个有机部分组成，即项目管理领域、项目管理工作产品、项目管理工作模式和项目管理系统。</a:t>
            </a:r>
          </a:p>
        </p:txBody>
      </p:sp>
    </p:spTree>
    <p:extLst>
      <p:ext uri="{BB962C8B-B14F-4D97-AF65-F5344CB8AC3E}">
        <p14:creationId xmlns:p14="http://schemas.microsoft.com/office/powerpoint/2010/main" val="666440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76536" y="2924944"/>
            <a:ext cx="8420100" cy="1362075"/>
          </a:xfrm>
        </p:spPr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项目管理本质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470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0" name="Picture 8" descr="CSIROMed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4337" y="3573016"/>
            <a:ext cx="3521662" cy="3284984"/>
          </a:xfrm>
          <a:prstGeom prst="rect">
            <a:avLst/>
          </a:prstGeom>
          <a:noFill/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2120" y="549275"/>
            <a:ext cx="7021909" cy="661988"/>
          </a:xfrm>
        </p:spPr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项目管理</a:t>
            </a:r>
            <a:r>
              <a:rPr lang="zh-CN" altLang="en-US" dirty="0"/>
              <a:t>本质</a:t>
            </a:r>
            <a:endParaRPr lang="en-US" altLang="zh-CN" dirty="0"/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896550" y="2528901"/>
            <a:ext cx="6918721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1.2.1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太多的软件项目失败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000"/>
              </a:spcBef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1.2.2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失败和管理有着千丝万缕的关系</a:t>
            </a:r>
          </a:p>
          <a:p>
            <a:pPr>
              <a:spcBef>
                <a:spcPts val="1000"/>
              </a:spcBef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1.2.3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项目管理的对象	</a:t>
            </a:r>
          </a:p>
          <a:p>
            <a:pPr>
              <a:spcBef>
                <a:spcPts val="1000"/>
              </a:spcBef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1.2.4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项目管理的成功要素</a:t>
            </a:r>
          </a:p>
        </p:txBody>
      </p:sp>
    </p:spTree>
    <p:extLst>
      <p:ext uri="{BB962C8B-B14F-4D97-AF65-F5344CB8AC3E}">
        <p14:creationId xmlns:p14="http://schemas.microsoft.com/office/powerpoint/2010/main" val="133014801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项目管理本质</a:t>
            </a:r>
          </a:p>
        </p:txBody>
      </p:sp>
      <p:grpSp>
        <p:nvGrpSpPr>
          <p:cNvPr id="261136" name="Group 16"/>
          <p:cNvGrpSpPr>
            <a:grpSpLocks noChangeAspect="1"/>
          </p:cNvGrpSpPr>
          <p:nvPr/>
        </p:nvGrpSpPr>
        <p:grpSpPr bwMode="auto">
          <a:xfrm>
            <a:off x="1676797" y="1622425"/>
            <a:ext cx="6395905" cy="4046538"/>
            <a:chOff x="3439" y="6502"/>
            <a:chExt cx="4493" cy="3080"/>
          </a:xfrm>
        </p:grpSpPr>
        <p:sp>
          <p:nvSpPr>
            <p:cNvPr id="261137" name="AutoShape 17"/>
            <p:cNvSpPr>
              <a:spLocks noChangeAspect="1" noChangeArrowheads="1"/>
            </p:cNvSpPr>
            <p:nvPr/>
          </p:nvSpPr>
          <p:spPr bwMode="auto">
            <a:xfrm>
              <a:off x="3439" y="6502"/>
              <a:ext cx="4493" cy="3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8" name="Oval 18"/>
            <p:cNvSpPr>
              <a:spLocks noChangeArrowheads="1"/>
            </p:cNvSpPr>
            <p:nvPr/>
          </p:nvSpPr>
          <p:spPr bwMode="auto">
            <a:xfrm>
              <a:off x="5130" y="7848"/>
              <a:ext cx="1037" cy="791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5240" tIns="20320" rIns="15240" bIns="20320"/>
            <a:lstStyle/>
            <a:p>
              <a:pPr algn="ctr"/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质量</a:t>
              </a:r>
            </a:p>
            <a:p>
              <a:pPr algn="ctr"/>
              <a:r>
                <a:rPr lang="en-US" altLang="zh-CN">
                  <a:ea typeface="宋体" pitchFamily="2" charset="-122"/>
                </a:rPr>
                <a:t>quality</a:t>
              </a: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61139" name="AutoShape 19"/>
            <p:cNvCxnSpPr>
              <a:cxnSpLocks noChangeShapeType="1"/>
              <a:stCxn id="261142" idx="5"/>
              <a:endCxn id="261143" idx="0"/>
            </p:cNvCxnSpPr>
            <p:nvPr/>
          </p:nvCxnSpPr>
          <p:spPr bwMode="auto">
            <a:xfrm>
              <a:off x="5975" y="7184"/>
              <a:ext cx="1443" cy="15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261140" name="AutoShape 20"/>
            <p:cNvCxnSpPr>
              <a:cxnSpLocks noChangeShapeType="1"/>
              <a:stCxn id="261138" idx="2"/>
              <a:endCxn id="261141" idx="7"/>
            </p:cNvCxnSpPr>
            <p:nvPr/>
          </p:nvCxnSpPr>
          <p:spPr bwMode="auto">
            <a:xfrm flipH="1">
              <a:off x="4485" y="8244"/>
              <a:ext cx="645" cy="6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arrow" w="med" len="med"/>
            </a:ln>
          </p:spPr>
        </p:cxnSp>
        <p:sp>
          <p:nvSpPr>
            <p:cNvPr id="261141" name="Oval 21"/>
            <p:cNvSpPr>
              <a:spLocks noChangeArrowheads="1"/>
            </p:cNvSpPr>
            <p:nvPr/>
          </p:nvSpPr>
          <p:spPr bwMode="auto">
            <a:xfrm>
              <a:off x="3652" y="8735"/>
              <a:ext cx="976" cy="8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540" tIns="20320" rIns="2540" bIns="20320"/>
            <a:lstStyle/>
            <a:p>
              <a:pPr algn="ctr"/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进度</a:t>
              </a:r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Schedule</a:t>
              </a: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261142" name="Oval 22"/>
            <p:cNvSpPr>
              <a:spLocks noChangeArrowheads="1"/>
            </p:cNvSpPr>
            <p:nvPr/>
          </p:nvSpPr>
          <p:spPr bwMode="auto">
            <a:xfrm>
              <a:off x="5190" y="6536"/>
              <a:ext cx="920" cy="7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5240" tIns="20320" rIns="15240" bIns="20320"/>
            <a:lstStyle/>
            <a:p>
              <a:pPr algn="ctr"/>
              <a:r>
                <a:rPr lang="zh-CN" altLang="en-US" dirty="0">
                  <a:latin typeface="Times New Roman" pitchFamily="18" charset="0"/>
                  <a:ea typeface="宋体" pitchFamily="2" charset="-122"/>
                </a:rPr>
                <a:t>任务</a:t>
              </a:r>
            </a:p>
            <a:p>
              <a:pPr algn="ctr"/>
              <a:r>
                <a:rPr lang="en-US" altLang="zh-CN" dirty="0">
                  <a:ea typeface="宋体" pitchFamily="2" charset="-122"/>
                </a:rPr>
                <a:t>Task</a:t>
              </a: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261143" name="Oval 23"/>
            <p:cNvSpPr>
              <a:spLocks noChangeArrowheads="1"/>
            </p:cNvSpPr>
            <p:nvPr/>
          </p:nvSpPr>
          <p:spPr bwMode="auto">
            <a:xfrm>
              <a:off x="6971" y="8761"/>
              <a:ext cx="894" cy="7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5240" tIns="20320" rIns="15240" bIns="20320"/>
            <a:lstStyle/>
            <a:p>
              <a:pPr algn="ctr"/>
              <a:r>
                <a:rPr lang="zh-CN" altLang="en-US">
                  <a:latin typeface="Times New Roman" pitchFamily="18" charset="0"/>
                  <a:ea typeface="宋体" pitchFamily="2" charset="-122"/>
                </a:rPr>
                <a:t>成本</a:t>
              </a:r>
            </a:p>
            <a:p>
              <a:pPr algn="ctr"/>
              <a:r>
                <a:rPr lang="en-US" altLang="zh-CN">
                  <a:ea typeface="宋体" pitchFamily="2" charset="-122"/>
                </a:rPr>
                <a:t>Cost</a:t>
              </a: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61144" name="AutoShape 24"/>
            <p:cNvCxnSpPr>
              <a:cxnSpLocks noChangeShapeType="1"/>
              <a:stCxn id="261142" idx="3"/>
              <a:endCxn id="261141" idx="0"/>
            </p:cNvCxnSpPr>
            <p:nvPr/>
          </p:nvCxnSpPr>
          <p:spPr bwMode="auto">
            <a:xfrm flipH="1">
              <a:off x="4140" y="7184"/>
              <a:ext cx="1185" cy="15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261145" name="AutoShape 25"/>
            <p:cNvCxnSpPr>
              <a:cxnSpLocks noChangeShapeType="1"/>
              <a:stCxn id="261141" idx="6"/>
              <a:endCxn id="261143" idx="2"/>
            </p:cNvCxnSpPr>
            <p:nvPr/>
          </p:nvCxnSpPr>
          <p:spPr bwMode="auto">
            <a:xfrm>
              <a:off x="4628" y="9136"/>
              <a:ext cx="2343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261146" name="AutoShape 26"/>
            <p:cNvCxnSpPr>
              <a:cxnSpLocks noChangeShapeType="1"/>
              <a:stCxn id="261138" idx="6"/>
              <a:endCxn id="261143" idx="1"/>
            </p:cNvCxnSpPr>
            <p:nvPr/>
          </p:nvCxnSpPr>
          <p:spPr bwMode="auto">
            <a:xfrm>
              <a:off x="6167" y="8244"/>
              <a:ext cx="934" cy="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arrow" w="med" len="med"/>
            </a:ln>
          </p:spPr>
        </p:cxnSp>
        <p:cxnSp>
          <p:nvCxnSpPr>
            <p:cNvPr id="261147" name="AutoShape 27"/>
            <p:cNvCxnSpPr>
              <a:cxnSpLocks noChangeShapeType="1"/>
              <a:stCxn id="261138" idx="0"/>
              <a:endCxn id="261142" idx="4"/>
            </p:cNvCxnSpPr>
            <p:nvPr/>
          </p:nvCxnSpPr>
          <p:spPr bwMode="auto">
            <a:xfrm flipV="1">
              <a:off x="5649" y="7295"/>
              <a:ext cx="1" cy="5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arrow" w="med" len="med"/>
            </a:ln>
          </p:spPr>
        </p:cxnSp>
      </p:grpSp>
      <p:sp>
        <p:nvSpPr>
          <p:cNvPr id="261149" name="Oval 29"/>
          <p:cNvSpPr>
            <a:spLocks noChangeArrowheads="1"/>
          </p:cNvSpPr>
          <p:nvPr/>
        </p:nvSpPr>
        <p:spPr bwMode="auto">
          <a:xfrm>
            <a:off x="2067190" y="3738276"/>
            <a:ext cx="5811177" cy="389513"/>
          </a:xfrm>
          <a:prstGeom prst="ellipse">
            <a:avLst/>
          </a:prstGeom>
          <a:noFill/>
          <a:ln w="15875" algn="ctr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1150" name="Text Box 30"/>
          <p:cNvSpPr txBox="1">
            <a:spLocks noChangeArrowheads="1"/>
          </p:cNvSpPr>
          <p:nvPr/>
        </p:nvSpPr>
        <p:spPr bwMode="auto">
          <a:xfrm>
            <a:off x="4406106" y="5913438"/>
            <a:ext cx="823944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zh-CN" altLang="en-US" sz="3200" b="1">
                <a:solidFill>
                  <a:srgbClr val="CA351C"/>
                </a:solidFill>
                <a:ea typeface="宋体" pitchFamily="2" charset="-122"/>
              </a:rPr>
              <a:t>平衡</a:t>
            </a:r>
          </a:p>
        </p:txBody>
      </p:sp>
    </p:spTree>
    <p:extLst>
      <p:ext uri="{BB962C8B-B14F-4D97-AF65-F5344CB8AC3E}">
        <p14:creationId xmlns:p14="http://schemas.microsoft.com/office/powerpoint/2010/main" val="828463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2120" y="549275"/>
            <a:ext cx="7021909" cy="661988"/>
          </a:xfrm>
        </p:spPr>
        <p:txBody>
          <a:bodyPr/>
          <a:lstStyle/>
          <a:p>
            <a:r>
              <a:rPr lang="zh-CN" altLang="en-US" dirty="0"/>
              <a:t>项目管理本质的理解</a:t>
            </a:r>
            <a:endParaRPr lang="en-US" altLang="zh-CN" dirty="0"/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741231" y="2205039"/>
            <a:ext cx="8518128" cy="329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533400" indent="-533400" algn="just" eaLnBrk="1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600" dirty="0">
                <a:latin typeface="+mn-lt"/>
                <a:ea typeface="宋体" pitchFamily="2" charset="-122"/>
              </a:rPr>
              <a:t>管理对象是项目或被当作项目来处理的运作</a:t>
            </a:r>
          </a:p>
          <a:p>
            <a:pPr marL="533400" indent="-533400" algn="just" eaLnBrk="1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600" dirty="0">
                <a:latin typeface="+mn-lt"/>
                <a:ea typeface="宋体" pitchFamily="2" charset="-122"/>
              </a:rPr>
              <a:t>管理思想是系统管理的系统方法论</a:t>
            </a:r>
          </a:p>
          <a:p>
            <a:pPr marL="533400" indent="-533400" algn="just" eaLnBrk="1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600" dirty="0">
                <a:latin typeface="+mn-lt"/>
                <a:ea typeface="宋体" pitchFamily="2" charset="-122"/>
              </a:rPr>
              <a:t>管理组织通常是临时性、柔性、扁平化的组织</a:t>
            </a:r>
          </a:p>
          <a:p>
            <a:pPr marL="533400" indent="-533400" algn="just" eaLnBrk="1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600" dirty="0">
                <a:latin typeface="+mn-lt"/>
                <a:ea typeface="宋体" pitchFamily="2" charset="-122"/>
              </a:rPr>
              <a:t>管理机制是项目经理负责制，强调责权利的对等</a:t>
            </a:r>
          </a:p>
          <a:p>
            <a:pPr marL="533400" indent="-533400" algn="just" eaLnBrk="1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600" dirty="0">
                <a:latin typeface="+mn-lt"/>
                <a:ea typeface="宋体" pitchFamily="2" charset="-122"/>
              </a:rPr>
              <a:t>管理方式是目标管理，包括进度、费用、技术与质量</a:t>
            </a:r>
          </a:p>
          <a:p>
            <a:pPr marL="533400" indent="-533400" algn="just" eaLnBrk="1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600" dirty="0">
                <a:latin typeface="+mn-lt"/>
                <a:ea typeface="宋体" pitchFamily="2" charset="-122"/>
              </a:rPr>
              <a:t>管理要点是创造和保持一种使项目顺利进行的环境</a:t>
            </a:r>
          </a:p>
          <a:p>
            <a:pPr marL="533400" indent="-533400" algn="just" eaLnBrk="1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600" dirty="0">
                <a:latin typeface="+mn-lt"/>
                <a:ea typeface="宋体" pitchFamily="2" charset="-122"/>
              </a:rPr>
              <a:t>管理方法、工具和手段具有先进性和开放性。</a:t>
            </a:r>
          </a:p>
        </p:txBody>
      </p:sp>
    </p:spTree>
    <p:extLst>
      <p:ext uri="{BB962C8B-B14F-4D97-AF65-F5344CB8AC3E}">
        <p14:creationId xmlns:p14="http://schemas.microsoft.com/office/powerpoint/2010/main" val="244897171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太多的软件项目失败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根据美国国家标准和技术学会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年的研究，软件错误每年造成</a:t>
            </a:r>
            <a:r>
              <a:rPr lang="en-US" altLang="zh-CN" dirty="0" smtClean="0"/>
              <a:t>595</a:t>
            </a:r>
            <a:r>
              <a:rPr lang="zh-CN" altLang="en-US" dirty="0" smtClean="0"/>
              <a:t>亿美元的经济损失，</a:t>
            </a:r>
            <a:r>
              <a:rPr lang="en-US" altLang="zh-CN" dirty="0" smtClean="0"/>
              <a:t>2/3</a:t>
            </a:r>
            <a:r>
              <a:rPr lang="zh-CN" altLang="en-US" dirty="0" smtClean="0"/>
              <a:t>的项目明显延迟或超出预算，甚至失败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Standish</a:t>
            </a:r>
            <a:r>
              <a:rPr lang="zh-CN" altLang="en-US" dirty="0" smtClean="0"/>
              <a:t>的调查数据，在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年，有</a:t>
            </a:r>
            <a:r>
              <a:rPr lang="en-US" altLang="zh-CN" dirty="0" smtClean="0"/>
              <a:t>24%</a:t>
            </a:r>
            <a:r>
              <a:rPr lang="zh-CN" altLang="en-US" dirty="0" smtClean="0"/>
              <a:t>的软件项目失败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Standish : </a:t>
            </a:r>
            <a:r>
              <a:rPr lang="zh-CN" altLang="en-US" dirty="0" smtClean="0"/>
              <a:t>美国专门从事跟踪</a:t>
            </a:r>
            <a:r>
              <a:rPr lang="en-US" altLang="zh-CN" dirty="0" smtClean="0"/>
              <a:t>IT</a:t>
            </a:r>
            <a:r>
              <a:rPr lang="zh-CN" altLang="en-US" dirty="0" smtClean="0"/>
              <a:t>项目成功或失败的权威机构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969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梦断代码</a:t>
            </a:r>
            <a:r>
              <a:rPr lang="en-US" altLang="zh-CN" dirty="0"/>
              <a:t>》</a:t>
            </a:r>
            <a:r>
              <a:rPr lang="zh-CN" altLang="en-US" dirty="0"/>
              <a:t>的太多疑问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510" y="1700808"/>
            <a:ext cx="7097580" cy="4713288"/>
          </a:xfrm>
        </p:spPr>
        <p:txBody>
          <a:bodyPr/>
          <a:lstStyle/>
          <a:p>
            <a:r>
              <a:rPr lang="zh-CN" altLang="en-US" sz="2400" dirty="0" smtClean="0">
                <a:ea typeface="楷体_GB2312" pitchFamily="49" charset="-122"/>
              </a:rPr>
              <a:t>为什么做软件那么难？</a:t>
            </a:r>
          </a:p>
          <a:p>
            <a:r>
              <a:rPr lang="zh-CN" altLang="en-US" sz="2400" dirty="0" smtClean="0">
                <a:ea typeface="楷体_GB2312" pitchFamily="49" charset="-122"/>
              </a:rPr>
              <a:t>如果说软件是虽不可见但构筑于物理世界之上的人造物，那么人类为什么不能像造桥筑房那样精确地制造软件？</a:t>
            </a:r>
          </a:p>
          <a:p>
            <a:r>
              <a:rPr lang="zh-CN" altLang="en-US" sz="2400" dirty="0" smtClean="0">
                <a:ea typeface="楷体_GB2312" pitchFamily="49" charset="-122"/>
              </a:rPr>
              <a:t>软件能像乐高积木一样随意组合吗？</a:t>
            </a:r>
          </a:p>
          <a:p>
            <a:r>
              <a:rPr lang="zh-CN" altLang="en-US" sz="2400" dirty="0" smtClean="0">
                <a:ea typeface="楷体_GB2312" pitchFamily="49" charset="-122"/>
              </a:rPr>
              <a:t>软件开发是一种工程还是一种艺术？</a:t>
            </a:r>
          </a:p>
          <a:p>
            <a:r>
              <a:rPr lang="zh-CN" altLang="en-US" sz="2400" dirty="0" smtClean="0">
                <a:ea typeface="楷体_GB2312" pitchFamily="49" charset="-122"/>
              </a:rPr>
              <a:t>人工智能能否超越人类智慧？</a:t>
            </a:r>
          </a:p>
          <a:p>
            <a:r>
              <a:rPr lang="zh-CN" altLang="en-US" sz="2400" dirty="0" smtClean="0">
                <a:ea typeface="楷体_GB2312" pitchFamily="49" charset="-122"/>
              </a:rPr>
              <a:t>长达半个世纪的研究和实践之后，为什么还是很难做到按时、按预算做出计算机软件？</a:t>
            </a:r>
          </a:p>
          <a:p>
            <a:r>
              <a:rPr lang="zh-CN" altLang="en-US" sz="2400" dirty="0" smtClean="0">
                <a:ea typeface="楷体_GB2312" pitchFamily="49" charset="-122"/>
              </a:rPr>
              <a:t>为什么还是很难开发出可靠而安全的软件？</a:t>
            </a:r>
          </a:p>
          <a:p>
            <a:r>
              <a:rPr lang="en-US" altLang="zh-CN" sz="2400" dirty="0" smtClean="0">
                <a:ea typeface="楷体_GB2312" pitchFamily="49" charset="-122"/>
              </a:rPr>
              <a:t>……</a:t>
            </a:r>
          </a:p>
        </p:txBody>
      </p:sp>
      <p:pic>
        <p:nvPicPr>
          <p:cNvPr id="297989" name="Picture 5" descr="code_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6312" y="2240868"/>
            <a:ext cx="2579688" cy="3238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8063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梦断代码</a:t>
            </a:r>
            <a:r>
              <a:rPr lang="en-US" altLang="zh-CN" dirty="0"/>
              <a:t>》</a:t>
            </a:r>
            <a:r>
              <a:rPr lang="zh-CN" altLang="en-US" dirty="0"/>
              <a:t>的</a:t>
            </a:r>
            <a:r>
              <a:rPr lang="zh-CN" altLang="en-US" dirty="0" smtClean="0"/>
              <a:t>失败总结</a:t>
            </a:r>
            <a:endParaRPr lang="zh-CN" altLang="en-US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174" y="1592263"/>
            <a:ext cx="6473296" cy="471328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dirty="0" smtClean="0">
                <a:ea typeface="楷体_GB2312" pitchFamily="49" charset="-122"/>
              </a:rPr>
              <a:t>想的太多，总想做大事，把目标定得太高，可谓眼高手低；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dirty="0" smtClean="0">
                <a:ea typeface="楷体_GB2312" pitchFamily="49" charset="-122"/>
              </a:rPr>
              <a:t>过于乐观，无论是领导还是开发工程师，总是设想得太好，实际结果却出乎意料；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dirty="0" smtClean="0">
                <a:ea typeface="楷体_GB2312" pitchFamily="49" charset="-122"/>
              </a:rPr>
              <a:t>用户需求不清楚，不知道自己到底要做什么，所有人员都陷入迷惘；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dirty="0" smtClean="0">
                <a:ea typeface="楷体_GB2312" pitchFamily="49" charset="-122"/>
              </a:rPr>
              <a:t>需求不断变更并且没有人评估变更对项目整体带来的影响；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dirty="0" smtClean="0">
                <a:ea typeface="楷体_GB2312" pitchFamily="49" charset="-122"/>
              </a:rPr>
              <a:t>需求文档不清或者文档过多，产品经理缺乏对产品的构思和描述；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zh-CN" altLang="en-US" sz="2400" dirty="0" smtClean="0">
                <a:ea typeface="楷体_GB2312" pitchFamily="49" charset="-122"/>
              </a:rPr>
              <a:t>分不清轻重缓急，所有功能一哄而上，项目周期绵绵无期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zh-CN" sz="2400" dirty="0" smtClean="0">
                <a:ea typeface="楷体_GB2312" pitchFamily="49" charset="-122"/>
              </a:rPr>
              <a:t>……</a:t>
            </a:r>
          </a:p>
        </p:txBody>
      </p:sp>
      <p:pic>
        <p:nvPicPr>
          <p:cNvPr id="299012" name="Picture 4" descr="code_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0635" y="2205038"/>
            <a:ext cx="2579688" cy="3238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7781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失败和管理的关系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94337" y="2133600"/>
            <a:ext cx="8874125" cy="40100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    软件项目失败涉及到软件项目研制中的计划制定、进度估计、资源使用、人员配备、组织机构和管理方法等软件管理的许多问题。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    如果有很好的项目管理，其中大部分的问题是可以避免的。如果没有良好的项目管理，其中许多问题一而再、再而三地出现，项目难以成功 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83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巴比伦通天塔的故事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981200"/>
            <a:ext cx="5249788" cy="4144963"/>
          </a:xfrm>
        </p:spPr>
        <p:txBody>
          <a:bodyPr/>
          <a:lstStyle/>
          <a:p>
            <a:r>
              <a:rPr lang="zh-CN" altLang="en-US" dirty="0" smtClean="0"/>
              <a:t>人类联合起来兴建希望能通往天堂的高塔</a:t>
            </a:r>
            <a:endParaRPr lang="en-US" altLang="zh-CN" dirty="0" smtClean="0"/>
          </a:p>
          <a:p>
            <a:r>
              <a:rPr lang="zh-CN" altLang="en-US" dirty="0" smtClean="0"/>
              <a:t>为了阻止人类的计划，上帝让人类说不同的语言，使人类相互之间不能沟通，计划因此失败，人类自此各散东西</a:t>
            </a:r>
            <a:endParaRPr lang="zh-CN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1772816"/>
            <a:ext cx="3312368" cy="452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420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项目管理的</a:t>
            </a:r>
            <a:r>
              <a:rPr lang="zh-CN" altLang="en-US" dirty="0" smtClean="0"/>
              <a:t>对象</a:t>
            </a:r>
            <a:endParaRPr lang="en-US" altLang="zh-CN" dirty="0"/>
          </a:p>
        </p:txBody>
      </p:sp>
      <p:sp>
        <p:nvSpPr>
          <p:cNvPr id="26628" name="Rectangle 16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26689" name="Picture 65" descr="1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229" y="1628800"/>
            <a:ext cx="8932598" cy="4725987"/>
          </a:xfrm>
          <a:prstGeom prst="rect">
            <a:avLst/>
          </a:prstGeom>
          <a:noFill/>
        </p:spPr>
      </p:pic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2067189" y="6251600"/>
            <a:ext cx="5264283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2800" b="1">
                <a:solidFill>
                  <a:srgbClr val="CA351C"/>
                </a:solidFill>
                <a:ea typeface="宋体" pitchFamily="2" charset="-122"/>
              </a:rPr>
              <a:t>People</a:t>
            </a:r>
            <a:r>
              <a:rPr lang="zh-CN" altLang="en-US" sz="2800" b="1">
                <a:solidFill>
                  <a:srgbClr val="CA351C"/>
                </a:solidFill>
                <a:ea typeface="宋体" pitchFamily="2" charset="-122"/>
              </a:rPr>
              <a:t>，</a:t>
            </a:r>
            <a:r>
              <a:rPr lang="en-US" altLang="zh-CN" sz="2800" b="1">
                <a:solidFill>
                  <a:srgbClr val="CA351C"/>
                </a:solidFill>
                <a:ea typeface="宋体" pitchFamily="2" charset="-122"/>
              </a:rPr>
              <a:t>Process</a:t>
            </a:r>
            <a:r>
              <a:rPr lang="zh-CN" altLang="en-US" sz="2800" b="1">
                <a:solidFill>
                  <a:srgbClr val="CA351C"/>
                </a:solidFill>
                <a:ea typeface="宋体" pitchFamily="2" charset="-122"/>
              </a:rPr>
              <a:t>， </a:t>
            </a:r>
            <a:r>
              <a:rPr lang="en-US" altLang="zh-CN" sz="2800" b="1">
                <a:solidFill>
                  <a:srgbClr val="CA351C"/>
                </a:solidFill>
                <a:ea typeface="宋体" pitchFamily="2" charset="-122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457578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项目成功的要素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识别需求，确定项目实施的范围</a:t>
            </a:r>
            <a:endParaRPr lang="en-US" altLang="zh-CN" sz="2800" dirty="0" smtClean="0"/>
          </a:p>
          <a:p>
            <a:r>
              <a:rPr lang="zh-CN" altLang="en-US" sz="2800" dirty="0" smtClean="0"/>
              <a:t>在项目计划和执行过程中阐明项目干系人各种需求、担心和期望</a:t>
            </a:r>
            <a:endParaRPr lang="en-US" altLang="zh-CN" sz="2800" dirty="0" smtClean="0"/>
          </a:p>
          <a:p>
            <a:r>
              <a:rPr lang="zh-CN" altLang="en-US" sz="2800" dirty="0" smtClean="0"/>
              <a:t>在项目干系人之间建立、维护和进行积极、有效和协作的沟通</a:t>
            </a:r>
            <a:endParaRPr lang="en-US" altLang="zh-CN" sz="2800" dirty="0" smtClean="0"/>
          </a:p>
          <a:p>
            <a:r>
              <a:rPr lang="zh-CN" altLang="en-US" sz="2800" dirty="0" smtClean="0"/>
              <a:t>管理项目干系人以满足项目需求、成功地实现项目的交付</a:t>
            </a:r>
            <a:endParaRPr lang="en-US" altLang="zh-CN" sz="2800" dirty="0" smtClean="0"/>
          </a:p>
          <a:p>
            <a:r>
              <a:rPr lang="zh-CN" altLang="en-US" sz="2800" dirty="0" smtClean="0"/>
              <a:t>平衡各种限制或条件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9618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项目成功的标志</a:t>
            </a:r>
            <a:endParaRPr lang="en-US" altLang="zh-CN" dirty="0"/>
          </a:p>
        </p:txBody>
      </p:sp>
      <p:sp>
        <p:nvSpPr>
          <p:cNvPr id="300035" name="内容占位符 2"/>
          <p:cNvSpPr>
            <a:spLocks noGrp="1"/>
          </p:cNvSpPr>
          <p:nvPr>
            <p:ph idx="4294967295"/>
          </p:nvPr>
        </p:nvSpPr>
        <p:spPr>
          <a:xfrm>
            <a:off x="584729" y="2097088"/>
            <a:ext cx="8874125" cy="3833812"/>
          </a:xfrm>
        </p:spPr>
        <p:txBody>
          <a:bodyPr/>
          <a:lstStyle/>
          <a:p>
            <a:pPr marL="533400" indent="-533400"/>
            <a:r>
              <a:rPr lang="zh-CN" altLang="zh-CN" dirty="0" smtClean="0">
                <a:ea typeface="宋体" pitchFamily="2" charset="-122"/>
              </a:rPr>
              <a:t>在规定的时间内完成项目</a:t>
            </a:r>
          </a:p>
          <a:p>
            <a:pPr marL="533400" indent="-533400"/>
            <a:r>
              <a:rPr lang="zh-CN" altLang="zh-CN" dirty="0" smtClean="0">
                <a:ea typeface="宋体" pitchFamily="2" charset="-122"/>
              </a:rPr>
              <a:t>项目成本控制在预算之内</a:t>
            </a:r>
          </a:p>
          <a:p>
            <a:pPr marL="533400" indent="-533400"/>
            <a:r>
              <a:rPr lang="zh-CN" altLang="zh-CN" dirty="0" smtClean="0">
                <a:ea typeface="宋体" pitchFamily="2" charset="-122"/>
              </a:rPr>
              <a:t>功能特性达到规格说明书所要求的水平（质量）</a:t>
            </a:r>
          </a:p>
          <a:p>
            <a:pPr marL="533400" indent="-533400"/>
            <a:r>
              <a:rPr lang="zh-CN" altLang="zh-CN" dirty="0" smtClean="0">
                <a:ea typeface="宋体" pitchFamily="2" charset="-122"/>
              </a:rPr>
              <a:t>项目通过客户或用户的验收</a:t>
            </a:r>
          </a:p>
          <a:p>
            <a:pPr marL="533400" indent="-533400"/>
            <a:r>
              <a:rPr lang="zh-CN" altLang="zh-CN" dirty="0" smtClean="0">
                <a:ea typeface="宋体" pitchFamily="2" charset="-122"/>
              </a:rPr>
              <a:t>项目范围变化是最小的或可控的</a:t>
            </a:r>
          </a:p>
          <a:p>
            <a:pPr marL="533400" indent="-533400"/>
            <a:r>
              <a:rPr lang="zh-CN" altLang="zh-CN" dirty="0" smtClean="0">
                <a:ea typeface="宋体" pitchFamily="2" charset="-122"/>
              </a:rPr>
              <a:t>没有干扰或严重影响整个组织的主要工作流程</a:t>
            </a:r>
          </a:p>
          <a:p>
            <a:pPr marL="533400" indent="-533400"/>
            <a:r>
              <a:rPr lang="zh-CN" altLang="zh-CN" dirty="0" smtClean="0">
                <a:ea typeface="宋体" pitchFamily="2" charset="-122"/>
              </a:rPr>
              <a:t>没有改变公司文化或改进了公司的文化</a:t>
            </a: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405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有效项目管理</a:t>
            </a:r>
            <a:endParaRPr lang="en-US" altLang="zh-CN" dirty="0"/>
          </a:p>
        </p:txBody>
      </p:sp>
      <p:pic>
        <p:nvPicPr>
          <p:cNvPr id="269415" name="Picture 103" descr="1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339" y="2133600"/>
            <a:ext cx="8776096" cy="4370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1044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4528" y="2924944"/>
            <a:ext cx="8420100" cy="1362075"/>
          </a:xfrm>
        </p:spPr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项目管理基本方法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890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2120" y="549275"/>
            <a:ext cx="7021909" cy="661988"/>
          </a:xfrm>
        </p:spPr>
        <p:txBody>
          <a:bodyPr/>
          <a:lstStyle/>
          <a:p>
            <a:r>
              <a:rPr lang="zh-CN" altLang="en-US" dirty="0"/>
              <a:t>项目管理基本方法</a:t>
            </a:r>
            <a:endParaRPr lang="en-US" altLang="zh-CN" dirty="0"/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858177" y="3140968"/>
            <a:ext cx="8189648" cy="302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buClr>
                <a:schemeClr val="tx2"/>
              </a:buClr>
              <a:buSzPct val="90000"/>
              <a:buFont typeface="Wingdings" pitchFamily="2" charset="2"/>
              <a:buChar char="v"/>
            </a:pPr>
            <a:r>
              <a:rPr lang="zh-CN" altLang="en-US" b="1" dirty="0">
                <a:ea typeface="宋体" pitchFamily="2" charset="-122"/>
              </a:rPr>
              <a:t>  </a:t>
            </a:r>
            <a:r>
              <a:rPr lang="zh-CN" altLang="en-US" sz="2800" b="1" u="sng" dirty="0">
                <a:ea typeface="宋体" pitchFamily="2" charset="-122"/>
              </a:rPr>
              <a:t>阶段化管理</a:t>
            </a:r>
            <a:r>
              <a:rPr lang="zh-CN" altLang="en-US" sz="2400" b="1" dirty="0">
                <a:ea typeface="宋体" pitchFamily="2" charset="-122"/>
              </a:rPr>
              <a:t> ：</a:t>
            </a:r>
            <a:r>
              <a:rPr lang="zh-CN" altLang="en-US" sz="2400" dirty="0">
                <a:ea typeface="宋体" pitchFamily="2" charset="-122"/>
              </a:rPr>
              <a:t>将项目的生命周期分为若干个阶段，再根据不同阶段所具有的不同特点来进行针对性的管理。</a:t>
            </a:r>
          </a:p>
          <a:p>
            <a:pPr>
              <a:spcBef>
                <a:spcPts val="1000"/>
              </a:spcBef>
              <a:buClr>
                <a:schemeClr val="tx2"/>
              </a:buClr>
              <a:buSzPct val="90000"/>
              <a:buFont typeface="Wingdings" pitchFamily="2" charset="2"/>
              <a:buChar char="v"/>
            </a:pP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800" b="1" u="sng" dirty="0">
                <a:ea typeface="宋体" pitchFamily="2" charset="-122"/>
              </a:rPr>
              <a:t>量化管理</a:t>
            </a:r>
            <a:r>
              <a:rPr lang="zh-CN" altLang="en-US" sz="2400" b="1" dirty="0">
                <a:ea typeface="宋体" pitchFamily="2" charset="-122"/>
              </a:rPr>
              <a:t> ：</a:t>
            </a:r>
            <a:r>
              <a:rPr lang="zh-CN" altLang="en-US" sz="2400" dirty="0">
                <a:ea typeface="宋体" pitchFamily="2" charset="-122"/>
              </a:rPr>
              <a:t>针对影响项目成功的因素制定指标、收集数据、分析数据，从而完成对项目的控制和优化。</a:t>
            </a:r>
          </a:p>
          <a:p>
            <a:pPr>
              <a:spcBef>
                <a:spcPts val="1000"/>
              </a:spcBef>
              <a:buClr>
                <a:schemeClr val="tx2"/>
              </a:buClr>
              <a:buSzPct val="90000"/>
              <a:buFont typeface="Wingdings" pitchFamily="2" charset="2"/>
              <a:buChar char="v"/>
            </a:pP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800" b="1" u="sng" dirty="0">
                <a:ea typeface="宋体" pitchFamily="2" charset="-122"/>
              </a:rPr>
              <a:t>优化管理</a:t>
            </a:r>
            <a:r>
              <a:rPr lang="zh-CN" altLang="en-US" sz="2400" dirty="0">
                <a:ea typeface="宋体" pitchFamily="2" charset="-122"/>
              </a:rPr>
              <a:t>：分析项目每部分所蕴涵的知识，不断吸取教训、总结经验，将知识和实践更好地融合在一起，从而对项目的计划、实施办法等进行优化，获得项目的最佳效益。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80570" y="1391384"/>
            <a:ext cx="8189648" cy="160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buClr>
                <a:schemeClr val="tx2"/>
              </a:buClr>
              <a:buSzPct val="90000"/>
            </a:pPr>
            <a:r>
              <a:rPr lang="zh-CN" altLang="en-US" sz="2400" dirty="0" smtClean="0">
                <a:ea typeface="宋体" pitchFamily="2" charset="-122"/>
              </a:rPr>
              <a:t>项目管理方法可以分为</a:t>
            </a:r>
            <a:r>
              <a:rPr lang="en-US" altLang="zh-CN" sz="2400" dirty="0" smtClean="0">
                <a:ea typeface="宋体" pitchFamily="2" charset="-122"/>
              </a:rPr>
              <a:t>3</a:t>
            </a:r>
            <a:r>
              <a:rPr lang="zh-CN" altLang="en-US" sz="2400" dirty="0" smtClean="0">
                <a:ea typeface="宋体" pitchFamily="2" charset="-122"/>
              </a:rPr>
              <a:t>种，阶段</a:t>
            </a:r>
            <a:r>
              <a:rPr lang="zh-CN" altLang="en-US" sz="2400" dirty="0">
                <a:ea typeface="宋体" pitchFamily="2" charset="-122"/>
              </a:rPr>
              <a:t>化管理 </a:t>
            </a:r>
            <a:r>
              <a:rPr lang="zh-CN" altLang="en-US" sz="2400" dirty="0" smtClean="0">
                <a:ea typeface="宋体" pitchFamily="2" charset="-122"/>
              </a:rPr>
              <a:t>、量化</a:t>
            </a:r>
            <a:r>
              <a:rPr lang="zh-CN" altLang="en-US" sz="2400" dirty="0">
                <a:ea typeface="宋体" pitchFamily="2" charset="-122"/>
              </a:rPr>
              <a:t>管理 </a:t>
            </a:r>
            <a:r>
              <a:rPr lang="zh-CN" altLang="en-US" sz="2400" dirty="0" smtClean="0">
                <a:ea typeface="宋体" pitchFamily="2" charset="-122"/>
              </a:rPr>
              <a:t>、优化管理。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spcBef>
                <a:spcPts val="1000"/>
              </a:spcBef>
              <a:buClr>
                <a:schemeClr val="tx2"/>
              </a:buClr>
              <a:buSzPct val="90000"/>
            </a:pPr>
            <a:r>
              <a:rPr lang="zh-CN" altLang="en-US" sz="2400" dirty="0" smtClean="0">
                <a:ea typeface="宋体" pitchFamily="2" charset="-122"/>
              </a:rPr>
              <a:t>阶段化管理 是基本方法，量化管理提高了效率和有效性， 、优化管理获得了持续改进。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80861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4528" y="2924944"/>
            <a:ext cx="8420100" cy="1362075"/>
          </a:xfrm>
        </p:spPr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项目的生命周期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1501616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项目管理阶段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850" y="2636838"/>
            <a:ext cx="2230569" cy="2609850"/>
          </a:xfrm>
        </p:spPr>
        <p:txBody>
          <a:bodyPr/>
          <a:lstStyle/>
          <a:p>
            <a:pPr marL="533400" indent="-53340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启动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endParaRPr lang="zh-CN" altLang="en-US" b="1" dirty="0" smtClean="0">
              <a:latin typeface="宋体" pitchFamily="2" charset="-122"/>
              <a:ea typeface="宋体" pitchFamily="2" charset="-122"/>
            </a:endParaRPr>
          </a:p>
          <a:p>
            <a:pPr marL="533400" indent="-53340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计划</a:t>
            </a:r>
          </a:p>
          <a:p>
            <a:pPr marL="533400" indent="-53340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执行</a:t>
            </a:r>
          </a:p>
          <a:p>
            <a:pPr marL="533400" indent="-53340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控制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endParaRPr lang="zh-CN" altLang="en-US" b="1" dirty="0" smtClean="0">
              <a:latin typeface="宋体" pitchFamily="2" charset="-122"/>
              <a:ea typeface="宋体" pitchFamily="2" charset="-122"/>
            </a:endParaRPr>
          </a:p>
          <a:p>
            <a:pPr marL="533400" indent="-53340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结束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gray">
          <a:xfrm>
            <a:off x="4328716" y="2744788"/>
            <a:ext cx="4290880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 b="1" dirty="0">
                <a:ea typeface="宋体" pitchFamily="2" charset="-122"/>
              </a:rPr>
              <a:t>项目准备和启动阶段</a:t>
            </a:r>
            <a:r>
              <a:rPr lang="zh-CN" altLang="en-US" sz="2800" dirty="0">
                <a:ea typeface="宋体" pitchFamily="2" charset="-122"/>
              </a:rPr>
              <a:t> </a:t>
            </a:r>
            <a:endParaRPr lang="zh-CN" altLang="en-US" sz="2800" b="1" dirty="0">
              <a:ea typeface="PMingLiU" pitchFamily="18" charset="-12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 b="1" dirty="0">
                <a:ea typeface="宋体" pitchFamily="2" charset="-122"/>
              </a:rPr>
              <a:t>项目计划阶段</a:t>
            </a:r>
            <a:r>
              <a:rPr lang="zh-CN" altLang="en-US" sz="2800" dirty="0">
                <a:ea typeface="宋体" pitchFamily="2" charset="-122"/>
              </a:rPr>
              <a:t> </a:t>
            </a:r>
            <a:endParaRPr lang="zh-CN" altLang="en-US" sz="2800" b="1" dirty="0">
              <a:ea typeface="PMingLiU" pitchFamily="18" charset="-12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 b="1" dirty="0">
                <a:ea typeface="宋体" pitchFamily="2" charset="-122"/>
              </a:rPr>
              <a:t>项目实施和监控阶段</a:t>
            </a:r>
            <a:r>
              <a:rPr lang="zh-CN" altLang="en-US" sz="2800" dirty="0">
                <a:ea typeface="宋体" pitchFamily="2" charset="-122"/>
              </a:rPr>
              <a:t> </a:t>
            </a:r>
            <a:endParaRPr lang="zh-CN" altLang="en-US" sz="2800" b="1" dirty="0">
              <a:ea typeface="PMingLiU" pitchFamily="18" charset="-120"/>
            </a:endParaRPr>
          </a:p>
          <a:p>
            <a:pPr marL="533400" indent="-5334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zh-CN" altLang="en-US" sz="2800" b="1" dirty="0">
                <a:ea typeface="宋体" pitchFamily="2" charset="-122"/>
              </a:rPr>
              <a:t>项目验收和总结阶段</a:t>
            </a:r>
            <a:r>
              <a:rPr lang="zh-CN" altLang="en-US" sz="2800" dirty="0"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034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609601"/>
            <a:ext cx="6934200" cy="587375"/>
          </a:xfrm>
        </p:spPr>
        <p:txBody>
          <a:bodyPr/>
          <a:lstStyle/>
          <a:p>
            <a:r>
              <a:rPr lang="zh-CN" altLang="en-US" dirty="0"/>
              <a:t>项目生命周期</a:t>
            </a:r>
            <a:endParaRPr lang="en-US" altLang="zh-CN" dirty="0"/>
          </a:p>
        </p:txBody>
      </p:sp>
      <p:pic>
        <p:nvPicPr>
          <p:cNvPr id="29735" name="Picture 39" descr="1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283" y="2241550"/>
            <a:ext cx="9009988" cy="4268788"/>
          </a:xfrm>
          <a:prstGeom prst="rect">
            <a:avLst/>
          </a:prstGeom>
          <a:noFill/>
        </p:spPr>
      </p:pic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9360827" y="2312989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66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4528" y="2924944"/>
            <a:ext cx="8420100" cy="1362075"/>
          </a:xfrm>
        </p:spPr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软件项目管理</a:t>
            </a:r>
          </a:p>
        </p:txBody>
      </p:sp>
    </p:spTree>
    <p:extLst>
      <p:ext uri="{BB962C8B-B14F-4D97-AF65-F5344CB8AC3E}">
        <p14:creationId xmlns:p14="http://schemas.microsoft.com/office/powerpoint/2010/main" val="2550898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都江堰工程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93" y="4653136"/>
            <a:ext cx="8915400" cy="10914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公元前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256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年，李冰任蜀郡守，组织民众巧妙地利用岷江出山口处特殊的地形和水势，筑鱼嘴分流，凿宝瓶口引水，修飞沙堰泄洪，在成都平原上穿二江引水行舟溉田，分洪减灾；立石人以观测水位变化，创建了神奇都江堰 </a:t>
            </a:r>
          </a:p>
        </p:txBody>
      </p:sp>
      <p:pic>
        <p:nvPicPr>
          <p:cNvPr id="4" name="Picture 4" descr="堵江堰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291" y="1628799"/>
            <a:ext cx="8883205" cy="30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7360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4" name="Picture 12" descr="y1padAMuJijFpc2avmUNie6nlhxqpZfuPV0Rhh6wuNyrIOfoPjCmfp7TT3aCRrvtz-4Esvt0ptOO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5512" y="2276476"/>
            <a:ext cx="3900488" cy="3559175"/>
          </a:xfrm>
          <a:prstGeom prst="rect">
            <a:avLst/>
          </a:prstGeom>
          <a:noFill/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2520" y="692696"/>
            <a:ext cx="7021909" cy="661988"/>
          </a:xfrm>
        </p:spPr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软件项目管理</a:t>
            </a:r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460144" y="3054262"/>
            <a:ext cx="5545368" cy="154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1.6.1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软件项目管理的不同之处</a:t>
            </a:r>
          </a:p>
          <a:p>
            <a:pPr>
              <a:spcBef>
                <a:spcPts val="1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1.6.2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软件项目管理的目标和范围</a:t>
            </a:r>
          </a:p>
          <a:p>
            <a:pPr>
              <a:spcBef>
                <a:spcPts val="1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1.6.3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软件项目的分类</a:t>
            </a:r>
          </a:p>
        </p:txBody>
      </p:sp>
    </p:spTree>
    <p:extLst>
      <p:ext uri="{BB962C8B-B14F-4D97-AF65-F5344CB8AC3E}">
        <p14:creationId xmlns:p14="http://schemas.microsoft.com/office/powerpoint/2010/main" val="228914505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88" y="454497"/>
            <a:ext cx="8130159" cy="6142857"/>
          </a:xfrm>
          <a:prstGeom prst="rect">
            <a:avLst/>
          </a:prstGeom>
        </p:spPr>
      </p:pic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软件项目的特点有哪些？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589" y="1377950"/>
            <a:ext cx="8088889" cy="512380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2690749" y="1326878"/>
            <a:ext cx="700003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15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8621" y="260350"/>
            <a:ext cx="6786298" cy="1143000"/>
          </a:xfrm>
        </p:spPr>
        <p:txBody>
          <a:bodyPr/>
          <a:lstStyle/>
          <a:p>
            <a:r>
              <a:rPr lang="zh-CN" altLang="en-US" dirty="0"/>
              <a:t>软件项目管理的不同之处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7" y="2204864"/>
            <a:ext cx="6007233" cy="3673475"/>
          </a:xfrm>
        </p:spPr>
        <p:txBody>
          <a:bodyPr/>
          <a:lstStyle/>
          <a:p>
            <a:pPr marL="533400" indent="-5334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ea typeface="宋体" pitchFamily="2" charset="-122"/>
              </a:rPr>
              <a:t>软件项目是设计型项目 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ea typeface="宋体" pitchFamily="2" charset="-122"/>
              </a:rPr>
              <a:t>软件过程模型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ea typeface="宋体" pitchFamily="2" charset="-122"/>
              </a:rPr>
              <a:t>需求变化频繁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ea typeface="宋体" pitchFamily="2" charset="-122"/>
              </a:rPr>
              <a:t>难以估算工作量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ea typeface="宋体" pitchFamily="2" charset="-122"/>
              </a:rPr>
              <a:t>主要的成本是人力成本</a:t>
            </a:r>
          </a:p>
          <a:p>
            <a:pPr marL="533400" indent="-533400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ea typeface="宋体" pitchFamily="2" charset="-122"/>
              </a:rPr>
              <a:t>以人为本的管理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4825" name="Picture 9" descr="Software Development Project Managem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6030" y="2240817"/>
            <a:ext cx="4328931" cy="3109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9622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8621" y="260350"/>
            <a:ext cx="6786298" cy="1143000"/>
          </a:xfrm>
        </p:spPr>
        <p:txBody>
          <a:bodyPr/>
          <a:lstStyle/>
          <a:p>
            <a:r>
              <a:rPr lang="zh-CN" altLang="en-US" dirty="0"/>
              <a:t>项目角色和职能</a:t>
            </a:r>
          </a:p>
        </p:txBody>
      </p:sp>
      <p:graphicFrame>
        <p:nvGraphicFramePr>
          <p:cNvPr id="35963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21858"/>
              </p:ext>
            </p:extLst>
          </p:nvPr>
        </p:nvGraphicFramePr>
        <p:xfrm>
          <a:off x="704528" y="1700808"/>
          <a:ext cx="8676265" cy="4608240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200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角色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职 能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项目经理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项目的整体计划、组织和控制。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91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需求人员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在整个项目中负责获取、阐述以及维护产品需求及书写文档。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设计人员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在整个项目中负责评价、选择、阐述以及维护产品设计以及书写文档。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编码人员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根据设计完成代码编写任务并修正代码中的错误。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测试人员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负责设计和编写测试用例，以及完成最后的测试执行。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质量保证人员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负责对产品的验收、检查和测试的结果进行计划、引导并做出报告。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环境维护人员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负责开发和测试环境的开发和维护。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其他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另外的角色，如文档规范人员、硬件工程师等。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784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1230" y="549275"/>
            <a:ext cx="8172209" cy="890588"/>
          </a:xfrm>
        </p:spPr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项目管理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生命周期活动</a:t>
            </a:r>
            <a:endParaRPr lang="zh-CN" altLang="en-US" dirty="0"/>
          </a:p>
        </p:txBody>
      </p:sp>
      <p:sp>
        <p:nvSpPr>
          <p:cNvPr id="36867" name="Rectangle 26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37397" name="Picture 533" descr="1-6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49388"/>
            <a:ext cx="9711664" cy="5307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9273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8621" y="260350"/>
            <a:ext cx="6786298" cy="1143000"/>
          </a:xfrm>
        </p:spPr>
        <p:txBody>
          <a:bodyPr/>
          <a:lstStyle/>
          <a:p>
            <a:r>
              <a:rPr lang="zh-CN" altLang="en-US" dirty="0"/>
              <a:t>软件项目的分类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175" y="1412875"/>
            <a:ext cx="8972153" cy="5219700"/>
          </a:xfrm>
        </p:spPr>
        <p:txBody>
          <a:bodyPr/>
          <a:lstStyle/>
          <a:p>
            <a:pPr marL="533400" indent="-533400">
              <a:buClr>
                <a:schemeClr val="tx1"/>
              </a:buClr>
            </a:pPr>
            <a:r>
              <a:rPr lang="zh-CN" altLang="en-US" sz="2000" dirty="0" smtClean="0">
                <a:ea typeface="宋体" pitchFamily="2" charset="-122"/>
              </a:rPr>
              <a:t>按</a:t>
            </a:r>
            <a:r>
              <a:rPr lang="zh-CN" altLang="en-US" sz="2000" b="1" u="sng" dirty="0" smtClean="0">
                <a:solidFill>
                  <a:srgbClr val="CA351C"/>
                </a:solidFill>
                <a:ea typeface="宋体" pitchFamily="2" charset="-122"/>
              </a:rPr>
              <a:t>规模</a:t>
            </a:r>
            <a:r>
              <a:rPr lang="zh-CN" altLang="en-US" sz="2000" dirty="0" smtClean="0">
                <a:ea typeface="宋体" pitchFamily="2" charset="-122"/>
              </a:rPr>
              <a:t>划分比较简单，可分为大型项目、中小型项目等。</a:t>
            </a:r>
          </a:p>
          <a:p>
            <a:pPr marL="533400" indent="-533400">
              <a:buClr>
                <a:schemeClr val="tx1"/>
              </a:buClr>
            </a:pPr>
            <a:r>
              <a:rPr lang="zh-CN" altLang="en-US" sz="2000" dirty="0" smtClean="0">
                <a:ea typeface="宋体" pitchFamily="2" charset="-122"/>
              </a:rPr>
              <a:t>按软件</a:t>
            </a:r>
            <a:r>
              <a:rPr lang="zh-CN" altLang="en-US" sz="2000" b="1" u="sng" dirty="0" smtClean="0">
                <a:solidFill>
                  <a:srgbClr val="CA351C"/>
                </a:solidFill>
                <a:ea typeface="宋体" pitchFamily="2" charset="-122"/>
              </a:rPr>
              <a:t>开发模式</a:t>
            </a:r>
            <a:r>
              <a:rPr lang="zh-CN" altLang="en-US" sz="2000" dirty="0" smtClean="0">
                <a:ea typeface="宋体" pitchFamily="2" charset="-122"/>
              </a:rPr>
              <a:t>划分，可分为组织内部项目、直接为用户开发的外部项目和软件外包项目。</a:t>
            </a:r>
          </a:p>
          <a:p>
            <a:pPr marL="533400" indent="-533400">
              <a:buClr>
                <a:schemeClr val="tx1"/>
              </a:buClr>
            </a:pPr>
            <a:r>
              <a:rPr lang="zh-CN" altLang="en-US" sz="2000" dirty="0" smtClean="0">
                <a:ea typeface="宋体" pitchFamily="2" charset="-122"/>
              </a:rPr>
              <a:t>按产品不同的</a:t>
            </a:r>
            <a:r>
              <a:rPr lang="zh-CN" altLang="en-US" sz="2000" b="1" u="sng" dirty="0" smtClean="0">
                <a:solidFill>
                  <a:srgbClr val="CA351C"/>
                </a:solidFill>
                <a:ea typeface="宋体" pitchFamily="2" charset="-122"/>
              </a:rPr>
              <a:t>交付类型</a:t>
            </a:r>
            <a:r>
              <a:rPr lang="zh-CN" altLang="en-US" sz="2000" dirty="0" smtClean="0">
                <a:ea typeface="宋体" pitchFamily="2" charset="-122"/>
              </a:rPr>
              <a:t>可分为产品型项目、一次型项目。</a:t>
            </a:r>
          </a:p>
          <a:p>
            <a:pPr marL="533400" indent="-533400">
              <a:buClr>
                <a:schemeClr val="tx1"/>
              </a:buClr>
            </a:pPr>
            <a:r>
              <a:rPr lang="zh-CN" altLang="en-US" sz="2000" dirty="0" smtClean="0">
                <a:ea typeface="宋体" pitchFamily="2" charset="-122"/>
              </a:rPr>
              <a:t>按软件</a:t>
            </a:r>
            <a:r>
              <a:rPr lang="zh-CN" altLang="en-US" sz="2000" b="1" u="sng" dirty="0" smtClean="0">
                <a:solidFill>
                  <a:srgbClr val="CA351C"/>
                </a:solidFill>
                <a:ea typeface="宋体" pitchFamily="2" charset="-122"/>
              </a:rPr>
              <a:t>商业模式</a:t>
            </a:r>
            <a:r>
              <a:rPr lang="zh-CN" altLang="en-US" sz="2000" dirty="0" smtClean="0">
                <a:ea typeface="宋体" pitchFamily="2" charset="-122"/>
              </a:rPr>
              <a:t>划分，可分为软件产品销售、在线服务两种模式，或者分为随需（</a:t>
            </a:r>
            <a:r>
              <a:rPr lang="en-US" altLang="zh-CN" sz="2000" dirty="0" smtClean="0">
                <a:ea typeface="宋体" pitchFamily="2" charset="-122"/>
              </a:rPr>
              <a:t>on-demand/</a:t>
            </a:r>
            <a:r>
              <a:rPr lang="en-US" altLang="zh-CN" sz="2000" dirty="0" err="1" smtClean="0">
                <a:ea typeface="宋体" pitchFamily="2" charset="-122"/>
              </a:rPr>
              <a:t>SaaS</a:t>
            </a:r>
            <a:r>
              <a:rPr lang="zh-CN" altLang="en-US" sz="2000" dirty="0" smtClean="0">
                <a:ea typeface="宋体" pitchFamily="2" charset="-122"/>
              </a:rPr>
              <a:t>）服务模式和内部部署</a:t>
            </a:r>
            <a:r>
              <a:rPr lang="en-US" altLang="zh-CN" sz="2000" dirty="0" smtClean="0">
                <a:ea typeface="宋体" pitchFamily="2" charset="-122"/>
              </a:rPr>
              <a:t>(on-premise/on-Site)</a:t>
            </a:r>
            <a:r>
              <a:rPr lang="zh-CN" altLang="en-US" sz="2000" dirty="0" smtClean="0">
                <a:ea typeface="宋体" pitchFamily="2" charset="-122"/>
              </a:rPr>
              <a:t>模式。</a:t>
            </a:r>
          </a:p>
          <a:p>
            <a:pPr marL="533400" indent="-533400">
              <a:buClr>
                <a:schemeClr val="tx1"/>
              </a:buClr>
            </a:pPr>
            <a:r>
              <a:rPr lang="zh-CN" altLang="en-US" sz="2000" dirty="0" smtClean="0">
                <a:ea typeface="宋体" pitchFamily="2" charset="-122"/>
              </a:rPr>
              <a:t>按软件</a:t>
            </a:r>
            <a:r>
              <a:rPr lang="zh-CN" altLang="en-US" sz="2000" b="1" u="sng" dirty="0" smtClean="0">
                <a:solidFill>
                  <a:srgbClr val="CA351C"/>
                </a:solidFill>
                <a:ea typeface="宋体" pitchFamily="2" charset="-122"/>
              </a:rPr>
              <a:t>发布方式</a:t>
            </a:r>
            <a:r>
              <a:rPr lang="zh-CN" altLang="en-US" sz="2000" dirty="0" smtClean="0">
                <a:ea typeface="宋体" pitchFamily="2" charset="-122"/>
              </a:rPr>
              <a:t>可分为新项目、重复项目（旧项目），也可分为完整版本、次要版本或服务包</a:t>
            </a:r>
            <a:r>
              <a:rPr lang="en-US" altLang="zh-CN" sz="2000" dirty="0" smtClean="0">
                <a:ea typeface="宋体" pitchFamily="2" charset="-122"/>
              </a:rPr>
              <a:t>(service pack)</a:t>
            </a:r>
            <a:r>
              <a:rPr lang="zh-CN" altLang="en-US" sz="2000" dirty="0" smtClean="0">
                <a:ea typeface="宋体" pitchFamily="2" charset="-122"/>
              </a:rPr>
              <a:t>、修正补丁包 </a:t>
            </a:r>
            <a:r>
              <a:rPr lang="en-US" altLang="zh-CN" sz="2000" dirty="0" smtClean="0">
                <a:ea typeface="宋体" pitchFamily="2" charset="-122"/>
              </a:rPr>
              <a:t>(patch)</a:t>
            </a:r>
            <a:r>
              <a:rPr lang="zh-CN" altLang="en-US" sz="2000" dirty="0" smtClean="0">
                <a:ea typeface="宋体" pitchFamily="2" charset="-122"/>
              </a:rPr>
              <a:t>等。</a:t>
            </a:r>
          </a:p>
          <a:p>
            <a:pPr marL="533400" indent="-533400">
              <a:buClr>
                <a:schemeClr val="tx1"/>
              </a:buClr>
            </a:pPr>
            <a:r>
              <a:rPr lang="zh-CN" altLang="en-US" sz="2000" dirty="0" smtClean="0">
                <a:ea typeface="宋体" pitchFamily="2" charset="-122"/>
              </a:rPr>
              <a:t>按</a:t>
            </a:r>
            <a:r>
              <a:rPr lang="zh-CN" altLang="en-US" sz="2000" b="1" u="sng" dirty="0" smtClean="0">
                <a:solidFill>
                  <a:srgbClr val="CA351C"/>
                </a:solidFill>
                <a:ea typeface="宋体" pitchFamily="2" charset="-122"/>
              </a:rPr>
              <a:t>项目待开发的产品</a:t>
            </a:r>
            <a:r>
              <a:rPr lang="zh-CN" altLang="en-US" sz="2000" dirty="0" smtClean="0">
                <a:ea typeface="宋体" pitchFamily="2" charset="-122"/>
              </a:rPr>
              <a:t>进行分类，如</a:t>
            </a:r>
            <a:r>
              <a:rPr lang="en-US" altLang="zh-CN" sz="2000" dirty="0" smtClean="0">
                <a:ea typeface="宋体" pitchFamily="2" charset="-122"/>
              </a:rPr>
              <a:t>COCOMO</a:t>
            </a:r>
            <a:r>
              <a:rPr lang="zh-CN" altLang="en-US" sz="2000" dirty="0" smtClean="0">
                <a:ea typeface="宋体" pitchFamily="2" charset="-122"/>
              </a:rPr>
              <a:t>模型中，可分为组织型、嵌入型和半独立型。</a:t>
            </a:r>
          </a:p>
          <a:p>
            <a:pPr marL="533400" indent="-533400">
              <a:buClr>
                <a:schemeClr val="tx1"/>
              </a:buClr>
            </a:pPr>
            <a:r>
              <a:rPr lang="zh-CN" altLang="en-US" sz="2000" dirty="0" smtClean="0">
                <a:ea typeface="宋体" pitchFamily="2" charset="-122"/>
              </a:rPr>
              <a:t>按</a:t>
            </a:r>
            <a:r>
              <a:rPr lang="zh-CN" altLang="en-US" sz="2000" b="1" u="sng" dirty="0" smtClean="0">
                <a:solidFill>
                  <a:srgbClr val="CA351C"/>
                </a:solidFill>
                <a:ea typeface="宋体" pitchFamily="2" charset="-122"/>
              </a:rPr>
              <a:t>系统架构</a:t>
            </a:r>
            <a:r>
              <a:rPr lang="zh-CN" altLang="en-US" sz="2000" dirty="0" smtClean="0">
                <a:ea typeface="宋体" pitchFamily="2" charset="-122"/>
              </a:rPr>
              <a:t>分，可分</a:t>
            </a:r>
            <a:r>
              <a:rPr lang="en-US" altLang="zh-CN" sz="2000" dirty="0" smtClean="0">
                <a:ea typeface="宋体" pitchFamily="2" charset="-122"/>
              </a:rPr>
              <a:t>B/S</a:t>
            </a:r>
            <a:r>
              <a:rPr lang="zh-CN" altLang="en-US" sz="2000" dirty="0" smtClean="0">
                <a:ea typeface="宋体" pitchFamily="2" charset="-122"/>
              </a:rPr>
              <a:t>、</a:t>
            </a:r>
            <a:r>
              <a:rPr lang="en-US" altLang="zh-CN" sz="2000" dirty="0" smtClean="0">
                <a:ea typeface="宋体" pitchFamily="2" charset="-122"/>
              </a:rPr>
              <a:t>C/S</a:t>
            </a:r>
            <a:r>
              <a:rPr lang="zh-CN" altLang="en-US" sz="2000" dirty="0" smtClean="0">
                <a:ea typeface="宋体" pitchFamily="2" charset="-122"/>
              </a:rPr>
              <a:t>多层结构，也可分集中式系统和分布式系统，或者分为面向对象、面向服务、面向组件等类型。</a:t>
            </a:r>
          </a:p>
          <a:p>
            <a:pPr marL="533400" indent="-533400">
              <a:buClr>
                <a:schemeClr val="tx1"/>
              </a:buClr>
            </a:pPr>
            <a:r>
              <a:rPr lang="zh-CN" altLang="en-US" sz="2000" dirty="0" smtClean="0">
                <a:ea typeface="宋体" pitchFamily="2" charset="-122"/>
              </a:rPr>
              <a:t>按</a:t>
            </a:r>
            <a:r>
              <a:rPr lang="zh-CN" altLang="en-US" sz="2000" b="1" u="sng" dirty="0" smtClean="0">
                <a:solidFill>
                  <a:srgbClr val="CA351C"/>
                </a:solidFill>
                <a:ea typeface="宋体" pitchFamily="2" charset="-122"/>
              </a:rPr>
              <a:t>技术</a:t>
            </a:r>
            <a:r>
              <a:rPr lang="zh-CN" altLang="en-US" sz="2000" dirty="0" smtClean="0">
                <a:ea typeface="宋体" pitchFamily="2" charset="-122"/>
              </a:rPr>
              <a:t>划分，可分为</a:t>
            </a:r>
            <a:r>
              <a:rPr lang="en-US" altLang="zh-CN" sz="2000" dirty="0" smtClean="0">
                <a:ea typeface="宋体" pitchFamily="2" charset="-122"/>
              </a:rPr>
              <a:t>Web</a:t>
            </a:r>
            <a:r>
              <a:rPr lang="zh-CN" altLang="en-US" sz="2000" dirty="0" smtClean="0">
                <a:ea typeface="宋体" pitchFamily="2" charset="-122"/>
              </a:rPr>
              <a:t>应用、客户端应用、系统平台软件等，也可分为</a:t>
            </a:r>
            <a:r>
              <a:rPr lang="en-US" altLang="zh-CN" sz="2000" dirty="0" smtClean="0">
                <a:ea typeface="宋体" pitchFamily="2" charset="-122"/>
              </a:rPr>
              <a:t>J2EE</a:t>
            </a:r>
            <a:r>
              <a:rPr lang="zh-CN" altLang="en-US" sz="2000" dirty="0" smtClean="0">
                <a:ea typeface="宋体" pitchFamily="2" charset="-122"/>
              </a:rPr>
              <a:t>、</a:t>
            </a:r>
            <a:r>
              <a:rPr lang="en-US" altLang="zh-CN" sz="2000" dirty="0" err="1" smtClean="0">
                <a:ea typeface="宋体" pitchFamily="2" charset="-122"/>
              </a:rPr>
              <a:t>.Net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en-US" sz="2000" dirty="0" smtClean="0">
                <a:ea typeface="宋体" pitchFamily="2" charset="-122"/>
              </a:rPr>
              <a:t>等不同平台之上的项目。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153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18621" y="260350"/>
            <a:ext cx="6786298" cy="1143000"/>
          </a:xfrm>
        </p:spPr>
        <p:txBody>
          <a:bodyPr/>
          <a:lstStyle/>
          <a:p>
            <a:r>
              <a:rPr lang="zh-CN" altLang="en-US" dirty="0"/>
              <a:t>项目规模和新应用的影响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7474215" y="5067300"/>
            <a:ext cx="2431785" cy="1790700"/>
            <a:chOff x="1632" y="1248"/>
            <a:chExt cx="2682" cy="2286"/>
          </a:xfrm>
        </p:grpSpPr>
        <p:sp>
          <p:nvSpPr>
            <p:cNvPr id="38918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C99FF">
                <a:alpha val="50195"/>
              </a:srgbClr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99FF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38919" name="AutoShape 6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CFFFF">
                <a:alpha val="50195"/>
              </a:srgbClr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38920" name="AutoShape 7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grpSp>
        <p:nvGrpSpPr>
          <p:cNvPr id="38923" name="Group 11"/>
          <p:cNvGrpSpPr>
            <a:grpSpLocks noChangeAspect="1"/>
          </p:cNvGrpSpPr>
          <p:nvPr/>
        </p:nvGrpSpPr>
        <p:grpSpPr bwMode="auto">
          <a:xfrm>
            <a:off x="1599406" y="1340768"/>
            <a:ext cx="7767250" cy="3785271"/>
            <a:chOff x="3440" y="5455"/>
            <a:chExt cx="5068" cy="2674"/>
          </a:xfrm>
        </p:grpSpPr>
        <p:sp>
          <p:nvSpPr>
            <p:cNvPr id="38924" name="AutoShape 12"/>
            <p:cNvSpPr>
              <a:spLocks noChangeAspect="1" noChangeArrowheads="1"/>
            </p:cNvSpPr>
            <p:nvPr/>
          </p:nvSpPr>
          <p:spPr bwMode="auto">
            <a:xfrm>
              <a:off x="3440" y="5455"/>
              <a:ext cx="5068" cy="2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3565" y="6825"/>
              <a:ext cx="409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 flipV="1">
              <a:off x="5578" y="5567"/>
              <a:ext cx="1" cy="25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7725" y="6666"/>
              <a:ext cx="783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新应用</a:t>
              </a:r>
              <a:endParaRPr lang="zh-CN" altLang="en-US" sz="1600">
                <a:ea typeface="宋体" pitchFamily="2" charset="-122"/>
              </a:endParaRPr>
            </a:p>
          </p:txBody>
        </p:sp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5686" y="5484"/>
              <a:ext cx="1001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规模大</a:t>
              </a:r>
              <a:endParaRPr lang="zh-CN" altLang="en-US" sz="1600">
                <a:ea typeface="宋体" pitchFamily="2" charset="-122"/>
              </a:endParaRPr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6202" y="5861"/>
              <a:ext cx="102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 dirty="0">
                  <a:latin typeface="Times New Roman" pitchFamily="18" charset="0"/>
                  <a:ea typeface="宋体" pitchFamily="2" charset="-122"/>
                </a:rPr>
                <a:t>复杂性高</a:t>
              </a:r>
            </a:p>
            <a:p>
              <a:pPr algn="just"/>
              <a:r>
                <a:rPr lang="zh-CN" altLang="en-US" sz="1600" dirty="0">
                  <a:latin typeface="Times New Roman" pitchFamily="18" charset="0"/>
                  <a:ea typeface="宋体" pitchFamily="2" charset="-122"/>
                </a:rPr>
                <a:t>需求不确定</a:t>
              </a:r>
            </a:p>
            <a:p>
              <a:pPr algn="just"/>
              <a:r>
                <a:rPr lang="zh-CN" altLang="en-US" sz="1600" dirty="0">
                  <a:latin typeface="Times New Roman" pitchFamily="18" charset="0"/>
                  <a:ea typeface="宋体" pitchFamily="2" charset="-122"/>
                </a:rPr>
                <a:t>高风险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6282" y="7056"/>
              <a:ext cx="1029" cy="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复杂性低</a:t>
              </a:r>
            </a:p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需求不确定</a:t>
              </a:r>
            </a:p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中等风险</a:t>
              </a:r>
              <a:endParaRPr lang="zh-CN" altLang="en-US" sz="1600">
                <a:ea typeface="宋体" pitchFamily="2" charset="-122"/>
              </a:endParaRPr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4114" y="5834"/>
              <a:ext cx="102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复杂性高</a:t>
              </a:r>
            </a:p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需求确定</a:t>
              </a:r>
            </a:p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中等风险</a:t>
              </a:r>
              <a:endParaRPr lang="zh-CN" altLang="en-US" sz="1600">
                <a:ea typeface="宋体" pitchFamily="2" charset="-122"/>
              </a:endParaRPr>
            </a:p>
          </p:txBody>
        </p:sp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4161" y="6988"/>
              <a:ext cx="102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复杂性低</a:t>
              </a:r>
            </a:p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需求确定</a:t>
              </a:r>
            </a:p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低风险</a:t>
              </a:r>
              <a:endParaRPr lang="zh-CN" altLang="en-US" sz="1600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827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640" y="620688"/>
            <a:ext cx="7579121" cy="487363"/>
          </a:xfrm>
        </p:spPr>
        <p:txBody>
          <a:bodyPr/>
          <a:lstStyle/>
          <a:p>
            <a:r>
              <a:rPr lang="en-US" altLang="zh-CN" dirty="0" err="1"/>
              <a:t>技术和商业模式成熟度的影响</a:t>
            </a:r>
            <a:endParaRPr lang="zh-CN" altLang="en-US" dirty="0"/>
          </a:p>
        </p:txBody>
      </p:sp>
      <p:grpSp>
        <p:nvGrpSpPr>
          <p:cNvPr id="39943" name="Group 7"/>
          <p:cNvGrpSpPr>
            <a:grpSpLocks noChangeAspect="1"/>
          </p:cNvGrpSpPr>
          <p:nvPr/>
        </p:nvGrpSpPr>
        <p:grpSpPr bwMode="auto">
          <a:xfrm>
            <a:off x="1246850" y="1952625"/>
            <a:ext cx="7448417" cy="3206750"/>
            <a:chOff x="3440" y="5434"/>
            <a:chExt cx="5775" cy="2695"/>
          </a:xfrm>
        </p:grpSpPr>
        <p:sp>
          <p:nvSpPr>
            <p:cNvPr id="39944" name="AutoShape 8"/>
            <p:cNvSpPr>
              <a:spLocks noChangeAspect="1" noChangeArrowheads="1"/>
            </p:cNvSpPr>
            <p:nvPr/>
          </p:nvSpPr>
          <p:spPr bwMode="auto">
            <a:xfrm>
              <a:off x="3440" y="5434"/>
              <a:ext cx="5775" cy="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3565" y="6825"/>
              <a:ext cx="409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auto">
            <a:xfrm flipV="1">
              <a:off x="5578" y="5567"/>
              <a:ext cx="1" cy="25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Text Box 11"/>
            <p:cNvSpPr txBox="1">
              <a:spLocks noChangeArrowheads="1"/>
            </p:cNvSpPr>
            <p:nvPr/>
          </p:nvSpPr>
          <p:spPr bwMode="auto">
            <a:xfrm>
              <a:off x="7725" y="6666"/>
              <a:ext cx="1336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商业模式成熟度</a:t>
              </a:r>
              <a:endParaRPr lang="zh-CN" altLang="en-US" sz="1600">
                <a:ea typeface="宋体" pitchFamily="2" charset="-122"/>
              </a:endParaRPr>
            </a:p>
          </p:txBody>
        </p: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5686" y="5484"/>
              <a:ext cx="1001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技术成熟度</a:t>
              </a:r>
              <a:endParaRPr lang="zh-CN" altLang="en-US" sz="1600">
                <a:ea typeface="宋体" pitchFamily="2" charset="-122"/>
              </a:endParaRPr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6202" y="5861"/>
              <a:ext cx="910" cy="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重复性高</a:t>
              </a:r>
            </a:p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经验丰富</a:t>
              </a:r>
            </a:p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低风险</a:t>
              </a:r>
              <a:endParaRPr lang="zh-CN" altLang="en-US" sz="1600">
                <a:ea typeface="宋体" pitchFamily="2" charset="-122"/>
              </a:endParaRPr>
            </a:p>
          </p:txBody>
        </p:sp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4256" y="7105"/>
              <a:ext cx="1110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重复性低</a:t>
              </a:r>
            </a:p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技术经验不足</a:t>
              </a:r>
            </a:p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高风险</a:t>
              </a:r>
              <a:endParaRPr lang="zh-CN" altLang="en-US" sz="1600">
                <a:ea typeface="宋体" pitchFamily="2" charset="-122"/>
              </a:endParaRPr>
            </a:p>
          </p:txBody>
        </p:sp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4251" y="5913"/>
              <a:ext cx="912" cy="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重复性低</a:t>
              </a:r>
            </a:p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经验丰富</a:t>
              </a:r>
            </a:p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中等风险</a:t>
              </a:r>
              <a:endParaRPr lang="zh-CN" altLang="en-US" sz="1600">
                <a:ea typeface="宋体" pitchFamily="2" charset="-122"/>
              </a:endParaRPr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6247" y="7087"/>
              <a:ext cx="1019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重复性高</a:t>
              </a:r>
            </a:p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技术经验不足</a:t>
              </a:r>
            </a:p>
            <a:p>
              <a:pPr algn="just"/>
              <a:r>
                <a:rPr lang="zh-CN" altLang="en-US" sz="1600">
                  <a:latin typeface="Times New Roman" pitchFamily="18" charset="0"/>
                  <a:ea typeface="宋体" pitchFamily="2" charset="-122"/>
                </a:rPr>
                <a:t>中等风险</a:t>
              </a:r>
              <a:endParaRPr lang="zh-CN" altLang="en-US" sz="1600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68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04528" y="2132856"/>
            <a:ext cx="8420100" cy="15001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这两个故事告诉我们什么？</a:t>
            </a:r>
          </a:p>
        </p:txBody>
      </p:sp>
    </p:spTree>
    <p:extLst>
      <p:ext uri="{BB962C8B-B14F-4D97-AF65-F5344CB8AC3E}">
        <p14:creationId xmlns:p14="http://schemas.microsoft.com/office/powerpoint/2010/main" val="3639481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04528" y="2132856"/>
            <a:ext cx="8420100" cy="15001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4400" dirty="0" smtClean="0">
                <a:latin typeface="+mj-lt"/>
                <a:ea typeface="+mj-ea"/>
                <a:cs typeface="+mj-cs"/>
              </a:rPr>
              <a:t>工程，是需要管理的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4787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4568" y="4941168"/>
            <a:ext cx="7695223" cy="487362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CA351C"/>
                </a:solidFill>
                <a:latin typeface="黑体" pitchFamily="2" charset="-122"/>
                <a:ea typeface="黑体" pitchFamily="2" charset="-122"/>
              </a:rPr>
              <a:t>成功＝ 科学技术＋项目管理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1772816"/>
            <a:ext cx="8867246" cy="306863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None/>
            </a:pPr>
            <a:r>
              <a:rPr lang="zh-CN" altLang="en-US" dirty="0" smtClean="0">
                <a:ea typeface="宋体" pitchFamily="2" charset="-122"/>
              </a:rPr>
              <a:t>   </a:t>
            </a:r>
            <a:r>
              <a:rPr lang="zh-CN" altLang="en-US" sz="3200" dirty="0" smtClean="0">
                <a:ea typeface="楷体_GB2312" pitchFamily="49" charset="-122"/>
              </a:rPr>
              <a:t>我们的企业要两条腿走路，一个是科学技术，一个是项目管理</a:t>
            </a:r>
            <a:r>
              <a:rPr lang="zh-CN" altLang="en-US" sz="4400" dirty="0" smtClean="0">
                <a:ea typeface="华文新魏" pitchFamily="2" charset="-122"/>
              </a:rPr>
              <a:t>。</a:t>
            </a:r>
          </a:p>
          <a:p>
            <a:pPr algn="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</a:rPr>
              <a:t>     </a:t>
            </a:r>
            <a:r>
              <a:rPr lang="en-US" altLang="zh-CN" dirty="0" smtClean="0">
                <a:ea typeface="宋体" pitchFamily="2" charset="-122"/>
              </a:rPr>
              <a:t>——</a:t>
            </a:r>
            <a:r>
              <a:rPr lang="zh-CN" altLang="en-US" dirty="0" smtClean="0">
                <a:ea typeface="宋体" pitchFamily="2" charset="-122"/>
              </a:rPr>
              <a:t>华罗庚</a:t>
            </a:r>
          </a:p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3600" b="1" u="sng" dirty="0" smtClean="0">
                <a:solidFill>
                  <a:srgbClr val="CA35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楷体_GB2312" pitchFamily="49" charset="-122"/>
              </a:rPr>
              <a:t>三分技术，七分管理</a:t>
            </a:r>
            <a:endParaRPr lang="en-US" altLang="zh-CN" sz="3600" b="1" u="sng" dirty="0" smtClean="0">
              <a:solidFill>
                <a:srgbClr val="CA351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ea typeface="楷体_GB2312" pitchFamily="49" charset="-122"/>
            </a:endParaRPr>
          </a:p>
          <a:p>
            <a:pPr algn="ctr">
              <a:lnSpc>
                <a:spcPct val="150000"/>
              </a:lnSpc>
              <a:buFont typeface="Wingdings" pitchFamily="2" charset="2"/>
              <a:buNone/>
            </a:pPr>
            <a:endParaRPr lang="zh-CN" altLang="en-US" sz="3600" u="sng" dirty="0" smtClean="0">
              <a:solidFill>
                <a:srgbClr val="CA351C"/>
              </a:solidFill>
              <a:ea typeface="楷体_GB2312" pitchFamily="49" charset="-122"/>
            </a:endParaRPr>
          </a:p>
        </p:txBody>
      </p:sp>
      <p:sp>
        <p:nvSpPr>
          <p:cNvPr id="1977346" name="Rectangle 2"/>
          <p:cNvSpPr>
            <a:spLocks noChangeArrowheads="1"/>
          </p:cNvSpPr>
          <p:nvPr/>
        </p:nvSpPr>
        <p:spPr bwMode="gray">
          <a:xfrm>
            <a:off x="577850" y="609601"/>
            <a:ext cx="69342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4400" dirty="0">
                <a:latin typeface="+mj-lt"/>
                <a:ea typeface="+mj-ea"/>
                <a:cs typeface="+mj-cs"/>
              </a:rPr>
              <a:t>项目管理的作用</a:t>
            </a:r>
            <a:endParaRPr lang="en-US" altLang="zh-CN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70114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什么是管理？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504" y="1817064"/>
            <a:ext cx="3987702" cy="4144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管理是在特定的环境下，</a:t>
            </a:r>
            <a:r>
              <a:rPr lang="zh-CN" altLang="en-US" sz="2800" dirty="0" smtClean="0"/>
              <a:t>对所</a:t>
            </a:r>
            <a:r>
              <a:rPr lang="zh-CN" altLang="en-US" sz="2800" dirty="0" smtClean="0"/>
              <a:t>拥有的资源进行有效的计划、组织、领导和控制，以便达成</a:t>
            </a:r>
            <a:r>
              <a:rPr lang="zh-CN" altLang="en-US" sz="2800" dirty="0" smtClean="0"/>
              <a:t>既定目标</a:t>
            </a:r>
            <a:r>
              <a:rPr lang="zh-CN" altLang="en-US" sz="2800" dirty="0" smtClean="0"/>
              <a:t>的过程。</a:t>
            </a:r>
          </a:p>
          <a:p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3680" r="10843"/>
          <a:stretch/>
        </p:blipFill>
        <p:spPr>
          <a:xfrm>
            <a:off x="4476206" y="1484784"/>
            <a:ext cx="5256502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42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3C57-6C3D-4479-A128-660E83F8D0A9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我为什么要学习管理？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b="1" dirty="0"/>
              <a:t>我为什么要学管理，</a:t>
            </a:r>
            <a:r>
              <a:rPr lang="zh-CN" altLang="en-US" b="1" dirty="0" smtClean="0"/>
              <a:t>我只想成为</a:t>
            </a:r>
            <a:r>
              <a:rPr lang="en-US" altLang="zh-CN" b="1" dirty="0" smtClean="0"/>
              <a:t>XXX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b="1" dirty="0"/>
              <a:t>管理者存在于每个组织的职能领域；管理技能对想成就事业的人很重要。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b="1" dirty="0"/>
              <a:t>我为什么要学管理，那全是常识。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b="1" dirty="0"/>
              <a:t>如果管理是常识，那人人都能成为管理者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b="1" dirty="0"/>
              <a:t>我们的常识能通过系统的学习大大提高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b="1" dirty="0"/>
              <a:t>我为什么要学管理，经验是更好的老师。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b="1" dirty="0"/>
              <a:t>可以补充你的经验，可以举一反三</a:t>
            </a:r>
          </a:p>
          <a:p>
            <a:pPr>
              <a:lnSpc>
                <a:spcPct val="90000"/>
              </a:lnSpc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85018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同意提议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华文新魏"/>
        <a:ea typeface="华文新魏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同意提议</Template>
  <TotalTime>320</TotalTime>
  <Words>2277</Words>
  <Application>Microsoft Office PowerPoint</Application>
  <PresentationFormat>A4 纸张(210x297 毫米)</PresentationFormat>
  <Paragraphs>256</Paragraphs>
  <Slides>47</Slides>
  <Notes>47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同意提议</vt:lpstr>
      <vt:lpstr>第1章 概述</vt:lpstr>
      <vt:lpstr>锲子</vt:lpstr>
      <vt:lpstr>巴比伦通天塔的故事</vt:lpstr>
      <vt:lpstr>都江堰工程</vt:lpstr>
      <vt:lpstr>PowerPoint 演示文稿</vt:lpstr>
      <vt:lpstr>PowerPoint 演示文稿</vt:lpstr>
      <vt:lpstr>成功＝ 科学技术＋项目管理</vt:lpstr>
      <vt:lpstr>什么是管理？</vt:lpstr>
      <vt:lpstr>我为什么要学习管理？</vt:lpstr>
      <vt:lpstr>本章内容</vt:lpstr>
      <vt:lpstr>项目概念</vt:lpstr>
      <vt:lpstr>项目集项目组合</vt:lpstr>
      <vt:lpstr>项目项目集项目组合三者关系</vt:lpstr>
      <vt:lpstr>项目管理</vt:lpstr>
      <vt:lpstr>项目管理的定义</vt:lpstr>
      <vt:lpstr>PMBOK</vt:lpstr>
      <vt:lpstr>PRINCE 2</vt:lpstr>
      <vt:lpstr>DIN 69901 </vt:lpstr>
      <vt:lpstr>项目管理就是组织实施为实现项目目标所必需的一切活动的计划、安排与控制。 </vt:lpstr>
      <vt:lpstr>项目管理的构成和约束因素 </vt:lpstr>
      <vt:lpstr>项目管理知识体系</vt:lpstr>
      <vt:lpstr>1.2 项目管理本质</vt:lpstr>
      <vt:lpstr>1.2 项目管理本质</vt:lpstr>
      <vt:lpstr>项目管理本质</vt:lpstr>
      <vt:lpstr>项目管理本质的理解</vt:lpstr>
      <vt:lpstr>太多的软件项目失败</vt:lpstr>
      <vt:lpstr>《梦断代码》的太多疑问</vt:lpstr>
      <vt:lpstr>《梦断代码》的失败总结</vt:lpstr>
      <vt:lpstr>失败和管理的关系</vt:lpstr>
      <vt:lpstr>项目管理的对象</vt:lpstr>
      <vt:lpstr>项目成功的要素</vt:lpstr>
      <vt:lpstr>项目成功的标志</vt:lpstr>
      <vt:lpstr>有效项目管理</vt:lpstr>
      <vt:lpstr>1.3 项目管理基本方法</vt:lpstr>
      <vt:lpstr>项目管理基本方法</vt:lpstr>
      <vt:lpstr>1.4 项目的生命周期</vt:lpstr>
      <vt:lpstr>项目管理阶段</vt:lpstr>
      <vt:lpstr>项目生命周期</vt:lpstr>
      <vt:lpstr>1.6 软件项目管理</vt:lpstr>
      <vt:lpstr>1.6 软件项目管理</vt:lpstr>
      <vt:lpstr>软件项目的特点有哪些？</vt:lpstr>
      <vt:lpstr>软件项目管理的不同之处</vt:lpstr>
      <vt:lpstr>项目角色和职能</vt:lpstr>
      <vt:lpstr>软件项目管理vs生命周期活动</vt:lpstr>
      <vt:lpstr>软件项目的分类</vt:lpstr>
      <vt:lpstr>项目规模和新应用的影响</vt:lpstr>
      <vt:lpstr>技术和商业模式成熟度的影响</vt:lpstr>
    </vt:vector>
  </TitlesOfParts>
  <Company>Users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概述</dc:title>
  <dc:creator>Windows 用户</dc:creator>
  <cp:lastModifiedBy>Windows 用户</cp:lastModifiedBy>
  <cp:revision>77</cp:revision>
  <cp:lastPrinted>1601-01-01T00:00:00Z</cp:lastPrinted>
  <dcterms:created xsi:type="dcterms:W3CDTF">2018-03-05T02:47:35Z</dcterms:created>
  <dcterms:modified xsi:type="dcterms:W3CDTF">2018-03-06T01:34:04Z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TC060891602052</vt:lpwstr>
  </property>
</Properties>
</file>