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1" r:id="rId2"/>
    <p:sldMasterId id="2147483682" r:id="rId3"/>
    <p:sldMasterId id="2147483683" r:id="rId4"/>
    <p:sldMasterId id="2147483684" r:id="rId5"/>
    <p:sldMasterId id="2147483685" r:id="rId6"/>
    <p:sldMasterId id="2147483691" r:id="rId7"/>
    <p:sldMasterId id="2147483692" r:id="rId8"/>
  </p:sldMasterIdLst>
  <p:notesMasterIdLst>
    <p:notesMasterId r:id="rId74"/>
  </p:notesMasterIdLst>
  <p:handoutMasterIdLst>
    <p:handoutMasterId r:id="rId75"/>
  </p:handoutMasterIdLst>
  <p:sldIdLst>
    <p:sldId id="821" r:id="rId9"/>
    <p:sldId id="975" r:id="rId10"/>
    <p:sldId id="1002" r:id="rId11"/>
    <p:sldId id="914" r:id="rId12"/>
    <p:sldId id="823" r:id="rId13"/>
    <p:sldId id="981" r:id="rId14"/>
    <p:sldId id="937" r:id="rId15"/>
    <p:sldId id="938" r:id="rId16"/>
    <p:sldId id="976" r:id="rId17"/>
    <p:sldId id="918" r:id="rId18"/>
    <p:sldId id="817" r:id="rId19"/>
    <p:sldId id="939" r:id="rId20"/>
    <p:sldId id="982" r:id="rId21"/>
    <p:sldId id="869" r:id="rId22"/>
    <p:sldId id="977" r:id="rId23"/>
    <p:sldId id="941" r:id="rId24"/>
    <p:sldId id="942" r:id="rId25"/>
    <p:sldId id="920" r:id="rId26"/>
    <p:sldId id="983" r:id="rId27"/>
    <p:sldId id="984" r:id="rId28"/>
    <p:sldId id="1000" r:id="rId29"/>
    <p:sldId id="1001" r:id="rId30"/>
    <p:sldId id="922" r:id="rId31"/>
    <p:sldId id="985" r:id="rId32"/>
    <p:sldId id="986" r:id="rId33"/>
    <p:sldId id="987" r:id="rId34"/>
    <p:sldId id="989" r:id="rId35"/>
    <p:sldId id="988" r:id="rId36"/>
    <p:sldId id="923" r:id="rId37"/>
    <p:sldId id="978" r:id="rId38"/>
    <p:sldId id="945" r:id="rId39"/>
    <p:sldId id="924" r:id="rId40"/>
    <p:sldId id="946" r:id="rId41"/>
    <p:sldId id="947" r:id="rId42"/>
    <p:sldId id="949" r:id="rId43"/>
    <p:sldId id="951" r:id="rId44"/>
    <p:sldId id="952" r:id="rId45"/>
    <p:sldId id="954" r:id="rId46"/>
    <p:sldId id="990" r:id="rId47"/>
    <p:sldId id="956" r:id="rId48"/>
    <p:sldId id="991" r:id="rId49"/>
    <p:sldId id="957" r:id="rId50"/>
    <p:sldId id="979" r:id="rId51"/>
    <p:sldId id="995" r:id="rId52"/>
    <p:sldId id="944" r:id="rId53"/>
    <p:sldId id="958" r:id="rId54"/>
    <p:sldId id="960" r:id="rId55"/>
    <p:sldId id="992" r:id="rId56"/>
    <p:sldId id="993" r:id="rId57"/>
    <p:sldId id="961" r:id="rId58"/>
    <p:sldId id="963" r:id="rId59"/>
    <p:sldId id="964" r:id="rId60"/>
    <p:sldId id="999" r:id="rId61"/>
    <p:sldId id="966" r:id="rId62"/>
    <p:sldId id="968" r:id="rId63"/>
    <p:sldId id="969" r:id="rId64"/>
    <p:sldId id="972" r:id="rId65"/>
    <p:sldId id="973" r:id="rId66"/>
    <p:sldId id="980" r:id="rId67"/>
    <p:sldId id="925" r:id="rId68"/>
    <p:sldId id="974" r:id="rId69"/>
    <p:sldId id="994" r:id="rId70"/>
    <p:sldId id="996" r:id="rId71"/>
    <p:sldId id="997" r:id="rId72"/>
    <p:sldId id="998" r:id="rId73"/>
  </p:sldIdLst>
  <p:sldSz cx="9144000" cy="6858000" type="screen4x3"/>
  <p:notesSz cx="9596438" cy="6853238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58">
          <p15:clr>
            <a:srgbClr val="A4A3A4"/>
          </p15:clr>
        </p15:guide>
        <p15:guide id="2" pos="30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FF"/>
    <a:srgbClr val="E0E8EC"/>
    <a:srgbClr val="808080"/>
    <a:srgbClr val="E0DAF2"/>
    <a:srgbClr val="CCECFF"/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87746" autoAdjust="0"/>
  </p:normalViewPr>
  <p:slideViewPr>
    <p:cSldViewPr>
      <p:cViewPr varScale="1">
        <p:scale>
          <a:sx n="101" d="100"/>
          <a:sy n="101" d="100"/>
        </p:scale>
        <p:origin x="-19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86" d="100"/>
          <a:sy n="86" d="100"/>
        </p:scale>
        <p:origin x="-798" y="-84"/>
      </p:cViewPr>
      <p:guideLst>
        <p:guide orient="horz" pos="2158"/>
        <p:guide pos="30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5600" y="0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9225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5600" y="6499225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AED9A6-4216-4170-B7BF-7FF187E4D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757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7425" y="304800"/>
            <a:ext cx="5080000" cy="3122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20675" y="6472238"/>
            <a:ext cx="3517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85" tIns="46493" rIns="92985" bIns="46493">
            <a:spAutoFit/>
          </a:bodyPr>
          <a:lstStyle/>
          <a:p>
            <a:pPr defTabSz="930275">
              <a:defRPr/>
            </a:pPr>
            <a:r>
              <a:rPr lang="en-US" altLang="en-US" sz="1200"/>
              <a:t>WebEx. </a:t>
            </a:r>
            <a:fld id="{A162CB8D-BA3C-4656-91B3-28637EC5FBB3}" type="slidenum">
              <a:rPr lang="en-US" altLang="en-US" sz="1200"/>
              <a:pPr defTabSz="930275">
                <a:defRPr/>
              </a:pPr>
              <a:t>‹#›</a:t>
            </a:fld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599113" y="6472238"/>
            <a:ext cx="3517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85" tIns="46493" rIns="92985" bIns="46493">
            <a:spAutoFit/>
          </a:bodyPr>
          <a:lstStyle/>
          <a:p>
            <a:pPr algn="r" defTabSz="930275">
              <a:defRPr/>
            </a:pPr>
            <a:fld id="{147E8E25-8DF8-43E0-A7B2-F6A90DE15733}" type="datetime1">
              <a:rPr lang="en-US" altLang="en-US" sz="1200"/>
              <a:pPr algn="r" defTabSz="930275">
                <a:defRPr/>
              </a:pPr>
              <a:t>4/9/2018</a:t>
            </a:fld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8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9491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0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634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1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6553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3355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141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91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9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86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01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20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9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9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6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24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2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89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51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6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2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77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5121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23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4838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79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10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77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59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85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1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5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45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25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51319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78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3792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09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74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927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3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69403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887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519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4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663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967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85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403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64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776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983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241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312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935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289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753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897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8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304800"/>
            <a:ext cx="4162425" cy="3122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60438" y="3255963"/>
            <a:ext cx="7677150" cy="3082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9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0725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348D-18EB-4D88-B62B-BA712D31D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4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C4F5-003C-4987-8B48-1B145C4BD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233FF-AADF-46A8-BA87-F182D4F146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7265-E1CE-452D-83CB-D3545B9F2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27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047B5-5634-4AF8-B433-DCBD04765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14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EAE92-E4C0-4049-A162-A69FCF77E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56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50F28-33C1-4FF8-AB9F-BE78847BD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95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22C2C-9C74-4D4E-B1B2-64804CA6FC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77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F9E79-2C3D-430C-8678-5AA3B59F34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010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0C409-F87B-4367-965D-4B3D2839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128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0C57C-814B-4A76-BDD6-C67C66A4C9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4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3D96E-7D3C-4449-9EC3-EE72A765A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98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3D04-599F-4815-B257-04EDEC9EA6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409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2DE57-02D5-41C9-AD5B-76E93E85E3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551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6CA53-732F-46AC-A358-6216F6C9F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2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FA3C7-3BE8-4064-849B-43B1775FE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44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3254D-1AE8-4117-89F2-5F3FB95F6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197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4AC1A-2B55-4C15-A010-BD8017DDB4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237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05A31-4F3D-4487-A355-1DAC0A954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358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5E0BB-EE9D-475E-8553-E9D879345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950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F1FD7-D3A6-4E8F-9999-390638ABF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976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ABC3-21C2-4E1A-B3E5-7FFE4C5BD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2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2ADF5-3E01-48E9-96E4-CE852D845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1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4C864-0C4E-4ACF-AB74-E0730D59F0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438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5E8A-BB8F-4533-AE2B-EFC14FF72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82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492B-56EB-46F9-981A-FB2612F24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039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8495C-E6F5-4104-82A7-FFE0F3698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29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6A39-6299-4AC0-AB60-4B4C28157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6785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F15E5-C0D2-46B1-822A-3F86A423CB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0301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3DE76-4582-46F8-ADB6-A3D10EB81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71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7A6D9-1646-42F9-9086-8C021F6E2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557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2964A-9699-46D8-B51F-2C2F52CB9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436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716E0-0012-4565-92B2-DBAE04B46E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916BD-0E3F-4472-818C-19BF083AD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798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DD7DF-D4CE-4C71-9FD7-0D725AC30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1240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0CB72-5D67-407C-8BD0-8FF487E24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127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9CA23-6483-4E06-98E9-BCCA6E500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952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0DDB9-20A9-48CD-B86D-4123B3A04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9609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D7E7-4E99-4355-84B4-09F719AC8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7665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E5AD-914A-4689-971E-A8D531D3C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788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C7388-C377-44AA-9B53-F2B4186E2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865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771F6-8740-433D-86E1-AC8AC830AA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5810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BCFD7-D7FE-4E49-B021-4631E7179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9966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DE9E-DB98-4BC1-8A41-62A4AE7919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8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039EA-A60D-4E70-BA70-11338D7FD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0788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4F932-9F8A-44B2-A5DB-43B1C749E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6909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3455D-903E-42F6-BF66-9D57BA6A7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1209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AFEE2-59AE-4789-8C70-676CAA332A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865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D4CB0-33AB-4F14-AA13-3A987BC61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1729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F44DC-8931-43CE-9224-3DF48DB27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722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75F2C-CA3A-4CFA-B553-A66BDE0AC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1528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5D30-7659-43DB-B52B-009CB37A8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2119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5E08D-FC29-4ABA-9B5C-82D7D85A3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733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794F3-41DF-4B37-8B98-A7E4D6EC1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6113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5CDA9-3345-4ACF-805B-0B426DC35E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9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01B9C-F32A-4F9F-8803-297F9F507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0165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1F92-F782-4CED-8201-F51F56AF8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0150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13908-5735-4B8F-966F-D6CE5F9E8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363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05918-FAF8-4A6F-8D31-CC6399DAD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2853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17FA-568F-4174-A567-46271CD5E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102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1FA6-2103-429E-90BA-92140E7FF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36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D9010-DB8E-4493-9B2B-E044FF9FE0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5708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728B-662D-429A-A229-D7F87ADDF2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0263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4A48-4411-4858-BC64-961A08198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1032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C3639-8684-4DA0-A9C6-7D2F860BDC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9149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0D1F-D735-43C0-BEE3-2BE4ED8DFC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1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9D3B0-933B-4702-8238-CECAFED8DB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391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79AC9-F0FC-4C46-9AFB-2CE8CF006D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8953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A8609-192E-4E08-B338-04DE8FC5DD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1104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11806-0476-455F-B4C9-E6AE46EC56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7553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5DED3-D1D0-4DAE-86C0-8CD49FE6C8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2594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67AA8-5D0D-48D1-84C9-50A7EAA34F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1345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8F99D-6050-4D3B-ACDD-7B9DCBA60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503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CAF5C-1149-467B-8809-4C56C9D55C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8997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1AD5-1D72-4AE4-A680-4540BA968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1979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F60FF-89F8-4E19-8D5F-D1A63A06F9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7939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3C5A1-A90E-46A4-A15B-BB82270E2C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9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FAD7-B413-4FDF-8EB3-6BA87318A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71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D4C34-E15A-4A06-B4F5-23C8909CE3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1904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9E87-A1EE-4E1C-B271-3277197CA2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6366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B0671-85B5-4A08-8797-BFD1337AA1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3496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9D74A-97DF-49B1-9294-FFA04D4C15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7994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0AD18-8AE5-4586-81CB-B90EE68F5D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2699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8C1BC-D045-4508-9A9E-D4F9D3C56B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238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A7184-0653-4CBB-AFC3-D74D895665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8281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C222-B76D-40EC-9871-1738BB15D1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0807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26832-D50C-49C4-998B-7FF72913F9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6EEF-E571-4BD7-846B-DC5CE5FFA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68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5124" name="Picture 9" descr="artplus_nature_naturalcity42_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 descr="artplus_nature_naturalcity42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1" descr="artplus_nature_naturalcity42_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2" descr="artplus_nature_naturalcity42_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3" descr="artplus_nature_naturalcity42_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4" descr="artplus_nature_naturalcity42_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33800" y="6505575"/>
            <a:ext cx="1670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ea typeface="宋体" charset="-122"/>
              </a:rPr>
              <a:t>zhu.kerry@gmail.com</a:t>
            </a:r>
            <a:endParaRPr lang="zh-CN" altLang="en-US" sz="12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BCEB4EE7-FDF3-4571-A51B-08AB2DA2D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3" y="6476999"/>
            <a:ext cx="9143696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9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6148" name="Picture 9" descr="artplus_nature_naturalcity42_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0" descr="artplus_nature_naturalcity42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 descr="artplus_nature_naturalcity42_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2" descr="artplus_nature_naturalcity42_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3" descr="artplus_nature_naturalcity42_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4" descr="artplus_nature_naturalcity42_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33800" y="6505575"/>
            <a:ext cx="1670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ea typeface="宋体" charset="-122"/>
              </a:rPr>
              <a:t>zhu.kerry@gmail.com</a:t>
            </a:r>
            <a:endParaRPr lang="zh-CN" altLang="en-US" sz="12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090ED406-1F9C-426C-B518-B9FD87B09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9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172" name="Picture 9" descr="artplus_nature_naturalcity42_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0" descr="artplus_nature_naturalcity42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 descr="artplus_nature_naturalcity42_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2" descr="artplus_nature_naturalcity42_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3" descr="artplus_nature_naturalcity42_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4" descr="artplus_nature_naturalcity42_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33800" y="6505575"/>
            <a:ext cx="1670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ea typeface="宋体" charset="-122"/>
              </a:rPr>
              <a:t>zhu.kerry@gmail.com</a:t>
            </a:r>
            <a:endParaRPr lang="zh-CN" altLang="en-US" sz="12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7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AC28747D-1522-4645-A511-CF11070EB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9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8196" name="Picture 9" descr="artplus_nature_naturalcity42_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0" descr="artplus_nature_naturalcity42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1" descr="artplus_nature_naturalcity42_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2" descr="artplus_nature_naturalcity42_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artplus_nature_naturalcity42_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4" descr="artplus_nature_naturalcity42_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33800" y="6505575"/>
            <a:ext cx="1670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ea typeface="宋体" charset="-122"/>
              </a:rPr>
              <a:t>zhu.kerry@gmail.com</a:t>
            </a:r>
            <a:endParaRPr lang="zh-CN" altLang="en-US" sz="12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85DA07A6-FF3F-4E0A-880F-A80D7C18C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9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9220" name="Picture 9" descr="artplus_nature_naturalcity42_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0" descr="artplus_nature_naturalcity42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1" descr="artplus_nature_naturalcity42_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2" descr="artplus_nature_naturalcity42_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artplus_nature_naturalcity42_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4" descr="artplus_nature_naturalcity42_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33800" y="6505575"/>
            <a:ext cx="1670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ea typeface="宋体" charset="-122"/>
              </a:rPr>
              <a:t>zhu.kerry@gmail.com</a:t>
            </a:r>
            <a:endParaRPr lang="zh-CN" altLang="en-US" sz="12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9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90BC1EED-A84F-40C8-952B-076D5C894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9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0244" name="Picture 9" descr="artplus_nature_naturalcity42_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" descr="artplus_nature_naturalcity42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1" descr="artplus_nature_naturalcity42_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2" descr="artplus_nature_naturalcity42_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artplus_nature_naturalcity42_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4" descr="artplus_nature_naturalcity42_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33800" y="6505575"/>
            <a:ext cx="1670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ea typeface="宋体" charset="-122"/>
              </a:rPr>
              <a:t>zhu.kerry@gmail.com</a:t>
            </a:r>
            <a:endParaRPr lang="zh-CN" altLang="en-US" sz="12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BE565D3D-1A5A-4208-9F87-483AF94CF1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2484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54400" y="63087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C7BED9E7-C20D-44FA-A6ED-B5B608DBA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2484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54400" y="63087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6D1B345C-7C88-45DB-B57A-1A15C2264F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  <p:sldLayoutId id="21474845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project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china/technet/prodtechnol/project/default.mspx" TargetMode="External"/><Relationship Id="rId5" Type="http://schemas.openxmlformats.org/officeDocument/2006/relationships/hyperlink" Target="http://office.microsoft.com/zh-cn/project" TargetMode="External"/><Relationship Id="rId4" Type="http://schemas.openxmlformats.org/officeDocument/2006/relationships/hyperlink" Target="http://office.microsoft.com/en-us/projectserv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311525" y="1844675"/>
            <a:ext cx="5545138" cy="1512888"/>
          </a:xfrm>
        </p:spPr>
        <p:txBody>
          <a:bodyPr/>
          <a:lstStyle/>
          <a:p>
            <a:r>
              <a:rPr lang="zh-CN" altLang="en-US" sz="36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软件项目管理</a:t>
            </a:r>
          </a:p>
          <a:p>
            <a:r>
              <a:rPr lang="zh-CN" altLang="en-US" sz="5400" b="1" smtClean="0">
                <a:solidFill>
                  <a:srgbClr val="CA35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第</a:t>
            </a:r>
            <a:r>
              <a:rPr lang="en-US" altLang="zh-CN" sz="5400" b="1" smtClean="0">
                <a:solidFill>
                  <a:srgbClr val="CA35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</a:t>
            </a:r>
            <a:r>
              <a:rPr lang="zh-CN" altLang="en-US" sz="5400" b="1" smtClean="0">
                <a:solidFill>
                  <a:srgbClr val="CA35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章 项目计划</a:t>
            </a:r>
          </a:p>
        </p:txBody>
      </p:sp>
      <p:pic>
        <p:nvPicPr>
          <p:cNvPr id="18440" name="Picture 8" descr="封面-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329113"/>
            <a:ext cx="3068637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3.2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项目计划的内容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863600" y="2708275"/>
            <a:ext cx="550862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800" b="1" i="1">
                <a:ea typeface="楷体_GB2312" pitchFamily="49" charset="-122"/>
              </a:rPr>
              <a:t>3.2.1  </a:t>
            </a:r>
            <a:r>
              <a:rPr lang="zh-CN" altLang="en-US" sz="2800" b="1" i="1">
                <a:ea typeface="楷体_GB2312" pitchFamily="49" charset="-122"/>
              </a:rPr>
              <a:t>项目计划内容</a:t>
            </a:r>
          </a:p>
          <a:p>
            <a:r>
              <a:rPr lang="en-US" altLang="zh-CN" sz="2800" b="1" i="1">
                <a:ea typeface="楷体_GB2312" pitchFamily="49" charset="-122"/>
              </a:rPr>
              <a:t>3.2.2  </a:t>
            </a:r>
            <a:r>
              <a:rPr lang="zh-CN" altLang="en-US" sz="2800" b="1" i="1">
                <a:ea typeface="楷体_GB2312" pitchFamily="49" charset="-122"/>
              </a:rPr>
              <a:t>输出文档</a:t>
            </a:r>
            <a:endParaRPr lang="en-US" altLang="zh-CN" sz="2800" b="1" i="1">
              <a:ea typeface="楷体_GB2312" pitchFamily="49" charset="-122"/>
            </a:endParaRPr>
          </a:p>
        </p:txBody>
      </p:sp>
      <p:pic>
        <p:nvPicPr>
          <p:cNvPr id="252935" name="Picture 7" descr="TimeScopeBud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30325"/>
            <a:ext cx="4278052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rgbClr val="0A85FF"/>
                </a:solidFill>
                <a:ea typeface="宋体" pitchFamily="2" charset="-122"/>
              </a:rPr>
              <a:t>项目计划的内容</a:t>
            </a:r>
            <a:endParaRPr lang="en-US" altLang="zh-CN" i="1" smtClean="0">
              <a:solidFill>
                <a:srgbClr val="0A85FF"/>
              </a:solidFill>
              <a:ea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gray">
          <a:xfrm>
            <a:off x="1511300" y="1916113"/>
            <a:ext cx="19796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800"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目标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策略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流程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标准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质量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gray">
          <a:xfrm>
            <a:off x="4608513" y="1916113"/>
            <a:ext cx="19796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800"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进度安排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预算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资源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风险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>
                <a:ea typeface="宋体" pitchFamily="2" charset="-122"/>
              </a:rPr>
              <a:t>配置管理</a:t>
            </a:r>
            <a:endParaRPr lang="en-US" altLang="zh-CN" sz="2800">
              <a:ea typeface="宋体" pitchFamily="2" charset="-122"/>
            </a:endParaRPr>
          </a:p>
        </p:txBody>
      </p:sp>
      <p:pic>
        <p:nvPicPr>
          <p:cNvPr id="21514" name="Picture 10" descr="27307_orange_person_standing_and_holding_one_arm_in_front_of_him_and_the_other_out_to_the_side_presenting_something_or_explai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689475"/>
            <a:ext cx="1741487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0" name="Picture 120" descr="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16732"/>
            <a:ext cx="6769100" cy="548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hlink"/>
                </a:solidFill>
                <a:ea typeface="宋体" pitchFamily="2" charset="-122"/>
              </a:rPr>
              <a:t>项目计划内容及其关系</a:t>
            </a:r>
          </a:p>
        </p:txBody>
      </p:sp>
      <p:pic>
        <p:nvPicPr>
          <p:cNvPr id="286839" name="Picture 119" descr="RelationshipMarke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738230"/>
            <a:ext cx="2728912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6400800" cy="487363"/>
          </a:xfrm>
        </p:spPr>
        <p:txBody>
          <a:bodyPr/>
          <a:lstStyle/>
          <a:p>
            <a:r>
              <a:rPr lang="zh-CN" altLang="en-US" i="1" smtClean="0">
                <a:solidFill>
                  <a:srgbClr val="0A85FF"/>
                </a:solidFill>
                <a:ea typeface="宋体" pitchFamily="2" charset="-122"/>
              </a:rPr>
              <a:t>项目计划主要内容说明</a:t>
            </a:r>
            <a:endParaRPr lang="en-US" altLang="zh-CN" i="1" smtClean="0">
              <a:solidFill>
                <a:srgbClr val="0A85FF"/>
              </a:solidFill>
              <a:ea typeface="宋体" pitchFamily="2" charset="-122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gray">
          <a:xfrm>
            <a:off x="395536" y="1407299"/>
            <a:ext cx="80645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目标与范围</a:t>
            </a:r>
            <a:r>
              <a:rPr lang="zh-CN" altLang="en-US" sz="2800" dirty="0">
                <a:ea typeface="宋体" pitchFamily="2" charset="-122"/>
              </a:rPr>
              <a:t> ：</a:t>
            </a:r>
            <a:r>
              <a:rPr lang="zh-CN" altLang="en-US" sz="2400" dirty="0">
                <a:ea typeface="宋体" pitchFamily="2" charset="-122"/>
              </a:rPr>
              <a:t>范围规划、定义及其任务工作分解结构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项目估算：</a:t>
            </a:r>
            <a:r>
              <a:rPr lang="zh-CN" altLang="en-US" sz="2400" dirty="0">
                <a:ea typeface="宋体" pitchFamily="2" charset="-122"/>
              </a:rPr>
              <a:t>采用恰当的评估技术，完成资源估算、活动持续时间估算以及费用估算</a:t>
            </a:r>
            <a:r>
              <a:rPr lang="zh-CN" altLang="en-US" sz="2800" dirty="0">
                <a:ea typeface="宋体" pitchFamily="2" charset="-122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风险：</a:t>
            </a:r>
            <a:r>
              <a:rPr lang="zh-CN" altLang="en-US" sz="2400" dirty="0">
                <a:ea typeface="宋体" pitchFamily="2" charset="-122"/>
              </a:rPr>
              <a:t>一般性风险和特定产品的风险都应该被系统化地标识出来，并建立风险条目检查表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资源</a:t>
            </a:r>
            <a:r>
              <a:rPr lang="zh-CN" altLang="en-US" sz="2800" dirty="0">
                <a:ea typeface="宋体" pitchFamily="2" charset="-122"/>
              </a:rPr>
              <a:t> ：</a:t>
            </a:r>
            <a:r>
              <a:rPr lang="zh-CN" altLang="en-US" sz="2400" dirty="0">
                <a:ea typeface="宋体" pitchFamily="2" charset="-122"/>
              </a:rPr>
              <a:t>人员、硬件、网络、软件等需求和安排，还包括项目组成员的角色、责任和具体分配的任务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进度安排：</a:t>
            </a:r>
            <a:r>
              <a:rPr lang="zh-CN" altLang="en-US" sz="2400" dirty="0">
                <a:ea typeface="宋体" pitchFamily="2" charset="-122"/>
              </a:rPr>
              <a:t>任务排序、里程碑设置等</a:t>
            </a:r>
            <a:r>
              <a:rPr lang="zh-CN" altLang="en-US" sz="2800" dirty="0">
                <a:ea typeface="宋体" pitchFamily="2" charset="-122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跟踪和控制机制：</a:t>
            </a:r>
            <a:r>
              <a:rPr lang="en-US" altLang="zh-CN" sz="2800" b="1" dirty="0">
                <a:ea typeface="宋体" pitchFamily="2" charset="-122"/>
              </a:rPr>
              <a:t>QA</a:t>
            </a:r>
            <a:r>
              <a:rPr lang="zh-CN" altLang="en-US" sz="2400" dirty="0">
                <a:ea typeface="宋体" pitchFamily="2" charset="-122"/>
              </a:rPr>
              <a:t>、变更控制、项目成员报告等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rgbClr val="0A85FF"/>
                </a:solidFill>
                <a:ea typeface="宋体" pitchFamily="2" charset="-122"/>
              </a:rPr>
              <a:t>项目计划输出文档</a:t>
            </a:r>
            <a:endParaRPr lang="en-US" altLang="zh-CN" i="1" smtClean="0">
              <a:solidFill>
                <a:srgbClr val="0A85FF"/>
              </a:solidFill>
              <a:ea typeface="宋体" pitchFamily="2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2552" name="Picture 24" descr="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5538"/>
            <a:ext cx="5454686" cy="532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6481763" cy="661988"/>
          </a:xfrm>
        </p:spPr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第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章 项目计划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2241550"/>
            <a:ext cx="550862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3.1 什么是项目计划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3.2 项目计划的内容</a:t>
            </a:r>
          </a:p>
          <a:p>
            <a:pPr>
              <a:spcBef>
                <a:spcPct val="30000"/>
              </a:spcBef>
            </a:pPr>
            <a:r>
              <a:rPr lang="en-US" altLang="zh-CN" sz="3200" b="1" i="1">
                <a:solidFill>
                  <a:srgbClr val="0A85FF"/>
                </a:solidFill>
                <a:ea typeface="楷体_GB2312" pitchFamily="49" charset="-122"/>
              </a:rPr>
              <a:t>3.3 项目计划的方法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3.4 如何有效地完成项目计划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3.5 计划各项内容的制定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3.6 项目计划工具</a:t>
            </a:r>
            <a:endParaRPr lang="zh-CN" altLang="en-US" sz="2800" i="1">
              <a:solidFill>
                <a:srgbClr val="80808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hlink"/>
                </a:solidFill>
                <a:ea typeface="宋体" pitchFamily="2" charset="-122"/>
              </a:rPr>
              <a:t>3.3 项目计划的方法</a:t>
            </a:r>
            <a:endParaRPr lang="zh-CN" altLang="en-US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3429000"/>
            <a:ext cx="39243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3200" b="1" i="1">
                <a:ea typeface="楷体_GB2312" pitchFamily="49" charset="-122"/>
              </a:rPr>
              <a:t>3.3.1 滚动计划方法</a:t>
            </a:r>
          </a:p>
          <a:p>
            <a:r>
              <a:rPr lang="en-US" altLang="zh-CN" sz="3200" b="1" i="1">
                <a:ea typeface="楷体_GB2312" pitchFamily="49" charset="-122"/>
              </a:rPr>
              <a:t>3.3.2 WBS方法</a:t>
            </a:r>
          </a:p>
          <a:p>
            <a:r>
              <a:rPr lang="en-US" altLang="zh-CN" sz="3200" b="1" i="1">
                <a:ea typeface="楷体_GB2312" pitchFamily="49" charset="-122"/>
              </a:rPr>
              <a:t>3.3.3 网络计划技术</a:t>
            </a:r>
          </a:p>
        </p:txBody>
      </p:sp>
      <p:pic>
        <p:nvPicPr>
          <p:cNvPr id="288774" name="Picture 6" descr="scenario-planning-military-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2349500"/>
            <a:ext cx="40322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09600"/>
            <a:ext cx="5891212" cy="487363"/>
          </a:xfrm>
        </p:spPr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项目计划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有哪些方法？</a:t>
            </a:r>
          </a:p>
        </p:txBody>
      </p:sp>
      <p:pic>
        <p:nvPicPr>
          <p:cNvPr id="289797" name="Picture 5" descr="Critical 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1" y="1232756"/>
            <a:ext cx="6516687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hlink"/>
                </a:solidFill>
                <a:ea typeface="宋体" pitchFamily="2" charset="-122"/>
              </a:rPr>
              <a:t>滚动计划方法</a:t>
            </a:r>
            <a:endParaRPr lang="en-US" altLang="zh-CN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503238" y="1773238"/>
            <a:ext cx="781208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>
                <a:solidFill>
                  <a:srgbClr val="CA351C"/>
                </a:solidFill>
                <a:ea typeface="楷体_GB2312" pitchFamily="49" charset="-122"/>
              </a:rPr>
              <a:t>滚动计划方法</a:t>
            </a:r>
            <a:r>
              <a:rPr lang="zh-CN" altLang="en-US" sz="2400">
                <a:solidFill>
                  <a:srgbClr val="CA351C"/>
                </a:solidFill>
                <a:ea typeface="楷体_GB2312" pitchFamily="49" charset="-122"/>
              </a:rPr>
              <a:t>一种动态编制计划的方法，按照“近细远粗”的原则制定一定时期内的计划，然后按照计划的执行情况和环境变化，调整和修订未来的计划，并逐期向后移动，把短期计划和中期计划结合起来的一种计划方法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  <p:pic>
        <p:nvPicPr>
          <p:cNvPr id="254999" name="Picture 23" descr="013000003258661232501085417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0988"/>
            <a:ext cx="7021513" cy="30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hlink"/>
                </a:solidFill>
                <a:ea typeface="宋体" pitchFamily="2" charset="-122"/>
              </a:rPr>
              <a:t>滚动计划方法的要点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32756"/>
            <a:ext cx="8070850" cy="3905250"/>
          </a:xfrm>
        </p:spPr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分而治之</a:t>
            </a:r>
            <a:r>
              <a:rPr lang="zh-CN" altLang="en-US" dirty="0" smtClean="0">
                <a:ea typeface="宋体" pitchFamily="2" charset="-122"/>
              </a:rPr>
              <a:t>：分为多个阶段，针对不同的阶段制定不同的计划</a:t>
            </a:r>
            <a:endParaRPr lang="zh-CN" altLang="en-US" b="1" dirty="0" smtClean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逐步求精</a:t>
            </a:r>
            <a:r>
              <a:rPr lang="zh-CN" altLang="en-US" dirty="0" smtClean="0">
                <a:ea typeface="宋体" pitchFamily="2" charset="-122"/>
              </a:rPr>
              <a:t>：随着时间的推移，预测计列逐步变成实施计划</a:t>
            </a:r>
            <a:endParaRPr lang="zh-CN" altLang="en-US" b="1" dirty="0" smtClean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动态规划</a:t>
            </a:r>
            <a:r>
              <a:rPr lang="zh-CN" altLang="en-US" dirty="0" smtClean="0">
                <a:ea typeface="宋体" pitchFamily="2" charset="-122"/>
              </a:rPr>
              <a:t>：以计划的“变（调整）”来主动适应用户需求和软件开发环境的变化，即“以变应变”</a:t>
            </a:r>
            <a:endParaRPr lang="zh-CN" altLang="en-US" b="1" dirty="0" smtClean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和谐过渡</a:t>
            </a:r>
            <a:r>
              <a:rPr lang="zh-CN" altLang="en-US" dirty="0" smtClean="0">
                <a:ea typeface="宋体" pitchFamily="2" charset="-122"/>
              </a:rPr>
              <a:t>：可以解决生产的连续性与计划的阶段性之间的矛盾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标题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6400800" cy="487363"/>
          </a:xfrm>
        </p:spPr>
        <p:txBody>
          <a:bodyPr/>
          <a:lstStyle/>
          <a:p>
            <a:r>
              <a:rPr lang="zh-CN" altLang="en-US" i="1" dirty="0" smtClean="0">
                <a:ea typeface="宋体" pitchFamily="2" charset="-122"/>
              </a:rPr>
              <a:t>肖申克的救赎</a:t>
            </a:r>
            <a:r>
              <a:rPr lang="zh-CN" altLang="en-US" dirty="0" smtClean="0">
                <a:ea typeface="宋体" pitchFamily="2" charset="-122"/>
              </a:rPr>
              <a:t> </a:t>
            </a:r>
          </a:p>
        </p:txBody>
      </p:sp>
      <p:pic>
        <p:nvPicPr>
          <p:cNvPr id="335880" name="Picture 8" descr="200906231535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557338"/>
            <a:ext cx="4035425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6696075" y="3608388"/>
            <a:ext cx="2089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CA351C"/>
                </a:solidFill>
                <a:ea typeface="宋体" pitchFamily="2" charset="-122"/>
              </a:rPr>
              <a:t>书上的故事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hlink"/>
                </a:solidFill>
                <a:ea typeface="宋体" pitchFamily="2" charset="-122"/>
              </a:rPr>
              <a:t>滚动计划方法的实施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2339975" cy="1366838"/>
          </a:xfrm>
        </p:spPr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具体应用</a:t>
            </a:r>
          </a:p>
          <a:p>
            <a:r>
              <a:rPr lang="zh-CN" altLang="en-US" b="1" dirty="0" smtClean="0">
                <a:ea typeface="宋体" pitchFamily="2" charset="-122"/>
              </a:rPr>
              <a:t>流程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35127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67079"/>
              </p:ext>
            </p:extLst>
          </p:nvPr>
        </p:nvGraphicFramePr>
        <p:xfrm>
          <a:off x="1763688" y="2852936"/>
          <a:ext cx="5976938" cy="2714626"/>
        </p:xfrm>
        <a:graphic>
          <a:graphicData uri="http://schemas.openxmlformats.org/drawingml/2006/table">
            <a:tbl>
              <a:tblPr/>
              <a:tblGrid>
                <a:gridCol w="14176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58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7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900113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软件项目的开发生命周期总体计划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详细计划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较粗的计划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没有计划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需求分析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设计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编程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测试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Arial" charset="0"/>
                        </a:rPr>
                        <a:t>部署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hlink"/>
                </a:solidFill>
                <a:ea typeface="宋体" pitchFamily="2" charset="-122"/>
              </a:rPr>
              <a:t>敏捷开发的滚动计划方法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92796"/>
            <a:ext cx="8065268" cy="4644516"/>
          </a:xfrm>
        </p:spPr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zh-CN" sz="2400" b="1" dirty="0" smtClean="0">
                <a:ea typeface="宋体" pitchFamily="2" charset="-122"/>
              </a:rPr>
              <a:t>产品愿景</a:t>
            </a:r>
            <a:r>
              <a:rPr lang="zh-CN" altLang="zh-CN" sz="2000" dirty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Vision</a:t>
            </a:r>
            <a:r>
              <a:rPr lang="zh-CN" altLang="zh-CN" sz="2000" dirty="0">
                <a:ea typeface="宋体" pitchFamily="2" charset="-122"/>
              </a:rPr>
              <a:t>），相当于产品最终要实现的目标，是一个长期努力的目标，可以理解为商业战略上的目标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400" b="1" dirty="0" smtClean="0">
                <a:ea typeface="宋体" pitchFamily="2" charset="-122"/>
              </a:rPr>
              <a:t>产品路线图</a:t>
            </a:r>
            <a:r>
              <a:rPr lang="zh-CN" altLang="zh-CN" sz="2000" dirty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Roadmap</a:t>
            </a:r>
            <a:r>
              <a:rPr lang="zh-CN" altLang="zh-CN" sz="2000" dirty="0">
                <a:ea typeface="宋体" pitchFamily="2" charset="-122"/>
              </a:rPr>
              <a:t>）：是一个中长期</a:t>
            </a:r>
            <a:r>
              <a:rPr lang="zh-CN" altLang="en-US" sz="2000" dirty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3-5</a:t>
            </a:r>
            <a:r>
              <a:rPr lang="zh-CN" altLang="zh-CN" sz="2000" dirty="0">
                <a:ea typeface="宋体" pitchFamily="2" charset="-122"/>
              </a:rPr>
              <a:t>年</a:t>
            </a:r>
            <a:r>
              <a:rPr lang="zh-CN" altLang="en-US" sz="2000" dirty="0">
                <a:ea typeface="宋体" pitchFamily="2" charset="-122"/>
              </a:rPr>
              <a:t>）</a:t>
            </a:r>
            <a:r>
              <a:rPr lang="zh-CN" altLang="zh-CN" sz="2000" dirty="0">
                <a:ea typeface="宋体" pitchFamily="2" charset="-122"/>
              </a:rPr>
              <a:t>的产品规划，通过这个路线图分阶段来实现上述的产品愿景。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400" b="1" dirty="0" smtClean="0">
                <a:ea typeface="宋体" pitchFamily="2" charset="-122"/>
              </a:rPr>
              <a:t>发布计划</a:t>
            </a:r>
            <a:r>
              <a:rPr lang="zh-CN" altLang="zh-CN" sz="2000" dirty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Release Planning</a:t>
            </a:r>
            <a:r>
              <a:rPr lang="zh-CN" altLang="zh-CN" sz="2000" dirty="0">
                <a:ea typeface="宋体" pitchFamily="2" charset="-122"/>
              </a:rPr>
              <a:t>）：短期（如一年）产品发布计划，根据产品路线图，通过发布计划实现其第一个关键的里程碑。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400" b="1" dirty="0" smtClean="0">
                <a:ea typeface="宋体" pitchFamily="2" charset="-122"/>
              </a:rPr>
              <a:t>迭代计划</a:t>
            </a:r>
            <a:r>
              <a:rPr lang="zh-CN" altLang="zh-CN" sz="2000" dirty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Sprint Planning</a:t>
            </a:r>
            <a:r>
              <a:rPr lang="zh-CN" altLang="zh-CN" sz="2000" dirty="0">
                <a:ea typeface="宋体" pitchFamily="2" charset="-122"/>
              </a:rPr>
              <a:t>）：根据发布计划，来规划当前迭代要完成的目标和任务，包括具体的人员和进度安排。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400" b="1" dirty="0" smtClean="0">
                <a:ea typeface="宋体" pitchFamily="2" charset="-122"/>
              </a:rPr>
              <a:t>每</a:t>
            </a:r>
            <a:r>
              <a:rPr lang="zh-CN" altLang="zh-CN" sz="2400" b="1" dirty="0">
                <a:ea typeface="宋体" pitchFamily="2" charset="-122"/>
              </a:rPr>
              <a:t>日计划</a:t>
            </a:r>
            <a:r>
              <a:rPr lang="zh-CN" altLang="zh-CN" sz="2000" dirty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Daily Planning</a:t>
            </a:r>
            <a:r>
              <a:rPr lang="zh-CN" altLang="zh-CN" sz="2000" dirty="0">
                <a:ea typeface="宋体" pitchFamily="2" charset="-122"/>
              </a:rPr>
              <a:t>）：就是第二章介绍的</a:t>
            </a:r>
            <a:r>
              <a:rPr lang="en-US" altLang="zh-CN" sz="2000" dirty="0">
                <a:ea typeface="宋体" pitchFamily="2" charset="-122"/>
              </a:rPr>
              <a:t>Scrum</a:t>
            </a:r>
            <a:r>
              <a:rPr lang="zh-CN" altLang="zh-CN" sz="2000" dirty="0">
                <a:ea typeface="宋体" pitchFamily="2" charset="-122"/>
              </a:rPr>
              <a:t>站立会 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0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hlink"/>
                </a:solidFill>
                <a:ea typeface="宋体" pitchFamily="2" charset="-122"/>
              </a:rPr>
              <a:t>敏捷开发的滚动计划方法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988840"/>
            <a:ext cx="5472608" cy="325891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7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WBS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方法</a:t>
            </a:r>
          </a:p>
        </p:txBody>
      </p:sp>
      <p:sp>
        <p:nvSpPr>
          <p:cNvPr id="257137" name="Rectangle 113"/>
          <p:cNvSpPr>
            <a:spLocks noGrp="1" noChangeArrowheads="1"/>
          </p:cNvSpPr>
          <p:nvPr>
            <p:ph idx="1"/>
          </p:nvPr>
        </p:nvSpPr>
        <p:spPr>
          <a:xfrm>
            <a:off x="575826" y="2672916"/>
            <a:ext cx="8208641" cy="35274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smtClean="0">
                <a:ea typeface="宋体" pitchFamily="2" charset="-122"/>
              </a:rPr>
              <a:t>关注项目目标和澄清职责，并防止遗漏项目的可交付成果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ea typeface="宋体" pitchFamily="2" charset="-122"/>
              </a:rPr>
              <a:t>建立可视化的项目可交付成果，以便估算工作量和分配工作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ea typeface="宋体" pitchFamily="2" charset="-122"/>
              </a:rPr>
              <a:t>改进时间、成本和资源估计的准确度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ea typeface="宋体" pitchFamily="2" charset="-122"/>
              </a:rPr>
              <a:t>为绩效测量和项目控制定义一个基准，容易获得项目人员的承诺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ea typeface="宋体" pitchFamily="2" charset="-122"/>
              </a:rPr>
              <a:t>辅助分析项目的最初风险、沟通清晰的工作责任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ea typeface="宋体" pitchFamily="2" charset="-122"/>
              </a:rPr>
              <a:t>为其他项目计划的制定建立框架或依据</a:t>
            </a:r>
            <a:r>
              <a:rPr lang="zh-CN" altLang="en-US" sz="2400" smtClean="0">
                <a:ea typeface="宋体" pitchFamily="2" charset="-122"/>
              </a:rPr>
              <a:t> 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144027" y="1196752"/>
            <a:ext cx="8280401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742950" lvl="1" indent="-285750"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        </a:t>
            </a:r>
            <a:r>
              <a:rPr lang="en-US" altLang="zh-CN" sz="2800" dirty="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WBS</a:t>
            </a:r>
            <a:r>
              <a:rPr lang="zh-CN" altLang="en-US" sz="2800" dirty="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方法是（</a:t>
            </a:r>
            <a:r>
              <a:rPr lang="en-US" altLang="zh-CN" sz="2800" dirty="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Work Breakdown Structure</a:t>
            </a:r>
            <a:r>
              <a:rPr lang="zh-CN" altLang="en-US" sz="2800" dirty="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，工作分解结构）一种将复杂的问题分解为简单的问题，然后再根据分解的结果进行计划的方法。</a:t>
            </a:r>
            <a:endParaRPr lang="en-US" altLang="zh-CN" sz="2800" dirty="0">
              <a:solidFill>
                <a:srgbClr val="CA351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57136" name="Rectangle 112"/>
          <p:cNvSpPr>
            <a:spLocks noChangeArrowheads="1"/>
          </p:cNvSpPr>
          <p:nvPr/>
        </p:nvSpPr>
        <p:spPr bwMode="auto">
          <a:xfrm>
            <a:off x="0" y="39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WBS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要求和原则</a:t>
            </a:r>
          </a:p>
        </p:txBody>
      </p:sp>
      <p:sp>
        <p:nvSpPr>
          <p:cNvPr id="352263" name="Rectangle 7"/>
          <p:cNvSpPr>
            <a:spLocks noGrp="1" noChangeArrowheads="1"/>
          </p:cNvSpPr>
          <p:nvPr>
            <p:ph idx="1"/>
          </p:nvPr>
        </p:nvSpPr>
        <p:spPr>
          <a:xfrm>
            <a:off x="395536" y="1520788"/>
            <a:ext cx="8172450" cy="3527425"/>
          </a:xfrm>
          <a:noFill/>
          <a:ln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某项具体的任务应该在一个工作包且只能在一个工作包中出现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WBS</a:t>
            </a:r>
            <a:r>
              <a:rPr lang="zh-CN" altLang="en-US" dirty="0" smtClean="0">
                <a:ea typeface="宋体" pitchFamily="2" charset="-122"/>
              </a:rPr>
              <a:t>中某项任务的内容是其下所有</a:t>
            </a:r>
            <a:r>
              <a:rPr lang="en-US" altLang="zh-CN" dirty="0" smtClean="0">
                <a:ea typeface="宋体" pitchFamily="2" charset="-122"/>
              </a:rPr>
              <a:t>WBS</a:t>
            </a:r>
            <a:r>
              <a:rPr lang="zh-CN" altLang="en-US" dirty="0" smtClean="0">
                <a:ea typeface="宋体" pitchFamily="2" charset="-122"/>
              </a:rPr>
              <a:t>项的总和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一个工作包只能由一个人负责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任务的分解，尽量与实际执行方式保持一致。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分解合理，具有良好的稳定性和适应性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鼓励项目团队成员积极参与创建</a:t>
            </a:r>
            <a:r>
              <a:rPr lang="en-US" altLang="zh-CN" dirty="0" smtClean="0">
                <a:ea typeface="宋体" pitchFamily="2" charset="-122"/>
              </a:rPr>
              <a:t>WBS</a:t>
            </a:r>
            <a:endParaRPr lang="zh-CN" altLang="en-US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所有成果需要文档化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0" y="39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WBS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步骤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idx="1"/>
          </p:nvPr>
        </p:nvSpPr>
        <p:spPr>
          <a:xfrm>
            <a:off x="576263" y="1844675"/>
            <a:ext cx="7416800" cy="1655763"/>
          </a:xfrm>
          <a:noFill/>
          <a:ln/>
        </p:spPr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分解工作任务</a:t>
            </a:r>
            <a:r>
              <a:rPr lang="zh-CN" altLang="en-US" smtClean="0">
                <a:ea typeface="宋体" pitchFamily="2" charset="-122"/>
              </a:rPr>
              <a:t> </a:t>
            </a:r>
          </a:p>
          <a:p>
            <a:r>
              <a:rPr lang="zh-CN" altLang="en-US" b="1" smtClean="0">
                <a:ea typeface="宋体" pitchFamily="2" charset="-122"/>
              </a:rPr>
              <a:t>定义各项活动</a:t>
            </a:r>
            <a:r>
              <a:rPr lang="en-US" altLang="zh-CN" b="1" smtClean="0">
                <a:ea typeface="宋体" pitchFamily="2" charset="-122"/>
              </a:rPr>
              <a:t>/</a:t>
            </a:r>
            <a:r>
              <a:rPr lang="zh-CN" altLang="en-US" b="1" smtClean="0">
                <a:ea typeface="宋体" pitchFamily="2" charset="-122"/>
              </a:rPr>
              <a:t>任务之间的依赖关系</a:t>
            </a:r>
            <a:r>
              <a:rPr lang="zh-CN" altLang="en-US" smtClean="0">
                <a:ea typeface="宋体" pitchFamily="2" charset="-122"/>
              </a:rPr>
              <a:t> </a:t>
            </a:r>
          </a:p>
          <a:p>
            <a:r>
              <a:rPr lang="zh-CN" altLang="en-US" b="1" smtClean="0">
                <a:ea typeface="宋体" pitchFamily="2" charset="-122"/>
              </a:rPr>
              <a:t>安排进度和资源</a:t>
            </a:r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0" y="39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pic>
        <p:nvPicPr>
          <p:cNvPr id="353288" name="Picture 8" descr="Image: work breakdow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52850"/>
            <a:ext cx="7632700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WBS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方法示例一</a:t>
            </a: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0" y="39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354313" name="AutoShape 9" descr="Work Breakdown Structure Diagram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4315" name="Picture 11" descr="NNSA nWBS Flow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052736"/>
            <a:ext cx="7164388" cy="53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WBS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方法示例二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0" y="39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357382" name="AutoShape 6" descr="Work Breakdown Structure Diagram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7384" name="Picture 8" descr="Image:  ork breakdow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037117"/>
            <a:ext cx="6192837" cy="55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WBS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方法示例三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0" y="39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356358" name="AutoShape 6" descr="Work Breakdown Structure Diagram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6360" name="Picture 8" descr="3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9216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网络计划技术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576263" y="2241550"/>
            <a:ext cx="7920037" cy="2447925"/>
          </a:xfrm>
        </p:spPr>
        <p:txBody>
          <a:bodyPr/>
          <a:lstStyle/>
          <a:p>
            <a:pPr marL="0" indent="723900">
              <a:buFont typeface="Wingdings" pitchFamily="2" charset="2"/>
              <a:buNone/>
            </a:pPr>
            <a:r>
              <a:rPr lang="zh-CN" altLang="en-US" b="1" smtClean="0">
                <a:ea typeface="宋体" pitchFamily="2" charset="-122"/>
              </a:rPr>
              <a:t>网络计划方法是一种应用网络模型直观地表示软件开发众多工作（工序）之间的逻辑关系与时间关系，对完成软件工程项目所需时间、费用、资源进行求解和优化的计划方法，其基本类型是关键路线法</a:t>
            </a:r>
            <a:r>
              <a:rPr lang="en-US" altLang="zh-CN" b="1" smtClean="0">
                <a:ea typeface="宋体" pitchFamily="2" charset="-122"/>
              </a:rPr>
              <a:t>/</a:t>
            </a:r>
            <a:r>
              <a:rPr lang="zh-CN" altLang="en-US" b="1" smtClean="0">
                <a:ea typeface="宋体" pitchFamily="2" charset="-122"/>
              </a:rPr>
              <a:t>计划评审技术（</a:t>
            </a:r>
            <a:r>
              <a:rPr lang="en-US" altLang="zh-CN" b="1" smtClean="0">
                <a:ea typeface="宋体" pitchFamily="2" charset="-122"/>
              </a:rPr>
              <a:t>CPM</a:t>
            </a:r>
            <a:r>
              <a:rPr lang="zh-CN" altLang="en-US" b="1" smtClean="0">
                <a:ea typeface="宋体" pitchFamily="2" charset="-122"/>
              </a:rPr>
              <a:t>／</a:t>
            </a:r>
            <a:r>
              <a:rPr lang="en-US" altLang="zh-CN" b="1" smtClean="0">
                <a:ea typeface="宋体" pitchFamily="2" charset="-122"/>
              </a:rPr>
              <a:t>PERT</a:t>
            </a:r>
            <a:r>
              <a:rPr lang="zh-CN" altLang="en-US" b="1" smtClean="0">
                <a:ea typeface="宋体" pitchFamily="2" charset="-122"/>
              </a:rPr>
              <a:t>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484784"/>
            <a:ext cx="8178485" cy="429473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10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6481763" cy="661988"/>
          </a:xfrm>
        </p:spPr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第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章 项目计划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2241550"/>
            <a:ext cx="550862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3.1 什么是项目计划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3.2 项目计划的内容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3.3 项目计划的方法</a:t>
            </a:r>
          </a:p>
          <a:p>
            <a:pPr>
              <a:spcBef>
                <a:spcPct val="30000"/>
              </a:spcBef>
            </a:pPr>
            <a:r>
              <a:rPr lang="en-US" altLang="zh-CN" sz="3200" b="1" i="1">
                <a:solidFill>
                  <a:srgbClr val="0A85FF"/>
                </a:solidFill>
                <a:ea typeface="楷体_GB2312" pitchFamily="49" charset="-122"/>
              </a:rPr>
              <a:t>3.4 如何有效地完成项目计划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3.5 计划各项内容的制定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3.6 项目计划工具</a:t>
            </a:r>
            <a:endParaRPr lang="zh-CN" altLang="en-US" sz="2800" i="1">
              <a:solidFill>
                <a:srgbClr val="80808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计划与变化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223963" y="2816225"/>
            <a:ext cx="7343775" cy="93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计划没有变化快？ 那是你的计划没有做好！</a:t>
            </a:r>
          </a:p>
        </p:txBody>
      </p:sp>
      <p:pic>
        <p:nvPicPr>
          <p:cNvPr id="293893" name="Picture 5" descr="CPX4CAPUGY4FCACF165KCAED93QSCA28IJJLCA83K8NSCALEI1FWCA0H1WCWCAMPAHXVCA9GLYM9CAU7UZAMCAC30AZKCAHBY1WMCAHB0QRWCALT9JW8CAO6HS9DCA3RAJN9CAEKC97GCAG1A7MMCAGU1GQ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33825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8" name="Picture 6" descr="sales planning sales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73400"/>
            <a:ext cx="4427537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7236296" cy="661988"/>
          </a:xfrm>
        </p:spPr>
        <p:txBody>
          <a:bodyPr/>
          <a:lstStyle/>
          <a:p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</a:rPr>
              <a:t>3.4 </a:t>
            </a:r>
            <a:r>
              <a:rPr lang="zh-CN" altLang="en-US" i="1" dirty="0" smtClean="0">
                <a:solidFill>
                  <a:schemeClr val="hlink"/>
                </a:solidFill>
                <a:ea typeface="宋体" pitchFamily="2" charset="-122"/>
              </a:rPr>
              <a:t>如何有效地完成项目计划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647700" y="2241550"/>
            <a:ext cx="5508625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3200" b="1" i="1" dirty="0">
                <a:ea typeface="楷体_GB2312" pitchFamily="49" charset="-122"/>
              </a:rPr>
              <a:t>3.4.1 </a:t>
            </a:r>
            <a:r>
              <a:rPr lang="en-US" altLang="zh-CN" sz="3200" b="1" i="1" dirty="0" err="1">
                <a:ea typeface="楷体_GB2312" pitchFamily="49" charset="-122"/>
              </a:rPr>
              <a:t>软件项目特点</a:t>
            </a:r>
            <a:endParaRPr lang="en-US" altLang="zh-CN" sz="3200" b="1" i="1" dirty="0">
              <a:ea typeface="楷体_GB2312" pitchFamily="49" charset="-122"/>
            </a:endParaRPr>
          </a:p>
          <a:p>
            <a:r>
              <a:rPr lang="en-US" altLang="zh-CN" sz="3200" b="1" i="1" dirty="0">
                <a:ea typeface="楷体_GB2312" pitchFamily="49" charset="-122"/>
              </a:rPr>
              <a:t>3.4.2 </a:t>
            </a:r>
            <a:r>
              <a:rPr lang="en-US" altLang="zh-CN" sz="3200" b="1" i="1" dirty="0" err="1">
                <a:ea typeface="楷体_GB2312" pitchFamily="49" charset="-122"/>
              </a:rPr>
              <a:t>项目计划的错误倾向</a:t>
            </a:r>
            <a:endParaRPr lang="en-US" altLang="zh-CN" sz="3200" b="1" i="1" dirty="0">
              <a:ea typeface="楷体_GB2312" pitchFamily="49" charset="-122"/>
            </a:endParaRPr>
          </a:p>
          <a:p>
            <a:r>
              <a:rPr lang="en-US" altLang="zh-CN" sz="3200" b="1" i="1" dirty="0">
                <a:ea typeface="楷体_GB2312" pitchFamily="49" charset="-122"/>
              </a:rPr>
              <a:t>3.4.3 </a:t>
            </a:r>
            <a:r>
              <a:rPr lang="en-US" altLang="zh-CN" sz="3200" b="1" i="1" dirty="0" err="1">
                <a:ea typeface="楷体_GB2312" pitchFamily="49" charset="-122"/>
              </a:rPr>
              <a:t>项目计划的原则</a:t>
            </a:r>
            <a:endParaRPr lang="en-US" altLang="zh-CN" sz="3200" b="1" i="1" dirty="0">
              <a:ea typeface="楷体_GB2312" pitchFamily="49" charset="-122"/>
            </a:endParaRPr>
          </a:p>
          <a:p>
            <a:r>
              <a:rPr lang="en-US" altLang="zh-CN" sz="3200" b="1" i="1" dirty="0">
                <a:ea typeface="楷体_GB2312" pitchFamily="49" charset="-122"/>
              </a:rPr>
              <a:t>3.4.4 </a:t>
            </a:r>
            <a:r>
              <a:rPr lang="en-US" altLang="zh-CN" sz="3200" b="1" i="1" dirty="0" err="1">
                <a:ea typeface="楷体_GB2312" pitchFamily="49" charset="-122"/>
              </a:rPr>
              <a:t>计划的输入</a:t>
            </a:r>
            <a:endParaRPr lang="en-US" altLang="zh-CN" sz="3200" b="1" i="1" dirty="0">
              <a:ea typeface="楷体_GB2312" pitchFamily="49" charset="-122"/>
            </a:endParaRPr>
          </a:p>
          <a:p>
            <a:r>
              <a:rPr lang="en-US" altLang="zh-CN" sz="3200" b="1" i="1" dirty="0">
                <a:ea typeface="楷体_GB2312" pitchFamily="49" charset="-122"/>
              </a:rPr>
              <a:t>3.4.5 </a:t>
            </a:r>
            <a:r>
              <a:rPr lang="en-US" altLang="zh-CN" sz="3200" b="1" i="1" dirty="0" err="1">
                <a:ea typeface="楷体_GB2312" pitchFamily="49" charset="-122"/>
              </a:rPr>
              <a:t>计划的流程</a:t>
            </a:r>
            <a:endParaRPr lang="zh-CN" altLang="en-US" sz="3200" b="1" i="1" dirty="0"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软件项目的特点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359532" y="1700808"/>
            <a:ext cx="8712200" cy="3257550"/>
          </a:xfrm>
        </p:spPr>
        <p:txBody>
          <a:bodyPr/>
          <a:lstStyle/>
          <a:p>
            <a:r>
              <a:rPr lang="zh-CN" altLang="en-US" sz="2400" b="1" dirty="0" smtClean="0">
                <a:ea typeface="楷体_GB2312" pitchFamily="49" charset="-122"/>
              </a:rPr>
              <a:t>软件开发是在不断探索、研究中进行</a:t>
            </a:r>
            <a:endParaRPr lang="en-US" altLang="zh-CN" sz="2400" b="1" dirty="0" smtClean="0">
              <a:ea typeface="楷体_GB2312" pitchFamily="49" charset="-122"/>
            </a:endParaRPr>
          </a:p>
          <a:p>
            <a:r>
              <a:rPr lang="zh-CN" altLang="en-US" sz="2400" b="1" dirty="0" smtClean="0">
                <a:ea typeface="楷体_GB2312" pitchFamily="49" charset="-122"/>
              </a:rPr>
              <a:t>最佳实践还不够成熟</a:t>
            </a:r>
            <a:endParaRPr lang="en-US" altLang="zh-CN" sz="2400" b="1" dirty="0" smtClean="0">
              <a:ea typeface="楷体_GB2312" pitchFamily="49" charset="-122"/>
            </a:endParaRPr>
          </a:p>
          <a:p>
            <a:r>
              <a:rPr lang="zh-CN" altLang="en-US" sz="2400" b="1" dirty="0" smtClean="0">
                <a:ea typeface="楷体_GB2312" pitchFamily="49" charset="-122"/>
              </a:rPr>
              <a:t>软件的自动化对工具的依赖性也非常突出</a:t>
            </a:r>
          </a:p>
          <a:p>
            <a:r>
              <a:rPr lang="zh-CN" altLang="en-US" sz="2400" b="1" dirty="0" smtClean="0">
                <a:ea typeface="楷体_GB2312" pitchFamily="49" charset="-122"/>
              </a:rPr>
              <a:t>软件构造过程实际是一设计过程，每一个软件产品都不同</a:t>
            </a:r>
          </a:p>
          <a:p>
            <a:r>
              <a:rPr lang="zh-CN" altLang="en-US" sz="2400" b="1" dirty="0" smtClean="0">
                <a:ea typeface="楷体_GB2312" pitchFamily="49" charset="-122"/>
              </a:rPr>
              <a:t>由于软件是设计过程，自动化程度比较低</a:t>
            </a:r>
          </a:p>
          <a:p>
            <a:r>
              <a:rPr lang="zh-CN" altLang="en-US" sz="2400" b="1" dirty="0" smtClean="0">
                <a:ea typeface="楷体_GB2312" pitchFamily="49" charset="-122"/>
              </a:rPr>
              <a:t>软件变化不容易实现，而软件变化又是不可避免的</a:t>
            </a:r>
          </a:p>
          <a:p>
            <a:r>
              <a:rPr lang="zh-CN" altLang="en-US" sz="2400" b="1" dirty="0" smtClean="0">
                <a:ea typeface="楷体_GB2312" pitchFamily="49" charset="-122"/>
              </a:rPr>
              <a:t>软件的变化，进一步引起相关文档的频繁修改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软件项目的问题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791580" y="1772816"/>
            <a:ext cx="7704137" cy="3492500"/>
          </a:xfrm>
        </p:spPr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时间紧迫性。</a:t>
            </a:r>
          </a:p>
          <a:p>
            <a:r>
              <a:rPr lang="zh-CN" altLang="en-US" dirty="0" smtClean="0">
                <a:ea typeface="楷体_GB2312" pitchFamily="49" charset="-122"/>
              </a:rPr>
              <a:t>项目独特性。</a:t>
            </a:r>
          </a:p>
          <a:p>
            <a:r>
              <a:rPr lang="zh-CN" altLang="en-US" dirty="0" smtClean="0">
                <a:ea typeface="楷体_GB2312" pitchFamily="49" charset="-122"/>
              </a:rPr>
              <a:t>软件项目的不确定性。</a:t>
            </a:r>
          </a:p>
          <a:p>
            <a:r>
              <a:rPr lang="zh-CN" altLang="en-US" dirty="0" smtClean="0">
                <a:ea typeface="楷体_GB2312" pitchFamily="49" charset="-122"/>
              </a:rPr>
              <a:t>软件项目管理可视性差。</a:t>
            </a:r>
          </a:p>
          <a:p>
            <a:r>
              <a:rPr lang="zh-CN" altLang="en-US" dirty="0" smtClean="0">
                <a:ea typeface="楷体_GB2312" pitchFamily="49" charset="-122"/>
              </a:rPr>
              <a:t>软件项目生产力依赖于软件人员的潜力挖掘。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软件计划的错误倾向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008062" y="1736812"/>
            <a:ext cx="7020322" cy="2339975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对计划不重视</a:t>
            </a:r>
          </a:p>
          <a:p>
            <a:r>
              <a:rPr lang="zh-CN" altLang="en-US" dirty="0" smtClean="0">
                <a:ea typeface="宋体" pitchFamily="2" charset="-122"/>
              </a:rPr>
              <a:t>片面计划</a:t>
            </a:r>
          </a:p>
          <a:p>
            <a:r>
              <a:rPr lang="zh-CN" altLang="en-US" dirty="0" smtClean="0">
                <a:ea typeface="宋体" pitchFamily="2" charset="-122"/>
              </a:rPr>
              <a:t>计划没有考虑足够的风险</a:t>
            </a:r>
          </a:p>
          <a:p>
            <a:r>
              <a:rPr lang="zh-CN" altLang="en-US" dirty="0" smtClean="0">
                <a:ea typeface="宋体" pitchFamily="2" charset="-122"/>
              </a:rPr>
              <a:t>计划过于粗糙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7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645319"/>
            <a:ext cx="4932363" cy="29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计划的原则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753269"/>
            <a:ext cx="3492500" cy="2808288"/>
          </a:xfrm>
          <a:solidFill>
            <a:srgbClr val="996633"/>
          </a:solidFill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目标性原则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 预防性原则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 客观性原则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 系统性原则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 适应性原则</a:t>
            </a:r>
            <a:endParaRPr lang="zh-CN" altLang="en-US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2592388" y="5029869"/>
            <a:ext cx="367188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CA351C"/>
                </a:solidFill>
                <a:ea typeface="宋体" pitchFamily="2" charset="-122"/>
              </a:rPr>
              <a:t>知己知彼，百战不殆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dirty="0" smtClean="0">
                <a:solidFill>
                  <a:schemeClr val="hlink"/>
                </a:solidFill>
                <a:ea typeface="宋体" pitchFamily="2" charset="-122"/>
              </a:rPr>
              <a:t>制定计划的要点</a:t>
            </a:r>
            <a:endParaRPr lang="en-US" altLang="zh-CN" i="1" dirty="0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359532" y="1052735"/>
            <a:ext cx="8388932" cy="4608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u="sng" dirty="0" smtClean="0">
                <a:latin typeface="楷体_GB2312" pitchFamily="49" charset="-122"/>
                <a:ea typeface="楷体_GB2312" pitchFamily="49" charset="-122"/>
              </a:rPr>
              <a:t>目标导向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。如果一开始对项目的目标没有理解清楚，项目计划就会出现偏离，而项目实施时偏离就更厉害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 smtClean="0">
                <a:latin typeface="楷体_GB2312" pitchFamily="49" charset="-122"/>
                <a:ea typeface="楷体_GB2312" pitchFamily="49" charset="-122"/>
              </a:rPr>
              <a:t>重视与客户的沟通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，为最后项目验收打下良好的基础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 smtClean="0">
                <a:latin typeface="楷体_GB2312" pitchFamily="49" charset="-122"/>
                <a:ea typeface="楷体_GB2312" pitchFamily="49" charset="-122"/>
              </a:rPr>
              <a:t>收集足够的信息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，掌握信息越多，制定计划更科学、更客观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 smtClean="0">
                <a:latin typeface="楷体_GB2312" pitchFamily="49" charset="-122"/>
                <a:ea typeface="楷体_GB2312" pitchFamily="49" charset="-122"/>
              </a:rPr>
              <a:t>客观且实用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，只有</a:t>
            </a:r>
            <a:r>
              <a:rPr lang="zh-CN" altLang="en-US" sz="2400" dirty="0" smtClean="0"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知已知彼</a:t>
            </a:r>
            <a:r>
              <a:rPr lang="zh-CN" altLang="en-US" sz="2400" dirty="0" smtClean="0">
                <a:ea typeface="楷体_GB2312" pitchFamily="49" charset="-122"/>
              </a:rPr>
              <a:t>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才能做出合理的、客观的项目计划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先从下至上计划，然后再从上向下计划，构成一个</a:t>
            </a:r>
            <a:r>
              <a:rPr lang="zh-CN" altLang="en-US" b="1" u="sng" dirty="0" smtClean="0">
                <a:latin typeface="楷体_GB2312" pitchFamily="49" charset="-122"/>
                <a:ea typeface="楷体_GB2312" pitchFamily="49" charset="-122"/>
              </a:rPr>
              <a:t>完整的循环过程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u="sng" dirty="0" smtClean="0">
                <a:latin typeface="楷体_GB2312" pitchFamily="49" charset="-122"/>
                <a:ea typeface="楷体_GB2312" pitchFamily="49" charset="-122"/>
              </a:rPr>
              <a:t>关注计划过程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，随机应变，因势利导，不断调整和修改计划，以保证完成项目的目标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 smtClean="0">
                <a:latin typeface="楷体_GB2312" pitchFamily="49" charset="-122"/>
                <a:ea typeface="楷体_GB2312" pitchFamily="49" charset="-122"/>
              </a:rPr>
              <a:t>计划的层次性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，如分为主计划、子计划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i="1" smtClean="0">
                <a:solidFill>
                  <a:schemeClr val="hlink"/>
                </a:solidFill>
                <a:ea typeface="宋体" pitchFamily="2" charset="-122"/>
              </a:rPr>
              <a:t>计划的输入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8028892" cy="4500562"/>
          </a:xfrm>
        </p:spPr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项目的目标和需求</a:t>
            </a:r>
          </a:p>
          <a:p>
            <a:r>
              <a:rPr lang="zh-CN" altLang="en-US" sz="2800" dirty="0" smtClean="0">
                <a:ea typeface="宋体" pitchFamily="2" charset="-122"/>
              </a:rPr>
              <a:t>项目可用的资源</a:t>
            </a:r>
          </a:p>
          <a:p>
            <a:r>
              <a:rPr lang="zh-CN" altLang="en-US" sz="2800" dirty="0" smtClean="0">
                <a:ea typeface="宋体" pitchFamily="2" charset="-122"/>
              </a:rPr>
              <a:t>项目干系人，即项目的相关利益者</a:t>
            </a:r>
          </a:p>
          <a:p>
            <a:r>
              <a:rPr lang="zh-CN" altLang="en-US" sz="2800" dirty="0" smtClean="0">
                <a:ea typeface="宋体" pitchFamily="2" charset="-122"/>
              </a:rPr>
              <a:t>项目涉及的相关技术</a:t>
            </a:r>
          </a:p>
          <a:p>
            <a:r>
              <a:rPr lang="zh-CN" altLang="en-US" sz="2800" dirty="0" smtClean="0">
                <a:ea typeface="宋体" pitchFamily="2" charset="-122"/>
              </a:rPr>
              <a:t>质量政策和标准</a:t>
            </a:r>
          </a:p>
          <a:p>
            <a:r>
              <a:rPr lang="zh-CN" altLang="en-US" sz="2800" dirty="0" smtClean="0">
                <a:ea typeface="宋体" pitchFamily="2" charset="-122"/>
              </a:rPr>
              <a:t>组织流程</a:t>
            </a:r>
          </a:p>
          <a:p>
            <a:r>
              <a:rPr lang="zh-CN" altLang="en-US" sz="2800" dirty="0" smtClean="0">
                <a:ea typeface="宋体" pitchFamily="2" charset="-122"/>
              </a:rPr>
              <a:t>制约因素是限制项目管理团队运行的因素。</a:t>
            </a:r>
          </a:p>
          <a:p>
            <a:r>
              <a:rPr lang="zh-CN" altLang="en-US" sz="2800" dirty="0" smtClean="0">
                <a:ea typeface="宋体" pitchFamily="2" charset="-122"/>
              </a:rPr>
              <a:t>假设，通常保含着一定程度的风险，项目计划对所有的假设都应该标明出来，然后逐个分析。</a:t>
            </a:r>
          </a:p>
          <a:p>
            <a:r>
              <a:rPr lang="zh-CN" altLang="en-US" sz="2800" dirty="0" smtClean="0">
                <a:ea typeface="宋体" pitchFamily="2" charset="-122"/>
              </a:rPr>
              <a:t>历史数据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i="1" smtClean="0">
                <a:solidFill>
                  <a:schemeClr val="hlink"/>
                </a:solidFill>
                <a:ea typeface="宋体" pitchFamily="2" charset="-122"/>
              </a:rPr>
              <a:t>计划输入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矩阵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pic>
        <p:nvPicPr>
          <p:cNvPr id="358404" name="Picture 4" descr="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16732"/>
            <a:ext cx="86423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看过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《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越狱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》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吗？</a:t>
            </a:r>
          </a:p>
        </p:txBody>
      </p:sp>
      <p:pic>
        <p:nvPicPr>
          <p:cNvPr id="19481" name="Picture 25" descr="Prison-Break-prison-break-2101217-1024-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5292725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1619250" y="5805488"/>
            <a:ext cx="5795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>
                <a:ea typeface="宋体" pitchFamily="2" charset="-122"/>
              </a:rPr>
              <a:t>知道</a:t>
            </a:r>
            <a:r>
              <a:rPr lang="en-US" altLang="zh-CN">
                <a:ea typeface="宋体" pitchFamily="2" charset="-122"/>
              </a:rPr>
              <a:t>Michael</a:t>
            </a:r>
            <a:r>
              <a:rPr lang="zh-CN" altLang="en-US">
                <a:ea typeface="宋体" pitchFamily="2" charset="-122"/>
              </a:rPr>
              <a:t>计划么？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i="1" smtClean="0">
                <a:solidFill>
                  <a:schemeClr val="hlink"/>
                </a:solidFill>
                <a:ea typeface="宋体" pitchFamily="2" charset="-122"/>
              </a:rPr>
              <a:t>PMBOK项目计划流程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pic>
        <p:nvPicPr>
          <p:cNvPr id="310371" name="Picture 99" descr="3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234783"/>
            <a:ext cx="7092950" cy="482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i="1" smtClean="0">
                <a:solidFill>
                  <a:schemeClr val="hlink"/>
                </a:solidFill>
                <a:ea typeface="宋体" pitchFamily="2" charset="-122"/>
              </a:rPr>
              <a:t>常见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的计划流程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503548" y="1268760"/>
            <a:ext cx="7812087" cy="5040313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确定项目目标，包括最终交付的内容和质量标准；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确定项目的工作范围，包括软件产品功能特性；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根据质量目标，可以制定质量计划；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采用</a:t>
            </a:r>
            <a:r>
              <a:rPr lang="en-US" altLang="zh-CN" sz="2400" dirty="0" smtClean="0">
                <a:ea typeface="楷体_GB2312" pitchFamily="49" charset="-122"/>
              </a:rPr>
              <a:t>WBS</a:t>
            </a:r>
            <a:r>
              <a:rPr lang="zh-CN" altLang="en-US" sz="2400" dirty="0" smtClean="0">
                <a:ea typeface="楷体_GB2312" pitchFamily="49" charset="-122"/>
              </a:rPr>
              <a:t>方法，分解工作，确定各项具体的任务；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针对具体的工作任务，估算工作量以及确定所需的资源；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制定资源计划、进度计划和成本计划；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完成风险识别和分析，最终完成风险管理计划，包括风险应对计划；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进一步完成辅助计划，如采购计划、培训计划等；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需要和软件项目干系人沟通、评审，达成一致意见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最后，获得有关方面的批准。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i="1" smtClean="0">
                <a:solidFill>
                  <a:schemeClr val="hlink"/>
                </a:solidFill>
                <a:ea typeface="宋体" pitchFamily="2" charset="-122"/>
              </a:rPr>
              <a:t>常见流程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示意图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pic>
        <p:nvPicPr>
          <p:cNvPr id="311432" name="Picture 136" descr="3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78" y="1016732"/>
            <a:ext cx="6624637" cy="52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6481763" cy="661988"/>
          </a:xfrm>
        </p:spPr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第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章 项目计划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2241550"/>
            <a:ext cx="550862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3.1 什么是项目计划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3.2 项目计划的内容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3.3 项目计划的方法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3.4 如何有效地完成项目计划</a:t>
            </a:r>
          </a:p>
          <a:p>
            <a:pPr>
              <a:spcBef>
                <a:spcPct val="30000"/>
              </a:spcBef>
            </a:pPr>
            <a:r>
              <a:rPr lang="en-US" altLang="zh-CN" sz="3200" b="1" i="1">
                <a:solidFill>
                  <a:srgbClr val="0A85FF"/>
                </a:solidFill>
                <a:ea typeface="楷体_GB2312" pitchFamily="49" charset="-122"/>
              </a:rPr>
              <a:t>3.5 计划各项内容的制定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3.6 项目计划工具</a:t>
            </a:r>
            <a:endParaRPr lang="zh-CN" altLang="en-US" sz="2800" i="1">
              <a:solidFill>
                <a:srgbClr val="80808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项目的具体计划</a:t>
            </a:r>
          </a:p>
        </p:txBody>
      </p:sp>
      <p:pic>
        <p:nvPicPr>
          <p:cNvPr id="363525" name="Picture 5" descr="example-project-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95400"/>
            <a:ext cx="723741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6481763" cy="661988"/>
          </a:xfrm>
        </p:spPr>
        <p:txBody>
          <a:bodyPr/>
          <a:lstStyle/>
          <a:p>
            <a:r>
              <a:rPr lang="en-US" altLang="en-US" i="1" smtClean="0">
                <a:solidFill>
                  <a:schemeClr val="hlink"/>
                </a:solidFill>
                <a:ea typeface="宋体" pitchFamily="2" charset="-122"/>
              </a:rPr>
              <a:t>3.5 计划各项内容的制定</a:t>
            </a:r>
            <a:endParaRPr lang="zh-CN" altLang="en-US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2276475"/>
            <a:ext cx="3686175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3.5.1  </a:t>
            </a:r>
            <a:r>
              <a:rPr lang="zh-CN" altLang="en-US" sz="2800" b="1">
                <a:ea typeface="楷体_GB2312" pitchFamily="49" charset="-122"/>
              </a:rPr>
              <a:t>确定项目范围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3.5.2  </a:t>
            </a:r>
            <a:r>
              <a:rPr lang="zh-CN" altLang="en-US" sz="2800" b="1">
                <a:ea typeface="楷体_GB2312" pitchFamily="49" charset="-122"/>
              </a:rPr>
              <a:t>策略制定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3.5.3  </a:t>
            </a:r>
            <a:r>
              <a:rPr lang="zh-CN" altLang="en-US" sz="2800" b="1">
                <a:ea typeface="楷体_GB2312" pitchFamily="49" charset="-122"/>
              </a:rPr>
              <a:t>资源计划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3.5.4  </a:t>
            </a:r>
            <a:r>
              <a:rPr lang="zh-CN" altLang="en-US" sz="2800" b="1">
                <a:ea typeface="楷体_GB2312" pitchFamily="49" charset="-122"/>
              </a:rPr>
              <a:t>进度计划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3.5.5  </a:t>
            </a:r>
            <a:r>
              <a:rPr lang="zh-CN" altLang="en-US" sz="2800" b="1">
                <a:ea typeface="楷体_GB2312" pitchFamily="49" charset="-122"/>
              </a:rPr>
              <a:t>成本计划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3.5.6  </a:t>
            </a:r>
            <a:r>
              <a:rPr lang="zh-CN" altLang="en-US" sz="2800" b="1">
                <a:ea typeface="楷体_GB2312" pitchFamily="49" charset="-122"/>
              </a:rPr>
              <a:t>风险计划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3.5.7  </a:t>
            </a:r>
            <a:r>
              <a:rPr lang="zh-CN" altLang="en-US" sz="2800" b="1">
                <a:ea typeface="楷体_GB2312" pitchFamily="49" charset="-122"/>
              </a:rPr>
              <a:t>质量计划</a:t>
            </a:r>
          </a:p>
        </p:txBody>
      </p:sp>
      <p:pic>
        <p:nvPicPr>
          <p:cNvPr id="291846" name="Picture 6" descr="Bb497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2600325"/>
            <a:ext cx="4551362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软件项目范围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448780"/>
            <a:ext cx="8064896" cy="3870325"/>
          </a:xfrm>
        </p:spPr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软件产品规范，即一个软件产品应该包含哪些功能特性，这就是产品需求文档（</a:t>
            </a:r>
            <a:r>
              <a:rPr lang="en-US" altLang="zh-CN" sz="2800" dirty="0" smtClean="0">
                <a:ea typeface="宋体" pitchFamily="2" charset="-122"/>
              </a:rPr>
              <a:t>Product requirement document</a:t>
            </a:r>
            <a:r>
              <a:rPr lang="zh-CN" altLang="en-US" sz="2800" dirty="0" smtClean="0">
                <a:ea typeface="宋体" pitchFamily="2" charset="-122"/>
              </a:rPr>
              <a:t>，</a:t>
            </a:r>
            <a:r>
              <a:rPr lang="en-US" altLang="zh-CN" sz="2800" dirty="0" smtClean="0">
                <a:ea typeface="宋体" pitchFamily="2" charset="-122"/>
              </a:rPr>
              <a:t>PRD</a:t>
            </a:r>
            <a:r>
              <a:rPr lang="zh-CN" altLang="en-US" sz="2800" dirty="0" smtClean="0">
                <a:ea typeface="宋体" pitchFamily="2" charset="-122"/>
              </a:rPr>
              <a:t>）所描述的。更具体的要求就是功能规格说明书（</a:t>
            </a:r>
            <a:r>
              <a:rPr lang="en-US" altLang="zh-CN" sz="2800" dirty="0" smtClean="0">
                <a:ea typeface="宋体" pitchFamily="2" charset="-122"/>
              </a:rPr>
              <a:t>Functional Specification</a:t>
            </a:r>
            <a:r>
              <a:rPr lang="zh-CN" altLang="en-US" sz="2800" dirty="0" smtClean="0">
                <a:ea typeface="宋体" pitchFamily="2" charset="-122"/>
              </a:rPr>
              <a:t>），但这是在计划过程中或之后产生。一般在确定</a:t>
            </a:r>
            <a:r>
              <a:rPr lang="en-US" altLang="zh-CN" sz="2800" dirty="0" smtClean="0">
                <a:ea typeface="宋体" pitchFamily="2" charset="-122"/>
              </a:rPr>
              <a:t>PRD</a:t>
            </a:r>
            <a:r>
              <a:rPr lang="zh-CN" altLang="en-US" sz="2800" dirty="0" smtClean="0">
                <a:ea typeface="宋体" pitchFamily="2" charset="-122"/>
              </a:rPr>
              <a:t>的过程中，就开始进行项目计划。</a:t>
            </a:r>
          </a:p>
          <a:p>
            <a:r>
              <a:rPr lang="zh-CN" altLang="en-US" sz="2800" dirty="0" smtClean="0">
                <a:ea typeface="宋体" pitchFamily="2" charset="-122"/>
              </a:rPr>
              <a:t>项目工作范围，即为了交付具有上述功能特性的产品所必须要做的工作。工作范围在一定程度上是产生项目计划的基础。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项目管理的策略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191500" cy="4713287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   选用什么样的软件开发过程模型？</a:t>
            </a:r>
          </a:p>
          <a:p>
            <a:r>
              <a:rPr lang="zh-CN" altLang="en-US" dirty="0" smtClean="0">
                <a:ea typeface="宋体" pitchFamily="2" charset="-122"/>
              </a:rPr>
              <a:t>选用什么样的技术？</a:t>
            </a:r>
          </a:p>
          <a:p>
            <a:r>
              <a:rPr lang="zh-CN" altLang="en-US" dirty="0" smtClean="0">
                <a:ea typeface="宋体" pitchFamily="2" charset="-122"/>
              </a:rPr>
              <a:t>项目合同管理策略</a:t>
            </a:r>
          </a:p>
          <a:p>
            <a:r>
              <a:rPr lang="zh-CN" altLang="en-US" dirty="0" smtClean="0">
                <a:ea typeface="宋体" pitchFamily="2" charset="-122"/>
              </a:rPr>
              <a:t>成本管理策略</a:t>
            </a:r>
          </a:p>
          <a:p>
            <a:r>
              <a:rPr lang="zh-CN" altLang="en-US" dirty="0" smtClean="0">
                <a:ea typeface="宋体" pitchFamily="2" charset="-122"/>
              </a:rPr>
              <a:t>项目的控制策略</a:t>
            </a:r>
          </a:p>
          <a:p>
            <a:r>
              <a:rPr lang="zh-CN" altLang="en-US" dirty="0" smtClean="0">
                <a:ea typeface="宋体" pitchFamily="2" charset="-122"/>
              </a:rPr>
              <a:t>项目的例会制度</a:t>
            </a:r>
          </a:p>
          <a:p>
            <a:r>
              <a:rPr lang="zh-CN" altLang="en-US" dirty="0" smtClean="0">
                <a:ea typeface="宋体" pitchFamily="2" charset="-122"/>
              </a:rPr>
              <a:t>信息汇报及发布制度</a:t>
            </a:r>
          </a:p>
          <a:p>
            <a:r>
              <a:rPr lang="zh-CN" altLang="en-US" dirty="0" smtClean="0">
                <a:ea typeface="宋体" pitchFamily="2" charset="-122"/>
              </a:rPr>
              <a:t>项目问题处理及上报制度</a:t>
            </a:r>
          </a:p>
        </p:txBody>
      </p:sp>
      <p:pic>
        <p:nvPicPr>
          <p:cNvPr id="315397" name="Picture 5" descr="strate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2960688"/>
            <a:ext cx="32051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看一个简单的对比</a:t>
            </a:r>
          </a:p>
        </p:txBody>
      </p:sp>
      <p:pic>
        <p:nvPicPr>
          <p:cNvPr id="360452" name="Picture 4" descr="3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2" y="1484784"/>
            <a:ext cx="7101217" cy="41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549275"/>
            <a:ext cx="7777298" cy="487363"/>
          </a:xfrm>
        </p:spPr>
        <p:txBody>
          <a:bodyPr/>
          <a:lstStyle/>
          <a:p>
            <a:r>
              <a:rPr lang="zh-CN" altLang="en-US" i="1" dirty="0" smtClean="0">
                <a:solidFill>
                  <a:schemeClr val="hlink"/>
                </a:solidFill>
                <a:ea typeface="宋体" pitchFamily="2" charset="-122"/>
              </a:rPr>
              <a:t>项目的范围、资源、时间和质量</a:t>
            </a:r>
            <a:r>
              <a:rPr lang="zh-CN" altLang="en-US" dirty="0" smtClean="0">
                <a:ea typeface="宋体" pitchFamily="2" charset="-122"/>
              </a:rPr>
              <a:t> </a:t>
            </a:r>
          </a:p>
        </p:txBody>
      </p:sp>
      <p:pic>
        <p:nvPicPr>
          <p:cNvPr id="361476" name="Picture 4" descr="3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20938"/>
            <a:ext cx="7308850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7" name="Oval 5"/>
          <p:cNvSpPr>
            <a:spLocks noChangeArrowheads="1"/>
          </p:cNvSpPr>
          <p:nvPr/>
        </p:nvSpPr>
        <p:spPr bwMode="auto">
          <a:xfrm>
            <a:off x="900113" y="5516563"/>
            <a:ext cx="865187" cy="468312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79" name="Oval 7"/>
          <p:cNvSpPr>
            <a:spLocks noChangeArrowheads="1"/>
          </p:cNvSpPr>
          <p:nvPr/>
        </p:nvSpPr>
        <p:spPr bwMode="auto">
          <a:xfrm>
            <a:off x="2016125" y="2384425"/>
            <a:ext cx="1187450" cy="504825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0" name="Oval 8"/>
          <p:cNvSpPr>
            <a:spLocks noChangeArrowheads="1"/>
          </p:cNvSpPr>
          <p:nvPr/>
        </p:nvSpPr>
        <p:spPr bwMode="auto">
          <a:xfrm>
            <a:off x="2195513" y="4292600"/>
            <a:ext cx="865187" cy="468313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1" name="Oval 9"/>
          <p:cNvSpPr>
            <a:spLocks noChangeArrowheads="1"/>
          </p:cNvSpPr>
          <p:nvPr/>
        </p:nvSpPr>
        <p:spPr bwMode="auto">
          <a:xfrm>
            <a:off x="3527425" y="5481638"/>
            <a:ext cx="865188" cy="468312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2" name="Oval 10"/>
          <p:cNvSpPr>
            <a:spLocks noChangeArrowheads="1"/>
          </p:cNvSpPr>
          <p:nvPr/>
        </p:nvSpPr>
        <p:spPr bwMode="auto">
          <a:xfrm>
            <a:off x="5795963" y="5157788"/>
            <a:ext cx="755650" cy="358775"/>
          </a:xfrm>
          <a:prstGeom prst="ellipse">
            <a:avLst/>
          </a:prstGeom>
          <a:noFill/>
          <a:ln w="12700" algn="ctr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3" name="Oval 11"/>
          <p:cNvSpPr>
            <a:spLocks noChangeArrowheads="1"/>
          </p:cNvSpPr>
          <p:nvPr/>
        </p:nvSpPr>
        <p:spPr bwMode="auto">
          <a:xfrm>
            <a:off x="7308850" y="5445125"/>
            <a:ext cx="719138" cy="468313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4" name="Oval 12"/>
          <p:cNvSpPr>
            <a:spLocks noChangeArrowheads="1"/>
          </p:cNvSpPr>
          <p:nvPr/>
        </p:nvSpPr>
        <p:spPr bwMode="auto">
          <a:xfrm>
            <a:off x="4608513" y="5408613"/>
            <a:ext cx="865187" cy="468312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5" name="Oval 13"/>
          <p:cNvSpPr>
            <a:spLocks noChangeArrowheads="1"/>
          </p:cNvSpPr>
          <p:nvPr/>
        </p:nvSpPr>
        <p:spPr bwMode="auto">
          <a:xfrm>
            <a:off x="4643438" y="2420938"/>
            <a:ext cx="793750" cy="468312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6" name="Oval 14"/>
          <p:cNvSpPr>
            <a:spLocks noChangeArrowheads="1"/>
          </p:cNvSpPr>
          <p:nvPr/>
        </p:nvSpPr>
        <p:spPr bwMode="auto">
          <a:xfrm>
            <a:off x="7164388" y="2384425"/>
            <a:ext cx="865187" cy="468313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7" name="Oval 15"/>
          <p:cNvSpPr>
            <a:spLocks noChangeArrowheads="1"/>
          </p:cNvSpPr>
          <p:nvPr/>
        </p:nvSpPr>
        <p:spPr bwMode="auto">
          <a:xfrm>
            <a:off x="6011863" y="2673350"/>
            <a:ext cx="755650" cy="358775"/>
          </a:xfrm>
          <a:prstGeom prst="ellipse">
            <a:avLst/>
          </a:prstGeom>
          <a:noFill/>
          <a:ln w="12700" algn="ctr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8" name="Oval 16"/>
          <p:cNvSpPr>
            <a:spLocks noChangeArrowheads="1"/>
          </p:cNvSpPr>
          <p:nvPr/>
        </p:nvSpPr>
        <p:spPr bwMode="auto">
          <a:xfrm>
            <a:off x="4608513" y="3789363"/>
            <a:ext cx="755650" cy="358775"/>
          </a:xfrm>
          <a:prstGeom prst="ellipse">
            <a:avLst/>
          </a:prstGeom>
          <a:noFill/>
          <a:ln w="12700" algn="ctr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1489" name="Oval 17"/>
          <p:cNvSpPr>
            <a:spLocks noChangeArrowheads="1"/>
          </p:cNvSpPr>
          <p:nvPr/>
        </p:nvSpPr>
        <p:spPr bwMode="auto">
          <a:xfrm>
            <a:off x="7272338" y="4041775"/>
            <a:ext cx="755650" cy="358775"/>
          </a:xfrm>
          <a:prstGeom prst="ellipse">
            <a:avLst/>
          </a:prstGeom>
          <a:noFill/>
          <a:ln w="12700" algn="ctr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6481762" cy="661988"/>
          </a:xfrm>
        </p:spPr>
        <p:txBody>
          <a:bodyPr/>
          <a:lstStyle/>
          <a:p>
            <a:r>
              <a:rPr lang="zh-CN" altLang="en-US" i="1" dirty="0" smtClean="0">
                <a:solidFill>
                  <a:schemeClr val="hlink"/>
                </a:solidFill>
                <a:ea typeface="宋体" pitchFamily="2" charset="-122"/>
              </a:rPr>
              <a:t>第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</a:rPr>
              <a:t>3</a:t>
            </a:r>
            <a:r>
              <a:rPr lang="zh-CN" altLang="en-US" i="1" dirty="0" smtClean="0">
                <a:solidFill>
                  <a:schemeClr val="hlink"/>
                </a:solidFill>
                <a:ea typeface="宋体" pitchFamily="2" charset="-122"/>
              </a:rPr>
              <a:t>章 项目计划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2241550"/>
            <a:ext cx="5508625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 b="1" i="1">
                <a:solidFill>
                  <a:srgbClr val="0A85FF"/>
                </a:solidFill>
                <a:ea typeface="楷体_GB2312" pitchFamily="49" charset="-122"/>
              </a:rPr>
              <a:t>3.1 什么是项目计划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3.2 项目计划的内容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3.3 项目计划的方法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3.4 如何有效地完成项目计划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3.5 计划各项内容的制定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3.6 项目计划工具</a:t>
            </a:r>
            <a:endParaRPr lang="zh-CN" altLang="en-US" sz="2800" i="1">
              <a:solidFill>
                <a:srgbClr val="80808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项目要素的金字塔</a:t>
            </a:r>
          </a:p>
        </p:txBody>
      </p:sp>
      <p:pic>
        <p:nvPicPr>
          <p:cNvPr id="316438" name="Picture 22" descr="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2852738"/>
            <a:ext cx="40703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439" name="Picture 23" descr="3-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4427538" cy="30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40" name="AutoShape 24"/>
          <p:cNvSpPr>
            <a:spLocks noChangeArrowheads="1"/>
          </p:cNvSpPr>
          <p:nvPr/>
        </p:nvSpPr>
        <p:spPr bwMode="auto">
          <a:xfrm>
            <a:off x="4211638" y="3789363"/>
            <a:ext cx="792162" cy="576262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资源计划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503548" y="1448780"/>
            <a:ext cx="8229600" cy="3924436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项目资源计划，是指通过分析和识别项目的资源需求，确定出项目需要投入的资源</a:t>
            </a:r>
          </a:p>
          <a:p>
            <a:r>
              <a:rPr lang="zh-CN" altLang="en-US" dirty="0" smtClean="0">
                <a:ea typeface="宋体" pitchFamily="2" charset="-122"/>
              </a:rPr>
              <a:t>资源计划包括人力资源计划、软硬件资源计划</a:t>
            </a:r>
          </a:p>
          <a:p>
            <a:r>
              <a:rPr lang="zh-CN" altLang="en-US" dirty="0" smtClean="0">
                <a:ea typeface="宋体" pitchFamily="2" charset="-122"/>
              </a:rPr>
              <a:t>项目资源计划重点在人力资源计划，采用有效的方法进行人力资源计划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实际的人力资源计划的模型</a:t>
            </a:r>
          </a:p>
        </p:txBody>
      </p:sp>
      <p:pic>
        <p:nvPicPr>
          <p:cNvPr id="320540" name="Picture 28" descr="3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20825"/>
            <a:ext cx="5905500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541" name="AutoShape 29"/>
          <p:cNvSpPr>
            <a:spLocks noChangeArrowheads="1"/>
          </p:cNvSpPr>
          <p:nvPr/>
        </p:nvSpPr>
        <p:spPr bwMode="auto">
          <a:xfrm>
            <a:off x="3743325" y="3933825"/>
            <a:ext cx="792163" cy="6826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20542" name="Text Box 30"/>
          <p:cNvSpPr txBox="1">
            <a:spLocks noChangeArrowheads="1"/>
          </p:cNvSpPr>
          <p:nvPr/>
        </p:nvSpPr>
        <p:spPr bwMode="auto">
          <a:xfrm>
            <a:off x="3059113" y="2889250"/>
            <a:ext cx="19446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资源模型曲线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简单示例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pic>
        <p:nvPicPr>
          <p:cNvPr id="367623" name="Picture 7" descr="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进度计划制定原则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160748"/>
            <a:ext cx="8532812" cy="3365500"/>
          </a:xfrm>
        </p:spPr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项目的实际参与人员制定进度</a:t>
            </a:r>
          </a:p>
          <a:p>
            <a:r>
              <a:rPr lang="zh-CN" altLang="en-US" dirty="0" smtClean="0">
                <a:ea typeface="楷体_GB2312" pitchFamily="49" charset="-122"/>
              </a:rPr>
              <a:t>尽可能地先安排难度高的任务，后安排难度低的事</a:t>
            </a:r>
          </a:p>
          <a:p>
            <a:r>
              <a:rPr lang="zh-CN" altLang="en-US" dirty="0" smtClean="0">
                <a:ea typeface="楷体_GB2312" pitchFamily="49" charset="-122"/>
              </a:rPr>
              <a:t>进度前面紧，后面松，比较好</a:t>
            </a:r>
          </a:p>
          <a:p>
            <a:r>
              <a:rPr lang="zh-CN" altLang="en-US" dirty="0" smtClean="0">
                <a:ea typeface="楷体_GB2312" pitchFamily="49" charset="-122"/>
              </a:rPr>
              <a:t>项目进度中都会设置若干个里程碑</a:t>
            </a:r>
          </a:p>
          <a:p>
            <a:r>
              <a:rPr lang="zh-CN" altLang="en-US" dirty="0" smtClean="0">
                <a:ea typeface="楷体_GB2312" pitchFamily="49" charset="-122"/>
              </a:rPr>
              <a:t>进度表中必须留有缓冲时间</a:t>
            </a:r>
          </a:p>
          <a:p>
            <a:r>
              <a:rPr lang="zh-CN" altLang="en-US" dirty="0" smtClean="0">
                <a:ea typeface="楷体_GB2312" pitchFamily="49" charset="-122"/>
              </a:rPr>
              <a:t>发现项目应交付的期限不合理，应调整进度</a:t>
            </a:r>
          </a:p>
          <a:p>
            <a:r>
              <a:rPr lang="zh-CN" altLang="en-US" dirty="0" smtClean="0">
                <a:ea typeface="楷体_GB2312" pitchFamily="49" charset="-122"/>
              </a:rPr>
              <a:t>当需求发生变化时，就要重新评估进度表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868363"/>
          </a:xfrm>
        </p:spPr>
        <p:txBody>
          <a:bodyPr/>
          <a:lstStyle/>
          <a:p>
            <a:r>
              <a:rPr lang="zh-CN" altLang="en-US" i="1" dirty="0" smtClean="0">
                <a:solidFill>
                  <a:schemeClr val="hlink"/>
                </a:solidFill>
                <a:ea typeface="宋体" pitchFamily="2" charset="-122"/>
              </a:rPr>
              <a:t>成本构成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016732"/>
            <a:ext cx="8191500" cy="4713287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宋体" pitchFamily="2" charset="-122"/>
              </a:rPr>
              <a:t>按费用分类：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</a:pPr>
            <a:r>
              <a:rPr lang="zh-CN" altLang="en-US" sz="2400" dirty="0" smtClean="0">
                <a:ea typeface="楷体_GB2312" pitchFamily="49" charset="-122"/>
              </a:rPr>
              <a:t>人力资源成本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</a:pPr>
            <a:r>
              <a:rPr lang="zh-CN" altLang="en-US" sz="2400" dirty="0" smtClean="0">
                <a:ea typeface="楷体_GB2312" pitchFamily="49" charset="-122"/>
              </a:rPr>
              <a:t>资产类成本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</a:pPr>
            <a:r>
              <a:rPr lang="zh-CN" altLang="en-US" sz="2400" dirty="0" smtClean="0">
                <a:ea typeface="楷体_GB2312" pitchFamily="49" charset="-122"/>
              </a:rPr>
              <a:t>管理费用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</a:pPr>
            <a:r>
              <a:rPr lang="zh-CN" altLang="en-US" sz="2400" dirty="0" smtClean="0">
                <a:ea typeface="楷体_GB2312" pitchFamily="49" charset="-122"/>
              </a:rPr>
              <a:t>项目特别费用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宋体" pitchFamily="2" charset="-122"/>
              </a:rPr>
              <a:t>软件项目成本分为直接成本和间接成本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</a:pPr>
            <a:r>
              <a:rPr lang="zh-CN" altLang="en-US" sz="2800" dirty="0" smtClean="0">
                <a:ea typeface="楷体_GB2312" pitchFamily="49" charset="-122"/>
              </a:rPr>
              <a:t>直接成本是项目本身的任务所引起的成本，包括为该项目购买的设备和软件工具、参与该项目工作的人员工资等。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</a:pPr>
            <a:r>
              <a:rPr lang="zh-CN" altLang="en-US" sz="2800" dirty="0" smtClean="0">
                <a:ea typeface="楷体_GB2312" pitchFamily="49" charset="-122"/>
              </a:rPr>
              <a:t>间接成本是许多项目共享的成本，例如办公楼的租金、水电费用、公司管理费用、网络环境和邮件服务等各种间接费用。</a:t>
            </a:r>
          </a:p>
        </p:txBody>
      </p:sp>
      <p:pic>
        <p:nvPicPr>
          <p:cNvPr id="326661" name="Picture 5" descr="Budget-&amp;-C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60748"/>
            <a:ext cx="2232025" cy="1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成本计划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989138"/>
            <a:ext cx="8191500" cy="2808287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zh-CN" altLang="en-US" b="1" smtClean="0">
                <a:ea typeface="宋体" pitchFamily="2" charset="-122"/>
              </a:rPr>
              <a:t>费用预算</a:t>
            </a:r>
            <a:r>
              <a:rPr lang="zh-CN" altLang="en-US" smtClean="0">
                <a:ea typeface="宋体" pitchFamily="2" charset="-122"/>
              </a:rPr>
              <a:t>，在成本估算基础之上，针对各项成本来估算可能产生的其他费用，从而确定费用预算</a:t>
            </a:r>
          </a:p>
          <a:p>
            <a:pPr marL="457200" indent="-457200">
              <a:lnSpc>
                <a:spcPct val="80000"/>
              </a:lnSpc>
            </a:pPr>
            <a:endParaRPr lang="zh-CN" altLang="en-US" smtClean="0">
              <a:ea typeface="宋体" pitchFamily="2" charset="-122"/>
            </a:endParaRPr>
          </a:p>
          <a:p>
            <a:pPr marL="457200" indent="-457200">
              <a:lnSpc>
                <a:spcPct val="80000"/>
              </a:lnSpc>
            </a:pPr>
            <a:r>
              <a:rPr lang="zh-CN" altLang="en-US" b="1" smtClean="0">
                <a:ea typeface="宋体" pitchFamily="2" charset="-122"/>
              </a:rPr>
              <a:t>费用控制</a:t>
            </a:r>
            <a:r>
              <a:rPr lang="zh-CN" altLang="en-US" smtClean="0">
                <a:ea typeface="宋体" pitchFamily="2" charset="-122"/>
              </a:rPr>
              <a:t>是为了保证实际发生的费用低于预算。一般会采用阶段性控制和单项费用控制相结合的方法，更关键是需求变更控制和质量控制。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风险计划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2678"/>
            <a:ext cx="8191500" cy="264636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风险识别、风险评估和风险对策计划</a:t>
            </a:r>
          </a:p>
          <a:p>
            <a:r>
              <a:rPr lang="zh-CN" altLang="en-US" sz="2400" dirty="0" smtClean="0">
                <a:ea typeface="宋体" pitchFamily="2" charset="-122"/>
              </a:rPr>
              <a:t>风险计划并不是在资源计划、进度计划和成本计划之后再制定，而是和这些计划同时进行，因为软件项目的风险会来自于各个方面，包括人力资源风险、进度风险和成本风险等，而且在如何应对风险或针对风险采取相应的对策时，对资源计划、进度计划都有影响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332805" name="Picture 5" descr="r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861048"/>
            <a:ext cx="2555875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806" name="Picture 6" descr="Risk%20Management%20Cy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73016"/>
            <a:ext cx="2413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质量计划内容</a:t>
            </a:r>
            <a:endParaRPr lang="en-US" altLang="zh-CN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0768"/>
            <a:ext cx="8191500" cy="4589463"/>
          </a:xfrm>
        </p:spPr>
        <p:txBody>
          <a:bodyPr/>
          <a:lstStyle/>
          <a:p>
            <a:r>
              <a:rPr lang="zh-CN" altLang="en-US" sz="2400" dirty="0" smtClean="0">
                <a:ea typeface="宋体" pitchFamily="2" charset="-122"/>
              </a:rPr>
              <a:t>质量目标，包括功能特性和非功能性特性的质量要求；</a:t>
            </a:r>
          </a:p>
          <a:p>
            <a:r>
              <a:rPr lang="zh-CN" altLang="en-US" sz="2400" dirty="0" smtClean="0">
                <a:ea typeface="宋体" pitchFamily="2" charset="-122"/>
              </a:rPr>
              <a:t>质量目标分解，总体质量目标分解到各个阶段或各项任务</a:t>
            </a:r>
          </a:p>
          <a:p>
            <a:r>
              <a:rPr lang="zh-CN" altLang="en-US" sz="2400" dirty="0" smtClean="0">
                <a:ea typeface="宋体" pitchFamily="2" charset="-122"/>
              </a:rPr>
              <a:t>相关标准和规范</a:t>
            </a:r>
          </a:p>
          <a:p>
            <a:r>
              <a:rPr lang="zh-CN" altLang="en-US" sz="2400" dirty="0" smtClean="0">
                <a:ea typeface="宋体" pitchFamily="2" charset="-122"/>
              </a:rPr>
              <a:t>组织保证机制，包括确定责任人、质量保证人或管理人员</a:t>
            </a:r>
          </a:p>
          <a:p>
            <a:r>
              <a:rPr lang="zh-CN" altLang="en-US" sz="2400" dirty="0" smtClean="0">
                <a:ea typeface="宋体" pitchFamily="2" charset="-122"/>
              </a:rPr>
              <a:t>质量属性满足的优先级和成本效益分析</a:t>
            </a:r>
          </a:p>
          <a:p>
            <a:r>
              <a:rPr lang="zh-CN" altLang="en-US" sz="2400" dirty="0" smtClean="0">
                <a:ea typeface="宋体" pitchFamily="2" charset="-122"/>
              </a:rPr>
              <a:t>质量控制策略，包括测试覆盖率、代码评审的频率等；</a:t>
            </a:r>
          </a:p>
          <a:p>
            <a:r>
              <a:rPr lang="zh-CN" altLang="en-US" sz="2400" dirty="0" smtClean="0">
                <a:ea typeface="宋体" pitchFamily="2" charset="-122"/>
              </a:rPr>
              <a:t>质量特性的相互依赖关系的分析，确定质量特性的优先级</a:t>
            </a:r>
          </a:p>
          <a:p>
            <a:r>
              <a:rPr lang="zh-CN" altLang="en-US" sz="2400" dirty="0" smtClean="0">
                <a:ea typeface="宋体" pitchFamily="2" charset="-122"/>
              </a:rPr>
              <a:t>潜在的质量问题分析，并找出应对策略</a:t>
            </a:r>
          </a:p>
          <a:p>
            <a:r>
              <a:rPr lang="zh-CN" altLang="en-US" sz="2400" dirty="0" smtClean="0">
                <a:ea typeface="宋体" pitchFamily="2" charset="-122"/>
              </a:rPr>
              <a:t>流程评审、测试计划和测试用例评审等方面的具体要求；</a:t>
            </a:r>
          </a:p>
          <a:p>
            <a:r>
              <a:rPr lang="zh-CN" altLang="en-US" sz="2400" dirty="0" smtClean="0">
                <a:ea typeface="宋体" pitchFamily="2" charset="-122"/>
              </a:rPr>
              <a:t>其它质量保证或控制措施、质量相关活动。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6481763" cy="661988"/>
          </a:xfrm>
        </p:spPr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第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章 项目计划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2241550"/>
            <a:ext cx="550862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3.1 什么是项目计划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3.2 项目计划的内容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3.3 项目计划的方法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3.4 如何有效地完成项目计划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3.5 计划各项内容的制定</a:t>
            </a:r>
          </a:p>
          <a:p>
            <a:pPr>
              <a:spcBef>
                <a:spcPct val="30000"/>
              </a:spcBef>
            </a:pPr>
            <a:r>
              <a:rPr lang="en-US" altLang="zh-CN" sz="3200" b="1" i="1">
                <a:solidFill>
                  <a:srgbClr val="0A85FF"/>
                </a:solidFill>
                <a:ea typeface="楷体_GB2312" pitchFamily="49" charset="-122"/>
              </a:rPr>
              <a:t>3.6 项目计划工具</a:t>
            </a:r>
            <a:endParaRPr lang="zh-CN" altLang="en-US" sz="3200" b="1" i="1">
              <a:solidFill>
                <a:srgbClr val="0A85FF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ea typeface="宋体" pitchFamily="2" charset="-122"/>
              </a:rPr>
              <a:t>什么是项目计划？</a:t>
            </a:r>
          </a:p>
        </p:txBody>
      </p:sp>
      <p:pic>
        <p:nvPicPr>
          <p:cNvPr id="347141" name="Picture 5" descr="project_pl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0748"/>
            <a:ext cx="8865854" cy="49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3.6 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项目计划工具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-P3</a:t>
            </a:r>
          </a:p>
        </p:txBody>
      </p:sp>
      <p:pic>
        <p:nvPicPr>
          <p:cNvPr id="261150" name="Picture 30" descr="p320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676400"/>
            <a:ext cx="5976937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项目计划工具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-DotProject</a:t>
            </a:r>
            <a:endParaRPr lang="zh-CN" altLang="en-US" i="1" smtClean="0">
              <a:solidFill>
                <a:schemeClr val="hlink"/>
              </a:solidFill>
              <a:ea typeface="宋体" pitchFamily="2" charset="-122"/>
            </a:endParaRPr>
          </a:p>
        </p:txBody>
      </p:sp>
      <p:pic>
        <p:nvPicPr>
          <p:cNvPr id="334852" name="Picture 4" descr="dot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52625"/>
            <a:ext cx="7127875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微软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Project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的架构</a:t>
            </a:r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  <p:pic>
        <p:nvPicPr>
          <p:cNvPr id="362502" name="Picture 6" descr="ms5138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088740"/>
            <a:ext cx="5472113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微软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Project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部署示意图</a:t>
            </a:r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  <p:pic>
        <p:nvPicPr>
          <p:cNvPr id="364549" name="Picture 5" descr="Cc7679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02" y="3000900"/>
            <a:ext cx="5580062" cy="33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551" name="Picture 7" descr="Cc1973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9" y="1558656"/>
            <a:ext cx="4103688" cy="28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微软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Project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客户端</a:t>
            </a:r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  <p:pic>
        <p:nvPicPr>
          <p:cNvPr id="365575" name="Picture 7" descr="ban_lwk_070605_wbee70558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0748"/>
            <a:ext cx="7007225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微软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Project</a:t>
            </a:r>
            <a:r>
              <a:rPr lang="en-US" altLang="zh-CN" smtClean="0">
                <a:ea typeface="宋体" pitchFamily="2" charset="-122"/>
              </a:rPr>
              <a:t> 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331913" y="2097088"/>
            <a:ext cx="3671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hlinkClick r:id="rId3"/>
              </a:rPr>
              <a:t>http://blogs.msdn.com/project/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863600" y="1484313"/>
            <a:ext cx="2016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ea typeface="宋体" pitchFamily="2" charset="-122"/>
              </a:rPr>
              <a:t>更多参考：</a:t>
            </a: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1368425" y="3033713"/>
            <a:ext cx="505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hlinkClick r:id="rId4"/>
              </a:rPr>
              <a:t>http://office.</a:t>
            </a:r>
            <a:r>
              <a:rPr lang="en-US" altLang="zh-CN" b="1">
                <a:ea typeface="宋体" pitchFamily="2" charset="-122"/>
                <a:hlinkClick r:id="rId4"/>
              </a:rPr>
              <a:t>microsoft</a:t>
            </a:r>
            <a:r>
              <a:rPr lang="en-US" altLang="zh-CN">
                <a:ea typeface="宋体" pitchFamily="2" charset="-122"/>
                <a:hlinkClick r:id="rId4"/>
              </a:rPr>
              <a:t>.com/en-us/</a:t>
            </a:r>
            <a:r>
              <a:rPr lang="en-US" altLang="zh-CN" b="1">
                <a:ea typeface="宋体" pitchFamily="2" charset="-122"/>
                <a:hlinkClick r:id="rId4"/>
              </a:rPr>
              <a:t>projectserver</a:t>
            </a:r>
            <a:r>
              <a:rPr lang="en-US" altLang="zh-CN" b="1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1331913" y="2528888"/>
            <a:ext cx="4292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hlinkClick r:id="rId5"/>
              </a:rPr>
              <a:t>http://office.</a:t>
            </a:r>
            <a:r>
              <a:rPr lang="en-US" altLang="zh-CN" b="1">
                <a:ea typeface="宋体" pitchFamily="2" charset="-122"/>
                <a:hlinkClick r:id="rId5"/>
              </a:rPr>
              <a:t>microsoft</a:t>
            </a:r>
            <a:r>
              <a:rPr lang="en-US" altLang="zh-CN">
                <a:ea typeface="宋体" pitchFamily="2" charset="-122"/>
                <a:hlinkClick r:id="rId5"/>
              </a:rPr>
              <a:t>.com/zh-cn/</a:t>
            </a:r>
            <a:r>
              <a:rPr lang="en-US" altLang="zh-CN" b="1">
                <a:ea typeface="宋体" pitchFamily="2" charset="-122"/>
                <a:hlinkClick r:id="rId5"/>
              </a:rPr>
              <a:t>project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1366838" y="3500438"/>
            <a:ext cx="7777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  <a:hlinkClick r:id="rId6"/>
              </a:rPr>
              <a:t>http://www.microsoft.com/china/technet/prodtechnol/project/default.mspx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3.1 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什么是项目计划？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539750" y="1700808"/>
            <a:ext cx="802798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u="sng" dirty="0">
                <a:solidFill>
                  <a:srgbClr val="CA351C"/>
                </a:solidFill>
                <a:ea typeface="楷体_GB2312" pitchFamily="49" charset="-122"/>
              </a:rPr>
              <a:t>计划</a:t>
            </a:r>
            <a:r>
              <a:rPr lang="zh-CN" altLang="en-US" sz="2800" u="sng" dirty="0">
                <a:solidFill>
                  <a:srgbClr val="CA351C"/>
                </a:solidFill>
                <a:ea typeface="楷体_GB2312" pitchFamily="49" charset="-122"/>
              </a:rPr>
              <a:t>是事先确定项目的目标和实现目标所需要的原则、方法、步骤和手段等完整方案的管理活动</a:t>
            </a:r>
            <a:r>
              <a:rPr lang="zh-CN" altLang="en-US" sz="2800" dirty="0">
                <a:ea typeface="宋体" pitchFamily="2" charset="-122"/>
              </a:rPr>
              <a:t>。</a:t>
            </a:r>
          </a:p>
          <a:p>
            <a:r>
              <a:rPr lang="zh-CN" altLang="en-US" sz="2800" b="1" dirty="0">
                <a:ea typeface="宋体" pitchFamily="2" charset="-122"/>
              </a:rPr>
              <a:t> 软件项目计划（</a:t>
            </a:r>
            <a:r>
              <a:rPr lang="en-US" altLang="zh-CN" sz="2800" b="1" dirty="0">
                <a:ea typeface="宋体" pitchFamily="2" charset="-122"/>
              </a:rPr>
              <a:t>Software Project Planning</a:t>
            </a:r>
            <a:r>
              <a:rPr lang="zh-CN" altLang="en-US" sz="2800" b="1" dirty="0">
                <a:ea typeface="宋体" pitchFamily="2" charset="-122"/>
              </a:rPr>
              <a:t>）</a:t>
            </a:r>
            <a:r>
              <a:rPr lang="zh-CN" altLang="en-US" sz="2800" dirty="0">
                <a:ea typeface="宋体" pitchFamily="2" charset="-122"/>
              </a:rPr>
              <a:t>的目的是制定一套软件项目实施及管理的解决方案，其主要工作包括确定详细的项目实施范围、定义递交的工作成果、评估实施过程中主要的风险、制定项目实施的（时间）进度计划、成本和预算计划、人力资源计划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hlink"/>
                </a:solidFill>
                <a:ea typeface="宋体" pitchFamily="2" charset="-122"/>
              </a:rPr>
              <a:t>软件项目计划的作用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376772"/>
            <a:ext cx="7704906" cy="424815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指导软件项目实施</a:t>
            </a:r>
          </a:p>
          <a:p>
            <a:r>
              <a:rPr lang="zh-CN" altLang="en-US" dirty="0" smtClean="0">
                <a:ea typeface="宋体" pitchFamily="2" charset="-122"/>
              </a:rPr>
              <a:t>得到项目相关干系人的承诺</a:t>
            </a:r>
          </a:p>
          <a:p>
            <a:r>
              <a:rPr lang="zh-CN" altLang="en-US" dirty="0" smtClean="0">
                <a:ea typeface="宋体" pitchFamily="2" charset="-122"/>
              </a:rPr>
              <a:t>获得资源的承诺</a:t>
            </a:r>
          </a:p>
          <a:p>
            <a:r>
              <a:rPr lang="zh-CN" altLang="en-US" dirty="0" smtClean="0">
                <a:ea typeface="宋体" pitchFamily="2" charset="-122"/>
              </a:rPr>
              <a:t>明确项目人员的分工和工作责任</a:t>
            </a:r>
          </a:p>
          <a:p>
            <a:r>
              <a:rPr lang="zh-CN" altLang="en-US" dirty="0" smtClean="0">
                <a:ea typeface="宋体" pitchFamily="2" charset="-122"/>
              </a:rPr>
              <a:t>及早了解项目存在的问题和风险</a:t>
            </a:r>
          </a:p>
          <a:p>
            <a:r>
              <a:rPr lang="zh-CN" altLang="en-US" dirty="0" smtClean="0">
                <a:ea typeface="宋体" pitchFamily="2" charset="-122"/>
              </a:rPr>
              <a:t>获得组织在项目预算上的承诺</a:t>
            </a:r>
          </a:p>
          <a:p>
            <a:r>
              <a:rPr lang="zh-CN" altLang="en-US" dirty="0" smtClean="0">
                <a:ea typeface="宋体" pitchFamily="2" charset="-122"/>
              </a:rPr>
              <a:t>是软件项目实施结果评估的依据</a:t>
            </a:r>
          </a:p>
          <a:p>
            <a:r>
              <a:rPr lang="zh-CN" altLang="en-US" dirty="0" smtClean="0">
                <a:ea typeface="宋体" pitchFamily="2" charset="-122"/>
              </a:rPr>
              <a:t>软件项目实施过程的文档化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D96E-7D3C-4449-9EC3-EE72A765A14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6481763" cy="661988"/>
          </a:xfrm>
        </p:spPr>
        <p:txBody>
          <a:bodyPr/>
          <a:lstStyle/>
          <a:p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第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3</a:t>
            </a:r>
            <a:r>
              <a:rPr lang="zh-CN" altLang="en-US" i="1" smtClean="0">
                <a:solidFill>
                  <a:schemeClr val="hlink"/>
                </a:solidFill>
                <a:ea typeface="宋体" pitchFamily="2" charset="-122"/>
              </a:rPr>
              <a:t>章 项目计划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55650" y="2241550"/>
            <a:ext cx="550862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3.1 什么是项目计划</a:t>
            </a:r>
          </a:p>
          <a:p>
            <a:pPr>
              <a:spcBef>
                <a:spcPct val="30000"/>
              </a:spcBef>
            </a:pPr>
            <a:r>
              <a:rPr lang="en-US" altLang="zh-CN" sz="3200" b="1" i="1">
                <a:solidFill>
                  <a:srgbClr val="0A85FF"/>
                </a:solidFill>
                <a:ea typeface="楷体_GB2312" pitchFamily="49" charset="-122"/>
              </a:rPr>
              <a:t>3.2 项目计划的内容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3.3 项目计划的方法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3.4 如何有效地完成项目计划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3.5 计划各项内容的制定</a:t>
            </a:r>
          </a:p>
          <a:p>
            <a:pPr>
              <a:spcBef>
                <a:spcPct val="30000"/>
              </a:spcBef>
            </a:pPr>
            <a:r>
              <a:rPr lang="en-US" altLang="zh-CN" sz="2800" i="1">
                <a:solidFill>
                  <a:srgbClr val="808080"/>
                </a:solidFill>
                <a:ea typeface="楷体_GB2312" pitchFamily="49" charset="-122"/>
              </a:rPr>
              <a:t>3.6 项目计划工具</a:t>
            </a:r>
            <a:endParaRPr lang="zh-CN" altLang="en-US" sz="2800" i="1">
              <a:solidFill>
                <a:srgbClr val="80808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D3B0-933B-4702-8238-CECAFED8DB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fault Design">
  <a:themeElements>
    <a:clrScheme name="3_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4_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5_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6_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Default Design">
  <a:themeElements>
    <a:clrScheme name="7_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cdb2004199l">
  <a:themeElements>
    <a:clrScheme name="1_cdb2004199l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1_cdb2004199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db2004199l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199l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199l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cdb2004199l">
  <a:themeElements>
    <a:clrScheme name="2_cdb2004199l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2_cdb2004199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db2004199l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b2004199l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b2004199l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27156</TotalTime>
  <Words>2310</Words>
  <Application>Microsoft Office PowerPoint</Application>
  <PresentationFormat>全屏显示(4:3)</PresentationFormat>
  <Paragraphs>351</Paragraphs>
  <Slides>65</Slides>
  <Notes>65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1_cdb2004199l</vt:lpstr>
      <vt:lpstr>2_cdb2004199l</vt:lpstr>
      <vt:lpstr>PowerPoint 演示文稿</vt:lpstr>
      <vt:lpstr>肖申克的救赎 </vt:lpstr>
      <vt:lpstr>PowerPoint 演示文稿</vt:lpstr>
      <vt:lpstr>看过《越狱》吗？</vt:lpstr>
      <vt:lpstr>第3章 项目计划</vt:lpstr>
      <vt:lpstr>什么是项目计划？</vt:lpstr>
      <vt:lpstr>3.1 什么是项目计划？</vt:lpstr>
      <vt:lpstr>软件项目计划的作用</vt:lpstr>
      <vt:lpstr>第3章 项目计划</vt:lpstr>
      <vt:lpstr>3.2项目计划的内容</vt:lpstr>
      <vt:lpstr>项目计划的内容</vt:lpstr>
      <vt:lpstr>项目计划内容及其关系</vt:lpstr>
      <vt:lpstr>项目计划主要内容说明</vt:lpstr>
      <vt:lpstr>项目计划输出文档</vt:lpstr>
      <vt:lpstr>第3章 项目计划</vt:lpstr>
      <vt:lpstr>3.3 项目计划的方法</vt:lpstr>
      <vt:lpstr>项目计划有哪些方法？</vt:lpstr>
      <vt:lpstr>滚动计划方法</vt:lpstr>
      <vt:lpstr>滚动计划方法的要点</vt:lpstr>
      <vt:lpstr>滚动计划方法的实施</vt:lpstr>
      <vt:lpstr>敏捷开发的滚动计划方法</vt:lpstr>
      <vt:lpstr>敏捷开发的滚动计划方法</vt:lpstr>
      <vt:lpstr>WBS方法</vt:lpstr>
      <vt:lpstr>WBS要求和原则</vt:lpstr>
      <vt:lpstr>WBS步骤</vt:lpstr>
      <vt:lpstr>WBS方法示例一</vt:lpstr>
      <vt:lpstr>WBS方法示例二</vt:lpstr>
      <vt:lpstr>WBS方法示例三</vt:lpstr>
      <vt:lpstr>网络计划技术</vt:lpstr>
      <vt:lpstr>第3章 项目计划</vt:lpstr>
      <vt:lpstr>计划与变化</vt:lpstr>
      <vt:lpstr>3.4 如何有效地完成项目计划</vt:lpstr>
      <vt:lpstr>软件项目的特点</vt:lpstr>
      <vt:lpstr>软件项目的问题</vt:lpstr>
      <vt:lpstr>软件计划的错误倾向</vt:lpstr>
      <vt:lpstr>计划的原则</vt:lpstr>
      <vt:lpstr>制定计划的要点</vt:lpstr>
      <vt:lpstr>计划的输入</vt:lpstr>
      <vt:lpstr>计划输入矩阵</vt:lpstr>
      <vt:lpstr>PMBOK项目计划流程</vt:lpstr>
      <vt:lpstr>常见的计划流程</vt:lpstr>
      <vt:lpstr>常见流程示意图</vt:lpstr>
      <vt:lpstr>第3章 项目计划</vt:lpstr>
      <vt:lpstr>项目的具体计划</vt:lpstr>
      <vt:lpstr>3.5 计划各项内容的制定</vt:lpstr>
      <vt:lpstr>软件项目范围</vt:lpstr>
      <vt:lpstr>项目管理的策略</vt:lpstr>
      <vt:lpstr>看一个简单的对比</vt:lpstr>
      <vt:lpstr>项目的范围、资源、时间和质量 </vt:lpstr>
      <vt:lpstr>项目要素的金字塔</vt:lpstr>
      <vt:lpstr>资源计划</vt:lpstr>
      <vt:lpstr>实际的人力资源计划的模型</vt:lpstr>
      <vt:lpstr>简单示例</vt:lpstr>
      <vt:lpstr>进度计划制定原则</vt:lpstr>
      <vt:lpstr>成本构成</vt:lpstr>
      <vt:lpstr>成本计划</vt:lpstr>
      <vt:lpstr>风险计划</vt:lpstr>
      <vt:lpstr>质量计划内容</vt:lpstr>
      <vt:lpstr>第3章 项目计划</vt:lpstr>
      <vt:lpstr>3.6 项目计划工具-P3</vt:lpstr>
      <vt:lpstr>项目计划工具-DotProject</vt:lpstr>
      <vt:lpstr>微软Project的架构 </vt:lpstr>
      <vt:lpstr>微软Project部署示意图 </vt:lpstr>
      <vt:lpstr>微软Project客户端 </vt:lpstr>
      <vt:lpstr>微软Project </vt:lpstr>
    </vt:vector>
  </TitlesOfParts>
  <Company>WebEx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amet, consectetuer adipiscing elit</dc:title>
  <dc:creator>Kerry</dc:creator>
  <cp:lastModifiedBy>Windows 用户</cp:lastModifiedBy>
  <cp:revision>917</cp:revision>
  <cp:lastPrinted>2000-07-11T00:42:11Z</cp:lastPrinted>
  <dcterms:created xsi:type="dcterms:W3CDTF">2002-04-03T21:45:05Z</dcterms:created>
  <dcterms:modified xsi:type="dcterms:W3CDTF">2018-04-09T06:56:42Z</dcterms:modified>
</cp:coreProperties>
</file>