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7" r:id="rId17"/>
    <p:sldId id="270" r:id="rId18"/>
    <p:sldId id="271" r:id="rId19"/>
    <p:sldId id="272" r:id="rId20"/>
    <p:sldId id="273" r:id="rId21"/>
    <p:sldId id="274" r:id="rId22"/>
    <p:sldId id="275" r:id="rId23"/>
    <p:sldId id="286" r:id="rId24"/>
    <p:sldId id="283" r:id="rId25"/>
    <p:sldId id="276" r:id="rId26"/>
    <p:sldId id="284" r:id="rId27"/>
    <p:sldId id="277" r:id="rId28"/>
    <p:sldId id="278" r:id="rId29"/>
    <p:sldId id="285" r:id="rId30"/>
    <p:sldId id="279" r:id="rId31"/>
    <p:sldId id="280" r:id="rId32"/>
    <p:sldId id="281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B2B2B2"/>
    <a:srgbClr val="990000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73F98-15E0-48F7-A2F7-2B2F4E917D48}" v="98" dt="2021-11-02T15:23:0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87015" autoAdjust="0"/>
  </p:normalViewPr>
  <p:slideViewPr>
    <p:cSldViewPr>
      <p:cViewPr varScale="1">
        <p:scale>
          <a:sx n="84" d="100"/>
          <a:sy n="84" d="100"/>
        </p:scale>
        <p:origin x="1392" y="82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F0B73F98-15E0-48F7-A2F7-2B2F4E917D48}"/>
    <pc:docChg chg="modSld">
      <pc:chgData name="高歌" userId="d8a25b1d-6c3e-4cc3-9e77-5cd4abedca6a" providerId="ADAL" clId="{F0B73F98-15E0-48F7-A2F7-2B2F4E917D48}" dt="2021-11-02T15:23:07.872" v="91" actId="20577"/>
      <pc:docMkLst>
        <pc:docMk/>
      </pc:docMkLst>
      <pc:sldChg chg="modSp modAnim">
        <pc:chgData name="高歌" userId="d8a25b1d-6c3e-4cc3-9e77-5cd4abedca6a" providerId="ADAL" clId="{F0B73F98-15E0-48F7-A2F7-2B2F4E917D48}" dt="2021-11-02T13:04:39.882" v="87" actId="1076"/>
        <pc:sldMkLst>
          <pc:docMk/>
          <pc:sldMk cId="0" sldId="257"/>
        </pc:sldMkLst>
        <pc:spChg chg="mod">
          <ac:chgData name="高歌" userId="d8a25b1d-6c3e-4cc3-9e77-5cd4abedca6a" providerId="ADAL" clId="{F0B73F98-15E0-48F7-A2F7-2B2F4E917D48}" dt="2021-11-02T13:04:39.882" v="87" actId="1076"/>
          <ac:spMkLst>
            <pc:docMk/>
            <pc:sldMk cId="0" sldId="257"/>
            <ac:spMk id="3077" creationId="{2C21F57B-0680-48C6-9E5B-BEDCBA04C946}"/>
          </ac:spMkLst>
        </pc:spChg>
      </pc:sldChg>
      <pc:sldChg chg="modSp modAnim">
        <pc:chgData name="高歌" userId="d8a25b1d-6c3e-4cc3-9e77-5cd4abedca6a" providerId="ADAL" clId="{F0B73F98-15E0-48F7-A2F7-2B2F4E917D48}" dt="2021-11-02T13:06:49.995" v="89" actId="6549"/>
        <pc:sldMkLst>
          <pc:docMk/>
          <pc:sldMk cId="0" sldId="259"/>
        </pc:sldMkLst>
        <pc:spChg chg="mod">
          <ac:chgData name="高歌" userId="d8a25b1d-6c3e-4cc3-9e77-5cd4abedca6a" providerId="ADAL" clId="{F0B73F98-15E0-48F7-A2F7-2B2F4E917D48}" dt="2021-11-02T13:06:49.995" v="89" actId="6549"/>
          <ac:spMkLst>
            <pc:docMk/>
            <pc:sldMk cId="0" sldId="259"/>
            <ac:spMk id="7173" creationId="{3AA6B877-111E-433D-B16A-DB2920E95E22}"/>
          </ac:spMkLst>
        </pc:spChg>
      </pc:sldChg>
      <pc:sldChg chg="modSp modAnim">
        <pc:chgData name="高歌" userId="d8a25b1d-6c3e-4cc3-9e77-5cd4abedca6a" providerId="ADAL" clId="{F0B73F98-15E0-48F7-A2F7-2B2F4E917D48}" dt="2021-11-02T13:09:16.859" v="90" actId="6549"/>
        <pc:sldMkLst>
          <pc:docMk/>
          <pc:sldMk cId="0" sldId="261"/>
        </pc:sldMkLst>
        <pc:spChg chg="mod">
          <ac:chgData name="高歌" userId="d8a25b1d-6c3e-4cc3-9e77-5cd4abedca6a" providerId="ADAL" clId="{F0B73F98-15E0-48F7-A2F7-2B2F4E917D48}" dt="2021-11-02T13:09:16.859" v="90" actId="6549"/>
          <ac:spMkLst>
            <pc:docMk/>
            <pc:sldMk cId="0" sldId="261"/>
            <ac:spMk id="11268" creationId="{391B03E3-9952-4BF1-B1AB-36989E55B999}"/>
          </ac:spMkLst>
        </pc:spChg>
      </pc:sldChg>
      <pc:sldChg chg="modSp">
        <pc:chgData name="高歌" userId="d8a25b1d-6c3e-4cc3-9e77-5cd4abedca6a" providerId="ADAL" clId="{F0B73F98-15E0-48F7-A2F7-2B2F4E917D48}" dt="2021-11-02T15:23:07.872" v="91" actId="20577"/>
        <pc:sldMkLst>
          <pc:docMk/>
          <pc:sldMk cId="0" sldId="279"/>
        </pc:sldMkLst>
        <pc:spChg chg="mod">
          <ac:chgData name="高歌" userId="d8a25b1d-6c3e-4cc3-9e77-5cd4abedca6a" providerId="ADAL" clId="{F0B73F98-15E0-48F7-A2F7-2B2F4E917D48}" dt="2021-11-02T15:23:07.872" v="91" actId="20577"/>
          <ac:spMkLst>
            <pc:docMk/>
            <pc:sldMk cId="0" sldId="279"/>
            <ac:spMk id="48133" creationId="{1627DDD8-9379-4CDF-B93D-288F6D1178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7BF7A6-4290-492E-AB73-057C16D58B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2C19D1-FC11-4C3F-B56B-811753B3EE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DF62C-0651-497C-8C4A-766C7A0896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34751-67C1-4754-A4C6-3A5DAD01EF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21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CC78A0-EF39-4667-902A-AD771C6898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5D71DF-38D0-4EF4-8BA5-2E9DB2D36E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1BE3E3-C4B5-4F7D-B417-FA72CCA059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44D29-2676-422F-B921-32050806EA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44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77D382-45DF-49B4-B791-DB7BEC2483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5F912C-D37B-435A-9165-D7E16E0FF4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EA70DA-C261-4901-88D1-A104BF86EF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7A1C3-9A46-4D6A-9B8C-05151F59AD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79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4F3404-FBB9-4B53-9C16-ECAC1BB76E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155DDD-4E7E-426E-BB6E-AB62DC0D85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255315-DD73-4284-99A0-6F0CEF719C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1257B-421C-47F5-8E76-DCCCF65213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86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F70375-C836-4F00-9D15-613D0BBC58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6261DF-85A9-48D6-88FE-14B3910DFD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EA9A26-887A-4D09-9102-2FF15A5A58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6CD09-D112-4983-9C92-E4E01F14E8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00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60A39E-F664-4A24-9C8F-A35BC4ACD7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4BD78-6E5E-460F-95E5-82867ABD3D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638AF-7B39-45C0-AC81-8FA420ECAA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46EFE-F4DF-478A-9666-51E65E8D75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75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99BE356-6E6F-4EFA-8797-019332D3D7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41A0AB-F4B0-419A-B890-2CC47786F4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807A80B-B722-40AC-9BF6-B5792438A6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FBFE1-6C24-48CA-811E-D46DCFC40A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26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D097BA-E9B0-4F65-9B4C-F631DF2AC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3041B9-859D-421D-A42E-8C7625AA45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DF2928-A116-4D47-BDC5-2A9600B457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031EC-5B72-4C1C-9EC3-9ECF482A44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21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58DEF42-4B99-4002-9AEE-B476BBCFAE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6E462E7-5574-4C0C-9FE2-57147BF07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58A8EF-115E-4557-8E55-0093172886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4EF23-3A51-47A6-BF93-3AD26EBB88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31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580F1-C7A2-420E-B11E-A4AE9FA906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A8BEB-61D1-4A27-8F5B-3EBFC6778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47721-0F14-40A4-9533-395C8FABC7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19486-E342-45C7-863E-2AF461F279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4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449E0-C9E1-4586-9703-3C726643D4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A3278-AC54-4337-A00A-3411B66E3B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51F0A-C19F-4B1C-B59B-D39FB69ADE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379E10-B8A6-446C-8929-ADAC21265C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25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5C89C5-CDF6-444C-94ED-B957D5A20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7DF2853-03EA-49B2-8979-C291ADE7E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39068CC-965F-431C-BB95-595BDDE7A7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EB429BD-613E-425E-8E34-536610E9EC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14D29AA-0429-4A66-B7B2-5F9F2FCD23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E43324-9316-4CBB-B48E-84352C33CB6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E60A26A-9A03-454B-B7D5-D3117AE27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772400" cy="762000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zh-CN" altLang="en-US" b="1"/>
              <a:t>第二章     谓词逻辑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6ADC01E9-350E-42F8-894E-A8A514C51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9144000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altLang="zh-CN"/>
              <a:t>	</a:t>
            </a:r>
            <a:r>
              <a:rPr lang="zh-CN" altLang="en-US" sz="2800"/>
              <a:t>由第一章命题逻辑的学习了解到：命题逻辑主要研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/>
              <a:t>究命题和命题演算，研究的基本单位是原子命题，并认为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/>
              <a:t>原子命题不能再分解，但进一步研究发现，某些情况下必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/>
              <a:t>须对原子命题进行再次分析，否则某些推理无法用命题逻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/>
              <a:t>辑表示。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/>
              <a:t>        如著名的</a:t>
            </a:r>
            <a:r>
              <a:rPr lang="zh-CN" altLang="en-US" sz="2800" b="1"/>
              <a:t>“苏格拉底三段论”：所有的人都是要死的，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 b="1"/>
              <a:t>苏格拉底是人，所以苏格拉底总是要死的。</a:t>
            </a:r>
            <a:r>
              <a:rPr lang="zh-CN" altLang="en-US" sz="2800"/>
              <a:t>直觉判断该结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/>
              <a:t>论是真，但在命题逻辑中无法解决。故必须对原子命题的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/>
              <a:t>成分，结构和命题间的共同属性等作进一步分析，而这正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/>
              <a:t>是本章“谓词逻辑” 研究的主要内容。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/>
              <a:t>	谓词逻辑又称</a:t>
            </a:r>
            <a:r>
              <a:rPr lang="zh-CN" altLang="en-US" sz="2800">
                <a:solidFill>
                  <a:srgbClr val="990000"/>
                </a:solidFill>
              </a:rPr>
              <a:t>一阶谓词逻辑</a:t>
            </a:r>
            <a:r>
              <a:rPr lang="zh-CN" altLang="en-US" sz="2800"/>
              <a:t>，</a:t>
            </a:r>
            <a:r>
              <a:rPr lang="zh-CN" altLang="en-US" sz="2800">
                <a:solidFill>
                  <a:srgbClr val="990000"/>
                </a:solidFill>
              </a:rPr>
              <a:t>狭谓词逻辑</a:t>
            </a:r>
            <a:r>
              <a:rPr lang="zh-CN" altLang="en-US" sz="2800"/>
              <a:t>，</a:t>
            </a:r>
            <a:r>
              <a:rPr lang="zh-CN" altLang="en-US" sz="2800">
                <a:solidFill>
                  <a:srgbClr val="990000"/>
                </a:solidFill>
              </a:rPr>
              <a:t>初等逻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>
                <a:solidFill>
                  <a:srgbClr val="990000"/>
                </a:solidFill>
              </a:rPr>
              <a:t>辑</a:t>
            </a:r>
            <a:r>
              <a:rPr lang="zh-CN" altLang="en-US" sz="2800"/>
              <a:t>或</a:t>
            </a:r>
            <a:r>
              <a:rPr lang="zh-CN" altLang="en-US" sz="2800">
                <a:solidFill>
                  <a:srgbClr val="990000"/>
                </a:solidFill>
              </a:rPr>
              <a:t>量词理论</a:t>
            </a:r>
            <a:r>
              <a:rPr lang="zh-CN" altLang="en-US" sz="2800"/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 autoUpdateAnimBg="0"/>
      <p:bldP spid="20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>
            <a:extLst>
              <a:ext uri="{FF2B5EF4-FFF2-40B4-BE49-F238E27FC236}">
                <a16:creationId xmlns:a16="http://schemas.microsoft.com/office/drawing/2014/main" id="{16D2E5AB-9EA9-4403-96AF-F586576FC0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772400" cy="685800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altLang="zh-CN" b="1"/>
              <a:t>2-3     </a:t>
            </a:r>
            <a:r>
              <a:rPr lang="zh-CN" altLang="en-US" b="1"/>
              <a:t>谓词公式与翻译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066F0629-2006-40B2-A953-9E04A71C0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0"/>
            <a:ext cx="9144000" cy="598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	</a:t>
            </a:r>
            <a:r>
              <a:rPr lang="zh-CN" altLang="en-US"/>
              <a:t>通过谓词与量词，谓词表达式能够深入刻划日常命题。但怎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样的谓词表达式才能称为谓词公式并能进行谓词演算呢？下面介绍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谓词合式公式。 </a:t>
            </a:r>
            <a:r>
              <a:rPr lang="en-US" altLang="zh-CN"/>
              <a:t>A(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 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 </a:t>
            </a:r>
            <a:r>
              <a:rPr lang="zh-CN" altLang="en-US"/>
              <a:t>称作谓词演算的原子公式，其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中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 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是客体变元，故原子谓词公式有下述特例：</a:t>
            </a:r>
            <a:r>
              <a:rPr lang="en-US" altLang="zh-CN" i="1"/>
              <a:t>Q</a:t>
            </a:r>
            <a:r>
              <a:rPr lang="en-US" altLang="zh-CN"/>
              <a:t>,  A(</a:t>
            </a:r>
            <a:r>
              <a:rPr lang="en-US" altLang="zh-CN" i="1"/>
              <a:t>x</a:t>
            </a:r>
            <a:r>
              <a:rPr lang="en-US" altLang="zh-CN"/>
              <a:t>), 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B(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),  C(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),</a:t>
            </a:r>
            <a:r>
              <a:rPr lang="en-US" altLang="zh-CN" i="1"/>
              <a:t>y</a:t>
            </a:r>
            <a:r>
              <a:rPr lang="en-US" altLang="zh-CN"/>
              <a:t>)</a:t>
            </a:r>
          </a:p>
          <a:p>
            <a:pPr eaLnBrk="1" hangingPunct="1">
              <a:lnSpc>
                <a:spcPct val="75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rgbClr val="990000"/>
                </a:solidFill>
              </a:rPr>
              <a:t>定义</a:t>
            </a:r>
            <a:r>
              <a:rPr lang="en-US" altLang="zh-CN" sz="2800" b="1">
                <a:solidFill>
                  <a:srgbClr val="990000"/>
                </a:solidFill>
              </a:rPr>
              <a:t>2-3.1</a:t>
            </a:r>
            <a:r>
              <a:rPr lang="zh-CN" altLang="en-US" sz="2800" b="1">
                <a:solidFill>
                  <a:srgbClr val="990000"/>
                </a:solidFill>
              </a:rPr>
              <a:t>（递归）</a:t>
            </a:r>
            <a:r>
              <a:rPr lang="zh-CN" altLang="en-US" sz="2800"/>
              <a:t>谓词演算的合式公式，可由下述各条规则组成：</a:t>
            </a:r>
          </a:p>
          <a:p>
            <a:pPr eaLnBrk="1" hangingPunct="1">
              <a:lnSpc>
                <a:spcPct val="75000"/>
              </a:lnSpc>
              <a:spcBef>
                <a:spcPct val="30000"/>
              </a:spcBef>
            </a:pPr>
            <a:r>
              <a:rPr lang="en-US" altLang="zh-CN"/>
              <a:t>(1)</a:t>
            </a:r>
            <a:r>
              <a:rPr lang="zh-CN" altLang="en-US"/>
              <a:t>原子谓词公式是合式公式。</a:t>
            </a:r>
          </a:p>
          <a:p>
            <a:pPr eaLnBrk="1" hangingPunct="1">
              <a:lnSpc>
                <a:spcPct val="75000"/>
              </a:lnSpc>
              <a:spcBef>
                <a:spcPct val="30000"/>
              </a:spcBef>
            </a:pPr>
            <a:r>
              <a:rPr lang="en-US" altLang="zh-CN"/>
              <a:t>(2)</a:t>
            </a:r>
            <a:r>
              <a:rPr lang="zh-CN" altLang="en-US"/>
              <a:t>若</a:t>
            </a:r>
            <a:r>
              <a:rPr lang="en-US" altLang="zh-CN"/>
              <a:t>A</a:t>
            </a:r>
            <a:r>
              <a:rPr lang="zh-CN" altLang="en-US"/>
              <a:t>是合式公式，则</a:t>
            </a:r>
            <a:r>
              <a:rPr lang="en-US" altLang="zh-CN"/>
              <a:t>﹁A</a:t>
            </a:r>
            <a:r>
              <a:rPr lang="zh-CN" altLang="en-US"/>
              <a:t>是一个合式公式。</a:t>
            </a:r>
          </a:p>
          <a:p>
            <a:pPr eaLnBrk="1" hangingPunct="1">
              <a:lnSpc>
                <a:spcPct val="75000"/>
              </a:lnSpc>
              <a:spcBef>
                <a:spcPct val="30000"/>
              </a:spcBef>
            </a:pPr>
            <a:r>
              <a:rPr lang="en-US" altLang="zh-CN"/>
              <a:t>(3)</a:t>
            </a:r>
            <a:r>
              <a:rPr lang="zh-CN" altLang="en-US"/>
              <a:t>若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都是合式公式，则</a:t>
            </a:r>
            <a:r>
              <a:rPr lang="en-US" altLang="zh-CN"/>
              <a:t>A ∧ B,  A ∨ B</a:t>
            </a:r>
            <a:r>
              <a:rPr lang="zh-CN" altLang="en-US"/>
              <a:t>，</a:t>
            </a:r>
            <a:r>
              <a:rPr lang="en-US" altLang="zh-CN"/>
              <a:t>A → B</a:t>
            </a:r>
            <a:r>
              <a:rPr lang="zh-CN" altLang="en-US"/>
              <a:t>，</a:t>
            </a:r>
            <a:r>
              <a:rPr lang="en-US" altLang="zh-CN"/>
              <a:t>A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/>
              <a:t> B </a:t>
            </a:r>
            <a:r>
              <a:rPr lang="zh-CN" altLang="en-US"/>
              <a:t>是合</a:t>
            </a:r>
          </a:p>
          <a:p>
            <a:pPr eaLnBrk="1" hangingPunct="1">
              <a:lnSpc>
                <a:spcPct val="75000"/>
              </a:lnSpc>
              <a:spcBef>
                <a:spcPct val="30000"/>
              </a:spcBef>
            </a:pPr>
            <a:r>
              <a:rPr lang="zh-CN" altLang="en-US"/>
              <a:t>     式公式。</a:t>
            </a:r>
          </a:p>
          <a:p>
            <a:pPr eaLnBrk="1" hangingPunct="1">
              <a:lnSpc>
                <a:spcPct val="75000"/>
              </a:lnSpc>
              <a:spcBef>
                <a:spcPct val="30000"/>
              </a:spcBef>
            </a:pPr>
            <a:r>
              <a:rPr lang="en-US" altLang="zh-CN"/>
              <a:t>(4)</a:t>
            </a:r>
            <a:r>
              <a:rPr lang="zh-CN" altLang="en-US"/>
              <a:t>若</a:t>
            </a:r>
            <a:r>
              <a:rPr lang="en-US" altLang="zh-CN"/>
              <a:t>A</a:t>
            </a:r>
            <a:r>
              <a:rPr lang="zh-CN" altLang="en-US"/>
              <a:t>是合式公式，</a:t>
            </a:r>
            <a:r>
              <a:rPr lang="en-US" altLang="zh-CN"/>
              <a:t>x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中出现的任何变元，则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x)A</a:t>
            </a:r>
            <a:r>
              <a:rPr lang="en-US" altLang="zh-CN"/>
              <a:t> </a:t>
            </a:r>
            <a:r>
              <a:rPr lang="zh-CN" altLang="en-US"/>
              <a:t>都是</a:t>
            </a:r>
          </a:p>
          <a:p>
            <a:pPr eaLnBrk="1" hangingPunct="1">
              <a:lnSpc>
                <a:spcPct val="75000"/>
              </a:lnSpc>
              <a:spcBef>
                <a:spcPct val="30000"/>
              </a:spcBef>
            </a:pPr>
            <a:r>
              <a:rPr lang="zh-CN" altLang="en-US"/>
              <a:t>     合式公式。</a:t>
            </a:r>
          </a:p>
          <a:p>
            <a:pPr eaLnBrk="1" hangingPunct="1">
              <a:lnSpc>
                <a:spcPct val="75000"/>
              </a:lnSpc>
              <a:spcBef>
                <a:spcPct val="30000"/>
              </a:spcBef>
            </a:pPr>
            <a:r>
              <a:rPr lang="en-US" altLang="zh-CN"/>
              <a:t>(5)</a:t>
            </a:r>
            <a:r>
              <a:rPr lang="zh-CN" altLang="en-US"/>
              <a:t>只有经过有限次地应用规则</a:t>
            </a:r>
            <a:r>
              <a:rPr lang="en-US" altLang="zh-CN"/>
              <a:t>(1)</a:t>
            </a:r>
            <a:r>
              <a:rPr lang="zh-CN" altLang="en-US"/>
              <a:t>、</a:t>
            </a:r>
            <a:r>
              <a:rPr lang="en-US" altLang="zh-CN"/>
              <a:t>(2)</a:t>
            </a:r>
            <a:r>
              <a:rPr lang="zh-CN" altLang="en-US"/>
              <a:t>、</a:t>
            </a:r>
            <a:r>
              <a:rPr lang="en-US" altLang="zh-CN"/>
              <a:t>(3)</a:t>
            </a:r>
            <a:r>
              <a:rPr lang="zh-CN" altLang="en-US"/>
              <a:t>、</a:t>
            </a:r>
            <a:r>
              <a:rPr lang="en-US" altLang="zh-CN"/>
              <a:t>(4)</a:t>
            </a:r>
            <a:r>
              <a:rPr lang="zh-CN" altLang="en-US"/>
              <a:t>所得到的公式才是</a:t>
            </a:r>
          </a:p>
          <a:p>
            <a:pPr eaLnBrk="1" hangingPunct="1">
              <a:lnSpc>
                <a:spcPct val="75000"/>
              </a:lnSpc>
              <a:spcBef>
                <a:spcPct val="30000"/>
              </a:spcBef>
            </a:pPr>
            <a:r>
              <a:rPr lang="zh-CN" altLang="en-US"/>
              <a:t>     合式公式。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 autoUpdateAnimBg="0"/>
      <p:bldP spid="1741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>
            <a:extLst>
              <a:ext uri="{FF2B5EF4-FFF2-40B4-BE49-F238E27FC236}">
                <a16:creationId xmlns:a16="http://schemas.microsoft.com/office/drawing/2014/main" id="{0B1E9443-72B1-439A-81FB-1FD62B7D9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437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 b="1">
                <a:solidFill>
                  <a:srgbClr val="0066FF"/>
                </a:solidFill>
              </a:rPr>
              <a:t>例</a:t>
            </a:r>
            <a:r>
              <a:rPr lang="en-US" altLang="zh-CN" sz="2000" b="1">
                <a:solidFill>
                  <a:srgbClr val="0066FF"/>
                </a:solidFill>
              </a:rPr>
              <a:t>1</a:t>
            </a:r>
            <a:r>
              <a:rPr lang="en-US" altLang="zh-CN" sz="2000"/>
              <a:t>	</a:t>
            </a:r>
            <a:r>
              <a:rPr lang="zh-CN" altLang="en-US" sz="2000"/>
              <a:t>尽管有人聪明，但未必一切人都聪明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 b="1"/>
              <a:t>解</a:t>
            </a:r>
            <a:r>
              <a:rPr lang="zh-CN" altLang="en-US" sz="2000"/>
              <a:t>：设	</a:t>
            </a:r>
            <a:r>
              <a:rPr lang="en-US" altLang="zh-CN" sz="2000"/>
              <a:t>P(</a:t>
            </a:r>
            <a:r>
              <a:rPr lang="en-US" altLang="zh-CN" sz="2000" i="1"/>
              <a:t>x</a:t>
            </a:r>
            <a:r>
              <a:rPr lang="en-US" altLang="zh-CN" sz="2000"/>
              <a:t>)</a:t>
            </a:r>
            <a:r>
              <a:rPr lang="zh-CN" altLang="en-US" sz="2000"/>
              <a:t>：</a:t>
            </a:r>
            <a:r>
              <a:rPr lang="en-US" altLang="zh-CN" sz="2000" i="1"/>
              <a:t>x</a:t>
            </a:r>
            <a:r>
              <a:rPr lang="zh-CN" altLang="en-US" sz="2000"/>
              <a:t>很聪明	</a:t>
            </a:r>
            <a:r>
              <a:rPr lang="en-US" altLang="zh-CN" sz="2000"/>
              <a:t>M(</a:t>
            </a:r>
            <a:r>
              <a:rPr lang="en-US" altLang="zh-CN" sz="2000" i="1"/>
              <a:t>x</a:t>
            </a:r>
            <a:r>
              <a:rPr lang="en-US" altLang="zh-CN" sz="2000"/>
              <a:t>)</a:t>
            </a:r>
            <a:r>
              <a:rPr lang="zh-CN" altLang="en-US" sz="2000"/>
              <a:t>：</a:t>
            </a:r>
            <a:r>
              <a:rPr lang="en-US" altLang="zh-CN" sz="2000" i="1"/>
              <a:t>x</a:t>
            </a:r>
            <a:r>
              <a:rPr lang="zh-CN" altLang="en-US" sz="2000"/>
              <a:t>是人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          </a:t>
            </a:r>
            <a:r>
              <a:rPr lang="zh-CN" altLang="en-US" sz="2000">
                <a:sym typeface="Symbol" panose="05050102010706020507" pitchFamily="18" charset="2"/>
              </a:rPr>
              <a:t>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(M(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)∧P(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))∧﹁(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(M(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)→P(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)))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 b="1">
                <a:solidFill>
                  <a:srgbClr val="0066FF"/>
                </a:solidFill>
              </a:rPr>
              <a:t>例</a:t>
            </a:r>
            <a:r>
              <a:rPr lang="en-US" altLang="zh-CN" sz="2000" b="1">
                <a:solidFill>
                  <a:srgbClr val="0066FF"/>
                </a:solidFill>
              </a:rPr>
              <a:t>2</a:t>
            </a:r>
            <a:r>
              <a:rPr lang="en-US" altLang="zh-CN" sz="2000"/>
              <a:t>	</a:t>
            </a:r>
            <a:r>
              <a:rPr lang="zh-CN" altLang="en-US" sz="2000"/>
              <a:t>这只大红书柜摆满了那些古书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 b="1"/>
              <a:t>解</a:t>
            </a:r>
            <a:r>
              <a:rPr lang="en-US" altLang="zh-CN" sz="2000" b="1"/>
              <a:t>1</a:t>
            </a:r>
            <a:r>
              <a:rPr lang="zh-CN" altLang="en-US" sz="2000"/>
              <a:t>：设	</a:t>
            </a:r>
            <a:r>
              <a:rPr lang="en-US" altLang="zh-CN" sz="2000"/>
              <a:t>F(</a:t>
            </a:r>
            <a:r>
              <a:rPr lang="en-US" altLang="zh-CN" sz="2000" i="1"/>
              <a:t>x</a:t>
            </a:r>
            <a:r>
              <a:rPr lang="en-US" altLang="zh-CN" sz="2000"/>
              <a:t>,</a:t>
            </a:r>
            <a:r>
              <a:rPr lang="en-US" altLang="zh-CN" sz="2000" i="1"/>
              <a:t>y</a:t>
            </a:r>
            <a:r>
              <a:rPr lang="en-US" altLang="zh-CN" sz="2000"/>
              <a:t>)</a:t>
            </a:r>
            <a:r>
              <a:rPr lang="zh-CN" altLang="en-US" sz="2000"/>
              <a:t>：</a:t>
            </a:r>
            <a:r>
              <a:rPr lang="en-US" altLang="zh-CN" sz="2000" i="1"/>
              <a:t>x</a:t>
            </a:r>
            <a:r>
              <a:rPr lang="zh-CN" altLang="en-US" sz="2000"/>
              <a:t>摆满了</a:t>
            </a:r>
            <a:r>
              <a:rPr lang="en-US" altLang="zh-CN" sz="2000" i="1"/>
              <a:t>y</a:t>
            </a:r>
            <a:r>
              <a:rPr lang="en-US" altLang="zh-CN" sz="2000"/>
              <a:t>	      </a:t>
            </a:r>
            <a:r>
              <a:rPr lang="zh-CN" altLang="en-US" sz="2000" b="1"/>
              <a:t>解</a:t>
            </a:r>
            <a:r>
              <a:rPr lang="en-US" altLang="zh-CN" sz="2000" b="1"/>
              <a:t>2</a:t>
            </a:r>
            <a:r>
              <a:rPr lang="zh-CN" altLang="en-US" sz="2000"/>
              <a:t>：设</a:t>
            </a:r>
            <a:r>
              <a:rPr lang="en-US" altLang="zh-CN" sz="2000"/>
              <a:t>A(</a:t>
            </a:r>
            <a:r>
              <a:rPr lang="en-US" altLang="zh-CN" sz="2000" i="1"/>
              <a:t>x</a:t>
            </a:r>
            <a:r>
              <a:rPr lang="en-US" altLang="zh-CN" sz="2000"/>
              <a:t>)</a:t>
            </a:r>
            <a:r>
              <a:rPr lang="zh-CN" altLang="en-US" sz="2000"/>
              <a:t>：</a:t>
            </a:r>
            <a:r>
              <a:rPr lang="en-US" altLang="zh-CN" sz="2000" i="1"/>
              <a:t>x</a:t>
            </a:r>
            <a:r>
              <a:rPr lang="zh-CN" altLang="en-US" sz="2000"/>
              <a:t>是书柜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	</a:t>
            </a:r>
            <a:r>
              <a:rPr lang="en-US" altLang="zh-CN" sz="2000"/>
              <a:t>R(</a:t>
            </a:r>
            <a:r>
              <a:rPr lang="en-US" altLang="zh-CN" sz="2000" i="1"/>
              <a:t>x</a:t>
            </a:r>
            <a:r>
              <a:rPr lang="en-US" altLang="zh-CN" sz="2000"/>
              <a:t>)</a:t>
            </a:r>
            <a:r>
              <a:rPr lang="zh-CN" altLang="en-US" sz="2000"/>
              <a:t>：</a:t>
            </a:r>
            <a:r>
              <a:rPr lang="en-US" altLang="zh-CN" sz="2000" i="1"/>
              <a:t>x</a:t>
            </a:r>
            <a:r>
              <a:rPr lang="zh-CN" altLang="en-US" sz="2000"/>
              <a:t>是大红书柜		      </a:t>
            </a:r>
            <a:r>
              <a:rPr lang="en-US" altLang="zh-CN" sz="2000"/>
              <a:t>B(</a:t>
            </a:r>
            <a:r>
              <a:rPr lang="en-US" altLang="zh-CN" sz="2000" i="1"/>
              <a:t>x</a:t>
            </a:r>
            <a:r>
              <a:rPr lang="en-US" altLang="zh-CN" sz="2000"/>
              <a:t>)</a:t>
            </a:r>
            <a:r>
              <a:rPr lang="zh-CN" altLang="en-US" sz="2000"/>
              <a:t>：</a:t>
            </a:r>
            <a:r>
              <a:rPr lang="en-US" altLang="zh-CN" sz="2000" i="1"/>
              <a:t>x</a:t>
            </a:r>
            <a:r>
              <a:rPr lang="zh-CN" altLang="en-US" sz="2000"/>
              <a:t>是大的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	</a:t>
            </a:r>
            <a:r>
              <a:rPr lang="en-US" altLang="zh-CN" sz="2000"/>
              <a:t>Q(</a:t>
            </a:r>
            <a:r>
              <a:rPr lang="en-US" altLang="zh-CN" sz="2000" i="1"/>
              <a:t>y</a:t>
            </a:r>
            <a:r>
              <a:rPr lang="en-US" altLang="zh-CN" sz="2000"/>
              <a:t>)</a:t>
            </a:r>
            <a:r>
              <a:rPr lang="zh-CN" altLang="en-US" sz="2000"/>
              <a:t>：</a:t>
            </a:r>
            <a:r>
              <a:rPr lang="en-US" altLang="zh-CN" sz="2000" i="1"/>
              <a:t>y</a:t>
            </a:r>
            <a:r>
              <a:rPr lang="zh-CN" altLang="en-US" sz="2000"/>
              <a:t>是古书                                      </a:t>
            </a:r>
            <a:r>
              <a:rPr lang="en-US" altLang="zh-CN" sz="2000"/>
              <a:t>C(</a:t>
            </a:r>
            <a:r>
              <a:rPr lang="en-US" altLang="zh-CN" sz="2000" i="1"/>
              <a:t>x</a:t>
            </a:r>
            <a:r>
              <a:rPr lang="en-US" altLang="zh-CN" sz="2000"/>
              <a:t>)</a:t>
            </a:r>
            <a:r>
              <a:rPr lang="zh-CN" altLang="en-US" sz="2000"/>
              <a:t>：</a:t>
            </a:r>
            <a:r>
              <a:rPr lang="en-US" altLang="zh-CN" sz="2000" i="1"/>
              <a:t>x</a:t>
            </a:r>
            <a:r>
              <a:rPr lang="zh-CN" altLang="en-US" sz="2000"/>
              <a:t>是红的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	</a:t>
            </a:r>
            <a:r>
              <a:rPr lang="en-US" altLang="zh-CN" sz="2000" i="1"/>
              <a:t>a</a:t>
            </a:r>
            <a:r>
              <a:rPr lang="zh-CN" altLang="en-US" sz="2000"/>
              <a:t>：这只	   </a:t>
            </a:r>
            <a:r>
              <a:rPr lang="en-US" altLang="zh-CN" sz="2000" i="1"/>
              <a:t>b</a:t>
            </a:r>
            <a:r>
              <a:rPr lang="zh-CN" altLang="en-US" sz="2000"/>
              <a:t>：那些                                 </a:t>
            </a:r>
            <a:r>
              <a:rPr lang="en-US" altLang="zh-CN" sz="2000"/>
              <a:t>D(</a:t>
            </a:r>
            <a:r>
              <a:rPr lang="en-US" altLang="zh-CN" sz="2000" i="1"/>
              <a:t>y</a:t>
            </a:r>
            <a:r>
              <a:rPr lang="en-US" altLang="zh-CN" sz="2000"/>
              <a:t>)</a:t>
            </a:r>
            <a:r>
              <a:rPr lang="zh-CN" altLang="en-US" sz="2000"/>
              <a:t>：</a:t>
            </a:r>
            <a:r>
              <a:rPr lang="en-US" altLang="zh-CN" sz="2000" i="1"/>
              <a:t>y</a:t>
            </a:r>
            <a:r>
              <a:rPr lang="zh-CN" altLang="en-US" sz="2000"/>
              <a:t>是古老的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	</a:t>
            </a:r>
            <a:r>
              <a:rPr lang="en-US" altLang="zh-CN" sz="2000"/>
              <a:t>R(</a:t>
            </a:r>
            <a:r>
              <a:rPr lang="en-US" altLang="zh-CN" sz="2000" i="1"/>
              <a:t>a</a:t>
            </a:r>
            <a:r>
              <a:rPr lang="en-US" altLang="zh-CN" sz="2000"/>
              <a:t>) ∧Q(</a:t>
            </a:r>
            <a:r>
              <a:rPr lang="en-US" altLang="zh-CN" sz="2000" i="1"/>
              <a:t>b</a:t>
            </a:r>
            <a:r>
              <a:rPr lang="en-US" altLang="zh-CN" sz="2000"/>
              <a:t>) ∧F(</a:t>
            </a:r>
            <a:r>
              <a:rPr lang="en-US" altLang="zh-CN" sz="2000" i="1"/>
              <a:t>a</a:t>
            </a:r>
            <a:r>
              <a:rPr lang="en-US" altLang="zh-CN" sz="2000"/>
              <a:t>,</a:t>
            </a:r>
            <a:r>
              <a:rPr lang="en-US" altLang="zh-CN" sz="2000" i="1"/>
              <a:t>b</a:t>
            </a:r>
            <a:r>
              <a:rPr lang="en-US" altLang="zh-CN" sz="2000"/>
              <a:t>)		       E(</a:t>
            </a:r>
            <a:r>
              <a:rPr lang="en-US" altLang="zh-CN" sz="2000" i="1"/>
              <a:t>y</a:t>
            </a:r>
            <a:r>
              <a:rPr lang="en-US" altLang="zh-CN" sz="2000"/>
              <a:t>)</a:t>
            </a:r>
            <a:r>
              <a:rPr lang="zh-CN" altLang="en-US" sz="2000"/>
              <a:t>：</a:t>
            </a:r>
            <a:r>
              <a:rPr lang="en-US" altLang="zh-CN" sz="2000" i="1"/>
              <a:t>y</a:t>
            </a:r>
            <a:r>
              <a:rPr lang="zh-CN" altLang="en-US" sz="2000"/>
              <a:t>是图书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					       </a:t>
            </a:r>
            <a:r>
              <a:rPr lang="en-US" altLang="zh-CN" sz="2000"/>
              <a:t>F(</a:t>
            </a:r>
            <a:r>
              <a:rPr lang="en-US" altLang="zh-CN" sz="2000" i="1"/>
              <a:t>x</a:t>
            </a:r>
            <a:r>
              <a:rPr lang="en-US" altLang="zh-CN" sz="2000"/>
              <a:t>,</a:t>
            </a:r>
            <a:r>
              <a:rPr lang="en-US" altLang="zh-CN" sz="2000" i="1"/>
              <a:t>y</a:t>
            </a:r>
            <a:r>
              <a:rPr lang="en-US" altLang="zh-CN" sz="2000"/>
              <a:t>)</a:t>
            </a:r>
            <a:r>
              <a:rPr lang="zh-CN" altLang="en-US" sz="2000"/>
              <a:t>：</a:t>
            </a:r>
            <a:r>
              <a:rPr lang="en-US" altLang="zh-CN" sz="2000" i="1"/>
              <a:t>x</a:t>
            </a:r>
            <a:r>
              <a:rPr lang="zh-CN" altLang="en-US" sz="2000"/>
              <a:t>摆满了</a:t>
            </a:r>
            <a:r>
              <a:rPr lang="en-US" altLang="zh-CN" sz="2000" i="1"/>
              <a:t>y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000"/>
              <a:t>					      </a:t>
            </a:r>
            <a:r>
              <a:rPr lang="en-US" altLang="zh-CN" sz="2000" i="1"/>
              <a:t>a</a:t>
            </a:r>
            <a:r>
              <a:rPr lang="zh-CN" altLang="en-US" sz="2000"/>
              <a:t>：这只     </a:t>
            </a:r>
            <a:r>
              <a:rPr lang="en-US" altLang="zh-CN" sz="2000" i="1"/>
              <a:t>b</a:t>
            </a:r>
            <a:r>
              <a:rPr lang="zh-CN" altLang="en-US" sz="2000"/>
              <a:t>：那些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                                                        </a:t>
            </a:r>
            <a:r>
              <a:rPr lang="en-US" altLang="zh-CN" sz="2000"/>
              <a:t>A(</a:t>
            </a:r>
            <a:r>
              <a:rPr lang="en-US" altLang="zh-CN" sz="2000" i="1"/>
              <a:t>a</a:t>
            </a:r>
            <a:r>
              <a:rPr lang="en-US" altLang="zh-CN" sz="2000"/>
              <a:t>) ∧B(</a:t>
            </a:r>
            <a:r>
              <a:rPr lang="en-US" altLang="zh-CN" sz="2000" i="1"/>
              <a:t>a</a:t>
            </a:r>
            <a:r>
              <a:rPr lang="en-US" altLang="zh-CN" sz="2000"/>
              <a:t>) ∧C(</a:t>
            </a:r>
            <a:r>
              <a:rPr lang="en-US" altLang="zh-CN" sz="2000" i="1"/>
              <a:t>a</a:t>
            </a:r>
            <a:r>
              <a:rPr lang="en-US" altLang="zh-CN" sz="2000"/>
              <a:t>) ∧D(</a:t>
            </a:r>
            <a:r>
              <a:rPr lang="en-US" altLang="zh-CN" sz="2000" i="1"/>
              <a:t>b</a:t>
            </a:r>
            <a:r>
              <a:rPr lang="en-US" altLang="zh-CN" sz="2000"/>
              <a:t>) ∧E(</a:t>
            </a:r>
            <a:r>
              <a:rPr lang="en-US" altLang="zh-CN" sz="2000" i="1"/>
              <a:t>b</a:t>
            </a:r>
            <a:r>
              <a:rPr lang="en-US" altLang="zh-CN" sz="2000"/>
              <a:t>) ∧F(</a:t>
            </a:r>
            <a:r>
              <a:rPr lang="en-US" altLang="zh-CN" sz="2000" i="1"/>
              <a:t>a</a:t>
            </a:r>
            <a:r>
              <a:rPr lang="en-US" altLang="zh-CN" sz="2000"/>
              <a:t>,</a:t>
            </a:r>
            <a:r>
              <a:rPr lang="en-US" altLang="zh-CN" sz="2000" i="1"/>
              <a:t>b</a:t>
            </a:r>
            <a:r>
              <a:rPr lang="en-US" altLang="zh-CN" sz="2000"/>
              <a:t>)                                                  </a:t>
            </a: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217D1A43-92B1-4E5F-9E73-EE6545BF9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191000"/>
            <a:ext cx="8915400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 b="1">
                <a:solidFill>
                  <a:srgbClr val="990000"/>
                </a:solidFill>
              </a:rPr>
              <a:t>注</a:t>
            </a:r>
            <a:r>
              <a:rPr lang="zh-CN" altLang="en-US" sz="2000"/>
              <a:t>：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000"/>
              <a:t>1</a:t>
            </a:r>
            <a:r>
              <a:rPr lang="zh-CN" altLang="en-US" sz="2000"/>
              <a:t>、谓词合式公式简称谓词公式；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000"/>
              <a:t>2</a:t>
            </a:r>
            <a:r>
              <a:rPr lang="zh-CN" altLang="en-US" sz="2000"/>
              <a:t>、谓词公式最外层的括号可以省略，但量词后面的非原子谓词公式的括号则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不能省略；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000"/>
              <a:t>3</a:t>
            </a:r>
            <a:r>
              <a:rPr lang="zh-CN" altLang="en-US" sz="2000"/>
              <a:t>、命题翻译成谓词演算公式，根据对个体描述性质的刻划深度不同，可翻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译成不同形式的谓词公式。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F67A2F99-6345-475A-BB4F-837EED680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hlinkClick r:id="rId2" action="ppaction://hlinksldjump"/>
              </a:rPr>
              <a:t>谓词逻辑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autoUpdateAnimBg="0"/>
      <p:bldP spid="19464" grpId="0" build="p" autoUpdateAnimBg="0"/>
      <p:bldP spid="1946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>
            <a:extLst>
              <a:ext uri="{FF2B5EF4-FFF2-40B4-BE49-F238E27FC236}">
                <a16:creationId xmlns:a16="http://schemas.microsoft.com/office/drawing/2014/main" id="{309EDD02-A82D-4246-99E2-56AC3D6D75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772400" cy="762000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altLang="zh-CN" b="1"/>
              <a:t>2-4     </a:t>
            </a:r>
            <a:r>
              <a:rPr lang="zh-CN" altLang="en-US" b="1"/>
              <a:t>变元的约束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6A591ECB-61F4-4A50-887A-77D8A365A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7630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000"/>
              <a:t>       </a:t>
            </a:r>
            <a:r>
              <a:rPr lang="zh-CN" altLang="en-US" sz="2000"/>
              <a:t>谓词公式</a:t>
            </a:r>
            <a:r>
              <a:rPr lang="en-US" altLang="zh-CN" sz="2000" i="1">
                <a:cs typeface="Times New Roman" panose="02020603050405020304" pitchFamily="18" charset="0"/>
              </a:rPr>
              <a:t>α</a:t>
            </a:r>
            <a:r>
              <a:rPr lang="en-US" altLang="zh-CN" sz="2000"/>
              <a:t> </a:t>
            </a:r>
            <a:r>
              <a:rPr lang="zh-CN" altLang="en-US" sz="2000"/>
              <a:t>有一部分形式为</a:t>
            </a:r>
            <a:r>
              <a:rPr lang="en-US" altLang="zh-CN" sz="2000"/>
              <a:t>(</a:t>
            </a:r>
            <a:r>
              <a:rPr lang="en-US" altLang="zh-CN" sz="2000">
                <a:sym typeface="Symbol" panose="05050102010706020507" pitchFamily="18" charset="2"/>
              </a:rPr>
              <a:t>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)P(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</a:t>
            </a:r>
            <a:r>
              <a:rPr lang="en-US" altLang="zh-CN" sz="2000"/>
              <a:t> </a:t>
            </a:r>
            <a:r>
              <a:rPr lang="zh-CN" altLang="en-US" sz="2000"/>
              <a:t>或</a:t>
            </a:r>
            <a:r>
              <a:rPr lang="en-US" altLang="zh-CN" sz="2000"/>
              <a:t>(</a:t>
            </a:r>
            <a:r>
              <a:rPr lang="en-US" altLang="zh-CN" sz="2000">
                <a:sym typeface="Symbol" panose="05050102010706020507" pitchFamily="18" charset="2"/>
              </a:rPr>
              <a:t>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)P(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</a:t>
            </a:r>
            <a:r>
              <a:rPr lang="en-US" altLang="zh-CN" sz="2000"/>
              <a:t> </a:t>
            </a:r>
            <a:r>
              <a:rPr lang="zh-CN" altLang="en-US" sz="2000"/>
              <a:t>。这里</a:t>
            </a:r>
            <a:r>
              <a:rPr lang="zh-CN" altLang="en-US" sz="2000">
                <a:sym typeface="Symbol" panose="05050102010706020507" pitchFamily="18" charset="2"/>
              </a:rPr>
              <a:t></a:t>
            </a:r>
            <a:r>
              <a:rPr lang="zh-CN" altLang="en-US" sz="2000"/>
              <a:t> </a:t>
            </a:r>
            <a:r>
              <a:rPr lang="en-US" altLang="zh-CN" sz="2000"/>
              <a:t>, </a:t>
            </a:r>
            <a:r>
              <a:rPr lang="en-US" altLang="zh-CN" sz="2000">
                <a:sym typeface="Symbol" panose="05050102010706020507" pitchFamily="18" charset="2"/>
              </a:rPr>
              <a:t></a:t>
            </a:r>
            <a:r>
              <a:rPr lang="en-US" altLang="zh-CN" sz="2000"/>
              <a:t> </a:t>
            </a:r>
            <a:r>
              <a:rPr lang="zh-CN" altLang="en-US" sz="2000"/>
              <a:t>后面所跟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的 </a:t>
            </a:r>
            <a:r>
              <a:rPr lang="en-US" altLang="zh-CN" sz="2000" i="1"/>
              <a:t>x</a:t>
            </a:r>
            <a:r>
              <a:rPr lang="en-US" altLang="zh-CN" sz="2000"/>
              <a:t> </a:t>
            </a:r>
            <a:r>
              <a:rPr lang="zh-CN" altLang="en-US" sz="2000"/>
              <a:t>叫做量词的</a:t>
            </a:r>
            <a:r>
              <a:rPr lang="zh-CN" altLang="en-US" sz="2000" b="1">
                <a:solidFill>
                  <a:srgbClr val="800000"/>
                </a:solidFill>
              </a:rPr>
              <a:t>指导变元</a:t>
            </a:r>
            <a:r>
              <a:rPr lang="zh-CN" altLang="en-US" sz="2000"/>
              <a:t>或</a:t>
            </a:r>
            <a:r>
              <a:rPr lang="zh-CN" altLang="en-US" sz="2000" b="1">
                <a:solidFill>
                  <a:srgbClr val="800000"/>
                </a:solidFill>
              </a:rPr>
              <a:t>作用变元</a:t>
            </a:r>
            <a:r>
              <a:rPr lang="zh-CN" altLang="en-US" sz="2000"/>
              <a:t>，</a:t>
            </a:r>
            <a:r>
              <a:rPr lang="en-US" altLang="zh-CN" sz="2000"/>
              <a:t>P(</a:t>
            </a:r>
            <a:r>
              <a:rPr lang="en-US" altLang="zh-CN" sz="2000" i="1"/>
              <a:t>x</a:t>
            </a:r>
            <a:r>
              <a:rPr lang="en-US" altLang="zh-CN" sz="2000"/>
              <a:t>) </a:t>
            </a:r>
            <a:r>
              <a:rPr lang="zh-CN" altLang="en-US" sz="2000"/>
              <a:t>叫做相应量词的</a:t>
            </a:r>
            <a:r>
              <a:rPr lang="zh-CN" altLang="en-US" sz="2000" b="1">
                <a:solidFill>
                  <a:srgbClr val="800000"/>
                </a:solidFill>
              </a:rPr>
              <a:t>作用域</a:t>
            </a:r>
            <a:r>
              <a:rPr lang="zh-CN" altLang="en-US" sz="2000"/>
              <a:t>或</a:t>
            </a:r>
            <a:r>
              <a:rPr lang="zh-CN" altLang="en-US" sz="2000" b="1">
                <a:solidFill>
                  <a:srgbClr val="800000"/>
                </a:solidFill>
              </a:rPr>
              <a:t>辖域</a:t>
            </a:r>
            <a:r>
              <a:rPr lang="zh-CN" altLang="en-US" sz="2000"/>
              <a:t>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在作用域中</a:t>
            </a:r>
            <a:r>
              <a:rPr lang="zh-CN" altLang="en-US" sz="2000" i="1"/>
              <a:t> </a:t>
            </a:r>
            <a:r>
              <a:rPr lang="en-US" altLang="zh-CN" sz="2000" i="1"/>
              <a:t>x </a:t>
            </a:r>
            <a:r>
              <a:rPr lang="zh-CN" altLang="en-US" sz="2000"/>
              <a:t>的一切出现，称为 </a:t>
            </a:r>
            <a:r>
              <a:rPr lang="en-US" altLang="zh-CN" sz="2000" i="1"/>
              <a:t>x</a:t>
            </a:r>
            <a:r>
              <a:rPr lang="en-US" altLang="zh-CN" sz="2000"/>
              <a:t> </a:t>
            </a:r>
            <a:r>
              <a:rPr lang="zh-CN" altLang="en-US" sz="2000"/>
              <a:t>在 </a:t>
            </a:r>
            <a:r>
              <a:rPr lang="en-US" altLang="zh-CN" sz="2000" i="1">
                <a:cs typeface="Times New Roman" panose="02020603050405020304" pitchFamily="18" charset="0"/>
              </a:rPr>
              <a:t>α</a:t>
            </a:r>
            <a:r>
              <a:rPr lang="en-US" altLang="zh-CN" sz="2000"/>
              <a:t> </a:t>
            </a:r>
            <a:r>
              <a:rPr lang="zh-CN" altLang="en-US" sz="2000"/>
              <a:t>中的</a:t>
            </a:r>
            <a:r>
              <a:rPr lang="zh-CN" altLang="en-US" sz="2000" b="1">
                <a:solidFill>
                  <a:srgbClr val="800000"/>
                </a:solidFill>
              </a:rPr>
              <a:t>约束出现</a:t>
            </a:r>
            <a:r>
              <a:rPr lang="en-US" altLang="zh-CN" sz="2000"/>
              <a:t>, </a:t>
            </a:r>
            <a:r>
              <a:rPr lang="en-US" altLang="zh-CN" sz="2000" i="1"/>
              <a:t>x</a:t>
            </a:r>
            <a:r>
              <a:rPr lang="en-US" altLang="zh-CN" sz="2000"/>
              <a:t> </a:t>
            </a:r>
            <a:r>
              <a:rPr lang="zh-CN" altLang="en-US" sz="2000"/>
              <a:t>亦称为被相应量词中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的指导变元所</a:t>
            </a:r>
            <a:r>
              <a:rPr lang="zh-CN" altLang="en-US" sz="2000" b="1">
                <a:solidFill>
                  <a:srgbClr val="800000"/>
                </a:solidFill>
              </a:rPr>
              <a:t>约束</a:t>
            </a:r>
            <a:r>
              <a:rPr lang="zh-CN" altLang="en-US" sz="2000"/>
              <a:t>。在</a:t>
            </a:r>
            <a:r>
              <a:rPr lang="en-US" altLang="zh-CN" sz="2000" i="1">
                <a:cs typeface="Times New Roman" panose="02020603050405020304" pitchFamily="18" charset="0"/>
              </a:rPr>
              <a:t>α</a:t>
            </a:r>
            <a:r>
              <a:rPr lang="en-US" altLang="zh-CN" sz="2000"/>
              <a:t> </a:t>
            </a:r>
            <a:r>
              <a:rPr lang="zh-CN" altLang="en-US" sz="2000"/>
              <a:t>中除去约束变元以外所有出现的变元称作</a:t>
            </a:r>
            <a:r>
              <a:rPr lang="zh-CN" altLang="en-US" sz="2000" b="1">
                <a:solidFill>
                  <a:srgbClr val="800000"/>
                </a:solidFill>
              </a:rPr>
              <a:t>自由变元</a:t>
            </a:r>
            <a:r>
              <a:rPr lang="zh-CN" altLang="en-US" sz="2000"/>
              <a:t>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由于自由变元不受约束，故其可以看作公式中的参数。</a:t>
            </a:r>
          </a:p>
          <a:p>
            <a:pPr eaLnBrk="1" hangingPunct="1">
              <a:lnSpc>
                <a:spcPct val="65000"/>
              </a:lnSpc>
              <a:spcBef>
                <a:spcPct val="35000"/>
              </a:spcBef>
            </a:pPr>
            <a:r>
              <a:rPr lang="zh-CN" altLang="en-US" b="1">
                <a:solidFill>
                  <a:srgbClr val="0066FF"/>
                </a:solidFill>
              </a:rPr>
              <a:t>例</a:t>
            </a:r>
            <a:r>
              <a:rPr lang="en-US" altLang="zh-CN" b="1">
                <a:solidFill>
                  <a:srgbClr val="0066FF"/>
                </a:solidFill>
              </a:rPr>
              <a:t>1</a:t>
            </a:r>
            <a:r>
              <a:rPr lang="en-US" altLang="zh-CN"/>
              <a:t>	a) 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)(P(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)∧Q(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))∧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/>
          </a:p>
          <a:p>
            <a:pPr eaLnBrk="1" hangingPunct="1">
              <a:lnSpc>
                <a:spcPct val="65000"/>
              </a:lnSpc>
              <a:spcBef>
                <a:spcPct val="35000"/>
              </a:spcBef>
            </a:pPr>
            <a:r>
              <a:rPr lang="en-US" altLang="zh-CN"/>
              <a:t>	b) 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)(P(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)∧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)Q(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)→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)R(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))∨Q(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7DB2C8EA-0B34-4E0A-9B5C-773ACA39D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16325"/>
            <a:ext cx="9144000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30000"/>
              </a:spcBef>
            </a:pPr>
            <a:r>
              <a:rPr lang="zh-CN" altLang="en-US" b="1"/>
              <a:t>解</a:t>
            </a:r>
            <a:r>
              <a:rPr lang="zh-CN" altLang="en-US"/>
              <a:t>：</a:t>
            </a:r>
            <a:r>
              <a:rPr lang="en-US" altLang="zh-CN"/>
              <a:t>a)(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  <a:r>
              <a:rPr lang="zh-CN" altLang="en-US"/>
              <a:t>的作用域是</a:t>
            </a:r>
            <a:r>
              <a:rPr lang="en-US" altLang="zh-CN"/>
              <a:t>P(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 ∧Q(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/>
              <a:t>的作用域是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)(P(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)∧Q(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)) </a:t>
            </a:r>
            <a:r>
              <a:rPr lang="zh-CN" altLang="en-US"/>
              <a:t>，其中 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是约束变元，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是自由变元。</a:t>
            </a:r>
          </a:p>
          <a:p>
            <a:pPr eaLnBrk="1" hangingPunct="1">
              <a:lnSpc>
                <a:spcPct val="75000"/>
              </a:lnSpc>
              <a:spcBef>
                <a:spcPct val="30000"/>
              </a:spcBef>
            </a:pPr>
            <a:r>
              <a:rPr lang="zh-CN" altLang="en-US"/>
              <a:t>     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  <a:r>
              <a:rPr lang="zh-CN" altLang="en-US"/>
              <a:t>的作用域是</a:t>
            </a:r>
            <a:r>
              <a:rPr lang="en-US" altLang="zh-CN"/>
              <a:t>P(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，其中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是约束变元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是自由变元。</a:t>
            </a:r>
          </a:p>
          <a:p>
            <a:pPr eaLnBrk="1" hangingPunct="1">
              <a:lnSpc>
                <a:spcPct val="75000"/>
              </a:lnSpc>
              <a:spcBef>
                <a:spcPct val="30000"/>
              </a:spcBef>
            </a:pPr>
            <a:r>
              <a:rPr lang="zh-CN" altLang="en-US"/>
              <a:t>在整个公式中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是约束出现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既是约束出现又是自由出现</a:t>
            </a:r>
            <a:r>
              <a:rPr lang="en-US" altLang="zh-CN"/>
              <a:t>,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是自由出现。</a:t>
            </a:r>
          </a:p>
          <a:p>
            <a:pPr eaLnBrk="1" hangingPunct="1">
              <a:lnSpc>
                <a:spcPct val="75000"/>
              </a:lnSpc>
              <a:spcBef>
                <a:spcPct val="30000"/>
              </a:spcBef>
            </a:pPr>
            <a:r>
              <a:rPr lang="en-US" altLang="zh-CN"/>
              <a:t>b) 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  <a:r>
              <a:rPr lang="zh-CN" altLang="en-US"/>
              <a:t>的作用域是</a:t>
            </a:r>
            <a:r>
              <a:rPr lang="en-US" altLang="zh-CN">
                <a:sym typeface="Symbol" panose="05050102010706020507" pitchFamily="18" charset="2"/>
              </a:rPr>
              <a:t>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)∧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)Q(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 →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)R(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都是约束变</a:t>
            </a:r>
          </a:p>
          <a:p>
            <a:pPr eaLnBrk="1" hangingPunct="1">
              <a:lnSpc>
                <a:spcPct val="75000"/>
              </a:lnSpc>
              <a:spcBef>
                <a:spcPct val="30000"/>
              </a:spcBef>
            </a:pPr>
            <a:r>
              <a:rPr lang="zh-CN" altLang="en-US"/>
              <a:t>元，但</a:t>
            </a:r>
            <a:r>
              <a:rPr lang="en-US" altLang="zh-CN"/>
              <a:t>Q(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/>
              <a:t>) </a:t>
            </a:r>
            <a:r>
              <a:rPr lang="zh-CN" altLang="en-US"/>
              <a:t>中的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是受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  <a:r>
              <a:rPr lang="zh-CN" altLang="en-US"/>
              <a:t>的约束，而不是受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  <a:r>
              <a:rPr lang="zh-CN" altLang="en-US"/>
              <a:t>的约束。</a:t>
            </a:r>
            <a:r>
              <a:rPr lang="en-US" altLang="zh-CN"/>
              <a:t>Q(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</a:p>
          <a:p>
            <a:pPr eaLnBrk="1" hangingPunct="1">
              <a:lnSpc>
                <a:spcPct val="75000"/>
              </a:lnSpc>
              <a:spcBef>
                <a:spcPct val="30000"/>
              </a:spcBef>
            </a:pPr>
            <a:r>
              <a:rPr lang="zh-CN" altLang="en-US"/>
              <a:t>的 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是自由变元。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  <p:bldP spid="21509" grpId="0" build="p" autoUpdateAnimBg="0"/>
      <p:bldP spid="2152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>
            <a:extLst>
              <a:ext uri="{FF2B5EF4-FFF2-40B4-BE49-F238E27FC236}">
                <a16:creationId xmlns:a16="http://schemas.microsoft.com/office/drawing/2014/main" id="{01ED33A0-C462-45C7-9CCA-D2ED364B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9144000" cy="651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000"/>
              <a:t>         </a:t>
            </a:r>
            <a:r>
              <a:rPr lang="zh-CN" altLang="en-US"/>
              <a:t>从约束变元概念可知</a:t>
            </a:r>
            <a:r>
              <a:rPr lang="en-US" altLang="zh-CN"/>
              <a:t>, P(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 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是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元谓词，有 </a:t>
            </a:r>
            <a:r>
              <a:rPr lang="en-US" altLang="zh-CN" i="1"/>
              <a:t>n </a:t>
            </a:r>
            <a:r>
              <a:rPr lang="zh-CN" altLang="en-US"/>
              <a:t>个相互独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立的自由变元，若对其中  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个变元进行约束则成为  </a:t>
            </a:r>
            <a:r>
              <a:rPr lang="en-US" altLang="zh-CN" i="1"/>
              <a:t>n</a:t>
            </a:r>
            <a:r>
              <a:rPr lang="en-US" altLang="zh-CN"/>
              <a:t>-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元谓词，故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谓词公式中没有自由变元时即可成为一个命题。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         </a:t>
            </a:r>
            <a:r>
              <a:rPr lang="zh-CN" altLang="en-US"/>
              <a:t>为避免自由变元与约束变元同时出现，可对公式</a:t>
            </a:r>
            <a:r>
              <a:rPr lang="en-US" altLang="zh-CN" i="1">
                <a:cs typeface="Times New Roman" panose="02020603050405020304" pitchFamily="18" charset="0"/>
              </a:rPr>
              <a:t>α</a:t>
            </a:r>
            <a:r>
              <a:rPr lang="zh-CN" altLang="en-US"/>
              <a:t>中的约束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变元更改名称符号，这种遵守一定规则的更改，称为</a:t>
            </a:r>
            <a:r>
              <a:rPr lang="zh-CN" altLang="en-US" b="1">
                <a:solidFill>
                  <a:srgbClr val="800000"/>
                </a:solidFill>
              </a:rPr>
              <a:t>约束变元的换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800000"/>
                </a:solidFill>
              </a:rPr>
              <a:t>名</a:t>
            </a:r>
            <a:r>
              <a:rPr lang="zh-CN" altLang="en-US"/>
              <a:t>。</a:t>
            </a:r>
            <a:r>
              <a:rPr lang="zh-CN" altLang="en-US" sz="2000"/>
              <a:t>        </a:t>
            </a:r>
            <a:r>
              <a:rPr lang="zh-CN" altLang="en-US"/>
              <a:t>其规则为：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(1)</a:t>
            </a:r>
            <a:r>
              <a:rPr lang="zh-CN" altLang="en-US"/>
              <a:t>对于约束变元可以换名，其更改的变元名称范围是量词中的指导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变元，以及该量词作用域中所出现的该变元，在公式的其余部分不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变。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(2)</a:t>
            </a:r>
            <a:r>
              <a:rPr lang="zh-CN" altLang="en-US"/>
              <a:t>换名时一定要更改为整个公式中没有出现的变元名称。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0066FF"/>
                </a:solidFill>
              </a:rPr>
              <a:t>例</a:t>
            </a:r>
            <a:r>
              <a:rPr lang="en-US" altLang="zh-CN" b="1">
                <a:solidFill>
                  <a:srgbClr val="0066FF"/>
                </a:solidFill>
              </a:rPr>
              <a:t>2</a:t>
            </a:r>
            <a:r>
              <a:rPr lang="en-US" altLang="zh-CN"/>
              <a:t>	</a:t>
            </a:r>
            <a:r>
              <a:rPr lang="zh-CN" altLang="en-US"/>
              <a:t>对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)(P(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 →R(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))∧Q(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  <a:r>
              <a:rPr lang="zh-CN" altLang="en-US"/>
              <a:t>换名。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/>
              <a:t>解</a:t>
            </a:r>
            <a:r>
              <a:rPr lang="zh-CN" altLang="en-US"/>
              <a:t>	可换名为：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)(P(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)→R(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))∧Q(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  <a:r>
              <a:rPr lang="zh-CN" altLang="en-US"/>
              <a:t>，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但不能改为：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)(P(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)→R(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))∧Q(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  <a:r>
              <a:rPr lang="zh-CN" altLang="en-US"/>
              <a:t>和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                       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)(P(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)→R(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))∧Q(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因为这两种更改都对公式中量词约束范围有所改变。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5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5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>
            <a:extLst>
              <a:ext uri="{FF2B5EF4-FFF2-40B4-BE49-F238E27FC236}">
                <a16:creationId xmlns:a16="http://schemas.microsoft.com/office/drawing/2014/main" id="{4A915BCA-C7AE-47F7-BC93-C13161CAC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74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000"/>
              <a:t>        </a:t>
            </a:r>
            <a:r>
              <a:rPr lang="zh-CN" altLang="en-US"/>
              <a:t>对于公式中自由变元也允许进行更改，这种更改叫做</a:t>
            </a:r>
            <a:r>
              <a:rPr lang="zh-CN" altLang="en-US" b="1">
                <a:solidFill>
                  <a:srgbClr val="990000"/>
                </a:solidFill>
              </a:rPr>
              <a:t>代入</a:t>
            </a:r>
            <a:r>
              <a:rPr lang="zh-CN" altLang="en-US"/>
              <a:t>，亦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需遵循一定规则：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(1)</a:t>
            </a:r>
            <a:r>
              <a:rPr lang="zh-CN" altLang="en-US"/>
              <a:t>对于谓词公式中的自由变元可作代入，此时需对公式中出现该自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由变元的每一处进行。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(2)</a:t>
            </a:r>
            <a:r>
              <a:rPr lang="zh-CN" altLang="en-US"/>
              <a:t>用以代入的变元与原公式中所有变元的名称不能相同。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 b="1">
                <a:solidFill>
                  <a:srgbClr val="0066FF"/>
                </a:solidFill>
              </a:rPr>
              <a:t>例</a:t>
            </a:r>
            <a:r>
              <a:rPr lang="en-US" altLang="zh-CN" sz="2000" b="1">
                <a:solidFill>
                  <a:srgbClr val="0066FF"/>
                </a:solidFill>
              </a:rPr>
              <a:t>3</a:t>
            </a:r>
            <a:r>
              <a:rPr lang="en-US" altLang="zh-CN" sz="2000"/>
              <a:t>	</a:t>
            </a:r>
            <a:r>
              <a:rPr lang="zh-CN" altLang="en-US" sz="2000"/>
              <a:t>对</a:t>
            </a:r>
            <a:r>
              <a:rPr lang="en-US" altLang="zh-CN" sz="2000">
                <a:sym typeface="Wingdings" panose="05000000000000000000" pitchFamily="2" charset="2"/>
              </a:rPr>
              <a:t>(</a:t>
            </a:r>
            <a:r>
              <a:rPr lang="en-US" altLang="zh-CN" sz="2000">
                <a:sym typeface="Symbol" panose="05050102010706020507" pitchFamily="18" charset="2"/>
              </a:rPr>
              <a:t>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Wingdings" panose="05000000000000000000" pitchFamily="2" charset="2"/>
              </a:rPr>
              <a:t>)(P(</a:t>
            </a:r>
            <a:r>
              <a:rPr lang="en-US" altLang="zh-CN" sz="2000" i="1">
                <a:sym typeface="Wingdings" panose="05000000000000000000" pitchFamily="2" charset="2"/>
              </a:rPr>
              <a:t>y</a:t>
            </a:r>
            <a:r>
              <a:rPr lang="en-US" altLang="zh-CN" sz="2000">
                <a:sym typeface="Wingdings" panose="05000000000000000000" pitchFamily="2" charset="2"/>
              </a:rPr>
              <a:t>)∧R(</a:t>
            </a:r>
            <a:r>
              <a:rPr lang="en-US" altLang="zh-CN" sz="2000" i="1">
                <a:sym typeface="Wingdings" panose="05000000000000000000" pitchFamily="2" charset="2"/>
              </a:rPr>
              <a:t>x</a:t>
            </a:r>
            <a:r>
              <a:rPr lang="en-US" altLang="zh-CN" sz="2000">
                <a:sym typeface="Wingdings" panose="05000000000000000000" pitchFamily="2" charset="2"/>
              </a:rPr>
              <a:t>,</a:t>
            </a:r>
            <a:r>
              <a:rPr lang="en-US" altLang="zh-CN" sz="2000" i="1">
                <a:sym typeface="Wingdings" panose="05000000000000000000" pitchFamily="2" charset="2"/>
              </a:rPr>
              <a:t>y</a:t>
            </a:r>
            <a:r>
              <a:rPr lang="en-US" altLang="zh-CN" sz="2000">
                <a:sym typeface="Wingdings" panose="05000000000000000000" pitchFamily="2" charset="2"/>
              </a:rPr>
              <a:t>))</a:t>
            </a:r>
            <a:r>
              <a:rPr lang="en-US" altLang="zh-CN" sz="2000"/>
              <a:t> </a:t>
            </a:r>
            <a:r>
              <a:rPr lang="zh-CN" altLang="en-US" sz="2000"/>
              <a:t>代入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 b="1"/>
              <a:t>解</a:t>
            </a:r>
            <a:r>
              <a:rPr lang="zh-CN" altLang="en-US" sz="2000"/>
              <a:t>	对 </a:t>
            </a:r>
            <a:r>
              <a:rPr lang="en-US" altLang="zh-CN" sz="2000" i="1"/>
              <a:t>y</a:t>
            </a:r>
            <a:r>
              <a:rPr lang="en-US" altLang="zh-CN" sz="2000"/>
              <a:t> </a:t>
            </a:r>
            <a:r>
              <a:rPr lang="zh-CN" altLang="en-US" sz="2000"/>
              <a:t>施行代入得： </a:t>
            </a:r>
            <a:r>
              <a:rPr lang="en-US" altLang="zh-CN" sz="2000">
                <a:sym typeface="Wingdings" panose="05000000000000000000" pitchFamily="2" charset="2"/>
              </a:rPr>
              <a:t>(</a:t>
            </a:r>
            <a:r>
              <a:rPr lang="en-US" altLang="zh-CN" sz="2000">
                <a:sym typeface="Symbol" panose="05050102010706020507" pitchFamily="18" charset="2"/>
              </a:rPr>
              <a:t>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Wingdings" panose="05000000000000000000" pitchFamily="2" charset="2"/>
              </a:rPr>
              <a:t>)(P(</a:t>
            </a:r>
            <a:r>
              <a:rPr lang="en-US" altLang="zh-CN" sz="2000" i="1">
                <a:sym typeface="Wingdings" panose="05000000000000000000" pitchFamily="2" charset="2"/>
              </a:rPr>
              <a:t>z</a:t>
            </a:r>
            <a:r>
              <a:rPr lang="en-US" altLang="zh-CN" sz="2000">
                <a:sym typeface="Wingdings" panose="05000000000000000000" pitchFamily="2" charset="2"/>
              </a:rPr>
              <a:t>)∧R(</a:t>
            </a:r>
            <a:r>
              <a:rPr lang="en-US" altLang="zh-CN" sz="2000" i="1">
                <a:sym typeface="Wingdings" panose="05000000000000000000" pitchFamily="2" charset="2"/>
              </a:rPr>
              <a:t>x</a:t>
            </a:r>
            <a:r>
              <a:rPr lang="en-US" altLang="zh-CN" sz="2000">
                <a:sym typeface="Wingdings" panose="05000000000000000000" pitchFamily="2" charset="2"/>
              </a:rPr>
              <a:t>,</a:t>
            </a:r>
            <a:r>
              <a:rPr lang="en-US" altLang="zh-CN" sz="2000" i="1">
                <a:sym typeface="Wingdings" panose="05000000000000000000" pitchFamily="2" charset="2"/>
              </a:rPr>
              <a:t>z</a:t>
            </a:r>
            <a:r>
              <a:rPr lang="en-US" altLang="zh-CN" sz="2000">
                <a:sym typeface="Wingdings" panose="05000000000000000000" pitchFamily="2" charset="2"/>
              </a:rPr>
              <a:t>))</a:t>
            </a:r>
            <a:r>
              <a:rPr lang="en-US" altLang="zh-CN" sz="2000"/>
              <a:t> </a:t>
            </a:r>
            <a:r>
              <a:rPr lang="zh-CN" altLang="en-US" sz="2000"/>
              <a:t>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            但是   </a:t>
            </a:r>
            <a:r>
              <a:rPr lang="en-US" altLang="zh-CN" sz="2000">
                <a:sym typeface="Wingdings" panose="05000000000000000000" pitchFamily="2" charset="2"/>
              </a:rPr>
              <a:t>(</a:t>
            </a:r>
            <a:r>
              <a:rPr lang="en-US" altLang="zh-CN" sz="2000">
                <a:sym typeface="Symbol" panose="05050102010706020507" pitchFamily="18" charset="2"/>
              </a:rPr>
              <a:t>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Wingdings" panose="05000000000000000000" pitchFamily="2" charset="2"/>
              </a:rPr>
              <a:t>)(P(</a:t>
            </a:r>
            <a:r>
              <a:rPr lang="en-US" altLang="zh-CN" sz="2000" i="1">
                <a:sym typeface="Wingdings" panose="05000000000000000000" pitchFamily="2" charset="2"/>
              </a:rPr>
              <a:t>x</a:t>
            </a:r>
            <a:r>
              <a:rPr lang="en-US" altLang="zh-CN" sz="2000">
                <a:sym typeface="Wingdings" panose="05000000000000000000" pitchFamily="2" charset="2"/>
              </a:rPr>
              <a:t>)∧R(</a:t>
            </a:r>
            <a:r>
              <a:rPr lang="en-US" altLang="zh-CN" sz="2000" i="1">
                <a:sym typeface="Wingdings" panose="05000000000000000000" pitchFamily="2" charset="2"/>
              </a:rPr>
              <a:t>x</a:t>
            </a:r>
            <a:r>
              <a:rPr lang="en-US" altLang="zh-CN" sz="2000">
                <a:sym typeface="Wingdings" panose="05000000000000000000" pitchFamily="2" charset="2"/>
              </a:rPr>
              <a:t>,</a:t>
            </a:r>
            <a:r>
              <a:rPr lang="en-US" altLang="zh-CN" sz="2000" i="1">
                <a:sym typeface="Wingdings" panose="05000000000000000000" pitchFamily="2" charset="2"/>
              </a:rPr>
              <a:t>x</a:t>
            </a:r>
            <a:r>
              <a:rPr lang="en-US" altLang="zh-CN" sz="2000">
                <a:sym typeface="Wingdings" panose="05000000000000000000" pitchFamily="2" charset="2"/>
              </a:rPr>
              <a:t>))</a:t>
            </a:r>
            <a:r>
              <a:rPr lang="en-US" altLang="zh-CN" sz="2000"/>
              <a:t>   </a:t>
            </a:r>
            <a:r>
              <a:rPr lang="zh-CN" altLang="en-US" sz="2000"/>
              <a:t>与  </a:t>
            </a:r>
            <a:r>
              <a:rPr lang="en-US" altLang="zh-CN" sz="2000">
                <a:sym typeface="Wingdings" panose="05000000000000000000" pitchFamily="2" charset="2"/>
              </a:rPr>
              <a:t>(</a:t>
            </a:r>
            <a:r>
              <a:rPr lang="en-US" altLang="zh-CN" sz="2000">
                <a:sym typeface="Symbol" panose="05050102010706020507" pitchFamily="18" charset="2"/>
              </a:rPr>
              <a:t>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Wingdings" panose="05000000000000000000" pitchFamily="2" charset="2"/>
              </a:rPr>
              <a:t>)(P(</a:t>
            </a:r>
            <a:r>
              <a:rPr lang="en-US" altLang="zh-CN" sz="2000" i="1">
                <a:sym typeface="Wingdings" panose="05000000000000000000" pitchFamily="2" charset="2"/>
              </a:rPr>
              <a:t>z</a:t>
            </a:r>
            <a:r>
              <a:rPr lang="en-US" altLang="zh-CN" sz="2000">
                <a:sym typeface="Wingdings" panose="05000000000000000000" pitchFamily="2" charset="2"/>
              </a:rPr>
              <a:t>)∧R(</a:t>
            </a:r>
            <a:r>
              <a:rPr lang="en-US" altLang="zh-CN" sz="2000" i="1">
                <a:sym typeface="Wingdings" panose="05000000000000000000" pitchFamily="2" charset="2"/>
              </a:rPr>
              <a:t>x</a:t>
            </a:r>
            <a:r>
              <a:rPr lang="en-US" altLang="zh-CN" sz="2000">
                <a:sym typeface="Wingdings" panose="05000000000000000000" pitchFamily="2" charset="2"/>
              </a:rPr>
              <a:t>,</a:t>
            </a:r>
            <a:r>
              <a:rPr lang="en-US" altLang="zh-CN" sz="2000" i="1">
                <a:sym typeface="Wingdings" panose="05000000000000000000" pitchFamily="2" charset="2"/>
              </a:rPr>
              <a:t>y</a:t>
            </a:r>
            <a:r>
              <a:rPr lang="en-US" altLang="zh-CN" sz="2000">
                <a:sym typeface="Wingdings" panose="05000000000000000000" pitchFamily="2" charset="2"/>
              </a:rPr>
              <a:t>))</a:t>
            </a:r>
            <a:r>
              <a:rPr lang="en-US" altLang="zh-CN" sz="2000"/>
              <a:t> </a:t>
            </a:r>
            <a:r>
              <a:rPr lang="zh-CN" altLang="en-US" sz="2000"/>
              <a:t>，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这两种代入都是与规则不符。	   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       需要指出：量词作用域中约束变元，</a:t>
            </a:r>
            <a:r>
              <a:rPr lang="zh-CN" altLang="en-US" sz="2000" b="1"/>
              <a:t>当论域中元素有限时，客体变元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 b="1"/>
              <a:t>所有可能的取代可枚举。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设论域元素为： </a:t>
            </a:r>
            <a:r>
              <a:rPr lang="en-US" altLang="zh-CN" sz="2000" i="1"/>
              <a:t>a</a:t>
            </a:r>
            <a:r>
              <a:rPr lang="en-US" altLang="zh-CN" sz="2000" baseline="-25000"/>
              <a:t>1</a:t>
            </a:r>
            <a:r>
              <a:rPr lang="en-US" altLang="zh-CN" sz="2000"/>
              <a:t>,</a:t>
            </a:r>
            <a:r>
              <a:rPr lang="en-US" altLang="zh-CN" sz="2000" i="1"/>
              <a:t>a</a:t>
            </a:r>
            <a:r>
              <a:rPr lang="en-US" altLang="zh-CN" sz="2000" baseline="-25000"/>
              <a:t>2</a:t>
            </a:r>
            <a:r>
              <a:rPr lang="en-US" altLang="zh-CN" sz="2000"/>
              <a:t>, …,</a:t>
            </a:r>
            <a:r>
              <a:rPr lang="en-US" altLang="zh-CN" sz="2000" i="1"/>
              <a:t>a</a:t>
            </a:r>
            <a:r>
              <a:rPr lang="en-US" altLang="zh-CN" sz="2000" i="1" baseline="-25000"/>
              <a:t>n</a:t>
            </a:r>
            <a:r>
              <a:rPr lang="en-US" altLang="zh-CN" sz="2000"/>
              <a:t> </a:t>
            </a:r>
            <a:r>
              <a:rPr lang="zh-CN" altLang="en-US" sz="2000"/>
              <a:t>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则         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>
                <a:sym typeface="Symbol" panose="05050102010706020507" pitchFamily="18" charset="2"/>
              </a:rPr>
              <a:t>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)∧A(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)∧ …∧A(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	  </a:t>
            </a:r>
            <a:r>
              <a:rPr lang="en-US" altLang="zh-CN">
                <a:sym typeface="Wingdings" panose="05000000000000000000" pitchFamily="2" charset="2"/>
              </a:rPr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Wingdings" panose="05000000000000000000" pitchFamily="2" charset="2"/>
              </a:rPr>
              <a:t>)</a:t>
            </a:r>
            <a:r>
              <a:rPr lang="en-US" altLang="zh-CN"/>
              <a:t>A(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>
                <a:sym typeface="Symbol" panose="05050102010706020507" pitchFamily="18" charset="2"/>
              </a:rPr>
              <a:t>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)∨A(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)∨…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sym typeface="Symbol" panose="05050102010706020507" pitchFamily="18" charset="2"/>
              </a:rPr>
              <a:t>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/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000"/>
              <a:t>        </a:t>
            </a:r>
            <a:r>
              <a:rPr lang="zh-CN" altLang="en-US" b="1"/>
              <a:t>量词对变元约束与量词的次序有关</a:t>
            </a:r>
            <a:r>
              <a:rPr lang="zh-CN" altLang="en-US"/>
              <a:t>。如：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>
                <a:sym typeface="Wingdings" panose="05000000000000000000" pitchFamily="2" charset="2"/>
              </a:rPr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Wingdings" panose="05000000000000000000" pitchFamily="2" charset="2"/>
              </a:rPr>
              <a:t>)(</a:t>
            </a:r>
            <a:r>
              <a:rPr lang="en-US" altLang="zh-CN" i="1"/>
              <a:t>x</a:t>
            </a:r>
            <a:r>
              <a:rPr lang="en-US" altLang="zh-CN"/>
              <a:t>&lt;</a:t>
            </a:r>
            <a:r>
              <a:rPr lang="en-US" altLang="zh-CN" i="1"/>
              <a:t>y</a:t>
            </a:r>
            <a:r>
              <a:rPr lang="en-US" altLang="zh-CN"/>
              <a:t>-2</a:t>
            </a:r>
            <a:r>
              <a:rPr lang="en-US" altLang="zh-CN">
                <a:sym typeface="Wingdings" panose="05000000000000000000" pitchFamily="2" charset="2"/>
              </a:rPr>
              <a:t>)</a:t>
            </a:r>
            <a:r>
              <a:rPr lang="en-US" altLang="zh-CN"/>
              <a:t> </a:t>
            </a:r>
            <a:r>
              <a:rPr lang="zh-CN" altLang="en-US"/>
              <a:t>表示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对于任何</a:t>
            </a:r>
            <a:r>
              <a:rPr lang="en-US" altLang="zh-CN" i="1"/>
              <a:t>y</a:t>
            </a:r>
            <a:r>
              <a:rPr lang="zh-CN" altLang="en-US" i="1"/>
              <a:t>，</a:t>
            </a:r>
            <a:r>
              <a:rPr lang="zh-CN" altLang="en-US"/>
              <a:t> 总存在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，使得 </a:t>
            </a:r>
            <a:r>
              <a:rPr lang="en-US" altLang="zh-CN" i="1"/>
              <a:t>x</a:t>
            </a:r>
            <a:r>
              <a:rPr lang="en-US" altLang="zh-CN"/>
              <a:t>&lt;</a:t>
            </a:r>
            <a:r>
              <a:rPr lang="en-US" altLang="zh-CN" i="1"/>
              <a:t>y</a:t>
            </a:r>
            <a:r>
              <a:rPr lang="en-US" altLang="zh-CN"/>
              <a:t>-2</a:t>
            </a:r>
            <a:r>
              <a:rPr lang="zh-CN" altLang="en-US"/>
              <a:t>。对于多个量词约定从左到右次序读出，不能颠倒。	</a:t>
            </a:r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1E26FEA3-F34F-41BE-9216-7EE647AA3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hlinkClick r:id="rId2" action="ppaction://hlinksldjump"/>
              </a:rPr>
              <a:t>谓词逻辑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6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6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6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6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6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6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6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6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 autoUpdateAnimBg="0"/>
      <p:bldP spid="256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>
            <a:extLst>
              <a:ext uri="{FF2B5EF4-FFF2-40B4-BE49-F238E27FC236}">
                <a16:creationId xmlns:a16="http://schemas.microsoft.com/office/drawing/2014/main" id="{11631F4B-73D7-42BB-8621-53407D343C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382000" cy="685800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altLang="zh-CN" sz="4000" b="1"/>
              <a:t>2-5     </a:t>
            </a:r>
            <a:r>
              <a:rPr lang="zh-CN" altLang="en-US" sz="4000" b="1"/>
              <a:t>谓词演算的等价式与蕴含式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D7B206A2-EAB5-4626-B78F-0DD90D141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91440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990000"/>
                </a:solidFill>
              </a:rPr>
              <a:t>定义</a:t>
            </a:r>
            <a:r>
              <a:rPr lang="en-US" altLang="zh-CN" b="1">
                <a:solidFill>
                  <a:srgbClr val="990000"/>
                </a:solidFill>
              </a:rPr>
              <a:t>2-5.1</a:t>
            </a:r>
            <a:r>
              <a:rPr lang="en-US" altLang="zh-CN"/>
              <a:t>	</a:t>
            </a:r>
            <a:r>
              <a:rPr lang="zh-CN" altLang="en-US"/>
              <a:t>给定任意谓词公式</a:t>
            </a:r>
            <a:r>
              <a:rPr lang="en-US" altLang="zh-CN" i="1"/>
              <a:t>wff</a:t>
            </a:r>
            <a:r>
              <a:rPr lang="en-US" altLang="zh-CN"/>
              <a:t> A</a:t>
            </a:r>
            <a:r>
              <a:rPr lang="zh-CN" altLang="en-US"/>
              <a:t>和</a:t>
            </a:r>
            <a:r>
              <a:rPr lang="en-US" altLang="zh-CN" i="1"/>
              <a:t>wff</a:t>
            </a:r>
            <a:r>
              <a:rPr lang="en-US" altLang="zh-CN"/>
              <a:t> B</a:t>
            </a:r>
            <a:r>
              <a:rPr lang="zh-CN" altLang="en-US"/>
              <a:t>，设其具有共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同个体域</a:t>
            </a:r>
            <a:r>
              <a:rPr lang="en-US" altLang="zh-CN"/>
              <a:t>E</a:t>
            </a:r>
            <a:r>
              <a:rPr lang="zh-CN" altLang="en-US"/>
              <a:t>，若对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的任一组变元进行赋值，所得命题的真值相同，则称谓词公式</a:t>
            </a:r>
            <a:r>
              <a:rPr lang="en-US" altLang="zh-CN" b="1"/>
              <a:t>A</a:t>
            </a:r>
            <a:r>
              <a:rPr lang="zh-CN" altLang="en-US" b="1"/>
              <a:t>和</a:t>
            </a:r>
            <a:r>
              <a:rPr lang="en-US" altLang="zh-CN" b="1"/>
              <a:t>B</a:t>
            </a:r>
            <a:r>
              <a:rPr lang="zh-CN" altLang="en-US" b="1"/>
              <a:t>在</a:t>
            </a:r>
            <a:r>
              <a:rPr lang="en-US" altLang="zh-CN" b="1"/>
              <a:t>E</a:t>
            </a:r>
            <a:r>
              <a:rPr lang="zh-CN" altLang="en-US" b="1"/>
              <a:t>上等价，记作</a:t>
            </a:r>
            <a:r>
              <a:rPr lang="en-US" altLang="zh-CN" b="1"/>
              <a:t>A </a:t>
            </a:r>
            <a:r>
              <a:rPr lang="en-US" altLang="zh-CN" b="1">
                <a:sym typeface="Symbol" panose="05050102010706020507" pitchFamily="18" charset="2"/>
              </a:rPr>
              <a:t></a:t>
            </a:r>
            <a:r>
              <a:rPr lang="en-US" altLang="zh-CN" b="1"/>
              <a:t> B</a:t>
            </a:r>
            <a:r>
              <a:rPr lang="zh-CN" altLang="en-US" b="1"/>
              <a:t>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800000"/>
                </a:solidFill>
              </a:rPr>
              <a:t>定义</a:t>
            </a:r>
            <a:r>
              <a:rPr lang="en-US" altLang="zh-CN" b="1">
                <a:solidFill>
                  <a:srgbClr val="800000"/>
                </a:solidFill>
              </a:rPr>
              <a:t>2-5.2</a:t>
            </a:r>
            <a:r>
              <a:rPr lang="en-US" altLang="zh-CN"/>
              <a:t>	</a:t>
            </a:r>
            <a:r>
              <a:rPr lang="zh-CN" altLang="en-US"/>
              <a:t>给定任意谓词公式</a:t>
            </a:r>
            <a:r>
              <a:rPr lang="en-US" altLang="zh-CN" i="1"/>
              <a:t>wff </a:t>
            </a:r>
            <a:r>
              <a:rPr lang="en-US" altLang="zh-CN"/>
              <a:t>A</a:t>
            </a:r>
            <a:r>
              <a:rPr lang="zh-CN" altLang="en-US"/>
              <a:t>，其个体域为</a:t>
            </a:r>
            <a:r>
              <a:rPr lang="en-US" altLang="zh-CN"/>
              <a:t>E</a:t>
            </a:r>
            <a:r>
              <a:rPr lang="zh-CN" altLang="en-US"/>
              <a:t>，对</a:t>
            </a:r>
            <a:r>
              <a:rPr lang="en-US" altLang="zh-CN"/>
              <a:t>A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的所有赋值</a:t>
            </a:r>
            <a:r>
              <a:rPr lang="en-US" altLang="zh-CN" i="1"/>
              <a:t>wff</a:t>
            </a:r>
            <a:r>
              <a:rPr lang="en-US" altLang="zh-CN"/>
              <a:t> A</a:t>
            </a:r>
            <a:r>
              <a:rPr lang="zh-CN" altLang="en-US"/>
              <a:t>都为真，则称</a:t>
            </a:r>
            <a:r>
              <a:rPr lang="en-US" altLang="zh-CN" i="1"/>
              <a:t>wff</a:t>
            </a:r>
            <a:r>
              <a:rPr lang="en-US" altLang="zh-CN"/>
              <a:t> A</a:t>
            </a:r>
            <a:r>
              <a:rPr lang="zh-CN" altLang="en-US"/>
              <a:t>在</a:t>
            </a:r>
            <a:r>
              <a:rPr lang="en-US" altLang="zh-CN"/>
              <a:t>E</a:t>
            </a:r>
            <a:r>
              <a:rPr lang="zh-CN" altLang="en-US"/>
              <a:t>上是</a:t>
            </a:r>
            <a:r>
              <a:rPr lang="zh-CN" altLang="en-US" b="1"/>
              <a:t>有效的或永真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/>
              <a:t>的。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/>
              <a:t>       </a:t>
            </a:r>
            <a:r>
              <a:rPr lang="zh-CN" altLang="en-US"/>
              <a:t>给定任意谓词公式</a:t>
            </a:r>
            <a:r>
              <a:rPr lang="en-US" altLang="zh-CN" i="1"/>
              <a:t>wff</a:t>
            </a:r>
            <a:r>
              <a:rPr lang="en-US" altLang="zh-CN"/>
              <a:t> A</a:t>
            </a:r>
            <a:r>
              <a:rPr lang="zh-CN" altLang="en-US"/>
              <a:t>和</a:t>
            </a:r>
            <a:r>
              <a:rPr lang="en-US" altLang="zh-CN" i="1"/>
              <a:t>wff</a:t>
            </a:r>
            <a:r>
              <a:rPr lang="en-US" altLang="zh-CN"/>
              <a:t> B</a:t>
            </a:r>
            <a:r>
              <a:rPr lang="zh-CN" altLang="en-US"/>
              <a:t>，若</a:t>
            </a:r>
            <a:r>
              <a:rPr lang="en-US" altLang="zh-CN">
                <a:sym typeface="Symbol" panose="05050102010706020507" pitchFamily="18" charset="2"/>
              </a:rPr>
              <a:t>A→</a:t>
            </a:r>
            <a:r>
              <a:rPr lang="en-US" altLang="zh-CN"/>
              <a:t>B</a:t>
            </a:r>
            <a:r>
              <a:rPr lang="zh-CN" altLang="en-US"/>
              <a:t>是永真公式，则称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b="1"/>
              <a:t>A</a:t>
            </a:r>
            <a:r>
              <a:rPr lang="zh-CN" altLang="en-US" b="1"/>
              <a:t>蕴含</a:t>
            </a:r>
            <a:r>
              <a:rPr lang="en-US" altLang="zh-CN" b="1"/>
              <a:t>B</a:t>
            </a:r>
            <a:r>
              <a:rPr lang="zh-CN" altLang="en-US" b="1"/>
              <a:t>，记为</a:t>
            </a:r>
            <a:r>
              <a:rPr lang="en-US" altLang="zh-CN" b="1"/>
              <a:t>A </a:t>
            </a:r>
            <a:r>
              <a:rPr lang="en-US" altLang="zh-CN" b="1">
                <a:sym typeface="Symbol" panose="05050102010706020507" pitchFamily="18" charset="2"/>
              </a:rPr>
              <a:t></a:t>
            </a:r>
            <a:r>
              <a:rPr lang="en-US" altLang="zh-CN" b="1"/>
              <a:t> B</a:t>
            </a:r>
            <a:r>
              <a:rPr lang="zh-CN" altLang="en-US" b="1"/>
              <a:t>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800000"/>
                </a:solidFill>
              </a:rPr>
              <a:t>定义</a:t>
            </a:r>
            <a:r>
              <a:rPr lang="en-US" altLang="zh-CN" b="1">
                <a:solidFill>
                  <a:srgbClr val="800000"/>
                </a:solidFill>
              </a:rPr>
              <a:t>2-5.3</a:t>
            </a:r>
            <a:r>
              <a:rPr lang="en-US" altLang="zh-CN"/>
              <a:t>	</a:t>
            </a:r>
            <a:r>
              <a:rPr lang="zh-CN" altLang="en-US"/>
              <a:t>一个谓词公式</a:t>
            </a:r>
            <a:r>
              <a:rPr lang="en-US" altLang="zh-CN" i="1"/>
              <a:t>wff</a:t>
            </a:r>
            <a:r>
              <a:rPr lang="en-US" altLang="zh-CN"/>
              <a:t> A</a:t>
            </a:r>
            <a:r>
              <a:rPr lang="zh-CN" altLang="en-US"/>
              <a:t>，如果在所有赋值下都为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假，则称</a:t>
            </a:r>
            <a:r>
              <a:rPr lang="en-US" altLang="zh-CN" i="1"/>
              <a:t>wff</a:t>
            </a:r>
            <a:r>
              <a:rPr lang="en-US" altLang="zh-CN"/>
              <a:t> A</a:t>
            </a:r>
            <a:r>
              <a:rPr lang="zh-CN" altLang="en-US"/>
              <a:t>为</a:t>
            </a:r>
            <a:r>
              <a:rPr lang="zh-CN" altLang="en-US" b="1"/>
              <a:t>不可满足的</a:t>
            </a:r>
            <a:r>
              <a:rPr lang="zh-CN" altLang="en-US"/>
              <a:t>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800000"/>
                </a:solidFill>
              </a:rPr>
              <a:t>定义</a:t>
            </a:r>
            <a:r>
              <a:rPr lang="en-US" altLang="zh-CN" b="1">
                <a:solidFill>
                  <a:srgbClr val="800000"/>
                </a:solidFill>
              </a:rPr>
              <a:t>2-5.4</a:t>
            </a:r>
            <a:r>
              <a:rPr lang="en-US" altLang="zh-CN"/>
              <a:t>	</a:t>
            </a:r>
            <a:r>
              <a:rPr lang="zh-CN" altLang="en-US"/>
              <a:t>一个谓词公式</a:t>
            </a:r>
            <a:r>
              <a:rPr lang="en-US" altLang="zh-CN" i="1"/>
              <a:t>wff</a:t>
            </a:r>
            <a:r>
              <a:rPr lang="en-US" altLang="zh-CN"/>
              <a:t> A</a:t>
            </a:r>
            <a:r>
              <a:rPr lang="zh-CN" altLang="en-US"/>
              <a:t>，如果至少在一种赋值下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为真，则称</a:t>
            </a:r>
            <a:r>
              <a:rPr lang="en-US" altLang="zh-CN" i="1"/>
              <a:t>wff</a:t>
            </a:r>
            <a:r>
              <a:rPr lang="en-US" altLang="zh-CN"/>
              <a:t> A</a:t>
            </a:r>
            <a:r>
              <a:rPr lang="zh-CN" altLang="en-US"/>
              <a:t>为</a:t>
            </a:r>
            <a:r>
              <a:rPr lang="zh-CN" altLang="en-US" b="1"/>
              <a:t>可满足的</a:t>
            </a:r>
            <a:r>
              <a:rPr lang="zh-CN" altLang="en-US"/>
              <a:t>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	根据谓词公式的等价和永真等概念，下面讨论谓词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演算的一些等价式和蕴含式。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 autoUpdateAnimBg="0"/>
      <p:bldP spid="2765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B58FFB3-8A2D-456B-A90A-2A7743BC9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542A6BD-4438-4088-A07B-41ED561D4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>
                <a:sym typeface="Symbol" panose="05050102010706020507" pitchFamily="18" charset="2"/>
              </a:rPr>
              <a:t>P70</a:t>
            </a:r>
            <a:r>
              <a:rPr lang="zh-CN" altLang="en-US" sz="2800">
                <a:sym typeface="Symbol" panose="05050102010706020507" pitchFamily="18" charset="2"/>
              </a:rPr>
              <a:t>表：</a:t>
            </a:r>
            <a:r>
              <a:rPr lang="zh-CN" altLang="en-US" sz="2800" b="1">
                <a:sym typeface="Symbol" panose="05050102010706020507" pitchFamily="18" charset="2"/>
              </a:rPr>
              <a:t>对偶定理：设</a:t>
            </a:r>
            <a:r>
              <a:rPr lang="en-US" altLang="zh-CN" sz="2800" b="1">
                <a:sym typeface="Symbol" panose="05050102010706020507" pitchFamily="18" charset="2"/>
              </a:rPr>
              <a:t>A</a:t>
            </a:r>
            <a:r>
              <a:rPr lang="zh-CN" altLang="en-US" sz="2800" b="1">
                <a:sym typeface="Symbol" panose="05050102010706020507" pitchFamily="18" charset="2"/>
              </a:rPr>
              <a:t>为只含</a:t>
            </a:r>
            <a:r>
              <a:rPr lang="en-US" altLang="zh-CN" sz="2800" b="1" u="sng"/>
              <a:t>﹁, ∧, ∨</a:t>
            </a:r>
            <a:r>
              <a:rPr lang="zh-CN" altLang="en-US" sz="2800" b="1" u="sng"/>
              <a:t>联结词的</a:t>
            </a:r>
            <a:r>
              <a:rPr lang="zh-CN" altLang="en-US" sz="2800" b="1"/>
              <a:t>公式（假定不含</a:t>
            </a:r>
            <a:r>
              <a:rPr lang="en-US" altLang="zh-CN" sz="2800" b="1"/>
              <a:t>T</a:t>
            </a:r>
            <a:r>
              <a:rPr lang="zh-CN" altLang="en-US" sz="2800" b="1"/>
              <a:t>和</a:t>
            </a:r>
            <a:r>
              <a:rPr lang="en-US" altLang="zh-CN" sz="2800" b="1"/>
              <a:t>F</a:t>
            </a:r>
            <a:r>
              <a:rPr lang="zh-CN" altLang="en-US" sz="2800" b="1"/>
              <a:t>），将</a:t>
            </a:r>
            <a:r>
              <a:rPr lang="en-US" altLang="zh-CN" sz="2800" b="1"/>
              <a:t>A</a:t>
            </a:r>
            <a:r>
              <a:rPr lang="zh-CN" altLang="en-US" sz="2800" b="1"/>
              <a:t>中的</a:t>
            </a:r>
            <a:r>
              <a:rPr lang="zh-CN" altLang="en-US" sz="2800" b="1" u="sng"/>
              <a:t>∧</a:t>
            </a:r>
            <a:r>
              <a:rPr lang="en-US" altLang="zh-CN" sz="2800" b="1" u="sng"/>
              <a:t>, ∨, </a:t>
            </a:r>
            <a:r>
              <a:rPr lang="en-US" altLang="zh-CN" sz="2800" b="1" u="sng">
                <a:sym typeface="Symbol" panose="05050102010706020507" pitchFamily="18" charset="2"/>
              </a:rPr>
              <a:t>, </a:t>
            </a:r>
            <a:r>
              <a:rPr lang="zh-CN" altLang="en-US" sz="2800" b="1"/>
              <a:t>分别换为</a:t>
            </a:r>
            <a:r>
              <a:rPr lang="zh-CN" altLang="en-US" sz="2800" b="1" u="sng"/>
              <a:t>∨</a:t>
            </a:r>
            <a:r>
              <a:rPr lang="en-US" altLang="zh-CN" sz="2800" b="1" u="sng"/>
              <a:t>, ∧, </a:t>
            </a:r>
            <a:r>
              <a:rPr lang="en-US" altLang="zh-CN" sz="2800" b="1" u="sng">
                <a:sym typeface="Symbol" panose="05050102010706020507" pitchFamily="18" charset="2"/>
              </a:rPr>
              <a:t>, ,</a:t>
            </a:r>
            <a:r>
              <a:rPr lang="en-US" altLang="zh-CN" sz="2800" b="1">
                <a:sym typeface="Symbol" panose="05050102010706020507" pitchFamily="18" charset="2"/>
              </a:rPr>
              <a:t> </a:t>
            </a:r>
            <a:r>
              <a:rPr lang="zh-CN" altLang="en-US" sz="2800" b="1">
                <a:sym typeface="Symbol" panose="05050102010706020507" pitchFamily="18" charset="2"/>
              </a:rPr>
              <a:t>由此得到的</a:t>
            </a:r>
            <a:r>
              <a:rPr lang="zh-CN" altLang="en-US" sz="2800" b="1"/>
              <a:t>公式称为</a:t>
            </a:r>
            <a:r>
              <a:rPr lang="en-US" altLang="zh-CN" sz="2800" b="1"/>
              <a:t>A</a:t>
            </a:r>
            <a:r>
              <a:rPr lang="zh-CN" altLang="en-US" sz="2800" b="1"/>
              <a:t>的对偶式，记为</a:t>
            </a:r>
            <a:r>
              <a:rPr lang="en-US" altLang="zh-CN" sz="2800" b="1"/>
              <a:t>A* </a:t>
            </a:r>
            <a:r>
              <a:rPr lang="zh-CN" altLang="en-US" sz="2800" b="1"/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/>
              <a:t>定理</a:t>
            </a:r>
            <a:r>
              <a:rPr lang="en-US" altLang="zh-CN" sz="2800" b="1"/>
              <a:t>A</a:t>
            </a:r>
            <a:r>
              <a:rPr lang="en-US" altLang="zh-CN" sz="2800" b="1">
                <a:sym typeface="Wingdings" panose="05000000000000000000" pitchFamily="2" charset="2"/>
              </a:rPr>
              <a:t>: </a:t>
            </a:r>
            <a:r>
              <a:rPr lang="zh-CN" altLang="en-US" sz="2800" b="1">
                <a:sym typeface="Wingdings" panose="05000000000000000000" pitchFamily="2" charset="2"/>
              </a:rPr>
              <a:t>（</a:t>
            </a:r>
            <a:r>
              <a:rPr lang="en-US" altLang="zh-CN" sz="2800" b="1">
                <a:sym typeface="Wingdings" panose="05000000000000000000" pitchFamily="2" charset="2"/>
              </a:rPr>
              <a:t>1</a:t>
            </a:r>
            <a:r>
              <a:rPr lang="zh-CN" altLang="en-US" sz="2800" b="1">
                <a:sym typeface="Wingdings" panose="05000000000000000000" pitchFamily="2" charset="2"/>
              </a:rPr>
              <a:t>）</a:t>
            </a:r>
            <a:r>
              <a:rPr lang="zh-CN" altLang="en-US" sz="2800" b="1"/>
              <a:t>若</a:t>
            </a:r>
            <a:r>
              <a:rPr lang="en-US" altLang="zh-CN" sz="2800" b="1"/>
              <a:t>A </a:t>
            </a:r>
            <a:r>
              <a:rPr lang="en-US" altLang="zh-CN" sz="2800" b="1">
                <a:sym typeface="Symbol" panose="05050102010706020507" pitchFamily="18" charset="2"/>
              </a:rPr>
              <a:t></a:t>
            </a:r>
            <a:r>
              <a:rPr lang="en-US" altLang="zh-CN" sz="2800" b="1"/>
              <a:t> B</a:t>
            </a:r>
            <a:r>
              <a:rPr lang="zh-CN" altLang="en-US" sz="2800" b="1"/>
              <a:t>，则</a:t>
            </a:r>
            <a:r>
              <a:rPr lang="en-US" altLang="zh-CN" sz="2800" b="1"/>
              <a:t>A* </a:t>
            </a:r>
            <a:r>
              <a:rPr lang="en-US" altLang="zh-CN" sz="2800" b="1">
                <a:sym typeface="Symbol" panose="05050102010706020507" pitchFamily="18" charset="2"/>
              </a:rPr>
              <a:t></a:t>
            </a:r>
            <a:r>
              <a:rPr lang="en-US" altLang="zh-CN" sz="2800" b="1"/>
              <a:t> B*</a:t>
            </a:r>
            <a:r>
              <a:rPr lang="zh-CN" altLang="en-US" sz="2800" b="1"/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/>
              <a:t>             （</a:t>
            </a:r>
            <a:r>
              <a:rPr lang="en-US" altLang="zh-CN" sz="2800" b="1"/>
              <a:t>2</a:t>
            </a:r>
            <a:r>
              <a:rPr lang="zh-CN" altLang="en-US" sz="2800" b="1"/>
              <a:t>）若</a:t>
            </a:r>
            <a:r>
              <a:rPr lang="en-US" altLang="zh-CN" sz="2800" b="1"/>
              <a:t>A </a:t>
            </a:r>
            <a:r>
              <a:rPr lang="en-US" altLang="zh-CN" sz="2800" b="1">
                <a:sym typeface="Symbol" panose="05050102010706020507" pitchFamily="18" charset="2"/>
              </a:rPr>
              <a:t></a:t>
            </a:r>
            <a:r>
              <a:rPr lang="en-US" altLang="zh-CN" sz="2800" b="1"/>
              <a:t> B</a:t>
            </a:r>
            <a:r>
              <a:rPr lang="zh-CN" altLang="en-US" sz="2800" b="1"/>
              <a:t>，则</a:t>
            </a:r>
            <a:r>
              <a:rPr lang="en-US" altLang="zh-CN" sz="2800" b="1"/>
              <a:t>B* </a:t>
            </a:r>
            <a:r>
              <a:rPr lang="en-US" altLang="zh-CN" sz="2800" b="1">
                <a:sym typeface="Symbol" panose="05050102010706020507" pitchFamily="18" charset="2"/>
              </a:rPr>
              <a:t></a:t>
            </a:r>
            <a:r>
              <a:rPr lang="en-US" altLang="zh-CN" sz="2800" b="1"/>
              <a:t> A*</a:t>
            </a:r>
            <a:r>
              <a:rPr lang="zh-CN" altLang="en-US" sz="2800" b="1"/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/>
              <a:t>             （</a:t>
            </a:r>
            <a:r>
              <a:rPr lang="en-US" altLang="zh-CN" sz="2800" b="1"/>
              <a:t>3</a:t>
            </a:r>
            <a:r>
              <a:rPr lang="zh-CN" altLang="en-US" sz="2800" b="1"/>
              <a:t>）</a:t>
            </a:r>
            <a:r>
              <a:rPr lang="en-US" altLang="zh-CN" sz="2800" b="1"/>
              <a:t>﹁A(P1, P2, …, Pn) </a:t>
            </a:r>
            <a:r>
              <a:rPr lang="en-US" altLang="zh-CN" sz="2800" b="1">
                <a:sym typeface="Symbol" panose="05050102010706020507" pitchFamily="18" charset="2"/>
              </a:rPr>
              <a:t></a:t>
            </a:r>
            <a:r>
              <a:rPr lang="en-US" altLang="zh-CN" sz="2800" b="1"/>
              <a:t> A*(﹁P1,﹁ P2, …,﹁Pn)</a:t>
            </a:r>
            <a:r>
              <a:rPr lang="zh-CN" altLang="en-US" sz="2800" b="1"/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/>
              <a:t>             （</a:t>
            </a:r>
            <a:r>
              <a:rPr lang="en-US" altLang="zh-CN" sz="2800" b="1"/>
              <a:t>4</a:t>
            </a:r>
            <a:r>
              <a:rPr lang="zh-CN" altLang="en-US" sz="2800" b="1"/>
              <a:t>）</a:t>
            </a:r>
            <a:r>
              <a:rPr lang="en-US" altLang="zh-CN" sz="2800" b="1"/>
              <a:t>A(﹁ P1, ﹁ P2, …,﹁ Pn)</a:t>
            </a:r>
            <a:r>
              <a:rPr lang="en-US" altLang="zh-CN" sz="2800" b="1">
                <a:sym typeface="Symbol" panose="05050102010706020507" pitchFamily="18" charset="2"/>
              </a:rPr>
              <a:t></a:t>
            </a:r>
            <a:r>
              <a:rPr lang="en-US" altLang="zh-CN" sz="2800" b="1"/>
              <a:t>﹁A*(P1, P2, …, Pn)</a:t>
            </a:r>
            <a:r>
              <a:rPr lang="zh-CN" altLang="en-US" sz="2800" b="1"/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>
            <a:extLst>
              <a:ext uri="{FF2B5EF4-FFF2-40B4-BE49-F238E27FC236}">
                <a16:creationId xmlns:a16="http://schemas.microsoft.com/office/drawing/2014/main" id="{84DC020B-9C3D-4050-879C-4C296948D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40000"/>
              </a:spcBef>
            </a:pPr>
            <a:r>
              <a:rPr lang="en-US" altLang="zh-CN" sz="2000"/>
              <a:t>(1)</a:t>
            </a:r>
            <a:r>
              <a:rPr lang="zh-CN" altLang="en-US" b="1">
                <a:solidFill>
                  <a:srgbClr val="990000"/>
                </a:solidFill>
              </a:rPr>
              <a:t>命题公式的推广</a:t>
            </a:r>
          </a:p>
          <a:p>
            <a:pPr eaLnBrk="1" hangingPunct="1">
              <a:lnSpc>
                <a:spcPct val="75000"/>
              </a:lnSpc>
              <a:spcBef>
                <a:spcPct val="40000"/>
              </a:spcBef>
            </a:pPr>
            <a:r>
              <a:rPr lang="zh-CN" altLang="en-US" sz="2000"/>
              <a:t>       当谓词演算中的公式代替</a:t>
            </a:r>
            <a:r>
              <a:rPr lang="zh-CN" altLang="en-US" sz="2000" b="1"/>
              <a:t>命题演算中永真公式</a:t>
            </a:r>
            <a:r>
              <a:rPr lang="zh-CN" altLang="en-US" sz="2000"/>
              <a:t>的变元时，所得的谓词公式即</a:t>
            </a:r>
          </a:p>
          <a:p>
            <a:pPr eaLnBrk="1" hangingPunct="1">
              <a:lnSpc>
                <a:spcPct val="75000"/>
              </a:lnSpc>
              <a:spcBef>
                <a:spcPct val="40000"/>
              </a:spcBef>
            </a:pPr>
            <a:r>
              <a:rPr lang="zh-CN" altLang="en-US" sz="2000"/>
              <a:t>为有效公式，故命题演算中的等价公式表和蕴含式表都可以推广到谓词演算中使</a:t>
            </a:r>
          </a:p>
          <a:p>
            <a:pPr eaLnBrk="1" hangingPunct="1">
              <a:lnSpc>
                <a:spcPct val="75000"/>
              </a:lnSpc>
              <a:spcBef>
                <a:spcPct val="40000"/>
              </a:spcBef>
            </a:pPr>
            <a:r>
              <a:rPr lang="zh-CN" altLang="en-US" sz="2000"/>
              <a:t>用。例</a:t>
            </a:r>
            <a:r>
              <a:rPr lang="en-US" altLang="zh-CN" sz="2000"/>
              <a:t>:       (</a:t>
            </a:r>
            <a:r>
              <a:rPr lang="en-US" altLang="zh-CN" sz="2000">
                <a:sym typeface="Symbol" panose="05050102010706020507" pitchFamily="18" charset="2"/>
              </a:rPr>
              <a:t>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)(P(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)→Q(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))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000"/>
              <a:t>(</a:t>
            </a:r>
            <a:r>
              <a:rPr lang="en-US" altLang="zh-CN" sz="2000">
                <a:sym typeface="Symbol" panose="05050102010706020507" pitchFamily="18" charset="2"/>
              </a:rPr>
              <a:t>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)(</a:t>
            </a:r>
            <a:r>
              <a:rPr lang="en-US" altLang="zh-CN" sz="2000"/>
              <a:t>﹁ P(</a:t>
            </a:r>
            <a:r>
              <a:rPr lang="en-US" altLang="zh-CN" sz="2000" i="1"/>
              <a:t>x</a:t>
            </a:r>
            <a:r>
              <a:rPr lang="en-US" altLang="zh-CN" sz="2000"/>
              <a:t>)∨Q(</a:t>
            </a:r>
            <a:r>
              <a:rPr lang="en-US" altLang="zh-CN" sz="2000" i="1"/>
              <a:t>x</a:t>
            </a:r>
            <a:r>
              <a:rPr lang="en-US" altLang="zh-CN" sz="2000"/>
              <a:t>))</a:t>
            </a:r>
          </a:p>
          <a:p>
            <a:pPr eaLnBrk="1" hangingPunct="1">
              <a:lnSpc>
                <a:spcPct val="75000"/>
              </a:lnSpc>
              <a:spcBef>
                <a:spcPct val="40000"/>
              </a:spcBef>
            </a:pPr>
            <a:r>
              <a:rPr lang="en-US" altLang="zh-CN" sz="2000"/>
              <a:t>                    (</a:t>
            </a:r>
            <a:r>
              <a:rPr lang="en-US" altLang="zh-CN" sz="2000">
                <a:sym typeface="Symbol" panose="05050102010706020507" pitchFamily="18" charset="2"/>
              </a:rPr>
              <a:t>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)P(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</a:t>
            </a:r>
            <a:r>
              <a:rPr lang="en-US" altLang="zh-CN" sz="2000"/>
              <a:t>∨</a:t>
            </a:r>
            <a:r>
              <a:rPr lang="en-US" altLang="zh-CN" sz="2000">
                <a:sym typeface="Wingdings" panose="05000000000000000000" pitchFamily="2" charset="2"/>
              </a:rPr>
              <a:t>(</a:t>
            </a:r>
            <a:r>
              <a:rPr lang="en-US" altLang="zh-CN" sz="2000">
                <a:sym typeface="Symbol" panose="05050102010706020507" pitchFamily="18" charset="2"/>
              </a:rPr>
              <a:t></a:t>
            </a:r>
            <a:r>
              <a:rPr lang="en-US" altLang="zh-CN" sz="2000" i="1">
                <a:sym typeface="Symbol" panose="05050102010706020507" pitchFamily="18" charset="2"/>
              </a:rPr>
              <a:t>y</a:t>
            </a:r>
            <a:r>
              <a:rPr lang="en-US" altLang="zh-CN" sz="2000">
                <a:sym typeface="Wingdings" panose="05000000000000000000" pitchFamily="2" charset="2"/>
              </a:rPr>
              <a:t>)R(</a:t>
            </a:r>
            <a:r>
              <a:rPr lang="en-US" altLang="zh-CN" sz="2000" i="1">
                <a:sym typeface="Wingdings" panose="05000000000000000000" pitchFamily="2" charset="2"/>
              </a:rPr>
              <a:t>x</a:t>
            </a:r>
            <a:r>
              <a:rPr lang="en-US" altLang="zh-CN" sz="2000">
                <a:sym typeface="Wingdings" panose="05000000000000000000" pitchFamily="2" charset="2"/>
              </a:rPr>
              <a:t>,</a:t>
            </a:r>
            <a:r>
              <a:rPr lang="en-US" altLang="zh-CN" sz="2000" i="1">
                <a:sym typeface="Wingdings" panose="05000000000000000000" pitchFamily="2" charset="2"/>
              </a:rPr>
              <a:t>y</a:t>
            </a:r>
            <a:r>
              <a:rPr lang="en-US" altLang="zh-CN" sz="2000">
                <a:sym typeface="Wingdings" panose="05000000000000000000" pitchFamily="2" charset="2"/>
              </a:rPr>
              <a:t>) 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000"/>
              <a:t>﹁(﹁(</a:t>
            </a:r>
            <a:r>
              <a:rPr lang="en-US" altLang="zh-CN" sz="2000">
                <a:sym typeface="Symbol" panose="05050102010706020507" pitchFamily="18" charset="2"/>
              </a:rPr>
              <a:t>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)P(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)∧</a:t>
            </a:r>
            <a:r>
              <a:rPr lang="en-US" altLang="zh-CN" sz="2000"/>
              <a:t>﹁</a:t>
            </a:r>
            <a:r>
              <a:rPr lang="en-US" altLang="zh-CN" sz="2000">
                <a:sym typeface="Wingdings" panose="05000000000000000000" pitchFamily="2" charset="2"/>
              </a:rPr>
              <a:t>(</a:t>
            </a:r>
            <a:r>
              <a:rPr lang="en-US" altLang="zh-CN" sz="2000">
                <a:sym typeface="Symbol" panose="05050102010706020507" pitchFamily="18" charset="2"/>
              </a:rPr>
              <a:t></a:t>
            </a:r>
            <a:r>
              <a:rPr lang="en-US" altLang="zh-CN" sz="2000" i="1">
                <a:sym typeface="Symbol" panose="05050102010706020507" pitchFamily="18" charset="2"/>
              </a:rPr>
              <a:t>y</a:t>
            </a:r>
            <a:r>
              <a:rPr lang="en-US" altLang="zh-CN" sz="2000">
                <a:sym typeface="Wingdings" panose="05000000000000000000" pitchFamily="2" charset="2"/>
              </a:rPr>
              <a:t>)R(</a:t>
            </a:r>
            <a:r>
              <a:rPr lang="en-US" altLang="zh-CN" sz="2000" i="1">
                <a:sym typeface="Wingdings" panose="05000000000000000000" pitchFamily="2" charset="2"/>
              </a:rPr>
              <a:t>x</a:t>
            </a:r>
            <a:r>
              <a:rPr lang="en-US" altLang="zh-CN" sz="2000">
                <a:sym typeface="Wingdings" panose="05000000000000000000" pitchFamily="2" charset="2"/>
              </a:rPr>
              <a:t>,</a:t>
            </a:r>
            <a:r>
              <a:rPr lang="en-US" altLang="zh-CN" sz="2000" i="1">
                <a:sym typeface="Wingdings" panose="05000000000000000000" pitchFamily="2" charset="2"/>
              </a:rPr>
              <a:t>y</a:t>
            </a:r>
            <a:r>
              <a:rPr lang="en-US" altLang="zh-CN" sz="2000">
                <a:sym typeface="Wingdings" panose="05000000000000000000" pitchFamily="2" charset="2"/>
              </a:rPr>
              <a:t>))</a:t>
            </a:r>
            <a:endParaRPr lang="en-US" altLang="zh-CN" sz="2000">
              <a:sym typeface="Symbol" panose="05050102010706020507" pitchFamily="18" charset="2"/>
            </a:endParaRPr>
          </a:p>
          <a:p>
            <a:pPr eaLnBrk="1" hangingPunct="1">
              <a:lnSpc>
                <a:spcPct val="75000"/>
              </a:lnSpc>
              <a:spcBef>
                <a:spcPct val="40000"/>
              </a:spcBef>
            </a:pPr>
            <a:r>
              <a:rPr lang="en-US" altLang="zh-CN" sz="2000"/>
              <a:t>                    (</a:t>
            </a:r>
            <a:r>
              <a:rPr lang="en-US" altLang="zh-CN" sz="2000">
                <a:sym typeface="Symbol" panose="05050102010706020507" pitchFamily="18" charset="2"/>
              </a:rPr>
              <a:t>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)(A(x)∧A(x) )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/>
              <a:t>(</a:t>
            </a:r>
            <a:r>
              <a:rPr lang="en-US" altLang="zh-CN" sz="2000">
                <a:sym typeface="Symbol" panose="05050102010706020507" pitchFamily="18" charset="2"/>
              </a:rPr>
              <a:t>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)A(x)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86753F64-7F22-412A-83EB-83DDBDCAC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0"/>
            <a:ext cx="9144000" cy="50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(2)</a:t>
            </a:r>
            <a:r>
              <a:rPr lang="zh-CN" altLang="en-US" b="1">
                <a:solidFill>
                  <a:srgbClr val="800000"/>
                </a:solidFill>
              </a:rPr>
              <a:t>量词与联结词</a:t>
            </a:r>
            <a:r>
              <a:rPr lang="en-US" altLang="zh-CN" b="1">
                <a:solidFill>
                  <a:srgbClr val="800000"/>
                </a:solidFill>
              </a:rPr>
              <a:t>﹁ </a:t>
            </a:r>
            <a:r>
              <a:rPr lang="zh-CN" altLang="en-US" b="1">
                <a:solidFill>
                  <a:srgbClr val="800000"/>
                </a:solidFill>
              </a:rPr>
              <a:t>之间的关系</a:t>
            </a:r>
            <a:endParaRPr lang="zh-CN" altLang="en-US">
              <a:solidFill>
                <a:srgbClr val="8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        出现在量词之前的否定，不是否定该量词，而是否定被量化了的整个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命题。量词转化定律：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设有限个体域中的客体变元为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 …,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，则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                            </a:t>
            </a:r>
            <a:r>
              <a:rPr lang="en-US" altLang="zh-CN" b="1" u="sng"/>
              <a:t>﹁(</a:t>
            </a:r>
            <a:r>
              <a:rPr lang="en-US" altLang="zh-CN" b="1" u="sng">
                <a:sym typeface="Symbol" panose="05050102010706020507" pitchFamily="18" charset="2"/>
              </a:rPr>
              <a:t></a:t>
            </a:r>
            <a:r>
              <a:rPr lang="en-US" altLang="zh-CN" b="1" i="1" u="sng">
                <a:sym typeface="Symbol" panose="05050102010706020507" pitchFamily="18" charset="2"/>
              </a:rPr>
              <a:t>x</a:t>
            </a:r>
            <a:r>
              <a:rPr lang="en-US" altLang="zh-CN" b="1" u="sng">
                <a:sym typeface="Symbol" panose="05050102010706020507" pitchFamily="18" charset="2"/>
              </a:rPr>
              <a:t>)A(</a:t>
            </a:r>
            <a:r>
              <a:rPr lang="en-US" altLang="zh-CN" b="1" i="1" u="sng">
                <a:sym typeface="Symbol" panose="05050102010706020507" pitchFamily="18" charset="2"/>
              </a:rPr>
              <a:t>x</a:t>
            </a:r>
            <a:r>
              <a:rPr lang="en-US" altLang="zh-CN" b="1" u="sng"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﹁(</a:t>
            </a:r>
            <a:r>
              <a:rPr lang="en-US" altLang="zh-CN">
                <a:sym typeface="Symbol" panose="05050102010706020507" pitchFamily="18" charset="2"/>
              </a:rPr>
              <a:t>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)∧A(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)∧ …∧A(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                         </a:t>
            </a:r>
            <a:r>
              <a:rPr lang="en-US" altLang="zh-CN"/>
              <a:t>﹁</a:t>
            </a:r>
            <a:r>
              <a:rPr lang="en-US" altLang="zh-CN">
                <a:sym typeface="Symbol" panose="05050102010706020507" pitchFamily="18" charset="2"/>
              </a:rPr>
              <a:t>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)∨</a:t>
            </a:r>
            <a:r>
              <a:rPr lang="en-US" altLang="zh-CN"/>
              <a:t>﹁</a:t>
            </a:r>
            <a:r>
              <a:rPr lang="en-US" altLang="zh-CN">
                <a:sym typeface="Symbol" panose="05050102010706020507" pitchFamily="18" charset="2"/>
              </a:rPr>
              <a:t>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)∨…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/>
              <a:t>﹁</a:t>
            </a:r>
            <a:r>
              <a:rPr lang="en-US" altLang="zh-CN">
                <a:sym typeface="Symbol" panose="05050102010706020507" pitchFamily="18" charset="2"/>
              </a:rPr>
              <a:t>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                        </a:t>
            </a:r>
            <a:r>
              <a:rPr lang="en-US" altLang="zh-CN" b="1" u="sng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u="sng">
                <a:sym typeface="Wingdings" panose="05000000000000000000" pitchFamily="2" charset="2"/>
              </a:rPr>
              <a:t>(</a:t>
            </a:r>
            <a:r>
              <a:rPr lang="en-US" altLang="zh-CN" b="1" u="sng">
                <a:sym typeface="Symbol" panose="05050102010706020507" pitchFamily="18" charset="2"/>
              </a:rPr>
              <a:t></a:t>
            </a:r>
            <a:r>
              <a:rPr lang="en-US" altLang="zh-CN" b="1" i="1" u="sng">
                <a:sym typeface="Symbol" panose="05050102010706020507" pitchFamily="18" charset="2"/>
              </a:rPr>
              <a:t>x</a:t>
            </a:r>
            <a:r>
              <a:rPr lang="en-US" altLang="zh-CN" b="1" u="sng">
                <a:sym typeface="Wingdings" panose="05000000000000000000" pitchFamily="2" charset="2"/>
              </a:rPr>
              <a:t>)</a:t>
            </a:r>
            <a:r>
              <a:rPr lang="en-US" altLang="zh-CN" b="1" u="sng"/>
              <a:t>﹁</a:t>
            </a:r>
            <a:r>
              <a:rPr lang="en-US" altLang="zh-CN" b="1" u="sng">
                <a:sym typeface="Symbol" panose="05050102010706020507" pitchFamily="18" charset="2"/>
              </a:rPr>
              <a:t>A(</a:t>
            </a:r>
            <a:r>
              <a:rPr lang="en-US" altLang="zh-CN" b="1" i="1" u="sng">
                <a:sym typeface="Symbol" panose="05050102010706020507" pitchFamily="18" charset="2"/>
              </a:rPr>
              <a:t>x</a:t>
            </a:r>
            <a:r>
              <a:rPr lang="en-US" altLang="zh-CN" b="1" u="sng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                            </a:t>
            </a:r>
            <a:r>
              <a:rPr lang="en-US" altLang="zh-CN" b="1" u="sng"/>
              <a:t>﹁</a:t>
            </a:r>
            <a:r>
              <a:rPr lang="en-US" altLang="zh-CN" b="1" u="sng">
                <a:sym typeface="Wingdings" panose="05000000000000000000" pitchFamily="2" charset="2"/>
              </a:rPr>
              <a:t>(</a:t>
            </a:r>
            <a:r>
              <a:rPr lang="en-US" altLang="zh-CN" b="1" u="sng">
                <a:sym typeface="Symbol" panose="05050102010706020507" pitchFamily="18" charset="2"/>
              </a:rPr>
              <a:t>x</a:t>
            </a:r>
            <a:r>
              <a:rPr lang="en-US" altLang="zh-CN" b="1" u="sng">
                <a:sym typeface="Wingdings" panose="05000000000000000000" pitchFamily="2" charset="2"/>
              </a:rPr>
              <a:t>)</a:t>
            </a:r>
            <a:r>
              <a:rPr lang="en-US" altLang="zh-CN" b="1" u="sng"/>
              <a:t>A(x)</a:t>
            </a:r>
            <a:r>
              <a:rPr lang="en-US" altLang="zh-CN"/>
              <a:t> 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﹁(</a:t>
            </a:r>
            <a:r>
              <a:rPr lang="en-US" altLang="zh-CN">
                <a:sym typeface="Symbol" panose="05050102010706020507" pitchFamily="18" charset="2"/>
              </a:rPr>
              <a:t>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)∨A(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)∨…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sym typeface="Symbol" panose="05050102010706020507" pitchFamily="18" charset="2"/>
              </a:rPr>
              <a:t>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                         ﹁</a:t>
            </a:r>
            <a:r>
              <a:rPr lang="en-US" altLang="zh-CN">
                <a:sym typeface="Symbol" panose="05050102010706020507" pitchFamily="18" charset="2"/>
              </a:rPr>
              <a:t>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)∧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﹁</a:t>
            </a:r>
            <a:r>
              <a:rPr lang="en-US" altLang="zh-CN">
                <a:sym typeface="Symbol" panose="05050102010706020507" pitchFamily="18" charset="2"/>
              </a:rPr>
              <a:t> 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)∧…∧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﹁</a:t>
            </a:r>
            <a:r>
              <a:rPr lang="en-US" altLang="zh-CN">
                <a:sym typeface="Symbol" panose="05050102010706020507" pitchFamily="18" charset="2"/>
              </a:rPr>
              <a:t>A(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                        </a:t>
            </a:r>
            <a:r>
              <a:rPr lang="en-US" altLang="zh-CN" b="1" u="sng">
                <a:sym typeface="Symbol" panose="05050102010706020507" pitchFamily="18" charset="2"/>
              </a:rPr>
              <a:t> </a:t>
            </a:r>
            <a:r>
              <a:rPr lang="en-US" altLang="zh-CN" b="1" u="sng"/>
              <a:t>(</a:t>
            </a:r>
            <a:r>
              <a:rPr lang="en-US" altLang="zh-CN" b="1" u="sng">
                <a:sym typeface="Symbol" panose="05050102010706020507" pitchFamily="18" charset="2"/>
              </a:rPr>
              <a:t>x)﹁A(x)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>
                <a:sym typeface="Symbol" panose="05050102010706020507" pitchFamily="18" charset="2"/>
              </a:rPr>
              <a:t>即： </a:t>
            </a:r>
            <a:r>
              <a:rPr lang="en-US" altLang="zh-CN" b="1"/>
              <a:t>﹁(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  </a:t>
            </a:r>
            <a:r>
              <a:rPr lang="en-US" altLang="zh-CN" b="1">
                <a:sym typeface="Wingdings" panose="05000000000000000000" pitchFamily="2" charset="2"/>
              </a:rPr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  <a:r>
              <a:rPr lang="en-US" altLang="zh-CN" b="1"/>
              <a:t>﹁</a:t>
            </a:r>
            <a:r>
              <a:rPr lang="en-US" altLang="zh-CN" b="1">
                <a:sym typeface="Symbol" panose="05050102010706020507" pitchFamily="18" charset="2"/>
              </a:rPr>
              <a:t>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zh-CN" altLang="en-US" b="1">
                <a:sym typeface="Symbol" panose="05050102010706020507" pitchFamily="18" charset="2"/>
              </a:rPr>
              <a:t>； </a:t>
            </a:r>
            <a:r>
              <a:rPr lang="en-US" altLang="zh-CN" b="1"/>
              <a:t>﹁</a:t>
            </a:r>
            <a:r>
              <a:rPr lang="en-US" altLang="zh-CN" b="1">
                <a:sym typeface="Wingdings" panose="05000000000000000000" pitchFamily="2" charset="2"/>
              </a:rPr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  <a:r>
              <a:rPr lang="en-US" altLang="zh-CN" b="1"/>
              <a:t>A(</a:t>
            </a:r>
            <a:r>
              <a:rPr lang="en-US" altLang="zh-CN" b="1" i="1"/>
              <a:t>x</a:t>
            </a:r>
            <a:r>
              <a:rPr lang="en-US" altLang="zh-CN" b="1"/>
              <a:t>)  </a:t>
            </a:r>
            <a:r>
              <a:rPr lang="en-US" altLang="zh-CN" b="1">
                <a:sym typeface="Symbol" panose="05050102010706020507" pitchFamily="18" charset="2"/>
              </a:rPr>
              <a:t>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)﹁A(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endParaRPr lang="en-US" altLang="zh-CN" b="1" u="sng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7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7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7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7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autoUpdateAnimBg="0"/>
      <p:bldP spid="2970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>
            <a:extLst>
              <a:ext uri="{FF2B5EF4-FFF2-40B4-BE49-F238E27FC236}">
                <a16:creationId xmlns:a16="http://schemas.microsoft.com/office/drawing/2014/main" id="{6B69BC89-E7C0-4730-AFB5-5B2F4FE2A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(3)</a:t>
            </a:r>
            <a:r>
              <a:rPr lang="zh-CN" altLang="en-US" b="1">
                <a:solidFill>
                  <a:srgbClr val="990000"/>
                </a:solidFill>
              </a:rPr>
              <a:t>量词作用域的扩张和收缩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量词的作用域中，常有合取或析取项，如果其中为一个</a:t>
            </a:r>
            <a:r>
              <a:rPr lang="zh-CN" altLang="en-US" b="1"/>
              <a:t>命题</a:t>
            </a:r>
            <a:r>
              <a:rPr lang="zh-CN" altLang="en-US"/>
              <a:t>，则可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将该命题移至量词作用域之外。如：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/>
              <a:t>  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)(A(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∨B)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∨B       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)(A(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∧B)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∧B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/>
              <a:t>   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)(A(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∨B)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∨B        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)(A(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∧B)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∧B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以及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)→</a:t>
            </a:r>
            <a:r>
              <a:rPr lang="en-US" altLang="zh-CN"/>
              <a:t>B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)(A(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)→</a:t>
            </a:r>
            <a:r>
              <a:rPr lang="en-US" altLang="zh-CN"/>
              <a:t>B)        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/>
              <a:t>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→B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)(A(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→B)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  B→(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)(B→A(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)) </a:t>
            </a:r>
            <a:r>
              <a:rPr lang="en-US" altLang="zh-CN"/>
              <a:t>       B→(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)(B→A(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)) </a:t>
            </a: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33145184-00D3-48C5-B380-C0C1A17D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648200"/>
            <a:ext cx="8991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当谓词的变元与量词的指导变元不同时</a:t>
            </a:r>
            <a:r>
              <a:rPr lang="zh-CN" altLang="en-US"/>
              <a:t>，亦能有类似于上述公式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               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)(P(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∨Q(</a:t>
            </a:r>
            <a:r>
              <a:rPr lang="en-US" altLang="zh-CN" i="1"/>
              <a:t>y</a:t>
            </a:r>
            <a:r>
              <a:rPr lang="en-US" altLang="zh-CN"/>
              <a:t>))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∨Q(</a:t>
            </a:r>
            <a:r>
              <a:rPr lang="en-US" altLang="zh-CN" i="1"/>
              <a:t>y</a:t>
            </a:r>
            <a:r>
              <a:rPr lang="en-US" altLang="zh-CN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  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)(P(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)∧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w</a:t>
            </a:r>
            <a:r>
              <a:rPr lang="en-US" altLang="zh-CN">
                <a:sym typeface="Symbol" panose="05050102010706020507" pitchFamily="18" charset="2"/>
              </a:rPr>
              <a:t>)Q(</a:t>
            </a:r>
            <a:r>
              <a:rPr lang="en-US" altLang="zh-CN" i="1">
                <a:sym typeface="Symbol" panose="05050102010706020507" pitchFamily="18" charset="2"/>
              </a:rPr>
              <a:t>z,w</a:t>
            </a:r>
            <a:r>
              <a:rPr lang="en-US" altLang="zh-CN">
                <a:sym typeface="Symbol" panose="05050102010706020507" pitchFamily="18" charset="2"/>
              </a:rPr>
              <a:t>))</a:t>
            </a:r>
            <a:r>
              <a:rPr lang="en-US" altLang="zh-CN"/>
              <a:t>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 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)∧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w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Q(</a:t>
            </a:r>
            <a:r>
              <a:rPr lang="en-US" altLang="zh-CN" i="1"/>
              <a:t>z,w</a:t>
            </a:r>
            <a:r>
              <a:rPr lang="en-US" altLang="zh-CN"/>
              <a:t>)</a:t>
            </a:r>
            <a:r>
              <a:rPr lang="en-US" altLang="zh-CN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/>
      <p:bldP spid="3175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>
            <a:extLst>
              <a:ext uri="{FF2B5EF4-FFF2-40B4-BE49-F238E27FC236}">
                <a16:creationId xmlns:a16="http://schemas.microsoft.com/office/drawing/2014/main" id="{05B163FD-3EC1-431E-8108-4BE7D80DE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(4)</a:t>
            </a:r>
            <a:r>
              <a:rPr lang="zh-CN" altLang="en-US" b="1">
                <a:solidFill>
                  <a:srgbClr val="990000"/>
                </a:solidFill>
              </a:rPr>
              <a:t>量词与命题联结词之间的一些等价式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量词与命题联结词之间存在不同的结合情况，如：联欢会上所有人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既跳舞又唱歌和联欢会上所有人唱歌且所有人跳舞。该两个命题具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有相同意义。故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                             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)(A(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∧B(</a:t>
            </a:r>
            <a:r>
              <a:rPr lang="en-US" altLang="zh-CN" b="1" i="1"/>
              <a:t>x</a:t>
            </a:r>
            <a:r>
              <a:rPr lang="en-US" altLang="zh-CN" b="1"/>
              <a:t>))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∧(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B(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A127F53D-3A07-4E31-BFAE-45684305C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同理                   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)(A(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∨B(</a:t>
            </a:r>
            <a:r>
              <a:rPr lang="en-US" altLang="zh-CN" b="1" i="1"/>
              <a:t>x</a:t>
            </a:r>
            <a:r>
              <a:rPr lang="en-US" altLang="zh-CN" b="1"/>
              <a:t>))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∨(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 B(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DBC9AED8-B08C-46B8-8B32-8989AB750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892425"/>
            <a:ext cx="9067800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(5)</a:t>
            </a:r>
            <a:r>
              <a:rPr lang="zh-CN" altLang="en-US" b="1">
                <a:solidFill>
                  <a:srgbClr val="990000"/>
                </a:solidFill>
              </a:rPr>
              <a:t>量词与命题联结词之间的一些蕴含式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量词与命题联结词之间存在一些不同的结合情况，有些是蕴含式。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如：这些学生都聪明或这些学生都努力，可以推出这些学生都聪明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或努力；但这些学生都聪明或努力却不能推出这些学生都聪明或这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些学生都努力。故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                           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∨(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B(</a:t>
            </a:r>
            <a:r>
              <a:rPr lang="en-US" altLang="zh-CN" b="1" i="1"/>
              <a:t>x</a:t>
            </a:r>
            <a:r>
              <a:rPr lang="en-US" altLang="zh-CN" b="1"/>
              <a:t>) </a:t>
            </a:r>
            <a:r>
              <a:rPr lang="en-US" altLang="zh-CN" b="1">
                <a:sym typeface="Symbol" panose="05050102010706020507" pitchFamily="18" charset="2"/>
              </a:rPr>
              <a:t>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)(A(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∨B(</a:t>
            </a:r>
            <a:r>
              <a:rPr lang="en-US" altLang="zh-CN" b="1" i="1"/>
              <a:t>x</a:t>
            </a:r>
            <a:r>
              <a:rPr lang="en-US" altLang="zh-CN" b="1"/>
              <a:t>))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b="1"/>
              <a:t>                            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)(A(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∧B(</a:t>
            </a:r>
            <a:r>
              <a:rPr lang="en-US" altLang="zh-CN" b="1" i="1"/>
              <a:t>x</a:t>
            </a:r>
            <a:r>
              <a:rPr lang="en-US" altLang="zh-CN" b="1"/>
              <a:t>)) </a:t>
            </a:r>
            <a:r>
              <a:rPr lang="en-US" altLang="zh-CN" b="1">
                <a:sym typeface="Symbol" panose="05050102010706020507" pitchFamily="18" charset="2"/>
              </a:rPr>
              <a:t>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∧(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 B(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b="1"/>
              <a:t>                            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)(A(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→B(</a:t>
            </a:r>
            <a:r>
              <a:rPr lang="en-US" altLang="zh-CN" b="1" i="1"/>
              <a:t>x</a:t>
            </a:r>
            <a:r>
              <a:rPr lang="en-US" altLang="zh-CN" b="1"/>
              <a:t>)) </a:t>
            </a:r>
            <a:r>
              <a:rPr lang="en-US" altLang="zh-CN" b="1">
                <a:sym typeface="Symbol" panose="05050102010706020507" pitchFamily="18" charset="2"/>
              </a:rPr>
              <a:t>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→(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 B(</a:t>
            </a:r>
            <a:r>
              <a:rPr lang="en-US" altLang="zh-CN" b="1" i="1"/>
              <a:t>x</a:t>
            </a:r>
            <a:r>
              <a:rPr lang="en-US" altLang="zh-CN" b="1"/>
              <a:t>)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b="1"/>
              <a:t>                            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)(A(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/>
              <a:t>B(</a:t>
            </a:r>
            <a:r>
              <a:rPr lang="en-US" altLang="zh-CN" b="1" i="1"/>
              <a:t>x</a:t>
            </a:r>
            <a:r>
              <a:rPr lang="en-US" altLang="zh-CN" b="1"/>
              <a:t>)) </a:t>
            </a:r>
            <a:r>
              <a:rPr lang="en-US" altLang="zh-CN" b="1">
                <a:sym typeface="Symbol" panose="05050102010706020507" pitchFamily="18" charset="2"/>
              </a:rPr>
              <a:t>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 B(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8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8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8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8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autoUpdateAnimBg="0"/>
      <p:bldP spid="33798" grpId="0" build="p" autoUpdateAnimBg="0"/>
      <p:bldP spid="3380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DE94669-B4ED-47B5-B87C-EC2945171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zh-CN" altLang="en-US" b="1"/>
              <a:t>谓词逻辑</a:t>
            </a:r>
            <a:r>
              <a:rPr lang="en-US" altLang="zh-CN" sz="2000" b="1"/>
              <a:t>(</a:t>
            </a:r>
            <a:r>
              <a:rPr lang="zh-CN" altLang="en-US" sz="2000" b="1"/>
              <a:t>主要内容</a:t>
            </a:r>
            <a:r>
              <a:rPr lang="en-US" altLang="zh-CN" sz="2000" b="1"/>
              <a:t>)</a:t>
            </a:r>
            <a:endParaRPr lang="en-US" altLang="zh-CN" b="1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CB59A03-07BE-40A5-A24D-36D9756A2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hlinkClick r:id="rId2" action="ppaction://hlinksldjump"/>
              </a:rPr>
              <a:t>2-1</a:t>
            </a:r>
            <a:r>
              <a:rPr lang="zh-CN" altLang="en-US">
                <a:hlinkClick r:id="rId2" action="ppaction://hlinksldjump"/>
              </a:rPr>
              <a:t>谓词的概念及表示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en-US" altLang="zh-CN">
                <a:hlinkClick r:id="rId3" action="ppaction://hlinksldjump"/>
              </a:rPr>
              <a:t>2-2</a:t>
            </a:r>
            <a:r>
              <a:rPr lang="zh-CN" altLang="en-US">
                <a:hlinkClick r:id="rId3" action="ppaction://hlinksldjump"/>
              </a:rPr>
              <a:t>命题函数与量词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en-US" altLang="zh-CN">
                <a:hlinkClick r:id="rId4" action="ppaction://hlinksldjump"/>
              </a:rPr>
              <a:t>2-3</a:t>
            </a:r>
            <a:r>
              <a:rPr lang="zh-CN" altLang="en-US">
                <a:hlinkClick r:id="rId4" action="ppaction://hlinksldjump"/>
              </a:rPr>
              <a:t>谓词公式与翻译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en-US" altLang="zh-CN">
                <a:hlinkClick r:id="rId5" action="ppaction://hlinksldjump"/>
              </a:rPr>
              <a:t>2-4</a:t>
            </a:r>
            <a:r>
              <a:rPr lang="zh-CN" altLang="en-US">
                <a:hlinkClick r:id="rId5" action="ppaction://hlinksldjump"/>
              </a:rPr>
              <a:t>变元的约束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en-US" altLang="zh-CN">
                <a:hlinkClick r:id="rId6" action="ppaction://hlinksldjump"/>
              </a:rPr>
              <a:t>2-5</a:t>
            </a:r>
            <a:r>
              <a:rPr lang="zh-CN" altLang="en-US">
                <a:hlinkClick r:id="rId6" action="ppaction://hlinksldjump"/>
              </a:rPr>
              <a:t>谓词演算的等价式与蕴含式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en-US" altLang="zh-CN">
                <a:hlinkClick r:id="rId7" action="ppaction://hlinksldjump"/>
              </a:rPr>
              <a:t>2-6</a:t>
            </a:r>
            <a:r>
              <a:rPr lang="zh-CN" altLang="en-US">
                <a:hlinkClick r:id="rId7" action="ppaction://hlinksldjump"/>
              </a:rPr>
              <a:t>前束范式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en-US" altLang="zh-CN">
                <a:hlinkClick r:id="rId8" action="ppaction://hlinksldjump"/>
              </a:rPr>
              <a:t>2-7</a:t>
            </a:r>
            <a:r>
              <a:rPr lang="zh-CN" altLang="en-US">
                <a:hlinkClick r:id="rId8" action="ppaction://hlinksldjump"/>
              </a:rPr>
              <a:t>谓词演算的推理理论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 autoUpdateAnimBg="0"/>
      <p:bldP spid="5632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>
            <a:extLst>
              <a:ext uri="{FF2B5EF4-FFF2-40B4-BE49-F238E27FC236}">
                <a16:creationId xmlns:a16="http://schemas.microsoft.com/office/drawing/2014/main" id="{5E1212D5-D4FD-4425-B9E4-B1431DBE1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(6)</a:t>
            </a:r>
            <a:r>
              <a:rPr lang="zh-CN" altLang="en-US" b="1">
                <a:solidFill>
                  <a:srgbClr val="990000"/>
                </a:solidFill>
              </a:rPr>
              <a:t>多个量词的使用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方便起见，在此仅举两个量词情况，更多量词使用方法与此类似。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不考虑自由变元，有下述八种情况。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                              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          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b="1"/>
              <a:t>                               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           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b="1"/>
              <a:t>                               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           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b="1"/>
              <a:t>                               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           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D2BC106E-A30B-4C99-8A04-6885DF13B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00400"/>
            <a:ext cx="883920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0066FF"/>
                </a:solidFill>
              </a:rPr>
              <a:t>例如</a:t>
            </a:r>
            <a:r>
              <a:rPr lang="zh-CN" altLang="en-US"/>
              <a:t>	设 </a:t>
            </a:r>
            <a:r>
              <a:rPr lang="en-US" altLang="zh-CN"/>
              <a:t>A(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表示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和 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同姓</a:t>
            </a:r>
            <a:r>
              <a:rPr lang="en-US" altLang="zh-CN"/>
              <a:t>; </a:t>
            </a:r>
            <a:r>
              <a:rPr lang="zh-CN" altLang="en-US"/>
              <a:t>论域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是甲村的人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是乙村的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人，则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	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zh-CN" altLang="en-US"/>
              <a:t>：甲村与乙村所有人同姓。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	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zh-CN" altLang="en-US"/>
              <a:t>：乙村与甲村所有人同姓。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显然              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/>
              <a:t>	   (1)	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同理	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/>
              <a:t>：甲村与乙村有人同姓。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	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/>
              <a:t>：乙村与甲村有人同姓。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显然              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      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 autoUpdateAnimBg="0"/>
      <p:bldP spid="3585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>
            <a:extLst>
              <a:ext uri="{FF2B5EF4-FFF2-40B4-BE49-F238E27FC236}">
                <a16:creationId xmlns:a16="http://schemas.microsoft.com/office/drawing/2014/main" id="{434BD371-75CA-4120-8BF6-05DFA52DE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8534400" cy="312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/>
              <a:t>但	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zh-CN" altLang="en-US"/>
              <a:t>表示对于甲村所有人，乙村都有人和他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/>
              <a:t>同姓。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/>
              <a:t>	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/>
              <a:t>表示存在一个乙村的人，甲村的人都和他同姓。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/>
              <a:t>	 故               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 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                               </a:t>
            </a:r>
            <a:endParaRPr lang="en-US" altLang="zh-CN" b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b="1"/>
              <a:t>                                 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 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b="1"/>
              <a:t>                                 (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  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)A(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7922" name="Text Box 34">
            <a:extLst>
              <a:ext uri="{FF2B5EF4-FFF2-40B4-BE49-F238E27FC236}">
                <a16:creationId xmlns:a16="http://schemas.microsoft.com/office/drawing/2014/main" id="{A68C42E8-AD78-4E81-9CBD-9FD64EC0A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096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hlinkClick r:id="rId2" action="ppaction://hlinksldjump"/>
              </a:rPr>
              <a:t>谓词逻辑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utoUpdateAnimBg="0"/>
      <p:bldP spid="3792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>
            <a:extLst>
              <a:ext uri="{FF2B5EF4-FFF2-40B4-BE49-F238E27FC236}">
                <a16:creationId xmlns:a16="http://schemas.microsoft.com/office/drawing/2014/main" id="{891FD175-D9B8-4ABC-B75C-319EAAC2D9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924800" cy="609600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altLang="zh-CN" b="1"/>
              <a:t>2-6      </a:t>
            </a:r>
            <a:r>
              <a:rPr lang="zh-CN" altLang="en-US" b="1"/>
              <a:t>前束范式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4A8EA631-6B79-4343-A616-2B97C13CC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3125"/>
            <a:ext cx="91440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000"/>
              <a:t>	</a:t>
            </a:r>
            <a:r>
              <a:rPr lang="zh-CN" altLang="en-US"/>
              <a:t>在命题演算中，常将公式化成规范形式，对于谓词演算也可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化为与之等价的范式。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800000"/>
                </a:solidFill>
              </a:rPr>
              <a:t>定义</a:t>
            </a:r>
            <a:r>
              <a:rPr lang="en-US" altLang="zh-CN" b="1">
                <a:solidFill>
                  <a:srgbClr val="800000"/>
                </a:solidFill>
              </a:rPr>
              <a:t>2-6.1</a:t>
            </a:r>
            <a:r>
              <a:rPr lang="en-US" altLang="zh-CN" b="1"/>
              <a:t>	</a:t>
            </a:r>
            <a:r>
              <a:rPr lang="zh-CN" altLang="en-US"/>
              <a:t>一个公式，若量词均在全式开头，且作用域延伸到整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个公式末尾，则该公式叫做前束范式</a:t>
            </a:r>
            <a:r>
              <a:rPr lang="en-US" altLang="zh-CN"/>
              <a:t>,</a:t>
            </a:r>
            <a:r>
              <a:rPr lang="zh-CN" altLang="en-US"/>
              <a:t>形式如下：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(×v</a:t>
            </a:r>
            <a:r>
              <a:rPr lang="en-US" altLang="zh-CN" baseline="-25000"/>
              <a:t>1</a:t>
            </a:r>
            <a:r>
              <a:rPr lang="en-US" altLang="zh-CN"/>
              <a:t>)(×v</a:t>
            </a:r>
            <a:r>
              <a:rPr lang="en-US" altLang="zh-CN" baseline="-25000"/>
              <a:t>2</a:t>
            </a:r>
            <a:r>
              <a:rPr lang="en-US" altLang="zh-CN"/>
              <a:t>) …(×v</a:t>
            </a:r>
            <a:r>
              <a:rPr lang="en-US" altLang="zh-CN" baseline="-25000"/>
              <a:t>n</a:t>
            </a:r>
            <a:r>
              <a:rPr lang="en-US" altLang="zh-CN"/>
              <a:t>)A, </a:t>
            </a:r>
            <a:r>
              <a:rPr lang="zh-CN" altLang="en-US"/>
              <a:t>其中</a:t>
            </a:r>
            <a:r>
              <a:rPr lang="en-US" altLang="zh-CN"/>
              <a:t>×</a:t>
            </a:r>
            <a:r>
              <a:rPr lang="zh-CN" altLang="en-US"/>
              <a:t>可能是量词 </a:t>
            </a:r>
            <a:r>
              <a:rPr lang="zh-CN" altLang="en-US" sz="2000">
                <a:sym typeface="Symbol" panose="05050102010706020507" pitchFamily="18" charset="2"/>
              </a:rPr>
              <a:t></a:t>
            </a:r>
            <a:r>
              <a:rPr lang="zh-CN" altLang="en-US"/>
              <a:t> 或 </a:t>
            </a:r>
            <a:r>
              <a:rPr lang="zh-CN" altLang="en-US" sz="2000">
                <a:sym typeface="Symbol" panose="05050102010706020507" pitchFamily="18" charset="2"/>
              </a:rPr>
              <a:t></a:t>
            </a:r>
            <a:r>
              <a:rPr lang="zh-CN" altLang="en-US"/>
              <a:t> </a:t>
            </a:r>
            <a:r>
              <a:rPr lang="en-US" altLang="zh-CN"/>
              <a:t>,v</a:t>
            </a:r>
            <a:r>
              <a:rPr lang="en-US" altLang="zh-CN" baseline="-25000"/>
              <a:t>i </a:t>
            </a:r>
            <a:r>
              <a:rPr lang="en-US" altLang="zh-CN"/>
              <a:t>(i=1,2, …,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是客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体变元</a:t>
            </a:r>
            <a:r>
              <a:rPr lang="en-US" altLang="zh-CN"/>
              <a:t>, A</a:t>
            </a:r>
            <a:r>
              <a:rPr lang="zh-CN" altLang="en-US"/>
              <a:t>是不含量词的谓词公式。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800000"/>
                </a:solidFill>
              </a:rPr>
              <a:t>定理</a:t>
            </a:r>
            <a:r>
              <a:rPr lang="en-US" altLang="zh-CN" b="1">
                <a:solidFill>
                  <a:srgbClr val="800000"/>
                </a:solidFill>
              </a:rPr>
              <a:t>2-6.2</a:t>
            </a:r>
            <a:r>
              <a:rPr lang="en-US" altLang="zh-CN"/>
              <a:t>	</a:t>
            </a:r>
            <a:r>
              <a:rPr lang="zh-CN" altLang="en-US"/>
              <a:t>任意一谓词公式均和一个前束范式等价。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/>
              <a:t>证明</a:t>
            </a:r>
            <a:r>
              <a:rPr lang="zh-CN" altLang="en-US"/>
              <a:t>：</a:t>
            </a:r>
            <a:r>
              <a:rPr lang="en-US" altLang="zh-CN" b="1"/>
              <a:t>1</a:t>
            </a:r>
            <a:r>
              <a:rPr lang="zh-CN" altLang="en-US" b="1"/>
              <a:t>。利用换名规则，使任何一个客体变元只有一种出现形式。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b="1"/>
              <a:t>2</a:t>
            </a:r>
            <a:r>
              <a:rPr lang="zh-CN" altLang="en-US" b="1"/>
              <a:t>。利用量词转化公式，把否定深入到命题变元和谓词填式的前面</a:t>
            </a:r>
            <a:r>
              <a:rPr lang="en-US" altLang="zh-CN" b="1"/>
              <a:t>(</a:t>
            </a:r>
            <a:r>
              <a:rPr lang="zh-CN" altLang="en-US" b="1"/>
              <a:t>对偶定理</a:t>
            </a:r>
            <a:r>
              <a:rPr lang="en-US" altLang="zh-CN" b="1"/>
              <a:t>)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 autoUpdateAnimBg="0"/>
      <p:bldP spid="3994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D6DA444-2C65-4F1F-8AA0-2D3633DA0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FFF2B1D-5526-4ADB-A16C-53FA70713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3</a:t>
            </a:r>
            <a:r>
              <a:rPr lang="zh-CN" altLang="en-US" sz="2800"/>
              <a:t>。</a:t>
            </a:r>
            <a:r>
              <a:rPr lang="zh-CN" altLang="en-US" sz="2800" b="1"/>
              <a:t>利用</a:t>
            </a:r>
          </a:p>
          <a:p>
            <a:pPr eaLnBrk="1" hangingPunct="1"/>
            <a:r>
              <a:rPr lang="zh-CN" altLang="en-US" sz="2800"/>
              <a:t>          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x)(A(x)</a:t>
            </a:r>
            <a:r>
              <a:rPr lang="en-US" altLang="zh-CN" sz="2800"/>
              <a:t>∨B) </a:t>
            </a:r>
            <a:r>
              <a:rPr lang="en-US" altLang="zh-CN" sz="2800">
                <a:sym typeface="Symbol" panose="05050102010706020507" pitchFamily="18" charset="2"/>
              </a:rPr>
              <a:t>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x)A(x)</a:t>
            </a:r>
            <a:r>
              <a:rPr lang="en-US" altLang="zh-CN" sz="2800"/>
              <a:t>∨B , </a:t>
            </a:r>
          </a:p>
          <a:p>
            <a:pPr eaLnBrk="1" hangingPunct="1"/>
            <a:r>
              <a:rPr lang="en-US" altLang="zh-CN" sz="2800"/>
              <a:t>           (</a:t>
            </a:r>
            <a:r>
              <a:rPr lang="en-US" altLang="zh-CN" sz="2800">
                <a:sym typeface="Symbol" panose="05050102010706020507" pitchFamily="18" charset="2"/>
              </a:rPr>
              <a:t>x)(A(x)</a:t>
            </a:r>
            <a:r>
              <a:rPr lang="en-US" altLang="zh-CN" sz="2800"/>
              <a:t>∧B) </a:t>
            </a:r>
            <a:r>
              <a:rPr lang="en-US" altLang="zh-CN" sz="2800">
                <a:sym typeface="Symbol" panose="05050102010706020507" pitchFamily="18" charset="2"/>
              </a:rPr>
              <a:t>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x)A(x)</a:t>
            </a:r>
            <a:r>
              <a:rPr lang="en-US" altLang="zh-CN" sz="2800"/>
              <a:t>∧B, </a:t>
            </a:r>
          </a:p>
          <a:p>
            <a:pPr eaLnBrk="1" hangingPunct="1"/>
            <a:r>
              <a:rPr lang="en-US" altLang="zh-CN" sz="2800"/>
              <a:t>           (</a:t>
            </a:r>
            <a:r>
              <a:rPr lang="en-US" altLang="zh-CN" sz="2800">
                <a:sym typeface="Symbol" panose="05050102010706020507" pitchFamily="18" charset="2"/>
              </a:rPr>
              <a:t>x)(A(x)</a:t>
            </a:r>
            <a:r>
              <a:rPr lang="en-US" altLang="zh-CN" sz="2800"/>
              <a:t>∧B(x)) </a:t>
            </a:r>
            <a:r>
              <a:rPr lang="en-US" altLang="zh-CN" sz="2800">
                <a:sym typeface="Symbol" panose="05050102010706020507" pitchFamily="18" charset="2"/>
              </a:rPr>
              <a:t>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x)A(x)</a:t>
            </a:r>
            <a:r>
              <a:rPr lang="en-US" altLang="zh-CN" sz="2800"/>
              <a:t>∧(</a:t>
            </a:r>
            <a:r>
              <a:rPr lang="en-US" altLang="zh-CN" sz="2800">
                <a:sym typeface="Symbol" panose="05050102010706020507" pitchFamily="18" charset="2"/>
              </a:rPr>
              <a:t>x)</a:t>
            </a:r>
            <a:r>
              <a:rPr lang="en-US" altLang="zh-CN" sz="2800"/>
              <a:t>B(x),</a:t>
            </a:r>
          </a:p>
          <a:p>
            <a:pPr eaLnBrk="1" hangingPunct="1"/>
            <a:r>
              <a:rPr lang="en-US" altLang="zh-CN" sz="2800"/>
              <a:t>         (</a:t>
            </a:r>
            <a:r>
              <a:rPr lang="en-US" altLang="zh-CN" sz="2800">
                <a:sym typeface="Symbol" panose="05050102010706020507" pitchFamily="18" charset="2"/>
              </a:rPr>
              <a:t>x)(A(x)</a:t>
            </a:r>
            <a:r>
              <a:rPr lang="en-US" altLang="zh-CN" sz="2800"/>
              <a:t>∨B(x)) </a:t>
            </a:r>
            <a:r>
              <a:rPr lang="en-US" altLang="zh-CN" sz="2800">
                <a:sym typeface="Symbol" panose="05050102010706020507" pitchFamily="18" charset="2"/>
              </a:rPr>
              <a:t>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x)A(x)</a:t>
            </a:r>
            <a:r>
              <a:rPr lang="en-US" altLang="zh-CN" sz="2800"/>
              <a:t>∨(</a:t>
            </a:r>
            <a:r>
              <a:rPr lang="en-US" altLang="zh-CN" sz="2800">
                <a:sym typeface="Symbol" panose="05050102010706020507" pitchFamily="18" charset="2"/>
              </a:rPr>
              <a:t>x)</a:t>
            </a:r>
            <a:r>
              <a:rPr lang="en-US" altLang="zh-CN" sz="2800"/>
              <a:t> B(x)</a:t>
            </a:r>
            <a:r>
              <a:rPr lang="zh-CN" altLang="en-US" sz="2800"/>
              <a:t>。</a:t>
            </a:r>
          </a:p>
          <a:p>
            <a:pPr eaLnBrk="1" hangingPunct="1"/>
            <a:r>
              <a:rPr lang="zh-CN" altLang="en-US" sz="2800"/>
              <a:t>      </a:t>
            </a:r>
            <a:r>
              <a:rPr lang="zh-CN" altLang="en-US" sz="2800" b="1"/>
              <a:t>把量词移到全式最前面</a:t>
            </a:r>
            <a:r>
              <a:rPr lang="en-US" altLang="zh-CN" sz="2800" b="1"/>
              <a:t>(</a:t>
            </a:r>
            <a:r>
              <a:rPr lang="zh-CN" altLang="en-US" sz="2800" b="1"/>
              <a:t>假定公式只含</a:t>
            </a:r>
            <a:r>
              <a:rPr lang="en-US" altLang="zh-CN" sz="2800" b="1"/>
              <a:t>﹁, ∧, ∨</a:t>
            </a:r>
            <a:r>
              <a:rPr lang="zh-CN" altLang="en-US" sz="2800" b="1"/>
              <a:t>联结词</a:t>
            </a:r>
            <a:r>
              <a:rPr lang="en-US" altLang="zh-CN" sz="2800" b="1"/>
              <a:t>) </a:t>
            </a:r>
            <a:r>
              <a:rPr lang="zh-CN" altLang="en-US" sz="2800" b="1"/>
              <a:t>。</a:t>
            </a:r>
            <a:r>
              <a:rPr lang="zh-CN" altLang="en-US" sz="2800"/>
              <a:t>                        ＃</a:t>
            </a:r>
          </a:p>
          <a:p>
            <a:pPr eaLnBrk="1" hangingPunct="1"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431E6655-0800-4E15-9662-8CA22CC9B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9144000" cy="648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0066FF"/>
                </a:solidFill>
              </a:rPr>
              <a:t>例</a:t>
            </a:r>
            <a:r>
              <a:rPr lang="en-US" altLang="zh-CN" b="1">
                <a:solidFill>
                  <a:srgbClr val="0066FF"/>
                </a:solidFill>
              </a:rPr>
              <a:t>1</a:t>
            </a:r>
            <a:r>
              <a:rPr lang="zh-CN" altLang="en-US"/>
              <a:t>把公式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)→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)Q(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  <a:r>
              <a:rPr lang="zh-CN" altLang="en-US"/>
              <a:t>化为前束范式。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/>
              <a:t>解</a:t>
            </a:r>
            <a:r>
              <a:rPr lang="zh-CN" altLang="en-US"/>
              <a:t>：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)→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)Q(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)﹁P(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)∨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)Q(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endParaRPr lang="en-US" altLang="zh-CN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                     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 (﹁P(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)∨Q(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)) </a:t>
            </a:r>
            <a:r>
              <a:rPr lang="zh-CN" altLang="en-US">
                <a:sym typeface="Symbol" panose="05050102010706020507" pitchFamily="18" charset="2"/>
              </a:rPr>
              <a:t>（等价关系）</a:t>
            </a:r>
            <a:endParaRPr lang="zh-CN" altLang="en-US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0066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例</a:t>
            </a:r>
            <a:r>
              <a:rPr lang="en-US" altLang="zh-CN" b="1">
                <a:solidFill>
                  <a:srgbClr val="0066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化公式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)(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)(P(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)∧P(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)) →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)Q(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))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为前束范式。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解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：原式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)(﹁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)(P(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)∧P(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))∨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)Q(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))</a:t>
            </a:r>
            <a:endParaRPr lang="en-US" altLang="zh-CN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        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)(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)(﹁ 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)∨﹁ P(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))∨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)Q(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))</a:t>
            </a:r>
            <a:endParaRPr lang="en-US" altLang="zh-CN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        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)(﹁ 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)∨﹁ P(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)∨Q(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))</a:t>
            </a:r>
            <a:endParaRPr lang="en-US" altLang="zh-CN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0066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例</a:t>
            </a:r>
            <a:r>
              <a:rPr lang="en-US" altLang="zh-CN" b="1">
                <a:solidFill>
                  <a:srgbClr val="0066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把公式</a:t>
            </a:r>
            <a:r>
              <a:rPr lang="en-US" altLang="zh-CN">
                <a:sym typeface="Symbol" panose="05050102010706020507" pitchFamily="18" charset="2"/>
              </a:rPr>
              <a:t>﹁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){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)→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)[B(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)∧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)(A(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)→B(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))]}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化为前束范式。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解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：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否定深入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原式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)﹁{﹁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 ∨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)[B(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)∧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)(A(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)→B(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))]}</a:t>
            </a:r>
            <a:endParaRPr lang="en-US" altLang="zh-CN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){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)∧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)[﹁B(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 ∨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)﹁(A(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)→B(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))]}</a:t>
            </a:r>
            <a:endParaRPr lang="en-US" altLang="zh-CN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>
                <a:latin typeface="宋体" panose="02010600030101010101" pitchFamily="2" charset="-122"/>
                <a:sym typeface="Symbol" panose="05050102010706020507" pitchFamily="18" charset="2"/>
              </a:rPr>
              <a:t>（改名）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){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)∧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)[﹁B(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) ∨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)﹁(A(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)→B(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))]}</a:t>
            </a:r>
            <a:endParaRPr lang="en-US" altLang="zh-CN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){A(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)∧[﹁B(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) ∨﹁(A(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)→B(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))]}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7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7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3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3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>
            <a:extLst>
              <a:ext uri="{FF2B5EF4-FFF2-40B4-BE49-F238E27FC236}">
                <a16:creationId xmlns:a16="http://schemas.microsoft.com/office/drawing/2014/main" id="{4C35C9C0-8E6A-48E4-A72D-1A81642D3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990000"/>
                </a:solidFill>
              </a:rPr>
              <a:t>定义</a:t>
            </a:r>
            <a:r>
              <a:rPr lang="en-US" altLang="zh-CN" b="1">
                <a:solidFill>
                  <a:srgbClr val="990000"/>
                </a:solidFill>
              </a:rPr>
              <a:t>2-6.2</a:t>
            </a:r>
            <a:r>
              <a:rPr lang="en-US" altLang="zh-CN"/>
              <a:t>	</a:t>
            </a:r>
            <a:r>
              <a:rPr lang="zh-CN" altLang="en-US"/>
              <a:t>一个</a:t>
            </a:r>
            <a:r>
              <a:rPr lang="en-US" altLang="zh-CN" i="1"/>
              <a:t>wff</a:t>
            </a:r>
            <a:r>
              <a:rPr lang="en-US" altLang="zh-CN"/>
              <a:t> A</a:t>
            </a:r>
            <a:r>
              <a:rPr lang="zh-CN" altLang="en-US"/>
              <a:t>若具有如下形式则称为前束析取范式。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   </a:t>
            </a:r>
            <a:r>
              <a:rPr lang="en-US" altLang="zh-CN"/>
              <a:t>(</a:t>
            </a:r>
            <a:r>
              <a:rPr lang="en-US" altLang="zh-CN">
                <a:cs typeface="Times New Roman" panose="02020603050405020304" pitchFamily="18" charset="0"/>
              </a:rPr>
              <a:t>v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/>
              <a:t>)(</a:t>
            </a:r>
            <a:r>
              <a:rPr lang="en-US" altLang="zh-CN">
                <a:cs typeface="Times New Roman" panose="02020603050405020304" pitchFamily="18" charset="0"/>
              </a:rPr>
              <a:t>v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/>
              <a:t>) …(</a:t>
            </a:r>
            <a:r>
              <a:rPr lang="en-US" altLang="zh-CN">
                <a:cs typeface="Times New Roman" panose="02020603050405020304" pitchFamily="18" charset="0"/>
              </a:rPr>
              <a:t></a:t>
            </a:r>
            <a:r>
              <a:rPr lang="en-US" altLang="zh-CN"/>
              <a:t> v</a:t>
            </a:r>
            <a:r>
              <a:rPr lang="en-US" altLang="zh-CN" baseline="-25000"/>
              <a:t>n</a:t>
            </a:r>
            <a:r>
              <a:rPr lang="en-US" altLang="zh-CN"/>
              <a:t>)[(A</a:t>
            </a:r>
            <a:r>
              <a:rPr lang="en-US" altLang="zh-CN" baseline="-25000"/>
              <a:t>11</a:t>
            </a:r>
            <a:r>
              <a:rPr lang="en-US" altLang="zh-CN"/>
              <a:t>∧A</a:t>
            </a:r>
            <a:r>
              <a:rPr lang="en-US" altLang="zh-CN" baseline="-25000"/>
              <a:t>12</a:t>
            </a:r>
            <a:r>
              <a:rPr lang="en-US" altLang="zh-CN"/>
              <a:t>∧…∧A</a:t>
            </a:r>
            <a:r>
              <a:rPr lang="en-US" altLang="zh-CN" baseline="-25000"/>
              <a:t>1n1</a:t>
            </a:r>
            <a:r>
              <a:rPr lang="en-US" altLang="zh-CN"/>
              <a:t>) ∨(A</a:t>
            </a:r>
            <a:r>
              <a:rPr lang="en-US" altLang="zh-CN" baseline="-25000"/>
              <a:t>21</a:t>
            </a:r>
            <a:r>
              <a:rPr lang="en-US" altLang="zh-CN"/>
              <a:t>∧A</a:t>
            </a:r>
            <a:r>
              <a:rPr lang="en-US" altLang="zh-CN" baseline="-25000"/>
              <a:t>22</a:t>
            </a:r>
            <a:r>
              <a:rPr lang="en-US" altLang="zh-CN"/>
              <a:t>∧…∧A</a:t>
            </a:r>
            <a:r>
              <a:rPr lang="en-US" altLang="zh-CN" baseline="-25000"/>
              <a:t>2n2</a:t>
            </a:r>
            <a:r>
              <a:rPr lang="en-US" altLang="zh-CN"/>
              <a:t>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 ∨…∨ (A</a:t>
            </a:r>
            <a:r>
              <a:rPr lang="en-US" altLang="zh-CN" baseline="-25000"/>
              <a:t>m1</a:t>
            </a:r>
            <a:r>
              <a:rPr lang="en-US" altLang="zh-CN"/>
              <a:t>∧A</a:t>
            </a:r>
            <a:r>
              <a:rPr lang="en-US" altLang="zh-CN" baseline="-25000"/>
              <a:t>m2</a:t>
            </a:r>
            <a:r>
              <a:rPr lang="en-US" altLang="zh-CN"/>
              <a:t>∧…∧A    ) ]</a:t>
            </a:r>
            <a:r>
              <a:rPr lang="zh-CN" altLang="en-US"/>
              <a:t>其中</a:t>
            </a:r>
            <a:r>
              <a:rPr lang="zh-CN" altLang="en-US">
                <a:cs typeface="Times New Roman" panose="02020603050405020304" pitchFamily="18" charset="0"/>
              </a:rPr>
              <a:t></a:t>
            </a:r>
            <a:r>
              <a:rPr lang="zh-CN" altLang="en-US"/>
              <a:t>可能是量词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zh-CN" altLang="en-US"/>
              <a:t>或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zh-CN" altLang="en-US"/>
              <a:t> </a:t>
            </a:r>
            <a:r>
              <a:rPr lang="en-US" altLang="zh-CN"/>
              <a:t>,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  v</a:t>
            </a:r>
            <a:r>
              <a:rPr lang="en-US" altLang="zh-CN" baseline="-25000"/>
              <a:t>i </a:t>
            </a:r>
            <a:r>
              <a:rPr lang="en-US" altLang="zh-CN"/>
              <a:t>(i=1,2, …,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zh-CN" altLang="en-US"/>
              <a:t>是客体变元</a:t>
            </a:r>
            <a:r>
              <a:rPr lang="en-US" altLang="zh-CN"/>
              <a:t>,A</a:t>
            </a:r>
            <a:r>
              <a:rPr lang="en-US" altLang="zh-CN" baseline="-25000"/>
              <a:t>ij</a:t>
            </a:r>
            <a:r>
              <a:rPr lang="zh-CN" altLang="en-US"/>
              <a:t>是原子公式或其否定。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94E98F33-33F7-4092-9B35-4666B9E9D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44675"/>
            <a:ext cx="91440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990000"/>
                </a:solidFill>
              </a:rPr>
              <a:t>定义</a:t>
            </a:r>
            <a:r>
              <a:rPr lang="en-US" altLang="zh-CN" b="1">
                <a:solidFill>
                  <a:srgbClr val="990000"/>
                </a:solidFill>
              </a:rPr>
              <a:t>2-6.3</a:t>
            </a:r>
            <a:r>
              <a:rPr lang="en-US" altLang="zh-CN"/>
              <a:t>	</a:t>
            </a:r>
            <a:r>
              <a:rPr lang="zh-CN" altLang="en-US"/>
              <a:t>一个</a:t>
            </a:r>
            <a:r>
              <a:rPr lang="en-US" altLang="zh-CN" i="1"/>
              <a:t>wff</a:t>
            </a:r>
            <a:r>
              <a:rPr lang="en-US" altLang="zh-CN"/>
              <a:t> A</a:t>
            </a:r>
            <a:r>
              <a:rPr lang="zh-CN" altLang="en-US"/>
              <a:t>若具有如下形式则称为前束析取范式。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(</a:t>
            </a:r>
            <a:r>
              <a:rPr lang="en-US" altLang="zh-CN">
                <a:cs typeface="Times New Roman" panose="02020603050405020304" pitchFamily="18" charset="0"/>
              </a:rPr>
              <a:t>v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/>
              <a:t>)(</a:t>
            </a:r>
            <a:r>
              <a:rPr lang="en-US" altLang="zh-CN">
                <a:cs typeface="Times New Roman" panose="02020603050405020304" pitchFamily="18" charset="0"/>
              </a:rPr>
              <a:t>v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/>
              <a:t>) …(</a:t>
            </a:r>
            <a:r>
              <a:rPr lang="en-US" altLang="zh-CN">
                <a:cs typeface="Times New Roman" panose="02020603050405020304" pitchFamily="18" charset="0"/>
              </a:rPr>
              <a:t></a:t>
            </a:r>
            <a:r>
              <a:rPr lang="en-US" altLang="zh-CN"/>
              <a:t> v</a:t>
            </a:r>
            <a:r>
              <a:rPr lang="en-US" altLang="zh-CN" baseline="-25000"/>
              <a:t>n</a:t>
            </a:r>
            <a:r>
              <a:rPr lang="en-US" altLang="zh-CN"/>
              <a:t>)[(A</a:t>
            </a:r>
            <a:r>
              <a:rPr lang="en-US" altLang="zh-CN" baseline="-25000"/>
              <a:t>11</a:t>
            </a:r>
            <a:r>
              <a:rPr lang="en-US" altLang="zh-CN"/>
              <a:t>∨A</a:t>
            </a:r>
            <a:r>
              <a:rPr lang="en-US" altLang="zh-CN" baseline="-25000"/>
              <a:t>12</a:t>
            </a:r>
            <a:r>
              <a:rPr lang="en-US" altLang="zh-CN"/>
              <a:t>∨…∨A</a:t>
            </a:r>
            <a:r>
              <a:rPr lang="en-US" altLang="zh-CN" baseline="-25000"/>
              <a:t>1n1</a:t>
            </a:r>
            <a:r>
              <a:rPr lang="en-US" altLang="zh-CN"/>
              <a:t>)∧(A</a:t>
            </a:r>
            <a:r>
              <a:rPr lang="en-US" altLang="zh-CN" baseline="-25000"/>
              <a:t>21</a:t>
            </a:r>
            <a:r>
              <a:rPr lang="en-US" altLang="zh-CN"/>
              <a:t>∨A</a:t>
            </a:r>
            <a:r>
              <a:rPr lang="en-US" altLang="zh-CN" baseline="-25000"/>
              <a:t>22</a:t>
            </a:r>
            <a:r>
              <a:rPr lang="en-US" altLang="zh-CN"/>
              <a:t>∨…∨A</a:t>
            </a:r>
            <a:r>
              <a:rPr lang="en-US" altLang="zh-CN" baseline="-25000"/>
              <a:t>2n2</a:t>
            </a:r>
            <a:r>
              <a:rPr lang="en-US" altLang="zh-CN"/>
              <a:t>) ∧ …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 ∧ (A</a:t>
            </a:r>
            <a:r>
              <a:rPr lang="en-US" altLang="zh-CN" baseline="-25000"/>
              <a:t>m1</a:t>
            </a:r>
            <a:r>
              <a:rPr lang="en-US" altLang="zh-CN"/>
              <a:t>∨A</a:t>
            </a:r>
            <a:r>
              <a:rPr lang="en-US" altLang="zh-CN" baseline="-25000"/>
              <a:t>m2</a:t>
            </a:r>
            <a:r>
              <a:rPr lang="en-US" altLang="zh-CN"/>
              <a:t>∨…∨A     ) ]</a:t>
            </a:r>
            <a:r>
              <a:rPr lang="zh-CN" altLang="en-US"/>
              <a:t>其中</a:t>
            </a:r>
            <a:r>
              <a:rPr lang="zh-CN" altLang="en-US">
                <a:cs typeface="Times New Roman" panose="02020603050405020304" pitchFamily="18" charset="0"/>
              </a:rPr>
              <a:t></a:t>
            </a:r>
            <a:r>
              <a:rPr lang="zh-CN" altLang="en-US"/>
              <a:t>可能是量词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zh-CN" altLang="en-US"/>
              <a:t>或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zh-CN" altLang="en-US"/>
              <a:t> </a:t>
            </a:r>
            <a:r>
              <a:rPr lang="en-US" altLang="zh-CN"/>
              <a:t>, v</a:t>
            </a:r>
            <a:r>
              <a:rPr lang="en-US" altLang="zh-CN" baseline="-25000"/>
              <a:t>i </a:t>
            </a:r>
            <a:r>
              <a:rPr lang="en-US" altLang="zh-CN"/>
              <a:t>(i=1,2, …,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是客体变元</a:t>
            </a:r>
            <a:r>
              <a:rPr lang="en-US" altLang="zh-CN"/>
              <a:t>,A</a:t>
            </a:r>
            <a:r>
              <a:rPr lang="en-US" altLang="zh-CN" baseline="-25000"/>
              <a:t>ij</a:t>
            </a:r>
            <a:r>
              <a:rPr lang="zh-CN" altLang="en-US"/>
              <a:t>是原子公式或其否定。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990000"/>
                </a:solidFill>
              </a:rPr>
              <a:t>定理</a:t>
            </a:r>
            <a:r>
              <a:rPr lang="en-US" altLang="zh-CN" b="1">
                <a:solidFill>
                  <a:srgbClr val="990000"/>
                </a:solidFill>
              </a:rPr>
              <a:t>2-6.3</a:t>
            </a:r>
            <a:r>
              <a:rPr lang="en-US" altLang="zh-CN"/>
              <a:t>	</a:t>
            </a:r>
            <a:r>
              <a:rPr lang="zh-CN" altLang="en-US"/>
              <a:t>每一个</a:t>
            </a:r>
            <a:r>
              <a:rPr lang="en-US" altLang="zh-CN" i="1"/>
              <a:t>wff</a:t>
            </a:r>
            <a:r>
              <a:rPr lang="en-US" altLang="zh-CN"/>
              <a:t> A</a:t>
            </a:r>
            <a:r>
              <a:rPr lang="zh-CN" altLang="en-US"/>
              <a:t>都可转化成与其等价的前束析取（合取）范式。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990000"/>
                </a:solidFill>
              </a:rPr>
              <a:t>注</a:t>
            </a:r>
            <a:r>
              <a:rPr lang="zh-CN" altLang="en-US"/>
              <a:t>：</a:t>
            </a:r>
            <a:r>
              <a:rPr lang="en-US" altLang="zh-CN" i="1"/>
              <a:t>Wff</a:t>
            </a:r>
            <a:r>
              <a:rPr lang="en-US" altLang="zh-CN"/>
              <a:t> A </a:t>
            </a:r>
            <a:r>
              <a:rPr lang="zh-CN" altLang="en-US"/>
              <a:t>转化为前束合取范式或前束析取范式步骤：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1</a:t>
            </a:r>
            <a:r>
              <a:rPr lang="zh-CN" altLang="en-US"/>
              <a:t>、取消多余量词。             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 </a:t>
            </a:r>
            <a:r>
              <a:rPr lang="en-US" altLang="zh-CN"/>
              <a:t>2</a:t>
            </a:r>
            <a:r>
              <a:rPr lang="zh-CN" altLang="en-US"/>
              <a:t>、换名。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3</a:t>
            </a:r>
            <a:r>
              <a:rPr lang="zh-CN" altLang="en-US"/>
              <a:t>、化为仅含有∧</a:t>
            </a:r>
            <a:r>
              <a:rPr lang="en-US" altLang="zh-CN"/>
              <a:t>, ∨, ﹁</a:t>
            </a:r>
            <a:r>
              <a:rPr lang="zh-CN" altLang="en-US"/>
              <a:t>的谓词公式。 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、将量词推到左边。</a:t>
            </a:r>
            <a:r>
              <a:rPr lang="en-US" altLang="zh-CN"/>
              <a:t>5</a:t>
            </a:r>
            <a:r>
              <a:rPr lang="zh-CN" altLang="en-US"/>
              <a:t>、利用分配律化为前束析取（合取）范式。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endParaRPr lang="en-US" altLang="zh-CN"/>
          </a:p>
        </p:txBody>
      </p:sp>
      <p:graphicFrame>
        <p:nvGraphicFramePr>
          <p:cNvPr id="26628" name="Object 17">
            <a:extLst>
              <a:ext uri="{FF2B5EF4-FFF2-40B4-BE49-F238E27FC236}">
                <a16:creationId xmlns:a16="http://schemas.microsoft.com/office/drawing/2014/main" id="{DE6DCF19-1293-4CB9-98AA-DAF015F64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1052513"/>
          <a:ext cx="292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1847" imgH="164957" progId="Equation.3">
                  <p:embed/>
                </p:oleObj>
              </mc:Choice>
              <mc:Fallback>
                <p:oleObj name="公式" r:id="rId3" imgW="291847" imgH="164957" progId="Equation.3">
                  <p:embed/>
                  <p:pic>
                    <p:nvPicPr>
                      <p:cNvPr id="26628" name="Object 17">
                        <a:extLst>
                          <a:ext uri="{FF2B5EF4-FFF2-40B4-BE49-F238E27FC236}">
                            <a16:creationId xmlns:a16="http://schemas.microsoft.com/office/drawing/2014/main" id="{DE6DCF19-1293-4CB9-98AA-DAF015F64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052513"/>
                        <a:ext cx="292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22">
            <a:extLst>
              <a:ext uri="{FF2B5EF4-FFF2-40B4-BE49-F238E27FC236}">
                <a16:creationId xmlns:a16="http://schemas.microsoft.com/office/drawing/2014/main" id="{44B949A8-705E-4A36-9E43-A7104CC31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2924175"/>
          <a:ext cx="292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5" imgW="291847" imgH="164957" progId="Equation.3">
                  <p:embed/>
                </p:oleObj>
              </mc:Choice>
              <mc:Fallback>
                <p:oleObj name="Microsoft 公式 3.0" r:id="rId5" imgW="291847" imgH="164957" progId="Equation.3">
                  <p:embed/>
                  <p:pic>
                    <p:nvPicPr>
                      <p:cNvPr id="26629" name="Object 22">
                        <a:extLst>
                          <a:ext uri="{FF2B5EF4-FFF2-40B4-BE49-F238E27FC236}">
                            <a16:creationId xmlns:a16="http://schemas.microsoft.com/office/drawing/2014/main" id="{44B949A8-705E-4A36-9E43-A7104CC31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924175"/>
                        <a:ext cx="292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9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9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9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9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9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9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 autoUpdateAnimBg="0"/>
      <p:bldP spid="4199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99B97D86-1D9E-4106-9BF2-0D66312B2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603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66FF"/>
                </a:solidFill>
              </a:rPr>
              <a:t>例</a:t>
            </a:r>
            <a:r>
              <a:rPr lang="en-US" altLang="zh-CN" b="1">
                <a:solidFill>
                  <a:srgbClr val="0066FF"/>
                </a:solidFill>
              </a:rPr>
              <a:t>4</a:t>
            </a:r>
            <a:r>
              <a:rPr lang="en-US" altLang="zh-CN"/>
              <a:t>   </a:t>
            </a:r>
            <a:r>
              <a:rPr lang="zh-CN" altLang="en-US"/>
              <a:t>将</a:t>
            </a:r>
            <a:r>
              <a:rPr lang="en-US" altLang="zh-CN" i="1"/>
              <a:t>wff</a:t>
            </a:r>
            <a:r>
              <a:rPr lang="en-US" altLang="zh-CN"/>
              <a:t>  D: 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)((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)∨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)Q(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)→﹁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)R(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</a:t>
            </a:r>
            <a:r>
              <a:rPr lang="zh-CN" altLang="en-US"/>
              <a:t>化为与它等价的前束合取范式。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 b="1"/>
              <a:t>解</a:t>
            </a:r>
            <a:r>
              <a:rPr lang="zh-CN" altLang="en-US"/>
              <a:t>：第一步取消多余量词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/>
              <a:t>        </a:t>
            </a:r>
            <a:r>
              <a:rPr lang="en-US" altLang="zh-CN"/>
              <a:t>D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)(</a:t>
            </a:r>
            <a:r>
              <a:rPr lang="en-US" altLang="zh-CN" u="sng">
                <a:sym typeface="Symbol" panose="05050102010706020507" pitchFamily="18" charset="2"/>
              </a:rPr>
              <a:t>(P(</a:t>
            </a:r>
            <a:r>
              <a:rPr lang="en-US" altLang="zh-CN" i="1" u="sng">
                <a:sym typeface="Symbol" panose="05050102010706020507" pitchFamily="18" charset="2"/>
              </a:rPr>
              <a:t>x</a:t>
            </a:r>
            <a:r>
              <a:rPr lang="en-US" altLang="zh-CN" u="sng">
                <a:sym typeface="Symbol" panose="05050102010706020507" pitchFamily="18" charset="2"/>
              </a:rPr>
              <a:t>)∨</a:t>
            </a:r>
            <a:r>
              <a:rPr lang="en-US" altLang="zh-CN" u="sng"/>
              <a:t>(</a:t>
            </a:r>
            <a:r>
              <a:rPr lang="en-US" altLang="zh-CN" u="sng">
                <a:sym typeface="Symbol" panose="05050102010706020507" pitchFamily="18" charset="2"/>
              </a:rPr>
              <a:t></a:t>
            </a:r>
            <a:r>
              <a:rPr lang="en-US" altLang="zh-CN" i="1" u="sng">
                <a:sym typeface="Symbol" panose="05050102010706020507" pitchFamily="18" charset="2"/>
              </a:rPr>
              <a:t>z</a:t>
            </a:r>
            <a:r>
              <a:rPr lang="en-US" altLang="zh-CN" u="sng">
                <a:sym typeface="Symbol" panose="05050102010706020507" pitchFamily="18" charset="2"/>
              </a:rPr>
              <a:t>)Q(</a:t>
            </a:r>
            <a:r>
              <a:rPr lang="en-US" altLang="zh-CN" i="1" u="sng">
                <a:sym typeface="Symbol" panose="05050102010706020507" pitchFamily="18" charset="2"/>
              </a:rPr>
              <a:t>z</a:t>
            </a:r>
            <a:r>
              <a:rPr lang="en-US" altLang="zh-CN" u="sng">
                <a:sym typeface="Symbol" panose="05050102010706020507" pitchFamily="18" charset="2"/>
              </a:rPr>
              <a:t>,</a:t>
            </a:r>
            <a:r>
              <a:rPr lang="en-US" altLang="zh-CN" i="1" u="sng">
                <a:sym typeface="Symbol" panose="05050102010706020507" pitchFamily="18" charset="2"/>
              </a:rPr>
              <a:t>y</a:t>
            </a:r>
            <a:r>
              <a:rPr lang="en-US" altLang="zh-CN" u="sng">
                <a:sym typeface="Symbol" panose="05050102010706020507" pitchFamily="18" charset="2"/>
              </a:rPr>
              <a:t>))</a:t>
            </a:r>
            <a:r>
              <a:rPr lang="en-US" altLang="zh-CN">
                <a:sym typeface="Symbol" panose="05050102010706020507" pitchFamily="18" charset="2"/>
              </a:rPr>
              <a:t>→﹁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)R(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</a:t>
            </a:r>
            <a:endParaRPr lang="en-US" altLang="zh-CN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/>
              <a:t>第二步换名</a:t>
            </a:r>
            <a:r>
              <a:rPr lang="en-US" altLang="zh-CN"/>
              <a:t>(</a:t>
            </a:r>
            <a:r>
              <a:rPr lang="zh-CN" altLang="en-US"/>
              <a:t>将</a:t>
            </a:r>
            <a:r>
              <a:rPr lang="en-US" altLang="zh-CN" i="1"/>
              <a:t>y</a:t>
            </a:r>
            <a:r>
              <a:rPr lang="zh-CN" altLang="en-US"/>
              <a:t>换名</a:t>
            </a:r>
            <a:r>
              <a:rPr lang="en-US" altLang="zh-CN"/>
              <a:t>)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/>
              <a:t>       D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)((P(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)∨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)Q(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))→﹁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w</a:t>
            </a:r>
            <a:r>
              <a:rPr lang="en-US" altLang="zh-CN">
                <a:sym typeface="Symbol" panose="05050102010706020507" pitchFamily="18" charset="2"/>
              </a:rPr>
              <a:t>)R(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w</a:t>
            </a:r>
            <a:r>
              <a:rPr lang="en-US" altLang="zh-CN">
                <a:sym typeface="Symbol" panose="05050102010706020507" pitchFamily="18" charset="2"/>
              </a:rPr>
              <a:t>))</a:t>
            </a:r>
            <a:endParaRPr lang="en-US" altLang="zh-CN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/>
              <a:t>第三步消去条件联结词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/>
              <a:t>       </a:t>
            </a:r>
            <a:r>
              <a:rPr lang="en-US" altLang="zh-CN"/>
              <a:t>D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)(﹁((P(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)∨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)Q(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 ∨﹁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w</a:t>
            </a:r>
            <a:r>
              <a:rPr lang="en-US" altLang="zh-CN">
                <a:sym typeface="Symbol" panose="05050102010706020507" pitchFamily="18" charset="2"/>
              </a:rPr>
              <a:t>)R(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w</a:t>
            </a:r>
            <a:r>
              <a:rPr lang="en-US" altLang="zh-CN">
                <a:sym typeface="Symbol" panose="05050102010706020507" pitchFamily="18" charset="2"/>
              </a:rPr>
              <a:t>))</a:t>
            </a:r>
            <a:endParaRPr lang="en-US" altLang="zh-CN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/>
              <a:t>第四步否定深入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/>
              <a:t>       </a:t>
            </a:r>
            <a:r>
              <a:rPr lang="en-US" altLang="zh-CN"/>
              <a:t>D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)((﹁P(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 ∧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)﹁Q(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))∨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w</a:t>
            </a:r>
            <a:r>
              <a:rPr lang="en-US" altLang="zh-CN">
                <a:sym typeface="Symbol" panose="05050102010706020507" pitchFamily="18" charset="2"/>
              </a:rPr>
              <a:t>)﹁R(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w</a:t>
            </a:r>
            <a:r>
              <a:rPr lang="en-US" altLang="zh-CN">
                <a:sym typeface="Symbol" panose="05050102010706020507" pitchFamily="18" charset="2"/>
              </a:rPr>
              <a:t>))</a:t>
            </a:r>
            <a:endParaRPr lang="en-US" altLang="zh-CN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/>
              <a:t>第五步将量词推到左边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/>
              <a:t>       </a:t>
            </a:r>
            <a:r>
              <a:rPr lang="en-US" altLang="zh-CN"/>
              <a:t>D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w</a:t>
            </a:r>
            <a:r>
              <a:rPr lang="en-US" altLang="zh-CN">
                <a:sym typeface="Symbol" panose="05050102010706020507" pitchFamily="18" charset="2"/>
              </a:rPr>
              <a:t>)((﹁P(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 ∧﹁Q(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))∨﹁R(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w</a:t>
            </a:r>
            <a:r>
              <a:rPr lang="en-US" altLang="zh-CN">
                <a:sym typeface="Symbol" panose="05050102010706020507" pitchFamily="18" charset="2"/>
              </a:rPr>
              <a:t>))</a:t>
            </a:r>
            <a:endParaRPr lang="en-US" altLang="zh-CN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/>
              <a:t>       D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w</a:t>
            </a:r>
            <a:r>
              <a:rPr lang="en-US" altLang="zh-CN">
                <a:sym typeface="Symbol" panose="05050102010706020507" pitchFamily="18" charset="2"/>
              </a:rPr>
              <a:t>)((﹁P(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)∨﹁R(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w</a:t>
            </a:r>
            <a:r>
              <a:rPr lang="en-US" altLang="zh-CN">
                <a:sym typeface="Symbol" panose="05050102010706020507" pitchFamily="18" charset="2"/>
              </a:rPr>
              <a:t>))∧(﹁Q(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)∨﹁R(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w</a:t>
            </a:r>
            <a:r>
              <a:rPr lang="en-US" altLang="zh-CN"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2A4EED40-9096-4067-A8F9-BB639BEE0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hlinkClick r:id="rId2" action="ppaction://hlinksldjump"/>
              </a:rPr>
              <a:t>谓词逻辑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 autoUpdateAnimBg="0"/>
      <p:bldP spid="5837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extLst>
              <a:ext uri="{FF2B5EF4-FFF2-40B4-BE49-F238E27FC236}">
                <a16:creationId xmlns:a16="http://schemas.microsoft.com/office/drawing/2014/main" id="{4051D957-197A-4E19-969D-46B665C8FF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762000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altLang="zh-CN" b="1"/>
              <a:t>2-7      </a:t>
            </a:r>
            <a:r>
              <a:rPr lang="zh-CN" altLang="en-US" b="1"/>
              <a:t>谓词演算的推理理论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0981E850-220A-4A84-BD31-2459A8100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03525"/>
            <a:ext cx="85344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(1)</a:t>
            </a:r>
            <a:r>
              <a:rPr lang="zh-CN" altLang="en-US" sz="2000" b="1">
                <a:solidFill>
                  <a:srgbClr val="990000"/>
                </a:solidFill>
              </a:rPr>
              <a:t>全称指定规则</a:t>
            </a:r>
            <a:r>
              <a:rPr lang="zh-CN" altLang="en-US" sz="2000"/>
              <a:t>，表示为</a:t>
            </a:r>
            <a:r>
              <a:rPr lang="en-US" altLang="zh-CN" sz="2000" b="1">
                <a:solidFill>
                  <a:srgbClr val="990000"/>
                </a:solidFill>
              </a:rPr>
              <a:t>US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	           P </a:t>
            </a:r>
            <a:r>
              <a:rPr lang="zh-CN" altLang="en-US" sz="2000"/>
              <a:t>是谓词，</a:t>
            </a:r>
            <a:r>
              <a:rPr lang="en-US" altLang="zh-CN" sz="2000"/>
              <a:t>c</a:t>
            </a:r>
            <a:r>
              <a:rPr lang="zh-CN" altLang="en-US" sz="2000"/>
              <a:t>是论域中</a:t>
            </a:r>
            <a:r>
              <a:rPr lang="zh-CN" altLang="en-US" sz="2000" b="1"/>
              <a:t>某个任意的客体</a:t>
            </a:r>
            <a:r>
              <a:rPr lang="zh-CN" altLang="en-US" sz="2000"/>
              <a:t>。如：论域为全人类，   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/>
              <a:t>	            </a:t>
            </a:r>
            <a:r>
              <a:rPr lang="en-US" altLang="zh-CN" sz="2000"/>
              <a:t>P(</a:t>
            </a:r>
            <a:r>
              <a:rPr lang="en-US" altLang="zh-CN" sz="2000" i="1"/>
              <a:t>x</a:t>
            </a:r>
            <a:r>
              <a:rPr lang="en-US" altLang="zh-CN" sz="2000"/>
              <a:t>)</a:t>
            </a:r>
            <a:r>
              <a:rPr lang="zh-CN" altLang="en-US" sz="2000"/>
              <a:t>： “ </a:t>
            </a:r>
            <a:r>
              <a:rPr lang="en-US" altLang="zh-CN" sz="2000" i="1"/>
              <a:t>x </a:t>
            </a:r>
            <a:r>
              <a:rPr lang="zh-CN" altLang="en-US" sz="2000"/>
              <a:t>总是要死的”，若</a:t>
            </a:r>
            <a:r>
              <a:rPr lang="en-US" altLang="zh-CN" sz="2000"/>
              <a:t>(</a:t>
            </a:r>
            <a:r>
              <a:rPr lang="en-US" altLang="zh-CN" sz="2000">
                <a:sym typeface="Symbol" panose="05050102010706020507" pitchFamily="18" charset="2"/>
              </a:rPr>
              <a:t>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)P(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</a:t>
            </a:r>
            <a:r>
              <a:rPr lang="en-US" altLang="zh-CN" sz="2000"/>
              <a:t> </a:t>
            </a:r>
            <a:r>
              <a:rPr lang="zh-CN" altLang="en-US" sz="2000"/>
              <a:t>：所有人总是要死的，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/>
              <a:t>应用</a:t>
            </a:r>
            <a:r>
              <a:rPr lang="en-US" altLang="zh-CN" sz="2000"/>
              <a:t>US</a:t>
            </a:r>
            <a:r>
              <a:rPr lang="zh-CN" altLang="en-US" sz="2000"/>
              <a:t>规则有：苏格拉底总是要死的。</a:t>
            </a:r>
          </a:p>
        </p:txBody>
      </p:sp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B62201DB-E2ED-4533-A8ED-B3D61837C2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319463"/>
          <a:ext cx="12319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508000" progId="Equation.3">
                  <p:embed/>
                </p:oleObj>
              </mc:Choice>
              <mc:Fallback>
                <p:oleObj name="Equation" r:id="rId2" imgW="787400" imgH="508000" progId="Equation.3">
                  <p:embed/>
                  <p:pic>
                    <p:nvPicPr>
                      <p:cNvPr id="44038" name="Object 6">
                        <a:extLst>
                          <a:ext uri="{FF2B5EF4-FFF2-40B4-BE49-F238E27FC236}">
                            <a16:creationId xmlns:a16="http://schemas.microsoft.com/office/drawing/2014/main" id="{B62201DB-E2ED-4533-A8ED-B3D61837C2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19463"/>
                        <a:ext cx="123190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>
            <a:extLst>
              <a:ext uri="{FF2B5EF4-FFF2-40B4-BE49-F238E27FC236}">
                <a16:creationId xmlns:a16="http://schemas.microsoft.com/office/drawing/2014/main" id="{944CB690-FD1F-41B3-9A04-406520AC5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224463"/>
          <a:ext cx="12319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508000" progId="Equation.3">
                  <p:embed/>
                </p:oleObj>
              </mc:Choice>
              <mc:Fallback>
                <p:oleObj name="Equation" r:id="rId4" imgW="787400" imgH="508000" progId="Equation.3">
                  <p:embed/>
                  <p:pic>
                    <p:nvPicPr>
                      <p:cNvPr id="44041" name="Object 9">
                        <a:extLst>
                          <a:ext uri="{FF2B5EF4-FFF2-40B4-BE49-F238E27FC236}">
                            <a16:creationId xmlns:a16="http://schemas.microsoft.com/office/drawing/2014/main" id="{944CB690-FD1F-41B3-9A04-406520AC5C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224463"/>
                        <a:ext cx="123190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Text Box 11">
            <a:extLst>
              <a:ext uri="{FF2B5EF4-FFF2-40B4-BE49-F238E27FC236}">
                <a16:creationId xmlns:a16="http://schemas.microsoft.com/office/drawing/2014/main" id="{E1D62712-9D7A-4B7B-95DB-FEB3627E2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08525"/>
            <a:ext cx="8458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(2)</a:t>
            </a:r>
            <a:r>
              <a:rPr lang="zh-CN" altLang="en-US" sz="2000" b="1">
                <a:solidFill>
                  <a:srgbClr val="990000"/>
                </a:solidFill>
              </a:rPr>
              <a:t>全称推广规则</a:t>
            </a:r>
            <a:r>
              <a:rPr lang="zh-CN" altLang="en-US" sz="2000"/>
              <a:t>，表示为</a:t>
            </a:r>
            <a:r>
              <a:rPr lang="en-US" altLang="zh-CN" sz="2000" b="1">
                <a:solidFill>
                  <a:srgbClr val="990000"/>
                </a:solidFill>
              </a:rPr>
              <a:t>UG</a:t>
            </a:r>
            <a:endParaRPr lang="en-US" altLang="zh-CN" sz="2000"/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	           </a:t>
            </a:r>
            <a:r>
              <a:rPr lang="zh-CN" altLang="en-US" sz="2000"/>
              <a:t>该规则是对命题量化。若能证明对论域中</a:t>
            </a:r>
            <a:r>
              <a:rPr lang="zh-CN" altLang="en-US" sz="2000" b="1"/>
              <a:t>每一个客体</a:t>
            </a:r>
            <a:r>
              <a:rPr lang="zh-CN" altLang="en-US" sz="2000"/>
              <a:t> </a:t>
            </a:r>
            <a:r>
              <a:rPr lang="en-US" altLang="zh-CN" sz="2000" i="1"/>
              <a:t>c</a:t>
            </a:r>
            <a:r>
              <a:rPr lang="en-US" altLang="zh-CN" sz="2000"/>
              <a:t> </a:t>
            </a:r>
            <a:r>
              <a:rPr lang="zh-CN" altLang="en-US" sz="2000"/>
              <a:t>断言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/>
              <a:t>  	           </a:t>
            </a:r>
            <a:r>
              <a:rPr lang="en-US" altLang="zh-CN" sz="2000"/>
              <a:t>P(c)</a:t>
            </a:r>
            <a:r>
              <a:rPr lang="zh-CN" altLang="en-US" sz="2000"/>
              <a:t>成立，则应用</a:t>
            </a:r>
            <a:r>
              <a:rPr lang="en-US" altLang="zh-CN" sz="2000"/>
              <a:t>UG</a:t>
            </a:r>
            <a:r>
              <a:rPr lang="zh-CN" altLang="en-US" sz="2000"/>
              <a:t>规则可知， </a:t>
            </a:r>
            <a:r>
              <a:rPr lang="en-US" altLang="zh-CN" sz="2000"/>
              <a:t>(</a:t>
            </a:r>
            <a:r>
              <a:rPr lang="en-US" altLang="zh-CN" sz="2000">
                <a:sym typeface="Symbol" panose="05050102010706020507" pitchFamily="18" charset="2"/>
              </a:rPr>
              <a:t>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)P(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</a:t>
            </a:r>
            <a:r>
              <a:rPr lang="en-US" altLang="zh-CN" sz="2000"/>
              <a:t> </a:t>
            </a:r>
            <a:r>
              <a:rPr lang="zh-CN" altLang="en-US" sz="2000"/>
              <a:t>成立。注意：应用此规则，必须能够证明前提 </a:t>
            </a:r>
            <a:r>
              <a:rPr lang="en-US" altLang="zh-CN" sz="2000"/>
              <a:t>P(</a:t>
            </a:r>
            <a:r>
              <a:rPr lang="en-US" altLang="zh-CN" sz="2000" i="1"/>
              <a:t>x</a:t>
            </a:r>
            <a:r>
              <a:rPr lang="en-US" altLang="zh-CN" sz="2000"/>
              <a:t>)</a:t>
            </a:r>
            <a:r>
              <a:rPr lang="en-US" altLang="zh-CN" sz="2000" i="1"/>
              <a:t> </a:t>
            </a:r>
            <a:r>
              <a:rPr lang="zh-CN" altLang="en-US" sz="2000"/>
              <a:t>对</a:t>
            </a:r>
            <a:r>
              <a:rPr lang="zh-CN" altLang="en-US" sz="2000" b="1"/>
              <a:t>论域中每一个可能的客体</a:t>
            </a:r>
            <a:r>
              <a:rPr lang="zh-CN" altLang="en-US" sz="2000"/>
              <a:t>都为真。</a:t>
            </a:r>
          </a:p>
        </p:txBody>
      </p:sp>
      <p:sp>
        <p:nvSpPr>
          <p:cNvPr id="44044" name="Text Box 12">
            <a:extLst>
              <a:ext uri="{FF2B5EF4-FFF2-40B4-BE49-F238E27FC236}">
                <a16:creationId xmlns:a16="http://schemas.microsoft.com/office/drawing/2014/main" id="{09A08C66-3141-4FEB-A1EB-65C1D63BA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1075"/>
            <a:ext cx="9144000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</a:pPr>
            <a:r>
              <a:rPr lang="zh-CN" altLang="en-US"/>
              <a:t>谓词演算的推理方法，可以作为命题演算推理方法的扩张。命题演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</a:pPr>
            <a:r>
              <a:rPr lang="zh-CN" altLang="en-US"/>
              <a:t>算中的推理规则，亦可在谓词的推理理论中应用。但在谓词推理中，某些前提与结论可能受量词限制，为使用某些等价式或蕴含式，必须在推理过程中引入消去或添加量词的规则，以使谓词演算公式的推理过程顺利进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 autoUpdateAnimBg="0"/>
      <p:bldP spid="44037" grpId="0" build="p" autoUpdateAnimBg="0"/>
      <p:bldP spid="44043" grpId="0" build="p" autoUpdateAnimBg="0"/>
      <p:bldP spid="44044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>
            <a:extLst>
              <a:ext uri="{FF2B5EF4-FFF2-40B4-BE49-F238E27FC236}">
                <a16:creationId xmlns:a16="http://schemas.microsoft.com/office/drawing/2014/main" id="{00827870-AA7A-4017-956E-4AFE1B294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4582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(3)</a:t>
            </a:r>
            <a:r>
              <a:rPr lang="zh-CN" altLang="en-US" b="1">
                <a:solidFill>
                  <a:srgbClr val="990000"/>
                </a:solidFill>
              </a:rPr>
              <a:t>存在指定规则</a:t>
            </a:r>
            <a:r>
              <a:rPr lang="zh-CN" altLang="en-US"/>
              <a:t>，表示为</a:t>
            </a:r>
            <a:r>
              <a:rPr lang="en-US" altLang="zh-CN" b="1">
                <a:solidFill>
                  <a:srgbClr val="990000"/>
                </a:solidFill>
              </a:rPr>
              <a:t>ES</a:t>
            </a:r>
            <a:r>
              <a:rPr lang="zh-CN" altLang="en-US"/>
              <a:t>。</a:t>
            </a:r>
          </a:p>
          <a:p>
            <a:pPr eaLnBrk="1" hangingPunct="1">
              <a:spcBef>
                <a:spcPct val="50000"/>
              </a:spcBef>
            </a:pPr>
            <a:endParaRPr lang="zh-CN" altLang="en-US"/>
          </a:p>
          <a:p>
            <a:pPr eaLnBrk="1" hangingPunct="1">
              <a:spcBef>
                <a:spcPct val="50000"/>
              </a:spcBef>
            </a:pPr>
            <a:r>
              <a:rPr lang="zh-CN" altLang="en-US" sz="2000"/>
              <a:t>	              </a:t>
            </a:r>
            <a:r>
              <a:rPr lang="zh-CN" altLang="en-US"/>
              <a:t>注：</a:t>
            </a:r>
            <a:r>
              <a:rPr lang="en-US" altLang="zh-CN"/>
              <a:t>c</a:t>
            </a:r>
            <a:r>
              <a:rPr lang="zh-CN" altLang="en-US"/>
              <a:t>是论域中的</a:t>
            </a:r>
            <a:r>
              <a:rPr lang="zh-CN" altLang="en-US" b="1"/>
              <a:t>某些（个）客体</a:t>
            </a:r>
            <a:r>
              <a:rPr lang="zh-CN" altLang="en-US"/>
              <a:t>。</a:t>
            </a:r>
          </a:p>
          <a:p>
            <a:pPr eaLnBrk="1" hangingPunct="1">
              <a:spcBef>
                <a:spcPct val="50000"/>
              </a:spcBef>
            </a:pPr>
            <a:endParaRPr lang="zh-CN" altLang="en-US"/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应用此规则，其指定的客体</a:t>
            </a:r>
            <a:r>
              <a:rPr lang="en-US" altLang="zh-CN"/>
              <a:t>c</a:t>
            </a:r>
            <a:r>
              <a:rPr lang="zh-CN" altLang="en-US"/>
              <a:t>不是任意的，如对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)Q(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  <a:r>
              <a:rPr lang="zh-CN" altLang="en-US"/>
              <a:t>，则对于某些</a:t>
            </a:r>
            <a:r>
              <a:rPr lang="en-US" altLang="zh-CN"/>
              <a:t>c</a:t>
            </a:r>
            <a:r>
              <a:rPr lang="zh-CN" altLang="en-US"/>
              <a:t>和</a:t>
            </a:r>
            <a:r>
              <a:rPr lang="en-US" altLang="zh-CN"/>
              <a:t>d</a:t>
            </a:r>
            <a:r>
              <a:rPr lang="zh-CN" altLang="en-US"/>
              <a:t>，可以断定</a:t>
            </a:r>
            <a:r>
              <a:rPr lang="en-US" altLang="zh-CN"/>
              <a:t>P(</a:t>
            </a:r>
            <a:r>
              <a:rPr lang="en-US" altLang="zh-CN" i="1"/>
              <a:t>c</a:t>
            </a:r>
            <a:r>
              <a:rPr lang="en-US" altLang="zh-CN"/>
              <a:t>)∧Q(</a:t>
            </a:r>
            <a:r>
              <a:rPr lang="en-US" altLang="zh-CN" i="1"/>
              <a:t>d</a:t>
            </a:r>
            <a:r>
              <a:rPr lang="en-US" altLang="zh-CN"/>
              <a:t>)</a:t>
            </a:r>
            <a:r>
              <a:rPr lang="zh-CN" altLang="en-US"/>
              <a:t>为真，但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不能确定</a:t>
            </a:r>
            <a:r>
              <a:rPr lang="en-US" altLang="zh-CN"/>
              <a:t>P(</a:t>
            </a:r>
            <a:r>
              <a:rPr lang="en-US" altLang="zh-CN" i="1"/>
              <a:t>c</a:t>
            </a:r>
            <a:r>
              <a:rPr lang="en-US" altLang="zh-CN"/>
              <a:t>)∧Q(</a:t>
            </a:r>
            <a:r>
              <a:rPr lang="en-US" altLang="zh-CN" i="1"/>
              <a:t>c</a:t>
            </a:r>
            <a:r>
              <a:rPr lang="en-US" altLang="zh-CN"/>
              <a:t>)</a:t>
            </a:r>
            <a:r>
              <a:rPr lang="zh-CN" altLang="en-US"/>
              <a:t>为真。</a:t>
            </a:r>
          </a:p>
        </p:txBody>
      </p:sp>
      <p:graphicFrame>
        <p:nvGraphicFramePr>
          <p:cNvPr id="46090" name="Object 10">
            <a:extLst>
              <a:ext uri="{FF2B5EF4-FFF2-40B4-BE49-F238E27FC236}">
                <a16:creationId xmlns:a16="http://schemas.microsoft.com/office/drawing/2014/main" id="{63B4E61D-2471-4180-8DD9-85085BAC9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219200"/>
          <a:ext cx="13541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300" imgH="508000" progId="Equation.3">
                  <p:embed/>
                </p:oleObj>
              </mc:Choice>
              <mc:Fallback>
                <p:oleObj name="Equation" r:id="rId2" imgW="749300" imgH="508000" progId="Equation.3">
                  <p:embed/>
                  <p:pic>
                    <p:nvPicPr>
                      <p:cNvPr id="46090" name="Object 10">
                        <a:extLst>
                          <a:ext uri="{FF2B5EF4-FFF2-40B4-BE49-F238E27FC236}">
                            <a16:creationId xmlns:a16="http://schemas.microsoft.com/office/drawing/2014/main" id="{63B4E61D-2471-4180-8DD9-85085BAC91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13541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>
            <a:extLst>
              <a:ext uri="{FF2B5EF4-FFF2-40B4-BE49-F238E27FC236}">
                <a16:creationId xmlns:a16="http://schemas.microsoft.com/office/drawing/2014/main" id="{F34455D1-C25A-41C3-B070-9F3C2842B1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343400"/>
          <a:ext cx="1676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700" imgH="508000" progId="Equation.3">
                  <p:embed/>
                </p:oleObj>
              </mc:Choice>
              <mc:Fallback>
                <p:oleObj name="Equation" r:id="rId4" imgW="901700" imgH="508000" progId="Equation.3">
                  <p:embed/>
                  <p:pic>
                    <p:nvPicPr>
                      <p:cNvPr id="46091" name="Object 11">
                        <a:extLst>
                          <a:ext uri="{FF2B5EF4-FFF2-40B4-BE49-F238E27FC236}">
                            <a16:creationId xmlns:a16="http://schemas.microsoft.com/office/drawing/2014/main" id="{F34455D1-C25A-41C3-B070-9F3C2842B1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3400"/>
                        <a:ext cx="1676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76" name="Text Box 96">
            <a:extLst>
              <a:ext uri="{FF2B5EF4-FFF2-40B4-BE49-F238E27FC236}">
                <a16:creationId xmlns:a16="http://schemas.microsoft.com/office/drawing/2014/main" id="{05D17E61-9E5A-4662-BF35-004FFD3E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05263"/>
            <a:ext cx="86868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(4)</a:t>
            </a:r>
            <a:r>
              <a:rPr lang="zh-CN" altLang="en-US" b="1">
                <a:solidFill>
                  <a:srgbClr val="990000"/>
                </a:solidFill>
              </a:rPr>
              <a:t>存在推广规则</a:t>
            </a:r>
            <a:r>
              <a:rPr lang="zh-CN" altLang="en-US"/>
              <a:t>，表示为</a:t>
            </a:r>
            <a:r>
              <a:rPr lang="en-US" altLang="zh-CN" b="1">
                <a:solidFill>
                  <a:srgbClr val="990000"/>
                </a:solidFill>
              </a:rPr>
              <a:t>EG</a:t>
            </a:r>
            <a:r>
              <a:rPr lang="zh-CN" altLang="en-US"/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                       注：</a:t>
            </a:r>
            <a:r>
              <a:rPr lang="en-US" altLang="zh-CN"/>
              <a:t>c </a:t>
            </a:r>
            <a:r>
              <a:rPr lang="zh-CN" altLang="en-US"/>
              <a:t>是论域中一客体，该规则较明显。对某些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                       客体</a:t>
            </a:r>
            <a:r>
              <a:rPr lang="en-US" altLang="zh-CN"/>
              <a:t>c</a:t>
            </a:r>
            <a:r>
              <a:rPr lang="zh-CN" altLang="en-US"/>
              <a:t>，若</a:t>
            </a:r>
            <a:r>
              <a:rPr lang="en-US" altLang="zh-CN"/>
              <a:t>P(c)</a:t>
            </a:r>
            <a:r>
              <a:rPr lang="zh-CN" altLang="en-US"/>
              <a:t>为真，则在论域中必有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)P(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 autoUpdateAnimBg="0"/>
      <p:bldP spid="4617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60C63124-FE27-428F-9158-38E74C7E8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66FF"/>
                </a:solidFill>
              </a:rPr>
              <a:t>例</a:t>
            </a:r>
            <a:r>
              <a:rPr lang="en-US" altLang="zh-CN" sz="2000"/>
              <a:t>: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(C(</a:t>
            </a:r>
            <a:r>
              <a:rPr lang="en-US" altLang="zh-CN" i="1"/>
              <a:t>x</a:t>
            </a:r>
            <a:r>
              <a:rPr lang="en-US" altLang="zh-CN"/>
              <a:t>)→W(</a:t>
            </a:r>
            <a:r>
              <a:rPr lang="en-US" altLang="zh-CN" i="1"/>
              <a:t>x</a:t>
            </a:r>
            <a:r>
              <a:rPr lang="en-US" altLang="zh-CN"/>
              <a:t>) ∧R(</a:t>
            </a:r>
            <a:r>
              <a:rPr lang="en-US" altLang="zh-CN" i="1"/>
              <a:t>x</a:t>
            </a:r>
            <a:r>
              <a:rPr lang="en-US" altLang="zh-CN"/>
              <a:t>)), 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(C(</a:t>
            </a:r>
            <a:r>
              <a:rPr lang="en-US" altLang="zh-CN" i="1"/>
              <a:t>x</a:t>
            </a:r>
            <a:r>
              <a:rPr lang="en-US" altLang="zh-CN"/>
              <a:t>) ∧Q(</a:t>
            </a:r>
            <a:r>
              <a:rPr lang="en-US" altLang="zh-CN" i="1"/>
              <a:t>x</a:t>
            </a:r>
            <a:r>
              <a:rPr lang="en-US" altLang="zh-CN"/>
              <a:t>))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)(</a:t>
            </a:r>
            <a:r>
              <a:rPr lang="en-US" altLang="zh-CN"/>
              <a:t>Q(</a:t>
            </a:r>
            <a:r>
              <a:rPr lang="en-US" altLang="zh-CN" i="1"/>
              <a:t>x</a:t>
            </a:r>
            <a:r>
              <a:rPr lang="en-US" altLang="zh-CN"/>
              <a:t>) ∧R(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pPr>
              <a:spcBef>
                <a:spcPct val="20000"/>
              </a:spcBef>
            </a:pPr>
            <a:r>
              <a:rPr kumimoji="0" lang="en-US" altLang="zh-CN"/>
              <a:t>1	(</a:t>
            </a:r>
            <a:r>
              <a:rPr kumimoji="0" lang="en-US" altLang="zh-CN">
                <a:sym typeface="Symbol" panose="05050102010706020507" pitchFamily="18" charset="2"/>
              </a:rPr>
              <a:t></a:t>
            </a:r>
            <a:r>
              <a:rPr kumimoji="0" lang="en-US" altLang="zh-CN" i="1">
                <a:sym typeface="Symbol" panose="05050102010706020507" pitchFamily="18" charset="2"/>
              </a:rPr>
              <a:t>x</a:t>
            </a:r>
            <a:r>
              <a:rPr kumimoji="0" lang="en-US" altLang="zh-CN">
                <a:sym typeface="Symbol" panose="05050102010706020507" pitchFamily="18" charset="2"/>
              </a:rPr>
              <a:t>)</a:t>
            </a:r>
            <a:r>
              <a:rPr kumimoji="0" lang="en-US" altLang="zh-CN"/>
              <a:t> (C(</a:t>
            </a:r>
            <a:r>
              <a:rPr kumimoji="0" lang="en-US" altLang="zh-CN" i="1"/>
              <a:t>x</a:t>
            </a:r>
            <a:r>
              <a:rPr kumimoji="0" lang="en-US" altLang="zh-CN"/>
              <a:t>)→W(</a:t>
            </a:r>
            <a:r>
              <a:rPr kumimoji="0" lang="en-US" altLang="zh-CN" i="1"/>
              <a:t>x</a:t>
            </a:r>
            <a:r>
              <a:rPr kumimoji="0" lang="en-US" altLang="zh-CN"/>
              <a:t>) ∧R(</a:t>
            </a:r>
            <a:r>
              <a:rPr kumimoji="0" lang="en-US" altLang="zh-CN" i="1"/>
              <a:t>x</a:t>
            </a:r>
            <a:r>
              <a:rPr kumimoji="0" lang="en-US" altLang="zh-CN"/>
              <a:t>))	          P</a:t>
            </a:r>
          </a:p>
          <a:p>
            <a:pPr>
              <a:spcBef>
                <a:spcPct val="20000"/>
              </a:spcBef>
            </a:pPr>
            <a:r>
              <a:rPr kumimoji="0" lang="en-US" altLang="zh-CN"/>
              <a:t>2	(</a:t>
            </a:r>
            <a:r>
              <a:rPr kumimoji="0" lang="en-US" altLang="zh-CN"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ym typeface="Symbol" panose="05050102010706020507" pitchFamily="18" charset="2"/>
              </a:rPr>
              <a:t>x</a:t>
            </a:r>
            <a:r>
              <a:rPr kumimoji="0" lang="en-US" altLang="zh-CN">
                <a:sym typeface="Symbol" panose="05050102010706020507" pitchFamily="18" charset="2"/>
              </a:rPr>
              <a:t>)</a:t>
            </a:r>
            <a:r>
              <a:rPr kumimoji="0" lang="en-US" altLang="zh-CN"/>
              <a:t>(C(</a:t>
            </a:r>
            <a:r>
              <a:rPr kumimoji="0" lang="en-US" altLang="zh-CN" i="1"/>
              <a:t>x</a:t>
            </a:r>
            <a:r>
              <a:rPr kumimoji="0" lang="en-US" altLang="zh-CN"/>
              <a:t>) ∧Q(</a:t>
            </a:r>
            <a:r>
              <a:rPr kumimoji="0" lang="en-US" altLang="zh-CN" i="1"/>
              <a:t>x</a:t>
            </a:r>
            <a:r>
              <a:rPr kumimoji="0" lang="en-US" altLang="zh-CN"/>
              <a:t>))	                      P</a:t>
            </a:r>
          </a:p>
          <a:p>
            <a:pPr>
              <a:spcBef>
                <a:spcPct val="20000"/>
              </a:spcBef>
            </a:pPr>
            <a:r>
              <a:rPr kumimoji="0" lang="en-US" altLang="zh-CN" b="1">
                <a:solidFill>
                  <a:srgbClr val="800000"/>
                </a:solidFill>
              </a:rPr>
              <a:t>3</a:t>
            </a:r>
            <a:r>
              <a:rPr kumimoji="0" lang="en-US" altLang="zh-CN">
                <a:solidFill>
                  <a:srgbClr val="FF0000"/>
                </a:solidFill>
              </a:rPr>
              <a:t>	</a:t>
            </a:r>
            <a:r>
              <a:rPr kumimoji="0" lang="en-US" altLang="zh-CN"/>
              <a:t>C(</a:t>
            </a:r>
            <a:r>
              <a:rPr kumimoji="0" lang="en-US" altLang="zh-CN" i="1"/>
              <a:t>a</a:t>
            </a:r>
            <a:r>
              <a:rPr kumimoji="0" lang="en-US" altLang="zh-CN"/>
              <a:t>) ∧Q(</a:t>
            </a:r>
            <a:r>
              <a:rPr kumimoji="0" lang="en-US" altLang="zh-CN" i="1"/>
              <a:t>a</a:t>
            </a:r>
            <a:r>
              <a:rPr kumimoji="0" lang="en-US" altLang="zh-CN"/>
              <a:t>)	                                  </a:t>
            </a:r>
            <a:r>
              <a:rPr kumimoji="0" lang="en-US" altLang="zh-CN" b="1">
                <a:solidFill>
                  <a:srgbClr val="800000"/>
                </a:solidFill>
              </a:rPr>
              <a:t>ES(2)</a:t>
            </a:r>
          </a:p>
          <a:p>
            <a:pPr>
              <a:spcBef>
                <a:spcPct val="20000"/>
              </a:spcBef>
            </a:pPr>
            <a:r>
              <a:rPr kumimoji="0" lang="en-US" altLang="zh-CN" b="1">
                <a:solidFill>
                  <a:srgbClr val="800000"/>
                </a:solidFill>
              </a:rPr>
              <a:t>4</a:t>
            </a:r>
            <a:r>
              <a:rPr kumimoji="0" lang="en-US" altLang="zh-CN">
                <a:solidFill>
                  <a:srgbClr val="FF0000"/>
                </a:solidFill>
              </a:rPr>
              <a:t>	</a:t>
            </a:r>
            <a:r>
              <a:rPr kumimoji="0" lang="en-US" altLang="zh-CN"/>
              <a:t>C(</a:t>
            </a:r>
            <a:r>
              <a:rPr kumimoji="0" lang="en-US" altLang="zh-CN" i="1"/>
              <a:t>a</a:t>
            </a:r>
            <a:r>
              <a:rPr kumimoji="0" lang="en-US" altLang="zh-CN"/>
              <a:t>) →W(</a:t>
            </a:r>
            <a:r>
              <a:rPr kumimoji="0" lang="en-US" altLang="zh-CN" i="1"/>
              <a:t>a</a:t>
            </a:r>
            <a:r>
              <a:rPr kumimoji="0" lang="en-US" altLang="zh-CN"/>
              <a:t>) ∧R(</a:t>
            </a:r>
            <a:r>
              <a:rPr kumimoji="0" lang="en-US" altLang="zh-CN" i="1"/>
              <a:t>a</a:t>
            </a:r>
            <a:r>
              <a:rPr kumimoji="0" lang="en-US" altLang="zh-CN"/>
              <a:t>)	                      </a:t>
            </a:r>
            <a:r>
              <a:rPr kumimoji="0" lang="en-US" altLang="zh-CN" b="1">
                <a:solidFill>
                  <a:srgbClr val="800000"/>
                </a:solidFill>
              </a:rPr>
              <a:t>US(1)</a:t>
            </a:r>
          </a:p>
          <a:p>
            <a:pPr>
              <a:spcBef>
                <a:spcPct val="20000"/>
              </a:spcBef>
            </a:pPr>
            <a:r>
              <a:rPr kumimoji="0" lang="en-US" altLang="zh-CN"/>
              <a:t>5	C(</a:t>
            </a:r>
            <a:r>
              <a:rPr kumimoji="0" lang="en-US" altLang="zh-CN" i="1"/>
              <a:t>a</a:t>
            </a:r>
            <a:r>
              <a:rPr kumimoji="0" lang="en-US" altLang="zh-CN"/>
              <a:t>)	                                              T(3),I</a:t>
            </a:r>
            <a:endParaRPr lang="en-US" altLang="zh-CN"/>
          </a:p>
          <a:p>
            <a:pPr>
              <a:spcBef>
                <a:spcPct val="20000"/>
              </a:spcBef>
            </a:pPr>
            <a:r>
              <a:rPr kumimoji="0" lang="en-US" altLang="zh-CN"/>
              <a:t>6	W(</a:t>
            </a:r>
            <a:r>
              <a:rPr kumimoji="0" lang="en-US" altLang="zh-CN" i="1"/>
              <a:t>a</a:t>
            </a:r>
            <a:r>
              <a:rPr kumimoji="0" lang="en-US" altLang="zh-CN"/>
              <a:t>)∧R(</a:t>
            </a:r>
            <a:r>
              <a:rPr kumimoji="0" lang="en-US" altLang="zh-CN" i="1"/>
              <a:t>a</a:t>
            </a:r>
            <a:r>
              <a:rPr kumimoji="0" lang="en-US" altLang="zh-CN"/>
              <a:t>)	                                  T(4),(5),I</a:t>
            </a:r>
          </a:p>
          <a:p>
            <a:pPr>
              <a:spcBef>
                <a:spcPct val="20000"/>
              </a:spcBef>
            </a:pPr>
            <a:r>
              <a:rPr kumimoji="0" lang="en-US" altLang="zh-CN"/>
              <a:t>7	Q(</a:t>
            </a:r>
            <a:r>
              <a:rPr kumimoji="0" lang="en-US" altLang="zh-CN" i="1"/>
              <a:t>a</a:t>
            </a:r>
            <a:r>
              <a:rPr kumimoji="0" lang="en-US" altLang="zh-CN"/>
              <a:t>)	                                              T(3),I</a:t>
            </a:r>
          </a:p>
          <a:p>
            <a:pPr>
              <a:spcBef>
                <a:spcPct val="20000"/>
              </a:spcBef>
            </a:pPr>
            <a:r>
              <a:rPr kumimoji="0" lang="en-US" altLang="zh-CN"/>
              <a:t>8	R(</a:t>
            </a:r>
            <a:r>
              <a:rPr kumimoji="0" lang="en-US" altLang="zh-CN" i="1"/>
              <a:t>a</a:t>
            </a:r>
            <a:r>
              <a:rPr kumimoji="0" lang="en-US" altLang="zh-CN"/>
              <a:t>)	                                              T(6),I</a:t>
            </a:r>
          </a:p>
          <a:p>
            <a:pPr>
              <a:spcBef>
                <a:spcPct val="20000"/>
              </a:spcBef>
            </a:pPr>
            <a:r>
              <a:rPr kumimoji="0" lang="en-US" altLang="zh-CN"/>
              <a:t>9	Q(</a:t>
            </a:r>
            <a:r>
              <a:rPr kumimoji="0" lang="en-US" altLang="zh-CN" i="1"/>
              <a:t>a</a:t>
            </a:r>
            <a:r>
              <a:rPr kumimoji="0" lang="en-US" altLang="zh-CN"/>
              <a:t>) ∧R(</a:t>
            </a:r>
            <a:r>
              <a:rPr kumimoji="0" lang="en-US" altLang="zh-CN" i="1"/>
              <a:t>a</a:t>
            </a:r>
            <a:r>
              <a:rPr kumimoji="0" lang="en-US" altLang="zh-CN"/>
              <a:t>)	                                  T(7),(8),I</a:t>
            </a:r>
          </a:p>
          <a:p>
            <a:pPr>
              <a:spcBef>
                <a:spcPct val="20000"/>
              </a:spcBef>
            </a:pPr>
            <a:r>
              <a:rPr kumimoji="0" lang="en-US" altLang="zh-CN"/>
              <a:t>10	(</a:t>
            </a:r>
            <a:r>
              <a:rPr kumimoji="0" lang="en-US" altLang="zh-CN"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ym typeface="Symbol" panose="05050102010706020507" pitchFamily="18" charset="2"/>
              </a:rPr>
              <a:t>x</a:t>
            </a:r>
            <a:r>
              <a:rPr kumimoji="0" lang="en-US" altLang="zh-CN">
                <a:sym typeface="Symbol" panose="05050102010706020507" pitchFamily="18" charset="2"/>
              </a:rPr>
              <a:t>)(</a:t>
            </a:r>
            <a:r>
              <a:rPr kumimoji="0" lang="en-US" altLang="zh-CN"/>
              <a:t>Q(</a:t>
            </a:r>
            <a:r>
              <a:rPr kumimoji="0" lang="en-US" altLang="zh-CN" i="1"/>
              <a:t>x</a:t>
            </a:r>
            <a:r>
              <a:rPr kumimoji="0" lang="en-US" altLang="zh-CN"/>
              <a:t>) ∧R(</a:t>
            </a:r>
            <a:r>
              <a:rPr kumimoji="0" lang="en-US" altLang="zh-CN" i="1"/>
              <a:t>x</a:t>
            </a:r>
            <a:r>
              <a:rPr kumimoji="0" lang="en-US" altLang="zh-CN"/>
              <a:t>)</a:t>
            </a:r>
            <a:r>
              <a:rPr kumimoji="0" lang="en-US" altLang="zh-CN">
                <a:sym typeface="Symbol" panose="05050102010706020507" pitchFamily="18" charset="2"/>
              </a:rPr>
              <a:t>)                             </a:t>
            </a:r>
            <a:r>
              <a:rPr kumimoji="0" lang="en-US" altLang="zh-CN"/>
              <a:t>EG(9)</a:t>
            </a:r>
            <a:endParaRPr lang="en-US" altLang="zh-CN"/>
          </a:p>
        </p:txBody>
      </p:sp>
      <p:sp>
        <p:nvSpPr>
          <p:cNvPr id="59439" name="Text Box 47">
            <a:extLst>
              <a:ext uri="{FF2B5EF4-FFF2-40B4-BE49-F238E27FC236}">
                <a16:creationId xmlns:a16="http://schemas.microsoft.com/office/drawing/2014/main" id="{EBFE0AEA-A48B-472F-83CA-496C3C211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81600"/>
            <a:ext cx="91440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800000"/>
                </a:solidFill>
              </a:rPr>
              <a:t>注</a:t>
            </a:r>
            <a:r>
              <a:rPr lang="zh-CN" altLang="en-US"/>
              <a:t>：</a:t>
            </a:r>
            <a:r>
              <a:rPr lang="en-US" altLang="zh-CN"/>
              <a:t>1</a:t>
            </a:r>
            <a:r>
              <a:rPr lang="zh-CN" altLang="en-US"/>
              <a:t>。推导过程中</a:t>
            </a:r>
            <a:r>
              <a:rPr lang="en-US" altLang="zh-CN" b="1">
                <a:solidFill>
                  <a:srgbClr val="800000"/>
                </a:solidFill>
              </a:rPr>
              <a:t>(3)(4)</a:t>
            </a:r>
            <a:r>
              <a:rPr lang="zh-CN" altLang="en-US"/>
              <a:t>顺序不能颠倒，若先用</a:t>
            </a:r>
            <a:r>
              <a:rPr lang="en-US" altLang="zh-CN"/>
              <a:t>US</a:t>
            </a:r>
            <a:r>
              <a:rPr lang="zh-CN" altLang="en-US"/>
              <a:t>规则，再用</a:t>
            </a:r>
            <a:r>
              <a:rPr lang="en-US" altLang="zh-CN"/>
              <a:t>ES</a:t>
            </a:r>
            <a:r>
              <a:rPr lang="zh-CN" altLang="en-US"/>
              <a:t>规则，不一定得到</a:t>
            </a:r>
            <a:r>
              <a:rPr lang="en-US" altLang="zh-CN"/>
              <a:t>C(</a:t>
            </a:r>
            <a:r>
              <a:rPr lang="en-US" altLang="zh-CN" i="1"/>
              <a:t>a</a:t>
            </a:r>
            <a:r>
              <a:rPr lang="en-US" altLang="zh-CN"/>
              <a:t>)∧Q(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zh-CN" altLang="en-US"/>
              <a:t>，一般为</a:t>
            </a:r>
            <a:r>
              <a:rPr lang="en-US" altLang="zh-CN"/>
              <a:t>C(</a:t>
            </a:r>
            <a:r>
              <a:rPr lang="en-US" altLang="zh-CN" i="1"/>
              <a:t>b</a:t>
            </a:r>
            <a:r>
              <a:rPr lang="en-US" altLang="zh-CN"/>
              <a:t>)∧Q(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zh-CN" altLang="en-US"/>
              <a:t>，故无法推证下去，谨记！！！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。一般先用</a:t>
            </a:r>
            <a:r>
              <a:rPr lang="en-US" altLang="zh-CN"/>
              <a:t>ES</a:t>
            </a:r>
            <a:r>
              <a:rPr lang="zh-CN" altLang="en-US"/>
              <a:t>规则，再用</a:t>
            </a:r>
            <a:r>
              <a:rPr lang="en-US" altLang="zh-CN"/>
              <a:t>US</a:t>
            </a:r>
            <a:r>
              <a:rPr lang="zh-CN" altLang="en-US"/>
              <a:t>规则。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  <p:bldP spid="5943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B5BBC549-6BD1-4918-B6A5-29D672C555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838200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altLang="zh-CN" b="1"/>
              <a:t>2-1     </a:t>
            </a:r>
            <a:r>
              <a:rPr lang="zh-CN" altLang="en-US" b="1"/>
              <a:t>谓词的概念与表示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2C21F57B-0680-48C6-9E5B-BEDCBA04C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" y="838200"/>
            <a:ext cx="9144000" cy="614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zh-CN" dirty="0"/>
              <a:t>        </a:t>
            </a:r>
            <a:r>
              <a:rPr lang="zh-CN" altLang="en-US" dirty="0"/>
              <a:t>命题是反映判断的句子，具有真假意义；一般情况下，反映判断的句子是由主语和谓语两部分组成。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        如 “计算机是科学计算的工具”，其中“计算机”是主语，又叫客体（或个体），可独立存在，即可以是具体的，又可以是抽象的。“是科学计算的工具”是谓语，又叫谓词，用以刻划客体的性质和关系。</a:t>
            </a:r>
            <a:endParaRPr lang="en-US" altLang="zh-CN" dirty="0"/>
          </a:p>
          <a:p>
            <a:pPr eaLnBrk="1" hangingPunct="1">
              <a:spcBef>
                <a:spcPct val="40000"/>
              </a:spcBef>
            </a:pPr>
            <a:r>
              <a:rPr lang="en-US" altLang="zh-CN" b="1" dirty="0">
                <a:solidFill>
                  <a:srgbClr val="990000"/>
                </a:solidFill>
              </a:rPr>
              <a:t>        </a:t>
            </a:r>
            <a:r>
              <a:rPr lang="zh-CN" altLang="en-US" b="1" dirty="0">
                <a:solidFill>
                  <a:srgbClr val="990000"/>
                </a:solidFill>
              </a:rPr>
              <a:t>如</a:t>
            </a:r>
            <a:r>
              <a:rPr lang="zh-CN" altLang="en-US" dirty="0"/>
              <a:t>：张三是个大学生，李四是个大学生。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        此两命题可用两个不同的符号：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来表示。但它们具有相同属性，即“是个大学生”。故引入一符号表示“是个大学生”，再引入一种方法表示客体名称，则能把“</a:t>
            </a:r>
            <a:r>
              <a:rPr lang="en-US" altLang="zh-CN" dirty="0"/>
              <a:t>××</a:t>
            </a:r>
            <a:r>
              <a:rPr lang="zh-CN" altLang="en-US" dirty="0"/>
              <a:t>是个大学生”命题本质属性刻划出来。又如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	</a:t>
            </a:r>
            <a:r>
              <a:rPr lang="en-US" altLang="zh-CN" dirty="0"/>
              <a:t>(a)</a:t>
            </a:r>
            <a:r>
              <a:rPr lang="zh-CN" altLang="en-US" dirty="0"/>
              <a:t>他是三好学生。                                 </a:t>
            </a:r>
            <a:r>
              <a:rPr lang="en-US" altLang="zh-CN" dirty="0"/>
              <a:t>(b)7</a:t>
            </a:r>
            <a:r>
              <a:rPr lang="zh-CN" altLang="en-US" dirty="0"/>
              <a:t>是质数。 	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	</a:t>
            </a:r>
            <a:r>
              <a:rPr lang="en-US" altLang="zh-CN" dirty="0"/>
              <a:t>(c)</a:t>
            </a:r>
            <a:r>
              <a:rPr lang="zh-CN" altLang="en-US" dirty="0"/>
              <a:t>每天早晨做广播操是好习惯。         </a:t>
            </a:r>
            <a:r>
              <a:rPr lang="en-US" altLang="zh-CN" dirty="0"/>
              <a:t>(d)5</a:t>
            </a:r>
            <a:r>
              <a:rPr lang="zh-CN" altLang="en-US" dirty="0"/>
              <a:t>大于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            </a:t>
            </a:r>
            <a:r>
              <a:rPr lang="en-US" altLang="zh-CN" dirty="0"/>
              <a:t>(e) </a:t>
            </a:r>
            <a:r>
              <a:rPr lang="zh-CN" altLang="en-US" dirty="0"/>
              <a:t>地球绕着太阳转。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 autoUpdateAnimBg="0"/>
      <p:bldP spid="307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Text Box 5">
            <a:extLst>
              <a:ext uri="{FF2B5EF4-FFF2-40B4-BE49-F238E27FC236}">
                <a16:creationId xmlns:a16="http://schemas.microsoft.com/office/drawing/2014/main" id="{1627DDD8-9379-4CDF-B93D-288F6D117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"/>
            <a:ext cx="8305800" cy="664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66FF"/>
                </a:solidFill>
              </a:rPr>
              <a:t>例</a:t>
            </a:r>
            <a:r>
              <a:rPr lang="zh-CN" altLang="en-US" sz="2000" dirty="0"/>
              <a:t>      证明</a:t>
            </a:r>
            <a:r>
              <a:rPr lang="en-US" altLang="zh-CN" sz="2000" dirty="0"/>
              <a:t>(</a:t>
            </a:r>
            <a:r>
              <a:rPr lang="en-US" altLang="zh-CN" sz="2000" dirty="0">
                <a:sym typeface="Symbol" panose="05050102010706020507" pitchFamily="18" charset="2"/>
              </a:rPr>
              <a:t>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ym typeface="Symbol" panose="05050102010706020507" pitchFamily="18" charset="2"/>
              </a:rPr>
              <a:t>)(P(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ym typeface="Symbol" panose="05050102010706020507" pitchFamily="18" charset="2"/>
              </a:rPr>
              <a:t>)</a:t>
            </a:r>
            <a:r>
              <a:rPr lang="en-US" altLang="zh-CN" sz="2000" dirty="0"/>
              <a:t>∨Q(</a:t>
            </a:r>
            <a:r>
              <a:rPr lang="en-US" altLang="zh-CN" sz="2000" i="1" dirty="0"/>
              <a:t>x</a:t>
            </a:r>
            <a:r>
              <a:rPr lang="en-US" altLang="zh-CN" sz="2000" dirty="0"/>
              <a:t>)) </a:t>
            </a:r>
            <a:r>
              <a:rPr lang="en-US" altLang="zh-CN" sz="2000" dirty="0">
                <a:sym typeface="Symbol" panose="05050102010706020507" pitchFamily="18" charset="2"/>
              </a:rPr>
              <a:t> </a:t>
            </a:r>
            <a:r>
              <a:rPr lang="en-US" altLang="zh-CN" sz="2000" dirty="0"/>
              <a:t>(</a:t>
            </a:r>
            <a:r>
              <a:rPr lang="en-US" altLang="zh-CN" sz="2000" dirty="0">
                <a:sym typeface="Symbol" panose="05050102010706020507" pitchFamily="18" charset="2"/>
              </a:rPr>
              <a:t>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ym typeface="Symbol" panose="05050102010706020507" pitchFamily="18" charset="2"/>
              </a:rPr>
              <a:t>)P(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ym typeface="Symbol" panose="05050102010706020507" pitchFamily="18" charset="2"/>
              </a:rPr>
              <a:t>)</a:t>
            </a:r>
            <a:r>
              <a:rPr lang="en-US" altLang="zh-CN" sz="2000" dirty="0"/>
              <a:t>∨(</a:t>
            </a:r>
            <a:r>
              <a:rPr lang="en-US" altLang="zh-CN" sz="2000" dirty="0">
                <a:sym typeface="Symbol" panose="05050102010706020507" pitchFamily="18" charset="2"/>
              </a:rPr>
              <a:t>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ym typeface="Symbol" panose="05050102010706020507" pitchFamily="18" charset="2"/>
              </a:rPr>
              <a:t>)</a:t>
            </a:r>
            <a:r>
              <a:rPr lang="en-US" altLang="zh-CN" sz="2000" dirty="0"/>
              <a:t>Q(</a:t>
            </a:r>
            <a:r>
              <a:rPr lang="en-US" altLang="zh-CN" sz="2000" i="1" dirty="0"/>
              <a:t>x</a:t>
            </a:r>
            <a:r>
              <a:rPr lang="en-US" altLang="zh-CN" sz="2000" dirty="0"/>
              <a:t>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1600" dirty="0"/>
              <a:t>(</a:t>
            </a:r>
            <a:r>
              <a:rPr kumimoji="0" lang="zh-CN" altLang="en-US" sz="1600" dirty="0"/>
              <a:t>方法 一</a:t>
            </a:r>
            <a:r>
              <a:rPr kumimoji="0" lang="en-US" altLang="zh-CN" sz="1600" dirty="0"/>
              <a:t>:</a:t>
            </a:r>
            <a:r>
              <a:rPr kumimoji="0" lang="zh-CN" altLang="en-US" sz="1600" dirty="0"/>
              <a:t>反证</a:t>
            </a:r>
            <a:r>
              <a:rPr kumimoji="0" lang="en-US" altLang="zh-CN" sz="1600" dirty="0"/>
              <a:t>)   </a:t>
            </a:r>
            <a:r>
              <a:rPr kumimoji="0" lang="en-US" altLang="zh-CN" sz="2000" dirty="0"/>
              <a:t>(1)	﹁((</a:t>
            </a:r>
            <a:r>
              <a:rPr kumimoji="0" lang="en-US" altLang="zh-CN" sz="2000" dirty="0">
                <a:sym typeface="Symbol" panose="05050102010706020507" pitchFamily="18" charset="2"/>
              </a:rPr>
              <a:t>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)P(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∨(</a:t>
            </a:r>
            <a:r>
              <a:rPr kumimoji="0" lang="en-US" altLang="zh-CN" sz="2000" dirty="0">
                <a:sym typeface="Symbol" panose="05050102010706020507" pitchFamily="18" charset="2"/>
              </a:rPr>
              <a:t>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Q(</a:t>
            </a:r>
            <a:r>
              <a:rPr kumimoji="0" lang="en-US" altLang="zh-CN" sz="2000" i="1" dirty="0"/>
              <a:t>x</a:t>
            </a:r>
            <a:r>
              <a:rPr kumimoji="0" lang="en-US" altLang="zh-CN" sz="2000" dirty="0"/>
              <a:t>))	            P(</a:t>
            </a:r>
            <a:r>
              <a:rPr kumimoji="0" lang="zh-CN" altLang="en-US" sz="2000" b="1" dirty="0">
                <a:solidFill>
                  <a:srgbClr val="990000"/>
                </a:solidFill>
              </a:rPr>
              <a:t>附加前提</a:t>
            </a:r>
            <a:r>
              <a:rPr kumimoji="0" lang="en-US" altLang="zh-CN" sz="2000" dirty="0"/>
              <a:t>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(2)	﹁(</a:t>
            </a:r>
            <a:r>
              <a:rPr kumimoji="0" lang="en-US" altLang="zh-CN" sz="2000" dirty="0">
                <a:sym typeface="Symbol" panose="05050102010706020507" pitchFamily="18" charset="2"/>
              </a:rPr>
              <a:t>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)P(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∧﹁(</a:t>
            </a:r>
            <a:r>
              <a:rPr kumimoji="0" lang="en-US" altLang="zh-CN" sz="2000" dirty="0">
                <a:sym typeface="Symbol" panose="05050102010706020507" pitchFamily="18" charset="2"/>
              </a:rPr>
              <a:t>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Q(</a:t>
            </a:r>
            <a:r>
              <a:rPr kumimoji="0" lang="en-US" altLang="zh-CN" sz="2000" i="1" dirty="0"/>
              <a:t>x</a:t>
            </a:r>
            <a:r>
              <a:rPr kumimoji="0" lang="en-US" altLang="zh-CN" sz="2000" dirty="0"/>
              <a:t>)	           T(1),E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(3)	﹁(</a:t>
            </a:r>
            <a:r>
              <a:rPr kumimoji="0" lang="en-US" altLang="zh-CN" sz="2000" dirty="0">
                <a:sym typeface="Symbol" panose="05050102010706020507" pitchFamily="18" charset="2"/>
              </a:rPr>
              <a:t>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P(</a:t>
            </a:r>
            <a:r>
              <a:rPr kumimoji="0" lang="en-US" altLang="zh-CN" sz="2000" i="1" dirty="0"/>
              <a:t>x</a:t>
            </a:r>
            <a:r>
              <a:rPr kumimoji="0" lang="en-US" altLang="zh-CN" sz="2000" dirty="0"/>
              <a:t>)	                          T(2),I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(4)	(</a:t>
            </a:r>
            <a:r>
              <a:rPr kumimoji="0" lang="en-US" altLang="zh-CN" sz="2000" dirty="0">
                <a:sym typeface="Symbol" panose="05050102010706020507" pitchFamily="18" charset="2"/>
              </a:rPr>
              <a:t>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﹁</a:t>
            </a:r>
            <a:r>
              <a:rPr kumimoji="0" lang="en-US" altLang="zh-CN" sz="2000" dirty="0">
                <a:sym typeface="Symbol" panose="05050102010706020507" pitchFamily="18" charset="2"/>
              </a:rPr>
              <a:t>P</a:t>
            </a:r>
            <a:r>
              <a:rPr kumimoji="0" lang="en-US" altLang="zh-CN" sz="2000" dirty="0"/>
              <a:t>(</a:t>
            </a:r>
            <a:r>
              <a:rPr kumimoji="0" lang="en-US" altLang="zh-CN" sz="2000" i="1" dirty="0"/>
              <a:t>x</a:t>
            </a:r>
            <a:r>
              <a:rPr kumimoji="0" lang="en-US" altLang="zh-CN" sz="2000" dirty="0"/>
              <a:t>)	                          T(3),E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(5)	﹁(</a:t>
            </a:r>
            <a:r>
              <a:rPr kumimoji="0" lang="en-US" altLang="zh-CN" sz="2000" dirty="0">
                <a:sym typeface="Symbol" panose="05050102010706020507" pitchFamily="18" charset="2"/>
              </a:rPr>
              <a:t>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Q(</a:t>
            </a:r>
            <a:r>
              <a:rPr kumimoji="0" lang="en-US" altLang="zh-CN" sz="2000" i="1" dirty="0"/>
              <a:t>x</a:t>
            </a:r>
            <a:r>
              <a:rPr kumimoji="0" lang="en-US" altLang="zh-CN" sz="2000" dirty="0"/>
              <a:t>)	                          T(2),I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(6)         (</a:t>
            </a:r>
            <a:r>
              <a:rPr kumimoji="0" lang="en-US" altLang="zh-CN" sz="2000" dirty="0">
                <a:sym typeface="Symbol" panose="05050102010706020507" pitchFamily="18" charset="2"/>
              </a:rPr>
              <a:t>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 </a:t>
            </a:r>
            <a:r>
              <a:rPr kumimoji="0" lang="en-US" altLang="zh-CN" sz="2000" dirty="0"/>
              <a:t>﹁Q(</a:t>
            </a:r>
            <a:r>
              <a:rPr kumimoji="0" lang="en-US" altLang="zh-CN" sz="2000" i="1" dirty="0"/>
              <a:t>x</a:t>
            </a:r>
            <a:r>
              <a:rPr kumimoji="0" lang="en-US" altLang="zh-CN" sz="2000" dirty="0"/>
              <a:t>)	                          T(5),E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(7)         ﹁P(</a:t>
            </a:r>
            <a:r>
              <a:rPr kumimoji="0" lang="en-US" altLang="zh-CN" sz="2000" i="1" dirty="0"/>
              <a:t>c</a:t>
            </a:r>
            <a:r>
              <a:rPr kumimoji="0" lang="en-US" altLang="zh-CN" sz="2000" dirty="0"/>
              <a:t>)	                                         ES(4)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(8)	﹁Q(</a:t>
            </a:r>
            <a:r>
              <a:rPr kumimoji="0" lang="en-US" altLang="zh-CN" sz="2000" i="1" dirty="0"/>
              <a:t>c</a:t>
            </a:r>
            <a:r>
              <a:rPr kumimoji="0" lang="en-US" altLang="zh-CN" sz="2000" dirty="0"/>
              <a:t>)	                                         US(6)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(9)	﹁P(</a:t>
            </a:r>
            <a:r>
              <a:rPr kumimoji="0" lang="en-US" altLang="zh-CN" sz="2000" i="1" dirty="0"/>
              <a:t>c</a:t>
            </a:r>
            <a:r>
              <a:rPr kumimoji="0" lang="en-US" altLang="zh-CN" sz="2000" dirty="0"/>
              <a:t>) ∧﹁Q(</a:t>
            </a:r>
            <a:r>
              <a:rPr kumimoji="0" lang="en-US" altLang="zh-CN" sz="2000" i="1" dirty="0"/>
              <a:t>c</a:t>
            </a:r>
            <a:r>
              <a:rPr kumimoji="0" lang="en-US" altLang="zh-CN" sz="2000" dirty="0"/>
              <a:t>)	                           T(7),(8),I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(10)       ﹁(P(</a:t>
            </a:r>
            <a:r>
              <a:rPr kumimoji="0" lang="en-US" altLang="zh-CN" sz="2000" i="1" dirty="0"/>
              <a:t>c</a:t>
            </a:r>
            <a:r>
              <a:rPr kumimoji="0" lang="en-US" altLang="zh-CN" sz="2000" dirty="0"/>
              <a:t>) ∨P(</a:t>
            </a:r>
            <a:r>
              <a:rPr kumimoji="0" lang="en-US" altLang="zh-CN" sz="2000" i="1" dirty="0"/>
              <a:t>c</a:t>
            </a:r>
            <a:r>
              <a:rPr kumimoji="0" lang="en-US" altLang="zh-CN" sz="2000" dirty="0"/>
              <a:t>))	                           T(9),E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(11)        (</a:t>
            </a:r>
            <a:r>
              <a:rPr kumimoji="0" lang="en-US" altLang="zh-CN" sz="2000" dirty="0">
                <a:sym typeface="Symbol" panose="05050102010706020507" pitchFamily="18" charset="2"/>
              </a:rPr>
              <a:t>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)(P(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∨Q(</a:t>
            </a:r>
            <a:r>
              <a:rPr kumimoji="0" lang="en-US" altLang="zh-CN" sz="2000" i="1" dirty="0"/>
              <a:t>x</a:t>
            </a:r>
            <a:r>
              <a:rPr kumimoji="0" lang="en-US" altLang="zh-CN" sz="2000" dirty="0"/>
              <a:t>))	                            P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(12)         </a:t>
            </a:r>
            <a:r>
              <a:rPr kumimoji="0" lang="en-US" altLang="zh-CN" sz="2000" dirty="0">
                <a:sym typeface="Symbol" panose="05050102010706020507" pitchFamily="18" charset="2"/>
              </a:rPr>
              <a:t>P(</a:t>
            </a:r>
            <a:r>
              <a:rPr kumimoji="0" lang="en-US" altLang="zh-CN" sz="2000" i="1" dirty="0">
                <a:sym typeface="Symbol" panose="05050102010706020507" pitchFamily="18" charset="2"/>
              </a:rPr>
              <a:t>c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∨Q(</a:t>
            </a:r>
            <a:r>
              <a:rPr kumimoji="0" lang="en-US" altLang="zh-CN" sz="2000" i="1" dirty="0"/>
              <a:t>c</a:t>
            </a:r>
            <a:r>
              <a:rPr kumimoji="0" lang="en-US" altLang="zh-CN" sz="2000" dirty="0"/>
              <a:t>)	                            US(11)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(13)        ﹁(</a:t>
            </a:r>
            <a:r>
              <a:rPr kumimoji="0" lang="en-US" altLang="zh-CN" sz="2000" dirty="0">
                <a:sym typeface="Symbol" panose="05050102010706020507" pitchFamily="18" charset="2"/>
              </a:rPr>
              <a:t>P(</a:t>
            </a:r>
            <a:r>
              <a:rPr kumimoji="0" lang="en-US" altLang="zh-CN" sz="2000" i="1" dirty="0">
                <a:sym typeface="Symbol" panose="05050102010706020507" pitchFamily="18" charset="2"/>
              </a:rPr>
              <a:t>c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∨Q(</a:t>
            </a:r>
            <a:r>
              <a:rPr kumimoji="0" lang="en-US" altLang="zh-CN" sz="2000" i="1" dirty="0"/>
              <a:t>c</a:t>
            </a:r>
            <a:r>
              <a:rPr kumimoji="0" lang="en-US" altLang="zh-CN" sz="2000" dirty="0"/>
              <a:t>)) </a:t>
            </a:r>
            <a:r>
              <a:rPr kumimoji="0" lang="en-US" altLang="zh-CN" dirty="0"/>
              <a:t>∧</a:t>
            </a:r>
            <a:r>
              <a:rPr kumimoji="0" lang="en-US" altLang="zh-CN" sz="2000" dirty="0"/>
              <a:t>(</a:t>
            </a:r>
            <a:r>
              <a:rPr kumimoji="0" lang="en-US" altLang="zh-CN" sz="2000" dirty="0">
                <a:sym typeface="Symbol" panose="05050102010706020507" pitchFamily="18" charset="2"/>
              </a:rPr>
              <a:t>P(</a:t>
            </a:r>
            <a:r>
              <a:rPr kumimoji="0" lang="en-US" altLang="zh-CN" sz="2000" i="1" dirty="0">
                <a:sym typeface="Symbol" panose="05050102010706020507" pitchFamily="18" charset="2"/>
              </a:rPr>
              <a:t>c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∨Q(</a:t>
            </a:r>
            <a:r>
              <a:rPr kumimoji="0" lang="en-US" altLang="zh-CN" sz="2000" i="1" dirty="0"/>
              <a:t>c</a:t>
            </a:r>
            <a:r>
              <a:rPr kumimoji="0" lang="en-US" altLang="zh-CN" sz="2000" dirty="0"/>
              <a:t>))      T(10),(12)</a:t>
            </a:r>
            <a:r>
              <a:rPr kumimoji="0" lang="zh-CN" altLang="en-US" sz="2000" dirty="0"/>
              <a:t>，</a:t>
            </a:r>
            <a:r>
              <a:rPr kumimoji="0" lang="en-US" altLang="zh-CN" sz="2000" dirty="0"/>
              <a:t>I</a:t>
            </a:r>
            <a:r>
              <a:rPr kumimoji="0" lang="zh-CN" altLang="en-US" sz="2000" dirty="0"/>
              <a:t>，</a:t>
            </a:r>
            <a:r>
              <a:rPr kumimoji="0" lang="zh-CN" altLang="en-US" sz="2000" b="1" dirty="0">
                <a:solidFill>
                  <a:srgbClr val="990000"/>
                </a:solidFill>
              </a:rPr>
              <a:t>矛盾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1800" dirty="0"/>
              <a:t>(</a:t>
            </a:r>
            <a:r>
              <a:rPr kumimoji="0" lang="zh-CN" altLang="en-US" sz="1600" dirty="0"/>
              <a:t>方法二：</a:t>
            </a:r>
            <a:r>
              <a:rPr kumimoji="0" lang="en-US" altLang="zh-CN" sz="1600" dirty="0"/>
              <a:t>CP</a:t>
            </a:r>
            <a:r>
              <a:rPr kumimoji="0" lang="zh-CN" altLang="en-US" sz="1600" dirty="0"/>
              <a:t>规则</a:t>
            </a:r>
            <a:r>
              <a:rPr kumimoji="0" lang="en-US" altLang="zh-CN" sz="1800" dirty="0"/>
              <a:t>)    </a:t>
            </a:r>
            <a:r>
              <a:rPr kumimoji="0" lang="en-US" altLang="zh-CN" sz="2000" dirty="0"/>
              <a:t>(1)          ﹁(</a:t>
            </a:r>
            <a:r>
              <a:rPr kumimoji="0" lang="en-US" altLang="zh-CN" sz="2000" dirty="0">
                <a:sym typeface="Symbol" panose="05050102010706020507" pitchFamily="18" charset="2"/>
              </a:rPr>
              <a:t>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P(</a:t>
            </a:r>
            <a:r>
              <a:rPr kumimoji="0" lang="en-US" altLang="zh-CN" sz="2000" i="1" dirty="0"/>
              <a:t>x</a:t>
            </a:r>
            <a:r>
              <a:rPr kumimoji="0" lang="en-US" altLang="zh-CN" sz="2000" dirty="0"/>
              <a:t>)                      P(</a:t>
            </a:r>
            <a:r>
              <a:rPr kumimoji="0" lang="zh-CN" altLang="en-US" sz="2000" b="1" dirty="0">
                <a:solidFill>
                  <a:srgbClr val="990000"/>
                </a:solidFill>
              </a:rPr>
              <a:t>附加前提</a:t>
            </a:r>
            <a:r>
              <a:rPr kumimoji="0" lang="en-US" altLang="zh-CN" sz="2000" dirty="0"/>
              <a:t>)     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(2)           (</a:t>
            </a:r>
            <a:r>
              <a:rPr kumimoji="0" lang="en-US" altLang="zh-CN" sz="2000" dirty="0">
                <a:sym typeface="Symbol" panose="05050102010706020507" pitchFamily="18" charset="2"/>
              </a:rPr>
              <a:t>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﹁</a:t>
            </a:r>
            <a:r>
              <a:rPr kumimoji="0" lang="en-US" altLang="zh-CN" sz="2000" dirty="0">
                <a:sym typeface="Symbol" panose="05050102010706020507" pitchFamily="18" charset="2"/>
              </a:rPr>
              <a:t>P</a:t>
            </a:r>
            <a:r>
              <a:rPr kumimoji="0" lang="en-US" altLang="zh-CN" sz="2000" dirty="0"/>
              <a:t>(</a:t>
            </a:r>
            <a:r>
              <a:rPr kumimoji="0" lang="en-US" altLang="zh-CN" sz="2000" i="1" dirty="0"/>
              <a:t>x</a:t>
            </a:r>
            <a:r>
              <a:rPr kumimoji="0" lang="en-US" altLang="zh-CN" sz="2000" dirty="0"/>
              <a:t>)                                    T(1),E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(3)           ﹁P(</a:t>
            </a:r>
            <a:r>
              <a:rPr kumimoji="0" lang="en-US" altLang="zh-CN" sz="2000" i="1" dirty="0"/>
              <a:t>c</a:t>
            </a:r>
            <a:r>
              <a:rPr kumimoji="0" lang="en-US" altLang="zh-CN" sz="2000" dirty="0"/>
              <a:t>)	                                         ES(2)                  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(4)          (</a:t>
            </a:r>
            <a:r>
              <a:rPr kumimoji="0" lang="en-US" altLang="zh-CN" sz="2000" dirty="0">
                <a:sym typeface="Symbol" panose="05050102010706020507" pitchFamily="18" charset="2"/>
              </a:rPr>
              <a:t>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)(P(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∨Q(</a:t>
            </a:r>
            <a:r>
              <a:rPr kumimoji="0" lang="en-US" altLang="zh-CN" sz="2000" i="1" dirty="0"/>
              <a:t>x</a:t>
            </a:r>
            <a:r>
              <a:rPr kumimoji="0" lang="en-US" altLang="zh-CN" sz="2000" dirty="0"/>
              <a:t>))	                           P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(5)           </a:t>
            </a:r>
            <a:r>
              <a:rPr kumimoji="0" lang="en-US" altLang="zh-CN" sz="2000" dirty="0">
                <a:sym typeface="Symbol" panose="05050102010706020507" pitchFamily="18" charset="2"/>
              </a:rPr>
              <a:t>P(</a:t>
            </a:r>
            <a:r>
              <a:rPr kumimoji="0" lang="en-US" altLang="zh-CN" sz="2000" i="1" dirty="0">
                <a:sym typeface="Symbol" panose="05050102010706020507" pitchFamily="18" charset="2"/>
              </a:rPr>
              <a:t>c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∨Q(</a:t>
            </a:r>
            <a:r>
              <a:rPr kumimoji="0" lang="en-US" altLang="zh-CN" sz="2000" i="1" dirty="0"/>
              <a:t>c</a:t>
            </a:r>
            <a:r>
              <a:rPr kumimoji="0" lang="en-US" altLang="zh-CN" sz="2000" dirty="0"/>
              <a:t>)	                          US(4)                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(6)           Q(</a:t>
            </a:r>
            <a:r>
              <a:rPr kumimoji="0" lang="en-US" altLang="zh-CN" sz="2000" i="1" dirty="0"/>
              <a:t>c</a:t>
            </a:r>
            <a:r>
              <a:rPr kumimoji="0" lang="en-US" altLang="zh-CN" sz="2000" dirty="0"/>
              <a:t>)	                                        T(3),(5),I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(7)           (</a:t>
            </a:r>
            <a:r>
              <a:rPr kumimoji="0" lang="en-US" altLang="zh-CN" dirty="0">
                <a:sym typeface="Symbol" panose="05050102010706020507" pitchFamily="18" charset="2"/>
              </a:rPr>
              <a:t></a:t>
            </a:r>
            <a:r>
              <a:rPr kumimoji="0" lang="en-US" altLang="zh-CN" dirty="0"/>
              <a:t> 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Q(</a:t>
            </a:r>
            <a:r>
              <a:rPr kumimoji="0" lang="en-US" altLang="zh-CN" sz="2000" i="1" dirty="0"/>
              <a:t>x</a:t>
            </a:r>
            <a:r>
              <a:rPr kumimoji="0" lang="en-US" altLang="zh-CN" sz="2000" dirty="0"/>
              <a:t>)	                          EG(6)                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0" lang="en-US" altLang="zh-CN" sz="2000" dirty="0"/>
              <a:t>               (8)          ﹁(</a:t>
            </a:r>
            <a:r>
              <a:rPr kumimoji="0" lang="en-US" altLang="zh-CN" sz="2000" dirty="0">
                <a:sym typeface="Symbol" panose="05050102010706020507" pitchFamily="18" charset="2"/>
              </a:rPr>
              <a:t>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P(</a:t>
            </a:r>
            <a:r>
              <a:rPr kumimoji="0" lang="en-US" altLang="zh-CN" sz="2000" i="1" dirty="0"/>
              <a:t>x</a:t>
            </a:r>
            <a:r>
              <a:rPr kumimoji="0" lang="en-US" altLang="zh-CN" sz="2000" dirty="0"/>
              <a:t>) → (</a:t>
            </a:r>
            <a:r>
              <a:rPr kumimoji="0" lang="en-US" altLang="zh-CN" dirty="0">
                <a:sym typeface="Symbol" panose="05050102010706020507" pitchFamily="18" charset="2"/>
              </a:rPr>
              <a:t></a:t>
            </a:r>
            <a:r>
              <a:rPr kumimoji="0" lang="en-US" altLang="zh-CN" dirty="0"/>
              <a:t> </a:t>
            </a:r>
            <a:r>
              <a:rPr kumimoji="0" lang="en-US" altLang="zh-CN" sz="2000" i="1" dirty="0"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dirty="0"/>
              <a:t>Q(</a:t>
            </a:r>
            <a:r>
              <a:rPr kumimoji="0" lang="en-US" altLang="zh-CN" sz="2000" i="1" dirty="0"/>
              <a:t>x</a:t>
            </a:r>
            <a:r>
              <a:rPr kumimoji="0" lang="en-US" altLang="zh-CN" sz="2000" dirty="0"/>
              <a:t>)	            </a:t>
            </a:r>
            <a:r>
              <a:rPr kumimoji="0" lang="en-US" altLang="zh-CN" sz="2000" b="1" dirty="0">
                <a:solidFill>
                  <a:srgbClr val="990000"/>
                </a:solidFill>
              </a:rPr>
              <a:t>CP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8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81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1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1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81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81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1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13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13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813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813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813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813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813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813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>
            <a:extLst>
              <a:ext uri="{FF2B5EF4-FFF2-40B4-BE49-F238E27FC236}">
                <a16:creationId xmlns:a16="http://schemas.microsoft.com/office/drawing/2014/main" id="{0E1F7A16-2ABF-4F22-AC59-DC1E47BD6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9916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>
                <a:solidFill>
                  <a:srgbClr val="0066FF"/>
                </a:solidFill>
              </a:rPr>
              <a:t>例</a:t>
            </a:r>
            <a:r>
              <a:rPr lang="zh-CN" altLang="en-US"/>
              <a:t>     人总是要死的；苏格拉底是人，所以苏格拉底是要死的。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b="1"/>
              <a:t>解</a:t>
            </a:r>
            <a:r>
              <a:rPr lang="zh-CN" altLang="en-US"/>
              <a:t>	设</a:t>
            </a:r>
            <a:r>
              <a:rPr lang="en-US" altLang="zh-CN"/>
              <a:t>H(</a:t>
            </a:r>
            <a:r>
              <a:rPr lang="en-US" altLang="zh-CN" i="1"/>
              <a:t>x</a:t>
            </a:r>
            <a:r>
              <a:rPr lang="en-US" altLang="zh-CN"/>
              <a:t>):</a:t>
            </a:r>
            <a:r>
              <a:rPr lang="en-US" altLang="zh-CN" i="1"/>
              <a:t>x</a:t>
            </a:r>
            <a:r>
              <a:rPr lang="zh-CN" altLang="en-US"/>
              <a:t>是一个人。</a:t>
            </a:r>
            <a:r>
              <a:rPr lang="en-US" altLang="zh-CN"/>
              <a:t>M(</a:t>
            </a:r>
            <a:r>
              <a:rPr lang="en-US" altLang="zh-CN" i="1"/>
              <a:t>x</a:t>
            </a:r>
            <a:r>
              <a:rPr lang="en-US" altLang="zh-CN"/>
              <a:t>):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是要死的。          </a:t>
            </a:r>
            <a:r>
              <a:rPr lang="en-US" altLang="zh-CN"/>
              <a:t>s:</a:t>
            </a:r>
            <a:r>
              <a:rPr lang="zh-CN" altLang="en-US"/>
              <a:t>苏格拉底 。 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/>
              <a:t>表示为谓词公式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)(</a:t>
            </a:r>
            <a:r>
              <a:rPr lang="en-US" altLang="zh-CN"/>
              <a:t>H(</a:t>
            </a:r>
            <a:r>
              <a:rPr lang="en-US" altLang="zh-CN" i="1"/>
              <a:t>x</a:t>
            </a:r>
            <a:r>
              <a:rPr lang="en-US" altLang="zh-CN"/>
              <a:t>)→M(</a:t>
            </a:r>
            <a:r>
              <a:rPr lang="en-US" altLang="zh-CN" i="1"/>
              <a:t>x</a:t>
            </a:r>
            <a:r>
              <a:rPr lang="en-US" altLang="zh-CN"/>
              <a:t>))∧H(</a:t>
            </a:r>
            <a:r>
              <a:rPr lang="en-US" altLang="zh-CN" i="1"/>
              <a:t>s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M(</a:t>
            </a:r>
            <a:r>
              <a:rPr lang="en-US" altLang="zh-CN" i="1"/>
              <a:t>s</a:t>
            </a:r>
            <a:r>
              <a:rPr lang="en-US" altLang="zh-CN"/>
              <a:t>)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kumimoji="0" lang="en-US" altLang="zh-CN"/>
              <a:t>             1	(</a:t>
            </a:r>
            <a:r>
              <a:rPr kumimoji="0" lang="en-US" altLang="zh-CN">
                <a:sym typeface="Symbol" panose="05050102010706020507" pitchFamily="18" charset="2"/>
              </a:rPr>
              <a:t></a:t>
            </a:r>
            <a:r>
              <a:rPr kumimoji="0" lang="en-US" altLang="zh-CN" i="1">
                <a:sym typeface="Symbol" panose="05050102010706020507" pitchFamily="18" charset="2"/>
              </a:rPr>
              <a:t>x</a:t>
            </a:r>
            <a:r>
              <a:rPr kumimoji="0" lang="en-US" altLang="zh-CN">
                <a:sym typeface="Symbol" panose="05050102010706020507" pitchFamily="18" charset="2"/>
              </a:rPr>
              <a:t>)(</a:t>
            </a:r>
            <a:r>
              <a:rPr kumimoji="0" lang="en-US" altLang="zh-CN"/>
              <a:t>H(</a:t>
            </a:r>
            <a:r>
              <a:rPr kumimoji="0" lang="en-US" altLang="zh-CN" i="1"/>
              <a:t>x</a:t>
            </a:r>
            <a:r>
              <a:rPr kumimoji="0" lang="en-US" altLang="zh-CN"/>
              <a:t>)→M(</a:t>
            </a:r>
            <a:r>
              <a:rPr kumimoji="0" lang="en-US" altLang="zh-CN" i="1"/>
              <a:t>x</a:t>
            </a:r>
            <a:r>
              <a:rPr kumimoji="0" lang="en-US" altLang="zh-CN"/>
              <a:t>))	P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kumimoji="0" lang="en-US" altLang="zh-CN"/>
              <a:t>             2	H(</a:t>
            </a:r>
            <a:r>
              <a:rPr kumimoji="0" lang="en-US" altLang="zh-CN" i="1"/>
              <a:t>s</a:t>
            </a:r>
            <a:r>
              <a:rPr kumimoji="0" lang="en-US" altLang="zh-CN"/>
              <a:t>)→M(</a:t>
            </a:r>
            <a:r>
              <a:rPr kumimoji="0" lang="en-US" altLang="zh-CN" i="1"/>
              <a:t>s</a:t>
            </a:r>
            <a:r>
              <a:rPr kumimoji="0" lang="en-US" altLang="zh-CN"/>
              <a:t>)	              US(1)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kumimoji="0" lang="en-US" altLang="zh-CN"/>
              <a:t>             3	H(</a:t>
            </a:r>
            <a:r>
              <a:rPr kumimoji="0" lang="en-US" altLang="zh-CN" i="1"/>
              <a:t>s</a:t>
            </a:r>
            <a:r>
              <a:rPr kumimoji="0" lang="en-US" altLang="zh-CN"/>
              <a:t>)	                             P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kumimoji="0" lang="en-US" altLang="zh-CN"/>
              <a:t>             4	M(</a:t>
            </a:r>
            <a:r>
              <a:rPr kumimoji="0" lang="en-US" altLang="zh-CN" i="1"/>
              <a:t>s</a:t>
            </a:r>
            <a:r>
              <a:rPr kumimoji="0" lang="en-US" altLang="zh-CN"/>
              <a:t>)	                            T(2),(3),I</a:t>
            </a:r>
          </a:p>
        </p:txBody>
      </p:sp>
      <p:sp>
        <p:nvSpPr>
          <p:cNvPr id="50214" name="Text Box 38">
            <a:extLst>
              <a:ext uri="{FF2B5EF4-FFF2-40B4-BE49-F238E27FC236}">
                <a16:creationId xmlns:a16="http://schemas.microsoft.com/office/drawing/2014/main" id="{10CE0755-B904-4080-9E3B-1FB8F1D6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76600"/>
            <a:ext cx="9144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>
                <a:solidFill>
                  <a:srgbClr val="0066FF"/>
                </a:solidFill>
              </a:rPr>
              <a:t>例</a:t>
            </a:r>
            <a:r>
              <a:rPr lang="zh-CN" altLang="en-US"/>
              <a:t>       任何人违反交通规则，则要受到罚款。因此，如果没有罚款，则没有人违反交通规则。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/>
              <a:t>解：</a:t>
            </a:r>
            <a:r>
              <a:rPr lang="zh-CN" altLang="en-US"/>
              <a:t>设 </a:t>
            </a:r>
            <a:r>
              <a:rPr lang="en-US" altLang="zh-CN"/>
              <a:t>S(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):“</a:t>
            </a:r>
            <a:r>
              <a:rPr lang="en-US" altLang="zh-CN" i="1"/>
              <a:t>x</a:t>
            </a:r>
            <a:r>
              <a:rPr lang="zh-CN" altLang="en-US"/>
              <a:t>违反</a:t>
            </a:r>
            <a:r>
              <a:rPr lang="en-US" altLang="zh-CN" i="1"/>
              <a:t>y</a:t>
            </a:r>
            <a:r>
              <a:rPr lang="zh-CN" altLang="en-US"/>
              <a:t>。”   </a:t>
            </a:r>
            <a:r>
              <a:rPr lang="en-US" altLang="zh-CN" i="1"/>
              <a:t>x </a:t>
            </a:r>
            <a:r>
              <a:rPr lang="zh-CN" altLang="en-US"/>
              <a:t>的论域为“人”。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 </a:t>
            </a:r>
            <a:r>
              <a:rPr lang="en-US" altLang="zh-CN"/>
              <a:t>M(</a:t>
            </a:r>
            <a:r>
              <a:rPr lang="en-US" altLang="zh-CN" i="1"/>
              <a:t>y</a:t>
            </a:r>
            <a:r>
              <a:rPr lang="en-US" altLang="zh-CN"/>
              <a:t>): “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是交通规则。”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	 </a:t>
            </a:r>
            <a:r>
              <a:rPr lang="en-US" altLang="zh-CN"/>
              <a:t>P(</a:t>
            </a:r>
            <a:r>
              <a:rPr lang="en-US" altLang="zh-CN" i="1"/>
              <a:t>z</a:t>
            </a:r>
            <a:r>
              <a:rPr lang="en-US" altLang="zh-CN"/>
              <a:t>): “z</a:t>
            </a:r>
            <a:r>
              <a:rPr lang="zh-CN" altLang="en-US"/>
              <a:t>是罚款。” </a:t>
            </a:r>
            <a:r>
              <a:rPr lang="en-US" altLang="zh-CN"/>
              <a:t>R(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/>
              <a:t>): “</a:t>
            </a:r>
            <a:r>
              <a:rPr lang="en-US" altLang="zh-CN" i="1"/>
              <a:t>x</a:t>
            </a:r>
            <a:r>
              <a:rPr lang="zh-CN" altLang="en-US"/>
              <a:t>受到罚款</a:t>
            </a:r>
            <a:r>
              <a:rPr lang="en-US" altLang="zh-CN" i="1"/>
              <a:t>z</a:t>
            </a:r>
            <a:r>
              <a:rPr lang="zh-CN" altLang="en-US"/>
              <a:t>。”</a:t>
            </a:r>
          </a:p>
        </p:txBody>
      </p:sp>
      <p:sp>
        <p:nvSpPr>
          <p:cNvPr id="50219" name="Text Box 43">
            <a:extLst>
              <a:ext uri="{FF2B5EF4-FFF2-40B4-BE49-F238E27FC236}">
                <a16:creationId xmlns:a16="http://schemas.microsoft.com/office/drawing/2014/main" id="{0BEA5B20-A39E-4079-9E0F-58F7B1CBF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92738"/>
            <a:ext cx="861060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则该题可符号化为：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                       </a:t>
            </a:r>
            <a:r>
              <a:rPr lang="en-US" altLang="zh-CN"/>
              <a:t>H: 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)(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)(M(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)∧S(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))→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)(P(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)∧R(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)))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C: </a:t>
            </a:r>
            <a:r>
              <a:rPr lang="en-US" altLang="zh-CN"/>
              <a:t>﹁ 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P(</a:t>
            </a:r>
            <a:r>
              <a:rPr lang="en-US" altLang="zh-CN" i="1"/>
              <a:t>z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→</a:t>
            </a:r>
            <a:r>
              <a:rPr lang="en-US" altLang="zh-CN"/>
              <a:t>﹁(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)(M(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)∧S(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 autoUpdateAnimBg="0"/>
      <p:bldP spid="50214" grpId="0" build="p" autoUpdateAnimBg="0"/>
      <p:bldP spid="502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92" name="Text Box 168">
            <a:extLst>
              <a:ext uri="{FF2B5EF4-FFF2-40B4-BE49-F238E27FC236}">
                <a16:creationId xmlns:a16="http://schemas.microsoft.com/office/drawing/2014/main" id="{16EB587C-E22C-4141-AA6B-AAAEA3FFB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458200" cy="567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altLang="zh-CN"/>
              <a:t>H: 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)(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)(S(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)∧M(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))→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)(P(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)∧R(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))) 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C: </a:t>
            </a:r>
            <a:r>
              <a:rPr lang="en-US" altLang="zh-CN"/>
              <a:t>﹁ 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 P(</a:t>
            </a:r>
            <a:r>
              <a:rPr lang="en-US" altLang="zh-CN" i="1"/>
              <a:t>z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→</a:t>
            </a:r>
            <a:r>
              <a:rPr lang="en-US" altLang="zh-CN"/>
              <a:t>﹁(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)(S(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)∧M(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</a:t>
            </a:r>
            <a:endParaRPr kumimoji="0" lang="en-US" altLang="zh-CN" b="1">
              <a:solidFill>
                <a:srgbClr val="990000"/>
              </a:solidFill>
            </a:endParaRPr>
          </a:p>
          <a:p>
            <a:pPr>
              <a:lnSpc>
                <a:spcPct val="70000"/>
              </a:lnSpc>
              <a:spcBef>
                <a:spcPct val="25000"/>
              </a:spcBef>
            </a:pPr>
            <a:r>
              <a:rPr kumimoji="0" lang="zh-CN" altLang="en-US" b="1">
                <a:solidFill>
                  <a:srgbClr val="990000"/>
                </a:solidFill>
              </a:rPr>
              <a:t>证明</a:t>
            </a:r>
            <a:r>
              <a:rPr kumimoji="0" lang="zh-CN" altLang="en-US"/>
              <a:t>：</a:t>
            </a:r>
          </a:p>
          <a:p>
            <a:pPr>
              <a:lnSpc>
                <a:spcPct val="70000"/>
              </a:lnSpc>
              <a:spcBef>
                <a:spcPct val="25000"/>
              </a:spcBef>
            </a:pPr>
            <a:r>
              <a:rPr kumimoji="0" lang="en-US" altLang="zh-CN"/>
              <a:t>1	(</a:t>
            </a:r>
            <a:r>
              <a:rPr kumimoji="0" lang="en-US" altLang="zh-CN">
                <a:sym typeface="Symbol" panose="05050102010706020507" pitchFamily="18" charset="2"/>
              </a:rPr>
              <a:t></a:t>
            </a:r>
            <a:r>
              <a:rPr kumimoji="0" lang="en-US" altLang="zh-CN" i="1">
                <a:sym typeface="Symbol" panose="05050102010706020507" pitchFamily="18" charset="2"/>
              </a:rPr>
              <a:t>x</a:t>
            </a:r>
            <a:r>
              <a:rPr kumimoji="0" lang="en-US" altLang="zh-CN">
                <a:sym typeface="Symbol" panose="05050102010706020507" pitchFamily="18" charset="2"/>
              </a:rPr>
              <a:t>)(</a:t>
            </a:r>
            <a:r>
              <a:rPr kumimoji="0" lang="en-US" altLang="zh-CN"/>
              <a:t>(</a:t>
            </a:r>
            <a:r>
              <a:rPr kumimoji="0" lang="en-US" altLang="zh-CN"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ym typeface="Symbol" panose="05050102010706020507" pitchFamily="18" charset="2"/>
              </a:rPr>
              <a:t>y</a:t>
            </a:r>
            <a:r>
              <a:rPr kumimoji="0" lang="en-US" altLang="zh-CN">
                <a:sym typeface="Symbol" panose="05050102010706020507" pitchFamily="18" charset="2"/>
              </a:rPr>
              <a:t>)(S(</a:t>
            </a:r>
            <a:r>
              <a:rPr kumimoji="0" lang="en-US" altLang="zh-CN" i="1">
                <a:sym typeface="Symbol" panose="05050102010706020507" pitchFamily="18" charset="2"/>
              </a:rPr>
              <a:t>x</a:t>
            </a:r>
            <a:r>
              <a:rPr kumimoji="0" lang="en-US" altLang="zh-CN">
                <a:sym typeface="Symbol" panose="05050102010706020507" pitchFamily="18" charset="2"/>
              </a:rPr>
              <a:t>,</a:t>
            </a:r>
            <a:r>
              <a:rPr kumimoji="0" lang="en-US" altLang="zh-CN" i="1">
                <a:sym typeface="Symbol" panose="05050102010706020507" pitchFamily="18" charset="2"/>
              </a:rPr>
              <a:t>y</a:t>
            </a:r>
            <a:r>
              <a:rPr kumimoji="0" lang="en-US" altLang="zh-CN">
                <a:sym typeface="Symbol" panose="05050102010706020507" pitchFamily="18" charset="2"/>
              </a:rPr>
              <a:t>)∧M(</a:t>
            </a:r>
            <a:r>
              <a:rPr kumimoji="0" lang="en-US" altLang="zh-CN" i="1">
                <a:sym typeface="Symbol" panose="05050102010706020507" pitchFamily="18" charset="2"/>
              </a:rPr>
              <a:t>y</a:t>
            </a:r>
            <a:r>
              <a:rPr kumimoji="0" lang="en-US" altLang="zh-CN">
                <a:sym typeface="Symbol" panose="05050102010706020507" pitchFamily="18" charset="2"/>
              </a:rPr>
              <a:t>))→</a:t>
            </a:r>
            <a:r>
              <a:rPr kumimoji="0" lang="en-US" altLang="zh-CN"/>
              <a:t>(</a:t>
            </a:r>
            <a:r>
              <a:rPr kumimoji="0" lang="en-US" altLang="zh-CN"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ym typeface="Symbol" panose="05050102010706020507" pitchFamily="18" charset="2"/>
              </a:rPr>
              <a:t>z</a:t>
            </a:r>
            <a:r>
              <a:rPr kumimoji="0" lang="en-US" altLang="zh-CN">
                <a:sym typeface="Symbol" panose="05050102010706020507" pitchFamily="18" charset="2"/>
              </a:rPr>
              <a:t>)(P(</a:t>
            </a:r>
            <a:r>
              <a:rPr kumimoji="0" lang="en-US" altLang="zh-CN" i="1">
                <a:sym typeface="Symbol" panose="05050102010706020507" pitchFamily="18" charset="2"/>
              </a:rPr>
              <a:t>z</a:t>
            </a:r>
            <a:r>
              <a:rPr kumimoji="0" lang="en-US" altLang="zh-CN">
                <a:sym typeface="Symbol" panose="05050102010706020507" pitchFamily="18" charset="2"/>
              </a:rPr>
              <a:t>)∧R(</a:t>
            </a:r>
            <a:r>
              <a:rPr kumimoji="0" lang="en-US" altLang="zh-CN" i="1">
                <a:sym typeface="Symbol" panose="05050102010706020507" pitchFamily="18" charset="2"/>
              </a:rPr>
              <a:t>x</a:t>
            </a:r>
            <a:r>
              <a:rPr kumimoji="0" lang="en-US" altLang="zh-CN">
                <a:sym typeface="Symbol" panose="05050102010706020507" pitchFamily="18" charset="2"/>
              </a:rPr>
              <a:t>,</a:t>
            </a:r>
            <a:r>
              <a:rPr kumimoji="0" lang="en-US" altLang="zh-CN" i="1">
                <a:sym typeface="Symbol" panose="05050102010706020507" pitchFamily="18" charset="2"/>
              </a:rPr>
              <a:t>z</a:t>
            </a:r>
            <a:r>
              <a:rPr kumimoji="0" lang="en-US" altLang="zh-CN">
                <a:sym typeface="Symbol" panose="05050102010706020507" pitchFamily="18" charset="2"/>
              </a:rPr>
              <a:t>)))	</a:t>
            </a:r>
            <a:r>
              <a:rPr kumimoji="0" lang="en-US" altLang="zh-CN"/>
              <a:t>P</a:t>
            </a:r>
          </a:p>
          <a:p>
            <a:pPr>
              <a:lnSpc>
                <a:spcPct val="70000"/>
              </a:lnSpc>
              <a:spcBef>
                <a:spcPct val="25000"/>
              </a:spcBef>
            </a:pPr>
            <a:r>
              <a:rPr kumimoji="0" lang="en-US" altLang="zh-CN"/>
              <a:t>2	(</a:t>
            </a:r>
            <a:r>
              <a:rPr kumimoji="0" lang="en-US" altLang="zh-CN"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ym typeface="Symbol" panose="05050102010706020507" pitchFamily="18" charset="2"/>
              </a:rPr>
              <a:t>y</a:t>
            </a:r>
            <a:r>
              <a:rPr kumimoji="0" lang="en-US" altLang="zh-CN">
                <a:sym typeface="Symbol" panose="05050102010706020507" pitchFamily="18" charset="2"/>
              </a:rPr>
              <a:t>)(S(</a:t>
            </a:r>
            <a:r>
              <a:rPr kumimoji="0" lang="en-US" altLang="zh-CN" i="1">
                <a:sym typeface="Symbol" panose="05050102010706020507" pitchFamily="18" charset="2"/>
              </a:rPr>
              <a:t>b</a:t>
            </a:r>
            <a:r>
              <a:rPr kumimoji="0" lang="en-US" altLang="zh-CN">
                <a:sym typeface="Symbol" panose="05050102010706020507" pitchFamily="18" charset="2"/>
              </a:rPr>
              <a:t>,</a:t>
            </a:r>
            <a:r>
              <a:rPr kumimoji="0" lang="en-US" altLang="zh-CN" i="1">
                <a:sym typeface="Symbol" panose="05050102010706020507" pitchFamily="18" charset="2"/>
              </a:rPr>
              <a:t>y</a:t>
            </a:r>
            <a:r>
              <a:rPr kumimoji="0" lang="en-US" altLang="zh-CN">
                <a:sym typeface="Symbol" panose="05050102010706020507" pitchFamily="18" charset="2"/>
              </a:rPr>
              <a:t>)∧M(</a:t>
            </a:r>
            <a:r>
              <a:rPr kumimoji="0" lang="en-US" altLang="zh-CN" i="1">
                <a:sym typeface="Symbol" panose="05050102010706020507" pitchFamily="18" charset="2"/>
              </a:rPr>
              <a:t>y</a:t>
            </a:r>
            <a:r>
              <a:rPr kumimoji="0" lang="en-US" altLang="zh-CN">
                <a:sym typeface="Symbol" panose="05050102010706020507" pitchFamily="18" charset="2"/>
              </a:rPr>
              <a:t>))→</a:t>
            </a:r>
            <a:r>
              <a:rPr kumimoji="0" lang="en-US" altLang="zh-CN"/>
              <a:t>(</a:t>
            </a:r>
            <a:r>
              <a:rPr kumimoji="0" lang="en-US" altLang="zh-CN"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ym typeface="Symbol" panose="05050102010706020507" pitchFamily="18" charset="2"/>
              </a:rPr>
              <a:t>z</a:t>
            </a:r>
            <a:r>
              <a:rPr kumimoji="0" lang="en-US" altLang="zh-CN">
                <a:sym typeface="Symbol" panose="05050102010706020507" pitchFamily="18" charset="2"/>
              </a:rPr>
              <a:t>)(P(</a:t>
            </a:r>
            <a:r>
              <a:rPr kumimoji="0" lang="en-US" altLang="zh-CN" i="1">
                <a:sym typeface="Symbol" panose="05050102010706020507" pitchFamily="18" charset="2"/>
              </a:rPr>
              <a:t>z</a:t>
            </a:r>
            <a:r>
              <a:rPr kumimoji="0" lang="en-US" altLang="zh-CN">
                <a:sym typeface="Symbol" panose="05050102010706020507" pitchFamily="18" charset="2"/>
              </a:rPr>
              <a:t>) ∧R(</a:t>
            </a:r>
            <a:r>
              <a:rPr kumimoji="0" lang="en-US" altLang="zh-CN" i="1">
                <a:sym typeface="Symbol" panose="05050102010706020507" pitchFamily="18" charset="2"/>
              </a:rPr>
              <a:t>b</a:t>
            </a:r>
            <a:r>
              <a:rPr kumimoji="0" lang="en-US" altLang="zh-CN">
                <a:sym typeface="Symbol" panose="05050102010706020507" pitchFamily="18" charset="2"/>
              </a:rPr>
              <a:t>,</a:t>
            </a:r>
            <a:r>
              <a:rPr kumimoji="0" lang="en-US" altLang="zh-CN" i="1">
                <a:sym typeface="Symbol" panose="05050102010706020507" pitchFamily="18" charset="2"/>
              </a:rPr>
              <a:t>z</a:t>
            </a:r>
            <a:r>
              <a:rPr kumimoji="0" lang="en-US" altLang="zh-CN">
                <a:sym typeface="Symbol" panose="05050102010706020507" pitchFamily="18" charset="2"/>
              </a:rPr>
              <a:t>))       	</a:t>
            </a:r>
            <a:r>
              <a:rPr kumimoji="0" lang="en-US" altLang="zh-CN"/>
              <a:t>US(1)</a:t>
            </a:r>
          </a:p>
          <a:p>
            <a:pPr>
              <a:lnSpc>
                <a:spcPct val="70000"/>
              </a:lnSpc>
              <a:spcBef>
                <a:spcPct val="25000"/>
              </a:spcBef>
            </a:pPr>
            <a:r>
              <a:rPr kumimoji="0" lang="en-US" altLang="zh-CN"/>
              <a:t>3	﹁(</a:t>
            </a:r>
            <a:r>
              <a:rPr kumimoji="0" lang="en-US" altLang="zh-CN"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ym typeface="Symbol" panose="05050102010706020507" pitchFamily="18" charset="2"/>
              </a:rPr>
              <a:t>z</a:t>
            </a:r>
            <a:r>
              <a:rPr kumimoji="0" lang="en-US" altLang="zh-CN">
                <a:sym typeface="Symbol" panose="05050102010706020507" pitchFamily="18" charset="2"/>
              </a:rPr>
              <a:t>)(P(</a:t>
            </a:r>
            <a:r>
              <a:rPr kumimoji="0" lang="en-US" altLang="zh-CN" i="1">
                <a:sym typeface="Symbol" panose="05050102010706020507" pitchFamily="18" charset="2"/>
              </a:rPr>
              <a:t>z</a:t>
            </a:r>
            <a:r>
              <a:rPr kumimoji="0" lang="en-US" altLang="zh-CN">
                <a:sym typeface="Symbol" panose="05050102010706020507" pitchFamily="18" charset="2"/>
              </a:rPr>
              <a:t>)	                                          </a:t>
            </a:r>
            <a:r>
              <a:rPr kumimoji="0" lang="en-US" altLang="zh-CN"/>
              <a:t>P(</a:t>
            </a:r>
            <a:r>
              <a:rPr kumimoji="0" lang="zh-CN" altLang="en-US" b="1">
                <a:solidFill>
                  <a:srgbClr val="990000"/>
                </a:solidFill>
              </a:rPr>
              <a:t>附加前提</a:t>
            </a:r>
            <a:r>
              <a:rPr kumimoji="0" lang="en-US" altLang="zh-CN"/>
              <a:t>)</a:t>
            </a:r>
          </a:p>
          <a:p>
            <a:pPr>
              <a:lnSpc>
                <a:spcPct val="70000"/>
              </a:lnSpc>
              <a:spcBef>
                <a:spcPct val="25000"/>
              </a:spcBef>
            </a:pPr>
            <a:r>
              <a:rPr kumimoji="0" lang="en-US" altLang="zh-CN"/>
              <a:t>4	(</a:t>
            </a:r>
            <a:r>
              <a:rPr kumimoji="0" lang="en-US" altLang="zh-CN">
                <a:sym typeface="Symbol" panose="05050102010706020507" pitchFamily="18" charset="2"/>
              </a:rPr>
              <a:t></a:t>
            </a:r>
            <a:r>
              <a:rPr kumimoji="0" lang="en-US" altLang="zh-CN" i="1">
                <a:sym typeface="Symbol" panose="05050102010706020507" pitchFamily="18" charset="2"/>
              </a:rPr>
              <a:t>z</a:t>
            </a:r>
            <a:r>
              <a:rPr kumimoji="0" lang="en-US" altLang="zh-CN">
                <a:sym typeface="Symbol" panose="05050102010706020507" pitchFamily="18" charset="2"/>
              </a:rPr>
              <a:t>)</a:t>
            </a:r>
            <a:r>
              <a:rPr kumimoji="0" lang="en-US" altLang="zh-CN"/>
              <a:t>﹁</a:t>
            </a:r>
            <a:r>
              <a:rPr kumimoji="0" lang="en-US" altLang="zh-CN">
                <a:sym typeface="Symbol" panose="05050102010706020507" pitchFamily="18" charset="2"/>
              </a:rPr>
              <a:t>P(</a:t>
            </a:r>
            <a:r>
              <a:rPr kumimoji="0" lang="en-US" altLang="zh-CN" i="1">
                <a:sym typeface="Symbol" panose="05050102010706020507" pitchFamily="18" charset="2"/>
              </a:rPr>
              <a:t>z</a:t>
            </a:r>
            <a:r>
              <a:rPr kumimoji="0" lang="en-US" altLang="zh-CN">
                <a:sym typeface="Symbol" panose="05050102010706020507" pitchFamily="18" charset="2"/>
              </a:rPr>
              <a:t>)	                                                           </a:t>
            </a:r>
            <a:r>
              <a:rPr kumimoji="0" lang="en-US" altLang="zh-CN"/>
              <a:t>T(3),E</a:t>
            </a:r>
          </a:p>
          <a:p>
            <a:pPr>
              <a:lnSpc>
                <a:spcPct val="70000"/>
              </a:lnSpc>
              <a:spcBef>
                <a:spcPct val="25000"/>
              </a:spcBef>
            </a:pPr>
            <a:r>
              <a:rPr kumimoji="0" lang="en-US" altLang="zh-CN"/>
              <a:t>5	﹁P(</a:t>
            </a:r>
            <a:r>
              <a:rPr kumimoji="0" lang="en-US" altLang="zh-CN" i="1"/>
              <a:t>a</a:t>
            </a:r>
            <a:r>
              <a:rPr kumimoji="0" lang="en-US" altLang="zh-CN"/>
              <a:t>)	                                                            US(4)</a:t>
            </a:r>
          </a:p>
          <a:p>
            <a:pPr>
              <a:lnSpc>
                <a:spcPct val="70000"/>
              </a:lnSpc>
              <a:spcBef>
                <a:spcPct val="25000"/>
              </a:spcBef>
            </a:pPr>
            <a:r>
              <a:rPr kumimoji="0" lang="en-US" altLang="zh-CN"/>
              <a:t>6	﹁P(</a:t>
            </a:r>
            <a:r>
              <a:rPr kumimoji="0" lang="en-US" altLang="zh-CN" i="1"/>
              <a:t>a</a:t>
            </a:r>
            <a:r>
              <a:rPr kumimoji="0" lang="en-US" altLang="zh-CN"/>
              <a:t>)∨﹁R(</a:t>
            </a:r>
            <a:r>
              <a:rPr kumimoji="0" lang="en-US" altLang="zh-CN" i="1"/>
              <a:t>b</a:t>
            </a:r>
            <a:r>
              <a:rPr kumimoji="0" lang="en-US" altLang="zh-CN"/>
              <a:t>,</a:t>
            </a:r>
            <a:r>
              <a:rPr kumimoji="0" lang="en-US" altLang="zh-CN" i="1"/>
              <a:t>a</a:t>
            </a:r>
            <a:r>
              <a:rPr kumimoji="0" lang="en-US" altLang="zh-CN"/>
              <a:t>)	                                               T(5),I</a:t>
            </a:r>
          </a:p>
          <a:p>
            <a:pPr>
              <a:lnSpc>
                <a:spcPct val="70000"/>
              </a:lnSpc>
              <a:spcBef>
                <a:spcPct val="25000"/>
              </a:spcBef>
            </a:pPr>
            <a:r>
              <a:rPr kumimoji="0" lang="en-US" altLang="zh-CN"/>
              <a:t>7	(</a:t>
            </a:r>
            <a:r>
              <a:rPr kumimoji="0" lang="en-US" altLang="zh-CN">
                <a:sym typeface="Symbol" panose="05050102010706020507" pitchFamily="18" charset="2"/>
              </a:rPr>
              <a:t></a:t>
            </a:r>
            <a:r>
              <a:rPr kumimoji="0" lang="en-US" altLang="zh-CN" i="1">
                <a:sym typeface="Symbol" panose="05050102010706020507" pitchFamily="18" charset="2"/>
              </a:rPr>
              <a:t>z</a:t>
            </a:r>
            <a:r>
              <a:rPr kumimoji="0" lang="en-US" altLang="zh-CN">
                <a:sym typeface="Symbol" panose="05050102010706020507" pitchFamily="18" charset="2"/>
              </a:rPr>
              <a:t>)(</a:t>
            </a:r>
            <a:r>
              <a:rPr kumimoji="0" lang="en-US" altLang="zh-CN"/>
              <a:t>﹁P(</a:t>
            </a:r>
            <a:r>
              <a:rPr kumimoji="0" lang="en-US" altLang="zh-CN" i="1"/>
              <a:t>z</a:t>
            </a:r>
            <a:r>
              <a:rPr kumimoji="0" lang="en-US" altLang="zh-CN"/>
              <a:t>)∨﹁R(</a:t>
            </a:r>
            <a:r>
              <a:rPr kumimoji="0" lang="en-US" altLang="zh-CN" i="1"/>
              <a:t>b</a:t>
            </a:r>
            <a:r>
              <a:rPr kumimoji="0" lang="en-US" altLang="zh-CN"/>
              <a:t>,</a:t>
            </a:r>
            <a:r>
              <a:rPr kumimoji="0" lang="en-US" altLang="zh-CN" i="1"/>
              <a:t>z</a:t>
            </a:r>
            <a:r>
              <a:rPr kumimoji="0" lang="en-US" altLang="zh-CN"/>
              <a:t>)</a:t>
            </a:r>
            <a:r>
              <a:rPr kumimoji="0" lang="en-US" altLang="zh-CN">
                <a:sym typeface="Symbol" panose="05050102010706020507" pitchFamily="18" charset="2"/>
              </a:rPr>
              <a:t>)	                                  </a:t>
            </a:r>
            <a:r>
              <a:rPr kumimoji="0" lang="en-US" altLang="zh-CN"/>
              <a:t>UG(6)</a:t>
            </a:r>
          </a:p>
          <a:p>
            <a:pPr>
              <a:lnSpc>
                <a:spcPct val="70000"/>
              </a:lnSpc>
              <a:spcBef>
                <a:spcPct val="25000"/>
              </a:spcBef>
            </a:pPr>
            <a:r>
              <a:rPr kumimoji="0" lang="en-US" altLang="zh-CN"/>
              <a:t>8	﹁(</a:t>
            </a:r>
            <a:r>
              <a:rPr kumimoji="0" lang="en-US" altLang="zh-CN"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ym typeface="Symbol" panose="05050102010706020507" pitchFamily="18" charset="2"/>
              </a:rPr>
              <a:t>z</a:t>
            </a:r>
            <a:r>
              <a:rPr kumimoji="0" lang="en-US" altLang="zh-CN">
                <a:sym typeface="Symbol" panose="05050102010706020507" pitchFamily="18" charset="2"/>
              </a:rPr>
              <a:t>)(P(</a:t>
            </a:r>
            <a:r>
              <a:rPr kumimoji="0" lang="en-US" altLang="zh-CN" i="1">
                <a:sym typeface="Symbol" panose="05050102010706020507" pitchFamily="18" charset="2"/>
              </a:rPr>
              <a:t>z</a:t>
            </a:r>
            <a:r>
              <a:rPr kumimoji="0" lang="en-US" altLang="zh-CN">
                <a:sym typeface="Symbol" panose="05050102010706020507" pitchFamily="18" charset="2"/>
              </a:rPr>
              <a:t>)∧R(</a:t>
            </a:r>
            <a:r>
              <a:rPr kumimoji="0" lang="en-US" altLang="zh-CN" i="1">
                <a:sym typeface="Symbol" panose="05050102010706020507" pitchFamily="18" charset="2"/>
              </a:rPr>
              <a:t>b</a:t>
            </a:r>
            <a:r>
              <a:rPr kumimoji="0" lang="en-US" altLang="zh-CN">
                <a:sym typeface="Symbol" panose="05050102010706020507" pitchFamily="18" charset="2"/>
              </a:rPr>
              <a:t>,</a:t>
            </a:r>
            <a:r>
              <a:rPr kumimoji="0" lang="en-US" altLang="zh-CN" i="1">
                <a:sym typeface="Symbol" panose="05050102010706020507" pitchFamily="18" charset="2"/>
              </a:rPr>
              <a:t>z</a:t>
            </a:r>
            <a:r>
              <a:rPr kumimoji="0" lang="en-US" altLang="zh-CN">
                <a:sym typeface="Symbol" panose="05050102010706020507" pitchFamily="18" charset="2"/>
              </a:rPr>
              <a:t>))	                                  </a:t>
            </a:r>
            <a:r>
              <a:rPr kumimoji="0" lang="en-US" altLang="zh-CN"/>
              <a:t>T(7),E</a:t>
            </a:r>
          </a:p>
          <a:p>
            <a:pPr>
              <a:lnSpc>
                <a:spcPct val="70000"/>
              </a:lnSpc>
              <a:spcBef>
                <a:spcPct val="25000"/>
              </a:spcBef>
            </a:pPr>
            <a:r>
              <a:rPr kumimoji="0" lang="en-US" altLang="zh-CN"/>
              <a:t>9	﹁(</a:t>
            </a:r>
            <a:r>
              <a:rPr kumimoji="0" lang="en-US" altLang="zh-CN"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ym typeface="Symbol" panose="05050102010706020507" pitchFamily="18" charset="2"/>
              </a:rPr>
              <a:t>y</a:t>
            </a:r>
            <a:r>
              <a:rPr kumimoji="0" lang="en-US" altLang="zh-CN">
                <a:sym typeface="Symbol" panose="05050102010706020507" pitchFamily="18" charset="2"/>
              </a:rPr>
              <a:t>)(S(</a:t>
            </a:r>
            <a:r>
              <a:rPr kumimoji="0" lang="en-US" altLang="zh-CN" i="1">
                <a:sym typeface="Symbol" panose="05050102010706020507" pitchFamily="18" charset="2"/>
              </a:rPr>
              <a:t>b</a:t>
            </a:r>
            <a:r>
              <a:rPr kumimoji="0" lang="en-US" altLang="zh-CN">
                <a:sym typeface="Symbol" panose="05050102010706020507" pitchFamily="18" charset="2"/>
              </a:rPr>
              <a:t>,</a:t>
            </a:r>
            <a:r>
              <a:rPr kumimoji="0" lang="en-US" altLang="zh-CN" i="1">
                <a:sym typeface="Symbol" panose="05050102010706020507" pitchFamily="18" charset="2"/>
              </a:rPr>
              <a:t>y</a:t>
            </a:r>
            <a:r>
              <a:rPr kumimoji="0" lang="en-US" altLang="zh-CN">
                <a:sym typeface="Symbol" panose="05050102010706020507" pitchFamily="18" charset="2"/>
              </a:rPr>
              <a:t>)∧M(</a:t>
            </a:r>
            <a:r>
              <a:rPr kumimoji="0" lang="en-US" altLang="zh-CN" i="1">
                <a:sym typeface="Symbol" panose="05050102010706020507" pitchFamily="18" charset="2"/>
              </a:rPr>
              <a:t>y</a:t>
            </a:r>
            <a:r>
              <a:rPr kumimoji="0" lang="en-US" altLang="zh-CN">
                <a:sym typeface="Symbol" panose="05050102010706020507" pitchFamily="18" charset="2"/>
              </a:rPr>
              <a:t>))	                                 </a:t>
            </a:r>
            <a:r>
              <a:rPr kumimoji="0" lang="en-US" altLang="zh-CN"/>
              <a:t>T(2),(8),I</a:t>
            </a:r>
          </a:p>
          <a:p>
            <a:pPr>
              <a:lnSpc>
                <a:spcPct val="70000"/>
              </a:lnSpc>
              <a:spcBef>
                <a:spcPct val="25000"/>
              </a:spcBef>
            </a:pPr>
            <a:r>
              <a:rPr kumimoji="0" lang="en-US" altLang="zh-CN"/>
              <a:t>10	(</a:t>
            </a:r>
            <a:r>
              <a:rPr kumimoji="0" lang="en-US" altLang="zh-CN">
                <a:sym typeface="Symbol" panose="05050102010706020507" pitchFamily="18" charset="2"/>
              </a:rPr>
              <a:t></a:t>
            </a:r>
            <a:r>
              <a:rPr kumimoji="0" lang="en-US" altLang="zh-CN" i="1">
                <a:sym typeface="Symbol" panose="05050102010706020507" pitchFamily="18" charset="2"/>
              </a:rPr>
              <a:t>y</a:t>
            </a:r>
            <a:r>
              <a:rPr kumimoji="0" lang="en-US" altLang="zh-CN">
                <a:sym typeface="Symbol" panose="05050102010706020507" pitchFamily="18" charset="2"/>
              </a:rPr>
              <a:t>)(</a:t>
            </a:r>
            <a:r>
              <a:rPr kumimoji="0" lang="en-US" altLang="zh-CN"/>
              <a:t>﹁</a:t>
            </a:r>
            <a:r>
              <a:rPr lang="en-US" altLang="zh-CN">
                <a:sym typeface="Symbol" panose="05050102010706020507" pitchFamily="18" charset="2"/>
              </a:rPr>
              <a:t>(S(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)∧M(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kumimoji="0" lang="en-US" altLang="zh-CN">
                <a:sym typeface="Symbol" panose="05050102010706020507" pitchFamily="18" charset="2"/>
              </a:rPr>
              <a:t>)                                       </a:t>
            </a:r>
            <a:r>
              <a:rPr kumimoji="0" lang="en-US" altLang="zh-CN"/>
              <a:t>T(10),E</a:t>
            </a:r>
          </a:p>
          <a:p>
            <a:pPr>
              <a:lnSpc>
                <a:spcPct val="70000"/>
              </a:lnSpc>
              <a:spcBef>
                <a:spcPct val="25000"/>
              </a:spcBef>
            </a:pPr>
            <a:r>
              <a:rPr kumimoji="0" lang="en-US" altLang="zh-CN"/>
              <a:t>11 (</a:t>
            </a:r>
            <a:r>
              <a:rPr kumimoji="0" lang="en-US" altLang="zh-CN">
                <a:sym typeface="Symbol" panose="05050102010706020507" pitchFamily="18" charset="2"/>
              </a:rPr>
              <a:t></a:t>
            </a:r>
            <a:r>
              <a:rPr kumimoji="0" lang="en-US" altLang="zh-CN" i="1">
                <a:sym typeface="Symbol" panose="05050102010706020507" pitchFamily="18" charset="2"/>
              </a:rPr>
              <a:t>x</a:t>
            </a:r>
            <a:r>
              <a:rPr kumimoji="0" lang="en-US" altLang="zh-CN">
                <a:sym typeface="Symbol" panose="05050102010706020507" pitchFamily="18" charset="2"/>
              </a:rPr>
              <a:t>)</a:t>
            </a:r>
            <a:r>
              <a:rPr kumimoji="0" lang="en-US" altLang="zh-CN"/>
              <a:t>(</a:t>
            </a:r>
            <a:r>
              <a:rPr kumimoji="0" lang="en-US" altLang="zh-CN">
                <a:sym typeface="Symbol" panose="05050102010706020507" pitchFamily="18" charset="2"/>
              </a:rPr>
              <a:t></a:t>
            </a:r>
            <a:r>
              <a:rPr kumimoji="0" lang="en-US" altLang="zh-CN" i="1">
                <a:sym typeface="Symbol" panose="05050102010706020507" pitchFamily="18" charset="2"/>
              </a:rPr>
              <a:t>y</a:t>
            </a:r>
            <a:r>
              <a:rPr kumimoji="0" lang="en-US" altLang="zh-CN">
                <a:sym typeface="Symbol" panose="05050102010706020507" pitchFamily="18" charset="2"/>
              </a:rPr>
              <a:t>)(</a:t>
            </a:r>
            <a:r>
              <a:rPr kumimoji="0" lang="en-US" altLang="zh-CN"/>
              <a:t>﹁</a:t>
            </a:r>
            <a:r>
              <a:rPr lang="en-US" altLang="zh-CN">
                <a:sym typeface="Symbol" panose="05050102010706020507" pitchFamily="18" charset="2"/>
              </a:rPr>
              <a:t>(S(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)∧M(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kumimoji="0" lang="en-US" altLang="zh-CN">
                <a:sym typeface="Symbol" panose="05050102010706020507" pitchFamily="18" charset="2"/>
              </a:rPr>
              <a:t>)	                      </a:t>
            </a:r>
            <a:r>
              <a:rPr kumimoji="0" lang="en-US" altLang="zh-CN"/>
              <a:t>UG(11)</a:t>
            </a:r>
          </a:p>
          <a:p>
            <a:pPr>
              <a:lnSpc>
                <a:spcPct val="70000"/>
              </a:lnSpc>
              <a:spcBef>
                <a:spcPct val="25000"/>
              </a:spcBef>
            </a:pPr>
            <a:r>
              <a:rPr kumimoji="0" lang="en-US" altLang="zh-CN"/>
              <a:t>12 </a:t>
            </a:r>
            <a:r>
              <a:rPr lang="en-US" altLang="zh-CN"/>
              <a:t>﹁(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)(S(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)∧M(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))                                   T(12),E</a:t>
            </a:r>
            <a:endParaRPr kumimoji="0" lang="en-US" altLang="zh-CN"/>
          </a:p>
          <a:p>
            <a:pPr>
              <a:lnSpc>
                <a:spcPct val="70000"/>
              </a:lnSpc>
              <a:spcBef>
                <a:spcPct val="25000"/>
              </a:spcBef>
            </a:pPr>
            <a:r>
              <a:rPr kumimoji="0" lang="en-US" altLang="zh-CN"/>
              <a:t>13 ﹁ (</a:t>
            </a:r>
            <a:r>
              <a:rPr kumimoji="0" lang="en-US" altLang="zh-CN"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ym typeface="Symbol" panose="05050102010706020507" pitchFamily="18" charset="2"/>
              </a:rPr>
              <a:t>z</a:t>
            </a:r>
            <a:r>
              <a:rPr kumimoji="0" lang="en-US" altLang="zh-CN">
                <a:sym typeface="Symbol" panose="05050102010706020507" pitchFamily="18" charset="2"/>
              </a:rPr>
              <a:t>)</a:t>
            </a:r>
            <a:r>
              <a:rPr kumimoji="0" lang="en-US" altLang="zh-CN"/>
              <a:t> P(</a:t>
            </a:r>
            <a:r>
              <a:rPr kumimoji="0" lang="en-US" altLang="zh-CN" i="1"/>
              <a:t>z</a:t>
            </a:r>
            <a:r>
              <a:rPr kumimoji="0" lang="en-US" altLang="zh-CN"/>
              <a:t>)</a:t>
            </a:r>
            <a:r>
              <a:rPr kumimoji="0" lang="en-US" altLang="zh-CN">
                <a:sym typeface="Symbol" panose="05050102010706020507" pitchFamily="18" charset="2"/>
              </a:rPr>
              <a:t>→</a:t>
            </a:r>
            <a:r>
              <a:rPr kumimoji="0" lang="en-US" altLang="zh-CN"/>
              <a:t>﹁(</a:t>
            </a:r>
            <a:r>
              <a:rPr kumimoji="0" lang="en-US" altLang="zh-CN"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ym typeface="Symbol" panose="05050102010706020507" pitchFamily="18" charset="2"/>
              </a:rPr>
              <a:t>x</a:t>
            </a:r>
            <a:r>
              <a:rPr kumimoji="0" lang="en-US" altLang="zh-CN">
                <a:sym typeface="Symbol" panose="05050102010706020507" pitchFamily="18" charset="2"/>
              </a:rPr>
              <a:t>)</a:t>
            </a:r>
            <a:r>
              <a:rPr kumimoji="0" lang="en-US" altLang="zh-CN"/>
              <a:t>(</a:t>
            </a:r>
            <a:r>
              <a:rPr kumimoji="0" lang="en-US" altLang="zh-CN"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ym typeface="Symbol" panose="05050102010706020507" pitchFamily="18" charset="2"/>
              </a:rPr>
              <a:t>y</a:t>
            </a:r>
            <a:r>
              <a:rPr kumimoji="0" lang="en-US" altLang="zh-CN">
                <a:sym typeface="Symbol" panose="05050102010706020507" pitchFamily="18" charset="2"/>
              </a:rPr>
              <a:t>)(S(</a:t>
            </a:r>
            <a:r>
              <a:rPr kumimoji="0" lang="en-US" altLang="zh-CN" i="1">
                <a:sym typeface="Symbol" panose="05050102010706020507" pitchFamily="18" charset="2"/>
              </a:rPr>
              <a:t>x</a:t>
            </a:r>
            <a:r>
              <a:rPr kumimoji="0" lang="en-US" altLang="zh-CN">
                <a:sym typeface="Symbol" panose="05050102010706020507" pitchFamily="18" charset="2"/>
              </a:rPr>
              <a:t>,</a:t>
            </a:r>
            <a:r>
              <a:rPr kumimoji="0" lang="en-US" altLang="zh-CN" i="1">
                <a:sym typeface="Symbol" panose="05050102010706020507" pitchFamily="18" charset="2"/>
              </a:rPr>
              <a:t>y</a:t>
            </a:r>
            <a:r>
              <a:rPr kumimoji="0" lang="en-US" altLang="zh-CN">
                <a:sym typeface="Symbol" panose="05050102010706020507" pitchFamily="18" charset="2"/>
              </a:rPr>
              <a:t>)∧M(</a:t>
            </a:r>
            <a:r>
              <a:rPr kumimoji="0" lang="en-US" altLang="zh-CN" i="1">
                <a:sym typeface="Symbol" panose="05050102010706020507" pitchFamily="18" charset="2"/>
              </a:rPr>
              <a:t>y</a:t>
            </a:r>
            <a:r>
              <a:rPr kumimoji="0" lang="en-US" altLang="zh-CN">
                <a:sym typeface="Symbol" panose="05050102010706020507" pitchFamily="18" charset="2"/>
              </a:rPr>
              <a:t>))	            </a:t>
            </a:r>
            <a:r>
              <a:rPr kumimoji="0" lang="en-US" altLang="zh-CN" b="1">
                <a:solidFill>
                  <a:srgbClr val="990000"/>
                </a:solidFill>
              </a:rPr>
              <a:t>CP</a:t>
            </a:r>
          </a:p>
        </p:txBody>
      </p:sp>
      <p:sp>
        <p:nvSpPr>
          <p:cNvPr id="52393" name="Text Box 169">
            <a:extLst>
              <a:ext uri="{FF2B5EF4-FFF2-40B4-BE49-F238E27FC236}">
                <a16:creationId xmlns:a16="http://schemas.microsoft.com/office/drawing/2014/main" id="{BD042A37-6EB0-42EE-BBBA-473003E7A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3246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hlinkClick r:id="rId3" action="ppaction://hlinksldjump"/>
              </a:rPr>
              <a:t>谓词逻辑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3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3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3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3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3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3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92" grpId="0" build="p" autoUpdateAnimBg="0"/>
      <p:bldP spid="5239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>
            <a:extLst>
              <a:ext uri="{FF2B5EF4-FFF2-40B4-BE49-F238E27FC236}">
                <a16:creationId xmlns:a16="http://schemas.microsoft.com/office/drawing/2014/main" id="{804631FB-1960-4AFA-9E0A-F26A49F59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02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000"/>
              <a:t>	</a:t>
            </a:r>
            <a:r>
              <a:rPr lang="zh-CN" altLang="en-US" sz="2000"/>
              <a:t>上述命题中“是三好学生” 、“是质数”、“是好习惯”、 “大于”、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“指出”均是</a:t>
            </a:r>
            <a:r>
              <a:rPr lang="zh-CN" altLang="en-US" sz="2000" b="1">
                <a:solidFill>
                  <a:srgbClr val="990000"/>
                </a:solidFill>
              </a:rPr>
              <a:t>谓词</a:t>
            </a:r>
            <a:r>
              <a:rPr lang="zh-CN" altLang="en-US" sz="2000"/>
              <a:t>，其中前三个指明客体性质，后两个指明两个客体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之间关系。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	用谓词表达命题，必须包括</a:t>
            </a:r>
            <a:r>
              <a:rPr lang="zh-CN" altLang="en-US" sz="2000" b="1"/>
              <a:t>客体和谓词字母两部分</a:t>
            </a:r>
            <a:r>
              <a:rPr lang="zh-CN" altLang="en-US" sz="2000"/>
              <a:t>。一般，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“</a:t>
            </a:r>
            <a:r>
              <a:rPr lang="en-US" altLang="zh-CN" sz="2000"/>
              <a:t>b</a:t>
            </a:r>
            <a:r>
              <a:rPr lang="zh-CN" altLang="en-US" sz="2000"/>
              <a:t>是</a:t>
            </a:r>
            <a:r>
              <a:rPr lang="en-US" altLang="zh-CN" sz="2000"/>
              <a:t>A”</a:t>
            </a:r>
            <a:r>
              <a:rPr lang="zh-CN" altLang="en-US" sz="2000"/>
              <a:t>命题可用</a:t>
            </a:r>
            <a:r>
              <a:rPr lang="en-US" altLang="zh-CN" sz="2000"/>
              <a:t>A(b)</a:t>
            </a:r>
            <a:r>
              <a:rPr lang="zh-CN" altLang="en-US" sz="2000"/>
              <a:t>表达；“</a:t>
            </a:r>
            <a:r>
              <a:rPr lang="en-US" altLang="zh-CN" sz="2000"/>
              <a:t>a</a:t>
            </a:r>
            <a:r>
              <a:rPr lang="zh-CN" altLang="en-US" sz="2000"/>
              <a:t>小于</a:t>
            </a:r>
            <a:r>
              <a:rPr lang="en-US" altLang="zh-CN" sz="2000"/>
              <a:t>b”</a:t>
            </a:r>
            <a:r>
              <a:rPr lang="zh-CN" altLang="en-US" sz="2000"/>
              <a:t>用</a:t>
            </a:r>
            <a:r>
              <a:rPr lang="en-US" altLang="zh-CN" sz="2000"/>
              <a:t>B(a,b)</a:t>
            </a:r>
            <a:r>
              <a:rPr lang="zh-CN" altLang="en-US" sz="2000"/>
              <a:t>表示，其中</a:t>
            </a:r>
            <a:r>
              <a:rPr lang="en-US" altLang="zh-CN" sz="2000"/>
              <a:t>B</a:t>
            </a:r>
            <a:r>
              <a:rPr lang="zh-CN" altLang="en-US" sz="2000"/>
              <a:t>表示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“小于”，“点</a:t>
            </a:r>
            <a:r>
              <a:rPr lang="en-US" altLang="zh-CN" sz="2000"/>
              <a:t>a</a:t>
            </a:r>
            <a:r>
              <a:rPr lang="zh-CN" altLang="en-US" sz="2000"/>
              <a:t>在</a:t>
            </a:r>
            <a:r>
              <a:rPr lang="en-US" altLang="zh-CN" sz="2000"/>
              <a:t>b</a:t>
            </a:r>
            <a:r>
              <a:rPr lang="zh-CN" altLang="en-US" sz="2000"/>
              <a:t>与</a:t>
            </a:r>
            <a:r>
              <a:rPr lang="en-US" altLang="zh-CN" sz="2000"/>
              <a:t>c</a:t>
            </a:r>
            <a:r>
              <a:rPr lang="zh-CN" altLang="en-US" sz="2000"/>
              <a:t>之中”表示为：</a:t>
            </a:r>
            <a:r>
              <a:rPr lang="en-US" altLang="zh-CN" sz="2000"/>
              <a:t>L(a,b,c)</a:t>
            </a:r>
            <a:r>
              <a:rPr lang="zh-CN" altLang="en-US" sz="2000"/>
              <a:t>，其中</a:t>
            </a:r>
            <a:r>
              <a:rPr lang="en-US" altLang="zh-CN" sz="2000"/>
              <a:t>L</a:t>
            </a:r>
            <a:r>
              <a:rPr lang="zh-CN" altLang="en-US" sz="2000"/>
              <a:t>：</a:t>
            </a:r>
            <a:r>
              <a:rPr lang="en-US" altLang="zh-CN" sz="2000"/>
              <a:t>…</a:t>
            </a:r>
            <a:r>
              <a:rPr lang="zh-CN" altLang="en-US" sz="2000"/>
              <a:t>在</a:t>
            </a:r>
            <a:r>
              <a:rPr lang="en-US" altLang="zh-CN" sz="2000"/>
              <a:t>…</a:t>
            </a:r>
            <a:r>
              <a:rPr lang="zh-CN" altLang="en-US" sz="2000"/>
              <a:t>与</a:t>
            </a:r>
            <a:r>
              <a:rPr lang="en-US" altLang="zh-CN" sz="2000"/>
              <a:t>…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之中。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	单独一个谓词不是完整的命题。把谓词字母填以客体所得的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式子称为</a:t>
            </a:r>
            <a:r>
              <a:rPr lang="zh-CN" altLang="en-US" sz="2000" b="1">
                <a:solidFill>
                  <a:srgbClr val="800000"/>
                </a:solidFill>
              </a:rPr>
              <a:t>谓词填式</a:t>
            </a:r>
            <a:r>
              <a:rPr lang="en-US" altLang="zh-CN" sz="2000" b="1">
                <a:solidFill>
                  <a:srgbClr val="800000"/>
                </a:solidFill>
              </a:rPr>
              <a:t>(</a:t>
            </a:r>
            <a:r>
              <a:rPr lang="zh-CN" altLang="en-US" sz="2000" b="1">
                <a:solidFill>
                  <a:srgbClr val="800000"/>
                </a:solidFill>
              </a:rPr>
              <a:t>例</a:t>
            </a:r>
            <a:r>
              <a:rPr lang="en-US" altLang="zh-CN" sz="2000" b="1">
                <a:solidFill>
                  <a:srgbClr val="800000"/>
                </a:solidFill>
              </a:rPr>
              <a:t>:x=2)</a:t>
            </a:r>
            <a:r>
              <a:rPr lang="zh-CN" altLang="en-US" sz="2000"/>
              <a:t>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	一般地，</a:t>
            </a:r>
            <a:r>
              <a:rPr lang="en-US" altLang="zh-CN" sz="2000" b="1"/>
              <a:t>n</a:t>
            </a:r>
            <a:r>
              <a:rPr lang="zh-CN" altLang="en-US" sz="2000" b="1"/>
              <a:t>元谓词需要</a:t>
            </a:r>
            <a:r>
              <a:rPr lang="en-US" altLang="zh-CN" sz="2000" b="1"/>
              <a:t>n</a:t>
            </a:r>
            <a:r>
              <a:rPr lang="zh-CN" altLang="en-US" sz="2000" b="1"/>
              <a:t>个客体名称插入到固定位置上，如果</a:t>
            </a:r>
            <a:r>
              <a:rPr lang="en-US" altLang="zh-CN" sz="2000" b="1"/>
              <a:t>A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 b="1"/>
              <a:t>为</a:t>
            </a:r>
            <a:r>
              <a:rPr lang="en-US" altLang="zh-CN" sz="2000" b="1"/>
              <a:t>n</a:t>
            </a:r>
            <a:r>
              <a:rPr lang="zh-CN" altLang="en-US" sz="2000" b="1"/>
              <a:t>元谓词</a:t>
            </a:r>
            <a:r>
              <a:rPr lang="en-US" altLang="zh-CN" sz="2000" b="1"/>
              <a:t>,a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,a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, …,a</a:t>
            </a:r>
            <a:r>
              <a:rPr lang="en-US" altLang="zh-CN" sz="2000" b="1" baseline="-25000"/>
              <a:t>n</a:t>
            </a:r>
            <a:r>
              <a:rPr lang="zh-CN" altLang="en-US" sz="2000" b="1"/>
              <a:t>是客体名称，则</a:t>
            </a:r>
            <a:r>
              <a:rPr lang="en-US" altLang="zh-CN" sz="2000" b="1"/>
              <a:t>A(a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,a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, …,a</a:t>
            </a:r>
            <a:r>
              <a:rPr lang="en-US" altLang="zh-CN" sz="2000" b="1" baseline="-25000"/>
              <a:t>n</a:t>
            </a:r>
            <a:r>
              <a:rPr lang="en-US" altLang="zh-CN" sz="2000" b="1"/>
              <a:t>)</a:t>
            </a:r>
            <a:r>
              <a:rPr lang="zh-CN" altLang="en-US" sz="2000" b="1"/>
              <a:t>即可成为命题。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sz="2000" b="1">
                <a:solidFill>
                  <a:schemeClr val="tx2"/>
                </a:solidFill>
              </a:rPr>
              <a:t>注</a:t>
            </a:r>
            <a:r>
              <a:rPr lang="zh-CN" altLang="en-US" sz="2000"/>
              <a:t>：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/>
              <a:t>1</a:t>
            </a:r>
            <a:r>
              <a:rPr lang="zh-CN" altLang="en-US" sz="2000"/>
              <a:t>、大写字母表示谓词，小写字母表示客体名称；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en-US" altLang="zh-CN" sz="2000"/>
              <a:t>A(b)</a:t>
            </a:r>
            <a:r>
              <a:rPr lang="zh-CN" altLang="en-US" sz="2000"/>
              <a:t>为一元谓词，</a:t>
            </a:r>
            <a:r>
              <a:rPr lang="en-US" altLang="zh-CN" sz="2000"/>
              <a:t>B(a,b)</a:t>
            </a:r>
            <a:r>
              <a:rPr lang="zh-CN" altLang="en-US" sz="2000"/>
              <a:t>为二元谓词，</a:t>
            </a:r>
            <a:r>
              <a:rPr lang="en-US" altLang="zh-CN" sz="2000"/>
              <a:t>L(a,b,c)</a:t>
            </a:r>
            <a:r>
              <a:rPr lang="zh-CN" altLang="en-US" sz="2000"/>
              <a:t>是三元谓词，依次类推；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/>
              <a:t>3</a:t>
            </a:r>
            <a:r>
              <a:rPr lang="zh-CN" altLang="en-US" sz="2000"/>
              <a:t>、代表客体名称的字母，在多元谓词中出现次序与事先约定有关；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/>
              <a:t>4</a:t>
            </a:r>
            <a:r>
              <a:rPr lang="zh-CN" altLang="en-US" sz="2000"/>
              <a:t>、一元谓词表达客体“性质”，而多元谓词表示客体之间的“关系”；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endParaRPr lang="en-US" altLang="zh-CN" sz="2000"/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B996514D-409F-466D-B3CC-6ACA255DF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324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hlinkClick r:id="rId2" action="ppaction://hlinksldjump"/>
              </a:rPr>
              <a:t>谓词逻辑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3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>
            <a:extLst>
              <a:ext uri="{FF2B5EF4-FFF2-40B4-BE49-F238E27FC236}">
                <a16:creationId xmlns:a16="http://schemas.microsoft.com/office/drawing/2014/main" id="{305967ED-3A4C-4804-A8FD-20C099483C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772400" cy="685800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altLang="zh-CN" b="1"/>
              <a:t>2-2     </a:t>
            </a:r>
            <a:r>
              <a:rPr lang="zh-CN" altLang="en-US" b="1"/>
              <a:t>命题函数与量词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3AA6B877-111E-433D-B16A-DB2920E9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9144000" cy="545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altLang="zh-CN" sz="2000" dirty="0"/>
              <a:t>        </a:t>
            </a:r>
            <a:r>
              <a:rPr lang="zh-CN" altLang="en-US" dirty="0"/>
              <a:t>为说明命题函数概念，举例说明命题与谓词的关系：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dirty="0"/>
              <a:t>        设</a:t>
            </a:r>
            <a:r>
              <a:rPr lang="en-US" altLang="zh-CN" i="1" dirty="0"/>
              <a:t>H</a:t>
            </a:r>
            <a:r>
              <a:rPr lang="zh-CN" altLang="en-US" dirty="0"/>
              <a:t>是谓词“总是要死的”，个体分别为：</a:t>
            </a:r>
            <a:r>
              <a:rPr lang="en-US" altLang="zh-CN" dirty="0"/>
              <a:t>j-</a:t>
            </a:r>
            <a:r>
              <a:rPr lang="zh-CN" altLang="en-US" dirty="0"/>
              <a:t>张三；</a:t>
            </a:r>
            <a:r>
              <a:rPr lang="en-US" altLang="zh-CN" dirty="0"/>
              <a:t>t-</a:t>
            </a:r>
            <a:r>
              <a:rPr lang="zh-CN" altLang="en-US" dirty="0"/>
              <a:t>老虎；</a:t>
            </a:r>
            <a:r>
              <a:rPr lang="en-US" altLang="zh-CN" dirty="0"/>
              <a:t>c-</a:t>
            </a:r>
            <a:r>
              <a:rPr lang="zh-CN" altLang="en-US" dirty="0"/>
              <a:t>椅子。则对应命题为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j</a:t>
            </a:r>
            <a:r>
              <a:rPr lang="en-US" altLang="zh-CN" dirty="0"/>
              <a:t>), 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), 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/>
              <a:t>) </a:t>
            </a:r>
            <a:r>
              <a:rPr lang="zh-CN" altLang="en-US" dirty="0"/>
              <a:t>。这些命题有一共同形式：“</a:t>
            </a:r>
            <a:r>
              <a:rPr lang="en-US" altLang="zh-CN" i="1" dirty="0"/>
              <a:t>x</a:t>
            </a:r>
            <a:r>
              <a:rPr lang="zh-CN" altLang="en-US" dirty="0"/>
              <a:t>总是要死的”，即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，则</a:t>
            </a:r>
            <a:r>
              <a:rPr lang="en-US" altLang="zh-CN" b="1" i="1" dirty="0"/>
              <a:t>x</a:t>
            </a:r>
            <a:r>
              <a:rPr lang="zh-CN" altLang="en-US" b="1" dirty="0"/>
              <a:t>称作客体变元，</a:t>
            </a:r>
            <a:r>
              <a:rPr lang="en-US" altLang="zh-CN" b="1" i="1" dirty="0"/>
              <a:t>H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)</a:t>
            </a:r>
            <a:r>
              <a:rPr lang="zh-CN" altLang="en-US" b="1" dirty="0"/>
              <a:t>为命题函数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990000"/>
                </a:solidFill>
              </a:rPr>
              <a:t>定义</a:t>
            </a:r>
            <a:r>
              <a:rPr lang="en-US" altLang="zh-CN" b="1" dirty="0">
                <a:solidFill>
                  <a:srgbClr val="990000"/>
                </a:solidFill>
              </a:rPr>
              <a:t>2-2.1</a:t>
            </a:r>
            <a:r>
              <a:rPr lang="en-US" altLang="zh-CN" dirty="0"/>
              <a:t>	</a:t>
            </a:r>
            <a:r>
              <a:rPr lang="zh-CN" altLang="en-US" dirty="0"/>
              <a:t>由一个谓词，一些客体变元组成的表达式称为</a:t>
            </a:r>
            <a:r>
              <a:rPr lang="zh-CN" altLang="en-US" b="1" dirty="0">
                <a:solidFill>
                  <a:srgbClr val="800000"/>
                </a:solidFill>
              </a:rPr>
              <a:t>简单命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800000"/>
                </a:solidFill>
              </a:rPr>
              <a:t>题函数</a:t>
            </a:r>
            <a:r>
              <a:rPr lang="zh-CN" altLang="en-US" dirty="0"/>
              <a:t>。由一个或几个简单命题函数以及逻辑联结词组成的表达式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dirty="0"/>
              <a:t>称之为</a:t>
            </a:r>
            <a:r>
              <a:rPr lang="zh-CN" altLang="en-US" b="1" dirty="0">
                <a:solidFill>
                  <a:srgbClr val="800000"/>
                </a:solidFill>
              </a:rPr>
              <a:t>复合命题函数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sz="2000" b="1" dirty="0">
                <a:solidFill>
                  <a:srgbClr val="990000"/>
                </a:solidFill>
              </a:rPr>
              <a:t>注</a:t>
            </a:r>
            <a:r>
              <a:rPr lang="zh-CN" altLang="en-US" sz="2000" dirty="0"/>
              <a:t>：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元谓词就是有</a:t>
            </a:r>
            <a:r>
              <a:rPr lang="en-US" altLang="zh-CN" dirty="0"/>
              <a:t>n</a:t>
            </a:r>
            <a:r>
              <a:rPr lang="zh-CN" altLang="en-US" dirty="0"/>
              <a:t>个客体变元的命题函数，当</a:t>
            </a:r>
            <a:r>
              <a:rPr lang="en-US" altLang="zh-CN" dirty="0"/>
              <a:t>n=0</a:t>
            </a:r>
            <a:r>
              <a:rPr lang="zh-CN" altLang="en-US" dirty="0"/>
              <a:t>时，称之为</a:t>
            </a:r>
            <a:r>
              <a:rPr lang="en-US" altLang="zh-CN" dirty="0"/>
              <a:t>0</a:t>
            </a:r>
            <a:r>
              <a:rPr lang="zh-CN" altLang="en-US" dirty="0"/>
              <a:t>元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dirty="0"/>
              <a:t>谓词，其本身就是命题，命题本身即为特殊的命题函数；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、谓词逻辑中联结词与命题逻辑中的一致；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、命题函数本身不是命题，仅有客体变元取特定名称时，才能为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zh-CN" altLang="en-US" dirty="0"/>
              <a:t>命题（例：</a:t>
            </a:r>
            <a:r>
              <a:rPr lang="en-US" altLang="zh-CN" dirty="0"/>
              <a:t>x=3</a:t>
            </a:r>
            <a:r>
              <a:rPr lang="zh-CN" altLang="en-US" dirty="0"/>
              <a:t>）；但客体变元在哪些取值范围内取特定的值，对是否成为命题及命题的真值有很大影响。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  <p:bldP spid="717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>
            <a:extLst>
              <a:ext uri="{FF2B5EF4-FFF2-40B4-BE49-F238E27FC236}">
                <a16:creationId xmlns:a16="http://schemas.microsoft.com/office/drawing/2014/main" id="{B92438C8-4533-4052-BE28-3330849DD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66FF"/>
                </a:solidFill>
              </a:rPr>
              <a:t>例</a:t>
            </a:r>
            <a:r>
              <a:rPr lang="en-US" altLang="zh-CN" b="1">
                <a:solidFill>
                  <a:srgbClr val="0066FF"/>
                </a:solidFill>
              </a:rPr>
              <a:t>1</a:t>
            </a:r>
            <a:r>
              <a:rPr lang="en-US" altLang="zh-CN"/>
              <a:t>	R(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是大学生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：若</a:t>
            </a:r>
            <a:r>
              <a:rPr lang="en-US" altLang="zh-CN" i="1"/>
              <a:t>x</a:t>
            </a:r>
            <a:r>
              <a:rPr lang="zh-CN" altLang="en-US"/>
              <a:t>范围是某大学班级学生，则</a:t>
            </a:r>
            <a:r>
              <a:rPr lang="en-US" altLang="zh-CN"/>
              <a:t>R(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永真。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：若</a:t>
            </a:r>
            <a:r>
              <a:rPr lang="en-US" altLang="zh-CN" i="1"/>
              <a:t>x</a:t>
            </a:r>
            <a:r>
              <a:rPr lang="zh-CN" altLang="en-US"/>
              <a:t>范围是某中学班级学生，则</a:t>
            </a:r>
            <a:r>
              <a:rPr lang="en-US" altLang="zh-CN"/>
              <a:t>R(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永假。</a:t>
            </a:r>
          </a:p>
          <a:p>
            <a:pPr eaLnBrk="1" hangingPunct="1">
              <a:spcBef>
                <a:spcPct val="50000"/>
              </a:spcBef>
            </a:pPr>
            <a:endParaRPr lang="zh-CN" altLang="en-US"/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66FF"/>
                </a:solidFill>
              </a:rPr>
              <a:t>例</a:t>
            </a:r>
            <a:r>
              <a:rPr lang="en-US" altLang="zh-CN" b="1">
                <a:solidFill>
                  <a:srgbClr val="0066FF"/>
                </a:solidFill>
              </a:rPr>
              <a:t>2</a:t>
            </a:r>
            <a:r>
              <a:rPr lang="en-US" altLang="zh-CN"/>
              <a:t>	(P(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 ∧P(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/>
              <a:t>)) →P(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：若</a:t>
            </a:r>
            <a:r>
              <a:rPr lang="en-US" altLang="zh-CN"/>
              <a:t>P(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为“</a:t>
            </a:r>
            <a:r>
              <a:rPr lang="en-US" altLang="zh-CN" i="1"/>
              <a:t>x</a:t>
            </a:r>
            <a:r>
              <a:rPr lang="zh-CN" altLang="en-US"/>
              <a:t>小于</a:t>
            </a:r>
            <a:r>
              <a:rPr lang="en-US" altLang="zh-CN" i="1"/>
              <a:t>y</a:t>
            </a:r>
            <a:r>
              <a:rPr lang="en-US" altLang="zh-CN"/>
              <a:t>”</a:t>
            </a:r>
            <a:r>
              <a:rPr lang="zh-CN" altLang="en-US"/>
              <a:t>，当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zh-CN" altLang="en-US"/>
              <a:t>均属实数域，则该表达式永真。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：若</a:t>
            </a:r>
            <a:r>
              <a:rPr lang="en-US" altLang="zh-CN"/>
              <a:t>P(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为“</a:t>
            </a:r>
            <a:r>
              <a:rPr lang="en-US" altLang="zh-CN" i="1"/>
              <a:t>x</a:t>
            </a:r>
            <a:r>
              <a:rPr lang="zh-CN" altLang="en-US"/>
              <a:t>为</a:t>
            </a:r>
            <a:r>
              <a:rPr lang="en-US" altLang="zh-CN" i="1"/>
              <a:t>y</a:t>
            </a:r>
            <a:r>
              <a:rPr lang="zh-CN" altLang="en-US"/>
              <a:t>的儿子”，当</a:t>
            </a:r>
            <a:r>
              <a:rPr lang="en-US" altLang="zh-CN"/>
              <a:t>x,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zh-CN" altLang="en-US"/>
              <a:t>指人时，则该表达式为：“若</a:t>
            </a:r>
            <a:r>
              <a:rPr lang="en-US" altLang="zh-CN" i="1"/>
              <a:t>x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是</a:t>
            </a:r>
            <a:r>
              <a:rPr lang="en-US" altLang="zh-CN" i="1"/>
              <a:t>y</a:t>
            </a:r>
            <a:r>
              <a:rPr lang="zh-CN" altLang="en-US"/>
              <a:t>的儿子，且</a:t>
            </a:r>
            <a:r>
              <a:rPr lang="en-US" altLang="zh-CN" i="1"/>
              <a:t>y</a:t>
            </a:r>
            <a:r>
              <a:rPr lang="zh-CN" altLang="en-US"/>
              <a:t>是</a:t>
            </a:r>
            <a:r>
              <a:rPr lang="en-US" altLang="zh-CN" i="1"/>
              <a:t>z</a:t>
            </a:r>
            <a:r>
              <a:rPr lang="zh-CN" altLang="en-US"/>
              <a:t>的儿子，则</a:t>
            </a:r>
            <a:r>
              <a:rPr lang="en-US" altLang="zh-CN" i="1"/>
              <a:t>x</a:t>
            </a:r>
            <a:r>
              <a:rPr lang="zh-CN" altLang="en-US"/>
              <a:t>是</a:t>
            </a:r>
            <a:r>
              <a:rPr lang="en-US" altLang="zh-CN" i="1"/>
              <a:t>z</a:t>
            </a:r>
            <a:r>
              <a:rPr lang="zh-CN" altLang="en-US"/>
              <a:t>的儿子”，显然，该式永假。</a:t>
            </a:r>
          </a:p>
          <a:p>
            <a:pPr eaLnBrk="1" hangingPunct="1">
              <a:spcBef>
                <a:spcPct val="50000"/>
              </a:spcBef>
            </a:pPr>
            <a:endParaRPr lang="zh-CN" altLang="en-US"/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	</a:t>
            </a:r>
            <a:r>
              <a:rPr lang="zh-CN" altLang="en-US" sz="2800"/>
              <a:t>在命题函数中，客体变元论述的范围称作</a:t>
            </a:r>
            <a:r>
              <a:rPr lang="zh-CN" altLang="en-US" sz="2800" b="1">
                <a:solidFill>
                  <a:srgbClr val="990000"/>
                </a:solidFill>
              </a:rPr>
              <a:t>个体域</a:t>
            </a:r>
            <a:r>
              <a:rPr lang="zh-CN" altLang="en-US" sz="2800"/>
              <a:t>，可以为有限，也可以为无限。把各种个体域综合在一起作为论述范围的域称为</a:t>
            </a:r>
            <a:r>
              <a:rPr lang="zh-CN" altLang="en-US" sz="2800" b="1">
                <a:solidFill>
                  <a:srgbClr val="990000"/>
                </a:solidFill>
              </a:rPr>
              <a:t>全总个体域</a:t>
            </a:r>
            <a:r>
              <a:rPr lang="zh-CN" altLang="en-US" sz="28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>
            <a:extLst>
              <a:ext uri="{FF2B5EF4-FFF2-40B4-BE49-F238E27FC236}">
                <a16:creationId xmlns:a16="http://schemas.microsoft.com/office/drawing/2014/main" id="{391B03E3-9952-4BF1-B1AB-36989E55B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000" dirty="0"/>
              <a:t>	</a:t>
            </a:r>
            <a:r>
              <a:rPr lang="zh-CN" altLang="en-US" dirty="0"/>
              <a:t>为避免出现对日常生活中各种命题的理解混乱，现在来刻划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/>
              <a:t>“</a:t>
            </a:r>
            <a:r>
              <a:rPr lang="zh-CN" altLang="en-US" b="1" dirty="0">
                <a:solidFill>
                  <a:srgbClr val="990000"/>
                </a:solidFill>
              </a:rPr>
              <a:t>所有的</a:t>
            </a:r>
            <a:r>
              <a:rPr lang="zh-CN" altLang="en-US" dirty="0"/>
              <a:t>”和“</a:t>
            </a:r>
            <a:r>
              <a:rPr lang="zh-CN" altLang="en-US" b="1" dirty="0">
                <a:solidFill>
                  <a:srgbClr val="990000"/>
                </a:solidFill>
              </a:rPr>
              <a:t>存在一些</a:t>
            </a:r>
            <a:r>
              <a:rPr lang="zh-CN" altLang="en-US" dirty="0"/>
              <a:t>”不同概念。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 dirty="0">
                <a:solidFill>
                  <a:srgbClr val="0066FF"/>
                </a:solidFill>
              </a:rPr>
              <a:t>例</a:t>
            </a:r>
            <a:r>
              <a:rPr lang="zh-CN" altLang="en-US" dirty="0"/>
              <a:t>	</a:t>
            </a:r>
            <a:r>
              <a:rPr lang="en-US" altLang="zh-CN" dirty="0"/>
              <a:t>(a)</a:t>
            </a:r>
            <a:r>
              <a:rPr lang="zh-CN" altLang="en-US" dirty="0"/>
              <a:t>所有的人都是要呼吸的。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/>
              <a:t>	</a:t>
            </a:r>
            <a:r>
              <a:rPr lang="en-US" altLang="zh-CN" dirty="0"/>
              <a:t>(b)</a:t>
            </a:r>
            <a:r>
              <a:rPr lang="zh-CN" altLang="en-US" dirty="0"/>
              <a:t>每个学生都要参加考试。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/>
              <a:t>	</a:t>
            </a:r>
            <a:r>
              <a:rPr lang="en-US" altLang="zh-CN" dirty="0"/>
              <a:t>(c)</a:t>
            </a:r>
            <a:r>
              <a:rPr lang="zh-CN" altLang="en-US" dirty="0"/>
              <a:t>任何整数或是正的或是负的。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/>
              <a:t>均表示“对所有的”概念，为此</a:t>
            </a:r>
            <a:r>
              <a:rPr lang="zh-CN" altLang="en-US" b="1" dirty="0"/>
              <a:t>引入符号</a:t>
            </a:r>
            <a:r>
              <a:rPr lang="en-US" altLang="zh-CN" b="1" dirty="0"/>
              <a:t>(</a:t>
            </a: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ym typeface="Symbol" panose="05050102010706020507" pitchFamily="18" charset="2"/>
              </a:rPr>
              <a:t>x</a:t>
            </a:r>
            <a:r>
              <a:rPr lang="en-US" altLang="zh-CN" b="1" dirty="0"/>
              <a:t> ) </a:t>
            </a:r>
            <a:r>
              <a:rPr lang="zh-CN" altLang="en-US" b="1" dirty="0"/>
              <a:t>来表达“对所有的</a:t>
            </a:r>
            <a:r>
              <a:rPr lang="en-US" altLang="zh-CN" b="1" i="1" dirty="0"/>
              <a:t>x</a:t>
            </a:r>
            <a:r>
              <a:rPr lang="en-US" altLang="zh-CN" b="1" dirty="0"/>
              <a:t>”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/>
              <a:t>若设：  </a:t>
            </a:r>
            <a:r>
              <a:rPr lang="en-US" altLang="zh-CN" dirty="0"/>
              <a:t>M(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/>
              <a:t>x</a:t>
            </a:r>
            <a:r>
              <a:rPr lang="zh-CN" altLang="en-US" dirty="0"/>
              <a:t>是人，	</a:t>
            </a:r>
            <a:r>
              <a:rPr lang="en-US" altLang="zh-CN" dirty="0"/>
              <a:t>H(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/>
              <a:t>x</a:t>
            </a:r>
            <a:r>
              <a:rPr lang="zh-CN" altLang="en-US" dirty="0"/>
              <a:t>是要呼吸的，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/>
              <a:t>	  </a:t>
            </a:r>
            <a:r>
              <a:rPr lang="en-US" altLang="zh-CN" dirty="0"/>
              <a:t>P(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/>
              <a:t>x</a:t>
            </a:r>
            <a:r>
              <a:rPr lang="zh-CN" altLang="en-US" dirty="0"/>
              <a:t>是学生，      </a:t>
            </a:r>
            <a:r>
              <a:rPr lang="en-US" altLang="zh-CN" dirty="0"/>
              <a:t>Q(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/>
              <a:t>x</a:t>
            </a:r>
            <a:r>
              <a:rPr lang="zh-CN" altLang="en-US" dirty="0"/>
              <a:t>是要参加考试的，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/>
              <a:t>	  </a:t>
            </a:r>
            <a:r>
              <a:rPr lang="en-US" altLang="zh-CN" dirty="0"/>
              <a:t>I(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/>
              <a:t>x</a:t>
            </a:r>
            <a:r>
              <a:rPr lang="zh-CN" altLang="en-US" dirty="0"/>
              <a:t>是整数，	</a:t>
            </a:r>
            <a:r>
              <a:rPr lang="en-US" altLang="zh-CN" dirty="0"/>
              <a:t>R(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/>
              <a:t>x</a:t>
            </a:r>
            <a:r>
              <a:rPr lang="zh-CN" altLang="en-US" dirty="0"/>
              <a:t>是正数，</a:t>
            </a:r>
            <a:r>
              <a:rPr lang="en-US" altLang="zh-CN" dirty="0"/>
              <a:t>N(x)</a:t>
            </a:r>
            <a:r>
              <a:rPr lang="zh-CN" altLang="en-US" dirty="0"/>
              <a:t>：</a:t>
            </a:r>
            <a:r>
              <a:rPr lang="en-US" altLang="zh-CN" i="1" dirty="0"/>
              <a:t>x</a:t>
            </a:r>
            <a:r>
              <a:rPr lang="zh-CN" altLang="en-US" dirty="0"/>
              <a:t>是负数。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/>
              <a:t>则上述例子记作：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/>
              <a:t>	</a:t>
            </a:r>
            <a:r>
              <a:rPr lang="en-US" altLang="zh-CN" dirty="0"/>
              <a:t>(a) 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/>
              <a:t>)(M(</a:t>
            </a:r>
            <a:r>
              <a:rPr lang="en-US" altLang="zh-CN" i="1" dirty="0"/>
              <a:t>x</a:t>
            </a:r>
            <a:r>
              <a:rPr lang="en-US" altLang="zh-CN" dirty="0"/>
              <a:t>) →H(</a:t>
            </a:r>
            <a:r>
              <a:rPr lang="en-US" altLang="zh-CN" i="1" dirty="0"/>
              <a:t>x</a:t>
            </a:r>
            <a:r>
              <a:rPr lang="en-US" altLang="zh-CN" dirty="0"/>
              <a:t>))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dirty="0"/>
              <a:t>	(b) 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/>
              <a:t>)(P(</a:t>
            </a:r>
            <a:r>
              <a:rPr lang="en-US" altLang="zh-CN" i="1" dirty="0"/>
              <a:t>x</a:t>
            </a:r>
            <a:r>
              <a:rPr lang="en-US" altLang="zh-CN" dirty="0"/>
              <a:t>) →Q(</a:t>
            </a:r>
            <a:r>
              <a:rPr lang="en-US" altLang="zh-CN" i="1" dirty="0"/>
              <a:t>x</a:t>
            </a:r>
            <a:r>
              <a:rPr lang="en-US" altLang="zh-CN" dirty="0"/>
              <a:t>))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dirty="0"/>
              <a:t>	(c) 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/>
              <a:t>)(I(</a:t>
            </a:r>
            <a:r>
              <a:rPr lang="en-US" altLang="zh-CN" i="1" dirty="0"/>
              <a:t>x</a:t>
            </a:r>
            <a:r>
              <a:rPr lang="en-US" altLang="zh-CN" dirty="0"/>
              <a:t>) →(R(</a:t>
            </a:r>
            <a:r>
              <a:rPr lang="en-US" altLang="zh-CN" i="1" dirty="0"/>
              <a:t>x</a:t>
            </a:r>
            <a:r>
              <a:rPr lang="en-US" altLang="zh-CN" dirty="0"/>
              <a:t>)∨N(</a:t>
            </a:r>
            <a:r>
              <a:rPr lang="en-US" altLang="zh-CN" i="1" dirty="0"/>
              <a:t>x</a:t>
            </a:r>
            <a:r>
              <a:rPr lang="en-US" altLang="zh-CN" dirty="0"/>
              <a:t>))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dirty="0"/>
              <a:t>        </a:t>
            </a:r>
            <a:r>
              <a:rPr lang="zh-CN" altLang="en-US" dirty="0"/>
              <a:t>符号“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zh-CN" altLang="en-US" dirty="0"/>
              <a:t> ”为</a:t>
            </a:r>
            <a:r>
              <a:rPr lang="zh-CN" altLang="en-US" b="1" dirty="0">
                <a:solidFill>
                  <a:srgbClr val="990000"/>
                </a:solidFill>
              </a:rPr>
              <a:t>全称量词</a:t>
            </a:r>
            <a:r>
              <a:rPr lang="zh-CN" altLang="en-US" dirty="0"/>
              <a:t>，来表达“对所有的”、“每一个”、“对任一个”</a:t>
            </a:r>
            <a:r>
              <a:rPr lang="en-US" altLang="zh-CN" dirty="0"/>
              <a:t>, “</a:t>
            </a:r>
            <a:r>
              <a:rPr lang="zh-CN" altLang="en-US" dirty="0"/>
              <a:t>任给”等。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>
            <a:extLst>
              <a:ext uri="{FF2B5EF4-FFF2-40B4-BE49-F238E27FC236}">
                <a16:creationId xmlns:a16="http://schemas.microsoft.com/office/drawing/2014/main" id="{3A23CFF1-F315-4891-9613-66B79481A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另外还有一类量词记作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/>
              <a:t>)</a:t>
            </a:r>
            <a:r>
              <a:rPr lang="zh-CN" altLang="en-US"/>
              <a:t>，表示</a:t>
            </a:r>
            <a:r>
              <a:rPr lang="zh-CN" altLang="en-US" b="1"/>
              <a:t>“存在一些</a:t>
            </a:r>
            <a:r>
              <a:rPr lang="en-US" altLang="zh-CN" b="1" i="1"/>
              <a:t>x</a:t>
            </a:r>
            <a:r>
              <a:rPr lang="en-US" altLang="zh-CN" b="1"/>
              <a:t>”</a:t>
            </a:r>
            <a:r>
              <a:rPr lang="zh-CN" altLang="en-US"/>
              <a:t>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0066FF"/>
                </a:solidFill>
              </a:rPr>
              <a:t>例</a:t>
            </a:r>
            <a:r>
              <a:rPr lang="zh-CN" altLang="en-US"/>
              <a:t>	</a:t>
            </a:r>
            <a:r>
              <a:rPr lang="en-US" altLang="zh-CN"/>
              <a:t>(a)</a:t>
            </a:r>
            <a:r>
              <a:rPr lang="zh-CN" altLang="en-US"/>
              <a:t>存在一个数是质数。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	</a:t>
            </a:r>
            <a:r>
              <a:rPr lang="en-US" altLang="zh-CN"/>
              <a:t>(b)</a:t>
            </a:r>
            <a:r>
              <a:rPr lang="zh-CN" altLang="en-US"/>
              <a:t>一些人是聪明的。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	</a:t>
            </a:r>
            <a:r>
              <a:rPr lang="en-US" altLang="zh-CN"/>
              <a:t>(c)</a:t>
            </a:r>
            <a:r>
              <a:rPr lang="zh-CN" altLang="en-US"/>
              <a:t>有些人早上喝豆浆。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设 </a:t>
            </a:r>
            <a:r>
              <a:rPr lang="en-US" altLang="zh-CN"/>
              <a:t>A(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是实数； </a:t>
            </a:r>
            <a:r>
              <a:rPr lang="en-US" altLang="zh-CN"/>
              <a:t>P(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是质数；</a:t>
            </a:r>
            <a:r>
              <a:rPr lang="en-US" altLang="zh-CN"/>
              <a:t>M(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是人；</a:t>
            </a:r>
            <a:r>
              <a:rPr lang="en-US" altLang="zh-CN"/>
              <a:t>R(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是聪明的；</a:t>
            </a:r>
            <a:r>
              <a:rPr lang="en-US" altLang="zh-CN"/>
              <a:t>E(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早上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喝豆浆。上述例子可表示为：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	</a:t>
            </a:r>
            <a:r>
              <a:rPr lang="en-US" altLang="zh-CN"/>
              <a:t>(a)(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/>
              <a:t>)(A(</a:t>
            </a:r>
            <a:r>
              <a:rPr lang="en-US" altLang="zh-CN" i="1"/>
              <a:t>x</a:t>
            </a:r>
            <a:r>
              <a:rPr lang="en-US" altLang="zh-CN"/>
              <a:t>) ∧P(</a:t>
            </a:r>
            <a:r>
              <a:rPr lang="en-US" altLang="zh-CN" i="1"/>
              <a:t>x</a:t>
            </a:r>
            <a:r>
              <a:rPr lang="en-US" altLang="zh-CN"/>
              <a:t>))</a:t>
            </a:r>
            <a:r>
              <a:rPr lang="zh-CN" altLang="en-US"/>
              <a:t>；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	</a:t>
            </a:r>
            <a:r>
              <a:rPr lang="en-US" altLang="zh-CN"/>
              <a:t>(b)(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/>
              <a:t>)(M(</a:t>
            </a:r>
            <a:r>
              <a:rPr lang="en-US" altLang="zh-CN" i="1"/>
              <a:t>x</a:t>
            </a:r>
            <a:r>
              <a:rPr lang="en-US" altLang="zh-CN"/>
              <a:t>) ∧R(</a:t>
            </a:r>
            <a:r>
              <a:rPr lang="en-US" altLang="zh-CN" i="1"/>
              <a:t>x</a:t>
            </a:r>
            <a:r>
              <a:rPr lang="en-US" altLang="zh-CN"/>
              <a:t>))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/>
              <a:t>	(c)(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/>
              <a:t>)(M(</a:t>
            </a:r>
            <a:r>
              <a:rPr lang="en-US" altLang="zh-CN" i="1"/>
              <a:t>x</a:t>
            </a:r>
            <a:r>
              <a:rPr lang="en-US" altLang="zh-CN"/>
              <a:t>) ∧E(</a:t>
            </a:r>
            <a:r>
              <a:rPr lang="en-US" altLang="zh-CN" i="1"/>
              <a:t>x</a:t>
            </a:r>
            <a:r>
              <a:rPr lang="en-US" altLang="zh-CN"/>
              <a:t>))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符号“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zh-CN" altLang="en-US"/>
              <a:t>”称作</a:t>
            </a:r>
            <a:r>
              <a:rPr lang="zh-CN" altLang="en-US" b="1">
                <a:solidFill>
                  <a:srgbClr val="990000"/>
                </a:solidFill>
              </a:rPr>
              <a:t>存在量词</a:t>
            </a:r>
            <a:r>
              <a:rPr lang="zh-CN" altLang="en-US"/>
              <a:t>，可用来表达“存在一些</a:t>
            </a:r>
            <a:r>
              <a:rPr lang="en-US" altLang="zh-CN"/>
              <a:t>(</a:t>
            </a:r>
            <a:r>
              <a:rPr lang="zh-CN" altLang="en-US"/>
              <a:t>个</a:t>
            </a:r>
            <a:r>
              <a:rPr lang="en-US" altLang="zh-CN"/>
              <a:t>)”</a:t>
            </a:r>
            <a:r>
              <a:rPr lang="zh-CN" altLang="en-US"/>
              <a:t>、 “有一些（个）”、“至少一些”、“对于一些”等。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 b="1">
                <a:solidFill>
                  <a:srgbClr val="990000"/>
                </a:solidFill>
              </a:rPr>
              <a:t>注</a:t>
            </a:r>
            <a:r>
              <a:rPr lang="zh-CN" altLang="en-US" sz="2800"/>
              <a:t>：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800"/>
              <a:t>1</a:t>
            </a:r>
            <a:r>
              <a:rPr lang="zh-CN" altLang="en-US" sz="2800"/>
              <a:t>、全程量词与存在量词通称为</a:t>
            </a:r>
            <a:r>
              <a:rPr lang="zh-CN" altLang="en-US" sz="2800" b="1">
                <a:solidFill>
                  <a:srgbClr val="800000"/>
                </a:solidFill>
              </a:rPr>
              <a:t>量词</a:t>
            </a:r>
            <a:r>
              <a:rPr lang="zh-CN" altLang="en-US" sz="2800"/>
              <a:t>。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800"/>
              <a:t>2</a:t>
            </a:r>
            <a:r>
              <a:rPr lang="zh-CN" altLang="en-US" sz="2800"/>
              <a:t>、在不加以说明的条件下谓词逻辑中使用</a:t>
            </a:r>
            <a:r>
              <a:rPr lang="zh-CN" altLang="en-US" sz="2800" b="1"/>
              <a:t>全总个体域</a:t>
            </a:r>
            <a:r>
              <a:rPr lang="zh-CN" altLang="en-US" sz="28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>
            <a:extLst>
              <a:ext uri="{FF2B5EF4-FFF2-40B4-BE49-F238E27FC236}">
                <a16:creationId xmlns:a16="http://schemas.microsoft.com/office/drawing/2014/main" id="{BDE2CE38-7C1C-44C3-B4E8-37C30A93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57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	</a:t>
            </a:r>
            <a:r>
              <a:rPr lang="zh-CN" altLang="en-US" sz="2800"/>
              <a:t>使用全总个体域，对每一个客体变元的变化范围，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/>
              <a:t>可以用</a:t>
            </a:r>
            <a:r>
              <a:rPr lang="zh-CN" altLang="en-US" sz="2800" b="1">
                <a:solidFill>
                  <a:srgbClr val="990000"/>
                </a:solidFill>
              </a:rPr>
              <a:t>特性谓词</a:t>
            </a:r>
            <a:r>
              <a:rPr lang="zh-CN" altLang="en-US" sz="2800"/>
              <a:t>加以限制。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800"/>
          </a:p>
          <a:p>
            <a:pPr eaLnBrk="1" hangingPunct="1">
              <a:spcBef>
                <a:spcPct val="50000"/>
              </a:spcBef>
            </a:pPr>
            <a:r>
              <a:rPr lang="zh-CN" altLang="en-US" sz="2800"/>
              <a:t>一般地，</a:t>
            </a:r>
            <a:r>
              <a:rPr lang="zh-CN" altLang="en-US" sz="2800" b="1" u="sng"/>
              <a:t>对“</a:t>
            </a:r>
            <a:r>
              <a:rPr lang="zh-CN" altLang="en-US" sz="2800" b="1" u="sng">
                <a:sym typeface="Symbol" panose="05050102010706020507" pitchFamily="18" charset="2"/>
              </a:rPr>
              <a:t></a:t>
            </a:r>
            <a:r>
              <a:rPr lang="zh-CN" altLang="en-US" sz="2800" b="1" u="sng"/>
              <a:t>”，此特性谓词常作蕴含前件；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u="sng"/>
              <a:t>                对“</a:t>
            </a:r>
            <a:r>
              <a:rPr lang="zh-CN" altLang="en-US" sz="2800" b="1" u="sng">
                <a:sym typeface="Symbol" panose="05050102010706020507" pitchFamily="18" charset="2"/>
              </a:rPr>
              <a:t></a:t>
            </a:r>
            <a:r>
              <a:rPr lang="zh-CN" altLang="en-US" sz="2800" b="1" u="sng"/>
              <a:t>”，特性谓词常作合取项。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u="sng"/>
              <a:t>表示的意义</a:t>
            </a:r>
            <a:r>
              <a:rPr lang="en-US" altLang="zh-CN" sz="2800" b="1" u="sng"/>
              <a:t>: </a:t>
            </a:r>
            <a:r>
              <a:rPr lang="zh-CN" altLang="en-US" sz="2800" b="1" u="sng"/>
              <a:t>对任意的</a:t>
            </a:r>
            <a:r>
              <a:rPr lang="en-US" altLang="zh-CN" sz="2800" b="1" u="sng"/>
              <a:t>x</a:t>
            </a:r>
            <a:r>
              <a:rPr lang="zh-CN" altLang="en-US" sz="2800" b="1" u="sng"/>
              <a:t>，若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，则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                      </a:t>
            </a:r>
            <a:r>
              <a:rPr lang="zh-CN" altLang="en-US" sz="2800" b="1" u="sng"/>
              <a:t>存在</a:t>
            </a:r>
            <a:r>
              <a:rPr lang="en-US" altLang="zh-CN" sz="2800" b="1" u="sng"/>
              <a:t>x</a:t>
            </a:r>
            <a:r>
              <a:rPr lang="zh-CN" altLang="en-US" sz="2800" b="1" u="sng"/>
              <a:t>，使得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且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       </a:t>
            </a:r>
            <a:r>
              <a:rPr lang="zh-CN" altLang="en-US" sz="2800"/>
              <a:t>如在全总个体域中：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/>
              <a:t>               </a:t>
            </a:r>
            <a:r>
              <a:rPr lang="en-US" altLang="zh-CN" sz="2800"/>
              <a:t>M(</a:t>
            </a:r>
            <a:r>
              <a:rPr lang="en-US" altLang="zh-CN" sz="2800" i="1"/>
              <a:t>x</a:t>
            </a:r>
            <a:r>
              <a:rPr lang="en-US" altLang="zh-CN" sz="2800"/>
              <a:t>)</a:t>
            </a:r>
            <a:r>
              <a:rPr lang="zh-CN" altLang="en-US" sz="2800"/>
              <a:t>：</a:t>
            </a:r>
            <a:r>
              <a:rPr lang="en-US" altLang="zh-CN" sz="2800" i="1"/>
              <a:t>x</a:t>
            </a:r>
            <a:r>
              <a:rPr lang="zh-CN" altLang="en-US" sz="2800"/>
              <a:t>是人，	</a:t>
            </a:r>
            <a:r>
              <a:rPr lang="en-US" altLang="zh-CN" sz="2800"/>
              <a:t>H(</a:t>
            </a:r>
            <a:r>
              <a:rPr lang="en-US" altLang="zh-CN" sz="2800" i="1"/>
              <a:t>x</a:t>
            </a:r>
            <a:r>
              <a:rPr lang="en-US" altLang="zh-CN" sz="2800"/>
              <a:t>)</a:t>
            </a:r>
            <a:r>
              <a:rPr lang="zh-CN" altLang="en-US" sz="2800"/>
              <a:t>：</a:t>
            </a:r>
            <a:r>
              <a:rPr lang="en-US" altLang="zh-CN" sz="2800" i="1"/>
              <a:t>x</a:t>
            </a:r>
            <a:r>
              <a:rPr lang="zh-CN" altLang="en-US" sz="2800"/>
              <a:t>是要呼吸的。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/>
              <a:t>                比较：</a:t>
            </a:r>
            <a:r>
              <a:rPr lang="en-US" altLang="zh-CN" sz="2800">
                <a:sym typeface="Wingdings" panose="05000000000000000000" pitchFamily="2" charset="2"/>
              </a:rPr>
              <a:t>(</a:t>
            </a:r>
            <a:r>
              <a:rPr lang="en-US" altLang="zh-CN" sz="2800">
                <a:sym typeface="Symbol" panose="05050102010706020507" pitchFamily="18" charset="2"/>
              </a:rPr>
              <a:t>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>
                <a:sym typeface="Wingdings" panose="05000000000000000000" pitchFamily="2" charset="2"/>
              </a:rPr>
              <a:t>)(M(</a:t>
            </a:r>
            <a:r>
              <a:rPr lang="en-US" altLang="zh-CN" sz="2800" i="1">
                <a:sym typeface="Wingdings" panose="05000000000000000000" pitchFamily="2" charset="2"/>
              </a:rPr>
              <a:t>x</a:t>
            </a:r>
            <a:r>
              <a:rPr lang="en-US" altLang="zh-CN" sz="2800">
                <a:sym typeface="Wingdings" panose="05000000000000000000" pitchFamily="2" charset="2"/>
              </a:rPr>
              <a:t>) →H(</a:t>
            </a:r>
            <a:r>
              <a:rPr lang="en-US" altLang="zh-CN" sz="2800" i="1">
                <a:sym typeface="Wingdings" panose="05000000000000000000" pitchFamily="2" charset="2"/>
              </a:rPr>
              <a:t>x</a:t>
            </a:r>
            <a:r>
              <a:rPr lang="en-US" altLang="zh-CN" sz="2800">
                <a:sym typeface="Wingdings" panose="05000000000000000000" pitchFamily="2" charset="2"/>
              </a:rPr>
              <a:t>))</a:t>
            </a:r>
            <a:r>
              <a:rPr lang="en-US" altLang="zh-CN" sz="2800"/>
              <a:t>  </a:t>
            </a:r>
            <a:r>
              <a:rPr lang="zh-CN" altLang="en-US" sz="2800"/>
              <a:t>和 </a:t>
            </a:r>
            <a:r>
              <a:rPr lang="en-US" altLang="zh-CN" sz="2800">
                <a:sym typeface="Wingdings" panose="05000000000000000000" pitchFamily="2" charset="2"/>
              </a:rPr>
              <a:t>(</a:t>
            </a:r>
            <a:r>
              <a:rPr lang="en-US" altLang="zh-CN" sz="2800">
                <a:sym typeface="Symbol" panose="05050102010706020507" pitchFamily="18" charset="2"/>
              </a:rPr>
              <a:t>x</a:t>
            </a:r>
            <a:r>
              <a:rPr lang="en-US" altLang="zh-CN" sz="2800">
                <a:sym typeface="Wingdings" panose="05000000000000000000" pitchFamily="2" charset="2"/>
              </a:rPr>
              <a:t>)(M(x) ∧H(x))</a:t>
            </a:r>
            <a:r>
              <a:rPr lang="zh-CN" altLang="en-US" sz="2800">
                <a:sym typeface="Wingdings" panose="05000000000000000000" pitchFamily="2" charset="2"/>
              </a:rPr>
              <a:t>，</a:t>
            </a:r>
            <a:endParaRPr lang="zh-CN" altLang="en-US" sz="2800"/>
          </a:p>
          <a:p>
            <a:pPr eaLnBrk="1" hangingPunct="1">
              <a:spcBef>
                <a:spcPct val="50000"/>
              </a:spcBef>
            </a:pPr>
            <a:r>
              <a:rPr lang="zh-CN" altLang="en-US" sz="2800"/>
              <a:t>                                              其中</a:t>
            </a:r>
            <a:r>
              <a:rPr lang="en-US" altLang="zh-CN" sz="2800"/>
              <a:t>M(</a:t>
            </a:r>
            <a:r>
              <a:rPr lang="en-US" altLang="zh-CN" sz="2800" i="1"/>
              <a:t>x</a:t>
            </a:r>
            <a:r>
              <a:rPr lang="en-US" altLang="zh-CN" sz="2800"/>
              <a:t>)</a:t>
            </a:r>
            <a:r>
              <a:rPr lang="zh-CN" altLang="en-US" sz="2800"/>
              <a:t>为</a:t>
            </a:r>
            <a:r>
              <a:rPr lang="en-US" altLang="zh-CN" sz="2800"/>
              <a:t>H(</a:t>
            </a:r>
            <a:r>
              <a:rPr lang="en-US" altLang="zh-CN" sz="2800" i="1"/>
              <a:t>x</a:t>
            </a:r>
            <a:r>
              <a:rPr lang="en-US" altLang="zh-CN" sz="2800"/>
              <a:t>)</a:t>
            </a:r>
            <a:r>
              <a:rPr lang="zh-CN" altLang="en-US" sz="2800"/>
              <a:t>的特性谓词。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/>
              <a:t>                       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5E40BA40-ECDE-44BD-93C8-E985848F4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1722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hlinkClick r:id="rId2" action="ppaction://hlinksldjump"/>
              </a:rPr>
              <a:t>谓词逻辑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 autoUpdateAnimBg="0"/>
      <p:bldP spid="15374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9999FF"/>
      </a:lt1>
      <a:dk2>
        <a:srgbClr val="800000"/>
      </a:dk2>
      <a:lt2>
        <a:srgbClr val="808080"/>
      </a:lt2>
      <a:accent1>
        <a:srgbClr val="6666FF"/>
      </a:accent1>
      <a:accent2>
        <a:srgbClr val="FF5050"/>
      </a:accent2>
      <a:accent3>
        <a:srgbClr val="CACAFF"/>
      </a:accent3>
      <a:accent4>
        <a:srgbClr val="000000"/>
      </a:accent4>
      <a:accent5>
        <a:srgbClr val="B8B8FF"/>
      </a:accent5>
      <a:accent6>
        <a:srgbClr val="E74848"/>
      </a:accent6>
      <a:hlink>
        <a:srgbClr val="CC6600"/>
      </a:hlink>
      <a:folHlink>
        <a:srgbClr val="9966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F:\Program Files\Microsoft Office\Templates\Presentation Designs\Expedition.pot</Template>
  <TotalTime>3396</TotalTime>
  <Words>8301</Words>
  <Application>Microsoft Office PowerPoint</Application>
  <PresentationFormat>全屏显示(4:3)</PresentationFormat>
  <Paragraphs>416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宋体</vt:lpstr>
      <vt:lpstr>Times New Roman</vt:lpstr>
      <vt:lpstr>默认设计模板</vt:lpstr>
      <vt:lpstr>公式</vt:lpstr>
      <vt:lpstr>Microsoft 公式 3.0</vt:lpstr>
      <vt:lpstr>Equation</vt:lpstr>
      <vt:lpstr>第二章     谓词逻辑</vt:lpstr>
      <vt:lpstr>谓词逻辑(主要内容)</vt:lpstr>
      <vt:lpstr>2-1     谓词的概念与表示</vt:lpstr>
      <vt:lpstr>PowerPoint 演示文稿</vt:lpstr>
      <vt:lpstr>2-2     命题函数与量词</vt:lpstr>
      <vt:lpstr>PowerPoint 演示文稿</vt:lpstr>
      <vt:lpstr>PowerPoint 演示文稿</vt:lpstr>
      <vt:lpstr>PowerPoint 演示文稿</vt:lpstr>
      <vt:lpstr>PowerPoint 演示文稿</vt:lpstr>
      <vt:lpstr>2-3     谓词公式与翻译</vt:lpstr>
      <vt:lpstr>PowerPoint 演示文稿</vt:lpstr>
      <vt:lpstr>2-4     变元的约束</vt:lpstr>
      <vt:lpstr>PowerPoint 演示文稿</vt:lpstr>
      <vt:lpstr>PowerPoint 演示文稿</vt:lpstr>
      <vt:lpstr>2-5     谓词演算的等价式与蕴含式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2-6      前束范式</vt:lpstr>
      <vt:lpstr>PowerPoint 演示文稿</vt:lpstr>
      <vt:lpstr>PowerPoint 演示文稿</vt:lpstr>
      <vt:lpstr>PowerPoint 演示文稿</vt:lpstr>
      <vt:lpstr>PowerPoint 演示文稿</vt:lpstr>
      <vt:lpstr>2-7      谓词演算的推理理论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NetCent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   谓词逻辑</dc:title>
  <dc:creator>jielay</dc:creator>
  <cp:lastModifiedBy>高歌</cp:lastModifiedBy>
  <cp:revision>152</cp:revision>
  <dcterms:created xsi:type="dcterms:W3CDTF">2003-08-20T08:07:43Z</dcterms:created>
  <dcterms:modified xsi:type="dcterms:W3CDTF">2021-11-02T15:23:41Z</dcterms:modified>
</cp:coreProperties>
</file>