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95"/>
  </p:notesMasterIdLst>
  <p:sldIdLst>
    <p:sldId id="394" r:id="rId2"/>
    <p:sldId id="393" r:id="rId3"/>
    <p:sldId id="464" r:id="rId4"/>
    <p:sldId id="466" r:id="rId5"/>
    <p:sldId id="432" r:id="rId6"/>
    <p:sldId id="434" r:id="rId7"/>
    <p:sldId id="436" r:id="rId8"/>
    <p:sldId id="437" r:id="rId9"/>
    <p:sldId id="438" r:id="rId10"/>
    <p:sldId id="440" r:id="rId11"/>
    <p:sldId id="441" r:id="rId12"/>
    <p:sldId id="443" r:id="rId13"/>
    <p:sldId id="468" r:id="rId14"/>
    <p:sldId id="444" r:id="rId15"/>
    <p:sldId id="445" r:id="rId16"/>
    <p:sldId id="447" r:id="rId17"/>
    <p:sldId id="469" r:id="rId18"/>
    <p:sldId id="470" r:id="rId19"/>
    <p:sldId id="471" r:id="rId20"/>
    <p:sldId id="448" r:id="rId21"/>
    <p:sldId id="449" r:id="rId22"/>
    <p:sldId id="450" r:id="rId23"/>
    <p:sldId id="451" r:id="rId24"/>
    <p:sldId id="453" r:id="rId25"/>
    <p:sldId id="454" r:id="rId26"/>
    <p:sldId id="456" r:id="rId27"/>
    <p:sldId id="458" r:id="rId28"/>
    <p:sldId id="459" r:id="rId29"/>
    <p:sldId id="461" r:id="rId30"/>
    <p:sldId id="472" r:id="rId31"/>
    <p:sldId id="473" r:id="rId32"/>
    <p:sldId id="463" r:id="rId33"/>
    <p:sldId id="256" r:id="rId34"/>
    <p:sldId id="257" r:id="rId35"/>
    <p:sldId id="262" r:id="rId36"/>
    <p:sldId id="270" r:id="rId37"/>
    <p:sldId id="264" r:id="rId38"/>
    <p:sldId id="261" r:id="rId39"/>
    <p:sldId id="269" r:id="rId40"/>
    <p:sldId id="268" r:id="rId41"/>
    <p:sldId id="271" r:id="rId42"/>
    <p:sldId id="272" r:id="rId43"/>
    <p:sldId id="275" r:id="rId44"/>
    <p:sldId id="276" r:id="rId45"/>
    <p:sldId id="279" r:id="rId46"/>
    <p:sldId id="282" r:id="rId47"/>
    <p:sldId id="284" r:id="rId48"/>
    <p:sldId id="286" r:id="rId49"/>
    <p:sldId id="291" r:id="rId50"/>
    <p:sldId id="292" r:id="rId51"/>
    <p:sldId id="293" r:id="rId52"/>
    <p:sldId id="294" r:id="rId53"/>
    <p:sldId id="297" r:id="rId54"/>
    <p:sldId id="299" r:id="rId55"/>
    <p:sldId id="301" r:id="rId56"/>
    <p:sldId id="305" r:id="rId57"/>
    <p:sldId id="307" r:id="rId58"/>
    <p:sldId id="310" r:id="rId59"/>
    <p:sldId id="467" r:id="rId60"/>
    <p:sldId id="313" r:id="rId61"/>
    <p:sldId id="315" r:id="rId62"/>
    <p:sldId id="317" r:id="rId63"/>
    <p:sldId id="318" r:id="rId64"/>
    <p:sldId id="319" r:id="rId65"/>
    <p:sldId id="320" r:id="rId66"/>
    <p:sldId id="321" r:id="rId67"/>
    <p:sldId id="323" r:id="rId68"/>
    <p:sldId id="474" r:id="rId69"/>
    <p:sldId id="327" r:id="rId70"/>
    <p:sldId id="330" r:id="rId71"/>
    <p:sldId id="331" r:id="rId72"/>
    <p:sldId id="334" r:id="rId73"/>
    <p:sldId id="336" r:id="rId74"/>
    <p:sldId id="475" r:id="rId75"/>
    <p:sldId id="340" r:id="rId76"/>
    <p:sldId id="476" r:id="rId77"/>
    <p:sldId id="344" r:id="rId78"/>
    <p:sldId id="347" r:id="rId79"/>
    <p:sldId id="349" r:id="rId80"/>
    <p:sldId id="351" r:id="rId81"/>
    <p:sldId id="352" r:id="rId82"/>
    <p:sldId id="359" r:id="rId83"/>
    <p:sldId id="364" r:id="rId84"/>
    <p:sldId id="366" r:id="rId85"/>
    <p:sldId id="369" r:id="rId86"/>
    <p:sldId id="372" r:id="rId87"/>
    <p:sldId id="477" r:id="rId88"/>
    <p:sldId id="375" r:id="rId89"/>
    <p:sldId id="378" r:id="rId90"/>
    <p:sldId id="381" r:id="rId91"/>
    <p:sldId id="383" r:id="rId92"/>
    <p:sldId id="385" r:id="rId93"/>
    <p:sldId id="389" r:id="rId9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FF0066"/>
    <a:srgbClr val="33CCFF"/>
    <a:srgbClr val="FFCC99"/>
    <a:srgbClr val="00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711" autoAdjust="0"/>
  </p:normalViewPr>
  <p:slideViewPr>
    <p:cSldViewPr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21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A21D257-1887-4FE4-8EA4-54B9E810C7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1AF9F10-A9EF-4944-95E9-DA1C7B6C23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D8CD867F-85F5-4966-B091-0AA1EC7DB6A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62AED2BF-F00E-479B-B52C-080CD5D813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B568338B-2071-447B-8CD2-188F506E5A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B2641827-6827-4D47-AD64-271AB5040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A2D9D160-8C85-4217-B0E4-171B550BF4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C435B3-A43B-4DE9-B543-2F7EC9D7B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015B-46B6-42E3-8C6D-A9F81212F39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31A67079-C0A5-4490-9531-C97C9DC034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4B30B3C2-826E-4D55-8BF0-66DEDF6AB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Freeform 2">
            <a:extLst>
              <a:ext uri="{FF2B5EF4-FFF2-40B4-BE49-F238E27FC236}">
                <a16:creationId xmlns:a16="http://schemas.microsoft.com/office/drawing/2014/main" id="{4B77F293-575E-464E-8203-5562325A0E58}"/>
              </a:ext>
            </a:extLst>
          </p:cNvPr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B6B16A12-2DB9-405C-B735-24B4298C7E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F355FADE-D23D-4551-840B-BBD1D07985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51237" name="Rectangle 5">
            <a:extLst>
              <a:ext uri="{FF2B5EF4-FFF2-40B4-BE49-F238E27FC236}">
                <a16:creationId xmlns:a16="http://schemas.microsoft.com/office/drawing/2014/main" id="{43A8E1B1-329F-4C48-AB96-820B2DFE2A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51238" name="Rectangle 6">
            <a:extLst>
              <a:ext uri="{FF2B5EF4-FFF2-40B4-BE49-F238E27FC236}">
                <a16:creationId xmlns:a16="http://schemas.microsoft.com/office/drawing/2014/main" id="{62A7EA1E-0428-45D2-94A5-EDB90A060F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51239" name="Rectangle 7">
            <a:extLst>
              <a:ext uri="{FF2B5EF4-FFF2-40B4-BE49-F238E27FC236}">
                <a16:creationId xmlns:a16="http://schemas.microsoft.com/office/drawing/2014/main" id="{8F94BA3E-97A5-4B1B-87BC-5B37245132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6D77596-FCD4-4AE6-B205-3C07C66EE67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51240" name="Group 8">
            <a:extLst>
              <a:ext uri="{FF2B5EF4-FFF2-40B4-BE49-F238E27FC236}">
                <a16:creationId xmlns:a16="http://schemas.microsoft.com/office/drawing/2014/main" id="{2A90FD35-3265-426F-995A-D92A9CB76870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351241" name="Freeform 9">
              <a:extLst>
                <a:ext uri="{FF2B5EF4-FFF2-40B4-BE49-F238E27FC236}">
                  <a16:creationId xmlns:a16="http://schemas.microsoft.com/office/drawing/2014/main" id="{90CA632E-2798-4C80-8B5C-437969C93F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42" name="Freeform 10">
              <a:extLst>
                <a:ext uri="{FF2B5EF4-FFF2-40B4-BE49-F238E27FC236}">
                  <a16:creationId xmlns:a16="http://schemas.microsoft.com/office/drawing/2014/main" id="{77C882BE-1318-4D2B-A269-F1E146E9D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43" name="Freeform 11">
              <a:extLst>
                <a:ext uri="{FF2B5EF4-FFF2-40B4-BE49-F238E27FC236}">
                  <a16:creationId xmlns:a16="http://schemas.microsoft.com/office/drawing/2014/main" id="{4ED968C1-30DB-4967-902C-63FB4179EE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1244" name="Group 12">
              <a:extLst>
                <a:ext uri="{FF2B5EF4-FFF2-40B4-BE49-F238E27FC236}">
                  <a16:creationId xmlns:a16="http://schemas.microsoft.com/office/drawing/2014/main" id="{1E9E8224-347E-47F2-BB84-2C87AAFEB4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351245" name="Freeform 13">
                <a:extLst>
                  <a:ext uri="{FF2B5EF4-FFF2-40B4-BE49-F238E27FC236}">
                    <a16:creationId xmlns:a16="http://schemas.microsoft.com/office/drawing/2014/main" id="{92B70E48-3535-4E09-B2E6-31030AB218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46" name="Freeform 14">
                <a:extLst>
                  <a:ext uri="{FF2B5EF4-FFF2-40B4-BE49-F238E27FC236}">
                    <a16:creationId xmlns:a16="http://schemas.microsoft.com/office/drawing/2014/main" id="{77696C5D-6330-4B02-8627-AAE047E307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47" name="Freeform 15">
                <a:extLst>
                  <a:ext uri="{FF2B5EF4-FFF2-40B4-BE49-F238E27FC236}">
                    <a16:creationId xmlns:a16="http://schemas.microsoft.com/office/drawing/2014/main" id="{C6CED135-A5EE-41EF-B424-56BD24B1AE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48" name="Freeform 16">
                <a:extLst>
                  <a:ext uri="{FF2B5EF4-FFF2-40B4-BE49-F238E27FC236}">
                    <a16:creationId xmlns:a16="http://schemas.microsoft.com/office/drawing/2014/main" id="{5A9CABF2-996E-4EFF-A0F4-85D31A9563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49" name="Freeform 17">
                <a:extLst>
                  <a:ext uri="{FF2B5EF4-FFF2-40B4-BE49-F238E27FC236}">
                    <a16:creationId xmlns:a16="http://schemas.microsoft.com/office/drawing/2014/main" id="{BF0F9DA1-39F2-4C91-B3DC-17D7D95C97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51250" name="Group 18">
            <a:extLst>
              <a:ext uri="{FF2B5EF4-FFF2-40B4-BE49-F238E27FC236}">
                <a16:creationId xmlns:a16="http://schemas.microsoft.com/office/drawing/2014/main" id="{792D352B-4B02-4724-ADDC-8F9F38ECEB1B}"/>
              </a:ext>
            </a:extLst>
          </p:cNvPr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351251" name="Freeform 19">
              <a:extLst>
                <a:ext uri="{FF2B5EF4-FFF2-40B4-BE49-F238E27FC236}">
                  <a16:creationId xmlns:a16="http://schemas.microsoft.com/office/drawing/2014/main" id="{63B91F1B-766D-4C17-A683-D96ECF770D6C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52" name="Freeform 20">
              <a:extLst>
                <a:ext uri="{FF2B5EF4-FFF2-40B4-BE49-F238E27FC236}">
                  <a16:creationId xmlns:a16="http://schemas.microsoft.com/office/drawing/2014/main" id="{27EDB4C1-B72E-48B6-93FA-299923793305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53" name="Freeform 21">
              <a:extLst>
                <a:ext uri="{FF2B5EF4-FFF2-40B4-BE49-F238E27FC236}">
                  <a16:creationId xmlns:a16="http://schemas.microsoft.com/office/drawing/2014/main" id="{BBE1662C-3C5E-4D0A-944C-88A9AF4A7213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1254" name="Group 22">
              <a:extLst>
                <a:ext uri="{FF2B5EF4-FFF2-40B4-BE49-F238E27FC236}">
                  <a16:creationId xmlns:a16="http://schemas.microsoft.com/office/drawing/2014/main" id="{E0BD1D7D-B15B-4802-97AD-18603B4287C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351255" name="Freeform 23">
                <a:extLst>
                  <a:ext uri="{FF2B5EF4-FFF2-40B4-BE49-F238E27FC236}">
                    <a16:creationId xmlns:a16="http://schemas.microsoft.com/office/drawing/2014/main" id="{A48EECC4-A17E-4CAF-BD7B-103DEC7A4C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6" name="Freeform 24">
                <a:extLst>
                  <a:ext uri="{FF2B5EF4-FFF2-40B4-BE49-F238E27FC236}">
                    <a16:creationId xmlns:a16="http://schemas.microsoft.com/office/drawing/2014/main" id="{BF529815-440D-400E-AD9C-BAF314F83E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7" name="Freeform 25">
                <a:extLst>
                  <a:ext uri="{FF2B5EF4-FFF2-40B4-BE49-F238E27FC236}">
                    <a16:creationId xmlns:a16="http://schemas.microsoft.com/office/drawing/2014/main" id="{0E57F380-4217-4E2A-A885-BA0699C6D3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8" name="Freeform 26">
                <a:extLst>
                  <a:ext uri="{FF2B5EF4-FFF2-40B4-BE49-F238E27FC236}">
                    <a16:creationId xmlns:a16="http://schemas.microsoft.com/office/drawing/2014/main" id="{3E1F6598-9FFC-4456-8AA7-8FEBFE528C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9" name="Freeform 27">
                <a:extLst>
                  <a:ext uri="{FF2B5EF4-FFF2-40B4-BE49-F238E27FC236}">
                    <a16:creationId xmlns:a16="http://schemas.microsoft.com/office/drawing/2014/main" id="{9C87F8CE-28F6-4738-8E25-1FAA0FEDD6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1260" name="Freeform 28">
            <a:extLst>
              <a:ext uri="{FF2B5EF4-FFF2-40B4-BE49-F238E27FC236}">
                <a16:creationId xmlns:a16="http://schemas.microsoft.com/office/drawing/2014/main" id="{BFF16E65-F601-402B-B5D6-D40E7A26DDC8}"/>
              </a:ext>
            </a:extLst>
          </p:cNvPr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61" name="Freeform 29">
            <a:extLst>
              <a:ext uri="{FF2B5EF4-FFF2-40B4-BE49-F238E27FC236}">
                <a16:creationId xmlns:a16="http://schemas.microsoft.com/office/drawing/2014/main" id="{EBA1B240-E198-4511-932E-FEADF4E37BCB}"/>
              </a:ext>
            </a:extLst>
          </p:cNvPr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A839-CF25-4183-AC81-C32D166D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53DC1-4987-40C0-BD52-4F052690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AF4D7-2588-48B1-90D1-21AE309F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38425-44AA-4DA8-955C-5C5185FC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2F70C-76ED-4F8E-88AE-8684AB5B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D7C87-E41D-4E01-A387-D69D87006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20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9E779A-7931-4189-ADF2-413F9077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54964-8062-4076-89F9-ADBEFD750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03814-93DD-45B9-8DB1-E5881245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D2C11-3765-424F-904E-2800A2DA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846FD-67CC-49BF-B443-B41D7857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C482D-271A-4359-9613-7BA88FE83E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6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46130-B19F-4202-98CC-34405329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52AB3-EB51-4FA5-95D5-5323117E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6C8EF-BD14-4586-A929-0C790EAF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9D4A3-1F65-41A0-BF59-2EDC170A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FFDE5-7835-4D15-8AA5-A14921FB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0573F-C4A2-4058-B436-CB0CF4E2D7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4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527BE-F810-4290-98FF-2850B0C0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F525A-9658-4DD4-95DD-DE1E6945A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BD267-7F36-4D6E-90D1-593FF62D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0F215-D01E-45E5-A987-B6C03B1E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FA754-2901-4BB3-8393-E3D0AD92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36E10-7960-4DD6-BD1B-153A90B609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2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035F7-A916-40F2-BF69-3B46962A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7BE62-1A9A-4DF7-ABF6-ABD06D3EF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E399D8-C0C9-48C4-87AE-0DCD827C8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476AE-6BF7-460F-896E-649AADB1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9E834-E20C-4F9C-A31C-E1E0F59A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651F2-72CA-4DA8-A4E3-FA034536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7AF9D-2E73-467F-A87D-CB7C27703A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20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1F609-B656-4D97-8849-F7621B4B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0883A-2138-408D-B062-746CD09A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5E9ED-5D05-42D2-874C-E85DF6D1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22C59B-4910-4A86-8E08-E9E72E454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3D7825-DA96-4F58-9BB5-653668D90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B91293-1962-4040-A023-367506F3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882821-2E7C-484B-825F-AB84B02A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D03814-DE99-472A-855E-197BF4A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1B8D8-56DB-47CB-B507-F780651EB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37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C0C7B-2444-4C87-A662-D5E2B8FC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2EF27B-FDE1-4DA3-9841-9D4F823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6E343-AB37-4DDF-8F4E-14661781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FAE23-AB62-4B50-9E4A-F2440043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46791-3664-4704-91E6-BB4A09B905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77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2953D4-1689-4B65-9BAF-2C7F1C40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0F3956-975F-4442-A435-A68DE4F8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512CF2-B161-4C98-A875-527892A7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3DD9C-A44F-40FC-B772-23B01F63EB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58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1B7F7-CE6E-43AC-8893-3CFDC55B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3853F-62CB-4F06-BBDF-9127C71C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9B97E-DE43-4AFA-9F51-8AF59085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1DA2A6-6792-4855-8B0E-A44196EE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EB907-8459-40E0-841C-37525CC5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EBF06-1B98-47B3-AC60-0200A040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F24AA-0413-48A9-B725-9A12FF33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8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1387F-D6EC-46A7-AE26-B72A6389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3EEC94-5BDC-4CEC-BF61-235935B98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FD9F3-E56A-4458-BEB1-8D7B7B22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E6557-AC9C-4085-BD8E-7B63D769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2EA5B-E1C7-4DF2-AA7A-B754E8EC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D750D-EB6E-45B3-9D2E-000D1FEC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E246B-F169-4CCE-979D-5E92C807D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0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Freeform 2">
            <a:extLst>
              <a:ext uri="{FF2B5EF4-FFF2-40B4-BE49-F238E27FC236}">
                <a16:creationId xmlns:a16="http://schemas.microsoft.com/office/drawing/2014/main" id="{F390E70A-3059-4571-9444-FE8221277AF0}"/>
              </a:ext>
            </a:extLst>
          </p:cNvPr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79062784-C271-45A3-B2E3-DBB8D7339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18CDCEC0-0E85-4343-9DD7-D0B32C31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0213" name="Rectangle 5">
            <a:extLst>
              <a:ext uri="{FF2B5EF4-FFF2-40B4-BE49-F238E27FC236}">
                <a16:creationId xmlns:a16="http://schemas.microsoft.com/office/drawing/2014/main" id="{A92E30BA-2BF1-4908-BDFD-A486DB35D0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216ED5A1-A6A4-4CF0-B743-0940D6D81A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94C50D7A-7929-4D37-AB42-C559FD1DA7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214B52-80AA-4019-AE39-A54AABD997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5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3" Type="http://schemas.openxmlformats.org/officeDocument/2006/relationships/slide" Target="slide43.xml"/><Relationship Id="rId7" Type="http://schemas.openxmlformats.org/officeDocument/2006/relationships/slide" Target="slide7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5.xml"/><Relationship Id="rId5" Type="http://schemas.openxmlformats.org/officeDocument/2006/relationships/slide" Target="slide58.xml"/><Relationship Id="rId10" Type="http://schemas.openxmlformats.org/officeDocument/2006/relationships/slide" Target="slide84.xml"/><Relationship Id="rId4" Type="http://schemas.openxmlformats.org/officeDocument/2006/relationships/slide" Target="slide48.xml"/><Relationship Id="rId9" Type="http://schemas.openxmlformats.org/officeDocument/2006/relationships/slide" Target="slide8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2.wmf"/><Relationship Id="rId7" Type="http://schemas.openxmlformats.org/officeDocument/2006/relationships/oleObject" Target="../embeddings/oleObject16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1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8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6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6C540581-85A0-48E3-B6B7-9F1957A9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7239000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200">
                <a:latin typeface="Times New Roman" panose="02020603050405020304" pitchFamily="18" charset="0"/>
              </a:rPr>
              <a:t>3-1      </a:t>
            </a:r>
            <a:r>
              <a:rPr kumimoji="1" lang="zh-CN" altLang="en-US" sz="3200">
                <a:solidFill>
                  <a:schemeClr val="tx2"/>
                </a:solidFill>
                <a:latin typeface="Times New Roman" panose="02020603050405020304" pitchFamily="18" charset="0"/>
                <a:hlinkClick r:id="rId2" action="ppaction://hlinksldjump"/>
              </a:rPr>
              <a:t>集合论的基本概念</a:t>
            </a:r>
            <a:r>
              <a:rPr kumimoji="1" lang="zh-CN" altLang="en-US" sz="3200">
                <a:solidFill>
                  <a:schemeClr val="tx2"/>
                </a:solidFill>
                <a:latin typeface="Verdana" panose="020B0604030504040204" pitchFamily="34" charset="0"/>
                <a:hlinkClick r:id="rId2" action="ppaction://hlinksldjump"/>
              </a:rPr>
              <a:t> </a:t>
            </a:r>
            <a:endParaRPr kumimoji="1" lang="zh-CN" altLang="en-US" sz="32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       </a:t>
            </a:r>
            <a:r>
              <a:rPr kumimoji="1" lang="en-US" altLang="zh-CN" sz="3200">
                <a:latin typeface="Times New Roman" panose="02020603050405020304" pitchFamily="18" charset="0"/>
              </a:rPr>
              <a:t>3-2       </a:t>
            </a:r>
            <a:r>
              <a:rPr kumimoji="1" lang="zh-CN" altLang="en-US" sz="3200">
                <a:latin typeface="Times New Roman" panose="02020603050405020304" pitchFamily="18" charset="0"/>
                <a:hlinkClick r:id="rId3" action="ppaction://hlinksldjump"/>
              </a:rPr>
              <a:t>集合上的运算</a:t>
            </a:r>
            <a:endParaRPr kumimoji="1" lang="zh-CN" altLang="en-US" sz="3200">
              <a:latin typeface="Times New Roman" panose="02020603050405020304" pitchFamily="18" charset="0"/>
              <a:hlinkClick r:id="rId4" action="ppaction://hlinksldjump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       </a:t>
            </a:r>
            <a:r>
              <a:rPr kumimoji="1" lang="en-US" altLang="zh-CN" sz="3200">
                <a:latin typeface="Times New Roman" panose="02020603050405020304" pitchFamily="18" charset="0"/>
              </a:rPr>
              <a:t>3-3﹡   </a:t>
            </a:r>
            <a:r>
              <a:rPr kumimoji="1" lang="zh-CN" altLang="en-US" sz="3200">
                <a:latin typeface="Times New Roman" panose="02020603050405020304" pitchFamily="18" charset="0"/>
                <a:hlinkClick r:id="rId5" action="ppaction://hlinksldjump"/>
              </a:rPr>
              <a:t>包含排斥原理</a:t>
            </a:r>
            <a:endParaRPr kumimoji="1" lang="zh-CN" altLang="en-US" sz="32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       </a:t>
            </a:r>
            <a:r>
              <a:rPr kumimoji="1" lang="en-US" altLang="zh-CN" sz="3200">
                <a:latin typeface="Times New Roman" panose="02020603050405020304" pitchFamily="18" charset="0"/>
              </a:rPr>
              <a:t>3-4       </a:t>
            </a:r>
            <a:r>
              <a:rPr kumimoji="1" lang="zh-CN" altLang="en-US" sz="3200">
                <a:latin typeface="Times New Roman" panose="02020603050405020304" pitchFamily="18" charset="0"/>
                <a:hlinkClick r:id="rId6" action="ppaction://hlinksldjump"/>
              </a:rPr>
              <a:t>序偶与笛卡尔积</a:t>
            </a:r>
            <a:endParaRPr kumimoji="1" lang="zh-CN" altLang="en-US" sz="32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3200">
              <a:latin typeface="Times New Roman" panose="02020603050405020304" pitchFamily="18" charset="0"/>
              <a:hlinkClick r:id="rId7" action="ppaction://hlinksldjump"/>
            </a:endParaRPr>
          </a:p>
        </p:txBody>
      </p:sp>
      <p:sp>
        <p:nvSpPr>
          <p:cNvPr id="214019" name="Text Box 3">
            <a:extLst>
              <a:ext uri="{FF2B5EF4-FFF2-40B4-BE49-F238E27FC236}">
                <a16:creationId xmlns:a16="http://schemas.microsoft.com/office/drawing/2014/main" id="{47345EE6-CDC5-4A56-A73D-24DA34A59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0"/>
            <a:ext cx="5867400" cy="823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800">
                <a:latin typeface="Times New Roman" panose="02020603050405020304" pitchFamily="18" charset="0"/>
              </a:rPr>
              <a:t>集 合 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build="p" autoUpdateAnimBg="0"/>
      <p:bldP spid="21401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>
            <a:extLst>
              <a:ext uri="{FF2B5EF4-FFF2-40B4-BE49-F238E27FC236}">
                <a16:creationId xmlns:a16="http://schemas.microsoft.com/office/drawing/2014/main" id="{5019777D-0988-4AF3-A1CD-123828056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15400" cy="5943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b="1">
                <a:solidFill>
                  <a:srgbClr val="800000"/>
                </a:solidFill>
              </a:rPr>
              <a:t>2(3-2.1)</a:t>
            </a:r>
            <a:r>
              <a:rPr lang="zh-CN" altLang="en-US" sz="2800"/>
              <a:t>：分配律</a:t>
            </a:r>
          </a:p>
          <a:p>
            <a:pPr>
              <a:lnSpc>
                <a:spcPct val="90000"/>
              </a:lnSpc>
              <a:buClr>
                <a:srgbClr val="B9F682"/>
              </a:buClr>
              <a:buFont typeface="Wingdings" panose="05000000000000000000" pitchFamily="2" charset="2"/>
              <a:buNone/>
            </a:pPr>
            <a:br>
              <a:rPr lang="zh-CN" altLang="en-US" sz="2800"/>
            </a:br>
            <a:r>
              <a:rPr lang="zh-CN" altLang="en-US" sz="2400"/>
              <a:t> </a:t>
            </a:r>
            <a:r>
              <a:rPr lang="en-US" altLang="zh-CN" sz="2800"/>
              <a:t>a)A∪(B∩C)= (A∪B)∩(A∪C)     ∪</a:t>
            </a:r>
            <a:r>
              <a:rPr lang="zh-CN" altLang="en-US" sz="2800"/>
              <a:t>在∩上可分配</a:t>
            </a:r>
          </a:p>
          <a:p>
            <a:pPr>
              <a:lnSpc>
                <a:spcPct val="90000"/>
              </a:lnSpc>
              <a:buClr>
                <a:srgbClr val="B9F682"/>
              </a:buCl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lnSpc>
                <a:spcPct val="90000"/>
              </a:lnSpc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     </a:t>
            </a:r>
            <a:r>
              <a:rPr lang="en-US" altLang="zh-CN" sz="2800"/>
              <a:t>b)A∩(B∪C)= (A∩B)∪(A∩C)     ∩</a:t>
            </a:r>
            <a:r>
              <a:rPr lang="zh-CN" altLang="en-US" sz="2800"/>
              <a:t>在∪上可分配</a:t>
            </a:r>
            <a:br>
              <a:rPr lang="zh-CN" altLang="en-US" sz="2800"/>
            </a:br>
            <a:endParaRPr lang="zh-CN" altLang="en-US" sz="2800"/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B1711"/>
                </a:solidFill>
              </a:rPr>
              <a:t>证：</a:t>
            </a:r>
            <a:r>
              <a:rPr lang="en-US" altLang="zh-CN" sz="2800">
                <a:solidFill>
                  <a:srgbClr val="0B1711"/>
                </a:solidFill>
              </a:rPr>
              <a:t>b) 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U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B1711"/>
                </a:solidFill>
              </a:rPr>
              <a:t>   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A∩(B∪C)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A∧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(B∪C)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B1711"/>
                </a:solidFill>
              </a:rPr>
              <a:t>                          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A∧(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B∨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C)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B1711"/>
                </a:solidFill>
              </a:rPr>
              <a:t>                          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800">
                <a:solidFill>
                  <a:srgbClr val="0B1711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A∧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B</a:t>
            </a:r>
            <a:r>
              <a:rPr lang="zh-CN" altLang="en-US" sz="2800">
                <a:solidFill>
                  <a:srgbClr val="0B1711"/>
                </a:solidFill>
              </a:rPr>
              <a:t>）∨（ 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A∧ 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C)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B1711"/>
                </a:solidFill>
              </a:rPr>
              <a:t>                          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A∩B∨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rgbClr val="0B1711"/>
                </a:solidFill>
              </a:rPr>
              <a:t>A∩C  (∧</a:t>
            </a:r>
            <a:r>
              <a:rPr lang="zh-CN" altLang="en-US" sz="2800">
                <a:solidFill>
                  <a:srgbClr val="0B1711"/>
                </a:solidFill>
              </a:rPr>
              <a:t>在∨上可分配</a:t>
            </a:r>
            <a:r>
              <a:rPr lang="en-US" altLang="zh-CN" sz="2800">
                <a:solidFill>
                  <a:srgbClr val="0B1711"/>
                </a:solidFill>
              </a:rPr>
              <a:t>)</a:t>
            </a:r>
          </a:p>
          <a:p>
            <a:pPr algn="just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B1711"/>
                </a:solidFill>
              </a:rPr>
              <a:t>                          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800">
                <a:solidFill>
                  <a:srgbClr val="0B1711"/>
                </a:solidFill>
              </a:rPr>
              <a:t>(A∩B)∪(A∩C)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B1711"/>
                </a:solidFill>
              </a:rPr>
              <a:t>                   ∴A∩(B∪C)= (A∩B)∪(A∩C) </a:t>
            </a:r>
            <a:r>
              <a:rPr lang="zh-CN" altLang="en-US" sz="2800">
                <a:solidFill>
                  <a:srgbClr val="0B1711"/>
                </a:solidFill>
              </a:rPr>
              <a:t>。               ＃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>
            <a:extLst>
              <a:ext uri="{FF2B5EF4-FFF2-40B4-BE49-F238E27FC236}">
                <a16:creationId xmlns:a16="http://schemas.microsoft.com/office/drawing/2014/main" id="{3DC647DB-130F-4131-BDB0-9899D7C2E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553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>
                <a:solidFill>
                  <a:srgbClr val="800000"/>
                </a:solidFill>
              </a:rPr>
              <a:t>3:</a:t>
            </a:r>
            <a:r>
              <a:rPr lang="zh-CN" altLang="en-US" sz="2800"/>
              <a:t>设</a:t>
            </a:r>
            <a:r>
              <a:rPr lang="en-US" altLang="zh-CN" sz="2800"/>
              <a:t>A,B,C,D</a:t>
            </a:r>
            <a:r>
              <a:rPr lang="zh-CN" altLang="en-US" sz="2800"/>
              <a:t>是全集</a:t>
            </a:r>
            <a:r>
              <a:rPr lang="en-US" altLang="zh-CN" sz="2800"/>
              <a:t>U</a:t>
            </a:r>
            <a:r>
              <a:rPr lang="zh-CN" altLang="en-US" sz="2800"/>
              <a:t>的任意子集</a:t>
            </a:r>
            <a:r>
              <a:rPr lang="en-US" altLang="zh-CN" sz="2800"/>
              <a:t>,</a:t>
            </a:r>
            <a:r>
              <a:rPr lang="zh-CN" altLang="en-US" sz="2800"/>
              <a:t>则 </a:t>
            </a:r>
          </a:p>
          <a:p>
            <a:pPr>
              <a:buFontTx/>
              <a:buNone/>
            </a:pPr>
            <a:r>
              <a:rPr lang="zh-CN" altLang="en-US" sz="3600"/>
              <a:t>             </a:t>
            </a:r>
            <a:r>
              <a:rPr lang="en-US" altLang="zh-CN" sz="2800"/>
              <a:t>a)</a:t>
            </a:r>
            <a:r>
              <a:rPr lang="en-US" altLang="zh-CN" sz="2800">
                <a:latin typeface="Arial" panose="020B0604020202020204" pitchFamily="34" charset="0"/>
              </a:rPr>
              <a:t>   </a:t>
            </a:r>
            <a:r>
              <a:rPr lang="en-US" altLang="zh-CN" sz="2800"/>
              <a:t> A∪A=A          b)</a:t>
            </a:r>
            <a:r>
              <a:rPr lang="en-US" altLang="zh-CN" sz="2800">
                <a:latin typeface="Arial" panose="020B0604020202020204" pitchFamily="34" charset="0"/>
              </a:rPr>
              <a:t>   </a:t>
            </a:r>
            <a:r>
              <a:rPr lang="en-US" altLang="zh-CN" sz="2800"/>
              <a:t> A∩A=A</a:t>
            </a:r>
          </a:p>
          <a:p>
            <a:pPr>
              <a:buFontTx/>
              <a:buNone/>
            </a:pPr>
            <a:r>
              <a:rPr lang="en-US" altLang="zh-CN" sz="2800"/>
              <a:t>                 c)</a:t>
            </a:r>
            <a:r>
              <a:rPr lang="en-US" altLang="zh-CN" sz="2800">
                <a:latin typeface="Arial" panose="020B0604020202020204" pitchFamily="34" charset="0"/>
              </a:rPr>
              <a:t>   </a:t>
            </a:r>
            <a:r>
              <a:rPr lang="en-US" altLang="zh-CN" sz="2800"/>
              <a:t> A∪</a:t>
            </a:r>
            <a:r>
              <a:rPr lang="en-US" altLang="zh-CN" sz="2800">
                <a:sym typeface="Symbol" panose="05050102010706020507" pitchFamily="18" charset="2"/>
              </a:rPr>
              <a:t></a:t>
            </a:r>
            <a:r>
              <a:rPr lang="en-US" altLang="zh-CN" sz="2800"/>
              <a:t>=A          d)</a:t>
            </a:r>
            <a:r>
              <a:rPr lang="en-US" altLang="zh-CN" sz="2800">
                <a:latin typeface="Arial" panose="020B0604020202020204" pitchFamily="34" charset="0"/>
              </a:rPr>
              <a:t>   </a:t>
            </a:r>
            <a:r>
              <a:rPr lang="en-US" altLang="zh-CN" sz="2800"/>
              <a:t> A∩</a:t>
            </a:r>
            <a:r>
              <a:rPr lang="en-US" altLang="zh-CN" sz="2800">
                <a:sym typeface="Symbol" panose="05050102010706020507" pitchFamily="18" charset="2"/>
              </a:rPr>
              <a:t></a:t>
            </a:r>
            <a:r>
              <a:rPr lang="en-US" altLang="zh-CN" sz="2800"/>
              <a:t>=</a:t>
            </a:r>
            <a:r>
              <a:rPr lang="en-US" altLang="zh-CN" sz="2800">
                <a:sym typeface="Symbol" panose="05050102010706020507" pitchFamily="18" charset="2"/>
              </a:rPr>
              <a:t></a:t>
            </a:r>
          </a:p>
          <a:p>
            <a:pPr>
              <a:buFontTx/>
              <a:buNone/>
            </a:pPr>
            <a:r>
              <a:rPr lang="en-US" altLang="zh-CN" sz="2800"/>
              <a:t>                 e)</a:t>
            </a:r>
            <a:r>
              <a:rPr lang="en-US" altLang="zh-CN" sz="2800">
                <a:latin typeface="Arial" panose="020B0604020202020204" pitchFamily="34" charset="0"/>
              </a:rPr>
              <a:t>   </a:t>
            </a:r>
            <a:r>
              <a:rPr lang="en-US" altLang="zh-CN" sz="2800"/>
              <a:t> A-</a:t>
            </a:r>
            <a:r>
              <a:rPr lang="en-US" altLang="zh-CN" sz="2800">
                <a:sym typeface="Symbol" panose="05050102010706020507" pitchFamily="18" charset="2"/>
              </a:rPr>
              <a:t></a:t>
            </a:r>
            <a:r>
              <a:rPr lang="en-US" altLang="zh-CN" sz="2800"/>
              <a:t>=A             f)</a:t>
            </a:r>
            <a:r>
              <a:rPr lang="en-US" altLang="zh-CN" sz="2800">
                <a:latin typeface="Arial" panose="020B0604020202020204" pitchFamily="34" charset="0"/>
              </a:rPr>
              <a:t>   </a:t>
            </a:r>
            <a:r>
              <a:rPr lang="en-US" altLang="zh-CN" sz="2800"/>
              <a:t> A-B</a:t>
            </a:r>
            <a:r>
              <a:rPr lang="en-US" altLang="zh-CN" sz="2800">
                <a:sym typeface="Symbol" panose="05050102010706020507" pitchFamily="18" charset="2"/>
              </a:rPr>
              <a:t></a:t>
            </a:r>
            <a:r>
              <a:rPr lang="en-US" altLang="zh-CN" sz="2800"/>
              <a:t>A</a:t>
            </a:r>
          </a:p>
          <a:p>
            <a:pPr>
              <a:buClr>
                <a:srgbClr val="511A11"/>
              </a:buClr>
              <a:buFontTx/>
              <a:buNone/>
            </a:pPr>
            <a:r>
              <a:rPr lang="en-US" altLang="zh-CN" sz="2800"/>
              <a:t>                 </a:t>
            </a:r>
            <a:r>
              <a:rPr lang="en-US" altLang="zh-CN" sz="2800" b="1">
                <a:solidFill>
                  <a:srgbClr val="800000"/>
                </a:solidFill>
              </a:rPr>
              <a:t>g)</a:t>
            </a:r>
            <a:r>
              <a:rPr lang="en-US" altLang="zh-CN" sz="2800" b="1">
                <a:solidFill>
                  <a:srgbClr val="800000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800" b="1">
                <a:solidFill>
                  <a:srgbClr val="800000"/>
                </a:solidFill>
              </a:rPr>
              <a:t> </a:t>
            </a:r>
            <a:r>
              <a:rPr lang="zh-CN" altLang="en-US" sz="2800" b="1">
                <a:solidFill>
                  <a:srgbClr val="800000"/>
                </a:solidFill>
              </a:rPr>
              <a:t>若</a:t>
            </a:r>
            <a:r>
              <a:rPr lang="en-US" altLang="zh-CN" sz="2800" b="1">
                <a:solidFill>
                  <a:srgbClr val="800000"/>
                </a:solidFill>
              </a:rPr>
              <a:t>A</a:t>
            </a:r>
            <a:r>
              <a:rPr lang="en-US" altLang="zh-CN" sz="2800" b="1">
                <a:solidFill>
                  <a:srgbClr val="8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800000"/>
                </a:solidFill>
              </a:rPr>
              <a:t>B, C</a:t>
            </a:r>
            <a:r>
              <a:rPr lang="en-US" altLang="zh-CN" sz="2800" b="1">
                <a:solidFill>
                  <a:srgbClr val="8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800000"/>
                </a:solidFill>
              </a:rPr>
              <a:t>D, </a:t>
            </a:r>
            <a:r>
              <a:rPr lang="zh-CN" altLang="en-US" sz="2800" b="1">
                <a:solidFill>
                  <a:srgbClr val="800000"/>
                </a:solidFill>
              </a:rPr>
              <a:t>那么</a:t>
            </a:r>
            <a:r>
              <a:rPr lang="en-US" altLang="zh-CN" sz="2800" b="1">
                <a:solidFill>
                  <a:srgbClr val="800000"/>
                </a:solidFill>
              </a:rPr>
              <a:t>, A∪C</a:t>
            </a:r>
            <a:r>
              <a:rPr lang="en-US" altLang="zh-CN" sz="2800" b="1">
                <a:solidFill>
                  <a:srgbClr val="8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800000"/>
                </a:solidFill>
              </a:rPr>
              <a:t>B∪D</a:t>
            </a:r>
          </a:p>
          <a:p>
            <a:pPr algn="just">
              <a:buFontTx/>
              <a:buNone/>
            </a:pPr>
            <a:r>
              <a:rPr lang="en-US" altLang="zh-CN" sz="2800" b="1">
                <a:solidFill>
                  <a:srgbClr val="800000"/>
                </a:solidFill>
              </a:rPr>
              <a:t>            h)  </a:t>
            </a:r>
            <a:r>
              <a:rPr lang="zh-CN" altLang="en-US" sz="2800" b="1">
                <a:solidFill>
                  <a:srgbClr val="800000"/>
                </a:solidFill>
              </a:rPr>
              <a:t>若</a:t>
            </a:r>
            <a:r>
              <a:rPr lang="en-US" altLang="zh-CN" sz="2800" b="1">
                <a:solidFill>
                  <a:srgbClr val="800000"/>
                </a:solidFill>
              </a:rPr>
              <a:t>A</a:t>
            </a:r>
            <a:r>
              <a:rPr lang="en-US" altLang="zh-CN" sz="2800" b="1">
                <a:solidFill>
                  <a:srgbClr val="8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800000"/>
                </a:solidFill>
              </a:rPr>
              <a:t>B, C</a:t>
            </a:r>
            <a:r>
              <a:rPr lang="en-US" altLang="zh-CN" sz="2800" b="1">
                <a:solidFill>
                  <a:srgbClr val="8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800000"/>
                </a:solidFill>
              </a:rPr>
              <a:t>D, </a:t>
            </a:r>
            <a:r>
              <a:rPr lang="zh-CN" altLang="en-US" sz="2800" b="1">
                <a:solidFill>
                  <a:srgbClr val="800000"/>
                </a:solidFill>
              </a:rPr>
              <a:t>那么</a:t>
            </a:r>
            <a:r>
              <a:rPr lang="en-US" altLang="zh-CN" sz="2800" b="1">
                <a:solidFill>
                  <a:srgbClr val="800000"/>
                </a:solidFill>
              </a:rPr>
              <a:t>, A∩C</a:t>
            </a:r>
            <a:r>
              <a:rPr lang="en-US" altLang="zh-CN" sz="2800" b="1">
                <a:solidFill>
                  <a:srgbClr val="8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800000"/>
                </a:solidFill>
              </a:rPr>
              <a:t>B∩D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just"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i)  A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A∪B             </a:t>
            </a:r>
          </a:p>
          <a:p>
            <a:pPr algn="just"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j)  A∩B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  <a:p>
            <a:pPr algn="just">
              <a:buFontTx/>
              <a:buNone/>
            </a:pP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buFontTx/>
              <a:buNone/>
            </a:pP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sz="2800" b="1">
                <a:solidFill>
                  <a:srgbClr val="800000"/>
                </a:solidFill>
              </a:rPr>
              <a:t>定理</a:t>
            </a:r>
            <a:r>
              <a:rPr lang="en-US" altLang="zh-CN" sz="2800" b="1">
                <a:solidFill>
                  <a:srgbClr val="800000"/>
                </a:solidFill>
              </a:rPr>
              <a:t>3-2.3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k) 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若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B,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那么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, A∪B=B</a:t>
            </a:r>
          </a:p>
          <a:p>
            <a:pPr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	               L)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若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B,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那么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, A∩B=A</a:t>
            </a:r>
          </a:p>
          <a:p>
            <a:pPr lvl="2" algn="just">
              <a:buFontTx/>
              <a:buNone/>
            </a:pPr>
            <a:endParaRPr lang="en-US" altLang="zh-CN" sz="2000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>
            <a:extLst>
              <a:ext uri="{FF2B5EF4-FFF2-40B4-BE49-F238E27FC236}">
                <a16:creationId xmlns:a16="http://schemas.microsoft.com/office/drawing/2014/main" id="{C80C5292-1723-4D6C-A61D-9CE0655EB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"/>
            <a:ext cx="8915400" cy="67056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zh-CN" altLang="en-US" sz="2800" b="1"/>
              <a:t>证</a:t>
            </a:r>
            <a:r>
              <a:rPr lang="en-US" altLang="zh-CN" sz="2800"/>
              <a:t>:   b) </a:t>
            </a:r>
            <a:r>
              <a:rPr lang="en-US" altLang="zh-CN" sz="2800">
                <a:sym typeface="Symbol" panose="05050102010706020507" pitchFamily="18" charset="2"/>
              </a:rPr>
              <a:t>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U,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800"/>
              <a:t>        </a:t>
            </a:r>
            <a:r>
              <a:rPr lang="en-US" altLang="zh-CN" sz="2800" i="1"/>
              <a:t> 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A∩A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A∧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A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800"/>
              <a:t>                       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A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800"/>
              <a:t>        ∴A∩A=A</a:t>
            </a:r>
            <a:r>
              <a:rPr lang="zh-CN" altLang="en-US" sz="2800"/>
              <a:t>。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	 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d)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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U,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A∩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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A∧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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（∵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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永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假）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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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∴A∩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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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。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	  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f) ∵ 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A-B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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A∧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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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∴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A-B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	  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h) ∵ 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(A∩C)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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A∧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                            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B∧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                            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(B∩D)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∴A∩C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B∩D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L)  ∵A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B,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A,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根据（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A∩A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A∩B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，即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A∩B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另一方面，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A∩B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∴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A=A∩B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推论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：	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a)A∪U=U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			b)A∩U=A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5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5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5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5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5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5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5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5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 Box 2">
            <a:extLst>
              <a:ext uri="{FF2B5EF4-FFF2-40B4-BE49-F238E27FC236}">
                <a16:creationId xmlns:a16="http://schemas.microsoft.com/office/drawing/2014/main" id="{F5B153B5-D829-43CA-9AE1-EF4198B60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6863"/>
            <a:ext cx="9144000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2(3-2.2)</a:t>
            </a:r>
            <a:r>
              <a:rPr kumimoji="1" lang="zh-CN" altLang="en-US" sz="2800">
                <a:latin typeface="Times New Roman" panose="02020603050405020304" pitchFamily="18" charset="0"/>
              </a:rPr>
              <a:t>：（吸收律）设</a:t>
            </a:r>
            <a:r>
              <a:rPr kumimoji="1" lang="en-US" altLang="zh-CN" sz="2800"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en-US" altLang="zh-CN" sz="2800">
                <a:latin typeface="Times New Roman" panose="02020603050405020304" pitchFamily="18" charset="0"/>
              </a:rPr>
              <a:t>B</a:t>
            </a:r>
            <a:r>
              <a:rPr kumimoji="1" lang="zh-CN" altLang="en-US" sz="2800">
                <a:latin typeface="Times New Roman" panose="02020603050405020304" pitchFamily="18" charset="0"/>
              </a:rPr>
              <a:t>为任意两个集合，则</a:t>
            </a:r>
          </a:p>
          <a:p>
            <a:pPr>
              <a:spcBef>
                <a:spcPct val="20000"/>
              </a:spcBef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    </a:t>
            </a:r>
            <a:r>
              <a:rPr kumimoji="1" lang="en-US" altLang="zh-CN" sz="2800">
                <a:latin typeface="Times New Roman" panose="02020603050405020304" pitchFamily="18" charset="0"/>
              </a:rPr>
              <a:t>a)A∪(A∩B)= A</a:t>
            </a:r>
          </a:p>
          <a:p>
            <a:pPr>
              <a:spcBef>
                <a:spcPct val="20000"/>
              </a:spcBef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 b)A∩(A∪B)= A</a:t>
            </a:r>
          </a:p>
          <a:p>
            <a:pPr>
              <a:spcBef>
                <a:spcPct val="20000"/>
              </a:spcBef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证明</a:t>
            </a:r>
            <a:r>
              <a:rPr kumimoji="1" lang="zh-CN" altLang="en-US" sz="2800">
                <a:latin typeface="Times New Roman" panose="02020603050405020304" pitchFamily="18" charset="0"/>
              </a:rPr>
              <a:t>： </a:t>
            </a:r>
            <a:r>
              <a:rPr kumimoji="1" lang="en-US" altLang="zh-CN" sz="2800">
                <a:latin typeface="Times New Roman" panose="02020603050405020304" pitchFamily="18" charset="0"/>
              </a:rPr>
              <a:t>a)A∪(A∩B) = (A∩U)∪(A∩B) </a:t>
            </a:r>
          </a:p>
          <a:p>
            <a:pPr>
              <a:spcBef>
                <a:spcPct val="20000"/>
              </a:spcBef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      = A∩(U∪B)</a:t>
            </a:r>
          </a:p>
          <a:p>
            <a:pPr>
              <a:spcBef>
                <a:spcPct val="20000"/>
              </a:spcBef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      = A</a:t>
            </a:r>
          </a:p>
          <a:p>
            <a:pPr>
              <a:spcBef>
                <a:spcPct val="20000"/>
              </a:spcBef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b)A∩(A∪B) = (A∪A)∩(A∪B) </a:t>
            </a:r>
          </a:p>
          <a:p>
            <a:pPr>
              <a:spcBef>
                <a:spcPct val="20000"/>
              </a:spcBef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     = A∪(A∩B)</a:t>
            </a:r>
          </a:p>
          <a:p>
            <a:pPr>
              <a:spcBef>
                <a:spcPct val="20000"/>
              </a:spcBef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     =A</a:t>
            </a:r>
          </a:p>
          <a:p>
            <a:pPr>
              <a:spcBef>
                <a:spcPct val="20000"/>
              </a:spcBef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80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800">
                <a:latin typeface="Times New Roman" panose="02020603050405020304" pitchFamily="18" charset="0"/>
              </a:rPr>
              <a:t>：也可以利用谓词性质证明。类似定理</a:t>
            </a:r>
            <a:r>
              <a:rPr kumimoji="1" lang="en-US" altLang="zh-CN" sz="2800">
                <a:latin typeface="Times New Roman" panose="02020603050405020304" pitchFamily="18" charset="0"/>
              </a:rPr>
              <a:t>3-2.1</a:t>
            </a:r>
            <a:r>
              <a:rPr kumimoji="1" lang="zh-CN" altLang="en-US" sz="2800">
                <a:latin typeface="Times New Roman" panose="02020603050405020304" pitchFamily="18" charset="0"/>
              </a:rPr>
              <a:t>的证明方</a:t>
            </a:r>
          </a:p>
          <a:p>
            <a:pPr>
              <a:spcBef>
                <a:spcPct val="20000"/>
              </a:spcBef>
              <a:buClr>
                <a:srgbClr val="B9F682"/>
              </a:buClr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法。）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>
            <a:extLst>
              <a:ext uri="{FF2B5EF4-FFF2-40B4-BE49-F238E27FC236}">
                <a16:creationId xmlns:a16="http://schemas.microsoft.com/office/drawing/2014/main" id="{CED9D320-6758-4A75-B72A-B3F4347F3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991600" cy="6400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二、</a:t>
            </a:r>
            <a:r>
              <a:rPr lang="zh-CN" altLang="en-US">
                <a:solidFill>
                  <a:schemeClr val="accent2"/>
                </a:solidFill>
              </a:rPr>
              <a:t>补运算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1</a:t>
            </a:r>
            <a:r>
              <a:rPr lang="zh-CN" altLang="en-US" sz="2800"/>
              <a:t>． </a:t>
            </a:r>
            <a:r>
              <a:rPr lang="zh-CN" altLang="en-US" sz="2800" b="1">
                <a:solidFill>
                  <a:schemeClr val="accent2"/>
                </a:solidFill>
              </a:rPr>
              <a:t>补运算的定义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800" b="1">
                <a:solidFill>
                  <a:srgbClr val="800000"/>
                </a:solidFill>
              </a:rPr>
              <a:t> </a:t>
            </a:r>
            <a:r>
              <a:rPr lang="en-US" altLang="zh-CN" sz="2800" b="1">
                <a:solidFill>
                  <a:srgbClr val="800000"/>
                </a:solidFill>
              </a:rPr>
              <a:t>(3-2.4)   </a:t>
            </a:r>
            <a:r>
              <a:rPr lang="zh-CN" altLang="en-US" sz="2800"/>
              <a:t>设</a:t>
            </a:r>
            <a:r>
              <a:rPr lang="en-US" altLang="zh-CN" sz="2800"/>
              <a:t>U</a:t>
            </a:r>
            <a:r>
              <a:rPr lang="zh-CN" altLang="en-US" sz="2800"/>
              <a:t>是全集，</a:t>
            </a:r>
            <a:r>
              <a:rPr lang="en-US" altLang="zh-CN" sz="2800"/>
              <a:t>A</a:t>
            </a:r>
            <a:r>
              <a:rPr lang="zh-CN" altLang="en-US" sz="2800"/>
              <a:t>的补集为：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/>
              <a:t>            </a:t>
            </a:r>
            <a:r>
              <a:rPr lang="en-US" altLang="zh-CN" sz="2800"/>
              <a:t>~ A=U-A={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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U∧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</a:t>
            </a:r>
            <a:r>
              <a:rPr lang="en-US" altLang="zh-CN" sz="2800"/>
              <a:t>A}={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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</a:t>
            </a:r>
            <a:r>
              <a:rPr lang="en-US" altLang="zh-CN" sz="2800"/>
              <a:t>A}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/>
              <a:t>2. </a:t>
            </a:r>
            <a:r>
              <a:rPr lang="zh-CN" altLang="en-US" sz="2800" b="1">
                <a:solidFill>
                  <a:schemeClr val="accent2"/>
                </a:solidFill>
              </a:rPr>
              <a:t>补运算性质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/>
              <a:t>	</a:t>
            </a: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b="1">
                <a:solidFill>
                  <a:srgbClr val="800000"/>
                </a:solidFill>
              </a:rPr>
              <a:t>1</a:t>
            </a:r>
            <a:r>
              <a:rPr lang="zh-CN" altLang="en-US" sz="2800"/>
              <a:t>：设</a:t>
            </a:r>
            <a:r>
              <a:rPr lang="en-US" altLang="zh-CN" sz="2800"/>
              <a:t>A</a:t>
            </a:r>
            <a:r>
              <a:rPr lang="zh-CN" altLang="en-US" sz="2800"/>
              <a:t>为任意集合，则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/>
              <a:t>                     </a:t>
            </a:r>
            <a:r>
              <a:rPr lang="en-US" altLang="zh-CN" sz="2800"/>
              <a:t>a)A∪ ~ A=U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/>
              <a:t>			b) A∩ ~ A=</a:t>
            </a:r>
            <a:r>
              <a:rPr lang="en-US" altLang="zh-CN" sz="2800">
                <a:sym typeface="Symbol" panose="05050102010706020507" pitchFamily="18" charset="2"/>
              </a:rPr>
              <a:t></a:t>
            </a:r>
            <a:endParaRPr lang="en-US" altLang="zh-CN" sz="280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/>
              <a:t>	</a:t>
            </a:r>
            <a:r>
              <a:rPr lang="zh-CN" altLang="en-US" sz="2400" b="1"/>
              <a:t>证</a:t>
            </a:r>
            <a:r>
              <a:rPr lang="zh-CN" altLang="en-US" sz="2400"/>
              <a:t>：</a:t>
            </a:r>
            <a:r>
              <a:rPr lang="en-US" altLang="zh-CN" sz="2400"/>
              <a:t>a)  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A∪~ A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A∨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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T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U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/>
              <a:t> 			∴A∪~ A=U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/>
              <a:t>		b)  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A∩~A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A∧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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F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</a:t>
            </a:r>
            <a:r>
              <a:rPr lang="en-US" altLang="zh-CN" sz="2400"/>
              <a:t> 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/>
              <a:t>			∴A∩~A=</a:t>
            </a:r>
            <a:r>
              <a:rPr lang="en-US" altLang="zh-CN" sz="2400">
                <a:sym typeface="Symbol" panose="05050102010706020507" pitchFamily="18" charset="2"/>
              </a:rPr>
              <a:t>                                                              </a:t>
            </a:r>
            <a:r>
              <a:rPr lang="zh-CN" altLang="en-US" sz="2400">
                <a:sym typeface="Symbol" panose="05050102010706020507" pitchFamily="18" charset="2"/>
              </a:rPr>
              <a:t>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>
            <a:extLst>
              <a:ext uri="{FF2B5EF4-FFF2-40B4-BE49-F238E27FC236}">
                <a16:creationId xmlns:a16="http://schemas.microsoft.com/office/drawing/2014/main" id="{EBF2F621-923D-4247-99E9-69429B82E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669088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altLang="zh-CN" sz="2000"/>
              <a:t>3. </a:t>
            </a:r>
            <a:r>
              <a:rPr lang="zh-CN" altLang="en-US" sz="2000" b="1">
                <a:solidFill>
                  <a:schemeClr val="accent2"/>
                </a:solidFill>
              </a:rPr>
              <a:t>补运算的唯一性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000" b="1">
                <a:solidFill>
                  <a:srgbClr val="800000"/>
                </a:solidFill>
              </a:rPr>
              <a:t>2</a:t>
            </a:r>
            <a:r>
              <a:rPr lang="zh-CN" altLang="en-US" sz="2000"/>
              <a:t>：设</a:t>
            </a: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为任意两个集合，则 </a:t>
            </a:r>
            <a:r>
              <a:rPr lang="en-US" altLang="zh-CN" sz="2000"/>
              <a:t>B=~A </a:t>
            </a:r>
            <a:r>
              <a:rPr lang="en-US" altLang="zh-CN" sz="2000">
                <a:sym typeface="Symbol" panose="05050102010706020507" pitchFamily="18" charset="2"/>
              </a:rPr>
              <a:t> </a:t>
            </a:r>
            <a:r>
              <a:rPr lang="en-US" altLang="zh-CN" sz="2000"/>
              <a:t>A∪B=U</a:t>
            </a:r>
            <a:r>
              <a:rPr lang="zh-CN" altLang="en-US" sz="2000"/>
              <a:t>和</a:t>
            </a:r>
            <a:r>
              <a:rPr lang="en-US" altLang="zh-CN" sz="2000"/>
              <a:t>A∩B=</a:t>
            </a:r>
            <a:r>
              <a:rPr lang="en-US" altLang="zh-CN" sz="2000">
                <a:sym typeface="Symbol" panose="05050102010706020507" pitchFamily="18" charset="2"/>
              </a:rPr>
              <a:t></a:t>
            </a:r>
            <a:r>
              <a:rPr lang="zh-CN" altLang="en-US" sz="2000">
                <a:sym typeface="Symbol" panose="05050102010706020507" pitchFamily="18" charset="2"/>
              </a:rPr>
              <a:t>。</a:t>
            </a:r>
            <a:endParaRPr lang="zh-CN" altLang="en-US" sz="2000"/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000" b="1"/>
              <a:t>证</a:t>
            </a:r>
            <a:r>
              <a:rPr lang="zh-CN" altLang="en-US" sz="2000"/>
              <a:t>：</a:t>
            </a:r>
            <a:r>
              <a:rPr lang="zh-CN" altLang="en-US" sz="2000">
                <a:latin typeface="Arial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2000">
                <a:sym typeface="Symbol" panose="05050102010706020507" pitchFamily="18" charset="2"/>
              </a:rPr>
              <a:t></a:t>
            </a:r>
            <a:r>
              <a:rPr lang="zh-CN" altLang="en-US" sz="2000">
                <a:latin typeface="Arial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2000"/>
              <a:t>由定理</a:t>
            </a:r>
            <a:r>
              <a:rPr lang="en-US" altLang="zh-CN" sz="2000"/>
              <a:t>1</a:t>
            </a:r>
            <a:r>
              <a:rPr lang="zh-CN" altLang="en-US" sz="2000"/>
              <a:t>直接得出。</a:t>
            </a:r>
          </a:p>
          <a:p>
            <a:pPr algn="just">
              <a:lnSpc>
                <a:spcPct val="75000"/>
              </a:lnSpc>
              <a:buClr>
                <a:srgbClr val="C7FFA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2000">
                <a:sym typeface="Symbol" panose="05050102010706020507" pitchFamily="18" charset="2"/>
              </a:rPr>
              <a:t></a:t>
            </a:r>
            <a:r>
              <a:rPr lang="zh-CN" altLang="en-US" sz="2000">
                <a:latin typeface="Arial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en-US" altLang="zh-CN" sz="2000"/>
              <a:t>B=U∩B</a:t>
            </a:r>
          </a:p>
          <a:p>
            <a:pPr algn="just">
              <a:lnSpc>
                <a:spcPct val="75000"/>
              </a:lnSpc>
              <a:buClr>
                <a:srgbClr val="C7FFA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    =(A∪~A)∩B</a:t>
            </a:r>
          </a:p>
          <a:p>
            <a:pPr algn="just">
              <a:lnSpc>
                <a:spcPct val="75000"/>
              </a:lnSpc>
              <a:buClr>
                <a:srgbClr val="C7FFA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    = (A∩B)∪(~A∩B)</a:t>
            </a:r>
          </a:p>
          <a:p>
            <a:pPr algn="just">
              <a:lnSpc>
                <a:spcPct val="75000"/>
              </a:lnSpc>
              <a:buClr>
                <a:srgbClr val="C7FFA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    =</a:t>
            </a:r>
            <a:r>
              <a:rPr lang="en-US" altLang="zh-CN" sz="2000">
                <a:sym typeface="Symbol" panose="05050102010706020507" pitchFamily="18" charset="2"/>
              </a:rPr>
              <a:t></a:t>
            </a:r>
            <a:r>
              <a:rPr lang="en-US" altLang="zh-CN" sz="2000"/>
              <a:t>∪(~A∩B)</a:t>
            </a:r>
          </a:p>
          <a:p>
            <a:pPr algn="just">
              <a:lnSpc>
                <a:spcPct val="75000"/>
              </a:lnSpc>
              <a:buClr>
                <a:srgbClr val="C7FFA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    =(~A∩A)∪(~A∩B)</a:t>
            </a:r>
          </a:p>
          <a:p>
            <a:pPr algn="just">
              <a:lnSpc>
                <a:spcPct val="75000"/>
              </a:lnSpc>
              <a:buClr>
                <a:srgbClr val="C7FFA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    = ~A∩(A∪B)</a:t>
            </a:r>
          </a:p>
          <a:p>
            <a:pPr algn="just">
              <a:lnSpc>
                <a:spcPct val="75000"/>
              </a:lnSpc>
              <a:buClr>
                <a:srgbClr val="C7FFA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    = ~A∩U</a:t>
            </a:r>
          </a:p>
          <a:p>
            <a:pPr algn="just">
              <a:lnSpc>
                <a:spcPct val="75000"/>
              </a:lnSpc>
              <a:buClr>
                <a:srgbClr val="C7FFA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       = ~A</a:t>
            </a:r>
            <a:r>
              <a:rPr lang="zh-CN" altLang="en-US" sz="2000"/>
              <a:t>。                                                                                    ＃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推论</a:t>
            </a:r>
            <a:r>
              <a:rPr lang="zh-CN" altLang="en-US" sz="2000"/>
              <a:t>：</a:t>
            </a:r>
            <a:r>
              <a:rPr lang="en-US" altLang="zh-CN" sz="2000"/>
              <a:t>a) ~</a:t>
            </a:r>
            <a:r>
              <a:rPr lang="en-US" altLang="zh-CN" sz="2000">
                <a:sym typeface="Symbol" panose="05050102010706020507" pitchFamily="18" charset="2"/>
              </a:rPr>
              <a:t></a:t>
            </a:r>
            <a:r>
              <a:rPr lang="en-US" altLang="zh-CN" sz="2000"/>
              <a:t>=U </a:t>
            </a:r>
          </a:p>
          <a:p>
            <a:pPr algn="just">
              <a:lnSpc>
                <a:spcPct val="75000"/>
              </a:lnSpc>
              <a:buClr>
                <a:srgbClr val="EA20EF"/>
              </a:buClr>
              <a:buFontTx/>
              <a:buNone/>
            </a:pPr>
            <a:r>
              <a:rPr lang="en-US" altLang="zh-CN" sz="2000"/>
              <a:t>		 b) ~U=</a:t>
            </a:r>
            <a:r>
              <a:rPr lang="en-US" altLang="zh-CN" sz="2000">
                <a:sym typeface="Symbol" panose="05050102010706020507" pitchFamily="18" charset="2"/>
              </a:rPr>
              <a:t></a:t>
            </a:r>
            <a:endParaRPr lang="en-US" altLang="zh-CN" sz="2000"/>
          </a:p>
          <a:p>
            <a:pPr algn="just">
              <a:lnSpc>
                <a:spcPct val="75000"/>
              </a:lnSpc>
              <a:buClr>
                <a:srgbClr val="EA20EF"/>
              </a:buClr>
              <a:buFontTx/>
              <a:buNone/>
            </a:pPr>
            <a:r>
              <a:rPr lang="zh-CN" altLang="en-US" sz="2000" b="1"/>
              <a:t>证</a:t>
            </a:r>
            <a:r>
              <a:rPr lang="zh-CN" altLang="en-US" sz="2000"/>
              <a:t>：∵</a:t>
            </a:r>
            <a:r>
              <a:rPr lang="en-US" altLang="zh-CN" sz="2000"/>
              <a:t>U∪</a:t>
            </a:r>
            <a:r>
              <a:rPr lang="en-US" altLang="zh-CN" sz="2000">
                <a:sym typeface="Symbol" panose="05050102010706020507" pitchFamily="18" charset="2"/>
              </a:rPr>
              <a:t></a:t>
            </a:r>
            <a:r>
              <a:rPr lang="en-US" altLang="zh-CN" sz="2000"/>
              <a:t>=U</a:t>
            </a:r>
            <a:r>
              <a:rPr lang="zh-CN" altLang="en-US" sz="2000"/>
              <a:t>，</a:t>
            </a:r>
            <a:r>
              <a:rPr lang="en-US" altLang="zh-CN" sz="2000"/>
              <a:t>U∩</a:t>
            </a:r>
            <a:r>
              <a:rPr lang="en-US" altLang="zh-CN" sz="2000">
                <a:sym typeface="Symbol" panose="05050102010706020507" pitchFamily="18" charset="2"/>
              </a:rPr>
              <a:t></a:t>
            </a:r>
            <a:r>
              <a:rPr lang="en-US" altLang="zh-CN" sz="2000"/>
              <a:t>=</a:t>
            </a:r>
            <a:r>
              <a:rPr lang="en-US" altLang="zh-CN" sz="2000">
                <a:sym typeface="Symbol" panose="05050102010706020507" pitchFamily="18" charset="2"/>
              </a:rPr>
              <a:t></a:t>
            </a:r>
            <a:r>
              <a:rPr lang="zh-CN" altLang="en-US" sz="2000"/>
              <a:t>，</a:t>
            </a:r>
          </a:p>
          <a:p>
            <a:pPr algn="just">
              <a:lnSpc>
                <a:spcPct val="75000"/>
              </a:lnSpc>
              <a:buClr>
                <a:srgbClr val="EA20EF"/>
              </a:buClr>
              <a:buFontTx/>
              <a:buNone/>
            </a:pPr>
            <a:r>
              <a:rPr lang="zh-CN" altLang="en-US" sz="2000"/>
              <a:t>        ∴ </a:t>
            </a:r>
            <a:r>
              <a:rPr lang="en-US" altLang="zh-CN" sz="2000"/>
              <a:t>~</a:t>
            </a:r>
            <a:r>
              <a:rPr lang="en-US" altLang="zh-CN" sz="2000">
                <a:sym typeface="Symbol" panose="05050102010706020507" pitchFamily="18" charset="2"/>
              </a:rPr>
              <a:t></a:t>
            </a:r>
            <a:r>
              <a:rPr lang="en-US" altLang="zh-CN" sz="2000"/>
              <a:t>=U</a:t>
            </a:r>
            <a:r>
              <a:rPr lang="zh-CN" altLang="en-US" sz="2000"/>
              <a:t>， </a:t>
            </a:r>
            <a:r>
              <a:rPr lang="en-US" altLang="zh-CN" sz="2000"/>
              <a:t>~U=</a:t>
            </a:r>
            <a:r>
              <a:rPr lang="en-US" altLang="zh-CN" sz="2000">
                <a:sym typeface="Symbol" panose="05050102010706020507" pitchFamily="18" charset="2"/>
              </a:rPr>
              <a:t></a:t>
            </a:r>
            <a:r>
              <a:rPr lang="zh-CN" altLang="en-US" sz="2000"/>
              <a:t>。                                                              ＃</a:t>
            </a:r>
          </a:p>
          <a:p>
            <a:pPr algn="just">
              <a:lnSpc>
                <a:spcPct val="75000"/>
              </a:lnSpc>
              <a:buClr>
                <a:srgbClr val="EA20E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000" b="1">
                <a:solidFill>
                  <a:srgbClr val="800000"/>
                </a:solidFill>
              </a:rPr>
              <a:t>3</a:t>
            </a:r>
            <a:r>
              <a:rPr lang="zh-CN" altLang="en-US" sz="2000"/>
              <a:t>： </a:t>
            </a:r>
            <a:r>
              <a:rPr lang="en-US" altLang="zh-CN" sz="2000"/>
              <a:t>~ ~A=A</a:t>
            </a:r>
            <a:r>
              <a:rPr lang="zh-CN" altLang="en-US" sz="2000"/>
              <a:t>。</a:t>
            </a:r>
          </a:p>
          <a:p>
            <a:pPr algn="just">
              <a:lnSpc>
                <a:spcPct val="75000"/>
              </a:lnSpc>
              <a:buClr>
                <a:srgbClr val="EA20E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1"/>
              <a:t>证</a:t>
            </a:r>
            <a:r>
              <a:rPr lang="zh-CN" altLang="en-US" sz="2000"/>
              <a:t>：∵</a:t>
            </a:r>
            <a:r>
              <a:rPr lang="en-US" altLang="zh-CN" sz="2000"/>
              <a:t>A∩~A=</a:t>
            </a:r>
            <a:r>
              <a:rPr lang="en-US" altLang="zh-CN" sz="2000">
                <a:sym typeface="Symbol" panose="05050102010706020507" pitchFamily="18" charset="2"/>
              </a:rPr>
              <a:t></a:t>
            </a:r>
            <a:r>
              <a:rPr lang="zh-CN" altLang="en-US" sz="2000"/>
              <a:t>，</a:t>
            </a:r>
            <a:r>
              <a:rPr lang="en-US" altLang="zh-CN" sz="2000"/>
              <a:t>A∪~A=U</a:t>
            </a:r>
            <a:r>
              <a:rPr lang="zh-CN" altLang="en-US" sz="2000"/>
              <a:t>，</a:t>
            </a:r>
          </a:p>
          <a:p>
            <a:pPr algn="just">
              <a:lnSpc>
                <a:spcPct val="75000"/>
              </a:lnSpc>
              <a:buClr>
                <a:srgbClr val="EA20E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/>
              <a:t>       ∴由定理</a:t>
            </a:r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A</a:t>
            </a:r>
            <a:r>
              <a:rPr lang="zh-CN" altLang="en-US" sz="2000"/>
              <a:t>是</a:t>
            </a:r>
            <a:r>
              <a:rPr lang="en-US" altLang="zh-CN" sz="2000"/>
              <a:t>~A</a:t>
            </a:r>
            <a:r>
              <a:rPr lang="zh-CN" altLang="en-US" sz="2000"/>
              <a:t>的补。又∵ </a:t>
            </a:r>
            <a:r>
              <a:rPr lang="en-US" altLang="zh-CN" sz="2000"/>
              <a:t>~~A</a:t>
            </a:r>
            <a:r>
              <a:rPr lang="zh-CN" altLang="en-US" sz="2000"/>
              <a:t>也是</a:t>
            </a:r>
            <a:r>
              <a:rPr lang="en-US" altLang="zh-CN" sz="2000"/>
              <a:t>~A</a:t>
            </a:r>
            <a:r>
              <a:rPr lang="zh-CN" altLang="en-US" sz="2000"/>
              <a:t>的补，由补的唯一性知， </a:t>
            </a:r>
            <a:r>
              <a:rPr lang="en-US" altLang="zh-CN" sz="2000"/>
              <a:t>~ ~A=A</a:t>
            </a:r>
            <a:r>
              <a:rPr lang="zh-CN" altLang="en-US" sz="2000"/>
              <a:t>。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7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7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7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7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7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7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7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7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7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7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>
            <a:extLst>
              <a:ext uri="{FF2B5EF4-FFF2-40B4-BE49-F238E27FC236}">
                <a16:creationId xmlns:a16="http://schemas.microsoft.com/office/drawing/2014/main" id="{FDA0B6A6-7E86-4076-BECF-E6D41A85B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6400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4</a:t>
            </a:r>
            <a:r>
              <a:rPr lang="zh-CN" altLang="en-US"/>
              <a:t>． </a:t>
            </a:r>
            <a:r>
              <a:rPr lang="zh-CN" altLang="en-US" sz="2800" b="1">
                <a:solidFill>
                  <a:schemeClr val="accent2"/>
                </a:solidFill>
              </a:rPr>
              <a:t>德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</a:rPr>
              <a:t>•</a:t>
            </a:r>
            <a:r>
              <a:rPr lang="zh-CN" altLang="en-US" sz="2800" b="1">
                <a:solidFill>
                  <a:schemeClr val="accent2"/>
                </a:solidFill>
              </a:rPr>
              <a:t>摩根定律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（</a:t>
            </a: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b="1">
                <a:solidFill>
                  <a:srgbClr val="800000"/>
                </a:solidFill>
              </a:rPr>
              <a:t>4</a:t>
            </a:r>
            <a:r>
              <a:rPr lang="zh-CN" altLang="en-US" sz="2800" b="1">
                <a:solidFill>
                  <a:srgbClr val="800000"/>
                </a:solidFill>
              </a:rPr>
              <a:t>）</a:t>
            </a:r>
            <a:r>
              <a:rPr lang="en-US" altLang="zh-CN" sz="2800" b="1">
                <a:solidFill>
                  <a:srgbClr val="800000"/>
                </a:solidFill>
              </a:rPr>
              <a:t>(3-2.4)</a:t>
            </a:r>
            <a:r>
              <a:rPr lang="zh-CN" altLang="en-US" sz="2800"/>
              <a:t>设</a:t>
            </a:r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为任意两个集合，则：</a:t>
            </a:r>
            <a:endParaRPr lang="zh-CN" altLang="en-US" sz="280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800"/>
              <a:t>a) ~</a:t>
            </a:r>
            <a:r>
              <a:rPr lang="zh-CN" altLang="en-US" sz="2800"/>
              <a:t>（</a:t>
            </a:r>
            <a:r>
              <a:rPr lang="en-US" altLang="zh-CN" sz="2800"/>
              <a:t>A∪B</a:t>
            </a:r>
            <a:r>
              <a:rPr lang="zh-CN" altLang="en-US" sz="2800"/>
              <a:t>）</a:t>
            </a:r>
            <a:r>
              <a:rPr lang="en-US" altLang="zh-CN" sz="2800"/>
              <a:t>= ~A∩~B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    b) ~</a:t>
            </a:r>
            <a:r>
              <a:rPr lang="zh-CN" altLang="en-US" sz="2800"/>
              <a:t>（</a:t>
            </a:r>
            <a:r>
              <a:rPr lang="en-US" altLang="zh-CN" sz="2800"/>
              <a:t>A∩B</a:t>
            </a:r>
            <a:r>
              <a:rPr lang="zh-CN" altLang="en-US" sz="2800"/>
              <a:t>）</a:t>
            </a:r>
            <a:r>
              <a:rPr lang="en-US" altLang="zh-CN" sz="2800"/>
              <a:t>= ~A∪~B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/>
              <a:t>证</a:t>
            </a:r>
            <a:r>
              <a:rPr lang="zh-CN" altLang="en-US" sz="2800"/>
              <a:t>：</a:t>
            </a:r>
            <a:r>
              <a:rPr lang="en-US" altLang="zh-CN" sz="2800"/>
              <a:t>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∵(~A∪~B)∩(A∩B)= (~A∩A∩B)∪(~B∩A∩B)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                    =</a:t>
            </a:r>
            <a:r>
              <a:rPr lang="en-US" altLang="zh-CN" sz="2800">
                <a:sym typeface="Symbol" panose="05050102010706020507" pitchFamily="18" charset="2"/>
              </a:rPr>
              <a:t></a:t>
            </a:r>
            <a:r>
              <a:rPr lang="en-US" altLang="zh-CN" sz="2800"/>
              <a:t>∪</a:t>
            </a:r>
            <a:r>
              <a:rPr lang="en-US" altLang="zh-CN" sz="2800">
                <a:sym typeface="Symbol" panose="05050102010706020507" pitchFamily="18" charset="2"/>
              </a:rPr>
              <a:t>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                                    </a:t>
            </a:r>
            <a:r>
              <a:rPr lang="en-US" altLang="zh-CN" sz="2800"/>
              <a:t>=</a:t>
            </a:r>
            <a:r>
              <a:rPr lang="en-US" altLang="zh-CN" sz="2800">
                <a:sym typeface="Symbol" panose="05050102010706020507" pitchFamily="18" charset="2"/>
              </a:rPr>
              <a:t></a:t>
            </a:r>
            <a:r>
              <a:rPr lang="en-US" altLang="zh-CN" sz="2800"/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(~A∪ ~B)∪(A∩B)=(~A∪~B∪A)∩(~A∪~B∪B)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                     =U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由定理</a:t>
            </a:r>
            <a:r>
              <a:rPr lang="en-US" altLang="zh-CN" sz="2800"/>
              <a:t>2</a:t>
            </a:r>
            <a:r>
              <a:rPr lang="zh-CN" altLang="en-US" sz="2800"/>
              <a:t>， </a:t>
            </a:r>
            <a:r>
              <a:rPr lang="en-US" altLang="zh-CN" sz="2800"/>
              <a:t>~</a:t>
            </a:r>
            <a:r>
              <a:rPr lang="zh-CN" altLang="en-US" sz="2800"/>
              <a:t>（</a:t>
            </a:r>
            <a:r>
              <a:rPr lang="en-US" altLang="zh-CN" sz="2800"/>
              <a:t>A∩B</a:t>
            </a:r>
            <a:r>
              <a:rPr lang="zh-CN" altLang="en-US" sz="2800"/>
              <a:t>）</a:t>
            </a:r>
            <a:r>
              <a:rPr lang="en-US" altLang="zh-CN" sz="2800"/>
              <a:t>= ~A∪~B</a:t>
            </a:r>
            <a:r>
              <a:rPr lang="zh-CN" altLang="en-US" sz="2800"/>
              <a:t>。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9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9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9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9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9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9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9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9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>
            <a:extLst>
              <a:ext uri="{FF2B5EF4-FFF2-40B4-BE49-F238E27FC236}">
                <a16:creationId xmlns:a16="http://schemas.microsoft.com/office/drawing/2014/main" id="{FC1A6CD6-C48A-4E6D-890D-F7C27A6CA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</a:rPr>
              <a:t>5(3-2.5)</a:t>
            </a:r>
            <a:r>
              <a:rPr kumimoji="1" lang="zh-CN" altLang="en-US" sz="2800">
                <a:latin typeface="Times New Roman" panose="02020603050405020304" pitchFamily="18" charset="0"/>
              </a:rPr>
              <a:t>设</a:t>
            </a:r>
            <a:r>
              <a:rPr kumimoji="1" lang="en-US" altLang="zh-CN" sz="2800"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en-US" altLang="zh-CN" sz="2800">
                <a:latin typeface="Times New Roman" panose="02020603050405020304" pitchFamily="18" charset="0"/>
              </a:rPr>
              <a:t>B</a:t>
            </a:r>
            <a:r>
              <a:rPr kumimoji="1" lang="zh-CN" altLang="en-US" sz="2800">
                <a:latin typeface="Times New Roman" panose="02020603050405020304" pitchFamily="18" charset="0"/>
              </a:rPr>
              <a:t>为任意两个集合，则：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800">
                <a:latin typeface="Times New Roman" panose="02020603050405020304" pitchFamily="18" charset="0"/>
              </a:rPr>
              <a:t>a)A-B= A∩~B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b)A-B=A-(A∩B)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证明</a:t>
            </a:r>
            <a:r>
              <a:rPr kumimoji="1" lang="zh-CN" altLang="en-US" sz="2800">
                <a:latin typeface="Times New Roman" panose="02020603050405020304" pitchFamily="18" charset="0"/>
              </a:rPr>
              <a:t>：</a:t>
            </a:r>
            <a:r>
              <a:rPr kumimoji="1" lang="en-US" altLang="zh-CN" sz="2800">
                <a:latin typeface="Times New Roman" panose="02020603050405020304" pitchFamily="18" charset="0"/>
              </a:rPr>
              <a:t>b)A-(A∩B)=A∩~(A∩B)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 =A∩(~A∪~B)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 =(A∩~A)∪(A∩~B)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 =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kumimoji="1" lang="en-US" altLang="zh-CN" sz="2800">
                <a:latin typeface="Times New Roman" panose="02020603050405020304" pitchFamily="18" charset="0"/>
              </a:rPr>
              <a:t>∪(A∩ ~ B)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=A-B                                                  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4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4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4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>
            <a:extLst>
              <a:ext uri="{FF2B5EF4-FFF2-40B4-BE49-F238E27FC236}">
                <a16:creationId xmlns:a16="http://schemas.microsoft.com/office/drawing/2014/main" id="{F983BF4E-8224-4A76-9A60-D15485254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6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</a:rPr>
              <a:t>6(3-2.6)</a:t>
            </a:r>
            <a:r>
              <a:rPr kumimoji="1" lang="zh-CN" altLang="en-US" sz="2800">
                <a:latin typeface="Times New Roman" panose="02020603050405020304" pitchFamily="18" charset="0"/>
              </a:rPr>
              <a:t>设</a:t>
            </a:r>
            <a:r>
              <a:rPr kumimoji="1" lang="en-US" altLang="zh-CN" sz="2800"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en-US" altLang="zh-CN" sz="2800">
                <a:latin typeface="Times New Roman" panose="02020603050405020304" pitchFamily="18" charset="0"/>
              </a:rPr>
              <a:t>B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en-US" altLang="zh-CN" sz="2800">
                <a:latin typeface="Times New Roman" panose="02020603050405020304" pitchFamily="18" charset="0"/>
              </a:rPr>
              <a:t>C</a:t>
            </a:r>
            <a:r>
              <a:rPr kumimoji="1" lang="zh-CN" altLang="en-US" sz="2800">
                <a:latin typeface="Times New Roman" panose="02020603050405020304" pitchFamily="18" charset="0"/>
              </a:rPr>
              <a:t>为任意三个集合，则：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800">
                <a:latin typeface="Times New Roman" panose="02020603050405020304" pitchFamily="18" charset="0"/>
              </a:rPr>
              <a:t>A∩(B-C)=(A∩B)-(A∩C)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证明</a:t>
            </a:r>
            <a:r>
              <a:rPr kumimoji="1" lang="zh-CN" altLang="en-US" sz="2800">
                <a:latin typeface="Times New Roman" panose="02020603050405020304" pitchFamily="18" charset="0"/>
              </a:rPr>
              <a:t>： </a:t>
            </a:r>
            <a:r>
              <a:rPr kumimoji="1" lang="en-US" altLang="zh-CN" sz="2800">
                <a:latin typeface="Times New Roman" panose="02020603050405020304" pitchFamily="18" charset="0"/>
              </a:rPr>
              <a:t>A∩(B-C) =A∩(B∩~C)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=A∩B∩~C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(A∩B)-(A∩C)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= (A∩B)∩~(A∩C)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=(A∩B)∩(~A∪~C)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   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>
                <a:latin typeface="Times New Roman" panose="02020603050405020304" pitchFamily="18" charset="0"/>
              </a:rPr>
              <a:t>(A∩B∩~A) ∪(A∩B∩~C)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kumimoji="1" lang="en-US" altLang="zh-CN" sz="2800">
                <a:latin typeface="Times New Roman" panose="02020603050405020304" pitchFamily="18" charset="0"/>
              </a:rPr>
              <a:t>∪(A∩B∩~C)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=</a:t>
            </a:r>
            <a:r>
              <a:rPr kumimoji="1" lang="en-US" altLang="zh-CN" sz="2800">
                <a:latin typeface="Times New Roman" panose="02020603050405020304" pitchFamily="18" charset="0"/>
              </a:rPr>
              <a:t>A∩B∩~C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所以：</a:t>
            </a:r>
            <a:r>
              <a:rPr kumimoji="1" lang="en-US" altLang="zh-CN" sz="2800">
                <a:latin typeface="Times New Roman" panose="02020603050405020304" pitchFamily="18" charset="0"/>
              </a:rPr>
              <a:t>A∩(B-C)=(A∩B)-(A∩C)</a:t>
            </a:r>
            <a:r>
              <a:rPr kumimoji="1" lang="zh-CN" altLang="en-US" sz="2800">
                <a:latin typeface="Times New Roman" panose="02020603050405020304" pitchFamily="18" charset="0"/>
              </a:rPr>
              <a:t>。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5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5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5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5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5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5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5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5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5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5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>
            <a:extLst>
              <a:ext uri="{FF2B5EF4-FFF2-40B4-BE49-F238E27FC236}">
                <a16:creationId xmlns:a16="http://schemas.microsoft.com/office/drawing/2014/main" id="{A77C59EB-AFA8-4D41-A596-FD6D3EA7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1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800" b="1">
                <a:solidFill>
                  <a:srgbClr val="800000"/>
                </a:solidFill>
                <a:latin typeface="Times New Roman" panose="02020603050405020304" pitchFamily="18" charset="0"/>
              </a:rPr>
              <a:t>7(3-2.7)</a:t>
            </a:r>
            <a:r>
              <a:rPr kumimoji="1" lang="zh-CN" altLang="en-US" sz="2800">
                <a:latin typeface="Times New Roman" panose="02020603050405020304" pitchFamily="18" charset="0"/>
              </a:rPr>
              <a:t>设</a:t>
            </a:r>
            <a:r>
              <a:rPr kumimoji="1" lang="en-US" altLang="zh-CN" sz="2800"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en-US" altLang="zh-CN" sz="2800">
                <a:latin typeface="Times New Roman" panose="02020603050405020304" pitchFamily="18" charset="0"/>
              </a:rPr>
              <a:t>B</a:t>
            </a:r>
            <a:r>
              <a:rPr kumimoji="1" lang="zh-CN" altLang="en-US" sz="2800">
                <a:latin typeface="Times New Roman" panose="02020603050405020304" pitchFamily="18" charset="0"/>
              </a:rPr>
              <a:t>为任意两个集合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若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，则：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a) 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      b)(B-A)∪A=B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证明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a)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，则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因此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必有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故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必有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，即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b) (B-A)∪A=(B∩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A)∪A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                  = (</a:t>
            </a:r>
            <a:r>
              <a:rPr kumimoji="1" lang="en-US" altLang="zh-CN" sz="2400">
                <a:latin typeface="Times New Roman" panose="02020603050405020304" pitchFamily="18" charset="0"/>
              </a:rPr>
              <a:t>B∪A)∩(~A∪A)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                  = (</a:t>
            </a:r>
            <a:r>
              <a:rPr kumimoji="1" lang="en-US" altLang="zh-CN" sz="2400">
                <a:latin typeface="Times New Roman" panose="02020603050405020304" pitchFamily="18" charset="0"/>
              </a:rPr>
              <a:t>B∪A)∩U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                        = B∪A</a:t>
            </a:r>
            <a:endParaRPr kumimoji="1"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因为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 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，就有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B∪A=B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。因此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(B-A)∪A=B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6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6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6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6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6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9E8B3314-5D23-49E6-BAE3-841A8240B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853440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一、</a:t>
            </a:r>
            <a:r>
              <a:rPr kumimoji="1" lang="zh-CN" altLang="en-US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集合的概念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>
                <a:latin typeface="Times New Roman" panose="02020603050405020304" pitchFamily="18" charset="0"/>
              </a:rPr>
              <a:t>集合是作为论述的事物的整体，在某些场合有时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又称为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类</a:t>
            </a:r>
            <a:r>
              <a:rPr kumimoji="1" lang="zh-CN" altLang="en-US" sz="2800">
                <a:latin typeface="Times New Roman" panose="02020603050405020304" pitchFamily="18" charset="0"/>
              </a:rPr>
              <a:t>、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族</a:t>
            </a:r>
            <a:r>
              <a:rPr kumimoji="1" lang="zh-CN" altLang="en-US" sz="2800">
                <a:latin typeface="Times New Roman" panose="02020603050405020304" pitchFamily="18" charset="0"/>
              </a:rPr>
              <a:t>或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搜集</a:t>
            </a:r>
            <a:r>
              <a:rPr kumimoji="1" lang="zh-CN" altLang="en-US" sz="280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>
                <a:latin typeface="Times New Roman" panose="02020603050405020304" pitchFamily="18" charset="0"/>
              </a:rPr>
              <a:t>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组成集合的每个事物称为此集合的</a:t>
            </a: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元素</a:t>
            </a:r>
            <a:r>
              <a:rPr kumimoji="1" lang="zh-CN" altLang="en-US" sz="2800">
                <a:latin typeface="Times New Roman" panose="02020603050405020304" pitchFamily="18" charset="0"/>
              </a:rPr>
              <a:t>，集合用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大写英文子母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</a:rPr>
              <a:t>，</a:t>
            </a:r>
            <a:r>
              <a:rPr kumimoji="1" lang="en-US" altLang="zh-CN" sz="2800" i="1">
                <a:latin typeface="Times New Roman" panose="02020603050405020304" pitchFamily="18" charset="0"/>
              </a:rPr>
              <a:t>B</a:t>
            </a:r>
            <a:r>
              <a:rPr kumimoji="1" lang="zh-CN" altLang="en-US" sz="2800">
                <a:latin typeface="Times New Roman" panose="02020603050405020304" pitchFamily="18" charset="0"/>
              </a:rPr>
              <a:t>，</a:t>
            </a:r>
            <a:r>
              <a:rPr kumimoji="1" lang="en-US" altLang="zh-CN" sz="2800" i="1">
                <a:latin typeface="Times New Roman" panose="02020603050405020304" pitchFamily="18" charset="0"/>
              </a:rPr>
              <a:t>C</a:t>
            </a:r>
            <a:r>
              <a:rPr kumimoji="1" lang="zh-CN" altLang="en-US" sz="2800">
                <a:latin typeface="Times New Roman" panose="02020603050405020304" pitchFamily="18" charset="0"/>
              </a:rPr>
              <a:t>，</a:t>
            </a:r>
            <a:r>
              <a:rPr kumimoji="1" lang="en-US" altLang="zh-CN" sz="2800">
                <a:latin typeface="Times New Roman" panose="02020603050405020304" pitchFamily="18" charset="0"/>
              </a:rPr>
              <a:t>…</a:t>
            </a:r>
            <a:r>
              <a:rPr kumimoji="1" lang="zh-CN" altLang="en-US" sz="2800">
                <a:latin typeface="Times New Roman" panose="02020603050405020304" pitchFamily="18" charset="0"/>
              </a:rPr>
              <a:t>等表示。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       集合中的元素用小写英文子母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en-US" altLang="zh-CN" sz="2800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en-US" altLang="zh-CN" sz="2800" i="1">
                <a:latin typeface="Times New Roman" panose="02020603050405020304" pitchFamily="18" charset="0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</a:rPr>
              <a:t>, …</a:t>
            </a:r>
            <a:r>
              <a:rPr kumimoji="1" lang="zh-CN" altLang="en-US" sz="2800">
                <a:latin typeface="Times New Roman" panose="02020603050405020304" pitchFamily="18" charset="0"/>
              </a:rPr>
              <a:t>表示。</a:t>
            </a:r>
            <a:r>
              <a:rPr kumimoji="1" lang="zh-CN" altLang="en-US" sz="2800" i="1"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</a:rPr>
              <a:t>是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</a:rPr>
              <a:t>中的元素记为：</a:t>
            </a:r>
            <a:r>
              <a:rPr kumimoji="1"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</a:rPr>
              <a:t>。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12995" name="Text Box 3">
            <a:extLst>
              <a:ext uri="{FF2B5EF4-FFF2-40B4-BE49-F238E27FC236}">
                <a16:creationId xmlns:a16="http://schemas.microsoft.com/office/drawing/2014/main" id="{53B3C1CC-BDAC-4A2C-A969-BDABA1B67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"/>
            <a:ext cx="6705600" cy="641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>
                <a:latin typeface="Times New Roman" panose="02020603050405020304" pitchFamily="18" charset="0"/>
              </a:rPr>
              <a:t>3-1      </a:t>
            </a:r>
            <a:r>
              <a:rPr kumimoji="1" lang="zh-CN" altLang="en-US" sz="3600">
                <a:latin typeface="Times New Roman" panose="02020603050405020304" pitchFamily="18" charset="0"/>
              </a:rPr>
              <a:t>集合论的基本概念</a:t>
            </a:r>
            <a:endParaRPr kumimoji="1" lang="zh-CN" altLang="en-US" sz="36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build="p" autoUpdateAnimBg="0"/>
      <p:bldP spid="21299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1027">
            <a:extLst>
              <a:ext uri="{FF2B5EF4-FFF2-40B4-BE49-F238E27FC236}">
                <a16:creationId xmlns:a16="http://schemas.microsoft.com/office/drawing/2014/main" id="{BFD0C09A-3033-4E65-AC0F-B9BC80080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>
              <a:buClr>
                <a:srgbClr val="F9371D"/>
              </a:buClr>
              <a:buFontTx/>
              <a:buNone/>
            </a:pPr>
            <a:r>
              <a:rPr lang="en-US" altLang="zh-CN"/>
              <a:t>6.</a:t>
            </a:r>
            <a:r>
              <a:rPr lang="en-US" altLang="zh-CN">
                <a:latin typeface="Arial" panose="020B0604020202020204" pitchFamily="34" charset="0"/>
              </a:rPr>
              <a:t>   </a:t>
            </a:r>
            <a:r>
              <a:rPr lang="en-US" altLang="zh-CN"/>
              <a:t>  </a:t>
            </a:r>
            <a:r>
              <a:rPr lang="zh-CN" altLang="en-US"/>
              <a:t>文氏图表示</a:t>
            </a:r>
          </a:p>
          <a:p>
            <a:pPr algn="just">
              <a:buClr>
                <a:srgbClr val="F9371D"/>
              </a:buClr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 </a:t>
            </a:r>
            <a:endParaRPr lang="zh-CN" altLang="en-US" sz="2800"/>
          </a:p>
          <a:p>
            <a:pPr algn="just">
              <a:buClr>
                <a:srgbClr val="F9371D"/>
              </a:buClr>
              <a:buFontTx/>
              <a:buNone/>
            </a:pPr>
            <a:r>
              <a:rPr lang="zh-CN" altLang="en-US" b="1" baseline="30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 </a:t>
            </a:r>
            <a:endParaRPr lang="zh-CN" altLang="en-US" b="1">
              <a:solidFill>
                <a:srgbClr val="000000"/>
              </a:solidFill>
              <a:ea typeface="楷体_GB2312" pitchFamily="49" charset="-122"/>
            </a:endParaRPr>
          </a:p>
          <a:p>
            <a:pPr algn="just">
              <a:buClr>
                <a:srgbClr val="F9371D"/>
              </a:buClr>
              <a:buFontTx/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                       </a:t>
            </a:r>
          </a:p>
        </p:txBody>
      </p:sp>
      <p:grpSp>
        <p:nvGrpSpPr>
          <p:cNvPr id="270351" name="Group 1039">
            <a:extLst>
              <a:ext uri="{FF2B5EF4-FFF2-40B4-BE49-F238E27FC236}">
                <a16:creationId xmlns:a16="http://schemas.microsoft.com/office/drawing/2014/main" id="{7D64A0C7-9004-429E-A337-E2A5E65681C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066800"/>
            <a:ext cx="1143000" cy="685800"/>
            <a:chOff x="1008" y="2544"/>
            <a:chExt cx="720" cy="437"/>
          </a:xfrm>
        </p:grpSpPr>
        <p:sp>
          <p:nvSpPr>
            <p:cNvPr id="270340" name="Rectangle 1028">
              <a:extLst>
                <a:ext uri="{FF2B5EF4-FFF2-40B4-BE49-F238E27FC236}">
                  <a16:creationId xmlns:a16="http://schemas.microsoft.com/office/drawing/2014/main" id="{FEF0F60B-E237-40C7-94B4-370A39169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720" cy="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0350" name="Group 1038">
              <a:extLst>
                <a:ext uri="{FF2B5EF4-FFF2-40B4-BE49-F238E27FC236}">
                  <a16:creationId xmlns:a16="http://schemas.microsoft.com/office/drawing/2014/main" id="{30BE95BD-3404-4125-87D8-5CD20D817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640"/>
              <a:ext cx="552" cy="250"/>
              <a:chOff x="1200" y="2352"/>
              <a:chExt cx="552" cy="250"/>
            </a:xfrm>
          </p:grpSpPr>
          <p:sp>
            <p:nvSpPr>
              <p:cNvPr id="270341" name="Oval 1029">
                <a:extLst>
                  <a:ext uri="{FF2B5EF4-FFF2-40B4-BE49-F238E27FC236}">
                    <a16:creationId xmlns:a16="http://schemas.microsoft.com/office/drawing/2014/main" id="{7C4F30E0-E815-4962-8B9D-7553E8A01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88" cy="25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342" name="Oval 1030">
                <a:extLst>
                  <a:ext uri="{FF2B5EF4-FFF2-40B4-BE49-F238E27FC236}">
                    <a16:creationId xmlns:a16="http://schemas.microsoft.com/office/drawing/2014/main" id="{488BB49F-38D3-4958-8CAC-97CD93415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360" cy="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0349" name="Group 1037">
            <a:extLst>
              <a:ext uri="{FF2B5EF4-FFF2-40B4-BE49-F238E27FC236}">
                <a16:creationId xmlns:a16="http://schemas.microsoft.com/office/drawing/2014/main" id="{8D0D08C3-0367-44AE-9809-6214C35CAD3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762000"/>
            <a:ext cx="1828800" cy="1028700"/>
            <a:chOff x="2688" y="2160"/>
            <a:chExt cx="1152" cy="648"/>
          </a:xfrm>
        </p:grpSpPr>
        <p:sp>
          <p:nvSpPr>
            <p:cNvPr id="270343" name="Rectangle 1031">
              <a:extLst>
                <a:ext uri="{FF2B5EF4-FFF2-40B4-BE49-F238E27FC236}">
                  <a16:creationId xmlns:a16="http://schemas.microsoft.com/office/drawing/2014/main" id="{6D5121FF-C562-4305-B91E-FBAF34E04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1152" cy="6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4" name="Oval 1032">
              <a:extLst>
                <a:ext uri="{FF2B5EF4-FFF2-40B4-BE49-F238E27FC236}">
                  <a16:creationId xmlns:a16="http://schemas.microsoft.com/office/drawing/2014/main" id="{26EC0124-857D-44F3-A7C7-DDBF4D1AC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43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5" name="Oval 1033">
              <a:extLst>
                <a:ext uri="{FF2B5EF4-FFF2-40B4-BE49-F238E27FC236}">
                  <a16:creationId xmlns:a16="http://schemas.microsoft.com/office/drawing/2014/main" id="{27B1BAB3-D6B5-48AD-8441-5BCB10DC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48"/>
              <a:ext cx="360" cy="24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6" name="Oval 1034">
              <a:extLst>
                <a:ext uri="{FF2B5EF4-FFF2-40B4-BE49-F238E27FC236}">
                  <a16:creationId xmlns:a16="http://schemas.microsoft.com/office/drawing/2014/main" id="{8543A257-35C6-4037-8C76-F7CB7B03F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304"/>
              <a:ext cx="408" cy="3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0347" name="Text Box 1035">
            <a:extLst>
              <a:ext uri="{FF2B5EF4-FFF2-40B4-BE49-F238E27FC236}">
                <a16:creationId xmlns:a16="http://schemas.microsoft.com/office/drawing/2014/main" id="{2AB9CA21-1707-4B9C-A2D2-5C617DBA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4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F9371D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A-B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0348" name="Text Box 1036">
            <a:extLst>
              <a:ext uri="{FF2B5EF4-FFF2-40B4-BE49-F238E27FC236}">
                <a16:creationId xmlns:a16="http://schemas.microsoft.com/office/drawing/2014/main" id="{58AE05BB-5E7D-43BD-A076-54DED34B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51113"/>
            <a:ext cx="25146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F9371D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A∪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）∩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  <p:bldP spid="270347" grpId="0" autoUpdateAnimBg="0"/>
      <p:bldP spid="27034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>
            <a:extLst>
              <a:ext uri="{FF2B5EF4-FFF2-40B4-BE49-F238E27FC236}">
                <a16:creationId xmlns:a16="http://schemas.microsoft.com/office/drawing/2014/main" id="{550D6295-E34C-4D97-B14F-E3C8FBF5D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6324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/>
              <a:t>三、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对称差</a:t>
            </a:r>
            <a:endParaRPr lang="zh-CN" altLang="en-US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zh-CN" altLang="en-US" sz="2800">
                <a:solidFill>
                  <a:schemeClr val="accent2"/>
                </a:solidFill>
              </a:rPr>
              <a:t>定义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>
                <a:solidFill>
                  <a:srgbClr val="800000"/>
                </a:solidFill>
              </a:rPr>
              <a:t>(3-2.5)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：集合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的对称差为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B=(A-B)∪(B-A)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  <a:r>
              <a:rPr lang="zh-CN" altLang="en-US" sz="2800">
                <a:solidFill>
                  <a:schemeClr val="accent2"/>
                </a:solidFill>
              </a:rPr>
              <a:t>对称差的一些</a:t>
            </a:r>
            <a:r>
              <a:rPr lang="zh-CN" altLang="en-US" sz="2800" b="1">
                <a:solidFill>
                  <a:schemeClr val="accent2"/>
                </a:solidFill>
              </a:rPr>
              <a:t>性质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①</a:t>
            </a: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引理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B=(A∪B)∩(~A∪~B)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=(A∪B)-(A∩B)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证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B=(A-B)∪(B-A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=(A∩~B)∪(B∩~A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=((A∩~B)∪B)∩((A∩~B)∪~A)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=(A∪B)∩(~B∪B)∩(A∪~A)∩(~B∪~A)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=(A∪B)∩(~B∪~A)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=(A∪B)∩~(A∩B)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=(A∪B)-(A∩B)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。              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1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1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>
            <a:extLst>
              <a:ext uri="{FF2B5EF4-FFF2-40B4-BE49-F238E27FC236}">
                <a16:creationId xmlns:a16="http://schemas.microsoft.com/office/drawing/2014/main" id="{E5D6A827-B6A7-4F16-8530-E4D8B290A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/>
              <a:t>②</a:t>
            </a:r>
            <a:r>
              <a:rPr lang="en-US" altLang="zh-CN" sz="3600">
                <a:latin typeface="Arial" panose="020B0604020202020204" pitchFamily="34" charset="0"/>
              </a:rPr>
              <a:t>  </a:t>
            </a:r>
            <a:r>
              <a:rPr lang="zh-CN" altLang="en-US" sz="3600" b="1">
                <a:solidFill>
                  <a:srgbClr val="800000"/>
                </a:solidFill>
                <a:latin typeface="宋体" panose="02010600030101010101" pitchFamily="2" charset="-122"/>
              </a:rPr>
              <a:t>推论</a:t>
            </a:r>
            <a:r>
              <a:rPr lang="zh-CN" altLang="en-US" sz="3600"/>
              <a:t>：</a:t>
            </a:r>
            <a:r>
              <a:rPr lang="en-US" altLang="zh-CN" sz="3600"/>
              <a:t>a)~A</a:t>
            </a:r>
            <a:r>
              <a:rPr lang="en-US" altLang="zh-CN" sz="3600">
                <a:sym typeface="Symbol" panose="05050102010706020507" pitchFamily="18" charset="2"/>
              </a:rPr>
              <a:t></a:t>
            </a:r>
            <a:r>
              <a:rPr lang="en-US" altLang="zh-CN" sz="3600"/>
              <a:t>~B=A</a:t>
            </a:r>
            <a:r>
              <a:rPr lang="en-US" altLang="zh-CN" sz="3600">
                <a:sym typeface="Symbol" panose="05050102010706020507" pitchFamily="18" charset="2"/>
              </a:rPr>
              <a:t></a:t>
            </a:r>
            <a:r>
              <a:rPr lang="en-US" altLang="zh-CN" sz="3600"/>
              <a:t>B</a:t>
            </a:r>
          </a:p>
          <a:p>
            <a:pPr>
              <a:buFontTx/>
              <a:buNone/>
            </a:pPr>
            <a:r>
              <a:rPr lang="zh-CN" altLang="en-US" b="1"/>
              <a:t>证</a:t>
            </a:r>
            <a:r>
              <a:rPr lang="zh-CN" altLang="en-US"/>
              <a:t>：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B=(A∪B)∩(</a:t>
            </a:r>
            <a:r>
              <a:rPr lang="en-US" altLang="zh-CN" sz="3600"/>
              <a:t>~</a:t>
            </a:r>
            <a:r>
              <a:rPr lang="en-US" altLang="zh-CN"/>
              <a:t>A∪</a:t>
            </a:r>
            <a:r>
              <a:rPr lang="en-US" altLang="zh-CN" sz="3600"/>
              <a:t>~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= </a:t>
            </a:r>
            <a:r>
              <a:rPr lang="en-US" altLang="zh-CN" sz="3600"/>
              <a:t>~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sz="3600"/>
              <a:t>~</a:t>
            </a:r>
            <a:r>
              <a:rPr lang="en-US" altLang="zh-CN"/>
              <a:t>B</a:t>
            </a:r>
            <a:r>
              <a:rPr lang="zh-CN" altLang="en-US"/>
              <a:t>。                                ＃</a:t>
            </a:r>
          </a:p>
          <a:p>
            <a:pPr>
              <a:buClr>
                <a:srgbClr val="8DABA7"/>
              </a:buClr>
              <a:buFont typeface="Wingdings" panose="05000000000000000000" pitchFamily="2" charset="2"/>
              <a:buNone/>
            </a:pPr>
            <a:r>
              <a:rPr lang="zh-CN" altLang="en-US" sz="3600"/>
              <a:t>			</a:t>
            </a:r>
            <a:r>
              <a:rPr lang="en-US" altLang="zh-CN" sz="3600"/>
              <a:t>b) A</a:t>
            </a:r>
            <a:r>
              <a:rPr lang="en-US" altLang="zh-CN" sz="3600">
                <a:sym typeface="Symbol" panose="05050102010706020507" pitchFamily="18" charset="2"/>
              </a:rPr>
              <a:t></a:t>
            </a:r>
            <a:r>
              <a:rPr lang="en-US" altLang="zh-CN" sz="3600"/>
              <a:t>B=B</a:t>
            </a:r>
            <a:r>
              <a:rPr lang="en-US" altLang="zh-CN" sz="3600">
                <a:sym typeface="Symbol" panose="05050102010706020507" pitchFamily="18" charset="2"/>
              </a:rPr>
              <a:t></a:t>
            </a:r>
            <a:r>
              <a:rPr lang="en-US" altLang="zh-CN" sz="3600"/>
              <a:t>A</a:t>
            </a:r>
          </a:p>
          <a:p>
            <a:pPr>
              <a:buClr>
                <a:srgbClr val="8DABA7"/>
              </a:buClr>
              <a:buFont typeface="Wingdings" panose="05000000000000000000" pitchFamily="2" charset="2"/>
              <a:buNone/>
            </a:pPr>
            <a:r>
              <a:rPr lang="en-US" altLang="zh-CN" sz="3600"/>
              <a:t>			c)A</a:t>
            </a:r>
            <a:r>
              <a:rPr lang="en-US" altLang="zh-CN" sz="3600">
                <a:sym typeface="Symbol" panose="05050102010706020507" pitchFamily="18" charset="2"/>
              </a:rPr>
              <a:t></a:t>
            </a:r>
            <a:r>
              <a:rPr lang="en-US" altLang="zh-CN" sz="3600"/>
              <a:t>A=A</a:t>
            </a:r>
          </a:p>
          <a:p>
            <a:pPr>
              <a:buClr>
                <a:srgbClr val="8DABA7"/>
              </a:buClr>
              <a:buFont typeface="Wingdings" panose="05000000000000000000" pitchFamily="2" charset="2"/>
              <a:buNone/>
            </a:pPr>
            <a:r>
              <a:rPr lang="en-US" altLang="zh-CN" sz="3600"/>
              <a:t>③(A</a:t>
            </a:r>
            <a:r>
              <a:rPr lang="en-US" altLang="zh-CN" sz="3600">
                <a:sym typeface="Symbol" panose="05050102010706020507" pitchFamily="18" charset="2"/>
              </a:rPr>
              <a:t></a:t>
            </a:r>
            <a:r>
              <a:rPr lang="en-US" altLang="zh-CN" sz="3600"/>
              <a:t>B)</a:t>
            </a:r>
            <a:r>
              <a:rPr lang="en-US" altLang="zh-CN" sz="3600">
                <a:sym typeface="Symbol" panose="05050102010706020507" pitchFamily="18" charset="2"/>
              </a:rPr>
              <a:t></a:t>
            </a:r>
            <a:r>
              <a:rPr lang="en-US" altLang="zh-CN" sz="3600"/>
              <a:t>C=A</a:t>
            </a:r>
            <a:r>
              <a:rPr lang="en-US" altLang="zh-CN" sz="3600">
                <a:sym typeface="Symbol" panose="05050102010706020507" pitchFamily="18" charset="2"/>
              </a:rPr>
              <a:t></a:t>
            </a:r>
            <a:r>
              <a:rPr lang="en-US" altLang="zh-CN" sz="3600"/>
              <a:t>(B</a:t>
            </a:r>
            <a:r>
              <a:rPr lang="en-US" altLang="zh-CN" sz="3600">
                <a:sym typeface="Symbol" panose="05050102010706020507" pitchFamily="18" charset="2"/>
              </a:rPr>
              <a:t></a:t>
            </a:r>
            <a:r>
              <a:rPr lang="en-US" altLang="zh-CN" sz="3600"/>
              <a:t>C)</a:t>
            </a:r>
          </a:p>
          <a:p>
            <a:pPr>
              <a:buClr>
                <a:srgbClr val="8DABA7"/>
              </a:buClr>
              <a:buFont typeface="Wingdings" panose="05000000000000000000" pitchFamily="2" charset="2"/>
              <a:buNone/>
            </a:pPr>
            <a:r>
              <a:rPr lang="zh-CN" altLang="en-US" b="1"/>
              <a:t>证</a:t>
            </a:r>
            <a:r>
              <a:rPr lang="zh-CN" altLang="en-US"/>
              <a:t>：见书</a:t>
            </a:r>
            <a:r>
              <a:rPr lang="zh-CN" altLang="en-US" sz="3600"/>
              <a:t>。</a:t>
            </a:r>
          </a:p>
          <a:p>
            <a:pPr>
              <a:buClr>
                <a:srgbClr val="8DABA7"/>
              </a:buCl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Clr>
                <a:srgbClr val="8DABA7"/>
              </a:buCl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Tx/>
              <a:buNone/>
            </a:pPr>
            <a:r>
              <a:rPr lang="zh-CN" altLang="en-US" sz="3600">
                <a:hlinkClick r:id="rId2" action="ppaction://hlinksldjump"/>
              </a:rPr>
              <a:t>返回</a:t>
            </a:r>
            <a:r>
              <a:rPr lang="zh-CN" altLang="en-US" sz="28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>
            <a:extLst>
              <a:ext uri="{FF2B5EF4-FFF2-40B4-BE49-F238E27FC236}">
                <a16:creationId xmlns:a16="http://schemas.microsoft.com/office/drawing/2014/main" id="{663CB46A-DCC8-44A7-83A6-3F8C3CE1D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． </a:t>
            </a:r>
            <a:r>
              <a:rPr lang="zh-CN" altLang="en-US" sz="2800" b="1">
                <a:solidFill>
                  <a:schemeClr val="accent2"/>
                </a:solidFill>
              </a:rPr>
              <a:t>有限集基数的有关结果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sz="2400"/>
              <a:t>：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r>
              <a:rPr lang="en-US" altLang="zh-CN" sz="2400"/>
              <a:t>a)|A∪B|=|A|+|B|-|A∩B|            (|A∩B|≤min(|A|,|B|)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r>
              <a:rPr lang="en-US" altLang="zh-CN" sz="2400"/>
              <a:t>b)|A</a:t>
            </a:r>
            <a:r>
              <a:rPr lang="en-US" altLang="zh-CN" sz="2400">
                <a:sym typeface="Symbol" panose="05050102010706020507" pitchFamily="18" charset="2"/>
              </a:rPr>
              <a:t></a:t>
            </a:r>
            <a:r>
              <a:rPr lang="en-US" altLang="zh-CN" sz="2400"/>
              <a:t>B|=|A|+|B|-2|A∩B|          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r>
              <a:rPr lang="en-US" altLang="zh-CN" sz="2400"/>
              <a:t>c)|A-B|≥|A|-|B| (∵|A-B|+|B|=|A∪B|≥|A|)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/>
              <a:t>a)</a:t>
            </a:r>
            <a:r>
              <a:rPr lang="zh-CN" altLang="en-US" sz="2400" b="1"/>
              <a:t>证明</a:t>
            </a:r>
            <a:r>
              <a:rPr lang="zh-CN" altLang="en-US" sz="2400"/>
              <a:t>：①当</a:t>
            </a:r>
            <a:r>
              <a:rPr lang="en-US" altLang="zh-CN" sz="2400"/>
              <a:t>A∩B=</a:t>
            </a:r>
            <a:r>
              <a:rPr lang="en-US" altLang="zh-CN" sz="2400">
                <a:sym typeface="Symbol" panose="05050102010706020507" pitchFamily="18" charset="2"/>
              </a:rPr>
              <a:t></a:t>
            </a:r>
            <a:r>
              <a:rPr lang="en-US" altLang="zh-CN" sz="2400"/>
              <a:t>,</a:t>
            </a:r>
            <a:r>
              <a:rPr lang="zh-CN" altLang="en-US" sz="2400"/>
              <a:t>则</a:t>
            </a:r>
            <a:r>
              <a:rPr lang="en-US" altLang="zh-CN" sz="2400"/>
              <a:t>|A∪B|=|A|+|B|</a:t>
            </a:r>
            <a:r>
              <a:rPr lang="zh-CN" altLang="en-US" sz="2400"/>
              <a:t>，</a:t>
            </a:r>
            <a:r>
              <a:rPr lang="en-US" altLang="zh-CN" sz="2400"/>
              <a:t>a)</a:t>
            </a:r>
            <a:r>
              <a:rPr lang="zh-CN" altLang="en-US" sz="2400"/>
              <a:t>成立。 </a:t>
            </a:r>
          </a:p>
          <a:p>
            <a:pPr>
              <a:lnSpc>
                <a:spcPct val="90000"/>
              </a:lnSpc>
              <a:buClr>
                <a:srgbClr val="F53F6F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②当</a:t>
            </a:r>
            <a:r>
              <a:rPr lang="en-US" altLang="zh-CN" sz="2400"/>
              <a:t>A∩B</a:t>
            </a:r>
            <a:r>
              <a:rPr lang="en-US" altLang="zh-CN" sz="2400">
                <a:sym typeface="Symbol" panose="05050102010706020507" pitchFamily="18" charset="2"/>
              </a:rPr>
              <a:t></a:t>
            </a:r>
            <a:r>
              <a:rPr lang="zh-CN" altLang="en-US" sz="2400"/>
              <a:t>，</a:t>
            </a:r>
          </a:p>
          <a:p>
            <a:pPr>
              <a:lnSpc>
                <a:spcPct val="90000"/>
              </a:lnSpc>
              <a:buClr>
                <a:srgbClr val="F53F6F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则</a:t>
            </a:r>
            <a:r>
              <a:rPr lang="en-US" altLang="zh-CN" sz="2400"/>
              <a:t>:   |A|=|A∩(B∪~B)|</a:t>
            </a:r>
          </a:p>
          <a:p>
            <a:pPr>
              <a:lnSpc>
                <a:spcPct val="90000"/>
              </a:lnSpc>
              <a:buClr>
                <a:srgbClr val="F53F6F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            =|A∩~B|+|A∩B|, </a:t>
            </a:r>
          </a:p>
          <a:p>
            <a:pPr>
              <a:lnSpc>
                <a:spcPct val="90000"/>
              </a:lnSpc>
              <a:buClr>
                <a:srgbClr val="F53F6F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        |B|= |B∩~A|+|A∩B|</a:t>
            </a:r>
          </a:p>
          <a:p>
            <a:pPr>
              <a:lnSpc>
                <a:spcPct val="90000"/>
              </a:lnSpc>
              <a:buClr>
                <a:srgbClr val="F53F6F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∴|A|+|B|=|A∩~B|+|B∩~A|+|A∩B|+|A∩B|</a:t>
            </a:r>
          </a:p>
          <a:p>
            <a:pPr>
              <a:lnSpc>
                <a:spcPct val="90000"/>
              </a:lnSpc>
              <a:buClr>
                <a:srgbClr val="F53F6F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              =|A∪B|+|A∩B|      </a:t>
            </a:r>
            <a:r>
              <a:rPr lang="zh-CN" altLang="en-US" sz="2400"/>
              <a:t>（</a:t>
            </a:r>
            <a:r>
              <a:rPr lang="en-US" altLang="zh-CN" sz="2400"/>
              <a:t>|A∪B|= |A∩~B|+|B∩~A|+|A∩B|</a:t>
            </a:r>
            <a:r>
              <a:rPr lang="zh-CN" altLang="en-US" sz="2400"/>
              <a:t>）</a:t>
            </a:r>
          </a:p>
          <a:p>
            <a:pPr>
              <a:lnSpc>
                <a:spcPct val="90000"/>
              </a:lnSpc>
              <a:buClr>
                <a:srgbClr val="F53F6F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∴</a:t>
            </a:r>
            <a:r>
              <a:rPr lang="en-US" altLang="zh-CN" sz="2400"/>
              <a:t>|A∪B|=|A|+|B|-|A∩B| </a:t>
            </a:r>
            <a:r>
              <a:rPr lang="zh-CN" altLang="en-US" sz="2400"/>
              <a:t>。      </a:t>
            </a:r>
            <a:r>
              <a:rPr lang="en-US" altLang="zh-CN" sz="2400"/>
              <a:t>{</a:t>
            </a:r>
            <a:r>
              <a:rPr lang="zh-CN" altLang="en-US" sz="2400" b="1"/>
              <a:t>包含排斥原理</a:t>
            </a:r>
            <a:r>
              <a:rPr lang="en-US" altLang="zh-CN" sz="2400"/>
              <a:t>}</a:t>
            </a: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32D8D659-2ECC-43FC-93EE-3D5B4C30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"/>
            <a:ext cx="6705600" cy="762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>
                <a:latin typeface="Times New Roman" panose="02020603050405020304" pitchFamily="18" charset="0"/>
              </a:rPr>
              <a:t>3-3 ﹡</a:t>
            </a:r>
            <a:r>
              <a:rPr kumimoji="1" lang="zh-CN" altLang="en-US" sz="4400">
                <a:latin typeface="Times New Roman" panose="02020603050405020304" pitchFamily="18" charset="0"/>
              </a:rPr>
              <a:t>包含排斥原理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3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3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/>
      <p:bldP spid="27341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>
            <a:extLst>
              <a:ext uri="{FF2B5EF4-FFF2-40B4-BE49-F238E27FC236}">
                <a16:creationId xmlns:a16="http://schemas.microsoft.com/office/drawing/2014/main" id="{03231824-D0EE-4D90-AE49-DB79748F3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/>
              <a:t>例</a:t>
            </a:r>
            <a:r>
              <a:rPr lang="zh-CN" altLang="en-US" sz="2800"/>
              <a:t>：设某班有</a:t>
            </a:r>
            <a:r>
              <a:rPr lang="en-US" altLang="zh-CN" sz="2800"/>
              <a:t>60</a:t>
            </a:r>
            <a:r>
              <a:rPr lang="zh-CN" altLang="en-US" sz="2800"/>
              <a:t>名同学，其中班足球队员有</a:t>
            </a:r>
            <a:r>
              <a:rPr lang="en-US" altLang="zh-CN" sz="2800"/>
              <a:t>28</a:t>
            </a:r>
            <a:r>
              <a:rPr lang="zh-CN" altLang="en-US" sz="2800"/>
              <a:t>名，</a:t>
            </a:r>
          </a:p>
          <a:p>
            <a:pPr>
              <a:buFontTx/>
              <a:buNone/>
            </a:pPr>
            <a:r>
              <a:rPr lang="zh-CN" altLang="en-US" sz="2800"/>
              <a:t>篮球队员有</a:t>
            </a:r>
            <a:r>
              <a:rPr lang="en-US" altLang="zh-CN" sz="2800"/>
              <a:t>15</a:t>
            </a:r>
            <a:r>
              <a:rPr lang="zh-CN" altLang="en-US" sz="2800"/>
              <a:t>名。若有</a:t>
            </a:r>
            <a:r>
              <a:rPr lang="en-US" altLang="zh-CN" sz="2800"/>
              <a:t>25</a:t>
            </a:r>
            <a:r>
              <a:rPr lang="zh-CN" altLang="en-US" sz="2800"/>
              <a:t>名同学没有参加这两个</a:t>
            </a:r>
          </a:p>
          <a:p>
            <a:pPr>
              <a:buFontTx/>
              <a:buNone/>
            </a:pPr>
            <a:r>
              <a:rPr lang="zh-CN" altLang="en-US" sz="2800"/>
              <a:t>队，问同时参加这两个队的队员有多少名？</a:t>
            </a:r>
          </a:p>
          <a:p>
            <a:pPr algn="just">
              <a:buFontTx/>
              <a:buNone/>
            </a:pPr>
            <a:r>
              <a:rPr lang="zh-CN" altLang="en-US" sz="2800"/>
              <a:t>	</a:t>
            </a:r>
            <a:r>
              <a:rPr lang="zh-CN" altLang="en-US" sz="2800" b="1"/>
              <a:t>解</a:t>
            </a:r>
            <a:r>
              <a:rPr lang="zh-CN" altLang="en-US" sz="2800"/>
              <a:t>：设</a:t>
            </a:r>
            <a:r>
              <a:rPr lang="en-US" altLang="zh-CN" sz="2800"/>
              <a:t>A</a:t>
            </a:r>
            <a:r>
              <a:rPr lang="zh-CN" altLang="en-US" sz="2800"/>
              <a:t>为足球队员集合，</a:t>
            </a:r>
            <a:r>
              <a:rPr lang="en-US" altLang="zh-CN" sz="2800"/>
              <a:t>B</a:t>
            </a:r>
            <a:r>
              <a:rPr lang="zh-CN" altLang="en-US" sz="2800"/>
              <a:t>为篮球队员集合，则</a:t>
            </a:r>
          </a:p>
          <a:p>
            <a:pPr algn="just">
              <a:buFontTx/>
              <a:buNone/>
            </a:pPr>
            <a:r>
              <a:rPr lang="zh-CN" altLang="en-US" sz="2800"/>
              <a:t>		</a:t>
            </a:r>
            <a:r>
              <a:rPr lang="en-US" altLang="zh-CN" sz="2800"/>
              <a:t>|A∪B|=60-25=35</a:t>
            </a:r>
            <a:r>
              <a:rPr lang="zh-CN" altLang="en-US" sz="2800"/>
              <a:t>，</a:t>
            </a:r>
          </a:p>
          <a:p>
            <a:pPr algn="just">
              <a:buFontTx/>
              <a:buNone/>
            </a:pPr>
            <a:r>
              <a:rPr lang="zh-CN" altLang="en-US" sz="2800"/>
              <a:t>		∴</a:t>
            </a:r>
            <a:r>
              <a:rPr lang="en-US" altLang="zh-CN" sz="2800"/>
              <a:t>|A∩B|=|A|+|B|-|A∪B|=28+15-35=8</a:t>
            </a:r>
          </a:p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>
            <a:extLst>
              <a:ext uri="{FF2B5EF4-FFF2-40B4-BE49-F238E27FC236}">
                <a16:creationId xmlns:a16="http://schemas.microsoft.com/office/drawing/2014/main" id="{230972AE-6905-4FBB-80E3-78F76679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991600" cy="685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． </a:t>
            </a:r>
            <a:r>
              <a:rPr lang="zh-CN" altLang="en-US" b="1">
                <a:solidFill>
                  <a:schemeClr val="accent2"/>
                </a:solidFill>
              </a:rPr>
              <a:t>包含</a:t>
            </a:r>
            <a:r>
              <a:rPr lang="en-US" altLang="zh-CN" b="1">
                <a:solidFill>
                  <a:schemeClr val="accent2"/>
                </a:solidFill>
              </a:rPr>
              <a:t>n</a:t>
            </a:r>
            <a:r>
              <a:rPr lang="zh-CN" altLang="en-US" b="1">
                <a:solidFill>
                  <a:schemeClr val="accent2"/>
                </a:solidFill>
              </a:rPr>
              <a:t>个集合的包含排斥原理</a:t>
            </a:r>
          </a:p>
          <a:p>
            <a:pPr>
              <a:lnSpc>
                <a:spcPct val="85000"/>
              </a:lnSpc>
              <a:spcBef>
                <a:spcPct val="30000"/>
              </a:spcBef>
              <a:buClr>
                <a:srgbClr val="E00B00"/>
              </a:buClr>
              <a:buFontTx/>
              <a:buNone/>
            </a:pPr>
            <a:r>
              <a:rPr lang="en-US" altLang="zh-CN" sz="2800"/>
              <a:t>|A</a:t>
            </a:r>
            <a:r>
              <a:rPr lang="en-US" altLang="zh-CN" sz="2800" baseline="-25000"/>
              <a:t>1</a:t>
            </a:r>
            <a:r>
              <a:rPr lang="en-US" altLang="zh-CN" sz="2800"/>
              <a:t>∪A</a:t>
            </a:r>
            <a:r>
              <a:rPr lang="en-US" altLang="zh-CN" sz="2800" baseline="-25000"/>
              <a:t>2</a:t>
            </a:r>
            <a:r>
              <a:rPr lang="en-US" altLang="zh-CN" sz="2800"/>
              <a:t>∪</a:t>
            </a:r>
            <a:r>
              <a:rPr lang="en-US" altLang="zh-CN" sz="2800">
                <a:latin typeface="Arial" panose="020B0604020202020204" pitchFamily="34" charset="0"/>
              </a:rPr>
              <a:t>……</a:t>
            </a:r>
            <a:r>
              <a:rPr lang="en-US" altLang="zh-CN" sz="2800"/>
              <a:t>∪A</a:t>
            </a:r>
            <a:r>
              <a:rPr lang="en-US" altLang="zh-CN" sz="2800" baseline="-30000"/>
              <a:t>n</a:t>
            </a:r>
            <a:r>
              <a:rPr lang="en-US" altLang="zh-CN" sz="2800"/>
              <a:t>|</a:t>
            </a:r>
          </a:p>
          <a:p>
            <a:pPr>
              <a:lnSpc>
                <a:spcPct val="85000"/>
              </a:lnSpc>
              <a:spcBef>
                <a:spcPct val="30000"/>
              </a:spcBef>
              <a:buClr>
                <a:srgbClr val="E00B00"/>
              </a:buClr>
              <a:buFontTx/>
              <a:buNone/>
            </a:pPr>
            <a:r>
              <a:rPr lang="en-US" altLang="zh-CN" sz="2800"/>
              <a:t>= </a:t>
            </a:r>
            <a:r>
              <a:rPr lang="en-US" altLang="zh-CN" sz="2800">
                <a:sym typeface="Symbol" panose="05050102010706020507" pitchFamily="18" charset="2"/>
              </a:rPr>
              <a:t></a:t>
            </a:r>
            <a:r>
              <a:rPr lang="en-US" altLang="zh-CN" sz="2800" baseline="-30000"/>
              <a:t>i=1</a:t>
            </a:r>
            <a:r>
              <a:rPr lang="en-US" altLang="zh-CN" sz="2800" baseline="30000"/>
              <a:t>n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>
                <a:sym typeface="Symbol" panose="05050102010706020507" pitchFamily="18" charset="2"/>
              </a:rPr>
              <a:t>-</a:t>
            </a:r>
            <a:r>
              <a:rPr lang="en-US" altLang="zh-CN" sz="2800" baseline="-30000"/>
              <a:t>1≤I&lt;j≤n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∩A</a:t>
            </a:r>
            <a:r>
              <a:rPr lang="en-US" altLang="zh-CN" sz="2800" baseline="-30000"/>
              <a:t>j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+</a:t>
            </a:r>
            <a:r>
              <a:rPr lang="en-US" altLang="zh-CN" sz="2800">
                <a:sym typeface="Symbol" panose="05050102010706020507" pitchFamily="18" charset="2"/>
              </a:rPr>
              <a:t></a:t>
            </a:r>
            <a:r>
              <a:rPr lang="en-US" altLang="zh-CN" sz="2800" baseline="-30000"/>
              <a:t>1≤i&lt;j&lt;k≤n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∩A</a:t>
            </a:r>
            <a:r>
              <a:rPr lang="en-US" altLang="zh-CN" sz="2800" baseline="-30000"/>
              <a:t>j</a:t>
            </a:r>
            <a:r>
              <a:rPr lang="en-US" altLang="zh-CN" sz="2800"/>
              <a:t>∩A</a:t>
            </a:r>
            <a:r>
              <a:rPr lang="en-US" altLang="zh-CN" sz="2800" baseline="-30000"/>
              <a:t>k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+</a:t>
            </a:r>
            <a:r>
              <a:rPr lang="en-US" altLang="zh-CN" sz="2800">
                <a:latin typeface="Arial" panose="020B0604020202020204" pitchFamily="34" charset="0"/>
              </a:rPr>
              <a:t>……</a:t>
            </a:r>
            <a:endParaRPr lang="en-US" altLang="zh-CN" sz="2800"/>
          </a:p>
          <a:p>
            <a:pPr>
              <a:lnSpc>
                <a:spcPct val="85000"/>
              </a:lnSpc>
              <a:spcBef>
                <a:spcPct val="30000"/>
              </a:spcBef>
              <a:buClr>
                <a:srgbClr val="E00B00"/>
              </a:buClr>
              <a:buFontTx/>
              <a:buNone/>
            </a:pPr>
            <a:r>
              <a:rPr lang="en-US" altLang="zh-CN" sz="2800"/>
              <a:t>     +(-1)</a:t>
            </a:r>
            <a:r>
              <a:rPr lang="en-US" altLang="zh-CN" sz="2800" baseline="30000"/>
              <a:t>n-1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∩A</a:t>
            </a:r>
            <a:r>
              <a:rPr lang="en-US" altLang="zh-CN" sz="2800" baseline="-25000"/>
              <a:t>2</a:t>
            </a:r>
            <a:r>
              <a:rPr lang="en-US" altLang="zh-CN" sz="2800"/>
              <a:t>∩</a:t>
            </a:r>
            <a:r>
              <a:rPr lang="en-US" altLang="zh-CN" sz="2800">
                <a:latin typeface="Arial" panose="020B0604020202020204" pitchFamily="34" charset="0"/>
              </a:rPr>
              <a:t>……</a:t>
            </a:r>
            <a:r>
              <a:rPr lang="en-US" altLang="zh-CN" sz="2800"/>
              <a:t>∩A</a:t>
            </a:r>
            <a:r>
              <a:rPr lang="en-US" altLang="zh-CN" sz="2800" baseline="-30000"/>
              <a:t>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endParaRPr lang="en-US" altLang="zh-CN" sz="2800"/>
          </a:p>
          <a:p>
            <a:pPr>
              <a:lnSpc>
                <a:spcPct val="85000"/>
              </a:lnSpc>
              <a:spcBef>
                <a:spcPct val="30000"/>
              </a:spcBef>
              <a:buClr>
                <a:srgbClr val="E00B00"/>
              </a:buClr>
              <a:buFontTx/>
              <a:buNone/>
            </a:pPr>
            <a:r>
              <a:rPr lang="zh-CN" altLang="en-US" sz="2800"/>
              <a:t>特别地</a:t>
            </a:r>
            <a:r>
              <a:rPr lang="en-US" altLang="zh-CN" sz="2800"/>
              <a:t>,n=3, |A</a:t>
            </a:r>
            <a:r>
              <a:rPr lang="en-US" altLang="zh-CN" sz="2800" baseline="-25000"/>
              <a:t>1</a:t>
            </a:r>
            <a:r>
              <a:rPr lang="en-US" altLang="zh-CN" sz="2800"/>
              <a:t>∪A</a:t>
            </a:r>
            <a:r>
              <a:rPr lang="en-US" altLang="zh-CN" sz="2800" baseline="-25000"/>
              <a:t>2</a:t>
            </a:r>
            <a:r>
              <a:rPr lang="en-US" altLang="zh-CN" sz="2800"/>
              <a:t>∪A</a:t>
            </a:r>
            <a:r>
              <a:rPr lang="en-US" altLang="zh-CN" sz="2800" baseline="-25000"/>
              <a:t>3</a:t>
            </a:r>
            <a:r>
              <a:rPr lang="en-US" altLang="zh-CN" sz="2800"/>
              <a:t>|=|A</a:t>
            </a:r>
            <a:r>
              <a:rPr lang="en-US" altLang="zh-CN" sz="2800" baseline="-25000"/>
              <a:t>1</a:t>
            </a:r>
            <a:r>
              <a:rPr lang="en-US" altLang="zh-CN" sz="2800"/>
              <a:t>|+|A</a:t>
            </a:r>
            <a:r>
              <a:rPr lang="en-US" altLang="zh-CN" sz="2800" baseline="-25000"/>
              <a:t>2</a:t>
            </a:r>
            <a:r>
              <a:rPr lang="en-US" altLang="zh-CN" sz="2800"/>
              <a:t>|+|A</a:t>
            </a:r>
            <a:r>
              <a:rPr lang="en-US" altLang="zh-CN" sz="2800" baseline="-25000"/>
              <a:t>3</a:t>
            </a:r>
            <a:r>
              <a:rPr lang="en-US" altLang="zh-CN" sz="2800"/>
              <a:t>|-|A</a:t>
            </a:r>
            <a:r>
              <a:rPr lang="en-US" altLang="zh-CN" sz="2800" baseline="-25000"/>
              <a:t>1 </a:t>
            </a:r>
            <a:r>
              <a:rPr lang="en-US" altLang="zh-CN" sz="2800"/>
              <a:t>∩</a:t>
            </a:r>
            <a:r>
              <a:rPr lang="en-US" altLang="zh-CN" sz="2800" baseline="-25000"/>
              <a:t> 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|</a:t>
            </a:r>
          </a:p>
          <a:p>
            <a:pPr>
              <a:lnSpc>
                <a:spcPct val="85000"/>
              </a:lnSpc>
              <a:spcBef>
                <a:spcPct val="30000"/>
              </a:spcBef>
              <a:buClr>
                <a:srgbClr val="E00B00"/>
              </a:buClr>
              <a:buFontTx/>
              <a:buNone/>
            </a:pPr>
            <a:r>
              <a:rPr lang="en-US" altLang="zh-CN" sz="2800"/>
              <a:t>                                         -|A</a:t>
            </a:r>
            <a:r>
              <a:rPr lang="en-US" altLang="zh-CN" sz="2800" baseline="-25000"/>
              <a:t>1</a:t>
            </a:r>
            <a:r>
              <a:rPr lang="en-US" altLang="zh-CN" sz="2800"/>
              <a:t>∩A</a:t>
            </a:r>
            <a:r>
              <a:rPr lang="en-US" altLang="zh-CN" sz="2800" baseline="-25000"/>
              <a:t>3</a:t>
            </a:r>
            <a:r>
              <a:rPr lang="en-US" altLang="zh-CN" sz="2800"/>
              <a:t>|-|A</a:t>
            </a:r>
            <a:r>
              <a:rPr lang="en-US" altLang="zh-CN" sz="2800" baseline="-25000"/>
              <a:t>2</a:t>
            </a:r>
            <a:r>
              <a:rPr lang="en-US" altLang="zh-CN" sz="2800"/>
              <a:t>∩A</a:t>
            </a:r>
            <a:r>
              <a:rPr lang="en-US" altLang="zh-CN" sz="2800" baseline="-25000"/>
              <a:t>3</a:t>
            </a:r>
            <a:r>
              <a:rPr lang="en-US" altLang="zh-CN" sz="2800"/>
              <a:t>|+|A</a:t>
            </a:r>
            <a:r>
              <a:rPr lang="en-US" altLang="zh-CN" sz="2800" baseline="-25000"/>
              <a:t>1</a:t>
            </a:r>
            <a:r>
              <a:rPr lang="en-US" altLang="zh-CN" sz="2800"/>
              <a:t>∩A</a:t>
            </a:r>
            <a:r>
              <a:rPr lang="en-US" altLang="zh-CN" sz="2800" baseline="-25000"/>
              <a:t>2</a:t>
            </a:r>
            <a:r>
              <a:rPr lang="en-US" altLang="zh-CN" sz="2800"/>
              <a:t>∩A</a:t>
            </a:r>
            <a:r>
              <a:rPr lang="en-US" altLang="zh-CN" sz="2800" baseline="-25000"/>
              <a:t>3</a:t>
            </a:r>
            <a:r>
              <a:rPr lang="en-US" altLang="zh-CN" sz="2800"/>
              <a:t>|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zh-CN" altLang="en-US" sz="2800" b="1"/>
              <a:t>证明</a:t>
            </a:r>
            <a:r>
              <a:rPr lang="en-US" altLang="zh-CN" sz="2800"/>
              <a:t>:</a:t>
            </a:r>
            <a:r>
              <a:rPr lang="zh-CN" altLang="en-US" sz="2800"/>
              <a:t>当</a:t>
            </a:r>
            <a:r>
              <a:rPr lang="en-US" altLang="zh-CN" sz="2800"/>
              <a:t>n=2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  <a:r>
              <a:rPr lang="zh-CN" altLang="en-US" sz="2800"/>
              <a:t>结论成立（前面已证明）。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zh-CN" altLang="en-US" sz="2800"/>
              <a:t>		设</a:t>
            </a:r>
            <a:r>
              <a:rPr lang="en-US" altLang="zh-CN" sz="2800"/>
              <a:t>n-1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  <a:r>
              <a:rPr lang="zh-CN" altLang="en-US" sz="2800"/>
              <a:t>结论成立</a:t>
            </a:r>
            <a:r>
              <a:rPr lang="en-US" altLang="zh-CN" sz="2800"/>
              <a:t>,</a:t>
            </a:r>
            <a:r>
              <a:rPr lang="zh-CN" altLang="en-US" sz="2800"/>
              <a:t>则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zh-CN" altLang="en-US" sz="2800"/>
              <a:t>		</a:t>
            </a:r>
            <a:r>
              <a:rPr lang="en-US" altLang="zh-CN" sz="2800"/>
              <a:t>|A</a:t>
            </a:r>
            <a:r>
              <a:rPr lang="en-US" altLang="zh-CN" sz="2800" baseline="-25000"/>
              <a:t>1</a:t>
            </a:r>
            <a:r>
              <a:rPr lang="en-US" altLang="zh-CN" sz="2800"/>
              <a:t>∪A</a:t>
            </a:r>
            <a:r>
              <a:rPr lang="en-US" altLang="zh-CN" sz="2800" baseline="-25000"/>
              <a:t>2</a:t>
            </a:r>
            <a:r>
              <a:rPr lang="en-US" altLang="zh-CN" sz="2800"/>
              <a:t>∪</a:t>
            </a:r>
            <a:r>
              <a:rPr lang="en-US" altLang="zh-CN" sz="2800">
                <a:latin typeface="Arial" panose="020B0604020202020204" pitchFamily="34" charset="0"/>
              </a:rPr>
              <a:t>……</a:t>
            </a:r>
            <a:r>
              <a:rPr lang="en-US" altLang="zh-CN" sz="2800"/>
              <a:t>∪A</a:t>
            </a:r>
            <a:r>
              <a:rPr lang="en-US" altLang="zh-CN" sz="2800" baseline="-30000"/>
              <a:t>n</a:t>
            </a:r>
            <a:r>
              <a:rPr lang="en-US" altLang="zh-CN" sz="2800"/>
              <a:t>|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zh-CN" sz="2800"/>
              <a:t>		=|∪</a:t>
            </a:r>
            <a:r>
              <a:rPr lang="en-US" altLang="zh-CN" sz="2800" baseline="-30000"/>
              <a:t>i=1</a:t>
            </a:r>
            <a:r>
              <a:rPr lang="en-US" altLang="zh-CN" sz="2800" baseline="30000"/>
              <a:t>n-1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|+|A</a:t>
            </a:r>
            <a:r>
              <a:rPr lang="en-US" altLang="zh-CN" sz="2800" baseline="-30000"/>
              <a:t>n</a:t>
            </a:r>
            <a:r>
              <a:rPr lang="en-US" altLang="zh-CN" sz="2800"/>
              <a:t>|-|(∪</a:t>
            </a:r>
            <a:r>
              <a:rPr lang="en-US" altLang="zh-CN" sz="2800" baseline="-30000"/>
              <a:t>i=1</a:t>
            </a:r>
            <a:r>
              <a:rPr lang="en-US" altLang="zh-CN" sz="2800" baseline="30000"/>
              <a:t>n-1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)∩A</a:t>
            </a:r>
            <a:r>
              <a:rPr lang="en-US" altLang="zh-CN" sz="2800" baseline="-30000"/>
              <a:t>n</a:t>
            </a:r>
            <a:r>
              <a:rPr lang="en-US" altLang="zh-CN" sz="2800"/>
              <a:t>|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zh-CN" sz="2800"/>
              <a:t>		=</a:t>
            </a:r>
            <a:r>
              <a:rPr lang="en-US" altLang="zh-CN" sz="2800">
                <a:sym typeface="Symbol" panose="05050102010706020507" pitchFamily="18" charset="2"/>
              </a:rPr>
              <a:t></a:t>
            </a:r>
            <a:r>
              <a:rPr lang="en-US" altLang="zh-CN" sz="2800" baseline="-30000"/>
              <a:t>i=1</a:t>
            </a:r>
            <a:r>
              <a:rPr lang="en-US" altLang="zh-CN" sz="2800" baseline="30000"/>
              <a:t>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-</a:t>
            </a:r>
            <a:r>
              <a:rPr lang="en-US" altLang="zh-CN" sz="2800">
                <a:sym typeface="Symbol" panose="05050102010706020507" pitchFamily="18" charset="2"/>
              </a:rPr>
              <a:t></a:t>
            </a:r>
            <a:r>
              <a:rPr lang="en-US" altLang="zh-CN" sz="2800" baseline="-30000"/>
              <a:t>1≤i&lt;j≤n-1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∩A</a:t>
            </a:r>
            <a:r>
              <a:rPr lang="en-US" altLang="zh-CN" sz="2800" baseline="-30000"/>
              <a:t>j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+</a:t>
            </a:r>
            <a:r>
              <a:rPr lang="en-US" altLang="zh-CN" sz="2800">
                <a:latin typeface="Arial" panose="020B0604020202020204" pitchFamily="34" charset="0"/>
              </a:rPr>
              <a:t>……</a:t>
            </a:r>
            <a:r>
              <a:rPr lang="en-US" altLang="zh-CN" sz="2800"/>
              <a:t>+(-1)</a:t>
            </a:r>
            <a:r>
              <a:rPr lang="en-US" altLang="zh-CN" sz="2800" baseline="30000"/>
              <a:t>n-2</a:t>
            </a:r>
            <a:r>
              <a:rPr lang="en-US" altLang="zh-CN" sz="2800"/>
              <a:t>|∩</a:t>
            </a:r>
            <a:r>
              <a:rPr lang="en-US" altLang="zh-CN" sz="2800" baseline="-30000"/>
              <a:t>i=1</a:t>
            </a:r>
            <a:r>
              <a:rPr lang="en-US" altLang="zh-CN" sz="2800" baseline="30000"/>
              <a:t>n-1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|-		[</a:t>
            </a:r>
            <a:r>
              <a:rPr lang="en-US" altLang="zh-CN" sz="2800">
                <a:sym typeface="Symbol" panose="05050102010706020507" pitchFamily="18" charset="2"/>
              </a:rPr>
              <a:t></a:t>
            </a:r>
            <a:r>
              <a:rPr lang="en-US" altLang="zh-CN" sz="2800" baseline="-30000"/>
              <a:t>i=1</a:t>
            </a:r>
            <a:r>
              <a:rPr lang="en-US" altLang="zh-CN" sz="2800" baseline="30000"/>
              <a:t>n-1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∩A</a:t>
            </a:r>
            <a:r>
              <a:rPr lang="en-US" altLang="zh-CN" sz="2800" baseline="-30000"/>
              <a:t>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-</a:t>
            </a:r>
            <a:r>
              <a:rPr lang="en-US" altLang="zh-CN" sz="2800">
                <a:sym typeface="Symbol" panose="05050102010706020507" pitchFamily="18" charset="2"/>
              </a:rPr>
              <a:t></a:t>
            </a:r>
            <a:r>
              <a:rPr lang="en-US" altLang="zh-CN" sz="2800" baseline="-30000"/>
              <a:t>1≤i&lt;j&lt;n-1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∩A</a:t>
            </a:r>
            <a:r>
              <a:rPr lang="en-US" altLang="zh-CN" sz="2800" baseline="-30000"/>
              <a:t>j</a:t>
            </a:r>
            <a:r>
              <a:rPr lang="en-US" altLang="zh-CN" sz="2800"/>
              <a:t>∩A</a:t>
            </a:r>
            <a:r>
              <a:rPr lang="en-US" altLang="zh-CN" sz="2800" baseline="-30000"/>
              <a:t>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+</a:t>
            </a:r>
            <a:r>
              <a:rPr lang="en-US" altLang="zh-CN" sz="2800">
                <a:latin typeface="Arial" panose="020B0604020202020204" pitchFamily="34" charset="0"/>
              </a:rPr>
              <a:t>……</a:t>
            </a:r>
            <a:endParaRPr lang="en-US" altLang="zh-CN" sz="2800"/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zh-CN" sz="2800"/>
              <a:t>                    +(-1)</a:t>
            </a:r>
            <a:r>
              <a:rPr lang="en-US" altLang="zh-CN" sz="2800" baseline="30000"/>
              <a:t>n-2</a:t>
            </a:r>
            <a:r>
              <a:rPr lang="en-US" altLang="zh-CN" sz="2800"/>
              <a:t>|∩</a:t>
            </a:r>
            <a:r>
              <a:rPr lang="en-US" altLang="zh-CN" sz="2800" baseline="-30000"/>
              <a:t>i=1</a:t>
            </a:r>
            <a:r>
              <a:rPr lang="en-US" altLang="zh-CN" sz="2800" baseline="30000"/>
              <a:t>n-1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∩A</a:t>
            </a:r>
            <a:r>
              <a:rPr lang="en-US" altLang="zh-CN" sz="2800" baseline="-30000"/>
              <a:t>n</a:t>
            </a:r>
            <a:r>
              <a:rPr lang="en-US" altLang="zh-CN" sz="2800"/>
              <a:t>|]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zh-CN" sz="2800"/>
              <a:t>           =</a:t>
            </a:r>
            <a:r>
              <a:rPr lang="en-US" altLang="zh-CN" sz="2800">
                <a:sym typeface="Symbol" panose="05050102010706020507" pitchFamily="18" charset="2"/>
              </a:rPr>
              <a:t></a:t>
            </a:r>
            <a:r>
              <a:rPr lang="en-US" altLang="zh-CN" sz="2800" baseline="-30000"/>
              <a:t>i=1</a:t>
            </a:r>
            <a:r>
              <a:rPr lang="en-US" altLang="zh-CN" sz="2800" baseline="30000"/>
              <a:t>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-</a:t>
            </a:r>
            <a:r>
              <a:rPr lang="en-US" altLang="zh-CN" sz="2800">
                <a:sym typeface="Symbol" panose="05050102010706020507" pitchFamily="18" charset="2"/>
              </a:rPr>
              <a:t></a:t>
            </a:r>
            <a:r>
              <a:rPr lang="en-US" altLang="zh-CN" sz="2800" baseline="-30000"/>
              <a:t>1≤i&lt;j≤n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∩A</a:t>
            </a:r>
            <a:r>
              <a:rPr lang="en-US" altLang="zh-CN" sz="2800" baseline="-30000"/>
              <a:t>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+</a:t>
            </a:r>
            <a:r>
              <a:rPr lang="en-US" altLang="zh-CN" sz="2800">
                <a:latin typeface="Arial" panose="020B0604020202020204" pitchFamily="34" charset="0"/>
              </a:rPr>
              <a:t>……</a:t>
            </a:r>
            <a:r>
              <a:rPr lang="en-US" altLang="zh-CN" sz="2800"/>
              <a:t>+(-1)</a:t>
            </a:r>
            <a:r>
              <a:rPr lang="en-US" altLang="zh-CN" sz="2800" baseline="30000"/>
              <a:t>n-1</a:t>
            </a:r>
            <a:r>
              <a:rPr lang="en-US" altLang="zh-CN" sz="2800"/>
              <a:t>|∩</a:t>
            </a:r>
            <a:r>
              <a:rPr lang="en-US" altLang="zh-CN" sz="2800" baseline="-30000"/>
              <a:t>i=1</a:t>
            </a:r>
            <a:r>
              <a:rPr lang="en-US" altLang="zh-CN" sz="2800" baseline="30000"/>
              <a:t>n</a:t>
            </a:r>
            <a:r>
              <a:rPr lang="en-US" altLang="zh-CN" sz="2800"/>
              <a:t>A</a:t>
            </a:r>
            <a:r>
              <a:rPr lang="en-US" altLang="zh-CN" sz="2800" baseline="-30000"/>
              <a:t>i</a:t>
            </a:r>
            <a:r>
              <a:rPr lang="en-US" altLang="zh-CN" sz="2800"/>
              <a:t>|</a:t>
            </a:r>
          </a:p>
        </p:txBody>
      </p:sp>
      <p:graphicFrame>
        <p:nvGraphicFramePr>
          <p:cNvPr id="276484" name="Object 4">
            <a:extLst>
              <a:ext uri="{FF2B5EF4-FFF2-40B4-BE49-F238E27FC236}">
                <a16:creationId xmlns:a16="http://schemas.microsoft.com/office/drawing/2014/main" id="{FFFE6888-B24C-4078-AFD2-868B9F9D7FD5}"/>
              </a:ext>
            </a:extLst>
          </p:cNvPr>
          <p:cNvGraphicFramePr>
            <a:graphicFrameLocks noChangeAspect="1"/>
          </p:cNvGraphicFramePr>
          <p:nvPr/>
        </p:nvGraphicFramePr>
        <p:xfrm flipH="1" flipV="1">
          <a:off x="5715000" y="4648200"/>
          <a:ext cx="508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 flipV="1">
                        <a:off x="5715000" y="4648200"/>
                        <a:ext cx="508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>
            <a:extLst>
              <a:ext uri="{FF2B5EF4-FFF2-40B4-BE49-F238E27FC236}">
                <a16:creationId xmlns:a16="http://schemas.microsoft.com/office/drawing/2014/main" id="{6DB01C8A-AD7A-4FE8-BB70-ECF332FAC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例</a:t>
            </a:r>
            <a:r>
              <a:rPr lang="en-US" altLang="zh-CN" sz="2400"/>
              <a:t>2:</a:t>
            </a:r>
            <a:r>
              <a:rPr lang="zh-CN" altLang="en-US" sz="2400"/>
              <a:t>试决定在</a:t>
            </a:r>
            <a:r>
              <a:rPr lang="en-US" altLang="zh-CN" sz="2400"/>
              <a:t>1</a:t>
            </a:r>
            <a:r>
              <a:rPr lang="zh-CN" altLang="en-US" sz="2400"/>
              <a:t>到</a:t>
            </a:r>
            <a:r>
              <a:rPr lang="en-US" altLang="zh-CN" sz="2400"/>
              <a:t>100</a:t>
            </a:r>
            <a:r>
              <a:rPr lang="zh-CN" altLang="en-US" sz="2400"/>
              <a:t>之间能被</a:t>
            </a:r>
            <a:r>
              <a:rPr lang="en-US" altLang="zh-CN" sz="2400"/>
              <a:t>2,3,5</a:t>
            </a:r>
            <a:r>
              <a:rPr lang="zh-CN" altLang="en-US" sz="2400"/>
              <a:t>中某一数整除的个数。 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A7F692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zh-CN" altLang="en-US" sz="2400" b="1"/>
              <a:t>解</a:t>
            </a:r>
            <a:r>
              <a:rPr lang="zh-CN" altLang="en-US" sz="2400"/>
              <a:t>：</a:t>
            </a: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r>
              <a:rPr lang="zh-CN" altLang="en-US" sz="2400"/>
              <a:t>表示</a:t>
            </a:r>
            <a:r>
              <a:rPr lang="en-US" altLang="zh-CN" sz="2400"/>
              <a:t>1</a:t>
            </a:r>
            <a:r>
              <a:rPr lang="zh-CN" altLang="en-US" sz="2400"/>
              <a:t>到</a:t>
            </a:r>
            <a:r>
              <a:rPr lang="en-US" altLang="zh-CN" sz="2400"/>
              <a:t>100</a:t>
            </a:r>
            <a:r>
              <a:rPr lang="zh-CN" altLang="en-US" sz="2400"/>
              <a:t>之间能被</a:t>
            </a:r>
            <a:r>
              <a:rPr lang="en-US" altLang="zh-CN" sz="2400"/>
              <a:t>2</a:t>
            </a:r>
            <a:r>
              <a:rPr lang="zh-CN" altLang="en-US" sz="2400"/>
              <a:t>整除的整数集，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A7F692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		 </a:t>
            </a: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r>
              <a:rPr lang="zh-CN" altLang="en-US" sz="2400"/>
              <a:t>表示</a:t>
            </a:r>
            <a:r>
              <a:rPr lang="en-US" altLang="zh-CN" sz="2400"/>
              <a:t>1</a:t>
            </a:r>
            <a:r>
              <a:rPr lang="zh-CN" altLang="en-US" sz="2400"/>
              <a:t>到</a:t>
            </a:r>
            <a:r>
              <a:rPr lang="en-US" altLang="zh-CN" sz="2400"/>
              <a:t>100</a:t>
            </a:r>
            <a:r>
              <a:rPr lang="zh-CN" altLang="en-US" sz="2400"/>
              <a:t>之间能被</a:t>
            </a:r>
            <a:r>
              <a:rPr lang="en-US" altLang="zh-CN" sz="2400"/>
              <a:t>3</a:t>
            </a:r>
            <a:r>
              <a:rPr lang="zh-CN" altLang="en-US" sz="2400"/>
              <a:t>整除的整数集，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A7F692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		 </a:t>
            </a: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r>
              <a:rPr lang="zh-CN" altLang="en-US" sz="2400"/>
              <a:t>表示</a:t>
            </a:r>
            <a:r>
              <a:rPr lang="en-US" altLang="zh-CN" sz="2400"/>
              <a:t>1</a:t>
            </a:r>
            <a:r>
              <a:rPr lang="zh-CN" altLang="en-US" sz="2400"/>
              <a:t>到</a:t>
            </a:r>
            <a:r>
              <a:rPr lang="en-US" altLang="zh-CN" sz="2400"/>
              <a:t>100</a:t>
            </a:r>
            <a:r>
              <a:rPr lang="zh-CN" altLang="en-US" sz="2400"/>
              <a:t>之间能被</a:t>
            </a:r>
            <a:r>
              <a:rPr lang="en-US" altLang="zh-CN" sz="2400"/>
              <a:t>5</a:t>
            </a:r>
            <a:r>
              <a:rPr lang="zh-CN" altLang="en-US" sz="2400"/>
              <a:t>整除的整数集，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A7F692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	则</a:t>
            </a:r>
            <a:r>
              <a:rPr lang="en-US" altLang="zh-CN" sz="2400"/>
              <a:t>:  |A</a:t>
            </a:r>
            <a:r>
              <a:rPr lang="en-US" altLang="zh-CN" sz="2400" baseline="-25000"/>
              <a:t>1</a:t>
            </a:r>
            <a:r>
              <a:rPr lang="en-US" altLang="zh-CN" sz="2400"/>
              <a:t>|=100/2=50</a:t>
            </a:r>
            <a:r>
              <a:rPr lang="zh-CN" altLang="en-US" sz="2400"/>
              <a:t>，</a:t>
            </a:r>
            <a:r>
              <a:rPr lang="en-US" altLang="zh-CN" sz="2400"/>
              <a:t>|A</a:t>
            </a:r>
            <a:r>
              <a:rPr lang="en-US" altLang="zh-CN" sz="2400" baseline="-25000"/>
              <a:t>2</a:t>
            </a:r>
            <a:r>
              <a:rPr lang="en-US" altLang="zh-CN" sz="2400"/>
              <a:t>|=100/3=33,    |A</a:t>
            </a:r>
            <a:r>
              <a:rPr lang="en-US" altLang="zh-CN" sz="2400" baseline="-25000"/>
              <a:t>3</a:t>
            </a:r>
            <a:r>
              <a:rPr lang="en-US" altLang="zh-CN" sz="2400"/>
              <a:t>|=100/5=20</a:t>
            </a:r>
            <a:r>
              <a:rPr lang="zh-CN" altLang="en-US" sz="2400"/>
              <a:t>，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    </a:t>
            </a:r>
            <a:r>
              <a:rPr lang="en-US" altLang="zh-CN" sz="2400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∩A</a:t>
            </a:r>
            <a:r>
              <a:rPr lang="en-US" altLang="zh-CN" sz="2400" baseline="-30000"/>
              <a:t>2</a:t>
            </a:r>
            <a:r>
              <a:rPr lang="en-US" altLang="zh-CN" sz="2400">
                <a:sym typeface="Symbol" panose="05050102010706020507" pitchFamily="18" charset="2"/>
              </a:rPr>
              <a:t></a:t>
            </a:r>
            <a:r>
              <a:rPr lang="en-US" altLang="zh-CN" sz="2400"/>
              <a:t>=100/</a:t>
            </a:r>
            <a:r>
              <a:rPr lang="zh-CN" altLang="en-US" sz="2400"/>
              <a:t>（</a:t>
            </a:r>
            <a:r>
              <a:rPr lang="en-US" altLang="zh-CN" sz="2400"/>
              <a:t>2×3</a:t>
            </a:r>
            <a:r>
              <a:rPr lang="zh-CN" altLang="en-US" sz="2400"/>
              <a:t>）</a:t>
            </a:r>
            <a:r>
              <a:rPr lang="en-US" altLang="zh-CN" sz="2400"/>
              <a:t>=16, </a:t>
            </a:r>
            <a:r>
              <a:rPr lang="en-US" altLang="zh-CN" sz="2400">
                <a:sym typeface="Symbol" panose="05050102010706020507" pitchFamily="18" charset="2"/>
              </a:rPr>
              <a:t></a:t>
            </a:r>
            <a:r>
              <a:rPr lang="en-US" altLang="zh-CN" sz="2400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∩A</a:t>
            </a:r>
            <a:r>
              <a:rPr lang="en-US" altLang="zh-CN" sz="2400" baseline="-30000"/>
              <a:t>3</a:t>
            </a:r>
            <a:r>
              <a:rPr lang="en-US" altLang="zh-CN" sz="2400">
                <a:sym typeface="Symbol" panose="05050102010706020507" pitchFamily="18" charset="2"/>
              </a:rPr>
              <a:t></a:t>
            </a:r>
            <a:r>
              <a:rPr lang="en-US" altLang="zh-CN" sz="2400"/>
              <a:t>=100/</a:t>
            </a:r>
            <a:r>
              <a:rPr lang="zh-CN" altLang="en-US" sz="2400"/>
              <a:t>（</a:t>
            </a:r>
            <a:r>
              <a:rPr lang="en-US" altLang="zh-CN" sz="2400"/>
              <a:t>2×5</a:t>
            </a:r>
            <a:r>
              <a:rPr lang="zh-CN" altLang="en-US" sz="2400"/>
              <a:t>）</a:t>
            </a:r>
            <a:r>
              <a:rPr lang="en-US" altLang="zh-CN" sz="2400"/>
              <a:t>=10</a:t>
            </a:r>
            <a:r>
              <a:rPr lang="zh-CN" altLang="en-US" sz="2400"/>
              <a:t>，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/>
              <a:t>    </a:t>
            </a:r>
            <a:r>
              <a:rPr lang="zh-CN" altLang="en-US" sz="2400">
                <a:sym typeface="Symbol" panose="05050102010706020507" pitchFamily="18" charset="2"/>
              </a:rPr>
              <a:t></a:t>
            </a:r>
            <a:r>
              <a:rPr lang="en-US" altLang="zh-CN" sz="2400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∩A</a:t>
            </a:r>
            <a:r>
              <a:rPr lang="en-US" altLang="zh-CN" sz="2400" baseline="-30000"/>
              <a:t>3</a:t>
            </a:r>
            <a:r>
              <a:rPr lang="en-US" altLang="zh-CN" sz="2400">
                <a:sym typeface="Symbol" panose="05050102010706020507" pitchFamily="18" charset="2"/>
              </a:rPr>
              <a:t></a:t>
            </a:r>
            <a:r>
              <a:rPr lang="en-US" altLang="zh-CN" sz="2400"/>
              <a:t>=100/</a:t>
            </a:r>
            <a:r>
              <a:rPr lang="zh-CN" altLang="en-US" sz="2400"/>
              <a:t>（</a:t>
            </a:r>
            <a:r>
              <a:rPr lang="en-US" altLang="zh-CN" sz="2400"/>
              <a:t>3×5</a:t>
            </a:r>
            <a:r>
              <a:rPr lang="zh-CN" altLang="en-US" sz="2400"/>
              <a:t>）</a:t>
            </a:r>
            <a:r>
              <a:rPr lang="en-US" altLang="zh-CN" sz="2400"/>
              <a:t>=6</a:t>
            </a:r>
            <a:r>
              <a:rPr lang="zh-CN" altLang="en-US" sz="2400"/>
              <a:t>， </a:t>
            </a:r>
            <a:r>
              <a:rPr lang="zh-CN" altLang="en-US" sz="2400">
                <a:sym typeface="Symbol" panose="05050102010706020507" pitchFamily="18" charset="2"/>
              </a:rPr>
              <a:t> </a:t>
            </a:r>
            <a:r>
              <a:rPr lang="en-US" altLang="zh-CN" sz="2400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∩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∩A</a:t>
            </a:r>
            <a:r>
              <a:rPr lang="en-US" altLang="zh-CN" sz="2400" baseline="-30000"/>
              <a:t>3</a:t>
            </a:r>
            <a:r>
              <a:rPr lang="en-US" altLang="zh-CN" sz="2400">
                <a:sym typeface="Symbol" panose="05050102010706020507" pitchFamily="18" charset="2"/>
              </a:rPr>
              <a:t></a:t>
            </a:r>
            <a:r>
              <a:rPr lang="en-US" altLang="zh-CN" sz="2400"/>
              <a:t>=100/</a:t>
            </a:r>
            <a:r>
              <a:rPr lang="zh-CN" altLang="en-US" sz="2400"/>
              <a:t>（</a:t>
            </a:r>
            <a:r>
              <a:rPr lang="en-US" altLang="zh-CN" sz="2400"/>
              <a:t>2×3×5</a:t>
            </a:r>
            <a:r>
              <a:rPr lang="zh-CN" altLang="en-US" sz="2400"/>
              <a:t>）</a:t>
            </a:r>
            <a:r>
              <a:rPr lang="en-US" altLang="zh-CN" sz="2400"/>
              <a:t>=3.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400"/>
              <a:t>∴|A</a:t>
            </a:r>
            <a:r>
              <a:rPr lang="en-US" altLang="zh-CN" sz="2400" baseline="-25000"/>
              <a:t>1</a:t>
            </a:r>
            <a:r>
              <a:rPr lang="en-US" altLang="zh-CN" sz="2400"/>
              <a:t>∪A</a:t>
            </a:r>
            <a:r>
              <a:rPr lang="en-US" altLang="zh-CN" sz="2400" baseline="-25000"/>
              <a:t>2</a:t>
            </a:r>
            <a:r>
              <a:rPr lang="en-US" altLang="zh-CN" sz="2400"/>
              <a:t>∪A</a:t>
            </a:r>
            <a:r>
              <a:rPr lang="en-US" altLang="zh-CN" sz="2400" baseline="-30000"/>
              <a:t>3</a:t>
            </a:r>
            <a:r>
              <a:rPr lang="en-US" altLang="zh-CN" sz="2400"/>
              <a:t>| =|A</a:t>
            </a:r>
            <a:r>
              <a:rPr lang="en-US" altLang="zh-CN" sz="2400" baseline="-25000"/>
              <a:t>1</a:t>
            </a:r>
            <a:r>
              <a:rPr lang="en-US" altLang="zh-CN" sz="2400"/>
              <a:t>|+|A</a:t>
            </a:r>
            <a:r>
              <a:rPr lang="en-US" altLang="zh-CN" sz="2400" baseline="-25000"/>
              <a:t>2</a:t>
            </a:r>
            <a:r>
              <a:rPr lang="en-US" altLang="zh-CN" sz="2400"/>
              <a:t>|+|A</a:t>
            </a:r>
            <a:r>
              <a:rPr lang="en-US" altLang="zh-CN" sz="2400" baseline="-25000"/>
              <a:t>3</a:t>
            </a:r>
            <a:r>
              <a:rPr lang="en-US" altLang="zh-CN" sz="2400"/>
              <a:t>|-|A</a:t>
            </a:r>
            <a:r>
              <a:rPr lang="en-US" altLang="zh-CN" sz="2400" baseline="-25000"/>
              <a:t>1</a:t>
            </a:r>
            <a:r>
              <a:rPr lang="en-US" altLang="zh-CN" sz="2400"/>
              <a:t>∩A</a:t>
            </a:r>
            <a:r>
              <a:rPr lang="en-US" altLang="zh-CN" sz="2400" baseline="-25000"/>
              <a:t>2</a:t>
            </a:r>
            <a:r>
              <a:rPr lang="en-US" altLang="zh-CN" sz="2400"/>
              <a:t>|-|A</a:t>
            </a:r>
            <a:r>
              <a:rPr lang="en-US" altLang="zh-CN" sz="2400" baseline="-25000"/>
              <a:t>1</a:t>
            </a:r>
            <a:r>
              <a:rPr lang="en-US" altLang="zh-CN" sz="2400"/>
              <a:t>∩A</a:t>
            </a:r>
            <a:r>
              <a:rPr lang="en-US" altLang="zh-CN" sz="2400" baseline="-25000"/>
              <a:t>3</a:t>
            </a:r>
            <a:r>
              <a:rPr lang="en-US" altLang="zh-CN" sz="2400"/>
              <a:t>|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400"/>
              <a:t>                -|A</a:t>
            </a:r>
            <a:r>
              <a:rPr lang="en-US" altLang="zh-CN" sz="2400" baseline="-25000"/>
              <a:t>2</a:t>
            </a:r>
            <a:r>
              <a:rPr lang="en-US" altLang="zh-CN" sz="2400"/>
              <a:t>∩A</a:t>
            </a:r>
            <a:r>
              <a:rPr lang="en-US" altLang="zh-CN" sz="2400" baseline="-25000"/>
              <a:t>3</a:t>
            </a:r>
            <a:r>
              <a:rPr lang="en-US" altLang="zh-CN" sz="2400"/>
              <a:t>|+|A</a:t>
            </a:r>
            <a:r>
              <a:rPr lang="en-US" altLang="zh-CN" sz="2400" baseline="-25000"/>
              <a:t>1</a:t>
            </a:r>
            <a:r>
              <a:rPr lang="en-US" altLang="zh-CN" sz="2400"/>
              <a:t>∩A</a:t>
            </a:r>
            <a:r>
              <a:rPr lang="en-US" altLang="zh-CN" sz="2400" baseline="-25000"/>
              <a:t>2</a:t>
            </a:r>
            <a:r>
              <a:rPr lang="en-US" altLang="zh-CN" sz="2400"/>
              <a:t>∩A</a:t>
            </a:r>
            <a:r>
              <a:rPr lang="en-US" altLang="zh-CN" sz="2400" baseline="-25000"/>
              <a:t>3</a:t>
            </a:r>
            <a:r>
              <a:rPr lang="en-US" altLang="zh-CN" sz="2400"/>
              <a:t>|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400"/>
              <a:t>             =50+33+20-16-10-6+3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400"/>
              <a:t>             =74.</a:t>
            </a:r>
          </a:p>
        </p:txBody>
      </p:sp>
      <p:sp>
        <p:nvSpPr>
          <p:cNvPr id="278533" name="Text Box 5">
            <a:extLst>
              <a:ext uri="{FF2B5EF4-FFF2-40B4-BE49-F238E27FC236}">
                <a16:creationId xmlns:a16="http://schemas.microsoft.com/office/drawing/2014/main" id="{FA6AEFB0-012F-4F80-BD43-5A02EBB82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hlinkClick r:id="rId2" action="ppaction://hlinksldjump"/>
              </a:rPr>
              <a:t>返回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>
            <a:extLst>
              <a:ext uri="{FF2B5EF4-FFF2-40B4-BE49-F238E27FC236}">
                <a16:creationId xmlns:a16="http://schemas.microsoft.com/office/drawing/2014/main" id="{90ED2617-7C1A-4EC3-9341-BA5B8663A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800"/>
              <a:t>一、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概念</a:t>
            </a:r>
            <a:endParaRPr lang="zh-CN" altLang="en-US" sz="28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800"/>
              <a:t>1</a:t>
            </a:r>
            <a:r>
              <a:rPr lang="zh-CN" altLang="en-US" sz="2800"/>
              <a:t>． </a:t>
            </a:r>
            <a:r>
              <a:rPr lang="en-US" altLang="zh-CN" sz="2800" b="1">
                <a:solidFill>
                  <a:schemeClr val="accent2"/>
                </a:solidFill>
              </a:rPr>
              <a:t>N</a:t>
            </a:r>
            <a:r>
              <a:rPr lang="zh-CN" altLang="en-US" sz="2800" b="1">
                <a:solidFill>
                  <a:schemeClr val="accent2"/>
                </a:solidFill>
              </a:rPr>
              <a:t>重组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400"/>
              <a:t>1</a:t>
            </a:r>
            <a:r>
              <a:rPr lang="zh-CN" altLang="en-US" sz="2400"/>
              <a:t>：两个元素</a:t>
            </a: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,a</a:t>
            </a:r>
            <a:r>
              <a:rPr lang="en-US" altLang="zh-CN" sz="2400" baseline="-25000"/>
              <a:t>2</a:t>
            </a:r>
            <a:r>
              <a:rPr lang="zh-CN" altLang="en-US" sz="2400"/>
              <a:t>组成的序列记作</a:t>
            </a:r>
            <a:r>
              <a:rPr lang="en-US" altLang="zh-CN" sz="2400"/>
              <a:t>&lt;a</a:t>
            </a:r>
            <a:r>
              <a:rPr lang="en-US" altLang="zh-CN" sz="2400" baseline="-25000"/>
              <a:t>1</a:t>
            </a:r>
            <a:r>
              <a:rPr lang="en-US" altLang="zh-CN" sz="2400"/>
              <a:t>,a</a:t>
            </a:r>
            <a:r>
              <a:rPr lang="en-US" altLang="zh-CN" sz="2400" baseline="-25000"/>
              <a:t>2</a:t>
            </a:r>
            <a:r>
              <a:rPr lang="en-US" altLang="zh-CN" sz="2400"/>
              <a:t>&gt;,</a:t>
            </a:r>
            <a:r>
              <a:rPr lang="zh-CN" altLang="en-US" sz="2400"/>
              <a:t>称为二重组或序偶。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400"/>
              <a:t>2(</a:t>
            </a:r>
            <a:r>
              <a:rPr lang="en-US" altLang="zh-CN" sz="2400" b="1">
                <a:solidFill>
                  <a:srgbClr val="800000"/>
                </a:solidFill>
              </a:rPr>
              <a:t>3-4.1</a:t>
            </a:r>
            <a:r>
              <a:rPr lang="en-US" altLang="zh-CN" sz="2400"/>
              <a:t>)</a:t>
            </a:r>
            <a:r>
              <a:rPr lang="zh-CN" altLang="en-US" sz="2400"/>
              <a:t>：二个序偶</a:t>
            </a:r>
            <a:r>
              <a:rPr lang="en-US" altLang="zh-CN" sz="2400"/>
              <a:t>&lt;a,b&gt;</a:t>
            </a:r>
            <a:r>
              <a:rPr lang="zh-CN" altLang="en-US" sz="2400"/>
              <a:t>和</a:t>
            </a:r>
            <a:r>
              <a:rPr lang="en-US" altLang="zh-CN" sz="2400"/>
              <a:t>&lt;c,d&gt;</a:t>
            </a:r>
            <a:r>
              <a:rPr lang="zh-CN" altLang="en-US" sz="2400"/>
              <a:t>相等，当且仅当</a:t>
            </a:r>
            <a:r>
              <a:rPr lang="en-US" altLang="zh-CN" sz="2400"/>
              <a:t>a=c</a:t>
            </a:r>
            <a:r>
              <a:rPr lang="zh-CN" altLang="en-US" sz="2400"/>
              <a:t>且</a:t>
            </a:r>
            <a:r>
              <a:rPr lang="en-US" altLang="zh-CN" sz="2400"/>
              <a:t>b=d,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400"/>
              <a:t>                     </a:t>
            </a:r>
            <a:r>
              <a:rPr lang="zh-CN" altLang="en-US" sz="2400"/>
              <a:t>即：	</a:t>
            </a:r>
            <a:r>
              <a:rPr lang="en-US" altLang="zh-CN" sz="2400"/>
              <a:t>&lt;a,b&gt;=&lt;c,d&gt;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a=c∧b=d</a:t>
            </a:r>
            <a:r>
              <a:rPr lang="zh-CN" altLang="en-US" sz="2400"/>
              <a:t>。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400"/>
              <a:t>3</a:t>
            </a:r>
            <a:r>
              <a:rPr lang="zh-CN" altLang="en-US" sz="2400"/>
              <a:t>：</a:t>
            </a:r>
            <a:r>
              <a:rPr lang="en-US" altLang="zh-CN" sz="2400"/>
              <a:t>&lt;a</a:t>
            </a:r>
            <a:r>
              <a:rPr lang="en-US" altLang="zh-CN" sz="2400" baseline="-25000"/>
              <a:t>1</a:t>
            </a:r>
            <a:r>
              <a:rPr lang="en-US" altLang="zh-CN" sz="2400"/>
              <a:t>,a</a:t>
            </a:r>
            <a:r>
              <a:rPr lang="en-US" altLang="zh-CN" sz="2400" baseline="-25000"/>
              <a:t>2</a:t>
            </a:r>
            <a:r>
              <a:rPr lang="en-US" altLang="zh-CN" sz="2400"/>
              <a:t>,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r>
              <a:rPr lang="en-US" altLang="zh-CN" sz="2400"/>
              <a:t>,a</a:t>
            </a:r>
            <a:r>
              <a:rPr lang="en-US" altLang="zh-CN" sz="2400" baseline="-25000"/>
              <a:t>n</a:t>
            </a:r>
            <a:r>
              <a:rPr lang="en-US" altLang="zh-CN" sz="2400"/>
              <a:t>&gt;=&lt;&lt;a</a:t>
            </a:r>
            <a:r>
              <a:rPr lang="en-US" altLang="zh-CN" sz="2400" baseline="-25000"/>
              <a:t>1</a:t>
            </a:r>
            <a:r>
              <a:rPr lang="en-US" altLang="zh-CN" sz="2400"/>
              <a:t>,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r>
              <a:rPr lang="en-US" altLang="zh-CN" sz="2400"/>
              <a:t>,a</a:t>
            </a:r>
            <a:r>
              <a:rPr lang="en-US" altLang="zh-CN" sz="2400" baseline="-25000"/>
              <a:t>n-1</a:t>
            </a:r>
            <a:r>
              <a:rPr lang="en-US" altLang="zh-CN" sz="2400"/>
              <a:t>&gt;,a</a:t>
            </a:r>
            <a:r>
              <a:rPr lang="en-US" altLang="zh-CN" sz="2400" baseline="-25000"/>
              <a:t>n</a:t>
            </a:r>
            <a:r>
              <a:rPr lang="en-US" altLang="zh-CN" sz="2400"/>
              <a:t>&gt;</a:t>
            </a:r>
            <a:r>
              <a:rPr lang="zh-CN" altLang="en-US" sz="2400"/>
              <a:t>称为</a:t>
            </a:r>
            <a:r>
              <a:rPr lang="en-US" altLang="zh-CN" sz="2400"/>
              <a:t>n</a:t>
            </a:r>
            <a:r>
              <a:rPr lang="zh-CN" altLang="en-US" sz="2400"/>
              <a:t>重组。（</a:t>
            </a:r>
            <a:r>
              <a:rPr lang="en-US" altLang="zh-CN" sz="2400"/>
              <a:t>n</a:t>
            </a:r>
            <a:r>
              <a:rPr lang="zh-CN" altLang="en-US" sz="2400"/>
              <a:t>重序元）。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  <a:p>
            <a:pPr algn="just">
              <a:lnSpc>
                <a:spcPct val="80000"/>
              </a:lnSpc>
              <a:spcBef>
                <a:spcPct val="30000"/>
              </a:spcBef>
              <a:buClr>
                <a:srgbClr val="0000CC"/>
              </a:buClr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： ①二重组的元素次序是重要的。</a:t>
            </a:r>
          </a:p>
          <a:p>
            <a:pPr algn="just">
              <a:lnSpc>
                <a:spcPct val="80000"/>
              </a:lnSpc>
              <a:spcBef>
                <a:spcPct val="30000"/>
              </a:spcBef>
              <a:buClr>
                <a:srgbClr val="0000CC"/>
              </a:buClr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例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:&lt;2,3&gt;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&lt;3,2&gt;,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而集合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{2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3}={3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2}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algn="just">
              <a:lnSpc>
                <a:spcPct val="80000"/>
              </a:lnSpc>
              <a:spcBef>
                <a:spcPct val="30000"/>
              </a:spcBef>
              <a:buClr>
                <a:srgbClr val="0000CC"/>
              </a:buClr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        ②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重组是一个二重组，其中第一分量是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n-1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重组。</a:t>
            </a:r>
          </a:p>
          <a:p>
            <a:pPr algn="just">
              <a:lnSpc>
                <a:spcPct val="80000"/>
              </a:lnSpc>
              <a:spcBef>
                <a:spcPct val="30000"/>
              </a:spcBef>
              <a:buClr>
                <a:srgbClr val="0000CC"/>
              </a:buClr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例：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&lt;2,3,4,5&gt;=&lt;&lt;2,3,4&gt;,5&gt;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&lt;2,&lt;3,4,5&gt;&gt;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00CC"/>
              </a:buClr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     ③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由二重组相等定义知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00CC"/>
              </a:buClr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&lt;a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,a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,a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&gt;=&lt;b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,b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,b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&gt;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当且仅当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=b</a:t>
            </a:r>
            <a:r>
              <a:rPr lang="en-US" altLang="zh-CN" sz="2800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(1≤i≤n)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80580" name="Text Box 4">
            <a:extLst>
              <a:ext uri="{FF2B5EF4-FFF2-40B4-BE49-F238E27FC236}">
                <a16:creationId xmlns:a16="http://schemas.microsoft.com/office/drawing/2014/main" id="{4C63A93B-A2E4-491E-994E-7965CC9B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324600" cy="762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>
                <a:latin typeface="Times New Roman" panose="02020603050405020304" pitchFamily="18" charset="0"/>
              </a:rPr>
              <a:t>3-4  </a:t>
            </a:r>
            <a:r>
              <a:rPr kumimoji="1" lang="zh-CN" altLang="en-US" sz="4400">
                <a:latin typeface="Times New Roman" panose="02020603050405020304" pitchFamily="18" charset="0"/>
              </a:rPr>
              <a:t>集合的笛卡尔积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  <p:bldP spid="28058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>
            <a:extLst>
              <a:ext uri="{FF2B5EF4-FFF2-40B4-BE49-F238E27FC236}">
                <a16:creationId xmlns:a16="http://schemas.microsoft.com/office/drawing/2014/main" id="{545413FE-2BC4-42C0-A651-47BA15A5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2. </a:t>
            </a:r>
            <a:r>
              <a:rPr lang="zh-CN" altLang="en-US" sz="2800" b="1">
                <a:solidFill>
                  <a:schemeClr val="accent2"/>
                </a:solidFill>
              </a:rPr>
              <a:t>笛卡尔积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/>
              <a:t>1(</a:t>
            </a:r>
            <a:r>
              <a:rPr lang="en-US" altLang="zh-CN" sz="2800" b="1">
                <a:solidFill>
                  <a:srgbClr val="800000"/>
                </a:solidFill>
              </a:rPr>
              <a:t>3-4.2</a:t>
            </a:r>
            <a:r>
              <a:rPr lang="en-US" altLang="zh-CN" sz="2800"/>
              <a:t>)</a:t>
            </a:r>
            <a:r>
              <a:rPr lang="zh-CN" altLang="en-US" sz="2800"/>
              <a:t>：集合</a:t>
            </a:r>
            <a:r>
              <a:rPr lang="en-US" altLang="zh-CN" sz="2800"/>
              <a:t>A</a:t>
            </a:r>
            <a:r>
              <a:rPr lang="zh-CN" altLang="en-US" sz="2800"/>
              <a:t>和</a:t>
            </a:r>
            <a:r>
              <a:rPr lang="en-US" altLang="zh-CN" sz="2800"/>
              <a:t>B</a:t>
            </a:r>
            <a:r>
              <a:rPr lang="zh-CN" altLang="en-US" sz="2800"/>
              <a:t>的笛卡尔积是一个二重组集合，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                        记为</a:t>
            </a:r>
            <a:r>
              <a:rPr lang="en-US" altLang="zh-CN" sz="2800"/>
              <a:t>A×B</a:t>
            </a:r>
            <a:r>
              <a:rPr lang="zh-CN" altLang="en-US" sz="2800"/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                        即：</a:t>
            </a:r>
            <a:r>
              <a:rPr lang="en-US" altLang="zh-CN" sz="2800"/>
              <a:t>A×B={&lt;a,b&gt;</a:t>
            </a:r>
            <a:r>
              <a:rPr lang="en-US" altLang="zh-CN" sz="2800">
                <a:sym typeface="Symbol" panose="05050102010706020507" pitchFamily="18" charset="2"/>
              </a:rPr>
              <a:t>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A∧b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B}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/>
              <a:t>2</a:t>
            </a:r>
            <a:r>
              <a:rPr lang="zh-CN" altLang="en-US" sz="2800"/>
              <a:t>：集合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n</a:t>
            </a:r>
            <a:r>
              <a:rPr lang="zh-CN" altLang="en-US" sz="2800"/>
              <a:t>的笛卡尔积是一个</a:t>
            </a:r>
            <a:r>
              <a:rPr lang="en-US" altLang="zh-CN" sz="2800"/>
              <a:t>n</a:t>
            </a:r>
            <a:r>
              <a:rPr lang="zh-CN" altLang="en-US" sz="2800"/>
              <a:t>重组集合，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             定义为： </a:t>
            </a:r>
            <a:r>
              <a:rPr lang="en-US" altLang="zh-CN" sz="2800"/>
              <a:t>(A</a:t>
            </a:r>
            <a:r>
              <a:rPr lang="en-US" altLang="zh-CN" sz="2800" baseline="-25000"/>
              <a:t>1</a:t>
            </a:r>
            <a:r>
              <a:rPr lang="en-US" altLang="zh-CN" sz="2800"/>
              <a:t>×A</a:t>
            </a:r>
            <a:r>
              <a:rPr lang="en-US" altLang="zh-CN" sz="2800" baseline="-25000"/>
              <a:t>2</a:t>
            </a:r>
            <a:r>
              <a:rPr lang="en-US" altLang="zh-CN" sz="2800"/>
              <a:t>×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en-US" altLang="zh-CN" sz="2800"/>
              <a:t>×A</a:t>
            </a:r>
            <a:r>
              <a:rPr lang="en-US" altLang="zh-CN" sz="2800" baseline="-25000"/>
              <a:t>n-1</a:t>
            </a:r>
            <a:r>
              <a:rPr lang="en-US" altLang="zh-CN" sz="2800"/>
              <a:t>) ×A</a:t>
            </a:r>
            <a:r>
              <a:rPr lang="en-US" altLang="zh-CN" sz="2800" baseline="-25000"/>
              <a:t>n</a:t>
            </a:r>
            <a:r>
              <a:rPr lang="zh-CN" altLang="en-US" sz="2800"/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   即：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×A</a:t>
            </a:r>
            <a:r>
              <a:rPr lang="en-US" altLang="zh-CN" sz="2800" baseline="-25000"/>
              <a:t>2</a:t>
            </a:r>
            <a:r>
              <a:rPr lang="en-US" altLang="zh-CN" sz="2800"/>
              <a:t>×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en-US" altLang="zh-CN" sz="2800"/>
              <a:t>×A</a:t>
            </a:r>
            <a:r>
              <a:rPr lang="en-US" altLang="zh-CN" sz="2800" baseline="-25000"/>
              <a:t>n</a:t>
            </a:r>
            <a:r>
              <a:rPr lang="en-US" altLang="zh-CN" sz="2800"/>
              <a:t> ={&lt;a</a:t>
            </a:r>
            <a:r>
              <a:rPr lang="en-US" altLang="zh-CN" sz="2800" baseline="-25000"/>
              <a:t>1</a:t>
            </a:r>
            <a:r>
              <a:rPr lang="en-US" altLang="zh-CN" sz="2800"/>
              <a:t>,a</a:t>
            </a:r>
            <a:r>
              <a:rPr lang="en-US" altLang="zh-CN" sz="2800" baseline="-25000"/>
              <a:t>2</a:t>
            </a:r>
            <a:r>
              <a:rPr lang="en-US" altLang="zh-CN" sz="2800"/>
              <a:t>,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en-US" altLang="zh-CN" sz="2800"/>
              <a:t>,a</a:t>
            </a:r>
            <a:r>
              <a:rPr lang="en-US" altLang="zh-CN" sz="2800" baseline="-25000"/>
              <a:t>n</a:t>
            </a:r>
            <a:r>
              <a:rPr lang="en-US" altLang="zh-CN" sz="2800"/>
              <a:t>&gt;</a:t>
            </a:r>
            <a:r>
              <a:rPr lang="en-US" altLang="zh-CN" sz="2800">
                <a:sym typeface="Symbol" panose="05050102010706020507" pitchFamily="18" charset="2"/>
              </a:rPr>
              <a:t></a:t>
            </a:r>
            <a:r>
              <a:rPr lang="en-US" altLang="zh-CN" sz="2800"/>
              <a:t>a</a:t>
            </a:r>
            <a:r>
              <a:rPr lang="en-US" altLang="zh-CN" sz="2800" baseline="-25000"/>
              <a:t>i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A</a:t>
            </a:r>
            <a:r>
              <a:rPr lang="en-US" altLang="zh-CN" sz="2800" baseline="-25000"/>
              <a:t>i</a:t>
            </a:r>
            <a:r>
              <a:rPr lang="en-US" altLang="zh-CN" sz="2800"/>
              <a:t>∧1≤i≤n}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3. </a:t>
            </a:r>
            <a:r>
              <a:rPr lang="zh-CN" altLang="en-US" sz="2800" b="1">
                <a:solidFill>
                  <a:schemeClr val="accent2"/>
                </a:solidFill>
              </a:rPr>
              <a:t>举例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例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：设</a:t>
            </a:r>
            <a:r>
              <a:rPr lang="en-US" altLang="zh-CN" sz="2400">
                <a:solidFill>
                  <a:srgbClr val="000000"/>
                </a:solidFill>
              </a:rPr>
              <a:t>A={a,b},B={1,2,3},C={p,q}, E={0}</a:t>
            </a:r>
            <a:r>
              <a:rPr lang="zh-CN" altLang="en-US" sz="240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则：</a:t>
            </a:r>
            <a:r>
              <a:rPr lang="en-US" altLang="zh-CN" sz="2400">
                <a:solidFill>
                  <a:srgbClr val="000000"/>
                </a:solidFill>
              </a:rPr>
              <a:t>A×B={&lt;a,1&gt;,&lt;a,2&gt;,&lt;a,3&gt;,&lt;b,1&gt;,&lt;b,2&gt;,&lt;b,3&gt;},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	   A× 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>
                <a:solidFill>
                  <a:srgbClr val="000000"/>
                </a:solidFill>
              </a:rPr>
              <a:t> =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r>
              <a:rPr lang="en-US" altLang="zh-CN" sz="2400">
                <a:solidFill>
                  <a:srgbClr val="000000"/>
                </a:solidFill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	   (A×E)×E={&lt;a,0,0&gt;,&lt;b,0,0&gt;}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	   </a:t>
            </a:r>
            <a:r>
              <a:rPr lang="en-US" altLang="zh-CN" sz="2400" b="1">
                <a:solidFill>
                  <a:srgbClr val="000000"/>
                </a:solidFill>
              </a:rPr>
              <a:t>(A×B)∩(B×A)=</a:t>
            </a:r>
            <a:r>
              <a:rPr lang="en-US" altLang="zh-CN" sz="2400" b="1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endParaRPr lang="en-US" altLang="zh-CN" b="1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>
            <a:extLst>
              <a:ext uri="{FF2B5EF4-FFF2-40B4-BE49-F238E27FC236}">
                <a16:creationId xmlns:a16="http://schemas.microsoft.com/office/drawing/2014/main" id="{6B1D25D8-5E67-4574-BCC3-94C4AF59F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二、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笛卡尔积的一些性质</a:t>
            </a:r>
            <a:endParaRPr lang="zh-CN" altLang="en-US" sz="2800" b="1">
              <a:solidFill>
                <a:schemeClr val="accent2"/>
              </a:solidFill>
            </a:endParaRPr>
          </a:p>
          <a:p>
            <a:pPr algn="just">
              <a:buClr>
                <a:srgbClr val="AA0E1D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． </a:t>
            </a:r>
            <a:r>
              <a:rPr lang="zh-CN" altLang="en-US" sz="2400" b="1">
                <a:solidFill>
                  <a:schemeClr val="accent2"/>
                </a:solidFill>
              </a:rPr>
              <a:t>笛卡尔积不符结合律和交换律</a:t>
            </a:r>
            <a:r>
              <a:rPr lang="zh-CN" altLang="en-US" sz="2800"/>
              <a:t>。</a:t>
            </a:r>
          </a:p>
          <a:p>
            <a:pPr algn="just">
              <a:buClr>
                <a:srgbClr val="AA0E1D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．</a:t>
            </a:r>
            <a:r>
              <a:rPr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400" b="1">
                <a:solidFill>
                  <a:srgbClr val="800000"/>
                </a:solidFill>
              </a:rPr>
              <a:t>(3-4.1)</a:t>
            </a:r>
            <a:r>
              <a:rPr lang="zh-CN" altLang="en-US" sz="2400"/>
              <a:t>：设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为任意三个集合，</a:t>
            </a:r>
          </a:p>
          <a:p>
            <a:pPr algn="just">
              <a:buClr>
                <a:srgbClr val="AA0E1D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         则：     </a:t>
            </a:r>
            <a:r>
              <a:rPr lang="en-US" altLang="zh-CN" sz="2400"/>
              <a:t>a)A×(B∪C)=(A×B)∪(A×C)</a:t>
            </a:r>
          </a:p>
          <a:p>
            <a:pPr algn="just">
              <a:buClr>
                <a:srgbClr val="AA0E1D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                          b)A×(B∩C)=(A×B)∩(A×C)</a:t>
            </a:r>
          </a:p>
          <a:p>
            <a:pPr algn="just">
              <a:buClr>
                <a:srgbClr val="AA0E1D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                          c)(A∪B)×C=(A×C)∪(B×C)</a:t>
            </a:r>
          </a:p>
          <a:p>
            <a:pPr algn="just">
              <a:buClr>
                <a:srgbClr val="AA0E1D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                          d)(A∩B)×C=(A×C)∩(B×C)</a:t>
            </a:r>
          </a:p>
          <a:p>
            <a:pPr>
              <a:buFontTx/>
              <a:buNone/>
            </a:pPr>
            <a:r>
              <a:rPr lang="zh-CN" altLang="en-US" sz="2400" b="1"/>
              <a:t>证明</a:t>
            </a:r>
            <a:r>
              <a:rPr lang="zh-CN" altLang="en-US" sz="2400"/>
              <a:t>： </a:t>
            </a:r>
            <a:r>
              <a:rPr lang="zh-CN" altLang="en-US" sz="2800"/>
              <a:t>（</a:t>
            </a:r>
            <a:r>
              <a:rPr lang="en-US" altLang="zh-CN" sz="2400"/>
              <a:t>d</a:t>
            </a:r>
            <a:r>
              <a:rPr lang="zh-CN" altLang="en-US" sz="2400"/>
              <a:t>）设</a:t>
            </a:r>
            <a:r>
              <a:rPr lang="en-US" altLang="zh-CN" sz="2400"/>
              <a:t>&lt;x,y&gt;</a:t>
            </a:r>
            <a:r>
              <a:rPr lang="zh-CN" altLang="en-US" sz="2400"/>
              <a:t>是</a:t>
            </a:r>
            <a:r>
              <a:rPr lang="en-US" altLang="zh-CN" sz="2400"/>
              <a:t>(A∩B) ×C</a:t>
            </a:r>
            <a:r>
              <a:rPr lang="zh-CN" altLang="en-US" sz="2400"/>
              <a:t>的任一元素，</a:t>
            </a:r>
          </a:p>
          <a:p>
            <a:pPr>
              <a:buFontTx/>
              <a:buNone/>
            </a:pPr>
            <a:r>
              <a:rPr lang="zh-CN" altLang="en-US" sz="2400"/>
              <a:t>           </a:t>
            </a:r>
            <a:r>
              <a:rPr lang="en-US" altLang="zh-CN" sz="2400"/>
              <a:t>&lt;x,y&gt;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(A∩B)×C</a:t>
            </a:r>
          </a:p>
          <a:p>
            <a:pPr>
              <a:buFontTx/>
              <a:buNone/>
            </a:pPr>
            <a:r>
              <a:rPr lang="en-US" altLang="zh-CN" sz="2400"/>
              <a:t>          </a:t>
            </a:r>
            <a:r>
              <a:rPr lang="en-US" altLang="zh-CN" sz="2400">
                <a:sym typeface="Symbol" panose="05050102010706020507" pitchFamily="18" charset="2"/>
              </a:rPr>
              <a:t>(</a:t>
            </a:r>
            <a:r>
              <a:rPr lang="en-US" altLang="zh-CN" sz="2400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A∩B)∧y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C</a:t>
            </a:r>
          </a:p>
          <a:p>
            <a:pPr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(</a:t>
            </a:r>
            <a:r>
              <a:rPr lang="en-US" altLang="zh-CN" sz="2400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A∧x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B)∧y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C</a:t>
            </a:r>
          </a:p>
          <a:p>
            <a:pPr>
              <a:buFontTx/>
              <a:buNone/>
            </a:pPr>
            <a:r>
              <a:rPr lang="en-US" altLang="zh-CN" sz="2400"/>
              <a:t>          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(x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A∧y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C)∧(x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B∧y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C)</a:t>
            </a:r>
          </a:p>
          <a:p>
            <a:pPr>
              <a:buFontTx/>
              <a:buNone/>
            </a:pPr>
            <a:r>
              <a:rPr lang="en-US" altLang="zh-CN" sz="2400"/>
              <a:t>          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&lt;x,y&gt;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A×C ∧ &lt;x,y&gt;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B×C </a:t>
            </a:r>
          </a:p>
          <a:p>
            <a:pPr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 </a:t>
            </a:r>
            <a:r>
              <a:rPr lang="en-US" altLang="zh-CN" sz="2400"/>
              <a:t>&lt;x,y&gt; </a:t>
            </a:r>
            <a:r>
              <a:rPr lang="en-US" altLang="zh-CN" sz="2400">
                <a:sym typeface="Symbol" panose="05050102010706020507" pitchFamily="18" charset="2"/>
              </a:rPr>
              <a:t>(</a:t>
            </a:r>
            <a:r>
              <a:rPr lang="en-US" altLang="zh-CN" sz="2400"/>
              <a:t>A×C)∩(B×C)</a:t>
            </a:r>
          </a:p>
          <a:p>
            <a:pPr>
              <a:buFontTx/>
              <a:buNone/>
            </a:pPr>
            <a:r>
              <a:rPr lang="en-US" altLang="zh-CN" sz="2400"/>
              <a:t>∴(A∩B) ×C=A×C∩B×C</a:t>
            </a:r>
            <a:r>
              <a:rPr lang="zh-CN" altLang="en-US" sz="2400"/>
              <a:t>。</a:t>
            </a:r>
            <a:r>
              <a:rPr lang="en-US" altLang="zh-CN" sz="2400"/>
              <a:t>(a),b),c)</a:t>
            </a:r>
            <a:r>
              <a:rPr lang="zh-CN" altLang="en-US" sz="2400"/>
              <a:t>的证明类似</a:t>
            </a:r>
            <a:r>
              <a:rPr lang="en-US" altLang="zh-CN" sz="2400"/>
              <a:t>)                     </a:t>
            </a:r>
            <a:r>
              <a:rPr lang="zh-CN" altLang="en-US" sz="2400"/>
              <a:t>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3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3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3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3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5" name="Rectangle 5">
            <a:extLst>
              <a:ext uri="{FF2B5EF4-FFF2-40B4-BE49-F238E27FC236}">
                <a16:creationId xmlns:a16="http://schemas.microsoft.com/office/drawing/2014/main" id="{45BD665A-A152-4A54-BCD2-89A7B01D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2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40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．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集合的表示法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①  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列举法</a:t>
            </a:r>
          </a:p>
          <a:p>
            <a:pPr>
              <a:lnSpc>
                <a:spcPct val="65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例：偶数集合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</a:rPr>
              <a:t>= {…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-4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-2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…}</a:t>
            </a:r>
          </a:p>
          <a:p>
            <a:pPr>
              <a:lnSpc>
                <a:spcPct val="65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②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描述法</a:t>
            </a:r>
            <a:r>
              <a:rPr kumimoji="1" lang="zh-CN" altLang="en-US" sz="2400">
                <a:latin typeface="Times New Roman" panose="02020603050405020304" pitchFamily="18" charset="0"/>
              </a:rPr>
              <a:t>：用谓词描述出集合元素的特征来表示集合。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例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：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</a:rPr>
              <a:t>= {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∨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  <a:r>
              <a:rPr kumimoji="1" lang="zh-CN" altLang="en-US" sz="2400">
                <a:latin typeface="Times New Roman" panose="02020603050405020304" pitchFamily="18" charset="0"/>
              </a:rPr>
              <a:t>（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={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  <a:r>
              <a:rPr kumimoji="1" lang="zh-CN" altLang="en-US" sz="2400"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例</a:t>
            </a: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：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为偶数集合   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={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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∧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=2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)} 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</a:rPr>
              <a:t>表示整数集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例</a:t>
            </a:r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</a:rPr>
              <a:t>：永真式集合     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={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i="1">
                <a:latin typeface="Times New Roman" panose="02020603050405020304" pitchFamily="18" charset="0"/>
              </a:rPr>
              <a:t>wff </a:t>
            </a:r>
            <a:r>
              <a:rPr kumimoji="1" lang="en-US" altLang="zh-CN" sz="2400">
                <a:latin typeface="Times New Roman" panose="02020603050405020304" pitchFamily="18" charset="0"/>
              </a:rPr>
              <a:t>∧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一般地，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S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{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)}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表示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当且仅当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是真。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2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．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集合概念的注记</a:t>
            </a:r>
            <a:endParaRPr kumimoji="1" lang="zh-CN" altLang="en-US" sz="32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a) </a:t>
            </a:r>
            <a:r>
              <a:rPr kumimoji="1" lang="zh-CN" altLang="en-US" sz="2400">
                <a:latin typeface="Times New Roman" panose="02020603050405020304" pitchFamily="18" charset="0"/>
              </a:rPr>
              <a:t>集合中的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元素可以是集合</a:t>
            </a:r>
            <a:r>
              <a:rPr kumimoji="1" lang="zh-CN" altLang="en-US" sz="2400">
                <a:latin typeface="Times New Roman" panose="02020603050405020304" pitchFamily="18" charset="0"/>
              </a:rPr>
              <a:t>。例：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</a:rPr>
              <a:t>= {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</a:rPr>
              <a:t>, {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latin typeface="Times New Roman" panose="02020603050405020304" pitchFamily="18" charset="0"/>
              </a:rPr>
              <a:t>}}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b) </a:t>
            </a:r>
            <a:r>
              <a:rPr kumimoji="1" lang="zh-CN" altLang="en-US" sz="2400">
                <a:latin typeface="Times New Roman" panose="02020603050405020304" pitchFamily="18" charset="0"/>
              </a:rPr>
              <a:t>仅含一个元素的集合称为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单元素集合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c) </a:t>
            </a:r>
            <a:r>
              <a:rPr kumimoji="1" lang="zh-CN" altLang="en-US" sz="2400">
                <a:latin typeface="Times New Roman" panose="02020603050405020304" pitchFamily="18" charset="0"/>
              </a:rPr>
              <a:t>应把单元素集合与单元素区别开来。</a:t>
            </a:r>
          </a:p>
          <a:p>
            <a:pPr algn="just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例：</a:t>
            </a:r>
            <a:r>
              <a:rPr kumimoji="1" lang="en-US" altLang="zh-CN" sz="2400">
                <a:latin typeface="Times New Roman" panose="02020603050405020304" pitchFamily="18" charset="0"/>
              </a:rPr>
              <a:t>{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  <a:r>
              <a:rPr kumimoji="1" lang="zh-CN" altLang="en-US" sz="2400">
                <a:latin typeface="Times New Roman" panose="02020603050405020304" pitchFamily="18" charset="0"/>
              </a:rPr>
              <a:t>与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不同。</a:t>
            </a:r>
            <a:r>
              <a:rPr kumimoji="1" lang="en-US" altLang="zh-CN" sz="2400">
                <a:latin typeface="Times New Roman" panose="02020603050405020304" pitchFamily="18" charset="0"/>
              </a:rPr>
              <a:t>{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}</a:t>
            </a:r>
            <a:r>
              <a:rPr kumimoji="1" lang="zh-CN" altLang="en-US" sz="2400">
                <a:latin typeface="Times New Roman" panose="02020603050405020304" pitchFamily="18" charset="0"/>
              </a:rPr>
              <a:t>表示仅以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为元素的集合。</a:t>
            </a:r>
            <a:r>
              <a:rPr kumimoji="1" lang="en-US" altLang="zh-CN" sz="2400">
                <a:latin typeface="Times New Roman" panose="02020603050405020304" pitchFamily="18" charset="0"/>
              </a:rPr>
              <a:t>{{1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0}}</a:t>
            </a:r>
            <a:r>
              <a:rPr kumimoji="1" lang="zh-CN" altLang="en-US" sz="2400">
                <a:latin typeface="Times New Roman" panose="02020603050405020304" pitchFamily="18" charset="0"/>
              </a:rPr>
              <a:t>与</a:t>
            </a:r>
            <a:r>
              <a:rPr kumimoji="1" lang="en-US" altLang="zh-CN" sz="2400">
                <a:latin typeface="Times New Roman" panose="02020603050405020304" pitchFamily="18" charset="0"/>
              </a:rPr>
              <a:t>{1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0}</a:t>
            </a:r>
          </a:p>
          <a:p>
            <a:pPr algn="just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不同，</a:t>
            </a:r>
            <a:r>
              <a:rPr kumimoji="1" lang="en-US" altLang="zh-CN" sz="2400">
                <a:latin typeface="Times New Roman" panose="02020603050405020304" pitchFamily="18" charset="0"/>
              </a:rPr>
              <a:t>{{1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0}}</a:t>
            </a:r>
            <a:r>
              <a:rPr kumimoji="1" lang="zh-CN" altLang="en-US" sz="2400">
                <a:latin typeface="Times New Roman" panose="02020603050405020304" pitchFamily="18" charset="0"/>
              </a:rPr>
              <a:t>表示仅以</a:t>
            </a:r>
            <a:r>
              <a:rPr kumimoji="1" lang="en-US" altLang="zh-CN" sz="2400">
                <a:latin typeface="Times New Roman" panose="02020603050405020304" pitchFamily="18" charset="0"/>
              </a:rPr>
              <a:t>{1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0}</a:t>
            </a:r>
            <a:r>
              <a:rPr kumimoji="1" lang="zh-CN" altLang="en-US" sz="2400">
                <a:latin typeface="Times New Roman" panose="02020603050405020304" pitchFamily="18" charset="0"/>
              </a:rPr>
              <a:t>为元素的集合，</a:t>
            </a:r>
            <a:r>
              <a:rPr kumimoji="1" lang="en-US" altLang="zh-CN" sz="2400">
                <a:latin typeface="Times New Roman" panose="02020603050405020304" pitchFamily="18" charset="0"/>
              </a:rPr>
              <a:t>{1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0}</a:t>
            </a:r>
            <a:r>
              <a:rPr kumimoji="1" lang="zh-CN" altLang="en-US" sz="2400">
                <a:latin typeface="Times New Roman" panose="02020603050405020304" pitchFamily="18" charset="0"/>
              </a:rPr>
              <a:t>是</a:t>
            </a:r>
            <a:r>
              <a:rPr kumimoji="1" lang="en-US" altLang="zh-CN" sz="2400">
                <a:latin typeface="Times New Roman" panose="02020603050405020304" pitchFamily="18" charset="0"/>
              </a:rPr>
              <a:t>{{1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0}}</a:t>
            </a:r>
          </a:p>
          <a:p>
            <a:pPr algn="just"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的元素。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6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6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6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6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67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67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67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67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67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67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67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67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>
            <a:extLst>
              <a:ext uri="{FF2B5EF4-FFF2-40B4-BE49-F238E27FC236}">
                <a16:creationId xmlns:a16="http://schemas.microsoft.com/office/drawing/2014/main" id="{0BBBA674-E409-4FDD-B17B-4BDE7B439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4150"/>
            <a:ext cx="9144000" cy="644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(3-4.2)</a:t>
            </a:r>
            <a:r>
              <a:rPr kumimoji="1" lang="en-US" altLang="zh-CN" sz="2400">
                <a:latin typeface="Times New Roman" panose="02020603050405020304" pitchFamily="18" charset="0"/>
              </a:rPr>
              <a:t>:</a:t>
            </a:r>
            <a:r>
              <a:rPr kumimoji="1" lang="zh-CN" altLang="en-US" sz="2400">
                <a:latin typeface="Times New Roman" panose="02020603050405020304" pitchFamily="18" charset="0"/>
              </a:rPr>
              <a:t>若</a:t>
            </a:r>
            <a:r>
              <a:rPr kumimoji="1" lang="en-US" altLang="zh-CN" sz="2400">
                <a:latin typeface="Times New Roman" panose="02020603050405020304" pitchFamily="18" charset="0"/>
              </a:rPr>
              <a:t>C≠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Φ,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则：</a:t>
            </a:r>
            <a:r>
              <a:rPr kumimoji="1" lang="en-US" altLang="zh-CN" sz="2400">
                <a:latin typeface="Times New Roman" panose="02020603050405020304" pitchFamily="18" charset="0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Times New Roman" panose="02020603050405020304" pitchFamily="18" charset="0"/>
              </a:rPr>
              <a:t> B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(A×CB×C)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   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(</a:t>
            </a:r>
            <a:r>
              <a:rPr kumimoji="1" lang="en-US" altLang="zh-CN" sz="2400">
                <a:latin typeface="Times New Roman" panose="02020603050405020304" pitchFamily="18" charset="0"/>
              </a:rPr>
              <a:t>C×A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C×B)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证明</a:t>
            </a:r>
            <a:r>
              <a:rPr kumimoji="1" lang="zh-CN" altLang="en-US" sz="2400"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&lt;x,y&gt;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A×C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Times New Roman" panose="02020603050405020304" pitchFamily="18" charset="0"/>
              </a:rPr>
              <a:t> (x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C)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 (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C)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>
                <a:latin typeface="Times New Roman" panose="02020603050405020304" pitchFamily="18" charset="0"/>
              </a:rPr>
              <a:t>&lt;x,y&gt;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B×C </a:t>
            </a:r>
            <a:endParaRPr kumimoji="1"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因此    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A×CB×C)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反之，取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，则有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</a:t>
            </a:r>
            <a:r>
              <a:rPr kumimoji="1" lang="en-US" altLang="zh-CN" sz="2400">
                <a:latin typeface="Times New Roman" panose="02020603050405020304" pitchFamily="18" charset="0"/>
              </a:rPr>
              <a:t> &lt;x,y&gt;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A×C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 </a:t>
            </a:r>
            <a:r>
              <a:rPr kumimoji="1" lang="en-US" altLang="zh-CN" sz="2400">
                <a:latin typeface="Times New Roman" panose="02020603050405020304" pitchFamily="18" charset="0"/>
              </a:rPr>
              <a:t>&lt;x,y&gt;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B×C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</a:t>
            </a:r>
            <a:r>
              <a:rPr kumimoji="1" lang="en-US" altLang="zh-CN" sz="2400">
                <a:latin typeface="Times New Roman" panose="02020603050405020304" pitchFamily="18" charset="0"/>
              </a:rPr>
              <a:t> 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     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因此      </a:t>
            </a:r>
            <a:r>
              <a:rPr kumimoji="1" lang="en-US" altLang="zh-CN" sz="2400">
                <a:latin typeface="Times New Roman" panose="02020603050405020304" pitchFamily="18" charset="0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Times New Roman" panose="02020603050405020304" pitchFamily="18" charset="0"/>
              </a:rPr>
              <a:t> B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类似可证： </a:t>
            </a:r>
            <a:r>
              <a:rPr kumimoji="1" lang="en-US" altLang="zh-CN" sz="2400">
                <a:latin typeface="Times New Roman" panose="02020603050405020304" pitchFamily="18" charset="0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Times New Roman" panose="02020603050405020304" pitchFamily="18" charset="0"/>
              </a:rPr>
              <a:t> B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(C×AC×B)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。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79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79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 Box 2">
            <a:extLst>
              <a:ext uri="{FF2B5EF4-FFF2-40B4-BE49-F238E27FC236}">
                <a16:creationId xmlns:a16="http://schemas.microsoft.com/office/drawing/2014/main" id="{05B91DB9-A0DB-46A1-BD32-276E32627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(3-4.3)</a:t>
            </a:r>
            <a:r>
              <a:rPr kumimoji="1" lang="zh-CN" altLang="en-US" sz="2400">
                <a:latin typeface="Times New Roman" panose="02020603050405020304" pitchFamily="18" charset="0"/>
              </a:rPr>
              <a:t>：设</a:t>
            </a:r>
            <a:r>
              <a:rPr kumimoji="1" lang="en-US" altLang="zh-CN" sz="2400">
                <a:latin typeface="Times New Roman" panose="02020603050405020304" pitchFamily="18" charset="0"/>
              </a:rPr>
              <a:t>A,B,C,D</a:t>
            </a:r>
            <a:r>
              <a:rPr kumimoji="1" lang="zh-CN" altLang="en-US" sz="2400">
                <a:latin typeface="Times New Roman" panose="02020603050405020304" pitchFamily="18" charset="0"/>
              </a:rPr>
              <a:t>为四个非空集，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则：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A×BC×D</a:t>
            </a:r>
            <a:r>
              <a:rPr kumimoji="1" lang="zh-CN" altLang="en-US" sz="2400">
                <a:latin typeface="Times New Roman" panose="02020603050405020304" pitchFamily="18" charset="0"/>
              </a:rPr>
              <a:t>的充分必要条件为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AC,</a:t>
            </a:r>
            <a:r>
              <a:rPr kumimoji="1" lang="en-US" altLang="zh-CN" sz="2400">
                <a:latin typeface="Times New Roman" panose="02020603050405020304" pitchFamily="18" charset="0"/>
              </a:rPr>
              <a:t> B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D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证明</a:t>
            </a:r>
            <a:r>
              <a:rPr kumimoji="1" lang="zh-CN" altLang="en-US" sz="2400">
                <a:latin typeface="Times New Roman" panose="02020603050405020304" pitchFamily="18" charset="0"/>
              </a:rPr>
              <a:t>：若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A×BC×D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，对任意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和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有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B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Times New Roman" panose="02020603050405020304" pitchFamily="18" charset="0"/>
              </a:rPr>
              <a:t> &lt;x,y&gt;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A×B </a:t>
            </a:r>
          </a:p>
          <a:p>
            <a:pPr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 </a:t>
            </a:r>
            <a:r>
              <a:rPr kumimoji="1" lang="en-US" altLang="zh-CN" sz="2400">
                <a:latin typeface="Times New Roman" panose="02020603050405020304" pitchFamily="18" charset="0"/>
              </a:rPr>
              <a:t>&lt;x,y&gt;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C×D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 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D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即：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AC</a:t>
            </a:r>
            <a:r>
              <a:rPr kumimoji="1" lang="zh-CN" altLang="en-US" sz="2400">
                <a:latin typeface="Times New Roman" panose="02020603050405020304" pitchFamily="18" charset="0"/>
              </a:rPr>
              <a:t>且 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D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反之，若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AC</a:t>
            </a:r>
            <a:r>
              <a:rPr kumimoji="1" lang="zh-CN" altLang="en-US" sz="2400">
                <a:latin typeface="Times New Roman" panose="02020603050405020304" pitchFamily="18" charset="0"/>
              </a:rPr>
              <a:t>且 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D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&lt;x,y&gt;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A×B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Times New Roman" panose="02020603050405020304" pitchFamily="18" charset="0"/>
              </a:rPr>
              <a:t> 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B 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 </a:t>
            </a: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∧</a:t>
            </a: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</a:t>
            </a:r>
            <a:r>
              <a:rPr kumimoji="1" lang="en-US" altLang="zh-CN" sz="2400">
                <a:latin typeface="Times New Roman" panose="02020603050405020304" pitchFamily="18" charset="0"/>
              </a:rPr>
              <a:t> &lt;x,y&gt;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</a:rPr>
              <a:t>C×D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因此     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A×BC×D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。                                                       ＃</a:t>
            </a:r>
          </a:p>
          <a:p>
            <a:pPr>
              <a:spcBef>
                <a:spcPct val="20000"/>
              </a:spcBef>
            </a:pP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9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9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9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9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9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9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9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9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>
            <a:extLst>
              <a:ext uri="{FF2B5EF4-FFF2-40B4-BE49-F238E27FC236}">
                <a16:creationId xmlns:a16="http://schemas.microsoft.com/office/drawing/2014/main" id="{C5B5FB3A-E160-4D96-A747-62A055CA2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/>
              <a:t>3. </a:t>
            </a:r>
            <a:r>
              <a:rPr lang="zh-CN" altLang="en-US" sz="2800"/>
              <a:t>若 </a:t>
            </a:r>
            <a:r>
              <a:rPr lang="en-US" altLang="zh-CN" sz="2800"/>
              <a:t>A</a:t>
            </a:r>
            <a:r>
              <a:rPr lang="en-US" altLang="zh-CN" sz="2000"/>
              <a:t>i</a:t>
            </a:r>
            <a:r>
              <a:rPr lang="en-US" altLang="zh-CN" sz="2800"/>
              <a:t>(1≤i≤n)</a:t>
            </a:r>
            <a:r>
              <a:rPr lang="zh-CN" altLang="en-US" sz="2800"/>
              <a:t>都是有限集合，</a:t>
            </a:r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                         则</a:t>
            </a:r>
            <a:r>
              <a:rPr lang="zh-CN" altLang="en-US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×A</a:t>
            </a:r>
            <a:r>
              <a:rPr lang="en-US" altLang="zh-CN" sz="2800" baseline="-25000"/>
              <a:t>2</a:t>
            </a:r>
            <a:r>
              <a:rPr lang="en-US" altLang="zh-CN" sz="2800"/>
              <a:t>×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en-US" altLang="zh-CN" sz="2800"/>
              <a:t>×A</a:t>
            </a:r>
            <a:r>
              <a:rPr lang="en-US" altLang="zh-CN" sz="2800" baseline="-25000"/>
              <a:t>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=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×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×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en-US" altLang="zh-CN" sz="2800"/>
              <a:t>×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n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zh-CN" altLang="en-US" sz="2800">
                <a:sym typeface="Symbol" panose="05050102010706020507" pitchFamily="18" charset="2"/>
              </a:rPr>
              <a:t>。</a:t>
            </a:r>
            <a:endParaRPr lang="zh-CN" altLang="en-US" sz="2800"/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zh-CN" altLang="en-US" sz="2800" b="1"/>
              <a:t>证明</a:t>
            </a:r>
            <a:r>
              <a:rPr lang="zh-CN" altLang="en-US" sz="2800"/>
              <a:t>：</a:t>
            </a:r>
            <a:r>
              <a:rPr lang="en-US" altLang="zh-CN" sz="2800"/>
              <a:t>(</a:t>
            </a:r>
            <a:r>
              <a:rPr lang="zh-CN" altLang="en-US" sz="2800"/>
              <a:t>数学归纳法）</a:t>
            </a:r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          当</a:t>
            </a:r>
            <a:r>
              <a:rPr lang="en-US" altLang="zh-CN" sz="2800"/>
              <a:t>n=1</a:t>
            </a:r>
            <a:r>
              <a:rPr lang="zh-CN" altLang="en-US" sz="2800"/>
              <a:t>时</a:t>
            </a:r>
            <a:r>
              <a:rPr lang="en-US" altLang="zh-CN" sz="2800"/>
              <a:t>, 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=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 </a:t>
            </a:r>
            <a:r>
              <a:rPr lang="zh-CN" altLang="en-US" sz="2800"/>
              <a:t>显然成立。</a:t>
            </a:r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		当</a:t>
            </a:r>
            <a:r>
              <a:rPr lang="en-US" altLang="zh-CN" sz="2800"/>
              <a:t>n=2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  <a:r>
              <a:rPr lang="zh-CN" altLang="en-US" sz="2800"/>
              <a:t>设</a:t>
            </a:r>
            <a:r>
              <a:rPr lang="zh-CN" altLang="en-US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=</a:t>
            </a:r>
            <a:r>
              <a:rPr lang="en-US" altLang="zh-CN" sz="2800" i="1"/>
              <a:t>p</a:t>
            </a:r>
            <a:r>
              <a:rPr lang="en-US" altLang="zh-CN" sz="2800"/>
              <a:t>, 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=</a:t>
            </a:r>
            <a:r>
              <a:rPr lang="en-US" altLang="zh-CN" sz="2800" i="1"/>
              <a:t>q</a:t>
            </a:r>
            <a:r>
              <a:rPr lang="en-US" altLang="zh-CN" sz="2800"/>
              <a:t>,</a:t>
            </a:r>
            <a:r>
              <a:rPr lang="zh-CN" altLang="en-US" sz="2800"/>
              <a:t>因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中的每一个元素与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中的</a:t>
            </a:r>
            <a:r>
              <a:rPr lang="en-US" altLang="zh-CN" sz="2800" i="1"/>
              <a:t>q</a:t>
            </a:r>
            <a:r>
              <a:rPr lang="zh-CN" altLang="en-US" sz="2800"/>
              <a:t>个不同元素可构成</a:t>
            </a:r>
            <a:r>
              <a:rPr lang="en-US" altLang="zh-CN" sz="2800" i="1"/>
              <a:t>q</a:t>
            </a:r>
            <a:r>
              <a:rPr lang="zh-CN" altLang="en-US" sz="2800"/>
              <a:t>个不同序偶，</a:t>
            </a:r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   ∴</a:t>
            </a:r>
            <a:r>
              <a:rPr lang="zh-CN" altLang="en-US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×A</a:t>
            </a:r>
            <a:r>
              <a:rPr lang="en-US" altLang="zh-CN" sz="2800" baseline="-25000"/>
              <a:t>2</a:t>
            </a:r>
            <a:r>
              <a:rPr lang="en-US" altLang="zh-CN" sz="2800">
                <a:sym typeface="Symbol" panose="05050102010706020507" pitchFamily="18" charset="2"/>
              </a:rPr>
              <a:t> </a:t>
            </a:r>
            <a:r>
              <a:rPr lang="en-US" altLang="zh-CN" sz="2800"/>
              <a:t>= </a:t>
            </a:r>
            <a:r>
              <a:rPr lang="en-US" altLang="zh-CN" sz="2800" i="1"/>
              <a:t>pq </a:t>
            </a:r>
            <a:r>
              <a:rPr lang="en-US" altLang="zh-CN" sz="2800"/>
              <a:t>= 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×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 </a:t>
            </a:r>
            <a:r>
              <a:rPr lang="zh-CN" altLang="en-US" sz="2800"/>
              <a:t>。</a:t>
            </a:r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	假设对任意</a:t>
            </a:r>
            <a:r>
              <a:rPr lang="en-US" altLang="zh-CN" sz="2800"/>
              <a:t>n≥2,</a:t>
            </a:r>
            <a:r>
              <a:rPr lang="zh-CN" altLang="en-US" sz="2800"/>
              <a:t>结论成立，则</a:t>
            </a:r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		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×A</a:t>
            </a:r>
            <a:r>
              <a:rPr lang="en-US" altLang="zh-CN" sz="2800" baseline="-25000"/>
              <a:t>2</a:t>
            </a:r>
            <a:r>
              <a:rPr lang="en-US" altLang="zh-CN" sz="2800"/>
              <a:t>×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en-US" altLang="zh-CN" sz="2800"/>
              <a:t>×A</a:t>
            </a:r>
            <a:r>
              <a:rPr lang="en-US" altLang="zh-CN" sz="2800" baseline="-25000"/>
              <a:t>n+1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		=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zh-CN" altLang="en-US" sz="2800"/>
              <a:t>（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×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en-US" altLang="zh-CN" sz="2800"/>
              <a:t>×A</a:t>
            </a:r>
            <a:r>
              <a:rPr lang="en-US" altLang="zh-CN" sz="2800" baseline="-25000"/>
              <a:t>n</a:t>
            </a:r>
            <a:r>
              <a:rPr lang="zh-CN" altLang="en-US" sz="2800"/>
              <a:t>）</a:t>
            </a:r>
            <a:r>
              <a:rPr lang="en-US" altLang="zh-CN" sz="2800"/>
              <a:t>×A</a:t>
            </a:r>
            <a:r>
              <a:rPr lang="en-US" altLang="zh-CN" sz="2800" baseline="-25000"/>
              <a:t>n+1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		=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×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en-US" altLang="zh-CN" sz="2800"/>
              <a:t>×A</a:t>
            </a:r>
            <a:r>
              <a:rPr lang="en-US" altLang="zh-CN" sz="2800" baseline="-25000"/>
              <a:t>n</a:t>
            </a:r>
            <a:r>
              <a:rPr lang="en-US" altLang="zh-CN" sz="2800">
                <a:sym typeface="Symbol" panose="05050102010706020507" pitchFamily="18" charset="2"/>
              </a:rPr>
              <a:t>×</a:t>
            </a:r>
            <a:r>
              <a:rPr lang="en-US" altLang="zh-CN" sz="2800"/>
              <a:t>A</a:t>
            </a:r>
            <a:r>
              <a:rPr lang="en-US" altLang="zh-CN" sz="2800" baseline="-25000"/>
              <a:t>n+1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</a:p>
          <a:p>
            <a:pPr>
              <a:buClr>
                <a:srgbClr val="9406B0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		=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×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>
                <a:sym typeface="Symbol" panose="05050102010706020507" pitchFamily="18" charset="2"/>
              </a:rPr>
              <a:t>×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en-US" altLang="zh-CN" sz="2800"/>
              <a:t>×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r>
              <a:rPr lang="en-US" altLang="zh-CN" sz="2800"/>
              <a:t>A</a:t>
            </a:r>
            <a:r>
              <a:rPr lang="en-US" altLang="zh-CN" sz="2800" baseline="-25000"/>
              <a:t>n</a:t>
            </a:r>
            <a:r>
              <a:rPr lang="en-US" altLang="zh-CN" sz="2800">
                <a:sym typeface="Symbol" panose="05050102010706020507" pitchFamily="18" charset="2"/>
              </a:rPr>
              <a:t>×</a:t>
            </a:r>
            <a:r>
              <a:rPr lang="en-US" altLang="zh-CN" sz="2800"/>
              <a:t>A</a:t>
            </a:r>
            <a:r>
              <a:rPr lang="en-US" altLang="zh-CN" sz="2800" baseline="-25000"/>
              <a:t>n+1</a:t>
            </a:r>
            <a:r>
              <a:rPr lang="en-US" altLang="zh-CN" sz="2800">
                <a:sym typeface="Symbol" panose="05050102010706020507" pitchFamily="18" charset="2"/>
              </a:rPr>
              <a:t>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67848D5E-B8EE-4251-B91F-E1F8F3583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9144000" cy="553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日常生活中，大家熟知一些常见关系，例全校同学作为一个集合，有同班关系，同组关系。在计算机科学中，在计算机逻辑设计中，应用了等价关系，相容关系。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在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编译原理</a:t>
            </a:r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关系数据库</a:t>
            </a:r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数据结构</a:t>
            </a:r>
            <a:r>
              <a:rPr kumimoji="1" lang="en-US" altLang="zh-CN" sz="2400">
                <a:solidFill>
                  <a:srgbClr val="800000"/>
                </a:solidFill>
                <a:latin typeface="Times New Roman" panose="02020603050405020304" pitchFamily="18" charset="0"/>
              </a:rPr>
              <a:t>…</a:t>
            </a:r>
            <a:r>
              <a:rPr kumimoji="1" lang="zh-CN" altLang="en-US" sz="2400">
                <a:latin typeface="Times New Roman" panose="02020603050405020304" pitchFamily="18" charset="0"/>
              </a:rPr>
              <a:t>也有关系。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sz="2400">
                <a:latin typeface="Times New Roman" panose="02020603050405020304" pitchFamily="18" charset="0"/>
                <a:hlinkClick r:id="" action="ppaction://hlinkshowjump?jump=nextslide"/>
              </a:rPr>
              <a:t>3-5     </a:t>
            </a:r>
            <a:r>
              <a:rPr kumimoji="1" lang="zh-CN" altLang="en-US" sz="2400" u="sng">
                <a:latin typeface="Times New Roman" panose="02020603050405020304" pitchFamily="18" charset="0"/>
                <a:hlinkClick r:id="" action="ppaction://hlinkshowjump?jump=nextslide"/>
              </a:rPr>
              <a:t>关系及其表示</a:t>
            </a:r>
            <a:r>
              <a:rPr kumimoji="1" lang="zh-CN" altLang="en-US" sz="2400">
                <a:latin typeface="Times New Roman" panose="02020603050405020304" pitchFamily="18" charset="0"/>
                <a:hlinkClick r:id="" action="ppaction://hlinkshowjump?jump=nextslide"/>
              </a:rPr>
              <a:t>        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sz="2400">
                <a:latin typeface="Times New Roman" panose="02020603050405020304" pitchFamily="18" charset="0"/>
                <a:hlinkClick r:id="rId3" action="ppaction://hlinksldjump"/>
              </a:rPr>
              <a:t>3-6     </a:t>
            </a:r>
            <a:r>
              <a:rPr kumimoji="1" lang="zh-CN" altLang="en-US" sz="2400" u="sng">
                <a:latin typeface="Times New Roman" panose="02020603050405020304" pitchFamily="18" charset="0"/>
                <a:hlinkClick r:id="rId3" action="ppaction://hlinksldjump"/>
              </a:rPr>
              <a:t>关系的性质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sz="2400">
                <a:latin typeface="Times New Roman" panose="02020603050405020304" pitchFamily="18" charset="0"/>
                <a:hlinkClick r:id="rId4" action="ppaction://hlinksldjump"/>
              </a:rPr>
              <a:t>3-7     </a:t>
            </a:r>
            <a:r>
              <a:rPr kumimoji="1" lang="zh-CN" altLang="en-US" sz="2400">
                <a:latin typeface="Times New Roman" panose="02020603050405020304" pitchFamily="18" charset="0"/>
                <a:hlinkClick r:id="rId4" action="ppaction://hlinksldjump"/>
              </a:rPr>
              <a:t>复合关系和逆关系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sz="2400">
                <a:latin typeface="Times New Roman" panose="02020603050405020304" pitchFamily="18" charset="0"/>
                <a:hlinkClick r:id="rId5" action="ppaction://hlinksldjump"/>
              </a:rPr>
              <a:t>3-8     </a:t>
            </a:r>
            <a:r>
              <a:rPr kumimoji="1" lang="zh-CN" altLang="en-US" sz="2400">
                <a:latin typeface="Times New Roman" panose="02020603050405020304" pitchFamily="18" charset="0"/>
                <a:hlinkClick r:id="rId5" action="ppaction://hlinksldjump"/>
              </a:rPr>
              <a:t>关系的闭包运算</a:t>
            </a:r>
            <a:endParaRPr kumimoji="1" lang="zh-CN" altLang="en-US" sz="2400">
              <a:latin typeface="Times New Roman" panose="02020603050405020304" pitchFamily="18" charset="0"/>
              <a:hlinkClick r:id="rId6" action="ppaction://hlinksldjump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sz="2400">
                <a:latin typeface="Times New Roman" panose="02020603050405020304" pitchFamily="18" charset="0"/>
                <a:hlinkClick r:id="rId7" action="ppaction://hlinksldjump"/>
              </a:rPr>
              <a:t>3-9     </a:t>
            </a:r>
            <a:r>
              <a:rPr kumimoji="1" lang="zh-CN" altLang="en-US" sz="2400">
                <a:latin typeface="Times New Roman" panose="02020603050405020304" pitchFamily="18" charset="0"/>
                <a:hlinkClick r:id="rId7" action="ppaction://hlinksldjump"/>
              </a:rPr>
              <a:t>集合的划分和覆盖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400">
                <a:latin typeface="Times New Roman" panose="02020603050405020304" pitchFamily="18" charset="0"/>
                <a:hlinkClick r:id="rId8" action="ppaction://hlinksldjump"/>
              </a:rPr>
              <a:t>3-10   </a:t>
            </a:r>
            <a:r>
              <a:rPr kumimoji="1" lang="zh-CN" altLang="en-US" sz="2400">
                <a:latin typeface="Times New Roman" panose="02020603050405020304" pitchFamily="18" charset="0"/>
                <a:hlinkClick r:id="rId8" action="ppaction://hlinksldjump"/>
              </a:rPr>
              <a:t>等价关系和等价类</a:t>
            </a:r>
            <a:endParaRPr kumimoji="1" lang="zh-CN" altLang="en-US" sz="2400">
              <a:latin typeface="Times New Roman" panose="02020603050405020304" pitchFamily="18" charset="0"/>
              <a:hlinkClick r:id="rId8" action="ppaction://hlinksldjump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400">
                <a:latin typeface="Times New Roman" panose="02020603050405020304" pitchFamily="18" charset="0"/>
                <a:hlinkClick r:id="rId9" action="ppaction://hlinksldjump"/>
              </a:rPr>
              <a:t>3-11   </a:t>
            </a:r>
            <a:r>
              <a:rPr kumimoji="1" lang="zh-CN" altLang="en-US" sz="2400">
                <a:latin typeface="Times New Roman" panose="02020603050405020304" pitchFamily="18" charset="0"/>
                <a:hlinkClick r:id="rId9" action="ppaction://hlinksldjump"/>
              </a:rPr>
              <a:t>相容关系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400">
                <a:latin typeface="Times New Roman" panose="02020603050405020304" pitchFamily="18" charset="0"/>
                <a:hlinkClick r:id="rId10" action="ppaction://hlinksldjump"/>
              </a:rPr>
              <a:t>3-12    </a:t>
            </a:r>
            <a:r>
              <a:rPr kumimoji="1" lang="zh-CN" altLang="en-US" sz="2400">
                <a:latin typeface="Times New Roman" panose="02020603050405020304" pitchFamily="18" charset="0"/>
                <a:hlinkClick r:id="rId10" action="ppaction://hlinksldjump"/>
              </a:rPr>
              <a:t>序关系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ED70B6F5-3F5B-4361-9552-EA590D23E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5943600" cy="762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400">
                <a:latin typeface="Times New Roman" panose="02020603050405020304" pitchFamily="18" charset="0"/>
              </a:rPr>
              <a:t>关 系 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4092433B-BE44-403E-9883-4C0BDDAC7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509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zh-CN" altLang="en-US" sz="2400">
                <a:latin typeface="Times New Roman" panose="02020603050405020304" pitchFamily="18" charset="0"/>
              </a:rPr>
              <a:t>：设全组同学为集合</a:t>
            </a:r>
            <a:r>
              <a:rPr kumimoji="1" lang="en-US" altLang="zh-CN" sz="2400">
                <a:latin typeface="Times New Roman" panose="02020603050405020304" pitchFamily="18" charset="0"/>
              </a:rPr>
              <a:t>A,</a:t>
            </a:r>
            <a:r>
              <a:rPr kumimoji="1" lang="zh-CN" altLang="en-US" sz="2400">
                <a:latin typeface="Times New Roman" panose="02020603050405020304" pitchFamily="18" charset="0"/>
              </a:rPr>
              <a:t>且有</a:t>
            </a:r>
            <a:r>
              <a:rPr kumimoji="1" lang="en-US" altLang="zh-CN" sz="2400"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latin typeface="Times New Roman" panose="02020603050405020304" pitchFamily="18" charset="0"/>
              </a:rPr>
              <a:t>名同学，其中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同寝室，</a:t>
            </a:r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latin typeface="Times New Roman" panose="02020603050405020304" pitchFamily="18" charset="0"/>
              </a:rPr>
              <a:t>同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寝室。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   则：</a:t>
            </a:r>
            <a:r>
              <a:rPr kumimoji="1" lang="en-US" altLang="zh-CN" sz="2400">
                <a:latin typeface="Times New Roman" panose="02020603050405020304" pitchFamily="18" charset="0"/>
              </a:rPr>
              <a:t>R={&lt;1,1&gt;,&lt;1,2&gt;,&lt;2,1&gt;,&lt;2,2&gt;,&lt;3,3&gt;,&lt;3,4&gt;,&lt;4,3&gt;,&lt;4,4&gt;}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反映了同寝室关系，则 </a:t>
            </a: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A×A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.  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关系的定义</a:t>
            </a:r>
            <a:r>
              <a:rPr kumimoji="1" lang="zh-CN" altLang="en-US" sz="2400">
                <a:latin typeface="Times New Roman" panose="02020603050405020304" pitchFamily="18" charset="0"/>
              </a:rPr>
              <a:t>                       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1.</a:t>
            </a:r>
            <a:r>
              <a:rPr kumimoji="1"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关系的定义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定义（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3-5.3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）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①</a:t>
            </a:r>
            <a:r>
              <a:rPr kumimoji="1" lang="en-US" altLang="zh-CN" sz="2400">
                <a:latin typeface="宋体" panose="02010600030101010101" pitchFamily="2" charset="-122"/>
              </a:rPr>
              <a:t>A×B</a:t>
            </a:r>
            <a:r>
              <a:rPr kumimoji="1" lang="zh-CN" altLang="en-US" sz="2400">
                <a:latin typeface="宋体" panose="02010600030101010101" pitchFamily="2" charset="-122"/>
              </a:rPr>
              <a:t>的一个子集叫做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上的一个二元关系。      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②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的</a:t>
            </a:r>
            <a:r>
              <a:rPr kumimoji="1" lang="zh-CN" altLang="en-US" sz="2400"/>
              <a:t>一个</a:t>
            </a:r>
            <a:r>
              <a:rPr kumimoji="1" lang="zh-CN" altLang="en-US" sz="2400">
                <a:latin typeface="宋体" panose="02010600030101010101" pitchFamily="2" charset="-122"/>
              </a:rPr>
              <a:t>子集叫做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上的一个三元关系。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③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×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的</a:t>
            </a:r>
            <a:r>
              <a:rPr kumimoji="1" lang="zh-CN" altLang="en-US" sz="2400"/>
              <a:t>一个</a:t>
            </a:r>
            <a:r>
              <a:rPr kumimoji="1" lang="zh-CN" altLang="en-US" sz="2400">
                <a:latin typeface="宋体" panose="02010600030101010101" pitchFamily="2" charset="-122"/>
              </a:rPr>
              <a:t>子集叫做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×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上的一个</a:t>
            </a:r>
            <a:r>
              <a:rPr kumimoji="1" lang="en-US" altLang="zh-CN" sz="24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元关系。</a:t>
            </a:r>
            <a:r>
              <a:rPr kumimoji="1" lang="zh-CN" altLang="en-US" sz="2400">
                <a:latin typeface="Times New Roman" panose="02020603050405020304" pitchFamily="18" charset="0"/>
              </a:rPr>
              <a:t>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④</a:t>
            </a:r>
            <a:r>
              <a:rPr kumimoji="1" lang="en-US" altLang="zh-CN" sz="2400">
                <a:latin typeface="宋体" panose="02010600030101010101" pitchFamily="2" charset="-122"/>
              </a:rPr>
              <a:t>A×A×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zh-CN" altLang="en-US" sz="2400">
                <a:latin typeface="宋体" panose="02010600030101010101" pitchFamily="2" charset="-122"/>
              </a:rPr>
              <a:t>的子集叫做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</a:t>
            </a:r>
            <a:r>
              <a:rPr kumimoji="1" lang="en-US" altLang="zh-CN" sz="24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元关系。</a:t>
            </a:r>
            <a:endParaRPr kumimoji="1" lang="zh-CN" altLang="en-US" sz="2400">
              <a:latin typeface="宋体" panose="02010600030101010101" pitchFamily="2" charset="-122"/>
              <a:hlinkClick r:id="rId2" action="ppaction://hlinksldjump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78F5B353-70CA-476A-B557-226527462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6200"/>
            <a:ext cx="6477000" cy="641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>
                <a:latin typeface="宋体" panose="02010600030101010101" pitchFamily="2" charset="-122"/>
              </a:rPr>
              <a:t>3-5</a:t>
            </a:r>
            <a:r>
              <a:rPr kumimoji="1" lang="en-US" altLang="zh-CN" sz="3600">
                <a:latin typeface="Times New Roman" panose="02020603050405020304" pitchFamily="18" charset="0"/>
              </a:rPr>
              <a:t>   </a:t>
            </a:r>
            <a:r>
              <a:rPr kumimoji="1" lang="zh-CN" altLang="en-US" sz="3600">
                <a:latin typeface="Times New Roman" panose="02020603050405020304" pitchFamily="18" charset="0"/>
              </a:rPr>
              <a:t>关系及其表示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69DF37A1-B640-410D-AF04-E190EEA8A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5113"/>
            <a:ext cx="91440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宋体" panose="02010600030101010101" pitchFamily="2" charset="-122"/>
              </a:rPr>
              <a:t>2</a:t>
            </a:r>
            <a:r>
              <a:rPr kumimoji="1" lang="zh-CN" altLang="en-US" sz="2800">
                <a:latin typeface="宋体" panose="02010600030101010101" pitchFamily="2" charset="-122"/>
              </a:rPr>
              <a:t>．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空关系、全域关系</a:t>
            </a:r>
            <a:r>
              <a:rPr kumimoji="1"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关系相等</a:t>
            </a:r>
            <a:r>
              <a:rPr kumimoji="1"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sz="2400">
                <a:latin typeface="宋体" panose="02010600030101010101" pitchFamily="2" charset="-122"/>
              </a:rPr>
              <a:t>               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.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是集合</a:t>
            </a:r>
            <a:r>
              <a:rPr kumimoji="1" lang="en-US" altLang="zh-CN" sz="2400">
                <a:latin typeface="宋体" panose="02010600030101010101" pitchFamily="2" charset="-122"/>
              </a:rPr>
              <a:t>(i=1,2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,n)</a:t>
            </a:r>
            <a:r>
              <a:rPr kumimoji="1" lang="zh-CN" altLang="en-US" sz="2400">
                <a:latin typeface="宋体" panose="02010600030101010101" pitchFamily="2" charset="-122"/>
              </a:rPr>
              <a:t>，若</a:t>
            </a:r>
            <a:r>
              <a:rPr kumimoji="1" lang="en-US" altLang="zh-CN" sz="2400">
                <a:latin typeface="宋体" panose="02010600030101010101" pitchFamily="2" charset="-122"/>
              </a:rPr>
              <a:t>R=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latin typeface="宋体" panose="02010600030101010101" pitchFamily="2" charset="-122"/>
              </a:rPr>
              <a:t> ,</a:t>
            </a:r>
            <a:r>
              <a:rPr kumimoji="1" lang="zh-CN" altLang="en-US" sz="2400">
                <a:latin typeface="宋体" panose="02010600030101010101" pitchFamily="2" charset="-122"/>
              </a:rPr>
              <a:t>则称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为空关系，若 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  </a:t>
            </a:r>
            <a:r>
              <a:rPr kumimoji="1" lang="en-US" altLang="zh-CN" sz="2400">
                <a:latin typeface="宋体" panose="02010600030101010101" pitchFamily="2" charset="-122"/>
              </a:rPr>
              <a:t>R=A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×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则称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为全域关系。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宋体" panose="02010600030101010101" pitchFamily="2" charset="-122"/>
              </a:rPr>
              <a:t>3</a:t>
            </a:r>
            <a:r>
              <a:rPr kumimoji="1" lang="zh-CN" altLang="en-US" sz="2800">
                <a:latin typeface="宋体" panose="02010600030101010101" pitchFamily="2" charset="-122"/>
              </a:rPr>
              <a:t>．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关系的个数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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</a:t>
            </a:r>
            <a:r>
              <a:rPr kumimoji="1" lang="en-US" altLang="zh-CN" sz="2400">
                <a:latin typeface="宋体" panose="02010600030101010101" pitchFamily="2" charset="-122"/>
              </a:rPr>
              <a:t>=ri,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×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×A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上有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r1r2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rn</a:t>
            </a:r>
            <a:r>
              <a:rPr kumimoji="1" lang="zh-CN" altLang="en-US" sz="2400">
                <a:latin typeface="宋体" panose="02010600030101010101" pitchFamily="2" charset="-122"/>
              </a:rPr>
              <a:t>个</a:t>
            </a:r>
            <a:r>
              <a:rPr kumimoji="1" lang="en-US" altLang="zh-CN" sz="24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元关系。</a:t>
            </a:r>
          </a:p>
          <a:p>
            <a:pPr>
              <a:spcBef>
                <a:spcPct val="50000"/>
              </a:spcBef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二．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二元关系</a:t>
            </a:r>
            <a:endParaRPr kumimoji="1" lang="zh-CN" altLang="en-US" sz="24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      </a:t>
            </a:r>
            <a:endParaRPr kumimoji="1" lang="zh-CN" altLang="en-US" sz="24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026">
            <a:extLst>
              <a:ext uri="{FF2B5EF4-FFF2-40B4-BE49-F238E27FC236}">
                <a16:creationId xmlns:a16="http://schemas.microsoft.com/office/drawing/2014/main" id="{F9ACD230-A22E-4FA6-8D6F-10DD94283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0723" name="Text Box 1027">
            <a:extLst>
              <a:ext uri="{FF2B5EF4-FFF2-40B4-BE49-F238E27FC236}">
                <a16:creationId xmlns:a16="http://schemas.microsoft.com/office/drawing/2014/main" id="{EB1BF996-83B5-40DB-92E9-CBEB2D901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9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aseline="30000">
                <a:latin typeface="宋体" panose="02010600030101010101" pitchFamily="2" charset="-122"/>
              </a:rPr>
              <a:t> </a:t>
            </a:r>
            <a:endParaRPr kumimoji="1" lang="en-US" altLang="zh-CN" sz="3600" baseline="30000">
              <a:latin typeface="宋体" panose="02010600030101010101" pitchFamily="2" charset="-122"/>
            </a:endParaRPr>
          </a:p>
          <a:p>
            <a:pPr algn="just"/>
            <a:endParaRPr kumimoji="1"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kumimoji="1" lang="zh-CN" altLang="en-US"/>
              <a:t>设</a:t>
            </a:r>
            <a:r>
              <a:rPr kumimoji="1" lang="en-US" altLang="zh-CN"/>
              <a:t>R</a:t>
            </a:r>
            <a:r>
              <a:rPr kumimoji="1" lang="en-US" altLang="zh-CN">
                <a:sym typeface="Symbol" panose="05050102010706020507" pitchFamily="18" charset="2"/>
              </a:rPr>
              <a:t></a:t>
            </a:r>
            <a:r>
              <a:rPr kumimoji="1" lang="en-US" altLang="zh-CN"/>
              <a:t>A×B</a:t>
            </a:r>
            <a:r>
              <a:rPr kumimoji="1" lang="zh-CN" altLang="en-US"/>
              <a:t>，即</a:t>
            </a:r>
            <a:r>
              <a:rPr kumimoji="1" lang="en-US" altLang="zh-CN"/>
              <a:t>R</a:t>
            </a:r>
            <a:r>
              <a:rPr kumimoji="1" lang="zh-CN" altLang="en-US"/>
              <a:t>是</a:t>
            </a:r>
            <a:r>
              <a:rPr kumimoji="1" lang="en-US" altLang="zh-CN"/>
              <a:t>A</a:t>
            </a:r>
            <a:r>
              <a:rPr kumimoji="1" lang="zh-CN" altLang="en-US"/>
              <a:t>到</a:t>
            </a:r>
            <a:r>
              <a:rPr kumimoji="1" lang="en-US" altLang="zh-CN"/>
              <a:t>B</a:t>
            </a:r>
            <a:r>
              <a:rPr kumimoji="1" lang="zh-CN" altLang="en-US"/>
              <a:t>上的一个二元关系。</a:t>
            </a:r>
            <a:endParaRPr kumimoji="1" lang="zh-CN" altLang="en-US" sz="2400" b="1">
              <a:solidFill>
                <a:srgbClr val="800000"/>
              </a:solidFill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1(3-5.1)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&lt;x,y&gt;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R,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xRy 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读作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有关系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。 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&lt;x,y&gt;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没有关系。例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(5,7)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&lt;,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5&lt;7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3-5.2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dom(R)={x|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，使得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&lt;x,y&gt;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R}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叫做关系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前域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Ran(R)={y|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/>
              <a:t>，使得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&lt;x,y&gt;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R}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叫做关系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值域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的前域和值域统称为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域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，记为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FLDR=dom(R)∪ran(R)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/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.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A={x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7</a:t>
            </a:r>
            <a:r>
              <a:rPr kumimoji="1" lang="en-US" altLang="zh-CN" sz="2400">
                <a:latin typeface="宋体" panose="02010600030101010101" pitchFamily="2" charset="-122"/>
              </a:rPr>
              <a:t>},B={y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6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R={&lt;x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,y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&gt; , &lt;x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,y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&gt; , &lt;x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6</a:t>
            </a:r>
            <a:r>
              <a:rPr kumimoji="1" lang="en-US" altLang="zh-CN" sz="2400">
                <a:latin typeface="宋体" panose="02010600030101010101" pitchFamily="2" charset="-122"/>
              </a:rPr>
              <a:t>,y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&gt; , &lt;x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5</a:t>
            </a:r>
            <a:r>
              <a:rPr kumimoji="1" lang="en-US" altLang="zh-CN" sz="2400">
                <a:latin typeface="宋体" panose="02010600030101010101" pitchFamily="2" charset="-122"/>
              </a:rPr>
              <a:t>,y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6</a:t>
            </a:r>
            <a:r>
              <a:rPr kumimoji="1" lang="en-US" altLang="zh-CN" sz="2400">
                <a:latin typeface="宋体" panose="02010600030101010101" pitchFamily="2" charset="-122"/>
              </a:rPr>
              <a:t>&gt;}</a:t>
            </a:r>
          </a:p>
          <a:p>
            <a:pPr algn="just"/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7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解：</a:t>
            </a:r>
            <a:r>
              <a:rPr kumimoji="1" lang="en-US" altLang="zh-CN" sz="2400">
                <a:latin typeface="宋体" panose="02010600030101010101" pitchFamily="2" charset="-122"/>
              </a:rPr>
              <a:t>dam(R)={x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,x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6</a:t>
            </a:r>
            <a:r>
              <a:rPr kumimoji="1" lang="en-US" altLang="zh-CN" sz="2400">
                <a:latin typeface="宋体" panose="02010600030101010101" pitchFamily="2" charset="-122"/>
              </a:rPr>
              <a:t>,x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5</a:t>
            </a:r>
            <a:r>
              <a:rPr kumimoji="1" lang="en-US" altLang="zh-CN" sz="2400">
                <a:latin typeface="宋体" panose="02010600030101010101" pitchFamily="2" charset="-122"/>
              </a:rPr>
              <a:t>}, ran(R)={y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,y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,y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6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</a:p>
          <a:p>
            <a:pPr algn="just">
              <a:lnSpc>
                <a:spcPct val="75000"/>
              </a:lnSpc>
            </a:pPr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75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注：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1.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不仅对二元关系可进行运算，对多元关系也可进行运算。</a:t>
            </a:r>
          </a:p>
          <a:p>
            <a:pPr algn="just">
              <a:lnSpc>
                <a:spcPct val="75000"/>
              </a:lnSpc>
            </a:pPr>
            <a:endParaRPr kumimoji="1" lang="zh-CN" altLang="en-US" sz="3600" baseline="30000">
              <a:latin typeface="宋体" panose="02010600030101010101" pitchFamily="2" charset="-122"/>
            </a:endParaRPr>
          </a:p>
          <a:p>
            <a:pPr algn="just">
              <a:lnSpc>
                <a:spcPct val="75000"/>
              </a:lnSpc>
            </a:pPr>
            <a:r>
              <a:rPr kumimoji="1" lang="zh-CN" altLang="en-US" sz="3600" baseline="30000">
                <a:latin typeface="宋体" panose="02010600030101010101" pitchFamily="2" charset="-122"/>
              </a:rPr>
              <a:t>     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2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．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A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到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B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上的二元关系可看成是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A∪B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上的关系。</a:t>
            </a:r>
          </a:p>
          <a:p>
            <a:pPr algn="just">
              <a:lnSpc>
                <a:spcPct val="75000"/>
              </a:lnSpc>
            </a:pPr>
            <a:r>
              <a:rPr kumimoji="1" lang="zh-CN" altLang="en-US" sz="3600" baseline="30000">
                <a:latin typeface="宋体" panose="02010600030101010101" pitchFamily="2" charset="-122"/>
              </a:rPr>
              <a:t>    </a:t>
            </a:r>
          </a:p>
          <a:p>
            <a:pPr algn="just">
              <a:lnSpc>
                <a:spcPct val="75000"/>
              </a:lnSpc>
            </a:pPr>
            <a:r>
              <a:rPr kumimoji="1" lang="zh-CN" altLang="en-US" sz="3600" baseline="30000">
                <a:latin typeface="宋体" panose="02010600030101010101" pitchFamily="2" charset="-122"/>
              </a:rPr>
              <a:t>     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3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．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R={&lt;x,x&gt;|x</a:t>
            </a:r>
            <a:r>
              <a:rPr kumimoji="1" lang="en-US" altLang="zh-CN" sz="3600" baseline="30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A}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称为</a:t>
            </a:r>
            <a:r>
              <a:rPr kumimoji="1" lang="zh-CN" altLang="en-US" sz="3600" b="1" baseline="30000">
                <a:latin typeface="宋体" panose="02010600030101010101" pitchFamily="2" charset="-122"/>
              </a:rPr>
              <a:t>恒等关系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，记为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I</a:t>
            </a:r>
            <a:r>
              <a:rPr kumimoji="1" lang="en-US" altLang="zh-CN" sz="3600" baseline="-25000">
                <a:latin typeface="宋体" panose="02010600030101010101" pitchFamily="2" charset="-122"/>
              </a:rPr>
              <a:t>A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或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E</a:t>
            </a:r>
            <a:r>
              <a:rPr kumimoji="1" lang="en-US" altLang="zh-CN" sz="3600" baseline="-25000">
                <a:latin typeface="宋体" panose="02010600030101010101" pitchFamily="2" charset="-122"/>
              </a:rPr>
              <a:t>A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CDE7E540-0D53-4BE5-A562-A1E6A282D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1440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关系是集合，故集合中的所有运算在关系中均适用。如交、并、差、补、对称差</a:t>
            </a:r>
          </a:p>
          <a:p>
            <a:pPr algn="just"/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．设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16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={&lt;x,y&gt;</a:t>
            </a:r>
            <a:r>
              <a:rPr kumimoji="1" lang="zh-CN" altLang="en-US" sz="2400">
                <a:latin typeface="宋体" panose="02010600030101010101" pitchFamily="2" charset="-122"/>
              </a:rPr>
              <a:t>｜</a:t>
            </a:r>
            <a:r>
              <a:rPr kumimoji="1" lang="en-US" altLang="zh-CN" sz="2400">
                <a:latin typeface="宋体" panose="02010600030101010101" pitchFamily="2" charset="-122"/>
              </a:rPr>
              <a:t>&lt;x,y&gt;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+y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≤9}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R</a:t>
            </a:r>
            <a:r>
              <a:rPr kumimoji="1" lang="en-US" altLang="zh-CN" sz="16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={&lt;x,y&gt;</a:t>
            </a:r>
            <a:r>
              <a:rPr kumimoji="1" lang="zh-CN" altLang="en-US" sz="2400">
                <a:latin typeface="宋体" panose="02010600030101010101" pitchFamily="2" charset="-122"/>
              </a:rPr>
              <a:t>｜</a:t>
            </a:r>
            <a:r>
              <a:rPr kumimoji="1" lang="en-US" altLang="zh-CN" sz="2400">
                <a:latin typeface="宋体" panose="02010600030101010101" pitchFamily="2" charset="-122"/>
              </a:rPr>
              <a:t>&lt;x,y&gt;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>
                <a:latin typeface="宋体" panose="02010600030101010101" pitchFamily="2" charset="-122"/>
              </a:rPr>
              <a:t>(1≤x≤3)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>
                <a:latin typeface="宋体" panose="02010600030101010101" pitchFamily="2" charset="-122"/>
              </a:rPr>
              <a:t>(0≤y≤3)}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R</a:t>
            </a:r>
            <a:r>
              <a:rPr kumimoji="1" lang="en-US" altLang="zh-CN" sz="16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={&lt;x,y&gt;</a:t>
            </a:r>
            <a:r>
              <a:rPr kumimoji="1" lang="zh-CN" altLang="en-US" sz="2400">
                <a:latin typeface="宋体" panose="02010600030101010101" pitchFamily="2" charset="-122"/>
              </a:rPr>
              <a:t>｜</a:t>
            </a:r>
            <a:r>
              <a:rPr kumimoji="1" lang="en-US" altLang="zh-CN" sz="2400">
                <a:latin typeface="宋体" panose="02010600030101010101" pitchFamily="2" charset="-122"/>
              </a:rPr>
              <a:t>&lt;x,y&gt;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>
                <a:latin typeface="宋体" panose="02010600030101010101" pitchFamily="2" charset="-122"/>
              </a:rPr>
              <a:t>(x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+y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)≤4}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8DB7F4B3-54EA-4317-A80D-ED291DEBB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62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∪</a:t>
            </a: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7C29DC44-03B1-4EB4-8027-0543870D4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00400"/>
            <a:ext cx="13716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8215C33B-66BF-4925-B923-2A8DBDD9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362200"/>
            <a:ext cx="3048000" cy="3048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7AAF351A-7938-4C74-B017-B2FBA1C9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1981200" cy="2133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2A0F8322-B022-4FB5-A439-B25E9DE91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86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67D670E9-64E7-493C-8058-08B34BC85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Text Box 22">
            <a:extLst>
              <a:ext uri="{FF2B5EF4-FFF2-40B4-BE49-F238E27FC236}">
                <a16:creationId xmlns:a16="http://schemas.microsoft.com/office/drawing/2014/main" id="{634E1D13-A3B0-4A04-9038-B3E05931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267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311" name="Text Box 23">
            <a:extLst>
              <a:ext uri="{FF2B5EF4-FFF2-40B4-BE49-F238E27FC236}">
                <a16:creationId xmlns:a16="http://schemas.microsoft.com/office/drawing/2014/main" id="{E037D8D1-7ADE-4DBF-8D5D-74D19917A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2313" name="Text Box 25">
            <a:extLst>
              <a:ext uri="{FF2B5EF4-FFF2-40B4-BE49-F238E27FC236}">
                <a16:creationId xmlns:a16="http://schemas.microsoft.com/office/drawing/2014/main" id="{31C1BBE8-DB29-4306-AA0E-BF34C3EBD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91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BA901666-2EE5-4557-8B8E-7EACF66C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0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17" name="Text Box 29">
            <a:extLst>
              <a:ext uri="{FF2B5EF4-FFF2-40B4-BE49-F238E27FC236}">
                <a16:creationId xmlns:a16="http://schemas.microsoft.com/office/drawing/2014/main" id="{98D3F149-8793-40B3-82C9-865A74BBD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5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459A18D2-C2C5-4C61-A0C1-70E884CB6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1066800" cy="152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 autoUpdateAnimBg="0"/>
      <p:bldP spid="12310" grpId="0" autoUpdateAnimBg="0"/>
      <p:bldP spid="12311" grpId="0" autoUpdateAnimBg="0"/>
      <p:bldP spid="12313" grpId="0" autoUpdateAnimBg="0"/>
      <p:bldP spid="12314" grpId="0" autoUpdateAnimBg="0"/>
      <p:bldP spid="1231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FA117BF1-7B3F-4BD9-B459-BB1DF169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∩</a:t>
            </a: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19" name="Oval 3">
            <a:extLst>
              <a:ext uri="{FF2B5EF4-FFF2-40B4-BE49-F238E27FC236}">
                <a16:creationId xmlns:a16="http://schemas.microsoft.com/office/drawing/2014/main" id="{0D006C16-65AB-492B-8D62-E3A4761C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48000"/>
            <a:ext cx="1828800" cy="1752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A0CBC041-E10F-4FD6-B444-5869FAEA3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862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44029F79-B892-4ACA-BF66-D28375D2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676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9CC68A07-0739-4033-A79C-85A1E0530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29E8894B-CD95-458D-B3CD-D265ECBAC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38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E23B9DC2-6B3C-455C-9D27-DD86708E5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752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3" grpId="0" autoUpdateAnimBg="0"/>
      <p:bldP spid="9224" grpId="0" autoUpdateAnimBg="0"/>
      <p:bldP spid="922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D22969C2-F6F2-4A5F-BF6C-251CFEA7C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042CB70E-7BD8-48F3-AB9E-E28AC41F4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BC5A92BC-CE35-4FF9-A282-66F1CCE5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05200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D39151D2-8F51-4201-B2E6-C1D66622A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57E38356-4C2F-42F5-A33F-135F91CE9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8194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1757D975-3CDB-41F0-84B6-F67176E71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124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F9426F7B-AEEB-4ED1-B3AD-3655966C6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52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9A41C97E-5C86-44B6-8156-52408F24F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05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E76C9D7C-693E-4084-A3E9-8F39E1CA9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F9BEA243-9CAD-412E-B75A-E83FF6818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9039F703-A77F-4B8D-9A98-D165BF402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F43EB642-91AF-48E0-90D8-9F30303DD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D1A04A78-D8EA-4E24-9D78-39EE94669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724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4B36B795-2926-4851-A366-74F127FEC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7831D314-73D0-4E3F-B39C-1EDD6C5AE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45F6EB33-9540-458E-9A63-8AF27DE18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6FA218F8-53CD-4C8E-AE1E-1DDE2C90A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9AF86D97-9F49-4D90-8E56-58CACC511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R3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3ABB49F3-7A40-4673-B640-4D2E9672C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14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1823652C-F0CD-4C85-9351-5FBBAFBE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17" grpId="0" autoUpdateAnimBg="0"/>
      <p:bldP spid="29718" grpId="0" autoUpdateAnimBg="0"/>
      <p:bldP spid="297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>
            <a:extLst>
              <a:ext uri="{FF2B5EF4-FFF2-40B4-BE49-F238E27FC236}">
                <a16:creationId xmlns:a16="http://schemas.microsoft.com/office/drawing/2014/main" id="{DBC1338B-6447-4F03-8952-49C159728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．</a:t>
            </a:r>
            <a:r>
              <a:rPr lang="zh-CN" altLang="en-US" sz="2800" b="1">
                <a:solidFill>
                  <a:schemeClr val="accent2"/>
                </a:solidFill>
              </a:rPr>
              <a:t>集合的基数或势</a:t>
            </a:r>
            <a:endParaRPr lang="zh-CN" altLang="en-US" b="1">
              <a:solidFill>
                <a:schemeClr val="accent2"/>
              </a:solidFill>
            </a:endParaRPr>
          </a:p>
          <a:p>
            <a:pPr algn="just">
              <a:buClr>
                <a:srgbClr val="0000CC"/>
              </a:buClr>
              <a:buFontTx/>
              <a:buNone/>
            </a:pPr>
            <a:r>
              <a:rPr lang="zh-CN" altLang="en-US" sz="2800"/>
              <a:t>            </a:t>
            </a:r>
            <a:r>
              <a:rPr lang="zh-CN" altLang="en-US" sz="2400"/>
              <a:t>含有有限个元素的集合称有限集合，否则称为无限集。有</a:t>
            </a:r>
          </a:p>
          <a:p>
            <a:pPr algn="just">
              <a:buClr>
                <a:srgbClr val="0000CC"/>
              </a:buClr>
              <a:buFontTx/>
              <a:buNone/>
            </a:pPr>
            <a:r>
              <a:rPr lang="zh-CN" altLang="en-US" sz="2400"/>
              <a:t>限集合的元素个数称为该集合的基数或势，记为</a:t>
            </a:r>
            <a:r>
              <a:rPr lang="zh-CN" altLang="en-US" sz="2400">
                <a:sym typeface="Symbol" panose="05050102010706020507" pitchFamily="18" charset="2"/>
              </a:rPr>
              <a:t></a:t>
            </a:r>
            <a:r>
              <a:rPr lang="en-US" altLang="zh-CN" sz="2400" i="1"/>
              <a:t>A </a:t>
            </a:r>
            <a:r>
              <a:rPr lang="en-US" altLang="zh-CN" sz="2400">
                <a:sym typeface="Symbol" panose="05050102010706020507" pitchFamily="18" charset="2"/>
              </a:rPr>
              <a:t></a:t>
            </a:r>
            <a:r>
              <a:rPr lang="zh-CN" altLang="en-US" sz="2400"/>
              <a:t>。</a:t>
            </a:r>
          </a:p>
          <a:p>
            <a:pPr>
              <a:buClr>
                <a:srgbClr val="0000CC"/>
              </a:buClr>
              <a:buFontTx/>
              <a:buNone/>
            </a:pPr>
            <a:r>
              <a:rPr lang="zh-CN" altLang="en-US" sz="2400"/>
              <a:t>        例：</a:t>
            </a:r>
            <a:r>
              <a:rPr lang="en-US" altLang="zh-CN" sz="2400" i="1"/>
              <a:t>A </a:t>
            </a:r>
            <a:r>
              <a:rPr lang="en-US" altLang="zh-CN" sz="2400"/>
              <a:t>= {</a:t>
            </a:r>
            <a:r>
              <a:rPr lang="en-US" altLang="zh-CN" sz="2400" i="1"/>
              <a:t>a</a:t>
            </a:r>
            <a:r>
              <a:rPr lang="en-US" altLang="zh-CN" sz="2400"/>
              <a:t>,</a:t>
            </a:r>
            <a:r>
              <a:rPr lang="en-US" altLang="zh-CN" sz="2400" i="1"/>
              <a:t>b</a:t>
            </a:r>
            <a:r>
              <a:rPr lang="en-US" altLang="zh-CN" sz="2400"/>
              <a:t>},</a:t>
            </a:r>
            <a:r>
              <a:rPr lang="zh-CN" altLang="en-US" sz="2400"/>
              <a:t>则</a:t>
            </a:r>
            <a:r>
              <a:rPr lang="zh-CN" altLang="en-US" sz="2400">
                <a:sym typeface="Symbol" panose="05050102010706020507" pitchFamily="18" charset="2"/>
              </a:rPr>
              <a:t></a:t>
            </a:r>
            <a:r>
              <a:rPr lang="en-US" altLang="zh-CN" sz="2400" i="1"/>
              <a:t>A </a:t>
            </a:r>
            <a:r>
              <a:rPr lang="en-US" altLang="zh-CN" sz="2400">
                <a:sym typeface="Symbol" panose="05050102010706020507" pitchFamily="18" charset="2"/>
              </a:rPr>
              <a:t></a:t>
            </a:r>
            <a:r>
              <a:rPr lang="en-US" altLang="zh-CN" sz="2400"/>
              <a:t>=2, </a:t>
            </a:r>
          </a:p>
          <a:p>
            <a:pPr>
              <a:buClr>
                <a:srgbClr val="0000CC"/>
              </a:buClr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 </a:t>
            </a:r>
            <a:r>
              <a:rPr lang="en-US" altLang="zh-CN" sz="2400"/>
              <a:t>{</a:t>
            </a:r>
            <a:r>
              <a:rPr lang="en-US" altLang="zh-CN" sz="2400" i="1"/>
              <a:t>A</a:t>
            </a:r>
            <a:r>
              <a:rPr lang="en-US" altLang="zh-CN" sz="2400"/>
              <a:t>}</a:t>
            </a:r>
            <a:r>
              <a:rPr lang="en-US" altLang="zh-CN" sz="2400">
                <a:sym typeface="Symbol" panose="05050102010706020507" pitchFamily="18" charset="2"/>
              </a:rPr>
              <a:t></a:t>
            </a:r>
            <a:r>
              <a:rPr lang="en-US" altLang="zh-CN" sz="2400"/>
              <a:t>=1;         </a:t>
            </a:r>
            <a:r>
              <a:rPr lang="en-US" altLang="zh-CN" sz="2400" i="1"/>
              <a:t> B </a:t>
            </a:r>
            <a:r>
              <a:rPr lang="en-US" altLang="zh-CN" sz="2400"/>
              <a:t>={</a:t>
            </a:r>
            <a:r>
              <a:rPr lang="en-US" altLang="zh-CN" sz="2400" i="1"/>
              <a:t>a</a:t>
            </a:r>
            <a:r>
              <a:rPr lang="en-US" altLang="zh-CN" sz="2400"/>
              <a:t>,</a:t>
            </a:r>
            <a:r>
              <a:rPr lang="en-US" altLang="zh-CN" sz="2400" i="1"/>
              <a:t>a</a:t>
            </a:r>
            <a:r>
              <a:rPr lang="en-US" altLang="zh-CN" sz="2400"/>
              <a:t>,</a:t>
            </a:r>
            <a:r>
              <a:rPr lang="en-US" altLang="zh-CN" sz="2400" i="1"/>
              <a:t>b</a:t>
            </a:r>
            <a:r>
              <a:rPr lang="en-US" altLang="zh-CN" sz="2400"/>
              <a:t>},       </a:t>
            </a:r>
            <a:r>
              <a:rPr lang="en-US" altLang="zh-CN" sz="2400">
                <a:sym typeface="Symbol" panose="05050102010706020507" pitchFamily="18" charset="2"/>
              </a:rPr>
              <a:t></a:t>
            </a:r>
            <a:r>
              <a:rPr lang="en-US" altLang="zh-CN" sz="2400" i="1">
                <a:sym typeface="Symbol" panose="05050102010706020507" pitchFamily="18" charset="2"/>
              </a:rPr>
              <a:t>B </a:t>
            </a:r>
            <a:r>
              <a:rPr lang="en-US" altLang="zh-CN" sz="2400">
                <a:sym typeface="Symbol" panose="05050102010706020507" pitchFamily="18" charset="2"/>
              </a:rPr>
              <a:t></a:t>
            </a:r>
            <a:r>
              <a:rPr lang="en-US" altLang="zh-CN" sz="2400"/>
              <a:t>=2</a:t>
            </a:r>
            <a:r>
              <a:rPr lang="zh-CN" altLang="en-US" sz="2400"/>
              <a:t>。</a:t>
            </a:r>
          </a:p>
          <a:p>
            <a:pPr>
              <a:buFontTx/>
              <a:buNone/>
            </a:pPr>
            <a:r>
              <a:rPr lang="en-US" altLang="zh-CN" sz="2800"/>
              <a:t>4 </a:t>
            </a:r>
            <a:r>
              <a:rPr lang="zh-CN" altLang="en-US" sz="2800"/>
              <a:t>．</a:t>
            </a:r>
            <a:r>
              <a:rPr lang="zh-CN" altLang="en-US" sz="2800" b="1">
                <a:solidFill>
                  <a:schemeClr val="accent2"/>
                </a:solidFill>
              </a:rPr>
              <a:t>集合相等公理</a:t>
            </a:r>
            <a:endParaRPr lang="zh-CN" altLang="en-US" b="1">
              <a:solidFill>
                <a:schemeClr val="accent2"/>
              </a:solidFill>
            </a:endParaRPr>
          </a:p>
          <a:p>
            <a:pPr algn="just">
              <a:buClr>
                <a:srgbClr val="9933FF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81C90"/>
                </a:solidFill>
              </a:rPr>
              <a:t>       </a:t>
            </a:r>
            <a:r>
              <a:rPr lang="zh-CN" altLang="en-US" sz="2400" b="1">
                <a:solidFill>
                  <a:srgbClr val="800000"/>
                </a:solidFill>
              </a:rPr>
              <a:t>外延公理</a:t>
            </a:r>
            <a:r>
              <a:rPr lang="zh-CN" altLang="en-US" sz="2400"/>
              <a:t>：集合</a:t>
            </a:r>
            <a:r>
              <a:rPr lang="en-US" altLang="zh-CN" sz="2400" i="1"/>
              <a:t>A</a:t>
            </a:r>
            <a:r>
              <a:rPr lang="zh-CN" altLang="en-US" sz="2400"/>
              <a:t>，</a:t>
            </a:r>
            <a:r>
              <a:rPr lang="en-US" altLang="zh-CN" sz="2400" i="1"/>
              <a:t>B</a:t>
            </a:r>
            <a:r>
              <a:rPr lang="zh-CN" altLang="en-US" sz="2400"/>
              <a:t>相等，</a:t>
            </a:r>
            <a:r>
              <a:rPr lang="en-US" altLang="zh-CN" sz="2400" i="1"/>
              <a:t>iff</a:t>
            </a:r>
          </a:p>
          <a:p>
            <a:pPr algn="just">
              <a:buClr>
                <a:srgbClr val="99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          </a:t>
            </a:r>
            <a:r>
              <a:rPr lang="en-US" altLang="zh-CN" sz="2400" i="1"/>
              <a:t>x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 i="1"/>
              <a:t>A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 i="1"/>
              <a:t>B</a:t>
            </a:r>
            <a:r>
              <a:rPr lang="en-US" altLang="zh-CN" sz="2400"/>
              <a:t>)∧</a:t>
            </a:r>
            <a:r>
              <a:rPr lang="en-US" altLang="zh-CN" sz="2400">
                <a:sym typeface="Symbol" panose="05050102010706020507" pitchFamily="18" charset="2"/>
              </a:rPr>
              <a:t></a:t>
            </a:r>
            <a:r>
              <a:rPr lang="en-US" altLang="zh-CN" sz="2400" i="1"/>
              <a:t>x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 i="1"/>
              <a:t>B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 i="1"/>
              <a:t>A</a:t>
            </a:r>
            <a:r>
              <a:rPr lang="en-US" altLang="zh-CN" sz="2400"/>
              <a:t>)</a:t>
            </a:r>
          </a:p>
          <a:p>
            <a:pPr algn="just">
              <a:buClr>
                <a:srgbClr val="9933FF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                                                  [</a:t>
            </a:r>
            <a:r>
              <a:rPr lang="zh-CN" altLang="en-US" sz="2400"/>
              <a:t>即当且仅当</a:t>
            </a:r>
            <a:r>
              <a:rPr lang="en-US" altLang="zh-CN" sz="2400" i="1"/>
              <a:t>A</a:t>
            </a:r>
            <a:r>
              <a:rPr lang="zh-CN" altLang="en-US" sz="2400"/>
              <a:t>与</a:t>
            </a:r>
            <a:r>
              <a:rPr lang="en-US" altLang="zh-CN" sz="2400" i="1"/>
              <a:t>B</a:t>
            </a:r>
            <a:r>
              <a:rPr lang="zh-CN" altLang="en-US" sz="2400"/>
              <a:t>有相同的元素</a:t>
            </a:r>
            <a:r>
              <a:rPr lang="en-US" altLang="zh-CN" sz="2400"/>
              <a:t>]</a:t>
            </a:r>
          </a:p>
          <a:p>
            <a:pPr algn="just">
              <a:buClr>
                <a:srgbClr val="9933FF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  </a:t>
            </a:r>
            <a:r>
              <a:rPr lang="zh-CN" altLang="en-US" sz="2400"/>
              <a:t>故</a:t>
            </a:r>
          </a:p>
          <a:p>
            <a:pPr algn="just">
              <a:buClr>
                <a:srgbClr val="9933FF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①列举法中，元素的次序无关紧要，即</a:t>
            </a:r>
            <a:r>
              <a:rPr lang="en-US" altLang="zh-CN" sz="2400"/>
              <a:t>{</a:t>
            </a:r>
            <a:r>
              <a:rPr lang="en-US" altLang="zh-CN" sz="2400" i="1"/>
              <a:t>x,y,z</a:t>
            </a:r>
            <a:r>
              <a:rPr lang="en-US" altLang="zh-CN" sz="2400"/>
              <a:t>}</a:t>
            </a:r>
            <a:r>
              <a:rPr lang="zh-CN" altLang="en-US" sz="2400"/>
              <a:t>与</a:t>
            </a:r>
            <a:r>
              <a:rPr lang="en-US" altLang="zh-CN" sz="2400"/>
              <a:t>{</a:t>
            </a:r>
            <a:r>
              <a:rPr lang="en-US" altLang="zh-CN" sz="2400" i="1"/>
              <a:t>z,x,y</a:t>
            </a:r>
            <a:r>
              <a:rPr lang="en-US" altLang="zh-CN" sz="2400"/>
              <a:t>}</a:t>
            </a:r>
            <a:r>
              <a:rPr lang="zh-CN" altLang="en-US" sz="2400"/>
              <a:t>相等。</a:t>
            </a:r>
          </a:p>
          <a:p>
            <a:pPr algn="just">
              <a:buClr>
                <a:srgbClr val="9933FF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②元素的重复出现无关紧要，即</a:t>
            </a:r>
            <a:r>
              <a:rPr lang="en-US" altLang="zh-CN" sz="2400"/>
              <a:t>{</a:t>
            </a:r>
            <a:r>
              <a:rPr lang="en-US" altLang="zh-CN" sz="2400" i="1"/>
              <a:t>x,y,x</a:t>
            </a:r>
            <a:r>
              <a:rPr lang="en-US" altLang="zh-CN" sz="2400"/>
              <a:t>},{</a:t>
            </a:r>
            <a:r>
              <a:rPr lang="en-US" altLang="zh-CN" sz="2400" i="1"/>
              <a:t>y,x</a:t>
            </a:r>
            <a:r>
              <a:rPr lang="en-US" altLang="zh-CN" sz="2400"/>
              <a:t>},{</a:t>
            </a:r>
            <a:r>
              <a:rPr lang="en-US" altLang="zh-CN" sz="2400" i="1"/>
              <a:t>x,x,x,x,y</a:t>
            </a:r>
            <a:r>
              <a:rPr lang="en-US" altLang="zh-CN" sz="2400"/>
              <a:t>}</a:t>
            </a:r>
            <a:r>
              <a:rPr lang="zh-CN" altLang="en-US" sz="2400"/>
              <a:t>相等。</a:t>
            </a:r>
          </a:p>
          <a:p>
            <a:pPr algn="just">
              <a:buClr>
                <a:srgbClr val="9933FF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③集合的表示不唯一，如</a:t>
            </a:r>
            <a:r>
              <a:rPr lang="en-US" altLang="zh-CN" sz="2400"/>
              <a:t>{</a:t>
            </a:r>
            <a:r>
              <a:rPr lang="en-US" altLang="zh-CN" sz="2400" i="1"/>
              <a:t>x</a:t>
            </a:r>
            <a:r>
              <a:rPr lang="en-US" altLang="zh-CN" sz="2400">
                <a:sym typeface="Symbol" panose="05050102010706020507" pitchFamily="18" charset="2"/>
              </a:rPr>
              <a:t></a:t>
            </a:r>
            <a:r>
              <a:rPr lang="en-US" altLang="zh-CN" sz="2400" i="1"/>
              <a:t>x</a:t>
            </a:r>
            <a:r>
              <a:rPr lang="en-US" altLang="zh-CN" sz="2400" baseline="30000"/>
              <a:t>2</a:t>
            </a:r>
            <a:r>
              <a:rPr lang="en-US" altLang="zh-CN" sz="2400"/>
              <a:t>=1}</a:t>
            </a:r>
            <a:r>
              <a:rPr lang="zh-CN" altLang="en-US" sz="2400"/>
              <a:t>与</a:t>
            </a:r>
            <a:r>
              <a:rPr lang="en-US" altLang="zh-CN" sz="2400"/>
              <a:t>{-1,1}</a:t>
            </a:r>
            <a:r>
              <a:rPr lang="zh-CN" altLang="en-US" sz="2400"/>
              <a:t>表示相同的集合。</a:t>
            </a:r>
          </a:p>
          <a:p>
            <a:pPr>
              <a:buClr>
                <a:srgbClr val="0000CC"/>
              </a:buClr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BF1C2306-DB94-4762-946D-7F257F913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400"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-R</a:t>
            </a:r>
            <a:r>
              <a:rPr kumimoji="1" lang="en-US" altLang="zh-CN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75" name="Oval 3">
            <a:extLst>
              <a:ext uri="{FF2B5EF4-FFF2-40B4-BE49-F238E27FC236}">
                <a16:creationId xmlns:a16="http://schemas.microsoft.com/office/drawing/2014/main" id="{CD82B015-9A00-4665-916C-4749A6D0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2590800" cy="2514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9D2C2916-3E5B-456A-8AF5-6CC322A0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7B24DA90-C2E8-4035-AB65-DCE30A5E5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19812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8C3EB61-C32F-4399-A27B-E78D22DE3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86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CD6332F2-4D9A-47ED-BA89-D355889B4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57113822-4E5E-4FB8-8B02-D66B1C791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9" grpId="0" autoUpdateAnimBg="0"/>
      <p:bldP spid="2868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F5470098-48D2-46A0-80C8-B57236F87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9144000" cy="715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      </a:t>
            </a:r>
            <a:r>
              <a:rPr kumimoji="1" lang="zh-CN" altLang="en-US" sz="4000" b="1" baseline="30000">
                <a:solidFill>
                  <a:schemeClr val="accent2"/>
                </a:solidFill>
                <a:latin typeface="宋体" panose="02010600030101010101" pitchFamily="2" charset="-122"/>
              </a:rPr>
              <a:t>三．关系矩阵与关系图</a:t>
            </a:r>
            <a:endParaRPr kumimoji="1" lang="zh-CN" altLang="en-US" sz="4000" baseline="30000">
              <a:latin typeface="宋体" panose="02010600030101010101" pitchFamily="2" charset="-122"/>
            </a:endParaRPr>
          </a:p>
          <a:p>
            <a:pPr lvl="2" algn="just">
              <a:spcBef>
                <a:spcPct val="30000"/>
              </a:spcBef>
            </a:pPr>
            <a:r>
              <a:rPr kumimoji="1" lang="en-US" altLang="zh-CN" sz="4000" baseline="30000">
                <a:latin typeface="宋体" panose="02010600030101010101" pitchFamily="2" charset="-122"/>
              </a:rPr>
              <a:t>1.</a:t>
            </a:r>
            <a:r>
              <a:rPr kumimoji="1" lang="zh-CN" altLang="en-US" sz="4000" b="1" baseline="30000">
                <a:solidFill>
                  <a:schemeClr val="accent2"/>
                </a:solidFill>
                <a:latin typeface="宋体" panose="02010600030101010101" pitchFamily="2" charset="-122"/>
              </a:rPr>
              <a:t>关系矩阵</a:t>
            </a:r>
          </a:p>
          <a:p>
            <a:pPr lvl="2" algn="just">
              <a:spcBef>
                <a:spcPct val="30000"/>
              </a:spcBef>
            </a:pPr>
            <a:r>
              <a:rPr kumimoji="1" lang="zh-CN" altLang="en-US" sz="3600" baseline="30000">
                <a:latin typeface="宋体" panose="02010600030101010101" pitchFamily="2" charset="-122"/>
              </a:rPr>
              <a:t>设集合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X={x1,</a:t>
            </a:r>
            <a:r>
              <a:rPr kumimoji="1" lang="en-US" altLang="zh-CN" sz="3600" baseline="30000">
                <a:latin typeface="Times New Roman" panose="02020603050405020304" pitchFamily="18" charset="0"/>
              </a:rPr>
              <a:t>…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,xm}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，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Y={y1,</a:t>
            </a:r>
            <a:r>
              <a:rPr kumimoji="1" lang="en-US" altLang="zh-CN" sz="3600" baseline="30000">
                <a:latin typeface="Times New Roman" panose="02020603050405020304" pitchFamily="18" charset="0"/>
              </a:rPr>
              <a:t>…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,yn},R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是从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X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到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Y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的一个二元</a:t>
            </a:r>
          </a:p>
          <a:p>
            <a:pPr lvl="2" algn="just">
              <a:spcBef>
                <a:spcPct val="30000"/>
              </a:spcBef>
            </a:pPr>
            <a:r>
              <a:rPr kumimoji="1" lang="zh-CN" altLang="en-US" sz="3600" baseline="30000">
                <a:latin typeface="宋体" panose="02010600030101010101" pitchFamily="2" charset="-122"/>
              </a:rPr>
              <a:t>关系。则对应于关系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R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有一个关系矩阵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M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R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=(rij)m×n,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其中</a:t>
            </a:r>
          </a:p>
          <a:p>
            <a:pPr lvl="2" algn="just">
              <a:spcBef>
                <a:spcPct val="30000"/>
              </a:spcBef>
            </a:pPr>
            <a:endParaRPr kumimoji="1" lang="zh-CN" altLang="en-US" sz="3600" baseline="30000">
              <a:latin typeface="宋体" panose="02010600030101010101" pitchFamily="2" charset="-122"/>
            </a:endParaRPr>
          </a:p>
          <a:p>
            <a:pPr lvl="2" algn="just">
              <a:spcBef>
                <a:spcPct val="30000"/>
              </a:spcBef>
            </a:pPr>
            <a:endParaRPr kumimoji="1" lang="zh-CN" altLang="en-US" sz="3200" baseline="30000">
              <a:latin typeface="宋体" panose="02010600030101010101" pitchFamily="2" charset="-122"/>
            </a:endParaRPr>
          </a:p>
          <a:p>
            <a:pPr lvl="2" algn="just">
              <a:spcBef>
                <a:spcPct val="30000"/>
              </a:spcBef>
            </a:pPr>
            <a:endParaRPr kumimoji="1" lang="zh-CN" altLang="en-US" sz="3200" baseline="30000">
              <a:latin typeface="宋体" panose="02010600030101010101" pitchFamily="2" charset="-122"/>
            </a:endParaRPr>
          </a:p>
          <a:p>
            <a:pPr lvl="2" algn="just">
              <a:spcBef>
                <a:spcPct val="30000"/>
              </a:spcBef>
            </a:pPr>
            <a:endParaRPr kumimoji="1" lang="zh-CN" altLang="en-US" sz="1200" baseline="30000">
              <a:latin typeface="宋体" panose="02010600030101010101" pitchFamily="2" charset="-122"/>
            </a:endParaRPr>
          </a:p>
          <a:p>
            <a:pPr lvl="2" algn="just">
              <a:spcBef>
                <a:spcPct val="30000"/>
              </a:spcBef>
            </a:pPr>
            <a:endParaRPr kumimoji="1" lang="zh-CN" altLang="en-US" sz="4000" baseline="30000">
              <a:latin typeface="宋体" panose="02010600030101010101" pitchFamily="2" charset="-122"/>
            </a:endParaRPr>
          </a:p>
          <a:p>
            <a:pPr lvl="2" algn="just">
              <a:spcBef>
                <a:spcPct val="30000"/>
              </a:spcBef>
            </a:pPr>
            <a:r>
              <a:rPr kumimoji="1" lang="en-US" altLang="zh-CN" sz="4000" baseline="30000">
                <a:latin typeface="宋体" panose="02010600030101010101" pitchFamily="2" charset="-122"/>
              </a:rPr>
              <a:t>2. </a:t>
            </a:r>
            <a:r>
              <a:rPr kumimoji="1" lang="zh-CN" altLang="en-US" sz="4000" b="1" baseline="30000">
                <a:solidFill>
                  <a:schemeClr val="accent2"/>
                </a:solidFill>
                <a:latin typeface="宋体" panose="02010600030101010101" pitchFamily="2" charset="-122"/>
              </a:rPr>
              <a:t>关系图</a:t>
            </a:r>
          </a:p>
          <a:p>
            <a:pPr lvl="2" algn="just">
              <a:spcBef>
                <a:spcPct val="30000"/>
              </a:spcBef>
            </a:pPr>
            <a:r>
              <a:rPr kumimoji="1" lang="zh-CN" altLang="en-US" sz="3600" baseline="30000">
                <a:latin typeface="宋体" panose="02010600030101010101" pitchFamily="2" charset="-122"/>
              </a:rPr>
              <a:t>设集合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x={x1,</a:t>
            </a:r>
            <a:r>
              <a:rPr kumimoji="1" lang="en-US" altLang="zh-CN" sz="3600" baseline="30000">
                <a:latin typeface="Times New Roman" panose="02020603050405020304" pitchFamily="18" charset="0"/>
              </a:rPr>
              <a:t>…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,xm},R 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是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x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上的一个关系。用小圈表示元素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xi</a:t>
            </a:r>
            <a:r>
              <a:rPr kumimoji="1" lang="en-US" altLang="zh-CN" sz="3600" baseline="30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x,1≤i≤m</a:t>
            </a:r>
          </a:p>
          <a:p>
            <a:pPr lvl="2" algn="just">
              <a:spcBef>
                <a:spcPct val="30000"/>
              </a:spcBef>
            </a:pPr>
            <a:r>
              <a:rPr kumimoji="1" lang="en-US" altLang="zh-CN" sz="3600" baseline="30000">
                <a:latin typeface="宋体" panose="02010600030101010101" pitchFamily="2" charset="-122"/>
              </a:rPr>
              <a:t>i)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若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&lt;xi,yj&gt;</a:t>
            </a:r>
            <a:r>
              <a:rPr kumimoji="1" lang="en-US" altLang="zh-CN" sz="3600" baseline="30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R,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则从结点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xi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到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yj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画一带箭头的边。 </a:t>
            </a:r>
          </a:p>
          <a:p>
            <a:pPr lvl="2" algn="just">
              <a:spcBef>
                <a:spcPct val="30000"/>
              </a:spcBef>
            </a:pPr>
            <a:r>
              <a:rPr kumimoji="1" lang="en-US" altLang="zh-CN" sz="3600" baseline="30000">
                <a:latin typeface="宋体" panose="02010600030101010101" pitchFamily="2" charset="-122"/>
              </a:rPr>
              <a:t>ii)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若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&lt;xi,xi&gt;</a:t>
            </a:r>
            <a:r>
              <a:rPr kumimoji="1" lang="en-US" altLang="zh-CN" sz="3600" baseline="30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R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则通过结点</a:t>
            </a:r>
            <a:r>
              <a:rPr kumimoji="1" lang="en-US" altLang="zh-CN" sz="3600" baseline="30000">
                <a:latin typeface="宋体" panose="02010600030101010101" pitchFamily="2" charset="-122"/>
              </a:rPr>
              <a:t>xi</a:t>
            </a:r>
            <a:r>
              <a:rPr kumimoji="1" lang="zh-CN" altLang="en-US" sz="3600" baseline="30000">
                <a:latin typeface="宋体" panose="02010600030101010101" pitchFamily="2" charset="-122"/>
              </a:rPr>
              <a:t>画一个称自回路的带箭头的弧。</a:t>
            </a:r>
          </a:p>
          <a:p>
            <a:pPr lvl="2" algn="just">
              <a:spcBef>
                <a:spcPct val="30000"/>
              </a:spcBef>
            </a:pPr>
            <a:r>
              <a:rPr kumimoji="1" lang="zh-CN" altLang="en-US" sz="3600" baseline="30000">
                <a:latin typeface="宋体" panose="02010600030101010101" pitchFamily="2" charset="-122"/>
              </a:rPr>
              <a:t>这样的图称为关系图。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7D15700F-69F0-4680-9276-EEFC187EB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590800"/>
          <a:ext cx="6324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482400" progId="Equation.DSMT4">
                  <p:embed/>
                </p:oleObj>
              </mc:Choice>
              <mc:Fallback>
                <p:oleObj name="Equation" r:id="rId2" imgW="29588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6324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BE0B0F3D-1C6E-4FB1-A4FF-789C5E26B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70263"/>
            <a:ext cx="80010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由集合</a:t>
            </a:r>
            <a:r>
              <a:rPr kumimoji="1"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X</a:t>
            </a:r>
            <a:r>
              <a:rPr kumimoji="1"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到</a:t>
            </a:r>
            <a:r>
              <a:rPr kumimoji="1"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Y</a:t>
            </a:r>
            <a:r>
              <a:rPr kumimoji="1"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的关系图的画法。</a:t>
            </a:r>
          </a:p>
          <a:p>
            <a:pPr algn="just"/>
            <a:r>
              <a:rPr kumimoji="1"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zh-CN" altLang="en-US" sz="2800">
                <a:latin typeface="宋体" panose="02010600030101010101" pitchFamily="2" charset="-122"/>
              </a:rPr>
              <a:t>：设</a:t>
            </a:r>
            <a:r>
              <a:rPr kumimoji="1" lang="en-US" altLang="zh-CN" sz="2800">
                <a:latin typeface="宋体" panose="02010600030101010101" pitchFamily="2" charset="-122"/>
              </a:rPr>
              <a:t>R</a:t>
            </a:r>
            <a:r>
              <a:rPr kumimoji="1" lang="zh-CN" altLang="en-US" sz="2800">
                <a:latin typeface="宋体" panose="02010600030101010101" pitchFamily="2" charset="-122"/>
              </a:rPr>
              <a:t>和</a:t>
            </a:r>
            <a:r>
              <a:rPr kumimoji="1" lang="en-US" altLang="zh-CN" sz="2800">
                <a:latin typeface="宋体" panose="02010600030101010101" pitchFamily="2" charset="-122"/>
              </a:rPr>
              <a:t>S</a:t>
            </a:r>
            <a:r>
              <a:rPr kumimoji="1" lang="zh-CN" altLang="en-US" sz="2800">
                <a:latin typeface="宋体" panose="02010600030101010101" pitchFamily="2" charset="-122"/>
              </a:rPr>
              <a:t>是二个由集合</a:t>
            </a:r>
            <a:r>
              <a:rPr kumimoji="1" lang="en-US" altLang="zh-CN" sz="2800">
                <a:latin typeface="宋体" panose="02010600030101010101" pitchFamily="2" charset="-122"/>
              </a:rPr>
              <a:t>X</a:t>
            </a:r>
            <a:r>
              <a:rPr kumimoji="1" lang="zh-CN" altLang="en-US" sz="2800">
                <a:latin typeface="宋体" panose="02010600030101010101" pitchFamily="2" charset="-122"/>
              </a:rPr>
              <a:t>到</a:t>
            </a:r>
            <a:r>
              <a:rPr kumimoji="1" lang="en-US" altLang="zh-CN" sz="2800">
                <a:latin typeface="宋体" panose="02010600030101010101" pitchFamily="2" charset="-122"/>
              </a:rPr>
              <a:t>Y</a:t>
            </a:r>
            <a:r>
              <a:rPr kumimoji="1" lang="zh-CN" altLang="en-US" sz="2800">
                <a:latin typeface="宋体" panose="02010600030101010101" pitchFamily="2" charset="-122"/>
              </a:rPr>
              <a:t>的二元关系</a:t>
            </a:r>
          </a:p>
          <a:p>
            <a:pPr algn="just"/>
            <a:r>
              <a:rPr kumimoji="1" lang="zh-CN" altLang="en-US" sz="2800">
                <a:latin typeface="宋体" panose="02010600030101010101" pitchFamily="2" charset="-122"/>
              </a:rPr>
              <a:t>      则</a:t>
            </a: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  <a:r>
              <a:rPr kumimoji="1" lang="en-US" altLang="zh-CN" sz="2800">
                <a:latin typeface="宋体" panose="02010600030101010101" pitchFamily="2" charset="-122"/>
              </a:rPr>
              <a:t>R∪S</a:t>
            </a:r>
            <a:r>
              <a:rPr kumimoji="1" lang="zh-CN" altLang="en-US" sz="2800">
                <a:latin typeface="宋体" panose="02010600030101010101" pitchFamily="2" charset="-122"/>
              </a:rPr>
              <a:t>，</a:t>
            </a:r>
            <a:r>
              <a:rPr kumimoji="1" lang="en-US" altLang="zh-CN" sz="2800">
                <a:latin typeface="宋体" panose="02010600030101010101" pitchFamily="2" charset="-122"/>
              </a:rPr>
              <a:t>R∩S</a:t>
            </a:r>
            <a:r>
              <a:rPr kumimoji="1" lang="zh-CN" altLang="en-US" sz="2800">
                <a:latin typeface="宋体" panose="02010600030101010101" pitchFamily="2" charset="-122"/>
              </a:rPr>
              <a:t>， </a:t>
            </a:r>
            <a:r>
              <a:rPr kumimoji="1" lang="en-US" altLang="zh-CN" sz="2800">
                <a:latin typeface="宋体" panose="02010600030101010101" pitchFamily="2" charset="-122"/>
              </a:rPr>
              <a:t>R-S</a:t>
            </a:r>
            <a:r>
              <a:rPr kumimoji="1" lang="zh-CN" altLang="en-US" sz="2800">
                <a:latin typeface="宋体" panose="02010600030101010101" pitchFamily="2" charset="-122"/>
              </a:rPr>
              <a:t>，～</a:t>
            </a:r>
            <a:r>
              <a:rPr kumimoji="1" lang="en-US" altLang="zh-CN" sz="2800">
                <a:latin typeface="宋体" panose="02010600030101010101" pitchFamily="2" charset="-122"/>
              </a:rPr>
              <a:t>R</a:t>
            </a:r>
            <a:r>
              <a:rPr kumimoji="1" lang="zh-CN" altLang="en-US" sz="2800">
                <a:latin typeface="宋体" panose="02010600030101010101" pitchFamily="2" charset="-122"/>
              </a:rPr>
              <a:t>仍是</a:t>
            </a:r>
            <a:r>
              <a:rPr kumimoji="1" lang="en-US" altLang="zh-CN" sz="2800">
                <a:latin typeface="宋体" panose="02010600030101010101" pitchFamily="2" charset="-122"/>
              </a:rPr>
              <a:t>X</a:t>
            </a:r>
            <a:r>
              <a:rPr kumimoji="1" lang="zh-CN" altLang="en-US" sz="2800">
                <a:latin typeface="宋体" panose="02010600030101010101" pitchFamily="2" charset="-122"/>
              </a:rPr>
              <a:t>到</a:t>
            </a:r>
            <a:r>
              <a:rPr kumimoji="1" lang="en-US" altLang="zh-CN" sz="2800">
                <a:latin typeface="宋体" panose="02010600030101010101" pitchFamily="2" charset="-122"/>
              </a:rPr>
              <a:t>Y</a:t>
            </a:r>
            <a:r>
              <a:rPr kumimoji="1" lang="zh-CN" altLang="en-US" sz="2800">
                <a:latin typeface="宋体" panose="02010600030101010101" pitchFamily="2" charset="-122"/>
              </a:rPr>
              <a:t>的二元关系。</a:t>
            </a:r>
          </a:p>
          <a:p>
            <a:pPr>
              <a:spcBef>
                <a:spcPct val="50000"/>
              </a:spcBef>
            </a:pPr>
            <a:endParaRPr kumimoji="1" lang="en-US" altLang="zh-CN" sz="2800">
              <a:latin typeface="宋体" panose="02010600030101010101" pitchFamily="2" charset="-122"/>
            </a:endParaRPr>
          </a:p>
        </p:txBody>
      </p:sp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927895DC-AEB9-489D-AD68-95EE49594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905000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57200" progId="Equation.DSMT4">
                  <p:embed/>
                </p:oleObj>
              </mc:Choice>
              <mc:Fallback>
                <p:oleObj name="Equation" r:id="rId2" imgW="10540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251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5">
            <a:extLst>
              <a:ext uri="{FF2B5EF4-FFF2-40B4-BE49-F238E27FC236}">
                <a16:creationId xmlns:a16="http://schemas.microsoft.com/office/drawing/2014/main" id="{EF439AA0-6FA3-4DBB-8C0E-6AE7658E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86868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60000"/>
              </a:lnSpc>
            </a:pPr>
            <a:r>
              <a:rPr kumimoji="1" lang="zh-CN" altLang="en-US" sz="4000" baseline="30000">
                <a:latin typeface="宋体" panose="02010600030101010101" pitchFamily="2" charset="-122"/>
              </a:rPr>
              <a:t>例：设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A={a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1</a:t>
            </a:r>
            <a:r>
              <a:rPr kumimoji="1" lang="zh-CN" altLang="en-US" sz="4000" baseline="30000">
                <a:latin typeface="宋体" panose="02010600030101010101" pitchFamily="2" charset="-122"/>
              </a:rPr>
              <a:t>，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} B={b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1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,b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,b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3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}</a:t>
            </a:r>
          </a:p>
          <a:p>
            <a:pPr lvl="2" algn="just">
              <a:lnSpc>
                <a:spcPct val="160000"/>
              </a:lnSpc>
            </a:pPr>
            <a:r>
              <a:rPr kumimoji="1" lang="en-US" altLang="zh-CN" sz="4000" baseline="30000">
                <a:latin typeface="宋体" panose="02010600030101010101" pitchFamily="2" charset="-122"/>
              </a:rPr>
              <a:t>R={&lt;a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1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,b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1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&gt;,&lt;a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,b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1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&gt;,&lt;a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2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,b</a:t>
            </a:r>
            <a:r>
              <a:rPr kumimoji="1" lang="en-US" altLang="zh-CN" sz="2800" baseline="30000">
                <a:latin typeface="宋体" panose="02010600030101010101" pitchFamily="2" charset="-122"/>
              </a:rPr>
              <a:t>3</a:t>
            </a:r>
            <a:r>
              <a:rPr kumimoji="1" lang="en-US" altLang="zh-CN" sz="4000" baseline="30000">
                <a:latin typeface="宋体" panose="02010600030101010101" pitchFamily="2" charset="-122"/>
              </a:rPr>
              <a:t>&gt;}</a:t>
            </a:r>
          </a:p>
          <a:p>
            <a:pPr lvl="2" algn="just">
              <a:lnSpc>
                <a:spcPct val="160000"/>
              </a:lnSpc>
            </a:pPr>
            <a:r>
              <a:rPr kumimoji="1" lang="zh-CN" altLang="en-US" sz="3200" baseline="30000">
                <a:latin typeface="宋体" panose="02010600030101010101" pitchFamily="2" charset="-122"/>
              </a:rPr>
              <a:t>解：</a:t>
            </a:r>
            <a:r>
              <a:rPr kumimoji="1" lang="zh-CN" altLang="en-US" sz="4000" baseline="30000">
                <a:latin typeface="宋体" panose="02010600030101010101" pitchFamily="2" charset="-122"/>
              </a:rPr>
              <a:t>          </a:t>
            </a:r>
          </a:p>
          <a:p>
            <a:pPr lvl="2" algn="just">
              <a:lnSpc>
                <a:spcPct val="160000"/>
              </a:lnSpc>
            </a:pPr>
            <a:r>
              <a:rPr kumimoji="1" lang="zh-CN" altLang="en-US" sz="3200" baseline="30000">
                <a:latin typeface="宋体" panose="02010600030101010101" pitchFamily="2" charset="-122"/>
              </a:rPr>
              <a:t>（作关系图：略）</a:t>
            </a:r>
            <a:endParaRPr kumimoji="1" lang="zh-CN" altLang="en-US" sz="4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80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22564C5B-7FCE-4F5E-B141-A17CF9EF8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8229600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  </a:t>
            </a:r>
            <a:r>
              <a:rPr kumimoji="1"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一 </a:t>
            </a:r>
            <a:r>
              <a:rPr kumimoji="1"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自反性</a:t>
            </a:r>
            <a:endParaRPr kumimoji="1" lang="zh-CN" altLang="en-US" sz="2400" baseline="300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                  二．反自反性</a:t>
            </a:r>
          </a:p>
          <a:p>
            <a:pPr>
              <a:lnSpc>
                <a:spcPct val="160000"/>
              </a:lnSpc>
            </a:pPr>
            <a:r>
              <a:rPr kumimoji="1"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                  三．对称性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                  四．反对称性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                  五．传递性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                  六．举例</a:t>
            </a:r>
          </a:p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endParaRPr kumimoji="1"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kumimoji="1" lang="en-US" altLang="zh-CN">
              <a:latin typeface="宋体" panose="02010600030101010101" pitchFamily="2" charset="-122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9D5261D5-8AC2-48EB-A51E-9E5EBA065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0"/>
            <a:ext cx="6019800" cy="641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600">
                <a:latin typeface="宋体" panose="02010600030101010101" pitchFamily="2" charset="-122"/>
              </a:rPr>
              <a:t>3-6   </a:t>
            </a:r>
            <a:r>
              <a:rPr kumimoji="1" lang="zh-CN" altLang="en-US" sz="3600">
                <a:latin typeface="宋体" panose="02010600030101010101" pitchFamily="2" charset="-122"/>
              </a:rPr>
              <a:t>关系的性质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076A02FF-85FB-4754-84C5-B805E712B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自反性</a:t>
            </a:r>
            <a:r>
              <a:rPr kumimoji="1" lang="zh-CN" altLang="en-US" sz="2400">
                <a:latin typeface="宋体" panose="02010600030101010101" pitchFamily="2" charset="-122"/>
              </a:rPr>
              <a:t>（设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上的二元关系）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定义（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3-6.1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）</a:t>
            </a:r>
            <a:r>
              <a:rPr kumimoji="1" lang="zh-CN" altLang="en-US" sz="2400">
                <a:latin typeface="宋体" panose="02010600030101010101" pitchFamily="2" charset="-122"/>
              </a:rPr>
              <a:t>  若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，均有</a:t>
            </a:r>
            <a:r>
              <a:rPr kumimoji="1" lang="en-US" altLang="zh-CN" sz="2400">
                <a:latin typeface="宋体" panose="02010600030101010101" pitchFamily="2" charset="-122"/>
              </a:rPr>
              <a:t>xRx</a:t>
            </a:r>
            <a:r>
              <a:rPr kumimoji="1" lang="zh-CN" altLang="en-US" sz="2400">
                <a:latin typeface="宋体" panose="02010600030101010101" pitchFamily="2" charset="-122"/>
              </a:rPr>
              <a:t>，那么称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是自反的。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是自反的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>
                <a:latin typeface="宋体" panose="02010600030101010101" pitchFamily="2" charset="-122"/>
              </a:rPr>
              <a:t>xRx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zh-CN" altLang="en-US" sz="2000">
                <a:latin typeface="宋体" panose="02010600030101010101" pitchFamily="2" charset="-122"/>
              </a:rPr>
              <a:t>在关系矩阵中，反映为主对角线元素均为</a:t>
            </a:r>
            <a:r>
              <a:rPr kumimoji="1" lang="en-US" altLang="zh-CN" sz="2000">
                <a:latin typeface="宋体" panose="02010600030101010101" pitchFamily="2" charset="-122"/>
              </a:rPr>
              <a:t>1</a:t>
            </a:r>
            <a:r>
              <a:rPr kumimoji="1" lang="zh-CN" altLang="en-US" sz="20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   在关系图中，反映为每结点都有自回路。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例 </a:t>
            </a:r>
            <a:r>
              <a:rPr kumimoji="1" lang="en-US" altLang="zh-CN" sz="2400">
                <a:latin typeface="宋体" panose="02010600030101010101" pitchFamily="2" charset="-122"/>
              </a:rPr>
              <a:t>X=</a:t>
            </a:r>
            <a:r>
              <a:rPr kumimoji="1" lang="zh-CN" altLang="en-US" sz="2400">
                <a:latin typeface="宋体" panose="02010600030101010101" pitchFamily="2" charset="-122"/>
              </a:rPr>
              <a:t>｛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｝，</a:t>
            </a:r>
            <a:r>
              <a:rPr kumimoji="1" lang="en-US" altLang="zh-CN" sz="2400">
                <a:latin typeface="宋体" panose="02010600030101010101" pitchFamily="2" charset="-122"/>
              </a:rPr>
              <a:t>R={&lt;1,1&gt;,&lt;2,2&gt;,&lt;3,3&gt;,&lt;1,2&gt;}</a:t>
            </a:r>
            <a:r>
              <a:rPr kumimoji="1" lang="zh-CN" altLang="en-US" sz="2400">
                <a:latin typeface="宋体" panose="02010600030101010101" pitchFamily="2" charset="-122"/>
              </a:rPr>
              <a:t>为自反关系。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反自反性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 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(3-6.4)</a:t>
            </a:r>
            <a:r>
              <a:rPr kumimoji="1" lang="en-US" altLang="zh-CN" sz="2400">
                <a:latin typeface="宋体" panose="02010600030101010101" pitchFamily="2" charset="-122"/>
              </a:rPr>
              <a:t> A</a:t>
            </a:r>
            <a:r>
              <a:rPr kumimoji="1" lang="zh-CN" altLang="en-US" sz="2400">
                <a:latin typeface="宋体" panose="02010600030101010101" pitchFamily="2" charset="-122"/>
              </a:rPr>
              <a:t>上的关系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是反自反的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kumimoji="1" lang="zh-CN" altLang="en-US">
                <a:sym typeface="Symbol" panose="05050102010706020507" pitchFamily="18" charset="2"/>
              </a:rPr>
              <a:t></a:t>
            </a:r>
            <a:r>
              <a:rPr kumimoji="1" lang="en-US" altLang="zh-CN"/>
              <a:t>x</a:t>
            </a:r>
            <a:r>
              <a:rPr kumimoji="1" lang="en-US" altLang="zh-CN">
                <a:sym typeface="Symbol" panose="05050102010706020507" pitchFamily="18" charset="2"/>
              </a:rPr>
              <a:t></a:t>
            </a:r>
            <a:r>
              <a:rPr kumimoji="1" lang="en-US" altLang="zh-CN"/>
              <a:t>A</a:t>
            </a:r>
            <a:r>
              <a:rPr kumimoji="1" lang="zh-CN" altLang="en-US"/>
              <a:t>，若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，则</a:t>
            </a:r>
            <a:r>
              <a:rPr kumimoji="1" lang="en-US" altLang="zh-CN" sz="2400">
                <a:latin typeface="宋体" panose="02010600030101010101" pitchFamily="2" charset="-122"/>
              </a:rPr>
              <a:t>xRx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 </a:t>
            </a:r>
            <a:r>
              <a:rPr kumimoji="1" lang="zh-CN" altLang="en-US" sz="2000">
                <a:latin typeface="宋体" panose="02010600030101010101" pitchFamily="2" charset="-122"/>
              </a:rPr>
              <a:t>在关系矩阵中，反映为主对角线元素均为</a:t>
            </a:r>
            <a:r>
              <a:rPr kumimoji="1" lang="en-US" altLang="zh-CN" sz="2000">
                <a:latin typeface="宋体" panose="02010600030101010101" pitchFamily="2" charset="-122"/>
              </a:rPr>
              <a:t>0</a:t>
            </a:r>
            <a:r>
              <a:rPr kumimoji="1" lang="zh-CN" altLang="en-US" sz="20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      在关系图中，反映为每结点都无自回路。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：有些关系可以既不是自反的，也不是反自反的。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如例 </a:t>
            </a:r>
            <a:r>
              <a:rPr kumimoji="1" lang="en-US" altLang="zh-CN" sz="2400">
                <a:latin typeface="宋体" panose="02010600030101010101" pitchFamily="2" charset="-122"/>
              </a:rPr>
              <a:t>A={1,2,3}  R={&lt;1,2&gt;,&lt;1,1&gt;,&lt;2,3&gt;}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endParaRPr kumimoji="1" lang="en-US" altLang="zh-CN">
              <a:latin typeface="宋体" panose="02010600030101010101" pitchFamily="2" charset="-122"/>
            </a:endParaRPr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9C022E9A-9A08-41E4-9BCD-A56C9CF80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3789363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DDEB014D-07E5-4585-BE53-CF580F6C8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713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对称性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(3-6.2) 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是对称的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y(x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A∧y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A∧xRy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>
                <a:latin typeface="宋体" panose="02010600030101010101" pitchFamily="2" charset="-122"/>
              </a:rPr>
              <a:t>yRx)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zh-CN" altLang="en-US" sz="2000">
                <a:latin typeface="宋体" panose="02010600030101010101" pitchFamily="2" charset="-122"/>
              </a:rPr>
              <a:t>关系矩阵是对称矩阵。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    在关系图中，若有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zh-CN" altLang="en-US" sz="2000">
                <a:latin typeface="宋体" panose="02010600030101010101" pitchFamily="2" charset="-122"/>
              </a:rPr>
              <a:t>到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的弧则必有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到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zh-CN" altLang="en-US" sz="2000">
                <a:latin typeface="宋体" panose="02010600030101010101" pitchFamily="2" charset="-122"/>
              </a:rPr>
              <a:t>的弧。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例  </a:t>
            </a:r>
            <a:r>
              <a:rPr kumimoji="1" lang="en-US" altLang="zh-CN" sz="2400">
                <a:latin typeface="宋体" panose="02010600030101010101" pitchFamily="2" charset="-122"/>
              </a:rPr>
              <a:t>A={1,2,3}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R={&lt;1,2&gt;,&lt;2,1&gt;,&lt;3,3&gt;}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反对称性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 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(3-6.5)</a:t>
            </a:r>
          </a:p>
          <a:p>
            <a:pPr algn="just">
              <a:lnSpc>
                <a:spcPct val="11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A</a:t>
            </a:r>
            <a:r>
              <a:rPr kumimoji="1" lang="zh-CN" altLang="en-US" sz="2400">
                <a:latin typeface="宋体" panose="02010600030101010101" pitchFamily="2" charset="-122"/>
              </a:rPr>
              <a:t>上的关系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是反对称的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y( 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A∧y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A∧xRy∧yRx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>
                <a:latin typeface="宋体" panose="02010600030101010101" pitchFamily="2" charset="-122"/>
              </a:rPr>
              <a:t>x=y)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zh-CN" altLang="en-US" sz="2000">
                <a:latin typeface="宋体" panose="02010600030101010101" pitchFamily="2" charset="-122"/>
              </a:rPr>
              <a:t>在关系矩阵中，反映为若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ij</a:t>
            </a:r>
            <a:r>
              <a:rPr kumimoji="1" lang="en-US" altLang="zh-CN" sz="2000">
                <a:latin typeface="宋体" panose="02010600030101010101" pitchFamily="2" charset="-122"/>
              </a:rPr>
              <a:t>=1,</a:t>
            </a:r>
            <a:r>
              <a:rPr kumimoji="1" lang="zh-CN" altLang="en-US" sz="2000">
                <a:latin typeface="宋体" panose="02010600030101010101" pitchFamily="2" charset="-122"/>
              </a:rPr>
              <a:t>则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ji</a:t>
            </a:r>
            <a:r>
              <a:rPr kumimoji="1" lang="en-US" altLang="zh-CN" sz="2000">
                <a:latin typeface="宋体" panose="02010600030101010101" pitchFamily="2" charset="-122"/>
              </a:rPr>
              <a:t>=0</a:t>
            </a:r>
            <a:r>
              <a:rPr kumimoji="1" lang="zh-CN" altLang="en-US" sz="2000">
                <a:latin typeface="宋体" panose="02010600030101010101" pitchFamily="2" charset="-122"/>
              </a:rPr>
              <a:t>；若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ij</a:t>
            </a:r>
            <a:r>
              <a:rPr kumimoji="1" lang="en-US" altLang="zh-CN" sz="2000">
                <a:latin typeface="宋体" panose="02010600030101010101" pitchFamily="2" charset="-122"/>
              </a:rPr>
              <a:t>=0,</a:t>
            </a:r>
            <a:r>
              <a:rPr kumimoji="1" lang="zh-CN" altLang="en-US" sz="2000">
                <a:latin typeface="宋体" panose="02010600030101010101" pitchFamily="2" charset="-122"/>
              </a:rPr>
              <a:t>不一定有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ji</a:t>
            </a:r>
            <a:r>
              <a:rPr kumimoji="1" lang="en-US" altLang="zh-CN" sz="2000">
                <a:latin typeface="宋体" panose="02010600030101010101" pitchFamily="2" charset="-122"/>
              </a:rPr>
              <a:t>=1</a:t>
            </a:r>
            <a:r>
              <a:rPr kumimoji="1" lang="zh-CN" altLang="en-US" sz="20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</a:t>
            </a:r>
            <a:r>
              <a:rPr kumimoji="1" lang="zh-CN" altLang="en-US" sz="2000">
                <a:latin typeface="宋体" panose="02010600030101010101" pitchFamily="2" charset="-122"/>
              </a:rPr>
              <a:t>在关系图上，反映为若存在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zh-CN" altLang="en-US" sz="2000">
                <a:latin typeface="宋体" panose="02010600030101010101" pitchFamily="2" charset="-122"/>
              </a:rPr>
              <a:t>到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的弧，则不存在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到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zh-CN" altLang="en-US" sz="2000">
                <a:latin typeface="宋体" panose="02010600030101010101" pitchFamily="2" charset="-122"/>
              </a:rPr>
              <a:t>的弧。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例 </a:t>
            </a:r>
            <a:r>
              <a:rPr kumimoji="1" lang="en-US" altLang="zh-CN" sz="2400">
                <a:latin typeface="宋体" panose="02010600030101010101" pitchFamily="2" charset="-122"/>
              </a:rPr>
              <a:t>A={1,2,3}   R={&lt;1,2&gt;,&lt;1,3&gt;}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1)</a:t>
            </a:r>
            <a:r>
              <a:rPr kumimoji="1" lang="zh-CN" altLang="en-US" sz="2000" b="1">
                <a:latin typeface="宋体" panose="02010600030101010101" pitchFamily="2" charset="-122"/>
              </a:rPr>
              <a:t>有些关系可以既非对称的，又非反对称的。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A={1,2,3}    R={&lt;1,2&gt;,&lt;2,1&gt;,&lt;1,3&gt;}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>
                <a:latin typeface="宋体" panose="02010600030101010101" pitchFamily="2" charset="-122"/>
              </a:rPr>
              <a:t>      2)</a:t>
            </a:r>
            <a:r>
              <a:rPr kumimoji="1" lang="zh-CN" altLang="en-US" sz="2000" b="1">
                <a:latin typeface="宋体" panose="02010600030101010101" pitchFamily="2" charset="-122"/>
              </a:rPr>
              <a:t>有些关系既是对称的，又是反对称的，例如恒等关系、空关系。</a:t>
            </a:r>
            <a:endParaRPr kumimoji="1" lang="zh-CN" altLang="en-US" sz="2000" b="1">
              <a:latin typeface="Times New Roman" panose="02020603050405020304" pitchFamily="18" charset="0"/>
              <a:hlinkClick r:id="rId2" action="ppaction://hlinksldjump"/>
            </a:endParaRPr>
          </a:p>
          <a:p>
            <a:pPr algn="just">
              <a:lnSpc>
                <a:spcPct val="160000"/>
              </a:lnSpc>
            </a:pPr>
            <a:endParaRPr kumimoji="1" lang="en-US" altLang="zh-CN">
              <a:latin typeface="宋体" panose="02010600030101010101" pitchFamily="2" charset="-122"/>
            </a:endParaRPr>
          </a:p>
        </p:txBody>
      </p:sp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FAD5D841-8423-4EC2-9889-D2D71DB36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1825" y="1555750"/>
          <a:ext cx="16557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17440" imgH="672840" progId="Equation.3">
                  <p:embed/>
                </p:oleObj>
              </mc:Choice>
              <mc:Fallback>
                <p:oleObj name="公式" r:id="rId3" imgW="1117440" imgH="672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1555750"/>
                        <a:ext cx="1655763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392C2C9D-0F25-44EC-8134-20C8F126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传递性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 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(3-6.3)</a:t>
            </a:r>
            <a:r>
              <a:rPr kumimoji="1" lang="en-US" altLang="zh-CN" sz="2400">
                <a:latin typeface="宋体" panose="02010600030101010101" pitchFamily="2" charset="-122"/>
              </a:rPr>
              <a:t>: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上的关系是传递的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z( 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A∧y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A∧z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A∧xRy∧yRz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>
                <a:latin typeface="宋体" panose="02010600030101010101" pitchFamily="2" charset="-122"/>
              </a:rPr>
              <a:t>xRz)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F7C732EE-3C5F-4E07-B449-182B7293B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0"/>
            <a:ext cx="891540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zh-CN" altLang="en-US" sz="2000">
                <a:latin typeface="宋体" panose="02010600030101010101" pitchFamily="2" charset="-122"/>
              </a:rPr>
              <a:t>传递关系图特征是：若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zh-CN" altLang="en-US" sz="2000">
                <a:latin typeface="宋体" panose="02010600030101010101" pitchFamily="2" charset="-122"/>
              </a:rPr>
              <a:t>到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存在一条有向路径（即存在一结点序列</a:t>
            </a:r>
          </a:p>
          <a:p>
            <a:pPr algn="just">
              <a:lnSpc>
                <a:spcPct val="160000"/>
              </a:lnSpc>
            </a:pPr>
            <a:r>
              <a:rPr kumimoji="1" lang="en-US" altLang="zh-CN" sz="2000">
                <a:latin typeface="宋体" panose="02010600030101010101" pitchFamily="2" charset="-122"/>
              </a:rPr>
              <a:t>a=a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…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000">
                <a:latin typeface="宋体" panose="02010600030101010101" pitchFamily="2" charset="-122"/>
              </a:rPr>
              <a:t>=b</a:t>
            </a:r>
            <a:r>
              <a:rPr kumimoji="1" lang="zh-CN" altLang="en-US" sz="2000">
                <a:latin typeface="宋体" panose="02010600030101010101" pitchFamily="2" charset="-122"/>
              </a:rPr>
              <a:t>，其中</a:t>
            </a:r>
            <a:r>
              <a:rPr kumimoji="1" lang="en-US" altLang="zh-CN" sz="2000">
                <a:latin typeface="宋体" panose="02010600030101010101" pitchFamily="2" charset="-122"/>
              </a:rPr>
              <a:t>&lt;a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000">
                <a:latin typeface="宋体" panose="02010600030101010101" pitchFamily="2" charset="-122"/>
              </a:rPr>
              <a:t>,a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i+1</a:t>
            </a:r>
            <a:r>
              <a:rPr kumimoji="1" lang="en-US" altLang="zh-CN" sz="2000">
                <a:latin typeface="宋体" panose="02010600030101010101" pitchFamily="2" charset="-122"/>
              </a:rPr>
              <a:t>&gt;</a:t>
            </a:r>
            <a:r>
              <a:rPr kumimoji="1"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1≤i≤n-1)</a:t>
            </a:r>
            <a:r>
              <a:rPr kumimoji="1" lang="zh-CN" altLang="en-US" sz="2000">
                <a:latin typeface="宋体" panose="02010600030101010101" pitchFamily="2" charset="-122"/>
              </a:rPr>
              <a:t>，则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zh-CN" altLang="en-US" sz="2000">
                <a:latin typeface="宋体" panose="02010600030101010101" pitchFamily="2" charset="-122"/>
              </a:rPr>
              <a:t>到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也存在一条弧。传递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关系在关系矩阵、关系图上都不易看出来。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例：</a:t>
            </a:r>
            <a:r>
              <a:rPr kumimoji="1" lang="en-US" altLang="zh-CN" sz="2400">
                <a:latin typeface="宋体" panose="02010600030101010101" pitchFamily="2" charset="-122"/>
              </a:rPr>
              <a:t>A={1,2,3,4}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 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000">
                <a:latin typeface="宋体" panose="02010600030101010101" pitchFamily="2" charset="-122"/>
              </a:rPr>
              <a:t>={&lt;1,3&gt;,</a:t>
            </a:r>
            <a:r>
              <a:rPr kumimoji="1" lang="en-US" altLang="zh-CN" sz="2000" b="1">
                <a:latin typeface="宋体" panose="02010600030101010101" pitchFamily="2" charset="-122"/>
              </a:rPr>
              <a:t>&lt;1,2&gt;</a:t>
            </a:r>
            <a:r>
              <a:rPr kumimoji="1" lang="en-US" altLang="zh-CN" sz="2000">
                <a:latin typeface="宋体" panose="02010600030101010101" pitchFamily="2" charset="-122"/>
              </a:rPr>
              <a:t>,&lt;2,3&gt;,</a:t>
            </a:r>
            <a:r>
              <a:rPr kumimoji="1" lang="en-US" altLang="zh-CN" sz="2000" b="1">
                <a:latin typeface="宋体" panose="02010600030101010101" pitchFamily="2" charset="-122"/>
              </a:rPr>
              <a:t>&lt;2,1&gt;</a:t>
            </a:r>
            <a:r>
              <a:rPr kumimoji="1" lang="en-US" altLang="zh-CN" sz="2000">
                <a:latin typeface="宋体" panose="02010600030101010101" pitchFamily="2" charset="-122"/>
              </a:rPr>
              <a:t>}</a:t>
            </a:r>
            <a:r>
              <a:rPr kumimoji="1" lang="zh-CN" altLang="en-US" sz="2000">
                <a:latin typeface="宋体" panose="02010600030101010101" pitchFamily="2" charset="-122"/>
              </a:rPr>
              <a:t>不是传递的。            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 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000">
                <a:latin typeface="宋体" panose="02010600030101010101" pitchFamily="2" charset="-122"/>
              </a:rPr>
              <a:t>=</a:t>
            </a:r>
            <a:r>
              <a:rPr kumimoji="1" lang="zh-CN" altLang="en-US" sz="2000">
                <a:latin typeface="宋体" panose="02010600030101010101" pitchFamily="2" charset="-122"/>
              </a:rPr>
              <a:t>｛ </a:t>
            </a:r>
            <a:r>
              <a:rPr kumimoji="1" lang="en-US" altLang="zh-CN" sz="2000">
                <a:latin typeface="宋体" panose="02010600030101010101" pitchFamily="2" charset="-122"/>
              </a:rPr>
              <a:t>&lt;1,1&gt; </a:t>
            </a:r>
            <a:r>
              <a:rPr kumimoji="1" lang="zh-CN" altLang="en-US" sz="2000">
                <a:latin typeface="宋体" panose="02010600030101010101" pitchFamily="2" charset="-122"/>
              </a:rPr>
              <a:t>， </a:t>
            </a:r>
            <a:r>
              <a:rPr kumimoji="1" lang="en-US" altLang="zh-CN" sz="2000">
                <a:latin typeface="宋体" panose="02010600030101010101" pitchFamily="2" charset="-122"/>
              </a:rPr>
              <a:t>&lt;2,2&gt; </a:t>
            </a:r>
            <a:r>
              <a:rPr kumimoji="1" lang="zh-CN" altLang="en-US" sz="2000">
                <a:latin typeface="宋体" panose="02010600030101010101" pitchFamily="2" charset="-122"/>
              </a:rPr>
              <a:t>， </a:t>
            </a:r>
            <a:r>
              <a:rPr kumimoji="1" lang="en-US" altLang="zh-CN" sz="2000">
                <a:latin typeface="宋体" panose="02010600030101010101" pitchFamily="2" charset="-122"/>
              </a:rPr>
              <a:t>&lt;3,3&gt; </a:t>
            </a:r>
            <a:r>
              <a:rPr kumimoji="1" lang="zh-CN" altLang="en-US" sz="2000">
                <a:latin typeface="宋体" panose="02010600030101010101" pitchFamily="2" charset="-122"/>
              </a:rPr>
              <a:t>， </a:t>
            </a:r>
            <a:r>
              <a:rPr kumimoji="1" lang="en-US" altLang="zh-CN" sz="2000">
                <a:latin typeface="宋体" panose="02010600030101010101" pitchFamily="2" charset="-122"/>
              </a:rPr>
              <a:t>&lt;4,4&gt; </a:t>
            </a:r>
            <a:r>
              <a:rPr kumimoji="1" lang="zh-CN" altLang="en-US" sz="2000">
                <a:latin typeface="宋体" panose="02010600030101010101" pitchFamily="2" charset="-122"/>
              </a:rPr>
              <a:t>｝</a:t>
            </a:r>
            <a:r>
              <a:rPr kumimoji="1" lang="zh-CN" altLang="en-US"/>
              <a:t>是传递的</a:t>
            </a:r>
            <a:r>
              <a:rPr kumimoji="1" lang="zh-CN" altLang="en-US" sz="20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 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000">
                <a:latin typeface="宋体" panose="02010600030101010101" pitchFamily="2" charset="-122"/>
              </a:rPr>
              <a:t>=</a:t>
            </a:r>
            <a:r>
              <a:rPr kumimoji="1" lang="zh-CN" altLang="en-US" sz="2000">
                <a:latin typeface="宋体" panose="02010600030101010101" pitchFamily="2" charset="-122"/>
              </a:rPr>
              <a:t>｛｝</a:t>
            </a:r>
            <a:r>
              <a:rPr kumimoji="1" lang="zh-CN" altLang="en-US"/>
              <a:t>是传递的</a:t>
            </a:r>
            <a:r>
              <a:rPr kumimoji="1" lang="zh-CN" altLang="en-US" sz="20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 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4</a:t>
            </a:r>
            <a:r>
              <a:rPr kumimoji="1" lang="en-US" altLang="zh-CN" sz="2000">
                <a:latin typeface="宋体" panose="02010600030101010101" pitchFamily="2" charset="-122"/>
              </a:rPr>
              <a:t>=</a:t>
            </a:r>
            <a:r>
              <a:rPr kumimoji="1" lang="zh-CN" altLang="en-US" sz="2000">
                <a:latin typeface="宋体" panose="02010600030101010101" pitchFamily="2" charset="-122"/>
              </a:rPr>
              <a:t>｛ </a:t>
            </a:r>
            <a:r>
              <a:rPr kumimoji="1" lang="en-US" altLang="zh-CN" sz="2000">
                <a:latin typeface="宋体" panose="02010600030101010101" pitchFamily="2" charset="-122"/>
              </a:rPr>
              <a:t>&lt;1,2&gt; </a:t>
            </a:r>
            <a:r>
              <a:rPr kumimoji="1" lang="zh-CN" altLang="en-US" sz="2000">
                <a:latin typeface="宋体" panose="02010600030101010101" pitchFamily="2" charset="-122"/>
              </a:rPr>
              <a:t>， </a:t>
            </a:r>
            <a:r>
              <a:rPr kumimoji="1" lang="en-US" altLang="zh-CN" sz="2000">
                <a:latin typeface="宋体" panose="02010600030101010101" pitchFamily="2" charset="-122"/>
              </a:rPr>
              <a:t>&lt;3,2&gt; </a:t>
            </a:r>
            <a:r>
              <a:rPr kumimoji="1" lang="zh-CN" altLang="en-US" sz="2000">
                <a:latin typeface="宋体" panose="02010600030101010101" pitchFamily="2" charset="-122"/>
              </a:rPr>
              <a:t>｝。则： 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3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4</a:t>
            </a:r>
            <a:r>
              <a:rPr kumimoji="1" lang="zh-CN" altLang="en-US" sz="2000">
                <a:latin typeface="宋体" panose="02010600030101010101" pitchFamily="2" charset="-122"/>
              </a:rPr>
              <a:t>是传递的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 </a:t>
            </a:r>
            <a:r>
              <a:rPr kumimoji="1" lang="en-US" altLang="zh-CN" sz="2000">
                <a:latin typeface="宋体" panose="02010600030101010101" pitchFamily="2" charset="-122"/>
              </a:rPr>
              <a:t>R=</a:t>
            </a:r>
            <a:r>
              <a:rPr kumimoji="1" lang="zh-CN" altLang="en-US" sz="2000">
                <a:latin typeface="宋体" panose="02010600030101010101" pitchFamily="2" charset="-122"/>
              </a:rPr>
              <a:t>｛ </a:t>
            </a:r>
            <a:r>
              <a:rPr kumimoji="1" lang="en-US" altLang="zh-CN" sz="2000">
                <a:latin typeface="宋体" panose="02010600030101010101" pitchFamily="2" charset="-122"/>
              </a:rPr>
              <a:t>&lt;1,1&gt; </a:t>
            </a:r>
            <a:r>
              <a:rPr kumimoji="1" lang="zh-CN" altLang="en-US" sz="2000">
                <a:latin typeface="宋体" panose="02010600030101010101" pitchFamily="2" charset="-122"/>
              </a:rPr>
              <a:t>， </a:t>
            </a:r>
            <a:r>
              <a:rPr kumimoji="1" lang="en-US" altLang="zh-CN" sz="2000">
                <a:latin typeface="宋体" panose="02010600030101010101" pitchFamily="2" charset="-122"/>
              </a:rPr>
              <a:t>&lt;1,2&gt;</a:t>
            </a:r>
            <a:r>
              <a:rPr kumimoji="1" lang="zh-CN" altLang="en-US" sz="2000">
                <a:latin typeface="宋体" panose="02010600030101010101" pitchFamily="2" charset="-122"/>
              </a:rPr>
              <a:t>， </a:t>
            </a:r>
            <a:r>
              <a:rPr kumimoji="1" lang="en-US" altLang="zh-CN" sz="2000">
                <a:latin typeface="宋体" panose="02010600030101010101" pitchFamily="2" charset="-122"/>
              </a:rPr>
              <a:t>&lt;2,1&gt; </a:t>
            </a:r>
            <a:r>
              <a:rPr kumimoji="1" lang="zh-CN" altLang="en-US" sz="2000">
                <a:latin typeface="宋体" panose="02010600030101010101" pitchFamily="2" charset="-122"/>
              </a:rPr>
              <a:t>｝不是传递关系。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>
            <a:extLst>
              <a:ext uri="{FF2B5EF4-FFF2-40B4-BE49-F238E27FC236}">
                <a16:creationId xmlns:a16="http://schemas.microsoft.com/office/drawing/2014/main" id="{06FA3E46-09CE-4DBF-B6A1-7FD37AA61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举例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16DC1C0D-DD9A-426B-AA60-63692B41D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19200"/>
            <a:ext cx="8763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任何集合上的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相等关系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6806DFE5-9AFA-4750-B666-182124549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7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空集合上的空关系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54C49FA4-685C-416E-8BCE-28FD13217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基数大于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的集合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上的全域关系</a:t>
            </a:r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625110E8-AB85-4630-918E-1214FB33E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86400"/>
            <a:ext cx="9144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xRy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(x-y)/2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整数</a:t>
            </a:r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5BB35B08-EB3B-4DA0-867B-8140FA343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7620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CE66B19E-F235-4ED0-B477-1EEF187EB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86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F3D1676B-2F0A-4EBC-B8C8-E4332AFD1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86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Line 13">
            <a:extLst>
              <a:ext uri="{FF2B5EF4-FFF2-40B4-BE49-F238E27FC236}">
                <a16:creationId xmlns:a16="http://schemas.microsoft.com/office/drawing/2014/main" id="{D8691ED5-EA5E-476E-B12F-EEEF73FB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B7BCF872-9932-48D9-B990-A04F8F425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34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Line 15">
            <a:extLst>
              <a:ext uri="{FF2B5EF4-FFF2-40B4-BE49-F238E27FC236}">
                <a16:creationId xmlns:a16="http://schemas.microsoft.com/office/drawing/2014/main" id="{E47FE955-203E-4C45-87F4-8435AABA8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6" name="Line 16">
            <a:extLst>
              <a:ext uri="{FF2B5EF4-FFF2-40B4-BE49-F238E27FC236}">
                <a16:creationId xmlns:a16="http://schemas.microsoft.com/office/drawing/2014/main" id="{9CB47789-9FCB-4596-A35C-28EA4F11C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20E35695-4469-4E03-9D3F-4657E286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自反性</a:t>
            </a: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E8C7E583-FCAF-4D4F-8D38-0181E5DFE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7620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0" name="Text Box 20">
            <a:extLst>
              <a:ext uri="{FF2B5EF4-FFF2-40B4-BE49-F238E27FC236}">
                <a16:creationId xmlns:a16="http://schemas.microsoft.com/office/drawing/2014/main" id="{E9F7EE1F-0F2D-43F5-B16E-D3513F3E4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9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反自反性</a:t>
            </a: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77231AD9-4EA7-4732-9F3D-97A9742B1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858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2" name="Text Box 22">
            <a:extLst>
              <a:ext uri="{FF2B5EF4-FFF2-40B4-BE49-F238E27FC236}">
                <a16:creationId xmlns:a16="http://schemas.microsoft.com/office/drawing/2014/main" id="{115E3385-D3C8-45E0-9F4A-EB8E7423A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9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对称性</a:t>
            </a:r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4E7BB1E6-93B1-4237-B3AF-B76A12F7F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6858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974AAF69-B032-4D0B-A4CE-2F5515E7B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09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反对称性</a:t>
            </a:r>
          </a:p>
        </p:txBody>
      </p:sp>
      <p:sp>
        <p:nvSpPr>
          <p:cNvPr id="46105" name="Line 25">
            <a:extLst>
              <a:ext uri="{FF2B5EF4-FFF2-40B4-BE49-F238E27FC236}">
                <a16:creationId xmlns:a16="http://schemas.microsoft.com/office/drawing/2014/main" id="{8CB6F6A5-5985-42D8-ACC5-2A9C0B259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6096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5DA7D707-E932-4910-B8BB-73B933B7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09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传递性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:a16="http://schemas.microsoft.com/office/drawing/2014/main" id="{2229937F-EF99-4D8E-AB8A-EB72D1C8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00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E3EDE7B2-A225-43F3-984A-3A7EF753F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00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N</a:t>
            </a:r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EC57E056-0675-45EE-9322-FBCFFADCC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76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Y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E8FA6A31-21C5-4854-9E63-51554A306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00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Y</a:t>
            </a:r>
          </a:p>
        </p:txBody>
      </p:sp>
      <p:sp>
        <p:nvSpPr>
          <p:cNvPr id="46111" name="Text Box 31">
            <a:extLst>
              <a:ext uri="{FF2B5EF4-FFF2-40B4-BE49-F238E27FC236}">
                <a16:creationId xmlns:a16="http://schemas.microsoft.com/office/drawing/2014/main" id="{46D42F78-2299-4187-BFDD-82BC52203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00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Y</a:t>
            </a:r>
          </a:p>
        </p:txBody>
      </p:sp>
      <p:sp>
        <p:nvSpPr>
          <p:cNvPr id="46117" name="Text Box 37">
            <a:extLst>
              <a:ext uri="{FF2B5EF4-FFF2-40B4-BE49-F238E27FC236}">
                <a16:creationId xmlns:a16="http://schemas.microsoft.com/office/drawing/2014/main" id="{01EDEBE9-DB48-41BC-A788-2A208A4D7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Y </a:t>
            </a:r>
          </a:p>
        </p:txBody>
      </p:sp>
      <p:sp>
        <p:nvSpPr>
          <p:cNvPr id="46118" name="Text Box 38">
            <a:extLst>
              <a:ext uri="{FF2B5EF4-FFF2-40B4-BE49-F238E27FC236}">
                <a16:creationId xmlns:a16="http://schemas.microsoft.com/office/drawing/2014/main" id="{906A7E58-4F6E-4E0E-8DB9-9A2422D4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667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D44DCFE8-B122-4595-99DC-B5275DC1C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43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6120" name="Text Box 40">
            <a:extLst>
              <a:ext uri="{FF2B5EF4-FFF2-40B4-BE49-F238E27FC236}">
                <a16:creationId xmlns:a16="http://schemas.microsoft.com/office/drawing/2014/main" id="{BC160534-4513-417B-8E3C-452BFAE4D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6121" name="Text Box 41">
            <a:extLst>
              <a:ext uri="{FF2B5EF4-FFF2-40B4-BE49-F238E27FC236}">
                <a16:creationId xmlns:a16="http://schemas.microsoft.com/office/drawing/2014/main" id="{BAB05D9D-772F-4D33-816C-61FF1EB56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743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Y</a:t>
            </a:r>
          </a:p>
        </p:txBody>
      </p:sp>
      <p:sp>
        <p:nvSpPr>
          <p:cNvPr id="46122" name="Text Box 42">
            <a:extLst>
              <a:ext uri="{FF2B5EF4-FFF2-40B4-BE49-F238E27FC236}">
                <a16:creationId xmlns:a16="http://schemas.microsoft.com/office/drawing/2014/main" id="{3B1514A4-F3F5-43CB-B064-B63C3DF2E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495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6123" name="Text Box 43">
            <a:extLst>
              <a:ext uri="{FF2B5EF4-FFF2-40B4-BE49-F238E27FC236}">
                <a16:creationId xmlns:a16="http://schemas.microsoft.com/office/drawing/2014/main" id="{9EC820D3-A351-4CAE-A4CC-B487132D1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572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6124" name="Text Box 44">
            <a:extLst>
              <a:ext uri="{FF2B5EF4-FFF2-40B4-BE49-F238E27FC236}">
                <a16:creationId xmlns:a16="http://schemas.microsoft.com/office/drawing/2014/main" id="{888A882B-2BA2-4347-A236-C3856214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9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6125" name="Text Box 45">
            <a:extLst>
              <a:ext uri="{FF2B5EF4-FFF2-40B4-BE49-F238E27FC236}">
                <a16:creationId xmlns:a16="http://schemas.microsoft.com/office/drawing/2014/main" id="{F3714BC5-C1AB-4137-91A6-1475ED403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95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6126" name="Text Box 46">
            <a:extLst>
              <a:ext uri="{FF2B5EF4-FFF2-40B4-BE49-F238E27FC236}">
                <a16:creationId xmlns:a16="http://schemas.microsoft.com/office/drawing/2014/main" id="{46F7E399-6879-4BCC-BC79-F1BD34687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95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6127" name="Text Box 47">
            <a:extLst>
              <a:ext uri="{FF2B5EF4-FFF2-40B4-BE49-F238E27FC236}">
                <a16:creationId xmlns:a16="http://schemas.microsoft.com/office/drawing/2014/main" id="{C489E3C5-4758-449E-9F86-AD93DD34F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62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31F52B61-5DFF-40C3-B012-684381814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63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6129" name="Text Box 49">
            <a:extLst>
              <a:ext uri="{FF2B5EF4-FFF2-40B4-BE49-F238E27FC236}">
                <a16:creationId xmlns:a16="http://schemas.microsoft.com/office/drawing/2014/main" id="{2B1986EE-287E-4B19-8B52-6695743E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62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F375885F-ECCB-48B7-BDB5-C6D2EEF8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71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6131" name="Text Box 51">
            <a:extLst>
              <a:ext uri="{FF2B5EF4-FFF2-40B4-BE49-F238E27FC236}">
                <a16:creationId xmlns:a16="http://schemas.microsoft.com/office/drawing/2014/main" id="{B8C4DBFF-280A-4A79-BA87-85490C1C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715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6133" name="Text Box 53">
            <a:extLst>
              <a:ext uri="{FF2B5EF4-FFF2-40B4-BE49-F238E27FC236}">
                <a16:creationId xmlns:a16="http://schemas.microsoft.com/office/drawing/2014/main" id="{2CCCBDD9-7A6C-481D-B7C4-B5CF72592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491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hlinkClick r:id="rId2" action="ppaction://hlinksldjump"/>
              </a:rPr>
              <a:t>返回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A74B7CFC-B76B-45CD-B8CD-0667B3D68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6200"/>
            <a:ext cx="6858000" cy="762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    </a:t>
            </a:r>
            <a:r>
              <a:rPr kumimoji="1" lang="en-US" altLang="zh-CN" sz="4400">
                <a:latin typeface="宋体" panose="02010600030101010101" pitchFamily="2" charset="-122"/>
              </a:rPr>
              <a:t>3-7  </a:t>
            </a:r>
            <a:r>
              <a:rPr kumimoji="1" lang="zh-CN" altLang="en-US" sz="4400">
                <a:latin typeface="宋体" panose="02010600030101010101" pitchFamily="2" charset="-122"/>
              </a:rPr>
              <a:t>复合关系和逆关系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783B26A5-3A06-4B5D-A76E-3E3EF2EFD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75"/>
            <a:ext cx="9144000" cy="5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800">
                <a:latin typeface="宋体" panose="02010600030101010101" pitchFamily="2" charset="-122"/>
              </a:rPr>
              <a:t>1.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复合关系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（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复合关系的定义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(3-7.1)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的关系，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的关系，则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            </a:t>
            </a:r>
            <a:r>
              <a:rPr kumimoji="1" lang="zh-CN" altLang="en-US" sz="2400">
                <a:latin typeface="宋体" panose="02010600030101010101" pitchFamily="2" charset="-122"/>
              </a:rPr>
              <a:t>的复合关系，定义如下：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latin typeface="宋体" panose="02010600030101010101" pitchFamily="2" charset="-122"/>
              </a:rPr>
              <a:t>R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ar-SA" altLang="zh-CN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宋体" panose="02010600030101010101" pitchFamily="2" charset="-122"/>
              </a:rPr>
              <a:t>R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="1">
                <a:latin typeface="宋体" panose="02010600030101010101" pitchFamily="2" charset="-122"/>
              </a:rPr>
              <a:t>={&lt;a,c&gt;|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 b="1">
                <a:latin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 b="1">
                <a:latin typeface="宋体" panose="02010600030101010101" pitchFamily="2" charset="-122"/>
              </a:rPr>
              <a:t>B</a:t>
            </a:r>
            <a:r>
              <a:rPr kumimoji="1" lang="zh-CN" altLang="en-US" sz="2400" b="1">
                <a:latin typeface="宋体" panose="02010600030101010101" pitchFamily="2" charset="-122"/>
              </a:rPr>
              <a:t>，使得</a:t>
            </a:r>
            <a:r>
              <a:rPr kumimoji="1" lang="en-US" altLang="zh-CN" sz="2400" b="1">
                <a:latin typeface="宋体" panose="02010600030101010101" pitchFamily="2" charset="-122"/>
              </a:rPr>
              <a:t>&lt;a,b&gt;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 b="1">
                <a:latin typeface="宋体" panose="02010600030101010101" pitchFamily="2" charset="-122"/>
              </a:rPr>
              <a:t>R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 b="1">
                <a:latin typeface="宋体" panose="02010600030101010101" pitchFamily="2" charset="-122"/>
              </a:rPr>
              <a:t>且</a:t>
            </a:r>
            <a:r>
              <a:rPr kumimoji="1" lang="en-US" altLang="zh-CN" sz="2400" b="1">
                <a:latin typeface="宋体" panose="02010600030101010101" pitchFamily="2" charset="-122"/>
              </a:rPr>
              <a:t>&lt;b,c&gt;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 b="1">
                <a:latin typeface="宋体" panose="02010600030101010101" pitchFamily="2" charset="-122"/>
              </a:rPr>
              <a:t>R</a:t>
            </a:r>
            <a:r>
              <a:rPr kumimoji="1" lang="en-US" altLang="zh-CN" sz="2400" b="1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="1">
                <a:latin typeface="宋体" panose="02010600030101010101" pitchFamily="2" charset="-122"/>
              </a:rPr>
              <a:t>)}</a:t>
            </a:r>
            <a:r>
              <a:rPr kumimoji="1" lang="zh-CN" altLang="en-US" sz="24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：①关系图上，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是由</a:t>
            </a:r>
            <a:r>
              <a:rPr kumimoji="1" lang="en-US" altLang="zh-CN" sz="2400">
                <a:latin typeface="宋体" panose="02010600030101010101" pitchFamily="2" charset="-122"/>
              </a:rPr>
              <a:t>&lt;a,c&gt;</a:t>
            </a:r>
            <a:r>
              <a:rPr kumimoji="1" lang="zh-CN" altLang="en-US" sz="2400">
                <a:latin typeface="宋体" panose="02010600030101010101" pitchFamily="2" charset="-122"/>
              </a:rPr>
              <a:t>这样的序偶组成，从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有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 一长度为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的路径，其中第一条弧属于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zh-CN" altLang="en-US" sz="2400">
                <a:latin typeface="宋体" panose="02010600030101010101" pitchFamily="2" charset="-122"/>
              </a:rPr>
              <a:t>第二条弧属于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② 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的值域与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的前域的交集为空，则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为空关系。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③ 设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、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分别为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和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上的相等关系，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的二元关系，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   则   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R=R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</a:rPr>
              <a:t>=R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lvl="2" algn="just">
              <a:lnSpc>
                <a:spcPct val="8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       （但 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,I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B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无意义）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  <p:bldP spid="48131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D1EADD16-B117-4C2E-A1D8-0C791451A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8000"/>
            <a:ext cx="88392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例</a:t>
            </a:r>
            <a:r>
              <a:rPr kumimoji="1" lang="en-US" altLang="zh-CN" sz="2400">
                <a:latin typeface="宋体" panose="02010600030101010101" pitchFamily="2" charset="-122"/>
              </a:rPr>
              <a:t>1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A={1,2,3,4,5}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</a:t>
            </a:r>
            <a:r>
              <a:rPr kumimoji="1" lang="en-US" altLang="zh-CN" sz="2400">
                <a:latin typeface="宋体" panose="02010600030101010101" pitchFamily="2" charset="-122"/>
              </a:rPr>
              <a:t>R={&lt;1,2&gt;,&lt;3,4&gt;,&lt;2,2&gt;}</a:t>
            </a:r>
          </a:p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S={&lt;4,2&gt;,&lt;2,5&gt;,&lt;3,1&gt;,&lt;1,3&gt;}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则 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S={&lt;1,5&gt;,&lt;3,2&gt;,&lt;2,5&gt;}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S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R={&lt;4,2&gt;,&lt;3,2&gt;,&lt;1,4&gt;}</a:t>
            </a:r>
          </a:p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(R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S)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R={&lt;3,2&gt;}</a:t>
            </a:r>
            <a:r>
              <a:rPr kumimoji="1" lang="zh-CN" altLang="en-US" sz="2400">
                <a:latin typeface="宋体" panose="02010600030101010101" pitchFamily="2" charset="-122"/>
              </a:rPr>
              <a:t>，    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(S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R)={&lt;3,2&gt;}</a:t>
            </a:r>
          </a:p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R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R={&lt;1,2&gt;,&lt;2,2&gt;}</a:t>
            </a:r>
            <a:r>
              <a:rPr kumimoji="1" lang="zh-CN" altLang="en-US" sz="2400">
                <a:latin typeface="宋体" panose="02010600030101010101" pitchFamily="2" charset="-122"/>
              </a:rPr>
              <a:t>，  </a:t>
            </a:r>
            <a:r>
              <a:rPr kumimoji="1" lang="en-US" altLang="zh-CN" sz="2400">
                <a:latin typeface="宋体" panose="02010600030101010101" pitchFamily="2" charset="-122"/>
              </a:rPr>
              <a:t>S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S={&lt;4,5&gt;,&lt;3,3&gt;,&lt;1,1&gt;}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例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： 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en-US" altLang="zh-CN" sz="2400">
                <a:latin typeface="宋体" panose="02010600030101010101" pitchFamily="2" charset="-122"/>
              </a:rPr>
              <a:t>xR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zh-CN" altLang="en-US" sz="2400">
                <a:latin typeface="宋体" panose="02010600030101010101" pitchFamily="2" charset="-122"/>
              </a:rPr>
              <a:t>表示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zh-CN" altLang="en-US" sz="2400">
                <a:latin typeface="宋体" panose="02010600030101010101" pitchFamily="2" charset="-122"/>
              </a:rPr>
              <a:t>的兄弟，</a:t>
            </a:r>
            <a:r>
              <a:rPr kumimoji="1" lang="en-US" altLang="zh-CN" sz="2400">
                <a:latin typeface="宋体" panose="02010600030101010101" pitchFamily="2" charset="-122"/>
              </a:rPr>
              <a:t>yR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z</a:t>
            </a:r>
            <a:r>
              <a:rPr kumimoji="1" lang="zh-CN" altLang="en-US" sz="2400">
                <a:latin typeface="宋体" panose="02010600030101010101" pitchFamily="2" charset="-122"/>
              </a:rPr>
              <a:t>表示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z</a:t>
            </a:r>
            <a:r>
              <a:rPr kumimoji="1" lang="zh-CN" altLang="en-US" sz="2400">
                <a:latin typeface="宋体" panose="02010600030101010101" pitchFamily="2" charset="-122"/>
              </a:rPr>
              <a:t>的父亲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则  </a:t>
            </a:r>
            <a:r>
              <a:rPr kumimoji="1" lang="en-US" altLang="zh-CN" sz="2400">
                <a:latin typeface="宋体" panose="02010600030101010101" pitchFamily="2" charset="-122"/>
              </a:rPr>
              <a:t>xR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z </a:t>
            </a:r>
            <a:r>
              <a:rPr kumimoji="1" lang="zh-CN" altLang="en-US" sz="2400">
                <a:latin typeface="宋体" panose="02010600030101010101" pitchFamily="2" charset="-122"/>
              </a:rPr>
              <a:t>表示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z</a:t>
            </a:r>
            <a:r>
              <a:rPr kumimoji="1" lang="zh-CN" altLang="en-US" sz="2400">
                <a:latin typeface="宋体" panose="02010600030101010101" pitchFamily="2" charset="-122"/>
              </a:rPr>
              <a:t>的叔伯，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</a:t>
            </a:r>
            <a:r>
              <a:rPr kumimoji="1" lang="en-US" altLang="zh-CN" sz="2400">
                <a:latin typeface="宋体" panose="02010600030101010101" pitchFamily="2" charset="-122"/>
              </a:rPr>
              <a:t>xR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z </a:t>
            </a:r>
            <a:r>
              <a:rPr kumimoji="1" lang="zh-CN" altLang="en-US" sz="2400">
                <a:latin typeface="宋体" panose="02010600030101010101" pitchFamily="2" charset="-122"/>
              </a:rPr>
              <a:t>表示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z</a:t>
            </a:r>
            <a:r>
              <a:rPr kumimoji="1" lang="zh-CN" altLang="en-US" sz="2400">
                <a:latin typeface="宋体" panose="02010600030101010101" pitchFamily="2" charset="-122"/>
              </a:rPr>
              <a:t>的祖父。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>
            <a:extLst>
              <a:ext uri="{FF2B5EF4-FFF2-40B4-BE49-F238E27FC236}">
                <a16:creationId xmlns:a16="http://schemas.microsoft.com/office/drawing/2014/main" id="{DC057F25-FA24-4D09-BF04-475F9D6BA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二、集合间的包含关系</a:t>
            </a:r>
          </a:p>
          <a:p>
            <a:pPr algn="just">
              <a:lnSpc>
                <a:spcPct val="80000"/>
              </a:lnSpc>
              <a:buClr>
                <a:srgbClr val="009999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．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子集与真子集</a:t>
            </a:r>
          </a:p>
          <a:p>
            <a:pPr algn="just">
              <a:lnSpc>
                <a:spcPct val="80000"/>
              </a:lnSpc>
              <a:buClr>
                <a:srgbClr val="009999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000" b="1">
                <a:solidFill>
                  <a:srgbClr val="800000"/>
                </a:solidFill>
                <a:latin typeface="宋体" panose="02010600030101010101" pitchFamily="2" charset="-122"/>
              </a:rPr>
              <a:t>1(</a:t>
            </a:r>
            <a:r>
              <a:rPr lang="en-US" altLang="zh-CN" sz="1800" b="1">
                <a:solidFill>
                  <a:srgbClr val="800000"/>
                </a:solidFill>
                <a:latin typeface="宋体" panose="02010600030101010101" pitchFamily="2" charset="-122"/>
              </a:rPr>
              <a:t>3-1.1</a:t>
            </a:r>
            <a:r>
              <a:rPr lang="en-US" altLang="zh-CN" sz="2000" b="1">
                <a:solidFill>
                  <a:srgbClr val="8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</a:rPr>
              <a:t>：设</a:t>
            </a:r>
            <a:r>
              <a:rPr lang="en-US" altLang="zh-CN" sz="2000" i="1"/>
              <a:t>A</a:t>
            </a:r>
            <a:r>
              <a:rPr lang="zh-CN" altLang="en-US" sz="2000">
                <a:latin typeface="宋体" panose="02010600030101010101" pitchFamily="2" charset="-122"/>
              </a:rPr>
              <a:t>和</a:t>
            </a:r>
            <a:r>
              <a:rPr lang="en-US" altLang="zh-CN" sz="200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是集合，若</a:t>
            </a:r>
            <a:r>
              <a:rPr lang="zh-CN" altLang="en-US" sz="20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i="1"/>
              <a:t>x</a:t>
            </a: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en-US" altLang="zh-CN" sz="2000" i="1"/>
              <a:t>x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/>
              <a:t>A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i="1"/>
              <a:t>x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</a:rPr>
              <a:t>),</a:t>
            </a:r>
            <a:r>
              <a:rPr lang="zh-CN" altLang="en-US" sz="2000">
                <a:latin typeface="宋体" panose="02010600030101010101" pitchFamily="2" charset="-122"/>
              </a:rPr>
              <a:t>那么</a:t>
            </a:r>
            <a:r>
              <a:rPr lang="en-US" altLang="zh-CN" sz="2000" i="1"/>
              <a:t>A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的子集，记为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。读作</a:t>
            </a:r>
            <a:r>
              <a:rPr lang="zh-CN" altLang="en-US" sz="2000">
                <a:latin typeface="Arial" panose="020B0604020202020204" pitchFamily="34" charset="0"/>
              </a:rPr>
              <a:t>‘</a:t>
            </a:r>
            <a:r>
              <a:rPr lang="en-US" altLang="zh-CN" sz="200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包含</a:t>
            </a:r>
            <a:r>
              <a:rPr lang="en-US" altLang="zh-CN" sz="2000" i="1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zh-CN" altLang="en-US" sz="2000">
                <a:latin typeface="宋体" panose="02010600030101010101" pitchFamily="2" charset="-122"/>
              </a:rPr>
              <a:t>或</a:t>
            </a:r>
            <a:r>
              <a:rPr lang="zh-CN" altLang="en-US" sz="2000">
                <a:latin typeface="Arial" panose="020B0604020202020204" pitchFamily="34" charset="0"/>
              </a:rPr>
              <a:t>‘</a:t>
            </a:r>
            <a:r>
              <a:rPr lang="en-US" altLang="zh-CN" sz="2000" i="1"/>
              <a:t>A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的子集</a:t>
            </a:r>
            <a:r>
              <a:rPr lang="zh-CN" altLang="en-US" sz="2000">
                <a:latin typeface="Arial" panose="020B0604020202020204" pitchFamily="34" charset="0"/>
              </a:rPr>
              <a:t>’</a:t>
            </a:r>
            <a:r>
              <a:rPr lang="zh-CN" altLang="en-US" sz="2000">
                <a:latin typeface="宋体" panose="02010600030101010101" pitchFamily="2" charset="-122"/>
              </a:rPr>
              <a:t>，又称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 i="1"/>
              <a:t>A</a:t>
            </a:r>
            <a:r>
              <a:rPr lang="zh-CN" altLang="en-US" sz="2000">
                <a:latin typeface="宋体" panose="02010600030101010101" pitchFamily="2" charset="-122"/>
              </a:rPr>
              <a:t>的扩集</a:t>
            </a:r>
            <a:r>
              <a:rPr lang="zh-CN" altLang="en-US" sz="2000">
                <a:latin typeface="Arial" panose="020B0604020202020204" pitchFamily="34" charset="0"/>
              </a:rPr>
              <a:t>”</a:t>
            </a:r>
            <a:r>
              <a:rPr lang="zh-CN" altLang="en-US" sz="2000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000" b="1">
                <a:solidFill>
                  <a:srgbClr val="800000"/>
                </a:solidFill>
                <a:latin typeface="宋体" panose="02010600030101010101" pitchFamily="2" charset="-122"/>
              </a:rPr>
              <a:t>2(</a:t>
            </a:r>
            <a:r>
              <a:rPr lang="en-US" altLang="zh-CN" sz="1800" b="1">
                <a:solidFill>
                  <a:srgbClr val="800000"/>
                </a:solidFill>
                <a:latin typeface="宋体" panose="02010600030101010101" pitchFamily="2" charset="-122"/>
              </a:rPr>
              <a:t>3-1.2</a:t>
            </a:r>
            <a:r>
              <a:rPr lang="en-US" altLang="zh-CN" sz="2000" b="1">
                <a:solidFill>
                  <a:srgbClr val="8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</a:rPr>
              <a:t>：若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，且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00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，称</a:t>
            </a:r>
            <a:r>
              <a:rPr lang="en-US" altLang="zh-CN" sz="2000" i="1"/>
              <a:t>A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的真子集，记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00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。读</a:t>
            </a:r>
            <a:r>
              <a:rPr lang="zh-CN" altLang="en-US" sz="2000">
                <a:latin typeface="Arial" panose="020B0604020202020204" pitchFamily="34" charset="0"/>
              </a:rPr>
              <a:t>“</a:t>
            </a:r>
            <a:r>
              <a:rPr lang="en-US" altLang="zh-CN" sz="2000" i="1"/>
              <a:t>B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真包含</a:t>
            </a:r>
            <a:r>
              <a:rPr lang="en-US" altLang="zh-CN" sz="2000" i="1"/>
              <a:t>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zh-CN" altLang="en-US" sz="2000">
                <a:latin typeface="宋体" panose="02010600030101010101" pitchFamily="2" charset="-122"/>
              </a:rPr>
              <a:t>。即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</a:t>
            </a:r>
            <a:r>
              <a:rPr lang="en-US" altLang="zh-CN" sz="2000" i="1"/>
              <a:t>x</a:t>
            </a: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en-US" altLang="zh-CN" sz="2000" i="1"/>
              <a:t>x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i="1"/>
              <a:t>x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</a:rPr>
              <a:t>)∧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i="1"/>
              <a:t>x</a:t>
            </a: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en-US" altLang="zh-CN" sz="2000" i="1"/>
              <a:t>x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∧</a:t>
            </a:r>
            <a:r>
              <a:rPr lang="en-US" altLang="zh-CN" sz="2000" i="1"/>
              <a:t>x</a:t>
            </a:r>
            <a:r>
              <a:rPr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．</a:t>
            </a: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全集</a:t>
            </a:r>
            <a:endParaRPr lang="zh-CN" altLang="en-US" sz="2400" b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Clr>
                <a:srgbClr val="C4A6CE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     </a:t>
            </a:r>
            <a:r>
              <a:rPr lang="zh-CN" altLang="en-US" sz="2000"/>
              <a:t>我们讨论的元素和集合是限于某一论述区域中，此论述区域称</a:t>
            </a:r>
          </a:p>
          <a:p>
            <a:pPr>
              <a:lnSpc>
                <a:spcPct val="80000"/>
              </a:lnSpc>
              <a:buClr>
                <a:srgbClr val="C4A6CE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为</a:t>
            </a:r>
            <a:r>
              <a:rPr lang="zh-CN" altLang="en-US" sz="2000" b="1">
                <a:solidFill>
                  <a:srgbClr val="800000"/>
                </a:solidFill>
              </a:rPr>
              <a:t>全集</a:t>
            </a:r>
            <a:r>
              <a:rPr lang="en-US" altLang="zh-CN" sz="2000" b="1" i="1">
                <a:solidFill>
                  <a:srgbClr val="800000"/>
                </a:solidFill>
              </a:rPr>
              <a:t>U</a:t>
            </a:r>
            <a:r>
              <a:rPr lang="zh-CN" altLang="en-US" sz="2000"/>
              <a:t>。虽然有时这个论述区域未明晰给出。</a:t>
            </a:r>
          </a:p>
          <a:p>
            <a:pPr>
              <a:lnSpc>
                <a:spcPct val="80000"/>
              </a:lnSpc>
              <a:buClr>
                <a:srgbClr val="C4A6CE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000">
                <a:solidFill>
                  <a:srgbClr val="800000"/>
                </a:solidFill>
              </a:rPr>
              <a:t>1</a:t>
            </a:r>
            <a:r>
              <a:rPr lang="zh-CN" altLang="en-US" sz="2000"/>
              <a:t>：任意集合</a:t>
            </a:r>
            <a:r>
              <a:rPr lang="en-US" altLang="zh-CN" sz="2000" i="1"/>
              <a:t>A</a:t>
            </a:r>
            <a:r>
              <a:rPr lang="en-US" altLang="zh-CN" sz="2000">
                <a:sym typeface="Symbol" panose="05050102010706020507" pitchFamily="18" charset="2"/>
              </a:rPr>
              <a:t></a:t>
            </a:r>
            <a:r>
              <a:rPr lang="en-US" altLang="zh-CN" sz="2000" i="1"/>
              <a:t>U</a:t>
            </a:r>
            <a:r>
              <a:rPr lang="zh-CN" altLang="en-US" sz="2000"/>
              <a:t>。</a:t>
            </a:r>
          </a:p>
          <a:p>
            <a:pPr>
              <a:lnSpc>
                <a:spcPct val="80000"/>
              </a:lnSpc>
              <a:buClr>
                <a:srgbClr val="C4A6CE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证：∵</a:t>
            </a:r>
            <a:r>
              <a:rPr lang="zh-CN" altLang="en-US" sz="2000">
                <a:sym typeface="Symbol" panose="05050102010706020507" pitchFamily="18" charset="2"/>
              </a:rPr>
              <a:t></a:t>
            </a:r>
            <a:r>
              <a:rPr lang="en-US" altLang="zh-CN" sz="2000" i="1"/>
              <a:t>x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en-US" altLang="zh-CN" sz="2000" i="1"/>
              <a:t>A</a:t>
            </a:r>
            <a:r>
              <a:rPr lang="en-US" altLang="zh-CN" sz="2000">
                <a:sym typeface="Symbol" panose="05050102010706020507" pitchFamily="18" charset="2"/>
              </a:rPr>
              <a:t> </a:t>
            </a:r>
            <a:r>
              <a:rPr lang="en-US" altLang="zh-CN" sz="2000" i="1"/>
              <a:t>x</a:t>
            </a:r>
            <a:r>
              <a:rPr lang="en-US" altLang="zh-CN" sz="2000"/>
              <a:t>U)</a:t>
            </a:r>
            <a:r>
              <a:rPr lang="zh-CN" altLang="en-US" sz="2000"/>
              <a:t>为真，∴定理</a:t>
            </a:r>
            <a:r>
              <a:rPr lang="en-US" altLang="zh-CN" sz="2000"/>
              <a:t>1</a:t>
            </a:r>
            <a:r>
              <a:rPr lang="zh-CN" altLang="en-US" sz="2000"/>
              <a:t>正确。                                ＃</a:t>
            </a:r>
          </a:p>
          <a:p>
            <a:pPr>
              <a:lnSpc>
                <a:spcPct val="80000"/>
              </a:lnSpc>
              <a:buClr>
                <a:srgbClr val="C4A6CE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000" b="1">
                <a:solidFill>
                  <a:srgbClr val="800000"/>
                </a:solidFill>
              </a:rPr>
              <a:t>2(</a:t>
            </a:r>
            <a:r>
              <a:rPr lang="en-US" altLang="zh-CN" sz="1800" b="1">
                <a:solidFill>
                  <a:srgbClr val="800000"/>
                </a:solidFill>
                <a:latin typeface="宋体" panose="02010600030101010101" pitchFamily="2" charset="-122"/>
              </a:rPr>
              <a:t>3-1.1</a:t>
            </a:r>
            <a:r>
              <a:rPr lang="en-US" altLang="zh-CN" sz="2000" b="1">
                <a:solidFill>
                  <a:srgbClr val="800000"/>
                </a:solidFill>
              </a:rPr>
              <a:t> )</a:t>
            </a:r>
            <a:r>
              <a:rPr lang="zh-CN" altLang="en-US" sz="2000"/>
              <a:t>： </a:t>
            </a:r>
            <a:r>
              <a:rPr lang="en-US" altLang="zh-CN" sz="2000" i="1"/>
              <a:t>A</a:t>
            </a:r>
            <a:r>
              <a:rPr lang="en-US" altLang="zh-CN" sz="2000"/>
              <a:t>=B</a:t>
            </a:r>
            <a:r>
              <a:rPr lang="zh-CN" altLang="en-US" sz="2000"/>
              <a:t>等价于</a:t>
            </a:r>
            <a:r>
              <a:rPr lang="en-US" altLang="zh-CN" sz="2000" i="1"/>
              <a:t>A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</a:t>
            </a:r>
            <a:r>
              <a:rPr lang="en-US" altLang="zh-CN" sz="2000"/>
              <a:t>B∧B</a:t>
            </a:r>
            <a:r>
              <a:rPr lang="en-US" altLang="zh-CN" sz="2000">
                <a:sym typeface="Symbol" panose="05050102010706020507" pitchFamily="18" charset="2"/>
              </a:rPr>
              <a:t> </a:t>
            </a:r>
            <a:r>
              <a:rPr lang="en-US" altLang="zh-CN" sz="2000" i="1"/>
              <a:t>A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zh-CN" altLang="en-US" sz="2000"/>
              <a:t>。</a:t>
            </a:r>
          </a:p>
          <a:p>
            <a:pPr>
              <a:lnSpc>
                <a:spcPct val="80000"/>
              </a:lnSpc>
              <a:buClr>
                <a:srgbClr val="C4A6CE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证：∵ </a:t>
            </a:r>
            <a:r>
              <a:rPr lang="en-US" altLang="zh-CN" sz="2000" i="1"/>
              <a:t>A</a:t>
            </a:r>
            <a:r>
              <a:rPr lang="en-US" altLang="zh-CN" sz="2000"/>
              <a:t> = </a:t>
            </a:r>
            <a:r>
              <a:rPr lang="en-US" altLang="zh-CN" sz="2000" i="1"/>
              <a:t>B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</a:t>
            </a:r>
            <a:r>
              <a:rPr lang="en-US" altLang="zh-CN" sz="2000" i="1"/>
              <a:t>x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en-US" altLang="zh-CN" sz="2000" i="1"/>
              <a:t>A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/>
              <a:t>x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en-US" altLang="zh-CN" sz="2000" i="1"/>
              <a:t>B</a:t>
            </a:r>
            <a:r>
              <a:rPr lang="en-US" altLang="zh-CN" sz="2000"/>
              <a:t>)∧</a:t>
            </a:r>
            <a:r>
              <a:rPr lang="en-US" altLang="zh-CN" sz="2000">
                <a:sym typeface="Symbol" panose="05050102010706020507" pitchFamily="18" charset="2"/>
              </a:rPr>
              <a:t></a:t>
            </a:r>
            <a:r>
              <a:rPr lang="en-US" altLang="zh-CN" sz="2000" i="1"/>
              <a:t>x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en-US" altLang="zh-CN" sz="2000"/>
              <a:t>B</a:t>
            </a:r>
            <a:r>
              <a:rPr lang="en-US" altLang="zh-CN" sz="2000">
                <a:sym typeface="Symbol" panose="05050102010706020507" pitchFamily="18" charset="2"/>
              </a:rPr>
              <a:t></a:t>
            </a:r>
            <a:r>
              <a:rPr lang="en-US" altLang="zh-CN" sz="2000" i="1"/>
              <a:t>x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en-US" altLang="zh-CN" sz="2000" i="1"/>
              <a:t>A</a:t>
            </a:r>
            <a:r>
              <a:rPr lang="en-US" altLang="zh-CN" sz="2000"/>
              <a:t>)</a:t>
            </a:r>
            <a:r>
              <a:rPr lang="en-US" altLang="zh-CN" sz="2000">
                <a:sym typeface="Symbol" panose="05050102010706020507" pitchFamily="18" charset="2"/>
              </a:rPr>
              <a:t> </a:t>
            </a:r>
            <a:r>
              <a:rPr lang="en-US" altLang="zh-CN" sz="2000" i="1"/>
              <a:t>A</a:t>
            </a:r>
            <a:r>
              <a:rPr lang="en-US" altLang="zh-CN" sz="2000">
                <a:sym typeface="Symbol" panose="05050102010706020507" pitchFamily="18" charset="2"/>
              </a:rPr>
              <a:t> </a:t>
            </a:r>
            <a:r>
              <a:rPr lang="en-US" altLang="zh-CN" sz="2000" i="1"/>
              <a:t>B</a:t>
            </a:r>
            <a:r>
              <a:rPr lang="en-US" altLang="zh-CN" sz="2000"/>
              <a:t>∧</a:t>
            </a:r>
            <a:r>
              <a:rPr lang="en-US" altLang="zh-CN" sz="2000" i="1"/>
              <a:t>B</a:t>
            </a:r>
            <a:r>
              <a:rPr lang="en-US" altLang="zh-CN" sz="2000">
                <a:sym typeface="Symbol" panose="05050102010706020507" pitchFamily="18" charset="2"/>
              </a:rPr>
              <a:t> </a:t>
            </a:r>
            <a:r>
              <a:rPr lang="en-US" altLang="zh-CN" sz="2000" i="1"/>
              <a:t>A</a:t>
            </a:r>
            <a:r>
              <a:rPr lang="zh-CN" altLang="en-US" sz="2000"/>
              <a:t>，</a:t>
            </a:r>
          </a:p>
          <a:p>
            <a:pPr>
              <a:lnSpc>
                <a:spcPct val="80000"/>
              </a:lnSpc>
              <a:buClr>
                <a:srgbClr val="C4A6CE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         ∴定理</a:t>
            </a:r>
            <a:r>
              <a:rPr lang="en-US" altLang="zh-CN" sz="2000"/>
              <a:t>2</a:t>
            </a:r>
            <a:r>
              <a:rPr lang="zh-CN" altLang="en-US" sz="2000"/>
              <a:t>正确。                                                                         ＃</a:t>
            </a:r>
          </a:p>
          <a:p>
            <a:pPr>
              <a:lnSpc>
                <a:spcPct val="80000"/>
              </a:lnSpc>
              <a:buClr>
                <a:srgbClr val="C4A6CE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800000"/>
                </a:solidFill>
                <a:latin typeface="宋体" panose="02010600030101010101" pitchFamily="2" charset="-122"/>
              </a:rPr>
              <a:t>推论</a:t>
            </a:r>
            <a:r>
              <a:rPr lang="zh-CN" altLang="en-US" sz="2000"/>
              <a:t>： </a:t>
            </a:r>
            <a:r>
              <a:rPr lang="en-US" altLang="zh-CN" sz="2000" i="1"/>
              <a:t>A</a:t>
            </a:r>
            <a:r>
              <a:rPr lang="en-US" altLang="zh-CN" sz="2000">
                <a:sym typeface="Symbol" panose="05050102010706020507" pitchFamily="18" charset="2"/>
              </a:rPr>
              <a:t> </a:t>
            </a:r>
            <a:r>
              <a:rPr lang="en-US" altLang="zh-CN" sz="2000" i="1"/>
              <a:t>A</a:t>
            </a:r>
            <a:r>
              <a:rPr lang="en-US" altLang="zh-CN" sz="2000"/>
              <a:t> </a:t>
            </a:r>
            <a:r>
              <a:rPr lang="zh-CN" altLang="en-US" sz="2000"/>
              <a:t>（∵ </a:t>
            </a:r>
            <a:r>
              <a:rPr lang="en-US" altLang="zh-CN" sz="2000" i="1"/>
              <a:t>A</a:t>
            </a:r>
            <a:r>
              <a:rPr lang="en-US" altLang="zh-CN" sz="2000"/>
              <a:t>=</a:t>
            </a:r>
            <a:r>
              <a:rPr lang="en-US" altLang="zh-CN" sz="2000" i="1"/>
              <a:t>A</a:t>
            </a:r>
            <a:r>
              <a:rPr lang="en-US" altLang="zh-CN" sz="2000"/>
              <a:t> </a:t>
            </a:r>
            <a:r>
              <a:rPr lang="zh-CN" altLang="en-US" sz="2000"/>
              <a:t>，∴ </a:t>
            </a:r>
            <a:r>
              <a:rPr lang="en-US" altLang="zh-CN" sz="2000" i="1"/>
              <a:t>A</a:t>
            </a:r>
            <a:r>
              <a:rPr lang="en-US" altLang="zh-CN" sz="2000">
                <a:sym typeface="Symbol" panose="05050102010706020507" pitchFamily="18" charset="2"/>
              </a:rPr>
              <a:t> </a:t>
            </a:r>
            <a:r>
              <a:rPr lang="en-US" altLang="zh-CN" sz="2000" i="1"/>
              <a:t>A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zh-CN" altLang="en-US" sz="20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4F7EB058-C867-4A54-89B0-9A2FCA66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4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上的二元关系，试证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是传递的充要条件是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（证明思路：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是传递的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z(&lt;x,y&gt;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R∧&lt;y,z&gt;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>
                <a:latin typeface="宋体" panose="02010600030101010101" pitchFamily="2" charset="-122"/>
              </a:rPr>
              <a:t>&lt;x,z&gt;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R)  )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： 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 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是传递</a:t>
            </a:r>
            <a:r>
              <a:rPr kumimoji="1" lang="zh-CN" altLang="en-US" sz="2400">
                <a:latin typeface="Times New Roman" panose="02020603050405020304" pitchFamily="18" charset="0"/>
              </a:rPr>
              <a:t>的。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b="1">
                <a:latin typeface="宋体" panose="02010600030101010101" pitchFamily="2" charset="-122"/>
              </a:rPr>
              <a:t>&lt;x,z&gt;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 b="1">
                <a:latin typeface="宋体" panose="02010600030101010101" pitchFamily="2" charset="-122"/>
              </a:rPr>
              <a:t>R </a:t>
            </a:r>
            <a:r>
              <a:rPr kumimoji="1" lang="ar-SA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="1">
                <a:latin typeface="宋体" panose="02010600030101010101" pitchFamily="2" charset="-122"/>
              </a:rPr>
              <a:t> R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A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zh-CN" altLang="en-US" sz="2400">
                <a:latin typeface="宋体" panose="02010600030101010101" pitchFamily="2" charset="-122"/>
              </a:rPr>
              <a:t>使得 </a:t>
            </a:r>
            <a:r>
              <a:rPr kumimoji="1" lang="en-US" altLang="zh-CN" sz="2400">
                <a:latin typeface="宋体" panose="02010600030101010101" pitchFamily="2" charset="-122"/>
              </a:rPr>
              <a:t>&lt;x,y&gt;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&lt;y,z&gt;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  ∵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是传递的， ∴</a:t>
            </a:r>
            <a:r>
              <a:rPr kumimoji="1" lang="en-US" altLang="zh-CN" sz="2400" b="1">
                <a:latin typeface="宋体" panose="02010600030101010101" pitchFamily="2" charset="-122"/>
              </a:rPr>
              <a:t>&lt;x,z&gt;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 b="1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  ∴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 设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  <a:r>
              <a:rPr kumimoji="1" lang="zh-CN" altLang="en-US" sz="2400" b="1">
                <a:latin typeface="宋体" panose="02010600030101010101" pitchFamily="2" charset="-122"/>
              </a:rPr>
              <a:t>对任意的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    若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宋体" panose="02010600030101010101" pitchFamily="2" charset="-122"/>
              </a:rPr>
              <a:t>&lt;x,y&gt;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 b="1">
                <a:latin typeface="宋体" panose="02010600030101010101" pitchFamily="2" charset="-122"/>
              </a:rPr>
              <a:t>R</a:t>
            </a:r>
            <a:r>
              <a:rPr kumimoji="1" lang="zh-CN" altLang="en-US" sz="2400" b="1">
                <a:latin typeface="宋体" panose="02010600030101010101" pitchFamily="2" charset="-122"/>
              </a:rPr>
              <a:t>且</a:t>
            </a:r>
            <a:r>
              <a:rPr kumimoji="1" lang="en-US" altLang="zh-CN" sz="2400" b="1">
                <a:latin typeface="宋体" panose="02010600030101010101" pitchFamily="2" charset="-122"/>
              </a:rPr>
              <a:t>&lt;y,z&gt;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 b="1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  <a:r>
              <a:rPr kumimoji="1" lang="en-US" altLang="zh-CN" sz="2400">
                <a:latin typeface="宋体" panose="02010600030101010101" pitchFamily="2" charset="-122"/>
              </a:rPr>
              <a:t>&lt;x,z&gt;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  <a:endParaRPr kumimoji="1" lang="zh-CN" altLang="en-US" sz="2000">
              <a:latin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  ∵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ar-SA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   ∴</a:t>
            </a:r>
            <a:r>
              <a:rPr kumimoji="1" lang="en-US" altLang="zh-CN" sz="2400" b="1">
                <a:latin typeface="宋体" panose="02010600030101010101" pitchFamily="2" charset="-122"/>
              </a:rPr>
              <a:t>&lt;x,z&gt;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 b="1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∴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是传递的。                           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＃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7510E659-055D-4BA8-9C3E-58474CF3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47875"/>
            <a:ext cx="91440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>
              <a:lnSpc>
                <a:spcPct val="135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&lt;a,d&gt;</a:t>
            </a:r>
            <a:r>
              <a:rPr kumimoji="1" lang="zh-CN" altLang="en-US" sz="2400">
                <a:latin typeface="宋体" panose="02010600030101010101" pitchFamily="2" charset="-122"/>
              </a:rPr>
              <a:t>是（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的任一序偶。   </a:t>
            </a:r>
          </a:p>
          <a:p>
            <a:pPr lvl="2" algn="just">
              <a:lnSpc>
                <a:spcPct val="13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则    </a:t>
            </a:r>
            <a:r>
              <a:rPr kumimoji="1" lang="en-US" altLang="zh-CN" sz="2400">
                <a:latin typeface="宋体" panose="02010600030101010101" pitchFamily="2" charset="-122"/>
              </a:rPr>
              <a:t>&lt;a,d&gt;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</a:p>
          <a:p>
            <a:pPr lvl="2" algn="just">
              <a:lnSpc>
                <a:spcPct val="13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400">
                <a:latin typeface="宋体" panose="02010600030101010101" pitchFamily="2" charset="-122"/>
              </a:rPr>
              <a:t>c(&lt;a,c&gt;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Λ&lt;c,d&gt;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) </a:t>
            </a:r>
          </a:p>
          <a:p>
            <a:pPr lvl="2" algn="just">
              <a:lnSpc>
                <a:spcPct val="13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400">
                <a:latin typeface="宋体" panose="02010600030101010101" pitchFamily="2" charset="-122"/>
              </a:rPr>
              <a:t>c(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宋体" panose="02010600030101010101" pitchFamily="2" charset="-122"/>
              </a:rPr>
              <a:t>b(&lt;a,b&gt;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Λ&lt;b,c&gt;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)Λ&lt;c,d&gt;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))</a:t>
            </a:r>
          </a:p>
          <a:p>
            <a:pPr lvl="2" algn="just">
              <a:lnSpc>
                <a:spcPct val="13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宋体" panose="02010600030101010101" pitchFamily="2" charset="-122"/>
              </a:rPr>
              <a:t>b(&lt;a,b&gt;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Λ&lt;b,c&gt;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Λ&lt;c,d&gt;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</a:p>
          <a:p>
            <a:pPr lvl="2" algn="just">
              <a:lnSpc>
                <a:spcPct val="13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宋体" panose="02010600030101010101" pitchFamily="2" charset="-122"/>
              </a:rPr>
              <a:t>c(&lt;a,b&gt;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Λ(&lt;b,c&gt;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Λ&lt;c,d&gt;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))</a:t>
            </a:r>
          </a:p>
          <a:p>
            <a:pPr lvl="2" algn="just">
              <a:lnSpc>
                <a:spcPct val="13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400">
                <a:latin typeface="宋体" panose="02010600030101010101" pitchFamily="2" charset="-122"/>
              </a:rPr>
              <a:t>b(&lt;a,b&gt;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Λ&lt;b,d&gt;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</a:p>
          <a:p>
            <a:pPr lvl="2" algn="just">
              <a:lnSpc>
                <a:spcPct val="13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&lt;a,d&gt;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</a:p>
          <a:p>
            <a:pPr algn="just">
              <a:lnSpc>
                <a:spcPct val="13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</a:t>
            </a: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=R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)=R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zh-CN" altLang="en-US" sz="2400" baseline="-25000">
                <a:latin typeface="宋体" panose="02010600030101010101" pitchFamily="2" charset="-122"/>
              </a:rPr>
              <a:t>。                     ＃</a:t>
            </a:r>
          </a:p>
        </p:txBody>
      </p:sp>
      <p:sp>
        <p:nvSpPr>
          <p:cNvPr id="55318" name="Text Box 22">
            <a:extLst>
              <a:ext uri="{FF2B5EF4-FFF2-40B4-BE49-F238E27FC236}">
                <a16:creationId xmlns:a16="http://schemas.microsoft.com/office/drawing/2014/main" id="{5AB15222-F48B-4086-B6E2-06CB49B5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复合运算满足结合律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定理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,R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分别是从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，从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，从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D</a:t>
            </a:r>
            <a:r>
              <a:rPr kumimoji="1" lang="zh-CN" altLang="en-US" sz="2400">
                <a:latin typeface="宋体" panose="02010600030101010101" pitchFamily="2" charset="-122"/>
              </a:rPr>
              <a:t>的关系。</a:t>
            </a:r>
          </a:p>
          <a:p>
            <a:pPr lvl="2"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则 （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=R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  <p:bldP spid="5531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1C984EE7-A331-41C5-81F6-ED6B8815F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altLang="zh-CN">
                <a:latin typeface="宋体" panose="02010600030101010101" pitchFamily="2" charset="-122"/>
              </a:rPr>
              <a:t>2.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关系</a:t>
            </a:r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R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的幂</a:t>
            </a:r>
          </a:p>
          <a:p>
            <a:pPr algn="just">
              <a:lnSpc>
                <a:spcPct val="160000"/>
              </a:lnSpc>
            </a:pPr>
            <a:r>
              <a:rPr lang="zh-CN" altLang="en-US">
                <a:latin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关系</a:t>
            </a:r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R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的幂的定义</a:t>
            </a:r>
          </a:p>
          <a:p>
            <a:pPr algn="just">
              <a:lnSpc>
                <a:spcPct val="160000"/>
              </a:lnSpc>
            </a:pPr>
            <a:r>
              <a:rPr lang="zh-CN" altLang="en-US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>
                <a:latin typeface="宋体" panose="02010600030101010101" pitchFamily="2" charset="-122"/>
              </a:rPr>
              <a:t>  设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是集合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上的二元关系，</a:t>
            </a:r>
            <a:r>
              <a:rPr lang="en-US" altLang="zh-CN">
                <a:latin typeface="宋体" panose="02010600030101010101" pitchFamily="2" charset="-122"/>
              </a:rPr>
              <a:t>n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N 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次幂记为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en-US" altLang="zh-CN" baseline="30000">
                <a:latin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lang="zh-CN" altLang="en-US">
                <a:latin typeface="宋体" panose="02010600030101010101" pitchFamily="2" charset="-122"/>
              </a:rPr>
              <a:t>      定义如下</a:t>
            </a:r>
            <a:r>
              <a:rPr lang="en-US" altLang="zh-CN">
                <a:latin typeface="宋体" panose="02010600030101010101" pitchFamily="2" charset="-122"/>
              </a:rPr>
              <a:t>:</a:t>
            </a:r>
          </a:p>
          <a:p>
            <a:pPr algn="just">
              <a:lnSpc>
                <a:spcPct val="160000"/>
              </a:lnSpc>
            </a:pPr>
            <a:r>
              <a:rPr lang="en-US" altLang="zh-CN">
                <a:latin typeface="宋体" panose="02010600030101010101" pitchFamily="2" charset="-122"/>
              </a:rPr>
              <a:t>      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en-US" altLang="zh-CN" baseline="30000">
                <a:latin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的相等关系，即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en-US" altLang="zh-CN" baseline="30000">
                <a:latin typeface="宋体" panose="02010600030101010101" pitchFamily="2" charset="-122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={&lt;x,x&gt;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</a:t>
            </a:r>
            <a:r>
              <a:rPr lang="en-US" altLang="zh-CN">
                <a:latin typeface="宋体" panose="02010600030101010101" pitchFamily="2" charset="-122"/>
              </a:rPr>
              <a:t>x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A}=I</a:t>
            </a:r>
            <a:r>
              <a:rPr lang="en-US" altLang="zh-CN" baseline="-25000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</a:t>
            </a:r>
            <a:r>
              <a:rPr lang="en-US" altLang="zh-CN">
                <a:latin typeface="宋体" panose="02010600030101010101" pitchFamily="2" charset="-122"/>
              </a:rPr>
              <a:t>2) R</a:t>
            </a:r>
            <a:r>
              <a:rPr lang="en-US" altLang="zh-CN" baseline="30000">
                <a:latin typeface="宋体" panose="02010600030101010101" pitchFamily="2" charset="-122"/>
              </a:rPr>
              <a:t>n+1</a:t>
            </a:r>
            <a:r>
              <a:rPr lang="en-US" altLang="zh-CN">
                <a:latin typeface="宋体" panose="02010600030101010101" pitchFamily="2" charset="-122"/>
              </a:rPr>
              <a:t>= R</a:t>
            </a:r>
            <a:r>
              <a:rPr lang="en-US" altLang="zh-CN" baseline="30000">
                <a:latin typeface="宋体" panose="02010600030101010101" pitchFamily="2" charset="-122"/>
              </a:rPr>
              <a:t>n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ar-SA" altLang="zh-CN">
                <a:solidFill>
                  <a:schemeClr val="tx2"/>
                </a:solidFill>
                <a:cs typeface="Times New Roman" panose="02020603050405020304" pitchFamily="18" charset="0"/>
              </a:rPr>
              <a:t>ه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lang="zh-CN" altLang="en-US">
                <a:latin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R</a:t>
            </a:r>
            <a:r>
              <a:rPr lang="en-US" altLang="zh-CN" b="1" baseline="30000">
                <a:solidFill>
                  <a:schemeClr val="accent2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的关系图的意义</a:t>
            </a:r>
          </a:p>
          <a:p>
            <a:pPr algn="just">
              <a:lnSpc>
                <a:spcPct val="160000"/>
              </a:lnSpc>
            </a:pPr>
            <a:r>
              <a:rPr lang="zh-CN" altLang="en-US">
                <a:latin typeface="宋体" panose="02010600030101010101" pitchFamily="2" charset="-122"/>
              </a:rPr>
              <a:t>   在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en-US" altLang="zh-CN" baseline="30000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的图形上，有一条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到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的弧，则在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的图形上从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到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有一条</a:t>
            </a:r>
          </a:p>
          <a:p>
            <a:pPr algn="just">
              <a:lnSpc>
                <a:spcPct val="160000"/>
              </a:lnSpc>
            </a:pPr>
            <a:r>
              <a:rPr lang="zh-CN" altLang="en-US">
                <a:latin typeface="宋体" panose="02010600030101010101" pitchFamily="2" charset="-122"/>
              </a:rPr>
              <a:t>长度为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的路径。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在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en-US" altLang="zh-CN" baseline="30000">
                <a:latin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的图形上，有一条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到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的弧，则在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的图形上从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到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有一条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长度为</a:t>
            </a:r>
            <a:r>
              <a:rPr lang="en-US" altLang="zh-CN">
                <a:latin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的路径。</a:t>
            </a:r>
            <a:endParaRPr lang="zh-CN" altLang="en-US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0A50F7BF-7640-4467-93A5-3220F994E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2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3.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复合关系的矩阵表达</a:t>
            </a:r>
            <a:endParaRPr kumimoji="1"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复合关系的矩阵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zh-CN" altLang="en-US" sz="2400">
                <a:latin typeface="宋体" panose="02010600030101010101" pitchFamily="2" charset="-122"/>
              </a:rPr>
              <a:t>  设</a:t>
            </a:r>
            <a:r>
              <a:rPr kumimoji="1" lang="en-US" altLang="zh-CN" sz="2400">
                <a:latin typeface="宋体" panose="02010600030101010101" pitchFamily="2" charset="-122"/>
              </a:rPr>
              <a:t>X={x</a:t>
            </a:r>
            <a:r>
              <a:rPr kumimoji="1" lang="en-US" altLang="zh-CN" sz="16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,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1600">
                <a:latin typeface="宋体" panose="02010600030101010101" pitchFamily="2" charset="-122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},Y={y</a:t>
            </a:r>
            <a:r>
              <a:rPr kumimoji="1" lang="en-US" altLang="zh-CN" sz="16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,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en-US" altLang="zh-CN" sz="16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},Z={z</a:t>
            </a:r>
            <a:r>
              <a:rPr kumimoji="1" lang="en-US" altLang="zh-CN" sz="16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,</a:t>
            </a:r>
            <a:r>
              <a:rPr kumimoji="1" lang="en-US" altLang="zh-CN" sz="2400">
                <a:latin typeface="宋体" panose="02010600030101010101" pitchFamily="2" charset="-122"/>
              </a:rPr>
              <a:t>z</a:t>
            </a:r>
            <a:r>
              <a:rPr kumimoji="1" lang="en-US" altLang="zh-CN" sz="1600">
                <a:latin typeface="宋体" panose="02010600030101010101" pitchFamily="2" charset="-122"/>
              </a:rPr>
              <a:t>p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、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分别是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Y,Y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Z</a:t>
            </a:r>
            <a:r>
              <a:rPr kumimoji="1" lang="zh-CN" altLang="en-US" sz="2400">
                <a:latin typeface="宋体" panose="02010600030101010101" pitchFamily="2" charset="-122"/>
              </a:rPr>
              <a:t>的关系。   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则</a:t>
            </a:r>
            <a:r>
              <a:rPr kumimoji="1" lang="en-US" altLang="zh-CN" sz="2400">
                <a:latin typeface="宋体" panose="02010600030101010101" pitchFamily="2" charset="-122"/>
              </a:rPr>
              <a:t>M</a:t>
            </a:r>
            <a:r>
              <a:rPr kumimoji="1" lang="en-US" altLang="zh-CN" sz="2000">
                <a:latin typeface="宋体" panose="02010600030101010101" pitchFamily="2" charset="-122"/>
              </a:rPr>
              <a:t>R </a:t>
            </a:r>
            <a:r>
              <a:rPr kumimoji="1" lang="ar-SA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>
                <a:latin typeface="宋体" panose="02010600030101010101" pitchFamily="2" charset="-122"/>
              </a:rPr>
              <a:t> </a:t>
            </a:r>
            <a:r>
              <a:rPr kumimoji="1" lang="en-US" altLang="zh-CN" sz="2000">
                <a:latin typeface="宋体" panose="02010600030101010101" pitchFamily="2" charset="-122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=[C</a:t>
            </a:r>
            <a:r>
              <a:rPr kumimoji="1" lang="en-US" altLang="zh-CN" sz="1400">
                <a:latin typeface="宋体" panose="02010600030101010101" pitchFamily="2" charset="-122"/>
              </a:rPr>
              <a:t>ij</a:t>
            </a:r>
            <a:r>
              <a:rPr kumimoji="1" lang="en-US" altLang="zh-CN" sz="2400">
                <a:latin typeface="宋体" panose="02010600030101010101" pitchFamily="2" charset="-122"/>
              </a:rPr>
              <a:t>]=M</a:t>
            </a:r>
            <a:r>
              <a:rPr kumimoji="1" lang="en-US" altLang="zh-CN" sz="1400">
                <a:latin typeface="宋体" panose="02010600030101010101" pitchFamily="2" charset="-122"/>
              </a:rPr>
              <a:t>R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1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M</a:t>
            </a:r>
            <a:r>
              <a:rPr kumimoji="1" lang="en-US" altLang="zh-CN" sz="1400">
                <a:latin typeface="宋体" panose="02010600030101010101" pitchFamily="2" charset="-122"/>
              </a:rPr>
              <a:t>S</a:t>
            </a:r>
            <a:r>
              <a:rPr kumimoji="1" lang="en-US" altLang="zh-CN" sz="16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其中</a:t>
            </a:r>
            <a:r>
              <a:rPr kumimoji="1" lang="en-US" altLang="zh-CN" sz="2400">
                <a:latin typeface="宋体" panose="02010600030101010101" pitchFamily="2" charset="-122"/>
              </a:rPr>
              <a:t>M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=[a</a:t>
            </a:r>
            <a:r>
              <a:rPr kumimoji="1" lang="en-US" altLang="zh-CN" sz="1000">
                <a:latin typeface="宋体" panose="02010600030101010101" pitchFamily="2" charset="-122"/>
              </a:rPr>
              <a:t>ik</a:t>
            </a:r>
            <a:r>
              <a:rPr kumimoji="1" lang="en-US" altLang="zh-CN" sz="2400">
                <a:latin typeface="宋体" panose="02010600030101010101" pitchFamily="2" charset="-122"/>
              </a:rPr>
              <a:t>],M</a:t>
            </a:r>
            <a:r>
              <a:rPr kumimoji="1" lang="en-US" altLang="zh-CN">
                <a:latin typeface="宋体" panose="02010600030101010101" pitchFamily="2" charset="-122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=[b</a:t>
            </a:r>
            <a:r>
              <a:rPr kumimoji="1" lang="en-US" altLang="zh-CN" sz="1000">
                <a:latin typeface="宋体" panose="02010600030101010101" pitchFamily="2" charset="-122"/>
              </a:rPr>
              <a:t>kj</a:t>
            </a:r>
            <a:r>
              <a:rPr kumimoji="1" lang="en-US" altLang="zh-CN" sz="2400">
                <a:latin typeface="宋体" panose="02010600030101010101" pitchFamily="2" charset="-122"/>
              </a:rPr>
              <a:t>]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en-US" altLang="zh-CN" sz="1400">
                <a:latin typeface="宋体" panose="02010600030101010101" pitchFamily="2" charset="-122"/>
              </a:rPr>
              <a:t>ij</a:t>
            </a:r>
            <a:r>
              <a:rPr kumimoji="1" lang="en-US" altLang="zh-CN" sz="2400">
                <a:latin typeface="宋体" panose="02010600030101010101" pitchFamily="2" charset="-122"/>
              </a:rPr>
              <a:t>=  a</a:t>
            </a:r>
            <a:r>
              <a:rPr kumimoji="1" lang="en-US" altLang="zh-CN" sz="1200">
                <a:latin typeface="宋体" panose="02010600030101010101" pitchFamily="2" charset="-122"/>
              </a:rPr>
              <a:t>ik</a:t>
            </a:r>
            <a:r>
              <a:rPr kumimoji="1" lang="en-US" altLang="zh-CN" sz="2400">
                <a:latin typeface="宋体" panose="02010600030101010101" pitchFamily="2" charset="-122"/>
              </a:rPr>
              <a:t>∧b</a:t>
            </a:r>
            <a:r>
              <a:rPr kumimoji="1" lang="en-US" altLang="zh-CN" sz="1200">
                <a:latin typeface="宋体" panose="02010600030101010101" pitchFamily="2" charset="-122"/>
              </a:rPr>
              <a:t>kj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（ 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latin typeface="宋体" panose="02010600030101010101" pitchFamily="2" charset="-122"/>
              </a:rPr>
              <a:t>∧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表示逻辑加， </a:t>
            </a:r>
            <a:r>
              <a:rPr kumimoji="1" lang="en-US" altLang="zh-CN" sz="2400">
                <a:latin typeface="宋体" panose="02010600030101010101" pitchFamily="2" charset="-122"/>
              </a:rPr>
              <a:t>1≤i≤m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1≤j≤p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1≤k≤n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</a:p>
          <a:p>
            <a:pPr algn="just">
              <a:lnSpc>
                <a:spcPct val="16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zh-CN" altLang="en-US" sz="2000">
                <a:latin typeface="宋体" panose="02010600030101010101" pitchFamily="2" charset="-122"/>
              </a:rPr>
              <a:t>注：若存在多个</a:t>
            </a:r>
            <a:r>
              <a:rPr kumimoji="1" lang="en-US" altLang="zh-CN" sz="2000">
                <a:latin typeface="宋体" panose="02010600030101010101" pitchFamily="2" charset="-122"/>
              </a:rPr>
              <a:t>K</a:t>
            </a:r>
            <a:r>
              <a:rPr kumimoji="1" lang="zh-CN" altLang="en-US" sz="2000">
                <a:latin typeface="宋体" panose="02010600030101010101" pitchFamily="2" charset="-122"/>
              </a:rPr>
              <a:t>，使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1400">
                <a:latin typeface="宋体" panose="02010600030101010101" pitchFamily="2" charset="-122"/>
              </a:rPr>
              <a:t>ik</a:t>
            </a:r>
            <a:r>
              <a:rPr kumimoji="1" lang="zh-CN" altLang="en-US" sz="2000">
                <a:latin typeface="宋体" panose="02010600030101010101" pitchFamily="2" charset="-122"/>
              </a:rPr>
              <a:t>、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en-US" altLang="zh-CN" sz="1400">
                <a:latin typeface="宋体" panose="02010600030101010101" pitchFamily="2" charset="-122"/>
              </a:rPr>
              <a:t>kj</a:t>
            </a:r>
            <a:r>
              <a:rPr kumimoji="1" lang="zh-CN" altLang="en-US" sz="2000">
                <a:latin typeface="宋体" panose="02010600030101010101" pitchFamily="2" charset="-122"/>
              </a:rPr>
              <a:t>都为</a:t>
            </a:r>
            <a:r>
              <a:rPr kumimoji="1" lang="en-US" altLang="zh-CN" sz="2000">
                <a:latin typeface="宋体" panose="02010600030101010101" pitchFamily="2" charset="-122"/>
              </a:rPr>
              <a:t>1</a:t>
            </a:r>
            <a:r>
              <a:rPr kumimoji="1" lang="zh-CN" altLang="en-US" sz="2000">
                <a:latin typeface="宋体" panose="02010600030101010101" pitchFamily="2" charset="-122"/>
              </a:rPr>
              <a:t>，则</a:t>
            </a:r>
            <a:r>
              <a:rPr kumimoji="1" lang="en-US" altLang="zh-CN" sz="2000">
                <a:latin typeface="宋体" panose="02010600030101010101" pitchFamily="2" charset="-122"/>
              </a:rPr>
              <a:t>C</a:t>
            </a:r>
            <a:r>
              <a:rPr kumimoji="1" lang="en-US" altLang="zh-CN" sz="1400">
                <a:latin typeface="宋体" panose="02010600030101010101" pitchFamily="2" charset="-122"/>
              </a:rPr>
              <a:t>ij</a:t>
            </a:r>
            <a:r>
              <a:rPr kumimoji="1" lang="zh-CN" altLang="en-US" sz="2000">
                <a:latin typeface="宋体" panose="02010600030101010101" pitchFamily="2" charset="-122"/>
              </a:rPr>
              <a:t>仍为</a:t>
            </a:r>
            <a:r>
              <a:rPr kumimoji="1" lang="en-US" altLang="zh-CN" sz="2000">
                <a:latin typeface="宋体" panose="02010600030101010101" pitchFamily="2" charset="-122"/>
              </a:rPr>
              <a:t>1</a:t>
            </a:r>
            <a:r>
              <a:rPr kumimoji="1" lang="zh-CN" altLang="en-US" sz="2000">
                <a:latin typeface="宋体" panose="02010600030101010101" pitchFamily="2" charset="-122"/>
              </a:rPr>
              <a:t>，只是从</a:t>
            </a:r>
            <a:r>
              <a:rPr kumimoji="1" lang="en-US" altLang="zh-CN" sz="2000">
                <a:latin typeface="宋体" panose="02010600030101010101" pitchFamily="2" charset="-122"/>
              </a:rPr>
              <a:t>x</a:t>
            </a:r>
            <a:r>
              <a:rPr kumimoji="1" lang="en-US" altLang="zh-CN" sz="1400">
                <a:latin typeface="宋体" panose="02010600030101010101" pitchFamily="2" charset="-122"/>
              </a:rPr>
              <a:t>i</a:t>
            </a:r>
            <a:r>
              <a:rPr kumimoji="1" lang="zh-CN" altLang="en-US" sz="2000">
                <a:latin typeface="宋体" panose="02010600030101010101" pitchFamily="2" charset="-122"/>
              </a:rPr>
              <a:t>到</a:t>
            </a:r>
            <a:r>
              <a:rPr kumimoji="1" lang="en-US" altLang="zh-CN" sz="2000">
                <a:latin typeface="宋体" panose="02010600030101010101" pitchFamily="2" charset="-122"/>
              </a:rPr>
              <a:t>z</a:t>
            </a:r>
            <a:r>
              <a:rPr kumimoji="1" lang="en-US" altLang="zh-CN" sz="1400">
                <a:latin typeface="宋体" panose="02010600030101010101" pitchFamily="2" charset="-122"/>
              </a:rPr>
              <a:t>j</a:t>
            </a:r>
            <a:r>
              <a:rPr kumimoji="1" lang="zh-CN" altLang="en-US" sz="2000">
                <a:latin typeface="宋体" panose="02010600030101010101" pitchFamily="2" charset="-122"/>
              </a:rPr>
              <a:t>存在多条长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度为</a:t>
            </a:r>
            <a:r>
              <a:rPr kumimoji="1" lang="en-US" altLang="zh-CN" sz="2000">
                <a:latin typeface="宋体" panose="02010600030101010101" pitchFamily="2" charset="-122"/>
              </a:rPr>
              <a:t>2</a:t>
            </a:r>
            <a:r>
              <a:rPr kumimoji="1" lang="zh-CN" altLang="en-US" sz="2000">
                <a:latin typeface="宋体" panose="02010600030101010101" pitchFamily="2" charset="-122"/>
              </a:rPr>
              <a:t>的路径，此时等式仍然正确。</a:t>
            </a:r>
          </a:p>
        </p:txBody>
      </p:sp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E93DA10E-8C8B-40CE-907F-B624EEA7E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3194050"/>
          <a:ext cx="21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5640" imgH="469800" progId="Equation.3">
                  <p:embed/>
                </p:oleObj>
              </mc:Choice>
              <mc:Fallback>
                <p:oleObj name="公式" r:id="rId2" imgW="21564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10">
            <a:extLst>
              <a:ext uri="{FF2B5EF4-FFF2-40B4-BE49-F238E27FC236}">
                <a16:creationId xmlns:a16="http://schemas.microsoft.com/office/drawing/2014/main" id="{73CE0442-A159-455C-85A7-E40D72A3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2816BA0E-5090-42FF-BEA6-E750A72FF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2565400"/>
          <a:ext cx="1905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0440" imgH="406080" progId="Equation.3">
                  <p:embed/>
                </p:oleObj>
              </mc:Choice>
              <mc:Fallback>
                <p:oleObj name="公式" r:id="rId4" imgW="19044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565400"/>
                        <a:ext cx="1905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3" name="Text Box 13">
            <a:extLst>
              <a:ext uri="{FF2B5EF4-FFF2-40B4-BE49-F238E27FC236}">
                <a16:creationId xmlns:a16="http://schemas.microsoft.com/office/drawing/2014/main" id="{CCE210C3-77D8-4F56-A6BA-E3E5803A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08438"/>
            <a:ext cx="9144000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用关系矩阵表达关系运算后的新关系</a:t>
            </a: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M</a:t>
            </a:r>
            <a:r>
              <a:rPr kumimoji="1" lang="en-US" altLang="zh-CN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=[a</a:t>
            </a:r>
            <a:r>
              <a:rPr kumimoji="1" lang="en-US" altLang="zh-CN" sz="1000">
                <a:latin typeface="宋体" panose="02010600030101010101" pitchFamily="2" charset="-122"/>
              </a:rPr>
              <a:t>ik</a:t>
            </a:r>
            <a:r>
              <a:rPr kumimoji="1" lang="en-US" altLang="zh-CN" sz="2400">
                <a:latin typeface="宋体" panose="02010600030101010101" pitchFamily="2" charset="-122"/>
              </a:rPr>
              <a:t>],M</a:t>
            </a:r>
            <a:r>
              <a:rPr kumimoji="1" lang="en-US" altLang="zh-CN">
                <a:latin typeface="宋体" panose="02010600030101010101" pitchFamily="2" charset="-122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=[b</a:t>
            </a:r>
            <a:r>
              <a:rPr kumimoji="1" lang="en-US" altLang="zh-CN" sz="1000">
                <a:latin typeface="宋体" panose="02010600030101010101" pitchFamily="2" charset="-122"/>
              </a:rPr>
              <a:t>kj</a:t>
            </a:r>
            <a:r>
              <a:rPr kumimoji="1" lang="en-US" altLang="zh-CN" sz="2400">
                <a:latin typeface="宋体" panose="02010600030101010101" pitchFamily="2" charset="-122"/>
              </a:rPr>
              <a:t>]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① </a:t>
            </a:r>
            <a:r>
              <a:rPr kumimoji="1" lang="en-US" altLang="zh-CN" sz="2400">
                <a:latin typeface="宋体" panose="02010600030101010101" pitchFamily="2" charset="-122"/>
              </a:rPr>
              <a:t>M</a:t>
            </a:r>
            <a:r>
              <a:rPr kumimoji="1" lang="en-US" altLang="zh-CN">
                <a:latin typeface="宋体" panose="02010600030101010101" pitchFamily="2" charset="-122"/>
              </a:rPr>
              <a:t>R∪S</a:t>
            </a:r>
            <a:r>
              <a:rPr kumimoji="1" lang="en-US" altLang="zh-CN" sz="2400">
                <a:latin typeface="宋体" panose="02010600030101010101" pitchFamily="2" charset="-122"/>
              </a:rPr>
              <a:t>=M</a:t>
            </a:r>
            <a:r>
              <a:rPr kumimoji="1" lang="en-US" altLang="zh-CN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∪M</a:t>
            </a:r>
            <a:r>
              <a:rPr kumimoji="1" lang="en-US" altLang="zh-CN">
                <a:latin typeface="宋体" panose="02010600030101010101" pitchFamily="2" charset="-122"/>
              </a:rPr>
              <a:t>S=</a:t>
            </a:r>
            <a:r>
              <a:rPr kumimoji="1" lang="en-US" altLang="zh-CN"/>
              <a:t>[cij</a:t>
            </a:r>
            <a:r>
              <a:rPr kumimoji="1" lang="en-US" altLang="zh-CN">
                <a:latin typeface="宋体" panose="02010600030101010101" pitchFamily="2" charset="-122"/>
              </a:rPr>
              <a:t>]</a:t>
            </a: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zh-CN" altLang="en-US" sz="2400">
                <a:latin typeface="宋体" panose="02010600030101010101" pitchFamily="2" charset="-122"/>
              </a:rPr>
              <a:t>其中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en-US" altLang="zh-CN">
                <a:latin typeface="宋体" panose="02010600030101010101" pitchFamily="2" charset="-122"/>
              </a:rPr>
              <a:t>ij</a:t>
            </a:r>
            <a:r>
              <a:rPr kumimoji="1" lang="en-US" altLang="zh-CN" sz="2400">
                <a:latin typeface="宋体" panose="02010600030101010101" pitchFamily="2" charset="-122"/>
              </a:rPr>
              <a:t>=a</a:t>
            </a:r>
            <a:r>
              <a:rPr kumimoji="1" lang="en-US" altLang="zh-CN">
                <a:latin typeface="宋体" panose="02010600030101010101" pitchFamily="2" charset="-122"/>
              </a:rPr>
              <a:t>ij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</a:t>
            </a:r>
            <a:r>
              <a:rPr kumimoji="1" lang="en-US" altLang="zh-CN" sz="44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>
                <a:latin typeface="宋体" panose="02010600030101010101" pitchFamily="2" charset="-122"/>
              </a:rPr>
              <a:t>ij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② </a:t>
            </a:r>
            <a:r>
              <a:rPr kumimoji="1" lang="en-US" altLang="zh-CN" sz="2400">
                <a:latin typeface="宋体" panose="02010600030101010101" pitchFamily="2" charset="-122"/>
              </a:rPr>
              <a:t>M</a:t>
            </a:r>
            <a:r>
              <a:rPr kumimoji="1" lang="en-US" altLang="zh-CN">
                <a:latin typeface="宋体" panose="02010600030101010101" pitchFamily="2" charset="-122"/>
              </a:rPr>
              <a:t>R∩S</a:t>
            </a:r>
            <a:r>
              <a:rPr kumimoji="1" lang="en-US" altLang="zh-CN" sz="2400">
                <a:latin typeface="宋体" panose="02010600030101010101" pitchFamily="2" charset="-122"/>
              </a:rPr>
              <a:t>=M</a:t>
            </a:r>
            <a:r>
              <a:rPr kumimoji="1" lang="en-US" altLang="zh-CN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∩M</a:t>
            </a:r>
            <a:r>
              <a:rPr kumimoji="1" lang="en-US" altLang="zh-CN">
                <a:latin typeface="宋体" panose="02010600030101010101" pitchFamily="2" charset="-122"/>
              </a:rPr>
              <a:t>S =</a:t>
            </a:r>
            <a:r>
              <a:rPr kumimoji="1" lang="en-US" altLang="zh-CN"/>
              <a:t>[cij]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其中</a:t>
            </a:r>
            <a:r>
              <a:rPr kumimoji="1" lang="en-US" altLang="zh-CN" sz="2400">
                <a:latin typeface="宋体" panose="02010600030101010101" pitchFamily="2" charset="-122"/>
              </a:rPr>
              <a:t>cij=aij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∧</a:t>
            </a:r>
            <a:r>
              <a:rPr kumimoji="1" lang="en-US" altLang="zh-CN" sz="44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bij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③ </a:t>
            </a:r>
            <a:r>
              <a:rPr kumimoji="1" lang="en-US" altLang="zh-CN" sz="2400">
                <a:latin typeface="Times New Roman" panose="02020603050405020304" pitchFamily="18" charset="0"/>
              </a:rPr>
              <a:t>M</a:t>
            </a:r>
            <a:r>
              <a:rPr kumimoji="1" lang="zh-CN" altLang="en-US">
                <a:latin typeface="Times New Roman" panose="02020603050405020304" pitchFamily="18" charset="0"/>
              </a:rPr>
              <a:t>～</a:t>
            </a:r>
            <a:r>
              <a:rPr kumimoji="1" lang="en-US" altLang="zh-CN">
                <a:latin typeface="Times New Roman" panose="02020603050405020304" pitchFamily="18" charset="0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  =[cij]   </a:t>
            </a:r>
            <a:r>
              <a:rPr kumimoji="1" lang="zh-CN" altLang="en-US" sz="2400">
                <a:latin typeface="宋体" panose="02010600030101010101" pitchFamily="2" charset="-122"/>
              </a:rPr>
              <a:t>其中</a:t>
            </a:r>
            <a:r>
              <a:rPr kumimoji="1" lang="en-US" altLang="zh-CN" sz="2400">
                <a:latin typeface="宋体" panose="02010600030101010101" pitchFamily="2" charset="-122"/>
              </a:rPr>
              <a:t>cij=┐aij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④ </a:t>
            </a:r>
            <a:r>
              <a:rPr kumimoji="1" lang="en-US" altLang="zh-CN" sz="2400">
                <a:latin typeface="宋体" panose="02010600030101010101" pitchFamily="2" charset="-122"/>
              </a:rPr>
              <a:t>M</a:t>
            </a:r>
            <a:r>
              <a:rPr kumimoji="1" lang="en-US" altLang="zh-CN">
                <a:latin typeface="宋体" panose="02010600030101010101" pitchFamily="2" charset="-122"/>
              </a:rPr>
              <a:t>R-S</a:t>
            </a:r>
            <a:r>
              <a:rPr kumimoji="1" lang="en-US" altLang="zh-CN" sz="2400">
                <a:latin typeface="宋体" panose="02010600030101010101" pitchFamily="2" charset="-122"/>
              </a:rPr>
              <a:t>=M</a:t>
            </a:r>
            <a:r>
              <a:rPr kumimoji="1" lang="en-US" altLang="zh-CN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∩M</a:t>
            </a:r>
            <a:r>
              <a:rPr kumimoji="1" lang="zh-CN" altLang="en-US">
                <a:latin typeface="宋体" panose="02010600030101010101" pitchFamily="2" charset="-122"/>
              </a:rPr>
              <a:t>～</a:t>
            </a:r>
            <a:r>
              <a:rPr kumimoji="1" lang="en-US" altLang="zh-CN">
                <a:latin typeface="宋体" panose="02010600030101010101" pitchFamily="2" charset="-122"/>
              </a:rPr>
              <a:t>S= </a:t>
            </a:r>
            <a:r>
              <a:rPr kumimoji="1" lang="en-US" altLang="zh-CN"/>
              <a:t>[cij]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其中</a:t>
            </a:r>
            <a:r>
              <a:rPr kumimoji="1" lang="en-US" altLang="zh-CN" sz="2400">
                <a:latin typeface="宋体" panose="02010600030101010101" pitchFamily="2" charset="-122"/>
              </a:rPr>
              <a:t>cij=aij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∧</a:t>
            </a:r>
            <a:r>
              <a:rPr kumimoji="1" lang="en-US" altLang="zh-CN" sz="2400">
                <a:latin typeface="宋体" panose="02010600030101010101" pitchFamily="2" charset="-122"/>
              </a:rPr>
              <a:t>(┐bij)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61464" name="Object 24">
            <a:extLst>
              <a:ext uri="{FF2B5EF4-FFF2-40B4-BE49-F238E27FC236}">
                <a16:creationId xmlns:a16="http://schemas.microsoft.com/office/drawing/2014/main" id="{621706D7-D0CF-431B-A7F0-3BDC82E1A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47800"/>
          <a:ext cx="6096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1422360" progId="Equation.DSMT4">
                  <p:embed/>
                </p:oleObj>
              </mc:Choice>
              <mc:Fallback>
                <p:oleObj name="Equation" r:id="rId2" imgW="2857320" imgH="14223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6096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5" name="Text Box 25">
            <a:extLst>
              <a:ext uri="{FF2B5EF4-FFF2-40B4-BE49-F238E27FC236}">
                <a16:creationId xmlns:a16="http://schemas.microsoft.com/office/drawing/2014/main" id="{BAEBCE67-0510-4E78-9D0F-A5A67F005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X={1,2}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Y={a,b,c}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Z={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R={&lt;1,a&gt;,&lt;1,b&gt;,&lt;2,c&gt;}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</a:t>
            </a:r>
            <a:r>
              <a:rPr kumimoji="1" lang="en-US" altLang="zh-CN" sz="2400">
                <a:latin typeface="宋体" panose="02010600030101010101" pitchFamily="2" charset="-122"/>
              </a:rPr>
              <a:t>S={&lt;a,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kumimoji="1" lang="en-US" altLang="zh-CN" sz="2400">
                <a:latin typeface="宋体" panose="02010600030101010101" pitchFamily="2" charset="-122"/>
              </a:rPr>
              <a:t>&gt;,&lt;b,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kumimoji="1" lang="en-US" altLang="zh-CN" sz="2400">
                <a:latin typeface="宋体" panose="02010600030101010101" pitchFamily="2" charset="-122"/>
              </a:rPr>
              <a:t>&gt;}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解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endParaRPr kumimoji="1" lang="zh-CN" altLang="en-US" sz="4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3" grpId="0" build="p" autoUpdateAnimBg="0"/>
      <p:bldP spid="6146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43AF294B-04F2-47CC-BC7A-EE8C715F6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8938"/>
            <a:ext cx="9144000" cy="682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15000"/>
              </a:lnSpc>
            </a:pPr>
            <a:r>
              <a:rPr kumimoji="1" lang="en-US" altLang="zh-CN" sz="2800">
                <a:latin typeface="宋体" panose="02010600030101010101" pitchFamily="2" charset="-122"/>
              </a:rPr>
              <a:t>4.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逆关系</a:t>
            </a:r>
          </a:p>
          <a:p>
            <a:pPr algn="just">
              <a:lnSpc>
                <a:spcPct val="11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(1)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逆关系的定义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(3-7.2)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的二元关系，则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的逆是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的二元关系，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记为</a:t>
            </a:r>
            <a:r>
              <a:rPr kumimoji="1" lang="zh-CN" altLang="en-US" sz="44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</a:t>
            </a:r>
            <a:r>
              <a:rPr kumimoji="1" lang="en-US" altLang="zh-CN" sz="2400" b="1">
                <a:latin typeface="宋体" panose="02010600030101010101" pitchFamily="2" charset="-122"/>
              </a:rPr>
              <a:t>R</a:t>
            </a:r>
            <a:r>
              <a:rPr kumimoji="1" lang="en-US" altLang="zh-CN" sz="2400" b="1" baseline="30000">
                <a:latin typeface="宋体" panose="02010600030101010101" pitchFamily="2" charset="-122"/>
              </a:rPr>
              <a:t>c </a:t>
            </a:r>
            <a:r>
              <a:rPr kumimoji="1" lang="zh-CN" altLang="en-US" sz="2400" b="1">
                <a:latin typeface="宋体" panose="02010600030101010101" pitchFamily="2" charset="-122"/>
              </a:rPr>
              <a:t>其中 </a:t>
            </a:r>
            <a:r>
              <a:rPr kumimoji="1" lang="en-US" altLang="zh-CN" sz="2400" b="1">
                <a:latin typeface="宋体" panose="02010600030101010101" pitchFamily="2" charset="-122"/>
              </a:rPr>
              <a:t>R</a:t>
            </a:r>
            <a:r>
              <a:rPr kumimoji="1" lang="en-US" altLang="zh-CN" sz="2400" b="1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宋体" panose="02010600030101010101" pitchFamily="2" charset="-122"/>
              </a:rPr>
              <a:t> ={&lt;y,x&gt;∣&lt;x,y&gt;</a:t>
            </a:r>
            <a:r>
              <a:rPr kumimoji="1"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 b="1">
                <a:latin typeface="宋体" panose="02010600030101010101" pitchFamily="2" charset="-122"/>
              </a:rPr>
              <a:t>R}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>
                <a:latin typeface="宋体" panose="02010600030101010101" pitchFamily="2" charset="-122"/>
              </a:rPr>
              <a:t>1 </a:t>
            </a:r>
            <a:r>
              <a:rPr kumimoji="1" lang="zh-CN" altLang="en-US" sz="2400">
                <a:latin typeface="宋体" panose="02010600030101010101" pitchFamily="2" charset="-122"/>
              </a:rPr>
              <a:t>整数集上的 </a:t>
            </a:r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en-US" altLang="zh-CN" sz="2400">
                <a:latin typeface="宋体" panose="02010600030101010101" pitchFamily="2" charset="-122"/>
              </a:rPr>
              <a:t>&lt;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关系的逆是 </a:t>
            </a:r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en-US" altLang="zh-CN" sz="2400">
                <a:latin typeface="宋体" panose="02010600030101010101" pitchFamily="2" charset="-122"/>
              </a:rPr>
              <a:t>&gt;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关系。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集合族上的 </a:t>
            </a:r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zh-CN" altLang="en-US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 关系的逆是 </a:t>
            </a:r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zh-CN" altLang="en-US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空关系的逆是空关系。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的全域关系的逆是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的全域关系。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>
                <a:latin typeface="宋体" panose="02010600030101010101" pitchFamily="2" charset="-122"/>
              </a:rPr>
              <a:t>2 A={0,1,2,3}  R={&lt;0,0&gt;,&lt;0,3&gt;,&lt;3,2&gt;,&lt;1,3&gt;}</a:t>
            </a:r>
          </a:p>
          <a:p>
            <a:pPr algn="just">
              <a:lnSpc>
                <a:spcPct val="11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宋体" panose="02010600030101010101" pitchFamily="2" charset="-122"/>
              </a:rPr>
              <a:t>则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</a:t>
            </a:r>
            <a:r>
              <a:rPr kumimoji="1" lang="en-US" altLang="zh-CN" sz="2400">
                <a:latin typeface="宋体" panose="02010600030101010101" pitchFamily="2" charset="-122"/>
              </a:rPr>
              <a:t>={〈0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0〉,〈3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0〉,〈2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3〉,〈3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1〉}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000">
                <a:latin typeface="宋体" panose="02010600030101010101" pitchFamily="2" charset="-122"/>
              </a:rPr>
              <a:t>：</a:t>
            </a: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en-US" altLang="zh-CN" sz="2400">
                <a:latin typeface="宋体" panose="02010600030101010101" pitchFamily="2" charset="-122"/>
              </a:rPr>
              <a:t>xRy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yR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</a:p>
          <a:p>
            <a:pPr algn="just">
              <a:lnSpc>
                <a:spcPct val="11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） 交换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zh-CN" altLang="en-US" sz="2400">
                <a:latin typeface="宋体" panose="02010600030101010101" pitchFamily="2" charset="-122"/>
              </a:rPr>
              <a:t>的关系矩阵的行和列，即得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的关系矩阵。</a:t>
            </a:r>
            <a:endParaRPr kumimoji="1" lang="zh-CN" altLang="en-US" sz="2400" baseline="30000">
              <a:latin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（</a:t>
            </a:r>
            <a:r>
              <a:rPr kumimoji="1" lang="en-US" altLang="zh-CN" sz="24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）颠倒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的关系图中每条弧线的箭头方向，即得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的关系图。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222907B4-2B16-4429-8EAB-8411D7F01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02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>
                <a:latin typeface="宋体" panose="02010600030101010101" pitchFamily="2" charset="-122"/>
              </a:rPr>
              <a:t>(2)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复合关系的逆关系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1 (3-7.2)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、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分别是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、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的关系。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则（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S)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=S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 </a:t>
            </a:r>
          </a:p>
          <a:p>
            <a:pPr algn="just"/>
            <a:r>
              <a:rPr kumimoji="1" lang="en-US" altLang="zh-CN" sz="2400" baseline="30000">
                <a:latin typeface="宋体" panose="02010600030101010101" pitchFamily="2" charset="-122"/>
              </a:rPr>
              <a:t>  </a:t>
            </a:r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en-US" altLang="zh-CN" sz="2400">
                <a:latin typeface="宋体" panose="02010600030101010101" pitchFamily="2" charset="-122"/>
              </a:rPr>
              <a:t>: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&lt;c,a&gt;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(R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S)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的任一元素，则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</a:t>
            </a:r>
            <a:r>
              <a:rPr kumimoji="1" lang="en-US" altLang="zh-CN" sz="2400">
                <a:latin typeface="宋体" panose="02010600030101010101" pitchFamily="2" charset="-122"/>
              </a:rPr>
              <a:t>&lt;c,a&gt;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(R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S)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&lt;a,c&gt;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R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>
                <a:latin typeface="宋体" panose="02010600030101010101" pitchFamily="2" charset="-122"/>
              </a:rPr>
              <a:t> S     	  				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400">
                <a:latin typeface="宋体" panose="02010600030101010101" pitchFamily="2" charset="-122"/>
              </a:rPr>
              <a:t>b(&lt;a,b&gt;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RΛ&lt;b,c&gt;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S)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c,b&gt;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Λ&lt;b,a&gt;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&lt;c,a&gt;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S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</a:p>
          <a:p>
            <a:pPr algn="just">
              <a:lnSpc>
                <a:spcPct val="105000"/>
              </a:lnSpc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2 (3-7.1)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R,R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到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的关系，则</a:t>
            </a:r>
          </a:p>
          <a:p>
            <a:pPr lvl="3" algn="just">
              <a:lnSpc>
                <a:spcPct val="105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）  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=R  </a:t>
            </a:r>
          </a:p>
          <a:p>
            <a:pPr lvl="3" algn="just">
              <a:lnSpc>
                <a:spcPct val="105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zh-CN" altLang="en-US" sz="2400">
                <a:latin typeface="Times New Roman" panose="02020603050405020304" pitchFamily="18" charset="0"/>
              </a:rPr>
              <a:t>）  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∪R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=R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∪R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lvl="3" algn="just">
              <a:lnSpc>
                <a:spcPct val="105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  <a:r>
              <a:rPr kumimoji="1" lang="zh-CN" altLang="en-US" sz="2400">
                <a:latin typeface="Times New Roman" panose="02020603050405020304" pitchFamily="18" charset="0"/>
              </a:rPr>
              <a:t>）  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∩R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=R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∩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lvl="3" algn="just">
              <a:lnSpc>
                <a:spcPct val="105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zh-CN" altLang="en-US" sz="2400">
                <a:latin typeface="Times New Roman" panose="02020603050405020304" pitchFamily="18" charset="0"/>
              </a:rPr>
              <a:t>）</a:t>
            </a: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(</a:t>
            </a:r>
            <a:r>
              <a:rPr kumimoji="1" lang="zh-CN" altLang="en-US" sz="2400">
                <a:latin typeface="宋体" panose="02010600030101010101" pitchFamily="2" charset="-122"/>
              </a:rPr>
              <a:t>～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=</a:t>
            </a:r>
            <a:r>
              <a:rPr kumimoji="1" lang="zh-CN" altLang="en-US" sz="2400">
                <a:latin typeface="宋体" panose="02010600030101010101" pitchFamily="2" charset="-122"/>
              </a:rPr>
              <a:t>～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), </a:t>
            </a:r>
            <a:r>
              <a:rPr kumimoji="1" lang="zh-CN" altLang="en-US" sz="2400">
                <a:latin typeface="宋体" panose="02010600030101010101" pitchFamily="2" charset="-122"/>
              </a:rPr>
              <a:t>～</a:t>
            </a:r>
            <a:r>
              <a:rPr kumimoji="1" lang="en-US" altLang="zh-CN" sz="2400">
                <a:latin typeface="宋体" panose="02010600030101010101" pitchFamily="2" charset="-122"/>
              </a:rPr>
              <a:t>R=A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B-R</a:t>
            </a:r>
          </a:p>
          <a:p>
            <a:pPr lvl="3" algn="just">
              <a:lnSpc>
                <a:spcPct val="105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e</a:t>
            </a:r>
            <a:r>
              <a:rPr kumimoji="1" lang="zh-CN" altLang="en-US" sz="2400">
                <a:latin typeface="Times New Roman" panose="02020603050405020304" pitchFamily="18" charset="0"/>
              </a:rPr>
              <a:t>）  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-R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=R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c</a:t>
            </a:r>
            <a:r>
              <a:rPr kumimoji="1" lang="en-US" altLang="zh-CN" sz="2400">
                <a:latin typeface="宋体" panose="02010600030101010101" pitchFamily="2" charset="-122"/>
              </a:rPr>
              <a:t> -R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c</a:t>
            </a: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</a:p>
          <a:p>
            <a:pPr lvl="3" algn="just">
              <a:lnSpc>
                <a:spcPct val="105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latin typeface="宋体" panose="02010600030101010101" pitchFamily="2" charset="-122"/>
              </a:rPr>
              <a:t>) 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c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endParaRPr kumimoji="1" lang="en-US" altLang="zh-CN" sz="2800" baseline="30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>
            <a:extLst>
              <a:ext uri="{FF2B5EF4-FFF2-40B4-BE49-F238E27FC236}">
                <a16:creationId xmlns:a16="http://schemas.microsoft.com/office/drawing/2014/main" id="{DD809890-2684-4067-AF5C-17FBF7BBB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(a</a:t>
            </a:r>
            <a:r>
              <a:rPr kumimoji="1" lang="zh-CN" altLang="en-US" sz="2400">
                <a:latin typeface="宋体" panose="02010600030101010101" pitchFamily="2" charset="-122"/>
              </a:rPr>
              <a:t>） 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aseline="30000">
                <a:latin typeface="宋体" panose="02010600030101010101" pitchFamily="2" charset="-122"/>
              </a:rPr>
              <a:t>     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c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 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</a:t>
            </a:r>
            <a:r>
              <a:rPr kumimoji="1" lang="en-US" altLang="zh-CN" sz="2400">
                <a:latin typeface="宋体" panose="02010600030101010101" pitchFamily="2" charset="-122"/>
              </a:rPr>
              <a:t>R=(R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8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</a:t>
            </a:r>
            <a:r>
              <a:rPr kumimoji="1" lang="en-US" altLang="zh-CN" sz="2400">
                <a:latin typeface="宋体" panose="02010600030101010101" pitchFamily="2" charset="-122"/>
              </a:rPr>
              <a:t>(c)&lt;b,a&gt;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∩R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 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∩R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                      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Λ&lt;a,b&gt;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aseline="-25000">
                <a:latin typeface="宋体" panose="02010600030101010101" pitchFamily="2" charset="-122"/>
              </a:rPr>
              <a:t>              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Λ&lt;b,a&gt;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∩R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(f)&lt;b,a&gt;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aseline="-25000">
                <a:latin typeface="宋体" panose="02010600030101010101" pitchFamily="2" charset="-122"/>
              </a:rPr>
              <a:t>     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aseline="-25000">
                <a:latin typeface="宋体" panose="02010600030101010101" pitchFamily="2" charset="-122"/>
              </a:rPr>
              <a:t>     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</a:t>
            </a:r>
            <a:r>
              <a:rPr kumimoji="1" lang="zh-CN" altLang="en-US" sz="2400">
                <a:latin typeface="宋体" panose="02010600030101010101" pitchFamily="2" charset="-122"/>
              </a:rPr>
              <a:t>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2 ,  </a:t>
            </a:r>
            <a:r>
              <a:rPr kumimoji="1" lang="zh-CN" altLang="en-US" sz="2400" baseline="-25000">
                <a:latin typeface="宋体" panose="02010600030101010101" pitchFamily="2" charset="-122"/>
              </a:rPr>
              <a:t>， 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800">
                <a:latin typeface="宋体" panose="02010600030101010101" pitchFamily="2" charset="-122"/>
              </a:rPr>
              <a:t>(3)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逆关系的一些性质</a:t>
            </a:r>
          </a:p>
          <a:p>
            <a:pPr algn="just">
              <a:lnSpc>
                <a:spcPct val="80000"/>
              </a:lnSpc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3 (3-7.3)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00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</a:rPr>
              <a:t>）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是对称的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R=R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</a:t>
            </a:r>
            <a:r>
              <a:rPr kumimoji="1" lang="en-US" altLang="zh-CN" sz="2400">
                <a:latin typeface="宋体" panose="02010600030101010101" pitchFamily="2" charset="-122"/>
              </a:rPr>
              <a:t>,    </a:t>
            </a: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</a:rPr>
              <a:t>)R</a:t>
            </a:r>
            <a:r>
              <a:rPr kumimoji="1" lang="zh-CN" altLang="en-US" sz="2400">
                <a:latin typeface="宋体" panose="02010600030101010101" pitchFamily="2" charset="-122"/>
              </a:rPr>
              <a:t>是反对称的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R∩R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zh-CN" altLang="en-US" sz="2400" baseline="-250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80000"/>
              </a:lnSpc>
            </a:pPr>
            <a:r>
              <a:rPr kumimoji="1" lang="zh-CN" altLang="en-US" sz="2400" baseline="30000">
                <a:latin typeface="宋体" panose="02010600030101010101" pitchFamily="2" charset="-122"/>
              </a:rPr>
              <a:t>  </a:t>
            </a:r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(a) </a:t>
            </a:r>
            <a:r>
              <a:rPr kumimoji="1" lang="en-US" altLang="zh-CN" sz="2400">
                <a:latin typeface="Times New Roman" panose="02020603050405020304" pitchFamily="18" charset="0"/>
              </a:rPr>
              <a:t>‘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是对称的，则 </a:t>
            </a:r>
          </a:p>
          <a:p>
            <a:pPr algn="just">
              <a:lnSpc>
                <a:spcPct val="8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c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8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即</a:t>
            </a:r>
            <a:r>
              <a:rPr kumimoji="1" lang="en-US" altLang="zh-CN" sz="2400">
                <a:latin typeface="宋体" panose="02010600030101010101" pitchFamily="2" charset="-122"/>
              </a:rPr>
              <a:t>R=R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。 </a:t>
            </a:r>
          </a:p>
          <a:p>
            <a:pPr algn="just">
              <a:lnSpc>
                <a:spcPct val="8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kumimoji="1" lang="zh-CN" altLang="en-US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  设 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，则</a:t>
            </a:r>
            <a:r>
              <a:rPr kumimoji="1" lang="en-US" altLang="zh-CN" sz="2400">
                <a:latin typeface="宋体" panose="02010600030101010101" pitchFamily="2" charset="-122"/>
              </a:rPr>
              <a:t>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∵R=R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∴&lt;b,a&gt;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，故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是对称的。</a:t>
            </a:r>
          </a:p>
          <a:p>
            <a:pPr algn="just">
              <a:lnSpc>
                <a:spcPct val="8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</a:t>
            </a:r>
            <a:r>
              <a:rPr kumimoji="1" lang="en-US" altLang="zh-CN" sz="2400">
                <a:latin typeface="宋体" panose="02010600030101010101" pitchFamily="2" charset="-122"/>
              </a:rPr>
              <a:t>(b)</a:t>
            </a:r>
            <a:r>
              <a:rPr kumimoji="1" lang="zh-CN" altLang="en-US" sz="2400">
                <a:latin typeface="宋体" panose="02010600030101010101" pitchFamily="2" charset="-122"/>
              </a:rPr>
              <a:t>略。</a:t>
            </a:r>
          </a:p>
          <a:p>
            <a:pPr algn="just">
              <a:lnSpc>
                <a:spcPct val="90000"/>
              </a:lnSpc>
            </a:pPr>
            <a:r>
              <a:rPr kumimoji="1" lang="zh-CN" altLang="en-US">
                <a:latin typeface="宋体" panose="02010600030101010101" pitchFamily="2" charset="-122"/>
                <a:hlinkClick r:id="rId2" action="ppaction://hlinksldjump"/>
              </a:rPr>
              <a:t>返回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96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6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9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9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D003CFE6-1263-4067-BD1D-5EF72C0E9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04925"/>
            <a:ext cx="9144000" cy="528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2800">
                <a:latin typeface="宋体" panose="02010600030101010101" pitchFamily="2" charset="-122"/>
              </a:rPr>
              <a:t>一</a:t>
            </a:r>
            <a:r>
              <a:rPr kumimoji="1" lang="en-US" altLang="zh-CN" sz="2800"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闭包的定义及求法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1.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闭包的定义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(3-8.1)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   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上的二元关系，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的自反（对称、传递）闭包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是关系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，其中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满足：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是自反的（对称的、传递的）。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</a:t>
            </a:r>
            <a:r>
              <a:rPr kumimoji="1" lang="en-US" altLang="zh-CN" sz="24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）对任何自反的（对称的、传递的）关系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，若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R,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自反</a:t>
            </a: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对称</a:t>
            </a:r>
            <a:r>
              <a:rPr kumimoji="1" lang="zh-CN" altLang="en-US" sz="2400">
                <a:latin typeface="宋体" panose="02010600030101010101" pitchFamily="2" charset="-122"/>
              </a:rPr>
              <a:t>、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传递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闭包</a:t>
            </a:r>
            <a:r>
              <a:rPr kumimoji="1" lang="zh-CN" altLang="en-US" sz="2400">
                <a:latin typeface="宋体" panose="02010600030101010101" pitchFamily="2" charset="-122"/>
              </a:rPr>
              <a:t>分别记作：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r(R),s(R),t(R)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即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的自反（对称、传递）闭包是包含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并具有自反性（对称性、传递性）的最小二元关系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endParaRPr kumimoji="1" lang="en-US" altLang="zh-CN">
              <a:latin typeface="宋体" panose="02010600030101010101" pitchFamily="2" charset="-122"/>
            </a:endParaRP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060BDE81-E72E-4FF6-8D7F-143163B79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4963"/>
            <a:ext cx="5638800" cy="762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>
                <a:latin typeface="宋体" panose="02010600030101010101" pitchFamily="2" charset="-122"/>
              </a:rPr>
              <a:t>3-8 </a:t>
            </a:r>
            <a:r>
              <a:rPr kumimoji="1" lang="zh-CN" altLang="en-US" sz="4400">
                <a:latin typeface="宋体" panose="02010600030101010101" pitchFamily="2" charset="-122"/>
              </a:rPr>
              <a:t>关系的闭包运算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 autoUpdateAnimBg="0"/>
      <p:bldP spid="72707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ext Box 2">
            <a:extLst>
              <a:ext uri="{FF2B5EF4-FFF2-40B4-BE49-F238E27FC236}">
                <a16:creationId xmlns:a16="http://schemas.microsoft.com/office/drawing/2014/main" id="{672DF6CB-657A-4D65-ADEB-2A6376479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000"/>
            <a:ext cx="9144000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如</a:t>
            </a:r>
            <a:r>
              <a:rPr kumimoji="1"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X=</a:t>
            </a:r>
            <a:r>
              <a:rPr kumimoji="1" lang="zh-CN" altLang="en-US" sz="2400">
                <a:latin typeface="宋体" panose="02010600030101010101" pitchFamily="2" charset="-122"/>
              </a:rPr>
              <a:t>｛</a:t>
            </a:r>
            <a:r>
              <a:rPr kumimoji="1" lang="en-US" altLang="zh-CN" sz="2400">
                <a:latin typeface="宋体" panose="02010600030101010101" pitchFamily="2" charset="-122"/>
              </a:rPr>
              <a:t>a,b,c</a:t>
            </a:r>
            <a:r>
              <a:rPr kumimoji="1" lang="zh-CN" altLang="en-US" sz="2400">
                <a:latin typeface="宋体" panose="02010600030101010101" pitchFamily="2" charset="-122"/>
              </a:rPr>
              <a:t>｝，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R=</a:t>
            </a:r>
            <a:r>
              <a:rPr kumimoji="1" lang="zh-CN" altLang="en-US" sz="2400">
                <a:latin typeface="宋体" panose="02010600030101010101" pitchFamily="2" charset="-122"/>
              </a:rPr>
              <a:t>｛</a:t>
            </a:r>
            <a:r>
              <a:rPr kumimoji="1" lang="en-US" altLang="zh-CN" sz="2000">
                <a:latin typeface="宋体" panose="02010600030101010101" pitchFamily="2" charset="-122"/>
              </a:rPr>
              <a:t>&lt;a,a&gt;,&lt;b,b&gt;,&lt;c,c&gt;,&lt;a,b&gt;,&lt;b,c&gt;</a:t>
            </a:r>
            <a:r>
              <a:rPr kumimoji="1" lang="en-US" altLang="zh-CN" sz="2000" baseline="30000">
                <a:latin typeface="宋体" panose="02010600030101010101" pitchFamily="2" charset="-122"/>
              </a:rPr>
              <a:t> </a:t>
            </a:r>
            <a:r>
              <a:rPr kumimoji="1" lang="zh-CN" altLang="en-US" sz="2000">
                <a:latin typeface="宋体" panose="02010600030101010101" pitchFamily="2" charset="-122"/>
              </a:rPr>
              <a:t>｝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是自反的，可以证明： </a:t>
            </a:r>
            <a:r>
              <a:rPr kumimoji="1" lang="en-US" altLang="zh-CN" sz="2400">
                <a:latin typeface="宋体" panose="02010600030101010101" pitchFamily="2" charset="-122"/>
              </a:rPr>
              <a:t>R=r(R)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  <a:r>
              <a:rPr kumimoji="1" lang="zh-CN" altLang="en-US" sz="2000" baseline="30000">
                <a:latin typeface="宋体" panose="02010600030101010101" pitchFamily="2" charset="-122"/>
              </a:rPr>
              <a:t> </a:t>
            </a:r>
            <a:endParaRPr kumimoji="1" lang="zh-CN" altLang="en-US" sz="24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3-8.1</a:t>
            </a: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上的二元关系，那么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  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）若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是自反的，则</a:t>
            </a:r>
            <a:r>
              <a:rPr kumimoji="1" lang="en-US" altLang="zh-CN" sz="2400">
                <a:latin typeface="宋体" panose="02010600030101010101" pitchFamily="2" charset="-122"/>
              </a:rPr>
              <a:t>R=r(R),</a:t>
            </a:r>
            <a:r>
              <a:rPr kumimoji="1" lang="zh-CN" altLang="en-US" sz="2400">
                <a:latin typeface="宋体" panose="02010600030101010101" pitchFamily="2" charset="-122"/>
              </a:rPr>
              <a:t>反之也成立。  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）若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是对称的，则</a:t>
            </a:r>
            <a:r>
              <a:rPr kumimoji="1" lang="en-US" altLang="zh-CN" sz="2400">
                <a:latin typeface="宋体" panose="02010600030101010101" pitchFamily="2" charset="-122"/>
              </a:rPr>
              <a:t>R=s(R),</a:t>
            </a:r>
            <a:r>
              <a:rPr kumimoji="1" lang="zh-CN" altLang="en-US" sz="2400">
                <a:latin typeface="宋体" panose="02010600030101010101" pitchFamily="2" charset="-122"/>
              </a:rPr>
              <a:t>反之也成立。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r>
              <a:rPr kumimoji="1" lang="en-US" altLang="zh-CN" sz="24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）若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是传递的，则</a:t>
            </a:r>
            <a:r>
              <a:rPr kumimoji="1" lang="en-US" altLang="zh-CN" sz="2400">
                <a:latin typeface="宋体" panose="02010600030101010101" pitchFamily="2" charset="-122"/>
              </a:rPr>
              <a:t>R=t(R),</a:t>
            </a:r>
            <a:r>
              <a:rPr kumimoji="1" lang="zh-CN" altLang="en-US" sz="2400">
                <a:latin typeface="宋体" panose="02010600030101010101" pitchFamily="2" charset="-122"/>
              </a:rPr>
              <a:t>反之也成立。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400" b="1">
                <a:latin typeface="宋体" panose="02010600030101010101" pitchFamily="2" charset="-122"/>
              </a:rPr>
              <a:t>证明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）如果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是自反的，因为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，且任何包含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的自反关系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，有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R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，故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r(R)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。由闭包的定义（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），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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r(R)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故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          </a:t>
            </a:r>
            <a:r>
              <a:rPr kumimoji="1" lang="en-US" altLang="zh-CN" sz="2400">
                <a:latin typeface="宋体" panose="02010600030101010101" pitchFamily="2" charset="-122"/>
              </a:rPr>
              <a:t>R=r(R)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反之，如果</a:t>
            </a:r>
            <a:r>
              <a:rPr kumimoji="1" lang="en-US" altLang="zh-CN" sz="2400">
                <a:latin typeface="宋体" panose="02010600030101010101" pitchFamily="2" charset="-122"/>
              </a:rPr>
              <a:t>R=r(R)</a:t>
            </a:r>
            <a:r>
              <a:rPr kumimoji="1" lang="zh-CN" altLang="en-US" sz="2400">
                <a:latin typeface="宋体" panose="02010600030101010101" pitchFamily="2" charset="-122"/>
              </a:rPr>
              <a:t>，由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闭包的定义（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44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必是自反的。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）和</a:t>
            </a:r>
            <a:r>
              <a:rPr kumimoji="1" lang="en-US" altLang="zh-CN" sz="24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）的证明完全类似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）。                        ＃</a:t>
            </a:r>
          </a:p>
          <a:p>
            <a:pPr algn="just">
              <a:lnSpc>
                <a:spcPct val="95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已知关系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，构作它的闭包可以</a:t>
            </a:r>
            <a:r>
              <a:rPr kumimoji="1" lang="zh-CN" altLang="en-US" sz="2400" b="1">
                <a:latin typeface="宋体" panose="02010600030101010101" pitchFamily="2" charset="-122"/>
              </a:rPr>
              <a:t>采取添加序偶</a:t>
            </a:r>
            <a:r>
              <a:rPr kumimoji="1" lang="zh-CN" altLang="en-US" sz="2400">
                <a:latin typeface="宋体" panose="02010600030101010101" pitchFamily="2" charset="-122"/>
              </a:rPr>
              <a:t>的方法来完成。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如</a:t>
            </a:r>
            <a:r>
              <a:rPr kumimoji="1" lang="zh-CN" altLang="en-US" sz="2400">
                <a:latin typeface="宋体" panose="02010600030101010101" pitchFamily="2" charset="-122"/>
              </a:rPr>
              <a:t>： </a:t>
            </a:r>
            <a:r>
              <a:rPr kumimoji="1" lang="en-US" altLang="zh-CN" sz="2400">
                <a:latin typeface="宋体" panose="02010600030101010101" pitchFamily="2" charset="-122"/>
              </a:rPr>
              <a:t>X=</a:t>
            </a:r>
            <a:r>
              <a:rPr kumimoji="1" lang="zh-CN" altLang="en-US" sz="2400">
                <a:latin typeface="宋体" panose="02010600030101010101" pitchFamily="2" charset="-122"/>
              </a:rPr>
              <a:t>｛</a:t>
            </a:r>
            <a:r>
              <a:rPr kumimoji="1" lang="en-US" altLang="zh-CN" sz="2400">
                <a:latin typeface="宋体" panose="02010600030101010101" pitchFamily="2" charset="-122"/>
              </a:rPr>
              <a:t>a,b,c</a:t>
            </a:r>
            <a:r>
              <a:rPr kumimoji="1" lang="zh-CN" altLang="en-US" sz="2400">
                <a:latin typeface="宋体" panose="02010600030101010101" pitchFamily="2" charset="-122"/>
              </a:rPr>
              <a:t>｝，</a:t>
            </a:r>
          </a:p>
          <a:p>
            <a:pPr algn="just">
              <a:lnSpc>
                <a:spcPct val="9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R=</a:t>
            </a:r>
            <a:r>
              <a:rPr kumimoji="1" lang="zh-CN" altLang="en-US" sz="2400">
                <a:latin typeface="宋体" panose="02010600030101010101" pitchFamily="2" charset="-122"/>
              </a:rPr>
              <a:t>｛</a:t>
            </a:r>
            <a:r>
              <a:rPr kumimoji="1" lang="en-US" altLang="zh-CN" sz="2000">
                <a:latin typeface="宋体" panose="02010600030101010101" pitchFamily="2" charset="-122"/>
              </a:rPr>
              <a:t>&lt;a,a&gt;,</a:t>
            </a:r>
            <a:r>
              <a:rPr kumimoji="1" lang="en-US" altLang="zh-CN" sz="2000" baseline="30000">
                <a:latin typeface="宋体" panose="02010600030101010101" pitchFamily="2" charset="-122"/>
              </a:rPr>
              <a:t> </a:t>
            </a:r>
            <a:r>
              <a:rPr kumimoji="1" lang="en-US" altLang="zh-CN" sz="2000">
                <a:latin typeface="宋体" panose="02010600030101010101" pitchFamily="2" charset="-122"/>
              </a:rPr>
              <a:t>&lt;b,b&gt;,&lt;b,c&gt;</a:t>
            </a:r>
            <a:r>
              <a:rPr kumimoji="1" lang="en-US" altLang="zh-CN" sz="2000" baseline="30000">
                <a:latin typeface="宋体" panose="02010600030101010101" pitchFamily="2" charset="-122"/>
              </a:rPr>
              <a:t> </a:t>
            </a:r>
            <a:r>
              <a:rPr kumimoji="1" lang="zh-CN" altLang="en-US" sz="2000">
                <a:latin typeface="宋体" panose="02010600030101010101" pitchFamily="2" charset="-122"/>
              </a:rPr>
              <a:t>｝</a:t>
            </a:r>
            <a:r>
              <a:rPr kumimoji="1" lang="en-US" altLang="zh-CN" sz="2000">
                <a:latin typeface="宋体" panose="02010600030101010101" pitchFamily="2" charset="-122"/>
              </a:rPr>
              <a:t>,</a:t>
            </a:r>
            <a:r>
              <a:rPr kumimoji="1" lang="zh-CN" altLang="en-US" sz="2000">
                <a:latin typeface="宋体" panose="02010600030101010101" pitchFamily="2" charset="-122"/>
              </a:rPr>
              <a:t>则可以证明：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r(R)=</a:t>
            </a:r>
            <a:r>
              <a:rPr kumimoji="1" lang="zh-CN" altLang="en-US" sz="2400">
                <a:latin typeface="宋体" panose="02010600030101010101" pitchFamily="2" charset="-122"/>
              </a:rPr>
              <a:t>｛</a:t>
            </a:r>
            <a:r>
              <a:rPr kumimoji="1" lang="en-US" altLang="zh-CN" sz="2000">
                <a:latin typeface="宋体" panose="02010600030101010101" pitchFamily="2" charset="-122"/>
              </a:rPr>
              <a:t>&lt;a,a&gt;,&lt;b,b&gt;,&lt;c,c&gt;,&lt;b,c&gt;</a:t>
            </a:r>
            <a:r>
              <a:rPr kumimoji="1" lang="en-US" altLang="zh-CN" sz="2000" baseline="30000">
                <a:latin typeface="宋体" panose="02010600030101010101" pitchFamily="2" charset="-122"/>
              </a:rPr>
              <a:t> </a:t>
            </a:r>
            <a:r>
              <a:rPr kumimoji="1" lang="zh-CN" altLang="en-US" sz="2000">
                <a:latin typeface="宋体" panose="02010600030101010101" pitchFamily="2" charset="-122"/>
              </a:rPr>
              <a:t>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1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1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1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1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1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1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1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1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1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1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1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1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1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18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18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18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18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18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18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18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18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>
            <a:extLst>
              <a:ext uri="{FF2B5EF4-FFF2-40B4-BE49-F238E27FC236}">
                <a16:creationId xmlns:a16="http://schemas.microsoft.com/office/drawing/2014/main" id="{B98B6441-7628-4AF0-84DB-A50D66409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915400" cy="6858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b="1">
                <a:solidFill>
                  <a:srgbClr val="800000"/>
                </a:solidFill>
              </a:rPr>
              <a:t>3</a:t>
            </a:r>
            <a:r>
              <a:rPr lang="zh-CN" altLang="en-US" sz="2800"/>
              <a:t>：若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</a:t>
            </a:r>
            <a:r>
              <a:rPr lang="en-US" altLang="zh-CN" sz="2800"/>
              <a:t>B</a:t>
            </a:r>
            <a:r>
              <a:rPr lang="zh-CN" altLang="en-US" sz="2800"/>
              <a:t>且</a:t>
            </a:r>
            <a:r>
              <a:rPr lang="en-US" altLang="zh-CN" sz="2800"/>
              <a:t>B</a:t>
            </a:r>
            <a:r>
              <a:rPr lang="en-US" altLang="zh-CN" sz="2800">
                <a:sym typeface="Symbol" panose="05050102010706020507" pitchFamily="18" charset="2"/>
              </a:rPr>
              <a:t></a:t>
            </a:r>
            <a:r>
              <a:rPr lang="en-US" altLang="zh-CN" sz="2800"/>
              <a:t>C</a:t>
            </a:r>
            <a:r>
              <a:rPr lang="zh-CN" altLang="en-US" sz="2800"/>
              <a:t>，则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</a:t>
            </a:r>
            <a:r>
              <a:rPr lang="en-US" altLang="zh-CN" sz="2800"/>
              <a:t>C</a:t>
            </a:r>
            <a:r>
              <a:rPr lang="zh-CN" altLang="en-US" sz="2800"/>
              <a:t>。</a:t>
            </a:r>
          </a:p>
          <a:p>
            <a:pPr algn="just">
              <a:lnSpc>
                <a:spcPct val="80000"/>
              </a:lnSpc>
              <a:buClr>
                <a:srgbClr val="F2B8CB"/>
              </a:buClr>
              <a:buFont typeface="Wingdings" panose="05000000000000000000" pitchFamily="2" charset="2"/>
              <a:buNone/>
            </a:pPr>
            <a:r>
              <a:rPr lang="zh-CN" altLang="en-US" sz="2400" b="1"/>
              <a:t>证</a:t>
            </a:r>
            <a:r>
              <a:rPr lang="zh-CN" altLang="en-US" sz="2400"/>
              <a:t>：∵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B</a:t>
            </a:r>
            <a:r>
              <a:rPr lang="en-US" altLang="zh-CN" sz="2400">
                <a:sym typeface="Symbol" panose="05050102010706020507" pitchFamily="18" charset="2"/>
              </a:rPr>
              <a:t></a:t>
            </a:r>
            <a:r>
              <a:rPr lang="en-US" altLang="zh-CN" sz="2400"/>
              <a:t>x(x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B)</a:t>
            </a:r>
          </a:p>
          <a:p>
            <a:pPr algn="just">
              <a:lnSpc>
                <a:spcPct val="80000"/>
              </a:lnSpc>
              <a:buClr>
                <a:srgbClr val="F2B8CB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    B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C</a:t>
            </a:r>
            <a:r>
              <a:rPr lang="en-US" altLang="zh-CN" sz="2400">
                <a:sym typeface="Symbol" panose="05050102010706020507" pitchFamily="18" charset="2"/>
              </a:rPr>
              <a:t></a:t>
            </a:r>
            <a:r>
              <a:rPr lang="en-US" altLang="zh-CN" sz="2400"/>
              <a:t>x(x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B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C)</a:t>
            </a:r>
          </a:p>
          <a:p>
            <a:pPr>
              <a:lnSpc>
                <a:spcPct val="80000"/>
              </a:lnSpc>
              <a:buClr>
                <a:srgbClr val="F2B8CB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∴</a:t>
            </a:r>
            <a:r>
              <a:rPr lang="en-US" altLang="zh-CN" sz="2400">
                <a:sym typeface="Symbol" panose="05050102010706020507" pitchFamily="18" charset="2"/>
              </a:rPr>
              <a:t></a:t>
            </a:r>
            <a:r>
              <a:rPr lang="en-US" altLang="zh-CN" sz="2400"/>
              <a:t>x(x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B)∧</a:t>
            </a:r>
            <a:r>
              <a:rPr lang="en-US" altLang="zh-CN" sz="2400">
                <a:sym typeface="Symbol" panose="05050102010706020507" pitchFamily="18" charset="2"/>
              </a:rPr>
              <a:t></a:t>
            </a:r>
            <a:r>
              <a:rPr lang="en-US" altLang="zh-CN" sz="2400"/>
              <a:t>x(x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B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C)</a:t>
            </a:r>
            <a:r>
              <a:rPr lang="en-US" altLang="zh-CN" sz="2400">
                <a:sym typeface="Symbol" panose="05050102010706020507" pitchFamily="18" charset="2"/>
              </a:rPr>
              <a:t></a:t>
            </a:r>
            <a:r>
              <a:rPr lang="en-US" altLang="zh-CN" sz="2400"/>
              <a:t>x(x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C)</a:t>
            </a:r>
          </a:p>
          <a:p>
            <a:pPr>
              <a:lnSpc>
                <a:spcPct val="80000"/>
              </a:lnSpc>
              <a:buClr>
                <a:srgbClr val="F2B8CB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即定理</a:t>
            </a:r>
            <a:r>
              <a:rPr lang="en-US" altLang="zh-CN" sz="2400"/>
              <a:t>3</a:t>
            </a:r>
            <a:r>
              <a:rPr lang="zh-CN" altLang="en-US" sz="2400"/>
              <a:t>正确。                                                                               ＃</a:t>
            </a:r>
          </a:p>
          <a:p>
            <a:pPr>
              <a:lnSpc>
                <a:spcPct val="80000"/>
              </a:lnSpc>
              <a:buClr>
                <a:srgbClr val="F2B8CB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accent2"/>
                </a:solidFill>
              </a:rPr>
              <a:t>3.  </a:t>
            </a:r>
            <a:r>
              <a:rPr lang="zh-CN" altLang="en-US" sz="2800" b="1">
                <a:solidFill>
                  <a:schemeClr val="accent2"/>
                </a:solidFill>
              </a:rPr>
              <a:t>空集</a:t>
            </a:r>
          </a:p>
          <a:p>
            <a:pPr algn="just">
              <a:lnSpc>
                <a:spcPct val="80000"/>
              </a:lnSpc>
              <a:buClr>
                <a:srgbClr val="F2B8CB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>
                <a:solidFill>
                  <a:srgbClr val="800000"/>
                </a:solidFill>
              </a:rPr>
              <a:t>3(</a:t>
            </a: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3-1.3</a:t>
            </a:r>
            <a:r>
              <a:rPr lang="en-US" altLang="zh-CN" sz="2800" b="1">
                <a:solidFill>
                  <a:srgbClr val="800000"/>
                </a:solidFill>
              </a:rPr>
              <a:t>)</a:t>
            </a:r>
            <a:r>
              <a:rPr lang="zh-CN" altLang="en-US" sz="2800"/>
              <a:t>：没有元素的集合称为空集，记为</a:t>
            </a:r>
            <a:r>
              <a:rPr lang="zh-CN" altLang="en-US" sz="2800">
                <a:sym typeface="Symbol" panose="05050102010706020507" pitchFamily="18" charset="2"/>
              </a:rPr>
              <a:t></a:t>
            </a:r>
            <a:r>
              <a:rPr lang="zh-CN" altLang="en-US" sz="2800"/>
              <a:t>。</a:t>
            </a:r>
          </a:p>
          <a:p>
            <a:pPr algn="just">
              <a:lnSpc>
                <a:spcPct val="80000"/>
              </a:lnSpc>
              <a:buClr>
                <a:srgbClr val="F2B8CB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b="1">
                <a:solidFill>
                  <a:srgbClr val="800000"/>
                </a:solidFill>
              </a:rPr>
              <a:t>4(</a:t>
            </a: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3-1.2</a:t>
            </a:r>
            <a:r>
              <a:rPr lang="en-US" altLang="zh-CN" sz="2800" b="1">
                <a:solidFill>
                  <a:srgbClr val="800000"/>
                </a:solidFill>
              </a:rPr>
              <a:t>)</a:t>
            </a:r>
            <a:r>
              <a:rPr lang="zh-CN" altLang="en-US" sz="2800"/>
              <a:t>：对任意集合</a:t>
            </a:r>
            <a:r>
              <a:rPr lang="en-US" altLang="zh-CN" sz="2800"/>
              <a:t>A</a:t>
            </a:r>
            <a:r>
              <a:rPr lang="zh-CN" altLang="en-US" sz="2800"/>
              <a:t>，</a:t>
            </a:r>
            <a:r>
              <a:rPr lang="zh-CN" altLang="en-US" sz="2800">
                <a:sym typeface="Symbol" panose="05050102010706020507" pitchFamily="18" charset="2"/>
              </a:rPr>
              <a:t></a:t>
            </a:r>
            <a:r>
              <a:rPr lang="en-US" altLang="zh-CN" sz="2800"/>
              <a:t>A</a:t>
            </a:r>
            <a:r>
              <a:rPr lang="zh-CN" altLang="en-US" sz="2800"/>
              <a:t>。</a:t>
            </a:r>
          </a:p>
          <a:p>
            <a:pPr algn="just">
              <a:lnSpc>
                <a:spcPct val="80000"/>
              </a:lnSpc>
              <a:buClr>
                <a:srgbClr val="F2B8CB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/>
              <a:t>证</a:t>
            </a:r>
            <a:r>
              <a:rPr lang="zh-CN" altLang="en-US" sz="2400"/>
              <a:t>：∵</a:t>
            </a:r>
            <a:r>
              <a:rPr lang="zh-CN" altLang="en-US" sz="2400">
                <a:sym typeface="Symbol" panose="05050102010706020507" pitchFamily="18" charset="2"/>
              </a:rPr>
              <a:t></a:t>
            </a:r>
            <a:r>
              <a:rPr lang="en-US" altLang="zh-CN" sz="2400"/>
              <a:t>x(x</a:t>
            </a:r>
            <a:r>
              <a:rPr lang="en-US" altLang="zh-CN" sz="2400">
                <a:sym typeface="Symbol" panose="05050102010706020507" pitchFamily="18" charset="2"/>
              </a:rPr>
              <a:t></a:t>
            </a:r>
            <a:r>
              <a:rPr lang="en-US" altLang="zh-CN" sz="2400"/>
              <a:t>x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A)</a:t>
            </a:r>
            <a:r>
              <a:rPr lang="zh-CN" altLang="en-US" sz="2400"/>
              <a:t>永真，</a:t>
            </a:r>
          </a:p>
          <a:p>
            <a:pPr>
              <a:lnSpc>
                <a:spcPct val="80000"/>
              </a:lnSpc>
              <a:buClr>
                <a:srgbClr val="F2B8CB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/>
              <a:t>        ∴</a:t>
            </a:r>
            <a:r>
              <a:rPr lang="zh-CN" altLang="en-US" sz="2400">
                <a:sym typeface="Symbol" panose="05050102010706020507" pitchFamily="18" charset="2"/>
              </a:rPr>
              <a:t></a:t>
            </a:r>
            <a:r>
              <a:rPr lang="en-US" altLang="zh-CN" sz="2400"/>
              <a:t>A</a:t>
            </a:r>
            <a:r>
              <a:rPr lang="zh-CN" altLang="en-US" sz="2400"/>
              <a:t>。                                                                                 ＃</a:t>
            </a:r>
          </a:p>
          <a:p>
            <a:pPr algn="just">
              <a:lnSpc>
                <a:spcPct val="80000"/>
              </a:lnSpc>
              <a:buClr>
                <a:srgbClr val="F1EE68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b="1">
                <a:solidFill>
                  <a:srgbClr val="800000"/>
                </a:solidFill>
              </a:rPr>
              <a:t>5</a:t>
            </a:r>
            <a:r>
              <a:rPr lang="zh-CN" altLang="en-US" sz="2800"/>
              <a:t>：空集是唯一的。</a:t>
            </a:r>
          </a:p>
          <a:p>
            <a:pPr>
              <a:lnSpc>
                <a:spcPct val="80000"/>
              </a:lnSpc>
              <a:buClr>
                <a:srgbClr val="F1EE68"/>
              </a:buClr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 b="1"/>
              <a:t>证</a:t>
            </a:r>
            <a:r>
              <a:rPr lang="zh-CN" altLang="en-US" sz="2400"/>
              <a:t>：设有二个空集，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zh-CN" altLang="en-US" sz="2400"/>
              <a:t>，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2400"/>
              <a:t>`</a:t>
            </a:r>
            <a:r>
              <a:rPr lang="zh-CN" altLang="en-US" sz="2400"/>
              <a:t>，</a:t>
            </a:r>
          </a:p>
          <a:p>
            <a:pPr>
              <a:lnSpc>
                <a:spcPct val="80000"/>
              </a:lnSpc>
              <a:buClr>
                <a:srgbClr val="F1EE68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         则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</a:t>
            </a:r>
            <a:r>
              <a:rPr lang="en-US" altLang="zh-CN" sz="2400"/>
              <a:t>`</a:t>
            </a:r>
            <a:r>
              <a:rPr lang="zh-CN" altLang="en-US" sz="2400"/>
              <a:t>，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2400"/>
              <a:t>`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</a:t>
            </a:r>
            <a:r>
              <a:rPr lang="zh-CN" altLang="en-US" sz="2400"/>
              <a:t>，</a:t>
            </a:r>
          </a:p>
          <a:p>
            <a:pPr>
              <a:lnSpc>
                <a:spcPct val="80000"/>
              </a:lnSpc>
              <a:buClr>
                <a:srgbClr val="F1EE68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         ∴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2400"/>
              <a:t>=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2400"/>
              <a:t>`</a:t>
            </a:r>
            <a:r>
              <a:rPr lang="zh-CN" altLang="en-US" sz="2400"/>
              <a:t>。                              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4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4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4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4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4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4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45911189-AA21-488A-BD5F-E16A07F23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43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kumimoji="1" lang="en-US" altLang="zh-CN" sz="2800">
                <a:latin typeface="宋体" panose="02010600030101010101" pitchFamily="2" charset="-122"/>
              </a:rPr>
              <a:t>2.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闭包的求法</a:t>
            </a:r>
          </a:p>
          <a:p>
            <a:pPr algn="just">
              <a:lnSpc>
                <a:spcPct val="105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(1)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3-8.2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</a:t>
            </a:r>
            <a:r>
              <a:rPr kumimoji="1" lang="en-US" altLang="zh-CN" sz="2400">
                <a:latin typeface="宋体" panose="02010600030101010101" pitchFamily="2" charset="-122"/>
              </a:rPr>
              <a:t>, </a:t>
            </a:r>
            <a:r>
              <a:rPr kumimoji="1" lang="zh-CN" altLang="en-US" sz="2400">
                <a:latin typeface="宋体" panose="02010600030101010101" pitchFamily="2" charset="-122"/>
              </a:rPr>
              <a:t>则：</a:t>
            </a:r>
            <a:r>
              <a:rPr kumimoji="1" lang="en-US" altLang="zh-CN" sz="2400">
                <a:latin typeface="宋体" panose="02010600030101010101" pitchFamily="2" charset="-122"/>
              </a:rPr>
              <a:t>r(R)=R∪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44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0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zh-CN" altLang="en-US" sz="2400" b="1">
                <a:latin typeface="宋体" panose="02010600030101010101" pitchFamily="2" charset="-122"/>
              </a:rPr>
              <a:t>证明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=R∪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, </a:t>
            </a:r>
            <a:r>
              <a:rPr kumimoji="1" lang="zh-CN" altLang="en-US" sz="2400">
                <a:latin typeface="宋体" panose="02010600030101010101" pitchFamily="2" charset="-122"/>
              </a:rPr>
              <a:t>只要证明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满足自反闭包的定义即可。</a:t>
            </a:r>
          </a:p>
          <a:p>
            <a:pPr algn="just">
              <a:lnSpc>
                <a:spcPct val="10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∵①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A,&lt;x,x&gt;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 ∴R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具有自反性。</a:t>
            </a:r>
          </a:p>
          <a:p>
            <a:pPr algn="just">
              <a:lnSpc>
                <a:spcPct val="10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  ②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0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  ③ 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是自反的，且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>
              <a:lnSpc>
                <a:spcPct val="105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∵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是自反的，∴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又∵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 ∴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=I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∪R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。                     ＃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(2)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3-8.3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上的二元关系，则：</a:t>
            </a:r>
            <a:r>
              <a:rPr kumimoji="1" lang="en-US" altLang="zh-CN" sz="2400">
                <a:latin typeface="宋体" panose="02010600030101010101" pitchFamily="2" charset="-122"/>
              </a:rPr>
              <a:t>S(R)= R∪R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zh-CN" altLang="en-US" sz="2400" baseline="30000">
                <a:latin typeface="宋体" panose="02010600030101010101" pitchFamily="2" charset="-122"/>
              </a:rPr>
              <a:t>。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r>
              <a:rPr kumimoji="1" lang="zh-CN" altLang="en-US" sz="2400" b="1">
                <a:latin typeface="宋体" panose="02010600030101010101" pitchFamily="2" charset="-122"/>
              </a:rPr>
              <a:t>证明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zh-CN" altLang="en-US" sz="2000">
                <a:latin typeface="宋体" panose="02010600030101010101" pitchFamily="2" charset="-122"/>
              </a:rPr>
              <a:t>设 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en-US" altLang="zh-CN" sz="2000">
                <a:latin typeface="Times New Roman" panose="02020603050405020304" pitchFamily="18" charset="0"/>
              </a:rPr>
              <a:t>’</a:t>
            </a:r>
            <a:r>
              <a:rPr kumimoji="1" lang="en-US" altLang="zh-CN" sz="2000">
                <a:latin typeface="宋体" panose="02010600030101010101" pitchFamily="2" charset="-122"/>
              </a:rPr>
              <a:t>= R∪R</a:t>
            </a:r>
            <a:r>
              <a:rPr kumimoji="1" lang="en-US" altLang="zh-CN" sz="2000" baseline="30000">
                <a:latin typeface="宋体" panose="02010600030101010101" pitchFamily="2" charset="-122"/>
              </a:rPr>
              <a:t>c 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</a:pPr>
            <a:r>
              <a:rPr kumimoji="1" lang="zh-CN" altLang="en-US" sz="2000">
                <a:latin typeface="宋体" panose="02010600030101010101" pitchFamily="2" charset="-122"/>
              </a:rPr>
              <a:t>         </a:t>
            </a:r>
            <a:r>
              <a:rPr kumimoji="1" lang="zh-CN" altLang="en-US" sz="2000" baseline="300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①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c=</a:t>
            </a:r>
            <a:r>
              <a:rPr kumimoji="1" lang="en-US" altLang="zh-CN" sz="2400">
                <a:latin typeface="宋体" panose="02010600030101010101" pitchFamily="2" charset="-122"/>
              </a:rPr>
              <a:t>(R∪R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=R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∪(R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= 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∪R=R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②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=R∪R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③设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是对称的，且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，要证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kumimoji="1" lang="en-US" altLang="zh-CN" sz="2000">
                <a:latin typeface="宋体" panose="02010600030101010101" pitchFamily="2" charset="-122"/>
              </a:rPr>
              <a:t>             </a:t>
            </a:r>
            <a:r>
              <a:rPr kumimoji="1" lang="en-US" altLang="zh-CN" sz="2400">
                <a:latin typeface="宋体" panose="02010600030101010101" pitchFamily="2" charset="-122"/>
              </a:rPr>
              <a:t>&lt;a,b&gt;∈R∪R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aseline="30000">
                <a:latin typeface="宋体" panose="02010600030101010101" pitchFamily="2" charset="-122"/>
              </a:rPr>
              <a:t>            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&lt;a,b&gt;∈R∨&lt;a,b&gt;∈R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&lt;a,b&gt;∈R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en-US" altLang="zh-CN" sz="2400">
                <a:latin typeface="宋体" panose="02010600030101010101" pitchFamily="2" charset="-122"/>
              </a:rPr>
              <a:t>∨&lt;b,a&gt;∈R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                     </a:t>
            </a:r>
            <a:r>
              <a:rPr kumimoji="1" lang="en-US" altLang="zh-CN" sz="2400">
                <a:latin typeface="宋体" panose="02010600030101010101" pitchFamily="2" charset="-122"/>
              </a:rPr>
              <a:t>&lt;a,b&gt;∈R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en-US" altLang="zh-CN" sz="2400">
                <a:latin typeface="宋体" panose="02010600030101010101" pitchFamily="2" charset="-122"/>
              </a:rPr>
              <a:t>∨&lt;b,a&gt;∈R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&lt;a,b&gt;∈R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en-US" altLang="zh-CN" sz="2400">
                <a:latin typeface="宋体" panose="02010600030101010101" pitchFamily="2" charset="-122"/>
              </a:rPr>
              <a:t>∨&lt;a,b&gt;∈R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 &lt;a,b&gt;∈R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∴R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>
                <a:latin typeface="宋体" panose="02010600030101010101" pitchFamily="2" charset="-122"/>
              </a:rPr>
              <a:t>R∪R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。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7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7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7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57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7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7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57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57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>
            <a:extLst>
              <a:ext uri="{FF2B5EF4-FFF2-40B4-BE49-F238E27FC236}">
                <a16:creationId xmlns:a16="http://schemas.microsoft.com/office/drawing/2014/main" id="{B90DB2EC-BC52-47EE-9C8B-2C3F33DA0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82700"/>
            <a:ext cx="10058400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a)</a:t>
            </a:r>
            <a:r>
              <a:rPr kumimoji="1" lang="zh-CN" altLang="en-US" sz="2400">
                <a:latin typeface="宋体" panose="02010600030101010101" pitchFamily="2" charset="-122"/>
              </a:rPr>
              <a:t>先用归纳法证，对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n&gt;0,R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     </a:t>
            </a:r>
            <a:r>
              <a:rPr kumimoji="1" lang="en-US" altLang="zh-CN" sz="2400">
                <a:latin typeface="Times New Roman" panose="02020603050405020304" pitchFamily="18" charset="0"/>
              </a:rPr>
              <a:t>i)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由定义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Times New Roman" panose="02020603050405020304" pitchFamily="18" charset="0"/>
              </a:rPr>
              <a:t>ii) </a:t>
            </a:r>
            <a:r>
              <a:rPr kumimoji="1" lang="zh-CN" altLang="en-US" sz="2400">
                <a:latin typeface="Times New Roman" panose="02020603050405020304" pitchFamily="18" charset="0"/>
              </a:rPr>
              <a:t>假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  <a:r>
              <a:rPr kumimoji="1" lang="zh-CN" altLang="en-US" sz="2400">
                <a:latin typeface="宋体" panose="02010600030101010101" pitchFamily="2" charset="-122"/>
              </a:rPr>
              <a:t>成立，要证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n+1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spcBef>
                <a:spcPct val="3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设</a:t>
            </a:r>
            <a:r>
              <a:rPr kumimoji="1" lang="en-US" altLang="zh-CN" sz="2400">
                <a:latin typeface="宋体" panose="02010600030101010101" pitchFamily="2" charset="-122"/>
              </a:rPr>
              <a:t>&lt;a,b&gt;∈R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n+1</a:t>
            </a:r>
            <a:r>
              <a:rPr kumimoji="1" lang="en-US" altLang="zh-CN" sz="2400">
                <a:latin typeface="宋体" panose="02010600030101010101" pitchFamily="2" charset="-122"/>
              </a:rPr>
              <a:t>=R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 </a:t>
            </a:r>
            <a:r>
              <a:rPr kumimoji="1" lang="ar-SA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，则存在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使</a:t>
            </a:r>
            <a:r>
              <a:rPr kumimoji="1" lang="en-US" altLang="zh-CN" sz="2400">
                <a:latin typeface="宋体" panose="02010600030101010101" pitchFamily="2" charset="-122"/>
              </a:rPr>
              <a:t>&lt;a,c&gt;∈R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,&lt;c,b&gt;∈R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spcBef>
                <a:spcPct val="3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∵由归纳法设和基础步骤知</a:t>
            </a:r>
            <a:r>
              <a:rPr kumimoji="1" lang="en-US" altLang="zh-CN" sz="2400">
                <a:latin typeface="宋体" panose="02010600030101010101" pitchFamily="2" charset="-122"/>
              </a:rPr>
              <a:t>&lt;a,c&gt;∈t(R)</a:t>
            </a:r>
            <a:r>
              <a:rPr kumimoji="1" lang="zh-CN" altLang="en-US" sz="2400">
                <a:latin typeface="宋体" panose="02010600030101010101" pitchFamily="2" charset="-122"/>
              </a:rPr>
              <a:t>。 又</a:t>
            </a:r>
            <a:r>
              <a:rPr kumimoji="1" lang="en-US" altLang="zh-CN" sz="2400">
                <a:latin typeface="宋体" panose="02010600030101010101" pitchFamily="2" charset="-122"/>
              </a:rPr>
              <a:t>&lt;c,b&gt;∈t(R)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spcBef>
                <a:spcPct val="3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∵ 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  <a:r>
              <a:rPr kumimoji="1" lang="zh-CN" altLang="en-US" sz="2400">
                <a:latin typeface="宋体" panose="02010600030101010101" pitchFamily="2" charset="-122"/>
              </a:rPr>
              <a:t>是传递的，∴</a:t>
            </a:r>
            <a:r>
              <a:rPr kumimoji="1" lang="en-US" altLang="zh-CN" sz="2400">
                <a:latin typeface="宋体" panose="02010600030101010101" pitchFamily="2" charset="-122"/>
              </a:rPr>
              <a:t>&lt;a,b&gt;∈t(R) </a:t>
            </a:r>
            <a:r>
              <a:rPr kumimoji="1" lang="zh-CN" altLang="en-US" sz="2400">
                <a:latin typeface="宋体" panose="02010600030101010101" pitchFamily="2" charset="-122"/>
              </a:rPr>
              <a:t>即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n+1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spcBef>
                <a:spcPct val="3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∴对一切</a:t>
            </a:r>
            <a:r>
              <a:rPr kumimoji="1" lang="en-US" altLang="zh-CN" sz="24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b)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&lt;a,b&gt;∈</a:t>
            </a:r>
          </a:p>
          <a:p>
            <a:pPr algn="just">
              <a:spcBef>
                <a:spcPct val="30000"/>
              </a:spcBef>
            </a:pPr>
            <a:endParaRPr kumimoji="1" lang="en-US" altLang="zh-CN" sz="2400">
              <a:latin typeface="宋体" panose="02010600030101010101" pitchFamily="2" charset="-122"/>
            </a:endParaRPr>
          </a:p>
          <a:p>
            <a:pPr lvl="2" algn="just">
              <a:spcBef>
                <a:spcPct val="3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则存在一自然数</a:t>
            </a:r>
            <a:r>
              <a:rPr kumimoji="1" lang="en-US" altLang="zh-CN" sz="24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，使</a:t>
            </a:r>
            <a:r>
              <a:rPr kumimoji="1" lang="en-US" altLang="zh-CN" sz="2400">
                <a:latin typeface="宋体" panose="02010600030101010101" pitchFamily="2" charset="-122"/>
              </a:rPr>
              <a:t>&lt;a,b&gt;∈R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t(R)  ,∴&lt;a,b&gt;∈t(R)</a:t>
            </a:r>
          </a:p>
          <a:p>
            <a:pPr algn="just"/>
            <a:r>
              <a:rPr kumimoji="1" lang="en-US" altLang="zh-CN" sz="2000">
                <a:latin typeface="宋体" panose="02010600030101010101" pitchFamily="2" charset="-122"/>
              </a:rPr>
              <a:t>     ∴                    </a:t>
            </a:r>
            <a:r>
              <a:rPr kumimoji="1" lang="zh-CN" altLang="en-US" sz="2000">
                <a:latin typeface="宋体" panose="02010600030101010101" pitchFamily="2" charset="-122"/>
              </a:rPr>
              <a:t>。</a:t>
            </a:r>
          </a:p>
          <a:p>
            <a:pPr algn="just"/>
            <a:endParaRPr kumimoji="1" lang="en-US" altLang="zh-CN">
              <a:latin typeface="宋体" panose="02010600030101010101" pitchFamily="2" charset="-122"/>
            </a:endParaRP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44A3C540-5597-43B9-99AA-1FF87027E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52400"/>
          <a:ext cx="144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431640" progId="Equation.DSMT4">
                  <p:embed/>
                </p:oleObj>
              </mc:Choice>
              <mc:Fallback>
                <p:oleObj name="Equation" r:id="rId2" imgW="7743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2400"/>
                        <a:ext cx="1447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A09E88C5-AD78-4B37-9135-F9C992628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685800"/>
          <a:ext cx="175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431640" progId="Equation.DSMT4">
                  <p:embed/>
                </p:oleObj>
              </mc:Choice>
              <mc:Fallback>
                <p:oleObj name="Equation" r:id="rId4" imgW="7873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85800"/>
                        <a:ext cx="1752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>
            <a:extLst>
              <a:ext uri="{FF2B5EF4-FFF2-40B4-BE49-F238E27FC236}">
                <a16:creationId xmlns:a16="http://schemas.microsoft.com/office/drawing/2014/main" id="{9482CA17-DC71-4012-9912-77EBB028E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720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431640" progId="Equation.DSMT4">
                  <p:embed/>
                </p:oleObj>
              </mc:Choice>
              <mc:Fallback>
                <p:oleObj name="Equation" r:id="rId6" imgW="3553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>
            <a:extLst>
              <a:ext uri="{FF2B5EF4-FFF2-40B4-BE49-F238E27FC236}">
                <a16:creationId xmlns:a16="http://schemas.microsoft.com/office/drawing/2014/main" id="{391ED2F0-2257-4A87-BDCC-4972EC5A3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867400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431640" progId="Equation.DSMT4">
                  <p:embed/>
                </p:oleObj>
              </mc:Choice>
              <mc:Fallback>
                <p:oleObj name="Equation" r:id="rId8" imgW="78732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867400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0">
            <a:extLst>
              <a:ext uri="{FF2B5EF4-FFF2-40B4-BE49-F238E27FC236}">
                <a16:creationId xmlns:a16="http://schemas.microsoft.com/office/drawing/2014/main" id="{EE088A01-1B5E-4B45-81E5-6D5302DA9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848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(3)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3-8.4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上的二元关系，则：          。</a:t>
            </a:r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5EEEEBF1-C0FF-4B6C-A664-5B11F5E81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证明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(1)</a:t>
            </a:r>
            <a:r>
              <a:rPr kumimoji="1" lang="zh-CN" altLang="en-US" sz="2400">
                <a:latin typeface="宋体" panose="02010600030101010101" pitchFamily="2" charset="-122"/>
              </a:rPr>
              <a:t>先证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34" grpId="0" build="p" autoUpdateAnimBg="0"/>
      <p:bldP spid="7783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C2A0D0AB-F677-405E-BD08-33F5F8E2E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70313"/>
            <a:ext cx="8305800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b) ∵t(R)</a:t>
            </a:r>
            <a:r>
              <a:rPr kumimoji="1" lang="zh-CN" altLang="en-US" sz="2400">
                <a:latin typeface="宋体" panose="02010600030101010101" pitchFamily="2" charset="-122"/>
              </a:rPr>
              <a:t>包含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的最小传递关系，∴           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所以，              。                            ＃</a:t>
            </a:r>
          </a:p>
          <a:p>
            <a:pPr algn="just">
              <a:lnSpc>
                <a:spcPct val="16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kumimoji="1" lang="zh-CN" altLang="en-US" sz="2400" baseline="30000">
                <a:latin typeface="宋体" panose="02010600030101010101" pitchFamily="2" charset="-122"/>
              </a:rPr>
              <a:t>  </a:t>
            </a:r>
          </a:p>
          <a:p>
            <a:pPr algn="just">
              <a:lnSpc>
                <a:spcPct val="160000"/>
              </a:lnSpc>
            </a:pPr>
            <a:endParaRPr kumimoji="1" lang="en-US" altLang="zh-CN" sz="2800" baseline="30000">
              <a:latin typeface="宋体" panose="02010600030101010101" pitchFamily="2" charset="-122"/>
            </a:endParaRPr>
          </a:p>
        </p:txBody>
      </p:sp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A5E5B47A-85BC-46EC-A67A-7F46A7574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431640" progId="Equation.DSMT4">
                  <p:embed/>
                </p:oleObj>
              </mc:Choice>
              <mc:Fallback>
                <p:oleObj name="Equation" r:id="rId2" imgW="7873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5D186BCA-3603-44D6-A624-BB7B02800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990600"/>
          <a:ext cx="53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431640" progId="Equation.DSMT4">
                  <p:embed/>
                </p:oleObj>
              </mc:Choice>
              <mc:Fallback>
                <p:oleObj name="Equation" r:id="rId4" imgW="3553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90600"/>
                        <a:ext cx="533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AC4BD6B2-23FC-4E2F-AC03-FB5AEECE7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667000"/>
          <a:ext cx="53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431640" progId="Equation.DSMT4">
                  <p:embed/>
                </p:oleObj>
              </mc:Choice>
              <mc:Fallback>
                <p:oleObj name="Equation" r:id="rId6" imgW="3553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533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>
            <a:extLst>
              <a:ext uri="{FF2B5EF4-FFF2-40B4-BE49-F238E27FC236}">
                <a16:creationId xmlns:a16="http://schemas.microsoft.com/office/drawing/2014/main" id="{2D850B5D-36AB-4541-8DA2-E1D027551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667000"/>
          <a:ext cx="53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431640" progId="Equation.DSMT4">
                  <p:embed/>
                </p:oleObj>
              </mc:Choice>
              <mc:Fallback>
                <p:oleObj name="Equation" r:id="rId7" imgW="3553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533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>
            <a:extLst>
              <a:ext uri="{FF2B5EF4-FFF2-40B4-BE49-F238E27FC236}">
                <a16:creationId xmlns:a16="http://schemas.microsoft.com/office/drawing/2014/main" id="{F94F9FC9-9816-4F93-92AF-C2A85CB14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8100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431640" progId="Equation.DSMT4">
                  <p:embed/>
                </p:oleObj>
              </mc:Choice>
              <mc:Fallback>
                <p:oleObj name="Equation" r:id="rId8" imgW="7873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>
            <a:extLst>
              <a:ext uri="{FF2B5EF4-FFF2-40B4-BE49-F238E27FC236}">
                <a16:creationId xmlns:a16="http://schemas.microsoft.com/office/drawing/2014/main" id="{2DFC4220-688F-406C-BAEF-D248C7B9B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419600"/>
          <a:ext cx="167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74360" imgH="431640" progId="Equation.DSMT4">
                  <p:embed/>
                </p:oleObj>
              </mc:Choice>
              <mc:Fallback>
                <p:oleObj name="Equation" r:id="rId9" imgW="7743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1676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Text Box 11">
            <a:extLst>
              <a:ext uri="{FF2B5EF4-FFF2-40B4-BE49-F238E27FC236}">
                <a16:creationId xmlns:a16="http://schemas.microsoft.com/office/drawing/2014/main" id="{B5BE21D2-CA34-46FC-89E3-EF559B039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371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(2)</a:t>
            </a:r>
            <a:r>
              <a:rPr kumimoji="1" lang="zh-CN" altLang="en-US" sz="2400">
                <a:latin typeface="宋体" panose="02010600030101010101" pitchFamily="2" charset="-122"/>
              </a:rPr>
              <a:t>再证            </a:t>
            </a:r>
          </a:p>
        </p:txBody>
      </p:sp>
      <p:sp>
        <p:nvSpPr>
          <p:cNvPr id="79884" name="Text Box 12">
            <a:extLst>
              <a:ext uri="{FF2B5EF4-FFF2-40B4-BE49-F238E27FC236}">
                <a16:creationId xmlns:a16="http://schemas.microsoft.com/office/drawing/2014/main" id="{BD8C7474-85AB-4CAE-955C-9CAD2589B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a)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&lt;a,b&gt;,&lt;b,c&gt;</a:t>
            </a:r>
            <a:r>
              <a:rPr kumimoji="1" lang="zh-CN" altLang="en-US" sz="2400">
                <a:latin typeface="宋体" panose="02010600030101010101" pitchFamily="2" charset="-122"/>
              </a:rPr>
              <a:t>是    的任意元素。</a:t>
            </a:r>
            <a:endParaRPr kumimoji="1" lang="zh-CN" altLang="en-US" sz="4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885" name="Text Box 13">
            <a:extLst>
              <a:ext uri="{FF2B5EF4-FFF2-40B4-BE49-F238E27FC236}">
                <a16:creationId xmlns:a16="http://schemas.microsoft.com/office/drawing/2014/main" id="{2A958200-7891-4F5E-B630-E41EEEF8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50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∴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宋体" panose="02010600030101010101" pitchFamily="2" charset="-122"/>
              </a:rPr>
              <a:t>s,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宋体" panose="02010600030101010101" pitchFamily="2" charset="-122"/>
              </a:rPr>
              <a:t>t,</a:t>
            </a:r>
            <a:r>
              <a:rPr kumimoji="1" lang="zh-CN" altLang="en-US" sz="2400">
                <a:latin typeface="宋体" panose="02010600030101010101" pitchFamily="2" charset="-122"/>
              </a:rPr>
              <a:t>使得</a:t>
            </a:r>
            <a:r>
              <a:rPr kumimoji="1" lang="en-US" altLang="zh-CN" sz="2400">
                <a:latin typeface="宋体" panose="02010600030101010101" pitchFamily="2" charset="-122"/>
              </a:rPr>
              <a:t>&lt;a,b&gt;∈R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,&lt;b,c&gt;∈R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t</a:t>
            </a:r>
            <a:r>
              <a:rPr kumimoji="1" lang="en-US" altLang="zh-CN" sz="2400">
                <a:latin typeface="宋体" panose="02010600030101010101" pitchFamily="2" charset="-122"/>
              </a:rPr>
              <a:t>  ∴&lt;a,c&gt;∈R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t</a:t>
            </a:r>
            <a:r>
              <a:rPr kumimoji="1" lang="en-US" altLang="zh-CN" sz="2000" baseline="30000">
                <a:latin typeface="宋体" panose="02010600030101010101" pitchFamily="2" charset="-122"/>
              </a:rPr>
              <a:t> </a:t>
            </a:r>
            <a:r>
              <a:rPr kumimoji="1" lang="ar-SA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=R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t+s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  <a:endParaRPr kumimoji="1" lang="zh-CN" altLang="en-US" sz="4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886" name="Text Box 14">
            <a:extLst>
              <a:ext uri="{FF2B5EF4-FFF2-40B4-BE49-F238E27FC236}">
                <a16:creationId xmlns:a16="http://schemas.microsoft.com/office/drawing/2014/main" id="{4F31668C-E7DA-41C3-95AF-52E06C12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7000"/>
            <a:ext cx="579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∴&lt;a,c&gt;∈      ,  ∴     </a:t>
            </a:r>
            <a:r>
              <a:rPr kumimoji="1" lang="zh-CN" altLang="en-US" sz="2400">
                <a:latin typeface="宋体" panose="02010600030101010101" pitchFamily="2" charset="-122"/>
              </a:rPr>
              <a:t>是传递的。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83" grpId="0" autoUpdateAnimBg="0"/>
      <p:bldP spid="79884" grpId="0" autoUpdateAnimBg="0"/>
      <p:bldP spid="79885" grpId="0" autoUpdateAnimBg="0"/>
      <p:bldP spid="7988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3FABEC9C-72D4-4120-86A0-538917FD7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3600">
              <a:latin typeface="Times New Roman" panose="02020603050405020304" pitchFamily="18" charset="0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072E0C93-CD83-4EAA-91A9-4F1E47123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91440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3.</a:t>
            </a:r>
            <a:r>
              <a:rPr kumimoji="1" lang="zh-CN" altLang="en-US" sz="2400">
                <a:latin typeface="宋体" panose="02010600030101010101" pitchFamily="2" charset="-122"/>
              </a:rPr>
              <a:t>举例</a:t>
            </a:r>
          </a:p>
          <a:p>
            <a:pPr algn="just">
              <a:lnSpc>
                <a:spcPct val="112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关系</a:t>
            </a:r>
            <a:r>
              <a:rPr kumimoji="1" lang="en-US" altLang="zh-CN" sz="2400">
                <a:latin typeface="宋体" panose="02010600030101010101" pitchFamily="2" charset="-122"/>
              </a:rPr>
              <a:t>R      </a:t>
            </a:r>
            <a:r>
              <a:rPr kumimoji="1" lang="zh-CN" altLang="en-US" sz="2400">
                <a:latin typeface="宋体" panose="02010600030101010101" pitchFamily="2" charset="-122"/>
              </a:rPr>
              <a:t>自反闭包  对称闭包    传递闭包</a:t>
            </a:r>
          </a:p>
          <a:p>
            <a:pPr algn="just">
              <a:lnSpc>
                <a:spcPct val="112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12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整数集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上的</a:t>
            </a:r>
            <a:r>
              <a:rPr kumimoji="1" lang="en-US" altLang="zh-CN" sz="2400">
                <a:latin typeface="宋体" panose="02010600030101010101" pitchFamily="2" charset="-122"/>
              </a:rPr>
              <a:t>&lt;</a:t>
            </a:r>
            <a:r>
              <a:rPr kumimoji="1" lang="zh-CN" altLang="en-US" sz="2400">
                <a:latin typeface="宋体" panose="02010600030101010101" pitchFamily="2" charset="-122"/>
              </a:rPr>
              <a:t>关系 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zh-CN" altLang="en-US" sz="2400">
                <a:latin typeface="宋体" panose="02010600030101010101" pitchFamily="2" charset="-122"/>
              </a:rPr>
              <a:t>         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zh-CN" altLang="en-US" sz="2400">
                <a:latin typeface="宋体" panose="02010600030101010101" pitchFamily="2" charset="-122"/>
              </a:rPr>
              <a:t>           </a:t>
            </a:r>
            <a:r>
              <a:rPr kumimoji="1" lang="en-US" altLang="zh-CN" sz="2400">
                <a:latin typeface="宋体" panose="02010600030101010101" pitchFamily="2" charset="-122"/>
              </a:rPr>
              <a:t>&lt;</a:t>
            </a:r>
          </a:p>
          <a:p>
            <a:pPr algn="just">
              <a:lnSpc>
                <a:spcPct val="112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112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整数集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上的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zh-CN" altLang="en-US" sz="2400">
                <a:latin typeface="宋体" panose="02010600030101010101" pitchFamily="2" charset="-122"/>
              </a:rPr>
              <a:t>关系 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zh-CN" altLang="en-US" sz="2400">
                <a:latin typeface="宋体" panose="02010600030101010101" pitchFamily="2" charset="-122"/>
              </a:rPr>
              <a:t>         全域关系    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12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12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整数集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上的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zh-CN" altLang="en-US" sz="2400">
                <a:latin typeface="宋体" panose="02010600030101010101" pitchFamily="2" charset="-122"/>
              </a:rPr>
              <a:t>关系全域关系   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zh-CN" altLang="en-US" sz="2400">
                <a:latin typeface="宋体" panose="02010600030101010101" pitchFamily="2" charset="-122"/>
              </a:rPr>
              <a:t>          全域关系</a:t>
            </a:r>
          </a:p>
          <a:p>
            <a:pPr algn="just">
              <a:lnSpc>
                <a:spcPct val="112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12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空关系            相等关系   空关系      空关系</a:t>
            </a:r>
          </a:p>
          <a:p>
            <a:pPr algn="just">
              <a:lnSpc>
                <a:spcPct val="112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12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整数集上</a:t>
            </a:r>
            <a:r>
              <a:rPr kumimoji="1" lang="en-US" altLang="zh-CN" sz="2400">
                <a:latin typeface="宋体" panose="02010600030101010101" pitchFamily="2" charset="-122"/>
              </a:rPr>
              <a:t>y=x+1      y=x</a:t>
            </a:r>
            <a:r>
              <a:rPr kumimoji="1" lang="zh-CN" altLang="en-US" sz="2400">
                <a:latin typeface="宋体" panose="02010600030101010101" pitchFamily="2" charset="-122"/>
              </a:rPr>
              <a:t>或    </a:t>
            </a:r>
            <a:r>
              <a:rPr kumimoji="1" lang="en-US" altLang="zh-CN" sz="2400">
                <a:latin typeface="宋体" panose="02010600030101010101" pitchFamily="2" charset="-122"/>
              </a:rPr>
              <a:t>y=x+1</a:t>
            </a:r>
            <a:r>
              <a:rPr kumimoji="1" lang="zh-CN" altLang="en-US" sz="2400">
                <a:latin typeface="宋体" panose="02010600030101010101" pitchFamily="2" charset="-122"/>
              </a:rPr>
              <a:t>或     </a:t>
            </a:r>
            <a:r>
              <a:rPr kumimoji="1" lang="en-US" altLang="zh-CN" sz="2400">
                <a:latin typeface="宋体" panose="02010600030101010101" pitchFamily="2" charset="-122"/>
              </a:rPr>
              <a:t>&lt; </a:t>
            </a:r>
          </a:p>
          <a:p>
            <a:pPr algn="just">
              <a:lnSpc>
                <a:spcPct val="112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             y=x+1    y=x-1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A039DC4B-0615-4EB7-A87D-1F80F3D3E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143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113E7669-12BA-431D-B8A0-2BBD74F64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1336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B9852C5C-6122-4517-B76A-C8F0A875C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9718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Line 9">
            <a:extLst>
              <a:ext uri="{FF2B5EF4-FFF2-40B4-BE49-F238E27FC236}">
                <a16:creationId xmlns:a16="http://schemas.microsoft.com/office/drawing/2014/main" id="{1010257D-AB12-4B44-8E2E-9E1FFB385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7338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6" name="Line 10">
            <a:extLst>
              <a:ext uri="{FF2B5EF4-FFF2-40B4-BE49-F238E27FC236}">
                <a16:creationId xmlns:a16="http://schemas.microsoft.com/office/drawing/2014/main" id="{B37EEBD1-C350-4F88-BB1A-9CC3B18D9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572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Line 12">
            <a:extLst>
              <a:ext uri="{FF2B5EF4-FFF2-40B4-BE49-F238E27FC236}">
                <a16:creationId xmlns:a16="http://schemas.microsoft.com/office/drawing/2014/main" id="{36E25D60-81CC-40C4-95E2-4B8B18FDA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388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9" name="Line 13">
            <a:extLst>
              <a:ext uri="{FF2B5EF4-FFF2-40B4-BE49-F238E27FC236}">
                <a16:creationId xmlns:a16="http://schemas.microsoft.com/office/drawing/2014/main" id="{9FEA57C4-3AD3-44FE-8489-E1ED71F99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6096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0" name="Line 14">
            <a:extLst>
              <a:ext uri="{FF2B5EF4-FFF2-40B4-BE49-F238E27FC236}">
                <a16:creationId xmlns:a16="http://schemas.microsoft.com/office/drawing/2014/main" id="{BEB8775B-BFDD-4EAA-A652-42E35CDBF3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334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Line 15">
            <a:extLst>
              <a:ext uri="{FF2B5EF4-FFF2-40B4-BE49-F238E27FC236}">
                <a16:creationId xmlns:a16="http://schemas.microsoft.com/office/drawing/2014/main" id="{F65FA911-6970-4A88-AA92-3989A01583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34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Line 16">
            <a:extLst>
              <a:ext uri="{FF2B5EF4-FFF2-40B4-BE49-F238E27FC236}">
                <a16:creationId xmlns:a16="http://schemas.microsoft.com/office/drawing/2014/main" id="{1E2821D3-3D10-4145-B1E2-02922501F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5334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4" name="Line 18">
            <a:extLst>
              <a:ext uri="{FF2B5EF4-FFF2-40B4-BE49-F238E27FC236}">
                <a16:creationId xmlns:a16="http://schemas.microsoft.com/office/drawing/2014/main" id="{6887D9B1-3615-4F27-B055-EE1A1F563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096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id="{73639622-BCE7-4995-A7B3-D8297F754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16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二</a:t>
            </a:r>
            <a:r>
              <a:rPr kumimoji="1" lang="en-US" altLang="zh-CN" sz="2400">
                <a:latin typeface="宋体" panose="02010600030101010101" pitchFamily="2" charset="-122"/>
              </a:rPr>
              <a:t>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有限集的传递闭包</a:t>
            </a:r>
            <a:r>
              <a:rPr kumimoji="1" lang="zh-CN" altLang="en-US" sz="2400">
                <a:latin typeface="宋体" panose="02010600030101010101" pitchFamily="2" charset="-122"/>
              </a:rPr>
              <a:t>                                 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．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3-8.5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是有限集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的二元关系</a:t>
            </a:r>
            <a:r>
              <a:rPr kumimoji="1" lang="en-US" altLang="zh-CN" sz="2400">
                <a:latin typeface="宋体" panose="02010600030101010101" pitchFamily="2" charset="-122"/>
              </a:rPr>
              <a:t>,∣A∣=n,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  <a:r>
              <a:rPr kumimoji="1" lang="en-US" altLang="zh-CN" sz="2400">
                <a:latin typeface="宋体" panose="02010600030101010101" pitchFamily="2" charset="-122"/>
              </a:rPr>
              <a:t>,t(R)=∪R</a:t>
            </a:r>
            <a:r>
              <a:rPr kumimoji="1" lang="en-US" altLang="zh-CN" sz="2400" baseline="320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 baseline="30000">
                <a:latin typeface="宋体" panose="02010600030101010101" pitchFamily="2" charset="-122"/>
              </a:rPr>
              <a:t>                                                                             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i=1                       </a:t>
            </a:r>
          </a:p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：对任意</a:t>
            </a:r>
            <a:r>
              <a:rPr kumimoji="1" lang="en-US" altLang="zh-CN" sz="2400">
                <a:latin typeface="宋体" panose="02010600030101010101" pitchFamily="2" charset="-122"/>
              </a:rPr>
              <a:t>&lt;x,y&gt;∈t(R)</a:t>
            </a:r>
            <a:r>
              <a:rPr kumimoji="1" lang="zh-CN" altLang="en-US" sz="2400">
                <a:latin typeface="宋体" panose="02010600030101010101" pitchFamily="2" charset="-122"/>
              </a:rPr>
              <a:t>，存在一个最小的正整数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，使</a:t>
            </a:r>
            <a:r>
              <a:rPr kumimoji="1" lang="en-US" altLang="zh-CN" sz="2400">
                <a:latin typeface="宋体" panose="02010600030101010101" pitchFamily="2" charset="-122"/>
              </a:rPr>
              <a:t>xR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k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下面用反证法证明 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。若不然，即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k&gt;n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∵</a:t>
            </a:r>
            <a:r>
              <a:rPr kumimoji="1" lang="en-US" altLang="zh-CN" sz="2400">
                <a:latin typeface="宋体" panose="02010600030101010101" pitchFamily="2" charset="-122"/>
              </a:rPr>
              <a:t>xR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k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zh-CN" altLang="en-US" sz="2400">
                <a:latin typeface="宋体" panose="02010600030101010101" pitchFamily="2" charset="-122"/>
              </a:rPr>
              <a:t>，  ∴存在序列</a:t>
            </a:r>
            <a:r>
              <a:rPr kumimoji="1" lang="en-US" altLang="zh-CN" sz="2400">
                <a:latin typeface="宋体" panose="02010600030101010101" pitchFamily="2" charset="-122"/>
              </a:rPr>
              <a:t>x=a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0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……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k</a:t>
            </a:r>
            <a:r>
              <a:rPr kumimoji="1" lang="en-US" altLang="zh-CN" sz="2400">
                <a:latin typeface="宋体" panose="02010600030101010101" pitchFamily="2" charset="-122"/>
              </a:rPr>
              <a:t>=y,</a:t>
            </a:r>
            <a:r>
              <a:rPr kumimoji="1" lang="zh-CN" altLang="en-US" sz="2400">
                <a:latin typeface="宋体" panose="02010600030101010101" pitchFamily="2" charset="-122"/>
              </a:rPr>
              <a:t>使得</a:t>
            </a:r>
          </a:p>
          <a:p>
            <a:pPr algn="just">
              <a:lnSpc>
                <a:spcPct val="16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 </a:t>
            </a:r>
            <a:r>
              <a:rPr kumimoji="1" lang="en-US" altLang="zh-CN" sz="2400">
                <a:latin typeface="宋体" panose="02010600030101010101" pitchFamily="2" charset="-122"/>
              </a:rPr>
              <a:t>xRa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1,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k-1</a:t>
            </a:r>
            <a:r>
              <a:rPr kumimoji="1" lang="en-US" altLang="zh-CN" sz="2400">
                <a:latin typeface="宋体" panose="02010600030101010101" pitchFamily="2" charset="-122"/>
              </a:rPr>
              <a:t>Ry</a:t>
            </a:r>
            <a:r>
              <a:rPr kumimoji="1" lang="zh-CN" altLang="en-US" sz="2400">
                <a:latin typeface="宋体" panose="02010600030101010101" pitchFamily="2" charset="-122"/>
              </a:rPr>
              <a:t>，  又∵</a:t>
            </a:r>
            <a:r>
              <a:rPr kumimoji="1" lang="en-US" altLang="zh-CN" sz="2400">
                <a:latin typeface="宋体" panose="02010600030101010101" pitchFamily="2" charset="-122"/>
              </a:rPr>
              <a:t>k&gt;n ,</a:t>
            </a:r>
          </a:p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∴a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0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……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k</a:t>
            </a:r>
            <a:r>
              <a:rPr kumimoji="1" lang="zh-CN" altLang="en-US" sz="2400">
                <a:latin typeface="宋体" panose="02010600030101010101" pitchFamily="2" charset="-122"/>
              </a:rPr>
              <a:t>中必有两个元素相同，不妨设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=a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j , </a:t>
            </a:r>
            <a:r>
              <a:rPr kumimoji="1" lang="en-US" altLang="zh-CN" sz="2400">
                <a:latin typeface="宋体" panose="02010600030101010101" pitchFamily="2" charset="-122"/>
              </a:rPr>
              <a:t>0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>
                <a:latin typeface="宋体" panose="02010600030101010101" pitchFamily="2" charset="-122"/>
              </a:rPr>
              <a:t>i&lt;j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</a:p>
          <a:p>
            <a:pPr algn="just">
              <a:lnSpc>
                <a:spcPct val="16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       ∴xRa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Ra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i-1</a:t>
            </a:r>
            <a:r>
              <a:rPr kumimoji="1" lang="en-US" altLang="zh-CN" sz="2400">
                <a:latin typeface="宋体" panose="02010600030101010101" pitchFamily="2" charset="-122"/>
              </a:rPr>
              <a:t>Ra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j</a:t>
            </a:r>
            <a:r>
              <a:rPr kumimoji="1" lang="en-US" altLang="zh-CN" sz="2400">
                <a:latin typeface="宋体" panose="02010600030101010101" pitchFamily="2" charset="-122"/>
              </a:rPr>
              <a:t>Ra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j+1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k-1</a:t>
            </a:r>
            <a:r>
              <a:rPr kumimoji="1" lang="en-US" altLang="zh-CN" sz="2400">
                <a:latin typeface="宋体" panose="02010600030101010101" pitchFamily="2" charset="-122"/>
              </a:rPr>
              <a:t>Ry</a:t>
            </a:r>
            <a:r>
              <a:rPr kumimoji="1" lang="zh-CN" altLang="en-US" sz="2400">
                <a:latin typeface="宋体" panose="02010600030101010101" pitchFamily="2" charset="-122"/>
              </a:rPr>
              <a:t>成立。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令 </a:t>
            </a:r>
            <a:r>
              <a:rPr kumimoji="1" lang="en-US" altLang="zh-CN" sz="2400">
                <a:latin typeface="宋体" panose="02010600030101010101" pitchFamily="2" charset="-122"/>
              </a:rPr>
              <a:t>s=</a:t>
            </a: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k+1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en-US" altLang="zh-CN" sz="2400">
                <a:latin typeface="宋体" panose="02010600030101010101" pitchFamily="2" charset="-122"/>
              </a:rPr>
              <a:t>-(j-i),s&lt;k, 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  <a:r>
              <a:rPr kumimoji="1" lang="en-US" altLang="zh-CN" sz="2400">
                <a:latin typeface="宋体" panose="02010600030101010101" pitchFamily="2" charset="-122"/>
              </a:rPr>
              <a:t>xR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s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zh-CN" altLang="en-US" sz="2400">
                <a:latin typeface="宋体" panose="02010600030101010101" pitchFamily="2" charset="-122"/>
              </a:rPr>
              <a:t>这与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  <a:r>
              <a:rPr kumimoji="1" lang="zh-CN" altLang="en-US" sz="2400">
                <a:latin typeface="宋体" panose="02010600030101010101" pitchFamily="2" charset="-122"/>
              </a:rPr>
              <a:t>是最小的假设矛盾。 证毕。</a:t>
            </a:r>
          </a:p>
          <a:p>
            <a:pPr algn="just"/>
            <a:endParaRPr kumimoji="1"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F24CD74E-29BD-493F-BF1F-9D46EBB5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75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>
                <a:latin typeface="宋体" panose="02010600030101010101" pitchFamily="2" charset="-122"/>
              </a:rPr>
              <a:t>1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A={a,b,c,d}</a:t>
            </a:r>
            <a:r>
              <a:rPr kumimoji="1" lang="zh-CN" altLang="en-US" sz="2400">
                <a:latin typeface="宋体" panose="02010600030101010101" pitchFamily="2" charset="-122"/>
              </a:rPr>
              <a:t>，给定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为：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R=</a:t>
            </a:r>
            <a:r>
              <a:rPr kumimoji="1" lang="zh-CN" altLang="en-US" sz="2400">
                <a:latin typeface="宋体" panose="02010600030101010101" pitchFamily="2" charset="-122"/>
              </a:rPr>
              <a:t>｛</a:t>
            </a:r>
            <a:r>
              <a:rPr kumimoji="1" lang="en-US" altLang="zh-CN" sz="2400">
                <a:latin typeface="宋体" panose="02010600030101010101" pitchFamily="2" charset="-122"/>
              </a:rPr>
              <a:t>〈a,b〉,〈b,a〉,〈b,c〉,〈c,d〉</a:t>
            </a:r>
            <a:r>
              <a:rPr kumimoji="1" lang="zh-CN" altLang="en-US" sz="2400">
                <a:latin typeface="宋体" panose="02010600030101010101" pitchFamily="2" charset="-122"/>
              </a:rPr>
              <a:t>｝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zh-CN" altLang="en-US" sz="2400">
                <a:latin typeface="宋体" panose="02010600030101010101" pitchFamily="2" charset="-122"/>
              </a:rPr>
              <a:t>求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解：</a:t>
            </a: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2981" name="Object 37">
            <a:extLst>
              <a:ext uri="{FF2B5EF4-FFF2-40B4-BE49-F238E27FC236}">
                <a16:creationId xmlns:a16="http://schemas.microsoft.com/office/drawing/2014/main" id="{50AAC3C2-51DC-493C-9906-4B6495204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1430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914400" progId="Equation.DSMT4">
                  <p:embed/>
                </p:oleObj>
              </mc:Choice>
              <mc:Fallback>
                <p:oleObj name="Equation" r:id="rId2" imgW="1295280" imgH="914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190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2" name="Object 38">
            <a:extLst>
              <a:ext uri="{FF2B5EF4-FFF2-40B4-BE49-F238E27FC236}">
                <a16:creationId xmlns:a16="http://schemas.microsoft.com/office/drawing/2014/main" id="{C35FE212-33F9-4C3F-B0F9-8F4FBF993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9275" y="1219200"/>
          <a:ext cx="49117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080" imgH="914400" progId="Equation.DSMT4">
                  <p:embed/>
                </p:oleObj>
              </mc:Choice>
              <mc:Fallback>
                <p:oleObj name="Equation" r:id="rId4" imgW="3340080" imgH="9144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1219200"/>
                        <a:ext cx="49117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39">
            <a:extLst>
              <a:ext uri="{FF2B5EF4-FFF2-40B4-BE49-F238E27FC236}">
                <a16:creationId xmlns:a16="http://schemas.microsoft.com/office/drawing/2014/main" id="{CCE543EB-B615-419A-876B-3BE16DA78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667000"/>
          <a:ext cx="49117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40080" imgH="914400" progId="Equation.DSMT4">
                  <p:embed/>
                </p:oleObj>
              </mc:Choice>
              <mc:Fallback>
                <p:oleObj name="Equation" r:id="rId6" imgW="3340080" imgH="914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49117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4" name="Object 40">
            <a:extLst>
              <a:ext uri="{FF2B5EF4-FFF2-40B4-BE49-F238E27FC236}">
                <a16:creationId xmlns:a16="http://schemas.microsoft.com/office/drawing/2014/main" id="{40FCD640-C213-491F-A460-29C2A7BE0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038600"/>
          <a:ext cx="49117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40080" imgH="914400" progId="Equation.DSMT4">
                  <p:embed/>
                </p:oleObj>
              </mc:Choice>
              <mc:Fallback>
                <p:oleObj name="Equation" r:id="rId8" imgW="3340080" imgH="9144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49117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5" name="Object 41">
            <a:extLst>
              <a:ext uri="{FF2B5EF4-FFF2-40B4-BE49-F238E27FC236}">
                <a16:creationId xmlns:a16="http://schemas.microsoft.com/office/drawing/2014/main" id="{C2A10DAA-CE91-4091-974E-E50FBEFED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8" y="5410200"/>
          <a:ext cx="2054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0" imgH="914400" progId="Equation.DSMT4">
                  <p:embed/>
                </p:oleObj>
              </mc:Choice>
              <mc:Fallback>
                <p:oleObj name="Equation" r:id="rId10" imgW="1396800" imgH="914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410200"/>
                        <a:ext cx="20542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154A85AE-A861-48E2-BA6C-61A48DA5B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宋体" panose="02010600030101010101" pitchFamily="2" charset="-122"/>
              </a:rPr>
              <a:t>         2.</a:t>
            </a:r>
            <a:r>
              <a:rPr kumimoji="1" lang="en-US" altLang="zh-CN" sz="2400">
                <a:latin typeface="宋体" panose="02010600030101010101" pitchFamily="2" charset="-122"/>
                <a:hlinkClick r:id="rId2" action="ppaction://hlinksldjump"/>
              </a:rPr>
              <a:t>Warshall</a:t>
            </a:r>
            <a:r>
              <a:rPr kumimoji="1" lang="zh-CN" altLang="en-US" sz="2400">
                <a:latin typeface="宋体" panose="02010600030101010101" pitchFamily="2" charset="-122"/>
                <a:hlinkClick r:id="rId2" action="ppaction://hlinksldjump"/>
              </a:rPr>
              <a:t>算法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918DFCC6-9F81-4BD8-B104-CEAB54070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3600">
              <a:latin typeface="Times New Roman" panose="02020603050405020304" pitchFamily="18" charset="0"/>
            </a:endParaRPr>
          </a:p>
        </p:txBody>
      </p:sp>
      <p:sp>
        <p:nvSpPr>
          <p:cNvPr id="83977" name="Text Box 9">
            <a:extLst>
              <a:ext uri="{FF2B5EF4-FFF2-40B4-BE49-F238E27FC236}">
                <a16:creationId xmlns:a16="http://schemas.microsoft.com/office/drawing/2014/main" id="{B8E65545-E369-470B-ADF1-5073CAB67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←M  I=1</a:t>
            </a:r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id="{B150018F-50EC-4F48-86FB-A8D069594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14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id="{D82659CE-5D8A-45B8-ABAE-2B17BD9EC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id="{CF96BC33-1A14-4D92-9DA6-07DC1A53E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60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id="{F7EA061F-53B7-4587-852D-FC6C162C8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3" name="Text Box 15">
            <a:extLst>
              <a:ext uri="{FF2B5EF4-FFF2-40B4-BE49-F238E27FC236}">
                <a16:creationId xmlns:a16="http://schemas.microsoft.com/office/drawing/2014/main" id="{93A0EE87-AE5A-4C24-937D-94C78893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对</a:t>
            </a:r>
            <a:r>
              <a:rPr kumimoji="1" lang="en-US" altLang="zh-CN" sz="2400">
                <a:latin typeface="Times New Roman" panose="02020603050405020304" pitchFamily="18" charset="0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</a:rPr>
              <a:t>列中出现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的各行，分别被‘或’上</a:t>
            </a:r>
            <a:r>
              <a:rPr kumimoji="1" lang="en-US" altLang="zh-CN" sz="2400">
                <a:latin typeface="Times New Roman" panose="02020603050405020304" pitchFamily="18" charset="0"/>
              </a:rPr>
              <a:t>i</a:t>
            </a:r>
            <a:r>
              <a:rPr kumimoji="1" lang="zh-CN" altLang="en-US" sz="2400">
                <a:latin typeface="Times New Roman" panose="02020603050405020304" pitchFamily="18" charset="0"/>
              </a:rPr>
              <a:t>行</a:t>
            </a:r>
          </a:p>
        </p:txBody>
      </p:sp>
      <p:sp>
        <p:nvSpPr>
          <p:cNvPr id="83984" name="Line 16">
            <a:extLst>
              <a:ext uri="{FF2B5EF4-FFF2-40B4-BE49-F238E27FC236}">
                <a16:creationId xmlns:a16="http://schemas.microsoft.com/office/drawing/2014/main" id="{E05B0ADE-73BE-4405-89CC-117D0EDE3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98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5" name="Line 17">
            <a:extLst>
              <a:ext uri="{FF2B5EF4-FFF2-40B4-BE49-F238E27FC236}">
                <a16:creationId xmlns:a16="http://schemas.microsoft.com/office/drawing/2014/main" id="{A987B0C0-A111-4A1C-ADB1-5EF694766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6" name="Line 18">
            <a:extLst>
              <a:ext uri="{FF2B5EF4-FFF2-40B4-BE49-F238E27FC236}">
                <a16:creationId xmlns:a16="http://schemas.microsoft.com/office/drawing/2014/main" id="{E2D95F8E-ECB4-445F-99ED-AB6ECE603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6670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7" name="Line 19">
            <a:extLst>
              <a:ext uri="{FF2B5EF4-FFF2-40B4-BE49-F238E27FC236}">
                <a16:creationId xmlns:a16="http://schemas.microsoft.com/office/drawing/2014/main" id="{939D2A50-FF43-45BD-AFDF-560C697CF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BE19D669-776A-4E38-9E0C-F6716B81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00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i=i+1</a:t>
            </a:r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id="{349E6367-1F14-4C23-B4C0-7FCFA0A2F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1" name="Line 23">
            <a:extLst>
              <a:ext uri="{FF2B5EF4-FFF2-40B4-BE49-F238E27FC236}">
                <a16:creationId xmlns:a16="http://schemas.microsoft.com/office/drawing/2014/main" id="{E4ECD5E4-3F77-4B6E-8C5C-C10BEF81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2" name="Line 24">
            <a:extLst>
              <a:ext uri="{FF2B5EF4-FFF2-40B4-BE49-F238E27FC236}">
                <a16:creationId xmlns:a16="http://schemas.microsoft.com/office/drawing/2014/main" id="{59C1DB14-7E0D-4837-960B-FA70191D4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3" name="Line 25">
            <a:extLst>
              <a:ext uri="{FF2B5EF4-FFF2-40B4-BE49-F238E27FC236}">
                <a16:creationId xmlns:a16="http://schemas.microsoft.com/office/drawing/2014/main" id="{F999288F-0233-4D8C-92B7-C35B93FBD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7161D1ED-3BD8-465E-AAEC-ED32F2828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43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i</a:t>
            </a:r>
            <a:r>
              <a:rPr kumimoji="1" lang="en-US" altLang="zh-CN" sz="2400">
                <a:latin typeface="宋体" panose="02010600030101010101" pitchFamily="2" charset="-122"/>
              </a:rPr>
              <a:t>≤n </a:t>
            </a:r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449AA69E-4C0C-47E7-A11A-93EF0E68A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343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1B65DC2C-BF53-4E50-A914-8742399C0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DB508548-DD0E-4DB7-B475-34CA397DF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9" name="Line 31">
            <a:extLst>
              <a:ext uri="{FF2B5EF4-FFF2-40B4-BE49-F238E27FC236}">
                <a16:creationId xmlns:a16="http://schemas.microsoft.com/office/drawing/2014/main" id="{13D63EF3-DAF3-4407-A730-4FF45E1388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0" name="Line 32">
            <a:extLst>
              <a:ext uri="{FF2B5EF4-FFF2-40B4-BE49-F238E27FC236}">
                <a16:creationId xmlns:a16="http://schemas.microsoft.com/office/drawing/2014/main" id="{A471A873-3475-487B-9C2C-B88483D67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1" name="Line 33">
            <a:extLst>
              <a:ext uri="{FF2B5EF4-FFF2-40B4-BE49-F238E27FC236}">
                <a16:creationId xmlns:a16="http://schemas.microsoft.com/office/drawing/2014/main" id="{DE1A30E7-6FD7-4A9F-8B3C-58FCF96A0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2" name="Line 34">
            <a:extLst>
              <a:ext uri="{FF2B5EF4-FFF2-40B4-BE49-F238E27FC236}">
                <a16:creationId xmlns:a16="http://schemas.microsoft.com/office/drawing/2014/main" id="{9061B9D7-931E-4B4E-A8EB-DBDC02821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3" name="Line 35">
            <a:extLst>
              <a:ext uri="{FF2B5EF4-FFF2-40B4-BE49-F238E27FC236}">
                <a16:creationId xmlns:a16="http://schemas.microsoft.com/office/drawing/2014/main" id="{7F81F17B-68A2-45A1-97C7-A14AC3596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4" name="Text Box 36">
            <a:extLst>
              <a:ext uri="{FF2B5EF4-FFF2-40B4-BE49-F238E27FC236}">
                <a16:creationId xmlns:a16="http://schemas.microsoft.com/office/drawing/2014/main" id="{225E4F72-7C8F-4B9D-A1E6-B2A2DEEEA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2209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结束</a:t>
            </a:r>
          </a:p>
          <a:p>
            <a:pPr>
              <a:spcBef>
                <a:spcPct val="50000"/>
              </a:spcBef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005" name="Line 37">
            <a:extLst>
              <a:ext uri="{FF2B5EF4-FFF2-40B4-BE49-F238E27FC236}">
                <a16:creationId xmlns:a16="http://schemas.microsoft.com/office/drawing/2014/main" id="{7775BA46-99D2-47A5-947D-D3B4D6A0A3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4648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6" name="Line 38">
            <a:extLst>
              <a:ext uri="{FF2B5EF4-FFF2-40B4-BE49-F238E27FC236}">
                <a16:creationId xmlns:a16="http://schemas.microsoft.com/office/drawing/2014/main" id="{13BA4A58-DE63-44B4-A047-99C13516C1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7" name="Line 39">
            <a:extLst>
              <a:ext uri="{FF2B5EF4-FFF2-40B4-BE49-F238E27FC236}">
                <a16:creationId xmlns:a16="http://schemas.microsoft.com/office/drawing/2014/main" id="{E297451F-BF25-4A09-B49E-769F817FB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1828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8" name="Text Box 40">
            <a:extLst>
              <a:ext uri="{FF2B5EF4-FFF2-40B4-BE49-F238E27FC236}">
                <a16:creationId xmlns:a16="http://schemas.microsoft.com/office/drawing/2014/main" id="{06352708-4E2B-4DE8-B41B-9A87BA8DD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91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765F4F4A-4AE5-4EC3-9AB8-2DCCC0E5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62400"/>
            <a:ext cx="9144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    b) i) r(R)=I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∪R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              =I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∪R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aseline="30000">
                <a:latin typeface="宋体" panose="02010600030101010101" pitchFamily="2" charset="-122"/>
              </a:rPr>
              <a:t>                     </a:t>
            </a:r>
            <a:r>
              <a:rPr kumimoji="1" lang="en-US" altLang="zh-CN" sz="2400">
                <a:latin typeface="宋体" panose="02010600030101010101" pitchFamily="2" charset="-122"/>
              </a:rPr>
              <a:t>=(I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∪R)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aseline="30000">
                <a:latin typeface="宋体" panose="02010600030101010101" pitchFamily="2" charset="-122"/>
              </a:rPr>
              <a:t>                     </a:t>
            </a:r>
            <a:r>
              <a:rPr kumimoji="1" lang="en-US" altLang="zh-CN" sz="2400">
                <a:latin typeface="宋体" panose="02010600030101010101" pitchFamily="2" charset="-122"/>
              </a:rPr>
              <a:t>=r(R)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∴r(R)</a:t>
            </a:r>
            <a:r>
              <a:rPr kumimoji="1" lang="zh-CN" altLang="en-US" sz="2400">
                <a:latin typeface="宋体" panose="02010600030101010101" pitchFamily="2" charset="-122"/>
              </a:rPr>
              <a:t>是对称的。</a:t>
            </a:r>
          </a:p>
          <a:p>
            <a:pPr algn="just"/>
            <a:endParaRPr kumimoji="1" lang="en-US" altLang="zh-CN" sz="2000">
              <a:latin typeface="宋体" panose="02010600030101010101" pitchFamily="2" charset="-122"/>
            </a:endParaRP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38916A46-D898-43DD-A4E8-F460295B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三．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关系的性质与其闭包</a:t>
            </a:r>
            <a:r>
              <a:rPr kumimoji="1"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</a:t>
            </a:r>
            <a:r>
              <a:rPr kumimoji="1"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24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：  </a:t>
            </a:r>
            <a:r>
              <a:rPr kumimoji="1" lang="en-US" altLang="zh-CN" sz="2400">
                <a:latin typeface="宋体" panose="02010600030101010101" pitchFamily="2" charset="-122"/>
              </a:rPr>
              <a:t>a)</a:t>
            </a:r>
            <a:r>
              <a:rPr kumimoji="1" lang="zh-CN" altLang="en-US" sz="2400">
                <a:latin typeface="宋体" panose="02010600030101010101" pitchFamily="2" charset="-122"/>
              </a:rPr>
              <a:t>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是自反的，则</a:t>
            </a:r>
            <a:r>
              <a:rPr kumimoji="1" lang="en-US" altLang="zh-CN" sz="2400">
                <a:latin typeface="宋体" panose="02010600030101010101" pitchFamily="2" charset="-122"/>
              </a:rPr>
              <a:t>S(R)</a:t>
            </a:r>
            <a:r>
              <a:rPr kumimoji="1" lang="zh-CN" altLang="en-US" sz="2400">
                <a:latin typeface="宋体" panose="02010600030101010101" pitchFamily="2" charset="-122"/>
              </a:rPr>
              <a:t>和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  <a:r>
              <a:rPr kumimoji="1" lang="zh-CN" altLang="en-US" sz="2400">
                <a:latin typeface="宋体" panose="02010600030101010101" pitchFamily="2" charset="-122"/>
              </a:rPr>
              <a:t>是自反的。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</a:t>
            </a:r>
            <a:r>
              <a:rPr kumimoji="1" lang="en-US" altLang="zh-CN" sz="2400">
                <a:latin typeface="宋体" panose="02010600030101010101" pitchFamily="2" charset="-122"/>
              </a:rPr>
              <a:t>b)</a:t>
            </a:r>
            <a:r>
              <a:rPr kumimoji="1" lang="zh-CN" altLang="en-US" sz="2400">
                <a:latin typeface="宋体" panose="02010600030101010101" pitchFamily="2" charset="-122"/>
              </a:rPr>
              <a:t>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是对称的，则</a:t>
            </a:r>
            <a:r>
              <a:rPr kumimoji="1" lang="en-US" altLang="zh-CN" sz="2400">
                <a:latin typeface="宋体" panose="02010600030101010101" pitchFamily="2" charset="-122"/>
              </a:rPr>
              <a:t>r(R)</a:t>
            </a:r>
            <a:r>
              <a:rPr kumimoji="1" lang="zh-CN" altLang="en-US" sz="2400">
                <a:latin typeface="宋体" panose="02010600030101010101" pitchFamily="2" charset="-122"/>
              </a:rPr>
              <a:t>和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  <a:r>
              <a:rPr kumimoji="1" lang="zh-CN" altLang="en-US" sz="2400">
                <a:latin typeface="宋体" panose="02010600030101010101" pitchFamily="2" charset="-122"/>
              </a:rPr>
              <a:t>是对称的。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</a:t>
            </a:r>
            <a:r>
              <a:rPr kumimoji="1" lang="en-US" altLang="zh-CN" sz="2400">
                <a:latin typeface="宋体" panose="02010600030101010101" pitchFamily="2" charset="-122"/>
              </a:rPr>
              <a:t>c)</a:t>
            </a:r>
            <a:r>
              <a:rPr kumimoji="1" lang="zh-CN" altLang="en-US" sz="2400">
                <a:latin typeface="宋体" panose="02010600030101010101" pitchFamily="2" charset="-122"/>
              </a:rPr>
              <a:t>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是传递的，则</a:t>
            </a:r>
            <a:r>
              <a:rPr kumimoji="1" lang="en-US" altLang="zh-CN" sz="2400">
                <a:latin typeface="宋体" panose="02010600030101010101" pitchFamily="2" charset="-122"/>
              </a:rPr>
              <a:t>r(R)</a:t>
            </a:r>
            <a:r>
              <a:rPr kumimoji="1" lang="zh-CN" altLang="en-US" sz="2400">
                <a:latin typeface="宋体" panose="02010600030101010101" pitchFamily="2" charset="-122"/>
              </a:rPr>
              <a:t>是传递的，但</a:t>
            </a:r>
            <a:r>
              <a:rPr kumimoji="1" lang="en-US" altLang="zh-CN" sz="2400">
                <a:latin typeface="宋体" panose="02010600030101010101" pitchFamily="2" charset="-122"/>
              </a:rPr>
              <a:t>s(R)</a:t>
            </a:r>
            <a:r>
              <a:rPr kumimoji="1" lang="zh-CN" altLang="en-US" sz="2400">
                <a:latin typeface="宋体" panose="02010600030101010101" pitchFamily="2" charset="-122"/>
              </a:rPr>
              <a:t>不一定传递。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35AD3487-938C-4F48-816F-4C253EFDE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76400"/>
            <a:ext cx="914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a)  ∵R</a:t>
            </a:r>
            <a:r>
              <a:rPr kumimoji="1" lang="zh-CN" altLang="en-US" sz="2400">
                <a:latin typeface="宋体" panose="02010600030101010101" pitchFamily="2" charset="-122"/>
              </a:rPr>
              <a:t>是自反的 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∴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∴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R∪R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=s(R)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∴</a:t>
            </a:r>
            <a:r>
              <a:rPr kumimoji="1" lang="en-US" altLang="zh-CN" sz="2400">
                <a:latin typeface="宋体" panose="02010600030101010101" pitchFamily="2" charset="-122"/>
              </a:rPr>
              <a:t>s(R)</a:t>
            </a:r>
            <a:r>
              <a:rPr kumimoji="1" lang="zh-CN" altLang="en-US" sz="2400">
                <a:latin typeface="宋体" panose="02010600030101010101" pitchFamily="2" charset="-122"/>
              </a:rPr>
              <a:t>是自反的。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∵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t(R)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kumimoji="1" lang="zh-CN" altLang="en-US" sz="2400">
                <a:latin typeface="宋体" panose="02010600030101010101" pitchFamily="2" charset="-122"/>
              </a:rPr>
              <a:t>∴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  <a:r>
              <a:rPr kumimoji="1" lang="zh-CN" altLang="en-US" sz="2400">
                <a:latin typeface="宋体" panose="02010600030101010101" pitchFamily="2" charset="-122"/>
              </a:rPr>
              <a:t>是自反的。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utoUpdateAnimBg="0"/>
      <p:bldP spid="86022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050">
            <a:extLst>
              <a:ext uri="{FF2B5EF4-FFF2-40B4-BE49-F238E27FC236}">
                <a16:creationId xmlns:a16="http://schemas.microsoft.com/office/drawing/2014/main" id="{82F6F593-2DE2-4637-ACCC-C8D22F57B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b)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ii)</a:t>
            </a:r>
            <a:r>
              <a:rPr kumimoji="1" lang="zh-CN" altLang="en-US" sz="2400">
                <a:latin typeface="宋体" panose="02010600030101010101" pitchFamily="2" charset="-122"/>
              </a:rPr>
              <a:t>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是对称的，（用数学归纳法证，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也是对称的）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∵</a:t>
            </a:r>
            <a:r>
              <a:rPr kumimoji="1" lang="en-US" altLang="zh-CN" sz="2400">
                <a:latin typeface="宋体" panose="02010600030101010101" pitchFamily="2" charset="-122"/>
              </a:rPr>
              <a:t>i=1</a:t>
            </a:r>
            <a:r>
              <a:rPr kumimoji="1" lang="zh-CN" altLang="en-US" sz="2400">
                <a:latin typeface="宋体" panose="02010600030101010101" pitchFamily="2" charset="-122"/>
              </a:rPr>
              <a:t>时结论成立。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设</a:t>
            </a:r>
            <a:r>
              <a:rPr kumimoji="1" lang="en-US" altLang="zh-CN" sz="2400">
                <a:latin typeface="宋体" panose="02010600030101010101" pitchFamily="2" charset="-122"/>
              </a:rPr>
              <a:t>i=n</a:t>
            </a:r>
            <a:r>
              <a:rPr kumimoji="1" lang="zh-CN" altLang="en-US" sz="2400">
                <a:latin typeface="宋体" panose="02010600030101010101" pitchFamily="2" charset="-122"/>
              </a:rPr>
              <a:t>时结论成立，则</a:t>
            </a:r>
            <a:r>
              <a:rPr kumimoji="1" lang="en-US" altLang="zh-CN" sz="2400">
                <a:latin typeface="宋体" panose="02010600030101010101" pitchFamily="2" charset="-122"/>
              </a:rPr>
              <a:t>i=n+1</a:t>
            </a:r>
            <a:r>
              <a:rPr kumimoji="1" lang="zh-CN" altLang="en-US" sz="2400">
                <a:latin typeface="宋体" panose="02010600030101010101" pitchFamily="2" charset="-122"/>
              </a:rPr>
              <a:t>时。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</a:t>
            </a:r>
            <a:r>
              <a:rPr kumimoji="1" lang="en-US" altLang="zh-CN" sz="2400">
                <a:latin typeface="宋体" panose="02010600030101010101" pitchFamily="2" charset="-122"/>
              </a:rPr>
              <a:t>&lt;a,c&gt;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n+1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400">
                <a:latin typeface="宋体" panose="02010600030101010101" pitchFamily="2" charset="-122"/>
              </a:rPr>
              <a:t>b(&lt;a,b&gt;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∧&lt;b,c&gt;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R)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</a:t>
            </a:r>
            <a:r>
              <a:rPr kumimoji="1" lang="en-US" altLang="zh-CN" sz="2400">
                <a:latin typeface="宋体" panose="02010600030101010101" pitchFamily="2" charset="-122"/>
              </a:rPr>
              <a:t>b(&lt;c,b&gt;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R∧&lt;b,a&gt;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宋体" panose="02010600030101010101" pitchFamily="2" charset="-122"/>
              </a:rPr>
              <a:t>&lt;c,a&gt;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n+1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∴R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n+1</a:t>
            </a:r>
            <a:r>
              <a:rPr kumimoji="1" lang="zh-CN" altLang="en-US" sz="2400">
                <a:latin typeface="宋体" panose="02010600030101010101" pitchFamily="2" charset="-122"/>
              </a:rPr>
              <a:t>对称。  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∴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(R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=R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i </a:t>
            </a:r>
            <a:r>
              <a:rPr kumimoji="1" lang="zh-CN" altLang="en-US" sz="2400">
                <a:latin typeface="宋体" panose="02010600030101010101" pitchFamily="2" charset="-122"/>
              </a:rPr>
              <a:t>。即：</a:t>
            </a:r>
            <a:r>
              <a:rPr kumimoji="1" lang="en-US" altLang="zh-CN" sz="2400">
                <a:latin typeface="宋体" panose="02010600030101010101" pitchFamily="2" charset="-122"/>
              </a:rPr>
              <a:t>t(R)</a:t>
            </a:r>
            <a:r>
              <a:rPr kumimoji="1" lang="zh-CN" altLang="en-US" sz="2400">
                <a:latin typeface="宋体" panose="02010600030101010101" pitchFamily="2" charset="-122"/>
              </a:rPr>
              <a:t>是对称的。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</a:t>
            </a:r>
            <a:r>
              <a:rPr kumimoji="1" lang="en-US" altLang="zh-CN" sz="2400">
                <a:latin typeface="宋体" panose="02010600030101010101" pitchFamily="2" charset="-122"/>
              </a:rPr>
              <a:t>c)</a:t>
            </a:r>
            <a:r>
              <a:rPr kumimoji="1" lang="zh-CN" altLang="en-US" sz="2400">
                <a:latin typeface="宋体" panose="02010600030101010101" pitchFamily="2" charset="-122"/>
              </a:rPr>
              <a:t>由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的传递性可知：</a:t>
            </a:r>
            <a:r>
              <a:rPr kumimoji="1" lang="en-US" altLang="zh-CN" sz="2400">
                <a:latin typeface="宋体" panose="02010600030101010101" pitchFamily="2" charset="-122"/>
              </a:rPr>
              <a:t>R=t(R)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因为</a:t>
            </a:r>
            <a:r>
              <a:rPr kumimoji="1" lang="en-US" altLang="zh-CN" sz="2000">
                <a:latin typeface="宋体" panose="02010600030101010101" pitchFamily="2" charset="-122"/>
              </a:rPr>
              <a:t>tr(R)=t(I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000">
                <a:latin typeface="宋体" panose="02010600030101010101" pitchFamily="2" charset="-122"/>
              </a:rPr>
              <a:t>∪R)=</a:t>
            </a:r>
            <a:endParaRPr kumimoji="1" lang="en-US" altLang="zh-CN" baseline="-25000"/>
          </a:p>
          <a:p>
            <a:pPr algn="just"/>
            <a:endParaRPr kumimoji="1" lang="en-US" altLang="zh-CN" sz="2400">
              <a:latin typeface="宋体" panose="02010600030101010101" pitchFamily="2" charset="-122"/>
            </a:endParaRP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   =r(R),</a:t>
            </a:r>
            <a:r>
              <a:rPr kumimoji="1" lang="zh-CN" altLang="en-US" sz="2400">
                <a:latin typeface="宋体" panose="02010600030101010101" pitchFamily="2" charset="-122"/>
              </a:rPr>
              <a:t>所以</a:t>
            </a:r>
            <a:r>
              <a:rPr kumimoji="1" lang="en-US" altLang="zh-CN" sz="2400">
                <a:latin typeface="宋体" panose="02010600030101010101" pitchFamily="2" charset="-122"/>
              </a:rPr>
              <a:t>r(R)</a:t>
            </a:r>
            <a:r>
              <a:rPr kumimoji="1" lang="zh-CN" altLang="en-US" sz="2400">
                <a:latin typeface="宋体" panose="02010600030101010101" pitchFamily="2" charset="-122"/>
              </a:rPr>
              <a:t>是传递的。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s(R)</a:t>
            </a:r>
            <a:r>
              <a:rPr kumimoji="1" lang="zh-CN" altLang="en-US" sz="2400">
                <a:latin typeface="宋体" panose="02010600030101010101" pitchFamily="2" charset="-122"/>
              </a:rPr>
              <a:t>不一定传递，学生可以自己举反例。）</a:t>
            </a:r>
          </a:p>
        </p:txBody>
      </p:sp>
      <p:graphicFrame>
        <p:nvGraphicFramePr>
          <p:cNvPr id="300035" name="Object 2051">
            <a:extLst>
              <a:ext uri="{FF2B5EF4-FFF2-40B4-BE49-F238E27FC236}">
                <a16:creationId xmlns:a16="http://schemas.microsoft.com/office/drawing/2014/main" id="{2F17BB12-F2B9-4D77-ACB1-971417558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716338"/>
          <a:ext cx="624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47960" imgH="457200" progId="Equation.DSMT4">
                  <p:embed/>
                </p:oleObj>
              </mc:Choice>
              <mc:Fallback>
                <p:oleObj name="Equation" r:id="rId2" imgW="4647960" imgH="457200" progId="Equation.DSMT4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16338"/>
                        <a:ext cx="6248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0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0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0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0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0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0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0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0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0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>
            <a:extLst>
              <a:ext uri="{FF2B5EF4-FFF2-40B4-BE49-F238E27FC236}">
                <a16:creationId xmlns:a16="http://schemas.microsoft.com/office/drawing/2014/main" id="{7DA2EBB8-2778-4328-B132-130287FD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2(3-8.6)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zh-CN" altLang="en-US" sz="2400">
                <a:latin typeface="宋体" panose="02010600030101010101" pitchFamily="2" charset="-122"/>
              </a:rPr>
              <a:t>则：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</a:t>
            </a:r>
            <a:r>
              <a:rPr kumimoji="1" lang="en-US" altLang="zh-CN" sz="2400">
                <a:latin typeface="宋体" panose="02010600030101010101" pitchFamily="2" charset="-122"/>
              </a:rPr>
              <a:t>a) rs(R)=sr(R) (</a:t>
            </a:r>
            <a:r>
              <a:rPr kumimoji="1" lang="zh-CN" altLang="en-US" sz="2400">
                <a:latin typeface="宋体" panose="02010600030101010101" pitchFamily="2" charset="-122"/>
              </a:rPr>
              <a:t>自反对称闭包等于对称自反闭包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b) tr(R)=rt(R)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c) ts(R)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st(R) </a:t>
            </a:r>
          </a:p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en-US" altLang="zh-CN" sz="2400">
                <a:latin typeface="宋体" panose="02010600030101010101" pitchFamily="2" charset="-122"/>
              </a:rPr>
              <a:t>:a)rs(R)=r(R∪R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)=I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∪R∪R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</a:p>
          <a:p>
            <a:pPr algn="just"/>
            <a:r>
              <a:rPr kumimoji="1" lang="en-US" altLang="zh-CN" sz="2400" baseline="30000">
                <a:latin typeface="宋体" panose="02010600030101010101" pitchFamily="2" charset="-122"/>
              </a:rPr>
              <a:t>               </a:t>
            </a:r>
            <a:r>
              <a:rPr kumimoji="1" lang="en-US" altLang="zh-CN" sz="2400">
                <a:latin typeface="宋体" panose="02010600030101010101" pitchFamily="2" charset="-122"/>
              </a:rPr>
              <a:t>=I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∪R∪(I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∪R)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</a:p>
          <a:p>
            <a:pPr algn="just"/>
            <a:r>
              <a:rPr kumimoji="1" lang="en-US" altLang="zh-CN" sz="2400" baseline="30000">
                <a:latin typeface="宋体" panose="02010600030101010101" pitchFamily="2" charset="-122"/>
              </a:rPr>
              <a:t>               </a:t>
            </a:r>
            <a:r>
              <a:rPr kumimoji="1" lang="en-US" altLang="zh-CN" sz="2400">
                <a:latin typeface="宋体" panose="02010600030101010101" pitchFamily="2" charset="-122"/>
              </a:rPr>
              <a:t>=s(I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</a:rPr>
              <a:t>∪R)=sr(R)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en-US" altLang="zh-CN" sz="2400">
                <a:latin typeface="宋体" panose="02010600030101010101" pitchFamily="2" charset="-122"/>
              </a:rPr>
              <a:t>b)</a:t>
            </a:r>
            <a:r>
              <a:rPr kumimoji="1" lang="zh-CN" altLang="en-US" sz="2400">
                <a:latin typeface="宋体" panose="02010600030101010101" pitchFamily="2" charset="-122"/>
              </a:rPr>
              <a:t>定理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中已证明。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en-US" altLang="zh-CN" sz="2400">
                <a:latin typeface="宋体" panose="02010600030101010101" pitchFamily="2" charset="-122"/>
              </a:rPr>
              <a:t>c) 1</a:t>
            </a:r>
            <a:r>
              <a:rPr kumimoji="1" lang="zh-CN" altLang="en-US" sz="2400">
                <a:latin typeface="宋体" panose="02010600030101010101" pitchFamily="2" charset="-122"/>
              </a:rPr>
              <a:t>）若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 ,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  <a:r>
              <a:rPr kumimoji="1" lang="en-US" altLang="zh-CN" sz="2400">
                <a:latin typeface="宋体" panose="02010600030101010101" pitchFamily="2" charset="-122"/>
              </a:rPr>
              <a:t>s(R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s(R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 ,  t(R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t(R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i)∵R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∴</a:t>
            </a:r>
            <a:r>
              <a:rPr kumimoji="1" lang="en-US" altLang="zh-CN" sz="2400">
                <a:latin typeface="宋体" panose="02010600030101010101" pitchFamily="2" charset="-122"/>
              </a:rPr>
              <a:t>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zh-CN" altLang="en-US" sz="2400" baseline="-250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∴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zh-CN" altLang="en-US" sz="2400" baseline="30000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kumimoji="1" lang="zh-CN" altLang="en-US" sz="2400" baseline="30000"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宋体" panose="02010600030101010101" pitchFamily="2" charset="-122"/>
              </a:rPr>
              <a:t>∴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∪R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∪R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，即</a:t>
            </a:r>
            <a:r>
              <a:rPr kumimoji="1" lang="en-US" altLang="zh-CN" sz="2400">
                <a:latin typeface="宋体" panose="02010600030101010101" pitchFamily="2" charset="-122"/>
              </a:rPr>
              <a:t>s(R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s(R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ii)</a:t>
            </a:r>
            <a:r>
              <a:rPr kumimoji="1" lang="zh-CN" altLang="en-US" sz="2400">
                <a:latin typeface="宋体" panose="02010600030101010101" pitchFamily="2" charset="-122"/>
              </a:rPr>
              <a:t>用数学归纳法。当</a:t>
            </a:r>
            <a:r>
              <a:rPr kumimoji="1" lang="en-US" altLang="zh-CN" sz="2400">
                <a:latin typeface="宋体" panose="02010600030101010101" pitchFamily="2" charset="-122"/>
              </a:rPr>
              <a:t>n=1</a:t>
            </a:r>
            <a:r>
              <a:rPr kumimoji="1" lang="zh-CN" altLang="en-US" sz="2400">
                <a:latin typeface="宋体" panose="02010600030101010101" pitchFamily="2" charset="-122"/>
              </a:rPr>
              <a:t>时，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zh-CN" altLang="en-US" sz="2400">
                <a:latin typeface="宋体" panose="02010600030101010101" pitchFamily="2" charset="-122"/>
              </a:rPr>
              <a:t>。假设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 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zh-CN" altLang="en-US" sz="2400" baseline="300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n+1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kumimoji="1" lang="en-US" altLang="zh-CN" sz="2400">
                <a:latin typeface="宋体" panose="02010600030101010101" pitchFamily="2" charset="-122"/>
              </a:rPr>
              <a:t>c(&lt;a,c&gt;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∧&lt;c,b&gt;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</a:t>
            </a:r>
            <a:r>
              <a:rPr kumimoji="1" lang="en-US" altLang="zh-CN" sz="2400">
                <a:latin typeface="宋体" panose="02010600030101010101" pitchFamily="2" charset="-122"/>
              </a:rPr>
              <a:t>c(&lt;a,c&gt;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∧&lt;c,b&gt;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)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n+1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/>
            <a:endParaRPr kumimoji="1" lang="en-US" altLang="zh-CN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0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0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0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0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9" name="Rectangle 5">
            <a:extLst>
              <a:ext uri="{FF2B5EF4-FFF2-40B4-BE49-F238E27FC236}">
                <a16:creationId xmlns:a16="http://schemas.microsoft.com/office/drawing/2014/main" id="{73D1DEEB-A2C7-40E1-944C-001478A58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991600" cy="6400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rgbClr val="8EAA18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注</a:t>
            </a:r>
            <a:r>
              <a:rPr lang="zh-CN" altLang="en-US" sz="2800"/>
              <a:t>：</a:t>
            </a:r>
            <a:r>
              <a:rPr lang="zh-CN" altLang="en-US" sz="2800">
                <a:sym typeface="Symbol" panose="05050102010706020507" pitchFamily="18" charset="2"/>
              </a:rPr>
              <a:t></a:t>
            </a:r>
            <a:r>
              <a:rPr lang="zh-CN" altLang="en-US" sz="2800"/>
              <a:t>与</a:t>
            </a:r>
            <a:r>
              <a:rPr lang="en-US" altLang="zh-CN" sz="2800"/>
              <a:t>{</a:t>
            </a:r>
            <a:r>
              <a:rPr lang="en-US" altLang="zh-CN" sz="2800">
                <a:sym typeface="Symbol" panose="05050102010706020507" pitchFamily="18" charset="2"/>
              </a:rPr>
              <a:t></a:t>
            </a:r>
            <a:r>
              <a:rPr lang="en-US" altLang="zh-CN" sz="2800"/>
              <a:t>}</a:t>
            </a:r>
            <a:r>
              <a:rPr lang="zh-CN" altLang="en-US" sz="2800"/>
              <a:t>不同，前者没有元素，后者是以空集为一</a:t>
            </a:r>
          </a:p>
          <a:p>
            <a:pPr>
              <a:lnSpc>
                <a:spcPct val="90000"/>
              </a:lnSpc>
              <a:buClr>
                <a:srgbClr val="8EAA18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个元素的集合。</a:t>
            </a:r>
          </a:p>
          <a:p>
            <a:pPr>
              <a:lnSpc>
                <a:spcPct val="90000"/>
              </a:lnSpc>
              <a:buClr>
                <a:srgbClr val="8EAA18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>
                <a:solidFill>
                  <a:srgbClr val="800000"/>
                </a:solidFill>
              </a:rPr>
              <a:t>4(</a:t>
            </a:r>
            <a:r>
              <a:rPr lang="en-US" altLang="zh-CN" sz="2000" b="1">
                <a:solidFill>
                  <a:srgbClr val="800000"/>
                </a:solidFill>
                <a:latin typeface="宋体" panose="02010600030101010101" pitchFamily="2" charset="-122"/>
              </a:rPr>
              <a:t>3-1.5</a:t>
            </a:r>
            <a:r>
              <a:rPr lang="en-US" altLang="zh-CN" sz="2800" b="1">
                <a:solidFill>
                  <a:srgbClr val="800000"/>
                </a:solidFill>
              </a:rPr>
              <a:t>)    </a:t>
            </a:r>
            <a:r>
              <a:rPr lang="zh-CN" altLang="en-US" sz="2800"/>
              <a:t>给定集合</a:t>
            </a:r>
            <a:r>
              <a:rPr lang="en-US" altLang="zh-CN" sz="2800"/>
              <a:t>A</a:t>
            </a:r>
            <a:r>
              <a:rPr lang="zh-CN" altLang="en-US" sz="2800"/>
              <a:t>，由集合</a:t>
            </a:r>
            <a:r>
              <a:rPr lang="en-US" altLang="zh-CN" sz="2800"/>
              <a:t>A</a:t>
            </a:r>
            <a:r>
              <a:rPr lang="zh-CN" altLang="en-US" sz="2800"/>
              <a:t>的所有子集为元素</a:t>
            </a:r>
          </a:p>
          <a:p>
            <a:pPr>
              <a:lnSpc>
                <a:spcPct val="90000"/>
              </a:lnSpc>
              <a:buClr>
                <a:srgbClr val="8EAA18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                        组成 的集合，称为集合</a:t>
            </a:r>
            <a:r>
              <a:rPr lang="en-US" altLang="zh-CN" sz="2800"/>
              <a:t>A</a:t>
            </a:r>
            <a:r>
              <a:rPr lang="zh-CN" altLang="en-US" sz="2800"/>
              <a:t>的</a:t>
            </a:r>
            <a:r>
              <a:rPr lang="zh-CN" altLang="en-US" sz="2800" b="1"/>
              <a:t>幂集</a:t>
            </a:r>
            <a:r>
              <a:rPr lang="en-US" altLang="zh-CN" sz="2800"/>
              <a:t>,</a:t>
            </a:r>
            <a:r>
              <a:rPr lang="zh-CN" altLang="en-US" sz="2800"/>
              <a:t>记为</a:t>
            </a:r>
            <a:r>
              <a:rPr lang="en-US" altLang="zh-CN" sz="2800" i="1">
                <a:cs typeface="Times New Roman" panose="02020603050405020304" pitchFamily="18" charset="0"/>
              </a:rPr>
              <a:t>ρ</a:t>
            </a:r>
            <a:r>
              <a:rPr lang="en-US" altLang="zh-CN" sz="2800">
                <a:cs typeface="Times New Roman" panose="02020603050405020304" pitchFamily="18" charset="0"/>
              </a:rPr>
              <a:t>(A)</a:t>
            </a:r>
            <a:r>
              <a:rPr lang="en-US" altLang="zh-CN" sz="2800"/>
              <a:t> </a:t>
            </a:r>
            <a:r>
              <a:rPr lang="zh-CN" altLang="en-US" sz="2800"/>
              <a:t>。</a:t>
            </a:r>
          </a:p>
          <a:p>
            <a:pPr algn="just">
              <a:lnSpc>
                <a:spcPct val="90000"/>
              </a:lnSpc>
              <a:buClr>
                <a:srgbClr val="4C7305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定理：</a:t>
            </a:r>
            <a:r>
              <a:rPr lang="en-US" altLang="zh-CN" sz="2400"/>
              <a:t>| </a:t>
            </a:r>
            <a:r>
              <a:rPr lang="en-US" altLang="zh-CN" sz="2800" i="1">
                <a:cs typeface="Times New Roman" panose="02020603050405020304" pitchFamily="18" charset="0"/>
              </a:rPr>
              <a:t>ρ</a:t>
            </a:r>
            <a:r>
              <a:rPr lang="en-US" altLang="zh-CN" sz="2800">
                <a:cs typeface="Times New Roman" panose="02020603050405020304" pitchFamily="18" charset="0"/>
              </a:rPr>
              <a:t>(A)</a:t>
            </a:r>
            <a:r>
              <a:rPr lang="en-US" altLang="zh-CN" sz="2800"/>
              <a:t> </a:t>
            </a:r>
            <a:r>
              <a:rPr lang="en-US" altLang="zh-CN" sz="2400"/>
              <a:t>|=</a:t>
            </a:r>
          </a:p>
          <a:p>
            <a:pPr algn="just">
              <a:lnSpc>
                <a:spcPct val="90000"/>
              </a:lnSpc>
              <a:buClr>
                <a:srgbClr val="4C7305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  <a:r>
              <a:rPr lang="zh-CN" altLang="en-US" sz="2400"/>
              <a:t>：试用空集构造集合。</a:t>
            </a:r>
          </a:p>
          <a:p>
            <a:pPr algn="just">
              <a:lnSpc>
                <a:spcPct val="90000"/>
              </a:lnSpc>
              <a:buClr>
                <a:srgbClr val="4C7305"/>
              </a:buClr>
              <a:buFont typeface="Wingdings" panose="05000000000000000000" pitchFamily="2" charset="2"/>
              <a:buNone/>
            </a:pPr>
            <a:r>
              <a:rPr lang="zh-CN" altLang="en-US" sz="2400" b="1"/>
              <a:t>解</a:t>
            </a:r>
            <a:r>
              <a:rPr lang="zh-CN" altLang="en-US" sz="2400"/>
              <a:t>：</a:t>
            </a:r>
            <a:r>
              <a:rPr lang="zh-CN" altLang="en-US" sz="2400">
                <a:sym typeface="Symbol" panose="05050102010706020507" pitchFamily="18" charset="2"/>
              </a:rPr>
              <a:t></a:t>
            </a:r>
            <a:r>
              <a:rPr lang="zh-CN" altLang="en-US" sz="2400"/>
              <a:t>，</a:t>
            </a:r>
            <a:r>
              <a:rPr lang="en-US" altLang="zh-CN" sz="2400"/>
              <a:t>{</a:t>
            </a:r>
            <a:r>
              <a:rPr lang="en-US" altLang="zh-CN" sz="2400">
                <a:sym typeface="Symbol" panose="05050102010706020507" pitchFamily="18" charset="2"/>
              </a:rPr>
              <a:t></a:t>
            </a:r>
            <a:r>
              <a:rPr lang="en-US" altLang="zh-CN" sz="2400"/>
              <a:t>}</a:t>
            </a:r>
            <a:r>
              <a:rPr lang="zh-CN" altLang="en-US" sz="2400"/>
              <a:t>，</a:t>
            </a:r>
            <a:r>
              <a:rPr lang="en-US" altLang="zh-CN" sz="2400"/>
              <a:t>{</a:t>
            </a:r>
            <a:r>
              <a:rPr lang="en-US" altLang="zh-CN" sz="2400">
                <a:sym typeface="Symbol" panose="05050102010706020507" pitchFamily="18" charset="2"/>
              </a:rPr>
              <a:t></a:t>
            </a:r>
            <a:r>
              <a:rPr lang="zh-CN" altLang="en-US" sz="2400"/>
              <a:t>，</a:t>
            </a:r>
            <a:r>
              <a:rPr lang="en-US" altLang="zh-CN" sz="2400"/>
              <a:t>{</a:t>
            </a:r>
            <a:r>
              <a:rPr lang="en-US" altLang="zh-CN" sz="2400">
                <a:sym typeface="Symbol" panose="05050102010706020507" pitchFamily="18" charset="2"/>
              </a:rPr>
              <a:t></a:t>
            </a:r>
            <a:r>
              <a:rPr lang="en-US" altLang="zh-CN" sz="2400"/>
              <a:t>}}</a:t>
            </a:r>
            <a:r>
              <a:rPr lang="zh-CN" altLang="en-US" sz="2400"/>
              <a:t>，</a:t>
            </a:r>
            <a:r>
              <a:rPr lang="en-US" altLang="zh-CN" sz="2400"/>
              <a:t>{</a:t>
            </a:r>
            <a:r>
              <a:rPr lang="en-US" altLang="zh-CN" sz="2400">
                <a:sym typeface="Symbol" panose="05050102010706020507" pitchFamily="18" charset="2"/>
              </a:rPr>
              <a:t></a:t>
            </a:r>
            <a:r>
              <a:rPr lang="zh-CN" altLang="en-US" sz="2400">
                <a:sym typeface="Symbol" panose="05050102010706020507" pitchFamily="18" charset="2"/>
              </a:rPr>
              <a:t>，</a:t>
            </a:r>
            <a:r>
              <a:rPr lang="en-US" altLang="zh-CN" sz="2400"/>
              <a:t>{</a:t>
            </a:r>
            <a:r>
              <a:rPr lang="en-US" altLang="zh-CN" sz="2400">
                <a:sym typeface="Symbol" panose="05050102010706020507" pitchFamily="18" charset="2"/>
              </a:rPr>
              <a:t></a:t>
            </a:r>
            <a:r>
              <a:rPr lang="en-US" altLang="zh-CN" sz="2400"/>
              <a:t>}</a:t>
            </a:r>
            <a:r>
              <a:rPr lang="zh-CN" altLang="en-US" sz="2400"/>
              <a:t>，</a:t>
            </a:r>
            <a:r>
              <a:rPr lang="en-US" altLang="zh-CN" sz="2400"/>
              <a:t>{</a:t>
            </a:r>
            <a:r>
              <a:rPr lang="en-US" altLang="zh-CN" sz="2400">
                <a:sym typeface="Symbol" panose="05050102010706020507" pitchFamily="18" charset="2"/>
              </a:rPr>
              <a:t></a:t>
            </a:r>
            <a:r>
              <a:rPr lang="zh-CN" altLang="en-US" sz="2400"/>
              <a:t>，</a:t>
            </a:r>
            <a:r>
              <a:rPr lang="en-US" altLang="zh-CN" sz="2400"/>
              <a:t>{</a:t>
            </a:r>
            <a:r>
              <a:rPr lang="en-US" altLang="zh-CN" sz="2400">
                <a:sym typeface="Symbol" panose="05050102010706020507" pitchFamily="18" charset="2"/>
              </a:rPr>
              <a:t></a:t>
            </a:r>
            <a:r>
              <a:rPr lang="en-US" altLang="zh-CN" sz="2400"/>
              <a:t>}}}</a:t>
            </a:r>
            <a:r>
              <a:rPr lang="zh-CN" altLang="en-US" sz="2400"/>
              <a:t>，</a:t>
            </a:r>
            <a:r>
              <a:rPr lang="en-US" altLang="zh-CN" sz="2400">
                <a:latin typeface="Arial" panose="020B0604020202020204" pitchFamily="34" charset="0"/>
              </a:rPr>
              <a:t>……</a:t>
            </a:r>
            <a:endParaRPr lang="en-US" altLang="zh-CN" sz="2400"/>
          </a:p>
          <a:p>
            <a:pPr algn="just">
              <a:lnSpc>
                <a:spcPct val="90000"/>
              </a:lnSpc>
              <a:buClr>
                <a:srgbClr val="4C7305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其中第</a:t>
            </a:r>
            <a:r>
              <a:rPr lang="en-US" altLang="zh-CN" sz="2400"/>
              <a:t>i</a:t>
            </a:r>
            <a:r>
              <a:rPr lang="zh-CN" altLang="en-US" sz="2400"/>
              <a:t>个集合有</a:t>
            </a:r>
            <a:r>
              <a:rPr lang="en-US" altLang="zh-CN" sz="2400"/>
              <a:t>i-1</a:t>
            </a:r>
            <a:r>
              <a:rPr lang="zh-CN" altLang="en-US" sz="2400"/>
              <a:t>个元素，序列中每一集合以它之前的所</a:t>
            </a:r>
          </a:p>
          <a:p>
            <a:pPr algn="just">
              <a:lnSpc>
                <a:spcPct val="90000"/>
              </a:lnSpc>
              <a:buClr>
                <a:srgbClr val="4C7305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有集合作为它的元素。</a:t>
            </a:r>
          </a:p>
          <a:p>
            <a:pPr algn="just">
              <a:lnSpc>
                <a:spcPct val="90000"/>
              </a:lnSpc>
              <a:buClr>
                <a:srgbClr val="4C7305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</a:rPr>
              <a:t>2</a:t>
            </a:r>
            <a:r>
              <a:rPr lang="zh-CN" altLang="en-US" sz="2400"/>
              <a:t>：试求集合</a:t>
            </a:r>
            <a:r>
              <a:rPr lang="en-US" altLang="zh-CN" sz="2400"/>
              <a:t>{p,q}</a:t>
            </a:r>
            <a:r>
              <a:rPr lang="zh-CN" altLang="en-US" sz="2400"/>
              <a:t>的幂集。</a:t>
            </a:r>
          </a:p>
          <a:p>
            <a:pPr algn="just">
              <a:lnSpc>
                <a:spcPct val="90000"/>
              </a:lnSpc>
              <a:buClr>
                <a:srgbClr val="4C7305"/>
              </a:buClr>
              <a:buFont typeface="Wingdings" panose="05000000000000000000" pitchFamily="2" charset="2"/>
              <a:buNone/>
            </a:pPr>
            <a:r>
              <a:rPr lang="zh-CN" altLang="en-US" sz="2400" b="1"/>
              <a:t>解</a:t>
            </a:r>
            <a:r>
              <a:rPr lang="zh-CN" altLang="en-US" sz="2400"/>
              <a:t>：</a:t>
            </a:r>
            <a:r>
              <a:rPr lang="zh-CN" altLang="en-US" sz="2400">
                <a:sym typeface="Symbol" panose="05050102010706020507" pitchFamily="18" charset="2"/>
              </a:rPr>
              <a:t></a:t>
            </a:r>
            <a:r>
              <a:rPr lang="zh-CN" altLang="en-US" sz="2400"/>
              <a:t>，</a:t>
            </a:r>
            <a:r>
              <a:rPr lang="en-US" altLang="zh-CN" sz="2400"/>
              <a:t>{p},{q},{p,q}</a:t>
            </a:r>
            <a:r>
              <a:rPr lang="zh-CN" altLang="en-US" sz="2400"/>
              <a:t>是</a:t>
            </a:r>
            <a:r>
              <a:rPr lang="en-US" altLang="zh-CN" sz="2400"/>
              <a:t>{p,q}</a:t>
            </a:r>
            <a:r>
              <a:rPr lang="zh-CN" altLang="en-US" sz="2400"/>
              <a:t>的子集，</a:t>
            </a:r>
          </a:p>
          <a:p>
            <a:pPr algn="just">
              <a:lnSpc>
                <a:spcPct val="90000"/>
              </a:lnSpc>
              <a:buClr>
                <a:srgbClr val="4C7305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∴</a:t>
            </a:r>
            <a:r>
              <a:rPr lang="en-US" altLang="zh-CN" sz="2400"/>
              <a:t>{</a:t>
            </a:r>
            <a:r>
              <a:rPr lang="en-US" altLang="zh-CN" sz="2400">
                <a:sym typeface="Symbol" panose="05050102010706020507" pitchFamily="18" charset="2"/>
              </a:rPr>
              <a:t></a:t>
            </a:r>
            <a:r>
              <a:rPr lang="zh-CN" altLang="en-US" sz="2400"/>
              <a:t>，</a:t>
            </a:r>
            <a:r>
              <a:rPr lang="en-US" altLang="zh-CN" sz="2400"/>
              <a:t>{p},{q},{p,q}}</a:t>
            </a:r>
            <a:r>
              <a:rPr lang="zh-CN" altLang="en-US" sz="2400"/>
              <a:t>是</a:t>
            </a:r>
            <a:r>
              <a:rPr lang="en-US" altLang="zh-CN" sz="2400"/>
              <a:t>{p,q}</a:t>
            </a:r>
            <a:r>
              <a:rPr lang="zh-CN" altLang="en-US" sz="2400"/>
              <a:t>的幂集。</a:t>
            </a:r>
          </a:p>
          <a:p>
            <a:pPr algn="just">
              <a:lnSpc>
                <a:spcPct val="90000"/>
              </a:lnSpc>
              <a:buClr>
                <a:srgbClr val="4C7305"/>
              </a:buClr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lnSpc>
                <a:spcPct val="90000"/>
              </a:lnSpc>
              <a:buClr>
                <a:srgbClr val="C1E6FD"/>
              </a:buClr>
              <a:buFont typeface="Wingdings" panose="05000000000000000000" pitchFamily="2" charset="2"/>
              <a:buNone/>
            </a:pPr>
            <a:r>
              <a:rPr lang="zh-CN" altLang="en-US" sz="2400">
                <a:hlinkClick r:id="rId2" action="ppaction://hlinksldjump"/>
              </a:rPr>
              <a:t>返回</a:t>
            </a:r>
            <a:endParaRPr lang="zh-CN" altLang="en-US" sz="2400"/>
          </a:p>
        </p:txBody>
      </p:sp>
      <p:sp>
        <p:nvSpPr>
          <p:cNvPr id="310280" name="Rectangle 8">
            <a:extLst>
              <a:ext uri="{FF2B5EF4-FFF2-40B4-BE49-F238E27FC236}">
                <a16:creationId xmlns:a16="http://schemas.microsoft.com/office/drawing/2014/main" id="{6F4E4CE3-8D66-4434-8E4D-3886C07E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0279" name="Object 7">
            <a:extLst>
              <a:ext uri="{FF2B5EF4-FFF2-40B4-BE49-F238E27FC236}">
                <a16:creationId xmlns:a16="http://schemas.microsoft.com/office/drawing/2014/main" id="{ADC8B94F-C5CC-41DA-9785-B7C5D4175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2525" y="2560638"/>
          <a:ext cx="401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06080" imgH="368280" progId="Equation.3">
                  <p:embed/>
                </p:oleObj>
              </mc:Choice>
              <mc:Fallback>
                <p:oleObj name="公式" r:id="rId3" imgW="40608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560638"/>
                        <a:ext cx="4016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7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7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7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7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7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7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7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7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7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7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7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7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70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70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>
            <a:extLst>
              <a:ext uri="{FF2B5EF4-FFF2-40B4-BE49-F238E27FC236}">
                <a16:creationId xmlns:a16="http://schemas.microsoft.com/office/drawing/2014/main" id="{7FFE7550-D9BB-40BA-A5A2-C76E1E50C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6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aseline="-25000">
                <a:latin typeface="宋体" panose="02010600030101010101" pitchFamily="2" charset="-122"/>
              </a:rPr>
              <a:t>                                  ∞        ∞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∴R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n+1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n+1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    ∴∪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1600">
                <a:latin typeface="宋体" panose="02010600030101010101" pitchFamily="2" charset="-122"/>
              </a:rPr>
              <a:t>1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∪ R</a:t>
            </a:r>
            <a:r>
              <a:rPr kumimoji="1" lang="en-US" altLang="zh-CN" sz="1600">
                <a:latin typeface="宋体" panose="02010600030101010101" pitchFamily="2" charset="-122"/>
              </a:rPr>
              <a:t>2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，∴</a:t>
            </a:r>
            <a:r>
              <a:rPr kumimoji="1" lang="en-US" altLang="zh-CN" sz="2400">
                <a:latin typeface="宋体" panose="02010600030101010101" pitchFamily="2" charset="-122"/>
              </a:rPr>
              <a:t>t(R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t(R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        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i=1</a:t>
            </a:r>
            <a:r>
              <a:rPr kumimoji="1" lang="en-US" altLang="zh-CN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i=1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2) ∵s(R)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zh-CN" altLang="en-US" sz="2400">
                <a:latin typeface="宋体" panose="02010600030101010101" pitchFamily="2" charset="-122"/>
              </a:rPr>
              <a:t>， 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∴ </a:t>
            </a:r>
            <a:r>
              <a:rPr kumimoji="1" lang="en-US" altLang="zh-CN" sz="2400">
                <a:latin typeface="宋体" panose="02010600030101010101" pitchFamily="2" charset="-122"/>
              </a:rPr>
              <a:t>ts(R)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t(R)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∴ </a:t>
            </a:r>
            <a:r>
              <a:rPr kumimoji="1" lang="en-US" altLang="zh-CN" sz="2400">
                <a:latin typeface="宋体" panose="02010600030101010101" pitchFamily="2" charset="-122"/>
              </a:rPr>
              <a:t>sts(R)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st(R)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又∵</a:t>
            </a:r>
            <a:r>
              <a:rPr kumimoji="1" lang="en-US" altLang="zh-CN" sz="2400">
                <a:latin typeface="宋体" panose="02010600030101010101" pitchFamily="2" charset="-122"/>
              </a:rPr>
              <a:t>s(R)</a:t>
            </a:r>
            <a:r>
              <a:rPr kumimoji="1" lang="zh-CN" altLang="en-US" sz="2400">
                <a:latin typeface="宋体" panose="02010600030101010101" pitchFamily="2" charset="-122"/>
              </a:rPr>
              <a:t>是对称的。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由定理</a:t>
            </a:r>
            <a:r>
              <a:rPr kumimoji="1" lang="en-US" altLang="zh-CN" sz="2400">
                <a:latin typeface="宋体" panose="02010600030101010101" pitchFamily="2" charset="-122"/>
              </a:rPr>
              <a:t>1(b)</a:t>
            </a:r>
            <a:r>
              <a:rPr kumimoji="1" lang="zh-CN" altLang="en-US" sz="2400">
                <a:latin typeface="宋体" panose="02010600030101010101" pitchFamily="2" charset="-122"/>
              </a:rPr>
              <a:t>知</a:t>
            </a:r>
            <a:r>
              <a:rPr kumimoji="1" lang="en-US" altLang="zh-CN" sz="2400">
                <a:latin typeface="宋体" panose="02010600030101010101" pitchFamily="2" charset="-122"/>
              </a:rPr>
              <a:t>ts(R)</a:t>
            </a:r>
            <a:r>
              <a:rPr kumimoji="1" lang="zh-CN" altLang="en-US" sz="2400">
                <a:latin typeface="宋体" panose="02010600030101010101" pitchFamily="2" charset="-122"/>
              </a:rPr>
              <a:t>是对称的。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∴</a:t>
            </a:r>
            <a:r>
              <a:rPr kumimoji="1" lang="en-US" altLang="zh-CN" sz="2400">
                <a:latin typeface="宋体" panose="02010600030101010101" pitchFamily="2" charset="-122"/>
              </a:rPr>
              <a:t>sts(R)=ts(R)  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∴ts(R)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</a:t>
            </a:r>
            <a:r>
              <a:rPr kumimoji="1" lang="en-US" altLang="zh-CN" sz="2400">
                <a:latin typeface="宋体" panose="02010600030101010101" pitchFamily="2" charset="-122"/>
              </a:rPr>
              <a:t>st(R)</a:t>
            </a:r>
            <a:r>
              <a:rPr kumimoji="1" lang="zh-CN" altLang="en-US" sz="2400">
                <a:latin typeface="宋体" panose="02010600030101010101" pitchFamily="2" charset="-122"/>
              </a:rPr>
              <a:t>。                                   ＃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下举例说明上面的包含可以是真包含：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例  整数集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上的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kumimoji="1" lang="zh-CN" altLang="en-US" sz="2400">
                <a:latin typeface="宋体" panose="02010600030101010101" pitchFamily="2" charset="-122"/>
              </a:rPr>
              <a:t>关系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</a:t>
            </a:r>
            <a:r>
              <a:rPr kumimoji="1" lang="en-US" altLang="zh-CN" sz="2400">
                <a:latin typeface="宋体" panose="02010600030101010101" pitchFamily="2" charset="-122"/>
              </a:rPr>
              <a:t>st(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kumimoji="1" lang="en-US" altLang="zh-CN" sz="2400">
                <a:latin typeface="宋体" panose="02010600030101010101" pitchFamily="2" charset="-122"/>
              </a:rPr>
              <a:t>)=s(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kumimoji="1" lang="en-US" altLang="zh-CN" sz="2400">
                <a:latin typeface="宋体" panose="02010600030101010101" pitchFamily="2" charset="-122"/>
              </a:rPr>
              <a:t>)=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>
                <a:latin typeface="宋体" panose="02010600030101010101" pitchFamily="2" charset="-122"/>
              </a:rPr>
              <a:t>  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ts(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kumimoji="1" lang="en-US" altLang="zh-CN" sz="2400">
                <a:latin typeface="宋体" panose="02010600030101010101" pitchFamily="2" charset="-122"/>
              </a:rPr>
              <a:t>)=t(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>
                <a:latin typeface="宋体" panose="02010600030101010101" pitchFamily="2" charset="-122"/>
              </a:rPr>
              <a:t>)=I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∴st(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ts(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</a:p>
          <a:p>
            <a:pPr algn="just"/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+</a:t>
            </a:r>
            <a:r>
              <a:rPr kumimoji="1" lang="zh-CN" altLang="en-US" sz="2400">
                <a:latin typeface="宋体" panose="02010600030101010101" pitchFamily="2" charset="-122"/>
              </a:rPr>
              <a:t>表示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的传递闭包，即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+</a:t>
            </a:r>
            <a:r>
              <a:rPr kumimoji="1" lang="en-US" altLang="zh-CN" sz="2400">
                <a:latin typeface="宋体" panose="02010600030101010101" pitchFamily="2" charset="-122"/>
              </a:rPr>
              <a:t>=t(R) </a:t>
            </a:r>
            <a:r>
              <a:rPr kumimoji="1" lang="zh-CN" altLang="en-US" sz="2400">
                <a:latin typeface="宋体" panose="02010600030101010101" pitchFamily="2" charset="-122"/>
              </a:rPr>
              <a:t>读做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正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*</a:t>
            </a:r>
            <a:r>
              <a:rPr kumimoji="1" lang="zh-CN" altLang="en-US" sz="2400">
                <a:latin typeface="宋体" panose="02010600030101010101" pitchFamily="2" charset="-122"/>
              </a:rPr>
              <a:t>表示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的自反传递闭包，即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*</a:t>
            </a:r>
            <a:r>
              <a:rPr kumimoji="1" lang="en-US" altLang="zh-CN" sz="2400">
                <a:latin typeface="宋体" panose="02010600030101010101" pitchFamily="2" charset="-122"/>
              </a:rPr>
              <a:t>=tr(R)= </a:t>
            </a:r>
            <a:r>
              <a:rPr kumimoji="1" lang="zh-CN" altLang="en-US" sz="2400">
                <a:latin typeface="宋体" panose="02010600030101010101" pitchFamily="2" charset="-122"/>
              </a:rPr>
              <a:t>读做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星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</a:t>
            </a:r>
            <a:r>
              <a:rPr kumimoji="1" lang="zh-CN" altLang="en-US" sz="2000">
                <a:latin typeface="宋体" panose="02010600030101010101" pitchFamily="2" charset="-122"/>
              </a:rPr>
              <a:t>  </a:t>
            </a:r>
            <a:r>
              <a:rPr kumimoji="1" lang="zh-CN" altLang="en-US" sz="2000">
                <a:latin typeface="宋体" panose="02010600030101010101" pitchFamily="2" charset="-122"/>
                <a:hlinkClick r:id="rId2" action="ppaction://hlinksldjump"/>
              </a:rPr>
              <a:t>返回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31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31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1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1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31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31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444CE766-A3D3-428A-AAA9-9151A3867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9144000" cy="599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我们除了把二个集合进行相互比较外，还常把一个集合分成若干子集讨论。</a:t>
            </a:r>
          </a:p>
          <a:p>
            <a:pPr algn="just"/>
            <a:r>
              <a:rPr kumimoji="1" lang="zh-CN" altLang="en-US" sz="2400">
                <a:latin typeface="Times New Roman" panose="02020603050405020304" pitchFamily="18" charset="0"/>
              </a:rPr>
              <a:t>一．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覆盖和划分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(3-9.1)</a:t>
            </a:r>
            <a:r>
              <a:rPr kumimoji="1" lang="zh-CN" altLang="en-US" sz="2400">
                <a:latin typeface="宋体" panose="02010600030101010101" pitchFamily="2" charset="-122"/>
              </a:rPr>
              <a:t>： 设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为非空集，</a:t>
            </a:r>
            <a:r>
              <a:rPr kumimoji="1" lang="en-US" altLang="zh-CN" sz="2400">
                <a:latin typeface="宋体" panose="02010600030101010101" pitchFamily="2" charset="-122"/>
              </a:rPr>
              <a:t>S={S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},S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</a:t>
            </a:r>
            <a:r>
              <a:rPr kumimoji="1" lang="en-US" altLang="zh-CN" sz="2400">
                <a:latin typeface="宋体" panose="02010600030101010101" pitchFamily="2" charset="-122"/>
              </a:rPr>
              <a:t>(i=1,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,m)</a:t>
            </a:r>
            <a:r>
              <a:rPr kumimoji="1" lang="zh-CN" altLang="en-US" sz="2400">
                <a:latin typeface="宋体" panose="02010600030101010101" pitchFamily="2" charset="-122"/>
              </a:rPr>
              <a:t>且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∪S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∪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∪S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=A</a:t>
            </a:r>
            <a:r>
              <a:rPr kumimoji="1" lang="zh-CN" altLang="en-US" sz="2400">
                <a:latin typeface="宋体" panose="02010600030101010101" pitchFamily="2" charset="-122"/>
              </a:rPr>
              <a:t>。称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</a:t>
            </a:r>
            <a:r>
              <a:rPr kumimoji="1" lang="zh-CN" altLang="en-US" sz="2400" b="1">
                <a:latin typeface="宋体" panose="02010600030101010101" pitchFamily="2" charset="-122"/>
              </a:rPr>
              <a:t>覆盖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若再加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∩S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j</a:t>
            </a:r>
            <a:r>
              <a:rPr kumimoji="1" lang="en-US" altLang="zh-CN" sz="2400">
                <a:latin typeface="宋体" panose="02010600030101010101" pitchFamily="2" charset="-122"/>
              </a:rPr>
              <a:t>=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(i≠j,i,j=1,2,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,m)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zh-CN" altLang="en-US" sz="2400">
                <a:latin typeface="宋体" panose="02010600030101010101" pitchFamily="2" charset="-122"/>
              </a:rPr>
              <a:t>则称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</a:t>
            </a:r>
            <a:r>
              <a:rPr kumimoji="1" lang="zh-CN" altLang="en-US" sz="2400" b="1">
                <a:latin typeface="宋体" panose="02010600030101010101" pitchFamily="2" charset="-122"/>
              </a:rPr>
              <a:t>划分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zh-CN" altLang="en-US" sz="2400">
                <a:latin typeface="宋体" panose="02010600030101010101" pitchFamily="2" charset="-122"/>
              </a:rPr>
              <a:t>称为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的秩，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zh-CN" altLang="en-US" sz="2400">
                <a:latin typeface="宋体" panose="02010600030101010101" pitchFamily="2" charset="-122"/>
              </a:rPr>
              <a:t>称为一个块。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zh-CN" altLang="en-US" sz="2000">
                <a:latin typeface="宋体" panose="02010600030101010101" pitchFamily="2" charset="-122"/>
              </a:rPr>
              <a:t>例</a:t>
            </a:r>
            <a:r>
              <a:rPr kumimoji="1" lang="en-US" altLang="zh-CN" sz="2000">
                <a:latin typeface="宋体" panose="02010600030101010101" pitchFamily="2" charset="-122"/>
              </a:rPr>
              <a:t>1 </a:t>
            </a:r>
            <a:r>
              <a:rPr kumimoji="1" lang="zh-CN" altLang="en-US" sz="2000">
                <a:latin typeface="宋体" panose="02010600030101010101" pitchFamily="2" charset="-122"/>
              </a:rPr>
              <a:t>设</a:t>
            </a:r>
            <a:r>
              <a:rPr kumimoji="1" lang="en-US" altLang="zh-CN" sz="2000">
                <a:latin typeface="宋体" panose="02010600030101010101" pitchFamily="2" charset="-122"/>
              </a:rPr>
              <a:t>A={1,2,3,4,5}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       则    </a:t>
            </a:r>
            <a:r>
              <a:rPr kumimoji="1" lang="en-US" altLang="zh-CN" sz="2000">
                <a:latin typeface="宋体" panose="02010600030101010101" pitchFamily="2" charset="-122"/>
              </a:rPr>
              <a:t>X={{1,2},{3},{4,5}}        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划分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             </a:t>
            </a:r>
            <a:r>
              <a:rPr kumimoji="1" lang="en-US" altLang="zh-CN" sz="2000">
                <a:latin typeface="宋体" panose="02010600030101010101" pitchFamily="2" charset="-122"/>
              </a:rPr>
              <a:t>Y={{1,2},{2,3},{4,5}}      </a:t>
            </a:r>
            <a:r>
              <a:rPr kumimoji="1" lang="zh-CN" altLang="en-US" sz="2000">
                <a:latin typeface="宋体" panose="02010600030101010101" pitchFamily="2" charset="-122"/>
              </a:rPr>
              <a:t>覆盖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             </a:t>
            </a:r>
            <a:r>
              <a:rPr kumimoji="1" lang="en-US" altLang="zh-CN" sz="2000">
                <a:latin typeface="宋体" panose="02010600030101010101" pitchFamily="2" charset="-122"/>
              </a:rPr>
              <a:t>Z={{1,2,3},{4}}            </a:t>
            </a:r>
            <a:r>
              <a:rPr kumimoji="1" lang="zh-CN" altLang="en-US" sz="2000">
                <a:latin typeface="宋体" panose="02010600030101010101" pitchFamily="2" charset="-122"/>
              </a:rPr>
              <a:t>不是覆盖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             </a:t>
            </a:r>
            <a:r>
              <a:rPr kumimoji="1" lang="en-US" altLang="zh-CN" sz="2000">
                <a:latin typeface="宋体" panose="02010600030101010101" pitchFamily="2" charset="-122"/>
              </a:rPr>
              <a:t>U={{1,2,3,4,5}}            </a:t>
            </a:r>
            <a:r>
              <a:rPr kumimoji="1" lang="zh-CN" altLang="en-US" sz="2000">
                <a:latin typeface="宋体" panose="02010600030101010101" pitchFamily="2" charset="-122"/>
              </a:rPr>
              <a:t>划分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             </a:t>
            </a:r>
            <a:r>
              <a:rPr kumimoji="1" lang="en-US" altLang="zh-CN" sz="2000">
                <a:latin typeface="宋体" panose="02010600030101010101" pitchFamily="2" charset="-122"/>
              </a:rPr>
              <a:t>V={{1},{2},{3},{4},{5}}    </a:t>
            </a:r>
            <a:r>
              <a:rPr kumimoji="1" lang="zh-CN" altLang="en-US" sz="2000">
                <a:latin typeface="宋体" panose="02010600030101010101" pitchFamily="2" charset="-122"/>
              </a:rPr>
              <a:t>划分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</a:t>
            </a:r>
            <a:r>
              <a:rPr kumimoji="1" lang="en-US" altLang="zh-CN" sz="2000">
                <a:latin typeface="宋体" panose="02010600030101010101" pitchFamily="2" charset="-122"/>
              </a:rPr>
              <a:t>U</a:t>
            </a:r>
            <a:r>
              <a:rPr kumimoji="1" lang="zh-CN" altLang="en-US" sz="2000">
                <a:latin typeface="宋体" panose="02010600030101010101" pitchFamily="2" charset="-122"/>
              </a:rPr>
              <a:t>称为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zh-CN" altLang="en-US" sz="2000">
                <a:latin typeface="宋体" panose="02010600030101010101" pitchFamily="2" charset="-122"/>
              </a:rPr>
              <a:t>的最小划分，</a:t>
            </a:r>
            <a:r>
              <a:rPr kumimoji="1" lang="en-US" altLang="zh-CN" sz="2000">
                <a:latin typeface="宋体" panose="02010600030101010101" pitchFamily="2" charset="-122"/>
              </a:rPr>
              <a:t>V</a:t>
            </a:r>
            <a:r>
              <a:rPr kumimoji="1" lang="zh-CN" altLang="en-US" sz="2000">
                <a:latin typeface="宋体" panose="02010600030101010101" pitchFamily="2" charset="-122"/>
              </a:rPr>
              <a:t>称为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zh-CN" altLang="en-US" sz="2000">
                <a:latin typeface="宋体" panose="02010600030101010101" pitchFamily="2" charset="-122"/>
              </a:rPr>
              <a:t>的最大划分。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二</a:t>
            </a:r>
            <a:r>
              <a:rPr kumimoji="1" lang="en-US" altLang="zh-CN" sz="2400">
                <a:latin typeface="宋体" panose="02010600030101010101" pitchFamily="2" charset="-122"/>
              </a:rPr>
              <a:t>. 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交叉划分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(3-9.2)</a:t>
            </a:r>
            <a:r>
              <a:rPr kumimoji="1" lang="zh-CN" altLang="en-US" sz="2400">
                <a:latin typeface="宋体" panose="02010600030101010101" pitchFamily="2" charset="-122"/>
              </a:rPr>
              <a:t>：若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16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={A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},S</a:t>
            </a:r>
            <a:r>
              <a:rPr kumimoji="1" lang="en-US" altLang="zh-CN" sz="16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={B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的两个划分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  <a:r>
              <a:rPr kumimoji="1" lang="en-US" altLang="zh-CN" sz="2400">
                <a:latin typeface="宋体" panose="02010600030101010101" pitchFamily="2" charset="-122"/>
              </a:rPr>
              <a:t>S={A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j</a:t>
            </a:r>
            <a:r>
              <a:rPr kumimoji="1" lang="en-US" altLang="zh-CN" sz="2400">
                <a:latin typeface="宋体" panose="02010600030101010101" pitchFamily="2" charset="-122"/>
              </a:rPr>
              <a:t>∣A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∧B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j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}-{</a:t>
            </a:r>
            <a:r>
              <a:rPr kumimoji="1" lang="en-US" altLang="zh-CN"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  <a:r>
              <a:rPr kumimoji="1" lang="zh-CN" altLang="en-US" sz="2400">
                <a:latin typeface="宋体" panose="02010600030101010101" pitchFamily="2" charset="-122"/>
              </a:rPr>
              <a:t>称为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的交叉划分。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6C0E8812-D757-47E4-A6C7-16A4E7DE8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6688"/>
            <a:ext cx="6324600" cy="5794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>
                <a:latin typeface="宋体" panose="02010600030101010101" pitchFamily="2" charset="-122"/>
              </a:rPr>
              <a:t>3-9  </a:t>
            </a:r>
            <a:r>
              <a:rPr kumimoji="1" lang="zh-CN" altLang="en-US" sz="3200">
                <a:latin typeface="宋体" panose="02010600030101010101" pitchFamily="2" charset="-122"/>
              </a:rPr>
              <a:t>集合的划分和覆盖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4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4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42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42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42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42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 autoUpdateAnimBg="0"/>
      <p:bldP spid="94211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B12A6FF0-BA7F-48C8-B004-BCF294B0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70375"/>
            <a:ext cx="914400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三</a:t>
            </a:r>
            <a:r>
              <a:rPr kumimoji="1" lang="en-US" altLang="zh-CN" sz="2400">
                <a:latin typeface="宋体" panose="02010600030101010101" pitchFamily="2" charset="-122"/>
              </a:rPr>
              <a:t>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细分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(3-9.3)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S,S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是集合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的两个划分，若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的每一块均是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中某块的子集，称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的细分</a:t>
            </a:r>
            <a:r>
              <a:rPr kumimoji="1" lang="en-US" altLang="zh-CN" sz="2400">
                <a:latin typeface="宋体" panose="02010600030101010101" pitchFamily="2" charset="-122"/>
              </a:rPr>
              <a:t>(</a:t>
            </a:r>
            <a:r>
              <a:rPr kumimoji="1" lang="zh-CN" altLang="en-US" sz="2400">
                <a:latin typeface="宋体" panose="02010600030101010101" pitchFamily="2" charset="-122"/>
              </a:rPr>
              <a:t>或加细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zh-CN" altLang="en-US" sz="2400">
                <a:latin typeface="宋体" panose="02010600030101010101" pitchFamily="2" charset="-122"/>
              </a:rPr>
              <a:t>：     </a:t>
            </a:r>
            <a:r>
              <a:rPr kumimoji="1" lang="en-US" altLang="zh-CN" sz="2400">
                <a:latin typeface="宋体" panose="02010600030101010101" pitchFamily="2" charset="-122"/>
              </a:rPr>
              <a:t>A=</a:t>
            </a:r>
            <a:r>
              <a:rPr kumimoji="1" lang="zh-CN" altLang="en-US" sz="2400">
                <a:latin typeface="宋体" panose="02010600030101010101" pitchFamily="2" charset="-122"/>
              </a:rPr>
              <a:t>正整数集 ，</a:t>
            </a:r>
            <a:r>
              <a:rPr kumimoji="1" lang="en-US" altLang="zh-CN" sz="2400">
                <a:latin typeface="宋体" panose="02010600030101010101" pitchFamily="2" charset="-122"/>
              </a:rPr>
              <a:t>S={{1,3,5,7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},{2,4,6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}}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       S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={{1,5,9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},{3,7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},{2,4,6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}}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则： 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的细分。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</a:t>
            </a:r>
            <a:r>
              <a:rPr kumimoji="1" lang="zh-CN" altLang="en-US" sz="2000">
                <a:latin typeface="宋体" panose="02010600030101010101" pitchFamily="2" charset="-122"/>
                <a:hlinkClick r:id="rId2" action="ppaction://hlinksldjump"/>
              </a:rPr>
              <a:t>返回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  <p:sp>
        <p:nvSpPr>
          <p:cNvPr id="97283" name="AutoShape 3">
            <a:extLst>
              <a:ext uri="{FF2B5EF4-FFF2-40B4-BE49-F238E27FC236}">
                <a16:creationId xmlns:a16="http://schemas.microsoft.com/office/drawing/2014/main" id="{CAE9C779-1F1F-4D1B-9C65-96EE5C4E936E}"/>
              </a:ext>
            </a:extLst>
          </p:cNvPr>
          <p:cNvSpPr>
            <a:spLocks/>
          </p:cNvSpPr>
          <p:nvPr/>
        </p:nvSpPr>
        <p:spPr bwMode="auto">
          <a:xfrm>
            <a:off x="5105400" y="27432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C6173422-5C87-4FA1-9A17-F29DCEA96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(3-9.1)</a:t>
            </a:r>
            <a:r>
              <a:rPr kumimoji="1" lang="zh-CN" altLang="en-US" sz="2400">
                <a:latin typeface="宋体" panose="02010600030101010101" pitchFamily="2" charset="-122"/>
              </a:rPr>
              <a:t>：交叉划分是在集合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的划分。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zh-CN" altLang="en-US" sz="2400" b="1">
                <a:latin typeface="宋体" panose="02010600030101010101" pitchFamily="2" charset="-122"/>
              </a:rPr>
              <a:t>证明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S={A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 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 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① 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  <a:r>
              <a:rPr kumimoji="1" lang="en-US" altLang="zh-CN" sz="2400">
                <a:latin typeface="宋体" panose="02010600030101010101" pitchFamily="2" charset="-122"/>
              </a:rPr>
              <a:t>(A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)∪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∪(A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)∪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∪(A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</a:p>
          <a:p>
            <a:pPr lvl="2" algn="just"/>
            <a:r>
              <a:rPr kumimoji="1" lang="en-US" altLang="zh-CN" sz="2400" baseline="-25000">
                <a:latin typeface="宋体" panose="02010600030101010101" pitchFamily="2" charset="-122"/>
              </a:rPr>
              <a:t>               m</a:t>
            </a:r>
          </a:p>
          <a:p>
            <a:pPr lvl="2" algn="just"/>
            <a:r>
              <a:rPr kumimoji="1" lang="en-US" altLang="zh-CN" sz="2400">
                <a:latin typeface="宋体" panose="02010600030101010101" pitchFamily="2" charset="-122"/>
              </a:rPr>
              <a:t>        =∪A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 </a:t>
            </a:r>
            <a:r>
              <a:rPr kumimoji="1" lang="en-US" altLang="zh-CN"/>
              <a:t>∪ </a:t>
            </a:r>
            <a:r>
              <a:rPr kumimoji="1" lang="en-US" altLang="zh-CN" sz="2400">
                <a:latin typeface="宋体" panose="02010600030101010101" pitchFamily="2" charset="-122"/>
              </a:rPr>
              <a:t>A=A ∪A=A ∴S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的一个覆盖</a:t>
            </a:r>
          </a:p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         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i=1</a:t>
            </a: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940CA6E1-00EB-47A7-8BE2-E4D0985D7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62200"/>
            <a:ext cx="9144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②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(A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h</a:t>
            </a:r>
            <a:r>
              <a:rPr kumimoji="1" lang="en-US" altLang="zh-CN" sz="2400">
                <a:latin typeface="宋体" panose="02010600030101010101" pitchFamily="2" charset="-122"/>
              </a:rPr>
              <a:t>),(A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j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k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S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  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latin typeface="宋体" panose="02010600030101010101" pitchFamily="2" charset="-122"/>
              </a:rPr>
              <a:t>    ,i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>
                <a:latin typeface="宋体" panose="02010600030101010101" pitchFamily="2" charset="-122"/>
              </a:rPr>
              <a:t>j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(A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h</a:t>
            </a:r>
            <a:r>
              <a:rPr kumimoji="1" lang="en-US" altLang="zh-CN" sz="2400">
                <a:latin typeface="宋体" panose="02010600030101010101" pitchFamily="2" charset="-122"/>
              </a:rPr>
              <a:t>)∩(A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j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k</a:t>
            </a:r>
            <a:r>
              <a:rPr kumimoji="1" lang="en-US" altLang="zh-CN" sz="2400">
                <a:latin typeface="宋体" panose="02010600030101010101" pitchFamily="2" charset="-122"/>
              </a:rPr>
              <a:t>)=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latin typeface="宋体" panose="02010600030101010101" pitchFamily="2" charset="-122"/>
              </a:rPr>
              <a:t>    ,i=j,h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                       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∩B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h</a:t>
            </a:r>
            <a:r>
              <a:rPr kumimoji="1" lang="en-US" altLang="zh-CN" sz="2400">
                <a:latin typeface="宋体" panose="02010600030101010101" pitchFamily="2" charset="-122"/>
              </a:rPr>
              <a:t> ,i=j,h=k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∴S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的一个划分</a:t>
            </a:r>
            <a:endParaRPr kumimoji="1" lang="zh-CN" altLang="en-US" sz="4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uild="p" autoUpdateAnimBg="0"/>
      <p:bldP spid="97284" grpId="0" build="p" autoUpdateAnimBg="0"/>
      <p:bldP spid="9728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4A07ECB5-F84E-4CFD-B8B3-4AF83925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4875"/>
            <a:ext cx="91440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等价关系</a:t>
            </a:r>
          </a:p>
          <a:p>
            <a:pPr algn="just"/>
            <a:r>
              <a:rPr lang="en-US" altLang="zh-CN">
                <a:latin typeface="宋体" panose="02010600030101010101" pitchFamily="2" charset="-122"/>
              </a:rPr>
              <a:t>1.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等价关系的定义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b="1">
                <a:solidFill>
                  <a:srgbClr val="800000"/>
                </a:solidFill>
                <a:latin typeface="宋体" panose="02010600030101010101" pitchFamily="2" charset="-122"/>
              </a:rPr>
              <a:t>(3-10.1)</a:t>
            </a:r>
            <a:r>
              <a:rPr lang="zh-CN" altLang="en-US">
                <a:latin typeface="宋体" panose="02010600030101010101" pitchFamily="2" charset="-122"/>
              </a:rPr>
              <a:t>：</a:t>
            </a:r>
            <a:r>
              <a:rPr lang="zh-CN" altLang="en-US" sz="2000">
                <a:latin typeface="宋体" panose="02010600030101010101" pitchFamily="2" charset="-122"/>
              </a:rPr>
              <a:t>若集合</a:t>
            </a:r>
            <a:r>
              <a:rPr lang="en-US" altLang="zh-CN" sz="2000">
                <a:latin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</a:rPr>
              <a:t>上的二元关系</a:t>
            </a:r>
            <a:r>
              <a:rPr lang="en-US" altLang="zh-CN" sz="2000">
                <a:latin typeface="宋体" panose="02010600030101010101" pitchFamily="2" charset="-122"/>
              </a:rPr>
              <a:t>R</a:t>
            </a:r>
            <a:r>
              <a:rPr lang="zh-CN" altLang="en-US" sz="2000">
                <a:latin typeface="宋体" panose="02010600030101010101" pitchFamily="2" charset="-122"/>
              </a:rPr>
              <a:t>是：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           </a:t>
            </a:r>
            <a:r>
              <a:rPr lang="en-US" altLang="zh-CN" sz="2000">
                <a:latin typeface="宋体" panose="02010600030101010101" pitchFamily="2" charset="-122"/>
              </a:rPr>
              <a:t>(1)</a:t>
            </a:r>
            <a:r>
              <a:rPr lang="zh-CN" altLang="en-US" sz="2000">
                <a:latin typeface="宋体" panose="02010600030101010101" pitchFamily="2" charset="-122"/>
              </a:rPr>
              <a:t>自反的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           </a:t>
            </a:r>
            <a:r>
              <a:rPr lang="en-US" altLang="zh-CN" sz="2000">
                <a:latin typeface="宋体" panose="02010600030101010101" pitchFamily="2" charset="-122"/>
              </a:rPr>
              <a:t>(2)</a:t>
            </a:r>
            <a:r>
              <a:rPr lang="zh-CN" altLang="en-US" sz="2000">
                <a:latin typeface="宋体" panose="02010600030101010101" pitchFamily="2" charset="-122"/>
              </a:rPr>
              <a:t>对称的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           </a:t>
            </a:r>
            <a:r>
              <a:rPr lang="en-US" altLang="zh-CN" sz="2000">
                <a:latin typeface="宋体" panose="02010600030101010101" pitchFamily="2" charset="-122"/>
              </a:rPr>
              <a:t>(3)</a:t>
            </a:r>
            <a:r>
              <a:rPr lang="zh-CN" altLang="en-US" sz="2000">
                <a:latin typeface="宋体" panose="02010600030101010101" pitchFamily="2" charset="-122"/>
              </a:rPr>
              <a:t>传递的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   则称</a:t>
            </a:r>
            <a:r>
              <a:rPr lang="en-US" altLang="zh-CN" sz="2000">
                <a:latin typeface="宋体" panose="02010600030101010101" pitchFamily="2" charset="-122"/>
              </a:rPr>
              <a:t>R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>
                <a:latin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</a:rPr>
              <a:t>上的等价关系。若</a:t>
            </a:r>
            <a:r>
              <a:rPr lang="en-US" altLang="zh-CN" sz="2000">
                <a:latin typeface="宋体" panose="02010600030101010101" pitchFamily="2" charset="-122"/>
              </a:rPr>
              <a:t>aRb</a:t>
            </a:r>
            <a:r>
              <a:rPr lang="zh-CN" altLang="en-US" sz="2000">
                <a:latin typeface="宋体" panose="02010600030101010101" pitchFamily="2" charset="-122"/>
              </a:rPr>
              <a:t>，可读为</a:t>
            </a:r>
            <a:r>
              <a:rPr lang="en-US" altLang="zh-CN" sz="2000">
                <a:latin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</a:rPr>
              <a:t>等价于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。</a:t>
            </a:r>
          </a:p>
          <a:p>
            <a:pPr algn="just"/>
            <a:endParaRPr lang="zh-CN" altLang="en-US" sz="2000">
              <a:latin typeface="宋体" panose="02010600030101010101" pitchFamily="2" charset="-122"/>
            </a:endParaRP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zh-CN" altLang="en-US">
                <a:latin typeface="宋体" panose="02010600030101010101" pitchFamily="2" charset="-122"/>
              </a:rPr>
              <a:t>： </a:t>
            </a:r>
            <a:r>
              <a:rPr lang="zh-CN" altLang="en-US" sz="2000">
                <a:latin typeface="宋体" panose="02010600030101010101" pitchFamily="2" charset="-122"/>
              </a:rPr>
              <a:t>数中的</a:t>
            </a:r>
            <a:r>
              <a:rPr lang="zh-CN" altLang="en-US" sz="2000"/>
              <a:t>“</a:t>
            </a:r>
            <a:r>
              <a:rPr lang="zh-CN" altLang="en-US" sz="2000">
                <a:latin typeface="宋体" panose="02010600030101010101" pitchFamily="2" charset="-122"/>
              </a:rPr>
              <a:t>相等</a:t>
            </a:r>
            <a:r>
              <a:rPr lang="zh-CN" altLang="en-US" sz="2000"/>
              <a:t>”</a:t>
            </a:r>
            <a:r>
              <a:rPr lang="zh-CN" altLang="en-US" sz="2000">
                <a:latin typeface="宋体" panose="02010600030101010101" pitchFamily="2" charset="-122"/>
              </a:rPr>
              <a:t>关系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     集合中的</a:t>
            </a:r>
            <a:r>
              <a:rPr lang="zh-CN" altLang="en-US" sz="2000"/>
              <a:t>“</a:t>
            </a:r>
            <a:r>
              <a:rPr lang="zh-CN" altLang="en-US" sz="2000">
                <a:latin typeface="宋体" panose="02010600030101010101" pitchFamily="2" charset="-122"/>
              </a:rPr>
              <a:t>相等</a:t>
            </a:r>
            <a:r>
              <a:rPr lang="zh-CN" altLang="en-US" sz="2000"/>
              <a:t>”</a:t>
            </a:r>
            <a:r>
              <a:rPr lang="zh-CN" altLang="en-US" sz="2000">
                <a:latin typeface="宋体" panose="02010600030101010101" pitchFamily="2" charset="-122"/>
              </a:rPr>
              <a:t>关系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     命题演算中</a:t>
            </a:r>
            <a:r>
              <a:rPr lang="zh-CN" altLang="en-US" sz="2000"/>
              <a:t>“</a:t>
            </a:r>
            <a:r>
              <a:rPr lang="zh-CN" altLang="en-US" sz="20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2000">
                <a:sym typeface="Symbol" panose="05050102010706020507" pitchFamily="18" charset="2"/>
              </a:rPr>
              <a:t>”</a:t>
            </a:r>
            <a:r>
              <a:rPr lang="zh-CN" altLang="en-US" sz="2000">
                <a:latin typeface="宋体" panose="02010600030101010101" pitchFamily="2" charset="-122"/>
              </a:rPr>
              <a:t>关系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     全域关系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     空集上任何关系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 以上关系都是等价关系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 sz="2000" b="1">
                <a:solidFill>
                  <a:srgbClr val="800000"/>
                </a:solidFill>
                <a:latin typeface="宋体" panose="02010600030101010101" pitchFamily="2" charset="-122"/>
              </a:rPr>
              <a:t>注</a:t>
            </a:r>
            <a:r>
              <a:rPr lang="zh-CN" altLang="en-US" sz="2000">
                <a:latin typeface="宋体" panose="02010600030101010101" pitchFamily="2" charset="-122"/>
              </a:rPr>
              <a:t>：</a:t>
            </a:r>
            <a:r>
              <a:rPr lang="en-US" altLang="zh-CN" sz="2000">
                <a:latin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</a:rPr>
              <a:t>） 非空集合上空关系不是等价关系，因为它不是自反的。</a:t>
            </a:r>
            <a:r>
              <a:rPr lang="zh-CN" altLang="en-US">
                <a:latin typeface="宋体" panose="02010600030101010101" pitchFamily="2" charset="-122"/>
              </a:rPr>
              <a:t>   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</a:t>
            </a:r>
            <a:r>
              <a:rPr lang="en-US" altLang="zh-CN" sz="2000">
                <a:latin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</a:rPr>
              <a:t>）等价关系的有向图中每一结点有自回路，每两结点或没有边相连，或有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      两条不同方向的边</a:t>
            </a:r>
            <a:r>
              <a:rPr lang="zh-CN" altLang="en-US" sz="1800">
                <a:latin typeface="Comic Sans MS" panose="030F0702030302020204" pitchFamily="66" charset="0"/>
              </a:rPr>
              <a:t>相连</a:t>
            </a:r>
            <a:r>
              <a:rPr lang="zh-CN" altLang="en-US" sz="20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D4075CA4-BA17-44E2-A98F-6B167E6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7772400" cy="762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/>
            <a:r>
              <a:rPr kumimoji="1" lang="en-US" altLang="zh-CN" sz="4400">
                <a:latin typeface="宋体" panose="02010600030101010101" pitchFamily="2" charset="-122"/>
              </a:rPr>
              <a:t>3-10  </a:t>
            </a:r>
            <a:r>
              <a:rPr kumimoji="1" lang="zh-CN" altLang="en-US" sz="4400">
                <a:latin typeface="宋体" panose="02010600030101010101" pitchFamily="2" charset="-122"/>
              </a:rPr>
              <a:t>等价关系和等价类</a:t>
            </a:r>
            <a:endParaRPr kumimoji="1" lang="zh-CN" altLang="en-US" sz="4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9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9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9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9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9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9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9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9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9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9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9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 autoUpdateAnimBg="0"/>
      <p:bldP spid="99331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050">
            <a:extLst>
              <a:ext uri="{FF2B5EF4-FFF2-40B4-BE49-F238E27FC236}">
                <a16:creationId xmlns:a16="http://schemas.microsoft.com/office/drawing/2014/main" id="{476750B6-3FF7-4890-BD5E-62E02E975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6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2.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模</a:t>
            </a:r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K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等价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是整数集合，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，若存在某一整数</a:t>
            </a:r>
            <a:r>
              <a:rPr kumimoji="1" lang="en-US" altLang="zh-CN" sz="2400">
                <a:latin typeface="宋体" panose="02010600030101010101" pitchFamily="2" charset="-122"/>
              </a:rPr>
              <a:t>m,</a:t>
            </a:r>
            <a:r>
              <a:rPr kumimoji="1" lang="zh-CN" altLang="en-US" sz="2400">
                <a:latin typeface="宋体" panose="02010600030101010101" pitchFamily="2" charset="-122"/>
              </a:rPr>
              <a:t>使</a:t>
            </a:r>
            <a:r>
              <a:rPr kumimoji="1" lang="en-US" altLang="zh-CN" sz="2400">
                <a:latin typeface="宋体" panose="02010600030101010101" pitchFamily="2" charset="-122"/>
              </a:rPr>
              <a:t>a-b=mk,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</a:t>
            </a:r>
            <a:r>
              <a:rPr kumimoji="1" lang="zh-CN" altLang="en-US" sz="2400">
                <a:latin typeface="宋体" panose="02010600030101010101" pitchFamily="2" charset="-122"/>
              </a:rPr>
              <a:t>则称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zh-CN" altLang="en-US" sz="2400">
                <a:latin typeface="宋体" panose="02010600030101010101" pitchFamily="2" charset="-122"/>
              </a:rPr>
              <a:t>具有模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  <a:r>
              <a:rPr kumimoji="1" lang="zh-CN" altLang="en-US" sz="2400">
                <a:latin typeface="宋体" panose="02010600030101010101" pitchFamily="2" charset="-122"/>
              </a:rPr>
              <a:t>关系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zh-CN" altLang="en-US" sz="2400">
                <a:latin typeface="宋体" panose="02010600030101010101" pitchFamily="2" charset="-122"/>
              </a:rPr>
              <a:t>记为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kumimoji="1" lang="en-US" altLang="zh-CN" sz="2400">
                <a:latin typeface="宋体" panose="02010600030101010101" pitchFamily="2" charset="-122"/>
              </a:rPr>
              <a:t>b(mod k)</a:t>
            </a:r>
            <a:r>
              <a:rPr kumimoji="1" lang="zh-CN" altLang="en-US" sz="2400">
                <a:latin typeface="宋体" panose="02010600030101010101" pitchFamily="2" charset="-122"/>
              </a:rPr>
              <a:t>。 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  <a:r>
              <a:rPr kumimoji="1" lang="zh-CN" altLang="en-US" sz="2400">
                <a:latin typeface="宋体" panose="02010600030101010101" pitchFamily="2" charset="-122"/>
              </a:rPr>
              <a:t>称为模数。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jh1.</a:t>
            </a:r>
            <a:r>
              <a:rPr kumimoji="1" lang="zh-CN" altLang="en-US" sz="2400">
                <a:latin typeface="宋体" panose="02010600030101010101" pitchFamily="2" charset="-122"/>
              </a:rPr>
              <a:t>模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  <a:r>
              <a:rPr kumimoji="1" lang="zh-CN" altLang="en-US" sz="2400">
                <a:latin typeface="宋体" panose="02010600030101010101" pitchFamily="2" charset="-122"/>
              </a:rPr>
              <a:t>关系是整数集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上的等价关系。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a,b,c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I,</a:t>
            </a:r>
            <a:r>
              <a:rPr kumimoji="1" lang="zh-CN" altLang="en-US" sz="2000">
                <a:latin typeface="宋体" panose="02010600030101010101" pitchFamily="2" charset="-122"/>
              </a:rPr>
              <a:t>则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i) </a:t>
            </a:r>
            <a:r>
              <a:rPr kumimoji="1" lang="zh-CN" altLang="en-US" sz="2400">
                <a:latin typeface="宋体" panose="02010600030101010101" pitchFamily="2" charset="-122"/>
              </a:rPr>
              <a:t>自反的：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I ,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∵ a-a=0k,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∴a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kumimoji="1" lang="en-US" altLang="zh-CN" sz="2400">
                <a:latin typeface="宋体" panose="02010600030101010101" pitchFamily="2" charset="-122"/>
              </a:rPr>
              <a:t>a(mod k)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</a:t>
            </a:r>
            <a:r>
              <a:rPr kumimoji="1" lang="en-US" altLang="zh-CN" sz="2400">
                <a:latin typeface="Times New Roman" panose="02020603050405020304" pitchFamily="18" charset="0"/>
              </a:rPr>
              <a:t>ii) </a:t>
            </a:r>
            <a:r>
              <a:rPr kumimoji="1" lang="zh-CN" altLang="en-US" sz="2400">
                <a:latin typeface="宋体" panose="02010600030101010101" pitchFamily="2" charset="-122"/>
              </a:rPr>
              <a:t>对称的：若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kumimoji="1" lang="en-US" altLang="zh-CN" sz="2400">
                <a:latin typeface="宋体" panose="02010600030101010101" pitchFamily="2" charset="-122"/>
              </a:rPr>
              <a:t>b(mod k)</a:t>
            </a:r>
            <a:r>
              <a:rPr kumimoji="1" lang="zh-CN" altLang="en-US" sz="2400">
                <a:latin typeface="宋体" panose="02010600030101010101" pitchFamily="2" charset="-122"/>
              </a:rPr>
              <a:t>，则</a:t>
            </a:r>
            <a:r>
              <a:rPr kumimoji="1" lang="en-US" altLang="zh-CN" sz="2400">
                <a:latin typeface="宋体" panose="02010600030101010101" pitchFamily="2" charset="-122"/>
              </a:rPr>
              <a:t>a-b=mk,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∴b-a=(-m)k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∴b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kumimoji="1" lang="en-US" altLang="zh-CN" sz="2400">
                <a:latin typeface="宋体" panose="02010600030101010101" pitchFamily="2" charset="-122"/>
              </a:rPr>
              <a:t>a(mod k)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</a:t>
            </a:r>
            <a:r>
              <a:rPr kumimoji="1" lang="en-US" altLang="zh-CN" sz="2400">
                <a:latin typeface="宋体" panose="02010600030101010101" pitchFamily="2" charset="-122"/>
              </a:rPr>
              <a:t>iii)</a:t>
            </a:r>
            <a:r>
              <a:rPr kumimoji="1" lang="zh-CN" altLang="en-US" sz="2400">
                <a:latin typeface="宋体" panose="02010600030101010101" pitchFamily="2" charset="-122"/>
              </a:rPr>
              <a:t>传递的：若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kumimoji="1" lang="en-US" altLang="zh-CN" sz="2400">
                <a:latin typeface="宋体" panose="02010600030101010101" pitchFamily="2" charset="-122"/>
              </a:rPr>
              <a:t>b(mod k)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kumimoji="1" lang="en-US" altLang="zh-CN" sz="2400">
                <a:latin typeface="宋体" panose="02010600030101010101" pitchFamily="2" charset="-122"/>
              </a:rPr>
              <a:t>c(mod k)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则</a:t>
            </a:r>
            <a:r>
              <a:rPr kumimoji="1" lang="en-US" altLang="zh-CN" sz="2400">
                <a:latin typeface="宋体" panose="02010600030101010101" pitchFamily="2" charset="-122"/>
              </a:rPr>
              <a:t>a-b=m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k 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b-c=m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Times New Roman" panose="02020603050405020304" pitchFamily="18" charset="0"/>
              </a:rPr>
              <a:t>                </a:t>
            </a:r>
            <a:r>
              <a:rPr kumimoji="1" lang="zh-CN" altLang="en-US" sz="2400">
                <a:latin typeface="宋体" panose="02010600030101010101" pitchFamily="2" charset="-122"/>
              </a:rPr>
              <a:t>∴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a-</a:t>
            </a:r>
            <a:r>
              <a:rPr kumimoji="1" lang="en-US" altLang="zh-CN" sz="2400">
                <a:latin typeface="宋体" panose="02010600030101010101" pitchFamily="2" charset="-122"/>
              </a:rPr>
              <a:t>c=(a-b)+(b-c)= m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k+m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k=( m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+m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)k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∴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kumimoji="1" lang="en-US" altLang="zh-CN" sz="2400">
                <a:latin typeface="宋体" panose="02010600030101010101" pitchFamily="2" charset="-122"/>
              </a:rPr>
              <a:t> c(mod k)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所以，模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  <a:r>
              <a:rPr kumimoji="1" lang="zh-CN" altLang="en-US" sz="2400">
                <a:latin typeface="宋体" panose="02010600030101010101" pitchFamily="2" charset="-122"/>
              </a:rPr>
              <a:t>关系是整数集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上的等价关系。               ＃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：模</a:t>
            </a:r>
            <a:r>
              <a:rPr kumimoji="1" lang="en-US" altLang="zh-CN" sz="2400">
                <a:latin typeface="宋体" panose="02010600030101010101" pitchFamily="2" charset="-122"/>
              </a:rPr>
              <a:t>K</a:t>
            </a:r>
            <a:r>
              <a:rPr kumimoji="1" lang="zh-CN" altLang="en-US" sz="2400">
                <a:latin typeface="宋体" panose="02010600030101010101" pitchFamily="2" charset="-122"/>
              </a:rPr>
              <a:t>关系是任何整数子集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I</a:t>
            </a:r>
            <a:r>
              <a:rPr kumimoji="1" lang="zh-CN" altLang="en-US" sz="2400">
                <a:latin typeface="宋体" panose="02010600030101010101" pitchFamily="2" charset="-122"/>
              </a:rPr>
              <a:t>上的等价关系。</a:t>
            </a:r>
          </a:p>
          <a:p>
            <a:pPr algn="just"/>
            <a:endParaRPr kumimoji="1" lang="en-US" altLang="zh-CN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1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1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1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1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1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1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1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1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1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1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1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1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1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1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1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1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1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1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10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10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>
            <a:extLst>
              <a:ext uri="{FF2B5EF4-FFF2-40B4-BE49-F238E27FC236}">
                <a16:creationId xmlns:a16="http://schemas.microsoft.com/office/drawing/2014/main" id="{6475DB1C-9B32-4FF1-A5E6-D5D8647D1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宋体" panose="02010600030101010101" pitchFamily="2" charset="-122"/>
              </a:rPr>
              <a:t>3.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等价类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b="1">
                <a:solidFill>
                  <a:srgbClr val="800000"/>
                </a:solidFill>
                <a:latin typeface="宋体" panose="02010600030101010101" pitchFamily="2" charset="-122"/>
              </a:rPr>
              <a:t>(3-10.2)</a:t>
            </a:r>
            <a:r>
              <a:rPr lang="zh-CN" altLang="en-US">
                <a:latin typeface="宋体" panose="02010600030101010101" pitchFamily="2" charset="-122"/>
              </a:rPr>
              <a:t>：设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上的等价关系，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={x∣x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A,xRa}</a:t>
            </a:r>
            <a:r>
              <a:rPr lang="zh-CN" altLang="en-US">
                <a:latin typeface="宋体" panose="02010600030101010101" pitchFamily="2" charset="-122"/>
              </a:rPr>
              <a:t>称为元素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生成的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等价类，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称为等价类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的代表元素。</a:t>
            </a:r>
          </a:p>
          <a:p>
            <a:pPr algn="just"/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zh-CN" altLang="en-US">
                <a:latin typeface="宋体" panose="02010600030101010101" pitchFamily="2" charset="-122"/>
              </a:rPr>
              <a:t>：设</a:t>
            </a:r>
            <a:r>
              <a:rPr lang="en-US" altLang="zh-CN">
                <a:latin typeface="宋体" panose="02010600030101010101" pitchFamily="2" charset="-122"/>
              </a:rPr>
              <a:t>I</a:t>
            </a:r>
            <a:r>
              <a:rPr lang="zh-CN" altLang="en-US">
                <a:latin typeface="宋体" panose="02010600030101010101" pitchFamily="2" charset="-122"/>
              </a:rPr>
              <a:t>是整数集，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是模</a:t>
            </a:r>
            <a:r>
              <a:rPr lang="en-US" altLang="zh-CN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关系，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即</a:t>
            </a:r>
            <a:r>
              <a:rPr lang="en-US" altLang="zh-CN">
                <a:latin typeface="宋体" panose="02010600030101010101" pitchFamily="2" charset="-122"/>
              </a:rPr>
              <a:t>R={&lt;x,y&gt;∣x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I∧y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I∧x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>
                <a:latin typeface="宋体" panose="02010600030101010101" pitchFamily="2" charset="-122"/>
              </a:rPr>
              <a:t>y(mod 3)</a:t>
            </a:r>
            <a:r>
              <a:rPr lang="zh-CN" altLang="en-US">
                <a:latin typeface="宋体" panose="02010600030101010101" pitchFamily="2" charset="-122"/>
              </a:rPr>
              <a:t>｝是等价关系。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其等价类为：</a:t>
            </a:r>
            <a:r>
              <a:rPr lang="en-US" altLang="zh-CN">
                <a:latin typeface="宋体" panose="02010600030101010101" pitchFamily="2" charset="-122"/>
              </a:rPr>
              <a:t>[0]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={</a:t>
            </a:r>
            <a:r>
              <a:rPr lang="en-US" altLang="zh-CN"/>
              <a:t>…</a:t>
            </a:r>
            <a:r>
              <a:rPr lang="en-US" altLang="zh-CN">
                <a:latin typeface="宋体" panose="02010600030101010101" pitchFamily="2" charset="-122"/>
              </a:rPr>
              <a:t>-6,-3,0,3,6</a:t>
            </a:r>
            <a:r>
              <a:rPr lang="en-US" altLang="zh-CN"/>
              <a:t>…</a:t>
            </a:r>
            <a:r>
              <a:rPr lang="en-US" altLang="zh-CN">
                <a:latin typeface="宋体" panose="02010600030101010101" pitchFamily="2" charset="-122"/>
              </a:rPr>
              <a:t>}</a:t>
            </a:r>
          </a:p>
          <a:p>
            <a:pPr algn="just"/>
            <a:r>
              <a:rPr lang="en-US" altLang="zh-CN">
                <a:latin typeface="宋体" panose="02010600030101010101" pitchFamily="2" charset="-122"/>
              </a:rPr>
              <a:t>               [1]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={</a:t>
            </a:r>
            <a:r>
              <a:rPr lang="en-US" altLang="zh-CN"/>
              <a:t>…</a:t>
            </a:r>
            <a:r>
              <a:rPr lang="en-US" altLang="zh-CN">
                <a:latin typeface="宋体" panose="02010600030101010101" pitchFamily="2" charset="-122"/>
              </a:rPr>
              <a:t>-2,1,4</a:t>
            </a:r>
            <a:r>
              <a:rPr lang="en-US" altLang="zh-CN"/>
              <a:t>…</a:t>
            </a:r>
            <a:r>
              <a:rPr lang="en-US" altLang="zh-CN">
                <a:latin typeface="宋体" panose="02010600030101010101" pitchFamily="2" charset="-122"/>
              </a:rPr>
              <a:t>}</a:t>
            </a:r>
          </a:p>
          <a:p>
            <a:pPr algn="just"/>
            <a:r>
              <a:rPr lang="en-US" altLang="zh-CN">
                <a:latin typeface="宋体" panose="02010600030101010101" pitchFamily="2" charset="-122"/>
              </a:rPr>
              <a:t>               [2]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={</a:t>
            </a:r>
            <a:r>
              <a:rPr lang="en-US" altLang="zh-CN"/>
              <a:t>…</a:t>
            </a:r>
            <a:r>
              <a:rPr lang="en-US" altLang="zh-CN">
                <a:latin typeface="宋体" panose="02010600030101010101" pitchFamily="2" charset="-122"/>
              </a:rPr>
              <a:t>-4,-1,2,5</a:t>
            </a:r>
            <a:r>
              <a:rPr lang="en-US" altLang="zh-CN"/>
              <a:t>…</a:t>
            </a:r>
            <a:r>
              <a:rPr lang="en-US" altLang="zh-CN">
                <a:latin typeface="宋体" panose="02010600030101010101" pitchFamily="2" charset="-122"/>
              </a:rPr>
              <a:t>}</a:t>
            </a:r>
          </a:p>
          <a:p>
            <a:pPr algn="just"/>
            <a:r>
              <a:rPr lang="en-US" altLang="zh-CN" sz="2000">
                <a:latin typeface="宋体" panose="02010600030101010101" pitchFamily="2" charset="-122"/>
              </a:rPr>
              <a:t>                      </a:t>
            </a:r>
            <a:r>
              <a:rPr lang="zh-CN" altLang="en-US" sz="2000">
                <a:latin typeface="宋体" panose="02010600030101010101" pitchFamily="2" charset="-122"/>
              </a:rPr>
              <a:t>（注：等价类的每一元素均可作本等价类的代表元素）</a:t>
            </a:r>
          </a:p>
          <a:p>
            <a:pPr algn="just"/>
            <a:r>
              <a:rPr lang="en-US" altLang="zh-CN">
                <a:latin typeface="宋体" panose="02010600030101010101" pitchFamily="2" charset="-122"/>
              </a:rPr>
              <a:t>jh2</a:t>
            </a:r>
            <a:r>
              <a:rPr lang="zh-CN" altLang="en-US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b="1">
                <a:solidFill>
                  <a:srgbClr val="800000"/>
                </a:solidFill>
                <a:latin typeface="宋体" panose="02010600030101010101" pitchFamily="2" charset="-122"/>
              </a:rPr>
              <a:t>(3-10.1)</a:t>
            </a:r>
            <a:r>
              <a:rPr lang="zh-CN" altLang="en-US">
                <a:latin typeface="宋体" panose="02010600030101010101" pitchFamily="2" charset="-122"/>
              </a:rPr>
              <a:t>设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上的等价关系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>
                <a:latin typeface="宋体" panose="02010600030101010101" pitchFamily="2" charset="-122"/>
              </a:rPr>
              <a:t>a,b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A,</a:t>
            </a:r>
          </a:p>
          <a:p>
            <a:pPr algn="just"/>
            <a:r>
              <a:rPr lang="en-US" altLang="zh-CN">
                <a:latin typeface="宋体" panose="02010600030101010101" pitchFamily="2" charset="-122"/>
              </a:rPr>
              <a:t>               </a:t>
            </a:r>
            <a:r>
              <a:rPr lang="zh-CN" altLang="en-US">
                <a:latin typeface="宋体" panose="02010600030101010101" pitchFamily="2" charset="-122"/>
              </a:rPr>
              <a:t>则：</a:t>
            </a:r>
            <a:r>
              <a:rPr lang="en-US" altLang="zh-CN">
                <a:latin typeface="宋体" panose="02010600030101010101" pitchFamily="2" charset="-122"/>
              </a:rPr>
              <a:t>aRb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=[b]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 b="1">
                <a:latin typeface="宋体" panose="02010600030101010101" pitchFamily="2" charset="-122"/>
              </a:rPr>
              <a:t>证</a:t>
            </a:r>
            <a:r>
              <a:rPr lang="zh-CN" altLang="en-US">
                <a:latin typeface="宋体" panose="02010600030101010101" pitchFamily="2" charset="-122"/>
              </a:rPr>
              <a:t>：</a:t>
            </a:r>
            <a:r>
              <a:rPr lang="zh-CN" altLang="en-US"/>
              <a:t>‘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zh-CN" altLang="en-US"/>
              <a:t>’</a:t>
            </a:r>
            <a:r>
              <a:rPr lang="zh-CN" altLang="en-US">
                <a:latin typeface="宋体" panose="02010600030101010101" pitchFamily="2" charset="-122"/>
              </a:rPr>
              <a:t> 由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的自反性知： 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 故：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=[b]</a:t>
            </a:r>
            <a:r>
              <a:rPr lang="en-US" altLang="zh-CN" baseline="-25000">
                <a:latin typeface="宋体" panose="02010600030101010101" pitchFamily="2" charset="-122"/>
              </a:rPr>
              <a:t>R </a:t>
            </a:r>
            <a:r>
              <a:rPr lang="zh-CN" altLang="en-US">
                <a:latin typeface="宋体" panose="02010600030101010101" pitchFamily="2" charset="-122"/>
              </a:rPr>
              <a:t>，根据等价类定义可知：</a:t>
            </a:r>
            <a:r>
              <a:rPr lang="en-US" altLang="zh-CN">
                <a:latin typeface="宋体" panose="02010600030101010101" pitchFamily="2" charset="-122"/>
              </a:rPr>
              <a:t>aRb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</a:t>
            </a:r>
            <a:r>
              <a:rPr lang="zh-CN" altLang="en-US"/>
              <a:t>‘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/>
              <a:t>’</a:t>
            </a:r>
            <a:r>
              <a:rPr lang="zh-CN" altLang="en-US">
                <a:latin typeface="宋体" panose="02010600030101010101" pitchFamily="2" charset="-122"/>
              </a:rPr>
              <a:t>  </a:t>
            </a:r>
            <a:r>
              <a:rPr lang="en-US" altLang="zh-CN">
                <a:latin typeface="宋体" panose="02010600030101010101" pitchFamily="2" charset="-122"/>
              </a:rPr>
              <a:t>x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宋体" panose="02010600030101010101" pitchFamily="2" charset="-122"/>
              </a:rPr>
              <a:t>xRa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宋体" panose="02010600030101010101" pitchFamily="2" charset="-122"/>
              </a:rPr>
              <a:t>xRa∧aRb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宋体" panose="02010600030101010101" pitchFamily="2" charset="-122"/>
              </a:rPr>
              <a:t>xRb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宋体" panose="02010600030101010101" pitchFamily="2" charset="-122"/>
              </a:rPr>
              <a:t>x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[b]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  由</a:t>
            </a:r>
            <a:r>
              <a:rPr lang="en-US" altLang="zh-CN">
                <a:latin typeface="宋体" panose="02010600030101010101" pitchFamily="2" charset="-122"/>
              </a:rPr>
              <a:t>x</a:t>
            </a:r>
            <a:r>
              <a:rPr lang="zh-CN" altLang="en-US">
                <a:latin typeface="宋体" panose="02010600030101010101" pitchFamily="2" charset="-122"/>
              </a:rPr>
              <a:t>的任意性知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宋体" panose="02010600030101010101" pitchFamily="2" charset="-122"/>
              </a:rPr>
              <a:t>[b]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同理可证： </a:t>
            </a:r>
            <a:r>
              <a:rPr lang="en-US" altLang="zh-CN">
                <a:latin typeface="宋体" panose="02010600030101010101" pitchFamily="2" charset="-122"/>
              </a:rPr>
              <a:t>[b]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。所以， 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>
                <a:latin typeface="宋体" panose="02010600030101010101" pitchFamily="2" charset="-122"/>
              </a:rPr>
              <a:t>[b]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。                 ＃</a:t>
            </a: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2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2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2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2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2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2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2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2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2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2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20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20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1026">
            <a:extLst>
              <a:ext uri="{FF2B5EF4-FFF2-40B4-BE49-F238E27FC236}">
                <a16:creationId xmlns:a16="http://schemas.microsoft.com/office/drawing/2014/main" id="{BC2B4156-E983-4F22-9CD9-7B5826E2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小结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上的等价关系，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性质</a:t>
            </a:r>
            <a:r>
              <a:rPr kumimoji="1" lang="zh-CN" altLang="en-US" sz="2400">
                <a:latin typeface="宋体" panose="02010600030101010101" pitchFamily="2" charset="-122"/>
              </a:rPr>
              <a:t>有：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）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是非空的。（ 因为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A,</a:t>
            </a:r>
            <a:r>
              <a:rPr kumimoji="1" lang="zh-CN" altLang="en-US" sz="2400">
                <a:latin typeface="宋体" panose="02010600030101010101" pitchFamily="2" charset="-122"/>
              </a:rPr>
              <a:t>则：</a:t>
            </a:r>
            <a:r>
              <a:rPr kumimoji="1" lang="en-US" altLang="zh-CN" sz="2400">
                <a:latin typeface="宋体" panose="02010600030101010101" pitchFamily="2" charset="-122"/>
              </a:rPr>
              <a:t>aRb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=[b]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。（</a:t>
            </a:r>
            <a:r>
              <a:rPr kumimoji="1" lang="zh-CN" altLang="en-US" sz="2400">
                <a:solidFill>
                  <a:schemeClr val="accent2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(3-10.1)</a:t>
            </a: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已证）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）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 </a:t>
            </a:r>
            <a:r>
              <a:rPr kumimoji="1" lang="zh-CN" altLang="en-US" sz="2400">
                <a:latin typeface="宋体" panose="02010600030101010101" pitchFamily="2" charset="-122"/>
              </a:rPr>
              <a:t>， 或者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>
                <a:latin typeface="宋体" panose="02010600030101010101" pitchFamily="2" charset="-122"/>
              </a:rPr>
              <a:t>[b]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，或者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∩[b]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R</a:t>
            </a:r>
            <a:r>
              <a:rPr kumimoji="1" lang="en-US" altLang="zh-CN" sz="2400">
                <a:latin typeface="宋体" panose="02010600030101010101" pitchFamily="2" charset="-122"/>
              </a:rPr>
              <a:t>=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  <a:sym typeface="Symbol" panose="05050102010706020507" pitchFamily="18" charset="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： 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，假设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∩[b]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</a:t>
            </a:r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         则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∩[b]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 R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              ∴cRa 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cRb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              ∵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是传递的 ，  ∴</a:t>
            </a:r>
            <a:r>
              <a:rPr kumimoji="1" lang="en-US" altLang="zh-CN" sz="2400">
                <a:latin typeface="宋体" panose="02010600030101010101" pitchFamily="2" charset="-122"/>
              </a:rPr>
              <a:t>aRb</a:t>
            </a:r>
            <a:r>
              <a:rPr kumimoji="1" lang="zh-CN" altLang="en-US" sz="2400">
                <a:latin typeface="宋体" panose="02010600030101010101" pitchFamily="2" charset="-122"/>
              </a:rPr>
              <a:t>由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）知：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>
                <a:latin typeface="宋体" panose="02010600030101010101" pitchFamily="2" charset="-122"/>
              </a:rPr>
              <a:t>[b]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4</a:t>
            </a:r>
            <a:r>
              <a:rPr kumimoji="1" lang="zh-CN" altLang="en-US" sz="2400">
                <a:latin typeface="宋体" panose="02010600030101010101" pitchFamily="2" charset="-122"/>
              </a:rPr>
              <a:t>） ∪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=A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）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 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，故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∪[a]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） 由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定义显然可得： ∪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A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2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2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>
            <a:extLst>
              <a:ext uri="{FF2B5EF4-FFF2-40B4-BE49-F238E27FC236}">
                <a16:creationId xmlns:a16="http://schemas.microsoft.com/office/drawing/2014/main" id="{989E0E2C-7DA0-43E2-AECF-E10368145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>
                <a:latin typeface="宋体" panose="02010600030101010101" pitchFamily="2" charset="-122"/>
              </a:rPr>
              <a:t>4.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商集</a:t>
            </a:r>
          </a:p>
          <a:p>
            <a:pPr algn="just"/>
            <a:r>
              <a:rPr lang="zh-CN" altLang="en-US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b="1">
                <a:solidFill>
                  <a:srgbClr val="800000"/>
                </a:solidFill>
                <a:latin typeface="宋体" panose="02010600030101010101" pitchFamily="2" charset="-122"/>
              </a:rPr>
              <a:t>(3-10.3)</a:t>
            </a:r>
            <a:r>
              <a:rPr lang="zh-CN" altLang="en-US">
                <a:latin typeface="宋体" panose="02010600030101010101" pitchFamily="2" charset="-122"/>
              </a:rPr>
              <a:t>：设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是集合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上的等价关系，其等价类集合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      </a:t>
            </a:r>
            <a:r>
              <a:rPr lang="en-US" altLang="zh-CN">
                <a:latin typeface="宋体" panose="02010600030101010101" pitchFamily="2" charset="-122"/>
              </a:rPr>
              <a:t>{[a]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∣a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A}</a:t>
            </a:r>
            <a:r>
              <a:rPr lang="zh-CN" altLang="en-US">
                <a:latin typeface="宋体" panose="02010600030101010101" pitchFamily="2" charset="-122"/>
              </a:rPr>
              <a:t>称为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关于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的商集记为</a:t>
            </a:r>
            <a:r>
              <a:rPr lang="en-US" altLang="zh-CN">
                <a:latin typeface="宋体" panose="02010600030101010101" pitchFamily="2" charset="-122"/>
              </a:rPr>
              <a:t>A/R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zh-CN" altLang="en-US" sz="2000">
              <a:latin typeface="宋体" panose="02010600030101010101" pitchFamily="2" charset="-122"/>
            </a:endParaRP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例 </a:t>
            </a:r>
            <a:r>
              <a:rPr lang="en-US" altLang="zh-CN" sz="2000">
                <a:latin typeface="宋体" panose="02010600030101010101" pitchFamily="2" charset="-122"/>
              </a:rPr>
              <a:t>I/R={ [0]</a:t>
            </a:r>
            <a:r>
              <a:rPr lang="en-US" altLang="zh-CN" sz="2000" baseline="-25000">
                <a:latin typeface="宋体" panose="02010600030101010101" pitchFamily="2" charset="-122"/>
              </a:rPr>
              <a:t>R</a:t>
            </a:r>
            <a:r>
              <a:rPr lang="en-US" altLang="zh-CN" sz="2000">
                <a:latin typeface="宋体" panose="02010600030101010101" pitchFamily="2" charset="-122"/>
              </a:rPr>
              <a:t>,[1]</a:t>
            </a:r>
            <a:r>
              <a:rPr lang="en-US" altLang="zh-CN" sz="2000" baseline="-25000">
                <a:latin typeface="宋体" panose="02010600030101010101" pitchFamily="2" charset="-122"/>
              </a:rPr>
              <a:t>R</a:t>
            </a:r>
            <a:r>
              <a:rPr lang="en-US" altLang="zh-CN" sz="2000">
                <a:latin typeface="宋体" panose="02010600030101010101" pitchFamily="2" charset="-122"/>
              </a:rPr>
              <a:t>,[2]</a:t>
            </a:r>
            <a:r>
              <a:rPr lang="en-US" altLang="zh-CN" sz="2000" baseline="-25000">
                <a:latin typeface="宋体" panose="02010600030101010101" pitchFamily="2" charset="-122"/>
              </a:rPr>
              <a:t>R</a:t>
            </a:r>
            <a:r>
              <a:rPr lang="en-US" altLang="zh-CN" sz="2000">
                <a:latin typeface="宋体" panose="02010600030101010101" pitchFamily="2" charset="-122"/>
              </a:rPr>
              <a:t>}</a:t>
            </a:r>
            <a:r>
              <a:rPr lang="zh-CN" altLang="en-US" sz="2000">
                <a:latin typeface="宋体" panose="02010600030101010101" pitchFamily="2" charset="-122"/>
              </a:rPr>
              <a:t>（为模</a:t>
            </a:r>
            <a:r>
              <a:rPr lang="en-US" altLang="zh-CN" sz="2000">
                <a:latin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</a:rPr>
              <a:t>等价关系的商集）</a:t>
            </a:r>
            <a:endParaRPr lang="zh-CN" altLang="en-US">
              <a:latin typeface="宋体" panose="02010600030101010101" pitchFamily="2" charset="-122"/>
            </a:endParaRP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二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等价关系与划分</a:t>
            </a:r>
          </a:p>
          <a:p>
            <a:pPr algn="just"/>
            <a:r>
              <a:rPr lang="en-US" altLang="zh-CN">
                <a:latin typeface="宋体" panose="02010600030101010101" pitchFamily="2" charset="-122"/>
              </a:rPr>
              <a:t>1.</a:t>
            </a:r>
            <a:r>
              <a:rPr lang="zh-CN" altLang="en-US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b="1">
                <a:solidFill>
                  <a:srgbClr val="800000"/>
                </a:solidFill>
                <a:latin typeface="宋体" panose="02010600030101010101" pitchFamily="2" charset="-122"/>
              </a:rPr>
              <a:t>(3-10.2)</a:t>
            </a:r>
            <a:r>
              <a:rPr lang="zh-CN" altLang="en-US">
                <a:latin typeface="宋体" panose="02010600030101010101" pitchFamily="2" charset="-122"/>
              </a:rPr>
              <a:t>集合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上的等价关系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诱导了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的一个划分</a:t>
            </a:r>
            <a:r>
              <a:rPr lang="en-US" altLang="zh-CN">
                <a:latin typeface="宋体" panose="02010600030101010101" pitchFamily="2" charset="-122"/>
              </a:rPr>
              <a:t>A/R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 sz="2000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证明</a:t>
            </a:r>
            <a:r>
              <a:rPr lang="zh-CN" altLang="en-US">
                <a:latin typeface="宋体" panose="02010600030101010101" pitchFamily="2" charset="-122"/>
              </a:rPr>
              <a:t>：由等价类的性质显然可得。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  （</a:t>
            </a:r>
            <a:r>
              <a:rPr lang="en-US" altLang="zh-CN">
                <a:latin typeface="宋体" panose="02010600030101010101" pitchFamily="2" charset="-122"/>
              </a:rPr>
              <a:t>A/R={[a]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∣a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A}</a:t>
            </a:r>
          </a:p>
          <a:p>
            <a:pPr algn="just"/>
            <a:r>
              <a:rPr lang="en-US" altLang="zh-CN">
                <a:latin typeface="宋体" panose="02010600030101010101" pitchFamily="2" charset="-122"/>
              </a:rPr>
              <a:t>       ∵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A </a:t>
            </a:r>
            <a:r>
              <a:rPr lang="zh-CN" altLang="en-US">
                <a:latin typeface="宋体" panose="02010600030101010101" pitchFamily="2" charset="-122"/>
              </a:rPr>
              <a:t>， ∴ </a:t>
            </a:r>
            <a:r>
              <a:rPr lang="en-US" altLang="zh-CN">
                <a:latin typeface="宋体" panose="02010600030101010101" pitchFamily="2" charset="-122"/>
              </a:rPr>
              <a:t>aRa </a:t>
            </a:r>
            <a:r>
              <a:rPr lang="zh-CN" altLang="en-US">
                <a:latin typeface="宋体" panose="02010600030101010101" pitchFamily="2" charset="-122"/>
              </a:rPr>
              <a:t>， 即：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zh-CN" altLang="en-US" baseline="-250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（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） ∴ ∪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=A </a:t>
            </a:r>
            <a:r>
              <a:rPr lang="zh-CN" altLang="en-US">
                <a:latin typeface="宋体" panose="02010600030101010101" pitchFamily="2" charset="-122"/>
              </a:rPr>
              <a:t>，   ∴</a:t>
            </a:r>
            <a:r>
              <a:rPr lang="en-US" altLang="zh-CN">
                <a:latin typeface="宋体" panose="02010600030101010101" pitchFamily="2" charset="-122"/>
              </a:rPr>
              <a:t>A/R</a:t>
            </a:r>
            <a:r>
              <a:rPr lang="zh-CN" altLang="en-US">
                <a:latin typeface="宋体" panose="02010600030101010101" pitchFamily="2" charset="-122"/>
              </a:rPr>
              <a:t>是一个覆盖。</a:t>
            </a:r>
          </a:p>
          <a:p>
            <a:pPr algn="just">
              <a:lnSpc>
                <a:spcPct val="64000"/>
              </a:lnSpc>
            </a:pPr>
            <a:r>
              <a:rPr lang="zh-CN" altLang="en-US">
                <a:latin typeface="宋体" panose="02010600030101010101" pitchFamily="2" charset="-122"/>
              </a:rPr>
              <a:t>                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</a:p>
          <a:p>
            <a:pPr algn="just">
              <a:lnSpc>
                <a:spcPct val="64000"/>
              </a:lnSpc>
            </a:pPr>
            <a:endParaRPr lang="en-US" altLang="zh-CN">
              <a:latin typeface="宋体" panose="02010600030101010101" pitchFamily="2" charset="-122"/>
            </a:endParaRPr>
          </a:p>
          <a:p>
            <a:pPr algn="just">
              <a:lnSpc>
                <a:spcPct val="64000"/>
              </a:lnSpc>
            </a:pPr>
            <a:r>
              <a:rPr lang="en-US" altLang="zh-CN">
                <a:latin typeface="宋体" panose="02010600030101010101" pitchFamily="2" charset="-122"/>
              </a:rPr>
              <a:t>  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  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>
                <a:latin typeface="宋体" panose="02010600030101010101" pitchFamily="2" charset="-122"/>
              </a:rPr>
              <a:t>a,b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A </a:t>
            </a:r>
            <a:r>
              <a:rPr lang="zh-CN" altLang="en-US">
                <a:latin typeface="宋体" panose="02010600030101010101" pitchFamily="2" charset="-122"/>
              </a:rPr>
              <a:t>， 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>
                <a:latin typeface="宋体" panose="02010600030101010101" pitchFamily="2" charset="-122"/>
              </a:rPr>
              <a:t>[b]</a:t>
            </a:r>
            <a:r>
              <a:rPr lang="en-US" altLang="zh-CN" baseline="-25000">
                <a:latin typeface="宋体" panose="02010600030101010101" pitchFamily="2" charset="-122"/>
              </a:rPr>
              <a:t> R</a:t>
            </a:r>
            <a:r>
              <a:rPr lang="en-US" altLang="zh-CN">
                <a:latin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</a:rPr>
              <a:t>，则</a:t>
            </a:r>
            <a:r>
              <a:rPr lang="en-US" altLang="zh-CN">
                <a:latin typeface="宋体" panose="02010600030101010101" pitchFamily="2" charset="-122"/>
              </a:rPr>
              <a:t>[a]</a:t>
            </a:r>
            <a:r>
              <a:rPr lang="en-US" altLang="zh-CN" baseline="-25000">
                <a:latin typeface="宋体" panose="02010600030101010101" pitchFamily="2" charset="-122"/>
              </a:rPr>
              <a:t>R</a:t>
            </a:r>
            <a:r>
              <a:rPr lang="en-US" altLang="zh-CN">
                <a:latin typeface="宋体" panose="02010600030101010101" pitchFamily="2" charset="-122"/>
              </a:rPr>
              <a:t>∩[b]</a:t>
            </a:r>
            <a:r>
              <a:rPr lang="en-US" altLang="zh-CN" baseline="-25000">
                <a:latin typeface="宋体" panose="02010600030101010101" pitchFamily="2" charset="-122"/>
              </a:rPr>
              <a:t> R</a:t>
            </a:r>
            <a:r>
              <a:rPr lang="en-US" altLang="zh-CN">
                <a:latin typeface="宋体" panose="02010600030101010101" pitchFamily="2" charset="-122"/>
              </a:rPr>
              <a:t>=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algn="just">
              <a:lnSpc>
                <a:spcPct val="64000"/>
              </a:lnSpc>
            </a:pPr>
            <a:endParaRPr lang="zh-CN" altLang="en-US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64000"/>
              </a:lnSpc>
            </a:pPr>
            <a:r>
              <a:rPr lang="zh-CN" altLang="en-US">
                <a:latin typeface="宋体" panose="02010600030101010101" pitchFamily="2" charset="-122"/>
              </a:rPr>
              <a:t>      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</a:t>
            </a:r>
            <a:r>
              <a:rPr lang="zh-CN" altLang="en-US" sz="2000">
                <a:latin typeface="宋体" panose="02010600030101010101" pitchFamily="2" charset="-122"/>
                <a:hlinkClick r:id="rId2" action="ppaction://hlinksldjump"/>
              </a:rPr>
              <a:t>返回</a:t>
            </a: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6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6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>
            <a:extLst>
              <a:ext uri="{FF2B5EF4-FFF2-40B4-BE49-F238E27FC236}">
                <a16:creationId xmlns:a16="http://schemas.microsoft.com/office/drawing/2014/main" id="{35BF5B1D-9781-4258-842E-9AB90CD7E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6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2.Jh4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(3-10.3)</a:t>
            </a:r>
            <a:r>
              <a:rPr kumimoji="1" lang="zh-CN" altLang="en-US" sz="2400">
                <a:latin typeface="宋体" panose="02010600030101010101" pitchFamily="2" charset="-122"/>
              </a:rPr>
              <a:t>集合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的任一划分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诱导了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的一个等价关系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r>
              <a:rPr kumimoji="1" lang="zh-CN" altLang="en-US" sz="2400" b="1">
                <a:latin typeface="宋体" panose="02010600030101010101" pitchFamily="2" charset="-122"/>
              </a:rPr>
              <a:t>证明</a:t>
            </a:r>
            <a:r>
              <a:rPr kumimoji="1" lang="zh-CN" altLang="en-US" sz="2400">
                <a:latin typeface="宋体" panose="02010600030101010101" pitchFamily="2" charset="-122"/>
              </a:rPr>
              <a:t>： 设</a:t>
            </a:r>
            <a:r>
              <a:rPr kumimoji="1" lang="en-US" altLang="zh-CN" sz="2400">
                <a:latin typeface="宋体" panose="02010600030101010101" pitchFamily="2" charset="-122"/>
              </a:rPr>
              <a:t>S={s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  <a:r>
              <a:rPr kumimoji="1" lang="zh-CN" altLang="en-US" sz="2400">
                <a:latin typeface="宋体" panose="02010600030101010101" pitchFamily="2" charset="-122"/>
              </a:rPr>
              <a:t>，定义关系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</a:t>
            </a:r>
            <a:r>
              <a:rPr kumimoji="1" lang="en-US" altLang="zh-CN" sz="2400">
                <a:latin typeface="宋体" panose="02010600030101010101" pitchFamily="2" charset="-122"/>
              </a:rPr>
              <a:t>aRb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zh-CN" altLang="en-US" sz="2400">
                <a:latin typeface="宋体" panose="02010600030101010101" pitchFamily="2" charset="-122"/>
              </a:rPr>
              <a:t>在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的同一分块中，现证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是等价关系。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在同一块中，∴</a:t>
            </a:r>
            <a:r>
              <a:rPr kumimoji="1" lang="en-US" altLang="zh-CN" sz="2400">
                <a:latin typeface="宋体" panose="02010600030101010101" pitchFamily="2" charset="-122"/>
              </a:rPr>
              <a:t>aRa </a:t>
            </a:r>
            <a:r>
              <a:rPr kumimoji="1" lang="zh-CN" altLang="en-US" sz="2400">
                <a:latin typeface="宋体" panose="02010600030101010101" pitchFamily="2" charset="-122"/>
              </a:rPr>
              <a:t>，自反性成立。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</a:t>
            </a:r>
            <a:r>
              <a:rPr kumimoji="1" lang="en-US" altLang="zh-CN" sz="24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与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在同一块中，则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也在同一块。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即 </a:t>
            </a:r>
            <a:r>
              <a:rPr kumimoji="1" lang="en-US" altLang="zh-CN" sz="2400">
                <a:latin typeface="宋体" panose="02010600030101010101" pitchFamily="2" charset="-122"/>
              </a:rPr>
              <a:t>aRb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宋体" panose="02010600030101010101" pitchFamily="2" charset="-122"/>
              </a:rPr>
              <a:t>bRa</a:t>
            </a:r>
            <a:r>
              <a:rPr kumimoji="1" lang="zh-CN" altLang="en-US" sz="2400">
                <a:latin typeface="宋体" panose="02010600030101010101" pitchFamily="2" charset="-122"/>
              </a:rPr>
              <a:t>，∴对称性成立。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</a:t>
            </a:r>
            <a:r>
              <a:rPr kumimoji="1" lang="en-US" altLang="zh-CN" sz="24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a,b,c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，若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与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在同一块，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与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在同一块，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∵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∩S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j</a:t>
            </a:r>
            <a:r>
              <a:rPr kumimoji="1" lang="en-US" altLang="zh-CN" sz="2400">
                <a:latin typeface="宋体" panose="02010600030101010101" pitchFamily="2" charset="-122"/>
              </a:rPr>
              <a:t>=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latin typeface="宋体" panose="02010600030101010101" pitchFamily="2" charset="-122"/>
              </a:rPr>
              <a:t>   (i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>
                <a:latin typeface="宋体" panose="02010600030101010101" pitchFamily="2" charset="-122"/>
              </a:rPr>
              <a:t>j)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∴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与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在同一块，即</a:t>
            </a:r>
            <a:r>
              <a:rPr kumimoji="1" lang="en-US" altLang="zh-CN" sz="2400">
                <a:latin typeface="宋体" panose="02010600030101010101" pitchFamily="2" charset="-122"/>
              </a:rPr>
              <a:t>aRb∧bRc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宋体" panose="02010600030101010101" pitchFamily="2" charset="-122"/>
              </a:rPr>
              <a:t>aRc 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∴</a:t>
            </a:r>
            <a:r>
              <a:rPr kumimoji="1" lang="zh-CN" altLang="en-US" sz="2400">
                <a:latin typeface="宋体" panose="02010600030101010101" pitchFamily="2" charset="-122"/>
              </a:rPr>
              <a:t>传递性满足。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∴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的一个等价关系，且</a:t>
            </a:r>
            <a:r>
              <a:rPr kumimoji="1" lang="en-US" altLang="zh-CN" sz="2400">
                <a:latin typeface="宋体" panose="02010600030101010101" pitchFamily="2" charset="-122"/>
              </a:rPr>
              <a:t>A/R=S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</a:rPr>
              <a:t>A={a,b,c,d,e} </a:t>
            </a:r>
            <a:r>
              <a:rPr kumimoji="1" lang="zh-CN" altLang="en-US" sz="2400">
                <a:latin typeface="宋体" panose="02010600030101010101" pitchFamily="2" charset="-122"/>
              </a:rPr>
              <a:t>， </a:t>
            </a:r>
            <a:r>
              <a:rPr kumimoji="1" lang="en-US" altLang="zh-CN" sz="2400">
                <a:latin typeface="宋体" panose="02010600030101010101" pitchFamily="2" charset="-122"/>
              </a:rPr>
              <a:t>S={{a,b},{c},{d,e}}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则 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={a,b}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{a,b}={&lt;a,a&gt;,&lt;a,b&gt;,&lt;b,a&gt;,&lt;b,b&gt;}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={c}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{c}={&lt;c,c&gt;}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宋体" panose="02010600030101010101" pitchFamily="2" charset="-122"/>
              </a:rPr>
              <a:t>={d,e}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{d,e}=-{&lt;d,d&gt;,&lt;d,e&gt;,&lt;e,d&gt;,&lt;e,e&gt;}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则</a:t>
            </a:r>
            <a:r>
              <a:rPr kumimoji="1" lang="en-US" altLang="zh-CN" sz="2400">
                <a:latin typeface="宋体" panose="02010600030101010101" pitchFamily="2" charset="-122"/>
              </a:rPr>
              <a:t>R=R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∪R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∪R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3</a:t>
            </a:r>
            <a:r>
              <a:rPr kumimoji="1" lang="zh-CN" altLang="en-US" sz="2400">
                <a:latin typeface="宋体" panose="02010600030101010101" pitchFamily="2" charset="-122"/>
              </a:rPr>
              <a:t>是由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zh-CN" altLang="en-US" sz="2400">
                <a:latin typeface="宋体" panose="02010600030101010101" pitchFamily="2" charset="-122"/>
              </a:rPr>
              <a:t>诱导的等价关系。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9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9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9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9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9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9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9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9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9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9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9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9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9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9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9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92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92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92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92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92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92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>
            <a:extLst>
              <a:ext uri="{FF2B5EF4-FFF2-40B4-BE49-F238E27FC236}">
                <a16:creationId xmlns:a16="http://schemas.microsoft.com/office/drawing/2014/main" id="{91C2F27F-AA6C-4577-8451-6299AC08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3.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诱导的唯一性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jh5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(3-10.4)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是非空集合上的等价关系，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 则  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=R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A/R</a:t>
            </a:r>
            <a:r>
              <a:rPr kumimoji="1" lang="en-US" altLang="zh-CN" sz="16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=A/R</a:t>
            </a:r>
            <a:r>
              <a:rPr kumimoji="1" lang="en-US" altLang="zh-CN" sz="1600">
                <a:latin typeface="宋体" panose="02010600030101010101" pitchFamily="2" charset="-122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  <a:endParaRPr kumimoji="1" lang="zh-CN" altLang="en-US" sz="36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r>
              <a:rPr kumimoji="1" lang="zh-CN" altLang="en-US" sz="2400" b="1">
                <a:latin typeface="宋体" panose="02010600030101010101" pitchFamily="2" charset="-122"/>
              </a:rPr>
              <a:t>证明</a:t>
            </a:r>
            <a:r>
              <a:rPr kumimoji="1" lang="zh-CN" altLang="en-US" sz="2400">
                <a:latin typeface="宋体" panose="02010600030101010101" pitchFamily="2" charset="-122"/>
              </a:rPr>
              <a:t>： </a:t>
            </a:r>
          </a:p>
          <a:p>
            <a:pPr algn="just"/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zh-CN" altLang="en-US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=R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  ∵A/R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={[a]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R1</a:t>
            </a:r>
            <a:r>
              <a:rPr kumimoji="1" lang="en-US" altLang="zh-CN" sz="2400">
                <a:latin typeface="宋体" panose="02010600030101010101" pitchFamily="2" charset="-122"/>
              </a:rPr>
              <a:t>∣a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A} 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A/R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={[a]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R2</a:t>
            </a:r>
            <a:r>
              <a:rPr kumimoji="1" lang="en-US" altLang="zh-CN" sz="2400">
                <a:latin typeface="宋体" panose="02010600030101010101" pitchFamily="2" charset="-122"/>
              </a:rPr>
              <a:t>∣a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x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&lt;x,a&gt;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&lt;x,a&gt;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R2</a:t>
            </a:r>
            <a:r>
              <a:rPr kumimoji="1" lang="zh-CN" altLang="en-US" sz="16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∴ 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 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R2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。同理，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R2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 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R1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∴ 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R2</a:t>
            </a:r>
            <a:r>
              <a:rPr kumimoji="1" lang="en-US" altLang="zh-CN" sz="2400">
                <a:latin typeface="宋体" panose="02010600030101010101" pitchFamily="2" charset="-122"/>
              </a:rPr>
              <a:t>= 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R1</a:t>
            </a:r>
            <a:r>
              <a:rPr kumimoji="1" lang="zh-CN" altLang="en-US"/>
              <a:t>。 </a:t>
            </a:r>
            <a:r>
              <a:rPr kumimoji="1" lang="zh-CN" altLang="en-US" sz="2400">
                <a:latin typeface="宋体" panose="02010600030101010101" pitchFamily="2" charset="-122"/>
              </a:rPr>
              <a:t>∴</a:t>
            </a:r>
            <a:r>
              <a:rPr kumimoji="1" lang="en-US" altLang="zh-CN" sz="2400">
                <a:latin typeface="宋体" panose="02010600030101010101" pitchFamily="2" charset="-122"/>
              </a:rPr>
              <a:t>A/R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= A/R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 baseline="-250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kumimoji="1" lang="zh-CN" altLang="en-US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 若</a:t>
            </a:r>
            <a:r>
              <a:rPr kumimoji="1" lang="en-US" altLang="zh-CN" sz="2400">
                <a:latin typeface="宋体" panose="02010600030101010101" pitchFamily="2" charset="-122"/>
              </a:rPr>
              <a:t>A/R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=A/R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  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∴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A/R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，使  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R1</a:t>
            </a:r>
            <a:r>
              <a:rPr kumimoji="1" lang="en-US" altLang="zh-CN" sz="2400">
                <a:latin typeface="宋体" panose="02010600030101010101" pitchFamily="2" charset="-122"/>
              </a:rPr>
              <a:t>=[c]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R2</a:t>
            </a:r>
            <a:r>
              <a:rPr kumimoji="1" lang="zh-CN" altLang="en-US" sz="2400" baseline="-250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∴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R1</a:t>
            </a:r>
            <a:r>
              <a:rPr kumimoji="1" lang="en-US" altLang="zh-CN" sz="2400">
                <a:latin typeface="宋体" panose="02010600030101010101" pitchFamily="2" charset="-122"/>
              </a:rPr>
              <a:t>∧b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R1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 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[c]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R2</a:t>
            </a:r>
            <a:r>
              <a:rPr kumimoji="1" lang="en-US" altLang="zh-CN" sz="2400">
                <a:latin typeface="宋体" panose="02010600030101010101" pitchFamily="2" charset="-122"/>
              </a:rPr>
              <a:t>∧b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[c]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R2</a:t>
            </a:r>
          </a:p>
          <a:p>
            <a:pPr algn="just"/>
            <a:r>
              <a:rPr kumimoji="1" lang="en-US" altLang="zh-CN" sz="2400" baseline="-25000">
                <a:latin typeface="宋体" panose="02010600030101010101" pitchFamily="2" charset="-122"/>
              </a:rPr>
              <a:t>                   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∴R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，   同理可证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16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16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  <a:endParaRPr kumimoji="1" lang="zh-CN" altLang="en-US" sz="16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∴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= R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zh-CN" altLang="en-US" sz="2400" baseline="-25000">
                <a:latin typeface="宋体" panose="02010600030101010101" pitchFamily="2" charset="-122"/>
              </a:rPr>
              <a:t>。                                                          </a:t>
            </a:r>
            <a:r>
              <a:rPr kumimoji="1" lang="zh-CN" altLang="en-US" sz="2400">
                <a:latin typeface="宋体" panose="02010600030101010101" pitchFamily="2" charset="-122"/>
              </a:rPr>
              <a:t>＃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（划分与等价关系本质上相同，唯一区别是关系可以在空集上定义，划分则不能。）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1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1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1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1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>
            <a:extLst>
              <a:ext uri="{FF2B5EF4-FFF2-40B4-BE49-F238E27FC236}">
                <a16:creationId xmlns:a16="http://schemas.microsoft.com/office/drawing/2014/main" id="{8D9AA94C-60B4-4D7F-B4FD-D6C9A1800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3600"/>
              <a:t>一、</a:t>
            </a:r>
            <a:r>
              <a:rPr lang="zh-CN" altLang="en-US" sz="3600">
                <a:latin typeface="Arial" panose="020B0604020202020204" pitchFamily="34" charset="0"/>
              </a:rPr>
              <a:t> </a:t>
            </a:r>
            <a:r>
              <a:rPr lang="zh-CN" altLang="en-US" sz="3600" b="1">
                <a:latin typeface="Arial" panose="020B0604020202020204" pitchFamily="34" charset="0"/>
              </a:rPr>
              <a:t> </a:t>
            </a:r>
            <a:r>
              <a:rPr lang="zh-CN" altLang="en-US" sz="3600" b="1">
                <a:solidFill>
                  <a:schemeClr val="accent2"/>
                </a:solidFill>
                <a:latin typeface="宋体" panose="02010600030101010101" pitchFamily="2" charset="-122"/>
              </a:rPr>
              <a:t>并交差运算</a:t>
            </a:r>
            <a:endParaRPr lang="zh-CN" altLang="en-US" b="1">
              <a:solidFill>
                <a:schemeClr val="accent2"/>
              </a:solidFill>
            </a:endParaRPr>
          </a:p>
          <a:p>
            <a:pPr algn="just">
              <a:lnSpc>
                <a:spcPct val="90000"/>
              </a:lnSpc>
              <a:buClr>
                <a:srgbClr val="3B1C09"/>
              </a:buClr>
              <a:buFontTx/>
              <a:buNone/>
            </a:pPr>
            <a:r>
              <a:rPr lang="en-US" altLang="zh-CN" sz="2800">
                <a:solidFill>
                  <a:srgbClr val="0B171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0B1711"/>
                </a:solidFill>
                <a:latin typeface="宋体" panose="02010600030101010101" pitchFamily="2" charset="-122"/>
              </a:rPr>
              <a:t>．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基本概念</a:t>
            </a:r>
            <a:r>
              <a:rPr lang="zh-CN" altLang="en-US" sz="2800">
                <a:latin typeface="宋体" panose="02010600030101010101" pitchFamily="2" charset="-122"/>
              </a:rPr>
              <a:t>（设</a:t>
            </a:r>
            <a:r>
              <a:rPr lang="en-US" altLang="zh-CN" sz="2800" i="1"/>
              <a:t>A</a:t>
            </a:r>
            <a:r>
              <a:rPr lang="zh-CN" altLang="en-US" sz="2800">
                <a:latin typeface="宋体" panose="02010600030101010101" pitchFamily="2" charset="-122"/>
              </a:rPr>
              <a:t>和</a:t>
            </a:r>
            <a:r>
              <a:rPr lang="en-US" altLang="zh-CN" sz="2800" i="1"/>
              <a:t>B</a:t>
            </a:r>
            <a:r>
              <a:rPr lang="zh-CN" altLang="en-US" sz="2800">
                <a:latin typeface="宋体" panose="02010600030101010101" pitchFamily="2" charset="-122"/>
              </a:rPr>
              <a:t>为集合）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Clr>
                <a:srgbClr val="3B1C09"/>
              </a:buClr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1(3-2.1)</a:t>
            </a:r>
            <a:r>
              <a:rPr lang="en-US" altLang="zh-CN" sz="2800">
                <a:solidFill>
                  <a:srgbClr val="0B171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B1711"/>
                </a:solidFill>
              </a:rPr>
              <a:t>A</a:t>
            </a:r>
            <a:r>
              <a:rPr lang="zh-CN" altLang="en-US" sz="2800">
                <a:solidFill>
                  <a:srgbClr val="0B171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i="1">
                <a:solidFill>
                  <a:srgbClr val="0B1711"/>
                </a:solidFill>
              </a:rPr>
              <a:t>B</a:t>
            </a:r>
            <a:r>
              <a:rPr lang="zh-CN" altLang="en-US" sz="2800">
                <a:solidFill>
                  <a:srgbClr val="0B1711"/>
                </a:solidFill>
                <a:latin typeface="宋体" panose="02010600030101010101" pitchFamily="2" charset="-122"/>
              </a:rPr>
              <a:t>的并：</a:t>
            </a:r>
          </a:p>
          <a:p>
            <a:pPr algn="just">
              <a:lnSpc>
                <a:spcPct val="90000"/>
              </a:lnSpc>
              <a:buClr>
                <a:srgbClr val="3B1C09"/>
              </a:buClr>
              <a:buFontTx/>
              <a:buNone/>
            </a:pPr>
            <a:r>
              <a:rPr lang="zh-CN" altLang="en-US" sz="2800">
                <a:solidFill>
                  <a:srgbClr val="0B1711"/>
                </a:solidFill>
                <a:latin typeface="宋体" panose="02010600030101010101" pitchFamily="2" charset="-122"/>
              </a:rPr>
              <a:t>             </a:t>
            </a:r>
            <a:r>
              <a:rPr lang="en-US" altLang="zh-CN" sz="2800" i="1">
                <a:solidFill>
                  <a:srgbClr val="0B1711"/>
                </a:solidFill>
              </a:rPr>
              <a:t>A</a:t>
            </a:r>
            <a:r>
              <a:rPr lang="en-US" altLang="zh-CN" sz="2800">
                <a:solidFill>
                  <a:srgbClr val="0B1711"/>
                </a:solidFill>
              </a:rPr>
              <a:t>∪</a:t>
            </a:r>
            <a:r>
              <a:rPr lang="en-US" altLang="zh-CN" sz="2800" i="1">
                <a:solidFill>
                  <a:srgbClr val="0B1711"/>
                </a:solidFill>
              </a:rPr>
              <a:t>B</a:t>
            </a:r>
            <a:r>
              <a:rPr lang="en-US" altLang="zh-CN" sz="2800">
                <a:solidFill>
                  <a:srgbClr val="0B1711"/>
                </a:solidFill>
              </a:rPr>
              <a:t>={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>
                <a:solidFill>
                  <a:srgbClr val="0B1711"/>
                </a:solidFill>
              </a:rPr>
              <a:t>A</a:t>
            </a:r>
            <a:r>
              <a:rPr lang="en-US" altLang="zh-CN" sz="2800">
                <a:solidFill>
                  <a:srgbClr val="0B1711"/>
                </a:solidFill>
              </a:rPr>
              <a:t>∨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>
                <a:solidFill>
                  <a:srgbClr val="0B1711"/>
                </a:solidFill>
              </a:rPr>
              <a:t>B</a:t>
            </a:r>
            <a:r>
              <a:rPr lang="en-US" altLang="zh-CN" sz="2800">
                <a:solidFill>
                  <a:srgbClr val="0B1711"/>
                </a:solidFill>
              </a:rPr>
              <a:t>}</a:t>
            </a:r>
          </a:p>
          <a:p>
            <a:pPr algn="just">
              <a:lnSpc>
                <a:spcPct val="90000"/>
              </a:lnSpc>
              <a:buClr>
                <a:srgbClr val="3B1C09"/>
              </a:buClr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2(3-2.2)</a:t>
            </a:r>
            <a:r>
              <a:rPr lang="en-US" altLang="zh-CN" sz="2800">
                <a:solidFill>
                  <a:srgbClr val="0B171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B1711"/>
                </a:solidFill>
              </a:rPr>
              <a:t>A</a:t>
            </a:r>
            <a:r>
              <a:rPr lang="zh-CN" altLang="en-US" sz="2800">
                <a:solidFill>
                  <a:srgbClr val="0B171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i="1">
                <a:solidFill>
                  <a:srgbClr val="0B1711"/>
                </a:solidFill>
              </a:rPr>
              <a:t>B</a:t>
            </a:r>
            <a:r>
              <a:rPr lang="zh-CN" altLang="en-US" sz="2800">
                <a:solidFill>
                  <a:srgbClr val="0B1711"/>
                </a:solidFill>
                <a:latin typeface="宋体" panose="02010600030101010101" pitchFamily="2" charset="-122"/>
              </a:rPr>
              <a:t>的交：</a:t>
            </a:r>
          </a:p>
          <a:p>
            <a:pPr algn="just">
              <a:lnSpc>
                <a:spcPct val="90000"/>
              </a:lnSpc>
              <a:buClr>
                <a:srgbClr val="3B1C09"/>
              </a:buClr>
              <a:buFontTx/>
              <a:buNone/>
            </a:pPr>
            <a:r>
              <a:rPr lang="zh-CN" altLang="en-US" sz="2800">
                <a:solidFill>
                  <a:srgbClr val="0B1711"/>
                </a:solidFill>
                <a:latin typeface="宋体" panose="02010600030101010101" pitchFamily="2" charset="-122"/>
              </a:rPr>
              <a:t>             </a:t>
            </a:r>
            <a:r>
              <a:rPr lang="en-US" altLang="zh-CN" sz="2800" i="1">
                <a:solidFill>
                  <a:srgbClr val="0B1711"/>
                </a:solidFill>
              </a:rPr>
              <a:t>A</a:t>
            </a:r>
            <a:r>
              <a:rPr lang="en-US" altLang="zh-CN" sz="2800">
                <a:solidFill>
                  <a:srgbClr val="0B1711"/>
                </a:solidFill>
              </a:rPr>
              <a:t>∩</a:t>
            </a:r>
            <a:r>
              <a:rPr lang="en-US" altLang="zh-CN" sz="2800" i="1">
                <a:solidFill>
                  <a:srgbClr val="0B1711"/>
                </a:solidFill>
              </a:rPr>
              <a:t>B</a:t>
            </a:r>
            <a:r>
              <a:rPr lang="en-US" altLang="zh-CN" sz="2800">
                <a:solidFill>
                  <a:srgbClr val="0B1711"/>
                </a:solidFill>
              </a:rPr>
              <a:t>={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>
                <a:solidFill>
                  <a:srgbClr val="0B1711"/>
                </a:solidFill>
              </a:rPr>
              <a:t>A</a:t>
            </a:r>
            <a:r>
              <a:rPr lang="en-US" altLang="zh-CN" sz="2800">
                <a:solidFill>
                  <a:srgbClr val="0B1711"/>
                </a:solidFill>
              </a:rPr>
              <a:t>∧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>
                <a:solidFill>
                  <a:srgbClr val="0B1711"/>
                </a:solidFill>
              </a:rPr>
              <a:t>B</a:t>
            </a:r>
            <a:r>
              <a:rPr lang="en-US" altLang="zh-CN" sz="2800">
                <a:solidFill>
                  <a:srgbClr val="0B1711"/>
                </a:solidFill>
              </a:rPr>
              <a:t>}</a:t>
            </a:r>
          </a:p>
          <a:p>
            <a:pPr algn="just">
              <a:lnSpc>
                <a:spcPct val="90000"/>
              </a:lnSpc>
              <a:buClr>
                <a:srgbClr val="3B1C09"/>
              </a:buClr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3(3-2.3)</a:t>
            </a:r>
            <a:r>
              <a:rPr lang="en-US" altLang="zh-CN" sz="2800">
                <a:solidFill>
                  <a:srgbClr val="0B171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0B1711"/>
                </a:solidFill>
              </a:rPr>
              <a:t>A</a:t>
            </a:r>
            <a:r>
              <a:rPr lang="zh-CN" altLang="en-US" sz="2800">
                <a:solidFill>
                  <a:srgbClr val="0B171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i="1">
                <a:solidFill>
                  <a:srgbClr val="0B1711"/>
                </a:solidFill>
              </a:rPr>
              <a:t>B</a:t>
            </a:r>
            <a:r>
              <a:rPr lang="zh-CN" altLang="en-US" sz="2800">
                <a:solidFill>
                  <a:srgbClr val="0B1711"/>
                </a:solidFill>
                <a:latin typeface="宋体" panose="02010600030101010101" pitchFamily="2" charset="-122"/>
              </a:rPr>
              <a:t>的差：</a:t>
            </a:r>
          </a:p>
          <a:p>
            <a:pPr algn="just">
              <a:lnSpc>
                <a:spcPct val="90000"/>
              </a:lnSpc>
              <a:buClr>
                <a:srgbClr val="3B1C09"/>
              </a:buClr>
              <a:buFontTx/>
              <a:buNone/>
            </a:pPr>
            <a:r>
              <a:rPr lang="zh-CN" altLang="en-US" sz="2800">
                <a:solidFill>
                  <a:srgbClr val="0B1711"/>
                </a:solidFill>
                <a:latin typeface="宋体" panose="02010600030101010101" pitchFamily="2" charset="-122"/>
              </a:rPr>
              <a:t>             </a:t>
            </a:r>
            <a:r>
              <a:rPr lang="en-US" altLang="zh-CN" sz="2800" i="1">
                <a:solidFill>
                  <a:srgbClr val="0B1711"/>
                </a:solidFill>
              </a:rPr>
              <a:t>A-B</a:t>
            </a:r>
            <a:r>
              <a:rPr lang="en-US" altLang="zh-CN" sz="2800">
                <a:solidFill>
                  <a:srgbClr val="0B1711"/>
                </a:solidFill>
              </a:rPr>
              <a:t>={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>
                <a:solidFill>
                  <a:srgbClr val="0B1711"/>
                </a:solidFill>
              </a:rPr>
              <a:t>A</a:t>
            </a:r>
            <a:r>
              <a:rPr lang="en-US" altLang="zh-CN" sz="2800">
                <a:solidFill>
                  <a:srgbClr val="0B1711"/>
                </a:solidFill>
              </a:rPr>
              <a:t>∧</a:t>
            </a:r>
            <a:r>
              <a:rPr lang="en-US" altLang="zh-CN" sz="2800" i="1">
                <a:solidFill>
                  <a:srgbClr val="0B1711"/>
                </a:solidFill>
              </a:rPr>
              <a:t>x</a:t>
            </a:r>
            <a:r>
              <a:rPr lang="en-US" altLang="zh-CN" sz="2800">
                <a:solidFill>
                  <a:srgbClr val="0B1711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800" i="1">
                <a:solidFill>
                  <a:srgbClr val="0B1711"/>
                </a:solidFill>
              </a:rPr>
              <a:t>B</a:t>
            </a:r>
            <a:r>
              <a:rPr lang="en-US" altLang="zh-CN" sz="2800">
                <a:solidFill>
                  <a:srgbClr val="0B1711"/>
                </a:solidFill>
              </a:rPr>
              <a:t>}</a:t>
            </a:r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4384983E-E5C2-495A-BF61-039F550E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3400"/>
            <a:ext cx="5867400" cy="5857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3600">
                <a:latin typeface="Times New Roman" panose="02020603050405020304" pitchFamily="18" charset="0"/>
              </a:rPr>
              <a:t>3-2    </a:t>
            </a:r>
            <a:r>
              <a:rPr kumimoji="1" lang="zh-CN" altLang="en-US" sz="3600">
                <a:latin typeface="Times New Roman" panose="02020603050405020304" pitchFamily="18" charset="0"/>
              </a:rPr>
              <a:t>集合上的运算 </a:t>
            </a:r>
            <a:endParaRPr kumimoji="1" lang="zh-CN" altLang="en-US" sz="36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  <p:bldP spid="258052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>
            <a:extLst>
              <a:ext uri="{FF2B5EF4-FFF2-40B4-BE49-F238E27FC236}">
                <a16:creationId xmlns:a16="http://schemas.microsoft.com/office/drawing/2014/main" id="{D66347F9-EAFE-4862-947A-0E8C6A4F8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zh-CN" altLang="en-US" sz="2400">
                <a:latin typeface="宋体" panose="02010600030101010101" pitchFamily="2" charset="-122"/>
              </a:rPr>
              <a:t>和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是非空集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的划分</a:t>
            </a:r>
            <a:r>
              <a:rPr kumimoji="1" lang="en-US" altLang="zh-CN" sz="2400">
                <a:latin typeface="宋体" panose="02010600030101010101" pitchFamily="2" charset="-122"/>
              </a:rPr>
              <a:t>,R</a:t>
            </a:r>
            <a:r>
              <a:rPr kumimoji="1" lang="zh-CN" altLang="en-US" sz="2400">
                <a:latin typeface="宋体" panose="02010600030101010101" pitchFamily="2" charset="-122"/>
              </a:rPr>
              <a:t>、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是分别由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zh-CN" altLang="en-US" sz="2400">
                <a:latin typeface="宋体" panose="02010600030101010101" pitchFamily="2" charset="-122"/>
              </a:rPr>
              <a:t>、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诱导的等价     	关系。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试证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细分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>
                <a:latin typeface="宋体" panose="02010600030101010101" pitchFamily="2" charset="-122"/>
              </a:rPr>
              <a:t> 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 ：</a:t>
            </a:r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zh-CN" altLang="en-US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、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在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的同一块中。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∵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细分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zh-CN" altLang="en-US" sz="2400">
                <a:latin typeface="宋体" panose="02010600030101010101" pitchFamily="2" charset="-122"/>
              </a:rPr>
              <a:t>，∴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、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在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zh-CN" altLang="en-US" sz="2400">
                <a:latin typeface="宋体" panose="02010600030101010101" pitchFamily="2" charset="-122"/>
              </a:rPr>
              <a:t>的同一块 。  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∴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  ∴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kumimoji="1" lang="zh-CN" altLang="en-US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,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>
                <a:latin typeface="Arial" panose="020B0604020202020204" pitchFamily="34" charset="0"/>
              </a:rPr>
              <a:t>’</a:t>
            </a:r>
            <a:r>
              <a:rPr kumimoji="1" lang="zh-CN" altLang="en-US"/>
              <a:t>，</a:t>
            </a:r>
            <a:r>
              <a:rPr kumimoji="1" lang="zh-CN" altLang="en-US" sz="2400">
                <a:latin typeface="宋体" panose="02010600030101010101" pitchFamily="2" charset="-122"/>
              </a:rPr>
              <a:t> 有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=[a]</a:t>
            </a:r>
            <a:r>
              <a:rPr kumimoji="1" lang="en-US" altLang="zh-CN" sz="1600">
                <a:latin typeface="宋体" panose="02010600030101010101" pitchFamily="2" charset="-122"/>
              </a:rPr>
              <a:t>R</a:t>
            </a:r>
            <a:r>
              <a:rPr kumimoji="1" lang="en-US" altLang="zh-CN" sz="16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={x∣xR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a}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∴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zh-CN" altLang="en-US" sz="2400">
                <a:latin typeface="宋体" panose="02010600030101010101" pitchFamily="2" charset="-122"/>
              </a:rPr>
              <a:t>有</a:t>
            </a:r>
            <a:r>
              <a:rPr kumimoji="1" lang="en-US" altLang="zh-CN" sz="2400">
                <a:latin typeface="宋体" panose="02010600030101010101" pitchFamily="2" charset="-122"/>
              </a:rPr>
              <a:t>xR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宋体" panose="02010600030101010101" pitchFamily="2" charset="-122"/>
              </a:rPr>
              <a:t>xRa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16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∴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1600">
                <a:latin typeface="宋体" panose="02010600030101010101" pitchFamily="2" charset="-122"/>
              </a:rPr>
              <a:t>R</a:t>
            </a:r>
            <a:r>
              <a:rPr kumimoji="1" lang="en-US" altLang="zh-CN" sz="16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[a]</a:t>
            </a:r>
            <a:r>
              <a:rPr kumimoji="1" lang="en-US" altLang="zh-CN" sz="1600">
                <a:latin typeface="宋体" panose="02010600030101010101" pitchFamily="2" charset="-122"/>
              </a:rPr>
              <a:t>R</a:t>
            </a:r>
            <a:r>
              <a:rPr kumimoji="1" lang="zh-CN" altLang="en-US" sz="16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由 </a:t>
            </a:r>
            <a:r>
              <a:rPr kumimoji="1" lang="en-US" altLang="zh-CN" sz="2400">
                <a:latin typeface="宋体" panose="02010600030101010101" pitchFamily="2" charset="-122"/>
              </a:rPr>
              <a:t>S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的任意性知：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细分</a:t>
            </a:r>
            <a:r>
              <a:rPr kumimoji="1" lang="en-US" altLang="zh-CN" sz="2400">
                <a:latin typeface="宋体" panose="02010600030101010101" pitchFamily="2" charset="-122"/>
              </a:rPr>
              <a:t>Π</a:t>
            </a:r>
            <a:r>
              <a:rPr kumimoji="1" lang="zh-CN" altLang="en-US" sz="2400">
                <a:latin typeface="宋体" panose="02010600030101010101" pitchFamily="2" charset="-122"/>
              </a:rPr>
              <a:t>。          ＃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</a:t>
            </a:r>
            <a:endParaRPr kumimoji="1" lang="zh-CN" altLang="en-US" sz="2000">
              <a:latin typeface="宋体" panose="02010600030101010101" pitchFamily="2" charset="-122"/>
            </a:endParaRPr>
          </a:p>
          <a:p>
            <a:pPr algn="just"/>
            <a:endParaRPr kumimoji="1" lang="zh-CN" altLang="en-US" sz="2000">
              <a:latin typeface="宋体" panose="02010600030101010101" pitchFamily="2" charset="-122"/>
            </a:endParaRPr>
          </a:p>
          <a:p>
            <a:pPr algn="just"/>
            <a:endParaRPr kumimoji="1" lang="zh-CN" altLang="en-US" sz="2000">
              <a:latin typeface="宋体" panose="02010600030101010101" pitchFamily="2" charset="-122"/>
            </a:endParaRPr>
          </a:p>
          <a:p>
            <a:pPr algn="just"/>
            <a:endParaRPr kumimoji="1" lang="zh-CN" altLang="en-US" sz="2000">
              <a:latin typeface="宋体" panose="02010600030101010101" pitchFamily="2" charset="-122"/>
            </a:endParaRPr>
          </a:p>
          <a:p>
            <a:pPr algn="just"/>
            <a:endParaRPr kumimoji="1" lang="zh-CN" altLang="en-US" sz="2000">
              <a:latin typeface="宋体" panose="02010600030101010101" pitchFamily="2" charset="-122"/>
            </a:endParaRPr>
          </a:p>
          <a:p>
            <a:pPr algn="just"/>
            <a:endParaRPr kumimoji="1" lang="zh-CN" altLang="en-US" sz="2000">
              <a:latin typeface="宋体" panose="02010600030101010101" pitchFamily="2" charset="-122"/>
            </a:endParaRPr>
          </a:p>
          <a:p>
            <a:pPr algn="just"/>
            <a:endParaRPr kumimoji="1" lang="zh-CN" altLang="en-US" sz="2000">
              <a:latin typeface="宋体" panose="02010600030101010101" pitchFamily="2" charset="-122"/>
            </a:endParaRPr>
          </a:p>
          <a:p>
            <a:pPr algn="just"/>
            <a:endParaRPr kumimoji="1" lang="zh-CN" altLang="en-US" sz="2000">
              <a:latin typeface="宋体" panose="02010600030101010101" pitchFamily="2" charset="-122"/>
            </a:endParaRPr>
          </a:p>
          <a:p>
            <a:pPr algn="just"/>
            <a:endParaRPr kumimoji="1" lang="zh-CN" altLang="en-US" sz="20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</a:t>
            </a:r>
            <a:r>
              <a:rPr kumimoji="1" lang="zh-CN" altLang="en-US" sz="2000">
                <a:latin typeface="宋体" panose="02010600030101010101" pitchFamily="2" charset="-122"/>
                <a:hlinkClick r:id="rId2" action="ppaction://hlinksldjump"/>
              </a:rPr>
              <a:t>返回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>
            <a:extLst>
              <a:ext uri="{FF2B5EF4-FFF2-40B4-BE49-F238E27FC236}">
                <a16:creationId xmlns:a16="http://schemas.microsoft.com/office/drawing/2014/main" id="{24145AA8-86E9-4733-8783-B05442D91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0263"/>
            <a:ext cx="9144000" cy="587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一．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相容关系</a:t>
            </a:r>
            <a:endParaRPr kumimoji="1" lang="zh-CN" altLang="en-US" sz="2800">
              <a:latin typeface="宋体" panose="02010600030101010101" pitchFamily="2" charset="-122"/>
              <a:hlinkClick r:id="" action="ppaction://noaction"/>
            </a:endParaRP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1.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(3-11.1)</a:t>
            </a:r>
            <a:r>
              <a:rPr kumimoji="1" lang="zh-CN" altLang="en-US" sz="2400">
                <a:latin typeface="宋体" panose="02010600030101010101" pitchFamily="2" charset="-122"/>
              </a:rPr>
              <a:t>：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是集合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上的二元关系，若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是自反的和对称的，称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是相容关系。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r>
              <a:rPr kumimoji="1"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zh-CN" altLang="en-US" sz="2000">
                <a:latin typeface="宋体" panose="02010600030101010101" pitchFamily="2" charset="-122"/>
              </a:rPr>
              <a:t> ：</a:t>
            </a:r>
            <a:r>
              <a:rPr kumimoji="1" lang="en-US" altLang="zh-CN" sz="2000">
                <a:latin typeface="宋体" panose="02010600030101010101" pitchFamily="2" charset="-122"/>
              </a:rPr>
              <a:t>a) </a:t>
            </a:r>
            <a:r>
              <a:rPr kumimoji="1" lang="zh-CN" altLang="en-US" sz="2000">
                <a:latin typeface="宋体" panose="02010600030101010101" pitchFamily="2" charset="-122"/>
              </a:rPr>
              <a:t>所有等价关系是相容关系。</a:t>
            </a:r>
          </a:p>
          <a:p>
            <a:r>
              <a:rPr kumimoji="1" lang="zh-CN" altLang="en-US" sz="2000">
                <a:latin typeface="宋体" panose="02010600030101010101" pitchFamily="2" charset="-122"/>
              </a:rPr>
              <a:t> </a:t>
            </a:r>
            <a:r>
              <a:rPr kumimoji="1" lang="en-US" altLang="zh-CN" sz="2000">
                <a:latin typeface="宋体" panose="02010600030101010101" pitchFamily="2" charset="-122"/>
              </a:rPr>
              <a:t>b)A=</a:t>
            </a:r>
            <a:r>
              <a:rPr kumimoji="1" lang="zh-CN" altLang="en-US" sz="2000">
                <a:latin typeface="宋体" panose="02010600030101010101" pitchFamily="2" charset="-122"/>
              </a:rPr>
              <a:t>｛</a:t>
            </a:r>
            <a:r>
              <a:rPr kumimoji="1" lang="en-US" altLang="zh-CN" sz="2000">
                <a:latin typeface="宋体" panose="02010600030101010101" pitchFamily="2" charset="-122"/>
              </a:rPr>
              <a:t>a,b,c,d,</a:t>
            </a:r>
            <a:r>
              <a:rPr kumimoji="1" lang="zh-CN" altLang="en-US" sz="2000">
                <a:latin typeface="宋体" panose="02010600030101010101" pitchFamily="2" charset="-122"/>
              </a:rPr>
              <a:t>｝</a:t>
            </a:r>
            <a:r>
              <a:rPr kumimoji="1" lang="en-US" altLang="zh-CN" sz="2000">
                <a:latin typeface="宋体" panose="02010600030101010101" pitchFamily="2" charset="-122"/>
              </a:rPr>
              <a:t>,R=</a:t>
            </a:r>
            <a:r>
              <a:rPr kumimoji="1" lang="zh-CN" altLang="en-US" sz="2000">
                <a:latin typeface="宋体" panose="02010600030101010101" pitchFamily="2" charset="-122"/>
              </a:rPr>
              <a:t>｛</a:t>
            </a:r>
            <a:r>
              <a:rPr kumimoji="1" lang="en-US" altLang="zh-CN" sz="2000">
                <a:latin typeface="宋体" panose="02010600030101010101" pitchFamily="2" charset="-122"/>
              </a:rPr>
              <a:t>〈a,a〉,〈b,b〉,〈c,c〉,〈d,d〉,〈a,b〉,〈b,a〉</a:t>
            </a:r>
            <a:r>
              <a:rPr kumimoji="1" lang="zh-CN" altLang="en-US" sz="2000">
                <a:latin typeface="宋体" panose="02010600030101010101" pitchFamily="2" charset="-122"/>
              </a:rPr>
              <a:t>｝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2.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相容关系的关系矩阵与关系图</a:t>
            </a:r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</a:t>
            </a:r>
            <a:r>
              <a:rPr kumimoji="1" lang="en-US" altLang="zh-CN" sz="2000">
                <a:latin typeface="宋体" panose="02010600030101010101" pitchFamily="2" charset="-122"/>
              </a:rPr>
              <a:t>1</a:t>
            </a:r>
            <a:r>
              <a:rPr kumimoji="1" lang="zh-CN" altLang="en-US" sz="2000">
                <a:latin typeface="宋体" panose="02010600030101010101" pitchFamily="2" charset="-122"/>
              </a:rPr>
              <a:t>）仅给出关系矩阵的左下角就可描写相容关系（不包括主对角线元素）。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</a:t>
            </a:r>
            <a:r>
              <a:rPr kumimoji="1" lang="en-US" altLang="zh-CN" sz="2000">
                <a:latin typeface="宋体" panose="02010600030101010101" pitchFamily="2" charset="-122"/>
              </a:rPr>
              <a:t>2</a:t>
            </a:r>
            <a:r>
              <a:rPr kumimoji="1" lang="zh-CN" altLang="en-US" sz="2000">
                <a:latin typeface="宋体" panose="02010600030101010101" pitchFamily="2" charset="-122"/>
              </a:rPr>
              <a:t>）相容关系的关系图可简化（用无向边代替二条有向边、不用自回路）。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二</a:t>
            </a:r>
            <a:r>
              <a:rPr kumimoji="1" lang="en-US" altLang="zh-CN" sz="2400">
                <a:latin typeface="宋体" panose="02010600030101010101" pitchFamily="2" charset="-122"/>
              </a:rPr>
              <a:t>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最大相容类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(3-11.2)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是集合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的相容关系，若子集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满足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x,y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B 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有</a:t>
            </a:r>
            <a:r>
              <a:rPr kumimoji="1" lang="en-US" altLang="zh-CN" sz="2400">
                <a:latin typeface="宋体" panose="02010600030101010101" pitchFamily="2" charset="-122"/>
              </a:rPr>
              <a:t>xRy</a:t>
            </a:r>
            <a:r>
              <a:rPr kumimoji="1" lang="zh-CN" altLang="en-US" sz="2400">
                <a:latin typeface="宋体" panose="02010600030101010101" pitchFamily="2" charset="-122"/>
              </a:rPr>
              <a:t>，则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称为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关于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的相容类。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(3-11.3)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是集合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的相容关系，子集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满足：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</a:t>
            </a:r>
            <a:r>
              <a:rPr kumimoji="1" lang="en-US" altLang="zh-CN" sz="2400">
                <a:latin typeface="宋体" panose="02010600030101010101" pitchFamily="2" charset="-122"/>
              </a:rPr>
              <a:t>1.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x,y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， 有</a:t>
            </a:r>
            <a:r>
              <a:rPr kumimoji="1" lang="en-US" altLang="zh-CN" sz="2400">
                <a:latin typeface="宋体" panose="02010600030101010101" pitchFamily="2" charset="-122"/>
              </a:rPr>
              <a:t>xRy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</a:t>
            </a:r>
            <a:r>
              <a:rPr kumimoji="1" lang="en-US" altLang="zh-CN" sz="2400">
                <a:latin typeface="宋体" panose="02010600030101010101" pitchFamily="2" charset="-122"/>
              </a:rPr>
              <a:t>2.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A-B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 u="sng">
                <a:latin typeface="宋体" panose="02010600030101010101" pitchFamily="2" charset="-122"/>
              </a:rPr>
              <a:t>不能</a:t>
            </a:r>
            <a:r>
              <a:rPr kumimoji="1" lang="zh-CN" altLang="en-US" sz="2400">
                <a:latin typeface="宋体" panose="02010600030101010101" pitchFamily="2" charset="-122"/>
              </a:rPr>
              <a:t>与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中</a:t>
            </a:r>
            <a:r>
              <a:rPr kumimoji="1" lang="zh-CN" altLang="en-US" sz="2400" u="sng">
                <a:latin typeface="宋体" panose="02010600030101010101" pitchFamily="2" charset="-122"/>
              </a:rPr>
              <a:t>所有</a:t>
            </a:r>
            <a:r>
              <a:rPr kumimoji="1" lang="zh-CN" altLang="en-US" sz="2400">
                <a:latin typeface="宋体" panose="02010600030101010101" pitchFamily="2" charset="-122"/>
              </a:rPr>
              <a:t>元素都有关系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，则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称为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关于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的最大相容类。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44387" name="Text Box 3">
            <a:extLst>
              <a:ext uri="{FF2B5EF4-FFF2-40B4-BE49-F238E27FC236}">
                <a16:creationId xmlns:a16="http://schemas.microsoft.com/office/drawing/2014/main" id="{EC5F9E3E-38D8-4201-9296-5544EA4C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363"/>
            <a:ext cx="6172200" cy="762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>
                <a:latin typeface="宋体" panose="02010600030101010101" pitchFamily="2" charset="-122"/>
              </a:rPr>
              <a:t>3-11  </a:t>
            </a:r>
            <a:r>
              <a:rPr kumimoji="1" lang="zh-CN" altLang="en-US" sz="4400">
                <a:latin typeface="宋体" panose="02010600030101010101" pitchFamily="2" charset="-122"/>
              </a:rPr>
              <a:t>相容关系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4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4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4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4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 autoUpdateAnimBg="0"/>
      <p:bldP spid="144387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>
            <a:extLst>
              <a:ext uri="{FF2B5EF4-FFF2-40B4-BE49-F238E27FC236}">
                <a16:creationId xmlns:a16="http://schemas.microsoft.com/office/drawing/2014/main" id="{97DA07B3-0DF7-42DA-AF4F-0C66D09A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完全覆盖是</a:t>
            </a:r>
            <a:r>
              <a:rPr kumimoji="1" lang="en-US" altLang="zh-CN" sz="2000">
                <a:latin typeface="宋体" panose="02010600030101010101" pitchFamily="2" charset="-122"/>
              </a:rPr>
              <a:t>{{a,b,d,f}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{c,d,f,}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{d,e}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{g}}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endParaRPr kumimoji="1" lang="en-US" altLang="zh-CN" sz="2000">
              <a:latin typeface="宋体" panose="02010600030101010101" pitchFamily="2" charset="-122"/>
            </a:endParaRPr>
          </a:p>
        </p:txBody>
      </p:sp>
      <p:pic>
        <p:nvPicPr>
          <p:cNvPr id="151556" name="Picture 4">
            <a:extLst>
              <a:ext uri="{FF2B5EF4-FFF2-40B4-BE49-F238E27FC236}">
                <a16:creationId xmlns:a16="http://schemas.microsoft.com/office/drawing/2014/main" id="{E6AE7AE7-C963-4DBF-8482-2E1844CD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3657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1557" name="Line 5">
            <a:extLst>
              <a:ext uri="{FF2B5EF4-FFF2-40B4-BE49-F238E27FC236}">
                <a16:creationId xmlns:a16="http://schemas.microsoft.com/office/drawing/2014/main" id="{A6B00981-CBE5-4A77-A8C9-A0E35D0ED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828800"/>
            <a:ext cx="8382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1558" name="Line 6">
            <a:extLst>
              <a:ext uri="{FF2B5EF4-FFF2-40B4-BE49-F238E27FC236}">
                <a16:creationId xmlns:a16="http://schemas.microsoft.com/office/drawing/2014/main" id="{9A0C2944-6579-4F46-98F3-E1E962196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828800"/>
            <a:ext cx="8382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1559" name="Text Box 7">
            <a:extLst>
              <a:ext uri="{FF2B5EF4-FFF2-40B4-BE49-F238E27FC236}">
                <a16:creationId xmlns:a16="http://schemas.microsoft.com/office/drawing/2014/main" id="{3D4002DB-4E5E-4832-B660-7CD977E4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kumimoji="1" lang="zh-CN" altLang="en-US" sz="2000">
                <a:latin typeface="宋体" panose="02010600030101010101" pitchFamily="2" charset="-122"/>
              </a:rPr>
              <a:t>上例</a:t>
            </a:r>
            <a:r>
              <a:rPr kumimoji="1" lang="en-US" altLang="zh-CN" sz="2000">
                <a:latin typeface="宋体" panose="02010600030101010101" pitchFamily="2" charset="-122"/>
              </a:rPr>
              <a:t>b)</a:t>
            </a:r>
            <a:r>
              <a:rPr kumimoji="1" lang="zh-CN" altLang="en-US" sz="2000">
                <a:latin typeface="宋体" panose="02010600030101010101" pitchFamily="2" charset="-122"/>
              </a:rPr>
              <a:t>中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000">
                <a:latin typeface="宋体" panose="02010600030101010101" pitchFamily="2" charset="-122"/>
              </a:rPr>
              <a:t>={a,b}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000">
                <a:latin typeface="宋体" panose="02010600030101010101" pitchFamily="2" charset="-122"/>
              </a:rPr>
              <a:t>={c}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3</a:t>
            </a:r>
            <a:r>
              <a:rPr kumimoji="1" lang="en-US" altLang="zh-CN" sz="2000">
                <a:latin typeface="宋体" panose="02010600030101010101" pitchFamily="2" charset="-122"/>
              </a:rPr>
              <a:t>={d}</a:t>
            </a:r>
            <a:r>
              <a:rPr kumimoji="1" lang="zh-CN" altLang="en-US" sz="2000">
                <a:latin typeface="宋体" panose="02010600030101010101" pitchFamily="2" charset="-122"/>
              </a:rPr>
              <a:t>是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zh-CN" altLang="en-US" sz="2000">
                <a:latin typeface="宋体" panose="02010600030101010101" pitchFamily="2" charset="-122"/>
              </a:rPr>
              <a:t>的最大相容类。</a:t>
            </a:r>
          </a:p>
          <a:p>
            <a:pPr lvl="2"/>
            <a:r>
              <a:rPr kumimoji="1" lang="zh-CN" altLang="en-US" sz="2000">
                <a:latin typeface="宋体" panose="02010600030101010101" pitchFamily="2" charset="-122"/>
              </a:rPr>
              <a:t>注</a:t>
            </a:r>
            <a:r>
              <a:rPr kumimoji="1" lang="en-US" altLang="zh-CN" sz="2000">
                <a:latin typeface="宋体" panose="02010600030101010101" pitchFamily="2" charset="-122"/>
              </a:rPr>
              <a:t>:1)A</a:t>
            </a:r>
            <a:r>
              <a:rPr kumimoji="1" lang="zh-CN" altLang="en-US" sz="2000">
                <a:latin typeface="宋体" panose="02010600030101010101" pitchFamily="2" charset="-122"/>
              </a:rPr>
              <a:t>上的相容关系</a:t>
            </a:r>
            <a:r>
              <a:rPr kumimoji="1" lang="en-US" altLang="zh-CN" sz="2000">
                <a:latin typeface="宋体" panose="02010600030101010101" pitchFamily="2" charset="-122"/>
              </a:rPr>
              <a:t>R</a:t>
            </a:r>
            <a:r>
              <a:rPr kumimoji="1" lang="zh-CN" altLang="en-US" sz="2000">
                <a:latin typeface="宋体" panose="02010600030101010101" pitchFamily="2" charset="-122"/>
              </a:rPr>
              <a:t>的最大相容类集合</a:t>
            </a:r>
            <a:r>
              <a:rPr kumimoji="1" lang="en-US" altLang="zh-CN" sz="2000">
                <a:latin typeface="宋体" panose="02010600030101010101" pitchFamily="2" charset="-122"/>
              </a:rPr>
              <a:t>{A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Times New Roman" panose="02020603050405020304" pitchFamily="18" charset="0"/>
              </a:rPr>
              <a:t>…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en-US" altLang="zh-CN" sz="2000" baseline="-25000">
                <a:latin typeface="宋体" panose="02010600030101010101" pitchFamily="2" charset="-122"/>
              </a:rPr>
              <a:t>m</a:t>
            </a:r>
            <a:r>
              <a:rPr kumimoji="1" lang="en-US" altLang="zh-CN" sz="2000">
                <a:latin typeface="宋体" panose="02010600030101010101" pitchFamily="2" charset="-122"/>
              </a:rPr>
              <a:t>}</a:t>
            </a:r>
            <a:r>
              <a:rPr kumimoji="1" lang="zh-CN" altLang="en-US" sz="2000">
                <a:latin typeface="宋体" panose="02010600030101010101" pitchFamily="2" charset="-122"/>
              </a:rPr>
              <a:t>构成</a:t>
            </a:r>
            <a:r>
              <a:rPr kumimoji="1" lang="en-US" altLang="zh-CN" sz="2000">
                <a:latin typeface="宋体" panose="02010600030101010101" pitchFamily="2" charset="-122"/>
              </a:rPr>
              <a:t>A</a:t>
            </a:r>
            <a:r>
              <a:rPr kumimoji="1" lang="zh-CN" altLang="en-US" sz="2000">
                <a:latin typeface="宋体" panose="02010600030101010101" pitchFamily="2" charset="-122"/>
              </a:rPr>
              <a:t>的一个覆盖。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    </a:t>
            </a:r>
            <a:r>
              <a:rPr kumimoji="1" lang="en-US" altLang="zh-CN" sz="2000">
                <a:latin typeface="宋体" panose="02010600030101010101" pitchFamily="2" charset="-122"/>
              </a:rPr>
              <a:t>2)</a:t>
            </a:r>
            <a:r>
              <a:rPr kumimoji="1" lang="zh-CN" altLang="en-US" sz="2000">
                <a:latin typeface="宋体" panose="02010600030101010101" pitchFamily="2" charset="-122"/>
              </a:rPr>
              <a:t>构造一个覆盖并不需要所有的相容类。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    </a:t>
            </a:r>
            <a:r>
              <a:rPr kumimoji="1" lang="en-US" altLang="zh-CN" sz="2000">
                <a:latin typeface="宋体" panose="02010600030101010101" pitchFamily="2" charset="-122"/>
              </a:rPr>
              <a:t>3)</a:t>
            </a:r>
            <a:r>
              <a:rPr kumimoji="1" lang="zh-CN" altLang="en-US" sz="2000">
                <a:latin typeface="宋体" panose="02010600030101010101" pitchFamily="2" charset="-122"/>
              </a:rPr>
              <a:t>最大相容类在关系图上反映为一个完全图。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     （完全图：图中每一对结点间都有一条边相连）。</a:t>
            </a:r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三</a:t>
            </a:r>
            <a:r>
              <a:rPr kumimoji="1" lang="en-US" altLang="zh-CN" sz="2400">
                <a:latin typeface="宋体" panose="02010600030101010101" pitchFamily="2" charset="-122"/>
              </a:rPr>
              <a:t>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最大相容类的求法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利用关系图</a:t>
            </a:r>
          </a:p>
          <a:p>
            <a:pPr algn="just"/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kumimoji="1" lang="zh-CN" altLang="en-US" sz="2400">
                <a:latin typeface="宋体" panose="02010600030101010101" pitchFamily="2" charset="-122"/>
              </a:rPr>
              <a:t>：求出图中所有最大完全图，则这些完全图表示了相应的最大相容类。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1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1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1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1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build="p" autoUpdateAnimBg="0"/>
      <p:bldP spid="151559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>
            <a:extLst>
              <a:ext uri="{FF2B5EF4-FFF2-40B4-BE49-F238E27FC236}">
                <a16:creationId xmlns:a16="http://schemas.microsoft.com/office/drawing/2014/main" id="{7AEDCD31-EF1C-4A95-8702-4910B240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39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四</a:t>
            </a:r>
            <a:r>
              <a:rPr kumimoji="1" lang="en-US" altLang="zh-CN" sz="2400">
                <a:latin typeface="宋体" panose="02010600030101010101" pitchFamily="2" charset="-122"/>
              </a:rPr>
              <a:t>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相容关系与覆盖类</a:t>
            </a:r>
          </a:p>
          <a:p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       设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是集合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上的相容关系，则其最大相容类的集合构成集合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的一个覆盖。</a:t>
            </a:r>
          </a:p>
          <a:p>
            <a:pPr algn="ctr"/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∵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A  aRa   ∴∪</a:t>
            </a:r>
            <a:r>
              <a:rPr kumimoji="1" lang="en-US" altLang="zh-CN" sz="2400" u="sng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u="sng">
                <a:latin typeface="Times New Roman" panose="02020603050405020304" pitchFamily="18" charset="0"/>
                <a:ea typeface="楷体_GB2312" pitchFamily="49" charset="-122"/>
              </a:rPr>
              <a:t>所在的最大相容类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=A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  <a:p>
            <a:pPr algn="just"/>
            <a:endParaRPr kumimoji="1" lang="en-US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(3-11.4)</a:t>
            </a:r>
            <a:r>
              <a:rPr kumimoji="1" lang="zh-CN" altLang="en-US" sz="2400">
                <a:latin typeface="宋体" panose="02010600030101010101" pitchFamily="2" charset="-122"/>
              </a:rPr>
              <a:t>在集合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上给定相容关系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，其最大相容类的集合称作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集合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的完全覆盖。记作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）。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(3-11.2)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上的覆盖</a:t>
            </a:r>
            <a:r>
              <a:rPr kumimoji="1" lang="en-US" altLang="zh-CN" sz="2400">
                <a:latin typeface="宋体" panose="02010600030101010101" pitchFamily="2" charset="-122"/>
              </a:rPr>
              <a:t>{A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</a:rPr>
              <a:t>}</a:t>
            </a:r>
            <a:r>
              <a:rPr kumimoji="1" lang="zh-CN" altLang="en-US" sz="2400">
                <a:latin typeface="宋体" panose="02010600030101010101" pitchFamily="2" charset="-122"/>
              </a:rPr>
              <a:t>诱导出一个相容关系：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</a:t>
            </a:r>
            <a:r>
              <a:rPr kumimoji="1" lang="en-US" altLang="zh-CN" sz="2400">
                <a:latin typeface="宋体" panose="02010600030101010101" pitchFamily="2" charset="-122"/>
              </a:rPr>
              <a:t>R= 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</a:rPr>
              <a:t>∪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800">
                <a:latin typeface="Times New Roman" panose="02020603050405020304" pitchFamily="18" charset="0"/>
              </a:rPr>
              <a:t>∪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>
                <a:latin typeface="宋体" panose="02010600030101010101" pitchFamily="2" charset="-122"/>
              </a:rPr>
              <a:t>n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 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</a:t>
            </a:r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en-US" altLang="zh-CN" sz="2400">
                <a:latin typeface="宋体" panose="02010600030101010101" pitchFamily="2" charset="-122"/>
              </a:rPr>
              <a:t>: </a:t>
            </a:r>
            <a:r>
              <a:rPr kumimoji="1" lang="zh-CN" altLang="en-US" sz="2400">
                <a:latin typeface="宋体" panose="02010600030101010101" pitchFamily="2" charset="-122"/>
              </a:rPr>
              <a:t>现证 </a:t>
            </a:r>
            <a:r>
              <a:rPr kumimoji="1" lang="en-US" altLang="zh-CN" sz="2400">
                <a:latin typeface="宋体" panose="02010600030101010101" pitchFamily="2" charset="-122"/>
              </a:rPr>
              <a:t>R </a:t>
            </a:r>
            <a:r>
              <a:rPr kumimoji="1" lang="zh-CN" altLang="en-US" sz="2400">
                <a:latin typeface="宋体" panose="02010600030101010101" pitchFamily="2" charset="-122"/>
              </a:rPr>
              <a:t>是一个相容关系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①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 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宋体" panose="02010600030101010101" pitchFamily="2" charset="-122"/>
              </a:rPr>
              <a:t>i ,a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</a:rPr>
              <a:t>(1≤i≤n)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∴&lt;a,a&gt;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 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</a:t>
            </a:r>
            <a:r>
              <a:rPr kumimoji="1" lang="zh-CN" altLang="en-US" sz="2400">
                <a:latin typeface="宋体" panose="02010600030101010101" pitchFamily="2" charset="-122"/>
              </a:rPr>
              <a:t>即 </a:t>
            </a:r>
            <a:r>
              <a:rPr kumimoji="1" lang="en-US" altLang="zh-CN" sz="2400">
                <a:latin typeface="宋体" panose="02010600030101010101" pitchFamily="2" charset="-122"/>
              </a:rPr>
              <a:t>aRa  ∴</a:t>
            </a:r>
            <a:r>
              <a:rPr kumimoji="1" lang="zh-CN" altLang="en-US" sz="2400">
                <a:latin typeface="宋体" panose="02010600030101010101" pitchFamily="2" charset="-122"/>
              </a:rPr>
              <a:t>自反性成立。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② 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 </a:t>
            </a:r>
            <a:r>
              <a:rPr kumimoji="1" lang="zh-CN" altLang="en-US" sz="2400">
                <a:latin typeface="宋体" panose="02010600030101010101" pitchFamily="2" charset="-122"/>
              </a:rPr>
              <a:t>，  若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则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>
                <a:latin typeface="宋体" panose="02010600030101010101" pitchFamily="2" charset="-122"/>
              </a:rPr>
              <a:t>i(1≤i≤n),</a:t>
            </a:r>
            <a:r>
              <a:rPr kumimoji="1" lang="zh-CN" altLang="en-US" sz="2400">
                <a:latin typeface="宋体" panose="02010600030101010101" pitchFamily="2" charset="-122"/>
              </a:rPr>
              <a:t>使得</a:t>
            </a:r>
            <a:r>
              <a:rPr kumimoji="1" lang="en-US" altLang="zh-CN" sz="2400">
                <a:latin typeface="宋体" panose="02010600030101010101" pitchFamily="2" charset="-122"/>
              </a:rPr>
              <a:t>&lt;a,b&gt;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Ai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Ai,∴ 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 Ai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latin typeface="宋体" panose="02010600030101010101" pitchFamily="2" charset="-122"/>
              </a:rPr>
              <a:t>Ai, &lt;b,a&gt;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∴</a:t>
            </a:r>
            <a:r>
              <a:rPr kumimoji="1" lang="en-US" altLang="zh-CN" sz="2400">
                <a:latin typeface="宋体" panose="02010600030101010101" pitchFamily="2" charset="-122"/>
              </a:rPr>
              <a:t>aRb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>
                <a:latin typeface="宋体" panose="02010600030101010101" pitchFamily="2" charset="-122"/>
              </a:rPr>
              <a:t>bRa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∴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是相容关系。                                        ＃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</a:t>
            </a:r>
            <a:r>
              <a:rPr kumimoji="1" lang="zh-CN" altLang="en-US" sz="2000">
                <a:latin typeface="宋体" panose="02010600030101010101" pitchFamily="2" charset="-122"/>
                <a:hlinkClick r:id="rId2" action="ppaction://hlinksldjump"/>
              </a:rPr>
              <a:t>返回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6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6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6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6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6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6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6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6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6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6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6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6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6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6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66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66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66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66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66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>
            <a:extLst>
              <a:ext uri="{FF2B5EF4-FFF2-40B4-BE49-F238E27FC236}">
                <a16:creationId xmlns:a16="http://schemas.microsoft.com/office/drawing/2014/main" id="{ADF752D3-0921-468B-980E-DCDAEB769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9375"/>
            <a:ext cx="9144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/>
            <a:endParaRPr kumimoji="1" lang="en-US" altLang="zh-CN" sz="2400">
              <a:latin typeface="宋体" panose="02010600030101010101" pitchFamily="2" charset="-122"/>
            </a:endParaRP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宋体" panose="02010600030101010101" pitchFamily="2" charset="-122"/>
              </a:rPr>
              <a:t>序关系是集合上的传递关系，它提供了比较集合元素的工具它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有偏序关系、拟序关系、线序关系、良序关系等不同的次序关系。</a:t>
            </a:r>
          </a:p>
          <a:p>
            <a:pPr algn="just"/>
            <a:r>
              <a:rPr kumimoji="1" lang="zh-CN" altLang="en-US" sz="2400">
                <a:latin typeface="Times New Roman" panose="02020603050405020304" pitchFamily="18" charset="0"/>
              </a:rPr>
              <a:t>一．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偏序集合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1.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定义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(3-12.1)</a:t>
            </a:r>
            <a:r>
              <a:rPr kumimoji="1" lang="zh-CN" altLang="en-US" sz="2400">
                <a:latin typeface="宋体" panose="02010600030101010101" pitchFamily="2" charset="-122"/>
              </a:rPr>
              <a:t>：若集合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上的二元关系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是自反的、反对称的和传递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的，则称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上的偏序关系，序偶</a:t>
            </a:r>
            <a:r>
              <a:rPr kumimoji="1" lang="en-US" altLang="zh-CN" sz="2400">
                <a:latin typeface="宋体" panose="02010600030101010101" pitchFamily="2" charset="-122"/>
              </a:rPr>
              <a:t>&lt;A,R&gt;</a:t>
            </a:r>
            <a:r>
              <a:rPr kumimoji="1" lang="zh-CN" altLang="en-US" sz="2400">
                <a:latin typeface="宋体" panose="02010600030101010101" pitchFamily="2" charset="-122"/>
              </a:rPr>
              <a:t>称为偏序集合。</a:t>
            </a: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：① 实数集合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的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latin typeface="宋体" panose="02010600030101010101" pitchFamily="2" charset="-122"/>
              </a:rPr>
              <a:t>小于或等于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关系是偏序关系。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② 我们常把偏序关系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记为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latin typeface="宋体" panose="02010600030101010101" pitchFamily="2" charset="-122"/>
              </a:rPr>
              <a:t>≤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即小于等于。从而将</a:t>
            </a:r>
            <a:r>
              <a:rPr kumimoji="1" lang="en-US" altLang="zh-CN" sz="2400">
                <a:latin typeface="宋体" panose="02010600030101010101" pitchFamily="2" charset="-122"/>
              </a:rPr>
              <a:t>&lt;A,R&gt;</a:t>
            </a:r>
            <a:r>
              <a:rPr kumimoji="1" lang="zh-CN" altLang="en-US" sz="2400">
                <a:latin typeface="宋体" panose="02010600030101010101" pitchFamily="2" charset="-122"/>
              </a:rPr>
              <a:t>记为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</a:t>
            </a:r>
            <a:r>
              <a:rPr kumimoji="1" lang="en-US" altLang="zh-CN" sz="2400">
                <a:latin typeface="宋体" panose="02010600030101010101" pitchFamily="2" charset="-122"/>
              </a:rPr>
              <a:t>&lt;A,≤&gt;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aRb</a:t>
            </a:r>
            <a:r>
              <a:rPr kumimoji="1" lang="zh-CN" altLang="en-US" sz="2400">
                <a:latin typeface="宋体" panose="02010600030101010101" pitchFamily="2" charset="-122"/>
              </a:rPr>
              <a:t>记为</a:t>
            </a:r>
            <a:r>
              <a:rPr kumimoji="1" lang="en-US" altLang="zh-CN" sz="2400">
                <a:latin typeface="宋体" panose="02010600030101010101" pitchFamily="2" charset="-122"/>
              </a:rPr>
              <a:t>a≤b</a:t>
            </a:r>
            <a:r>
              <a:rPr kumimoji="1" lang="zh-CN" altLang="en-US" sz="2400">
                <a:latin typeface="宋体" panose="02010600030101010101" pitchFamily="2" charset="-122"/>
              </a:rPr>
              <a:t>，或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在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之前。这里符号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latin typeface="宋体" panose="02010600030101010101" pitchFamily="2" charset="-122"/>
              </a:rPr>
              <a:t>≤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表示一种更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为普遍的</a:t>
            </a:r>
            <a:r>
              <a:rPr kumimoji="1" lang="zh-CN" altLang="en-US" sz="2400">
                <a:latin typeface="Times New Roman" panose="02020603050405020304" pitchFamily="18" charset="0"/>
              </a:rPr>
              <a:t>“</a:t>
            </a:r>
            <a:r>
              <a:rPr kumimoji="1" lang="zh-CN" altLang="en-US" sz="2400">
                <a:latin typeface="宋体" panose="02010600030101010101" pitchFamily="2" charset="-122"/>
              </a:rPr>
              <a:t>小于等于关系</a:t>
            </a:r>
            <a:r>
              <a:rPr kumimoji="1" lang="zh-CN" altLang="en-US" sz="2400">
                <a:latin typeface="Times New Roman" panose="02020603050405020304" pitchFamily="18" charset="0"/>
              </a:rPr>
              <a:t>”</a:t>
            </a:r>
            <a:r>
              <a:rPr kumimoji="1" lang="zh-CN" altLang="en-US" sz="2400">
                <a:latin typeface="宋体" panose="02010600030101010101" pitchFamily="2" charset="-122"/>
              </a:rPr>
              <a:t>，即偏序关系。</a:t>
            </a:r>
          </a:p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     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58723" name="Text Box 3">
            <a:extLst>
              <a:ext uri="{FF2B5EF4-FFF2-40B4-BE49-F238E27FC236}">
                <a16:creationId xmlns:a16="http://schemas.microsoft.com/office/drawing/2014/main" id="{6B0FEDCD-12F3-4C51-8393-5BD5F006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7200"/>
            <a:ext cx="6248400" cy="762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>
                <a:latin typeface="宋体" panose="02010600030101010101" pitchFamily="2" charset="-122"/>
              </a:rPr>
              <a:t>3-</a:t>
            </a:r>
            <a:r>
              <a:rPr kumimoji="1" lang="zh-CN" altLang="en-US" sz="4400">
                <a:latin typeface="宋体" panose="02010600030101010101" pitchFamily="2" charset="-122"/>
              </a:rPr>
              <a:t>１２　序关系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8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8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8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8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8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8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8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8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build="p" autoUpdateAnimBg="0"/>
      <p:bldP spid="158723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>
            <a:extLst>
              <a:ext uri="{FF2B5EF4-FFF2-40B4-BE49-F238E27FC236}">
                <a16:creationId xmlns:a16="http://schemas.microsoft.com/office/drawing/2014/main" id="{F04491A5-6492-4388-912D-AC9917814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90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例１  </a:t>
            </a:r>
            <a:r>
              <a:rPr kumimoji="1" lang="en-US" altLang="zh-CN" sz="2400">
                <a:latin typeface="宋体" panose="02010600030101010101" pitchFamily="2" charset="-122"/>
              </a:rPr>
              <a:t>&lt;P(A), 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&gt;</a:t>
            </a:r>
            <a:r>
              <a:rPr kumimoji="1" lang="zh-CN" altLang="en-US" sz="2400">
                <a:latin typeface="宋体" panose="02010600030101010101" pitchFamily="2" charset="-122"/>
              </a:rPr>
              <a:t>是一偏序关系。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	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	例２　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上的偏序，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也是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上的偏序，故若用≤表示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	 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，则可用≥表示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例３　</a:t>
            </a:r>
            <a:r>
              <a:rPr kumimoji="1" lang="en-US" altLang="zh-CN" sz="2400">
                <a:latin typeface="宋体" panose="02010600030101010101" pitchFamily="2" charset="-122"/>
              </a:rPr>
              <a:t>A={2,3,6,8}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宋体" panose="02010600030101010101" pitchFamily="2" charset="-122"/>
              </a:rPr>
              <a:t>D</a:t>
            </a:r>
            <a:r>
              <a:rPr kumimoji="1" lang="zh-CN" altLang="en-US" sz="2400">
                <a:latin typeface="宋体" panose="02010600030101010101" pitchFamily="2" charset="-122"/>
              </a:rPr>
              <a:t>表示整除关系，</a:t>
            </a:r>
            <a:r>
              <a:rPr kumimoji="1" lang="en-US" altLang="zh-CN" sz="2400">
                <a:latin typeface="宋体" panose="02010600030101010101" pitchFamily="2" charset="-122"/>
              </a:rPr>
              <a:t>M</a:t>
            </a:r>
            <a:r>
              <a:rPr kumimoji="1" lang="zh-CN" altLang="en-US" sz="2400">
                <a:latin typeface="宋体" panose="02010600030101010101" pitchFamily="2" charset="-122"/>
              </a:rPr>
              <a:t>表示整倍数关系。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则　</a:t>
            </a:r>
            <a:r>
              <a:rPr kumimoji="1" lang="en-US" altLang="zh-CN" sz="2400">
                <a:latin typeface="宋体" panose="02010600030101010101" pitchFamily="2" charset="-122"/>
              </a:rPr>
              <a:t>D={&lt;2,2&gt;,&lt;3,3&gt;,&lt;6,6&gt;,&lt;8,8&gt;,&lt;2,6&gt;,&lt;2,8&gt;,&lt;3,6&gt;}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M={&lt;2,2&gt;,&lt;3,3&gt;,&lt;6,6&gt;,&lt;8,8&gt;,&lt;6,2&gt;,&lt;8,2&gt;,&lt;6,3&gt;}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∵D</a:t>
            </a:r>
            <a:r>
              <a:rPr kumimoji="1" lang="en-US" altLang="zh-CN" sz="2400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>
                <a:latin typeface="宋体" panose="02010600030101010101" pitchFamily="2" charset="-122"/>
              </a:rPr>
              <a:t>=M   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∴&lt;A,D&gt;</a:t>
            </a:r>
            <a:r>
              <a:rPr kumimoji="1" lang="zh-CN" altLang="en-US" sz="2400">
                <a:latin typeface="宋体" panose="02010600030101010101" pitchFamily="2" charset="-122"/>
              </a:rPr>
              <a:t>与</a:t>
            </a:r>
            <a:r>
              <a:rPr kumimoji="1" lang="en-US" altLang="zh-CN" sz="2400">
                <a:latin typeface="宋体" panose="02010600030101010101" pitchFamily="2" charset="-122"/>
              </a:rPr>
              <a:t>&lt;A,M&gt;</a:t>
            </a:r>
            <a:r>
              <a:rPr kumimoji="1" lang="zh-CN" altLang="en-US" sz="2400">
                <a:latin typeface="宋体" panose="02010600030101010101" pitchFamily="2" charset="-122"/>
              </a:rPr>
              <a:t>互为对偶。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2.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哈斯图</a:t>
            </a:r>
            <a:r>
              <a:rPr kumimoji="1" lang="zh-CN" altLang="en-US" sz="2400">
                <a:latin typeface="宋体" panose="02010600030101010101" pitchFamily="2" charset="-122"/>
              </a:rPr>
              <a:t>（</a:t>
            </a:r>
            <a:r>
              <a:rPr kumimoji="1" lang="en-US" altLang="zh-CN" sz="2400">
                <a:latin typeface="宋体" panose="02010600030101010101" pitchFamily="2" charset="-122"/>
              </a:rPr>
              <a:t>hasse</a:t>
            </a:r>
            <a:r>
              <a:rPr kumimoji="1" lang="zh-CN" altLang="en-US" sz="2400">
                <a:latin typeface="宋体" panose="02010600030101010101" pitchFamily="2" charset="-122"/>
              </a:rPr>
              <a:t>图）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(3-12.2)</a:t>
            </a:r>
            <a:r>
              <a:rPr kumimoji="1" lang="zh-CN" altLang="en-US" sz="2400">
                <a:latin typeface="宋体" panose="02010600030101010101" pitchFamily="2" charset="-122"/>
              </a:rPr>
              <a:t>对偏序集合，将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的关系图略去所有结点的自回路，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每条有向边改为自下向上，从而略去有向边全部箭头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指向。且略去表示偏序关系可传递性的各条边，即仅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当</a:t>
            </a:r>
            <a:r>
              <a:rPr kumimoji="1" lang="en-US" altLang="zh-CN" b="1"/>
              <a:t>a≤b</a:t>
            </a:r>
            <a:r>
              <a:rPr kumimoji="1" lang="zh-CN" altLang="en-US" b="1"/>
              <a:t>，</a:t>
            </a:r>
            <a:r>
              <a:rPr kumimoji="1" lang="en-US" altLang="zh-CN" b="1"/>
              <a:t>a</a:t>
            </a:r>
            <a:r>
              <a:rPr kumimoji="1" lang="en-US" altLang="en-US" b="1"/>
              <a:t>≠</a:t>
            </a:r>
            <a:r>
              <a:rPr kumimoji="1" lang="en-US" altLang="zh-CN" b="1"/>
              <a:t>b</a:t>
            </a:r>
            <a:r>
              <a:rPr kumimoji="1" lang="zh-CN" altLang="en-US" b="1"/>
              <a:t>且</a:t>
            </a:r>
            <a:r>
              <a:rPr kumimoji="1" lang="zh-CN" altLang="en-US" sz="2400" b="1">
                <a:latin typeface="宋体" panose="02010600030101010101" pitchFamily="2" charset="-122"/>
              </a:rPr>
              <a:t>不存在这样的元素</a:t>
            </a:r>
            <a:r>
              <a:rPr kumimoji="1" lang="en-US" altLang="zh-CN" sz="2400" b="1">
                <a:latin typeface="宋体" panose="02010600030101010101" pitchFamily="2" charset="-122"/>
              </a:rPr>
              <a:t>c</a:t>
            </a:r>
            <a:r>
              <a:rPr kumimoji="1" lang="zh-CN" altLang="en-US" sz="2400" b="1">
                <a:latin typeface="宋体" panose="02010600030101010101" pitchFamily="2" charset="-122"/>
              </a:rPr>
              <a:t>使</a:t>
            </a:r>
            <a:r>
              <a:rPr kumimoji="1" lang="en-US" altLang="zh-CN" sz="2400" b="1">
                <a:latin typeface="宋体" panose="02010600030101010101" pitchFamily="2" charset="-122"/>
              </a:rPr>
              <a:t>a≤c,c≤b</a:t>
            </a:r>
            <a:r>
              <a:rPr kumimoji="1" lang="zh-CN" altLang="en-US" sz="2400" b="1">
                <a:latin typeface="宋体" panose="02010600030101010101" pitchFamily="2" charset="-122"/>
              </a:rPr>
              <a:t>时，才保留</a:t>
            </a:r>
            <a:r>
              <a:rPr kumimoji="1" lang="en-US" altLang="zh-CN" sz="2400" b="1">
                <a:latin typeface="宋体" panose="02010600030101010101" pitchFamily="2" charset="-122"/>
              </a:rPr>
              <a:t>a</a:t>
            </a:r>
            <a:r>
              <a:rPr kumimoji="1" lang="zh-CN" altLang="en-US" sz="2400" b="1">
                <a:latin typeface="宋体" panose="02010600030101010101" pitchFamily="2" charset="-122"/>
              </a:rPr>
              <a:t>到</a:t>
            </a:r>
            <a:r>
              <a:rPr kumimoji="1" lang="en-US" altLang="zh-CN" sz="2400" b="1">
                <a:latin typeface="宋体" panose="02010600030101010101" pitchFamily="2" charset="-122"/>
              </a:rPr>
              <a:t>b</a:t>
            </a:r>
            <a:r>
              <a:rPr kumimoji="1" lang="zh-CN" altLang="en-US" sz="2400" b="1">
                <a:latin typeface="宋体" panose="02010600030101010101" pitchFamily="2" charset="-122"/>
              </a:rPr>
              <a:t>的一条边</a:t>
            </a:r>
            <a:r>
              <a:rPr kumimoji="1" lang="zh-CN" altLang="en-US" sz="2400">
                <a:latin typeface="宋体" panose="02010600030101010101" pitchFamily="2" charset="-122"/>
              </a:rPr>
              <a:t>，并称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 b="1">
                <a:latin typeface="宋体" panose="02010600030101010101" pitchFamily="2" charset="-122"/>
              </a:rPr>
              <a:t>盖住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记为</a:t>
            </a:r>
            <a:r>
              <a:rPr kumimoji="1" lang="en-US" altLang="zh-CN" sz="2400">
                <a:latin typeface="宋体" panose="02010600030101010101" pitchFamily="2" charset="-122"/>
              </a:rPr>
              <a:t>CovA={&lt;a,b&gt;∣b</a:t>
            </a:r>
            <a:r>
              <a:rPr kumimoji="1" lang="zh-CN" altLang="en-US" sz="2400">
                <a:latin typeface="宋体" panose="02010600030101010101" pitchFamily="2" charset="-122"/>
              </a:rPr>
              <a:t>盖住</a:t>
            </a:r>
            <a:r>
              <a:rPr kumimoji="1" lang="en-US" altLang="zh-CN" sz="2400">
                <a:latin typeface="宋体" panose="02010600030101010101" pitchFamily="2" charset="-122"/>
              </a:rPr>
              <a:t>a},</a:t>
            </a:r>
            <a:r>
              <a:rPr kumimoji="1" lang="zh-CN" altLang="en-US" sz="2400">
                <a:latin typeface="宋体" panose="02010600030101010101" pitchFamily="2" charset="-122"/>
              </a:rPr>
              <a:t>这样的关系图称为哈斯图。</a:t>
            </a: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 baseline="30000">
                <a:latin typeface="宋体" panose="02010600030101010101" pitchFamily="2" charset="-122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1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1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1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1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1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1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1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1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17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17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>
            <a:extLst>
              <a:ext uri="{FF2B5EF4-FFF2-40B4-BE49-F238E27FC236}">
                <a16:creationId xmlns:a16="http://schemas.microsoft.com/office/drawing/2014/main" id="{2AF00B3B-4EAF-4900-91D2-BB596C4B6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例</a:t>
            </a:r>
            <a:r>
              <a:rPr kumimoji="1" lang="en-US" altLang="zh-CN" sz="2400">
                <a:latin typeface="宋体" panose="02010600030101010101" pitchFamily="2" charset="-122"/>
              </a:rPr>
              <a:t>4 a) P={1,2,3,4</a:t>
            </a:r>
            <a:r>
              <a:rPr kumimoji="1" lang="zh-CN" altLang="en-US" sz="2400">
                <a:latin typeface="宋体" panose="02010600030101010101" pitchFamily="2" charset="-122"/>
              </a:rPr>
              <a:t>｝</a:t>
            </a:r>
          </a:p>
          <a:p>
            <a:pPr lvl="2" algn="just"/>
            <a:r>
              <a:rPr kumimoji="1" lang="en-US" altLang="zh-CN" sz="2400">
                <a:latin typeface="宋体" panose="02010600030101010101" pitchFamily="2" charset="-122"/>
              </a:rPr>
              <a:t>&lt;P, ≤&gt;</a:t>
            </a:r>
            <a:r>
              <a:rPr kumimoji="1" lang="zh-CN" altLang="en-US" sz="2400">
                <a:latin typeface="宋体" panose="02010600030101010101" pitchFamily="2" charset="-122"/>
              </a:rPr>
              <a:t>的关系图为　          </a:t>
            </a:r>
            <a:r>
              <a:rPr kumimoji="1" lang="en-US" altLang="zh-CN" sz="2400">
                <a:latin typeface="宋体" panose="02010600030101010101" pitchFamily="2" charset="-122"/>
              </a:rPr>
              <a:t>&lt;P, ≤&gt;</a:t>
            </a:r>
            <a:r>
              <a:rPr kumimoji="1" lang="zh-CN" altLang="en-US" sz="2400">
                <a:latin typeface="宋体" panose="02010600030101010101" pitchFamily="2" charset="-122"/>
              </a:rPr>
              <a:t>的哈斯图为</a:t>
            </a:r>
          </a:p>
          <a:p>
            <a:pPr lvl="2" algn="just"/>
            <a:endParaRPr kumimoji="1" lang="zh-CN" altLang="en-US" sz="2400">
              <a:latin typeface="宋体" panose="02010600030101010101" pitchFamily="2" charset="-122"/>
            </a:endParaRPr>
          </a:p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 </a:t>
            </a:r>
          </a:p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                          　</a:t>
            </a:r>
          </a:p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      </a:t>
            </a:r>
          </a:p>
          <a:p>
            <a:pPr lvl="2" algn="just"/>
            <a:r>
              <a:rPr kumimoji="1" lang="en-US" altLang="zh-CN" sz="2400">
                <a:latin typeface="宋体" panose="02010600030101010101" pitchFamily="2" charset="-122"/>
              </a:rPr>
              <a:t>b)A={2,3,6,12,24,36}</a:t>
            </a:r>
            <a:r>
              <a:rPr kumimoji="1" lang="zh-CN" altLang="en-US" sz="2400">
                <a:latin typeface="宋体" panose="02010600030101010101" pitchFamily="2" charset="-122"/>
              </a:rPr>
              <a:t>， </a:t>
            </a:r>
            <a:r>
              <a:rPr kumimoji="1" lang="en-US" altLang="zh-CN" sz="2400">
                <a:latin typeface="宋体" panose="02010600030101010101" pitchFamily="2" charset="-122"/>
              </a:rPr>
              <a:t>&lt;A,</a:t>
            </a:r>
            <a:r>
              <a:rPr kumimoji="1" lang="zh-CN" altLang="en-US" sz="2400">
                <a:latin typeface="宋体" panose="02010600030101010101" pitchFamily="2" charset="-122"/>
              </a:rPr>
              <a:t>整除</a:t>
            </a:r>
            <a:r>
              <a:rPr kumimoji="1" lang="en-US" altLang="zh-CN" sz="2400">
                <a:latin typeface="宋体" panose="02010600030101010101" pitchFamily="2" charset="-122"/>
              </a:rPr>
              <a:t>&gt;</a:t>
            </a:r>
            <a:r>
              <a:rPr kumimoji="1" lang="zh-CN" altLang="en-US" sz="2400">
                <a:latin typeface="宋体" panose="02010600030101010101" pitchFamily="2" charset="-122"/>
              </a:rPr>
              <a:t>的哈斯图为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  <p:pic>
        <p:nvPicPr>
          <p:cNvPr id="164877" name="Picture 13">
            <a:extLst>
              <a:ext uri="{FF2B5EF4-FFF2-40B4-BE49-F238E27FC236}">
                <a16:creationId xmlns:a16="http://schemas.microsoft.com/office/drawing/2014/main" id="{BB5BECDA-F430-4E20-A9FA-C92B3DB2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838200"/>
            <a:ext cx="355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4878" name="Picture 14">
            <a:extLst>
              <a:ext uri="{FF2B5EF4-FFF2-40B4-BE49-F238E27FC236}">
                <a16:creationId xmlns:a16="http://schemas.microsoft.com/office/drawing/2014/main" id="{A18D73D9-4F59-4F62-A46D-55878D1BF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1371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 Box 2">
            <a:extLst>
              <a:ext uri="{FF2B5EF4-FFF2-40B4-BE49-F238E27FC236}">
                <a16:creationId xmlns:a16="http://schemas.microsoft.com/office/drawing/2014/main" id="{D4C65067-0214-438A-858A-0B3B6A5E1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例</a:t>
            </a:r>
            <a:r>
              <a:rPr kumimoji="1" lang="en-US" altLang="zh-CN" sz="2400">
                <a:latin typeface="宋体" panose="02010600030101010101" pitchFamily="2" charset="-122"/>
              </a:rPr>
              <a:t>4 a) P={1,2,3,4</a:t>
            </a:r>
            <a:r>
              <a:rPr kumimoji="1" lang="zh-CN" altLang="en-US" sz="2400">
                <a:latin typeface="宋体" panose="02010600030101010101" pitchFamily="2" charset="-122"/>
              </a:rPr>
              <a:t>｝</a:t>
            </a:r>
          </a:p>
          <a:p>
            <a:pPr lvl="2" algn="just"/>
            <a:r>
              <a:rPr kumimoji="1" lang="en-US" altLang="zh-CN" sz="2400">
                <a:latin typeface="宋体" panose="02010600030101010101" pitchFamily="2" charset="-122"/>
              </a:rPr>
              <a:t>&lt;P, ≤&gt;</a:t>
            </a:r>
            <a:r>
              <a:rPr kumimoji="1" lang="zh-CN" altLang="en-US" sz="2400">
                <a:latin typeface="宋体" panose="02010600030101010101" pitchFamily="2" charset="-122"/>
              </a:rPr>
              <a:t>的关系图为　  </a:t>
            </a:r>
            <a:r>
              <a:rPr kumimoji="1" lang="en-US" altLang="zh-CN" sz="24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º</a:t>
            </a:r>
            <a:r>
              <a:rPr kumimoji="1" lang="en-US" altLang="zh-CN" sz="2400">
                <a:latin typeface="宋体" panose="02010600030101010101" pitchFamily="2" charset="-122"/>
              </a:rPr>
              <a:t>     </a:t>
            </a:r>
            <a:r>
              <a:rPr kumimoji="1" lang="en-US" altLang="zh-CN" sz="2400">
                <a:latin typeface="Times New Roman" panose="02020603050405020304" pitchFamily="18" charset="0"/>
              </a:rPr>
              <a:t>º</a:t>
            </a:r>
            <a:r>
              <a:rPr kumimoji="1" lang="en-US" altLang="zh-CN" sz="2400">
                <a:latin typeface="宋体" panose="02010600030101010101" pitchFamily="2" charset="-122"/>
              </a:rPr>
              <a:t>2  &lt;P, ≤&gt;</a:t>
            </a:r>
            <a:r>
              <a:rPr kumimoji="1" lang="zh-CN" altLang="en-US" sz="2400">
                <a:latin typeface="宋体" panose="02010600030101010101" pitchFamily="2" charset="-122"/>
              </a:rPr>
              <a:t>的哈斯图为</a:t>
            </a:r>
          </a:p>
          <a:p>
            <a:pPr lvl="2" algn="just"/>
            <a:endParaRPr kumimoji="1" lang="zh-CN" altLang="en-US" sz="2400">
              <a:latin typeface="宋体" panose="02010600030101010101" pitchFamily="2" charset="-122"/>
            </a:endParaRPr>
          </a:p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 </a:t>
            </a:r>
          </a:p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                     </a:t>
            </a:r>
            <a:r>
              <a:rPr kumimoji="1" lang="en-US" altLang="zh-CN" sz="2400">
                <a:latin typeface="宋体" panose="02010600030101010101" pitchFamily="2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</a:rPr>
              <a:t>º</a:t>
            </a:r>
            <a:r>
              <a:rPr kumimoji="1" lang="en-US" altLang="zh-CN" sz="2400">
                <a:latin typeface="宋体" panose="02010600030101010101" pitchFamily="2" charset="-122"/>
              </a:rPr>
              <a:t>     </a:t>
            </a:r>
            <a:r>
              <a:rPr kumimoji="1" lang="en-US" altLang="zh-CN" sz="2400">
                <a:latin typeface="Times New Roman" panose="02020603050405020304" pitchFamily="18" charset="0"/>
              </a:rPr>
              <a:t>º</a:t>
            </a:r>
            <a:r>
              <a:rPr kumimoji="1" lang="en-US" altLang="zh-CN" sz="2400">
                <a:latin typeface="宋体" panose="02010600030101010101" pitchFamily="2" charset="-122"/>
              </a:rPr>
              <a:t>4</a:t>
            </a:r>
            <a:r>
              <a:rPr kumimoji="1" lang="zh-CN" altLang="en-US" sz="2400">
                <a:latin typeface="宋体" panose="02010600030101010101" pitchFamily="2" charset="-122"/>
              </a:rPr>
              <a:t>　</a:t>
            </a:r>
          </a:p>
          <a:p>
            <a:pPr lvl="2" algn="just"/>
            <a:r>
              <a:rPr kumimoji="1" lang="zh-CN" altLang="en-US" sz="2400">
                <a:latin typeface="宋体" panose="02010600030101010101" pitchFamily="2" charset="-122"/>
              </a:rPr>
              <a:t>      </a:t>
            </a:r>
          </a:p>
          <a:p>
            <a:pPr lvl="2" algn="just"/>
            <a:r>
              <a:rPr kumimoji="1" lang="en-US" altLang="zh-CN" sz="2400">
                <a:latin typeface="宋体" panose="02010600030101010101" pitchFamily="2" charset="-122"/>
              </a:rPr>
              <a:t>b)A={2,3,6,12,24,36}</a:t>
            </a:r>
            <a:r>
              <a:rPr kumimoji="1" lang="zh-CN" altLang="en-US" sz="2400">
                <a:latin typeface="宋体" panose="02010600030101010101" pitchFamily="2" charset="-122"/>
              </a:rPr>
              <a:t>， </a:t>
            </a:r>
            <a:r>
              <a:rPr kumimoji="1" lang="en-US" altLang="zh-CN" sz="2400">
                <a:latin typeface="宋体" panose="02010600030101010101" pitchFamily="2" charset="-122"/>
              </a:rPr>
              <a:t>&lt;A,</a:t>
            </a:r>
            <a:r>
              <a:rPr kumimoji="1" lang="zh-CN" altLang="en-US" sz="2400">
                <a:latin typeface="宋体" panose="02010600030101010101" pitchFamily="2" charset="-122"/>
              </a:rPr>
              <a:t>整除</a:t>
            </a:r>
            <a:r>
              <a:rPr kumimoji="1" lang="en-US" altLang="zh-CN" sz="2400">
                <a:latin typeface="宋体" panose="02010600030101010101" pitchFamily="2" charset="-122"/>
              </a:rPr>
              <a:t>&gt;</a:t>
            </a:r>
            <a:r>
              <a:rPr kumimoji="1" lang="zh-CN" altLang="en-US" sz="2400">
                <a:latin typeface="宋体" panose="02010600030101010101" pitchFamily="2" charset="-122"/>
              </a:rPr>
              <a:t>的哈斯图为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  <p:sp>
        <p:nvSpPr>
          <p:cNvPr id="352259" name="Line 3">
            <a:extLst>
              <a:ext uri="{FF2B5EF4-FFF2-40B4-BE49-F238E27FC236}">
                <a16:creationId xmlns:a16="http://schemas.microsoft.com/office/drawing/2014/main" id="{1673330A-1208-4E27-AE55-576E4B136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60" name="Line 4">
            <a:extLst>
              <a:ext uri="{FF2B5EF4-FFF2-40B4-BE49-F238E27FC236}">
                <a16:creationId xmlns:a16="http://schemas.microsoft.com/office/drawing/2014/main" id="{B4EC4E87-9803-405F-A853-BBF9FEDFA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"/>
            <a:ext cx="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61" name="Line 5">
            <a:extLst>
              <a:ext uri="{FF2B5EF4-FFF2-40B4-BE49-F238E27FC236}">
                <a16:creationId xmlns:a16="http://schemas.microsoft.com/office/drawing/2014/main" id="{E3933178-35DA-4B88-A561-45AD948CC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"/>
            <a:ext cx="83820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62" name="Line 6">
            <a:extLst>
              <a:ext uri="{FF2B5EF4-FFF2-40B4-BE49-F238E27FC236}">
                <a16:creationId xmlns:a16="http://schemas.microsoft.com/office/drawing/2014/main" id="{069E94DB-9029-4CA4-A4FB-EFD2F7C8B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33400"/>
            <a:ext cx="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63" name="Line 7">
            <a:extLst>
              <a:ext uri="{FF2B5EF4-FFF2-40B4-BE49-F238E27FC236}">
                <a16:creationId xmlns:a16="http://schemas.microsoft.com/office/drawing/2014/main" id="{47C1413B-DE8B-4279-A080-95ABB69C7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33400"/>
            <a:ext cx="83820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64" name="Line 8">
            <a:extLst>
              <a:ext uri="{FF2B5EF4-FFF2-40B4-BE49-F238E27FC236}">
                <a16:creationId xmlns:a16="http://schemas.microsoft.com/office/drawing/2014/main" id="{11EA5713-A3C8-488F-9703-BE9049220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76400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2265" name="Picture 9">
            <a:extLst>
              <a:ext uri="{FF2B5EF4-FFF2-40B4-BE49-F238E27FC236}">
                <a16:creationId xmlns:a16="http://schemas.microsoft.com/office/drawing/2014/main" id="{89134E3B-F425-4A77-BE44-51B93034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838200"/>
            <a:ext cx="355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2266" name="Picture 10">
            <a:extLst>
              <a:ext uri="{FF2B5EF4-FFF2-40B4-BE49-F238E27FC236}">
                <a16:creationId xmlns:a16="http://schemas.microsoft.com/office/drawing/2014/main" id="{263078EA-3DFE-47EC-B4BE-E0C94BCF5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1371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>
            <a:extLst>
              <a:ext uri="{FF2B5EF4-FFF2-40B4-BE49-F238E27FC236}">
                <a16:creationId xmlns:a16="http://schemas.microsoft.com/office/drawing/2014/main" id="{5585EE1E-2D68-4B47-9DCF-470391BC6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27525"/>
            <a:ext cx="9144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en-US" altLang="zh-CN" sz="2000">
              <a:latin typeface="宋体" panose="02010600030101010101" pitchFamily="2" charset="-122"/>
            </a:endParaRPr>
          </a:p>
          <a:p>
            <a:pPr algn="just"/>
            <a:r>
              <a:rPr lang="en-US" altLang="zh-CN" sz="2000">
                <a:latin typeface="宋体" panose="02010600030101010101" pitchFamily="2" charset="-122"/>
              </a:rPr>
              <a:t>a)B={1,2,3,6}</a:t>
            </a:r>
            <a:r>
              <a:rPr lang="zh-CN" altLang="en-US" sz="2000">
                <a:latin typeface="宋体" panose="02010600030101010101" pitchFamily="2" charset="-122"/>
              </a:rPr>
              <a:t>，则</a:t>
            </a:r>
            <a:r>
              <a:rPr lang="en-US" altLang="zh-CN" sz="2000">
                <a:latin typeface="宋体" panose="02010600030101010101" pitchFamily="2" charset="-122"/>
              </a:rPr>
              <a:t>6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的最大元素，</a:t>
            </a:r>
            <a:r>
              <a:rPr lang="en-US" altLang="zh-CN" sz="2000">
                <a:latin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的最小元素。</a:t>
            </a:r>
          </a:p>
          <a:p>
            <a:pPr algn="just"/>
            <a:r>
              <a:rPr lang="en-US" altLang="zh-CN" sz="2000">
                <a:latin typeface="宋体" panose="02010600030101010101" pitchFamily="2" charset="-122"/>
              </a:rPr>
              <a:t>b)B={2,3,6}</a:t>
            </a:r>
            <a:r>
              <a:rPr lang="zh-CN" altLang="en-US" sz="2000">
                <a:latin typeface="宋体" panose="02010600030101010101" pitchFamily="2" charset="-122"/>
              </a:rPr>
              <a:t>，则</a:t>
            </a:r>
            <a:r>
              <a:rPr lang="en-US" altLang="zh-CN" sz="2000">
                <a:latin typeface="宋体" panose="02010600030101010101" pitchFamily="2" charset="-122"/>
              </a:rPr>
              <a:t>6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的最大元素，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没有最小元素。       </a:t>
            </a:r>
          </a:p>
          <a:p>
            <a:pPr algn="just"/>
            <a:r>
              <a:rPr lang="en-US" altLang="zh-CN" sz="2000">
                <a:latin typeface="宋体" panose="02010600030101010101" pitchFamily="2" charset="-122"/>
              </a:rPr>
              <a:t>c)B={1,2,3,4,5,6}</a:t>
            </a:r>
            <a:r>
              <a:rPr lang="zh-CN" altLang="en-US" sz="2000">
                <a:latin typeface="宋体" panose="02010600030101010101" pitchFamily="2" charset="-122"/>
              </a:rPr>
              <a:t>，则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没有最大元素，</a:t>
            </a:r>
            <a:r>
              <a:rPr lang="en-US" altLang="zh-CN" sz="2000">
                <a:latin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的最小元。</a:t>
            </a:r>
          </a:p>
          <a:p>
            <a:pPr algn="just"/>
            <a:r>
              <a:rPr lang="en-US" altLang="zh-CN" sz="2000">
                <a:latin typeface="宋体" panose="02010600030101010101" pitchFamily="2" charset="-122"/>
              </a:rPr>
              <a:t>d)B={2,3,4,6}</a:t>
            </a:r>
            <a:r>
              <a:rPr lang="zh-CN" altLang="en-US" sz="2000">
                <a:latin typeface="宋体" panose="02010600030101010101" pitchFamily="2" charset="-122"/>
              </a:rPr>
              <a:t>，则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没有最大元素，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没有最小元素。</a:t>
            </a:r>
          </a:p>
          <a:p>
            <a:pPr algn="just"/>
            <a:r>
              <a:rPr lang="en-US" altLang="zh-CN" sz="2000">
                <a:latin typeface="宋体" panose="02010600030101010101" pitchFamily="2" charset="-122"/>
              </a:rPr>
              <a:t>e)B={4}</a:t>
            </a:r>
            <a:r>
              <a:rPr lang="zh-CN" altLang="en-US" sz="2000">
                <a:latin typeface="宋体" panose="02010600030101010101" pitchFamily="2" charset="-122"/>
              </a:rPr>
              <a:t>，则</a:t>
            </a:r>
            <a:r>
              <a:rPr lang="en-US" altLang="zh-CN" sz="2000">
                <a:latin typeface="宋体" panose="02010600030101010101" pitchFamily="2" charset="-122"/>
              </a:rPr>
              <a:t>4</a:t>
            </a:r>
            <a:r>
              <a:rPr lang="zh-CN" altLang="en-US" sz="2000">
                <a:latin typeface="宋体" panose="02010600030101010101" pitchFamily="2" charset="-122"/>
              </a:rPr>
              <a:t>既是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的最大元素，又是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的最小元素。</a:t>
            </a:r>
          </a:p>
          <a:p>
            <a:pPr algn="just"/>
            <a:endParaRPr lang="zh-CN" altLang="en-US" sz="2000">
              <a:latin typeface="宋体" panose="02010600030101010101" pitchFamily="2" charset="-122"/>
            </a:endParaRPr>
          </a:p>
          <a:p>
            <a:pPr algn="just"/>
            <a:endParaRPr lang="en-US" altLang="zh-CN" sz="2000">
              <a:latin typeface="宋体" panose="02010600030101010101" pitchFamily="2" charset="-122"/>
            </a:endParaRPr>
          </a:p>
        </p:txBody>
      </p:sp>
      <p:pic>
        <p:nvPicPr>
          <p:cNvPr id="167939" name="Picture 3">
            <a:extLst>
              <a:ext uri="{FF2B5EF4-FFF2-40B4-BE49-F238E27FC236}">
                <a16:creationId xmlns:a16="http://schemas.microsoft.com/office/drawing/2014/main" id="{941AD7AF-8878-45E6-964B-DBD2D916B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2133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7940" name="Text Box 4">
            <a:extLst>
              <a:ext uri="{FF2B5EF4-FFF2-40B4-BE49-F238E27FC236}">
                <a16:creationId xmlns:a16="http://schemas.microsoft.com/office/drawing/2014/main" id="{FCFBB60B-29BA-4194-BC25-D4365717E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15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algn="just"/>
            <a:r>
              <a:rPr lang="zh-CN" altLang="en-US">
                <a:latin typeface="宋体" panose="02010600030101010101" pitchFamily="2" charset="-122"/>
              </a:rPr>
              <a:t>二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偏序集合的子集的特异元素</a:t>
            </a:r>
          </a:p>
          <a:p>
            <a:pPr algn="just"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最大（最小）元素</a:t>
            </a:r>
          </a:p>
          <a:p>
            <a:pPr algn="just"/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b="1">
                <a:solidFill>
                  <a:srgbClr val="800000"/>
                </a:solidFill>
                <a:latin typeface="宋体" panose="02010600030101010101" pitchFamily="2" charset="-122"/>
              </a:rPr>
              <a:t>(3-12.6)</a:t>
            </a:r>
            <a:r>
              <a:rPr lang="zh-CN" altLang="en-US">
                <a:latin typeface="宋体" panose="02010600030101010101" pitchFamily="2" charset="-122"/>
              </a:rPr>
              <a:t>：设</a:t>
            </a:r>
            <a:r>
              <a:rPr lang="en-US" altLang="zh-CN">
                <a:latin typeface="宋体" panose="02010600030101010101" pitchFamily="2" charset="-122"/>
              </a:rPr>
              <a:t>&lt;A,≤&gt;</a:t>
            </a:r>
            <a:r>
              <a:rPr lang="zh-CN" altLang="en-US">
                <a:latin typeface="宋体" panose="02010600030101010101" pitchFamily="2" charset="-122"/>
              </a:rPr>
              <a:t>是一偏序集合，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的子集，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en-US" altLang="zh-CN"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ea typeface="楷体_GB2312" pitchFamily="49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lang="zh-CN" altLang="en-US"/>
              <a:t>                </a:t>
            </a:r>
            <a:r>
              <a:rPr lang="en-US" altLang="zh-CN"/>
              <a:t>a)</a:t>
            </a:r>
            <a:r>
              <a:rPr lang="zh-CN" altLang="en-US">
                <a:latin typeface="宋体" panose="02010600030101010101" pitchFamily="2" charset="-122"/>
              </a:rPr>
              <a:t>若每一元素</a:t>
            </a:r>
            <a:r>
              <a:rPr lang="en-US" altLang="zh-CN">
                <a:latin typeface="宋体" panose="02010600030101010101" pitchFamily="2" charset="-122"/>
              </a:rPr>
              <a:t>x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，有</a:t>
            </a:r>
            <a:r>
              <a:rPr lang="en-US" altLang="zh-CN">
                <a:latin typeface="宋体" panose="02010600030101010101" pitchFamily="2" charset="-122"/>
              </a:rPr>
              <a:t>x≤b,</a:t>
            </a:r>
            <a:r>
              <a:rPr lang="zh-CN" altLang="en-US">
                <a:latin typeface="宋体" panose="02010600030101010101" pitchFamily="2" charset="-122"/>
              </a:rPr>
              <a:t>则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称为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的最大元素。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 </a:t>
            </a:r>
            <a:r>
              <a:rPr lang="en-US" altLang="zh-CN"/>
              <a:t>b)</a:t>
            </a:r>
            <a:r>
              <a:rPr lang="zh-CN" altLang="en-US">
                <a:latin typeface="宋体" panose="02010600030101010101" pitchFamily="2" charset="-122"/>
              </a:rPr>
              <a:t>若每一元素</a:t>
            </a:r>
            <a:r>
              <a:rPr lang="en-US" altLang="zh-CN">
                <a:latin typeface="宋体" panose="02010600030101010101" pitchFamily="2" charset="-122"/>
              </a:rPr>
              <a:t>x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，有</a:t>
            </a:r>
            <a:r>
              <a:rPr lang="en-US" altLang="zh-CN">
                <a:latin typeface="宋体" panose="02010600030101010101" pitchFamily="2" charset="-122"/>
              </a:rPr>
              <a:t>x≥b,</a:t>
            </a:r>
            <a:r>
              <a:rPr lang="zh-CN" altLang="en-US">
                <a:latin typeface="宋体" panose="02010600030101010101" pitchFamily="2" charset="-122"/>
              </a:rPr>
              <a:t>则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称为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的最小元素。</a:t>
            </a:r>
          </a:p>
          <a:p>
            <a:pPr algn="just"/>
            <a:r>
              <a:rPr lang="zh-CN" altLang="en-US" b="1">
                <a:solidFill>
                  <a:srgbClr val="800000"/>
                </a:solidFill>
                <a:latin typeface="宋体" panose="02010600030101010101" pitchFamily="2" charset="-122"/>
              </a:rPr>
              <a:t>注</a:t>
            </a:r>
            <a:r>
              <a:rPr lang="zh-CN" altLang="en-US" sz="2000">
                <a:latin typeface="宋体" panose="02010600030101010101" pitchFamily="2" charset="-122"/>
              </a:rPr>
              <a:t>： 子集</a:t>
            </a:r>
            <a:r>
              <a:rPr lang="en-US" altLang="zh-CN" sz="2000">
                <a:latin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</a:rPr>
              <a:t>中的最大元素可能存在，也可能不存在。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例  </a:t>
            </a:r>
            <a:r>
              <a:rPr lang="en-US" altLang="zh-CN">
                <a:latin typeface="宋体" panose="02010600030101010101" pitchFamily="2" charset="-122"/>
              </a:rPr>
              <a:t>A={1,2,3,4,5,6}  </a:t>
            </a:r>
            <a:r>
              <a:rPr lang="zh-CN" altLang="en-US">
                <a:latin typeface="宋体" panose="02010600030101010101" pitchFamily="2" charset="-122"/>
              </a:rPr>
              <a:t>则</a:t>
            </a:r>
            <a:r>
              <a:rPr lang="en-US" altLang="zh-CN">
                <a:latin typeface="宋体" panose="02010600030101010101" pitchFamily="2" charset="-122"/>
              </a:rPr>
              <a:t>&lt;A,</a:t>
            </a:r>
            <a:r>
              <a:rPr lang="zh-CN" altLang="en-US">
                <a:latin typeface="宋体" panose="02010600030101010101" pitchFamily="2" charset="-122"/>
              </a:rPr>
              <a:t>整除</a:t>
            </a:r>
            <a:r>
              <a:rPr lang="en-US" altLang="zh-CN">
                <a:latin typeface="宋体" panose="02010600030101010101" pitchFamily="2" charset="-122"/>
              </a:rPr>
              <a:t>&gt;</a:t>
            </a:r>
            <a:r>
              <a:rPr lang="zh-CN" altLang="en-US">
                <a:latin typeface="宋体" panose="02010600030101010101" pitchFamily="2" charset="-122"/>
              </a:rPr>
              <a:t>哈斯图为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build="p" autoUpdateAnimBg="0"/>
      <p:bldP spid="167940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3">
            <a:extLst>
              <a:ext uri="{FF2B5EF4-FFF2-40B4-BE49-F238E27FC236}">
                <a16:creationId xmlns:a16="http://schemas.microsoft.com/office/drawing/2014/main" id="{E4537764-56B7-4A9B-A4CA-90EB9838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2)</a:t>
            </a:r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(3-12.1)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&lt;A, ≤&gt;</a:t>
            </a:r>
            <a:r>
              <a:rPr kumimoji="1" lang="zh-CN" altLang="en-US" sz="2400">
                <a:latin typeface="宋体" panose="02010600030101010101" pitchFamily="2" charset="-122"/>
              </a:rPr>
              <a:t>是一偏序集合，且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。若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有最大（最小）元，则最大（最小）元是唯一的。</a:t>
            </a:r>
          </a:p>
          <a:p>
            <a:pPr algn="just"/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zh-CN" altLang="en-US" sz="2400">
                <a:latin typeface="宋体" panose="02010600030101010101" pitchFamily="2" charset="-122"/>
              </a:rPr>
              <a:t>都是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的最大元素，那末</a:t>
            </a:r>
            <a:r>
              <a:rPr kumimoji="1" lang="en-US" altLang="zh-CN" sz="2400">
                <a:latin typeface="宋体" panose="02010600030101010101" pitchFamily="2" charset="-122"/>
              </a:rPr>
              <a:t>a≤b,b≤a</a:t>
            </a:r>
            <a:r>
              <a:rPr kumimoji="1" lang="zh-CN" altLang="en-US" sz="2400">
                <a:latin typeface="宋体" panose="02010600030101010101" pitchFamily="2" charset="-122"/>
              </a:rPr>
              <a:t>，由反对称性得</a:t>
            </a:r>
            <a:r>
              <a:rPr kumimoji="1" lang="en-US" altLang="zh-CN" sz="2400">
                <a:latin typeface="宋体" panose="02010600030101010101" pitchFamily="2" charset="-122"/>
              </a:rPr>
              <a:t>a=b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2.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极大（极小）元</a:t>
            </a: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3(3-12.5)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&lt;A, ≤&gt;</a:t>
            </a:r>
            <a:r>
              <a:rPr kumimoji="1" lang="zh-CN" altLang="en-US" sz="2400">
                <a:latin typeface="宋体" panose="02010600030101010101" pitchFamily="2" charset="-122"/>
              </a:rPr>
              <a:t>是一偏序集合，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的子集，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B,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</a:t>
            </a:r>
            <a:r>
              <a:rPr kumimoji="1" lang="en-US" altLang="zh-CN" sz="2400">
                <a:latin typeface="Times New Roman" panose="02020603050405020304" pitchFamily="18" charset="0"/>
              </a:rPr>
              <a:t>a)</a:t>
            </a:r>
            <a:r>
              <a:rPr kumimoji="1" lang="zh-CN" altLang="en-US" sz="2400">
                <a:latin typeface="宋体" panose="02010600030101010101" pitchFamily="2" charset="-122"/>
              </a:rPr>
              <a:t>若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中不存在元素</a:t>
            </a:r>
            <a:r>
              <a:rPr kumimoji="1" lang="en-US" altLang="zh-CN" sz="2400">
                <a:latin typeface="宋体" panose="02010600030101010101" pitchFamily="2" charset="-122"/>
              </a:rPr>
              <a:t>x,</a:t>
            </a:r>
            <a:r>
              <a:rPr kumimoji="1" lang="zh-CN" altLang="en-US" sz="2400">
                <a:latin typeface="宋体" panose="02010600030101010101" pitchFamily="2" charset="-122"/>
              </a:rPr>
              <a:t>使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且</a:t>
            </a:r>
            <a:r>
              <a:rPr kumimoji="1" lang="en-US" altLang="zh-CN" sz="2400">
                <a:latin typeface="宋体" panose="02010600030101010101" pitchFamily="2" charset="-122"/>
              </a:rPr>
              <a:t>b≤x</a:t>
            </a:r>
            <a:r>
              <a:rPr kumimoji="1" lang="zh-CN" altLang="en-US" sz="2400">
                <a:latin typeface="宋体" panose="02010600030101010101" pitchFamily="2" charset="-122"/>
              </a:rPr>
              <a:t>，则称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的极大元素。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</a:t>
            </a:r>
            <a:r>
              <a:rPr kumimoji="1" lang="en-US" altLang="zh-CN" sz="2400">
                <a:latin typeface="Times New Roman" panose="02020603050405020304" pitchFamily="18" charset="0"/>
              </a:rPr>
              <a:t>b)</a:t>
            </a:r>
            <a:r>
              <a:rPr kumimoji="1" lang="zh-CN" altLang="en-US" sz="2400">
                <a:latin typeface="宋体" panose="02010600030101010101" pitchFamily="2" charset="-122"/>
              </a:rPr>
              <a:t>若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中不存在元素</a:t>
            </a:r>
            <a:r>
              <a:rPr kumimoji="1" lang="en-US" altLang="zh-CN" sz="2400">
                <a:latin typeface="宋体" panose="02010600030101010101" pitchFamily="2" charset="-122"/>
              </a:rPr>
              <a:t>x,</a:t>
            </a:r>
            <a:r>
              <a:rPr kumimoji="1" lang="zh-CN" altLang="en-US" sz="2400">
                <a:latin typeface="宋体" panose="02010600030101010101" pitchFamily="2" charset="-122"/>
              </a:rPr>
              <a:t>使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且</a:t>
            </a:r>
            <a:r>
              <a:rPr kumimoji="1" lang="en-US" altLang="zh-CN" sz="2400">
                <a:latin typeface="宋体" panose="02010600030101010101" pitchFamily="2" charset="-122"/>
              </a:rPr>
              <a:t>b≥x</a:t>
            </a:r>
            <a:r>
              <a:rPr kumimoji="1" lang="zh-CN" altLang="en-US" sz="2400">
                <a:latin typeface="宋体" panose="02010600030101010101" pitchFamily="2" charset="-122"/>
              </a:rPr>
              <a:t>，则称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的极小元素。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例：</a:t>
            </a:r>
          </a:p>
        </p:txBody>
      </p:sp>
      <p:pic>
        <p:nvPicPr>
          <p:cNvPr id="171012" name="Picture 4">
            <a:extLst>
              <a:ext uri="{FF2B5EF4-FFF2-40B4-BE49-F238E27FC236}">
                <a16:creationId xmlns:a16="http://schemas.microsoft.com/office/drawing/2014/main" id="{DE872FCA-BA69-4D1A-9A8F-573D4035A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295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1013" name="Text Box 5">
            <a:extLst>
              <a:ext uri="{FF2B5EF4-FFF2-40B4-BE49-F238E27FC236}">
                <a16:creationId xmlns:a16="http://schemas.microsoft.com/office/drawing/2014/main" id="{C9A1F18C-E135-423D-8ECD-1F6FFE90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10050"/>
            <a:ext cx="9144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                 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  <a:r>
              <a:rPr kumimoji="1" lang="en-US" altLang="zh-CN" sz="2400">
                <a:latin typeface="宋体" panose="02010600030101010101" pitchFamily="2" charset="-122"/>
              </a:rPr>
              <a:t>A=</a:t>
            </a:r>
            <a:r>
              <a:rPr kumimoji="1" lang="zh-CN" altLang="en-US" sz="2400">
                <a:latin typeface="宋体" panose="02010600030101010101" pitchFamily="2" charset="-122"/>
              </a:rPr>
              <a:t>｛</a:t>
            </a:r>
            <a:r>
              <a:rPr kumimoji="1" lang="en-US" altLang="zh-CN" sz="2400">
                <a:latin typeface="宋体" panose="02010600030101010101" pitchFamily="2" charset="-122"/>
              </a:rPr>
              <a:t>a,b,c,d,e</a:t>
            </a:r>
            <a:r>
              <a:rPr kumimoji="1" lang="zh-CN" altLang="en-US" sz="2400">
                <a:latin typeface="宋体" panose="02010600030101010101" pitchFamily="2" charset="-122"/>
              </a:rPr>
              <a:t>｝不存在最大、最小元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   素。但极大元素为</a:t>
            </a:r>
            <a:r>
              <a:rPr kumimoji="1" lang="en-US" altLang="zh-CN" sz="2400">
                <a:latin typeface="宋体" panose="02010600030101010101" pitchFamily="2" charset="-122"/>
              </a:rPr>
              <a:t>d,e,</a:t>
            </a:r>
            <a:r>
              <a:rPr kumimoji="1" lang="zh-CN" altLang="en-US" sz="2400">
                <a:latin typeface="宋体" panose="02010600030101010101" pitchFamily="2" charset="-122"/>
              </a:rPr>
              <a:t>极小元素为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         若</a:t>
            </a:r>
            <a:r>
              <a:rPr kumimoji="1" lang="en-US" altLang="zh-CN" sz="2400">
                <a:latin typeface="宋体" panose="02010600030101010101" pitchFamily="2" charset="-122"/>
              </a:rPr>
              <a:t>B={c,a,b}</a:t>
            </a:r>
            <a:r>
              <a:rPr kumimoji="1" lang="zh-CN" altLang="en-US" sz="2400">
                <a:latin typeface="宋体" panose="02010600030101010101" pitchFamily="2" charset="-122"/>
              </a:rPr>
              <a:t>则极大元素为</a:t>
            </a:r>
            <a:r>
              <a:rPr kumimoji="1" lang="en-US" altLang="zh-CN" sz="2400">
                <a:latin typeface="宋体" panose="02010600030101010101" pitchFamily="2" charset="-122"/>
              </a:rPr>
              <a:t>c,</a:t>
            </a:r>
            <a:r>
              <a:rPr kumimoji="1" lang="zh-CN" altLang="en-US" sz="2400">
                <a:latin typeface="宋体" panose="02010600030101010101" pitchFamily="2" charset="-122"/>
              </a:rPr>
              <a:t>极小元素为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zh-CN" altLang="en-US" sz="2400">
                <a:latin typeface="宋体" panose="02010600030101010101" pitchFamily="2" charset="-122"/>
              </a:rPr>
              <a:t>。 </a:t>
            </a: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endParaRPr kumimoji="1" lang="zh-CN" altLang="en-US" sz="2400">
              <a:latin typeface="宋体" panose="02010600030101010101" pitchFamily="2" charset="-122"/>
            </a:endParaRP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endParaRPr kumimoji="1" lang="zh-CN" altLang="en-US" sz="4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  <p:bldP spid="17101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>
            <a:extLst>
              <a:ext uri="{FF2B5EF4-FFF2-40B4-BE49-F238E27FC236}">
                <a16:creationId xmlns:a16="http://schemas.microsoft.com/office/drawing/2014/main" id="{296CCB2E-05D8-404C-8903-B9CAC4DC1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686800" cy="601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2. 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基本性质</a:t>
            </a:r>
            <a:r>
              <a:rPr lang="zh-CN" altLang="en-US"/>
              <a:t> 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b="1">
                <a:solidFill>
                  <a:srgbClr val="800000"/>
                </a:solidFill>
              </a:rPr>
              <a:t>1</a:t>
            </a:r>
            <a:r>
              <a:rPr lang="zh-CN" altLang="en-US" sz="2800"/>
              <a:t>：</a:t>
            </a:r>
            <a:r>
              <a:rPr lang="en-US" altLang="zh-CN" sz="2800"/>
              <a:t>a)A∪B=B∪A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r>
              <a:rPr lang="en-US" altLang="zh-CN" sz="2800"/>
              <a:t>              b) A∩B= B∩A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r>
              <a:rPr lang="en-US" altLang="zh-CN" sz="2800"/>
              <a:t>              c)(A∪B)∪C=A∪(B∪C)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r>
              <a:rPr lang="en-US" altLang="zh-CN" sz="2800"/>
              <a:t>              d)(A∩B)∩C=A∩(B∩C)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r>
              <a:rPr lang="en-US" altLang="zh-CN" sz="2800"/>
              <a:t> </a:t>
            </a:r>
            <a:r>
              <a:rPr lang="zh-CN" altLang="en-US" sz="2800"/>
              <a:t>即交、并运算是可交换和可结合的。                        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endParaRPr lang="zh-CN" altLang="en-US" sz="2800"/>
          </a:p>
          <a:p>
            <a:pPr>
              <a:lnSpc>
                <a:spcPct val="90000"/>
              </a:lnSpc>
              <a:buClr>
                <a:srgbClr val="F876E2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证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  <a:r>
              <a:rPr lang="en-US" altLang="zh-CN" sz="2800"/>
              <a:t>b)</a:t>
            </a:r>
            <a:r>
              <a:rPr lang="en-US" altLang="zh-CN" sz="2800">
                <a:sym typeface="Symbol" panose="05050102010706020507" pitchFamily="18" charset="2"/>
              </a:rPr>
              <a:t>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U</a:t>
            </a:r>
          </a:p>
          <a:p>
            <a:pPr>
              <a:lnSpc>
                <a:spcPct val="90000"/>
              </a:lnSpc>
              <a:buClr>
                <a:srgbClr val="F876E2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     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A∩B</a:t>
            </a:r>
            <a:r>
              <a:rPr lang="en-US" altLang="zh-CN" sz="2800">
                <a:sym typeface="Symbol" panose="05050102010706020507" pitchFamily="18" charset="2"/>
              </a:rPr>
              <a:t>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A∧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B</a:t>
            </a:r>
            <a:r>
              <a:rPr lang="en-US" altLang="zh-CN" sz="2800">
                <a:latin typeface="宋体" panose="02010600030101010101" pitchFamily="2" charset="-122"/>
              </a:rPr>
              <a:t> , </a:t>
            </a:r>
            <a:r>
              <a:rPr lang="zh-CN" altLang="en-US" sz="2800">
                <a:latin typeface="宋体" panose="02010600030101010101" pitchFamily="2" charset="-122"/>
              </a:rPr>
              <a:t>（∩的定义）</a:t>
            </a:r>
          </a:p>
          <a:p>
            <a:pPr>
              <a:lnSpc>
                <a:spcPct val="90000"/>
              </a:lnSpc>
              <a:buClr>
                <a:srgbClr val="F876E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           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B∧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A</a:t>
            </a:r>
            <a:r>
              <a:rPr lang="en-US" altLang="zh-CN" sz="2800">
                <a:latin typeface="宋体" panose="02010600030101010101" pitchFamily="2" charset="-122"/>
              </a:rPr>
              <a:t>(∧</a:t>
            </a:r>
            <a:r>
              <a:rPr lang="zh-CN" altLang="en-US" sz="2800">
                <a:latin typeface="宋体" panose="02010600030101010101" pitchFamily="2" charset="-122"/>
              </a:rPr>
              <a:t>的可交换性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Clr>
                <a:srgbClr val="F876E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           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B∩A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90000"/>
              </a:lnSpc>
              <a:buClr>
                <a:srgbClr val="E682FA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∴</a:t>
            </a:r>
            <a:r>
              <a:rPr lang="zh-CN" altLang="en-US" sz="2800">
                <a:sym typeface="Symbol" panose="05050102010706020507" pitchFamily="18" charset="2"/>
              </a:rPr>
              <a:t></a:t>
            </a:r>
            <a:r>
              <a:rPr lang="en-US" altLang="zh-CN" sz="2800" i="1"/>
              <a:t>x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A∩B</a:t>
            </a:r>
            <a:r>
              <a:rPr lang="en-US" altLang="zh-CN" sz="2800">
                <a:sym typeface="Symbol" panose="05050102010706020507" pitchFamily="18" charset="2"/>
              </a:rPr>
              <a:t>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B∩A</a:t>
            </a:r>
            <a:r>
              <a:rPr lang="en-US" altLang="zh-CN" sz="2800">
                <a:latin typeface="宋体" panose="02010600030101010101" pitchFamily="2" charset="-122"/>
              </a:rPr>
              <a:t>) </a:t>
            </a:r>
            <a:r>
              <a:rPr lang="zh-CN" altLang="en-US" sz="2800">
                <a:latin typeface="宋体" panose="02010600030101010101" pitchFamily="2" charset="-122"/>
              </a:rPr>
              <a:t>，即</a:t>
            </a:r>
            <a:r>
              <a:rPr lang="en-US" altLang="zh-CN" sz="2800"/>
              <a:t>A∩B= B∩A</a:t>
            </a:r>
            <a:r>
              <a:rPr lang="zh-CN" altLang="en-US" sz="2800">
                <a:latin typeface="宋体" panose="02010600030101010101" pitchFamily="2" charset="-122"/>
              </a:rPr>
              <a:t>。    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＃</a:t>
            </a:r>
          </a:p>
          <a:p>
            <a:pPr algn="just">
              <a:lnSpc>
                <a:spcPct val="90000"/>
              </a:lnSpc>
              <a:buClr>
                <a:srgbClr val="0000CC"/>
              </a:buClr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9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026">
            <a:extLst>
              <a:ext uri="{FF2B5EF4-FFF2-40B4-BE49-F238E27FC236}">
                <a16:creationId xmlns:a16="http://schemas.microsoft.com/office/drawing/2014/main" id="{F513AF32-08C7-4762-AC21-433E0BE65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15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3.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上界、下界</a:t>
            </a:r>
            <a:endParaRPr kumimoji="1" lang="zh-CN" altLang="en-US" sz="2400" b="1">
              <a:solidFill>
                <a:schemeClr val="accent2"/>
              </a:solidFill>
              <a:latin typeface="宋体" panose="02010600030101010101" pitchFamily="2" charset="-122"/>
              <a:hlinkClick r:id="rId2" action="ppaction://hlinksldjump"/>
            </a:endParaRP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4(3-12.7)</a:t>
            </a: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&lt;A, ≤&gt;</a:t>
            </a:r>
            <a:r>
              <a:rPr kumimoji="1" lang="zh-CN" altLang="en-US" sz="2400">
                <a:latin typeface="宋体" panose="02010600030101010101" pitchFamily="2" charset="-122"/>
              </a:rPr>
              <a:t>是一偏序集合，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的子集，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44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若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B,</a:t>
            </a:r>
            <a:r>
              <a:rPr kumimoji="1" lang="zh-CN" altLang="en-US" sz="2400">
                <a:latin typeface="宋体" panose="02010600030101010101" pitchFamily="2" charset="-122"/>
              </a:rPr>
              <a:t>有</a:t>
            </a:r>
            <a:r>
              <a:rPr kumimoji="1" lang="en-US" altLang="zh-CN" sz="2400">
                <a:latin typeface="宋体" panose="02010600030101010101" pitchFamily="2" charset="-122"/>
              </a:rPr>
              <a:t>b≤a ,</a:t>
            </a:r>
            <a:r>
              <a:rPr kumimoji="1" lang="zh-CN" altLang="en-US" sz="2400">
                <a:latin typeface="宋体" panose="02010600030101010101" pitchFamily="2" charset="-122"/>
              </a:rPr>
              <a:t>则称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为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的上界。若</a:t>
            </a:r>
            <a:r>
              <a:rPr kumimoji="1"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B,</a:t>
            </a:r>
            <a:r>
              <a:rPr kumimoji="1" lang="zh-CN" altLang="en-US" sz="2400">
                <a:latin typeface="宋体" panose="02010600030101010101" pitchFamily="2" charset="-122"/>
              </a:rPr>
              <a:t>有</a:t>
            </a:r>
            <a:r>
              <a:rPr kumimoji="1" lang="en-US" altLang="zh-CN" sz="2400">
                <a:latin typeface="宋体" panose="02010600030101010101" pitchFamily="2" charset="-122"/>
              </a:rPr>
              <a:t>b≥a ,</a:t>
            </a:r>
            <a:r>
              <a:rPr kumimoji="1" lang="zh-CN" altLang="en-US" sz="2400">
                <a:latin typeface="宋体" panose="02010600030101010101" pitchFamily="2" charset="-122"/>
              </a:rPr>
              <a:t>则称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为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的下界。</a:t>
            </a:r>
          </a:p>
          <a:p>
            <a:pPr algn="just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5(3-12.8)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&lt;A, ≤&gt;</a:t>
            </a:r>
            <a:r>
              <a:rPr kumimoji="1" lang="zh-CN" altLang="en-US" sz="2400">
                <a:latin typeface="宋体" panose="02010600030101010101" pitchFamily="2" charset="-122"/>
              </a:rPr>
              <a:t>是一偏序集合，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的子集。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若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的上界（下界），且对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的每一上界（下界）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，有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</a:t>
            </a:r>
            <a:r>
              <a:rPr kumimoji="1" lang="en-US" altLang="zh-CN" sz="2400">
                <a:latin typeface="宋体" panose="02010600030101010101" pitchFamily="2" charset="-122"/>
              </a:rPr>
              <a:t>a≤a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(</a:t>
            </a:r>
            <a:r>
              <a:rPr kumimoji="1" lang="zh-CN" altLang="en-US" sz="2400">
                <a:latin typeface="宋体" panose="02010600030101010101" pitchFamily="2" charset="-122"/>
              </a:rPr>
              <a:t>或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’</a:t>
            </a:r>
            <a:r>
              <a:rPr kumimoji="1" lang="en-US" altLang="zh-CN" sz="2400">
                <a:latin typeface="宋体" panose="02010600030101010101" pitchFamily="2" charset="-122"/>
              </a:rPr>
              <a:t> ≤a)</a:t>
            </a:r>
            <a:r>
              <a:rPr kumimoji="1" lang="zh-CN" altLang="en-US" sz="2400">
                <a:latin typeface="宋体" panose="02010600030101010101" pitchFamily="2" charset="-122"/>
              </a:rPr>
              <a:t>。那么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叫做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的最小上界</a:t>
            </a:r>
            <a:r>
              <a:rPr kumimoji="1" lang="en-US" altLang="zh-CN" sz="2400">
                <a:latin typeface="宋体" panose="02010600030101010101" pitchFamily="2" charset="-122"/>
              </a:rPr>
              <a:t>(</a:t>
            </a:r>
            <a:r>
              <a:rPr kumimoji="1" lang="zh-CN" altLang="en-US" sz="2400">
                <a:latin typeface="宋体" panose="02010600030101010101" pitchFamily="2" charset="-122"/>
              </a:rPr>
              <a:t>上确界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zh-CN" altLang="en-US" sz="2400">
                <a:latin typeface="宋体" panose="02010600030101010101" pitchFamily="2" charset="-122"/>
              </a:rPr>
              <a:t>记为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 </a:t>
            </a:r>
            <a:r>
              <a:rPr kumimoji="1" lang="en-US" altLang="zh-CN" sz="2400">
                <a:latin typeface="宋体" panose="02010600030101010101" pitchFamily="2" charset="-122"/>
              </a:rPr>
              <a:t>LUB</a:t>
            </a:r>
            <a:r>
              <a:rPr kumimoji="1" lang="zh-CN" altLang="en-US" sz="2400">
                <a:latin typeface="宋体" panose="02010600030101010101" pitchFamily="2" charset="-122"/>
              </a:rPr>
              <a:t>（或最大下界</a:t>
            </a:r>
            <a:r>
              <a:rPr kumimoji="1" lang="en-US" altLang="zh-CN" sz="2400">
                <a:latin typeface="宋体" panose="02010600030101010101" pitchFamily="2" charset="-122"/>
              </a:rPr>
              <a:t>(</a:t>
            </a:r>
            <a:r>
              <a:rPr kumimoji="1" lang="zh-CN" altLang="en-US" sz="2400">
                <a:latin typeface="宋体" panose="02010600030101010101" pitchFamily="2" charset="-122"/>
              </a:rPr>
              <a:t>下确界</a:t>
            </a:r>
            <a:r>
              <a:rPr kumimoji="1" lang="en-US" altLang="zh-CN" sz="2400">
                <a:latin typeface="宋体" panose="02010600030101010101" pitchFamily="2" charset="-122"/>
              </a:rPr>
              <a:t>)</a:t>
            </a:r>
            <a:r>
              <a:rPr kumimoji="1" lang="zh-CN" altLang="en-US" sz="2400">
                <a:latin typeface="宋体" panose="02010600030101010101" pitchFamily="2" charset="-122"/>
              </a:rPr>
              <a:t>记为</a:t>
            </a:r>
            <a:r>
              <a:rPr kumimoji="1" lang="en-US" altLang="zh-CN" sz="2400">
                <a:latin typeface="宋体" panose="02010600030101010101" pitchFamily="2" charset="-122"/>
              </a:rPr>
              <a:t>GLB</a:t>
            </a:r>
            <a:r>
              <a:rPr kumimoji="1" lang="zh-CN" altLang="en-US" sz="2400">
                <a:latin typeface="宋体" panose="02010600030101010101" pitchFamily="2" charset="-122"/>
              </a:rPr>
              <a:t>）。</a:t>
            </a:r>
          </a:p>
          <a:p>
            <a:pPr algn="just"/>
            <a:r>
              <a:rPr kumimoji="1" lang="en-US" altLang="zh-CN" sz="2400">
                <a:latin typeface="宋体" panose="02010600030101010101" pitchFamily="2" charset="-122"/>
              </a:rPr>
              <a:t>P144</a:t>
            </a:r>
            <a:r>
              <a:rPr kumimoji="1" lang="zh-CN" altLang="en-US" sz="2400">
                <a:latin typeface="宋体" panose="02010600030101010101" pitchFamily="2" charset="-122"/>
              </a:rPr>
              <a:t>例。</a:t>
            </a:r>
          </a:p>
          <a:p>
            <a:pPr algn="just"/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kumimoji="1" lang="zh-CN" altLang="en-US" sz="2400">
                <a:latin typeface="宋体" panose="02010600030101010101" pitchFamily="2" charset="-122"/>
              </a:rPr>
              <a:t> ：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（</a:t>
            </a:r>
            <a:r>
              <a:rPr kumimoji="1" lang="en-US" altLang="zh-CN" sz="2000">
                <a:latin typeface="宋体" panose="02010600030101010101" pitchFamily="2" charset="-122"/>
              </a:rPr>
              <a:t>1</a:t>
            </a:r>
            <a:r>
              <a:rPr kumimoji="1" lang="zh-CN" altLang="en-US" sz="2000">
                <a:latin typeface="宋体" panose="02010600030101010101" pitchFamily="2" charset="-122"/>
              </a:rPr>
              <a:t>）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的最大（小）元素和极大（小）元素必须是子集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的元素，而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的上界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   （下界）和最小上界（最大下界）可以是也可以不是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的元素。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（</a:t>
            </a:r>
            <a:r>
              <a:rPr kumimoji="1" lang="en-US" altLang="zh-CN" sz="2000">
                <a:latin typeface="宋体" panose="02010600030101010101" pitchFamily="2" charset="-122"/>
              </a:rPr>
              <a:t>2</a:t>
            </a:r>
            <a:r>
              <a:rPr kumimoji="1" lang="zh-CN" altLang="en-US" sz="2000">
                <a:latin typeface="宋体" panose="02010600030101010101" pitchFamily="2" charset="-122"/>
              </a:rPr>
              <a:t>）上界和下界可以存在也可以不存在，可以唯一也可以不唯一。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（</a:t>
            </a:r>
            <a:r>
              <a:rPr kumimoji="1" lang="en-US" altLang="zh-CN" sz="2000">
                <a:latin typeface="宋体" panose="02010600030101010101" pitchFamily="2" charset="-122"/>
              </a:rPr>
              <a:t>3</a:t>
            </a:r>
            <a:r>
              <a:rPr kumimoji="1" lang="zh-CN" altLang="en-US" sz="2000">
                <a:latin typeface="宋体" panose="02010600030101010101" pitchFamily="2" charset="-122"/>
              </a:rPr>
              <a:t>）极大元素和极小元素可以存在也可以不存在，可以唯一也可以不唯一。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（</a:t>
            </a:r>
            <a:r>
              <a:rPr kumimoji="1" lang="en-US" altLang="zh-CN" sz="2000">
                <a:latin typeface="宋体" panose="02010600030101010101" pitchFamily="2" charset="-122"/>
              </a:rPr>
              <a:t>4</a:t>
            </a:r>
            <a:r>
              <a:rPr kumimoji="1" lang="zh-CN" altLang="en-US" sz="2000">
                <a:latin typeface="宋体" panose="02010600030101010101" pitchFamily="2" charset="-122"/>
              </a:rPr>
              <a:t>）最大元素、最小元素可以存在也可以不存在，但若存在则唯一。</a:t>
            </a:r>
          </a:p>
          <a:p>
            <a:pPr algn="just"/>
            <a:r>
              <a:rPr kumimoji="1" lang="zh-CN" altLang="en-US" sz="20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zh-CN" altLang="en-US" sz="2000">
                <a:latin typeface="宋体" panose="02010600030101010101" pitchFamily="2" charset="-122"/>
              </a:rPr>
              <a:t> </a:t>
            </a:r>
            <a:r>
              <a:rPr kumimoji="1" lang="en-US" altLang="zh-CN" sz="2000">
                <a:latin typeface="宋体" panose="02010600030101010101" pitchFamily="2" charset="-122"/>
              </a:rPr>
              <a:t>&lt;I, ≤&gt;</a:t>
            </a:r>
            <a:r>
              <a:rPr kumimoji="1" lang="zh-CN" altLang="en-US" sz="2000">
                <a:latin typeface="宋体" panose="02010600030101010101" pitchFamily="2" charset="-122"/>
              </a:rPr>
              <a:t>设</a:t>
            </a:r>
            <a:r>
              <a:rPr kumimoji="1" lang="en-US" altLang="zh-CN" sz="2000">
                <a:latin typeface="宋体" panose="02010600030101010101" pitchFamily="2" charset="-122"/>
              </a:rPr>
              <a:t>B={i∣i</a:t>
            </a:r>
            <a:r>
              <a:rPr kumimoji="1" lang="en-US" altLang="zh-CN" sz="20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000">
                <a:latin typeface="宋体" panose="02010600030101010101" pitchFamily="2" charset="-122"/>
              </a:rPr>
              <a:t>N}</a:t>
            </a:r>
            <a:r>
              <a:rPr kumimoji="1" lang="zh-CN" altLang="en-US" sz="2000">
                <a:latin typeface="宋体" panose="02010600030101010101" pitchFamily="2" charset="-122"/>
              </a:rPr>
              <a:t>，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则</a:t>
            </a:r>
            <a:r>
              <a:rPr kumimoji="1" lang="en-US" altLang="zh-CN" sz="2000">
                <a:latin typeface="宋体" panose="02010600030101010101" pitchFamily="2" charset="-122"/>
              </a:rPr>
              <a:t>B</a:t>
            </a:r>
            <a:r>
              <a:rPr kumimoji="1" lang="zh-CN" altLang="en-US" sz="2000">
                <a:latin typeface="宋体" panose="02010600030101010101" pitchFamily="2" charset="-122"/>
              </a:rPr>
              <a:t>的极大元素不存在，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最大元素不存在，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  极小元素为</a:t>
            </a:r>
            <a:r>
              <a:rPr kumimoji="1" lang="en-US" altLang="zh-CN" sz="2000">
                <a:latin typeface="宋体" panose="02010600030101010101" pitchFamily="2" charset="-122"/>
              </a:rPr>
              <a:t>0</a:t>
            </a:r>
            <a:r>
              <a:rPr kumimoji="1" lang="zh-CN" altLang="en-US" sz="2000">
                <a:latin typeface="宋体" panose="02010600030101010101" pitchFamily="2" charset="-122"/>
              </a:rPr>
              <a:t>，最小元素为</a:t>
            </a:r>
            <a:r>
              <a:rPr kumimoji="1" lang="en-US" altLang="zh-CN" sz="2000">
                <a:latin typeface="宋体" panose="02010600030101010101" pitchFamily="2" charset="-122"/>
              </a:rPr>
              <a:t>0</a:t>
            </a:r>
            <a:r>
              <a:rPr kumimoji="1" lang="zh-CN" altLang="en-US" sz="2000">
                <a:latin typeface="宋体" panose="02010600030101010101" pitchFamily="2" charset="-122"/>
              </a:rPr>
              <a:t>。</a:t>
            </a:r>
          </a:p>
          <a:p>
            <a:pPr algn="just"/>
            <a:r>
              <a:rPr kumimoji="1" lang="zh-CN" altLang="en-US" sz="200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4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4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4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4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4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4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4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4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4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4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>
            <a:extLst>
              <a:ext uri="{FF2B5EF4-FFF2-40B4-BE49-F238E27FC236}">
                <a16:creationId xmlns:a16="http://schemas.microsoft.com/office/drawing/2014/main" id="{DD6CBB83-35E6-4EB9-94E0-1F5628BF7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70000"/>
              </a:lnSpc>
            </a:pPr>
            <a:r>
              <a:rPr kumimoji="1" lang="en-US" altLang="zh-CN" sz="2400">
                <a:latin typeface="宋体" panose="02010600030101010101" pitchFamily="2" charset="-122"/>
              </a:rPr>
              <a:t>4.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其他一些说明</a:t>
            </a:r>
          </a:p>
          <a:p>
            <a:pPr lvl="2">
              <a:lnSpc>
                <a:spcPct val="70000"/>
              </a:lnSpc>
            </a:pPr>
            <a:endParaRPr kumimoji="1" lang="zh-CN" altLang="en-US" sz="24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lvl="2"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（一）特异元素之间的关系：</a:t>
            </a:r>
          </a:p>
          <a:p>
            <a:pPr lvl="2">
              <a:lnSpc>
                <a:spcPct val="7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lvl="2"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设</a:t>
            </a:r>
            <a:r>
              <a:rPr kumimoji="1" lang="en-US" altLang="zh-CN" sz="2400">
                <a:latin typeface="宋体" panose="02010600030101010101" pitchFamily="2" charset="-122"/>
              </a:rPr>
              <a:t>&lt;A, ≤&gt;</a:t>
            </a:r>
            <a:r>
              <a:rPr kumimoji="1" lang="zh-CN" altLang="en-US" sz="2400">
                <a:latin typeface="宋体" panose="02010600030101010101" pitchFamily="2" charset="-122"/>
              </a:rPr>
              <a:t>是偏序关系，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的子集。则：</a:t>
            </a:r>
          </a:p>
          <a:p>
            <a:pPr lvl="2">
              <a:lnSpc>
                <a:spcPct val="7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lvl="2"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）如果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的最大元素，那么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的极大元素，即极大</a:t>
            </a:r>
          </a:p>
          <a:p>
            <a:pPr lvl="2">
              <a:lnSpc>
                <a:spcPct val="7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lvl="2"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元素唯一。</a:t>
            </a:r>
          </a:p>
          <a:p>
            <a:pPr lvl="2">
              <a:lnSpc>
                <a:spcPct val="7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lvl="2"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）如果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的最大元素，那么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</a:t>
            </a:r>
            <a:r>
              <a:rPr kumimoji="1" lang="en-US" altLang="zh-CN" sz="2400">
                <a:latin typeface="宋体" panose="02010600030101010101" pitchFamily="2" charset="-122"/>
              </a:rPr>
              <a:t>LUB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</a:p>
          <a:p>
            <a:pPr lvl="2">
              <a:lnSpc>
                <a:spcPct val="7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lvl="2"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</a:t>
            </a:r>
            <a:r>
              <a:rPr kumimoji="1" lang="en-US" altLang="zh-CN" sz="2400">
                <a:latin typeface="宋体" panose="02010600030101010101" pitchFamily="2" charset="-122"/>
              </a:rPr>
              <a:t>c</a:t>
            </a:r>
            <a:r>
              <a:rPr kumimoji="1" lang="zh-CN" altLang="en-US" sz="2400">
                <a:latin typeface="宋体" panose="02010600030101010101" pitchFamily="2" charset="-122"/>
              </a:rPr>
              <a:t>）如果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的上界且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B,</a:t>
            </a:r>
            <a:r>
              <a:rPr kumimoji="1" lang="zh-CN" altLang="en-US" sz="2400">
                <a:latin typeface="宋体" panose="02010600030101010101" pitchFamily="2" charset="-122"/>
              </a:rPr>
              <a:t>则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的最大元素。</a:t>
            </a:r>
          </a:p>
          <a:p>
            <a:pPr lvl="2">
              <a:lnSpc>
                <a:spcPct val="7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          （对最小元素、极小元素和</a:t>
            </a:r>
            <a:r>
              <a:rPr kumimoji="1" lang="en-US" altLang="zh-CN" sz="2400">
                <a:latin typeface="宋体" panose="02010600030101010101" pitchFamily="2" charset="-122"/>
              </a:rPr>
              <a:t>glb</a:t>
            </a:r>
            <a:r>
              <a:rPr kumimoji="1" lang="zh-CN" altLang="en-US" sz="2400">
                <a:latin typeface="宋体" panose="02010600030101010101" pitchFamily="2" charset="-122"/>
              </a:rPr>
              <a:t>也存在类似的关系）。</a:t>
            </a:r>
          </a:p>
          <a:p>
            <a:pPr>
              <a:lnSpc>
                <a:spcPct val="7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lvl="2"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（二）对</a:t>
            </a:r>
            <a:r>
              <a:rPr kumimoji="1" lang="en-US" altLang="zh-CN" sz="2400">
                <a:latin typeface="宋体" panose="02010600030101010101" pitchFamily="2" charset="-122"/>
              </a:rPr>
              <a:t>&lt;P, ≤&gt;</a:t>
            </a:r>
            <a:r>
              <a:rPr kumimoji="1" lang="zh-CN" altLang="en-US" sz="2400">
                <a:latin typeface="宋体" panose="02010600030101010101" pitchFamily="2" charset="-122"/>
              </a:rPr>
              <a:t>来说，它的对偶</a:t>
            </a:r>
            <a:r>
              <a:rPr kumimoji="1" lang="en-US" altLang="zh-CN" sz="2400">
                <a:latin typeface="宋体" panose="02010600030101010101" pitchFamily="2" charset="-122"/>
              </a:rPr>
              <a:t>&lt;P, ≥&gt;</a:t>
            </a:r>
            <a:r>
              <a:rPr kumimoji="1" lang="zh-CN" altLang="en-US" sz="2400">
                <a:latin typeface="宋体" panose="02010600030101010101" pitchFamily="2" charset="-122"/>
              </a:rPr>
              <a:t>也是一个偏序集合。</a:t>
            </a:r>
          </a:p>
          <a:p>
            <a:pPr lvl="2">
              <a:lnSpc>
                <a:spcPct val="7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lvl="2"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偏序</a:t>
            </a:r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zh-CN" altLang="en-US" sz="2400">
                <a:latin typeface="宋体" panose="02010600030101010101" pitchFamily="2" charset="-122"/>
              </a:rPr>
              <a:t>≤</a:t>
            </a:r>
            <a:r>
              <a:rPr kumimoji="1" lang="zh-CN" altLang="en-US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P</a:t>
            </a:r>
            <a:r>
              <a:rPr kumimoji="1" lang="zh-CN" altLang="en-US" sz="2400">
                <a:latin typeface="宋体" panose="02010600030101010101" pitchFamily="2" charset="-122"/>
              </a:rPr>
              <a:t>中的最大元素、极大元素、上界、</a:t>
            </a:r>
            <a:r>
              <a:rPr kumimoji="1" lang="en-US" altLang="zh-CN" sz="2400">
                <a:latin typeface="宋体" panose="02010600030101010101" pitchFamily="2" charset="-122"/>
              </a:rPr>
              <a:t>GLB</a:t>
            </a:r>
            <a:r>
              <a:rPr kumimoji="1" lang="zh-CN" altLang="en-US" sz="2400">
                <a:latin typeface="宋体" panose="02010600030101010101" pitchFamily="2" charset="-122"/>
              </a:rPr>
              <a:t>是偏</a:t>
            </a:r>
          </a:p>
          <a:p>
            <a:pPr lvl="2">
              <a:lnSpc>
                <a:spcPct val="70000"/>
              </a:lnSpc>
            </a:pPr>
            <a:endParaRPr kumimoji="1" lang="zh-CN" altLang="en-US" sz="2400">
              <a:latin typeface="宋体" panose="02010600030101010101" pitchFamily="2" charset="-122"/>
            </a:endParaRPr>
          </a:p>
          <a:p>
            <a:pPr lvl="2"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序关系</a:t>
            </a:r>
            <a:r>
              <a:rPr kumimoji="1" lang="zh-CN" altLang="en-US" sz="2400">
                <a:latin typeface="Times New Roman" panose="02020603050405020304" pitchFamily="18" charset="0"/>
              </a:rPr>
              <a:t>‘</a:t>
            </a:r>
            <a:r>
              <a:rPr kumimoji="1" lang="zh-CN" altLang="en-US" sz="2400">
                <a:latin typeface="宋体" panose="02010600030101010101" pitchFamily="2" charset="-122"/>
              </a:rPr>
              <a:t>≥</a:t>
            </a:r>
            <a:r>
              <a:rPr kumimoji="1" lang="zh-CN" altLang="en-US" sz="2400">
                <a:latin typeface="Times New Roman" panose="02020603050405020304" pitchFamily="18" charset="0"/>
              </a:rPr>
              <a:t>’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P</a:t>
            </a:r>
            <a:r>
              <a:rPr kumimoji="1" lang="zh-CN" altLang="en-US" sz="2400">
                <a:latin typeface="宋体" panose="02010600030101010101" pitchFamily="2" charset="-122"/>
              </a:rPr>
              <a:t>中的最小元素、极小元素、下界、</a:t>
            </a:r>
            <a:r>
              <a:rPr kumimoji="1" lang="en-US" altLang="zh-CN" sz="2400">
                <a:latin typeface="宋体" panose="02010600030101010101" pitchFamily="2" charset="-122"/>
              </a:rPr>
              <a:t>LUB,</a:t>
            </a:r>
          </a:p>
          <a:p>
            <a:pPr lvl="2">
              <a:lnSpc>
                <a:spcPct val="70000"/>
              </a:lnSpc>
            </a:pPr>
            <a:endParaRPr kumimoji="1" lang="en-US" altLang="zh-CN" sz="2400">
              <a:latin typeface="宋体" panose="02010600030101010101" pitchFamily="2" charset="-122"/>
            </a:endParaRPr>
          </a:p>
          <a:p>
            <a:pPr lvl="2">
              <a:lnSpc>
                <a:spcPct val="70000"/>
              </a:lnSpc>
            </a:pPr>
            <a:r>
              <a:rPr kumimoji="1" lang="zh-CN" altLang="en-US" sz="2400">
                <a:latin typeface="宋体" panose="02010600030101010101" pitchFamily="2" charset="-122"/>
              </a:rPr>
              <a:t>反之亦然。</a:t>
            </a:r>
          </a:p>
          <a:p>
            <a:pPr algn="just"/>
            <a:r>
              <a:rPr kumimoji="1" lang="zh-CN" altLang="en-US" sz="2400">
                <a:latin typeface="宋体" panose="02010600030101010101" pitchFamily="2" charset="-122"/>
              </a:rPr>
              <a:t>       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6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6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6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6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6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6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6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6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613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613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613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613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>
            <a:extLst>
              <a:ext uri="{FF2B5EF4-FFF2-40B4-BE49-F238E27FC236}">
                <a16:creationId xmlns:a16="http://schemas.microsoft.com/office/drawing/2014/main" id="{F46E3B3F-6619-48EB-9745-51DF9D364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algn="just"/>
            <a:r>
              <a:rPr lang="zh-CN" altLang="en-US">
                <a:latin typeface="宋体" panose="02010600030101010101" pitchFamily="2" charset="-122"/>
              </a:rPr>
              <a:t>三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线序集合和良序集合</a:t>
            </a:r>
          </a:p>
          <a:p>
            <a:pPr lvl="2" algn="just"/>
            <a:r>
              <a:rPr lang="zh-CN" altLang="en-US">
                <a:latin typeface="宋体" panose="02010600030101010101" pitchFamily="2" charset="-122"/>
              </a:rPr>
              <a:t>  对偏序集合</a:t>
            </a:r>
            <a:r>
              <a:rPr lang="en-US" altLang="zh-CN">
                <a:latin typeface="宋体" panose="02010600030101010101" pitchFamily="2" charset="-122"/>
              </a:rPr>
              <a:t>&lt;A,</a:t>
            </a:r>
            <a:r>
              <a:rPr lang="en-US" altLang="zh-CN">
                <a:ea typeface="楷体_GB2312" pitchFamily="49" charset="-122"/>
              </a:rPr>
              <a:t>≤</a:t>
            </a:r>
            <a:r>
              <a:rPr lang="en-US" altLang="zh-CN">
                <a:latin typeface="宋体" panose="02010600030101010101" pitchFamily="2" charset="-122"/>
              </a:rPr>
              <a:t>&gt;</a:t>
            </a:r>
            <a:r>
              <a:rPr lang="zh-CN" altLang="en-US">
                <a:latin typeface="宋体" panose="02010600030101010101" pitchFamily="2" charset="-122"/>
              </a:rPr>
              <a:t>，设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en-US" altLang="zh-CN">
                <a:ea typeface="楷体_GB2312" pitchFamily="49" charset="-122"/>
                <a:sym typeface="Symbol" panose="05050102010706020507" pitchFamily="18" charset="2"/>
              </a:rPr>
              <a:t>A</a:t>
            </a: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若</a:t>
            </a:r>
            <a:r>
              <a:rPr lang="en-US" altLang="zh-CN">
                <a:latin typeface="宋体" panose="02010600030101010101" pitchFamily="2" charset="-122"/>
              </a:rPr>
              <a:t>a≤b</a:t>
            </a:r>
            <a:r>
              <a:rPr lang="zh-CN" altLang="en-US">
                <a:latin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</a:rPr>
              <a:t>b≤a</a:t>
            </a:r>
            <a:r>
              <a:rPr lang="zh-CN" altLang="en-US">
                <a:latin typeface="宋体" panose="02010600030101010101" pitchFamily="2" charset="-122"/>
              </a:rPr>
              <a:t>，称</a:t>
            </a:r>
            <a:r>
              <a:rPr lang="en-US" altLang="zh-CN">
                <a:latin typeface="宋体" panose="02010600030101010101" pitchFamily="2" charset="-122"/>
              </a:rPr>
              <a:t>a,b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zh-CN" altLang="en-US" b="1">
                <a:latin typeface="宋体" panose="02010600030101010101" pitchFamily="2" charset="-122"/>
              </a:rPr>
              <a:t>可比较的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algn="just">
              <a:buFontTx/>
              <a:buAutoNum type="arabicPeriod"/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线序集合</a:t>
            </a:r>
            <a:r>
              <a:rPr lang="zh-CN" altLang="en-US">
                <a:latin typeface="宋体" panose="02010600030101010101" pitchFamily="2" charset="-122"/>
              </a:rPr>
              <a:t>（全序集合）</a:t>
            </a:r>
          </a:p>
          <a:p>
            <a:pPr algn="just"/>
            <a:r>
              <a:rPr lang="zh-CN" altLang="en-US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b="1">
                <a:solidFill>
                  <a:srgbClr val="800000"/>
                </a:solidFill>
                <a:latin typeface="宋体" panose="02010600030101010101" pitchFamily="2" charset="-122"/>
              </a:rPr>
              <a:t>(3-12.3)</a:t>
            </a:r>
            <a:r>
              <a:rPr lang="zh-CN" altLang="en-US">
                <a:latin typeface="宋体" panose="02010600030101010101" pitchFamily="2" charset="-122"/>
              </a:rPr>
              <a:t>：在偏序集合</a:t>
            </a:r>
            <a:r>
              <a:rPr lang="en-US" altLang="zh-CN">
                <a:latin typeface="宋体" panose="02010600030101010101" pitchFamily="2" charset="-122"/>
              </a:rPr>
              <a:t>&lt;A, ≤&gt;</a:t>
            </a:r>
            <a:r>
              <a:rPr lang="zh-CN" altLang="en-US">
                <a:latin typeface="宋体" panose="02010600030101010101" pitchFamily="2" charset="-122"/>
              </a:rPr>
              <a:t>中，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。若对任意的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，有</a:t>
            </a:r>
            <a:r>
              <a:rPr lang="en-US" altLang="zh-CN">
                <a:latin typeface="宋体" panose="02010600030101010101" pitchFamily="2" charset="-122"/>
              </a:rPr>
              <a:t>a≤b</a:t>
            </a:r>
            <a:r>
              <a:rPr lang="zh-CN" altLang="en-US">
                <a:latin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</a:rPr>
              <a:t>b≤a</a:t>
            </a:r>
            <a:r>
              <a:rPr lang="zh-CN" altLang="en-US">
                <a:latin typeface="宋体" panose="02010600030101010101" pitchFamily="2" charset="-122"/>
              </a:rPr>
              <a:t>，则称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为链。若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是链，序偶</a:t>
            </a:r>
            <a:r>
              <a:rPr lang="en-US" altLang="zh-CN">
                <a:latin typeface="宋体" panose="02010600030101010101" pitchFamily="2" charset="-122"/>
              </a:rPr>
              <a:t>&lt;A, ≤&gt;</a:t>
            </a:r>
            <a:r>
              <a:rPr lang="zh-CN" altLang="en-US">
                <a:latin typeface="宋体" panose="02010600030101010101" pitchFamily="2" charset="-122"/>
              </a:rPr>
              <a:t>叫做</a:t>
            </a:r>
            <a:r>
              <a:rPr lang="zh-CN" altLang="en-US">
                <a:ea typeface="楷体_GB2312" pitchFamily="49" charset="-122"/>
              </a:rPr>
              <a:t>全序集合或</a:t>
            </a:r>
            <a:r>
              <a:rPr lang="zh-CN" altLang="en-US">
                <a:latin typeface="宋体" panose="02010600030101010101" pitchFamily="2" charset="-122"/>
              </a:rPr>
              <a:t>线序集合，</a:t>
            </a:r>
            <a:r>
              <a:rPr lang="zh-CN" altLang="en-US"/>
              <a:t>‘</a:t>
            </a:r>
            <a:r>
              <a:rPr lang="zh-CN" altLang="en-US">
                <a:latin typeface="宋体" panose="02010600030101010101" pitchFamily="2" charset="-122"/>
              </a:rPr>
              <a:t>≤</a:t>
            </a:r>
            <a:r>
              <a:rPr lang="zh-CN" altLang="en-US"/>
              <a:t>’</a:t>
            </a:r>
            <a:r>
              <a:rPr lang="zh-CN" altLang="en-US">
                <a:latin typeface="宋体" panose="02010600030101010101" pitchFamily="2" charset="-122"/>
              </a:rPr>
              <a:t>称为</a:t>
            </a:r>
            <a:r>
              <a:rPr lang="zh-CN" altLang="en-US">
                <a:ea typeface="楷体_GB2312" pitchFamily="49" charset="-122"/>
              </a:rPr>
              <a:t>全序关系或</a:t>
            </a:r>
            <a:r>
              <a:rPr lang="zh-CN" altLang="en-US">
                <a:latin typeface="宋体" panose="02010600030101010101" pitchFamily="2" charset="-122"/>
              </a:rPr>
              <a:t>线序关系。若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>
                <a:latin typeface="宋体" panose="02010600030101010101" pitchFamily="2" charset="-122"/>
              </a:rPr>
              <a:t>a,b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宋体" panose="02010600030101010101" pitchFamily="2" charset="-122"/>
              </a:rPr>
              <a:t>B,a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无关系，称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是反链。</a:t>
            </a:r>
          </a:p>
          <a:p>
            <a:endParaRPr lang="zh-CN" altLang="en-US">
              <a:latin typeface="宋体" panose="02010600030101010101" pitchFamily="2" charset="-122"/>
            </a:endParaRPr>
          </a:p>
          <a:p>
            <a:pPr algn="just"/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注</a:t>
            </a:r>
            <a:r>
              <a:rPr lang="zh-CN" altLang="en-US">
                <a:latin typeface="宋体" panose="02010600030101010101" pitchFamily="2" charset="-122"/>
              </a:rPr>
              <a:t>： </a:t>
            </a:r>
            <a:r>
              <a:rPr lang="zh-CN" altLang="en-US" sz="2000">
                <a:latin typeface="宋体" panose="02010600030101010101" pitchFamily="2" charset="-122"/>
              </a:rPr>
              <a:t>线序集合的哈斯图是一竖立的结点序列，每相邻的结点用一条弧连接。</a:t>
            </a:r>
          </a:p>
          <a:p>
            <a:pPr algn="just"/>
            <a:endParaRPr lang="zh-CN" altLang="en-US" sz="2000">
              <a:latin typeface="宋体" panose="02010600030101010101" pitchFamily="2" charset="-122"/>
            </a:endParaRPr>
          </a:p>
          <a:p>
            <a:pPr algn="just"/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en-US" altLang="zh-CN">
                <a:latin typeface="宋体" panose="02010600030101010101" pitchFamily="2" charset="-122"/>
              </a:rPr>
              <a:t>a)&lt;I, ≤&gt;</a:t>
            </a:r>
            <a:r>
              <a:rPr lang="zh-CN" altLang="en-US">
                <a:latin typeface="宋体" panose="02010600030101010101" pitchFamily="2" charset="-122"/>
              </a:rPr>
              <a:t>是一线序集合。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</a:t>
            </a:r>
            <a:r>
              <a:rPr lang="en-US" altLang="zh-CN">
                <a:latin typeface="宋体" panose="02010600030101010101" pitchFamily="2" charset="-122"/>
              </a:rPr>
              <a:t>b) {1,2,3,6}</a:t>
            </a:r>
            <a:r>
              <a:rPr lang="zh-CN" altLang="en-US">
                <a:latin typeface="宋体" panose="02010600030101010101" pitchFamily="2" charset="-122"/>
              </a:rPr>
              <a:t>的整除关系不能构成一个线序集合。</a:t>
            </a:r>
          </a:p>
          <a:p>
            <a:pPr algn="just"/>
            <a:endParaRPr lang="zh-CN" altLang="en-US">
              <a:latin typeface="宋体" panose="02010600030101010101" pitchFamily="2" charset="-122"/>
            </a:endParaRPr>
          </a:p>
          <a:p>
            <a:pPr algn="just"/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Text Box 3">
            <a:extLst>
              <a:ext uri="{FF2B5EF4-FFF2-40B4-BE49-F238E27FC236}">
                <a16:creationId xmlns:a16="http://schemas.microsoft.com/office/drawing/2014/main" id="{3EA8DF97-1A64-4983-A3EC-8294EAB98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kumimoji="1"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2.</a:t>
            </a:r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良序集合</a:t>
            </a:r>
          </a:p>
          <a:p>
            <a:pPr lvl="2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定义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(3-12.9)</a:t>
            </a:r>
            <a:r>
              <a:rPr kumimoji="1" lang="zh-CN" altLang="en-US" sz="2400">
                <a:latin typeface="宋体" panose="02010600030101010101" pitchFamily="2" charset="-122"/>
              </a:rPr>
              <a:t>：若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上的一个偏序关系，且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的每个非空</a:t>
            </a:r>
          </a:p>
          <a:p>
            <a:pPr lvl="2"/>
            <a:r>
              <a:rPr kumimoji="1" lang="zh-CN" altLang="en-US" sz="2400">
                <a:latin typeface="宋体" panose="02010600030101010101" pitchFamily="2" charset="-122"/>
              </a:rPr>
              <a:t>子集都有最小元素，则称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上的良序关系，序偶</a:t>
            </a:r>
            <a:r>
              <a:rPr kumimoji="1" lang="en-US" altLang="zh-CN" sz="2400">
                <a:latin typeface="宋体" panose="02010600030101010101" pitchFamily="2" charset="-122"/>
              </a:rPr>
              <a:t>&lt;A,R&gt;</a:t>
            </a:r>
            <a:r>
              <a:rPr kumimoji="1" lang="zh-CN" altLang="en-US" sz="2400">
                <a:latin typeface="宋体" panose="02010600030101010101" pitchFamily="2" charset="-122"/>
              </a:rPr>
              <a:t>称</a:t>
            </a:r>
          </a:p>
          <a:p>
            <a:pPr lvl="2"/>
            <a:r>
              <a:rPr kumimoji="1" lang="zh-CN" altLang="en-US" sz="2400">
                <a:latin typeface="宋体" panose="02010600030101010101" pitchFamily="2" charset="-122"/>
              </a:rPr>
              <a:t>良序集合。</a:t>
            </a:r>
          </a:p>
          <a:p>
            <a:pPr lvl="2"/>
            <a:r>
              <a:rPr kumimoji="1"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zh-CN" altLang="en-US" sz="2400">
                <a:latin typeface="宋体" panose="02010600030101010101" pitchFamily="2" charset="-122"/>
              </a:rPr>
              <a:t>  （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）</a:t>
            </a:r>
            <a:r>
              <a:rPr kumimoji="1" lang="en-US" altLang="zh-CN" sz="2400">
                <a:latin typeface="宋体" panose="02010600030101010101" pitchFamily="2" charset="-122"/>
              </a:rPr>
              <a:t>&lt;I, ≤&gt;</a:t>
            </a:r>
            <a:r>
              <a:rPr kumimoji="1" lang="zh-CN" altLang="en-US" sz="2400">
                <a:latin typeface="宋体" panose="02010600030101010101" pitchFamily="2" charset="-122"/>
              </a:rPr>
              <a:t>不是良序集合。</a:t>
            </a:r>
          </a:p>
          <a:p>
            <a:pPr lvl="2"/>
            <a:r>
              <a:rPr kumimoji="1" lang="zh-CN" altLang="en-US" sz="2400">
                <a:latin typeface="宋体" panose="02010600030101010101" pitchFamily="2" charset="-122"/>
              </a:rPr>
              <a:t>    （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）线序集合</a:t>
            </a:r>
            <a:r>
              <a:rPr kumimoji="1" lang="en-US" altLang="zh-CN" sz="2400">
                <a:latin typeface="宋体" panose="02010600030101010101" pitchFamily="2" charset="-122"/>
              </a:rPr>
              <a:t>&lt;R,≤&gt;</a:t>
            </a:r>
            <a:r>
              <a:rPr kumimoji="1" lang="zh-CN" altLang="en-US" sz="2400">
                <a:latin typeface="宋体" panose="02010600030101010101" pitchFamily="2" charset="-122"/>
              </a:rPr>
              <a:t>不是良序集合。</a:t>
            </a:r>
          </a:p>
          <a:p>
            <a:pPr lvl="2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(3-12.2)</a:t>
            </a:r>
            <a:r>
              <a:rPr kumimoji="1" lang="zh-CN" altLang="en-US" sz="2400">
                <a:latin typeface="宋体" panose="02010600030101010101" pitchFamily="2" charset="-122"/>
              </a:rPr>
              <a:t>：每一个良序集合，一定是全序集合。</a:t>
            </a:r>
          </a:p>
          <a:p>
            <a:pPr lvl="2"/>
            <a:r>
              <a:rPr kumimoji="1" lang="zh-CN" altLang="en-US" sz="2400" b="1">
                <a:latin typeface="宋体" panose="02010600030101010101" pitchFamily="2" charset="-122"/>
              </a:rPr>
              <a:t>证</a:t>
            </a:r>
            <a:r>
              <a:rPr kumimoji="1" lang="zh-CN" altLang="en-US" sz="2400">
                <a:latin typeface="宋体" panose="02010600030101010101" pitchFamily="2" charset="-122"/>
              </a:rPr>
              <a:t>：设</a:t>
            </a:r>
            <a:r>
              <a:rPr kumimoji="1" lang="en-US" altLang="zh-CN" sz="2400">
                <a:latin typeface="宋体" panose="02010600030101010101" pitchFamily="2" charset="-122"/>
              </a:rPr>
              <a:t>&lt;R,≤&gt;</a:t>
            </a:r>
            <a:r>
              <a:rPr kumimoji="1" lang="zh-CN" altLang="en-US" sz="2400">
                <a:latin typeface="宋体" panose="02010600030101010101" pitchFamily="2" charset="-122"/>
              </a:rPr>
              <a:t>为良序集合，则对于任意两个元素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400">
                <a:latin typeface="宋体" panose="02010600030101010101" pitchFamily="2" charset="-122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可构</a:t>
            </a:r>
          </a:p>
          <a:p>
            <a:pPr lvl="2"/>
            <a:r>
              <a:rPr kumimoji="1" lang="zh-CN" altLang="en-US" sz="2400">
                <a:latin typeface="宋体" panose="02010600030101010101" pitchFamily="2" charset="-122"/>
              </a:rPr>
              <a:t>成子集｛</a:t>
            </a:r>
            <a:r>
              <a:rPr kumimoji="1" lang="en-US" altLang="zh-CN" sz="2400">
                <a:latin typeface="宋体" panose="02010600030101010101" pitchFamily="2" charset="-122"/>
              </a:rPr>
              <a:t>a,b</a:t>
            </a:r>
            <a:r>
              <a:rPr kumimoji="1" lang="zh-CN" altLang="en-US" sz="2400">
                <a:latin typeface="宋体" panose="02010600030101010101" pitchFamily="2" charset="-122"/>
              </a:rPr>
              <a:t>｝，其最小元素不是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就是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，因此一定有</a:t>
            </a:r>
          </a:p>
          <a:p>
            <a:pPr lvl="2"/>
            <a:r>
              <a:rPr kumimoji="1" lang="en-US" altLang="zh-CN" sz="2400">
                <a:latin typeface="宋体" panose="02010600030101010101" pitchFamily="2" charset="-122"/>
              </a:rPr>
              <a:t>a≤b</a:t>
            </a:r>
            <a:r>
              <a:rPr kumimoji="1" lang="zh-CN" altLang="en-US" sz="2400">
                <a:latin typeface="宋体" panose="02010600030101010101" pitchFamily="2" charset="-122"/>
              </a:rPr>
              <a:t>或</a:t>
            </a:r>
            <a:r>
              <a:rPr kumimoji="1" lang="en-US" altLang="zh-CN" sz="2400">
                <a:latin typeface="宋体" panose="02010600030101010101" pitchFamily="2" charset="-122"/>
              </a:rPr>
              <a:t>b≤a.</a:t>
            </a:r>
            <a:r>
              <a:rPr kumimoji="1" lang="zh-CN" altLang="en-US" sz="2400">
                <a:latin typeface="宋体" panose="02010600030101010101" pitchFamily="2" charset="-122"/>
              </a:rPr>
              <a:t>所以</a:t>
            </a:r>
            <a:r>
              <a:rPr kumimoji="1" lang="en-US" altLang="zh-CN" sz="2400">
                <a:latin typeface="宋体" panose="02010600030101010101" pitchFamily="2" charset="-122"/>
              </a:rPr>
              <a:t>&lt;R,≤&gt;</a:t>
            </a:r>
            <a:r>
              <a:rPr kumimoji="1" lang="zh-CN" altLang="en-US" sz="2400">
                <a:latin typeface="宋体" panose="02010600030101010101" pitchFamily="2" charset="-122"/>
              </a:rPr>
              <a:t>为全序集</a:t>
            </a:r>
            <a:r>
              <a:rPr kumimoji="1" lang="en-US" altLang="zh-CN" sz="2400">
                <a:latin typeface="宋体" panose="02010600030101010101" pitchFamily="2" charset="-122"/>
              </a:rPr>
              <a:t>.                </a:t>
            </a:r>
            <a:r>
              <a:rPr kumimoji="1" lang="zh-CN" altLang="en-US" sz="2400">
                <a:latin typeface="宋体" panose="02010600030101010101" pitchFamily="2" charset="-122"/>
              </a:rPr>
              <a:t>＃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/>
            <a:r>
              <a:rPr kumimoji="1" lang="zh-CN" altLang="en-US" sz="2400" b="1">
                <a:solidFill>
                  <a:srgbClr val="8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 b="1">
                <a:solidFill>
                  <a:srgbClr val="800000"/>
                </a:solidFill>
                <a:latin typeface="宋体" panose="02010600030101010101" pitchFamily="2" charset="-122"/>
              </a:rPr>
              <a:t>(3-12.2)</a:t>
            </a:r>
            <a:r>
              <a:rPr kumimoji="1" lang="zh-CN" altLang="en-US" sz="2400">
                <a:latin typeface="宋体" panose="02010600030101010101" pitchFamily="2" charset="-122"/>
              </a:rPr>
              <a:t>：每一个有限的线序集合都是良序集合。</a:t>
            </a:r>
            <a:endParaRPr kumimoji="1" lang="zh-CN" altLang="en-US" sz="2000">
              <a:latin typeface="宋体" panose="02010600030101010101" pitchFamily="2" charset="-122"/>
            </a:endParaRPr>
          </a:p>
          <a:p>
            <a:pPr lvl="2"/>
            <a:r>
              <a:rPr kumimoji="1" lang="zh-CN" altLang="en-US" sz="2400">
                <a:latin typeface="宋体" panose="02010600030101010101" pitchFamily="2" charset="-122"/>
              </a:rPr>
              <a:t>证</a:t>
            </a:r>
            <a:r>
              <a:rPr kumimoji="1" lang="zh-CN" altLang="en-US" sz="2000">
                <a:latin typeface="宋体" panose="02010600030101010101" pitchFamily="2" charset="-122"/>
              </a:rPr>
              <a:t>：</a:t>
            </a:r>
            <a:r>
              <a:rPr kumimoji="1" lang="zh-CN" altLang="en-US" sz="2400">
                <a:latin typeface="宋体" panose="02010600030101010101" pitchFamily="2" charset="-122"/>
              </a:rPr>
              <a:t>设</a:t>
            </a:r>
            <a:r>
              <a:rPr kumimoji="1" lang="en-US" altLang="zh-CN" sz="2400">
                <a:latin typeface="宋体" panose="02010600030101010101" pitchFamily="2" charset="-122"/>
              </a:rPr>
              <a:t>A=</a:t>
            </a:r>
            <a:r>
              <a:rPr kumimoji="1" lang="zh-CN" altLang="en-US" sz="2400">
                <a:latin typeface="宋体" panose="02010600030101010101" pitchFamily="2" charset="-122"/>
              </a:rPr>
              <a:t>｛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2</a:t>
            </a:r>
            <a:r>
              <a:rPr kumimoji="1" lang="en-US" altLang="zh-CN" sz="2400">
                <a:latin typeface="宋体" panose="02010600030101010101" pitchFamily="2" charset="-122"/>
              </a:rPr>
              <a:t>, </a:t>
            </a:r>
            <a:r>
              <a:rPr kumimoji="1" lang="en-US" altLang="zh-CN" sz="2400">
                <a:latin typeface="Times New Roman" panose="02020603050405020304" pitchFamily="18" charset="0"/>
              </a:rPr>
              <a:t>…</a:t>
            </a:r>
            <a:r>
              <a:rPr kumimoji="1" lang="en-US" altLang="zh-CN" sz="2400">
                <a:latin typeface="宋体" panose="02010600030101010101" pitchFamily="2" charset="-122"/>
              </a:rPr>
              <a:t>,a</a:t>
            </a:r>
            <a:r>
              <a:rPr kumimoji="1" lang="en-US" altLang="zh-CN" sz="2400" baseline="-25000">
                <a:latin typeface="宋体" panose="02010600030101010101" pitchFamily="2" charset="-122"/>
              </a:rPr>
              <a:t>n</a:t>
            </a:r>
            <a:r>
              <a:rPr kumimoji="1" lang="zh-CN" altLang="en-US" sz="2400">
                <a:latin typeface="宋体" panose="02010600030101010101" pitchFamily="2" charset="-122"/>
              </a:rPr>
              <a:t>｝，令</a:t>
            </a:r>
            <a:r>
              <a:rPr kumimoji="1" lang="en-US" altLang="zh-CN" sz="2400">
                <a:latin typeface="宋体" panose="02010600030101010101" pitchFamily="2" charset="-122"/>
              </a:rPr>
              <a:t>〈A</a:t>
            </a:r>
            <a:r>
              <a:rPr kumimoji="1" lang="zh-CN" altLang="en-US" sz="2400">
                <a:latin typeface="宋体" panose="02010600030101010101" pitchFamily="2" charset="-122"/>
              </a:rPr>
              <a:t>，≤</a:t>
            </a:r>
            <a:r>
              <a:rPr kumimoji="1" lang="en-US" altLang="zh-CN" sz="2400">
                <a:latin typeface="宋体" panose="02010600030101010101" pitchFamily="2" charset="-122"/>
              </a:rPr>
              <a:t>&gt;</a:t>
            </a:r>
            <a:r>
              <a:rPr kumimoji="1" lang="zh-CN" altLang="en-US" sz="2400">
                <a:latin typeface="宋体" panose="02010600030101010101" pitchFamily="2" charset="-122"/>
              </a:rPr>
              <a:t>是全序集合，现在假定</a:t>
            </a:r>
            <a:r>
              <a:rPr kumimoji="1" lang="en-US" altLang="zh-CN" sz="2400">
                <a:latin typeface="宋体" panose="02010600030101010101" pitchFamily="2" charset="-122"/>
              </a:rPr>
              <a:t>〈A</a:t>
            </a:r>
            <a:r>
              <a:rPr kumimoji="1" lang="zh-CN" altLang="en-US" sz="2400">
                <a:latin typeface="宋体" panose="02010600030101010101" pitchFamily="2" charset="-122"/>
              </a:rPr>
              <a:t>，≤</a:t>
            </a:r>
            <a:r>
              <a:rPr kumimoji="1" lang="en-US" altLang="zh-CN" sz="2400">
                <a:latin typeface="宋体" panose="02010600030101010101" pitchFamily="2" charset="-122"/>
              </a:rPr>
              <a:t>&gt;</a:t>
            </a:r>
            <a:r>
              <a:rPr kumimoji="1" lang="zh-CN" altLang="en-US" sz="2400">
                <a:latin typeface="宋体" panose="02010600030101010101" pitchFamily="2" charset="-122"/>
              </a:rPr>
              <a:t>不是良序集合，那么必存在一个非空子集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400">
                <a:latin typeface="宋体" panose="02010600030101010101" pitchFamily="2" charset="-122"/>
              </a:rPr>
              <a:t>A</a:t>
            </a:r>
            <a:r>
              <a:rPr kumimoji="1" lang="zh-CN" altLang="en-US" sz="2400">
                <a:latin typeface="宋体" panose="02010600030101010101" pitchFamily="2" charset="-122"/>
              </a:rPr>
              <a:t>，在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中不存在最小元素，由于</a:t>
            </a:r>
            <a:r>
              <a:rPr kumimoji="1" lang="en-US" altLang="zh-CN" sz="2400">
                <a:latin typeface="宋体" panose="02010600030101010101" pitchFamily="2" charset="-122"/>
              </a:rPr>
              <a:t>B</a:t>
            </a:r>
            <a:r>
              <a:rPr kumimoji="1" lang="zh-CN" altLang="en-US" sz="2400">
                <a:latin typeface="宋体" panose="02010600030101010101" pitchFamily="2" charset="-122"/>
              </a:rPr>
              <a:t>是一个有限集合，故一定可以找出两个元素</a:t>
            </a:r>
            <a:r>
              <a:rPr kumimoji="1" lang="en-US" altLang="zh-CN" sz="2400">
                <a:latin typeface="宋体" panose="02010600030101010101" pitchFamily="2" charset="-122"/>
              </a:rPr>
              <a:t>x</a:t>
            </a:r>
            <a:r>
              <a:rPr kumimoji="1" lang="zh-CN" altLang="en-US" sz="2400">
                <a:latin typeface="宋体" panose="02010600030101010101" pitchFamily="2" charset="-122"/>
              </a:rPr>
              <a:t>与</a:t>
            </a:r>
            <a:r>
              <a:rPr kumimoji="1" lang="en-US" altLang="zh-CN" sz="2400">
                <a:latin typeface="宋体" panose="02010600030101010101" pitchFamily="2" charset="-122"/>
              </a:rPr>
              <a:t>y</a:t>
            </a:r>
            <a:r>
              <a:rPr kumimoji="1" lang="zh-CN" altLang="en-US" sz="2400">
                <a:latin typeface="宋体" panose="02010600030101010101" pitchFamily="2" charset="-122"/>
              </a:rPr>
              <a:t>是不可比较的（？），由于</a:t>
            </a:r>
            <a:r>
              <a:rPr kumimoji="1" lang="en-US" altLang="zh-CN" sz="2400">
                <a:latin typeface="宋体" panose="02010600030101010101" pitchFamily="2" charset="-122"/>
              </a:rPr>
              <a:t>〈A</a:t>
            </a:r>
            <a:r>
              <a:rPr kumimoji="1" lang="zh-CN" altLang="en-US" sz="2400">
                <a:latin typeface="宋体" panose="02010600030101010101" pitchFamily="2" charset="-122"/>
              </a:rPr>
              <a:t>，≤</a:t>
            </a:r>
            <a:r>
              <a:rPr kumimoji="1" lang="en-US" altLang="zh-CN" sz="2400">
                <a:latin typeface="宋体" panose="02010600030101010101" pitchFamily="2" charset="-122"/>
              </a:rPr>
              <a:t>&gt;</a:t>
            </a:r>
            <a:r>
              <a:rPr kumimoji="1" lang="zh-CN" altLang="en-US" sz="2400">
                <a:latin typeface="宋体" panose="02010600030101010101" pitchFamily="2" charset="-122"/>
              </a:rPr>
              <a:t>是全序集，</a:t>
            </a:r>
            <a:r>
              <a:rPr kumimoji="1" lang="en-US" altLang="zh-CN" sz="2400">
                <a:latin typeface="宋体" panose="02010600030101010101" pitchFamily="2" charset="-122"/>
              </a:rPr>
              <a:t>x,y∈A</a:t>
            </a:r>
            <a:r>
              <a:rPr kumimoji="1" lang="zh-CN" altLang="en-US" sz="2400">
                <a:latin typeface="宋体" panose="02010600030101010101" pitchFamily="2" charset="-122"/>
              </a:rPr>
              <a:t>，所以</a:t>
            </a:r>
            <a:r>
              <a:rPr kumimoji="1" lang="en-US" altLang="zh-CN" sz="2400">
                <a:latin typeface="宋体" panose="02010600030101010101" pitchFamily="2" charset="-122"/>
              </a:rPr>
              <a:t>x,y</a:t>
            </a:r>
            <a:r>
              <a:rPr kumimoji="1" lang="zh-CN" altLang="en-US" sz="2400">
                <a:latin typeface="宋体" panose="02010600030101010101" pitchFamily="2" charset="-122"/>
              </a:rPr>
              <a:t>必有关系，得出矛盾，故</a:t>
            </a:r>
            <a:r>
              <a:rPr kumimoji="1" lang="en-US" altLang="zh-CN" sz="2400">
                <a:latin typeface="宋体" panose="02010600030101010101" pitchFamily="2" charset="-122"/>
              </a:rPr>
              <a:t>〈A</a:t>
            </a:r>
            <a:r>
              <a:rPr kumimoji="1" lang="zh-CN" altLang="en-US" sz="2400">
                <a:latin typeface="宋体" panose="02010600030101010101" pitchFamily="2" charset="-122"/>
              </a:rPr>
              <a:t>，≤</a:t>
            </a:r>
            <a:r>
              <a:rPr kumimoji="1" lang="en-US" altLang="zh-CN" sz="2400">
                <a:latin typeface="宋体" panose="02010600030101010101" pitchFamily="2" charset="-122"/>
              </a:rPr>
              <a:t>&gt;</a:t>
            </a:r>
            <a:r>
              <a:rPr kumimoji="1" lang="zh-CN" altLang="en-US" sz="2400">
                <a:latin typeface="宋体" panose="02010600030101010101" pitchFamily="2" charset="-122"/>
              </a:rPr>
              <a:t>必是良序集合。   ＃</a:t>
            </a:r>
          </a:p>
          <a:p>
            <a:pPr lvl="2" algn="just"/>
            <a:r>
              <a:rPr kumimoji="1" lang="zh-CN" altLang="en-US" sz="2000">
                <a:latin typeface="宋体" panose="02010600030101010101" pitchFamily="2" charset="-122"/>
                <a:hlinkClick r:id="rId2" action="ppaction://hlinksldjump"/>
              </a:rPr>
              <a:t>返回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5639</TotalTime>
  <Words>16482</Words>
  <Application>Microsoft Office PowerPoint</Application>
  <PresentationFormat>全屏显示(4:3)</PresentationFormat>
  <Paragraphs>1215</Paragraphs>
  <Slides>93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93</vt:i4>
      </vt:variant>
    </vt:vector>
  </HeadingPairs>
  <TitlesOfParts>
    <vt:vector size="106" baseType="lpstr">
      <vt:lpstr>Times New Roman</vt:lpstr>
      <vt:lpstr>宋体</vt:lpstr>
      <vt:lpstr>Comic Sans MS</vt:lpstr>
      <vt:lpstr>Arial</vt:lpstr>
      <vt:lpstr>Verdana</vt:lpstr>
      <vt:lpstr>Symbol</vt:lpstr>
      <vt:lpstr>Wingdings</vt:lpstr>
      <vt:lpstr>楷体_GB2312</vt:lpstr>
      <vt:lpstr>华文行楷</vt:lpstr>
      <vt:lpstr>Crayons</vt:lpstr>
      <vt:lpstr>Microsoft 公式 3.0</vt:lpstr>
      <vt:lpstr>MathType 6.0 Equation</vt:lpstr>
      <vt:lpstr>MathType 4.0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comdeplab</dc:creator>
  <cp:lastModifiedBy>高歌</cp:lastModifiedBy>
  <cp:revision>171</cp:revision>
  <dcterms:created xsi:type="dcterms:W3CDTF">2000-05-19T12:14:50Z</dcterms:created>
  <dcterms:modified xsi:type="dcterms:W3CDTF">2021-09-29T02:04:49Z</dcterms:modified>
</cp:coreProperties>
</file>