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68" r:id="rId6"/>
    <p:sldId id="259" r:id="rId7"/>
    <p:sldId id="292" r:id="rId8"/>
    <p:sldId id="260" r:id="rId9"/>
    <p:sldId id="269" r:id="rId10"/>
    <p:sldId id="270" r:id="rId11"/>
    <p:sldId id="261" r:id="rId12"/>
    <p:sldId id="293" r:id="rId13"/>
    <p:sldId id="271" r:id="rId14"/>
    <p:sldId id="272" r:id="rId15"/>
    <p:sldId id="262" r:id="rId16"/>
    <p:sldId id="273" r:id="rId17"/>
    <p:sldId id="263" r:id="rId18"/>
    <p:sldId id="294" r:id="rId19"/>
    <p:sldId id="264" r:id="rId20"/>
    <p:sldId id="274" r:id="rId21"/>
    <p:sldId id="275" r:id="rId22"/>
    <p:sldId id="295" r:id="rId23"/>
    <p:sldId id="266" r:id="rId24"/>
    <p:sldId id="276" r:id="rId25"/>
    <p:sldId id="277" r:id="rId26"/>
    <p:sldId id="267" r:id="rId27"/>
    <p:sldId id="278" r:id="rId28"/>
    <p:sldId id="279" r:id="rId29"/>
    <p:sldId id="280" r:id="rId30"/>
    <p:sldId id="281" r:id="rId31"/>
    <p:sldId id="282" r:id="rId32"/>
    <p:sldId id="296" r:id="rId33"/>
    <p:sldId id="283" r:id="rId34"/>
    <p:sldId id="284" r:id="rId35"/>
    <p:sldId id="285" r:id="rId36"/>
    <p:sldId id="286" r:id="rId37"/>
    <p:sldId id="287" r:id="rId38"/>
    <p:sldId id="297" r:id="rId39"/>
    <p:sldId id="28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FFFFCC"/>
    <a:srgbClr val="FFCCFF"/>
    <a:srgbClr val="66FF33"/>
    <a:srgbClr val="996633"/>
    <a:srgbClr val="800000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0929"/>
  </p:normalViewPr>
  <p:slideViewPr>
    <p:cSldViewPr>
      <p:cViewPr varScale="1">
        <p:scale>
          <a:sx n="84" d="100"/>
          <a:sy n="84" d="100"/>
        </p:scale>
        <p:origin x="891" y="48"/>
      </p:cViewPr>
      <p:guideLst>
        <p:guide orient="horz" pos="2016"/>
        <p:guide pos="29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15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647FC-0DA3-4B4C-9416-7321281D0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C9907-6762-4325-99F5-739939583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03A24-C43F-41D8-9C28-0054D58F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1B334-0113-4D22-99C3-8E2C1942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1A072-5745-4F05-9475-9C68EB09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EE857-054B-42BC-A938-C5E36B8D122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72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4101-CF29-453F-8D94-2EEB5AE4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C93E0B-5E04-47AF-A50F-13D527F6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66F9B-987A-432A-94F6-704164FC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452FE-1745-4C9E-B18B-BA40E85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32141-24B2-44F6-9D8B-7EA798A2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F2DAE-AE7E-4A43-8FDE-8649A46603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1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7F530-C975-4A6B-BEA1-4D12D00C9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24B41-1EFB-45B4-9326-4C7B24E0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572FD-728C-46AF-96BA-3C1834A3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AAF84-AAAF-43A6-ADA6-C449D582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64205-563E-4E76-B583-CEC1F9D5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3FF3B-5541-4EFA-BC5D-4AC7E472A9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1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F3772-CF46-48FF-AE59-5F064E23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C0776-718C-4AD4-B1A1-0DD5A8D5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9773C-ED87-4340-AF94-27485CFD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D3E2F-134F-4560-A317-0B99DED5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D8BD-833C-41E7-8602-0B59F8C4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E4409-B8D6-4785-A42A-57D64884D4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32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86148-0498-473A-92D1-8C938DA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FB2AAB-0A7C-409D-A4C4-6B45261E9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6E844-05D1-4157-AE1C-C95C6F81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88B45-DEFB-43ED-83E7-8401F2F7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473FE-5AEE-4C2A-B825-DAB32FAC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01310-BBB9-4C5E-9393-3E7C2D71BF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7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42D2C-CF05-492C-8691-865BF3B4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43723-2BA3-4962-BA9B-10480F28E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B6016-B3BF-46F2-A1D1-1A68094FE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B52C3-2DEF-4601-BC94-64CA0296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3FEFF3-FD5A-4C2F-9051-EC4BEB97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4E135-FA1B-4AD1-A6E7-CFF7B52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9B58F-241D-444E-87D7-0C596C4558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3F4E8-59C2-4D94-A2F1-53451F30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537ED-C251-47AE-9335-11C4FB72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ED879-AF98-48C6-B74B-123F13DB3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C3B465-EF68-4104-9214-C046C141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3B56B-C045-4A9C-AB1E-F9BB60526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99CC1A-1ACA-435F-9198-7FCC5893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D8239D-D8DB-4E55-8C09-7EC88F9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6C7BEF-194F-478E-8453-57196E1D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10B08-6223-4F91-B691-D35EC7DBBB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5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752D6-33E8-4EAF-A03F-7BD3D869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484E92-1455-4C1E-B6D8-222B9725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834227-EA8B-4BD4-A683-5F46BCD4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5EBE3-E73B-48D9-BDC3-F089733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7680E-791C-43F9-9981-7E712DE333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0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E61694-F066-40E1-BAD2-9A96133D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38AE08-D679-478A-89CE-D6CA16B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CF445-C314-45BC-95AA-31B01E4B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AC4CC-F871-44B6-A1B0-AD1A3F8580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9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9E645-22C4-4B52-8589-1E6D6C41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945E3-7830-465F-8A80-C2208FDF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19BF5-3ADE-458E-8A95-FCCCF1D3A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09BA9-A08C-45C2-9E60-427BE9E8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845AE-D21C-4A14-B06E-10799EFF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9BAE5-5EBE-440B-947E-9474F7AB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4FF87-E3B1-47D8-BBBA-2CBE4E5100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6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917F9-DEA1-4F03-A3D3-F83214B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A1F380-9ECD-46F2-8BA9-A775A8AEE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6FDFF-F703-4826-9711-0A297A3D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27E1B-1D3F-459F-8D65-AEE2B64B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0BDF4-533E-4EDA-8F36-3A37B4A6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65C75-A09D-441C-A521-51277158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481A8-C073-4128-B783-572200D668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39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9514F5-95F6-4A2C-ACE7-FFFCBF63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0FA00A-9000-4B7F-898F-A3C261242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AED12A-E17A-41E5-B1E9-058479D8AF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DE7579-1459-4C5A-9528-2CB0A8C249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FE9293-F701-4991-A517-7BF356C5B4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solidFill>
                  <a:schemeClr val="tx1"/>
                </a:solidFill>
              </a:defRPr>
            </a:lvl1pPr>
          </a:lstStyle>
          <a:p>
            <a:fld id="{9DEE192F-F65D-4781-A953-7D934FA5B5B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28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EB4AE00-2D94-4CBF-B8F5-FCFB485BC3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914400"/>
          </a:xfrm>
          <a:solidFill>
            <a:srgbClr val="969696"/>
          </a:solidFill>
        </p:spPr>
        <p:txBody>
          <a:bodyPr/>
          <a:lstStyle/>
          <a:p>
            <a:r>
              <a:rPr lang="zh-CN" altLang="en-US" b="1"/>
              <a:t>第四章 函数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66C0200-C461-400B-A0C0-4C2BF9C25A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9144000" cy="182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	函数是许多最有效的数学工具的基础。在开</a:t>
            </a:r>
          </a:p>
          <a:p>
            <a:pPr marL="0" indent="0">
              <a:buFontTx/>
              <a:buNone/>
            </a:pPr>
            <a:r>
              <a:rPr lang="zh-CN" altLang="en-US"/>
              <a:t>关理论、自动机理论和可计算性理论等计算机科学</a:t>
            </a:r>
          </a:p>
          <a:p>
            <a:pPr marL="0" indent="0">
              <a:buFontTx/>
              <a:buNone/>
            </a:pPr>
            <a:r>
              <a:rPr lang="zh-CN" altLang="en-US"/>
              <a:t>中，获得了广泛的应用。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8A398E1C-0AEA-4C73-A4A4-772879C3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80010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66"/>
                </a:solidFill>
              </a:rPr>
              <a:t>                              </a:t>
            </a:r>
            <a:r>
              <a:rPr lang="zh-CN" altLang="en-US" sz="2800" b="1">
                <a:solidFill>
                  <a:schemeClr val="tx1"/>
                </a:solidFill>
              </a:rPr>
              <a:t>4-1函数的概念</a:t>
            </a:r>
          </a:p>
          <a:p>
            <a:r>
              <a:rPr lang="en-US" altLang="zh-CN" sz="2800" b="1">
                <a:solidFill>
                  <a:schemeClr val="tx1"/>
                </a:solidFill>
              </a:rPr>
              <a:t>                          4-2</a:t>
            </a:r>
            <a:r>
              <a:rPr lang="zh-CN" altLang="en-US" sz="2800" b="1">
                <a:solidFill>
                  <a:schemeClr val="tx1"/>
                </a:solidFill>
              </a:rPr>
              <a:t>逆函数和复合函数</a:t>
            </a:r>
          </a:p>
          <a:p>
            <a:r>
              <a:rPr lang="zh-CN" altLang="en-US" sz="2800" b="1">
                <a:solidFill>
                  <a:schemeClr val="tx1"/>
                </a:solidFill>
              </a:rPr>
              <a:t>                          4-4基数的概念</a:t>
            </a:r>
          </a:p>
          <a:p>
            <a:r>
              <a:rPr lang="zh-CN" altLang="en-US" sz="2800" b="1">
                <a:solidFill>
                  <a:schemeClr val="tx1"/>
                </a:solidFill>
              </a:rPr>
              <a:t>                          4-5可数集与不可数集</a:t>
            </a:r>
          </a:p>
          <a:p>
            <a:r>
              <a:rPr lang="zh-CN" altLang="en-US" sz="2800" b="1">
                <a:solidFill>
                  <a:schemeClr val="tx1"/>
                </a:solidFill>
              </a:rPr>
              <a:t>                          4-6基数的比较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build="p" autoUpdateAnimBg="0"/>
      <p:bldP spid="410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>
            <a:extLst>
              <a:ext uri="{FF2B5EF4-FFF2-40B4-BE49-F238E27FC236}">
                <a16:creationId xmlns:a16="http://schemas.microsoft.com/office/drawing/2014/main" id="{DF12C9C3-81DC-45BD-8466-B476B351E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47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定理4-1.1</a:t>
            </a:r>
            <a:r>
              <a:rPr lang="zh-CN" altLang="en-US" sz="2800"/>
              <a:t>	令 </a:t>
            </a:r>
            <a:r>
              <a:rPr lang="en-US" altLang="zh-CN" sz="2800" i="1"/>
              <a:t>X</a:t>
            </a:r>
            <a:r>
              <a:rPr lang="zh-CN" altLang="en-US" sz="2800"/>
              <a:t>和 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为</a:t>
            </a:r>
            <a:r>
              <a:rPr lang="zh-CN" altLang="en-US" sz="2800" b="1">
                <a:solidFill>
                  <a:srgbClr val="800000"/>
                </a:solidFill>
              </a:rPr>
              <a:t>有限集</a:t>
            </a:r>
            <a:r>
              <a:rPr lang="zh-CN" altLang="en-US" sz="2800"/>
              <a:t>，若</a:t>
            </a:r>
            <a:r>
              <a:rPr lang="en-US" altLang="zh-CN" sz="2800" i="1"/>
              <a:t>X</a:t>
            </a:r>
            <a:r>
              <a:rPr lang="zh-CN" altLang="en-US" sz="2800"/>
              <a:t>和</a:t>
            </a:r>
            <a:r>
              <a:rPr lang="en-US" altLang="zh-CN" sz="2800" i="1"/>
              <a:t>Y</a:t>
            </a:r>
            <a:r>
              <a:rPr lang="zh-CN" altLang="en-US" sz="2800"/>
              <a:t>的元素个数相同，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           即</a:t>
            </a:r>
            <a:r>
              <a:rPr lang="zh-CN" altLang="en-US" sz="2800"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| = |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| </a:t>
            </a:r>
            <a:r>
              <a:rPr lang="en-US" altLang="zh-CN" sz="2800"/>
              <a:t>，</a:t>
            </a:r>
            <a:r>
              <a:rPr lang="zh-CN" altLang="en-US" sz="2800"/>
              <a:t>则</a:t>
            </a:r>
            <a:r>
              <a:rPr lang="en-US" altLang="zh-CN" sz="2800" i="1"/>
              <a:t>f</a:t>
            </a:r>
            <a:r>
              <a:rPr lang="en-US" altLang="zh-CN" sz="2800"/>
              <a:t> :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</a:t>
            </a:r>
            <a:r>
              <a:rPr lang="zh-CN" altLang="en-US" sz="2800"/>
              <a:t> 是入射的，</a:t>
            </a:r>
            <a:r>
              <a:rPr lang="en-US" altLang="zh-CN" sz="2800" i="1"/>
              <a:t>iff </a:t>
            </a:r>
            <a:r>
              <a:rPr lang="zh-CN" altLang="en-US" sz="2800"/>
              <a:t>它是一个满射。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     </a:t>
            </a:r>
            <a:r>
              <a:rPr lang="zh-CN" altLang="en-US"/>
              <a:t>(证明思路——根据入射和满射定义分别证明充分性和必要性。)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证明：</a:t>
            </a:r>
          </a:p>
          <a:p>
            <a:pPr>
              <a:spcBef>
                <a:spcPct val="40000"/>
              </a:spcBef>
            </a:pPr>
            <a:r>
              <a:rPr lang="zh-CN" altLang="en-US" sz="2000"/>
              <a:t>          </a:t>
            </a:r>
            <a:r>
              <a:rPr lang="zh-CN" altLang="en-US"/>
              <a:t>1)设 </a:t>
            </a:r>
            <a:r>
              <a:rPr lang="en-US" altLang="zh-CN" i="1"/>
              <a:t>f </a:t>
            </a:r>
            <a:r>
              <a:rPr lang="zh-CN" altLang="en-US"/>
              <a:t>是入射，则</a:t>
            </a:r>
            <a:r>
              <a:rPr lang="zh-CN" altLang="en-US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| = |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)|</a:t>
            </a:r>
            <a:r>
              <a:rPr lang="zh-CN" altLang="en-US"/>
              <a:t> </a:t>
            </a:r>
            <a:r>
              <a:rPr lang="en-US" altLang="zh-CN"/>
              <a:t>，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    又因为</a:t>
            </a:r>
            <a:r>
              <a:rPr lang="zh-CN" altLang="en-US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| = |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zh-CN" altLang="en-US"/>
              <a:t> </a:t>
            </a:r>
            <a:r>
              <a:rPr lang="en-US" altLang="zh-CN"/>
              <a:t>，</a:t>
            </a:r>
            <a:r>
              <a:rPr lang="zh-CN" altLang="en-US"/>
              <a:t>故</a:t>
            </a:r>
            <a:r>
              <a:rPr lang="zh-CN" altLang="en-US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)| = |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zh-CN" altLang="en-US"/>
              <a:t> </a:t>
            </a:r>
            <a:r>
              <a:rPr lang="en-US" altLang="zh-CN"/>
              <a:t>，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   从</a:t>
            </a:r>
            <a:r>
              <a:rPr lang="zh-CN" altLang="en-US" i="1"/>
              <a:t>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定义知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zh-CN" altLang="en-US"/>
              <a:t> ，因为</a:t>
            </a:r>
            <a:r>
              <a:rPr lang="en-US" altLang="zh-CN">
                <a:cs typeface="Times New Roman" panose="02020603050405020304" pitchFamily="18" charset="0"/>
              </a:rPr>
              <a:t> |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zh-CN" altLang="en-US"/>
              <a:t> 是有限的，故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Y</a:t>
            </a:r>
            <a:r>
              <a:rPr lang="en-US" altLang="zh-CN"/>
              <a:t>，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   所以 </a:t>
            </a:r>
            <a:r>
              <a:rPr lang="en-US" altLang="zh-CN" i="1"/>
              <a:t>f</a:t>
            </a:r>
            <a:r>
              <a:rPr lang="zh-CN" altLang="en-US"/>
              <a:t> 是满射。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2)设 </a:t>
            </a:r>
            <a:r>
              <a:rPr lang="en-US" altLang="zh-CN" i="1"/>
              <a:t>f</a:t>
            </a:r>
            <a:r>
              <a:rPr lang="zh-CN" altLang="en-US"/>
              <a:t>是满射，由满射定义知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Y</a:t>
            </a:r>
            <a:r>
              <a:rPr lang="zh-CN" altLang="en-US"/>
              <a:t> </a:t>
            </a:r>
            <a:r>
              <a:rPr lang="en-US" altLang="zh-CN"/>
              <a:t>，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   于是由</a:t>
            </a:r>
            <a:r>
              <a:rPr lang="zh-CN" altLang="en-US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| = |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zh-CN" altLang="en-US"/>
              <a:t> </a:t>
            </a:r>
            <a:r>
              <a:rPr lang="en-US" altLang="zh-CN">
                <a:cs typeface="Times New Roman" panose="02020603050405020304" pitchFamily="18" charset="0"/>
              </a:rPr>
              <a:t>= |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)|</a:t>
            </a:r>
            <a:r>
              <a:rPr lang="zh-CN" altLang="en-US"/>
              <a:t> </a:t>
            </a:r>
            <a:r>
              <a:rPr lang="en-US" altLang="zh-CN"/>
              <a:t>，</a:t>
            </a:r>
            <a:r>
              <a:rPr lang="zh-CN" altLang="en-US"/>
              <a:t>又因为 </a:t>
            </a:r>
            <a:r>
              <a:rPr lang="zh-CN" altLang="en-US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| </a:t>
            </a:r>
            <a:r>
              <a:rPr lang="zh-CN" altLang="en-US"/>
              <a:t>是有限的，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            故 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zh-CN" altLang="en-US"/>
              <a:t>是一个入射。</a:t>
            </a:r>
          </a:p>
          <a:p>
            <a:pPr>
              <a:spcBef>
                <a:spcPct val="40000"/>
              </a:spcBef>
            </a:pPr>
            <a:r>
              <a:rPr lang="zh-CN" altLang="en-US" b="1">
                <a:solidFill>
                  <a:srgbClr val="FF0066"/>
                </a:solidFill>
              </a:rPr>
              <a:t>注</a:t>
            </a:r>
            <a:r>
              <a:rPr lang="zh-CN" altLang="en-US"/>
              <a:t>：此定理仅在有限集的情况下才能成立，在无限集上不一定成立。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如：</a:t>
            </a:r>
            <a:r>
              <a:rPr lang="en-US" altLang="zh-CN" i="1"/>
              <a:t>f</a:t>
            </a:r>
            <a:r>
              <a:rPr lang="en-US" altLang="zh-CN"/>
              <a:t>:</a:t>
            </a:r>
            <a:r>
              <a:rPr lang="en-US" altLang="zh-CN" i="1"/>
              <a:t>I</a:t>
            </a:r>
            <a:r>
              <a:rPr lang="zh-CN" altLang="en-US"/>
              <a:t>→</a:t>
            </a:r>
            <a:r>
              <a:rPr lang="en-US" altLang="zh-CN" i="1"/>
              <a:t>I </a:t>
            </a:r>
            <a:r>
              <a:rPr lang="en-US" altLang="zh-CN"/>
              <a:t>,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2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zh-CN" altLang="en-US"/>
              <a:t>这里显然 </a:t>
            </a:r>
            <a:r>
              <a:rPr lang="en-US" altLang="zh-CN" i="1"/>
              <a:t>f </a:t>
            </a:r>
            <a:r>
              <a:rPr lang="zh-CN" altLang="en-US"/>
              <a:t>是一个入射，而不是满射。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>
            <a:extLst>
              <a:ext uri="{FF2B5EF4-FFF2-40B4-BE49-F238E27FC236}">
                <a16:creationId xmlns:a16="http://schemas.microsoft.com/office/drawing/2014/main" id="{C89819A9-0406-4677-9F94-4463F28EC8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  <a:solidFill>
            <a:srgbClr val="969696"/>
          </a:solidFill>
        </p:spPr>
        <p:txBody>
          <a:bodyPr/>
          <a:lstStyle/>
          <a:p>
            <a:r>
              <a:rPr lang="zh-CN" altLang="en-US" b="1"/>
              <a:t>4-2   逆函数和复合函数</a:t>
            </a:r>
            <a:r>
              <a:rPr lang="zh-CN" altLang="en-US"/>
              <a:t> 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A66702D5-0CD5-491B-B512-67DFD0428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23975"/>
            <a:ext cx="9144000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/>
              <a:t>一、</a:t>
            </a:r>
            <a:r>
              <a:rPr lang="zh-CN" altLang="en-US" sz="2800" b="1">
                <a:solidFill>
                  <a:srgbClr val="800000"/>
                </a:solidFill>
              </a:rPr>
              <a:t>逆函数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  给定一个关系 </a:t>
            </a:r>
            <a:r>
              <a:rPr lang="en-US" altLang="zh-CN" i="1"/>
              <a:t>R </a:t>
            </a:r>
            <a:r>
              <a:rPr lang="en-US" altLang="zh-CN"/>
              <a:t>，</a:t>
            </a:r>
            <a:r>
              <a:rPr lang="zh-CN" altLang="en-US"/>
              <a:t>颠倒 </a:t>
            </a:r>
            <a:r>
              <a:rPr lang="en-US" altLang="zh-CN" i="1"/>
              <a:t>R</a:t>
            </a:r>
            <a:r>
              <a:rPr lang="zh-CN" altLang="en-US"/>
              <a:t> 的所有序偶，得到逆关系</a:t>
            </a:r>
            <a:r>
              <a:rPr lang="en-US" altLang="zh-CN" i="1"/>
              <a:t>R</a:t>
            </a:r>
            <a:r>
              <a:rPr lang="en-US" altLang="zh-CN" baseline="30000"/>
              <a:t>c</a:t>
            </a:r>
            <a:r>
              <a:rPr lang="zh-CN" altLang="en-US"/>
              <a:t> </a:t>
            </a:r>
            <a:r>
              <a:rPr lang="en-US" altLang="zh-CN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  给定一个函数</a:t>
            </a:r>
            <a:r>
              <a:rPr lang="en-US" altLang="zh-CN"/>
              <a:t>  </a:t>
            </a:r>
            <a:r>
              <a:rPr lang="en-US" altLang="zh-CN" i="1"/>
              <a:t>f</a:t>
            </a:r>
            <a:r>
              <a:rPr lang="en-US" altLang="zh-CN"/>
              <a:t> ，</a:t>
            </a:r>
            <a:r>
              <a:rPr lang="zh-CN" altLang="en-US"/>
              <a:t>颠倒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的所有序偶，得到的逆关系 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zh-CN" altLang="en-US"/>
              <a:t> 不一定</a:t>
            </a:r>
          </a:p>
          <a:p>
            <a:pPr>
              <a:lnSpc>
                <a:spcPct val="90000"/>
              </a:lnSpc>
            </a:pPr>
            <a:r>
              <a:rPr lang="zh-CN" altLang="en-US"/>
              <a:t>是函数。这是因为：</a:t>
            </a:r>
          </a:p>
          <a:p>
            <a:pPr>
              <a:lnSpc>
                <a:spcPct val="90000"/>
              </a:lnSpc>
            </a:pPr>
            <a:r>
              <a:rPr lang="zh-CN" altLang="en-US"/>
              <a:t>1)设 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X</a:t>
            </a:r>
            <a:r>
              <a:rPr lang="zh-CN" altLang="en-US"/>
              <a:t>→</a:t>
            </a:r>
            <a:r>
              <a:rPr lang="en-US" altLang="zh-CN" i="1"/>
              <a:t>Y</a:t>
            </a:r>
            <a:r>
              <a:rPr lang="zh-CN" altLang="en-US"/>
              <a:t> 不是满射：若</a:t>
            </a:r>
            <a:r>
              <a:rPr lang="en-US" altLang="zh-CN" i="1"/>
              <a:t>R</a:t>
            </a:r>
            <a:r>
              <a:rPr lang="en-US" altLang="zh-CN" i="1" baseline="-25000"/>
              <a:t>f</a:t>
            </a:r>
            <a:r>
              <a:rPr lang="en-US" altLang="zh-CN" baseline="-25000"/>
              <a:t>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i="1"/>
              <a:t> </a:t>
            </a:r>
            <a:r>
              <a:rPr lang="en-US" altLang="zh-CN"/>
              <a:t>，</a:t>
            </a:r>
            <a:r>
              <a:rPr lang="zh-CN" altLang="en-US"/>
              <a:t>则</a:t>
            </a:r>
            <a:r>
              <a:rPr lang="en-US" altLang="zh-CN" i="1"/>
              <a:t>dom f</a:t>
            </a:r>
            <a:r>
              <a:rPr lang="en-US" altLang="zh-CN"/>
              <a:t>  </a:t>
            </a:r>
            <a:r>
              <a:rPr lang="en-US" altLang="zh-CN" baseline="30000"/>
              <a:t>c</a:t>
            </a:r>
            <a:r>
              <a:rPr lang="en-US" altLang="zh-CN"/>
              <a:t>= </a:t>
            </a:r>
            <a:r>
              <a:rPr lang="en-US" altLang="zh-CN" i="1"/>
              <a:t>R</a:t>
            </a:r>
            <a:r>
              <a:rPr lang="en-US" altLang="zh-CN" i="1" baseline="-25000"/>
              <a:t>f</a:t>
            </a:r>
            <a:r>
              <a:rPr lang="en-US" altLang="zh-CN" baseline="-25000"/>
              <a:t>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i="1"/>
              <a:t> </a:t>
            </a:r>
            <a:r>
              <a:rPr lang="en-US" altLang="zh-CN"/>
              <a:t>，</a:t>
            </a:r>
            <a:r>
              <a:rPr lang="zh-CN" altLang="en-US"/>
              <a:t>即</a:t>
            </a:r>
            <a:r>
              <a:rPr lang="en-US" altLang="zh-CN" i="1"/>
              <a:t>dom f</a:t>
            </a:r>
            <a:r>
              <a:rPr lang="en-US" altLang="zh-CN"/>
              <a:t>  </a:t>
            </a:r>
            <a:r>
              <a:rPr lang="en-US" altLang="zh-CN" baseline="30000"/>
              <a:t>c</a:t>
            </a:r>
            <a:r>
              <a:rPr lang="zh-CN" altLang="en-US"/>
              <a:t>≠</a:t>
            </a:r>
            <a:r>
              <a:rPr lang="en-US" altLang="zh-CN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/>
              <a:t> ， 这时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zh-CN" altLang="en-US"/>
              <a:t> 不是 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到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上的函数(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zh-CN" altLang="en-US"/>
              <a:t>不符合函数定义域的要求)。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2)设 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X</a:t>
            </a:r>
            <a:r>
              <a:rPr lang="zh-CN" altLang="en-US"/>
              <a:t>→</a:t>
            </a:r>
            <a:r>
              <a:rPr lang="en-US" altLang="zh-CN" i="1"/>
              <a:t>Y</a:t>
            </a:r>
            <a:r>
              <a:rPr lang="zh-CN" altLang="en-US"/>
              <a:t> 不是入射：若</a:t>
            </a:r>
            <a:r>
              <a:rPr lang="en-US" altLang="zh-CN"/>
              <a:t>﹤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﹥</a:t>
            </a:r>
            <a:r>
              <a:rPr lang="zh-CN" altLang="en-US"/>
              <a:t>∈ </a:t>
            </a:r>
            <a:r>
              <a:rPr lang="en-US" altLang="zh-CN" i="1"/>
              <a:t>f</a:t>
            </a:r>
            <a:r>
              <a:rPr lang="zh-CN" altLang="en-US"/>
              <a:t> ,</a:t>
            </a:r>
            <a:r>
              <a:rPr lang="en-US" altLang="zh-CN"/>
              <a:t>﹤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﹥</a:t>
            </a:r>
            <a:r>
              <a:rPr lang="zh-CN" altLang="en-US"/>
              <a:t>∈ </a:t>
            </a:r>
            <a:r>
              <a:rPr lang="en-US" altLang="zh-CN" i="1"/>
              <a:t>f ,</a:t>
            </a:r>
          </a:p>
          <a:p>
            <a:pPr>
              <a:lnSpc>
                <a:spcPct val="90000"/>
              </a:lnSpc>
            </a:pPr>
            <a:r>
              <a:rPr lang="zh-CN" altLang="en-US"/>
              <a:t>则</a:t>
            </a:r>
            <a:r>
              <a:rPr lang="en-US" altLang="zh-CN"/>
              <a:t>﹤</a:t>
            </a:r>
            <a:r>
              <a:rPr lang="en-US" altLang="zh-CN" i="1"/>
              <a:t>y,x</a:t>
            </a:r>
            <a:r>
              <a:rPr lang="en-US" altLang="zh-CN" baseline="-25000"/>
              <a:t>1</a:t>
            </a:r>
            <a:r>
              <a:rPr lang="en-US" altLang="zh-CN"/>
              <a:t>﹥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en-US" altLang="zh-CN" i="1" baseline="30000"/>
              <a:t> c</a:t>
            </a:r>
            <a:r>
              <a:rPr lang="en-US" altLang="zh-CN" i="1"/>
              <a:t>,</a:t>
            </a:r>
            <a:r>
              <a:rPr lang="en-US" altLang="zh-CN"/>
              <a:t>﹤</a:t>
            </a:r>
            <a:r>
              <a:rPr lang="en-US" altLang="zh-CN" i="1"/>
              <a:t>y,x</a:t>
            </a:r>
            <a:r>
              <a:rPr lang="en-US" altLang="zh-CN" i="1" baseline="-25000"/>
              <a:t>2</a:t>
            </a:r>
            <a:r>
              <a:rPr lang="en-US" altLang="zh-CN"/>
              <a:t>﹥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en-US" altLang="zh-CN"/>
              <a:t>，</a:t>
            </a:r>
            <a:r>
              <a:rPr lang="zh-CN" altLang="en-US"/>
              <a:t>这时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zh-CN" altLang="en-US"/>
              <a:t> 也不是函数(因为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zh-CN" altLang="en-US"/>
              <a:t> 违反函数值</a:t>
            </a:r>
          </a:p>
          <a:p>
            <a:pPr>
              <a:lnSpc>
                <a:spcPct val="90000"/>
              </a:lnSpc>
            </a:pPr>
            <a:r>
              <a:rPr lang="zh-CN" altLang="en-US"/>
              <a:t>唯一性要求)。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   为此对函数求逆需规定一些条件。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autoUpdateAnimBg="0"/>
      <p:bldP spid="1536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2E3A334-BF00-4A70-8332-ACD75E336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85800" y="-76200"/>
            <a:ext cx="7772400" cy="7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8E88702-E95B-42D4-806B-112E9B02B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定理4-2.1</a:t>
            </a:r>
            <a:r>
              <a:rPr lang="zh-CN" altLang="en-US" sz="2800">
                <a:solidFill>
                  <a:schemeClr val="tx2"/>
                </a:solidFill>
              </a:rPr>
              <a:t>       设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是一双射函数，则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 baseline="30000">
                <a:solidFill>
                  <a:schemeClr val="tx2"/>
                </a:solidFill>
              </a:rPr>
              <a:t>c</a:t>
            </a:r>
            <a:r>
              <a:rPr lang="zh-CN" altLang="en-US" sz="2800">
                <a:solidFill>
                  <a:schemeClr val="tx2"/>
                </a:solidFill>
              </a:rPr>
              <a:t> 是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的双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              射函数。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(证明思路：分两步，（1）证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为函数；（2）证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为双射)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(1)设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en-US" altLang="zh-CN" sz="2400">
                <a:solidFill>
                  <a:schemeClr val="tx2"/>
                </a:solidFill>
              </a:rPr>
              <a:t> =｛﹤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﹥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| 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X </a:t>
            </a:r>
            <a:r>
              <a:rPr lang="en-US" altLang="zh-CN" sz="2400">
                <a:solidFill>
                  <a:schemeClr val="tx2"/>
                </a:solidFill>
              </a:rPr>
              <a:t>∧</a:t>
            </a:r>
            <a:r>
              <a:rPr lang="en-US" altLang="zh-CN" sz="2400" i="1">
                <a:solidFill>
                  <a:schemeClr val="tx2"/>
                </a:solidFill>
              </a:rPr>
              <a:t> y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Y </a:t>
            </a:r>
            <a:r>
              <a:rPr lang="en-US" altLang="zh-CN" sz="2400">
                <a:solidFill>
                  <a:schemeClr val="tx2"/>
                </a:solidFill>
              </a:rPr>
              <a:t>∧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 =</a:t>
            </a:r>
            <a:r>
              <a:rPr lang="en-US" altLang="zh-CN" sz="2400" i="1">
                <a:solidFill>
                  <a:schemeClr val="tx2"/>
                </a:solidFill>
              </a:rPr>
              <a:t> f 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  <a:r>
              <a:rPr lang="en-US" altLang="zh-CN" sz="2400" i="1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</a:rPr>
              <a:t>｝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       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en-US" altLang="zh-CN" sz="2400" i="1" baseline="30000">
                <a:solidFill>
                  <a:schemeClr val="tx2"/>
                </a:solidFill>
              </a:rPr>
              <a:t>c</a:t>
            </a:r>
            <a:r>
              <a:rPr lang="en-US" altLang="zh-CN" sz="2400">
                <a:solidFill>
                  <a:schemeClr val="tx2"/>
                </a:solidFill>
              </a:rPr>
              <a:t> =｛﹤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>
                <a:solidFill>
                  <a:schemeClr val="tx2"/>
                </a:solidFill>
              </a:rPr>
              <a:t>﹥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| ﹤</a:t>
            </a:r>
            <a:r>
              <a:rPr lang="en-US" altLang="zh-CN" sz="2400" i="1">
                <a:solidFill>
                  <a:schemeClr val="tx2"/>
                </a:solidFill>
              </a:rPr>
              <a:t>x,y﹥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en-US" altLang="zh-CN" sz="2400">
                <a:solidFill>
                  <a:schemeClr val="tx2"/>
                </a:solidFill>
              </a:rPr>
              <a:t>｝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(证 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为函数：方法为根据函数定义去证明。)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1、因为</a:t>
            </a:r>
            <a:r>
              <a:rPr lang="zh-CN" altLang="en-US" sz="2400" i="1">
                <a:solidFill>
                  <a:schemeClr val="tx2"/>
                </a:solidFill>
              </a:rPr>
              <a:t> 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zh-CN" altLang="en-US" sz="2400">
                <a:solidFill>
                  <a:schemeClr val="tx2"/>
                </a:solidFill>
              </a:rPr>
              <a:t>为函数，所以 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zh-CN" altLang="en-US" sz="2400">
                <a:solidFill>
                  <a:schemeClr val="tx2"/>
                </a:solidFill>
              </a:rPr>
              <a:t> 为关系，故 </a:t>
            </a:r>
            <a:r>
              <a:rPr lang="zh-CN" altLang="en-US" sz="2400" i="1">
                <a:solidFill>
                  <a:schemeClr val="tx2"/>
                </a:solidFill>
              </a:rPr>
              <a:t> 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en-US" altLang="zh-CN" sz="2400" i="1" baseline="300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 也是关系。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2、(证明像的存在性，即证</a:t>
            </a:r>
            <a:r>
              <a:rPr lang="en-US" altLang="zh-CN" sz="2400"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 , 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 ，使得</a:t>
            </a:r>
            <a:r>
              <a:rPr lang="en-US" altLang="zh-CN" sz="2400">
                <a:solidFill>
                  <a:schemeClr val="tx2"/>
                </a:solidFill>
              </a:rPr>
              <a:t>﹤</a:t>
            </a:r>
            <a:r>
              <a:rPr lang="en-US" altLang="zh-CN" sz="2400" i="1">
                <a:solidFill>
                  <a:schemeClr val="tx2"/>
                </a:solidFill>
              </a:rPr>
              <a:t>y,x</a:t>
            </a:r>
            <a:r>
              <a:rPr lang="en-US" altLang="zh-CN" sz="2400">
                <a:solidFill>
                  <a:schemeClr val="tx2"/>
                </a:solidFill>
              </a:rPr>
              <a:t>﹥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 。)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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由于 </a:t>
            </a:r>
            <a:r>
              <a:rPr lang="zh-CN" altLang="en-US" sz="2400" i="1">
                <a:solidFill>
                  <a:schemeClr val="tx2"/>
                </a:solidFill>
              </a:rPr>
              <a:t> </a:t>
            </a:r>
            <a:r>
              <a:rPr lang="en-US" altLang="zh-CN" sz="2400" i="1">
                <a:solidFill>
                  <a:schemeClr val="tx2"/>
                </a:solidFill>
              </a:rPr>
              <a:t>f </a:t>
            </a:r>
            <a:r>
              <a:rPr lang="zh-CN" altLang="en-US" sz="2400">
                <a:solidFill>
                  <a:schemeClr val="tx2"/>
                </a:solidFill>
              </a:rPr>
              <a:t> 是满射，故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 使得</a:t>
            </a:r>
            <a:r>
              <a:rPr lang="en-US" altLang="zh-CN" sz="2400">
                <a:solidFill>
                  <a:schemeClr val="tx2"/>
                </a:solidFill>
              </a:rPr>
              <a:t>﹤</a:t>
            </a:r>
            <a:r>
              <a:rPr lang="en-US" altLang="zh-CN" sz="2400" i="1">
                <a:solidFill>
                  <a:schemeClr val="tx2"/>
                </a:solidFill>
              </a:rPr>
              <a:t>x,y</a:t>
            </a:r>
            <a:r>
              <a:rPr lang="en-US" altLang="zh-CN" sz="2400">
                <a:solidFill>
                  <a:schemeClr val="tx2"/>
                </a:solidFill>
              </a:rPr>
              <a:t>﹥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ym typeface="Symbol" panose="05050102010706020507" pitchFamily="18" charset="2"/>
              </a:rPr>
              <a:t>，则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﹤</a:t>
            </a:r>
            <a:r>
              <a:rPr lang="en-US" altLang="zh-CN" sz="2400" i="1">
                <a:solidFill>
                  <a:schemeClr val="tx2"/>
                </a:solidFill>
              </a:rPr>
              <a:t>y,x</a:t>
            </a:r>
            <a:r>
              <a:rPr lang="en-US" altLang="zh-CN" sz="2400">
                <a:solidFill>
                  <a:schemeClr val="tx2"/>
                </a:solidFill>
              </a:rPr>
              <a:t>﹥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 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3、(证明像的唯一性，即证</a:t>
            </a:r>
            <a:r>
              <a:rPr lang="en-US" altLang="zh-CN" sz="2400">
                <a:sym typeface="Symbol" panose="05050102010706020507" pitchFamily="18" charset="2"/>
              </a:rPr>
              <a:t>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 , 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∣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 ，使得</a:t>
            </a:r>
            <a:r>
              <a:rPr lang="en-US" altLang="zh-CN" sz="2400">
                <a:solidFill>
                  <a:schemeClr val="tx2"/>
                </a:solidFill>
              </a:rPr>
              <a:t>﹤</a:t>
            </a:r>
            <a:r>
              <a:rPr lang="en-US" altLang="zh-CN" sz="2400" i="1">
                <a:solidFill>
                  <a:schemeClr val="tx2"/>
                </a:solidFill>
              </a:rPr>
              <a:t>y,x</a:t>
            </a:r>
            <a:r>
              <a:rPr lang="en-US" altLang="zh-CN" sz="2400">
                <a:solidFill>
                  <a:schemeClr val="tx2"/>
                </a:solidFill>
              </a:rPr>
              <a:t>﹥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 )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(反证法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假设</a:t>
            </a:r>
            <a:r>
              <a:rPr lang="zh-CN" altLang="en-US" sz="2400">
                <a:sym typeface="Symbol" panose="05050102010706020507" pitchFamily="18" charset="2"/>
              </a:rPr>
              <a:t>存在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Y</a:t>
            </a:r>
            <a:r>
              <a:rPr lang="en-US" altLang="zh-CN" sz="2400">
                <a:solidFill>
                  <a:schemeClr val="tx2"/>
                </a:solidFill>
              </a:rPr>
              <a:t> , </a:t>
            </a:r>
            <a:r>
              <a:rPr lang="en-US" altLang="zh-CN" sz="24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 baseline="-25000">
                <a:solidFill>
                  <a:schemeClr val="tx2"/>
                </a:solidFill>
              </a:rPr>
              <a:t>1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 baseline="-25000">
                <a:solidFill>
                  <a:schemeClr val="tx2"/>
                </a:solidFill>
              </a:rPr>
              <a:t>2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zh-CN" altLang="en-US" sz="2400">
                <a:solidFill>
                  <a:schemeClr val="tx2"/>
                </a:solidFill>
              </a:rPr>
              <a:t> , 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 baseline="-25000">
                <a:solidFill>
                  <a:schemeClr val="tx2"/>
                </a:solidFill>
              </a:rPr>
              <a:t>1</a:t>
            </a:r>
            <a:r>
              <a:rPr lang="zh-CN" altLang="en-US" sz="2400">
                <a:solidFill>
                  <a:schemeClr val="tx2"/>
                </a:solidFill>
              </a:rPr>
              <a:t>≠ </a:t>
            </a:r>
            <a:r>
              <a:rPr lang="en-US" altLang="zh-CN" sz="2400" i="1">
                <a:solidFill>
                  <a:schemeClr val="tx2"/>
                </a:solidFill>
              </a:rPr>
              <a:t>x</a:t>
            </a:r>
            <a:r>
              <a:rPr lang="en-US" altLang="zh-CN" sz="2400" baseline="-25000">
                <a:solidFill>
                  <a:schemeClr val="tx2"/>
                </a:solidFill>
              </a:rPr>
              <a:t>2</a:t>
            </a:r>
            <a:r>
              <a:rPr lang="zh-CN" altLang="en-US" sz="2400">
                <a:solidFill>
                  <a:schemeClr val="tx2"/>
                </a:solidFill>
              </a:rPr>
              <a:t>使得</a:t>
            </a:r>
            <a:r>
              <a:rPr lang="en-US" altLang="zh-CN" sz="2400">
                <a:solidFill>
                  <a:schemeClr val="tx2"/>
                </a:solidFill>
              </a:rPr>
              <a:t>&lt;</a:t>
            </a:r>
            <a:r>
              <a:rPr lang="en-US" altLang="zh-CN" sz="2400" i="1">
                <a:solidFill>
                  <a:schemeClr val="tx2"/>
                </a:solidFill>
              </a:rPr>
              <a:t>y,x</a:t>
            </a:r>
            <a:r>
              <a:rPr lang="en-US" altLang="zh-CN" sz="2400" i="1" baseline="-25000">
                <a:solidFill>
                  <a:schemeClr val="tx2"/>
                </a:solidFill>
              </a:rPr>
              <a:t>1</a:t>
            </a:r>
            <a:r>
              <a:rPr lang="en-US" altLang="zh-CN" sz="2400">
                <a:solidFill>
                  <a:schemeClr val="tx2"/>
                </a:solidFill>
              </a:rPr>
              <a:t>&gt;</a:t>
            </a:r>
            <a:r>
              <a:rPr lang="zh-CN" altLang="en-US" sz="2400">
                <a:solidFill>
                  <a:schemeClr val="tx2"/>
                </a:solidFill>
              </a:rPr>
              <a:t>，</a:t>
            </a:r>
            <a:r>
              <a:rPr lang="en-US" altLang="zh-CN" sz="2400">
                <a:solidFill>
                  <a:schemeClr val="tx2"/>
                </a:solidFill>
              </a:rPr>
              <a:t>&lt;</a:t>
            </a:r>
            <a:r>
              <a:rPr lang="en-US" altLang="zh-CN" sz="2400" i="1">
                <a:solidFill>
                  <a:schemeClr val="tx2"/>
                </a:solidFill>
              </a:rPr>
              <a:t>y,x</a:t>
            </a:r>
            <a:r>
              <a:rPr lang="en-US" altLang="zh-CN" sz="2400" i="1" baseline="-25000">
                <a:solidFill>
                  <a:schemeClr val="tx2"/>
                </a:solidFill>
              </a:rPr>
              <a:t>2</a:t>
            </a:r>
            <a:r>
              <a:rPr lang="en-US" altLang="zh-CN" sz="2400">
                <a:solidFill>
                  <a:schemeClr val="tx2"/>
                </a:solidFill>
              </a:rPr>
              <a:t>&gt; </a:t>
            </a:r>
            <a:r>
              <a:rPr lang="zh-CN" altLang="en-US" sz="2400">
                <a:solidFill>
                  <a:schemeClr val="tx2"/>
                </a:solidFill>
              </a:rPr>
              <a:t>∈</a:t>
            </a:r>
            <a:r>
              <a:rPr lang="en-US" altLang="zh-CN" sz="2400" i="1">
                <a:solidFill>
                  <a:schemeClr val="tx2"/>
                </a:solidFill>
              </a:rPr>
              <a:t>f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  <a:r>
              <a:rPr lang="en-US" altLang="zh-CN" sz="2400" baseline="30000">
                <a:solidFill>
                  <a:schemeClr val="tx2"/>
                </a:solidFill>
              </a:rPr>
              <a:t>c</a:t>
            </a:r>
            <a:r>
              <a:rPr lang="zh-CN" altLang="en-US" sz="2400">
                <a:solidFill>
                  <a:schemeClr val="tx2"/>
                </a:solidFill>
              </a:rPr>
              <a:t> 。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12516913-18F1-4A96-8C68-884E3D5BA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66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/>
              <a:t>则</a:t>
            </a:r>
            <a:r>
              <a:rPr lang="en-US" altLang="zh-CN" i="1"/>
              <a:t>&lt;x</a:t>
            </a:r>
            <a:r>
              <a:rPr lang="en-US" altLang="zh-CN" i="1" baseline="-25000"/>
              <a:t>1</a:t>
            </a:r>
            <a:r>
              <a:rPr lang="zh-CN" altLang="en-US" i="1"/>
              <a:t>，</a:t>
            </a:r>
            <a:r>
              <a:rPr lang="en-US" altLang="zh-CN" i="1"/>
              <a:t>y&gt;</a:t>
            </a:r>
            <a:r>
              <a:rPr lang="zh-CN" altLang="en-US" i="1"/>
              <a:t>，</a:t>
            </a:r>
            <a:r>
              <a:rPr lang="en-US" altLang="zh-CN" i="1"/>
              <a:t>&lt;x</a:t>
            </a:r>
            <a:r>
              <a:rPr lang="en-US" altLang="zh-CN" i="1" baseline="-25000"/>
              <a:t>2</a:t>
            </a:r>
            <a:r>
              <a:rPr lang="zh-CN" altLang="en-US" i="1"/>
              <a:t>，</a:t>
            </a:r>
            <a:r>
              <a:rPr lang="en-US" altLang="zh-CN" i="1"/>
              <a:t>y&gt; 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zh-CN" altLang="en-US"/>
              <a:t> ，</a:t>
            </a:r>
            <a:r>
              <a:rPr lang="en-US" altLang="zh-CN" i="1"/>
              <a:t> </a:t>
            </a:r>
            <a:r>
              <a:rPr lang="zh-CN" altLang="en-US"/>
              <a:t>即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 </a:t>
            </a:r>
            <a:r>
              <a:rPr lang="en-US" altLang="zh-CN"/>
              <a:t>=y</a:t>
            </a:r>
            <a:r>
              <a:rPr lang="zh-CN" altLang="en-US"/>
              <a:t>，与</a:t>
            </a:r>
            <a:r>
              <a:rPr lang="en-US" altLang="zh-CN" i="1"/>
              <a:t>f</a:t>
            </a:r>
            <a:r>
              <a:rPr lang="zh-CN" altLang="en-US"/>
              <a:t>是双射</a:t>
            </a:r>
            <a:r>
              <a:rPr lang="en-US" altLang="zh-CN"/>
              <a:t> </a:t>
            </a:r>
            <a:r>
              <a:rPr lang="zh-CN" altLang="en-US"/>
              <a:t>矛</a:t>
            </a:r>
          </a:p>
          <a:p>
            <a:pPr>
              <a:lnSpc>
                <a:spcPct val="80000"/>
              </a:lnSpc>
            </a:pPr>
            <a:r>
              <a:rPr lang="zh-CN" altLang="en-US"/>
              <a:t>盾。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    所以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zh-CN" altLang="en-US"/>
              <a:t>∈</a:t>
            </a:r>
            <a:r>
              <a:rPr lang="en-US" altLang="zh-CN" i="1"/>
              <a:t>Y</a:t>
            </a:r>
            <a:r>
              <a:rPr lang="en-US" altLang="zh-CN"/>
              <a:t> ,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∣</a:t>
            </a:r>
            <a:r>
              <a:rPr lang="en-US" altLang="zh-CN" i="1"/>
              <a:t>x</a:t>
            </a:r>
            <a:r>
              <a:rPr lang="zh-CN" altLang="en-US"/>
              <a:t>∈</a:t>
            </a:r>
            <a:r>
              <a:rPr lang="en-US" altLang="zh-CN" i="1"/>
              <a:t>X</a:t>
            </a:r>
            <a:r>
              <a:rPr lang="zh-CN" altLang="en-US"/>
              <a:t> ，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   使得</a:t>
            </a:r>
            <a:r>
              <a:rPr lang="en-US" altLang="zh-CN"/>
              <a:t>﹤</a:t>
            </a:r>
            <a:r>
              <a:rPr lang="en-US" altLang="zh-CN" i="1"/>
              <a:t>x,y</a:t>
            </a:r>
            <a:r>
              <a:rPr lang="en-US" altLang="zh-CN"/>
              <a:t>﹥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  </a:t>
            </a:r>
            <a:r>
              <a:rPr lang="en-US" altLang="zh-CN" i="1"/>
              <a:t>y</a:t>
            </a:r>
            <a:r>
              <a:rPr lang="zh-CN" altLang="en-US"/>
              <a:t>∈</a:t>
            </a:r>
            <a:r>
              <a:rPr lang="en-US" altLang="zh-CN" i="1"/>
              <a:t>Y</a:t>
            </a:r>
            <a:r>
              <a:rPr lang="en-US" altLang="zh-CN"/>
              <a:t> ,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∣</a:t>
            </a:r>
            <a:r>
              <a:rPr lang="en-US" altLang="zh-CN" i="1"/>
              <a:t>x</a:t>
            </a:r>
            <a:r>
              <a:rPr lang="zh-CN" altLang="en-US"/>
              <a:t>∈</a:t>
            </a:r>
            <a:r>
              <a:rPr lang="en-US" altLang="zh-CN" i="1"/>
              <a:t>X</a:t>
            </a:r>
            <a:r>
              <a:rPr lang="zh-CN" altLang="en-US"/>
              <a:t> ，使得</a:t>
            </a:r>
            <a:r>
              <a:rPr lang="en-US" altLang="zh-CN"/>
              <a:t>﹤</a:t>
            </a:r>
            <a:r>
              <a:rPr lang="en-US" altLang="zh-CN" i="1"/>
              <a:t>y,x</a:t>
            </a:r>
            <a:r>
              <a:rPr lang="en-US" altLang="zh-CN"/>
              <a:t>﹥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zh-CN" altLang="en-US"/>
              <a:t> 。由1、</a:t>
            </a:r>
          </a:p>
          <a:p>
            <a:pPr>
              <a:lnSpc>
                <a:spcPct val="80000"/>
              </a:lnSpc>
            </a:pPr>
            <a:r>
              <a:rPr lang="zh-CN" altLang="en-US"/>
              <a:t>2、3可知,  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en-US" altLang="zh-CN"/>
              <a:t>：</a:t>
            </a:r>
            <a:r>
              <a:rPr lang="en-US" altLang="zh-CN" i="1"/>
              <a:t>Y</a:t>
            </a:r>
            <a:r>
              <a:rPr lang="zh-CN" altLang="en-US"/>
              <a:t>→</a:t>
            </a:r>
            <a:r>
              <a:rPr lang="en-US" altLang="zh-CN" i="1"/>
              <a:t>X</a:t>
            </a:r>
            <a:r>
              <a:rPr lang="en-US" altLang="zh-CN"/>
              <a:t>   </a:t>
            </a:r>
            <a:r>
              <a:rPr lang="zh-CN" altLang="en-US"/>
              <a:t>是一个函数。</a:t>
            </a:r>
          </a:p>
          <a:p>
            <a:pPr>
              <a:lnSpc>
                <a:spcPct val="80000"/>
              </a:lnSpc>
            </a:pPr>
            <a:r>
              <a:rPr lang="en-US" altLang="zh-CN"/>
              <a:t>(2)(</a:t>
            </a:r>
            <a:r>
              <a:rPr lang="zh-CN" altLang="en-US"/>
              <a:t>证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zh-CN" altLang="en-US"/>
              <a:t> 是满射又是入射)</a:t>
            </a:r>
          </a:p>
          <a:p>
            <a:pPr>
              <a:lnSpc>
                <a:spcPct val="80000"/>
              </a:lnSpc>
            </a:pPr>
            <a:r>
              <a:rPr lang="zh-CN" altLang="en-US"/>
              <a:t>1、(证 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zh-CN" altLang="en-US"/>
              <a:t> 为满射，即证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i="1"/>
              <a:t>x</a:t>
            </a:r>
            <a:r>
              <a:rPr lang="zh-CN" altLang="en-US"/>
              <a:t>∈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/>
              <a:t>y</a:t>
            </a:r>
            <a:r>
              <a:rPr lang="zh-CN" altLang="en-US"/>
              <a:t>∈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zh-CN" altLang="en-US"/>
              <a:t>使得</a:t>
            </a:r>
            <a:r>
              <a:rPr lang="en-US" altLang="zh-CN"/>
              <a:t>﹤</a:t>
            </a:r>
            <a:r>
              <a:rPr lang="en-US" altLang="zh-CN" i="1"/>
              <a:t>y,x</a:t>
            </a:r>
            <a:r>
              <a:rPr lang="en-US" altLang="zh-CN"/>
              <a:t>﹥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zh-CN" altLang="en-US"/>
              <a:t> ),因为</a:t>
            </a:r>
            <a:r>
              <a:rPr lang="en-US" altLang="zh-CN" i="1"/>
              <a:t>f </a:t>
            </a:r>
            <a:r>
              <a:rPr lang="zh-CN" altLang="en-US"/>
              <a:t>  为</a:t>
            </a:r>
          </a:p>
          <a:p>
            <a:pPr>
              <a:lnSpc>
                <a:spcPct val="80000"/>
              </a:lnSpc>
            </a:pPr>
            <a:r>
              <a:rPr lang="zh-CN" altLang="en-US"/>
              <a:t>函数，由</a:t>
            </a:r>
            <a:r>
              <a:rPr lang="en-US" altLang="zh-CN" i="1"/>
              <a:t>f </a:t>
            </a:r>
            <a:r>
              <a:rPr lang="zh-CN" altLang="en-US"/>
              <a:t> 的像的存在性可知：</a:t>
            </a:r>
          </a:p>
          <a:p>
            <a:pPr>
              <a:lnSpc>
                <a:spcPct val="80000"/>
              </a:lnSpc>
            </a:pPr>
            <a:r>
              <a:rPr lang="zh-CN" altLang="en-US"/>
              <a:t> 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i="1"/>
              <a:t>x</a:t>
            </a:r>
            <a:r>
              <a:rPr lang="zh-CN" altLang="en-US" b="1"/>
              <a:t>∈</a:t>
            </a:r>
            <a:r>
              <a:rPr lang="en-US" altLang="zh-CN" b="1" i="1"/>
              <a:t>X</a:t>
            </a:r>
            <a:r>
              <a:rPr lang="en-US" altLang="zh-CN" b="1"/>
              <a:t> ,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/>
              <a:t>y</a:t>
            </a:r>
            <a:r>
              <a:rPr lang="zh-CN" altLang="en-US" b="1"/>
              <a:t>∈</a:t>
            </a:r>
            <a:r>
              <a:rPr lang="en-US" altLang="zh-CN" b="1" i="1"/>
              <a:t>Y</a:t>
            </a:r>
            <a:r>
              <a:rPr lang="zh-CN" altLang="en-US" b="1"/>
              <a:t> ，使得</a:t>
            </a:r>
            <a:r>
              <a:rPr lang="en-US" altLang="zh-CN" b="1"/>
              <a:t>﹤</a:t>
            </a:r>
            <a:r>
              <a:rPr lang="en-US" altLang="zh-CN" b="1" i="1"/>
              <a:t>x,y</a:t>
            </a:r>
            <a:r>
              <a:rPr lang="en-US" altLang="zh-CN" b="1"/>
              <a:t>﹥</a:t>
            </a:r>
            <a:r>
              <a:rPr lang="zh-CN" altLang="en-US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zh-CN" altLang="en-US" b="1">
                <a:solidFill>
                  <a:schemeClr val="tx1"/>
                </a:solidFill>
                <a:sym typeface="Symbol" panose="05050102010706020507" pitchFamily="18" charset="2"/>
              </a:rPr>
              <a:t>，从而</a:t>
            </a:r>
            <a:r>
              <a:rPr lang="zh-CN" altLang="en-US" b="1"/>
              <a:t>﹤</a:t>
            </a:r>
            <a:r>
              <a:rPr lang="en-US" altLang="zh-CN" b="1" i="1"/>
              <a:t>y,x</a:t>
            </a:r>
            <a:r>
              <a:rPr lang="en-US" altLang="zh-CN" b="1"/>
              <a:t>﹥</a:t>
            </a:r>
            <a:r>
              <a:rPr lang="zh-CN" altLang="en-US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/>
              <a:t> 。故 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/>
              <a:t> 为满射。</a:t>
            </a:r>
          </a:p>
          <a:p>
            <a:r>
              <a:rPr lang="zh-CN" altLang="en-US"/>
              <a:t>2、(证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zh-CN" altLang="en-US"/>
              <a:t> 为入射：即证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/>
              <a:t>∈</a:t>
            </a:r>
            <a:r>
              <a:rPr lang="en-US" altLang="zh-CN" i="1"/>
              <a:t>Y ,y</a:t>
            </a:r>
            <a:r>
              <a:rPr lang="en-US" altLang="zh-CN" baseline="-25000"/>
              <a:t>1</a:t>
            </a:r>
            <a:r>
              <a:rPr lang="zh-CN" altLang="en-US" i="1"/>
              <a:t>≠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 ,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∈</a:t>
            </a:r>
            <a:r>
              <a:rPr lang="en-US" altLang="zh-CN" i="1"/>
              <a:t>X</a:t>
            </a:r>
            <a:r>
              <a:rPr lang="zh-CN" altLang="en-US"/>
              <a:t> ,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≠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 ，</a:t>
            </a:r>
          </a:p>
          <a:p>
            <a:r>
              <a:rPr lang="zh-CN" altLang="en-US"/>
              <a:t>      使得</a:t>
            </a:r>
            <a:r>
              <a:rPr lang="en-US" altLang="zh-CN"/>
              <a:t>﹤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 i="1"/>
              <a:t>,x</a:t>
            </a:r>
            <a:r>
              <a:rPr lang="en-US" altLang="zh-CN" baseline="-25000"/>
              <a:t>1</a:t>
            </a:r>
            <a:r>
              <a:rPr lang="en-US" altLang="zh-CN"/>
              <a:t>﹥, ﹤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 i="1"/>
              <a:t>,x</a:t>
            </a:r>
            <a:r>
              <a:rPr lang="en-US" altLang="zh-CN" baseline="-25000"/>
              <a:t>2</a:t>
            </a:r>
            <a:r>
              <a:rPr lang="en-US" altLang="zh-CN"/>
              <a:t>﹥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zh-CN" altLang="en-US"/>
              <a:t> </a:t>
            </a:r>
            <a:r>
              <a:rPr lang="en-US" altLang="zh-CN" baseline="30000"/>
              <a:t>c</a:t>
            </a:r>
            <a:r>
              <a:rPr lang="zh-CN" altLang="en-US"/>
              <a:t> </a:t>
            </a:r>
            <a:r>
              <a:rPr lang="en-US" altLang="zh-CN"/>
              <a:t>)</a:t>
            </a:r>
          </a:p>
          <a:p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zh-CN" altLang="en-US" b="1"/>
              <a:t>∈</a:t>
            </a:r>
            <a:r>
              <a:rPr lang="en-US" altLang="zh-CN" b="1" i="1"/>
              <a:t>Y , y</a:t>
            </a:r>
            <a:r>
              <a:rPr lang="en-US" altLang="zh-CN" b="1" baseline="-25000"/>
              <a:t>1</a:t>
            </a:r>
            <a:r>
              <a:rPr lang="zh-CN" altLang="en-US" b="1" i="1"/>
              <a:t>≠ 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 ，</a:t>
            </a:r>
            <a:r>
              <a:rPr lang="zh-CN" altLang="en-US" b="1"/>
              <a:t>由于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/>
              <a:t> 是函数已证明。</a:t>
            </a:r>
          </a:p>
          <a:p>
            <a:r>
              <a:rPr lang="zh-CN" altLang="en-US" b="1"/>
              <a:t>     故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zh-CN" altLang="en-US" b="1"/>
              <a:t>∈</a:t>
            </a:r>
            <a:r>
              <a:rPr lang="en-US" altLang="zh-CN" b="1" i="1"/>
              <a:t>X</a:t>
            </a:r>
            <a:r>
              <a:rPr lang="zh-CN" altLang="en-US" b="1"/>
              <a:t> ，使得 </a:t>
            </a:r>
            <a:r>
              <a:rPr lang="en-US" altLang="zh-CN" b="1"/>
              <a:t>﹤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 i="1"/>
              <a:t>,x</a:t>
            </a:r>
            <a:r>
              <a:rPr lang="en-US" altLang="zh-CN" b="1" baseline="-25000"/>
              <a:t>1</a:t>
            </a:r>
            <a:r>
              <a:rPr lang="en-US" altLang="zh-CN" b="1"/>
              <a:t>﹥, ﹤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 i="1"/>
              <a:t>,x</a:t>
            </a:r>
            <a:r>
              <a:rPr lang="en-US" altLang="zh-CN" b="1" baseline="-25000"/>
              <a:t>2</a:t>
            </a:r>
            <a:r>
              <a:rPr lang="en-US" altLang="zh-CN" b="1"/>
              <a:t>﹥</a:t>
            </a:r>
            <a:r>
              <a:rPr lang="zh-CN" altLang="en-US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 baseline="30000"/>
              <a:t> </a:t>
            </a:r>
            <a:r>
              <a:rPr lang="en-US" altLang="zh-CN" b="1"/>
              <a:t>,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2B31E11E-F748-4CA6-854D-2D576E531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3375"/>
            <a:ext cx="89916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sym typeface="Symbol" panose="05050102010706020507" pitchFamily="18" charset="2"/>
              </a:rPr>
              <a:t>从而</a:t>
            </a:r>
            <a:r>
              <a:rPr lang="zh-CN" altLang="en-US" b="1"/>
              <a:t>﹤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,y</a:t>
            </a:r>
            <a:r>
              <a:rPr lang="en-US" altLang="zh-CN" b="1" baseline="-25000"/>
              <a:t>1</a:t>
            </a:r>
            <a:r>
              <a:rPr lang="en-US" altLang="zh-CN" b="1"/>
              <a:t>﹥, ﹤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 i="1"/>
              <a:t>,y</a:t>
            </a:r>
            <a:r>
              <a:rPr lang="en-US" altLang="zh-CN" b="1" baseline="-25000"/>
              <a:t>2</a:t>
            </a:r>
            <a:r>
              <a:rPr lang="en-US" altLang="zh-CN" b="1"/>
              <a:t>﹥</a:t>
            </a:r>
            <a:r>
              <a:rPr lang="zh-CN" altLang="en-US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 。</a:t>
            </a:r>
            <a:r>
              <a:rPr lang="zh-CN" altLang="en-US"/>
              <a:t> </a:t>
            </a:r>
            <a:r>
              <a:rPr lang="zh-CN" altLang="en-US" b="1"/>
              <a:t>由</a:t>
            </a:r>
            <a:r>
              <a:rPr lang="en-US" altLang="zh-CN" b="1" i="1"/>
              <a:t>f</a:t>
            </a:r>
            <a:r>
              <a:rPr lang="zh-CN" altLang="en-US" b="1"/>
              <a:t>  是双射可知  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zh-CN" altLang="en-US" b="1"/>
              <a:t>≠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zh-CN" altLang="en-US" b="1"/>
              <a:t> 。</a:t>
            </a:r>
          </a:p>
          <a:p>
            <a:r>
              <a:rPr lang="zh-CN" altLang="en-US"/>
              <a:t>      </a:t>
            </a:r>
            <a:r>
              <a:rPr lang="zh-CN" altLang="en-US" b="1"/>
              <a:t>综上所述, </a:t>
            </a:r>
            <a:r>
              <a:rPr lang="en-US" altLang="zh-CN" b="1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zh-CN" altLang="en-US" b="1"/>
              <a:t>∈</a:t>
            </a:r>
            <a:r>
              <a:rPr lang="en-US" altLang="zh-CN" b="1" i="1"/>
              <a:t>Y ,y</a:t>
            </a:r>
            <a:r>
              <a:rPr lang="en-US" altLang="zh-CN" b="1" baseline="-25000"/>
              <a:t>1</a:t>
            </a:r>
            <a:r>
              <a:rPr lang="zh-CN" altLang="en-US" b="1" i="1"/>
              <a:t>≠ 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 ,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zh-CN" altLang="en-US" b="1"/>
              <a:t>∈</a:t>
            </a:r>
            <a:r>
              <a:rPr lang="en-US" altLang="zh-CN" b="1" i="1"/>
              <a:t>X</a:t>
            </a:r>
            <a:r>
              <a:rPr lang="zh-CN" altLang="en-US" b="1"/>
              <a:t> ,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zh-CN" altLang="en-US" b="1"/>
              <a:t>≠</a:t>
            </a:r>
            <a:r>
              <a:rPr lang="en-US" altLang="zh-CN" b="1" i="1"/>
              <a:t>x</a:t>
            </a:r>
            <a:r>
              <a:rPr lang="en-US" altLang="zh-CN" b="1" baseline="-25000"/>
              <a:t>2,</a:t>
            </a:r>
          </a:p>
          <a:p>
            <a:r>
              <a:rPr lang="zh-CN" altLang="en-US" b="1" baseline="-25000"/>
              <a:t>           </a:t>
            </a:r>
            <a:r>
              <a:rPr lang="zh-CN" altLang="en-US" b="1"/>
              <a:t> 使得 </a:t>
            </a:r>
            <a:r>
              <a:rPr lang="en-US" altLang="zh-CN" b="1"/>
              <a:t>﹤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 i="1"/>
              <a:t>,x</a:t>
            </a:r>
            <a:r>
              <a:rPr lang="en-US" altLang="zh-CN" b="1" baseline="-25000"/>
              <a:t>1</a:t>
            </a:r>
            <a:r>
              <a:rPr lang="en-US" altLang="zh-CN" b="1"/>
              <a:t>﹥, ﹤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 i="1"/>
              <a:t>,x</a:t>
            </a:r>
            <a:r>
              <a:rPr lang="en-US" altLang="zh-CN" b="1" baseline="-25000"/>
              <a:t>2</a:t>
            </a:r>
            <a:r>
              <a:rPr lang="en-US" altLang="zh-CN" b="1"/>
              <a:t>﹥</a:t>
            </a:r>
            <a:r>
              <a:rPr lang="zh-CN" altLang="en-US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/>
              <a:t> ，故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/>
              <a:t> 为入射。</a:t>
            </a:r>
          </a:p>
          <a:p>
            <a:r>
              <a:rPr lang="zh-CN" altLang="en-US" b="1"/>
              <a:t>        由1、2可知</a:t>
            </a:r>
            <a:r>
              <a:rPr lang="en-US" altLang="zh-CN" b="1" i="1"/>
              <a:t>f</a:t>
            </a:r>
            <a:r>
              <a:rPr lang="zh-CN" altLang="en-US" b="1"/>
              <a:t> </a:t>
            </a:r>
            <a:r>
              <a:rPr lang="en-US" altLang="zh-CN" b="1" baseline="30000"/>
              <a:t>c</a:t>
            </a:r>
            <a:r>
              <a:rPr lang="zh-CN" altLang="en-US" b="1"/>
              <a:t> 为双射。</a:t>
            </a:r>
            <a:r>
              <a:rPr lang="zh-CN" altLang="en-US"/>
              <a:t>                                                ＃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定义4-2.1</a:t>
            </a:r>
            <a:r>
              <a:rPr lang="zh-CN" altLang="en-US" sz="2800"/>
              <a:t>	设</a:t>
            </a:r>
            <a:r>
              <a:rPr lang="en-US" altLang="zh-CN" sz="2800" i="1"/>
              <a:t>f</a:t>
            </a:r>
            <a:r>
              <a:rPr lang="en-US" altLang="zh-CN" sz="2800"/>
              <a:t> :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</a:t>
            </a:r>
            <a:r>
              <a:rPr lang="zh-CN" altLang="en-US" sz="2800"/>
              <a:t> 是一双射函数，称</a:t>
            </a:r>
            <a:r>
              <a:rPr lang="en-US" altLang="zh-CN" sz="2800" i="1"/>
              <a:t>Y</a:t>
            </a:r>
            <a:r>
              <a:rPr lang="en-US" altLang="zh-CN" sz="2800"/>
              <a:t>→</a:t>
            </a:r>
            <a:r>
              <a:rPr lang="en-US" altLang="zh-CN" sz="2800" i="1"/>
              <a:t>X</a:t>
            </a:r>
            <a:r>
              <a:rPr lang="zh-CN" altLang="en-US" sz="2800"/>
              <a:t>的双射函数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     </a:t>
            </a:r>
            <a:r>
              <a:rPr lang="en-US" altLang="zh-CN" sz="2800" i="1"/>
              <a:t>f</a:t>
            </a:r>
            <a:r>
              <a:rPr lang="zh-CN" altLang="en-US" sz="2800"/>
              <a:t> </a:t>
            </a:r>
            <a:r>
              <a:rPr lang="en-US" altLang="zh-CN" sz="2800" baseline="30000"/>
              <a:t>c</a:t>
            </a:r>
            <a:r>
              <a:rPr lang="zh-CN" altLang="en-US" sz="2800"/>
              <a:t>为</a:t>
            </a:r>
            <a:r>
              <a:rPr lang="en-US" altLang="zh-CN" sz="2800" i="1"/>
              <a:t>f</a:t>
            </a:r>
            <a:r>
              <a:rPr lang="zh-CN" altLang="en-US" sz="2800"/>
              <a:t> 的逆函数，记作</a:t>
            </a:r>
            <a:r>
              <a:rPr lang="en-US" altLang="zh-CN" sz="2800" i="1"/>
              <a:t>f</a:t>
            </a:r>
            <a:r>
              <a:rPr lang="zh-CN" altLang="en-US" sz="2800"/>
              <a:t> </a:t>
            </a:r>
            <a:r>
              <a:rPr lang="zh-CN" altLang="en-US" sz="2800" baseline="30000"/>
              <a:t>-1</a:t>
            </a:r>
            <a:r>
              <a:rPr lang="en-US" altLang="zh-CN" sz="2800"/>
              <a:t> 。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                                  (</a:t>
            </a:r>
            <a:r>
              <a:rPr lang="zh-CN" altLang="en-US" sz="2800"/>
              <a:t>注： 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</a:t>
            </a:r>
            <a:r>
              <a:rPr lang="zh-CN" altLang="en-US" sz="2800"/>
              <a:t> 是双射函数，则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en-US" altLang="zh-CN" sz="2800" i="1" baseline="30000"/>
              <a:t>c</a:t>
            </a:r>
            <a:r>
              <a:rPr lang="en-US" altLang="zh-CN" sz="2800" i="1"/>
              <a:t>=f </a:t>
            </a:r>
            <a:r>
              <a:rPr lang="en-US" altLang="zh-CN" sz="2800" baseline="30000"/>
              <a:t>-1</a:t>
            </a:r>
            <a:r>
              <a:rPr lang="en-US" altLang="zh-CN" sz="2800"/>
              <a:t> )</a:t>
            </a:r>
          </a:p>
          <a:p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>
            <a:extLst>
              <a:ext uri="{FF2B5EF4-FFF2-40B4-BE49-F238E27FC236}">
                <a16:creationId xmlns:a16="http://schemas.microsoft.com/office/drawing/2014/main" id="{B45F74E1-23EF-46B0-BC89-3FB651A1D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/>
              <a:t>二、</a:t>
            </a:r>
            <a:r>
              <a:rPr lang="zh-CN" altLang="en-US" sz="2800" b="1">
                <a:solidFill>
                  <a:srgbClr val="800000"/>
                </a:solidFill>
              </a:rPr>
              <a:t>复合函数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（关系可以复合，函数是关系，因而函数也可以复合。 ）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定义4-2.2</a:t>
            </a:r>
            <a:r>
              <a:rPr lang="zh-CN" altLang="en-US" sz="2800"/>
              <a:t>	设函数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 ,</a:t>
            </a:r>
            <a:r>
              <a:rPr lang="en-US" altLang="zh-CN" sz="2800"/>
              <a:t>g: </a:t>
            </a:r>
            <a:r>
              <a:rPr lang="en-US" altLang="zh-CN" sz="2800" i="1"/>
              <a:t>W</a:t>
            </a:r>
            <a:r>
              <a:rPr lang="zh-CN" altLang="en-US" sz="2800"/>
              <a:t>→</a:t>
            </a:r>
            <a:r>
              <a:rPr lang="en-US" altLang="zh-CN" sz="2800" i="1"/>
              <a:t>Z</a:t>
            </a:r>
            <a:r>
              <a:rPr lang="en-US" altLang="zh-CN" sz="2800"/>
              <a:t> ，</a:t>
            </a:r>
            <a:r>
              <a:rPr lang="zh-CN" altLang="en-US" sz="2800"/>
              <a:t>若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/>
              <a:t> ，则</a:t>
            </a:r>
          </a:p>
          <a:p>
            <a:pPr>
              <a:lnSpc>
                <a:spcPct val="85000"/>
              </a:lnSpc>
            </a:pPr>
            <a:r>
              <a:rPr lang="en-US" altLang="zh-CN" sz="2800" i="1"/>
              <a:t> 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f=</a:t>
            </a:r>
            <a:r>
              <a:rPr lang="en-US" altLang="zh-CN" sz="2800">
                <a:cs typeface="Times New Roman" panose="02020603050405020304" pitchFamily="18" charset="0"/>
              </a:rPr>
              <a:t>{</a:t>
            </a:r>
            <a:r>
              <a:rPr lang="zh-CN" altLang="en-US" sz="2800"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cs typeface="Times New Roman" panose="02020603050405020304" pitchFamily="18" charset="0"/>
              </a:rPr>
              <a:t>z</a:t>
            </a:r>
            <a:r>
              <a:rPr lang="en-US" altLang="zh-CN" sz="2800">
                <a:cs typeface="Times New Roman" panose="02020603050405020304" pitchFamily="18" charset="0"/>
              </a:rPr>
              <a:t>&gt;|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∈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∧</a:t>
            </a:r>
            <a:r>
              <a:rPr lang="en-US" altLang="zh-CN" sz="2800" i="1">
                <a:cs typeface="Times New Roman" panose="02020603050405020304" pitchFamily="18" charset="0"/>
              </a:rPr>
              <a:t>z</a:t>
            </a:r>
            <a:r>
              <a:rPr lang="zh-CN" altLang="en-US" sz="2800"/>
              <a:t>∈</a:t>
            </a:r>
            <a:r>
              <a:rPr lang="en-US" altLang="zh-CN" sz="2800" i="1">
                <a:cs typeface="Times New Roman" panose="02020603050405020304" pitchFamily="18" charset="0"/>
              </a:rPr>
              <a:t>Z</a:t>
            </a:r>
            <a:r>
              <a:rPr lang="en-US" altLang="zh-CN" sz="2800">
                <a:cs typeface="Times New Roman" panose="02020603050405020304" pitchFamily="18" charset="0"/>
              </a:rPr>
              <a:t>∧(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/>
              <a:t>y</a:t>
            </a:r>
            <a:r>
              <a:rPr lang="en-US" altLang="zh-CN" sz="2800">
                <a:cs typeface="Times New Roman" panose="02020603050405020304" pitchFamily="18" charset="0"/>
              </a:rPr>
              <a:t>)(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zh-CN" altLang="en-US" sz="2800"/>
              <a:t>∈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∧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)∧</a:t>
            </a:r>
            <a:r>
              <a:rPr lang="en-US" altLang="zh-CN" sz="2800" i="1">
                <a:cs typeface="Times New Roman" panose="02020603050405020304" pitchFamily="18" charset="0"/>
              </a:rPr>
              <a:t>z</a:t>
            </a:r>
            <a:r>
              <a:rPr lang="en-US" altLang="zh-CN" sz="2800">
                <a:cs typeface="Times New Roman" panose="02020603050405020304" pitchFamily="18" charset="0"/>
              </a:rPr>
              <a:t>=</a:t>
            </a:r>
            <a:r>
              <a:rPr lang="en-US" altLang="zh-CN" sz="2800" i="1">
                <a:cs typeface="Times New Roman" panose="02020603050405020304" pitchFamily="18" charset="0"/>
              </a:rPr>
              <a:t>g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)) }</a:t>
            </a:r>
            <a:r>
              <a:rPr lang="en-US" altLang="zh-CN"/>
              <a:t> 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称</a:t>
            </a:r>
            <a:r>
              <a:rPr lang="en-US" altLang="zh-CN" sz="2800" i="1"/>
              <a:t>g</a:t>
            </a:r>
            <a:r>
              <a:rPr lang="zh-CN" altLang="en-US" sz="2800"/>
              <a:t>在函数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zh-CN" altLang="en-US" sz="2800"/>
              <a:t>的左边可复合。</a:t>
            </a:r>
            <a:endParaRPr lang="en-US" altLang="zh-CN" sz="2800"/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E8C9B39A-B51B-48A1-8C89-1EBBD670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71800"/>
            <a:ext cx="9144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1、定义4-2.2中，对换</a:t>
            </a:r>
            <a:r>
              <a:rPr lang="en-US" altLang="zh-CN" i="1"/>
              <a:t>g</a:t>
            </a:r>
            <a:r>
              <a:rPr lang="zh-CN" altLang="en-US"/>
              <a:t>和</a:t>
            </a:r>
            <a:r>
              <a:rPr lang="en-US" altLang="zh-CN" i="1"/>
              <a:t>f </a:t>
            </a:r>
            <a:r>
              <a:rPr lang="en-US" altLang="zh-CN"/>
              <a:t>，</a:t>
            </a:r>
            <a:r>
              <a:rPr lang="zh-CN" altLang="en-US"/>
              <a:t>称</a:t>
            </a:r>
            <a:r>
              <a:rPr lang="en-US" altLang="zh-CN" i="1"/>
              <a:t>g</a:t>
            </a:r>
            <a:r>
              <a:rPr lang="zh-CN" altLang="en-US"/>
              <a:t>在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的右边可复合。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2、关系的复合与函数复合在记法上的区别。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3、若</a:t>
            </a:r>
            <a:r>
              <a:rPr lang="en-US" altLang="zh-CN" i="1"/>
              <a:t>ran f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/>
              <a:t>dom g</a:t>
            </a:r>
            <a:r>
              <a:rPr lang="en-US" altLang="zh-CN"/>
              <a:t>  </a:t>
            </a:r>
            <a:r>
              <a:rPr lang="zh-CN" altLang="en-US"/>
              <a:t>这个条件不成立，则定义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en-US" altLang="zh-CN" i="1"/>
              <a:t> </a:t>
            </a:r>
            <a:r>
              <a:rPr lang="zh-CN" altLang="en-US"/>
              <a:t>为空。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4、定理4-2.</a:t>
            </a:r>
            <a:r>
              <a:rPr lang="en-US" altLang="zh-CN"/>
              <a:t>2 </a:t>
            </a:r>
            <a:r>
              <a:rPr lang="zh-CN" altLang="en-US" b="1"/>
              <a:t>两个函数的复合是一个函数。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5、定义4-2.2中，</a:t>
            </a:r>
            <a:r>
              <a:rPr lang="zh-CN" altLang="en-US" b="1"/>
              <a:t>当</a:t>
            </a:r>
            <a:r>
              <a:rPr lang="en-US" altLang="zh-CN" b="1" i="1"/>
              <a:t>W</a:t>
            </a:r>
            <a:r>
              <a:rPr lang="en-US" altLang="zh-CN" b="1"/>
              <a:t>=</a:t>
            </a:r>
            <a:r>
              <a:rPr lang="en-US" altLang="zh-CN" b="1" i="1"/>
              <a:t>Y</a:t>
            </a:r>
            <a:r>
              <a:rPr lang="zh-CN" altLang="en-US" b="1"/>
              <a:t>是，则函数</a:t>
            </a:r>
            <a:r>
              <a:rPr lang="en-US" altLang="zh-CN" b="1" i="1"/>
              <a:t>g</a:t>
            </a:r>
            <a:r>
              <a:rPr lang="en-US" altLang="zh-CN" b="1"/>
              <a:t> </a:t>
            </a:r>
            <a:r>
              <a:rPr lang="ar-SA" altLang="zh-CN" b="1">
                <a:cs typeface="Times New Roman" panose="02020603050405020304" pitchFamily="18" charset="0"/>
              </a:rPr>
              <a:t>ه</a:t>
            </a:r>
            <a:r>
              <a:rPr lang="en-US" altLang="zh-CN" b="1" i="1">
                <a:cs typeface="Times New Roman" panose="02020603050405020304" pitchFamily="18" charset="0"/>
              </a:rPr>
              <a:t>f</a:t>
            </a:r>
            <a:r>
              <a:rPr lang="en-US" altLang="zh-CN" b="1" i="1"/>
              <a:t> </a:t>
            </a:r>
            <a:r>
              <a:rPr lang="zh-CN" altLang="en-US" b="1"/>
              <a:t> 称为复合函数，或称 </a:t>
            </a:r>
            <a:r>
              <a:rPr lang="en-US" altLang="zh-CN" b="1" i="1"/>
              <a:t>g</a:t>
            </a:r>
            <a:r>
              <a:rPr lang="en-US" altLang="zh-CN" b="1"/>
              <a:t> </a:t>
            </a:r>
            <a:r>
              <a:rPr lang="ar-SA" altLang="zh-CN" b="1">
                <a:cs typeface="Times New Roman" panose="02020603050405020304" pitchFamily="18" charset="0"/>
              </a:rPr>
              <a:t>ه</a:t>
            </a:r>
            <a:r>
              <a:rPr lang="en-US" altLang="zh-CN" b="1" i="1">
                <a:cs typeface="Times New Roman" panose="02020603050405020304" pitchFamily="18" charset="0"/>
              </a:rPr>
              <a:t>f</a:t>
            </a:r>
            <a:r>
              <a:rPr lang="en-US" altLang="zh-CN" b="1" i="1"/>
              <a:t> </a:t>
            </a:r>
            <a:r>
              <a:rPr lang="zh-CN" altLang="en-US" b="1"/>
              <a:t>为</a:t>
            </a:r>
            <a:r>
              <a:rPr lang="en-US" altLang="zh-CN" b="1"/>
              <a:t>g</a:t>
            </a:r>
            <a:r>
              <a:rPr lang="zh-CN" altLang="en-US" b="1"/>
              <a:t>对 </a:t>
            </a:r>
            <a:r>
              <a:rPr lang="en-US" altLang="zh-CN" b="1"/>
              <a:t>f  </a:t>
            </a:r>
            <a:r>
              <a:rPr lang="zh-CN" altLang="en-US" b="1"/>
              <a:t>的左复合。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6、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 =</a:t>
            </a:r>
            <a:r>
              <a:rPr lang="zh-CN" altLang="en-US" i="1"/>
              <a:t>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 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7、由于函数的复合仍为函数，故可推广到有限个函数的复合。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  <p:bldP spid="1742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>
            <a:extLst>
              <a:ext uri="{FF2B5EF4-FFF2-40B4-BE49-F238E27FC236}">
                <a16:creationId xmlns:a16="http://schemas.microsoft.com/office/drawing/2014/main" id="{51C8A673-2E9C-4F5B-9C3D-18C42820D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zh-CN" altLang="en-US"/>
              <a:t>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R</a:t>
            </a:r>
            <a:r>
              <a:rPr lang="zh-CN" altLang="en-US"/>
              <a:t>→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:</a:t>
            </a:r>
            <a:r>
              <a:rPr lang="en-US" altLang="zh-CN" i="1"/>
              <a:t>R</a:t>
            </a:r>
            <a:r>
              <a:rPr lang="zh-CN" altLang="en-US"/>
              <a:t>→</a:t>
            </a:r>
            <a:r>
              <a:rPr lang="en-US" altLang="zh-CN" i="1"/>
              <a:t>R, h</a:t>
            </a:r>
            <a:r>
              <a:rPr lang="en-US" altLang="zh-CN"/>
              <a:t> :</a:t>
            </a:r>
            <a:r>
              <a:rPr lang="en-US" altLang="zh-CN" i="1"/>
              <a:t>R</a:t>
            </a:r>
            <a:r>
              <a:rPr lang="zh-CN" altLang="en-US"/>
              <a:t>→</a:t>
            </a:r>
            <a:r>
              <a:rPr lang="en-US" altLang="zh-CN" i="1"/>
              <a:t>R, 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/>
              <a:t>+2,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/>
              <a:t>-2,</a:t>
            </a:r>
            <a:r>
              <a:rPr lang="en-US" altLang="zh-CN" i="1"/>
              <a:t>h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)=3</a:t>
            </a:r>
            <a:r>
              <a:rPr lang="en-US" altLang="zh-CN" i="1"/>
              <a:t>x</a:t>
            </a:r>
            <a:r>
              <a:rPr lang="en-US" altLang="zh-CN"/>
              <a:t> 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B54E8134-E113-454A-A390-418ADA0AA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求:  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,</a:t>
            </a:r>
            <a:r>
              <a:rPr lang="en-US" altLang="zh-CN" i="1"/>
              <a:t>h 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endParaRPr lang="zh-CN" altLang="en-US"/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0F915B34-59E6-4E75-A16C-150E6E14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426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解:  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=｛</a:t>
            </a:r>
            <a:r>
              <a:rPr lang="en-US" altLang="zh-CN"/>
              <a:t>﹤</a:t>
            </a:r>
            <a:r>
              <a:rPr lang="en-US" altLang="zh-CN" i="1"/>
              <a:t>x,x</a:t>
            </a:r>
            <a:r>
              <a:rPr lang="en-US" altLang="zh-CN"/>
              <a:t>﹥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en-US" altLang="zh-CN" i="1"/>
              <a:t>x</a:t>
            </a:r>
            <a:r>
              <a:rPr lang="zh-CN" altLang="en-US"/>
              <a:t>∈</a:t>
            </a:r>
            <a:r>
              <a:rPr lang="en-US" altLang="zh-CN" i="1"/>
              <a:t>R</a:t>
            </a:r>
            <a:r>
              <a:rPr lang="en-US" altLang="zh-CN"/>
              <a:t> ｝</a:t>
            </a:r>
          </a:p>
          <a:p>
            <a:r>
              <a:rPr lang="en-US" altLang="zh-CN" i="1"/>
              <a:t>h 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en-US" altLang="zh-CN">
                <a:cs typeface="Times New Roman" panose="02020603050405020304" pitchFamily="18" charset="0"/>
              </a:rPr>
              <a:t>)=</a:t>
            </a:r>
            <a:r>
              <a:rPr lang="zh-CN" altLang="en-US"/>
              <a:t>｛</a:t>
            </a:r>
            <a:r>
              <a:rPr lang="en-US" altLang="zh-CN"/>
              <a:t>﹤</a:t>
            </a:r>
            <a:r>
              <a:rPr lang="en-US" altLang="zh-CN" i="1"/>
              <a:t>x,3x</a:t>
            </a:r>
            <a:r>
              <a:rPr lang="en-US" altLang="zh-CN"/>
              <a:t>﹥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en-US" altLang="zh-CN" i="1"/>
              <a:t>x</a:t>
            </a:r>
            <a:r>
              <a:rPr lang="zh-CN" altLang="en-US"/>
              <a:t>∈</a:t>
            </a:r>
            <a:r>
              <a:rPr lang="en-US" altLang="zh-CN" i="1"/>
              <a:t>R</a:t>
            </a:r>
            <a:r>
              <a:rPr lang="en-US" altLang="zh-CN"/>
              <a:t> ｝</a:t>
            </a:r>
            <a:endParaRPr lang="zh-CN" altLang="en-US"/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416335C7-C6BB-4104-89BB-BF99DFEA8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7913"/>
            <a:ext cx="86868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         </a:t>
            </a:r>
            <a:r>
              <a:rPr lang="zh-CN" altLang="en-US"/>
              <a:t>由于</a:t>
            </a:r>
            <a:r>
              <a:rPr lang="zh-CN" altLang="en-US" u="sng"/>
              <a:t>复合关系满足可结合性</a:t>
            </a:r>
            <a:r>
              <a:rPr lang="zh-CN" altLang="en-US"/>
              <a:t>，故</a:t>
            </a:r>
            <a:r>
              <a:rPr lang="zh-CN" altLang="en-US" u="sng"/>
              <a:t>复合函数也满足可结合性</a:t>
            </a:r>
            <a:r>
              <a:rPr lang="zh-CN" altLang="en-US"/>
              <a:t>。</a:t>
            </a:r>
          </a:p>
          <a:p>
            <a:r>
              <a:rPr lang="zh-CN" altLang="en-US"/>
              <a:t>              一般地，有        </a:t>
            </a:r>
            <a:r>
              <a:rPr lang="en-US" altLang="zh-CN" i="1"/>
              <a:t>h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/>
              <a:t>g</a:t>
            </a:r>
            <a:r>
              <a:rPr lang="en-US" altLang="zh-CN"/>
              <a:t>)=(</a:t>
            </a:r>
            <a:r>
              <a:rPr lang="en-US" altLang="zh-CN" i="1"/>
              <a:t>h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 </a:t>
            </a:r>
            <a:r>
              <a:rPr lang="en-US" altLang="zh-CN" i="1"/>
              <a:t>g=h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g</a:t>
            </a:r>
            <a:r>
              <a:rPr lang="zh-CN" altLang="en-US"/>
              <a:t> 。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432F2AA5-8F9D-42A3-BEB4-3E0A1EBB9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62350"/>
            <a:ext cx="91440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定理4-2.3</a:t>
            </a:r>
            <a:r>
              <a:rPr lang="zh-CN" altLang="en-US" sz="2800"/>
              <a:t>	令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 是一个复合函数。</a:t>
            </a:r>
          </a:p>
          <a:p>
            <a:r>
              <a:rPr lang="en-US" altLang="zh-CN" sz="2800"/>
              <a:t>a)</a:t>
            </a:r>
            <a:r>
              <a:rPr lang="zh-CN" altLang="en-US" sz="2800"/>
              <a:t>若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/>
              <a:t>f </a:t>
            </a:r>
            <a:r>
              <a:rPr lang="zh-CN" altLang="en-US" sz="2800"/>
              <a:t>是满射，则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是满射。</a:t>
            </a:r>
          </a:p>
          <a:p>
            <a:r>
              <a:rPr lang="en-US" altLang="zh-CN" sz="2800"/>
              <a:t>b)</a:t>
            </a:r>
            <a:r>
              <a:rPr lang="zh-CN" altLang="en-US" sz="2800"/>
              <a:t>若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/>
              <a:t>f </a:t>
            </a:r>
            <a:r>
              <a:rPr lang="zh-CN" altLang="en-US" sz="2800"/>
              <a:t>是入射，则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 是入射。</a:t>
            </a:r>
          </a:p>
          <a:p>
            <a:r>
              <a:rPr lang="en-US" altLang="zh-CN" sz="2800"/>
              <a:t>c)</a:t>
            </a:r>
            <a:r>
              <a:rPr lang="zh-CN" altLang="en-US" sz="2800"/>
              <a:t>若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/>
              <a:t>f </a:t>
            </a:r>
            <a:r>
              <a:rPr lang="zh-CN" altLang="en-US" sz="2800"/>
              <a:t>是双射，则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 是双射。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build="p" autoUpdateAnimBg="0"/>
      <p:bldP spid="39944" grpId="0" build="p" autoUpdateAnimBg="0"/>
      <p:bldP spid="39946" grpId="0" build="p" autoUpdateAnimBg="0"/>
      <p:bldP spid="3994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Text Box 12">
            <a:extLst>
              <a:ext uri="{FF2B5EF4-FFF2-40B4-BE49-F238E27FC236}">
                <a16:creationId xmlns:a16="http://schemas.microsoft.com/office/drawing/2014/main" id="{0EFF840B-C602-4F83-B21D-43611165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540875" cy="681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/>
              <a:t>证明	</a:t>
            </a:r>
            <a:r>
              <a:rPr lang="en-US" altLang="zh-CN" sz="2800"/>
              <a:t>a) 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Y, g</a:t>
            </a:r>
            <a:r>
              <a:rPr lang="en-US" altLang="zh-CN" sz="2800"/>
              <a:t>: </a:t>
            </a:r>
            <a:r>
              <a:rPr lang="en-US" altLang="zh-CN" sz="2800" i="1"/>
              <a:t>Y</a:t>
            </a:r>
            <a:r>
              <a:rPr lang="zh-CN" altLang="en-US" sz="2800"/>
              <a:t>→</a:t>
            </a:r>
            <a:r>
              <a:rPr lang="en-US" altLang="zh-CN" sz="2800" i="1"/>
              <a:t>Z</a:t>
            </a:r>
            <a:r>
              <a:rPr lang="en-US" altLang="zh-CN" sz="2800"/>
              <a:t> </a:t>
            </a:r>
            <a:r>
              <a:rPr lang="zh-CN" altLang="en-US" sz="2800"/>
              <a:t>则 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en-US" altLang="zh-CN" sz="2800">
                <a:cs typeface="Times New Roman" panose="02020603050405020304" pitchFamily="18" charset="0"/>
              </a:rPr>
              <a:t>: 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→</a:t>
            </a:r>
            <a:r>
              <a:rPr lang="en-US" altLang="zh-CN" sz="2800" i="1">
                <a:cs typeface="Times New Roman" panose="02020603050405020304" pitchFamily="18" charset="0"/>
              </a:rPr>
              <a:t>Z</a:t>
            </a:r>
            <a:r>
              <a:rPr lang="zh-CN" altLang="en-US" sz="2800"/>
              <a:t> ,因为 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zh-CN" altLang="en-US" sz="2800"/>
              <a:t>是满射的。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故对于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i="1"/>
              <a:t>z</a:t>
            </a:r>
            <a:r>
              <a:rPr lang="zh-CN" altLang="en-US" sz="2800"/>
              <a:t>∈</a:t>
            </a:r>
            <a:r>
              <a:rPr lang="en-US" altLang="zh-CN" sz="2800" i="1"/>
              <a:t>Z</a:t>
            </a:r>
            <a:r>
              <a:rPr lang="en-US" altLang="zh-CN" sz="2800"/>
              <a:t> ,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/>
              <a:t>y</a:t>
            </a:r>
            <a:r>
              <a:rPr lang="zh-CN" altLang="en-US" sz="2800"/>
              <a:t>∈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使得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y</a:t>
            </a:r>
            <a:r>
              <a:rPr lang="en-US" altLang="zh-CN" sz="2800"/>
              <a:t>)=</a:t>
            </a:r>
            <a:r>
              <a:rPr lang="en-US" altLang="zh-CN" sz="2800" i="1"/>
              <a:t>z</a:t>
            </a:r>
            <a:r>
              <a:rPr lang="en-US" altLang="zh-CN" sz="2800"/>
              <a:t>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又因为 </a:t>
            </a:r>
            <a:r>
              <a:rPr lang="en-US" altLang="zh-CN" sz="2800" i="1"/>
              <a:t>f</a:t>
            </a:r>
            <a:r>
              <a:rPr lang="zh-CN" altLang="en-US" sz="2800"/>
              <a:t> 是满射的，故对于上述</a:t>
            </a:r>
            <a:r>
              <a:rPr lang="en-US" altLang="zh-CN" sz="2800" i="1"/>
              <a:t>y</a:t>
            </a:r>
            <a:r>
              <a:rPr lang="en-US" altLang="zh-CN" sz="2800"/>
              <a:t>∈</a:t>
            </a:r>
            <a:r>
              <a:rPr lang="en-US" altLang="zh-CN" sz="2800" i="1"/>
              <a:t>Y</a:t>
            </a:r>
            <a:r>
              <a:rPr lang="en-US" altLang="zh-CN" sz="2800"/>
              <a:t> ,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/>
              <a:t>x</a:t>
            </a:r>
            <a:r>
              <a:rPr lang="zh-CN" altLang="en-US" sz="2800"/>
              <a:t>∈</a:t>
            </a:r>
            <a:r>
              <a:rPr lang="en-US" altLang="zh-CN" sz="2800" i="1"/>
              <a:t>X,</a:t>
            </a:r>
            <a:r>
              <a:rPr lang="zh-CN" altLang="en-US" sz="2800"/>
              <a:t>使得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= </a:t>
            </a:r>
            <a:r>
              <a:rPr lang="en-US" altLang="zh-CN" sz="2800" i="1"/>
              <a:t>y。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因此 ，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i="1"/>
              <a:t>z</a:t>
            </a:r>
            <a:r>
              <a:rPr lang="zh-CN" altLang="en-US" sz="2800"/>
              <a:t>∈</a:t>
            </a:r>
            <a:r>
              <a:rPr lang="en-US" altLang="zh-CN" sz="2800" i="1"/>
              <a:t>Z</a:t>
            </a:r>
            <a:r>
              <a:rPr lang="en-US" altLang="zh-CN" sz="2800"/>
              <a:t> , 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/>
              <a:t>x</a:t>
            </a:r>
            <a:r>
              <a:rPr lang="zh-CN" altLang="en-US" sz="2800"/>
              <a:t>∈</a:t>
            </a:r>
            <a:r>
              <a:rPr lang="en-US" altLang="zh-CN" sz="2800" i="1"/>
              <a:t>X</a:t>
            </a:r>
            <a:r>
              <a:rPr lang="en-US" altLang="zh-CN" sz="2800"/>
              <a:t>，</a:t>
            </a:r>
            <a:r>
              <a:rPr lang="zh-CN" altLang="en-US" sz="2800"/>
              <a:t>使得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) = </a:t>
            </a:r>
            <a:r>
              <a:rPr lang="en-US" altLang="zh-CN" sz="2800" i="1">
                <a:cs typeface="Times New Roman" panose="02020603050405020304" pitchFamily="18" charset="0"/>
              </a:rPr>
              <a:t>g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)) = </a:t>
            </a:r>
            <a:r>
              <a:rPr lang="en-US" altLang="zh-CN" sz="2800" i="1">
                <a:cs typeface="Times New Roman" panose="02020603050405020304" pitchFamily="18" charset="0"/>
              </a:rPr>
              <a:t>g</a:t>
            </a:r>
            <a:r>
              <a:rPr lang="en-US" altLang="zh-CN" sz="2800"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) = </a:t>
            </a:r>
            <a:r>
              <a:rPr lang="en-US" altLang="zh-CN" sz="2800" i="1">
                <a:cs typeface="Times New Roman" panose="02020603050405020304" pitchFamily="18" charset="0"/>
              </a:rPr>
              <a:t>z</a:t>
            </a:r>
            <a:r>
              <a:rPr lang="zh-CN" altLang="en-US" sz="2800"/>
              <a:t> 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所以 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 是满射的。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b)</a:t>
            </a:r>
            <a:r>
              <a:rPr lang="zh-CN" altLang="en-US" sz="2800"/>
              <a:t>因为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zh-CN" altLang="en-US" sz="2800"/>
              <a:t>为入射，所以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zh-CN" altLang="en-US" sz="2800"/>
              <a:t>∈</a:t>
            </a:r>
            <a:r>
              <a:rPr lang="en-US" altLang="zh-CN" sz="2800" i="1"/>
              <a:t>X ,</a:t>
            </a:r>
            <a:r>
              <a:rPr lang="zh-CN" altLang="en-US" sz="2800"/>
              <a:t>当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zh-CN" altLang="en-US" sz="2800" i="1"/>
              <a:t>≠ 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zh-CN" altLang="en-US" sz="2800"/>
              <a:t>时，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有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zh-CN" altLang="en-US" sz="2800"/>
              <a:t>≠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 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又因为 </a:t>
            </a:r>
            <a:r>
              <a:rPr lang="en-US" altLang="zh-CN" sz="2800" i="1"/>
              <a:t>g </a:t>
            </a:r>
            <a:r>
              <a:rPr lang="zh-CN" altLang="en-US" sz="2800"/>
              <a:t>是入射，所以当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zh-CN" altLang="en-US" sz="2800"/>
              <a:t>≠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 时，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有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)) </a:t>
            </a:r>
            <a:r>
              <a:rPr lang="zh-CN" altLang="en-US" sz="2800"/>
              <a:t>≠ 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))</a:t>
            </a:r>
            <a:r>
              <a:rPr lang="zh-CN" altLang="en-US" sz="2800"/>
              <a:t> 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即：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zh-CN" altLang="en-US" sz="2800"/>
              <a:t>∈</a:t>
            </a:r>
            <a:r>
              <a:rPr lang="en-US" altLang="zh-CN" sz="2800" i="1"/>
              <a:t>X ,</a:t>
            </a:r>
            <a:r>
              <a:rPr lang="zh-CN" altLang="en-US" sz="2800"/>
              <a:t>且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zh-CN" altLang="en-US" sz="2800" i="1"/>
              <a:t>≠ 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zh-CN" altLang="en-US" sz="2800"/>
              <a:t>时,有</a:t>
            </a:r>
            <a:r>
              <a:rPr lang="en-US" altLang="zh-CN" sz="2800" i="1"/>
              <a:t>g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/>
              <a:t> 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) </a:t>
            </a:r>
            <a:r>
              <a:rPr lang="zh-CN" altLang="en-US" sz="2800"/>
              <a:t>≠ </a:t>
            </a:r>
            <a:r>
              <a:rPr lang="en-US" altLang="zh-CN" sz="2800" i="1"/>
              <a:t>g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/>
              <a:t> f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zh-CN" altLang="en-US" sz="2800"/>
              <a:t>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所以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 是入射的。</a:t>
            </a:r>
          </a:p>
          <a:p>
            <a:pPr>
              <a:lnSpc>
                <a:spcPct val="85000"/>
              </a:lnSpc>
            </a:pPr>
            <a:r>
              <a:rPr lang="en-US" altLang="zh-CN" sz="2800"/>
              <a:t>c)</a:t>
            </a:r>
            <a:r>
              <a:rPr lang="zh-CN" altLang="en-US" sz="2800"/>
              <a:t>由</a:t>
            </a:r>
            <a:r>
              <a:rPr lang="en-US" altLang="zh-CN" sz="2800"/>
              <a:t>a)、b)</a:t>
            </a:r>
            <a:r>
              <a:rPr lang="zh-CN" altLang="en-US" sz="2800"/>
              <a:t>立即可得。                                                         ＃</a:t>
            </a:r>
            <a:endParaRPr lang="en-US" altLang="zh-CN" sz="2800"/>
          </a:p>
        </p:txBody>
      </p:sp>
      <p:graphicFrame>
        <p:nvGraphicFramePr>
          <p:cNvPr id="19491" name="Object 35">
            <a:extLst>
              <a:ext uri="{FF2B5EF4-FFF2-40B4-BE49-F238E27FC236}">
                <a16:creationId xmlns:a16="http://schemas.microsoft.com/office/drawing/2014/main" id="{32F7F424-D200-4B70-9D37-C74263A2B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DFB0718-DE27-4CFF-B662-BA8829CD6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7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DCB1DC1-65EA-4BFF-9A3F-473633A82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396413" cy="6858000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三、</a:t>
            </a:r>
            <a:r>
              <a:rPr lang="zh-CN" altLang="en-US" sz="2800" b="1">
                <a:solidFill>
                  <a:srgbClr val="800000"/>
                </a:solidFill>
              </a:rPr>
              <a:t>常函数和恒等函数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定义4-2.3</a:t>
            </a:r>
            <a:r>
              <a:rPr lang="zh-CN" altLang="en-US" sz="2800">
                <a:solidFill>
                  <a:schemeClr val="tx2"/>
                </a:solidFill>
              </a:rPr>
              <a:t>    函数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叫做常函数，如果存在某个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， 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           对于每个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都有 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 =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en-US" altLang="zh-CN" sz="2800">
                <a:solidFill>
                  <a:schemeClr val="tx2"/>
                </a:solidFill>
              </a:rPr>
              <a:t>，</a:t>
            </a:r>
            <a:r>
              <a:rPr lang="zh-CN" altLang="en-US" sz="2800">
                <a:solidFill>
                  <a:schemeClr val="tx2"/>
                </a:solidFill>
              </a:rPr>
              <a:t>即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 =</a:t>
            </a:r>
            <a:r>
              <a:rPr lang="zh-CN" altLang="en-US" sz="2800">
                <a:solidFill>
                  <a:schemeClr val="tx2"/>
                </a:solidFill>
              </a:rPr>
              <a:t>｛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0</a:t>
            </a:r>
            <a:r>
              <a:rPr lang="zh-CN" altLang="en-US" sz="2800">
                <a:solidFill>
                  <a:schemeClr val="tx2"/>
                </a:solidFill>
              </a:rPr>
              <a:t> ｝。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定义4-2.4</a:t>
            </a:r>
            <a:r>
              <a:rPr lang="zh-CN" altLang="en-US" sz="2800">
                <a:solidFill>
                  <a:schemeClr val="tx2"/>
                </a:solidFill>
              </a:rPr>
              <a:t>    如果</a:t>
            </a:r>
            <a:r>
              <a:rPr lang="en-US" altLang="zh-CN" sz="2800" i="1">
                <a:solidFill>
                  <a:schemeClr val="tx2"/>
                </a:solidFill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</a:rPr>
              <a:t>X </a:t>
            </a:r>
            <a:r>
              <a:rPr lang="en-US" altLang="zh-CN" sz="2800" i="1">
                <a:solidFill>
                  <a:schemeClr val="tx2"/>
                </a:solidFill>
              </a:rPr>
              <a:t>=</a:t>
            </a:r>
            <a:r>
              <a:rPr lang="en-US" altLang="zh-CN" sz="2800">
                <a:solidFill>
                  <a:schemeClr val="tx2"/>
                </a:solidFill>
              </a:rPr>
              <a:t>{﹤</a:t>
            </a:r>
            <a:r>
              <a:rPr lang="en-US" altLang="zh-CN" sz="2800" i="1">
                <a:solidFill>
                  <a:schemeClr val="tx2"/>
                </a:solidFill>
              </a:rPr>
              <a:t>x,x</a:t>
            </a:r>
            <a:r>
              <a:rPr lang="en-US" altLang="zh-CN" sz="2800">
                <a:solidFill>
                  <a:schemeClr val="tx2"/>
                </a:solidFill>
              </a:rPr>
              <a:t>﹥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}</a:t>
            </a:r>
            <a:r>
              <a:rPr lang="zh-CN" altLang="en-US" sz="2800">
                <a:solidFill>
                  <a:schemeClr val="tx2"/>
                </a:solidFill>
              </a:rPr>
              <a:t>，则称函数</a:t>
            </a:r>
            <a:r>
              <a:rPr lang="en-US" altLang="zh-CN" sz="2800" i="1">
                <a:solidFill>
                  <a:schemeClr val="tx2"/>
                </a:solidFill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为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          恒等函数。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定理4-2.4</a:t>
            </a:r>
            <a:r>
              <a:rPr lang="zh-CN" altLang="en-US" sz="2800">
                <a:solidFill>
                  <a:schemeClr val="tx2"/>
                </a:solidFill>
              </a:rPr>
              <a:t>	设函数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，则 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 = 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Y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。</a:t>
            </a:r>
            <a:r>
              <a:rPr lang="en-US" altLang="zh-CN" sz="1600">
                <a:solidFill>
                  <a:schemeClr val="tx2"/>
                </a:solidFill>
              </a:rPr>
              <a:t>                                                  </a:t>
            </a:r>
            <a:endParaRPr lang="zh-CN" altLang="en-US" sz="2400">
              <a:solidFill>
                <a:schemeClr val="tx2"/>
              </a:solidFill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证明：因为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: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 </a:t>
            </a:r>
            <a:r>
              <a:rPr lang="en-US" altLang="zh-CN" sz="2800">
                <a:solidFill>
                  <a:schemeClr val="tx2"/>
                </a:solidFill>
              </a:rPr>
              <a:t>，</a:t>
            </a:r>
            <a:r>
              <a:rPr lang="en-US" altLang="zh-CN" sz="2800" i="1">
                <a:solidFill>
                  <a:schemeClr val="tx2"/>
                </a:solidFill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: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，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  故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: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，</a:t>
            </a:r>
            <a:r>
              <a:rPr lang="zh-CN" altLang="en-US" sz="2800">
                <a:solidFill>
                  <a:schemeClr val="tx2"/>
                </a:solidFill>
              </a:rPr>
              <a:t>所以</a:t>
            </a:r>
            <a:r>
              <a:rPr lang="en-US" altLang="zh-CN" sz="2800" i="1">
                <a:solidFill>
                  <a:schemeClr val="tx2"/>
                </a:solidFill>
              </a:rPr>
              <a:t>dom f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dom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            </a:t>
            </a:r>
            <a:r>
              <a:rPr lang="zh-CN" altLang="en-US" sz="2800">
                <a:solidFill>
                  <a:schemeClr val="tx2"/>
                </a:solidFill>
              </a:rPr>
              <a:t>又因为</a:t>
            </a:r>
            <a:r>
              <a:rPr lang="en-US" altLang="zh-CN" sz="2800">
                <a:sym typeface="Symbol" panose="05050102010706020507" pitchFamily="18" charset="2"/>
              </a:rPr>
              <a:t>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, </a:t>
            </a:r>
            <a:r>
              <a:rPr lang="zh-CN" altLang="en-US" sz="2800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) = 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)) =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 f 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800">
                <a:solidFill>
                  <a:schemeClr val="tx2"/>
                </a:solidFill>
              </a:rPr>
              <a:t>。 </a:t>
            </a:r>
            <a:r>
              <a:rPr lang="zh-CN" altLang="en-US" sz="2800">
                <a:solidFill>
                  <a:schemeClr val="tx2"/>
                </a:solidFill>
              </a:rPr>
              <a:t>所以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。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 同理可证   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I</a:t>
            </a:r>
            <a:r>
              <a:rPr lang="en-US" altLang="zh-CN" sz="2800" i="1" baseline="-25000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ar-SA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</a:rPr>
              <a:t>f   。                                      </a:t>
            </a:r>
            <a:r>
              <a:rPr lang="zh-CN" altLang="en-US" sz="2800">
                <a:solidFill>
                  <a:schemeClr val="tx2"/>
                </a:solidFill>
              </a:rPr>
              <a:t>＃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>
            <a:extLst>
              <a:ext uri="{FF2B5EF4-FFF2-40B4-BE49-F238E27FC236}">
                <a16:creationId xmlns:a16="http://schemas.microsoft.com/office/drawing/2014/main" id="{12A06D81-400E-441D-A6A8-5C5BD6BA8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991600" cy="562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定理4-2.5</a:t>
            </a:r>
            <a:r>
              <a:rPr lang="zh-CN" altLang="en-US" sz="2800"/>
              <a:t>	如果函数</a:t>
            </a:r>
            <a:r>
              <a:rPr lang="en-US" altLang="zh-CN" sz="2800" i="1"/>
              <a:t>f</a:t>
            </a:r>
            <a:r>
              <a:rPr lang="en-US" altLang="zh-CN" sz="2800"/>
              <a:t> :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</a:t>
            </a:r>
            <a:r>
              <a:rPr lang="zh-CN" altLang="en-US" sz="2800"/>
              <a:t> 有逆函数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en-US" altLang="zh-CN" sz="2800" baseline="30000"/>
              <a:t>-1</a:t>
            </a:r>
            <a:r>
              <a:rPr lang="en-US" altLang="zh-CN" sz="2800"/>
              <a:t>:</a:t>
            </a:r>
            <a:r>
              <a:rPr lang="en-US" altLang="zh-CN" sz="2800" i="1"/>
              <a:t>Y</a:t>
            </a:r>
            <a:r>
              <a:rPr lang="zh-CN" altLang="en-US" sz="2800"/>
              <a:t>→</a:t>
            </a:r>
            <a:r>
              <a:rPr lang="en-US" altLang="zh-CN" sz="2800" i="1"/>
              <a:t>X</a:t>
            </a:r>
            <a:r>
              <a:rPr lang="en-US" altLang="zh-CN" sz="2800"/>
              <a:t> ，</a:t>
            </a:r>
            <a:r>
              <a:rPr lang="zh-CN" altLang="en-US" sz="2800"/>
              <a:t>则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                              </a:t>
            </a:r>
            <a:r>
              <a:rPr lang="en-US" altLang="zh-CN" sz="2800" i="1"/>
              <a:t>f</a:t>
            </a:r>
            <a:r>
              <a:rPr lang="en-US" altLang="zh-CN" sz="2800"/>
              <a:t>  </a:t>
            </a:r>
            <a:r>
              <a:rPr lang="en-US" altLang="zh-CN" sz="2800" baseline="30000"/>
              <a:t>- 1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cs typeface="Times New Roman" panose="02020603050405020304" pitchFamily="18" charset="0"/>
              </a:rPr>
              <a:t> = </a:t>
            </a:r>
            <a:r>
              <a:rPr lang="en-US" altLang="zh-CN" sz="2800" i="1"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cs typeface="Times New Roman" panose="02020603050405020304" pitchFamily="18" charset="0"/>
              </a:rPr>
              <a:t>X</a:t>
            </a:r>
            <a:r>
              <a:rPr lang="en-US" altLang="zh-CN" sz="2800" i="1">
                <a:cs typeface="Times New Roman" panose="02020603050405020304" pitchFamily="18" charset="0"/>
              </a:rPr>
              <a:t>  ,</a:t>
            </a:r>
            <a:r>
              <a:rPr lang="zh-CN" altLang="en-US" sz="2800"/>
              <a:t> </a:t>
            </a:r>
            <a:r>
              <a:rPr lang="en-US" altLang="zh-CN" sz="2800" i="1"/>
              <a:t>f</a:t>
            </a:r>
            <a:r>
              <a:rPr lang="en-US" altLang="zh-CN" sz="2800"/>
              <a:t> 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cs typeface="Times New Roman" panose="02020603050405020304" pitchFamily="18" charset="0"/>
              </a:rPr>
              <a:t>f  </a:t>
            </a:r>
            <a:r>
              <a:rPr lang="en-US" altLang="zh-CN" sz="2800" baseline="30000">
                <a:cs typeface="Times New Roman" panose="02020603050405020304" pitchFamily="18" charset="0"/>
              </a:rPr>
              <a:t>–1 </a:t>
            </a:r>
            <a:r>
              <a:rPr lang="en-US" altLang="zh-CN" sz="2800">
                <a:cs typeface="Times New Roman" panose="02020603050405020304" pitchFamily="18" charset="0"/>
              </a:rPr>
              <a:t>= </a:t>
            </a:r>
            <a:r>
              <a:rPr lang="en-US" altLang="zh-CN" sz="2800" i="1"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。</a:t>
            </a:r>
            <a:endParaRPr lang="zh-CN" altLang="en-US" sz="2800"/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1600"/>
              <a:t>                                                                                           </a:t>
            </a:r>
            <a:endParaRPr lang="zh-CN" altLang="en-US"/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证明：</a:t>
            </a:r>
            <a:r>
              <a:rPr lang="zh-CN" altLang="en-US"/>
              <a:t>因为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X</a:t>
            </a:r>
            <a:r>
              <a:rPr lang="zh-CN" altLang="en-US"/>
              <a:t>→</a:t>
            </a:r>
            <a:r>
              <a:rPr lang="en-US" altLang="zh-CN" i="1"/>
              <a:t>Y, f</a:t>
            </a:r>
            <a:r>
              <a:rPr lang="en-US" altLang="zh-CN"/>
              <a:t>  </a:t>
            </a:r>
            <a:r>
              <a:rPr lang="en-US" altLang="zh-CN" baseline="30000"/>
              <a:t>-1</a:t>
            </a:r>
            <a:r>
              <a:rPr lang="en-US" altLang="zh-CN"/>
              <a:t>:</a:t>
            </a:r>
            <a:r>
              <a:rPr lang="en-US" altLang="zh-CN" i="1"/>
              <a:t>Y</a:t>
            </a:r>
            <a:r>
              <a:rPr lang="zh-CN" altLang="en-US"/>
              <a:t>→</a:t>
            </a:r>
            <a:r>
              <a:rPr lang="en-US" altLang="zh-CN" i="1"/>
              <a:t>X</a:t>
            </a:r>
            <a:r>
              <a:rPr lang="en-US" altLang="zh-CN"/>
              <a:t> 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  故 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- 1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/>
              <a:t>: </a:t>
            </a:r>
            <a:r>
              <a:rPr lang="en-US" altLang="zh-CN" i="1"/>
              <a:t>X</a:t>
            </a:r>
            <a:r>
              <a:rPr lang="zh-CN" altLang="en-US"/>
              <a:t>→</a:t>
            </a:r>
            <a:r>
              <a:rPr lang="en-US" altLang="zh-CN" i="1"/>
              <a:t>X</a:t>
            </a:r>
            <a:r>
              <a:rPr lang="en-US" altLang="zh-CN"/>
              <a:t> 。</a:t>
            </a:r>
            <a:r>
              <a:rPr lang="zh-CN" altLang="en-US"/>
              <a:t>所以   </a:t>
            </a:r>
            <a:r>
              <a:rPr lang="en-US" altLang="zh-CN" i="1"/>
              <a:t>dom</a:t>
            </a:r>
            <a:r>
              <a:rPr lang="en-US" altLang="zh-CN"/>
              <a:t>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en-US" altLang="zh-CN" baseline="30000"/>
              <a:t>- 1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zh-CN" altLang="en-US"/>
              <a:t> =  </a:t>
            </a:r>
            <a:r>
              <a:rPr lang="en-US" altLang="zh-CN" i="1"/>
              <a:t>dom</a:t>
            </a:r>
            <a:r>
              <a:rPr lang="en-US" altLang="zh-CN"/>
              <a:t> </a:t>
            </a:r>
            <a:r>
              <a:rPr lang="en-US" altLang="zh-CN" i="1"/>
              <a:t>I</a:t>
            </a:r>
            <a:r>
              <a:rPr lang="en-US" altLang="zh-CN" i="1" baseline="-25000"/>
              <a:t>X</a:t>
            </a:r>
            <a:r>
              <a:rPr lang="en-US" altLang="zh-CN"/>
              <a:t>  =  </a:t>
            </a:r>
            <a:r>
              <a:rPr lang="en-US" altLang="zh-CN" i="1"/>
              <a:t>X  </a:t>
            </a:r>
            <a:r>
              <a:rPr lang="en-US" altLang="zh-CN"/>
              <a:t>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  又因为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i="1"/>
              <a:t>x</a:t>
            </a:r>
            <a:r>
              <a:rPr lang="zh-CN" altLang="en-US"/>
              <a:t>∈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i="1"/>
              <a:t>y</a:t>
            </a:r>
            <a:r>
              <a:rPr lang="zh-CN" altLang="en-US"/>
              <a:t>∈</a:t>
            </a:r>
            <a:r>
              <a:rPr lang="en-US" altLang="zh-CN" i="1"/>
              <a:t>Y</a:t>
            </a:r>
            <a:r>
              <a:rPr lang="zh-CN" altLang="en-US"/>
              <a:t> 使得</a:t>
            </a:r>
            <a:r>
              <a:rPr lang="en-US" altLang="zh-CN" i="1"/>
              <a:t>y </a:t>
            </a:r>
            <a:r>
              <a:rPr lang="en-US" altLang="zh-CN"/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 且</a:t>
            </a:r>
            <a:r>
              <a:rPr lang="zh-CN" altLang="en-US" i="1"/>
              <a:t>  </a:t>
            </a:r>
            <a:r>
              <a:rPr lang="en-US" altLang="zh-CN" i="1"/>
              <a:t>f </a:t>
            </a:r>
            <a:r>
              <a:rPr lang="en-US" altLang="zh-CN" baseline="30000"/>
              <a:t>-1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 = </a:t>
            </a:r>
            <a:r>
              <a:rPr lang="en-US" altLang="zh-CN" i="1"/>
              <a:t>x。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  故 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en-US" altLang="zh-CN" baseline="30000"/>
              <a:t>- 1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(x) =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en-US" altLang="zh-CN" baseline="30000"/>
              <a:t>- 1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)) =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en-US" altLang="zh-CN" baseline="30000"/>
              <a:t>- 1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en-US" altLang="zh-CN">
                <a:cs typeface="Times New Roman" panose="02020603050405020304" pitchFamily="18" charset="0"/>
              </a:rPr>
              <a:t>) = 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 = </a:t>
            </a:r>
            <a:r>
              <a:rPr lang="en-US" altLang="zh-CN" i="1">
                <a:cs typeface="Times New Roman" panose="02020603050405020304" pitchFamily="18" charset="0"/>
              </a:rPr>
              <a:t>I</a:t>
            </a:r>
            <a:r>
              <a:rPr lang="en-US" altLang="zh-CN" i="1" baseline="-25000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)。</a:t>
            </a:r>
            <a:endParaRPr lang="zh-CN" altLang="en-US"/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 所以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en-US" altLang="zh-CN" baseline="30000"/>
              <a:t>- 1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</a:t>
            </a:r>
            <a:r>
              <a:rPr lang="en-US" altLang="zh-CN">
                <a:cs typeface="Times New Roman" panose="02020603050405020304" pitchFamily="18" charset="0"/>
              </a:rPr>
              <a:t> = </a:t>
            </a:r>
            <a:r>
              <a:rPr lang="en-US" altLang="zh-CN" i="1">
                <a:cs typeface="Times New Roman" panose="02020603050405020304" pitchFamily="18" charset="0"/>
              </a:rPr>
              <a:t>I</a:t>
            </a:r>
            <a:r>
              <a:rPr lang="en-US" altLang="zh-CN" i="1" baseline="-25000">
                <a:cs typeface="Times New Roman" panose="02020603050405020304" pitchFamily="18" charset="0"/>
              </a:rPr>
              <a:t>X</a:t>
            </a:r>
            <a:r>
              <a:rPr lang="zh-CN" altLang="en-US"/>
              <a:t> 。同理可证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 i="1">
                <a:cs typeface="Times New Roman" panose="02020603050405020304" pitchFamily="18" charset="0"/>
              </a:rPr>
              <a:t>f  </a:t>
            </a:r>
            <a:r>
              <a:rPr lang="en-US" altLang="zh-CN" baseline="30000">
                <a:cs typeface="Times New Roman" panose="02020603050405020304" pitchFamily="18" charset="0"/>
              </a:rPr>
              <a:t>–1 </a:t>
            </a:r>
            <a:r>
              <a:rPr lang="en-US" altLang="zh-CN">
                <a:cs typeface="Times New Roman" panose="02020603050405020304" pitchFamily="18" charset="0"/>
              </a:rPr>
              <a:t>= </a:t>
            </a:r>
            <a:r>
              <a:rPr lang="en-US" altLang="zh-CN" i="1">
                <a:cs typeface="Times New Roman" panose="02020603050405020304" pitchFamily="18" charset="0"/>
              </a:rPr>
              <a:t>I</a:t>
            </a:r>
            <a:r>
              <a:rPr lang="en-US" altLang="zh-CN" i="1" baseline="-25000">
                <a:cs typeface="Times New Roman" panose="02020603050405020304" pitchFamily="18" charset="0"/>
              </a:rPr>
              <a:t>Y</a:t>
            </a:r>
            <a:r>
              <a:rPr lang="zh-CN" altLang="en-US"/>
              <a:t> 。                   ＃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/>
              <a:t>四、</a:t>
            </a:r>
            <a:r>
              <a:rPr lang="zh-CN" altLang="en-US" sz="2800" b="1">
                <a:solidFill>
                  <a:srgbClr val="800000"/>
                </a:solidFill>
              </a:rPr>
              <a:t>逆函数的逆函数与复合函数的逆函数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定理4-2.6</a:t>
            </a:r>
            <a:r>
              <a:rPr lang="zh-CN" altLang="en-US" sz="2800"/>
              <a:t>	若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</a:t>
            </a:r>
            <a:r>
              <a:rPr lang="zh-CN" altLang="en-US" sz="2800"/>
              <a:t> 是双射函数，则( 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en-US" altLang="zh-CN" sz="2800" baseline="30000"/>
              <a:t>–1</a:t>
            </a:r>
            <a:r>
              <a:rPr lang="en-US" altLang="zh-CN" sz="2800"/>
              <a:t>)</a:t>
            </a:r>
            <a:r>
              <a:rPr lang="en-US" altLang="zh-CN" sz="2800" baseline="30000"/>
              <a:t>–1</a:t>
            </a:r>
            <a:r>
              <a:rPr lang="en-US" altLang="zh-CN" sz="2800"/>
              <a:t> = </a:t>
            </a:r>
            <a:r>
              <a:rPr lang="en-US" altLang="zh-CN" sz="2800" i="1"/>
              <a:t>f </a:t>
            </a:r>
            <a:r>
              <a:rPr lang="en-US" altLang="zh-CN" sz="2800"/>
              <a:t>     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证明：因为</a:t>
            </a:r>
            <a:r>
              <a:rPr lang="en-US" altLang="zh-CN" i="1"/>
              <a:t>f</a:t>
            </a:r>
            <a:r>
              <a:rPr lang="en-US" altLang="zh-CN"/>
              <a:t> : </a:t>
            </a:r>
            <a:r>
              <a:rPr lang="en-US" altLang="zh-CN" i="1"/>
              <a:t>X</a:t>
            </a:r>
            <a:r>
              <a:rPr lang="zh-CN" altLang="en-US"/>
              <a:t>→</a:t>
            </a:r>
            <a:r>
              <a:rPr lang="en-US" altLang="zh-CN" i="1"/>
              <a:t>Y</a:t>
            </a:r>
            <a:r>
              <a:rPr lang="zh-CN" altLang="en-US"/>
              <a:t> 是双射，由定理4-2.1知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-1</a:t>
            </a:r>
            <a:r>
              <a:rPr lang="zh-CN" altLang="en-US"/>
              <a:t>是双射，且</a:t>
            </a:r>
            <a:r>
              <a:rPr lang="en-US" altLang="zh-CN" i="1"/>
              <a:t>f </a:t>
            </a:r>
            <a:r>
              <a:rPr lang="en-US" altLang="zh-CN" baseline="30000"/>
              <a:t>–1</a:t>
            </a:r>
            <a:r>
              <a:rPr lang="en-US" altLang="zh-CN"/>
              <a:t> =</a:t>
            </a:r>
            <a:r>
              <a:rPr lang="en-US" altLang="zh-CN" i="1"/>
              <a:t>f</a:t>
            </a:r>
            <a:r>
              <a:rPr lang="en-US" altLang="zh-CN" baseline="30000"/>
              <a:t> c</a:t>
            </a:r>
            <a:r>
              <a:rPr lang="en-US" altLang="zh-CN"/>
              <a:t> 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再由定理4-2.1可知(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–1</a:t>
            </a:r>
            <a:r>
              <a:rPr lang="en-US" altLang="zh-CN"/>
              <a:t>)</a:t>
            </a:r>
            <a:r>
              <a:rPr lang="en-US" altLang="zh-CN" baseline="30000"/>
              <a:t>–1</a:t>
            </a:r>
            <a:r>
              <a:rPr lang="zh-CN" altLang="en-US"/>
              <a:t> 也是双射，且(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–1</a:t>
            </a:r>
            <a:r>
              <a:rPr lang="en-US" altLang="zh-CN"/>
              <a:t>)</a:t>
            </a:r>
            <a:r>
              <a:rPr lang="en-US" altLang="zh-CN" baseline="30000"/>
              <a:t>–1 </a:t>
            </a:r>
            <a:r>
              <a:rPr lang="en-US" altLang="zh-CN"/>
              <a:t>= (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–1</a:t>
            </a:r>
            <a:r>
              <a:rPr lang="en-US" altLang="zh-CN"/>
              <a:t>)</a:t>
            </a:r>
            <a:r>
              <a:rPr lang="en-US" altLang="zh-CN" baseline="30000"/>
              <a:t>c</a:t>
            </a:r>
            <a:r>
              <a:rPr lang="en-US" altLang="zh-CN"/>
              <a:t> = (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c</a:t>
            </a:r>
            <a:r>
              <a:rPr lang="en-US" altLang="zh-CN"/>
              <a:t>)</a:t>
            </a:r>
            <a:r>
              <a:rPr lang="en-US" altLang="zh-CN" baseline="30000"/>
              <a:t>c</a:t>
            </a:r>
            <a:r>
              <a:rPr lang="zh-CN" altLang="en-US"/>
              <a:t> 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 由逆关系性质知     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c</a:t>
            </a:r>
            <a:r>
              <a:rPr lang="en-US" altLang="zh-CN"/>
              <a:t>)</a:t>
            </a:r>
            <a:r>
              <a:rPr lang="en-US" altLang="zh-CN" baseline="30000"/>
              <a:t>c </a:t>
            </a:r>
            <a:r>
              <a:rPr lang="en-US" altLang="zh-CN"/>
              <a:t> =</a:t>
            </a:r>
            <a:r>
              <a:rPr lang="en-US" altLang="zh-CN" i="1"/>
              <a:t> f</a:t>
            </a:r>
            <a:r>
              <a:rPr lang="zh-CN" altLang="en-US"/>
              <a:t> 。所以 (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–1</a:t>
            </a:r>
            <a:r>
              <a:rPr lang="en-US" altLang="zh-CN"/>
              <a:t>)</a:t>
            </a:r>
            <a:r>
              <a:rPr lang="en-US" altLang="zh-CN" baseline="30000"/>
              <a:t>–1 </a:t>
            </a:r>
            <a:r>
              <a:rPr lang="en-US" altLang="zh-CN"/>
              <a:t> =</a:t>
            </a:r>
            <a:r>
              <a:rPr lang="en-US" altLang="zh-CN" i="1"/>
              <a:t> f</a:t>
            </a:r>
            <a:r>
              <a:rPr lang="zh-CN" altLang="en-US" i="1"/>
              <a:t> </a:t>
            </a:r>
            <a:r>
              <a:rPr lang="zh-CN" altLang="en-US"/>
              <a:t>。                   ＃</a:t>
            </a:r>
          </a:p>
        </p:txBody>
      </p:sp>
      <p:graphicFrame>
        <p:nvGraphicFramePr>
          <p:cNvPr id="21531" name="Rectangle 27">
            <a:extLst>
              <a:ext uri="{FF2B5EF4-FFF2-40B4-BE49-F238E27FC236}">
                <a16:creationId xmlns:a16="http://schemas.microsoft.com/office/drawing/2014/main" id="{5163B401-64DE-4197-B7FF-299C2CA7004A}"/>
              </a:ext>
            </a:extLst>
          </p:cNvPr>
          <p:cNvGraphicFramePr>
            <a:graphicFrameLocks/>
          </p:cNvGraphicFramePr>
          <p:nvPr/>
        </p:nvGraphicFramePr>
        <p:xfrm>
          <a:off x="1600200" y="13716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2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8318D7F8-21C2-43CC-9B9C-DCA942136D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762000"/>
          </a:xfrm>
          <a:solidFill>
            <a:srgbClr val="969696"/>
          </a:solidFill>
        </p:spPr>
        <p:txBody>
          <a:bodyPr/>
          <a:lstStyle/>
          <a:p>
            <a:r>
              <a:rPr lang="zh-CN" altLang="en-US" b="1"/>
              <a:t>4-1  函数的概念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6E9EA151-8966-4F2C-9A03-5057ABC9F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91440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定义4-1.1</a:t>
            </a:r>
            <a:r>
              <a:rPr lang="zh-CN" altLang="en-US" sz="2800"/>
              <a:t>	设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和</a:t>
            </a:r>
            <a:r>
              <a:rPr lang="en-US" altLang="zh-CN" sz="2800" i="1"/>
              <a:t>Y</a:t>
            </a:r>
            <a:r>
              <a:rPr lang="zh-CN" altLang="en-US" sz="2800"/>
              <a:t>是任何两个集合，而 </a:t>
            </a:r>
            <a:r>
              <a:rPr lang="en-US" altLang="zh-CN" sz="2800" i="1"/>
              <a:t>f </a:t>
            </a:r>
            <a:r>
              <a:rPr lang="zh-CN" altLang="en-US" sz="2800"/>
              <a:t>是</a:t>
            </a:r>
            <a:r>
              <a:rPr lang="en-US" altLang="zh-CN" sz="2800" i="1"/>
              <a:t>X</a:t>
            </a:r>
            <a:r>
              <a:rPr lang="zh-CN" altLang="en-US" sz="2800"/>
              <a:t> 到</a:t>
            </a:r>
            <a:r>
              <a:rPr lang="en-US" altLang="zh-CN" sz="2800" i="1"/>
              <a:t>Y</a:t>
            </a:r>
            <a:r>
              <a:rPr lang="zh-CN" altLang="en-US" sz="2800"/>
              <a:t>的一个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关系。如果对于每一个</a:t>
            </a:r>
            <a:r>
              <a:rPr lang="en-US" altLang="zh-CN" sz="2800" i="1"/>
              <a:t>x</a:t>
            </a:r>
            <a:r>
              <a:rPr lang="zh-CN" altLang="en-US" sz="2800"/>
              <a:t>∈</a:t>
            </a:r>
            <a:r>
              <a:rPr lang="en-US" altLang="zh-CN" sz="2800" i="1"/>
              <a:t>X</a:t>
            </a:r>
            <a:r>
              <a:rPr lang="zh-CN" altLang="en-US" sz="2800"/>
              <a:t> </a:t>
            </a:r>
            <a:r>
              <a:rPr lang="en-US" altLang="zh-CN" sz="2800"/>
              <a:t>，</a:t>
            </a:r>
            <a:r>
              <a:rPr lang="zh-CN" altLang="en-US" sz="2800"/>
              <a:t>有唯一的 </a:t>
            </a:r>
            <a:r>
              <a:rPr lang="en-US" altLang="zh-CN" sz="2800" i="1"/>
              <a:t>y</a:t>
            </a:r>
            <a:r>
              <a:rPr lang="zh-CN" altLang="en-US" sz="2800"/>
              <a:t>∈</a:t>
            </a:r>
            <a:r>
              <a:rPr lang="en-US" altLang="zh-CN" sz="2800" i="1"/>
              <a:t>Y</a:t>
            </a:r>
            <a:r>
              <a:rPr lang="en-US" altLang="zh-CN" sz="2800"/>
              <a:t>，</a:t>
            </a:r>
            <a:r>
              <a:rPr lang="zh-CN" altLang="en-US" sz="2800"/>
              <a:t>使得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﹤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zh-CN" altLang="en-US" sz="2800"/>
              <a:t>﹥∈</a:t>
            </a:r>
            <a:r>
              <a:rPr lang="en-US" altLang="zh-CN" sz="2800" i="1"/>
              <a:t>f</a:t>
            </a:r>
            <a:r>
              <a:rPr lang="en-US" altLang="zh-CN" sz="2800"/>
              <a:t> ，</a:t>
            </a:r>
            <a:r>
              <a:rPr lang="zh-CN" altLang="en-US" sz="2800"/>
              <a:t>称关系 </a:t>
            </a:r>
            <a:r>
              <a:rPr lang="en-US" altLang="zh-CN" sz="2800" i="1"/>
              <a:t>f</a:t>
            </a:r>
            <a:r>
              <a:rPr lang="en-US" altLang="zh-CN" sz="2800"/>
              <a:t> </a:t>
            </a:r>
            <a:r>
              <a:rPr lang="zh-CN" altLang="en-US" sz="2800"/>
              <a:t>为函数，记作：</a:t>
            </a:r>
            <a:r>
              <a:rPr lang="en-US" altLang="zh-CN" sz="2800" i="1">
                <a:solidFill>
                  <a:srgbClr val="800000"/>
                </a:solidFill>
              </a:rPr>
              <a:t>f</a:t>
            </a:r>
            <a:r>
              <a:rPr lang="zh-CN" altLang="en-US" sz="2800" i="1">
                <a:solidFill>
                  <a:srgbClr val="800000"/>
                </a:solidFill>
              </a:rPr>
              <a:t>：</a:t>
            </a:r>
            <a:r>
              <a:rPr lang="en-US" altLang="zh-CN" sz="2800">
                <a:solidFill>
                  <a:srgbClr val="800000"/>
                </a:solidFill>
              </a:rPr>
              <a:t>:</a:t>
            </a:r>
            <a:r>
              <a:rPr lang="en-US" altLang="zh-CN" sz="2800" i="1">
                <a:solidFill>
                  <a:srgbClr val="800000"/>
                </a:solidFill>
              </a:rPr>
              <a:t>X</a:t>
            </a:r>
            <a:r>
              <a:rPr lang="zh-CN" altLang="en-US" sz="2800">
                <a:solidFill>
                  <a:srgbClr val="800000"/>
                </a:solidFill>
              </a:rPr>
              <a:t>→</a:t>
            </a:r>
            <a:r>
              <a:rPr lang="en-US" altLang="zh-CN" sz="2800" i="1">
                <a:solidFill>
                  <a:srgbClr val="800000"/>
                </a:solidFill>
              </a:rPr>
              <a:t>Y</a:t>
            </a:r>
            <a:r>
              <a:rPr lang="en-US" altLang="zh-CN" sz="2800"/>
              <a:t>  </a:t>
            </a:r>
            <a:r>
              <a:rPr lang="zh-CN" altLang="en-US" sz="2800"/>
              <a:t>。 </a:t>
            </a:r>
          </a:p>
        </p:txBody>
      </p:sp>
      <p:graphicFrame>
        <p:nvGraphicFramePr>
          <p:cNvPr id="5140" name="Object 20">
            <a:extLst>
              <a:ext uri="{FF2B5EF4-FFF2-40B4-BE49-F238E27FC236}">
                <a16:creationId xmlns:a16="http://schemas.microsoft.com/office/drawing/2014/main" id="{1561CA2E-5289-4197-8269-DE2AADB110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1905000"/>
          <a:ext cx="1092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" imgW="558720" imgH="317160" progId="Equation.3">
                  <p:embed/>
                </p:oleObj>
              </mc:Choice>
              <mc:Fallback>
                <p:oleObj name="Equation" r:id="rId3" imgW="55872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905000"/>
                        <a:ext cx="1092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>
            <a:extLst>
              <a:ext uri="{FF2B5EF4-FFF2-40B4-BE49-F238E27FC236}">
                <a16:creationId xmlns:a16="http://schemas.microsoft.com/office/drawing/2014/main" id="{1043A148-AA5C-46B3-9943-6ACEE3808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92375"/>
            <a:ext cx="89916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假如﹤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zh-CN" altLang="en-US" sz="2800"/>
              <a:t>﹥∈ </a:t>
            </a:r>
            <a:r>
              <a:rPr lang="en-US" altLang="zh-CN" sz="2800" i="1"/>
              <a:t>f</a:t>
            </a:r>
            <a:r>
              <a:rPr lang="zh-CN" altLang="en-US" sz="2800"/>
              <a:t> ,则 </a:t>
            </a:r>
            <a:r>
              <a:rPr lang="en-US" altLang="zh-CN" sz="2800" i="1"/>
              <a:t>x</a:t>
            </a:r>
            <a:r>
              <a:rPr lang="zh-CN" altLang="en-US" sz="2800"/>
              <a:t>称为自变元(或</a:t>
            </a:r>
            <a:r>
              <a:rPr lang="zh-CN" altLang="en-US" sz="2800" b="1">
                <a:solidFill>
                  <a:srgbClr val="800000"/>
                </a:solidFill>
              </a:rPr>
              <a:t>自变量</a:t>
            </a:r>
            <a:r>
              <a:rPr lang="zh-CN" altLang="en-US" sz="2800"/>
              <a:t>)，称</a:t>
            </a:r>
            <a:r>
              <a:rPr lang="zh-CN" altLang="en-US" sz="2800" i="1"/>
              <a:t> </a:t>
            </a:r>
            <a:r>
              <a:rPr lang="en-US" altLang="zh-CN" sz="2800" i="1"/>
              <a:t>y</a:t>
            </a:r>
            <a:r>
              <a:rPr lang="zh-CN" altLang="en-US" sz="2800"/>
              <a:t>为对应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于</a:t>
            </a:r>
            <a:r>
              <a:rPr lang="en-US" altLang="zh-CN" sz="2800" i="1"/>
              <a:t>x</a:t>
            </a:r>
            <a:r>
              <a:rPr lang="zh-CN" altLang="en-US" sz="2800"/>
              <a:t>的函数值（或</a:t>
            </a:r>
            <a:r>
              <a:rPr lang="zh-CN" altLang="en-US" sz="2800" b="1">
                <a:solidFill>
                  <a:srgbClr val="800000"/>
                </a:solidFill>
              </a:rPr>
              <a:t>映象</a:t>
            </a:r>
            <a:r>
              <a:rPr lang="zh-CN" altLang="en-US" sz="2800"/>
              <a:t>）。﹤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zh-CN" altLang="en-US" sz="2800"/>
              <a:t>﹥∈ </a:t>
            </a:r>
            <a:r>
              <a:rPr lang="en-US" altLang="zh-CN" sz="2800" i="1"/>
              <a:t>f</a:t>
            </a:r>
            <a:r>
              <a:rPr lang="zh-CN" altLang="en-US" sz="2800"/>
              <a:t>   亦可记作 </a:t>
            </a:r>
            <a:r>
              <a:rPr lang="en-US" altLang="zh-CN" sz="2800" i="1"/>
              <a:t>y </a:t>
            </a:r>
            <a:r>
              <a:rPr lang="en-US" altLang="zh-CN" sz="2800"/>
              <a:t>=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，</a:t>
            </a:r>
            <a:r>
              <a:rPr lang="zh-CN" altLang="en-US" sz="2800"/>
              <a:t>且记           </a:t>
            </a:r>
            <a:r>
              <a:rPr lang="en-US" altLang="zh-CN" sz="2800" i="1">
                <a:solidFill>
                  <a:srgbClr val="800000"/>
                </a:solidFill>
              </a:rPr>
              <a:t>f </a:t>
            </a:r>
            <a:r>
              <a:rPr lang="en-US" altLang="zh-CN" sz="2800">
                <a:solidFill>
                  <a:srgbClr val="800000"/>
                </a:solidFill>
              </a:rPr>
              <a:t>(</a:t>
            </a:r>
            <a:r>
              <a:rPr lang="en-US" altLang="zh-CN" sz="2800" i="1">
                <a:solidFill>
                  <a:srgbClr val="800000"/>
                </a:solidFill>
              </a:rPr>
              <a:t>X</a:t>
            </a:r>
            <a:r>
              <a:rPr lang="en-US" altLang="zh-CN" sz="2800">
                <a:solidFill>
                  <a:srgbClr val="800000"/>
                </a:solidFill>
              </a:rPr>
              <a:t>) =｛</a:t>
            </a:r>
            <a:r>
              <a:rPr lang="en-US" altLang="zh-CN" sz="2800" i="1">
                <a:solidFill>
                  <a:srgbClr val="800000"/>
                </a:solidFill>
              </a:rPr>
              <a:t>f </a:t>
            </a:r>
            <a:r>
              <a:rPr lang="en-US" altLang="zh-CN" sz="2800">
                <a:solidFill>
                  <a:srgbClr val="800000"/>
                </a:solidFill>
              </a:rPr>
              <a:t>(</a:t>
            </a:r>
            <a:r>
              <a:rPr lang="en-US" altLang="zh-CN" sz="2800" i="1">
                <a:solidFill>
                  <a:srgbClr val="800000"/>
                </a:solidFill>
              </a:rPr>
              <a:t>x</a:t>
            </a:r>
            <a:r>
              <a:rPr lang="en-US" altLang="zh-CN" sz="2800">
                <a:solidFill>
                  <a:srgbClr val="800000"/>
                </a:solidFill>
              </a:rPr>
              <a:t>) ∣</a:t>
            </a:r>
            <a:r>
              <a:rPr lang="en-US" altLang="zh-CN" sz="2800" i="1">
                <a:solidFill>
                  <a:srgbClr val="800000"/>
                </a:solidFill>
              </a:rPr>
              <a:t>x</a:t>
            </a:r>
            <a:r>
              <a:rPr lang="en-US" altLang="zh-CN" sz="2800">
                <a:solidFill>
                  <a:srgbClr val="800000"/>
                </a:solidFill>
              </a:rPr>
              <a:t>∈</a:t>
            </a:r>
            <a:r>
              <a:rPr lang="en-US" altLang="zh-CN" sz="2800" i="1">
                <a:solidFill>
                  <a:srgbClr val="800000"/>
                </a:solidFill>
              </a:rPr>
              <a:t>X</a:t>
            </a:r>
            <a:r>
              <a:rPr lang="en-US" altLang="zh-CN" sz="2800">
                <a:solidFill>
                  <a:srgbClr val="800000"/>
                </a:solidFill>
              </a:rPr>
              <a:t>｝</a:t>
            </a:r>
            <a:endParaRPr lang="zh-CN" altLang="en-US" sz="2800">
              <a:solidFill>
                <a:srgbClr val="800000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：1、函数亦称映射或变换。习惯用小写英文 </a:t>
            </a:r>
            <a:r>
              <a:rPr lang="en-US" altLang="zh-CN" sz="2800" i="1"/>
              <a:t>f,g</a:t>
            </a:r>
            <a:r>
              <a:rPr lang="en-US" altLang="zh-CN" sz="2800"/>
              <a:t>, </a:t>
            </a:r>
            <a:r>
              <a:rPr lang="zh-CN" altLang="en-US" sz="2800"/>
              <a:t>……</a:t>
            </a:r>
            <a:r>
              <a:rPr lang="en-US" altLang="zh-CN" sz="2800"/>
              <a:t>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表示函数符。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2、在﹤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zh-CN" altLang="en-US" sz="2800"/>
              <a:t>﹥∈ </a:t>
            </a:r>
            <a:r>
              <a:rPr lang="en-US" altLang="zh-CN" sz="2800" i="1"/>
              <a:t>f</a:t>
            </a:r>
            <a:r>
              <a:rPr lang="zh-CN" altLang="en-US" sz="2800"/>
              <a:t> 中，</a:t>
            </a:r>
            <a:r>
              <a:rPr lang="en-US" altLang="zh-CN" sz="2800" i="1"/>
              <a:t>f  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rgbClr val="800000"/>
                </a:solidFill>
              </a:rPr>
              <a:t>前域</a:t>
            </a:r>
            <a:r>
              <a:rPr lang="zh-CN" altLang="en-US" sz="2800"/>
              <a:t>就是函数的定义域,记作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 i="1"/>
              <a:t>dom f </a:t>
            </a:r>
            <a:r>
              <a:rPr lang="en-US" altLang="zh-CN" sz="2800"/>
              <a:t>(</a:t>
            </a:r>
            <a:r>
              <a:rPr lang="zh-CN" altLang="en-US" sz="2800"/>
              <a:t>或</a:t>
            </a:r>
            <a:r>
              <a:rPr lang="en-US" altLang="zh-CN" sz="2800"/>
              <a:t>D</a:t>
            </a:r>
            <a:r>
              <a:rPr lang="en-US" altLang="zh-CN" sz="2800" i="1" baseline="-25000"/>
              <a:t>f</a:t>
            </a:r>
            <a:r>
              <a:rPr lang="en-US" altLang="zh-CN" sz="2800"/>
              <a:t> ) </a:t>
            </a:r>
            <a:r>
              <a:rPr lang="zh-CN" altLang="en-US" sz="2800"/>
              <a:t>显然由定义可知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/>
              <a:t>     D</a:t>
            </a:r>
            <a:r>
              <a:rPr lang="en-US" altLang="zh-CN" sz="2800" i="1" baseline="-25000"/>
              <a:t>f</a:t>
            </a:r>
            <a:r>
              <a:rPr lang="en-US" altLang="zh-CN" sz="2800" i="1"/>
              <a:t>=</a:t>
            </a:r>
            <a:r>
              <a:rPr lang="en-US" altLang="zh-CN" sz="2800"/>
              <a:t>｛</a:t>
            </a:r>
            <a:r>
              <a:rPr lang="en-US" altLang="zh-CN" sz="2800" i="1"/>
              <a:t>x</a:t>
            </a:r>
            <a:r>
              <a:rPr lang="en-US" altLang="zh-CN" sz="2800"/>
              <a:t> ∣ </a:t>
            </a:r>
            <a:r>
              <a:rPr lang="en-US" altLang="zh-CN" sz="2800" i="1"/>
              <a:t>x</a:t>
            </a:r>
            <a:r>
              <a:rPr lang="en-US" altLang="zh-CN" sz="2800"/>
              <a:t>∈</a:t>
            </a:r>
            <a:r>
              <a:rPr lang="en-US" altLang="zh-CN" sz="2800" i="1"/>
              <a:t>X</a:t>
            </a:r>
            <a:r>
              <a:rPr lang="en-US" altLang="zh-CN" sz="2800"/>
              <a:t>∧ (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)(</a:t>
            </a:r>
            <a:r>
              <a:rPr lang="en-US" altLang="zh-CN" sz="2800" i="1"/>
              <a:t>y</a:t>
            </a:r>
            <a:r>
              <a:rPr lang="zh-CN" altLang="en-US" sz="2800"/>
              <a:t>∈</a:t>
            </a:r>
            <a:r>
              <a:rPr lang="en-US" altLang="zh-CN" sz="2800" i="1"/>
              <a:t>Y </a:t>
            </a:r>
            <a:r>
              <a:rPr lang="en-US" altLang="zh-CN" sz="2800"/>
              <a:t>∧ </a:t>
            </a:r>
            <a:r>
              <a:rPr lang="en-US" altLang="zh-CN" sz="2800" i="1"/>
              <a:t>y </a:t>
            </a:r>
            <a:r>
              <a:rPr lang="en-US" altLang="zh-CN" sz="2800"/>
              <a:t>=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)) ｝=</a:t>
            </a:r>
            <a:r>
              <a:rPr lang="en-US" altLang="zh-CN" sz="2800" i="1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 autoUpdateAnimBg="0"/>
      <p:bldP spid="5125" grpId="0" build="p" autoUpdateAnimBg="0"/>
      <p:bldP spid="51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9">
            <a:extLst>
              <a:ext uri="{FF2B5EF4-FFF2-40B4-BE49-F238E27FC236}">
                <a16:creationId xmlns:a16="http://schemas.microsoft.com/office/drawing/2014/main" id="{FE9933C2-C600-433A-A8A1-A8E1BC20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35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定理4-2.7</a:t>
            </a:r>
            <a:r>
              <a:rPr lang="zh-CN" altLang="en-US" sz="2800"/>
              <a:t>	若</a:t>
            </a:r>
            <a:r>
              <a:rPr lang="en-US" altLang="zh-CN" sz="2800" i="1"/>
              <a:t>f</a:t>
            </a:r>
            <a:r>
              <a:rPr lang="en-US" altLang="zh-CN" sz="2800"/>
              <a:t> :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Y, g </a:t>
            </a:r>
            <a:r>
              <a:rPr lang="en-US" altLang="zh-CN" sz="2800"/>
              <a:t>:</a:t>
            </a:r>
            <a:r>
              <a:rPr lang="en-US" altLang="zh-CN" sz="2800" i="1"/>
              <a:t>Y</a:t>
            </a:r>
            <a:r>
              <a:rPr lang="zh-CN" altLang="en-US" sz="2800"/>
              <a:t>→</a:t>
            </a:r>
            <a:r>
              <a:rPr lang="en-US" altLang="zh-CN" sz="2800" i="1"/>
              <a:t>Z</a:t>
            </a:r>
            <a:r>
              <a:rPr lang="en-US" altLang="zh-CN" sz="2800"/>
              <a:t> </a:t>
            </a:r>
            <a:r>
              <a:rPr lang="zh-CN" altLang="en-US" sz="2800"/>
              <a:t>均为双射，</a:t>
            </a:r>
          </a:p>
          <a:p>
            <a:r>
              <a:rPr lang="zh-CN" altLang="en-US" sz="2800"/>
              <a:t>                     则(</a:t>
            </a:r>
            <a:r>
              <a:rPr lang="en-US" altLang="zh-CN" sz="2800" i="1"/>
              <a:t>g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 i="1">
                <a:cs typeface="Times New Roman" panose="02020603050405020304" pitchFamily="18" charset="0"/>
              </a:rPr>
              <a:t>f</a:t>
            </a:r>
            <a:r>
              <a:rPr lang="zh-CN" altLang="en-US" sz="2800"/>
              <a:t> )</a:t>
            </a:r>
            <a:r>
              <a:rPr lang="zh-CN" altLang="en-US" sz="2800" baseline="30000"/>
              <a:t>-1</a:t>
            </a:r>
            <a:r>
              <a:rPr lang="zh-CN" altLang="en-US" sz="2800"/>
              <a:t> = </a:t>
            </a:r>
            <a:r>
              <a:rPr lang="en-US" altLang="zh-CN" sz="2800" i="1"/>
              <a:t>f </a:t>
            </a:r>
            <a:r>
              <a:rPr lang="en-US" altLang="zh-CN" sz="2800" baseline="30000"/>
              <a:t>-1</a:t>
            </a:r>
            <a:r>
              <a:rPr lang="en-US" altLang="zh-CN" sz="2800"/>
              <a:t> </a:t>
            </a:r>
            <a:r>
              <a:rPr lang="ar-SA" altLang="zh-CN" sz="2800">
                <a:cs typeface="Times New Roman" panose="02020603050405020304" pitchFamily="18" charset="0"/>
              </a:rPr>
              <a:t>ه</a:t>
            </a: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cs typeface="Times New Roman" panose="02020603050405020304" pitchFamily="18" charset="0"/>
              </a:rPr>
              <a:t>g</a:t>
            </a: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800" baseline="30000">
                <a:cs typeface="Times New Roman" panose="02020603050405020304" pitchFamily="18" charset="0"/>
              </a:rPr>
              <a:t>-1</a:t>
            </a:r>
            <a:r>
              <a:rPr lang="zh-CN" altLang="en-US" sz="2800"/>
              <a:t> 。</a:t>
            </a:r>
            <a:endParaRPr lang="en-US" altLang="zh-CN" sz="2800"/>
          </a:p>
          <a:p>
            <a:r>
              <a:rPr lang="zh-CN" altLang="en-US"/>
              <a:t>证明：因为</a:t>
            </a:r>
            <a:r>
              <a:rPr lang="en-US" altLang="zh-CN" i="1"/>
              <a:t>f, g</a:t>
            </a:r>
            <a:r>
              <a:rPr lang="zh-CN" altLang="en-US"/>
              <a:t>为双射，由定理4-2.3知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是双射。</a:t>
            </a:r>
          </a:p>
          <a:p>
            <a:r>
              <a:rPr lang="zh-CN" altLang="en-US"/>
              <a:t>           由逆函数定义可知：</a:t>
            </a:r>
            <a:r>
              <a:rPr lang="en-US" altLang="zh-CN" i="1"/>
              <a:t>f </a:t>
            </a:r>
            <a:r>
              <a:rPr lang="en-US" altLang="zh-CN" baseline="30000"/>
              <a:t>–1</a:t>
            </a:r>
            <a:r>
              <a:rPr lang="en-US" altLang="zh-CN"/>
              <a:t> =</a:t>
            </a:r>
            <a:r>
              <a:rPr lang="en-US" altLang="zh-CN" i="1"/>
              <a:t>f</a:t>
            </a:r>
            <a:r>
              <a:rPr lang="en-US" altLang="zh-CN" baseline="30000"/>
              <a:t> c, </a:t>
            </a:r>
            <a:r>
              <a:rPr lang="en-US" altLang="zh-CN" i="1"/>
              <a:t>g </a:t>
            </a:r>
            <a:r>
              <a:rPr lang="en-US" altLang="zh-CN" baseline="30000"/>
              <a:t>–1</a:t>
            </a:r>
            <a:r>
              <a:rPr lang="en-US" altLang="zh-CN"/>
              <a:t> =</a:t>
            </a:r>
            <a:r>
              <a:rPr lang="en-US" altLang="zh-CN" i="1"/>
              <a:t>g </a:t>
            </a:r>
            <a:r>
              <a:rPr lang="en-US" altLang="zh-CN" baseline="30000"/>
              <a:t>c</a:t>
            </a:r>
            <a:r>
              <a:rPr lang="zh-CN" altLang="en-US"/>
              <a:t> , (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)</a:t>
            </a:r>
            <a:r>
              <a:rPr lang="zh-CN" altLang="en-US" baseline="30000"/>
              <a:t>-1</a:t>
            </a:r>
            <a:r>
              <a:rPr lang="zh-CN" altLang="en-US"/>
              <a:t>= (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)</a:t>
            </a:r>
            <a:r>
              <a:rPr lang="en-US" altLang="zh-CN" baseline="30000"/>
              <a:t>c</a:t>
            </a:r>
            <a:r>
              <a:rPr lang="en-US" altLang="zh-CN"/>
              <a:t>。</a:t>
            </a:r>
          </a:p>
          <a:p>
            <a:r>
              <a:rPr lang="zh-CN" altLang="en-US"/>
              <a:t>           再由复合关系逆的性质知：( 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en-US" altLang="zh-CN"/>
              <a:t> </a:t>
            </a:r>
            <a:r>
              <a:rPr lang="en-US" altLang="zh-CN" baseline="30000"/>
              <a:t>c</a:t>
            </a:r>
            <a:r>
              <a:rPr lang="en-US" altLang="zh-CN"/>
              <a:t> </a:t>
            </a:r>
            <a:r>
              <a:rPr lang="en-US" altLang="zh-CN" baseline="30000"/>
              <a:t>=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en-US" altLang="zh-CN" baseline="30000"/>
              <a:t>c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g</a:t>
            </a:r>
            <a:r>
              <a:rPr lang="en-US" altLang="zh-CN" baseline="30000">
                <a:cs typeface="Times New Roman" panose="02020603050405020304" pitchFamily="18" charset="0"/>
              </a:rPr>
              <a:t>c</a:t>
            </a:r>
            <a:r>
              <a:rPr lang="en-US" altLang="zh-CN">
                <a:cs typeface="Times New Roman" panose="02020603050405020304" pitchFamily="18" charset="0"/>
              </a:rPr>
              <a:t>。</a:t>
            </a:r>
            <a:endParaRPr lang="zh-CN" altLang="en-US" baseline="30000"/>
          </a:p>
          <a:p>
            <a:r>
              <a:rPr lang="zh-CN" altLang="en-US"/>
              <a:t>           所以 (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)</a:t>
            </a:r>
            <a:r>
              <a:rPr lang="zh-CN" altLang="en-US" baseline="30000"/>
              <a:t>-1</a:t>
            </a:r>
            <a:r>
              <a:rPr lang="zh-CN" altLang="en-US"/>
              <a:t>= (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f</a:t>
            </a:r>
            <a:r>
              <a:rPr lang="zh-CN" altLang="en-US"/>
              <a:t> )</a:t>
            </a:r>
            <a:r>
              <a:rPr lang="en-US" altLang="zh-CN" baseline="30000"/>
              <a:t>c  </a:t>
            </a:r>
            <a:r>
              <a:rPr lang="en-US" altLang="zh-CN"/>
              <a:t> =  </a:t>
            </a:r>
            <a:r>
              <a:rPr lang="en-US" altLang="zh-CN" i="1"/>
              <a:t>f </a:t>
            </a:r>
            <a:r>
              <a:rPr lang="en-US" altLang="zh-CN" baseline="30000"/>
              <a:t>c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g </a:t>
            </a:r>
            <a:r>
              <a:rPr lang="en-US" altLang="zh-CN" baseline="30000">
                <a:cs typeface="Times New Roman" panose="02020603050405020304" pitchFamily="18" charset="0"/>
              </a:rPr>
              <a:t>c</a:t>
            </a:r>
            <a:r>
              <a:rPr lang="zh-CN" altLang="en-US"/>
              <a:t>= </a:t>
            </a:r>
            <a:r>
              <a:rPr lang="en-US" altLang="zh-CN" i="1"/>
              <a:t>f </a:t>
            </a:r>
            <a:r>
              <a:rPr lang="en-US" altLang="zh-CN" baseline="30000"/>
              <a:t>-1</a:t>
            </a:r>
            <a:r>
              <a:rPr lang="en-US" altLang="zh-CN"/>
              <a:t>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en-US" altLang="zh-CN" i="1">
                <a:cs typeface="Times New Roman" panose="02020603050405020304" pitchFamily="18" charset="0"/>
              </a:rPr>
              <a:t>g </a:t>
            </a:r>
            <a:r>
              <a:rPr lang="en-US" altLang="zh-CN" baseline="30000">
                <a:cs typeface="Times New Roman" panose="02020603050405020304" pitchFamily="18" charset="0"/>
              </a:rPr>
              <a:t>-1</a:t>
            </a:r>
            <a:r>
              <a:rPr lang="zh-CN" altLang="en-US"/>
              <a:t> 。                             ＃</a:t>
            </a:r>
            <a:r>
              <a:rPr lang="zh-CN" altLang="en-US" sz="200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>
            <a:extLst>
              <a:ext uri="{FF2B5EF4-FFF2-40B4-BE49-F238E27FC236}">
                <a16:creationId xmlns:a16="http://schemas.microsoft.com/office/drawing/2014/main" id="{1C9071C9-4861-4C1D-BEE4-AD0FF6862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solidFill>
            <a:srgbClr val="969696"/>
          </a:solidFill>
        </p:spPr>
        <p:txBody>
          <a:bodyPr/>
          <a:lstStyle/>
          <a:p>
            <a:r>
              <a:rPr lang="zh-CN" altLang="en-US"/>
              <a:t>4-4   基数的概念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32E01356-83C5-43CF-B59D-5C49BC41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89154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        为了比较两个集合“大小”(注：集合的“大小”即指集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合中元素的“多少”)，确定有限集和无限集的概念，在此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引入后继集的定义，进而引入自然数集合。</a:t>
            </a:r>
            <a:endParaRPr lang="zh-CN" altLang="en-US" sz="2800" b="1">
              <a:solidFill>
                <a:srgbClr val="800000"/>
              </a:solidFill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定义4-4.1</a:t>
            </a:r>
            <a:r>
              <a:rPr lang="zh-CN" altLang="en-US" sz="2800">
                <a:solidFill>
                  <a:schemeClr val="tx2"/>
                </a:solidFill>
              </a:rPr>
              <a:t>设</a:t>
            </a:r>
            <a:r>
              <a:rPr lang="en-US" altLang="zh-CN" sz="2800" i="1">
                <a:solidFill>
                  <a:schemeClr val="tx2"/>
                </a:solidFill>
              </a:rPr>
              <a:t>A</a:t>
            </a:r>
            <a:r>
              <a:rPr lang="zh-CN" altLang="en-US" sz="2800">
                <a:solidFill>
                  <a:schemeClr val="tx2"/>
                </a:solidFill>
              </a:rPr>
              <a:t>是任意集合，</a:t>
            </a:r>
            <a:r>
              <a:rPr lang="en-US" altLang="zh-CN" sz="2800" i="1">
                <a:solidFill>
                  <a:schemeClr val="tx2"/>
                </a:solidFill>
              </a:rPr>
              <a:t>A</a:t>
            </a:r>
            <a:r>
              <a:rPr lang="zh-CN" altLang="en-US" sz="2800">
                <a:solidFill>
                  <a:schemeClr val="tx2"/>
                </a:solidFill>
              </a:rPr>
              <a:t>的后继集定义为集合：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                  </a:t>
            </a:r>
            <a:r>
              <a:rPr lang="en-US" altLang="zh-CN" sz="2800" i="1">
                <a:solidFill>
                  <a:schemeClr val="tx2"/>
                </a:solidFill>
              </a:rPr>
              <a:t>A</a:t>
            </a:r>
            <a:r>
              <a:rPr lang="en-US" altLang="zh-CN" sz="2800" baseline="30000">
                <a:solidFill>
                  <a:schemeClr val="tx2"/>
                </a:solidFill>
              </a:rPr>
              <a:t>+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A</a:t>
            </a:r>
            <a:r>
              <a:rPr lang="en-US" altLang="zh-CN" sz="2800">
                <a:solidFill>
                  <a:schemeClr val="tx2"/>
                </a:solidFill>
              </a:rPr>
              <a:t>∪｛</a:t>
            </a:r>
            <a:r>
              <a:rPr lang="en-US" altLang="zh-CN" sz="2800" i="1">
                <a:solidFill>
                  <a:schemeClr val="tx2"/>
                </a:solidFill>
              </a:rPr>
              <a:t>A</a:t>
            </a:r>
            <a:r>
              <a:rPr lang="en-US" altLang="zh-CN" sz="2800">
                <a:solidFill>
                  <a:schemeClr val="tx2"/>
                </a:solidFill>
              </a:rPr>
              <a:t>｝。</a:t>
            </a:r>
            <a:endParaRPr lang="en-US" altLang="zh-CN" sz="2800" baseline="30000">
              <a:solidFill>
                <a:schemeClr val="tx2"/>
              </a:solidFill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(</a:t>
            </a:r>
            <a:r>
              <a:rPr lang="en-US" altLang="zh-CN" sz="2800">
                <a:solidFill>
                  <a:schemeClr val="tx2"/>
                </a:solidFill>
              </a:rPr>
              <a:t>G.Peano</a:t>
            </a:r>
            <a:r>
              <a:rPr lang="zh-CN" altLang="en-US" sz="2800">
                <a:solidFill>
                  <a:schemeClr val="tx2"/>
                </a:solidFill>
              </a:rPr>
              <a:t>公理)自然数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zh-CN" altLang="en-US" sz="2800">
                <a:solidFill>
                  <a:schemeClr val="tx2"/>
                </a:solidFill>
              </a:rPr>
              <a:t>是如下集合：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(1)0 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(</a:t>
            </a:r>
            <a:r>
              <a:rPr lang="zh-CN" altLang="en-US" sz="2800">
                <a:solidFill>
                  <a:schemeClr val="tx2"/>
                </a:solidFill>
              </a:rPr>
              <a:t>其中0 = 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Ø</a:t>
            </a:r>
            <a:r>
              <a:rPr lang="en-US" altLang="zh-CN" sz="2800">
                <a:solidFill>
                  <a:schemeClr val="tx2"/>
                </a:solidFill>
              </a:rPr>
              <a:t> )。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(2)如果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，</a:t>
            </a:r>
            <a:r>
              <a:rPr lang="zh-CN" altLang="en-US" sz="2800">
                <a:solidFill>
                  <a:schemeClr val="tx2"/>
                </a:solidFill>
              </a:rPr>
              <a:t>那么 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 baseline="30000">
                <a:solidFill>
                  <a:schemeClr val="tx2"/>
                </a:solidFill>
              </a:rPr>
              <a:t>+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，(</a:t>
            </a:r>
            <a:r>
              <a:rPr lang="zh-CN" altLang="en-US" sz="2800">
                <a:solidFill>
                  <a:schemeClr val="tx2"/>
                </a:solidFill>
              </a:rPr>
              <a:t>其中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 baseline="30000">
                <a:solidFill>
                  <a:schemeClr val="tx2"/>
                </a:solidFill>
              </a:rPr>
              <a:t>+</a:t>
            </a:r>
            <a:r>
              <a:rPr lang="en-US" altLang="zh-CN" sz="2800">
                <a:solidFill>
                  <a:schemeClr val="tx2"/>
                </a:solidFill>
              </a:rPr>
              <a:t> ∪｛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｝ )。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(3)如果一个子集</a:t>
            </a:r>
            <a:r>
              <a:rPr lang="en-US" altLang="zh-CN" sz="2800" i="1">
                <a:solidFill>
                  <a:schemeClr val="tx2"/>
                </a:solidFill>
              </a:rPr>
              <a:t>S </a:t>
            </a:r>
            <a:r>
              <a:rPr lang="en-US" altLang="zh-CN" sz="2800">
                <a:sym typeface="Symbol" panose="05050102010706020507" pitchFamily="18" charset="2"/>
              </a:rPr>
              <a:t> </a:t>
            </a:r>
            <a:r>
              <a:rPr lang="en-US" altLang="zh-CN" sz="2800" i="1">
                <a:sym typeface="Symbol" panose="05050102010706020507" pitchFamily="18" charset="2"/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具有性质：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AutoNum type="alphaLcPeriod"/>
            </a:pPr>
            <a:r>
              <a:rPr lang="en-US" altLang="zh-CN" sz="2800">
                <a:solidFill>
                  <a:schemeClr val="tx2"/>
                </a:solidFill>
              </a:rPr>
              <a:t>0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en-US" altLang="zh-CN" sz="2800">
                <a:solidFill>
                  <a:schemeClr val="tx2"/>
                </a:solidFill>
              </a:rPr>
              <a:t> ;	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AutoNum type="alphaLcPeriod"/>
            </a:pPr>
            <a:r>
              <a:rPr lang="zh-CN" altLang="en-US" sz="2800">
                <a:solidFill>
                  <a:schemeClr val="tx2"/>
                </a:solidFill>
              </a:rPr>
              <a:t>如果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en-US" altLang="zh-CN" sz="2800">
                <a:solidFill>
                  <a:schemeClr val="tx2"/>
                </a:solidFill>
              </a:rPr>
              <a:t> ，</a:t>
            </a:r>
            <a:r>
              <a:rPr lang="zh-CN" altLang="en-US" sz="2800">
                <a:solidFill>
                  <a:schemeClr val="tx2"/>
                </a:solidFill>
              </a:rPr>
              <a:t>有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 baseline="30000">
                <a:solidFill>
                  <a:schemeClr val="tx2"/>
                </a:solidFill>
              </a:rPr>
              <a:t>+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en-US" altLang="zh-CN" sz="2800">
                <a:solidFill>
                  <a:schemeClr val="tx2"/>
                </a:solidFill>
              </a:rPr>
              <a:t> ，</a:t>
            </a:r>
            <a:r>
              <a:rPr lang="zh-CN" altLang="en-US" sz="2800">
                <a:solidFill>
                  <a:schemeClr val="tx2"/>
                </a:solidFill>
              </a:rPr>
              <a:t>则</a:t>
            </a:r>
            <a:r>
              <a:rPr lang="en-US" altLang="zh-CN" sz="2800" i="1">
                <a:solidFill>
                  <a:schemeClr val="tx2"/>
                </a:solidFill>
              </a:rPr>
              <a:t>S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0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 autoUpdateAnimBg="0"/>
      <p:bldP spid="440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65C9A4D-EC73-4343-96EA-9E01DAF54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85800" y="-76200"/>
            <a:ext cx="7772400" cy="7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F1F77A0-A78D-45D2-8469-49C63AF06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3124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>
                <a:solidFill>
                  <a:schemeClr val="tx2"/>
                </a:solidFill>
              </a:rPr>
              <a:t>：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1、上述自然数定义称为归纳定义。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其中(1)为基础，(2)为归纳，(3)为极小性(指明了自然数系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统 是满足公理(1)和(2)的最小集合</a:t>
            </a:r>
            <a:r>
              <a:rPr lang="en-US" altLang="zh-CN" sz="2800">
                <a:solidFill>
                  <a:schemeClr val="tx2"/>
                </a:solidFill>
              </a:rPr>
              <a:t>)。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</a:rPr>
              <a:t> 2、</a:t>
            </a:r>
            <a:r>
              <a:rPr lang="zh-CN" altLang="en-US" sz="2800">
                <a:solidFill>
                  <a:schemeClr val="tx2"/>
                </a:solidFill>
              </a:rPr>
              <a:t>按照</a:t>
            </a:r>
            <a:r>
              <a:rPr lang="en-US" altLang="zh-CN" sz="2800">
                <a:solidFill>
                  <a:schemeClr val="tx2"/>
                </a:solidFill>
              </a:rPr>
              <a:t>G.Peano </a:t>
            </a:r>
            <a:r>
              <a:rPr lang="zh-CN" altLang="en-US" sz="2800">
                <a:solidFill>
                  <a:schemeClr val="tx2"/>
                </a:solidFill>
              </a:rPr>
              <a:t>公理，自然数集合是：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</a:endParaRPr>
          </a:p>
        </p:txBody>
      </p:sp>
      <p:graphicFrame>
        <p:nvGraphicFramePr>
          <p:cNvPr id="86020" name="Object 4">
            <a:extLst>
              <a:ext uri="{FF2B5EF4-FFF2-40B4-BE49-F238E27FC236}">
                <a16:creationId xmlns:a16="http://schemas.microsoft.com/office/drawing/2014/main" id="{7B740BD8-9D55-4BCD-8AA9-636F5EFC2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65413"/>
          <a:ext cx="9144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3" imgW="4368600" imgH="215640" progId="Equation.3">
                  <p:embed/>
                </p:oleObj>
              </mc:Choice>
              <mc:Fallback>
                <p:oleObj name="Equation" r:id="rId3" imgW="43686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5413"/>
                        <a:ext cx="9144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5">
            <a:extLst>
              <a:ext uri="{FF2B5EF4-FFF2-40B4-BE49-F238E27FC236}">
                <a16:creationId xmlns:a16="http://schemas.microsoft.com/office/drawing/2014/main" id="{5945EEE2-A41C-4735-A48B-45359600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413125"/>
            <a:ext cx="89154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/>
              <a:t>可简化为：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              </a:t>
            </a:r>
            <a:r>
              <a:rPr lang="en-US" altLang="zh-CN" sz="2800">
                <a:cs typeface="Times New Roman" panose="02020603050405020304" pitchFamily="18" charset="0"/>
              </a:rPr>
              <a:t>Ø, {</a:t>
            </a:r>
            <a:r>
              <a:rPr lang="zh-CN" altLang="en-US" sz="2800">
                <a:cs typeface="Times New Roman" panose="02020603050405020304" pitchFamily="18" charset="0"/>
              </a:rPr>
              <a:t> </a:t>
            </a:r>
            <a:r>
              <a:rPr lang="en-US" altLang="zh-CN" sz="2800">
                <a:cs typeface="Times New Roman" panose="02020603050405020304" pitchFamily="18" charset="0"/>
              </a:rPr>
              <a:t>Ø</a:t>
            </a:r>
            <a:r>
              <a:rPr lang="zh-CN" altLang="en-US" sz="2800">
                <a:cs typeface="Times New Roman" panose="02020603050405020304" pitchFamily="18" charset="0"/>
              </a:rPr>
              <a:t> }, </a:t>
            </a:r>
            <a:r>
              <a:rPr lang="zh-CN" altLang="en-US" sz="2800"/>
              <a:t>{</a:t>
            </a:r>
            <a:r>
              <a:rPr lang="en-US" altLang="zh-CN" sz="2800">
                <a:cs typeface="Times New Roman" panose="02020603050405020304" pitchFamily="18" charset="0"/>
              </a:rPr>
              <a:t>Ø,{Ø}}</a:t>
            </a:r>
            <a:r>
              <a:rPr lang="zh-CN" altLang="en-US" sz="2800">
                <a:cs typeface="Times New Roman" panose="02020603050405020304" pitchFamily="18" charset="0"/>
              </a:rPr>
              <a:t>, {</a:t>
            </a:r>
            <a:r>
              <a:rPr lang="en-US" altLang="zh-CN" sz="2800">
                <a:cs typeface="Times New Roman" panose="02020603050405020304" pitchFamily="18" charset="0"/>
              </a:rPr>
              <a:t>Ø</a:t>
            </a:r>
            <a:r>
              <a:rPr lang="zh-CN" altLang="en-US" sz="2800">
                <a:cs typeface="Times New Roman" panose="02020603050405020304" pitchFamily="18" charset="0"/>
              </a:rPr>
              <a:t> ,{</a:t>
            </a:r>
            <a:r>
              <a:rPr lang="en-US" altLang="zh-CN" sz="2800">
                <a:cs typeface="Times New Roman" panose="02020603050405020304" pitchFamily="18" charset="0"/>
              </a:rPr>
              <a:t>Ø</a:t>
            </a:r>
            <a:r>
              <a:rPr lang="zh-CN" altLang="en-US" sz="2800">
                <a:cs typeface="Times New Roman" panose="02020603050405020304" pitchFamily="18" charset="0"/>
              </a:rPr>
              <a:t> }, {</a:t>
            </a:r>
            <a:r>
              <a:rPr lang="en-US" altLang="zh-CN" sz="2800">
                <a:cs typeface="Times New Roman" panose="02020603050405020304" pitchFamily="18" charset="0"/>
              </a:rPr>
              <a:t>Ø{Ø}}}</a:t>
            </a:r>
            <a:r>
              <a:rPr lang="zh-CN" altLang="en-US" sz="2800">
                <a:cs typeface="Times New Roman" panose="02020603050405020304" pitchFamily="18" charset="0"/>
              </a:rPr>
              <a:t>,…</a:t>
            </a:r>
            <a:endParaRPr lang="zh-CN" altLang="en-US" sz="2800"/>
          </a:p>
          <a:p>
            <a:pPr>
              <a:lnSpc>
                <a:spcPct val="80000"/>
              </a:lnSpc>
            </a:pPr>
            <a:r>
              <a:rPr lang="zh-CN" altLang="en-US" sz="2800"/>
              <a:t>        为书写方便，依次记为：0，1，2，3，…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即 </a:t>
            </a:r>
            <a:r>
              <a:rPr lang="en-US" altLang="zh-CN" sz="2800" i="1"/>
              <a:t>N</a:t>
            </a:r>
            <a:r>
              <a:rPr lang="en-US" altLang="zh-CN" sz="2800"/>
              <a:t> ={0，1，2，3，…}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3、从</a:t>
            </a:r>
            <a:r>
              <a:rPr lang="en-US" altLang="zh-CN" sz="2800" i="1"/>
              <a:t>N</a:t>
            </a:r>
            <a:r>
              <a:rPr lang="zh-CN" altLang="en-US" sz="2800"/>
              <a:t>的定义可见，任意一个自然数可看作是一个集合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的名。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>
            <a:extLst>
              <a:ext uri="{FF2B5EF4-FFF2-40B4-BE49-F238E27FC236}">
                <a16:creationId xmlns:a16="http://schemas.microsoft.com/office/drawing/2014/main" id="{BC01C04A-C1E0-47D8-946F-932F403C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9154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定义4-4.2</a:t>
            </a:r>
            <a:r>
              <a:rPr lang="zh-CN" altLang="en-US" sz="2800"/>
              <a:t>	给定两个集合</a:t>
            </a:r>
            <a:r>
              <a:rPr lang="en-US" altLang="zh-CN" sz="2800" i="1"/>
              <a:t>P</a:t>
            </a:r>
            <a:r>
              <a:rPr lang="zh-CN" altLang="en-US" sz="2800"/>
              <a:t>与</a:t>
            </a:r>
            <a:r>
              <a:rPr lang="en-US" altLang="zh-CN" sz="2800" i="1"/>
              <a:t>Q</a:t>
            </a:r>
            <a:r>
              <a:rPr lang="en-US" altLang="zh-CN" sz="2800"/>
              <a:t>，</a:t>
            </a:r>
            <a:r>
              <a:rPr lang="zh-CN" altLang="en-US" sz="2800"/>
              <a:t>若</a:t>
            </a:r>
            <a:r>
              <a:rPr lang="en-US" altLang="zh-CN" sz="2800" i="1"/>
              <a:t>P</a:t>
            </a:r>
            <a:r>
              <a:rPr lang="zh-CN" altLang="en-US" sz="2800"/>
              <a:t>中每个不同元素，</a:t>
            </a:r>
          </a:p>
          <a:p>
            <a:r>
              <a:rPr lang="zh-CN" altLang="en-US" sz="2800"/>
              <a:t>与</a:t>
            </a:r>
            <a:r>
              <a:rPr lang="en-US" altLang="zh-CN" sz="2800" i="1"/>
              <a:t>Q</a:t>
            </a:r>
            <a:r>
              <a:rPr lang="zh-CN" altLang="en-US" sz="2800"/>
              <a:t>中每个元素可以分别两两成对，则说</a:t>
            </a:r>
            <a:r>
              <a:rPr lang="en-US" altLang="zh-CN" sz="2800" i="1"/>
              <a:t>P</a:t>
            </a:r>
            <a:r>
              <a:rPr lang="zh-CN" altLang="en-US" sz="2800"/>
              <a:t>的元素与</a:t>
            </a:r>
            <a:r>
              <a:rPr lang="en-US" altLang="zh-CN" sz="2800" i="1"/>
              <a:t>Q</a:t>
            </a:r>
            <a:r>
              <a:rPr lang="zh-CN" altLang="en-US" sz="2800"/>
              <a:t>的</a:t>
            </a:r>
          </a:p>
          <a:p>
            <a:r>
              <a:rPr lang="zh-CN" altLang="en-US" sz="2800"/>
              <a:t>元素间存在着一一对应。</a:t>
            </a:r>
          </a:p>
          <a:p>
            <a:r>
              <a:rPr lang="zh-CN" altLang="en-US" sz="2800" b="1">
                <a:solidFill>
                  <a:srgbClr val="800000"/>
                </a:solidFill>
              </a:rPr>
              <a:t>定义4-4.3</a:t>
            </a:r>
            <a:r>
              <a:rPr lang="zh-CN" altLang="en-US" sz="2800"/>
              <a:t>	</a:t>
            </a:r>
            <a:r>
              <a:rPr lang="en-US" altLang="zh-CN" sz="2800" i="1"/>
              <a:t>iff</a:t>
            </a:r>
            <a:r>
              <a:rPr lang="en-US" altLang="zh-CN" sz="2800"/>
              <a:t> </a:t>
            </a:r>
            <a:r>
              <a:rPr lang="zh-CN" altLang="en-US" sz="2800"/>
              <a:t>集合</a:t>
            </a:r>
            <a:r>
              <a:rPr lang="en-US" altLang="zh-CN" sz="2800" i="1"/>
              <a:t>A</a:t>
            </a:r>
            <a:r>
              <a:rPr lang="zh-CN" altLang="en-US" sz="2800"/>
              <a:t>的元素与集合</a:t>
            </a:r>
            <a:r>
              <a:rPr lang="en-US" altLang="zh-CN" sz="2800" i="1"/>
              <a:t>B</a:t>
            </a:r>
            <a:r>
              <a:rPr lang="zh-CN" altLang="en-US" sz="2800"/>
              <a:t>的元素之间存在着一</a:t>
            </a:r>
          </a:p>
          <a:p>
            <a:r>
              <a:rPr lang="zh-CN" altLang="en-US" sz="2800"/>
              <a:t>一对应，集合</a:t>
            </a:r>
            <a:r>
              <a:rPr lang="en-US" altLang="zh-CN" sz="2800" i="1"/>
              <a:t>A</a:t>
            </a:r>
            <a:r>
              <a:rPr lang="zh-CN" altLang="en-US" sz="2800"/>
              <a:t>与集合</a:t>
            </a:r>
            <a:r>
              <a:rPr lang="en-US" altLang="zh-CN" sz="2800" i="1"/>
              <a:t>B</a:t>
            </a:r>
            <a:r>
              <a:rPr lang="zh-CN" altLang="en-US" sz="2800"/>
              <a:t>称为是</a:t>
            </a:r>
            <a:r>
              <a:rPr lang="zh-CN" altLang="en-US" sz="2800" b="1">
                <a:solidFill>
                  <a:srgbClr val="800000"/>
                </a:solidFill>
              </a:rPr>
              <a:t>等势</a:t>
            </a:r>
            <a:r>
              <a:rPr lang="zh-CN" altLang="en-US" sz="2800"/>
              <a:t>的(或称</a:t>
            </a:r>
            <a:r>
              <a:rPr lang="zh-CN" altLang="en-US" sz="2800" b="1">
                <a:solidFill>
                  <a:srgbClr val="800000"/>
                </a:solidFill>
              </a:rPr>
              <a:t>同浓</a:t>
            </a:r>
            <a:r>
              <a:rPr lang="zh-CN" altLang="en-US" sz="2800"/>
              <a:t>的)，</a:t>
            </a:r>
          </a:p>
          <a:p>
            <a:r>
              <a:rPr lang="zh-CN" altLang="en-US" sz="2800"/>
              <a:t>记作</a:t>
            </a:r>
            <a:r>
              <a:rPr lang="en-US" altLang="zh-CN" sz="2800" i="1"/>
              <a:t>A</a:t>
            </a:r>
            <a:r>
              <a:rPr lang="en-US" altLang="zh-CN" sz="2800"/>
              <a:t>～</a:t>
            </a:r>
            <a:r>
              <a:rPr lang="en-US" altLang="zh-CN" sz="2800" i="1"/>
              <a:t>B</a:t>
            </a:r>
            <a:r>
              <a:rPr lang="en-US" altLang="zh-CN" sz="2800"/>
              <a:t> 。</a:t>
            </a:r>
          </a:p>
          <a:p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：此定义给出了证明</a:t>
            </a:r>
            <a:r>
              <a:rPr lang="en-US" altLang="zh-CN" i="1"/>
              <a:t>A</a:t>
            </a:r>
            <a:r>
              <a:rPr lang="en-US" altLang="zh-CN"/>
              <a:t>～</a:t>
            </a:r>
            <a:r>
              <a:rPr lang="en-US" altLang="zh-CN" i="1"/>
              <a:t>B</a:t>
            </a:r>
            <a:r>
              <a:rPr lang="zh-CN" altLang="en-US"/>
              <a:t> 的一种方法。</a:t>
            </a:r>
          </a:p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zh-CN" altLang="en-US" sz="2800"/>
              <a:t>：设</a:t>
            </a:r>
            <a:r>
              <a:rPr lang="en-US" altLang="zh-CN" sz="2800" i="1"/>
              <a:t>R</a:t>
            </a:r>
            <a:r>
              <a:rPr lang="zh-CN" altLang="en-US" sz="2800"/>
              <a:t>为实数集合，</a:t>
            </a:r>
            <a:r>
              <a:rPr lang="en-US" altLang="zh-CN" sz="2800" i="1"/>
              <a:t>S</a:t>
            </a:r>
            <a:r>
              <a:rPr lang="en-US" altLang="zh-CN" sz="2800"/>
              <a:t> ={</a:t>
            </a:r>
            <a:r>
              <a:rPr lang="en-US" altLang="zh-CN" sz="2800" i="1"/>
              <a:t>x</a:t>
            </a:r>
            <a:r>
              <a:rPr lang="en-US" altLang="zh-CN" sz="2800"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zh-CN" altLang="en-US" sz="2800">
                <a:cs typeface="Times New Roman" panose="02020603050405020304" pitchFamily="18" charset="0"/>
              </a:rPr>
              <a:t>∈</a:t>
            </a:r>
            <a:r>
              <a:rPr lang="en-US" altLang="zh-CN" sz="2800" i="1">
                <a:cs typeface="Times New Roman" panose="02020603050405020304" pitchFamily="18" charset="0"/>
              </a:rPr>
              <a:t>R</a:t>
            </a:r>
            <a:r>
              <a:rPr lang="zh-CN" altLang="en-US" sz="2800">
                <a:cs typeface="Times New Roman" panose="02020603050405020304" pitchFamily="18" charset="0"/>
              </a:rPr>
              <a:t>∧0&lt;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cs typeface="Times New Roman" panose="02020603050405020304" pitchFamily="18" charset="0"/>
              </a:rPr>
              <a:t>1</a:t>
            </a:r>
            <a:r>
              <a:rPr lang="zh-CN" altLang="en-US" sz="2800"/>
              <a:t>}。</a:t>
            </a:r>
          </a:p>
          <a:p>
            <a:r>
              <a:rPr lang="zh-CN" altLang="en-US" sz="2800"/>
              <a:t>证明： </a:t>
            </a:r>
            <a:r>
              <a:rPr lang="en-US" altLang="zh-CN" sz="2800" i="1"/>
              <a:t>R</a:t>
            </a:r>
            <a:r>
              <a:rPr lang="en-US" altLang="zh-CN" sz="2800"/>
              <a:t>～</a:t>
            </a:r>
            <a:r>
              <a:rPr lang="en-US" altLang="zh-CN" sz="2800" i="1"/>
              <a:t>S</a:t>
            </a:r>
            <a:r>
              <a:rPr lang="zh-CN" altLang="en-US" sz="2800"/>
              <a:t> 。</a:t>
            </a:r>
          </a:p>
          <a:p>
            <a:r>
              <a:rPr lang="zh-CN" altLang="en-US" sz="2800"/>
              <a:t>证明：令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en-US" altLang="zh-CN" sz="2800" i="1"/>
              <a:t>R</a:t>
            </a:r>
            <a:r>
              <a:rPr lang="zh-CN" altLang="en-US" sz="2800"/>
              <a:t>→</a:t>
            </a:r>
            <a:r>
              <a:rPr lang="en-US" altLang="zh-CN" sz="2800" i="1"/>
              <a:t>S</a:t>
            </a:r>
            <a:r>
              <a:rPr lang="en-US" altLang="zh-CN" sz="2800"/>
              <a:t> ，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=(</a:t>
            </a:r>
            <a:r>
              <a:rPr lang="en-US" altLang="zh-CN" sz="2800" i="1"/>
              <a:t>arctg x</a:t>
            </a:r>
            <a:r>
              <a:rPr lang="en-US" altLang="zh-CN" sz="2800"/>
              <a:t>/</a:t>
            </a:r>
            <a:r>
              <a:rPr lang="en-US" altLang="zh-CN" sz="2800">
                <a:cs typeface="Times New Roman" panose="02020603050405020304" pitchFamily="18" charset="0"/>
              </a:rPr>
              <a:t>π</a:t>
            </a:r>
            <a:r>
              <a:rPr lang="en-US" altLang="zh-CN" sz="2800"/>
              <a:t> )+1/2  。</a:t>
            </a:r>
          </a:p>
          <a:p>
            <a:r>
              <a:rPr lang="zh-CN" altLang="en-US" sz="2800"/>
              <a:t>显然   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en-US" altLang="zh-CN" sz="2800" i="1"/>
              <a:t>R</a:t>
            </a:r>
            <a:r>
              <a:rPr lang="zh-CN" altLang="en-US" sz="2800"/>
              <a:t>→</a:t>
            </a:r>
            <a:r>
              <a:rPr lang="en-US" altLang="zh-CN" sz="2800" i="1"/>
              <a:t>S</a:t>
            </a:r>
            <a:r>
              <a:rPr lang="en-US" altLang="zh-CN" sz="2800"/>
              <a:t>   </a:t>
            </a:r>
            <a:r>
              <a:rPr lang="zh-CN" altLang="en-US" sz="2800"/>
              <a:t>是一个双射函数。故 </a:t>
            </a:r>
            <a:r>
              <a:rPr lang="en-US" altLang="zh-CN" sz="2800" i="1"/>
              <a:t>R</a:t>
            </a:r>
            <a:r>
              <a:rPr lang="en-US" altLang="zh-CN" sz="2800"/>
              <a:t>～</a:t>
            </a:r>
            <a:r>
              <a:rPr lang="en-US" altLang="zh-CN" sz="2800" i="1"/>
              <a:t>S</a:t>
            </a:r>
            <a:r>
              <a:rPr lang="zh-CN" altLang="en-US" sz="2800"/>
              <a:t> 。               ＃</a:t>
            </a:r>
            <a:r>
              <a:rPr lang="zh-CN" altLang="en-US" sz="2000"/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>
            <a:extLst>
              <a:ext uri="{FF2B5EF4-FFF2-40B4-BE49-F238E27FC236}">
                <a16:creationId xmlns:a16="http://schemas.microsoft.com/office/drawing/2014/main" id="{02D60928-4DBC-412E-BC42-E12E7412B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819B76B2-C3BB-4560-AF87-A824943A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991600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定理4-4.1</a:t>
            </a:r>
            <a:r>
              <a:rPr lang="zh-CN" altLang="en-US" sz="2800"/>
              <a:t>	(等势的性质)在集合族上等势关系是一个等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                     价关系。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证明：设</a:t>
            </a:r>
            <a:r>
              <a:rPr lang="en-US" altLang="zh-CN" i="1"/>
              <a:t>S</a:t>
            </a:r>
            <a:r>
              <a:rPr lang="zh-CN" altLang="en-US"/>
              <a:t>为集合族。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1)对于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/>
              <a:t>∈</a:t>
            </a:r>
            <a:r>
              <a:rPr lang="en-US" altLang="zh-CN" i="1"/>
              <a:t>S</a:t>
            </a:r>
            <a:r>
              <a:rPr lang="en-US" altLang="zh-CN"/>
              <a:t>，</a:t>
            </a:r>
            <a:r>
              <a:rPr lang="zh-CN" altLang="en-US"/>
              <a:t>可作恒等函数  </a:t>
            </a:r>
            <a:r>
              <a:rPr lang="en-US" altLang="zh-CN" i="1"/>
              <a:t>I</a:t>
            </a:r>
            <a:r>
              <a:rPr lang="en-US" altLang="zh-CN" i="1" baseline="-25000"/>
              <a:t>A  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zh-CN" altLang="en-US"/>
              <a:t>→</a:t>
            </a:r>
            <a:r>
              <a:rPr lang="en-US" altLang="zh-CN" i="1"/>
              <a:t>A, I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x</a:t>
            </a:r>
            <a:r>
              <a:rPr lang="en-US" altLang="zh-CN"/>
              <a:t>。</a:t>
            </a:r>
            <a:r>
              <a:rPr lang="zh-CN" altLang="en-US"/>
              <a:t>显然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zh-CN" altLang="en-US"/>
              <a:t>→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</a:t>
            </a:r>
          </a:p>
          <a:p>
            <a:pPr>
              <a:lnSpc>
                <a:spcPct val="80000"/>
              </a:lnSpc>
            </a:pPr>
            <a:r>
              <a:rPr lang="zh-CN" altLang="en-US"/>
              <a:t>一个双射函数。故</a:t>
            </a:r>
            <a:r>
              <a:rPr lang="en-US" altLang="zh-CN" i="1"/>
              <a:t>A</a:t>
            </a:r>
            <a:r>
              <a:rPr lang="en-US" altLang="zh-CN"/>
              <a:t>～</a:t>
            </a:r>
            <a:r>
              <a:rPr lang="en-US" altLang="zh-CN" i="1"/>
              <a:t>A</a:t>
            </a:r>
            <a:r>
              <a:rPr lang="zh-CN" altLang="en-US"/>
              <a:t> 。即等势关系为自反关系。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2)对于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i="1"/>
              <a:t>A,B</a:t>
            </a:r>
            <a:r>
              <a:rPr lang="zh-CN" altLang="en-US"/>
              <a:t>∈</a:t>
            </a:r>
            <a:r>
              <a:rPr lang="en-US" altLang="zh-CN" i="1"/>
              <a:t>S</a:t>
            </a:r>
            <a:r>
              <a:rPr lang="en-US" altLang="zh-CN"/>
              <a:t> ，</a:t>
            </a:r>
          </a:p>
          <a:p>
            <a:pPr>
              <a:lnSpc>
                <a:spcPct val="80000"/>
              </a:lnSpc>
            </a:pPr>
            <a:r>
              <a:rPr lang="zh-CN" altLang="en-US"/>
              <a:t>如果</a:t>
            </a:r>
            <a:r>
              <a:rPr lang="en-US" altLang="zh-CN" i="1"/>
              <a:t>A</a:t>
            </a:r>
            <a:r>
              <a:rPr lang="en-US" altLang="zh-CN"/>
              <a:t>～</a:t>
            </a:r>
            <a:r>
              <a:rPr lang="en-US" altLang="zh-CN" i="1"/>
              <a:t>B</a:t>
            </a:r>
            <a:r>
              <a:rPr lang="zh-CN" altLang="en-US"/>
              <a:t> ，那么存在双射函数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A</a:t>
            </a:r>
            <a:r>
              <a:rPr lang="zh-CN" altLang="en-US"/>
              <a:t>→</a:t>
            </a:r>
            <a:r>
              <a:rPr lang="en-US" altLang="zh-CN" i="1"/>
              <a:t>B</a:t>
            </a:r>
            <a:r>
              <a:rPr lang="en-US" altLang="zh-CN"/>
              <a:t> 。</a:t>
            </a:r>
            <a:r>
              <a:rPr lang="zh-CN" altLang="en-US"/>
              <a:t>由定理4-2.1可知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</a:t>
            </a:r>
            <a:r>
              <a:rPr lang="en-US" altLang="zh-CN" i="1"/>
              <a:t>f</a:t>
            </a:r>
            <a:r>
              <a:rPr lang="en-US" altLang="zh-CN"/>
              <a:t>  </a:t>
            </a:r>
            <a:r>
              <a:rPr lang="en-US" altLang="zh-CN" baseline="30000"/>
              <a:t>-1</a:t>
            </a:r>
            <a:r>
              <a:rPr lang="en-US" altLang="zh-CN"/>
              <a:t>:</a:t>
            </a:r>
            <a:r>
              <a:rPr lang="en-US" altLang="zh-CN" i="1"/>
              <a:t>B</a:t>
            </a:r>
            <a:r>
              <a:rPr lang="zh-CN" altLang="en-US"/>
              <a:t>→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存在，且为双射函数，故</a:t>
            </a:r>
            <a:r>
              <a:rPr lang="en-US" altLang="zh-CN" i="1"/>
              <a:t>B</a:t>
            </a:r>
            <a:r>
              <a:rPr lang="en-US" altLang="zh-CN"/>
              <a:t>～</a:t>
            </a:r>
            <a:r>
              <a:rPr lang="en-US" altLang="zh-CN" i="1"/>
              <a:t>A</a:t>
            </a:r>
            <a:r>
              <a:rPr lang="zh-CN" altLang="en-US"/>
              <a:t> ，即等势关系为对称关</a:t>
            </a:r>
          </a:p>
          <a:p>
            <a:pPr>
              <a:lnSpc>
                <a:spcPct val="80000"/>
              </a:lnSpc>
            </a:pPr>
            <a:r>
              <a:rPr lang="zh-CN" altLang="en-US"/>
              <a:t>系。</a:t>
            </a:r>
          </a:p>
          <a:p>
            <a:pPr>
              <a:lnSpc>
                <a:spcPct val="80000"/>
              </a:lnSpc>
            </a:pPr>
            <a:r>
              <a:rPr lang="en-US" altLang="zh-CN"/>
              <a:t>3)</a:t>
            </a:r>
            <a:r>
              <a:rPr lang="zh-CN" altLang="en-US"/>
              <a:t>对于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i="1"/>
              <a:t>A,B,C</a:t>
            </a:r>
            <a:r>
              <a:rPr lang="zh-CN" altLang="en-US"/>
              <a:t>∈</a:t>
            </a:r>
            <a:r>
              <a:rPr lang="en-US" altLang="zh-CN" i="1"/>
              <a:t>S</a:t>
            </a:r>
            <a:r>
              <a:rPr lang="en-US" altLang="zh-CN"/>
              <a:t> ，</a:t>
            </a:r>
            <a:r>
              <a:rPr lang="zh-CN" altLang="en-US"/>
              <a:t>如果</a:t>
            </a:r>
            <a:r>
              <a:rPr lang="en-US" altLang="zh-CN" i="1"/>
              <a:t>A</a:t>
            </a:r>
            <a:r>
              <a:rPr lang="en-US" altLang="zh-CN"/>
              <a:t>～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～</a:t>
            </a:r>
            <a:r>
              <a:rPr lang="en-US" altLang="zh-CN" i="1"/>
              <a:t>C</a:t>
            </a:r>
            <a:r>
              <a:rPr lang="zh-CN" altLang="en-US"/>
              <a:t>那么存在  </a:t>
            </a:r>
            <a:r>
              <a:rPr lang="en-US" altLang="zh-CN" i="1"/>
              <a:t>f</a:t>
            </a:r>
            <a:r>
              <a:rPr lang="en-US" altLang="zh-CN"/>
              <a:t> : </a:t>
            </a:r>
            <a:r>
              <a:rPr lang="en-US" altLang="zh-CN" i="1"/>
              <a:t>A</a:t>
            </a:r>
            <a:r>
              <a:rPr lang="zh-CN" altLang="en-US"/>
              <a:t>→</a:t>
            </a:r>
            <a:r>
              <a:rPr lang="en-US" altLang="zh-CN" i="1"/>
              <a:t>B, g </a:t>
            </a:r>
            <a:r>
              <a:rPr lang="en-US" altLang="zh-CN"/>
              <a:t>: </a:t>
            </a:r>
            <a:r>
              <a:rPr lang="en-US" altLang="zh-CN" i="1"/>
              <a:t>B</a:t>
            </a:r>
            <a:r>
              <a:rPr lang="zh-CN" altLang="en-US"/>
              <a:t>→</a:t>
            </a:r>
            <a:r>
              <a:rPr lang="en-US" altLang="zh-CN" i="1"/>
              <a:t>C</a:t>
            </a:r>
            <a:r>
              <a:rPr lang="zh-CN" altLang="en-US"/>
              <a:t>均</a:t>
            </a:r>
          </a:p>
          <a:p>
            <a:pPr>
              <a:lnSpc>
                <a:spcPct val="80000"/>
              </a:lnSpc>
            </a:pPr>
            <a:r>
              <a:rPr lang="zh-CN" altLang="en-US"/>
              <a:t>为双射函数。由定理4-2.3可知 </a:t>
            </a:r>
            <a:r>
              <a:rPr lang="en-US" altLang="zh-CN" i="1"/>
              <a:t>g </a:t>
            </a:r>
            <a:r>
              <a:rPr lang="ar-SA" altLang="zh-CN">
                <a:cs typeface="Times New Roman" panose="02020603050405020304" pitchFamily="18" charset="0"/>
              </a:rPr>
              <a:t>ه</a:t>
            </a:r>
            <a:r>
              <a:rPr lang="zh-CN" altLang="en-US"/>
              <a:t>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A</a:t>
            </a:r>
            <a:r>
              <a:rPr lang="zh-CN" altLang="en-US"/>
              <a:t>→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zh-CN" altLang="en-US"/>
              <a:t>为双射函数， 故</a:t>
            </a:r>
            <a:r>
              <a:rPr lang="en-US" altLang="zh-CN" i="1"/>
              <a:t>A</a:t>
            </a:r>
            <a:r>
              <a:rPr lang="en-US" altLang="zh-CN"/>
              <a:t>～</a:t>
            </a:r>
            <a:r>
              <a:rPr lang="en-US" altLang="zh-CN" i="1"/>
              <a:t>C</a:t>
            </a:r>
            <a:r>
              <a:rPr lang="zh-CN" altLang="en-US"/>
              <a:t> ，</a:t>
            </a:r>
          </a:p>
          <a:p>
            <a:pPr>
              <a:lnSpc>
                <a:spcPct val="80000"/>
              </a:lnSpc>
            </a:pPr>
            <a:r>
              <a:rPr lang="zh-CN" altLang="en-US"/>
              <a:t>即等势关系为一个传递关系。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由(1)、(2)、(3)可知集合族上的等势关系是一个等价关系。     ＃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E8A63842-9148-4737-BA1F-614869E5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下面利用等势概念来定义有限集与无限集。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utoUpdateAnimBg="0"/>
      <p:bldP spid="5122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>
            <a:extLst>
              <a:ext uri="{FF2B5EF4-FFF2-40B4-BE49-F238E27FC236}">
                <a16:creationId xmlns:a16="http://schemas.microsoft.com/office/drawing/2014/main" id="{C0108243-A05C-4416-8191-AFED4E6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定义4-4.4</a:t>
            </a:r>
            <a:r>
              <a:rPr lang="zh-CN" altLang="en-US" sz="2800"/>
              <a:t>        如果有一个从集合{0，1，…，</a:t>
            </a:r>
            <a:r>
              <a:rPr lang="en-US" altLang="zh-CN" sz="2800" i="1"/>
              <a:t>n</a:t>
            </a:r>
            <a:r>
              <a:rPr lang="en-US" altLang="zh-CN" sz="2800"/>
              <a:t>-1}</a:t>
            </a:r>
            <a:r>
              <a:rPr lang="zh-CN" altLang="en-US" sz="2800"/>
              <a:t>到集合</a:t>
            </a:r>
            <a:r>
              <a:rPr lang="en-US" altLang="zh-CN" sz="2800" i="1"/>
              <a:t>A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的双射函数，则称集合</a:t>
            </a:r>
            <a:r>
              <a:rPr lang="en-US" altLang="zh-CN" sz="2800" i="1"/>
              <a:t>A</a:t>
            </a:r>
            <a:r>
              <a:rPr lang="zh-CN" altLang="en-US" sz="2800"/>
              <a:t>是有限的；如果集合</a:t>
            </a:r>
            <a:r>
              <a:rPr lang="en-US" altLang="zh-CN" sz="2800" i="1"/>
              <a:t>A</a:t>
            </a:r>
            <a:r>
              <a:rPr lang="zh-CN" altLang="en-US" sz="2800"/>
              <a:t>不是有限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的，则它是无限的。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en-US" altLang="zh-CN"/>
              <a:t> =｛0,1,2, …,</a:t>
            </a:r>
            <a:r>
              <a:rPr lang="en-US" altLang="zh-CN" i="1"/>
              <a:t>n</a:t>
            </a:r>
            <a:r>
              <a:rPr lang="en-US" altLang="zh-CN"/>
              <a:t>-1｝</a:t>
            </a:r>
            <a:r>
              <a:rPr lang="zh-CN" altLang="en-US"/>
              <a:t>称为</a:t>
            </a:r>
            <a:r>
              <a:rPr lang="en-US" altLang="zh-CN" b="1" i="1">
                <a:solidFill>
                  <a:srgbClr val="800000"/>
                </a:solidFill>
              </a:rPr>
              <a:t>N</a:t>
            </a:r>
            <a:r>
              <a:rPr lang="zh-CN" altLang="en-US" b="1">
                <a:solidFill>
                  <a:srgbClr val="800000"/>
                </a:solidFill>
              </a:rPr>
              <a:t>的初始段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en-US" altLang="zh-CN" i="1"/>
              <a:t> </a:t>
            </a:r>
            <a:r>
              <a:rPr lang="zh-CN" altLang="en-US"/>
              <a:t>可用于证明集合</a:t>
            </a:r>
            <a:r>
              <a:rPr lang="en-US" altLang="zh-CN" i="1"/>
              <a:t>N</a:t>
            </a:r>
            <a:r>
              <a:rPr lang="zh-CN" altLang="en-US"/>
              <a:t>为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有限集。故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又作为一个“</a:t>
            </a:r>
            <a:r>
              <a:rPr lang="zh-CN" altLang="en-US" b="1">
                <a:solidFill>
                  <a:srgbClr val="800000"/>
                </a:solidFill>
              </a:rPr>
              <a:t>标准集合</a:t>
            </a:r>
            <a:r>
              <a:rPr lang="zh-CN" altLang="en-US"/>
              <a:t>”。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如果</a:t>
            </a:r>
            <a:r>
              <a:rPr lang="en-US" altLang="zh-CN" i="1"/>
              <a:t>A</a:t>
            </a:r>
            <a:r>
              <a:rPr lang="en-US" altLang="zh-CN"/>
              <a:t>~ 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en-US" altLang="zh-CN" i="1"/>
              <a:t> </a:t>
            </a:r>
            <a:r>
              <a:rPr lang="en-US" altLang="zh-CN"/>
              <a:t>，</a:t>
            </a:r>
            <a:r>
              <a:rPr lang="zh-CN" altLang="en-US"/>
              <a:t>那么集合</a:t>
            </a:r>
            <a:r>
              <a:rPr lang="en-US" altLang="zh-CN" i="1"/>
              <a:t>A</a:t>
            </a:r>
            <a:r>
              <a:rPr lang="zh-CN" altLang="en-US"/>
              <a:t>的“大小” 即为集合</a:t>
            </a:r>
            <a:r>
              <a:rPr lang="en-US" altLang="zh-CN" i="1"/>
              <a:t>A</a:t>
            </a:r>
            <a:r>
              <a:rPr lang="zh-CN" altLang="en-US"/>
              <a:t>中所含元素的个数</a:t>
            </a:r>
            <a:r>
              <a:rPr lang="en-US" altLang="zh-CN" i="1"/>
              <a:t>n</a:t>
            </a:r>
            <a:r>
              <a:rPr lang="en-US" altLang="zh-CN"/>
              <a:t>。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4B7DC816-8F86-4088-8660-D2441A1E8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4163"/>
            <a:ext cx="9144000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定理4-4.2</a:t>
            </a:r>
            <a:r>
              <a:rPr lang="zh-CN" altLang="en-US" sz="2800"/>
              <a:t>	自然数集</a:t>
            </a:r>
            <a:r>
              <a:rPr lang="en-US" altLang="zh-CN" sz="2800"/>
              <a:t>N</a:t>
            </a:r>
            <a:r>
              <a:rPr lang="zh-CN" altLang="en-US" sz="2800"/>
              <a:t>是无限的。</a:t>
            </a:r>
          </a:p>
          <a:p>
            <a:r>
              <a:rPr lang="zh-CN" altLang="en-US" sz="2000"/>
              <a:t>                                                          </a:t>
            </a:r>
            <a:r>
              <a:rPr lang="zh-CN" altLang="en-US"/>
              <a:t>(证明思路：证明</a:t>
            </a:r>
            <a:r>
              <a:rPr lang="en-US" altLang="zh-CN" i="1"/>
              <a:t>N </a:t>
            </a:r>
            <a:r>
              <a:rPr lang="en-US" altLang="zh-CN" i="1" baseline="-25000"/>
              <a:t>n</a:t>
            </a:r>
            <a:r>
              <a:rPr lang="zh-CN" altLang="en-US"/>
              <a:t>到</a:t>
            </a:r>
            <a:r>
              <a:rPr lang="en-US" altLang="zh-CN" i="1"/>
              <a:t>N</a:t>
            </a:r>
            <a:r>
              <a:rPr lang="zh-CN" altLang="en-US"/>
              <a:t>不存在双射)</a:t>
            </a:r>
          </a:p>
          <a:p>
            <a:r>
              <a:rPr lang="zh-CN" altLang="en-US"/>
              <a:t>证明：设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/>
              <a:t>∈</a:t>
            </a:r>
            <a:r>
              <a:rPr lang="en-US" altLang="zh-CN" i="1"/>
              <a:t>N</a:t>
            </a:r>
            <a:r>
              <a:rPr lang="en-US" altLang="zh-CN"/>
              <a:t> ，</a:t>
            </a:r>
            <a:r>
              <a:rPr lang="en-US" altLang="zh-CN" i="1"/>
              <a:t>f </a:t>
            </a:r>
            <a:r>
              <a:rPr lang="zh-CN" altLang="en-US"/>
              <a:t>是任意的从 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zh-CN" altLang="en-US"/>
              <a:t> 到  </a:t>
            </a:r>
            <a:r>
              <a:rPr lang="en-US" altLang="zh-CN" i="1"/>
              <a:t>N</a:t>
            </a:r>
            <a:r>
              <a:rPr lang="en-US" altLang="zh-CN"/>
              <a:t>  </a:t>
            </a:r>
            <a:r>
              <a:rPr lang="zh-CN" altLang="en-US"/>
              <a:t>的函数。</a:t>
            </a:r>
          </a:p>
          <a:p>
            <a:r>
              <a:rPr lang="zh-CN" altLang="en-US"/>
              <a:t>设</a:t>
            </a:r>
            <a:r>
              <a:rPr lang="en-US" altLang="zh-CN" i="1"/>
              <a:t>k</a:t>
            </a:r>
            <a:r>
              <a:rPr lang="en-US" altLang="zh-CN"/>
              <a:t> = 1+</a:t>
            </a:r>
            <a:r>
              <a:rPr lang="en-US" altLang="zh-CN" i="1"/>
              <a:t> max</a:t>
            </a:r>
            <a:r>
              <a:rPr lang="en-US" altLang="zh-CN"/>
              <a:t>{</a:t>
            </a:r>
            <a:r>
              <a:rPr lang="en-US" altLang="zh-CN" i="1"/>
              <a:t>f </a:t>
            </a:r>
            <a:r>
              <a:rPr lang="zh-CN" altLang="en-US"/>
              <a:t>(0),</a:t>
            </a:r>
            <a:r>
              <a:rPr lang="en-US" altLang="zh-CN" i="1"/>
              <a:t>f </a:t>
            </a:r>
            <a:r>
              <a:rPr lang="en-US" altLang="zh-CN"/>
              <a:t>(1), </a:t>
            </a:r>
            <a:r>
              <a:rPr lang="zh-CN" altLang="en-US"/>
              <a:t>…,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-1)}。</a:t>
            </a:r>
          </a:p>
          <a:p>
            <a:r>
              <a:rPr lang="zh-CN" altLang="en-US"/>
              <a:t>那么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zh-CN"/>
              <a:t>∈</a:t>
            </a:r>
            <a:r>
              <a:rPr lang="en-US" altLang="zh-CN" i="1"/>
              <a:t>N</a:t>
            </a:r>
            <a:r>
              <a:rPr lang="zh-CN" altLang="en-US"/>
              <a:t> ，但对每一个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/>
              <a:t>∈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zh-CN" altLang="en-US"/>
              <a:t>，有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≠ </a:t>
            </a:r>
            <a:r>
              <a:rPr lang="en-US" altLang="zh-CN" i="1"/>
              <a:t>k</a:t>
            </a:r>
            <a:r>
              <a:rPr lang="en-US" altLang="zh-CN"/>
              <a:t> 。</a:t>
            </a:r>
          </a:p>
          <a:p>
            <a:r>
              <a:rPr lang="zh-CN" altLang="en-US"/>
              <a:t>因而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N</a:t>
            </a:r>
            <a:r>
              <a:rPr lang="en-US" altLang="zh-CN" i="1" baseline="-25000"/>
              <a:t>n</a:t>
            </a:r>
            <a:r>
              <a:rPr lang="en-US" altLang="zh-CN"/>
              <a:t>→</a:t>
            </a:r>
            <a:r>
              <a:rPr lang="en-US" altLang="zh-CN" i="1"/>
              <a:t>N</a:t>
            </a:r>
            <a:r>
              <a:rPr lang="zh-CN" altLang="en-US"/>
              <a:t>不是满射函数，即  </a:t>
            </a:r>
            <a:r>
              <a:rPr lang="en-US" altLang="zh-CN" i="1"/>
              <a:t>f </a:t>
            </a:r>
            <a:r>
              <a:rPr lang="zh-CN" altLang="en-US"/>
              <a:t>也不是双射函数。</a:t>
            </a:r>
          </a:p>
          <a:p>
            <a:r>
              <a:rPr lang="zh-CN" altLang="en-US"/>
              <a:t>由于</a:t>
            </a:r>
            <a:r>
              <a:rPr lang="en-US" altLang="zh-CN" i="1"/>
              <a:t>n  </a:t>
            </a:r>
            <a:r>
              <a:rPr lang="zh-CN" altLang="en-US"/>
              <a:t>和 </a:t>
            </a:r>
            <a:r>
              <a:rPr lang="en-US" altLang="zh-CN" i="1"/>
              <a:t>f </a:t>
            </a:r>
            <a:r>
              <a:rPr lang="zh-CN" altLang="en-US"/>
              <a:t>均为任意的，故</a:t>
            </a:r>
            <a:r>
              <a:rPr lang="zh-CN" altLang="en-US" i="1"/>
              <a:t> </a:t>
            </a:r>
            <a:r>
              <a:rPr lang="en-US" altLang="zh-CN" i="1"/>
              <a:t>N </a:t>
            </a:r>
            <a:r>
              <a:rPr lang="zh-CN" altLang="en-US"/>
              <a:t>是无限的。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2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 autoUpdateAnimBg="0"/>
      <p:bldP spid="5325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258FF91E-FADB-4000-A2A0-6D58A9A3F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90678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000"/>
              <a:t>	</a:t>
            </a:r>
            <a:r>
              <a:rPr lang="zh-CN" altLang="en-US"/>
              <a:t>对于无限集合的“大小”仍可以利用等势概念，从而给出集合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的基数概念。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定义4-4.5</a:t>
            </a:r>
            <a:r>
              <a:rPr lang="zh-CN" altLang="en-US" sz="2800"/>
              <a:t>	所有与集合</a:t>
            </a:r>
            <a:r>
              <a:rPr lang="en-US" altLang="zh-CN" sz="2800" i="1"/>
              <a:t>A</a:t>
            </a:r>
            <a:r>
              <a:rPr lang="zh-CN" altLang="en-US" sz="2800"/>
              <a:t>等势的集合所组成的集合，叫做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/>
              <a:t>集合</a:t>
            </a:r>
            <a:r>
              <a:rPr lang="en-US" altLang="zh-CN" sz="2800"/>
              <a:t>A</a:t>
            </a:r>
            <a:r>
              <a:rPr lang="zh-CN" altLang="en-US" sz="2800"/>
              <a:t>的基数，记作</a:t>
            </a:r>
            <a:r>
              <a:rPr lang="en-US" altLang="zh-CN" sz="2800"/>
              <a:t>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</a:t>
            </a:r>
            <a:r>
              <a:rPr lang="en-US" altLang="zh-CN" sz="2800"/>
              <a:t> (</a:t>
            </a:r>
            <a:r>
              <a:rPr lang="zh-CN" altLang="en-US" sz="2800"/>
              <a:t>或     、 </a:t>
            </a:r>
            <a:r>
              <a:rPr lang="zh-CN" altLang="en-US" sz="2800"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|</a:t>
            </a:r>
            <a:r>
              <a:rPr lang="zh-CN" altLang="en-US" sz="2800"/>
              <a:t> </a:t>
            </a:r>
            <a:r>
              <a:rPr lang="en-US" altLang="zh-CN" sz="2800"/>
              <a:t>)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 b="1"/>
              <a:t>：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1、定义4-4.5是由</a:t>
            </a:r>
            <a:r>
              <a:rPr lang="en-US" altLang="zh-CN"/>
              <a:t>G.</a:t>
            </a:r>
            <a:r>
              <a:rPr lang="zh-CN" altLang="en-US"/>
              <a:t>弗雷格与</a:t>
            </a:r>
            <a:r>
              <a:rPr lang="en-US" altLang="zh-CN"/>
              <a:t>B.A.W.</a:t>
            </a:r>
            <a:r>
              <a:rPr lang="zh-CN" altLang="en-US"/>
              <a:t>罗素分别在1884年与1902年给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出的。但在</a:t>
            </a:r>
            <a:r>
              <a:rPr lang="en-US" altLang="zh-CN"/>
              <a:t>ZFC</a:t>
            </a:r>
            <a:r>
              <a:rPr lang="zh-CN" altLang="en-US"/>
              <a:t>系统中不能证明它构成一个集合。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按照康托尔的原意，认为集合</a:t>
            </a:r>
            <a:r>
              <a:rPr lang="en-US" altLang="zh-CN" i="1"/>
              <a:t>A</a:t>
            </a:r>
            <a:r>
              <a:rPr lang="zh-CN" altLang="en-US"/>
              <a:t>的基数是量词抽象的结果，一次从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i="1"/>
              <a:t>A </a:t>
            </a:r>
            <a:r>
              <a:rPr lang="zh-CN" altLang="en-US"/>
              <a:t>的元素中抽去质的特性，另一次是抽去元素之间的次序关系。</a:t>
            </a:r>
            <a:r>
              <a:rPr lang="en-US" altLang="zh-CN" i="1"/>
              <a:t>A</a:t>
            </a:r>
            <a:r>
              <a:rPr lang="en-US" altLang="zh-CN"/>
              <a:t>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的基数是一切与</a:t>
            </a:r>
            <a:r>
              <a:rPr lang="en-US" altLang="zh-CN" i="1"/>
              <a:t>A</a:t>
            </a:r>
            <a:r>
              <a:rPr lang="zh-CN" altLang="en-US"/>
              <a:t>具有等势关系集的共同特征。故用       或  </a:t>
            </a:r>
            <a:r>
              <a:rPr lang="zh-CN" altLang="en-US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en-US" altLang="zh-CN"/>
              <a:t> </a:t>
            </a:r>
            <a:r>
              <a:rPr lang="zh-CN" altLang="en-US"/>
              <a:t>中的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两个杠表示二次抽象。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2、根据康托尔的原意，通常将基数定义描述为：</a:t>
            </a:r>
            <a:r>
              <a:rPr lang="zh-CN" altLang="en-US" u="sng"/>
              <a:t>度量集合大小的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u="sng"/>
              <a:t>量叫</a:t>
            </a:r>
            <a:r>
              <a:rPr lang="zh-CN" altLang="en-US" b="1">
                <a:solidFill>
                  <a:srgbClr val="800000"/>
                </a:solidFill>
              </a:rPr>
              <a:t>基数</a:t>
            </a:r>
            <a:r>
              <a:rPr lang="zh-CN" altLang="en-US"/>
              <a:t>(或</a:t>
            </a:r>
            <a:r>
              <a:rPr lang="zh-CN" altLang="en-US" b="1">
                <a:solidFill>
                  <a:srgbClr val="800000"/>
                </a:solidFill>
              </a:rPr>
              <a:t>势</a:t>
            </a:r>
            <a:r>
              <a:rPr lang="zh-CN" altLang="en-US"/>
              <a:t>)。如 </a:t>
            </a:r>
            <a:r>
              <a:rPr lang="zh-CN" altLang="en-US" i="1"/>
              <a:t> 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] =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/>
              <a:t> 。</a:t>
            </a:r>
            <a:r>
              <a:rPr lang="zh-CN" altLang="en-US"/>
              <a:t>约定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Φ</a:t>
            </a:r>
            <a:r>
              <a:rPr lang="en-US" altLang="zh-CN">
                <a:cs typeface="Times New Roman" panose="02020603050405020304" pitchFamily="18" charset="0"/>
              </a:rPr>
              <a:t>] = 0</a:t>
            </a:r>
            <a:r>
              <a:rPr lang="en-US" altLang="zh-CN"/>
              <a:t>  。</a:t>
            </a:r>
            <a:r>
              <a:rPr lang="zh-CN" altLang="en-US"/>
              <a:t>故有限集合的基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数为集合所含元素的个数。如果  </a:t>
            </a:r>
            <a:r>
              <a:rPr lang="en-US" altLang="zh-CN" i="1"/>
              <a:t>A,B</a:t>
            </a:r>
            <a:r>
              <a:rPr lang="en-US" altLang="zh-CN"/>
              <a:t>  </a:t>
            </a:r>
            <a:r>
              <a:rPr lang="zh-CN" altLang="en-US"/>
              <a:t>为无限集合，并且</a:t>
            </a:r>
            <a:r>
              <a:rPr lang="en-US" altLang="zh-CN" i="1"/>
              <a:t>A</a:t>
            </a:r>
            <a:r>
              <a:rPr lang="en-US" altLang="zh-CN"/>
              <a:t>～</a:t>
            </a:r>
            <a:r>
              <a:rPr lang="en-US" altLang="zh-CN" i="1"/>
              <a:t>B</a:t>
            </a:r>
            <a:r>
              <a:rPr lang="zh-CN" altLang="en-US"/>
              <a:t> ，则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有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>
                <a:cs typeface="Times New Roman" panose="02020603050405020304" pitchFamily="18" charset="0"/>
              </a:rPr>
              <a:t>] = 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B</a:t>
            </a:r>
            <a:r>
              <a:rPr lang="en-US" altLang="zh-CN">
                <a:cs typeface="Times New Roman" panose="02020603050405020304" pitchFamily="18" charset="0"/>
              </a:rPr>
              <a:t>]</a:t>
            </a:r>
            <a:r>
              <a:rPr lang="en-US" altLang="zh-CN"/>
              <a:t>   。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A652D15F-F38D-4138-8A96-2182482C4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524000"/>
          <a:ext cx="279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24000"/>
                        <a:ext cx="279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4FA02FEE-E0A7-44B2-B863-5C67883D7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114800"/>
          <a:ext cx="2778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5" imgW="152280" imgH="228600" progId="Equation.3">
                  <p:embed/>
                </p:oleObj>
              </mc:Choice>
              <mc:Fallback>
                <p:oleObj name="Equation" r:id="rId5" imgW="1522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114800"/>
                        <a:ext cx="2778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6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6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4">
            <a:extLst>
              <a:ext uri="{FF2B5EF4-FFF2-40B4-BE49-F238E27FC236}">
                <a16:creationId xmlns:a16="http://schemas.microsoft.com/office/drawing/2014/main" id="{BE46EECE-E22E-44CD-A936-AC68CE463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zh-CN" altLang="en-US" sz="2800" b="1"/>
              <a:t>	</a:t>
            </a:r>
            <a:r>
              <a:rPr lang="zh-CN" altLang="en-US" sz="2800"/>
              <a:t>证明区间</a:t>
            </a:r>
            <a:r>
              <a:rPr lang="zh-CN" altLang="en-US" sz="2800">
                <a:cs typeface="Times New Roman" panose="02020603050405020304" pitchFamily="18" charset="0"/>
              </a:rPr>
              <a:t>[0,1]</a:t>
            </a:r>
            <a:r>
              <a:rPr lang="zh-CN" altLang="en-US" sz="2800"/>
              <a:t> 与（0,1）基数相同。</a:t>
            </a:r>
          </a:p>
          <a:p>
            <a:r>
              <a:rPr lang="zh-CN" altLang="en-US" sz="2800"/>
              <a:t>证明：设</a:t>
            </a:r>
          </a:p>
          <a:p>
            <a:endParaRPr lang="zh-CN" altLang="en-US" sz="2800"/>
          </a:p>
          <a:p>
            <a:r>
              <a:rPr lang="zh-CN" altLang="en-US" sz="2800"/>
              <a:t>定义 </a:t>
            </a:r>
            <a:r>
              <a:rPr lang="en-US" altLang="zh-CN" sz="2800" i="1"/>
              <a:t>f</a:t>
            </a:r>
            <a:r>
              <a:rPr lang="en-US" altLang="zh-CN" sz="2800"/>
              <a:t> : </a:t>
            </a:r>
            <a:r>
              <a:rPr lang="zh-CN" altLang="en-US" sz="2800">
                <a:cs typeface="Times New Roman" panose="02020603050405020304" pitchFamily="18" charset="0"/>
              </a:rPr>
              <a:t>[0,1]</a:t>
            </a:r>
            <a:r>
              <a:rPr lang="zh-CN" altLang="en-US" sz="2800"/>
              <a:t> </a:t>
            </a:r>
            <a:r>
              <a:rPr lang="en-US" altLang="zh-CN" sz="2800"/>
              <a:t>→</a:t>
            </a:r>
            <a:r>
              <a:rPr lang="zh-CN" altLang="en-US" sz="2800"/>
              <a:t>（0,1）,</a:t>
            </a:r>
          </a:p>
          <a:p>
            <a:r>
              <a:rPr lang="zh-CN" altLang="en-US" sz="2800"/>
              <a:t>                                且</a:t>
            </a:r>
            <a:endParaRPr lang="en-US" altLang="zh-CN" sz="2800"/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BDEAB961-9C97-4F42-A97B-FBE2B8053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57200"/>
          <a:ext cx="6248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3" imgW="2095200" imgH="431640" progId="Equation.3">
                  <p:embed/>
                </p:oleObj>
              </mc:Choice>
              <mc:Fallback>
                <p:oleObj name="Equation" r:id="rId3" imgW="20952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6248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>
            <a:extLst>
              <a:ext uri="{FF2B5EF4-FFF2-40B4-BE49-F238E27FC236}">
                <a16:creationId xmlns:a16="http://schemas.microsoft.com/office/drawing/2014/main" id="{43B6F225-E5FD-4A8B-A790-2192A087B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600200"/>
          <a:ext cx="350520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5" imgW="1422360" imgH="1244520" progId="Equation.3">
                  <p:embed/>
                </p:oleObj>
              </mc:Choice>
              <mc:Fallback>
                <p:oleObj name="Equation" r:id="rId5" imgW="1422360" imgH="1244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3505200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>
            <a:extLst>
              <a:ext uri="{FF2B5EF4-FFF2-40B4-BE49-F238E27FC236}">
                <a16:creationId xmlns:a16="http://schemas.microsoft.com/office/drawing/2014/main" id="{58EC5DF2-E4D9-4690-836F-883D4BED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24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显然 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>
                <a:cs typeface="Times New Roman" panose="02020603050405020304" pitchFamily="18" charset="0"/>
              </a:rPr>
              <a:t>[0,1]</a:t>
            </a:r>
            <a:r>
              <a:rPr lang="zh-CN" altLang="en-US"/>
              <a:t> 到（0,1）上的双射函数。（如下图所示）。    ＃</a:t>
            </a:r>
          </a:p>
        </p:txBody>
      </p:sp>
      <p:grpSp>
        <p:nvGrpSpPr>
          <p:cNvPr id="55324" name="Group 28">
            <a:extLst>
              <a:ext uri="{FF2B5EF4-FFF2-40B4-BE49-F238E27FC236}">
                <a16:creationId xmlns:a16="http://schemas.microsoft.com/office/drawing/2014/main" id="{B1565946-CD24-4049-816E-6ACF8BDB920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572000"/>
            <a:ext cx="7772400" cy="2057400"/>
            <a:chOff x="480" y="2880"/>
            <a:chExt cx="4320" cy="1296"/>
          </a:xfrm>
        </p:grpSpPr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E2DF9047-791A-4443-892B-DD2264A76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21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8" name="Line 12">
              <a:extLst>
                <a:ext uri="{FF2B5EF4-FFF2-40B4-BE49-F238E27FC236}">
                  <a16:creationId xmlns:a16="http://schemas.microsoft.com/office/drawing/2014/main" id="{0B5A615C-D1A1-43F6-97CA-B075C83D9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40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FFD9C88D-95B1-4197-BD09-0E95183B6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2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0" name="Line 14">
              <a:extLst>
                <a:ext uri="{FF2B5EF4-FFF2-40B4-BE49-F238E27FC236}">
                  <a16:creationId xmlns:a16="http://schemas.microsoft.com/office/drawing/2014/main" id="{E4FCC2E0-E5D7-4ECA-BC40-B27546630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2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1" name="Line 15">
              <a:extLst>
                <a:ext uri="{FF2B5EF4-FFF2-40B4-BE49-F238E27FC236}">
                  <a16:creationId xmlns:a16="http://schemas.microsoft.com/office/drawing/2014/main" id="{15C54E40-55A8-461F-BF64-E29F0E223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12" name="Object 16">
              <a:extLst>
                <a:ext uri="{FF2B5EF4-FFF2-40B4-BE49-F238E27FC236}">
                  <a16:creationId xmlns:a16="http://schemas.microsoft.com/office/drawing/2014/main" id="{F599C2AF-017E-40A4-AF0A-22807572FA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5" y="2880"/>
            <a:ext cx="342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7" name="Equation" r:id="rId7" imgW="4076640" imgH="457200" progId="Equation.3">
                    <p:embed/>
                  </p:oleObj>
                </mc:Choice>
                <mc:Fallback>
                  <p:oleObj name="Equation" r:id="rId7" imgW="407664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2880"/>
                          <a:ext cx="342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3" name="Object 17">
              <a:extLst>
                <a:ext uri="{FF2B5EF4-FFF2-40B4-BE49-F238E27FC236}">
                  <a16:creationId xmlns:a16="http://schemas.microsoft.com/office/drawing/2014/main" id="{F4F132B8-4ECE-486E-B2D4-1B94F7B70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791"/>
            <a:ext cx="342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28" name="Equation" r:id="rId9" imgW="4076640" imgH="457200" progId="Equation.3">
                    <p:embed/>
                  </p:oleObj>
                </mc:Choice>
                <mc:Fallback>
                  <p:oleObj name="Equation" r:id="rId9" imgW="407664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791"/>
                          <a:ext cx="342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" name="Line 18">
              <a:extLst>
                <a:ext uri="{FF2B5EF4-FFF2-40B4-BE49-F238E27FC236}">
                  <a16:creationId xmlns:a16="http://schemas.microsoft.com/office/drawing/2014/main" id="{E1618C7F-D6C2-4CF6-930F-3054049CA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16"/>
              <a:ext cx="22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5" name="Line 19">
              <a:extLst>
                <a:ext uri="{FF2B5EF4-FFF2-40B4-BE49-F238E27FC236}">
                  <a16:creationId xmlns:a16="http://schemas.microsoft.com/office/drawing/2014/main" id="{9171EB32-36DC-493C-BD40-031A2E621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216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6" name="Line 20">
              <a:extLst>
                <a:ext uri="{FF2B5EF4-FFF2-40B4-BE49-F238E27FC236}">
                  <a16:creationId xmlns:a16="http://schemas.microsoft.com/office/drawing/2014/main" id="{632971E8-14E2-4611-928C-F8DC589ED4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32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7" name="Line 21">
              <a:extLst>
                <a:ext uri="{FF2B5EF4-FFF2-40B4-BE49-F238E27FC236}">
                  <a16:creationId xmlns:a16="http://schemas.microsoft.com/office/drawing/2014/main" id="{8F2AA530-322A-4BF8-A365-06E2F2F5C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8" name="Line 22">
              <a:extLst>
                <a:ext uri="{FF2B5EF4-FFF2-40B4-BE49-F238E27FC236}">
                  <a16:creationId xmlns:a16="http://schemas.microsoft.com/office/drawing/2014/main" id="{9E182845-4DB6-4FCB-8BD8-5B472B26F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216"/>
              <a:ext cx="17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F490326C-375A-467C-8D57-9E4DA4D9ED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838200"/>
          </a:xfrm>
          <a:solidFill>
            <a:srgbClr val="969696"/>
          </a:solidFill>
        </p:spPr>
        <p:txBody>
          <a:bodyPr/>
          <a:lstStyle/>
          <a:p>
            <a:r>
              <a:rPr lang="zh-CN" altLang="en-US"/>
              <a:t>4-5   可数集与不可数集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0B332E19-2056-4AAC-AE1B-C19DE69E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52588"/>
            <a:ext cx="91440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         </a:t>
            </a:r>
            <a:r>
              <a:rPr lang="zh-CN" altLang="en-US" sz="2800"/>
              <a:t>由定理4-4.2知 </a:t>
            </a:r>
            <a:r>
              <a:rPr lang="zh-CN" altLang="en-US" sz="2800" i="1"/>
              <a:t> 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是无限集，但是并非所有无限集都可</a:t>
            </a:r>
          </a:p>
          <a:p>
            <a:r>
              <a:rPr lang="zh-CN" altLang="en-US" sz="2800"/>
              <a:t>以与  </a:t>
            </a:r>
            <a:r>
              <a:rPr lang="en-US" altLang="zh-CN" sz="2800" i="1"/>
              <a:t>N</a:t>
            </a:r>
            <a:r>
              <a:rPr lang="en-US" altLang="zh-CN" sz="2800"/>
              <a:t>  </a:t>
            </a:r>
            <a:r>
              <a:rPr lang="zh-CN" altLang="en-US" sz="2800"/>
              <a:t>等势。故无限集合之间也是有大小的。我们通过</a:t>
            </a:r>
          </a:p>
          <a:p>
            <a:r>
              <a:rPr lang="zh-CN" altLang="en-US" sz="2800"/>
              <a:t>寻找新的“标准集合”去定义无限集的基数。本节重点讨论</a:t>
            </a:r>
          </a:p>
          <a:p>
            <a:r>
              <a:rPr lang="zh-CN" altLang="en-US" sz="2800"/>
              <a:t>可数集与不可数集及其性质。</a:t>
            </a:r>
          </a:p>
          <a:p>
            <a:r>
              <a:rPr lang="zh-CN" altLang="en-US" sz="2800"/>
              <a:t>        首先我们选取 </a:t>
            </a:r>
            <a:r>
              <a:rPr lang="zh-CN" altLang="en-US" sz="2800" i="1"/>
              <a:t> </a:t>
            </a:r>
            <a:r>
              <a:rPr lang="en-US" altLang="zh-CN" sz="2800" i="1"/>
              <a:t>N</a:t>
            </a:r>
            <a:r>
              <a:rPr lang="en-US" altLang="zh-CN" sz="2800"/>
              <a:t> </a:t>
            </a:r>
            <a:r>
              <a:rPr lang="zh-CN" altLang="en-US" sz="2800"/>
              <a:t>为“标准集合”，记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N</a:t>
            </a:r>
            <a:r>
              <a:rPr lang="en-US" altLang="zh-CN" sz="2800">
                <a:cs typeface="Times New Roman" panose="02020603050405020304" pitchFamily="18" charset="0"/>
              </a:rPr>
              <a:t>]</a:t>
            </a:r>
            <a:r>
              <a:rPr lang="en-US" altLang="zh-CN" sz="2800"/>
              <a:t> =         。</a:t>
            </a:r>
          </a:p>
          <a:p>
            <a:r>
              <a:rPr lang="zh-CN" altLang="en-US" sz="2800" b="1">
                <a:solidFill>
                  <a:srgbClr val="800000"/>
                </a:solidFill>
              </a:rPr>
              <a:t>定义4-5.1</a:t>
            </a:r>
            <a:r>
              <a:rPr lang="zh-CN" altLang="en-US" sz="2800"/>
              <a:t>	与自然数集合等势的任意集合称为可数的，可</a:t>
            </a:r>
          </a:p>
          <a:p>
            <a:r>
              <a:rPr lang="zh-CN" altLang="en-US" sz="2800"/>
              <a:t>数集合的基数为      。</a:t>
            </a:r>
          </a:p>
        </p:txBody>
      </p:sp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CC4D47D6-0A20-4EA9-B701-83F31949D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267200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7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267200"/>
                        <a:ext cx="352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>
            <a:extLst>
              <a:ext uri="{FF2B5EF4-FFF2-40B4-BE49-F238E27FC236}">
                <a16:creationId xmlns:a16="http://schemas.microsoft.com/office/drawing/2014/main" id="{776E8B25-EA6A-4A54-A637-659C7B4E3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562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6260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 autoUpdateAnimBg="0"/>
      <p:bldP spid="5734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>
            <a:extLst>
              <a:ext uri="{FF2B5EF4-FFF2-40B4-BE49-F238E27FC236}">
                <a16:creationId xmlns:a16="http://schemas.microsoft.com/office/drawing/2014/main" id="{96C6BBD7-A1EB-4C79-AB07-856B19E0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3850"/>
            <a:ext cx="9144000" cy="622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zh-CN" altLang="en-US"/>
              <a:t>     </a:t>
            </a:r>
            <a:r>
              <a:rPr lang="en-US" altLang="zh-CN" i="1"/>
              <a:t>A</a:t>
            </a:r>
            <a:r>
              <a:rPr lang="en-US" altLang="zh-CN"/>
              <a:t> ={1,4,9,16, …,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, …}，</a:t>
            </a:r>
            <a:r>
              <a:rPr lang="en-US" altLang="zh-CN" i="1"/>
              <a:t>B</a:t>
            </a:r>
            <a:r>
              <a:rPr lang="en-US" altLang="zh-CN"/>
              <a:t> ={1,8,27,64, …,</a:t>
            </a:r>
            <a:r>
              <a:rPr lang="en-US" altLang="zh-CN" i="1"/>
              <a:t>n</a:t>
            </a:r>
            <a:r>
              <a:rPr lang="en-US" altLang="zh-CN" baseline="30000"/>
              <a:t>3</a:t>
            </a:r>
            <a:r>
              <a:rPr lang="en-US" altLang="zh-CN"/>
              <a:t>, …}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</a:t>
            </a:r>
            <a:r>
              <a:rPr lang="en-US" altLang="zh-CN" i="1"/>
              <a:t>C</a:t>
            </a:r>
            <a:r>
              <a:rPr lang="en-US" altLang="zh-CN"/>
              <a:t> ={2,5,10,17, …,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en-US" altLang="zh-CN"/>
              <a:t>+1, …}，D ={1, 1∕2 , 1∕3 , …, 1∕</a:t>
            </a:r>
            <a:r>
              <a:rPr lang="en-US" altLang="zh-CN" i="1"/>
              <a:t>n </a:t>
            </a:r>
            <a:r>
              <a:rPr lang="en-US" altLang="zh-CN"/>
              <a:t>, …}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均为可数集，且 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>
                <a:cs typeface="Times New Roman" panose="02020603050405020304" pitchFamily="18" charset="0"/>
              </a:rPr>
              <a:t>] = 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B</a:t>
            </a:r>
            <a:r>
              <a:rPr lang="en-US" altLang="zh-CN">
                <a:cs typeface="Times New Roman" panose="02020603050405020304" pitchFamily="18" charset="0"/>
              </a:rPr>
              <a:t>] = </a:t>
            </a:r>
            <a:r>
              <a:rPr lang="en-US" altLang="zh-CN" i="1"/>
              <a:t>K 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C</a:t>
            </a:r>
            <a:r>
              <a:rPr lang="en-US" altLang="zh-CN">
                <a:cs typeface="Times New Roman" panose="02020603050405020304" pitchFamily="18" charset="0"/>
              </a:rPr>
              <a:t>] = 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D</a:t>
            </a:r>
            <a:r>
              <a:rPr lang="en-US" altLang="zh-CN">
                <a:cs typeface="Times New Roman" panose="02020603050405020304" pitchFamily="18" charset="0"/>
              </a:rPr>
              <a:t>]</a:t>
            </a:r>
            <a:r>
              <a:rPr lang="zh-CN" altLang="en-US"/>
              <a:t> =        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：有限集和可数集统称为至多可数集。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定理4-5.1</a:t>
            </a:r>
            <a:r>
              <a:rPr lang="zh-CN" altLang="en-US" sz="2800"/>
              <a:t>	    </a:t>
            </a:r>
            <a:r>
              <a:rPr lang="en-US" altLang="zh-CN" sz="2800" i="1"/>
              <a:t>A</a:t>
            </a:r>
            <a:r>
              <a:rPr lang="zh-CN" altLang="en-US" sz="2800"/>
              <a:t>为可数集的充分必要条件是</a:t>
            </a:r>
            <a:r>
              <a:rPr lang="en-US" altLang="zh-CN" sz="2800" i="1"/>
              <a:t>A</a:t>
            </a:r>
            <a:r>
              <a:rPr lang="zh-CN" altLang="en-US" sz="2800"/>
              <a:t>可以排列成   </a:t>
            </a:r>
            <a:r>
              <a:rPr lang="en-US" altLang="zh-CN" sz="2800"/>
              <a:t>                                       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/>
              <a:t>                    </a:t>
            </a:r>
            <a:r>
              <a:rPr lang="en-US" altLang="zh-CN" sz="2800" i="1"/>
              <a:t>A </a:t>
            </a:r>
            <a:r>
              <a:rPr lang="en-US" altLang="zh-CN" sz="2800"/>
              <a:t>=</a:t>
            </a:r>
            <a:r>
              <a:rPr lang="zh-CN" altLang="en-US" sz="2800"/>
              <a:t>｛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, </a:t>
            </a:r>
            <a:r>
              <a:rPr lang="zh-CN" altLang="en-US" sz="2800"/>
              <a:t>….,</a:t>
            </a:r>
            <a:r>
              <a:rPr lang="en-US" altLang="zh-CN" sz="2800" i="1"/>
              <a:t>a</a:t>
            </a:r>
            <a:r>
              <a:rPr lang="en-US" altLang="zh-CN" sz="2800" baseline="-25000"/>
              <a:t>n</a:t>
            </a:r>
            <a:r>
              <a:rPr lang="en-US" altLang="zh-CN" sz="2800"/>
              <a:t>, </a:t>
            </a:r>
            <a:r>
              <a:rPr lang="zh-CN" altLang="en-US" sz="2800"/>
              <a:t>…</a:t>
            </a:r>
            <a:r>
              <a:rPr lang="en-US" altLang="zh-CN" sz="2800"/>
              <a:t>｝</a:t>
            </a:r>
            <a:r>
              <a:rPr lang="zh-CN" altLang="en-US" sz="2800"/>
              <a:t>的形式。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证明：如果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….,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｝</a:t>
            </a:r>
            <a:r>
              <a:rPr lang="zh-CN" altLang="en-US"/>
              <a:t> ，那么存在 </a:t>
            </a:r>
            <a:r>
              <a:rPr lang="en-US" altLang="zh-CN" i="1"/>
              <a:t>f</a:t>
            </a:r>
            <a:r>
              <a:rPr lang="en-US" altLang="zh-CN"/>
              <a:t> : </a:t>
            </a:r>
            <a:r>
              <a:rPr lang="en-US" altLang="zh-CN" i="1"/>
              <a:t>A</a:t>
            </a:r>
            <a:r>
              <a:rPr lang="zh-CN" altLang="en-US"/>
              <a:t>→</a:t>
            </a:r>
            <a:r>
              <a:rPr lang="en-US" altLang="zh-CN" i="1"/>
              <a:t>N</a:t>
            </a:r>
            <a:r>
              <a:rPr lang="en-US" altLang="zh-CN"/>
              <a:t>    </a:t>
            </a:r>
            <a:r>
              <a:rPr lang="zh-CN" altLang="en-US"/>
              <a:t>且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                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) = </a:t>
            </a:r>
            <a:r>
              <a:rPr lang="en-US" altLang="zh-CN" i="1"/>
              <a:t>n</a:t>
            </a:r>
            <a:r>
              <a:rPr lang="en-US" altLang="zh-CN"/>
              <a:t>-1 (</a:t>
            </a:r>
            <a:r>
              <a:rPr lang="en-US" altLang="zh-CN" i="1"/>
              <a:t>n </a:t>
            </a:r>
            <a:r>
              <a:rPr lang="en-US" altLang="zh-CN"/>
              <a:t>= 1,2, …)                                                    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为双射函数。故  </a:t>
            </a:r>
            <a:r>
              <a:rPr lang="en-US" altLang="zh-CN" i="1"/>
              <a:t>A</a:t>
            </a:r>
            <a:r>
              <a:rPr lang="zh-CN" altLang="en-US"/>
              <a:t>～</a:t>
            </a:r>
            <a:r>
              <a:rPr lang="en-US" altLang="zh-CN" i="1"/>
              <a:t>N </a:t>
            </a:r>
            <a:r>
              <a:rPr lang="en-US" altLang="zh-CN"/>
              <a:t> ，</a:t>
            </a:r>
            <a:r>
              <a:rPr lang="zh-CN" altLang="en-US"/>
              <a:t>即 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为可数集。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反之，如果  </a:t>
            </a:r>
            <a:r>
              <a:rPr lang="en-US" altLang="zh-CN" i="1"/>
              <a:t>A </a:t>
            </a:r>
            <a:r>
              <a:rPr lang="zh-CN" altLang="en-US"/>
              <a:t>可数，那么 </a:t>
            </a:r>
            <a:r>
              <a:rPr lang="en-US" altLang="zh-CN" i="1"/>
              <a:t>A</a:t>
            </a:r>
            <a:r>
              <a:rPr lang="zh-CN" altLang="en-US"/>
              <a:t>～</a:t>
            </a:r>
            <a:r>
              <a:rPr lang="en-US" altLang="zh-CN" i="1"/>
              <a:t>N</a:t>
            </a:r>
            <a:r>
              <a:rPr lang="zh-CN" altLang="en-US"/>
              <a:t> ，则存在双射函数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i="1"/>
              <a:t>            f</a:t>
            </a:r>
            <a:r>
              <a:rPr lang="en-US" altLang="zh-CN"/>
              <a:t> : </a:t>
            </a:r>
            <a:r>
              <a:rPr lang="en-US" altLang="zh-CN" i="1"/>
              <a:t>N</a:t>
            </a:r>
            <a:r>
              <a:rPr lang="zh-CN" altLang="en-US"/>
              <a:t>→</a:t>
            </a:r>
            <a:r>
              <a:rPr lang="en-US" altLang="zh-CN" i="1"/>
              <a:t>A</a:t>
            </a:r>
            <a:r>
              <a:rPr lang="en-US" altLang="zh-CN"/>
              <a:t> ,   </a:t>
            </a:r>
            <a:r>
              <a:rPr lang="zh-CN" altLang="en-US"/>
              <a:t>令 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 =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baseline="-25000"/>
              <a:t>+1  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= 0,1,2, …)</a:t>
            </a:r>
            <a:endParaRPr lang="en-US" altLang="zh-CN" baseline="-25000"/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            故    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….,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｝。                                         </a:t>
            </a:r>
            <a:r>
              <a:rPr lang="zh-CN" altLang="en-US"/>
              <a:t> ＃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：此定理可以作为</a:t>
            </a:r>
            <a:r>
              <a:rPr lang="en-US" altLang="zh-CN" i="1"/>
              <a:t>A</a:t>
            </a:r>
            <a:r>
              <a:rPr lang="zh-CN" altLang="en-US"/>
              <a:t> 是可数集的一个等价定义，也是证明 </a:t>
            </a:r>
            <a:r>
              <a:rPr lang="en-US" altLang="zh-CN" i="1"/>
              <a:t>A</a:t>
            </a:r>
            <a:r>
              <a:rPr lang="zh-CN" altLang="en-US"/>
              <a:t> 可数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/>
              <a:t>的一个实用方法。</a:t>
            </a:r>
          </a:p>
        </p:txBody>
      </p:sp>
      <p:graphicFrame>
        <p:nvGraphicFramePr>
          <p:cNvPr id="59415" name="Object 23">
            <a:extLst>
              <a:ext uri="{FF2B5EF4-FFF2-40B4-BE49-F238E27FC236}">
                <a16:creationId xmlns:a16="http://schemas.microsoft.com/office/drawing/2014/main" id="{880DA2C8-6537-4352-92F3-383F596C1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219200"/>
          <a:ext cx="3508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3" imgW="203040" imgH="228600" progId="Equation.3">
                  <p:embed/>
                </p:oleObj>
              </mc:Choice>
              <mc:Fallback>
                <p:oleObj name="Equation" r:id="rId3" imgW="20304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19200"/>
                        <a:ext cx="3508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3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7BD4F88A-A9E8-421D-94CE-E07A64A73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29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350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827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304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81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353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925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97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69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</a:rPr>
              <a:t>                    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</a:t>
            </a:r>
            <a:r>
              <a:rPr lang="zh-CN" altLang="en-US" sz="2800" b="1">
                <a:solidFill>
                  <a:srgbClr val="800000"/>
                </a:solidFill>
              </a:rPr>
              <a:t>值域</a:t>
            </a:r>
            <a:r>
              <a:rPr lang="zh-CN" altLang="en-US" sz="2800">
                <a:solidFill>
                  <a:schemeClr val="tx2"/>
                </a:solidFill>
              </a:rPr>
              <a:t>记为 </a:t>
            </a:r>
            <a:r>
              <a:rPr lang="en-US" altLang="zh-CN" sz="2800" i="1">
                <a:solidFill>
                  <a:schemeClr val="tx2"/>
                </a:solidFill>
              </a:rPr>
              <a:t>ran 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或</a:t>
            </a:r>
            <a:r>
              <a:rPr lang="en-US" altLang="zh-CN" sz="2800">
                <a:solidFill>
                  <a:schemeClr val="tx2"/>
                </a:solidFill>
              </a:rPr>
              <a:t>R</a:t>
            </a:r>
            <a:r>
              <a:rPr lang="en-US" altLang="zh-CN" sz="2800" i="1" baseline="-25000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)，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即 </a:t>
            </a:r>
            <a:r>
              <a:rPr lang="en-US" altLang="zh-CN" sz="2800">
                <a:solidFill>
                  <a:schemeClr val="tx2"/>
                </a:solidFill>
              </a:rPr>
              <a:t>R</a:t>
            </a:r>
            <a:r>
              <a:rPr lang="en-US" altLang="zh-CN" sz="2800" i="1" baseline="-25000">
                <a:solidFill>
                  <a:schemeClr val="tx2"/>
                </a:solidFill>
              </a:rPr>
              <a:t>f</a:t>
            </a:r>
            <a:r>
              <a:rPr lang="en-US" altLang="zh-CN" sz="2800" i="1">
                <a:solidFill>
                  <a:schemeClr val="tx2"/>
                </a:solidFill>
              </a:rPr>
              <a:t>=</a:t>
            </a:r>
            <a:r>
              <a:rPr lang="en-US" altLang="zh-CN" sz="2800">
                <a:solidFill>
                  <a:schemeClr val="tx2"/>
                </a:solidFill>
              </a:rPr>
              <a:t>｛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∣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∧ (</a:t>
            </a:r>
            <a:r>
              <a:rPr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)(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X </a:t>
            </a:r>
            <a:r>
              <a:rPr lang="en-US" altLang="zh-CN" sz="2800">
                <a:solidFill>
                  <a:schemeClr val="tx2"/>
                </a:solidFill>
              </a:rPr>
              <a:t>∧ </a:t>
            </a:r>
            <a:r>
              <a:rPr lang="en-US" altLang="zh-CN" sz="2800" i="1">
                <a:solidFill>
                  <a:schemeClr val="tx2"/>
                </a:solidFill>
              </a:rPr>
              <a:t>y </a:t>
            </a:r>
            <a:r>
              <a:rPr lang="en-US" altLang="zh-CN" sz="2800">
                <a:solidFill>
                  <a:schemeClr val="tx2"/>
                </a:solidFill>
              </a:rPr>
              <a:t>= 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)) ｝</a:t>
            </a:r>
            <a:r>
              <a:rPr lang="zh-CN" altLang="en-US" sz="2800">
                <a:solidFill>
                  <a:schemeClr val="tx2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       一般地， </a:t>
            </a:r>
            <a:r>
              <a:rPr lang="en-US" altLang="zh-CN" sz="2800">
                <a:solidFill>
                  <a:schemeClr val="tx2"/>
                </a:solidFill>
              </a:rPr>
              <a:t>R</a:t>
            </a:r>
            <a:r>
              <a:rPr lang="en-US" altLang="zh-CN" sz="2800" i="1" baseline="-25000">
                <a:solidFill>
                  <a:schemeClr val="tx2"/>
                </a:solidFill>
              </a:rPr>
              <a:t>f 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 i="1">
                <a:sym typeface="Symbol" panose="05050102010706020507" pitchFamily="18" charset="2"/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，也常用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zh-CN" altLang="en-US" sz="2800">
                <a:solidFill>
                  <a:schemeClr val="tx2"/>
                </a:solidFill>
              </a:rPr>
              <a:t>表示 </a:t>
            </a:r>
            <a:r>
              <a:rPr lang="en-US" altLang="zh-CN" sz="2800">
                <a:solidFill>
                  <a:schemeClr val="tx2"/>
                </a:solidFill>
              </a:rPr>
              <a:t>R</a:t>
            </a:r>
            <a:r>
              <a:rPr lang="en-US" altLang="zh-CN" sz="2800" i="1" baseline="-25000">
                <a:solidFill>
                  <a:schemeClr val="tx2"/>
                </a:solidFill>
              </a:rPr>
              <a:t>f</a:t>
            </a:r>
            <a:r>
              <a:rPr lang="zh-CN" altLang="en-US" sz="2800">
                <a:solidFill>
                  <a:schemeClr val="tx2"/>
                </a:solidFill>
              </a:rPr>
              <a:t> ，即 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 =R</a:t>
            </a:r>
            <a:r>
              <a:rPr lang="en-US" altLang="zh-CN" sz="2800" i="1" baseline="-25000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 ，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亦称 </a:t>
            </a:r>
            <a:r>
              <a:rPr lang="en-US" altLang="zh-CN" sz="2800">
                <a:solidFill>
                  <a:schemeClr val="tx2"/>
                </a:solidFill>
              </a:rPr>
              <a:t>R</a:t>
            </a:r>
            <a:r>
              <a:rPr lang="en-US" altLang="zh-CN" sz="2800" i="1" baseline="-25000">
                <a:solidFill>
                  <a:schemeClr val="tx2"/>
                </a:solidFill>
              </a:rPr>
              <a:t>f</a:t>
            </a:r>
            <a:r>
              <a:rPr lang="zh-CN" altLang="en-US" sz="2800">
                <a:solidFill>
                  <a:schemeClr val="tx2"/>
                </a:solidFill>
              </a:rPr>
              <a:t> 为“集合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>
                <a:solidFill>
                  <a:schemeClr val="tx2"/>
                </a:solidFill>
              </a:rPr>
              <a:t>在 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zh-CN" altLang="en-US" sz="2800">
                <a:solidFill>
                  <a:schemeClr val="tx2"/>
                </a:solidFill>
              </a:rPr>
              <a:t>作用下的映像集”。集合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>
                <a:solidFill>
                  <a:schemeClr val="tx2"/>
                </a:solidFill>
              </a:rPr>
              <a:t>称为 </a:t>
            </a:r>
            <a:r>
              <a:rPr lang="zh-CN" altLang="en-US" sz="2800" i="1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f  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的</a:t>
            </a:r>
            <a:r>
              <a:rPr lang="zh-CN" altLang="en-US" sz="2800" b="1">
                <a:solidFill>
                  <a:srgbClr val="800000"/>
                </a:solidFill>
              </a:rPr>
              <a:t>共域</a:t>
            </a:r>
            <a:r>
              <a:rPr lang="zh-CN" altLang="en-US" sz="2800">
                <a:solidFill>
                  <a:schemeClr val="tx2"/>
                </a:solidFill>
              </a:rPr>
              <a:t>（陪域）。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3、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到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的函数 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和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到 </a:t>
            </a:r>
            <a:r>
              <a:rPr lang="en-US" altLang="zh-CN" sz="2800" i="1">
                <a:solidFill>
                  <a:schemeClr val="tx2"/>
                </a:solidFill>
              </a:rPr>
              <a:t>Y </a:t>
            </a:r>
            <a:r>
              <a:rPr lang="zh-CN" altLang="en-US" sz="2800">
                <a:solidFill>
                  <a:schemeClr val="tx2"/>
                </a:solidFill>
              </a:rPr>
              <a:t>的二元关系 </a:t>
            </a:r>
            <a:r>
              <a:rPr lang="en-US" altLang="zh-CN" sz="2800" i="1">
                <a:solidFill>
                  <a:schemeClr val="tx2"/>
                </a:solidFill>
              </a:rPr>
              <a:t>R </a:t>
            </a:r>
            <a:r>
              <a:rPr lang="zh-CN" altLang="en-US" sz="2800">
                <a:solidFill>
                  <a:schemeClr val="tx2"/>
                </a:solidFill>
              </a:rPr>
              <a:t>的区别由以下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两点：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a.</a:t>
            </a:r>
            <a:r>
              <a:rPr lang="en-US" altLang="zh-CN" sz="2800" i="1">
                <a:solidFill>
                  <a:schemeClr val="tx2"/>
                </a:solidFill>
              </a:rPr>
              <a:t>dom f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 (</a:t>
            </a:r>
            <a:r>
              <a:rPr lang="zh-CN" altLang="en-US" sz="2800" b="1">
                <a:solidFill>
                  <a:srgbClr val="800000"/>
                </a:solidFill>
              </a:rPr>
              <a:t>像的存在性</a:t>
            </a:r>
            <a:r>
              <a:rPr lang="en-US" altLang="zh-CN" sz="2800">
                <a:solidFill>
                  <a:schemeClr val="tx2"/>
                </a:solidFill>
              </a:rPr>
              <a:t>),</a:t>
            </a:r>
            <a:r>
              <a:rPr lang="zh-CN" altLang="en-US" sz="2800">
                <a:solidFill>
                  <a:schemeClr val="tx2"/>
                </a:solidFill>
              </a:rPr>
              <a:t>而</a:t>
            </a:r>
            <a:r>
              <a:rPr lang="en-US" altLang="zh-CN" sz="2800" i="1">
                <a:solidFill>
                  <a:schemeClr val="tx2"/>
                </a:solidFill>
              </a:rPr>
              <a:t>dom R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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</a:rPr>
              <a:t>b.</a:t>
            </a:r>
            <a:r>
              <a:rPr lang="zh-CN" altLang="en-US" sz="2800">
                <a:solidFill>
                  <a:schemeClr val="tx2"/>
                </a:solidFill>
              </a:rPr>
              <a:t>每个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，仅有一个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，</a:t>
            </a:r>
            <a:r>
              <a:rPr lang="zh-CN" altLang="en-US" sz="2800">
                <a:solidFill>
                  <a:schemeClr val="tx2"/>
                </a:solidFill>
              </a:rPr>
              <a:t>使得﹤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﹥∈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zh-CN" altLang="en-US" sz="2800">
                <a:solidFill>
                  <a:schemeClr val="tx2"/>
                </a:solidFill>
              </a:rPr>
              <a:t> ，即当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﹤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﹥∈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zh-CN" altLang="en-US" sz="2800">
                <a:solidFill>
                  <a:schemeClr val="tx2"/>
                </a:solidFill>
              </a:rPr>
              <a:t> 且﹤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z</a:t>
            </a:r>
            <a:r>
              <a:rPr lang="zh-CN" altLang="en-US" sz="2800">
                <a:solidFill>
                  <a:schemeClr val="tx2"/>
                </a:solidFill>
              </a:rPr>
              <a:t>﹥∈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zh-CN" altLang="en-US" sz="2800">
                <a:solidFill>
                  <a:schemeClr val="tx2"/>
                </a:solidFill>
              </a:rPr>
              <a:t> 时，必有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=</a:t>
            </a:r>
            <a:r>
              <a:rPr lang="en-US" altLang="zh-CN" sz="2800" i="1">
                <a:solidFill>
                  <a:schemeClr val="tx2"/>
                </a:solidFill>
              </a:rPr>
              <a:t> z </a:t>
            </a:r>
            <a:r>
              <a:rPr lang="en-US" altLang="zh-CN" sz="2800">
                <a:solidFill>
                  <a:schemeClr val="tx2"/>
                </a:solidFill>
              </a:rPr>
              <a:t>。(</a:t>
            </a:r>
            <a:r>
              <a:rPr lang="zh-CN" altLang="en-US" sz="2800" b="1">
                <a:solidFill>
                  <a:srgbClr val="800000"/>
                </a:solidFill>
              </a:rPr>
              <a:t>像的唯一性</a:t>
            </a:r>
            <a:r>
              <a:rPr lang="zh-CN" altLang="en-US" sz="2800">
                <a:solidFill>
                  <a:schemeClr val="tx2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extLst>
              <a:ext uri="{FF2B5EF4-FFF2-40B4-BE49-F238E27FC236}">
                <a16:creationId xmlns:a16="http://schemas.microsoft.com/office/drawing/2014/main" id="{B4FC1EC8-EB68-4683-AF8C-81E27B15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1638"/>
            <a:ext cx="9144000" cy="55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定理4-5.2</a:t>
            </a:r>
            <a:r>
              <a:rPr lang="zh-CN" altLang="en-US" sz="2800"/>
              <a:t>	任一无限集必含有可数子集。</a:t>
            </a:r>
          </a:p>
          <a:p>
            <a:r>
              <a:rPr lang="zh-CN" altLang="en-US"/>
              <a:t>证明：设 </a:t>
            </a:r>
            <a:r>
              <a:rPr lang="en-US" altLang="zh-CN" i="1"/>
              <a:t>A</a:t>
            </a:r>
            <a:r>
              <a:rPr lang="zh-CN" altLang="en-US"/>
              <a:t>为无限集合，从 </a:t>
            </a:r>
            <a:r>
              <a:rPr lang="en-US" altLang="zh-CN" i="1"/>
              <a:t>A</a:t>
            </a:r>
            <a:r>
              <a:rPr lang="zh-CN" altLang="en-US"/>
              <a:t> 中取出一个元素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，</a:t>
            </a:r>
            <a:r>
              <a:rPr lang="zh-CN" altLang="en-US"/>
              <a:t>因为</a:t>
            </a:r>
            <a:r>
              <a:rPr lang="en-US" altLang="zh-CN" i="1"/>
              <a:t>A</a:t>
            </a:r>
            <a:r>
              <a:rPr lang="zh-CN" altLang="en-US"/>
              <a:t> 是无限的，</a:t>
            </a:r>
          </a:p>
          <a:p>
            <a:r>
              <a:rPr lang="zh-CN" altLang="en-US"/>
              <a:t>它不因取出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 而耗尽，所以从</a:t>
            </a:r>
            <a:r>
              <a:rPr lang="en-US" altLang="zh-CN" i="1"/>
              <a:t>A</a:t>
            </a:r>
            <a:r>
              <a:rPr lang="en-US" altLang="zh-CN"/>
              <a:t>- 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｝</a:t>
            </a:r>
            <a:r>
              <a:rPr lang="zh-CN" altLang="en-US"/>
              <a:t>中可取元素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，</a:t>
            </a:r>
          </a:p>
          <a:p>
            <a:r>
              <a:rPr lang="zh-CN" altLang="en-US"/>
              <a:t>则 </a:t>
            </a:r>
            <a:r>
              <a:rPr lang="en-US" altLang="zh-CN"/>
              <a:t>A-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｝ </a:t>
            </a:r>
            <a:r>
              <a:rPr lang="zh-CN" altLang="en-US"/>
              <a:t>也是非空集，所以又可取一元素 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，</a:t>
            </a:r>
            <a:r>
              <a:rPr lang="zh-CN" altLang="en-US"/>
              <a:t>如此继续下去，</a:t>
            </a:r>
          </a:p>
          <a:p>
            <a:r>
              <a:rPr lang="zh-CN" altLang="en-US"/>
              <a:t>就得到</a:t>
            </a:r>
            <a:r>
              <a:rPr lang="en-US" altLang="zh-CN" i="1"/>
              <a:t>A</a:t>
            </a:r>
            <a:r>
              <a:rPr lang="zh-CN" altLang="en-US"/>
              <a:t> 的可数子集。                                                                      ＃</a:t>
            </a:r>
          </a:p>
          <a:p>
            <a:r>
              <a:rPr lang="zh-CN" altLang="en-US" sz="2800" b="1">
                <a:solidFill>
                  <a:srgbClr val="800000"/>
                </a:solidFill>
              </a:rPr>
              <a:t>定理4-5.3</a:t>
            </a:r>
            <a:r>
              <a:rPr lang="zh-CN" altLang="en-US" sz="2800"/>
              <a:t>	任一无限集必与其某一个真子集等势。</a:t>
            </a:r>
          </a:p>
          <a:p>
            <a:r>
              <a:rPr lang="zh-CN" altLang="en-US"/>
              <a:t>证明：设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为无限集，由定理4-5.2可知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….,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｝,</a:t>
            </a:r>
          </a:p>
          <a:p>
            <a:r>
              <a:rPr lang="zh-CN" altLang="en-US"/>
              <a:t>且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en-US" altLang="zh-CN"/>
              <a:t>。</a:t>
            </a:r>
            <a:r>
              <a:rPr lang="zh-CN" altLang="en-US"/>
              <a:t>设  </a:t>
            </a:r>
            <a:r>
              <a:rPr lang="en-US" altLang="zh-CN" i="1"/>
              <a:t>M</a:t>
            </a:r>
            <a:r>
              <a:rPr lang="en-US" altLang="zh-CN"/>
              <a:t>-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/>
              <a:t>  ，</a:t>
            </a:r>
            <a:r>
              <a:rPr lang="zh-CN" altLang="en-US"/>
              <a:t>定义函数 </a:t>
            </a:r>
            <a:r>
              <a:rPr lang="en-US" altLang="zh-CN" i="1"/>
              <a:t>f</a:t>
            </a:r>
            <a:r>
              <a:rPr lang="en-US" altLang="zh-CN"/>
              <a:t>: </a:t>
            </a:r>
            <a:r>
              <a:rPr lang="en-US" altLang="zh-CN" i="1"/>
              <a:t>M</a:t>
            </a:r>
            <a:r>
              <a:rPr lang="zh-CN" altLang="en-US"/>
              <a:t>→</a:t>
            </a:r>
            <a:r>
              <a:rPr lang="en-US" altLang="zh-CN" i="1"/>
              <a:t>M</a:t>
            </a:r>
            <a:r>
              <a:rPr lang="en-US" altLang="zh-CN"/>
              <a:t>-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｝，</a:t>
            </a:r>
            <a:r>
              <a:rPr lang="zh-CN" altLang="en-US"/>
              <a:t>且</a:t>
            </a:r>
          </a:p>
          <a:p>
            <a:r>
              <a:rPr lang="zh-CN" altLang="en-US"/>
              <a:t> 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a</a:t>
            </a:r>
            <a:r>
              <a:rPr lang="en-US" altLang="zh-CN" baseline="-25000"/>
              <a:t>n+1</a:t>
            </a:r>
            <a:r>
              <a:rPr lang="en-US" altLang="zh-CN"/>
              <a:t>( 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baseline="-25000"/>
              <a:t>n </a:t>
            </a:r>
            <a:r>
              <a:rPr lang="en-US" altLang="zh-CN"/>
              <a:t>, n = 1,2, …),</a:t>
            </a:r>
          </a:p>
          <a:p>
            <a:r>
              <a:rPr lang="en-US" altLang="zh-CN" i="1"/>
              <a:t>    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/>
              <a:t>显然 </a:t>
            </a:r>
            <a:r>
              <a:rPr lang="en-US" altLang="zh-CN" i="1"/>
              <a:t>M</a:t>
            </a:r>
            <a:r>
              <a:rPr lang="en-US" altLang="zh-CN"/>
              <a:t>-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｝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 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en-US" altLang="zh-CN"/>
              <a:t> ，</a:t>
            </a:r>
            <a:r>
              <a:rPr lang="zh-CN" altLang="en-US"/>
              <a:t>且  </a:t>
            </a:r>
            <a:r>
              <a:rPr lang="en-US" altLang="zh-CN" i="1"/>
              <a:t>f  </a:t>
            </a:r>
            <a:r>
              <a:rPr lang="zh-CN" altLang="en-US"/>
              <a:t>为双射函数。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>
            <a:extLst>
              <a:ext uri="{FF2B5EF4-FFF2-40B4-BE49-F238E27FC236}">
                <a16:creationId xmlns:a16="http://schemas.microsoft.com/office/drawing/2014/main" id="{A5908226-D062-4997-8820-B5EDAF91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27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</a:t>
            </a:r>
          </a:p>
          <a:p>
            <a:pPr>
              <a:lnSpc>
                <a:spcPct val="90000"/>
              </a:lnSpc>
            </a:pPr>
            <a:r>
              <a:rPr lang="zh-CN" altLang="en-US"/>
              <a:t>1、定理4-5.3中某一个真子集不是指所有真子集，如真子集为有限</a:t>
            </a:r>
          </a:p>
          <a:p>
            <a:pPr>
              <a:lnSpc>
                <a:spcPct val="90000"/>
              </a:lnSpc>
            </a:pPr>
            <a:r>
              <a:rPr lang="zh-CN" altLang="en-US"/>
              <a:t>集，则有限集与无限集是不可能等势的。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2、</a:t>
            </a:r>
            <a:r>
              <a:rPr lang="zh-CN" altLang="en-US"/>
              <a:t>可以证明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有限集是不满足定理4-5.3的（自己证明）。故有 </a:t>
            </a:r>
            <a:r>
              <a:rPr lang="en-US" altLang="zh-CN" i="1"/>
              <a:t>A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/>
              <a:t>无限集当且仅当与其某一个真子集等势，可以作为无限集的等价定</a:t>
            </a:r>
          </a:p>
          <a:p>
            <a:pPr>
              <a:lnSpc>
                <a:spcPct val="90000"/>
              </a:lnSpc>
            </a:pPr>
            <a:r>
              <a:rPr lang="zh-CN" altLang="en-US"/>
              <a:t>义。</a:t>
            </a:r>
            <a:endParaRPr lang="zh-CN" altLang="en-US" b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定理4-5.4</a:t>
            </a:r>
            <a:r>
              <a:rPr lang="zh-CN" altLang="en-US" sz="2800"/>
              <a:t>	可数集的任何无限子集都是可数的。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证明：设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是可数集合，则 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….,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｝,</a:t>
            </a:r>
            <a:r>
              <a:rPr lang="en-US" altLang="zh-CN" i="1"/>
              <a:t>B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/>
              <a:t> 为一无限</a:t>
            </a:r>
          </a:p>
          <a:p>
            <a:pPr>
              <a:lnSpc>
                <a:spcPct val="90000"/>
              </a:lnSpc>
            </a:pPr>
            <a:r>
              <a:rPr lang="zh-CN" altLang="en-US"/>
              <a:t>子集，将 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中的元素从 </a:t>
            </a:r>
            <a:r>
              <a:rPr lang="zh-CN" altLang="en-US" i="1"/>
              <a:t>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/>
              <a:t>开始，向后检查，不断地删去不在 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中</a:t>
            </a:r>
          </a:p>
          <a:p>
            <a:pPr>
              <a:lnSpc>
                <a:spcPct val="90000"/>
              </a:lnSpc>
            </a:pPr>
            <a:r>
              <a:rPr lang="zh-CN" altLang="en-US"/>
              <a:t>的元素，则得到新的一列 </a:t>
            </a:r>
            <a:r>
              <a:rPr lang="en-US" altLang="zh-CN" i="1"/>
              <a:t>a</a:t>
            </a:r>
            <a:r>
              <a:rPr lang="en-US" altLang="zh-CN" baseline="-25000"/>
              <a:t>i1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i2</a:t>
            </a:r>
            <a:r>
              <a:rPr lang="en-US" altLang="zh-CN"/>
              <a:t>, </a:t>
            </a:r>
            <a:r>
              <a:rPr lang="zh-CN" altLang="en-US"/>
              <a:t>…,</a:t>
            </a:r>
            <a:r>
              <a:rPr lang="en-US" altLang="zh-CN" i="1"/>
              <a:t>a</a:t>
            </a:r>
            <a:r>
              <a:rPr lang="en-US" altLang="zh-CN" baseline="-25000"/>
              <a:t>in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 ,</a:t>
            </a:r>
          </a:p>
          <a:p>
            <a:pPr>
              <a:lnSpc>
                <a:spcPct val="90000"/>
              </a:lnSpc>
            </a:pPr>
            <a:r>
              <a:rPr lang="zh-CN" altLang="en-US"/>
              <a:t>故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zh-CN" altLang="en-US"/>
              <a:t>｛ </a:t>
            </a:r>
            <a:r>
              <a:rPr lang="en-US" altLang="zh-CN" i="1"/>
              <a:t>a</a:t>
            </a:r>
            <a:r>
              <a:rPr lang="en-US" altLang="zh-CN" baseline="-25000"/>
              <a:t>i1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i2</a:t>
            </a:r>
            <a:r>
              <a:rPr lang="en-US" altLang="zh-CN"/>
              <a:t>, </a:t>
            </a:r>
            <a:r>
              <a:rPr lang="zh-CN" altLang="en-US"/>
              <a:t>…,</a:t>
            </a:r>
            <a:r>
              <a:rPr lang="en-US" altLang="zh-CN" i="1"/>
              <a:t>a</a:t>
            </a:r>
            <a:r>
              <a:rPr lang="en-US" altLang="zh-CN" baseline="-25000"/>
              <a:t>in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 </a:t>
            </a:r>
            <a:r>
              <a:rPr lang="zh-CN" altLang="en-US"/>
              <a:t>｝</a:t>
            </a:r>
            <a:r>
              <a:rPr lang="en-US" altLang="zh-CN"/>
              <a:t>，</a:t>
            </a:r>
            <a:r>
              <a:rPr lang="zh-CN" altLang="en-US"/>
              <a:t>即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是可数的.                                   ＃</a:t>
            </a:r>
          </a:p>
          <a:p>
            <a:pPr>
              <a:lnSpc>
                <a:spcPct val="90000"/>
              </a:lnSpc>
            </a:pPr>
            <a:r>
              <a:rPr lang="zh-CN" altLang="en-US" sz="2800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：从定理4-5.2和4-5.4可知：可数集是最小的无限集。</a:t>
            </a:r>
          </a:p>
        </p:txBody>
      </p:sp>
      <p:graphicFrame>
        <p:nvGraphicFramePr>
          <p:cNvPr id="63510" name="Object 22">
            <a:extLst>
              <a:ext uri="{FF2B5EF4-FFF2-40B4-BE49-F238E27FC236}">
                <a16:creationId xmlns:a16="http://schemas.microsoft.com/office/drawing/2014/main" id="{96B33036-3F6A-42F5-9E8D-CAB14B535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24DFADA-2E9D-403E-8FD3-33876C11E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17547EF-2275-44F6-AB32-9BE87286A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定理4-5.5</a:t>
            </a:r>
            <a:r>
              <a:rPr lang="zh-CN" altLang="en-US" sz="2800">
                <a:solidFill>
                  <a:schemeClr val="tx2"/>
                </a:solidFill>
              </a:rPr>
              <a:t>	可数个两两不相交的可数集合的并集，仍然是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           一可数集。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证明：（用排队的方法证明）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设可数个可数集分别表示为：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 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</a:rPr>
              <a:t>1</a:t>
            </a:r>
            <a:r>
              <a:rPr lang="en-US" altLang="zh-CN" sz="2400">
                <a:solidFill>
                  <a:schemeClr val="tx2"/>
                </a:solidFill>
              </a:rPr>
              <a:t> =｛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11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12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13</a:t>
            </a:r>
            <a:r>
              <a:rPr lang="en-US" altLang="zh-CN" sz="2400">
                <a:solidFill>
                  <a:schemeClr val="tx2"/>
                </a:solidFill>
              </a:rPr>
              <a:t>, …,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1</a:t>
            </a:r>
            <a:r>
              <a:rPr lang="en-US" altLang="zh-CN" sz="2400" i="1" baseline="-25000">
                <a:solidFill>
                  <a:schemeClr val="tx2"/>
                </a:solidFill>
              </a:rPr>
              <a:t>n</a:t>
            </a:r>
            <a:r>
              <a:rPr lang="en-US" altLang="zh-CN" sz="2400">
                <a:solidFill>
                  <a:schemeClr val="tx2"/>
                </a:solidFill>
              </a:rPr>
              <a:t>, …｝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 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</a:rPr>
              <a:t>2</a:t>
            </a:r>
            <a:r>
              <a:rPr lang="en-US" altLang="zh-CN" sz="2400">
                <a:solidFill>
                  <a:schemeClr val="tx2"/>
                </a:solidFill>
              </a:rPr>
              <a:t> =｛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21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22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23</a:t>
            </a:r>
            <a:r>
              <a:rPr lang="en-US" altLang="zh-CN" sz="2400">
                <a:solidFill>
                  <a:schemeClr val="tx2"/>
                </a:solidFill>
              </a:rPr>
              <a:t>, …,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2</a:t>
            </a:r>
            <a:r>
              <a:rPr lang="en-US" altLang="zh-CN" sz="2400" i="1" baseline="-25000">
                <a:solidFill>
                  <a:schemeClr val="tx2"/>
                </a:solidFill>
              </a:rPr>
              <a:t>n</a:t>
            </a:r>
            <a:r>
              <a:rPr lang="en-US" altLang="zh-CN" sz="2400">
                <a:solidFill>
                  <a:schemeClr val="tx2"/>
                </a:solidFill>
              </a:rPr>
              <a:t>,…｝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 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</a:rPr>
              <a:t>3</a:t>
            </a:r>
            <a:r>
              <a:rPr lang="en-US" altLang="zh-CN" sz="2400">
                <a:solidFill>
                  <a:schemeClr val="tx2"/>
                </a:solidFill>
              </a:rPr>
              <a:t> =｛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31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32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33</a:t>
            </a:r>
            <a:r>
              <a:rPr lang="en-US" altLang="zh-CN" sz="2400">
                <a:solidFill>
                  <a:schemeClr val="tx2"/>
                </a:solidFill>
              </a:rPr>
              <a:t>, …,</a:t>
            </a:r>
            <a:r>
              <a:rPr lang="en-US" altLang="zh-CN" sz="2400" i="1">
                <a:solidFill>
                  <a:schemeClr val="tx2"/>
                </a:solidFill>
              </a:rPr>
              <a:t>a</a:t>
            </a:r>
            <a:r>
              <a:rPr lang="en-US" altLang="zh-CN" sz="2400" baseline="-25000">
                <a:solidFill>
                  <a:schemeClr val="tx2"/>
                </a:solidFill>
              </a:rPr>
              <a:t>3</a:t>
            </a:r>
            <a:r>
              <a:rPr lang="en-US" altLang="zh-CN" sz="2400" i="1" baseline="-25000">
                <a:solidFill>
                  <a:schemeClr val="tx2"/>
                </a:solidFill>
              </a:rPr>
              <a:t>n</a:t>
            </a:r>
            <a:r>
              <a:rPr lang="en-US" altLang="zh-CN" sz="2400">
                <a:solidFill>
                  <a:schemeClr val="tx2"/>
                </a:solidFill>
              </a:rPr>
              <a:t>,…｝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                     ………………</a:t>
            </a:r>
            <a:endParaRPr lang="en-US" altLang="zh-CN" sz="24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令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>
                <a:solidFill>
                  <a:schemeClr val="tx2"/>
                </a:solidFill>
              </a:rPr>
              <a:t> =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</a:rPr>
              <a:t>1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∪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</a:rPr>
              <a:t>2</a:t>
            </a:r>
            <a:r>
              <a:rPr lang="en-US" altLang="zh-CN" sz="2400">
                <a:solidFill>
                  <a:schemeClr val="tx2"/>
                </a:solidFill>
              </a:rPr>
              <a:t> ∪</a:t>
            </a:r>
            <a:r>
              <a:rPr lang="zh-CN" altLang="en-US" sz="2400">
                <a:solidFill>
                  <a:schemeClr val="tx2"/>
                </a:solidFill>
              </a:rPr>
              <a:t>…=       </a:t>
            </a:r>
            <a:r>
              <a:rPr lang="en-US" altLang="zh-CN" sz="2400">
                <a:solidFill>
                  <a:schemeClr val="tx2"/>
                </a:solidFill>
              </a:rPr>
              <a:t>    ，</a:t>
            </a:r>
            <a:r>
              <a:rPr lang="zh-CN" altLang="en-US" sz="2400">
                <a:solidFill>
                  <a:schemeClr val="tx2"/>
                </a:solidFill>
              </a:rPr>
              <a:t>对 </a:t>
            </a:r>
            <a:r>
              <a:rPr lang="en-US" altLang="zh-CN" sz="2400" i="1">
                <a:solidFill>
                  <a:schemeClr val="tx2"/>
                </a:solidFill>
              </a:rPr>
              <a:t>S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  <a:r>
              <a:rPr lang="zh-CN" altLang="en-US" sz="2400">
                <a:solidFill>
                  <a:schemeClr val="tx2"/>
                </a:solidFill>
              </a:rPr>
              <a:t>的元素作如下排列：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26ACC5D-786C-4BC1-8829-341808244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124200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Equation" r:id="rId3" imgW="330120" imgH="380880" progId="Equation.DSMT4">
                  <p:embed/>
                </p:oleObj>
              </mc:Choice>
              <mc:Fallback>
                <p:oleObj name="Equation" r:id="rId3" imgW="33012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68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5" name="Group 5">
            <a:extLst>
              <a:ext uri="{FF2B5EF4-FFF2-40B4-BE49-F238E27FC236}">
                <a16:creationId xmlns:a16="http://schemas.microsoft.com/office/drawing/2014/main" id="{33844E6A-B246-4C9D-9626-5B326CF199A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14800"/>
            <a:ext cx="4724400" cy="2514600"/>
            <a:chOff x="1204" y="432"/>
            <a:chExt cx="1964" cy="1454"/>
          </a:xfrm>
        </p:grpSpPr>
        <p:graphicFrame>
          <p:nvGraphicFramePr>
            <p:cNvPr id="87046" name="Object 6">
              <a:extLst>
                <a:ext uri="{FF2B5EF4-FFF2-40B4-BE49-F238E27FC236}">
                  <a16:creationId xmlns:a16="http://schemas.microsoft.com/office/drawing/2014/main" id="{C474CF99-A6AB-4D3B-B2C8-A716275288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4" y="432"/>
            <a:ext cx="1964" cy="1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5" name="Equation" r:id="rId5" imgW="1663560" imgH="1231560" progId="Equation.3">
                    <p:embed/>
                  </p:oleObj>
                </mc:Choice>
                <mc:Fallback>
                  <p:oleObj name="Equation" r:id="rId5" imgW="1663560" imgH="1231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432"/>
                          <a:ext cx="1964" cy="1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3ADC6764-37CC-465E-BCA4-A008378A8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720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D09FA8F2-7F2E-45F5-A8B2-17EE0B18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5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49" name="Line 9">
              <a:extLst>
                <a:ext uri="{FF2B5EF4-FFF2-40B4-BE49-F238E27FC236}">
                  <a16:creationId xmlns:a16="http://schemas.microsoft.com/office/drawing/2014/main" id="{184F2662-0A15-4A18-9CB1-3DEBF3F3A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6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0" name="Line 10">
              <a:extLst>
                <a:ext uri="{FF2B5EF4-FFF2-40B4-BE49-F238E27FC236}">
                  <a16:creationId xmlns:a16="http://schemas.microsoft.com/office/drawing/2014/main" id="{18C89B30-45C4-470F-953F-32A24742E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0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1" name="Line 11">
              <a:extLst>
                <a:ext uri="{FF2B5EF4-FFF2-40B4-BE49-F238E27FC236}">
                  <a16:creationId xmlns:a16="http://schemas.microsoft.com/office/drawing/2014/main" id="{A55A5D47-2A5F-4BCD-B8D2-9D0108EAB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2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2" name="Line 12">
              <a:extLst>
                <a:ext uri="{FF2B5EF4-FFF2-40B4-BE49-F238E27FC236}">
                  <a16:creationId xmlns:a16="http://schemas.microsoft.com/office/drawing/2014/main" id="{C63497B6-7E1B-4B9B-A880-F928317B6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96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053" name="Line 13">
              <a:extLst>
                <a:ext uri="{FF2B5EF4-FFF2-40B4-BE49-F238E27FC236}">
                  <a16:creationId xmlns:a16="http://schemas.microsoft.com/office/drawing/2014/main" id="{AE38FBC9-3DD2-4C54-B1BC-1BEA037B7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3" name="Text Box 17">
            <a:extLst>
              <a:ext uri="{FF2B5EF4-FFF2-40B4-BE49-F238E27FC236}">
                <a16:creationId xmlns:a16="http://schemas.microsoft.com/office/drawing/2014/main" id="{13F443E0-F484-435A-B26C-D2B571D9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66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即 </a:t>
            </a:r>
            <a:r>
              <a:rPr lang="en-US" altLang="zh-CN" i="1"/>
              <a:t>S</a:t>
            </a:r>
            <a:r>
              <a:rPr lang="en-US" altLang="zh-CN"/>
              <a:t> = 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13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22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31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41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32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｝ ，</a:t>
            </a:r>
            <a:r>
              <a:rPr lang="zh-CN" altLang="en-US"/>
              <a:t>所以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是可数集。     ＃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：1、定理4-5.5中 </a:t>
            </a:r>
            <a:r>
              <a:rPr lang="zh-CN" altLang="en-US" i="1"/>
              <a:t>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中的元素的排列方法是不唯一的。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2、</a:t>
            </a:r>
            <a:r>
              <a:rPr lang="zh-CN" altLang="en-US"/>
              <a:t>利用定理4-5.4和定理4-5.5可以证明：可数个可数集的并是可数</a:t>
            </a:r>
          </a:p>
          <a:p>
            <a:pPr>
              <a:lnSpc>
                <a:spcPct val="90000"/>
              </a:lnSpc>
            </a:pPr>
            <a:r>
              <a:rPr lang="zh-CN" altLang="en-US"/>
              <a:t>的。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定理4-5.6</a:t>
            </a:r>
            <a:r>
              <a:rPr lang="zh-CN" altLang="en-US" sz="2800"/>
              <a:t> ：</a:t>
            </a:r>
            <a:r>
              <a:rPr lang="en-US" altLang="zh-CN" sz="2800" i="1"/>
              <a:t>N</a:t>
            </a:r>
            <a:r>
              <a:rPr lang="zh-CN" altLang="en-US" sz="2800"/>
              <a:t>×</a:t>
            </a:r>
            <a:r>
              <a:rPr lang="en-US" altLang="zh-CN" sz="2800" i="1"/>
              <a:t>N</a:t>
            </a:r>
            <a:r>
              <a:rPr lang="zh-CN" altLang="en-US" sz="2800"/>
              <a:t>是可数集。</a:t>
            </a:r>
          </a:p>
          <a:p>
            <a:pPr>
              <a:lnSpc>
                <a:spcPct val="90000"/>
              </a:lnSpc>
            </a:pPr>
            <a:r>
              <a:rPr lang="zh-CN" altLang="en-US"/>
              <a:t>证明：</a:t>
            </a:r>
          </a:p>
        </p:txBody>
      </p:sp>
      <p:sp>
        <p:nvSpPr>
          <p:cNvPr id="65558" name="Text Box 22">
            <a:extLst>
              <a:ext uri="{FF2B5EF4-FFF2-40B4-BE49-F238E27FC236}">
                <a16:creationId xmlns:a16="http://schemas.microsoft.com/office/drawing/2014/main" id="{7F048AA3-6721-483D-8382-899F6CEB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62484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令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 =｛&lt;0,0&gt;,&lt;0,1&gt;,&lt;0,2&gt;, …,&lt;0,</a:t>
            </a:r>
            <a:r>
              <a:rPr lang="en-US" altLang="zh-CN" i="1"/>
              <a:t>n</a:t>
            </a:r>
            <a:r>
              <a:rPr lang="en-US" altLang="zh-CN"/>
              <a:t>&gt;, …｝</a:t>
            </a:r>
          </a:p>
          <a:p>
            <a:r>
              <a:rPr lang="zh-CN" altLang="en-US"/>
              <a:t>   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 = ｛&lt;1,0&gt;,&lt;1,1&gt;,&lt;1,2&gt;, …,&lt;1,</a:t>
            </a:r>
            <a:r>
              <a:rPr lang="en-US" altLang="zh-CN" i="1"/>
              <a:t>n</a:t>
            </a:r>
            <a:r>
              <a:rPr lang="en-US" altLang="zh-CN"/>
              <a:t>&gt;, …｝</a:t>
            </a:r>
          </a:p>
          <a:p>
            <a:r>
              <a:rPr lang="zh-CN" altLang="en-US"/>
              <a:t>    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en-US" altLang="zh-CN"/>
              <a:t> = ｛&lt;2,0&gt;,&lt;2,1&gt;,&lt;2,2&gt;, …,&lt;2,</a:t>
            </a:r>
            <a:r>
              <a:rPr lang="en-US" altLang="zh-CN" i="1"/>
              <a:t>n</a:t>
            </a:r>
            <a:r>
              <a:rPr lang="en-US" altLang="zh-CN"/>
              <a:t>&gt;, …｝</a:t>
            </a:r>
          </a:p>
          <a:p>
            <a:r>
              <a:rPr lang="zh-CN" altLang="en-US"/>
              <a:t>    ………………</a:t>
            </a:r>
          </a:p>
        </p:txBody>
      </p:sp>
      <p:sp>
        <p:nvSpPr>
          <p:cNvPr id="65559" name="Text Box 23">
            <a:extLst>
              <a:ext uri="{FF2B5EF4-FFF2-40B4-BE49-F238E27FC236}">
                <a16:creationId xmlns:a16="http://schemas.microsoft.com/office/drawing/2014/main" id="{AB67BD84-1AB6-4FB6-9C44-C6F500DE0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05400"/>
            <a:ext cx="8915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</a:t>
            </a:r>
            <a:r>
              <a:rPr lang="en-US" altLang="zh-CN" i="1"/>
              <a:t>N</a:t>
            </a:r>
            <a:r>
              <a:rPr lang="zh-CN" altLang="en-US"/>
              <a:t>×</a:t>
            </a:r>
            <a:r>
              <a:rPr lang="en-US" altLang="zh-CN" i="1"/>
              <a:t>N=                </a:t>
            </a:r>
            <a:r>
              <a:rPr lang="zh-CN" altLang="en-US"/>
              <a:t> 。由定理4-5.5可知  </a:t>
            </a:r>
            <a:r>
              <a:rPr lang="en-US" altLang="zh-CN" i="1"/>
              <a:t>N</a:t>
            </a:r>
            <a:r>
              <a:rPr lang="zh-CN" altLang="en-US"/>
              <a:t>×</a:t>
            </a:r>
            <a:r>
              <a:rPr lang="en-US" altLang="zh-CN" i="1"/>
              <a:t>N</a:t>
            </a:r>
            <a:r>
              <a:rPr lang="zh-CN" altLang="en-US"/>
              <a:t>是可数集。</a:t>
            </a:r>
          </a:p>
          <a:p>
            <a:r>
              <a:rPr lang="zh-CN" altLang="en-US" b="1">
                <a:solidFill>
                  <a:srgbClr val="800000"/>
                </a:solidFill>
              </a:rPr>
              <a:t>注</a:t>
            </a:r>
            <a:r>
              <a:rPr lang="zh-CN" altLang="en-US"/>
              <a:t>：教材上给出的证明法中，直接给出了 </a:t>
            </a:r>
            <a:r>
              <a:rPr lang="en-US" altLang="zh-CN" i="1"/>
              <a:t>f </a:t>
            </a:r>
            <a:r>
              <a:rPr lang="en-US" altLang="zh-CN"/>
              <a:t>: </a:t>
            </a:r>
            <a:r>
              <a:rPr lang="en-US" altLang="zh-CN" i="1"/>
              <a:t>N</a:t>
            </a:r>
            <a:r>
              <a:rPr lang="zh-CN" altLang="en-US"/>
              <a:t>→</a:t>
            </a:r>
            <a:r>
              <a:rPr lang="en-US" altLang="zh-CN" i="1"/>
              <a:t>N</a:t>
            </a:r>
            <a:r>
              <a:rPr lang="zh-CN" altLang="en-US"/>
              <a:t>×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的一个双射</a:t>
            </a:r>
          </a:p>
          <a:p>
            <a:r>
              <a:rPr lang="zh-CN" altLang="en-US"/>
              <a:t>函数。这种方法具有一定难度。</a:t>
            </a:r>
          </a:p>
        </p:txBody>
      </p:sp>
      <p:graphicFrame>
        <p:nvGraphicFramePr>
          <p:cNvPr id="65560" name="Object 24">
            <a:extLst>
              <a:ext uri="{FF2B5EF4-FFF2-40B4-BE49-F238E27FC236}">
                <a16:creationId xmlns:a16="http://schemas.microsoft.com/office/drawing/2014/main" id="{6FE6BD51-DD44-49D0-A30C-F2E0372D3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953000"/>
          <a:ext cx="5572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Equation" r:id="rId3" imgW="291960" imgH="368280" progId="Equation.DSMT4">
                  <p:embed/>
                </p:oleObj>
              </mc:Choice>
              <mc:Fallback>
                <p:oleObj name="Equation" r:id="rId3" imgW="291960" imgH="368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5572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5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3" grpId="0" build="p" autoUpdateAnimBg="0"/>
      <p:bldP spid="65558" grpId="0" build="p" autoUpdateAnimBg="0"/>
      <p:bldP spid="655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>
            <a:extLst>
              <a:ext uri="{FF2B5EF4-FFF2-40B4-BE49-F238E27FC236}">
                <a16:creationId xmlns:a16="http://schemas.microsoft.com/office/drawing/2014/main" id="{89C1F192-6083-4924-B126-C9147272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26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 sz="2800" b="1">
                <a:solidFill>
                  <a:srgbClr val="800000"/>
                </a:solidFill>
              </a:rPr>
              <a:t>定理4-5.7</a:t>
            </a:r>
            <a:r>
              <a:rPr lang="zh-CN" altLang="en-US" sz="2800"/>
              <a:t>	有理数集 </a:t>
            </a:r>
            <a:r>
              <a:rPr lang="en-US" altLang="zh-CN" sz="2800" i="1"/>
              <a:t>Q</a:t>
            </a:r>
            <a:r>
              <a:rPr lang="en-US" altLang="zh-CN" sz="2800"/>
              <a:t> </a:t>
            </a:r>
            <a:r>
              <a:rPr lang="zh-CN" altLang="en-US" sz="2800"/>
              <a:t>为可数集。（用排队法证明）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证明：一切有理数均呈±</a:t>
            </a:r>
            <a:r>
              <a:rPr lang="en-US" altLang="zh-CN" i="1"/>
              <a:t>n</a:t>
            </a:r>
            <a:r>
              <a:rPr lang="en-US" altLang="zh-CN">
                <a:cs typeface="Times New Roman" panose="02020603050405020304" pitchFamily="18" charset="0"/>
              </a:rPr>
              <a:t>/</a:t>
            </a:r>
            <a:r>
              <a:rPr lang="en-US" altLang="zh-CN" i="1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n,m</a:t>
            </a:r>
            <a:r>
              <a:rPr lang="zh-CN" altLang="en-US">
                <a:cs typeface="Times New Roman" panose="02020603050405020304" pitchFamily="18" charset="0"/>
              </a:rPr>
              <a:t>∈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m</a:t>
            </a:r>
            <a:r>
              <a:rPr lang="zh-CN" altLang="en-US">
                <a:cs typeface="Times New Roman" panose="02020603050405020304" pitchFamily="18" charset="0"/>
              </a:rPr>
              <a:t>≠0)</a:t>
            </a:r>
            <a:r>
              <a:rPr lang="en-US" altLang="zh-CN"/>
              <a:t> 。</a:t>
            </a:r>
            <a:r>
              <a:rPr lang="zh-CN" altLang="en-US"/>
              <a:t>现将所有±</a:t>
            </a:r>
            <a:r>
              <a:rPr lang="en-US" altLang="zh-CN" i="1"/>
              <a:t>n</a:t>
            </a:r>
            <a:r>
              <a:rPr lang="en-US" altLang="zh-CN">
                <a:cs typeface="Times New Roman" panose="02020603050405020304" pitchFamily="18" charset="0"/>
              </a:rPr>
              <a:t>/</a:t>
            </a:r>
            <a:r>
              <a:rPr lang="en-US" altLang="zh-CN" i="1">
                <a:cs typeface="Times New Roman" panose="02020603050405020304" pitchFamily="18" charset="0"/>
              </a:rPr>
              <a:t>m</a:t>
            </a:r>
            <a:r>
              <a:rPr lang="zh-CN" altLang="en-US"/>
              <a:t> 按下列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/>
              <a:t>次序排列：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（1）正分数按其分子、分母之和的大小顺序排列：从小到大。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（2）正分数的分子、分母之和相同者按分子大小顺序排列：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          从大到小。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（3）将0放在首位，与正分数具有相同形式的负分数排于正分数之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后。按照上述规则可得：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0,1</a:t>
            </a:r>
            <a:r>
              <a:rPr lang="zh-CN" altLang="en-US">
                <a:cs typeface="Times New Roman" panose="02020603050405020304" pitchFamily="18" charset="0"/>
                <a:sym typeface="Wingdings" panose="05000000000000000000" pitchFamily="2" charset="2"/>
              </a:rPr>
              <a:t>/1,-1/1,2/1,-2/1,1/2,-1/2,3/1,-3/12/2,-2/2,1/3,-1/3, …</a:t>
            </a:r>
            <a:endParaRPr lang="zh-CN" altLang="en-US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故所有呈</a:t>
            </a:r>
            <a:r>
              <a:rPr lang="zh-CN" altLang="en-US"/>
              <a:t>±</a:t>
            </a:r>
            <a:r>
              <a:rPr lang="en-US" altLang="zh-CN" i="1"/>
              <a:t>n</a:t>
            </a:r>
            <a:r>
              <a:rPr lang="en-US" altLang="zh-CN">
                <a:cs typeface="Times New Roman" panose="02020603050405020304" pitchFamily="18" charset="0"/>
              </a:rPr>
              <a:t>/</a:t>
            </a:r>
            <a:r>
              <a:rPr lang="en-US" altLang="zh-CN" i="1">
                <a:cs typeface="Times New Roman" panose="02020603050405020304" pitchFamily="18" charset="0"/>
              </a:rPr>
              <a:t>m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zh-CN" altLang="en-US">
                <a:sym typeface="Wingdings" panose="05000000000000000000" pitchFamily="2" charset="2"/>
              </a:rPr>
              <a:t>状的数所组成的集合为可数集，而 </a:t>
            </a:r>
            <a:r>
              <a:rPr lang="en-US" altLang="zh-CN" i="1">
                <a:sym typeface="Wingdings" panose="05000000000000000000" pitchFamily="2" charset="2"/>
              </a:rPr>
              <a:t>Q</a:t>
            </a:r>
            <a:r>
              <a:rPr lang="en-US" altLang="zh-CN">
                <a:sym typeface="Wingdings" panose="05000000000000000000" pitchFamily="2" charset="2"/>
              </a:rPr>
              <a:t> </a:t>
            </a:r>
            <a:r>
              <a:rPr lang="zh-CN" altLang="en-US">
                <a:sym typeface="Wingdings" panose="05000000000000000000" pitchFamily="2" charset="2"/>
              </a:rPr>
              <a:t>为其无限子集，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zh-CN" altLang="en-US">
                <a:sym typeface="Wingdings" panose="05000000000000000000" pitchFamily="2" charset="2"/>
              </a:rPr>
              <a:t>由定理4-5.4知 </a:t>
            </a:r>
            <a:r>
              <a:rPr lang="en-US" altLang="zh-CN" i="1">
                <a:sym typeface="Wingdings" panose="05000000000000000000" pitchFamily="2" charset="2"/>
              </a:rPr>
              <a:t>Q</a:t>
            </a:r>
            <a:r>
              <a:rPr lang="zh-CN" altLang="en-US">
                <a:sym typeface="Wingdings" panose="05000000000000000000" pitchFamily="2" charset="2"/>
              </a:rPr>
              <a:t>为可数集。                                                        ＃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zh-CN">
                <a:sym typeface="Wingdings" panose="05000000000000000000" pitchFamily="2" charset="2"/>
              </a:rPr>
              <a:t>	</a:t>
            </a:r>
            <a:r>
              <a:rPr lang="zh-CN" altLang="en-US">
                <a:sym typeface="Wingdings" panose="05000000000000000000" pitchFamily="2" charset="2"/>
              </a:rPr>
              <a:t>并非所有的无限集均为可数集。选取</a:t>
            </a:r>
            <a:r>
              <a:rPr lang="zh-CN" altLang="en-US" b="1">
                <a:solidFill>
                  <a:srgbClr val="800000"/>
                </a:solidFill>
                <a:sym typeface="Wingdings" panose="05000000000000000000" pitchFamily="2" charset="2"/>
              </a:rPr>
              <a:t>（0,1）</a:t>
            </a:r>
            <a:r>
              <a:rPr lang="zh-CN" altLang="en-US">
                <a:sym typeface="Wingdings" panose="05000000000000000000" pitchFamily="2" charset="2"/>
              </a:rPr>
              <a:t>作为新的“</a:t>
            </a:r>
            <a:r>
              <a:rPr lang="zh-CN" altLang="en-US" b="1">
                <a:solidFill>
                  <a:srgbClr val="800000"/>
                </a:solidFill>
                <a:sym typeface="Wingdings" panose="05000000000000000000" pitchFamily="2" charset="2"/>
              </a:rPr>
              <a:t>标准集合</a:t>
            </a:r>
            <a:r>
              <a:rPr lang="zh-CN" altLang="en-US">
                <a:sym typeface="Wingdings" panose="05000000000000000000" pitchFamily="2" charset="2"/>
              </a:rPr>
              <a:t>”，</a:t>
            </a:r>
          </a:p>
          <a:p>
            <a:r>
              <a:rPr lang="zh-CN" altLang="en-US">
                <a:sym typeface="Wingdings" panose="05000000000000000000" pitchFamily="2" charset="2"/>
              </a:rPr>
              <a:t>记（0,1）的基数为     </a:t>
            </a:r>
            <a:r>
              <a:rPr lang="en-US" altLang="zh-CN">
                <a:sym typeface="Wingdings" panose="05000000000000000000" pitchFamily="2" charset="2"/>
              </a:rPr>
              <a:t>，</a:t>
            </a:r>
            <a:r>
              <a:rPr lang="zh-CN" altLang="en-US">
                <a:sym typeface="Wingdings" panose="05000000000000000000" pitchFamily="2" charset="2"/>
              </a:rPr>
              <a:t>如果  </a:t>
            </a:r>
            <a:r>
              <a:rPr lang="en-US" altLang="zh-CN" i="1">
                <a:sym typeface="Wingdings" panose="05000000000000000000" pitchFamily="2" charset="2"/>
              </a:rPr>
              <a:t>A</a:t>
            </a:r>
            <a:r>
              <a:rPr lang="zh-CN" altLang="en-US">
                <a:sym typeface="Wingdings" panose="05000000000000000000" pitchFamily="2" charset="2"/>
              </a:rPr>
              <a:t>～(0,1)</a:t>
            </a:r>
            <a:r>
              <a:rPr lang="en-US" altLang="zh-CN">
                <a:sym typeface="Wingdings" panose="05000000000000000000" pitchFamily="2" charset="2"/>
              </a:rPr>
              <a:t> ，</a:t>
            </a:r>
            <a:r>
              <a:rPr lang="zh-CN" altLang="en-US">
                <a:sym typeface="Wingdings" panose="05000000000000000000" pitchFamily="2" charset="2"/>
              </a:rPr>
              <a:t>那么</a:t>
            </a:r>
            <a:r>
              <a:rPr lang="en-US" altLang="zh-CN" i="1">
                <a:sym typeface="Wingdings" panose="05000000000000000000" pitchFamily="2" charset="2"/>
              </a:rPr>
              <a:t>K</a:t>
            </a:r>
            <a:r>
              <a:rPr lang="en-US" altLang="zh-CN"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i="1"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en-US" altLang="zh-CN">
                <a:sym typeface="Wingdings" panose="05000000000000000000" pitchFamily="2" charset="2"/>
              </a:rPr>
              <a:t> =      。   </a:t>
            </a:r>
            <a:r>
              <a:rPr lang="zh-CN" altLang="en-US">
                <a:sym typeface="Wingdings" panose="05000000000000000000" pitchFamily="2" charset="2"/>
              </a:rPr>
              <a:t>也称作</a:t>
            </a:r>
            <a:r>
              <a:rPr lang="zh-CN" altLang="en-US" b="1">
                <a:solidFill>
                  <a:srgbClr val="800000"/>
                </a:solidFill>
                <a:sym typeface="Wingdings" panose="05000000000000000000" pitchFamily="2" charset="2"/>
              </a:rPr>
              <a:t>连续统的势</a:t>
            </a:r>
            <a:r>
              <a:rPr lang="zh-CN" altLang="en-US"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67597" name="Object 13">
            <a:extLst>
              <a:ext uri="{FF2B5EF4-FFF2-40B4-BE49-F238E27FC236}">
                <a16:creationId xmlns:a16="http://schemas.microsoft.com/office/drawing/2014/main" id="{8BC10083-CDD4-4AB2-A4CC-A0AA792BA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638800"/>
          <a:ext cx="3111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" imgW="152280" imgH="177480" progId="Equation.DSMT4">
                  <p:embed/>
                </p:oleObj>
              </mc:Choice>
              <mc:Fallback>
                <p:oleObj name="Equation" r:id="rId3" imgW="15228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638800"/>
                        <a:ext cx="3111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36B642C8-A572-461F-926A-4F388AF5B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6388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5" imgW="152280" imgH="177480" progId="Equation.3">
                  <p:embed/>
                </p:oleObj>
              </mc:Choice>
              <mc:Fallback>
                <p:oleObj name="Equation" r:id="rId5" imgW="15228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638800"/>
                        <a:ext cx="327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A5871570-C41C-490C-B39E-80B6A13B3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6388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Equation" r:id="rId7" imgW="152280" imgH="177480" progId="Equation.3">
                  <p:embed/>
                </p:oleObj>
              </mc:Choice>
              <mc:Fallback>
                <p:oleObj name="Equation" r:id="rId7" imgW="15228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3254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5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4C5A7A69-35E4-418B-BDB3-908A6FE7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8458200" cy="62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定理4-5.8</a:t>
            </a:r>
            <a:r>
              <a:rPr lang="zh-CN" altLang="en-US" sz="2800" b="1"/>
              <a:t>	</a:t>
            </a:r>
            <a:r>
              <a:rPr lang="zh-CN" altLang="en-US" sz="2800"/>
              <a:t>实数集</a:t>
            </a:r>
            <a:r>
              <a:rPr lang="en-US" altLang="zh-CN" sz="2800" i="1"/>
              <a:t>R</a:t>
            </a:r>
            <a:r>
              <a:rPr lang="zh-CN" altLang="en-US" sz="2800"/>
              <a:t>是不可数的。（用反证法证明）</a:t>
            </a:r>
          </a:p>
          <a:p>
            <a:pPr>
              <a:lnSpc>
                <a:spcPct val="85000"/>
              </a:lnSpc>
            </a:pPr>
            <a:r>
              <a:rPr lang="zh-CN" altLang="en-US" b="1"/>
              <a:t>证明</a:t>
            </a:r>
            <a:r>
              <a:rPr lang="zh-CN" altLang="en-US"/>
              <a:t>：设 </a:t>
            </a:r>
            <a:r>
              <a:rPr lang="en-US" altLang="zh-CN" i="1"/>
              <a:t>S</a:t>
            </a:r>
            <a:r>
              <a:rPr lang="en-US" altLang="zh-CN"/>
              <a:t> =｛</a:t>
            </a:r>
            <a:r>
              <a:rPr lang="en-US" altLang="zh-CN" i="1"/>
              <a:t>x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∈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∧0&lt;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&lt;1</a:t>
            </a:r>
            <a:r>
              <a:rPr lang="en-US" altLang="zh-CN"/>
              <a:t>｝，</a:t>
            </a:r>
            <a:r>
              <a:rPr lang="zh-CN" altLang="en-US"/>
              <a:t>因为</a:t>
            </a:r>
            <a:r>
              <a:rPr lang="en-US" altLang="zh-CN" i="1"/>
              <a:t>S</a:t>
            </a:r>
            <a:r>
              <a:rPr lang="en-US" altLang="zh-CN"/>
              <a:t>～</a:t>
            </a:r>
            <a:r>
              <a:rPr lang="en-US" altLang="zh-CN" i="1"/>
              <a:t>R</a:t>
            </a:r>
            <a:r>
              <a:rPr lang="en-US" altLang="zh-CN"/>
              <a:t> （</a:t>
            </a:r>
            <a:r>
              <a:rPr lang="zh-CN" altLang="en-US"/>
              <a:t>已经证明）。</a:t>
            </a:r>
          </a:p>
          <a:p>
            <a:pPr>
              <a:lnSpc>
                <a:spcPct val="85000"/>
              </a:lnSpc>
            </a:pPr>
            <a:r>
              <a:rPr lang="zh-CN" altLang="en-US"/>
              <a:t>因此，若能证明</a:t>
            </a:r>
            <a:r>
              <a:rPr lang="en-US" altLang="zh-CN" i="1"/>
              <a:t>S</a:t>
            </a:r>
            <a:r>
              <a:rPr lang="zh-CN" altLang="en-US"/>
              <a:t>是不可数集，则</a:t>
            </a:r>
            <a:r>
              <a:rPr lang="en-US" altLang="zh-CN" i="1"/>
              <a:t>R</a:t>
            </a:r>
            <a:r>
              <a:rPr lang="zh-CN" altLang="en-US"/>
              <a:t>也是不可数集。</a:t>
            </a:r>
          </a:p>
          <a:p>
            <a:pPr>
              <a:lnSpc>
                <a:spcPct val="85000"/>
              </a:lnSpc>
            </a:pPr>
            <a:r>
              <a:rPr lang="zh-CN" altLang="en-US"/>
              <a:t>（下面用反证法，证明（0,1）为不可数集。</a:t>
            </a:r>
            <a:r>
              <a:rPr lang="en-US" altLang="zh-CN"/>
              <a:t>）</a:t>
            </a:r>
          </a:p>
          <a:p>
            <a:pPr>
              <a:lnSpc>
                <a:spcPct val="85000"/>
              </a:lnSpc>
            </a:pPr>
            <a:r>
              <a:rPr lang="zh-CN" altLang="en-US"/>
              <a:t>假设</a:t>
            </a:r>
            <a:r>
              <a:rPr lang="en-US" altLang="zh-CN" i="1"/>
              <a:t>S</a:t>
            </a:r>
            <a:r>
              <a:rPr lang="zh-CN" altLang="en-US"/>
              <a:t>是可数的，则</a:t>
            </a:r>
            <a:r>
              <a:rPr lang="en-US" altLang="zh-CN" i="1"/>
              <a:t>S</a:t>
            </a:r>
            <a:r>
              <a:rPr lang="zh-CN" altLang="en-US"/>
              <a:t>必可表示为：</a:t>
            </a:r>
            <a:r>
              <a:rPr lang="en-US" altLang="zh-CN" i="1"/>
              <a:t>S</a:t>
            </a:r>
            <a:r>
              <a:rPr lang="en-US" altLang="zh-CN"/>
              <a:t> =</a:t>
            </a:r>
            <a:r>
              <a:rPr lang="zh-CN" altLang="en-US"/>
              <a:t>｛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…</a:t>
            </a:r>
            <a:r>
              <a:rPr lang="en-US" altLang="zh-CN"/>
              <a:t>｝，</a:t>
            </a:r>
          </a:p>
          <a:p>
            <a:pPr>
              <a:lnSpc>
                <a:spcPct val="85000"/>
              </a:lnSpc>
            </a:pPr>
            <a:r>
              <a:rPr lang="zh-CN" altLang="en-US"/>
              <a:t>其中 </a:t>
            </a:r>
            <a:r>
              <a:rPr lang="en-US" altLang="zh-CN" i="1"/>
              <a:t>S</a:t>
            </a:r>
            <a:r>
              <a:rPr lang="en-US" altLang="zh-CN" baseline="-25000"/>
              <a:t>i</a:t>
            </a:r>
            <a:r>
              <a:rPr lang="en-US" altLang="zh-CN"/>
              <a:t>(i =1,2, </a:t>
            </a:r>
            <a:r>
              <a:rPr lang="zh-CN" altLang="en-US"/>
              <a:t>…)是(0,1)间的任一实数。</a:t>
            </a:r>
          </a:p>
          <a:p>
            <a:pPr>
              <a:lnSpc>
                <a:spcPct val="85000"/>
              </a:lnSpc>
            </a:pPr>
            <a:r>
              <a:rPr lang="zh-CN" altLang="en-US"/>
              <a:t>设</a:t>
            </a:r>
            <a:r>
              <a:rPr lang="zh-CN" altLang="en-US" i="1"/>
              <a:t> </a:t>
            </a:r>
            <a:r>
              <a:rPr lang="en-US" altLang="zh-CN" i="1"/>
              <a:t>S</a:t>
            </a:r>
            <a:r>
              <a:rPr lang="en-US" altLang="zh-CN" baseline="-25000"/>
              <a:t>i</a:t>
            </a:r>
            <a:r>
              <a:rPr lang="en-US" altLang="zh-CN"/>
              <a:t> =0.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zh-CN" altLang="en-US"/>
              <a:t>…</a:t>
            </a:r>
            <a:r>
              <a:rPr lang="en-US" altLang="zh-CN"/>
              <a:t>  ，</a:t>
            </a:r>
            <a:r>
              <a:rPr lang="zh-CN" altLang="en-US"/>
              <a:t>其中  </a:t>
            </a:r>
            <a:r>
              <a:rPr lang="en-US" altLang="zh-CN" i="1"/>
              <a:t>y</a:t>
            </a:r>
            <a:r>
              <a:rPr lang="en-US" altLang="zh-CN" baseline="-25000"/>
              <a:t>i</a:t>
            </a:r>
            <a:r>
              <a:rPr lang="zh-CN" altLang="en-US"/>
              <a:t>∈｛0,1,2, …,9｝</a:t>
            </a:r>
          </a:p>
          <a:p>
            <a:pPr>
              <a:lnSpc>
                <a:spcPct val="85000"/>
              </a:lnSpc>
            </a:pPr>
            <a:r>
              <a:rPr lang="en-US" altLang="zh-CN"/>
              <a:t>（</a:t>
            </a:r>
            <a:r>
              <a:rPr lang="zh-CN" altLang="en-US"/>
              <a:t>注：0.2和0.123 可分别记为0.999…    和 0.12999…  ）</a:t>
            </a:r>
          </a:p>
          <a:p>
            <a:pPr>
              <a:lnSpc>
                <a:spcPct val="85000"/>
              </a:lnSpc>
            </a:pPr>
            <a:r>
              <a:rPr lang="zh-CN" altLang="en-US"/>
              <a:t>      设</a:t>
            </a:r>
            <a:r>
              <a:rPr lang="en-US" altLang="zh-CN" sz="2800" i="1"/>
              <a:t>S</a:t>
            </a:r>
            <a:r>
              <a:rPr lang="en-US" altLang="zh-CN" sz="2800" baseline="-25000"/>
              <a:t>1</a:t>
            </a:r>
            <a:r>
              <a:rPr lang="en-US" altLang="zh-CN" sz="2800"/>
              <a:t> =0.</a:t>
            </a:r>
            <a:r>
              <a:rPr lang="en-US" altLang="zh-CN" sz="2800" i="1"/>
              <a:t>a</a:t>
            </a:r>
            <a:r>
              <a:rPr lang="en-US" altLang="zh-CN" sz="2800" baseline="-25000"/>
              <a:t>11</a:t>
            </a:r>
            <a:r>
              <a:rPr lang="en-US" altLang="zh-CN" sz="2800" i="1"/>
              <a:t>a</a:t>
            </a:r>
            <a:r>
              <a:rPr lang="en-US" altLang="zh-CN" sz="2800" baseline="-25000"/>
              <a:t>12</a:t>
            </a:r>
            <a:r>
              <a:rPr lang="en-US" altLang="zh-CN" sz="2800" i="1"/>
              <a:t>a</a:t>
            </a:r>
            <a:r>
              <a:rPr lang="en-US" altLang="zh-CN" sz="2800" baseline="-25000"/>
              <a:t>13</a:t>
            </a:r>
            <a:r>
              <a:rPr lang="en-US" altLang="zh-CN" sz="2800"/>
              <a:t>,…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 i="1" baseline="-25000"/>
              <a:t>n</a:t>
            </a:r>
            <a:r>
              <a:rPr lang="en-US" altLang="zh-CN" sz="2800"/>
              <a:t> …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          </a:t>
            </a:r>
            <a:r>
              <a:rPr lang="en-US" altLang="zh-CN" sz="2800" i="1"/>
              <a:t>S</a:t>
            </a:r>
            <a:r>
              <a:rPr lang="en-US" altLang="zh-CN" sz="2800" baseline="-25000"/>
              <a:t>2</a:t>
            </a:r>
            <a:r>
              <a:rPr lang="en-US" altLang="zh-CN" sz="2800"/>
              <a:t> =0.</a:t>
            </a:r>
            <a:r>
              <a:rPr lang="en-US" altLang="zh-CN" sz="2800" i="1"/>
              <a:t>a</a:t>
            </a:r>
            <a:r>
              <a:rPr lang="en-US" altLang="zh-CN" sz="2800" baseline="-25000"/>
              <a:t>21</a:t>
            </a:r>
            <a:r>
              <a:rPr lang="en-US" altLang="zh-CN" sz="2800" i="1"/>
              <a:t>a</a:t>
            </a:r>
            <a:r>
              <a:rPr lang="en-US" altLang="zh-CN" sz="2800" baseline="-25000"/>
              <a:t>22</a:t>
            </a:r>
            <a:r>
              <a:rPr lang="en-US" altLang="zh-CN" sz="2800" i="1"/>
              <a:t>a</a:t>
            </a:r>
            <a:r>
              <a:rPr lang="en-US" altLang="zh-CN" sz="2800" baseline="-25000"/>
              <a:t>23</a:t>
            </a:r>
            <a:r>
              <a:rPr lang="en-US" altLang="zh-CN" sz="2800"/>
              <a:t> …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 i="1" baseline="-25000"/>
              <a:t>n</a:t>
            </a:r>
            <a:r>
              <a:rPr lang="en-US" altLang="zh-CN" sz="2800"/>
              <a:t>…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          </a:t>
            </a:r>
            <a:r>
              <a:rPr lang="en-US" altLang="zh-CN" sz="2800" i="1"/>
              <a:t>S</a:t>
            </a:r>
            <a:r>
              <a:rPr lang="en-US" altLang="zh-CN" sz="2800" baseline="-25000"/>
              <a:t>3</a:t>
            </a:r>
            <a:r>
              <a:rPr lang="en-US" altLang="zh-CN" sz="2800"/>
              <a:t> =0.</a:t>
            </a:r>
            <a:r>
              <a:rPr lang="en-US" altLang="zh-CN" sz="2800" i="1"/>
              <a:t>a</a:t>
            </a:r>
            <a:r>
              <a:rPr lang="en-US" altLang="zh-CN" sz="2800" baseline="-25000"/>
              <a:t>31</a:t>
            </a:r>
            <a:r>
              <a:rPr lang="en-US" altLang="zh-CN" sz="2800" i="1"/>
              <a:t>a</a:t>
            </a:r>
            <a:r>
              <a:rPr lang="en-US" altLang="zh-CN" sz="2800" baseline="-25000"/>
              <a:t>32</a:t>
            </a:r>
            <a:r>
              <a:rPr lang="en-US" altLang="zh-CN" sz="2800" i="1"/>
              <a:t>a</a:t>
            </a:r>
            <a:r>
              <a:rPr lang="en-US" altLang="zh-CN" sz="2800" baseline="-25000"/>
              <a:t>33</a:t>
            </a:r>
            <a:r>
              <a:rPr lang="en-US" altLang="zh-CN" sz="2800"/>
              <a:t>…</a:t>
            </a:r>
            <a:r>
              <a:rPr lang="en-US" altLang="zh-CN" sz="2800" i="1"/>
              <a:t>a</a:t>
            </a:r>
            <a:r>
              <a:rPr lang="en-US" altLang="zh-CN" sz="2800" baseline="-25000"/>
              <a:t>3</a:t>
            </a:r>
            <a:r>
              <a:rPr lang="en-US" altLang="zh-CN" sz="2800" i="1" baseline="-25000"/>
              <a:t>n</a:t>
            </a:r>
            <a:r>
              <a:rPr lang="en-US" altLang="zh-CN" sz="2800"/>
              <a:t>…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          ………………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6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6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>
            <a:extLst>
              <a:ext uri="{FF2B5EF4-FFF2-40B4-BE49-F238E27FC236}">
                <a16:creationId xmlns:a16="http://schemas.microsoft.com/office/drawing/2014/main" id="{AF690761-2D12-4DBF-BEF3-BC14489B9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8963"/>
            <a:ext cx="9144000" cy="573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/>
              <a:t>构造一个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内的实数</a:t>
            </a:r>
            <a:r>
              <a:rPr lang="zh-CN" altLang="en-US" i="1"/>
              <a:t> </a:t>
            </a:r>
            <a:r>
              <a:rPr lang="en-US" altLang="zh-CN" i="1"/>
              <a:t>r</a:t>
            </a:r>
            <a:r>
              <a:rPr lang="en-US" altLang="zh-CN"/>
              <a:t> = 0.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zh-CN" altLang="en-US"/>
              <a:t>…</a:t>
            </a:r>
            <a:r>
              <a:rPr lang="en-US" altLang="zh-CN"/>
              <a:t>，</a:t>
            </a:r>
            <a:r>
              <a:rPr lang="en-US" altLang="zh-CN" i="1"/>
              <a:t>b</a:t>
            </a:r>
            <a:r>
              <a:rPr lang="en-US" altLang="zh-CN" i="1" baseline="-25000"/>
              <a:t>j</a:t>
            </a:r>
            <a:r>
              <a:rPr lang="en-US" altLang="zh-CN"/>
              <a:t>=1(</a:t>
            </a:r>
            <a:r>
              <a:rPr lang="en-US" altLang="zh-CN" i="1"/>
              <a:t>a</a:t>
            </a:r>
            <a:r>
              <a:rPr lang="en-US" altLang="zh-CN" i="1" baseline="-25000"/>
              <a:t>jj</a:t>
            </a:r>
            <a:r>
              <a:rPr lang="en-US" altLang="zh-CN"/>
              <a:t>≠1),</a:t>
            </a:r>
            <a:r>
              <a:rPr lang="en-US" altLang="zh-CN" i="1"/>
              <a:t>b</a:t>
            </a:r>
            <a:r>
              <a:rPr lang="en-US" altLang="zh-CN" i="1" baseline="-25000"/>
              <a:t>j</a:t>
            </a:r>
            <a:r>
              <a:rPr lang="en-US" altLang="zh-CN"/>
              <a:t>=2(</a:t>
            </a:r>
            <a:r>
              <a:rPr lang="en-US" altLang="zh-CN" i="1"/>
              <a:t>a</a:t>
            </a:r>
            <a:r>
              <a:rPr lang="en-US" altLang="zh-CN" i="1" baseline="-25000"/>
              <a:t>jj</a:t>
            </a:r>
            <a:r>
              <a:rPr lang="en-US" altLang="zh-CN"/>
              <a:t>=1),</a:t>
            </a:r>
            <a:r>
              <a:rPr lang="en-US" altLang="zh-CN" i="1"/>
              <a:t>j</a:t>
            </a:r>
            <a:r>
              <a:rPr lang="en-US" altLang="zh-CN"/>
              <a:t>=1,2, … </a:t>
            </a:r>
          </a:p>
          <a:p>
            <a:pPr>
              <a:lnSpc>
                <a:spcPct val="80000"/>
              </a:lnSpc>
            </a:pPr>
            <a:r>
              <a:rPr lang="zh-CN" altLang="en-US"/>
              <a:t>这样，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与所有实数  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…,</a:t>
            </a:r>
            <a:r>
              <a:rPr lang="en-US" altLang="zh-CN" i="1"/>
              <a:t>S</a:t>
            </a:r>
            <a:r>
              <a:rPr lang="en-US" altLang="zh-CN" i="1" baseline="-25000"/>
              <a:t>n</a:t>
            </a:r>
            <a:r>
              <a:rPr lang="en-US" altLang="zh-CN"/>
              <a:t>, </a:t>
            </a:r>
            <a:r>
              <a:rPr lang="zh-CN" altLang="en-US"/>
              <a:t>…不同。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    因为</a:t>
            </a:r>
            <a:r>
              <a:rPr lang="zh-CN" altLang="en-US" i="1"/>
              <a:t> </a:t>
            </a:r>
            <a:r>
              <a:rPr lang="en-US" altLang="zh-CN" i="1"/>
              <a:t>r </a:t>
            </a:r>
            <a:r>
              <a:rPr lang="zh-CN" altLang="en-US"/>
              <a:t>与 </a:t>
            </a:r>
            <a:r>
              <a:rPr lang="en-US" altLang="zh-CN" i="1"/>
              <a:t>S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=1,2, </a:t>
            </a:r>
            <a:r>
              <a:rPr lang="zh-CN" altLang="en-US"/>
              <a:t>…)</a:t>
            </a:r>
            <a:r>
              <a:rPr lang="en-US" altLang="zh-CN"/>
              <a:t> </a:t>
            </a:r>
            <a:r>
              <a:rPr lang="zh-CN" altLang="en-US"/>
              <a:t>的小数点后的第 </a:t>
            </a:r>
            <a:r>
              <a:rPr lang="en-US" altLang="zh-CN" i="1"/>
              <a:t>i</a:t>
            </a:r>
            <a:r>
              <a:rPr lang="en-US" altLang="zh-CN"/>
              <a:t>(</a:t>
            </a:r>
            <a:r>
              <a:rPr lang="en-US" altLang="zh-CN" i="1"/>
              <a:t>i</a:t>
            </a:r>
            <a:r>
              <a:rPr lang="en-US" altLang="zh-CN"/>
              <a:t>=1,2, …) </a:t>
            </a:r>
            <a:r>
              <a:rPr lang="zh-CN" altLang="en-US"/>
              <a:t>位数不相等。</a:t>
            </a:r>
          </a:p>
          <a:p>
            <a:pPr>
              <a:lnSpc>
                <a:spcPct val="80000"/>
              </a:lnSpc>
            </a:pPr>
            <a:r>
              <a:rPr lang="zh-CN" altLang="en-US"/>
              <a:t>这证明了</a:t>
            </a:r>
            <a:r>
              <a:rPr lang="en-US" altLang="zh-CN" i="1"/>
              <a:t>r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i="1"/>
              <a:t> </a:t>
            </a:r>
            <a:r>
              <a:rPr lang="en-US" altLang="zh-CN"/>
              <a:t>，</a:t>
            </a:r>
            <a:r>
              <a:rPr lang="zh-CN" altLang="en-US"/>
              <a:t>产生矛盾，因而 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是不可数的。                   </a:t>
            </a:r>
            <a:r>
              <a:rPr lang="en-US" altLang="zh-CN"/>
              <a:t>＃</a:t>
            </a:r>
            <a:r>
              <a:rPr lang="zh-CN" altLang="en-US"/>
              <a:t>      </a:t>
            </a:r>
            <a:r>
              <a:rPr lang="en-US" altLang="zh-CN"/>
              <a:t> </a:t>
            </a:r>
          </a:p>
          <a:p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：利用定理4-5.8的证明方法可以证明</a:t>
            </a:r>
            <a:r>
              <a:rPr lang="zh-CN" altLang="en-US"/>
              <a:t>（思考题）提示：</a:t>
            </a:r>
          </a:p>
          <a:p>
            <a:r>
              <a:rPr lang="zh-CN" altLang="en-US"/>
              <a:t>1、仅由 0,1  构成的无限序列集合是不可数的。</a:t>
            </a:r>
          </a:p>
          <a:p>
            <a:r>
              <a:rPr lang="zh-CN" altLang="en-US"/>
              <a:t>      即 </a:t>
            </a:r>
            <a:r>
              <a:rPr lang="en-US" altLang="zh-CN"/>
              <a:t>T=</a:t>
            </a:r>
            <a:r>
              <a:rPr lang="zh-CN" altLang="en-US"/>
              <a:t>｛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/>
              <a:t>…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 i="1"/>
              <a:t>…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zh-CN" altLang="en-US">
                <a:cs typeface="Times New Roman" panose="02020603050405020304" pitchFamily="18" charset="0"/>
              </a:rPr>
              <a:t>∈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 i="1" baseline="-25000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=0</a:t>
            </a:r>
            <a:r>
              <a:rPr lang="en-US" altLang="zh-CN" i="1">
                <a:cs typeface="Times New Roman" panose="02020603050405020304" pitchFamily="18" charset="0"/>
              </a:rPr>
              <a:t>or</a:t>
            </a:r>
            <a:r>
              <a:rPr lang="en-US" altLang="zh-CN">
                <a:cs typeface="Times New Roman" panose="02020603050405020304" pitchFamily="18" charset="0"/>
              </a:rPr>
              <a:t>1</a:t>
            </a:r>
            <a:r>
              <a:rPr lang="en-US" altLang="zh-CN"/>
              <a:t>｝</a:t>
            </a:r>
            <a:r>
              <a:rPr lang="zh-CN" altLang="en-US"/>
              <a:t>为不可数集。</a:t>
            </a:r>
          </a:p>
          <a:p>
            <a:r>
              <a:rPr lang="zh-CN" altLang="en-US"/>
              <a:t>2、将(1)推广由 0,1,2, …,9 构成的无限序列集合也是不可数集。</a:t>
            </a:r>
          </a:p>
          <a:p>
            <a:r>
              <a:rPr lang="zh-CN" altLang="en-US"/>
              <a:t>3、</a:t>
            </a:r>
            <a:r>
              <a:rPr lang="en-US" altLang="zh-CN" i="1"/>
              <a:t>S</a:t>
            </a:r>
            <a:r>
              <a:rPr lang="en-US" altLang="zh-CN"/>
              <a:t> </a:t>
            </a:r>
            <a:r>
              <a:rPr lang="zh-CN" altLang="en-US"/>
              <a:t>=｛(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cs typeface="Times New Roman" panose="02020603050405020304" pitchFamily="18" charset="0"/>
              </a:rPr>
              <a:t>|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zh-CN" altLang="en-US">
                <a:cs typeface="Times New Roman" panose="02020603050405020304" pitchFamily="18" charset="0"/>
              </a:rPr>
              <a:t>∈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zh-CN" altLang="en-US">
                <a:cs typeface="Times New Roman" panose="02020603050405020304" pitchFamily="18" charset="0"/>
              </a:rPr>
              <a:t>∧0&lt;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en-US" altLang="zh-CN" i="1">
                <a:cs typeface="Times New Roman" panose="02020603050405020304" pitchFamily="18" charset="0"/>
              </a:rPr>
              <a:t>y</a:t>
            </a:r>
            <a:r>
              <a:rPr lang="en-US" altLang="zh-CN">
                <a:cs typeface="Times New Roman" panose="02020603050405020304" pitchFamily="18" charset="0"/>
              </a:rPr>
              <a:t>&lt;1</a:t>
            </a:r>
            <a:r>
              <a:rPr lang="en-US" altLang="zh-CN"/>
              <a:t>｝ </a:t>
            </a:r>
            <a:r>
              <a:rPr lang="zh-CN" altLang="en-US"/>
              <a:t>为不可数集。</a:t>
            </a:r>
          </a:p>
          <a:p>
            <a:r>
              <a:rPr lang="zh-CN" altLang="en-US"/>
              <a:t>(提示：构作</a:t>
            </a:r>
            <a:r>
              <a:rPr lang="en-US" altLang="zh-CN" i="1"/>
              <a:t>f</a:t>
            </a:r>
            <a:r>
              <a:rPr lang="en-US" altLang="zh-CN"/>
              <a:t>:</a:t>
            </a:r>
            <a:r>
              <a:rPr lang="en-US" altLang="zh-CN" i="1"/>
              <a:t>S</a:t>
            </a:r>
            <a:r>
              <a:rPr lang="zh-CN" altLang="en-US"/>
              <a:t>→(0,1)</a:t>
            </a:r>
            <a:r>
              <a:rPr lang="en-US" altLang="zh-CN"/>
              <a:t> </a:t>
            </a:r>
            <a:r>
              <a:rPr lang="zh-CN" altLang="en-US"/>
              <a:t>为双射函数  )</a:t>
            </a:r>
          </a:p>
          <a:p>
            <a:r>
              <a:rPr lang="zh-CN" altLang="en-US"/>
              <a:t>4、证明：</a:t>
            </a:r>
            <a:r>
              <a:rPr lang="en-US" altLang="zh-CN"/>
              <a:t>R×R×…×R = R</a:t>
            </a:r>
            <a:r>
              <a:rPr lang="en-US" altLang="zh-CN" baseline="30000"/>
              <a:t>n </a:t>
            </a:r>
            <a:r>
              <a:rPr lang="zh-CN" altLang="en-US"/>
              <a:t>是不可数集。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A2A9769-328A-4C19-9237-0F66046CF4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76200"/>
            <a:ext cx="6400800" cy="762000"/>
          </a:xfrm>
          <a:solidFill>
            <a:srgbClr val="969696"/>
          </a:solidFill>
        </p:spPr>
        <p:txBody>
          <a:bodyPr/>
          <a:lstStyle/>
          <a:p>
            <a:r>
              <a:rPr lang="zh-CN" altLang="en-US"/>
              <a:t>4-6     基数的比较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C9A25B76-F7E9-4914-B864-4DA77E50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        </a:t>
            </a:r>
            <a:r>
              <a:rPr lang="zh-CN" altLang="en-US" sz="2800"/>
              <a:t>为了证明两个集合的基数相等，我们必须构造两个集</a:t>
            </a:r>
          </a:p>
          <a:p>
            <a:r>
              <a:rPr lang="zh-CN" altLang="en-US" sz="2800"/>
              <a:t>合之间的双射函数，这常常是非常困难的工作。本节将介</a:t>
            </a:r>
          </a:p>
          <a:p>
            <a:r>
              <a:rPr lang="zh-CN" altLang="en-US" sz="2800"/>
              <a:t>绍证明基数相等的一个较为简单的方法，但是简单方法的</a:t>
            </a:r>
          </a:p>
          <a:p>
            <a:r>
              <a:rPr lang="zh-CN" altLang="en-US" sz="2800"/>
              <a:t>证明是冗长和复杂的。因而我们只给出结论不予证明。首</a:t>
            </a:r>
          </a:p>
          <a:p>
            <a:r>
              <a:rPr lang="zh-CN" altLang="en-US" sz="2800"/>
              <a:t>先说明基数是如何比较大小的。</a:t>
            </a:r>
          </a:p>
          <a:p>
            <a:r>
              <a:rPr lang="zh-CN" altLang="en-US" sz="2800" b="1">
                <a:solidFill>
                  <a:srgbClr val="800000"/>
                </a:solidFill>
              </a:rPr>
              <a:t>定义4-6.1</a:t>
            </a:r>
            <a:r>
              <a:rPr lang="zh-CN" altLang="en-US" sz="2800"/>
              <a:t> 若从集合</a:t>
            </a:r>
            <a:r>
              <a:rPr lang="en-US" altLang="zh-CN" sz="2800" i="1"/>
              <a:t>A</a:t>
            </a:r>
            <a:r>
              <a:rPr lang="zh-CN" altLang="en-US" sz="2800"/>
              <a:t>到集合</a:t>
            </a:r>
            <a:r>
              <a:rPr lang="en-US" altLang="zh-CN" sz="2800" i="1"/>
              <a:t>B</a:t>
            </a:r>
            <a:r>
              <a:rPr lang="zh-CN" altLang="en-US" sz="2800"/>
              <a:t>存在一个入射，则称</a:t>
            </a:r>
            <a:r>
              <a:rPr lang="en-US" altLang="zh-CN" sz="2800" i="1"/>
              <a:t>A</a:t>
            </a:r>
            <a:r>
              <a:rPr lang="zh-CN" altLang="en-US" sz="2800"/>
              <a:t>的基数</a:t>
            </a:r>
          </a:p>
          <a:p>
            <a:r>
              <a:rPr lang="zh-CN" altLang="en-US" sz="2800"/>
              <a:t>不大于</a:t>
            </a:r>
            <a:r>
              <a:rPr lang="en-US" altLang="zh-CN" sz="2800" i="1"/>
              <a:t>B</a:t>
            </a:r>
            <a:r>
              <a:rPr lang="zh-CN" altLang="en-US" sz="2800"/>
              <a:t>的基数，记作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</a:t>
            </a:r>
            <a:r>
              <a:rPr lang="zh-CN" altLang="en-US" sz="2800">
                <a:cs typeface="Times New Roman" panose="02020603050405020304" pitchFamily="18" charset="0"/>
              </a:rPr>
              <a:t>≤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 </a:t>
            </a:r>
            <a:r>
              <a:rPr lang="en-US" altLang="zh-CN" sz="2800"/>
              <a:t>。</a:t>
            </a:r>
            <a:r>
              <a:rPr lang="zh-CN" altLang="en-US" sz="2800"/>
              <a:t>若从</a:t>
            </a:r>
            <a:r>
              <a:rPr lang="en-US" altLang="zh-CN" sz="2800" i="1"/>
              <a:t>A</a:t>
            </a:r>
            <a:r>
              <a:rPr lang="zh-CN" altLang="en-US" sz="2800"/>
              <a:t>到</a:t>
            </a:r>
            <a:r>
              <a:rPr lang="en-US" altLang="zh-CN" sz="2800" i="1"/>
              <a:t>B</a:t>
            </a:r>
            <a:r>
              <a:rPr lang="zh-CN" altLang="en-US" sz="2800"/>
              <a:t>存在一个</a:t>
            </a:r>
          </a:p>
          <a:p>
            <a:r>
              <a:rPr lang="zh-CN" altLang="en-US" sz="2800"/>
              <a:t>入射，但不存在双射，则称</a:t>
            </a:r>
            <a:r>
              <a:rPr lang="en-US" altLang="zh-CN" sz="2800" i="1"/>
              <a:t>A</a:t>
            </a:r>
            <a:r>
              <a:rPr lang="zh-CN" altLang="en-US" sz="2800"/>
              <a:t>的基数小于</a:t>
            </a:r>
            <a:r>
              <a:rPr lang="en-US" altLang="zh-CN" sz="2800" i="1"/>
              <a:t>B</a:t>
            </a:r>
            <a:r>
              <a:rPr lang="zh-CN" altLang="en-US" sz="2800"/>
              <a:t>的基数，记作</a:t>
            </a:r>
          </a:p>
          <a:p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&lt;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</a:t>
            </a:r>
            <a:r>
              <a:rPr lang="zh-CN" altLang="en-US" sz="2800"/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3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98D1F30-22CC-42AC-8256-84F5E09D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538"/>
            <a:ext cx="9144000" cy="62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定理4-6.1</a:t>
            </a:r>
            <a:r>
              <a:rPr lang="zh-CN" altLang="en-US" sz="2800"/>
              <a:t> （</a:t>
            </a:r>
            <a:r>
              <a:rPr lang="en-US" altLang="zh-CN" sz="2800">
                <a:solidFill>
                  <a:srgbClr val="800000"/>
                </a:solidFill>
              </a:rPr>
              <a:t>Zermelo</a:t>
            </a:r>
            <a:r>
              <a:rPr lang="zh-CN" altLang="en-US" sz="2800">
                <a:solidFill>
                  <a:srgbClr val="800000"/>
                </a:solidFill>
              </a:rPr>
              <a:t>定理或称三岐性定理</a:t>
            </a:r>
            <a:r>
              <a:rPr lang="en-US" altLang="zh-CN" sz="2800"/>
              <a:t>）</a:t>
            </a:r>
          </a:p>
          <a:p>
            <a:r>
              <a:rPr lang="zh-CN" altLang="en-US" sz="2800"/>
              <a:t>         令</a:t>
            </a:r>
            <a:r>
              <a:rPr lang="en-US" altLang="zh-CN" sz="2800" i="1"/>
              <a:t>A</a:t>
            </a:r>
            <a:r>
              <a:rPr lang="zh-CN" altLang="en-US" sz="2800"/>
              <a:t>和</a:t>
            </a:r>
            <a:r>
              <a:rPr lang="en-US" altLang="zh-CN" sz="2800" i="1"/>
              <a:t>B</a:t>
            </a:r>
            <a:r>
              <a:rPr lang="zh-CN" altLang="en-US" sz="2800"/>
              <a:t>是任意集合，则以下三条中恰由一条成立。</a:t>
            </a:r>
          </a:p>
          <a:p>
            <a:r>
              <a:rPr lang="en-US" altLang="zh-CN" sz="2800" i="1"/>
              <a:t>         a</a:t>
            </a:r>
            <a:r>
              <a:rPr lang="en-US" altLang="zh-CN" sz="2800"/>
              <a:t>)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&lt;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    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)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&gt;</a:t>
            </a:r>
            <a:r>
              <a:rPr lang="zh-CN" altLang="en-US" sz="2800">
                <a:cs typeface="Times New Roman" panose="02020603050405020304" pitchFamily="18" charset="0"/>
              </a:rPr>
              <a:t>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     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)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=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 </a:t>
            </a:r>
            <a:endParaRPr lang="en-US" altLang="zh-CN" sz="2800"/>
          </a:p>
          <a:p>
            <a:r>
              <a:rPr lang="zh-CN" altLang="en-US" sz="2800" b="1">
                <a:solidFill>
                  <a:srgbClr val="800000"/>
                </a:solidFill>
              </a:rPr>
              <a:t>定理4-6.2</a:t>
            </a:r>
            <a:r>
              <a:rPr lang="zh-CN" altLang="en-US" sz="2800">
                <a:solidFill>
                  <a:srgbClr val="800000"/>
                </a:solidFill>
              </a:rPr>
              <a:t> （</a:t>
            </a:r>
            <a:r>
              <a:rPr lang="en-US" altLang="zh-CN" sz="2800">
                <a:solidFill>
                  <a:srgbClr val="800000"/>
                </a:solidFill>
              </a:rPr>
              <a:t>Cantor-Schroder-Bernstein</a:t>
            </a:r>
            <a:r>
              <a:rPr lang="zh-CN" altLang="en-US" sz="2800">
                <a:solidFill>
                  <a:srgbClr val="800000"/>
                </a:solidFill>
              </a:rPr>
              <a:t>定理）</a:t>
            </a:r>
          </a:p>
          <a:p>
            <a:r>
              <a:rPr lang="zh-CN" altLang="en-US" sz="2800"/>
              <a:t>        设</a:t>
            </a:r>
            <a:r>
              <a:rPr lang="en-US" altLang="zh-CN" sz="2800" i="1"/>
              <a:t>A</a:t>
            </a:r>
            <a:r>
              <a:rPr lang="zh-CN" altLang="en-US" sz="2800"/>
              <a:t>和</a:t>
            </a:r>
            <a:r>
              <a:rPr lang="en-US" altLang="zh-CN" sz="2800" i="1"/>
              <a:t>B</a:t>
            </a:r>
            <a:r>
              <a:rPr lang="zh-CN" altLang="en-US" sz="2800"/>
              <a:t>是集合，如果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</a:t>
            </a:r>
            <a:r>
              <a:rPr lang="zh-CN" altLang="en-US" sz="2800">
                <a:cs typeface="Times New Roman" panose="02020603050405020304" pitchFamily="18" charset="0"/>
              </a:rPr>
              <a:t>≤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</a:t>
            </a:r>
            <a:r>
              <a:rPr lang="zh-CN" altLang="en-US" sz="2800"/>
              <a:t> ，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 </a:t>
            </a:r>
            <a:r>
              <a:rPr lang="zh-CN" altLang="en-US" sz="2800">
                <a:cs typeface="Times New Roman" panose="02020603050405020304" pitchFamily="18" charset="0"/>
              </a:rPr>
              <a:t>≤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,</a:t>
            </a:r>
            <a:endParaRPr lang="zh-CN" altLang="en-US" sz="2800"/>
          </a:p>
          <a:p>
            <a:r>
              <a:rPr lang="zh-CN" altLang="en-US" sz="2800"/>
              <a:t>                                 则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] =</a:t>
            </a:r>
            <a:r>
              <a:rPr lang="zh-CN" altLang="en-US" sz="2800">
                <a:cs typeface="Times New Roman" panose="02020603050405020304" pitchFamily="18" charset="0"/>
              </a:rPr>
              <a:t> </a:t>
            </a:r>
            <a:r>
              <a:rPr lang="en-US" altLang="zh-CN" sz="2800" i="1"/>
              <a:t>K</a:t>
            </a:r>
            <a:r>
              <a:rPr lang="en-US" altLang="zh-CN" sz="2800"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]</a:t>
            </a:r>
            <a:r>
              <a:rPr lang="zh-CN" altLang="en-US" sz="2800"/>
              <a:t> 。                    </a:t>
            </a:r>
          </a:p>
          <a:p>
            <a:r>
              <a:rPr lang="zh-CN" altLang="en-US" sz="2800"/>
              <a:t>定理4-6.2等价于：若存在从</a:t>
            </a:r>
            <a:r>
              <a:rPr lang="en-US" altLang="zh-CN" sz="2800" i="1"/>
              <a:t>A</a:t>
            </a:r>
            <a:r>
              <a:rPr lang="zh-CN" altLang="en-US" sz="2800"/>
              <a:t>到</a:t>
            </a:r>
            <a:r>
              <a:rPr lang="en-US" altLang="zh-CN" sz="2800" i="1"/>
              <a:t>B</a:t>
            </a:r>
            <a:r>
              <a:rPr lang="zh-CN" altLang="en-US" sz="2800"/>
              <a:t>和</a:t>
            </a:r>
            <a:r>
              <a:rPr lang="en-US" altLang="zh-CN" sz="2800" i="1"/>
              <a:t>B</a:t>
            </a:r>
            <a:r>
              <a:rPr lang="zh-CN" altLang="en-US" sz="2800"/>
              <a:t>到</a:t>
            </a:r>
            <a:r>
              <a:rPr lang="en-US" altLang="zh-CN" sz="2800" i="1"/>
              <a:t>A</a:t>
            </a:r>
            <a:r>
              <a:rPr lang="zh-CN" altLang="en-US" sz="2800"/>
              <a:t>的入射函数，则</a:t>
            </a:r>
          </a:p>
          <a:p>
            <a:r>
              <a:rPr lang="zh-CN" altLang="en-US" sz="2800"/>
              <a:t>存在从</a:t>
            </a:r>
            <a:r>
              <a:rPr lang="en-US" altLang="zh-CN" sz="2800" i="1"/>
              <a:t>A</a:t>
            </a:r>
            <a:r>
              <a:rPr lang="zh-CN" altLang="en-US" sz="2800"/>
              <a:t>到</a:t>
            </a:r>
            <a:r>
              <a:rPr lang="en-US" altLang="zh-CN" sz="2800" i="1"/>
              <a:t>B</a:t>
            </a:r>
            <a:r>
              <a:rPr lang="zh-CN" altLang="en-US" sz="2800"/>
              <a:t>的双射函数。它为证明两个集合具有相同的</a:t>
            </a:r>
          </a:p>
          <a:p>
            <a:r>
              <a:rPr lang="zh-CN" altLang="en-US" sz="2800"/>
              <a:t>基提供了有效方法。这是因为构造两个入射函数比构造一</a:t>
            </a:r>
          </a:p>
          <a:p>
            <a:r>
              <a:rPr lang="zh-CN" altLang="en-US" sz="2800"/>
              <a:t>个双射函数要容易得多。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4">
            <a:extLst>
              <a:ext uri="{FF2B5EF4-FFF2-40B4-BE49-F238E27FC236}">
                <a16:creationId xmlns:a16="http://schemas.microsoft.com/office/drawing/2014/main" id="{DE8EB5C3-A9FC-4705-B3EB-0B35AA98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763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zh-CN" altLang="en-US"/>
              <a:t> 证明[0,1]与（0，1）有相同的基数。</a:t>
            </a:r>
          </a:p>
          <a:p>
            <a:r>
              <a:rPr lang="zh-CN" altLang="en-US"/>
              <a:t>证明：作入射函数：</a:t>
            </a:r>
          </a:p>
          <a:p>
            <a:r>
              <a:rPr lang="en-US" altLang="zh-CN"/>
              <a:t>         </a:t>
            </a:r>
            <a:r>
              <a:rPr lang="en-US" altLang="zh-CN" i="1"/>
              <a:t>f</a:t>
            </a:r>
            <a:r>
              <a:rPr lang="en-US" altLang="zh-CN">
                <a:sym typeface="Wingdings" panose="05000000000000000000" pitchFamily="2" charset="2"/>
              </a:rPr>
              <a:t>:(0,1) →</a:t>
            </a:r>
            <a:r>
              <a:rPr lang="en-US" altLang="zh-CN">
                <a:cs typeface="Times New Roman" panose="02020603050405020304" pitchFamily="18" charset="0"/>
                <a:sym typeface="Wingdings" panose="05000000000000000000" pitchFamily="2" charset="2"/>
              </a:rPr>
              <a:t>[0,1],   </a:t>
            </a:r>
            <a:r>
              <a:rPr lang="en-US" altLang="zh-CN" i="1">
                <a:cs typeface="Times New Roman" panose="02020603050405020304" pitchFamily="18" charset="0"/>
                <a:sym typeface="Wingdings" panose="05000000000000000000" pitchFamily="2" charset="2"/>
              </a:rPr>
              <a:t> f </a:t>
            </a:r>
            <a:r>
              <a:rPr lang="en-US" altLang="zh-CN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i="1"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>
                <a:cs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/>
              <a:t>（恒等函数）</a:t>
            </a:r>
          </a:p>
          <a:p>
            <a:r>
              <a:rPr lang="en-US" altLang="zh-CN"/>
              <a:t>        g:</a:t>
            </a:r>
            <a:r>
              <a:rPr lang="en-US" altLang="zh-CN">
                <a:cs typeface="Times New Roman" panose="02020603050405020304" pitchFamily="18" charset="0"/>
              </a:rPr>
              <a:t>[0,1] →(0,1),    </a:t>
            </a:r>
            <a:r>
              <a:rPr lang="en-US" altLang="zh-CN" i="1">
                <a:cs typeface="Times New Roman" panose="02020603050405020304" pitchFamily="18" charset="0"/>
              </a:rPr>
              <a:t>g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 =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/2+1/4</a:t>
            </a:r>
          </a:p>
          <a:p>
            <a:r>
              <a:rPr lang="zh-CN" altLang="en-US"/>
              <a:t>注：此两个函数的选取方法不唯一。如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</a:t>
            </a:r>
            <a:r>
              <a:rPr lang="en-US" altLang="zh-CN" i="1"/>
              <a:t>x</a:t>
            </a:r>
            <a:r>
              <a:rPr lang="en-US" altLang="zh-CN">
                <a:cs typeface="Times New Roman" panose="02020603050405020304" pitchFamily="18" charset="0"/>
              </a:rPr>
              <a:t>/2 ,    </a:t>
            </a:r>
            <a:r>
              <a:rPr lang="en-US" altLang="zh-CN" i="1">
                <a:cs typeface="Times New Roman" panose="02020603050405020304" pitchFamily="18" charset="0"/>
              </a:rPr>
              <a:t>g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) =</a:t>
            </a:r>
            <a:r>
              <a:rPr lang="en-US" altLang="zh-CN" i="1">
                <a:cs typeface="Times New Roman" panose="02020603050405020304" pitchFamily="18" charset="0"/>
              </a:rPr>
              <a:t>x</a:t>
            </a:r>
            <a:r>
              <a:rPr lang="en-US" altLang="zh-CN">
                <a:cs typeface="Times New Roman" panose="02020603050405020304" pitchFamily="18" charset="0"/>
              </a:rPr>
              <a:t>/3+1/3.</a:t>
            </a:r>
            <a:endParaRPr lang="en-US" altLang="zh-CN"/>
          </a:p>
          <a:p>
            <a:r>
              <a:rPr lang="zh-CN" altLang="en-US"/>
              <a:t>故：[0,1]与(0,1)具有相同的基数。</a:t>
            </a: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75786" name="Text Box 10">
            <a:extLst>
              <a:ext uri="{FF2B5EF4-FFF2-40B4-BE49-F238E27FC236}">
                <a16:creationId xmlns:a16="http://schemas.microsoft.com/office/drawing/2014/main" id="{A04B31EA-8CED-4A7C-90B6-0E366422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87630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 =</a:t>
            </a:r>
            <a:r>
              <a:rPr lang="en-US" altLang="zh-CN" i="1"/>
              <a:t>N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 = (0,1),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</a:t>
            </a:r>
            <a:r>
              <a:rPr lang="en-US" altLang="zh-CN">
                <a:cs typeface="Times New Roman" panose="02020603050405020304" pitchFamily="18" charset="0"/>
              </a:rPr>
              <a:t>] =      ,</a:t>
            </a:r>
            <a:r>
              <a:rPr lang="en-US" altLang="zh-CN" i="1">
                <a:cs typeface="Times New Roman" panose="02020603050405020304" pitchFamily="18" charset="0"/>
              </a:rPr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B</a:t>
            </a:r>
            <a:r>
              <a:rPr lang="en-US" altLang="zh-CN">
                <a:cs typeface="Times New Roman" panose="02020603050405020304" pitchFamily="18" charset="0"/>
              </a:rPr>
              <a:t>] =       。</a:t>
            </a:r>
            <a:r>
              <a:rPr lang="zh-CN" altLang="en-US"/>
              <a:t>求证：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A×B</a:t>
            </a:r>
            <a:r>
              <a:rPr lang="en-US" altLang="zh-CN">
                <a:cs typeface="Times New Roman" panose="02020603050405020304" pitchFamily="18" charset="0"/>
              </a:rPr>
              <a:t>]=</a:t>
            </a:r>
          </a:p>
          <a:p>
            <a:r>
              <a:rPr lang="zh-CN" altLang="en-US"/>
              <a:t>证明：作入射函数 </a:t>
            </a:r>
            <a:r>
              <a:rPr lang="zh-CN" altLang="en-US" i="1"/>
              <a:t> </a:t>
            </a:r>
            <a:r>
              <a:rPr lang="en-US" altLang="zh-CN" i="1"/>
              <a:t>f</a:t>
            </a:r>
            <a:r>
              <a:rPr lang="en-US" altLang="zh-CN"/>
              <a:t> :</a:t>
            </a:r>
            <a:r>
              <a:rPr lang="en-US" altLang="zh-CN" i="1"/>
              <a:t>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R</a:t>
            </a:r>
            <a:r>
              <a:rPr lang="en-US" altLang="zh-CN"/>
              <a:t>,  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n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n+x</a:t>
            </a:r>
          </a:p>
          <a:p>
            <a:r>
              <a:rPr lang="zh-CN" altLang="en-US"/>
              <a:t>故： 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A×B</a:t>
            </a:r>
            <a:r>
              <a:rPr lang="en-US" altLang="zh-CN">
                <a:cs typeface="Times New Roman" panose="02020603050405020304" pitchFamily="18" charset="0"/>
              </a:rPr>
              <a:t>] </a:t>
            </a:r>
            <a:r>
              <a:rPr lang="zh-CN" altLang="en-US">
                <a:cs typeface="Times New Roman" panose="02020603050405020304" pitchFamily="18" charset="0"/>
              </a:rPr>
              <a:t>≤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R</a:t>
            </a:r>
            <a:r>
              <a:rPr lang="en-US" altLang="zh-CN">
                <a:cs typeface="Times New Roman" panose="02020603050405020304" pitchFamily="18" charset="0"/>
              </a:rPr>
              <a:t>]</a:t>
            </a:r>
            <a:r>
              <a:rPr lang="zh-CN" altLang="en-US"/>
              <a:t> =      。</a:t>
            </a:r>
          </a:p>
          <a:p>
            <a:r>
              <a:rPr lang="zh-CN" altLang="en-US"/>
              <a:t>作入射函数   </a:t>
            </a:r>
            <a:r>
              <a:rPr lang="en-US" altLang="zh-CN" i="1"/>
              <a:t>g</a:t>
            </a:r>
            <a:r>
              <a:rPr lang="en-US" altLang="zh-CN">
                <a:sym typeface="Wingdings" panose="05000000000000000000" pitchFamily="2" charset="2"/>
              </a:rPr>
              <a:t>:(0,1) →</a:t>
            </a:r>
            <a:r>
              <a:rPr lang="en-US" altLang="zh-CN" i="1">
                <a:sym typeface="Wingdings" panose="05000000000000000000" pitchFamily="2" charset="2"/>
              </a:rPr>
              <a:t>A</a:t>
            </a:r>
            <a:r>
              <a:rPr lang="en-US" altLang="zh-CN">
                <a:sym typeface="Wingdings" panose="05000000000000000000" pitchFamily="2" charset="2"/>
              </a:rPr>
              <a:t>×</a:t>
            </a:r>
            <a:r>
              <a:rPr lang="en-US" altLang="zh-CN" i="1">
                <a:sym typeface="Wingdings" panose="05000000000000000000" pitchFamily="2" charset="2"/>
              </a:rPr>
              <a:t>B</a:t>
            </a:r>
            <a:r>
              <a:rPr lang="en-US" altLang="zh-CN">
                <a:sym typeface="Wingdings" panose="05000000000000000000" pitchFamily="2" charset="2"/>
              </a:rPr>
              <a:t>,  </a:t>
            </a:r>
            <a:r>
              <a:rPr lang="en-US" altLang="zh-CN" i="1">
                <a:sym typeface="Wingdings" panose="05000000000000000000" pitchFamily="2" charset="2"/>
              </a:rPr>
              <a:t>g</a:t>
            </a:r>
            <a:r>
              <a:rPr lang="en-US" altLang="zh-CN">
                <a:sym typeface="Wingdings" panose="05000000000000000000" pitchFamily="2" charset="2"/>
              </a:rPr>
              <a:t>(</a:t>
            </a:r>
            <a:r>
              <a:rPr lang="en-US" altLang="zh-CN" i="1">
                <a:sym typeface="Wingdings" panose="05000000000000000000" pitchFamily="2" charset="2"/>
              </a:rPr>
              <a:t>x</a:t>
            </a:r>
            <a:r>
              <a:rPr lang="en-US" altLang="zh-CN">
                <a:sym typeface="Wingdings" panose="05000000000000000000" pitchFamily="2" charset="2"/>
              </a:rPr>
              <a:t>) = &lt;0,</a:t>
            </a:r>
            <a:r>
              <a:rPr lang="en-US" altLang="zh-CN" i="1">
                <a:sym typeface="Wingdings" panose="05000000000000000000" pitchFamily="2" charset="2"/>
              </a:rPr>
              <a:t>x</a:t>
            </a:r>
            <a:r>
              <a:rPr lang="en-US" altLang="zh-CN">
                <a:sym typeface="Wingdings" panose="05000000000000000000" pitchFamily="2" charset="2"/>
              </a:rPr>
              <a:t>&gt;</a:t>
            </a:r>
            <a:endParaRPr lang="en-US" altLang="zh-CN"/>
          </a:p>
          <a:p>
            <a:r>
              <a:rPr lang="zh-CN" altLang="en-US"/>
              <a:t>故      ≤ 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A×B</a:t>
            </a:r>
            <a:r>
              <a:rPr lang="en-US" altLang="zh-CN">
                <a:cs typeface="Times New Roman" panose="02020603050405020304" pitchFamily="18" charset="0"/>
              </a:rPr>
              <a:t>]</a:t>
            </a:r>
            <a:r>
              <a:rPr lang="zh-CN" altLang="en-US"/>
              <a:t> ，因此</a:t>
            </a:r>
            <a:r>
              <a:rPr lang="en-US" altLang="zh-CN" i="1"/>
              <a:t>K</a:t>
            </a:r>
            <a:r>
              <a:rPr lang="en-US" altLang="zh-CN">
                <a:cs typeface="Times New Roman" panose="02020603050405020304" pitchFamily="18" charset="0"/>
              </a:rPr>
              <a:t>[</a:t>
            </a:r>
            <a:r>
              <a:rPr lang="en-US" altLang="zh-CN" i="1">
                <a:cs typeface="Times New Roman" panose="02020603050405020304" pitchFamily="18" charset="0"/>
              </a:rPr>
              <a:t>A×B</a:t>
            </a:r>
            <a:r>
              <a:rPr lang="en-US" altLang="zh-CN">
                <a:cs typeface="Times New Roman" panose="02020603050405020304" pitchFamily="18" charset="0"/>
              </a:rPr>
              <a:t>]=         </a:t>
            </a:r>
            <a:r>
              <a:rPr lang="zh-CN" altLang="en-US"/>
              <a:t> 。                            ＃</a:t>
            </a:r>
          </a:p>
          <a:p>
            <a:endParaRPr lang="en-US" altLang="zh-CN"/>
          </a:p>
        </p:txBody>
      </p:sp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C710B728-675D-4EF6-9890-BA9E5F87E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429000"/>
          <a:ext cx="3397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29000"/>
                        <a:ext cx="3397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>
            <a:extLst>
              <a:ext uri="{FF2B5EF4-FFF2-40B4-BE49-F238E27FC236}">
                <a16:creationId xmlns:a16="http://schemas.microsoft.com/office/drawing/2014/main" id="{9FB66079-4CEF-45D1-ABF9-6A325A9EC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3429000"/>
          <a:ext cx="2778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429000"/>
                        <a:ext cx="27781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>
            <a:extLst>
              <a:ext uri="{FF2B5EF4-FFF2-40B4-BE49-F238E27FC236}">
                <a16:creationId xmlns:a16="http://schemas.microsoft.com/office/drawing/2014/main" id="{5AF49455-D932-4B1B-B10C-8A1DF91AC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269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2698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20">
            <a:extLst>
              <a:ext uri="{FF2B5EF4-FFF2-40B4-BE49-F238E27FC236}">
                <a16:creationId xmlns:a16="http://schemas.microsoft.com/office/drawing/2014/main" id="{88936DAA-6754-4429-92EC-61BE13FC9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638800"/>
          <a:ext cx="263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8" imgW="152280" imgH="177480" progId="Equation.DSMT4">
                  <p:embed/>
                </p:oleObj>
              </mc:Choice>
              <mc:Fallback>
                <p:oleObj name="Equation" r:id="rId8" imgW="15228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26352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21">
            <a:extLst>
              <a:ext uri="{FF2B5EF4-FFF2-40B4-BE49-F238E27FC236}">
                <a16:creationId xmlns:a16="http://schemas.microsoft.com/office/drawing/2014/main" id="{60611E75-6F3B-4908-9069-475A88B8A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638800"/>
          <a:ext cx="269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9" imgW="152280" imgH="177480" progId="Equation.DSMT4">
                  <p:embed/>
                </p:oleObj>
              </mc:Choice>
              <mc:Fallback>
                <p:oleObj name="Equation" r:id="rId9" imgW="152280" imgH="177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638800"/>
                        <a:ext cx="2698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9" name="Object 23">
            <a:extLst>
              <a:ext uri="{FF2B5EF4-FFF2-40B4-BE49-F238E27FC236}">
                <a16:creationId xmlns:a16="http://schemas.microsoft.com/office/drawing/2014/main" id="{3C3EBBEA-63C4-4972-9FCB-24DF7912A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429000"/>
          <a:ext cx="2778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10" imgW="152280" imgH="177480" progId="Equation.DSMT4">
                  <p:embed/>
                </p:oleObj>
              </mc:Choice>
              <mc:Fallback>
                <p:oleObj name="Equation" r:id="rId10" imgW="152280" imgH="177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429000"/>
                        <a:ext cx="277813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  <p:bldP spid="7578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6E9656A-2925-41A5-87A1-84AA56E7C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85800" y="-76200"/>
            <a:ext cx="7772400" cy="7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C8BA953-7751-4F46-BD36-D895449A2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例1</a:t>
            </a:r>
            <a:r>
              <a:rPr lang="zh-CN" altLang="en-US" sz="2800">
                <a:solidFill>
                  <a:schemeClr val="tx2"/>
                </a:solidFill>
              </a:rPr>
              <a:t>设</a:t>
            </a:r>
            <a:r>
              <a:rPr lang="zh-CN" altLang="en-US" sz="2800" i="1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=｛1,5,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张明｝，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=｛2,</a:t>
            </a:r>
            <a:r>
              <a:rPr lang="en-US" altLang="zh-CN" sz="2800" i="1">
                <a:solidFill>
                  <a:schemeClr val="tx2"/>
                </a:solidFill>
              </a:rPr>
              <a:t>q</a:t>
            </a:r>
            <a:r>
              <a:rPr lang="en-US" altLang="zh-CN" sz="2800">
                <a:solidFill>
                  <a:schemeClr val="tx2"/>
                </a:solidFill>
              </a:rPr>
              <a:t>,7,9,</a:t>
            </a:r>
            <a:r>
              <a:rPr lang="en-US" altLang="zh-CN" sz="2800" i="1">
                <a:solidFill>
                  <a:schemeClr val="tx2"/>
                </a:solidFill>
              </a:rPr>
              <a:t>G</a:t>
            </a:r>
            <a:r>
              <a:rPr lang="en-US" altLang="zh-CN" sz="2800">
                <a:solidFill>
                  <a:schemeClr val="tx2"/>
                </a:solidFill>
              </a:rPr>
              <a:t>｝,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</a:rPr>
              <a:t>   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=｛ </a:t>
            </a:r>
            <a:r>
              <a:rPr lang="zh-CN" altLang="en-US" sz="2800">
                <a:solidFill>
                  <a:schemeClr val="tx2"/>
                </a:solidFill>
              </a:rPr>
              <a:t>﹤1,2﹥</a:t>
            </a:r>
            <a:r>
              <a:rPr lang="en-US" altLang="zh-CN" sz="2800">
                <a:solidFill>
                  <a:schemeClr val="tx2"/>
                </a:solidFill>
              </a:rPr>
              <a:t> , </a:t>
            </a:r>
            <a:r>
              <a:rPr lang="zh-CN" altLang="en-US" sz="2800">
                <a:solidFill>
                  <a:schemeClr val="tx2"/>
                </a:solidFill>
              </a:rPr>
              <a:t>﹤5,</a:t>
            </a:r>
            <a:r>
              <a:rPr lang="en-US" altLang="zh-CN" sz="2800" i="1">
                <a:solidFill>
                  <a:schemeClr val="tx2"/>
                </a:solidFill>
              </a:rPr>
              <a:t>q</a:t>
            </a:r>
            <a:r>
              <a:rPr lang="en-US" altLang="zh-CN" sz="2800">
                <a:solidFill>
                  <a:schemeClr val="tx2"/>
                </a:solidFill>
              </a:rPr>
              <a:t>﹥ , </a:t>
            </a:r>
            <a:r>
              <a:rPr lang="zh-CN" altLang="en-US" sz="2800">
                <a:solidFill>
                  <a:schemeClr val="tx2"/>
                </a:solidFill>
              </a:rPr>
              <a:t>﹤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>
                <a:solidFill>
                  <a:schemeClr val="tx2"/>
                </a:solidFill>
              </a:rPr>
              <a:t>,7﹥, </a:t>
            </a:r>
            <a:r>
              <a:rPr lang="zh-CN" altLang="en-US" sz="2800">
                <a:solidFill>
                  <a:schemeClr val="tx2"/>
                </a:solidFill>
              </a:rPr>
              <a:t>﹤张明, </a:t>
            </a:r>
            <a:r>
              <a:rPr lang="en-US" altLang="zh-CN" sz="2800" i="1">
                <a:solidFill>
                  <a:schemeClr val="tx2"/>
                </a:solidFill>
              </a:rPr>
              <a:t>G</a:t>
            </a:r>
            <a:r>
              <a:rPr lang="en-US" altLang="zh-CN" sz="2800">
                <a:solidFill>
                  <a:schemeClr val="tx2"/>
                </a:solidFill>
              </a:rPr>
              <a:t>﹥ ｝。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故  </a:t>
            </a:r>
            <a:r>
              <a:rPr lang="en-US" altLang="zh-CN" sz="2800" i="1">
                <a:solidFill>
                  <a:schemeClr val="tx2"/>
                </a:solidFill>
              </a:rPr>
              <a:t>dom f</a:t>
            </a:r>
            <a:r>
              <a:rPr lang="en-US" altLang="zh-CN" sz="2800">
                <a:solidFill>
                  <a:schemeClr val="tx2"/>
                </a:solidFill>
              </a:rPr>
              <a:t> =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， </a:t>
            </a:r>
            <a:r>
              <a:rPr lang="en-US" altLang="zh-CN" sz="2800">
                <a:solidFill>
                  <a:schemeClr val="tx2"/>
                </a:solidFill>
              </a:rPr>
              <a:t>R</a:t>
            </a:r>
            <a:r>
              <a:rPr lang="en-US" altLang="zh-CN" sz="2800" i="1" baseline="-25000">
                <a:solidFill>
                  <a:schemeClr val="tx2"/>
                </a:solidFill>
              </a:rPr>
              <a:t>f</a:t>
            </a:r>
            <a:r>
              <a:rPr lang="en-US" altLang="zh-CN" sz="2800" i="1">
                <a:solidFill>
                  <a:schemeClr val="tx2"/>
                </a:solidFill>
              </a:rPr>
              <a:t>=</a:t>
            </a:r>
            <a:r>
              <a:rPr lang="zh-CN" altLang="en-US" sz="2800">
                <a:solidFill>
                  <a:schemeClr val="tx2"/>
                </a:solidFill>
              </a:rPr>
              <a:t>｛2,</a:t>
            </a:r>
            <a:r>
              <a:rPr lang="en-US" altLang="zh-CN" sz="2800" i="1">
                <a:solidFill>
                  <a:schemeClr val="tx2"/>
                </a:solidFill>
              </a:rPr>
              <a:t>q</a:t>
            </a:r>
            <a:r>
              <a:rPr lang="en-US" altLang="zh-CN" sz="2800">
                <a:solidFill>
                  <a:schemeClr val="tx2"/>
                </a:solidFill>
              </a:rPr>
              <a:t>,7,</a:t>
            </a:r>
            <a:r>
              <a:rPr lang="en-US" altLang="zh-CN" sz="2800" i="1">
                <a:solidFill>
                  <a:schemeClr val="tx2"/>
                </a:solidFill>
              </a:rPr>
              <a:t>G</a:t>
            </a:r>
            <a:r>
              <a:rPr lang="en-US" altLang="zh-CN" sz="2800">
                <a:solidFill>
                  <a:schemeClr val="tx2"/>
                </a:solidFill>
              </a:rPr>
              <a:t>｝ 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若函数的定义域是有限的，则可通过列表或画有向图来表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示函数。如上例1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(1) = 2</a:t>
            </a:r>
            <a:endParaRPr lang="en-US" altLang="zh-CN" sz="2800" i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(5) = </a:t>
            </a:r>
            <a:r>
              <a:rPr lang="en-US" altLang="zh-CN" sz="2800" i="1">
                <a:solidFill>
                  <a:schemeClr val="tx2"/>
                </a:solidFill>
              </a:rPr>
              <a:t>q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p</a:t>
            </a:r>
            <a:r>
              <a:rPr lang="en-US" altLang="zh-CN" sz="2800">
                <a:solidFill>
                  <a:schemeClr val="tx2"/>
                </a:solidFill>
              </a:rPr>
              <a:t>)=7</a:t>
            </a:r>
            <a:endParaRPr lang="en-US" altLang="zh-CN" sz="2800" i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zh-CN" altLang="en-US" sz="2800">
                <a:solidFill>
                  <a:schemeClr val="tx2"/>
                </a:solidFill>
              </a:rPr>
              <a:t>张明) = </a:t>
            </a:r>
            <a:r>
              <a:rPr lang="en-US" altLang="zh-CN" sz="2800" i="1">
                <a:solidFill>
                  <a:schemeClr val="tx2"/>
                </a:solidFill>
              </a:rPr>
              <a:t>G</a:t>
            </a:r>
          </a:p>
          <a:p>
            <a:pPr>
              <a:buFontTx/>
              <a:buNone/>
            </a:pPr>
            <a:endParaRPr lang="zh-CN" altLang="en-US" sz="2800"/>
          </a:p>
        </p:txBody>
      </p:sp>
      <p:grpSp>
        <p:nvGrpSpPr>
          <p:cNvPr id="81947" name="Group 27">
            <a:extLst>
              <a:ext uri="{FF2B5EF4-FFF2-40B4-BE49-F238E27FC236}">
                <a16:creationId xmlns:a16="http://schemas.microsoft.com/office/drawing/2014/main" id="{FC456990-473C-497F-9985-AC89ED5726D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276600"/>
            <a:ext cx="2667000" cy="2667000"/>
            <a:chOff x="3688" y="2778"/>
            <a:chExt cx="1143" cy="1158"/>
          </a:xfrm>
        </p:grpSpPr>
        <p:graphicFrame>
          <p:nvGraphicFramePr>
            <p:cNvPr id="81948" name="Object 28">
              <a:extLst>
                <a:ext uri="{FF2B5EF4-FFF2-40B4-BE49-F238E27FC236}">
                  <a16:creationId xmlns:a16="http://schemas.microsoft.com/office/drawing/2014/main" id="{516259E4-6045-4EA2-976F-7860CB23EB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8" y="2778"/>
            <a:ext cx="1143" cy="1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4" name="Equation" r:id="rId3" imgW="1002960" imgH="1015920" progId="Equation.3">
                    <p:embed/>
                  </p:oleObj>
                </mc:Choice>
                <mc:Fallback>
                  <p:oleObj name="Equation" r:id="rId3" imgW="1002960" imgH="10159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778"/>
                          <a:ext cx="1143" cy="1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9" name="Line 29">
              <a:extLst>
                <a:ext uri="{FF2B5EF4-FFF2-40B4-BE49-F238E27FC236}">
                  <a16:creationId xmlns:a16="http://schemas.microsoft.com/office/drawing/2014/main" id="{A52CB60C-749D-4915-8D38-D4E62F39C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50" name="Line 30">
              <a:extLst>
                <a:ext uri="{FF2B5EF4-FFF2-40B4-BE49-F238E27FC236}">
                  <a16:creationId xmlns:a16="http://schemas.microsoft.com/office/drawing/2014/main" id="{271890FF-6D62-42FA-80E8-CA3412DBC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51" name="Line 31">
              <a:extLst>
                <a:ext uri="{FF2B5EF4-FFF2-40B4-BE49-F238E27FC236}">
                  <a16:creationId xmlns:a16="http://schemas.microsoft.com/office/drawing/2014/main" id="{E12EE502-215A-477C-BF8B-3548937F3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52" name="Line 32">
              <a:extLst>
                <a:ext uri="{FF2B5EF4-FFF2-40B4-BE49-F238E27FC236}">
                  <a16:creationId xmlns:a16="http://schemas.microsoft.com/office/drawing/2014/main" id="{DE581A3C-D11F-48D6-BE32-5F7D90948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8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1953" name="Group 33">
            <a:extLst>
              <a:ext uri="{FF2B5EF4-FFF2-40B4-BE49-F238E27FC236}">
                <a16:creationId xmlns:a16="http://schemas.microsoft.com/office/drawing/2014/main" id="{AD380199-A270-40B2-818E-8ECF0FAF68E5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352800"/>
          <a:ext cx="2286000" cy="2895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961621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52560058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5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81708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83233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22305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张明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530333"/>
                  </a:ext>
                </a:extLst>
              </a:tr>
            </a:tbl>
          </a:graphicData>
        </a:graphic>
      </p:graphicFrame>
      <p:pic>
        <p:nvPicPr>
          <p:cNvPr id="81973" name="Picture 53">
            <a:extLst>
              <a:ext uri="{FF2B5EF4-FFF2-40B4-BE49-F238E27FC236}">
                <a16:creationId xmlns:a16="http://schemas.microsoft.com/office/drawing/2014/main" id="{55F445CC-D4B0-4221-BFE0-10F39AA9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48400"/>
            <a:ext cx="436563" cy="4572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>
            <a:extLst>
              <a:ext uri="{FF2B5EF4-FFF2-40B4-BE49-F238E27FC236}">
                <a16:creationId xmlns:a16="http://schemas.microsoft.com/office/drawing/2014/main" id="{B53C849C-01BD-43F8-9285-07512CB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0"/>
            <a:ext cx="8382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800000"/>
                </a:solidFill>
              </a:rPr>
              <a:t>定理4-6.3</a:t>
            </a:r>
            <a:r>
              <a:rPr lang="zh-CN" altLang="en-US"/>
              <a:t>	设  </a:t>
            </a:r>
            <a:r>
              <a:rPr lang="en-US" altLang="zh-CN" i="1"/>
              <a:t>A </a:t>
            </a:r>
            <a:r>
              <a:rPr lang="zh-CN" altLang="en-US"/>
              <a:t>是有限集合，则</a:t>
            </a:r>
          </a:p>
          <a:p>
            <a:r>
              <a:rPr lang="zh-CN" altLang="en-US" sz="2000"/>
              <a:t>证明：设 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A</a:t>
            </a:r>
            <a:r>
              <a:rPr lang="en-US" altLang="zh-CN" sz="2000">
                <a:cs typeface="Times New Roman" panose="02020603050405020304" pitchFamily="18" charset="0"/>
              </a:rPr>
              <a:t>] = </a:t>
            </a:r>
            <a:r>
              <a:rPr lang="en-US" altLang="zh-CN" sz="2000" i="1">
                <a:cs typeface="Times New Roman" panose="02020603050405020304" pitchFamily="18" charset="0"/>
              </a:rPr>
              <a:t>n</a:t>
            </a:r>
            <a:r>
              <a:rPr lang="en-US" altLang="zh-CN" sz="2000"/>
              <a:t>，</a:t>
            </a:r>
            <a:r>
              <a:rPr lang="zh-CN" altLang="en-US" sz="2000"/>
              <a:t>则</a:t>
            </a:r>
            <a:r>
              <a:rPr lang="zh-CN" altLang="en-US" sz="2000" i="1"/>
              <a:t> </a:t>
            </a:r>
            <a:r>
              <a:rPr lang="en-US" altLang="zh-CN" sz="2000" i="1"/>
              <a:t>A</a:t>
            </a:r>
            <a:r>
              <a:rPr lang="zh-CN" altLang="en-US" sz="2000"/>
              <a:t>～</a:t>
            </a:r>
            <a:r>
              <a:rPr lang="en-US" altLang="zh-CN" sz="2000" i="1"/>
              <a:t>N</a:t>
            </a:r>
            <a:r>
              <a:rPr lang="en-US" altLang="zh-CN" sz="2000" i="1" baseline="-25000"/>
              <a:t>n</a:t>
            </a:r>
            <a:r>
              <a:rPr lang="en-US" altLang="zh-CN" sz="2000"/>
              <a:t>，</a:t>
            </a:r>
            <a:r>
              <a:rPr lang="zh-CN" altLang="en-US" sz="2000"/>
              <a:t>定义入射函数  </a:t>
            </a:r>
            <a:r>
              <a:rPr lang="en-US" altLang="zh-CN" sz="2000" i="1"/>
              <a:t>f </a:t>
            </a:r>
            <a:r>
              <a:rPr lang="en-US" altLang="zh-CN" sz="2000"/>
              <a:t>: </a:t>
            </a:r>
            <a:r>
              <a:rPr lang="en-US" altLang="zh-CN" sz="2000" i="1"/>
              <a:t>N</a:t>
            </a:r>
            <a:r>
              <a:rPr lang="en-US" altLang="zh-CN" sz="2000" i="1" baseline="-25000"/>
              <a:t>n</a:t>
            </a:r>
            <a:r>
              <a:rPr lang="en-US" altLang="zh-CN" sz="2000"/>
              <a:t>→</a:t>
            </a:r>
            <a:r>
              <a:rPr lang="en-US" altLang="zh-CN" sz="2000" i="1"/>
              <a:t>N</a:t>
            </a:r>
            <a:r>
              <a:rPr lang="en-US" altLang="zh-CN" sz="2000"/>
              <a:t>,  </a:t>
            </a:r>
            <a:r>
              <a:rPr lang="en-US" altLang="zh-CN" sz="2000" i="1"/>
              <a:t>f 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= </a:t>
            </a:r>
            <a:r>
              <a:rPr lang="en-US" altLang="zh-CN" sz="2000" i="1"/>
              <a:t>x</a:t>
            </a:r>
          </a:p>
          <a:p>
            <a:r>
              <a:rPr lang="zh-CN" altLang="en-US" sz="2000"/>
              <a:t>故                                ，又因为在证明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zh-CN" altLang="en-US" sz="2000"/>
              <a:t>是无限集中已证明 </a:t>
            </a:r>
            <a:r>
              <a:rPr lang="zh-CN" altLang="en-US" sz="2000" i="1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zh-CN" altLang="en-US" sz="2000"/>
              <a:t>与 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zh-CN" altLang="en-US" sz="2000"/>
              <a:t>之间</a:t>
            </a:r>
          </a:p>
          <a:p>
            <a:r>
              <a:rPr lang="zh-CN" altLang="en-US" sz="2000"/>
              <a:t>不存在双射函数。所以 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A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r>
              <a:rPr lang="zh-CN" altLang="en-US" sz="2000">
                <a:cs typeface="Times New Roman" panose="02020603050405020304" pitchFamily="18" charset="0"/>
              </a:rPr>
              <a:t>≠ </a:t>
            </a:r>
            <a:r>
              <a:rPr lang="en-US" altLang="zh-CN" sz="2000" i="1">
                <a:cs typeface="Times New Roman" panose="02020603050405020304" pitchFamily="18" charset="0"/>
              </a:rPr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N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en-US" altLang="zh-CN" sz="2000"/>
              <a:t>，</a:t>
            </a:r>
            <a:r>
              <a:rPr lang="zh-CN" altLang="en-US" sz="2000"/>
              <a:t>即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A</a:t>
            </a:r>
            <a:r>
              <a:rPr lang="en-US" altLang="zh-CN" sz="2000">
                <a:cs typeface="Times New Roman" panose="02020603050405020304" pitchFamily="18" charset="0"/>
              </a:rPr>
              <a:t>] &lt;       </a:t>
            </a:r>
            <a:r>
              <a:rPr lang="zh-CN" altLang="en-US" sz="2000"/>
              <a:t> 。</a:t>
            </a:r>
          </a:p>
          <a:p>
            <a:r>
              <a:rPr lang="zh-CN" altLang="en-US" sz="2000"/>
              <a:t>	再定义入射函数：</a:t>
            </a:r>
            <a:r>
              <a:rPr lang="en-US" altLang="zh-CN" sz="2000" i="1"/>
              <a:t>g</a:t>
            </a:r>
            <a:r>
              <a:rPr lang="en-US" altLang="zh-CN" sz="2000"/>
              <a:t> :</a:t>
            </a:r>
            <a:r>
              <a:rPr lang="en-US" altLang="zh-CN" sz="2000" i="1"/>
              <a:t>N</a:t>
            </a:r>
            <a:r>
              <a:rPr lang="en-US" altLang="zh-CN" sz="2000"/>
              <a:t> →(0,1) , </a:t>
            </a:r>
            <a:r>
              <a:rPr lang="en-US" altLang="zh-CN" sz="2000" i="1"/>
              <a:t>g</a:t>
            </a:r>
            <a:r>
              <a:rPr lang="en-US" altLang="zh-CN" sz="2000"/>
              <a:t>(</a:t>
            </a:r>
            <a:r>
              <a:rPr lang="en-US" altLang="zh-CN" sz="2000" i="1"/>
              <a:t>x</a:t>
            </a:r>
            <a:r>
              <a:rPr lang="en-US" altLang="zh-CN" sz="2000"/>
              <a:t>) =1</a:t>
            </a:r>
            <a:r>
              <a:rPr lang="en-US" altLang="zh-CN" sz="2000">
                <a:cs typeface="Times New Roman" panose="02020603050405020304" pitchFamily="18" charset="0"/>
              </a:rPr>
              <a:t>/(</a:t>
            </a:r>
            <a:r>
              <a:rPr lang="en-US" altLang="zh-CN" sz="2000" i="1">
                <a:cs typeface="Times New Roman" panose="02020603050405020304" pitchFamily="18" charset="0"/>
              </a:rPr>
              <a:t>x</a:t>
            </a:r>
            <a:r>
              <a:rPr lang="en-US" altLang="zh-CN" sz="2000">
                <a:cs typeface="Times New Roman" panose="02020603050405020304" pitchFamily="18" charset="0"/>
              </a:rPr>
              <a:t>+2)</a:t>
            </a:r>
            <a:endParaRPr lang="en-US" altLang="zh-CN" sz="2000"/>
          </a:p>
          <a:p>
            <a:r>
              <a:rPr lang="zh-CN" altLang="en-US" sz="2000"/>
              <a:t>故                ，又因为 </a:t>
            </a:r>
            <a:r>
              <a:rPr lang="en-US" altLang="zh-CN" sz="2000" i="1"/>
              <a:t>N</a:t>
            </a:r>
            <a:r>
              <a:rPr lang="zh-CN" altLang="en-US" sz="2000"/>
              <a:t> 为可数集, (0,1)  为不可数集，故 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zh-CN" altLang="en-US" sz="2000"/>
              <a:t>与 (0,1) 之间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不存在双射函数 , 所以              。                                                                 ＃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b="1">
                <a:solidFill>
                  <a:srgbClr val="800000"/>
                </a:solidFill>
              </a:rPr>
              <a:t>定理4-6.4</a:t>
            </a:r>
            <a:r>
              <a:rPr lang="zh-CN" altLang="en-US"/>
              <a:t>	如果 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是无限集，那么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证明：因为 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zh-CN" altLang="en-US" sz="2000"/>
              <a:t>为无限集，由定理4-5.2知  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zh-CN" altLang="en-US" sz="2000"/>
              <a:t>必含有一个可数无限子集 </a:t>
            </a:r>
            <a:r>
              <a:rPr lang="en-US" altLang="zh-CN" sz="2000" i="1"/>
              <a:t>B</a:t>
            </a:r>
            <a:r>
              <a:rPr lang="en-US" altLang="zh-CN" sz="2000"/>
              <a:t> ，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作入射函数  </a:t>
            </a:r>
            <a:r>
              <a:rPr lang="en-US" altLang="zh-CN" sz="2000" i="1"/>
              <a:t>f </a:t>
            </a:r>
            <a:r>
              <a:rPr lang="en-US" altLang="zh-CN" sz="2000"/>
              <a:t>: </a:t>
            </a:r>
            <a:r>
              <a:rPr lang="en-US" altLang="zh-CN" sz="2000" i="1"/>
              <a:t>B</a:t>
            </a:r>
            <a:r>
              <a:rPr lang="zh-CN" altLang="en-US" sz="2000"/>
              <a:t>→</a:t>
            </a:r>
            <a:r>
              <a:rPr lang="en-US" altLang="zh-CN" sz="2000" i="1"/>
              <a:t>A</a:t>
            </a:r>
            <a:r>
              <a:rPr lang="en-US" altLang="zh-CN" sz="2000"/>
              <a:t> , </a:t>
            </a:r>
            <a:r>
              <a:rPr lang="en-US" altLang="zh-CN" sz="2000" i="1"/>
              <a:t>f</a:t>
            </a:r>
            <a:r>
              <a:rPr lang="en-US" altLang="zh-CN" sz="2000"/>
              <a:t> (</a:t>
            </a:r>
            <a:r>
              <a:rPr lang="en-US" altLang="zh-CN" sz="2000" i="1"/>
              <a:t>x</a:t>
            </a:r>
            <a:r>
              <a:rPr lang="en-US" altLang="zh-CN" sz="2000"/>
              <a:t>) =</a:t>
            </a:r>
            <a:r>
              <a:rPr lang="en-US" altLang="zh-CN" sz="2000" i="1"/>
              <a:t> x</a:t>
            </a:r>
            <a:r>
              <a:rPr lang="en-US" altLang="zh-CN" sz="2000"/>
              <a:t> 。</a:t>
            </a:r>
            <a:r>
              <a:rPr lang="zh-CN" altLang="en-US" sz="2000"/>
              <a:t>故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B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r>
              <a:rPr lang="zh-CN" altLang="en-US" sz="2000">
                <a:cs typeface="Times New Roman" panose="02020603050405020304" pitchFamily="18" charset="0"/>
              </a:rPr>
              <a:t>≤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A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/>
              <a:t> ，又因为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B</a:t>
            </a:r>
            <a:r>
              <a:rPr lang="en-US" altLang="zh-CN" sz="2000">
                <a:cs typeface="Times New Roman" panose="02020603050405020304" pitchFamily="18" charset="0"/>
              </a:rPr>
              <a:t>] =       ,</a:t>
            </a:r>
            <a:endParaRPr lang="zh-CN" altLang="en-US" sz="2000"/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所以 </a:t>
            </a:r>
            <a:r>
              <a:rPr lang="zh-CN" altLang="en-US" sz="2000" i="1"/>
              <a:t>     </a:t>
            </a:r>
            <a:r>
              <a:rPr lang="zh-CN" altLang="en-US" sz="2000">
                <a:cs typeface="Times New Roman" panose="02020603050405020304" pitchFamily="18" charset="0"/>
              </a:rPr>
              <a:t>≤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A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/>
              <a:t> 。                                                                                         ＃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800000"/>
                </a:solidFill>
              </a:rPr>
              <a:t>注</a:t>
            </a:r>
            <a:r>
              <a:rPr lang="zh-CN" altLang="en-US" sz="2000"/>
              <a:t>：1、定理4-6.4说明      是无限集中最小的基数。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altLang="zh-CN" sz="2000"/>
              <a:t>2、</a:t>
            </a:r>
            <a:r>
              <a:rPr lang="zh-CN" altLang="en-US" sz="2000"/>
              <a:t>如果 </a:t>
            </a:r>
            <a:r>
              <a:rPr lang="en-US" altLang="zh-CN" sz="2000" i="1"/>
              <a:t>A</a:t>
            </a:r>
            <a:r>
              <a:rPr lang="en-US" altLang="zh-CN" sz="2000"/>
              <a:t> </a:t>
            </a:r>
            <a:r>
              <a:rPr lang="zh-CN" altLang="en-US" sz="2000"/>
              <a:t>为无限集，那么                                 ，德国数学家康托尔认为 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    与      之间没有其他基数存在，但是到目前为止还没有人能够证明它，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这就是著名的连续统假设。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zh-CN" altLang="en-US" sz="2000"/>
              <a:t>3、康托尔证明了：没有最大的基数和没有最大的集合。</a:t>
            </a: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D84A7CF5-9F6C-419F-9781-3225939F1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04775"/>
          <a:ext cx="1741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4775"/>
                        <a:ext cx="17414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>
            <a:extLst>
              <a:ext uri="{FF2B5EF4-FFF2-40B4-BE49-F238E27FC236}">
                <a16:creationId xmlns:a16="http://schemas.microsoft.com/office/drawing/2014/main" id="{20321F42-97F6-47C9-83BB-6D85F8600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990600"/>
          <a:ext cx="20812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5" imgW="1155600" imgH="228600" progId="Equation.3">
                  <p:embed/>
                </p:oleObj>
              </mc:Choice>
              <mc:Fallback>
                <p:oleObj name="Equation" r:id="rId5" imgW="1155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990600"/>
                        <a:ext cx="20812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>
            <a:extLst>
              <a:ext uri="{FF2B5EF4-FFF2-40B4-BE49-F238E27FC236}">
                <a16:creationId xmlns:a16="http://schemas.microsoft.com/office/drawing/2014/main" id="{B701B11C-7A67-42AF-BCF2-F40EC4083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447800"/>
          <a:ext cx="3460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447800"/>
                        <a:ext cx="3460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>
            <a:extLst>
              <a:ext uri="{FF2B5EF4-FFF2-40B4-BE49-F238E27FC236}">
                <a16:creationId xmlns:a16="http://schemas.microsoft.com/office/drawing/2014/main" id="{ED20A0C3-1AD8-43E0-BB77-EBACF5FA5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2362200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9" imgW="469800" imgH="228600" progId="Equation.3">
                  <p:embed/>
                </p:oleObj>
              </mc:Choice>
              <mc:Fallback>
                <p:oleObj name="Equation" r:id="rId9" imgW="469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362200"/>
                        <a:ext cx="83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>
            <a:extLst>
              <a:ext uri="{FF2B5EF4-FFF2-40B4-BE49-F238E27FC236}">
                <a16:creationId xmlns:a16="http://schemas.microsoft.com/office/drawing/2014/main" id="{3B3B515A-A752-4EF7-A24C-708FD2187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697163"/>
          <a:ext cx="8731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11" imgW="469800" imgH="228600" progId="Equation.DSMT4">
                  <p:embed/>
                </p:oleObj>
              </mc:Choice>
              <mc:Fallback>
                <p:oleObj name="Equation" r:id="rId11" imgW="469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97163"/>
                        <a:ext cx="8731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7" name="Object 23">
            <a:extLst>
              <a:ext uri="{FF2B5EF4-FFF2-40B4-BE49-F238E27FC236}">
                <a16:creationId xmlns:a16="http://schemas.microsoft.com/office/drawing/2014/main" id="{210C1A5C-D13D-4C2D-A00C-BEAFEE50F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1488" y="3200400"/>
          <a:ext cx="115411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Equation" r:id="rId13" imgW="685800" imgH="228600" progId="Equation.3">
                  <p:embed/>
                </p:oleObj>
              </mc:Choice>
              <mc:Fallback>
                <p:oleObj name="Equation" r:id="rId13" imgW="6858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3200400"/>
                        <a:ext cx="115411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30">
            <a:extLst>
              <a:ext uri="{FF2B5EF4-FFF2-40B4-BE49-F238E27FC236}">
                <a16:creationId xmlns:a16="http://schemas.microsoft.com/office/drawing/2014/main" id="{426778FF-A97E-41B8-BD03-9D2306CA6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3962400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962400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5" name="Object 31">
            <a:extLst>
              <a:ext uri="{FF2B5EF4-FFF2-40B4-BE49-F238E27FC236}">
                <a16:creationId xmlns:a16="http://schemas.microsoft.com/office/drawing/2014/main" id="{AB4D2244-70AB-4D8D-BF65-20ADDD92D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343400"/>
          <a:ext cx="33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Equation" r:id="rId16" imgW="203040" imgH="228600" progId="Equation.DSMT4">
                  <p:embed/>
                </p:oleObj>
              </mc:Choice>
              <mc:Fallback>
                <p:oleObj name="Equation" r:id="rId16" imgW="20304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3381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6" name="Object 32">
            <a:extLst>
              <a:ext uri="{FF2B5EF4-FFF2-40B4-BE49-F238E27FC236}">
                <a16:creationId xmlns:a16="http://schemas.microsoft.com/office/drawing/2014/main" id="{6BAF17DE-3B53-4CC3-A6DE-7C338CCC3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24400"/>
          <a:ext cx="339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Equation" r:id="rId17" imgW="203040" imgH="228600" progId="Equation.DSMT4">
                  <p:embed/>
                </p:oleObj>
              </mc:Choice>
              <mc:Fallback>
                <p:oleObj name="Equation" r:id="rId17" imgW="20304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24400"/>
                        <a:ext cx="3397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8" name="Object 34">
            <a:extLst>
              <a:ext uri="{FF2B5EF4-FFF2-40B4-BE49-F238E27FC236}">
                <a16:creationId xmlns:a16="http://schemas.microsoft.com/office/drawing/2014/main" id="{EC90C777-C15B-4986-9266-F7AAD22F8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105400"/>
          <a:ext cx="1981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tion" r:id="rId18" imgW="1168200" imgH="228600" progId="Equation.3">
                  <p:embed/>
                </p:oleObj>
              </mc:Choice>
              <mc:Fallback>
                <p:oleObj name="Equation" r:id="rId18" imgW="11682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05400"/>
                        <a:ext cx="1981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9" name="Object 35">
            <a:extLst>
              <a:ext uri="{FF2B5EF4-FFF2-40B4-BE49-F238E27FC236}">
                <a16:creationId xmlns:a16="http://schemas.microsoft.com/office/drawing/2014/main" id="{B76D429A-B8BA-4A63-BB7F-AB7CAFA46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562600"/>
          <a:ext cx="2571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Equation" r:id="rId20" imgW="203040" imgH="228600" progId="Equation.3">
                  <p:embed/>
                </p:oleObj>
              </mc:Choice>
              <mc:Fallback>
                <p:oleObj name="Equation" r:id="rId20" imgW="20304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62600"/>
                        <a:ext cx="2571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0" name="Object 36">
            <a:extLst>
              <a:ext uri="{FF2B5EF4-FFF2-40B4-BE49-F238E27FC236}">
                <a16:creationId xmlns:a16="http://schemas.microsoft.com/office/drawing/2014/main" id="{FD5B37C0-5A11-4ACA-B4E5-EFB9CDF51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562600"/>
          <a:ext cx="192088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Equation" r:id="rId22" imgW="152280" imgH="177480" progId="Equation.3">
                  <p:embed/>
                </p:oleObj>
              </mc:Choice>
              <mc:Fallback>
                <p:oleObj name="Equation" r:id="rId22" imgW="15228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62600"/>
                        <a:ext cx="192088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8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78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7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8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>
            <a:extLst>
              <a:ext uri="{FF2B5EF4-FFF2-40B4-BE49-F238E27FC236}">
                <a16:creationId xmlns:a16="http://schemas.microsoft.com/office/drawing/2014/main" id="{202172F1-2FF2-48FD-B400-0B506090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458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800000"/>
                </a:solidFill>
              </a:rPr>
              <a:t>定理4-6.5(</a:t>
            </a:r>
            <a:r>
              <a:rPr lang="en-US" altLang="zh-CN" b="1">
                <a:solidFill>
                  <a:srgbClr val="800000"/>
                </a:solidFill>
              </a:rPr>
              <a:t>Cantor</a:t>
            </a:r>
            <a:r>
              <a:rPr lang="zh-CN" altLang="en-US" b="1">
                <a:solidFill>
                  <a:srgbClr val="800000"/>
                </a:solidFill>
              </a:rPr>
              <a:t>定理)</a:t>
            </a:r>
            <a:r>
              <a:rPr lang="zh-CN" altLang="en-US"/>
              <a:t>设</a:t>
            </a:r>
            <a:r>
              <a:rPr lang="en-US" altLang="zh-CN" i="1"/>
              <a:t>M</a:t>
            </a:r>
            <a:r>
              <a:rPr lang="zh-CN" altLang="en-US"/>
              <a:t>是一个集合，</a:t>
            </a:r>
            <a:r>
              <a:rPr lang="en-US" altLang="zh-CN" i="1"/>
              <a:t>T</a:t>
            </a:r>
            <a:r>
              <a:rPr lang="en-US" altLang="zh-CN"/>
              <a:t> =</a:t>
            </a:r>
            <a:r>
              <a:rPr lang="en-US" altLang="zh-CN" i="1">
                <a:cs typeface="Times New Roman" panose="02020603050405020304" pitchFamily="18" charset="0"/>
              </a:rPr>
              <a:t>ρ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n-US" altLang="zh-CN" i="1">
                <a:cs typeface="Times New Roman" panose="02020603050405020304" pitchFamily="18" charset="0"/>
              </a:rPr>
              <a:t>M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en-US" altLang="zh-CN"/>
              <a:t> </a:t>
            </a:r>
            <a:r>
              <a:rPr lang="zh-CN" altLang="en-US"/>
              <a:t>则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&lt;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endParaRPr lang="zh-CN" altLang="en-US"/>
          </a:p>
          <a:p>
            <a:r>
              <a:rPr lang="zh-CN" altLang="en-US" sz="2000"/>
              <a:t>证明</a:t>
            </a:r>
            <a:r>
              <a:rPr lang="zh-CN" altLang="en-US" sz="2000">
                <a:sym typeface="Wingdings" panose="05000000000000000000" pitchFamily="2" charset="2"/>
              </a:rPr>
              <a:t>： (</a:t>
            </a:r>
            <a:r>
              <a:rPr lang="en-US" altLang="zh-CN" sz="2000">
                <a:sym typeface="Wingdings" panose="05000000000000000000" pitchFamily="2" charset="2"/>
              </a:rPr>
              <a:t>a)（</a:t>
            </a:r>
            <a:r>
              <a:rPr lang="zh-CN" altLang="en-US" sz="2000">
                <a:sym typeface="Wingdings" panose="05000000000000000000" pitchFamily="2" charset="2"/>
              </a:rPr>
              <a:t>首先证明）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r>
              <a:rPr lang="zh-CN" altLang="en-US" sz="2000">
                <a:cs typeface="Times New Roman" panose="02020603050405020304" pitchFamily="18" charset="0"/>
              </a:rPr>
              <a:t>≤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endParaRPr lang="zh-CN" altLang="en-US" sz="2000">
              <a:sym typeface="Wingdings" panose="05000000000000000000" pitchFamily="2" charset="2"/>
            </a:endParaRPr>
          </a:p>
          <a:p>
            <a:r>
              <a:rPr lang="zh-CN" altLang="en-US" sz="2000">
                <a:sym typeface="Wingdings" panose="05000000000000000000" pitchFamily="2" charset="2"/>
              </a:rPr>
              <a:t>                 作入射函数  </a:t>
            </a:r>
            <a:r>
              <a:rPr lang="en-US" altLang="zh-CN" sz="2000" i="1">
                <a:sym typeface="Wingdings" panose="05000000000000000000" pitchFamily="2" charset="2"/>
              </a:rPr>
              <a:t>f</a:t>
            </a:r>
            <a:r>
              <a:rPr lang="en-US" altLang="zh-CN" sz="2000">
                <a:sym typeface="Wingdings" panose="05000000000000000000" pitchFamily="2" charset="2"/>
              </a:rPr>
              <a:t> : 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→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ρ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) ,  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) = ｛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｝∈ 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ρ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) ,</a:t>
            </a:r>
            <a:endParaRPr lang="en-US" altLang="zh-CN" sz="2000">
              <a:sym typeface="Wingdings" panose="05000000000000000000" pitchFamily="2" charset="2"/>
            </a:endParaRPr>
          </a:p>
          <a:p>
            <a:r>
              <a:rPr lang="zh-CN" altLang="en-US" sz="2000">
                <a:sym typeface="Wingdings" panose="05000000000000000000" pitchFamily="2" charset="2"/>
              </a:rPr>
              <a:t>                  故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r>
              <a:rPr lang="zh-CN" altLang="en-US" sz="2000">
                <a:cs typeface="Times New Roman" panose="02020603050405020304" pitchFamily="18" charset="0"/>
              </a:rPr>
              <a:t>≤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>
                <a:sym typeface="Wingdings" panose="05000000000000000000" pitchFamily="2" charset="2"/>
              </a:rPr>
              <a:t> 。</a:t>
            </a:r>
          </a:p>
          <a:p>
            <a:r>
              <a:rPr lang="zh-CN" altLang="en-US" sz="2000">
                <a:sym typeface="Wingdings" panose="05000000000000000000" pitchFamily="2" charset="2"/>
              </a:rPr>
              <a:t>             (</a:t>
            </a:r>
            <a:r>
              <a:rPr lang="en-US" altLang="zh-CN" sz="2000">
                <a:sym typeface="Wingdings" panose="05000000000000000000" pitchFamily="2" charset="2"/>
              </a:rPr>
              <a:t>b)（</a:t>
            </a:r>
            <a:r>
              <a:rPr lang="zh-CN" altLang="en-US" sz="2000">
                <a:sym typeface="Wingdings" panose="05000000000000000000" pitchFamily="2" charset="2"/>
              </a:rPr>
              <a:t>其次证明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r>
              <a:rPr lang="zh-CN" altLang="en-US" sz="2000">
                <a:cs typeface="Times New Roman" panose="02020603050405020304" pitchFamily="18" charset="0"/>
              </a:rPr>
              <a:t>≠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>
                <a:sym typeface="Wingdings" panose="05000000000000000000" pitchFamily="2" charset="2"/>
              </a:rPr>
              <a:t> ，用反证法证明）</a:t>
            </a:r>
          </a:p>
          <a:p>
            <a:r>
              <a:rPr lang="zh-CN" altLang="en-US" sz="2000">
                <a:sym typeface="Wingdings" panose="05000000000000000000" pitchFamily="2" charset="2"/>
              </a:rPr>
              <a:t>假设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=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>
                <a:sym typeface="Wingdings" panose="05000000000000000000" pitchFamily="2" charset="2"/>
              </a:rPr>
              <a:t> ，则必存在双射函数 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φ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 : 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→</a:t>
            </a: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ym typeface="Wingdings" panose="05000000000000000000" pitchFamily="2" charset="2"/>
              </a:rPr>
              <a:t>，</a:t>
            </a:r>
            <a:r>
              <a:rPr lang="zh-CN" altLang="en-US" sz="2000">
                <a:sym typeface="Wingdings" panose="05000000000000000000" pitchFamily="2" charset="2"/>
              </a:rPr>
              <a:t>即对于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000" i="1"/>
              <a:t>m</a:t>
            </a:r>
            <a:r>
              <a:rPr lang="zh-CN" altLang="en-US" sz="2000"/>
              <a:t>∈</a:t>
            </a:r>
            <a:r>
              <a:rPr lang="en-US" altLang="zh-CN" sz="2000" i="1"/>
              <a:t>M,</a:t>
            </a:r>
            <a:r>
              <a:rPr lang="en-US" altLang="zh-CN" sz="2000"/>
              <a:t> </a:t>
            </a:r>
            <a:endParaRPr lang="en-US" altLang="zh-CN" sz="2000"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)∈</a:t>
            </a:r>
            <a:r>
              <a:rPr lang="en-US" altLang="zh-CN" sz="2000" i="1">
                <a:sym typeface="Wingdings" panose="05000000000000000000" pitchFamily="2" charset="2"/>
              </a:rPr>
              <a:t>T</a:t>
            </a:r>
            <a:r>
              <a:rPr lang="zh-CN" altLang="en-US" sz="2000">
                <a:sym typeface="Wingdings" panose="05000000000000000000" pitchFamily="2" charset="2"/>
              </a:rPr>
              <a:t> 使得 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 </a:t>
            </a:r>
            <a:r>
              <a:rPr lang="zh-CN" altLang="en-US" sz="2000">
                <a:sym typeface="Wingdings" panose="05000000000000000000" pitchFamily="2" charset="2"/>
              </a:rPr>
              <a:t>对应 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)(</a:t>
            </a:r>
            <a:r>
              <a:rPr lang="en-US" altLang="zh-CN" sz="2000" i="1">
                <a:sym typeface="Wingdings" panose="05000000000000000000" pitchFamily="2" charset="2"/>
              </a:rPr>
              <a:t>m </a:t>
            </a:r>
            <a:r>
              <a:rPr lang="en-US" altLang="zh-CN" sz="2000">
                <a:sym typeface="Wingdings" panose="05000000000000000000" pitchFamily="2" charset="2"/>
              </a:rPr>
              <a:t>→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zh-CN" altLang="en-US" sz="2000">
                <a:sym typeface="Wingdings" panose="05000000000000000000" pitchFamily="2" charset="2"/>
              </a:rPr>
              <a:t>。若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∈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000">
                <a:sym typeface="Wingdings" panose="05000000000000000000" pitchFamily="2" charset="2"/>
              </a:rPr>
              <a:t> 称 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 </a:t>
            </a:r>
            <a:r>
              <a:rPr lang="zh-CN" altLang="en-US" sz="2000">
                <a:sym typeface="Wingdings" panose="05000000000000000000" pitchFamily="2" charset="2"/>
              </a:rPr>
              <a:t>为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zh-CN" altLang="en-US" sz="2000">
                <a:sym typeface="Wingdings" panose="05000000000000000000" pitchFamily="2" charset="2"/>
              </a:rPr>
              <a:t>的内部元</a:t>
            </a:r>
          </a:p>
          <a:p>
            <a:r>
              <a:rPr lang="zh-CN" altLang="en-US" sz="2000">
                <a:sym typeface="Wingdings" panose="05000000000000000000" pitchFamily="2" charset="2"/>
              </a:rPr>
              <a:t>素，若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zh-CN" altLang="en-US" sz="2000">
                <a:solidFill>
                  <a:srgbClr val="0B171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000">
                <a:sym typeface="Wingdings" panose="05000000000000000000" pitchFamily="2" charset="2"/>
              </a:rPr>
              <a:t> 称 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 </a:t>
            </a:r>
            <a:r>
              <a:rPr lang="zh-CN" altLang="en-US" sz="2000">
                <a:sym typeface="Wingdings" panose="05000000000000000000" pitchFamily="2" charset="2"/>
              </a:rPr>
              <a:t>为 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en-US" altLang="zh-CN" sz="2000">
                <a:sym typeface="Wingdings" panose="05000000000000000000" pitchFamily="2" charset="2"/>
              </a:rPr>
              <a:t> </a:t>
            </a:r>
            <a:r>
              <a:rPr lang="zh-CN" altLang="en-US" sz="2000">
                <a:sym typeface="Wingdings" panose="05000000000000000000" pitchFamily="2" charset="2"/>
              </a:rPr>
              <a:t>的外部元素。设 </a:t>
            </a:r>
            <a:r>
              <a:rPr lang="en-US" altLang="zh-CN" sz="2000" i="1">
                <a:sym typeface="Wingdings" panose="05000000000000000000" pitchFamily="2" charset="2"/>
              </a:rPr>
              <a:t>S </a:t>
            </a:r>
            <a:r>
              <a:rPr lang="en-US" altLang="zh-CN" sz="2000">
                <a:sym typeface="Wingdings" panose="05000000000000000000" pitchFamily="2" charset="2"/>
              </a:rPr>
              <a:t>=｛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∈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M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000" i="1"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000">
                <a:solidFill>
                  <a:srgbClr val="0B171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x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ym typeface="Wingdings" panose="05000000000000000000" pitchFamily="2" charset="2"/>
              </a:rPr>
              <a:t>｝ ，</a:t>
            </a:r>
            <a:r>
              <a:rPr lang="zh-CN" altLang="en-US" sz="2000">
                <a:sym typeface="Wingdings" panose="05000000000000000000" pitchFamily="2" charset="2"/>
              </a:rPr>
              <a:t>则</a:t>
            </a:r>
            <a:r>
              <a:rPr lang="en-US" altLang="zh-CN" sz="2000" i="1">
                <a:sym typeface="Wingdings" panose="05000000000000000000" pitchFamily="2" charset="2"/>
              </a:rPr>
              <a:t>S</a:t>
            </a:r>
          </a:p>
          <a:p>
            <a:r>
              <a:rPr lang="zh-CN" altLang="en-US" sz="2000">
                <a:sym typeface="Wingdings" panose="05000000000000000000" pitchFamily="2" charset="2"/>
              </a:rPr>
              <a:t>为</a:t>
            </a:r>
            <a:r>
              <a:rPr lang="en-US" altLang="zh-CN" sz="2000" i="1">
                <a:sym typeface="Wingdings" panose="05000000000000000000" pitchFamily="2" charset="2"/>
              </a:rPr>
              <a:t>M</a:t>
            </a:r>
            <a:r>
              <a:rPr lang="zh-CN" altLang="en-US" sz="2000">
                <a:sym typeface="Wingdings" panose="05000000000000000000" pitchFamily="2" charset="2"/>
              </a:rPr>
              <a:t>的外部元素集合，则有</a:t>
            </a:r>
            <a:r>
              <a:rPr lang="zh-CN" altLang="en-US" sz="2000"/>
              <a:t> </a:t>
            </a:r>
            <a:r>
              <a:rPr lang="en-US" altLang="zh-CN" sz="2000" i="1"/>
              <a:t>S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tx1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000" i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en-US" sz="2000">
                <a:sym typeface="Wingdings" panose="05000000000000000000" pitchFamily="2" charset="2"/>
              </a:rPr>
              <a:t> ，故 </a:t>
            </a:r>
            <a:r>
              <a:rPr lang="en-US" altLang="zh-CN" sz="2000" i="1"/>
              <a:t>S</a:t>
            </a:r>
            <a:r>
              <a:rPr lang="en-US" altLang="zh-CN" sz="2000"/>
              <a:t>∈</a:t>
            </a:r>
            <a:r>
              <a:rPr lang="en-US" altLang="zh-CN" sz="2000" i="1"/>
              <a:t>T。</a:t>
            </a:r>
            <a:endParaRPr lang="zh-CN" altLang="en-US" sz="2000">
              <a:sym typeface="Wingdings" panose="05000000000000000000" pitchFamily="2" charset="2"/>
            </a:endParaRPr>
          </a:p>
          <a:p>
            <a:r>
              <a:rPr lang="zh-CN" altLang="en-US" sz="2000">
                <a:sym typeface="Wingdings" panose="05000000000000000000" pitchFamily="2" charset="2"/>
              </a:rPr>
              <a:t>	因为 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 sz="2000">
                <a:sym typeface="Wingdings" panose="05000000000000000000" pitchFamily="2" charset="2"/>
              </a:rPr>
              <a:t> 是双射函数，故必有一个元素 </a:t>
            </a:r>
            <a:r>
              <a:rPr lang="en-US" altLang="zh-CN" sz="2000" i="1"/>
              <a:t>b</a:t>
            </a:r>
            <a:r>
              <a:rPr lang="en-US" altLang="zh-CN" sz="2000"/>
              <a:t>∈</a:t>
            </a:r>
            <a:r>
              <a:rPr lang="en-US" altLang="zh-CN" sz="2000" i="1"/>
              <a:t>M</a:t>
            </a:r>
            <a:r>
              <a:rPr lang="zh-CN" altLang="en-US" sz="2000">
                <a:sym typeface="Wingdings" panose="05000000000000000000" pitchFamily="2" charset="2"/>
              </a:rPr>
              <a:t> ，使得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/>
              <a:t> .</a:t>
            </a:r>
            <a:endParaRPr lang="zh-CN" altLang="en-US" sz="2000">
              <a:sym typeface="Wingdings" panose="05000000000000000000" pitchFamily="2" charset="2"/>
            </a:endParaRPr>
          </a:p>
          <a:p>
            <a:r>
              <a:rPr lang="zh-CN" altLang="en-US" sz="2000">
                <a:sym typeface="Wingdings" panose="05000000000000000000" pitchFamily="2" charset="2"/>
              </a:rPr>
              <a:t>（1）如果 </a:t>
            </a:r>
            <a:r>
              <a:rPr lang="en-US" altLang="zh-CN" sz="2000" i="1"/>
              <a:t>b</a:t>
            </a:r>
            <a:r>
              <a:rPr lang="en-US" altLang="zh-CN" sz="2000"/>
              <a:t>∈</a:t>
            </a:r>
            <a:r>
              <a:rPr lang="en-US" altLang="zh-CN" sz="2000" i="1"/>
              <a:t>S</a:t>
            </a:r>
            <a:r>
              <a:rPr lang="zh-CN" altLang="en-US" sz="2000">
                <a:sym typeface="Wingdings" panose="05000000000000000000" pitchFamily="2" charset="2"/>
              </a:rPr>
              <a:t> ，那么 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zh-CN" altLang="en-US" sz="2000">
                <a:solidFill>
                  <a:srgbClr val="0B171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000">
                <a:sym typeface="Wingdings" panose="05000000000000000000" pitchFamily="2" charset="2"/>
              </a:rPr>
              <a:t> ，由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>
                <a:sym typeface="Wingdings" panose="05000000000000000000" pitchFamily="2" charset="2"/>
              </a:rPr>
              <a:t> 可得</a:t>
            </a:r>
            <a:r>
              <a:rPr lang="en-US" altLang="zh-CN" sz="2000" i="1"/>
              <a:t>b </a:t>
            </a:r>
            <a:r>
              <a:rPr lang="zh-CN" altLang="en-US" sz="2000">
                <a:solidFill>
                  <a:srgbClr val="0B171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i="1"/>
              <a:t> S</a:t>
            </a:r>
            <a:r>
              <a:rPr lang="zh-CN" altLang="en-US" sz="2000">
                <a:sym typeface="Wingdings" panose="05000000000000000000" pitchFamily="2" charset="2"/>
              </a:rPr>
              <a:t> 矛盾。</a:t>
            </a:r>
          </a:p>
          <a:p>
            <a:r>
              <a:rPr lang="zh-CN" altLang="en-US" sz="2000"/>
              <a:t>（2）如果 </a:t>
            </a:r>
            <a:r>
              <a:rPr lang="en-US" altLang="zh-CN" sz="2000" i="1"/>
              <a:t>b </a:t>
            </a:r>
            <a:r>
              <a:rPr lang="zh-CN" altLang="en-US" sz="2000">
                <a:solidFill>
                  <a:srgbClr val="0B171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i="1"/>
              <a:t> S</a:t>
            </a:r>
            <a:r>
              <a:rPr lang="zh-CN" altLang="en-US" sz="2000"/>
              <a:t> ，那么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sym typeface="Wingdings" panose="05000000000000000000" pitchFamily="2" charset="2"/>
              </a:rPr>
              <a:t>∈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000"/>
              <a:t> ，由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Wingdings" panose="05000000000000000000" pitchFamily="2" charset="2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sz="2000" i="1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/>
              <a:t> 可得 </a:t>
            </a:r>
            <a:r>
              <a:rPr lang="en-US" altLang="zh-CN" sz="2000" i="1"/>
              <a:t>b</a:t>
            </a:r>
            <a:r>
              <a:rPr lang="en-US" altLang="zh-CN" sz="2000"/>
              <a:t>∈</a:t>
            </a:r>
            <a:r>
              <a:rPr lang="en-US" altLang="zh-CN" sz="2000" i="1"/>
              <a:t>S</a:t>
            </a:r>
            <a:r>
              <a:rPr lang="zh-CN" altLang="en-US" sz="2000"/>
              <a:t> 矛盾。</a:t>
            </a:r>
          </a:p>
          <a:p>
            <a:r>
              <a:rPr lang="zh-CN" altLang="en-US" sz="2000"/>
              <a:t>故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</a:t>
            </a:r>
            <a:r>
              <a:rPr lang="zh-CN" altLang="en-US" sz="2000">
                <a:cs typeface="Times New Roman" panose="02020603050405020304" pitchFamily="18" charset="0"/>
              </a:rPr>
              <a:t>≠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/>
              <a:t> ，由(</a:t>
            </a:r>
            <a:r>
              <a:rPr lang="en-US" altLang="zh-CN" sz="2000"/>
              <a:t>a)、(b)</a:t>
            </a:r>
            <a:r>
              <a:rPr lang="zh-CN" altLang="en-US" sz="2000"/>
              <a:t>可知：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M</a:t>
            </a:r>
            <a:r>
              <a:rPr lang="en-US" altLang="zh-CN" sz="2000">
                <a:cs typeface="Times New Roman" panose="02020603050405020304" pitchFamily="18" charset="0"/>
              </a:rPr>
              <a:t>] &lt;</a:t>
            </a:r>
            <a:r>
              <a:rPr lang="zh-CN" altLang="en-US" sz="2000">
                <a:cs typeface="Times New Roman" panose="02020603050405020304" pitchFamily="18" charset="0"/>
              </a:rPr>
              <a:t> </a:t>
            </a:r>
            <a:r>
              <a:rPr lang="en-US" altLang="zh-CN" sz="2000" i="1"/>
              <a:t>K</a:t>
            </a:r>
            <a:r>
              <a:rPr lang="en-US" altLang="zh-CN" sz="2000">
                <a:cs typeface="Times New Roman" panose="02020603050405020304" pitchFamily="18" charset="0"/>
              </a:rPr>
              <a:t>[</a:t>
            </a:r>
            <a:r>
              <a:rPr lang="en-US" altLang="zh-CN" sz="2000" i="1">
                <a:cs typeface="Times New Roman" panose="02020603050405020304" pitchFamily="18" charset="0"/>
              </a:rPr>
              <a:t>T</a:t>
            </a:r>
            <a:r>
              <a:rPr lang="en-US" altLang="zh-CN" sz="2000">
                <a:cs typeface="Times New Roman" panose="02020603050405020304" pitchFamily="18" charset="0"/>
              </a:rPr>
              <a:t>]</a:t>
            </a:r>
            <a:r>
              <a:rPr lang="zh-CN" altLang="en-US" sz="2000"/>
              <a:t> 。                                       ＃</a:t>
            </a:r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526E06E3-52C4-432B-A210-F78B49745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324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hlinkClick r:id="rId3" action="ppaction://hlinksldjump"/>
              </a:rPr>
              <a:t>返回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  <p:bldP spid="799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5">
            <a:extLst>
              <a:ext uri="{FF2B5EF4-FFF2-40B4-BE49-F238E27FC236}">
                <a16:creationId xmlns:a16="http://schemas.microsoft.com/office/drawing/2014/main" id="{61148746-A2A9-4CAC-9934-027294D2D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050"/>
            <a:ext cx="9144000" cy="633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239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716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193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06705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5242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814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4386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958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例2</a:t>
            </a:r>
            <a:r>
              <a:rPr lang="zh-CN" altLang="en-US" sz="2800">
                <a:solidFill>
                  <a:schemeClr val="tx2"/>
                </a:solidFill>
              </a:rPr>
              <a:t>	判别下列关系中哪个能构成函数 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AutoNum type="alphaLcPeriod"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=｛ </a:t>
            </a:r>
            <a:r>
              <a:rPr lang="zh-CN" altLang="en-US" sz="2800">
                <a:solidFill>
                  <a:schemeClr val="tx2"/>
                </a:solidFill>
              </a:rPr>
              <a:t>﹤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﹥∣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,</a:t>
            </a:r>
            <a:r>
              <a:rPr lang="zh-CN" altLang="en-US" sz="2800">
                <a:solidFill>
                  <a:schemeClr val="tx2"/>
                </a:solidFill>
              </a:rPr>
              <a:t>且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+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&lt;10｝。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因为 </a:t>
            </a:r>
            <a:r>
              <a:rPr lang="en-US" altLang="zh-CN" sz="2800" i="1">
                <a:solidFill>
                  <a:schemeClr val="tx2"/>
                </a:solidFill>
              </a:rPr>
              <a:t>dom f </a:t>
            </a:r>
            <a:r>
              <a:rPr lang="zh-CN" altLang="en-US" sz="2800">
                <a:solidFill>
                  <a:schemeClr val="tx2"/>
                </a:solidFill>
              </a:rPr>
              <a:t>≠ 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zh-CN" altLang="en-US" sz="2800">
                <a:solidFill>
                  <a:schemeClr val="tx2"/>
                </a:solidFill>
              </a:rPr>
              <a:t>且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对应很多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 ，(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的映像不唯一</a:t>
            </a:r>
            <a:r>
              <a:rPr lang="en-US" altLang="zh-CN" sz="2800">
                <a:solidFill>
                  <a:schemeClr val="tx2"/>
                </a:solidFill>
              </a:rPr>
              <a:t>)，</a:t>
            </a:r>
            <a:r>
              <a:rPr lang="zh-CN" altLang="en-US" sz="2800">
                <a:solidFill>
                  <a:schemeClr val="tx2"/>
                </a:solidFill>
              </a:rPr>
              <a:t>故 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 </a:t>
            </a:r>
            <a:r>
              <a:rPr lang="zh-CN" altLang="en-US" sz="2800">
                <a:solidFill>
                  <a:schemeClr val="tx2"/>
                </a:solidFill>
              </a:rPr>
              <a:t>不是函数。                                                  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AutoNum type="alphaLcPeriod" startAt="2"/>
            </a:pPr>
            <a:r>
              <a:rPr lang="en-US" altLang="zh-CN" sz="2800">
                <a:solidFill>
                  <a:schemeClr val="tx2"/>
                </a:solidFill>
              </a:rPr>
              <a:t>f =｛ </a:t>
            </a:r>
            <a:r>
              <a:rPr lang="zh-CN" altLang="en-US" sz="2800">
                <a:solidFill>
                  <a:schemeClr val="tx2"/>
                </a:solidFill>
              </a:rPr>
              <a:t>﹤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﹥∣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2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R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 baseline="30000">
                <a:solidFill>
                  <a:schemeClr val="tx2"/>
                </a:solidFill>
              </a:rPr>
              <a:t>2 </a:t>
            </a:r>
            <a:r>
              <a:rPr lang="en-US" altLang="zh-CN" sz="2800">
                <a:solidFill>
                  <a:schemeClr val="tx2"/>
                </a:solidFill>
              </a:rPr>
              <a:t>=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｝。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因为一个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对应两个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  (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的映像不唯一)，故  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不是函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数。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AutoNum type="alphaLcPeriod" startAt="3"/>
            </a:pP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=｛ </a:t>
            </a:r>
            <a:r>
              <a:rPr lang="zh-CN" altLang="en-US" sz="2800">
                <a:solidFill>
                  <a:schemeClr val="tx2"/>
                </a:solidFill>
              </a:rPr>
              <a:t>﹤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﹥∣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 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>
                <a:solidFill>
                  <a:schemeClr val="tx2"/>
                </a:solidFill>
              </a:rPr>
              <a:t> 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为小于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的素数个数｝ 。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AutoNum type="arabicParenR"/>
            </a:pPr>
            <a:r>
              <a:rPr lang="en-US" altLang="zh-CN" sz="2800">
                <a:sym typeface="Symbol" panose="05050102010706020507" pitchFamily="18" charset="2"/>
              </a:rPr>
              <a:t>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zh-CN" altLang="en-US" sz="2800">
                <a:solidFill>
                  <a:schemeClr val="tx2"/>
                </a:solidFill>
              </a:rPr>
              <a:t> 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为小于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的素数个数存在，即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的映像 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存在；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ym typeface="Symbol" panose="05050102010706020507" pitchFamily="18" charset="2"/>
              </a:rPr>
              <a:t>2)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zh-CN" altLang="en-US" sz="2800">
                <a:solidFill>
                  <a:schemeClr val="tx2"/>
                </a:solidFill>
              </a:rPr>
              <a:t> ,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 为小于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 的素数个数唯一，即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1</a:t>
            </a:r>
            <a:r>
              <a:rPr lang="zh-CN" altLang="en-US" sz="2800">
                <a:solidFill>
                  <a:schemeClr val="tx2"/>
                </a:solidFill>
              </a:rPr>
              <a:t> 的映像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 baseline="-25000">
                <a:solidFill>
                  <a:schemeClr val="tx2"/>
                </a:solidFill>
              </a:rPr>
              <a:t>2</a:t>
            </a:r>
            <a:r>
              <a:rPr lang="zh-CN" altLang="en-US" sz="2800">
                <a:solidFill>
                  <a:schemeClr val="tx2"/>
                </a:solidFill>
              </a:rPr>
              <a:t> 唯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</a:rPr>
              <a:t>一；故 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是一个函数。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DEDA8396-9319-43EB-A11F-612F43AA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7638"/>
            <a:ext cx="9144000" cy="661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定义4-1.2</a:t>
            </a:r>
            <a:r>
              <a:rPr lang="zh-CN" altLang="en-US" sz="2800"/>
              <a:t>	(函数相等</a:t>
            </a:r>
            <a:r>
              <a:rPr lang="en-US" altLang="zh-CN" sz="2800"/>
              <a:t>)</a:t>
            </a:r>
            <a:r>
              <a:rPr lang="zh-CN" altLang="en-US" sz="2800"/>
              <a:t>设函数  </a:t>
            </a:r>
            <a:r>
              <a:rPr lang="en-US" altLang="zh-CN" sz="2800" i="1"/>
              <a:t>f</a:t>
            </a:r>
            <a:r>
              <a:rPr lang="en-US" altLang="zh-CN" sz="2800"/>
              <a:t> :</a:t>
            </a:r>
            <a:r>
              <a:rPr lang="en-US" altLang="zh-CN" sz="2800" i="1"/>
              <a:t>A</a:t>
            </a:r>
            <a:r>
              <a:rPr lang="zh-CN" altLang="en-US" sz="2800"/>
              <a:t>→</a:t>
            </a:r>
            <a:r>
              <a:rPr lang="en-US" altLang="zh-CN" sz="2800" i="1"/>
              <a:t>B</a:t>
            </a:r>
            <a:r>
              <a:rPr lang="en-US" altLang="zh-CN" sz="2800"/>
              <a:t>,  </a:t>
            </a:r>
            <a:r>
              <a:rPr lang="en-US" altLang="zh-CN" sz="2800" i="1"/>
              <a:t>g </a:t>
            </a:r>
            <a:r>
              <a:rPr lang="en-US" altLang="zh-CN" sz="2800"/>
              <a:t>:</a:t>
            </a:r>
            <a:r>
              <a:rPr lang="en-US" altLang="zh-CN" sz="2800" i="1"/>
              <a:t>C</a:t>
            </a:r>
            <a:r>
              <a:rPr lang="zh-CN" altLang="en-US" sz="2800"/>
              <a:t>→</a:t>
            </a:r>
            <a:r>
              <a:rPr lang="en-US" altLang="zh-CN" sz="2800" i="1"/>
              <a:t>D</a:t>
            </a:r>
            <a:r>
              <a:rPr lang="en-US" altLang="zh-CN" sz="2800"/>
              <a:t>,</a:t>
            </a:r>
            <a:r>
              <a:rPr lang="zh-CN" altLang="en-US" sz="2800"/>
              <a:t>若</a:t>
            </a:r>
          </a:p>
          <a:p>
            <a:pPr>
              <a:lnSpc>
                <a:spcPct val="70000"/>
              </a:lnSpc>
            </a:pPr>
            <a:r>
              <a:rPr lang="en-US" altLang="zh-CN" sz="2800" i="1"/>
              <a:t>A</a:t>
            </a:r>
            <a:r>
              <a:rPr lang="en-US" altLang="zh-CN" sz="2800"/>
              <a:t>=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=</a:t>
            </a:r>
            <a:r>
              <a:rPr lang="en-US" altLang="zh-CN" sz="2800" i="1"/>
              <a:t>D</a:t>
            </a:r>
            <a:r>
              <a:rPr lang="zh-CN" altLang="en-US" sz="2800"/>
              <a:t>且对一切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∈ </a:t>
            </a:r>
            <a:r>
              <a:rPr lang="en-US" altLang="zh-CN" sz="2800" i="1"/>
              <a:t>A</a:t>
            </a:r>
            <a:r>
              <a:rPr lang="en-US" altLang="zh-CN" sz="2800"/>
              <a:t> ,</a:t>
            </a:r>
            <a:r>
              <a:rPr lang="zh-CN" altLang="en-US" sz="2800"/>
              <a:t>有 </a:t>
            </a:r>
            <a:r>
              <a:rPr lang="zh-CN" altLang="en-US" sz="2800" i="1"/>
              <a:t>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= 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)，</a:t>
            </a:r>
            <a:r>
              <a:rPr lang="zh-CN" altLang="en-US" sz="2800"/>
              <a:t>则称函数 </a:t>
            </a:r>
            <a:r>
              <a:rPr lang="zh-CN" altLang="en-US" sz="2800" i="1"/>
              <a:t> </a:t>
            </a:r>
            <a:r>
              <a:rPr lang="en-US" altLang="zh-CN" sz="2800" i="1"/>
              <a:t>f  </a:t>
            </a:r>
            <a:r>
              <a:rPr lang="zh-CN" altLang="en-US" sz="2800"/>
              <a:t>和  </a:t>
            </a:r>
          </a:p>
          <a:p>
            <a:pPr>
              <a:lnSpc>
                <a:spcPct val="70000"/>
              </a:lnSpc>
            </a:pPr>
            <a:r>
              <a:rPr lang="en-US" altLang="zh-CN" sz="2800" i="1"/>
              <a:t>g </a:t>
            </a:r>
            <a:r>
              <a:rPr lang="zh-CN" altLang="en-US" sz="2800"/>
              <a:t>相等。记为 </a:t>
            </a:r>
            <a:r>
              <a:rPr lang="en-US" altLang="zh-CN" sz="2800" b="1" i="1">
                <a:solidFill>
                  <a:srgbClr val="800000"/>
                </a:solidFill>
              </a:rPr>
              <a:t>f</a:t>
            </a:r>
            <a:r>
              <a:rPr lang="en-US" altLang="zh-CN" sz="2800" b="1">
                <a:solidFill>
                  <a:srgbClr val="800000"/>
                </a:solidFill>
              </a:rPr>
              <a:t> = </a:t>
            </a:r>
            <a:r>
              <a:rPr lang="en-US" altLang="zh-CN" sz="2800" b="1" i="1">
                <a:solidFill>
                  <a:srgbClr val="800000"/>
                </a:solidFill>
              </a:rPr>
              <a:t>g</a:t>
            </a:r>
            <a:r>
              <a:rPr lang="en-US" altLang="zh-CN" sz="2800" i="1"/>
              <a:t>。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：(函数相等的两个要素)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1、</a:t>
            </a:r>
            <a:r>
              <a:rPr lang="en-US" altLang="zh-CN" sz="2800" i="1"/>
              <a:t>D</a:t>
            </a:r>
            <a:r>
              <a:rPr lang="en-US" altLang="zh-CN" sz="2800" baseline="-25000"/>
              <a:t>f</a:t>
            </a:r>
            <a:r>
              <a:rPr lang="en-US" altLang="zh-CN" sz="2800"/>
              <a:t>=</a:t>
            </a:r>
            <a:r>
              <a:rPr lang="en-US" altLang="zh-CN" sz="2800" i="1"/>
              <a:t>D</a:t>
            </a:r>
            <a:r>
              <a:rPr lang="en-US" altLang="zh-CN" sz="2800" baseline="-25000"/>
              <a:t>g</a:t>
            </a:r>
            <a:r>
              <a:rPr lang="en-US" altLang="zh-CN" sz="2800"/>
              <a:t>      </a:t>
            </a:r>
            <a:r>
              <a:rPr lang="zh-CN" altLang="en-US" sz="2800"/>
              <a:t>即 </a:t>
            </a:r>
            <a:r>
              <a:rPr lang="en-US" altLang="zh-CN" sz="2800" i="1"/>
              <a:t>A</a:t>
            </a:r>
            <a:r>
              <a:rPr lang="en-US" altLang="zh-CN" sz="2800"/>
              <a:t> =</a:t>
            </a:r>
            <a:r>
              <a:rPr lang="en-US" altLang="zh-CN" sz="2800" i="1"/>
              <a:t> C</a:t>
            </a:r>
            <a:r>
              <a:rPr lang="en-US" altLang="zh-CN" sz="2800"/>
              <a:t>  。            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2、对应关系相同，即：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∈ </a:t>
            </a:r>
            <a:r>
              <a:rPr lang="en-US" altLang="zh-CN" sz="2800" i="1"/>
              <a:t>A</a:t>
            </a:r>
            <a:r>
              <a:rPr lang="zh-CN" altLang="en-US" sz="2800"/>
              <a:t> 有 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= </a:t>
            </a:r>
            <a:r>
              <a:rPr lang="en-US" altLang="zh-CN" sz="2800" i="1"/>
              <a:t>g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</a:t>
            </a:r>
            <a:r>
              <a:rPr lang="zh-CN" altLang="en-US" sz="2800"/>
              <a:t> 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           设 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都为有限集，且分别有</a:t>
            </a:r>
            <a:r>
              <a:rPr lang="en-US" altLang="zh-CN" sz="2800" i="1"/>
              <a:t>m</a:t>
            </a:r>
            <a:r>
              <a:rPr lang="zh-CN" altLang="en-US" sz="2800"/>
              <a:t>个和</a:t>
            </a:r>
            <a:r>
              <a:rPr lang="en-US" altLang="zh-CN" sz="2800"/>
              <a:t> </a:t>
            </a:r>
            <a:r>
              <a:rPr lang="en-US" altLang="zh-CN" sz="2800" i="1"/>
              <a:t>n</a:t>
            </a:r>
            <a:r>
              <a:rPr lang="zh-CN" altLang="en-US" sz="2800"/>
              <a:t>个不同元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素，即 </a:t>
            </a:r>
            <a:r>
              <a:rPr lang="zh-CN" altLang="en-US" sz="2800"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cs typeface="Times New Roman" panose="02020603050405020304" pitchFamily="18" charset="0"/>
              </a:rPr>
              <a:t>X</a:t>
            </a:r>
            <a:r>
              <a:rPr lang="en-US" altLang="zh-CN" sz="2800">
                <a:cs typeface="Times New Roman" panose="02020603050405020304" pitchFamily="18" charset="0"/>
              </a:rPr>
              <a:t>| =</a:t>
            </a:r>
            <a:r>
              <a:rPr lang="en-US" altLang="zh-CN" sz="2800" i="1">
                <a:cs typeface="Times New Roman" panose="02020603050405020304" pitchFamily="18" charset="0"/>
              </a:rPr>
              <a:t> m</a:t>
            </a:r>
            <a:r>
              <a:rPr lang="en-US" altLang="zh-CN" sz="2800">
                <a:cs typeface="Times New Roman" panose="02020603050405020304" pitchFamily="18" charset="0"/>
              </a:rPr>
              <a:t>,|</a:t>
            </a:r>
            <a:r>
              <a:rPr lang="en-US" altLang="zh-CN" sz="2800" i="1">
                <a:cs typeface="Times New Roman" panose="02020603050405020304" pitchFamily="18" charset="0"/>
              </a:rPr>
              <a:t>Y</a:t>
            </a:r>
            <a:r>
              <a:rPr lang="en-US" altLang="zh-CN" sz="2800">
                <a:cs typeface="Times New Roman" panose="02020603050405020304" pitchFamily="18" charset="0"/>
              </a:rPr>
              <a:t>| = </a:t>
            </a:r>
            <a:r>
              <a:rPr lang="en-US" altLang="zh-CN" sz="2800" i="1">
                <a:cs typeface="Times New Roman" panose="02020603050405020304" pitchFamily="18" charset="0"/>
              </a:rPr>
              <a:t>n</a:t>
            </a:r>
            <a:r>
              <a:rPr lang="en-US" altLang="zh-CN" sz="2800"/>
              <a:t>  。</a:t>
            </a:r>
            <a:r>
              <a:rPr lang="zh-CN" altLang="en-US" sz="2800"/>
              <a:t>从</a:t>
            </a:r>
            <a:r>
              <a:rPr lang="en-US" altLang="zh-CN" sz="2800" i="1"/>
              <a:t>X</a:t>
            </a:r>
            <a:r>
              <a:rPr lang="zh-CN" altLang="en-US" sz="2800"/>
              <a:t> 到</a:t>
            </a:r>
            <a:r>
              <a:rPr lang="en-US" altLang="zh-CN" sz="2800"/>
              <a:t> 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的关系总共有2</a:t>
            </a:r>
            <a:r>
              <a:rPr lang="en-US" altLang="zh-CN" sz="2800" baseline="30000"/>
              <a:t>m</a:t>
            </a:r>
            <a:r>
              <a:rPr lang="zh-CN" altLang="en-US" sz="2800" baseline="30000"/>
              <a:t>×</a:t>
            </a:r>
            <a:r>
              <a:rPr lang="en-US" altLang="zh-CN" sz="2800" baseline="30000"/>
              <a:t>n</a:t>
            </a:r>
            <a:r>
              <a:rPr lang="en-US" altLang="zh-CN" sz="2800"/>
              <a:t> </a:t>
            </a:r>
            <a:r>
              <a:rPr lang="zh-CN" altLang="en-US" sz="2800"/>
              <a:t>个，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但并非每个关系都是一个函数，即并非每个  </a:t>
            </a:r>
            <a:r>
              <a:rPr lang="en-US" altLang="zh-CN" sz="2800" i="1"/>
              <a:t>X</a:t>
            </a:r>
            <a:r>
              <a:rPr lang="zh-CN" altLang="en-US" sz="2800"/>
              <a:t>×</a:t>
            </a:r>
            <a:r>
              <a:rPr lang="en-US" altLang="zh-CN" sz="2800" i="1"/>
              <a:t>Y </a:t>
            </a:r>
            <a:r>
              <a:rPr lang="zh-CN" altLang="en-US" sz="2800"/>
              <a:t>的子集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是函数。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        由于从 </a:t>
            </a:r>
            <a:r>
              <a:rPr lang="en-US" altLang="zh-CN" sz="2800" i="1"/>
              <a:t>X</a:t>
            </a:r>
            <a:r>
              <a:rPr lang="zh-CN" altLang="en-US" sz="2800"/>
              <a:t> 到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的任意一个函数的定义域都是 </a:t>
            </a:r>
            <a:r>
              <a:rPr lang="en-US" altLang="zh-CN" sz="2800" i="1"/>
              <a:t>X</a:t>
            </a:r>
            <a:r>
              <a:rPr lang="zh-CN" altLang="en-US" sz="2800"/>
              <a:t> </a:t>
            </a:r>
            <a:r>
              <a:rPr lang="en-US" altLang="zh-CN" sz="2800"/>
              <a:t>，</a:t>
            </a:r>
            <a:r>
              <a:rPr lang="zh-CN" altLang="en-US" sz="2800"/>
              <a:t>在这</a:t>
            </a:r>
          </a:p>
          <a:p>
            <a:pPr>
              <a:lnSpc>
                <a:spcPct val="85000"/>
              </a:lnSpc>
            </a:pPr>
            <a:r>
              <a:rPr lang="zh-CN" altLang="en-US" sz="2800"/>
              <a:t>些函数中每一个恰有</a:t>
            </a:r>
            <a:r>
              <a:rPr lang="en-US" altLang="zh-CN" sz="2800" i="1"/>
              <a:t>m </a:t>
            </a:r>
            <a:r>
              <a:rPr lang="zh-CN" altLang="en-US" sz="2800"/>
              <a:t>个序偶。又因为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∈ </a:t>
            </a:r>
            <a:r>
              <a:rPr lang="en-US" altLang="zh-CN" sz="2800" i="1"/>
              <a:t>X</a:t>
            </a:r>
            <a:r>
              <a:rPr lang="en-US" altLang="zh-CN" sz="2800"/>
              <a:t> ，</a:t>
            </a:r>
            <a:r>
              <a:rPr lang="zh-CN" altLang="en-US" sz="2800"/>
              <a:t>可以有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58C293B-99DD-44FC-A180-EE1827F8A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85800" y="-76200"/>
            <a:ext cx="7772400" cy="76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7A15B48-EA9D-4D5F-9707-76B5F4F0C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的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zh-CN" altLang="en-US" sz="2800">
                <a:solidFill>
                  <a:schemeClr val="tx2"/>
                </a:solidFill>
              </a:rPr>
              <a:t>个元素中的任何一个作为它的像。故共有 </a:t>
            </a:r>
            <a:r>
              <a:rPr lang="zh-CN" altLang="en-US" sz="2800" i="1">
                <a:solidFill>
                  <a:schemeClr val="tx2"/>
                </a:solidFill>
              </a:rPr>
              <a:t> </a:t>
            </a:r>
            <a:r>
              <a:rPr lang="en-US" altLang="zh-CN" sz="2800" i="1">
                <a:solidFill>
                  <a:schemeClr val="tx2"/>
                </a:solidFill>
              </a:rPr>
              <a:t>n</a:t>
            </a:r>
            <a:r>
              <a:rPr lang="en-US" altLang="zh-CN" sz="2800" i="1" baseline="30000">
                <a:solidFill>
                  <a:schemeClr val="tx2"/>
                </a:solidFill>
              </a:rPr>
              <a:t>m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个不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同的函数。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我们用符号</a:t>
            </a:r>
            <a:r>
              <a:rPr lang="en-US" altLang="zh-CN" sz="2800" b="1" i="1">
                <a:solidFill>
                  <a:srgbClr val="800000"/>
                </a:solidFill>
              </a:rPr>
              <a:t>Y</a:t>
            </a:r>
            <a:r>
              <a:rPr lang="en-US" altLang="zh-CN" sz="2800" b="1" i="1" baseline="30000">
                <a:solidFill>
                  <a:srgbClr val="800000"/>
                </a:solidFill>
              </a:rPr>
              <a:t>X</a:t>
            </a:r>
            <a:r>
              <a:rPr lang="en-US" altLang="zh-CN" sz="2800" b="1">
                <a:solidFill>
                  <a:srgbClr val="800000"/>
                </a:solidFill>
              </a:rPr>
              <a:t>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表示从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到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的所有函数的集合，甚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至当 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 和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是无限集时，也用这个符号。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  下面讨论函数的三种特殊情况。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定义4-1.3</a:t>
            </a:r>
            <a:r>
              <a:rPr lang="zh-CN" altLang="en-US" sz="2800">
                <a:solidFill>
                  <a:schemeClr val="tx2"/>
                </a:solidFill>
              </a:rPr>
              <a:t>	对于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 的映射中，若</a:t>
            </a:r>
            <a:r>
              <a:rPr lang="en-US" altLang="zh-CN" sz="2800" i="1">
                <a:solidFill>
                  <a:schemeClr val="tx2"/>
                </a:solidFill>
              </a:rPr>
              <a:t>ran f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，</a:t>
            </a:r>
            <a:r>
              <a:rPr lang="zh-CN" altLang="en-US" sz="2800">
                <a:solidFill>
                  <a:schemeClr val="tx2"/>
                </a:solidFill>
              </a:rPr>
              <a:t>即</a:t>
            </a:r>
            <a:r>
              <a:rPr lang="en-US" altLang="zh-CN" sz="2800" i="1">
                <a:solidFill>
                  <a:schemeClr val="tx2"/>
                </a:solidFill>
              </a:rPr>
              <a:t>Y 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的每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一个元素是 </a:t>
            </a:r>
            <a:r>
              <a:rPr lang="en-US" altLang="zh-CN" sz="2800" i="1">
                <a:solidFill>
                  <a:schemeClr val="tx2"/>
                </a:solidFill>
              </a:rPr>
              <a:t>X </a:t>
            </a:r>
            <a:r>
              <a:rPr lang="zh-CN" altLang="en-US" sz="2800">
                <a:solidFill>
                  <a:schemeClr val="tx2"/>
                </a:solidFill>
              </a:rPr>
              <a:t>中一个或多个元素的像，则称这个映射为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800000"/>
                </a:solidFill>
              </a:rPr>
              <a:t>满射</a:t>
            </a:r>
            <a:r>
              <a:rPr lang="zh-CN" altLang="en-US" sz="2800">
                <a:solidFill>
                  <a:schemeClr val="tx2"/>
                </a:solidFill>
              </a:rPr>
              <a:t>(或</a:t>
            </a:r>
            <a:r>
              <a:rPr lang="zh-CN" altLang="en-US" sz="2800" b="1">
                <a:solidFill>
                  <a:srgbClr val="800000"/>
                </a:solidFill>
              </a:rPr>
              <a:t>到上映射</a:t>
            </a:r>
            <a:r>
              <a:rPr lang="en-US" altLang="zh-CN" sz="2800">
                <a:solidFill>
                  <a:schemeClr val="tx2"/>
                </a:solidFill>
              </a:rPr>
              <a:t>)。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       设</a:t>
            </a:r>
            <a:r>
              <a:rPr lang="en-US" altLang="zh-CN" sz="2800" i="1">
                <a:solidFill>
                  <a:schemeClr val="tx2"/>
                </a:solidFill>
              </a:rPr>
              <a:t>f</a:t>
            </a:r>
            <a:r>
              <a:rPr lang="en-US" altLang="zh-CN" sz="2800">
                <a:solidFill>
                  <a:schemeClr val="tx2"/>
                </a:solidFill>
              </a:rPr>
              <a:t> :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→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</a:t>
            </a:r>
            <a:r>
              <a:rPr lang="zh-CN" altLang="en-US" sz="2800">
                <a:solidFill>
                  <a:schemeClr val="tx2"/>
                </a:solidFill>
              </a:rPr>
              <a:t>是满射，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 即，  对于</a:t>
            </a:r>
            <a:r>
              <a:rPr lang="en-US" altLang="zh-CN" sz="2800">
                <a:sym typeface="Symbol" panose="05050102010706020507" pitchFamily="18" charset="2"/>
              </a:rPr>
              <a:t>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, </a:t>
            </a:r>
            <a:r>
              <a:rPr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∈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zh-CN" altLang="en-US" sz="2800">
                <a:solidFill>
                  <a:schemeClr val="tx2"/>
                </a:solidFill>
              </a:rPr>
              <a:t>使得 </a:t>
            </a:r>
            <a:r>
              <a:rPr lang="en-US" altLang="zh-CN" sz="2800" i="1">
                <a:solidFill>
                  <a:schemeClr val="tx2"/>
                </a:solidFill>
              </a:rPr>
              <a:t>y</a:t>
            </a:r>
            <a:r>
              <a:rPr lang="en-US" altLang="zh-CN" sz="2800">
                <a:solidFill>
                  <a:schemeClr val="tx2"/>
                </a:solidFill>
              </a:rPr>
              <a:t> = </a:t>
            </a:r>
            <a:r>
              <a:rPr lang="en-US" altLang="zh-CN" sz="2800" i="1">
                <a:solidFill>
                  <a:schemeClr val="tx2"/>
                </a:solidFill>
              </a:rPr>
              <a:t>f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</a:t>
            </a:r>
            <a:r>
              <a:rPr lang="en-US" altLang="zh-CN" sz="2800">
                <a:solidFill>
                  <a:schemeClr val="tx2"/>
                </a:solidFill>
              </a:rPr>
              <a:t>) </a:t>
            </a:r>
            <a:r>
              <a:rPr lang="zh-CN" altLang="en-US" sz="2800">
                <a:solidFill>
                  <a:schemeClr val="tx2"/>
                </a:solidFill>
              </a:rPr>
              <a:t>成立(给出了证明满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射的方法</a:t>
            </a:r>
            <a:r>
              <a:rPr lang="en-US" altLang="zh-CN" sz="2800">
                <a:solidFill>
                  <a:schemeClr val="tx2"/>
                </a:solidFill>
              </a:rPr>
              <a:t>)。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15C4DCA7-3455-41DE-AFA8-A8FB00AF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89154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	</a:t>
            </a:r>
            <a:endParaRPr lang="zh-CN" altLang="en-US" sz="2800"/>
          </a:p>
          <a:p>
            <a:r>
              <a:rPr lang="zh-CN" altLang="en-US" sz="2800" b="1">
                <a:solidFill>
                  <a:schemeClr val="accent2"/>
                </a:solidFill>
              </a:rPr>
              <a:t>例</a:t>
            </a:r>
            <a:r>
              <a:rPr lang="zh-CN" altLang="en-US" sz="2800"/>
              <a:t>     </a:t>
            </a:r>
            <a:r>
              <a:rPr lang="en-US" altLang="zh-CN" sz="2800" i="1"/>
              <a:t>A 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,</a:t>
            </a:r>
            <a:r>
              <a:rPr lang="en-US" altLang="zh-CN" sz="2800" i="1"/>
              <a:t>c</a:t>
            </a:r>
            <a:r>
              <a:rPr lang="en-US" altLang="zh-CN" sz="2800"/>
              <a:t>,</a:t>
            </a:r>
            <a:r>
              <a:rPr lang="en-US" altLang="zh-CN" sz="2800" i="1"/>
              <a:t>d</a:t>
            </a:r>
            <a:r>
              <a:rPr lang="en-US" altLang="zh-CN" sz="2800"/>
              <a:t>},</a:t>
            </a:r>
            <a:r>
              <a:rPr lang="en-US" altLang="zh-CN" sz="2800" i="1"/>
              <a:t>B </a:t>
            </a:r>
            <a:r>
              <a:rPr lang="en-US" altLang="zh-CN" sz="2800"/>
              <a:t>={1,2,3}</a:t>
            </a:r>
            <a:r>
              <a:rPr lang="zh-CN" altLang="en-US" sz="2800"/>
              <a:t>如果 </a:t>
            </a:r>
            <a:r>
              <a:rPr lang="en-US" altLang="zh-CN" sz="2800" i="1"/>
              <a:t>f </a:t>
            </a:r>
            <a:r>
              <a:rPr lang="en-US" altLang="zh-CN" sz="2800"/>
              <a:t> </a:t>
            </a:r>
            <a:r>
              <a:rPr lang="zh-CN" altLang="en-US" sz="2800"/>
              <a:t>为</a:t>
            </a:r>
            <a:r>
              <a:rPr lang="en-US" altLang="zh-CN" sz="2800" i="1"/>
              <a:t>A</a:t>
            </a:r>
            <a:r>
              <a:rPr lang="en-US" altLang="zh-CN" sz="2800"/>
              <a:t> </a:t>
            </a:r>
            <a:r>
              <a:rPr lang="zh-CN" altLang="en-US" sz="2800"/>
              <a:t>到 </a:t>
            </a:r>
            <a:r>
              <a:rPr lang="en-US" altLang="zh-CN" sz="2800" i="1"/>
              <a:t>B</a:t>
            </a:r>
            <a:r>
              <a:rPr lang="en-US" altLang="zh-CN" sz="2800"/>
              <a:t> </a:t>
            </a:r>
            <a:r>
              <a:rPr lang="zh-CN" altLang="en-US" sz="2800"/>
              <a:t>的函数,且</a:t>
            </a:r>
          </a:p>
          <a:p>
            <a:r>
              <a:rPr lang="en-US" altLang="zh-CN" sz="2800"/>
              <a:t> 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= 1, </a:t>
            </a:r>
            <a:r>
              <a:rPr lang="en-US" altLang="zh-CN" sz="2800" i="1"/>
              <a:t>f</a:t>
            </a:r>
            <a:r>
              <a:rPr lang="en-US" altLang="zh-CN" sz="2800"/>
              <a:t> (</a:t>
            </a:r>
            <a:r>
              <a:rPr lang="en-US" altLang="zh-CN" sz="2800" i="1"/>
              <a:t>b</a:t>
            </a:r>
            <a:r>
              <a:rPr lang="en-US" altLang="zh-CN" sz="2800"/>
              <a:t>) = 1, </a:t>
            </a:r>
            <a:r>
              <a:rPr lang="en-US" altLang="zh-CN" sz="2800" i="1"/>
              <a:t>f</a:t>
            </a:r>
            <a:r>
              <a:rPr lang="en-US" altLang="zh-CN" sz="2800"/>
              <a:t> (</a:t>
            </a:r>
            <a:r>
              <a:rPr lang="en-US" altLang="zh-CN" sz="2800" i="1"/>
              <a:t>c</a:t>
            </a:r>
            <a:r>
              <a:rPr lang="en-US" altLang="zh-CN" sz="2800"/>
              <a:t>) = 3, </a:t>
            </a:r>
            <a:r>
              <a:rPr lang="en-US" altLang="zh-CN" sz="2800" i="1"/>
              <a:t>f</a:t>
            </a:r>
            <a:r>
              <a:rPr lang="en-US" altLang="zh-CN" sz="2800"/>
              <a:t> (</a:t>
            </a:r>
            <a:r>
              <a:rPr lang="en-US" altLang="zh-CN" sz="2800" i="1"/>
              <a:t>d</a:t>
            </a:r>
            <a:r>
              <a:rPr lang="en-US" altLang="zh-CN" sz="2800"/>
              <a:t>) = 2 ，</a:t>
            </a:r>
            <a:r>
              <a:rPr lang="zh-CN" altLang="en-US" sz="2800"/>
              <a:t>则   </a:t>
            </a:r>
            <a:r>
              <a:rPr lang="zh-CN" altLang="en-US" sz="2800" i="1"/>
              <a:t> </a:t>
            </a:r>
            <a:r>
              <a:rPr lang="en-US" altLang="zh-CN" sz="2800" i="1"/>
              <a:t>f </a:t>
            </a:r>
            <a:r>
              <a:rPr lang="en-US" altLang="zh-CN" sz="2800"/>
              <a:t> </a:t>
            </a:r>
            <a:r>
              <a:rPr lang="zh-CN" altLang="en-US" sz="2800"/>
              <a:t>是 </a:t>
            </a:r>
            <a:r>
              <a:rPr lang="en-US" altLang="zh-CN" sz="2800" i="1"/>
              <a:t>A</a:t>
            </a:r>
            <a:r>
              <a:rPr lang="en-US" altLang="zh-CN" sz="2800"/>
              <a:t>  </a:t>
            </a:r>
            <a:r>
              <a:rPr lang="zh-CN" altLang="en-US" sz="2800"/>
              <a:t>到  </a:t>
            </a:r>
            <a:r>
              <a:rPr lang="en-US" altLang="zh-CN" sz="2800" i="1"/>
              <a:t>B </a:t>
            </a:r>
          </a:p>
          <a:p>
            <a:r>
              <a:rPr lang="zh-CN" altLang="en-US" sz="2800"/>
              <a:t>上的满射。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定义4-1.4</a:t>
            </a:r>
            <a:r>
              <a:rPr lang="zh-CN" altLang="en-US" sz="2800"/>
              <a:t>	从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到</a:t>
            </a:r>
            <a:r>
              <a:rPr lang="en-US" altLang="zh-CN" sz="2800" i="1"/>
              <a:t>Y</a:t>
            </a:r>
            <a:r>
              <a:rPr lang="zh-CN" altLang="en-US" sz="2800"/>
              <a:t>的映射,</a:t>
            </a:r>
            <a:r>
              <a:rPr lang="en-US" altLang="zh-CN" sz="2800" i="1"/>
              <a:t>X</a:t>
            </a:r>
            <a:r>
              <a:rPr lang="zh-CN" altLang="en-US" sz="2800"/>
              <a:t>中没有两个元素有相同的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像，则称这个映射为</a:t>
            </a:r>
            <a:r>
              <a:rPr lang="zh-CN" altLang="en-US" sz="2800" b="1">
                <a:solidFill>
                  <a:srgbClr val="800000"/>
                </a:solidFill>
              </a:rPr>
              <a:t>入射</a:t>
            </a:r>
            <a:r>
              <a:rPr lang="zh-CN" altLang="en-US" sz="2800"/>
              <a:t>(或</a:t>
            </a:r>
            <a:r>
              <a:rPr lang="zh-CN" altLang="en-US" sz="2800" b="1">
                <a:solidFill>
                  <a:srgbClr val="800000"/>
                </a:solidFill>
              </a:rPr>
              <a:t>一对一映射</a:t>
            </a:r>
            <a:r>
              <a:rPr lang="en-US" altLang="zh-CN" sz="2800"/>
              <a:t>)。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800000"/>
                </a:solidFill>
              </a:rPr>
              <a:t>注</a:t>
            </a:r>
            <a:r>
              <a:rPr lang="zh-CN" altLang="en-US" sz="2800"/>
              <a:t>：设</a:t>
            </a:r>
            <a:r>
              <a:rPr lang="en-US" altLang="zh-CN" sz="2800" i="1"/>
              <a:t>f</a:t>
            </a:r>
            <a:r>
              <a:rPr lang="en-US" altLang="zh-CN" sz="2800"/>
              <a:t> :</a:t>
            </a:r>
            <a:r>
              <a:rPr lang="en-US" altLang="zh-CN" sz="2800" i="1"/>
              <a:t>X</a:t>
            </a:r>
            <a:r>
              <a:rPr lang="zh-CN" altLang="en-US" sz="2800"/>
              <a:t>→</a:t>
            </a:r>
            <a:r>
              <a:rPr lang="en-US" altLang="zh-CN" sz="2800" i="1"/>
              <a:t>Y</a:t>
            </a:r>
            <a:r>
              <a:rPr lang="zh-CN" altLang="en-US" sz="2800"/>
              <a:t> 是入射，即是对于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/>
              <a:t>∈</a:t>
            </a:r>
            <a:r>
              <a:rPr lang="en-US" altLang="zh-CN" sz="2800" i="1"/>
              <a:t>X</a:t>
            </a:r>
            <a:r>
              <a:rPr lang="en-US" altLang="zh-CN" sz="2800"/>
              <a:t> ，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        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zh-CN" altLang="en-US" sz="2800"/>
              <a:t>≠ 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≠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/>
              <a:t> </a:t>
            </a:r>
            <a:r>
              <a:rPr lang="zh-CN" altLang="en-US" sz="2800"/>
              <a:t>或者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 =</a:t>
            </a:r>
            <a:r>
              <a:rPr lang="zh-CN" altLang="en-US" sz="28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) </a:t>
            </a:r>
            <a:r>
              <a:rPr lang="zh-CN" altLang="en-US" sz="2800"/>
              <a:t> </a:t>
            </a:r>
            <a:r>
              <a:rPr lang="en-US" altLang="zh-CN" sz="2800" i="1"/>
              <a:t>x</a:t>
            </a:r>
            <a:r>
              <a:rPr lang="en-US" altLang="zh-CN" sz="2800" baseline="-25000"/>
              <a:t>1</a:t>
            </a:r>
            <a:r>
              <a:rPr lang="en-US" altLang="zh-CN" sz="2800"/>
              <a:t>=</a:t>
            </a:r>
            <a:r>
              <a:rPr lang="zh-CN" altLang="en-US" sz="2800"/>
              <a:t> </a:t>
            </a:r>
            <a:r>
              <a:rPr lang="en-US" altLang="zh-CN" sz="2800" i="1"/>
              <a:t>x</a:t>
            </a:r>
            <a:r>
              <a:rPr lang="en-US" altLang="zh-CN" sz="2800" baseline="-25000"/>
              <a:t>2</a:t>
            </a:r>
            <a:r>
              <a:rPr lang="en-US" altLang="zh-CN" sz="280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(此处给出了证明入射的方法)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>
            <a:extLst>
              <a:ext uri="{FF2B5EF4-FFF2-40B4-BE49-F238E27FC236}">
                <a16:creationId xmlns:a16="http://schemas.microsoft.com/office/drawing/2014/main" id="{E08B0872-AFD0-44AA-BE44-750C4F91B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zh-CN" altLang="en-US" sz="2800"/>
              <a:t>      函数</a:t>
            </a:r>
            <a:r>
              <a:rPr lang="en-US" altLang="zh-CN" sz="2800" i="1"/>
              <a:t>f</a:t>
            </a:r>
            <a:r>
              <a:rPr lang="en-US" altLang="zh-CN" sz="2800"/>
              <a:t>:｛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｝→｛2,4,6｝,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= 2,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en-US" altLang="zh-CN" sz="2800"/>
              <a:t>) = 6  ,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          则 </a:t>
            </a:r>
            <a:r>
              <a:rPr lang="en-US" altLang="zh-CN" sz="2800" i="1"/>
              <a:t>f </a:t>
            </a:r>
            <a:r>
              <a:rPr lang="zh-CN" altLang="en-US" sz="2800"/>
              <a:t>是入射，但不是满射。</a:t>
            </a:r>
            <a:endParaRPr lang="en-US" altLang="zh-CN" sz="2800"/>
          </a:p>
        </p:txBody>
      </p:sp>
      <p:sp>
        <p:nvSpPr>
          <p:cNvPr id="31760" name="Text Box 16">
            <a:extLst>
              <a:ext uri="{FF2B5EF4-FFF2-40B4-BE49-F238E27FC236}">
                <a16:creationId xmlns:a16="http://schemas.microsoft.com/office/drawing/2014/main" id="{4F078FF6-EB63-4DB9-AEE7-A60438CD6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9144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800000"/>
                </a:solidFill>
              </a:rPr>
              <a:t>定义4-1.5</a:t>
            </a:r>
            <a:r>
              <a:rPr lang="zh-CN" altLang="en-US" sz="2800"/>
              <a:t>	从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到 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zh-CN" altLang="en-US" sz="2800"/>
              <a:t>的一个映射，若既是满射又是入射， 则称这个映射是</a:t>
            </a:r>
            <a:r>
              <a:rPr lang="zh-CN" altLang="en-US" sz="2800" b="1">
                <a:solidFill>
                  <a:srgbClr val="800000"/>
                </a:solidFill>
              </a:rPr>
              <a:t>双射</a:t>
            </a:r>
            <a:r>
              <a:rPr lang="zh-CN" altLang="en-US" sz="2800"/>
              <a:t>(或</a:t>
            </a:r>
            <a:r>
              <a:rPr lang="zh-CN" altLang="en-US" sz="2800" b="1">
                <a:solidFill>
                  <a:srgbClr val="800000"/>
                </a:solidFill>
              </a:rPr>
              <a:t>一一对应映射</a:t>
            </a:r>
            <a:r>
              <a:rPr lang="zh-CN" altLang="en-US" sz="2800"/>
              <a:t>)。</a:t>
            </a:r>
          </a:p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zh-CN" altLang="en-US" sz="2800" b="1"/>
              <a:t>   </a:t>
            </a:r>
            <a:r>
              <a:rPr lang="zh-CN" altLang="en-US" sz="2800"/>
              <a:t>函数 </a:t>
            </a:r>
            <a:r>
              <a:rPr lang="en-US" altLang="zh-CN" sz="2800" i="1"/>
              <a:t>f</a:t>
            </a:r>
            <a:r>
              <a:rPr lang="en-US" altLang="zh-CN" sz="2800"/>
              <a:t>:{</a:t>
            </a:r>
            <a:r>
              <a:rPr lang="en-US" altLang="zh-CN" sz="2800" i="1"/>
              <a:t>a</a:t>
            </a:r>
            <a:r>
              <a:rPr lang="en-US" altLang="zh-CN" sz="2800"/>
              <a:t>,</a:t>
            </a:r>
            <a:r>
              <a:rPr lang="en-US" altLang="zh-CN" sz="2800" i="1"/>
              <a:t>b</a:t>
            </a:r>
            <a:r>
              <a:rPr lang="en-US" altLang="zh-CN" sz="2800"/>
              <a:t>}→{1,2},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/>
              <a:t>) = 1,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en-US" altLang="zh-CN" sz="2800"/>
              <a:t>) = 2</a:t>
            </a:r>
            <a:r>
              <a:rPr lang="zh-CN" altLang="en-US" sz="2800"/>
              <a:t>，则 </a:t>
            </a:r>
            <a:r>
              <a:rPr lang="en-US" altLang="zh-CN" sz="2800" i="1"/>
              <a:t>f </a:t>
            </a:r>
            <a:r>
              <a:rPr lang="en-US" altLang="zh-CN" sz="2800"/>
              <a:t> </a:t>
            </a:r>
            <a:r>
              <a:rPr lang="zh-CN" altLang="en-US" sz="2800"/>
              <a:t>为双射。</a:t>
            </a:r>
          </a:p>
        </p:txBody>
      </p:sp>
      <p:grpSp>
        <p:nvGrpSpPr>
          <p:cNvPr id="31799" name="Group 55">
            <a:extLst>
              <a:ext uri="{FF2B5EF4-FFF2-40B4-BE49-F238E27FC236}">
                <a16:creationId xmlns:a16="http://schemas.microsoft.com/office/drawing/2014/main" id="{49D8D673-FD55-47C9-93F6-02E988602091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4419600"/>
            <a:ext cx="7215187" cy="1524000"/>
            <a:chOff x="307" y="3008"/>
            <a:chExt cx="4545" cy="960"/>
          </a:xfrm>
        </p:grpSpPr>
        <p:graphicFrame>
          <p:nvGraphicFramePr>
            <p:cNvPr id="31772" name="Object 28">
              <a:extLst>
                <a:ext uri="{FF2B5EF4-FFF2-40B4-BE49-F238E27FC236}">
                  <a16:creationId xmlns:a16="http://schemas.microsoft.com/office/drawing/2014/main" id="{E93208CE-72DA-432D-82E4-BB75F88222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" y="3024"/>
            <a:ext cx="173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0" name="Equation" r:id="rId3" imgW="126720" imgH="596880" progId="Equation.3">
                    <p:embed/>
                  </p:oleObj>
                </mc:Choice>
                <mc:Fallback>
                  <p:oleObj name="Equation" r:id="rId3" imgW="126720" imgH="5968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" y="3024"/>
                          <a:ext cx="173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29">
              <a:extLst>
                <a:ext uri="{FF2B5EF4-FFF2-40B4-BE49-F238E27FC236}">
                  <a16:creationId xmlns:a16="http://schemas.microsoft.com/office/drawing/2014/main" id="{D793E7A7-C8FA-4E70-ACF9-03323DF1DC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3120"/>
            <a:ext cx="180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1" name="Equation" r:id="rId5" imgW="152280" imgH="622080" progId="Equation.3">
                    <p:embed/>
                  </p:oleObj>
                </mc:Choice>
                <mc:Fallback>
                  <p:oleObj name="Equation" r:id="rId5" imgW="152280" imgH="6220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120"/>
                          <a:ext cx="180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77" name="Group 33">
              <a:extLst>
                <a:ext uri="{FF2B5EF4-FFF2-40B4-BE49-F238E27FC236}">
                  <a16:creationId xmlns:a16="http://schemas.microsoft.com/office/drawing/2014/main" id="{799A18A4-B5ED-4574-9BBE-27A7EC88D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120"/>
              <a:ext cx="288" cy="624"/>
              <a:chOff x="528" y="3264"/>
              <a:chExt cx="288" cy="624"/>
            </a:xfrm>
          </p:grpSpPr>
          <p:sp>
            <p:nvSpPr>
              <p:cNvPr id="31774" name="Line 30">
                <a:extLst>
                  <a:ext uri="{FF2B5EF4-FFF2-40B4-BE49-F238E27FC236}">
                    <a16:creationId xmlns:a16="http://schemas.microsoft.com/office/drawing/2014/main" id="{409DF29F-9267-4EC5-8255-59A4B09DD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5" name="Line 31">
                <a:extLst>
                  <a:ext uri="{FF2B5EF4-FFF2-40B4-BE49-F238E27FC236}">
                    <a16:creationId xmlns:a16="http://schemas.microsoft.com/office/drawing/2014/main" id="{2F44560E-0704-472C-858D-8EFA9C33B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" y="345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6" name="Line 32">
                <a:extLst>
                  <a:ext uri="{FF2B5EF4-FFF2-40B4-BE49-F238E27FC236}">
                    <a16:creationId xmlns:a16="http://schemas.microsoft.com/office/drawing/2014/main" id="{61513AA5-9E09-4966-B5F0-112F1F9E0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88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1778" name="Object 34">
              <a:extLst>
                <a:ext uri="{FF2B5EF4-FFF2-40B4-BE49-F238E27FC236}">
                  <a16:creationId xmlns:a16="http://schemas.microsoft.com/office/drawing/2014/main" id="{27F77847-3A0C-48ED-B9DE-31500A3E8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72"/>
            <a:ext cx="173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2" name="Equation" r:id="rId7" imgW="126720" imgH="596880" progId="Equation.3">
                    <p:embed/>
                  </p:oleObj>
                </mc:Choice>
                <mc:Fallback>
                  <p:oleObj name="Equation" r:id="rId7" imgW="126720" imgH="596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173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0" name="Object 36">
              <a:extLst>
                <a:ext uri="{FF2B5EF4-FFF2-40B4-BE49-F238E27FC236}">
                  <a16:creationId xmlns:a16="http://schemas.microsoft.com/office/drawing/2014/main" id="{8F8E745E-FBEF-42CE-8268-F3997DCDE8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008"/>
            <a:ext cx="18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Equation" r:id="rId9" imgW="152280" imgH="812520" progId="Equation.3">
                    <p:embed/>
                  </p:oleObj>
                </mc:Choice>
                <mc:Fallback>
                  <p:oleObj name="Equation" r:id="rId9" imgW="152280" imgH="81252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08"/>
                          <a:ext cx="18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4" name="Group 40">
              <a:extLst>
                <a:ext uri="{FF2B5EF4-FFF2-40B4-BE49-F238E27FC236}">
                  <a16:creationId xmlns:a16="http://schemas.microsoft.com/office/drawing/2014/main" id="{3EF2F63A-ABB8-450F-A8A2-BB2A0C842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168"/>
              <a:ext cx="384" cy="720"/>
              <a:chOff x="1488" y="3168"/>
              <a:chExt cx="384" cy="720"/>
            </a:xfrm>
          </p:grpSpPr>
          <p:sp>
            <p:nvSpPr>
              <p:cNvPr id="31781" name="Line 37">
                <a:extLst>
                  <a:ext uri="{FF2B5EF4-FFF2-40B4-BE49-F238E27FC236}">
                    <a16:creationId xmlns:a16="http://schemas.microsoft.com/office/drawing/2014/main" id="{4D6C18FE-AC4C-4545-BD25-F4016A8CB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168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2" name="Line 38">
                <a:extLst>
                  <a:ext uri="{FF2B5EF4-FFF2-40B4-BE49-F238E27FC236}">
                    <a16:creationId xmlns:a16="http://schemas.microsoft.com/office/drawing/2014/main" id="{0CFD76A5-95F4-46D7-B4D4-BC0D9B600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316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3" name="Line 39">
                <a:extLst>
                  <a:ext uri="{FF2B5EF4-FFF2-40B4-BE49-F238E27FC236}">
                    <a16:creationId xmlns:a16="http://schemas.microsoft.com/office/drawing/2014/main" id="{C49ABF6E-7665-4E88-AE6E-81D136306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792"/>
                <a:ext cx="38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1785" name="Object 41">
              <a:extLst>
                <a:ext uri="{FF2B5EF4-FFF2-40B4-BE49-F238E27FC236}">
                  <a16:creationId xmlns:a16="http://schemas.microsoft.com/office/drawing/2014/main" id="{0D10C337-7D00-4FAD-ACA7-A7463F834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3" y="3072"/>
            <a:ext cx="173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Equation" r:id="rId11" imgW="126720" imgH="596880" progId="Equation.3">
                    <p:embed/>
                  </p:oleObj>
                </mc:Choice>
                <mc:Fallback>
                  <p:oleObj name="Equation" r:id="rId11" imgW="126720" imgH="59688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3072"/>
                          <a:ext cx="173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42">
              <a:extLst>
                <a:ext uri="{FF2B5EF4-FFF2-40B4-BE49-F238E27FC236}">
                  <a16:creationId xmlns:a16="http://schemas.microsoft.com/office/drawing/2014/main" id="{B02E4599-753B-4B2D-8F6E-42C1B78EED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072"/>
            <a:ext cx="196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5" name="Equation" r:id="rId12" imgW="152280" imgH="622080" progId="Equation.3">
                    <p:embed/>
                  </p:oleObj>
                </mc:Choice>
                <mc:Fallback>
                  <p:oleObj name="Equation" r:id="rId12" imgW="152280" imgH="6220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72"/>
                          <a:ext cx="196" cy="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90" name="Group 46">
              <a:extLst>
                <a:ext uri="{FF2B5EF4-FFF2-40B4-BE49-F238E27FC236}">
                  <a16:creationId xmlns:a16="http://schemas.microsoft.com/office/drawing/2014/main" id="{0A25C32F-0189-40C0-BBB1-2476A601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168"/>
              <a:ext cx="432" cy="624"/>
              <a:chOff x="2976" y="3168"/>
              <a:chExt cx="432" cy="624"/>
            </a:xfrm>
          </p:grpSpPr>
          <p:sp>
            <p:nvSpPr>
              <p:cNvPr id="31787" name="Line 43">
                <a:extLst>
                  <a:ext uri="{FF2B5EF4-FFF2-40B4-BE49-F238E27FC236}">
                    <a16:creationId xmlns:a16="http://schemas.microsoft.com/office/drawing/2014/main" id="{B476079A-46C4-4651-A0C1-6D6BDBDC3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8" name="Line 44">
                <a:extLst>
                  <a:ext uri="{FF2B5EF4-FFF2-40B4-BE49-F238E27FC236}">
                    <a16:creationId xmlns:a16="http://schemas.microsoft.com/office/drawing/2014/main" id="{8F2AF636-457C-49C0-947B-EC7121588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3216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9" name="Line 45">
                <a:extLst>
                  <a:ext uri="{FF2B5EF4-FFF2-40B4-BE49-F238E27FC236}">
                    <a16:creationId xmlns:a16="http://schemas.microsoft.com/office/drawing/2014/main" id="{4F6AE545-7E5A-447B-8D4F-DAE54A9AD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37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31791" name="Object 47">
              <a:extLst>
                <a:ext uri="{FF2B5EF4-FFF2-40B4-BE49-F238E27FC236}">
                  <a16:creationId xmlns:a16="http://schemas.microsoft.com/office/drawing/2014/main" id="{49B491D7-F49A-4B3E-8991-7323555BA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072"/>
            <a:ext cx="173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6" name="Equation" r:id="rId14" imgW="126720" imgH="596880" progId="Equation.3">
                    <p:embed/>
                  </p:oleObj>
                </mc:Choice>
                <mc:Fallback>
                  <p:oleObj name="Equation" r:id="rId14" imgW="126720" imgH="5968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072"/>
                          <a:ext cx="173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2" name="Object 48">
              <a:extLst>
                <a:ext uri="{FF2B5EF4-FFF2-40B4-BE49-F238E27FC236}">
                  <a16:creationId xmlns:a16="http://schemas.microsoft.com/office/drawing/2014/main" id="{BDD53F87-9654-4AF9-93A1-FFEC9CA8C7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024"/>
            <a:ext cx="196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7" name="Equation" r:id="rId15" imgW="152280" imgH="622080" progId="Equation.3">
                    <p:embed/>
                  </p:oleObj>
                </mc:Choice>
                <mc:Fallback>
                  <p:oleObj name="Equation" r:id="rId15" imgW="152280" imgH="6220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024"/>
                          <a:ext cx="196" cy="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96" name="Group 52">
              <a:extLst>
                <a:ext uri="{FF2B5EF4-FFF2-40B4-BE49-F238E27FC236}">
                  <a16:creationId xmlns:a16="http://schemas.microsoft.com/office/drawing/2014/main" id="{22352841-14B8-4CAE-9815-E6A8A0C48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120"/>
              <a:ext cx="432" cy="624"/>
              <a:chOff x="4224" y="3216"/>
              <a:chExt cx="432" cy="624"/>
            </a:xfrm>
          </p:grpSpPr>
          <p:sp>
            <p:nvSpPr>
              <p:cNvPr id="31793" name="Line 49">
                <a:extLst>
                  <a:ext uri="{FF2B5EF4-FFF2-40B4-BE49-F238E27FC236}">
                    <a16:creationId xmlns:a16="http://schemas.microsoft.com/office/drawing/2014/main" id="{AC181219-48DE-4379-8BD6-844313574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2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4" name="Line 50">
                <a:extLst>
                  <a:ext uri="{FF2B5EF4-FFF2-40B4-BE49-F238E27FC236}">
                    <a16:creationId xmlns:a16="http://schemas.microsoft.com/office/drawing/2014/main" id="{6574A572-42CB-46AF-ABBD-58519B75D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5" name="Line 51">
                <a:extLst>
                  <a:ext uri="{FF2B5EF4-FFF2-40B4-BE49-F238E27FC236}">
                    <a16:creationId xmlns:a16="http://schemas.microsoft.com/office/drawing/2014/main" id="{4ADF8485-72CB-4AD3-80C6-000D6A433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8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797" name="Text Box 53">
            <a:extLst>
              <a:ext uri="{FF2B5EF4-FFF2-40B4-BE49-F238E27FC236}">
                <a16:creationId xmlns:a16="http://schemas.microsoft.com/office/drawing/2014/main" id="{12342950-E005-4FB9-AE07-302296ECB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722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/>
              <a:t>       </a:t>
            </a:r>
            <a:r>
              <a:rPr lang="zh-CN" altLang="en-US"/>
              <a:t>(</a:t>
            </a:r>
            <a:r>
              <a:rPr lang="en-US" altLang="zh-CN"/>
              <a:t>a)                   (b)                          (c)                       (d)</a:t>
            </a:r>
          </a:p>
        </p:txBody>
      </p:sp>
      <p:sp>
        <p:nvSpPr>
          <p:cNvPr id="31798" name="Text Box 54">
            <a:extLst>
              <a:ext uri="{FF2B5EF4-FFF2-40B4-BE49-F238E27FC236}">
                <a16:creationId xmlns:a16="http://schemas.microsoft.com/office/drawing/2014/main" id="{D7282F8B-DAB5-4168-B26C-DFE31EA6E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24200"/>
            <a:ext cx="9144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zh-CN" altLang="en-US" sz="2800" b="1"/>
              <a:t>  </a:t>
            </a:r>
            <a:r>
              <a:rPr lang="zh-CN" altLang="en-US" sz="2800"/>
              <a:t> 在下图中,(</a:t>
            </a:r>
            <a:r>
              <a:rPr lang="en-US" altLang="zh-CN" sz="2800" i="1"/>
              <a:t>a</a:t>
            </a:r>
            <a:r>
              <a:rPr lang="en-US" altLang="zh-CN" sz="2800"/>
              <a:t>),(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是满射,(</a:t>
            </a:r>
            <a:r>
              <a:rPr lang="en-US" altLang="zh-CN" sz="2800" i="1"/>
              <a:t>b</a:t>
            </a:r>
            <a:r>
              <a:rPr lang="en-US" altLang="zh-CN" sz="2800"/>
              <a:t>),(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是入射,(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是双射,</a:t>
            </a:r>
          </a:p>
          <a:p>
            <a:r>
              <a:rPr lang="zh-CN" altLang="en-US" sz="2800"/>
              <a:t>       (</a:t>
            </a:r>
            <a:r>
              <a:rPr lang="en-US" altLang="zh-CN" sz="2800" i="1"/>
              <a:t>d</a:t>
            </a:r>
            <a:r>
              <a:rPr lang="en-US" altLang="zh-CN" sz="2800"/>
              <a:t>)</a:t>
            </a:r>
            <a:r>
              <a:rPr lang="zh-CN" altLang="en-US" sz="2800"/>
              <a:t>非满射又非入射。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60" grpId="0" build="p" autoUpdateAnimBg="0"/>
      <p:bldP spid="31797" grpId="0" autoUpdateAnimBg="0"/>
      <p:bldP spid="31798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5430</TotalTime>
  <Words>8194</Words>
  <Application>Microsoft Office PowerPoint</Application>
  <PresentationFormat>全屏显示(4:3)</PresentationFormat>
  <Paragraphs>467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Times New Roman</vt:lpstr>
      <vt:lpstr>宋体</vt:lpstr>
      <vt:lpstr>Symbol</vt:lpstr>
      <vt:lpstr>Wingdings</vt:lpstr>
      <vt:lpstr>默认设计模板</vt:lpstr>
      <vt:lpstr>Microsoft 公式 3.0</vt:lpstr>
      <vt:lpstr>MathType 4.0 Equation</vt:lpstr>
      <vt:lpstr>第四章 函数</vt:lpstr>
      <vt:lpstr>4-1  函数的概念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4-2   逆函数和复合函数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4-4   基数的概念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4-5   可数集与不可数集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4-6     基数的比较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高歌</dc:creator>
  <cp:lastModifiedBy>高歌</cp:lastModifiedBy>
  <cp:revision>172</cp:revision>
  <dcterms:created xsi:type="dcterms:W3CDTF">1601-01-01T00:00:00Z</dcterms:created>
  <dcterms:modified xsi:type="dcterms:W3CDTF">2021-11-10T03:16:30Z</dcterms:modified>
</cp:coreProperties>
</file>