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F97A5CC9-955F-4A8B-9B91-6404F5A15B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2779D8AD-92BF-4ECF-A029-41F5B0A34F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D868A15-35A2-49C6-9C2D-166F7F2E52A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9858B492-4798-4702-919D-D6599370C0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03346F4-E426-46B1-BE56-9B45F3529D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36B2511-A3E8-4F6A-A010-702EF4089F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97F0490E-499F-4C54-9EA9-DC3FD98C13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0BF54FE2-5562-4B5A-BB76-74EBB422AF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B47ACB-8AC0-4F1C-A50F-91413E0F6C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124E9-8144-48F3-AA1F-C82F59A2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FB7D9-C79E-4693-8DDA-E1165BA8A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DD6B1-7A11-4802-BF98-67A3591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659EA-3571-41FF-8EC8-4E268EF5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52C0A-0211-44BF-B55A-C03C55A2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87969-AA91-4ED1-9EFE-9ACEF1F2BF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2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D13376-A832-4C98-821F-782624E45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50D38-8245-4E5B-938A-D246578F8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D41F3-CB2C-4D5C-B54A-171C9593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D2391-D5E6-444C-935A-824B6040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9DC9-DEA3-4C95-9B10-DBA5B0B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28421-E338-43AE-A96F-22A9E294A9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2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5D25B-C071-46F9-9807-9A968B26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25EA9-4004-4A73-B032-157AFBEF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5552B-5C1F-4143-9BAC-C88CBCBE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83C8B-1E3E-4D57-A2DA-51922A0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E0196-C5DD-4AF5-A571-04C58D6C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353A-196D-4D24-8145-E65CD2C7AD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6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A7076-4B86-42A8-A79B-9129C6D8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9A5CA-55EF-4357-B259-CD52A668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FA1E2-A458-441A-9D09-6F884F38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0A0AA-FB32-4AAD-9B5F-EFE02025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0DB78-4DAC-4709-B7BB-B2F1351E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DAEA-082A-4F5A-8F2F-733CF33878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85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4C5B4-63CC-448E-B22F-B764BE30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179E8-80E8-45EB-9348-B2664C61C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3095F-A468-47CF-B6E9-BEAE72B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902E-F8A3-405E-A5B9-C1983838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055E0-8D03-42F1-A55B-1FF1738D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B7D40-170B-4687-B4D5-9D5D8FED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25241-7501-4D17-87A1-B8D79797EA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65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B4936-BC7E-4879-8134-1293F00A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7B3DF-3A61-46FB-959D-A0C69264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15A3E-3F6D-49CD-9372-3B5C1E5B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DCB0DF-8E9F-4B44-89F0-B8F7DE38A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AD546E-B984-449C-9065-29C3B26D3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06071D-CE4E-4F78-8C9D-79C3D99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760D2-D45C-4AE3-9CB6-64310382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4C0362-9D14-44CD-8D88-668678B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86108-30C1-4F3F-9448-3CF2623343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1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1511B-96FD-41AF-9161-F0CD1E52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A62F5-121E-4B4A-804A-BFB2D7DB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F30C0D-34F8-4F1B-9196-D2B4B73A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83164-9CC3-4D18-80C3-CD46F737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493A7-5487-4FEA-9526-3D725157DB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6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319A36-DCF8-419B-AD48-37DCDE55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34356-C274-42D4-ABF0-AB829D08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C62DF-F8A6-41FF-A3E8-5FA1CE14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2CA84-C4DB-4BDE-B91F-8590D208D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01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16168-2F4B-4628-A68A-5EC00B0A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8E6E0-A30F-4E75-84E0-A6188688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21A69-B7F8-4EDA-99DB-68B7240A6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15266-EF74-46AE-A982-1AAB6D7D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231EC-E940-4BA5-9C5E-DE17795C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55B88-126D-456F-8A22-32AF9E7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57681-7E03-48C3-A251-CF4AEA5BB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639D-23F2-4CC3-928C-80EEB9B1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92EC3-D5AF-472D-A42A-149525D15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0F23A-BC5C-4780-AC32-2C05AC54E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7727D-122F-4443-9C8D-912993B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4C950-4545-4844-9293-A8A066F9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696FB-6B2E-432B-BBEE-1D8C14B4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2A27A-B87B-4088-B182-18D8E8ACB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16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5F0B7ABA-C7AA-4F10-BA7A-39E87B7AAD0C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D9F57614-CEF9-4A74-AB8D-B513D76B7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7F9BE09-0742-47AE-A80E-942A18D8B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26529DE3-A590-47E0-8EA2-5F22C200B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0956E6F-FEC2-4CED-888F-07F3DBDBE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69B540C-C1F2-4CC2-BC3D-FA7AEABE5C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2546895-E7CA-4C97-B82C-D085A341CA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D2F30BD7-3A79-49BF-8EEF-1832889457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+mn-lt"/>
              </a:defRPr>
            </a:lvl1pPr>
          </a:lstStyle>
          <a:p>
            <a:fld id="{8DCF0ECA-77F4-47CD-B133-B9383B3AF7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B610C7-C76A-4A27-BD55-E988C1921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762000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5.2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运算及其性质</a:t>
            </a:r>
            <a:r>
              <a:rPr lang="zh-CN" altLang="en-US" b="1">
                <a:ea typeface="仿宋体" charset="-122"/>
              </a:rPr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690019-9CF8-4CF6-8744-4C07F58E8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077200" cy="4724400"/>
          </a:xfrm>
        </p:spPr>
        <p:txBody>
          <a:bodyPr/>
          <a:lstStyle/>
          <a:p>
            <a:pPr algn="just">
              <a:lnSpc>
                <a:spcPct val="80000"/>
              </a:lnSpc>
              <a:buSzPct val="11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ea typeface="华文新魏" panose="02010800040101010101" pitchFamily="2" charset="-122"/>
              </a:rPr>
              <a:t>二元运算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、运算封闭性（定义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5-2.1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）：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y∈A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 * y∈A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称*在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上是封闭的。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A={x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x=2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n∈N}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，问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运算封闭否，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/&gt;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呢？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∈A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=2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r+s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∈A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（ｒ＋ｓ∈Ｎ）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∴&lt;A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运算封闭。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又：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4∈A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2+4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运算不封闭。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4∈A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/&gt;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运算不封闭。</a:t>
            </a: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F09C820F-35F3-43AA-856D-B45F0DD47D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2206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AD6A5C-9689-455E-A2A7-EB2C1EFD7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么元（单位元）和零元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FB1CF9A-5CA3-4E01-BEF2-9A9ADD55F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495800"/>
          </a:xfrm>
        </p:spPr>
        <p:txBody>
          <a:bodyPr/>
          <a:lstStyle/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〈I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为整数集则么元为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，零元为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,∪,∩〉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　　     对运算∪，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是么元，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是零元，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　　     对运算∩，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是么元 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是零元。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有么元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，无零元。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①、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Th5-2.1:</a:t>
            </a:r>
            <a:r>
              <a:rPr lang="en-US" altLang="zh-CN" sz="2400" b="1">
                <a:solidFill>
                  <a:srgbClr val="99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设*是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上的二元运算，具有左么元                       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，右么元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= 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l*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 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                                                    ＃</a:t>
            </a:r>
            <a:endParaRPr lang="zh-CN" altLang="en-US" sz="2400" b="1" baseline="-30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：二元运算的么元若存在则唯一。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：反证法：设有二个么元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；则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e=e*e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   ＃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P spid="204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E6824D0-C50F-4473-A131-A45E1E7A1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么元（单位元）和零元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022F525-3A91-41B3-BF46-3979F86B1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7244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Th5-2.2: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设*是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上的二元运算，具有左零元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，右零元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=o</a:t>
            </a:r>
            <a:r>
              <a:rPr lang="en-US" altLang="zh-CN" sz="2400" b="1" baseline="-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=o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证明方法与定理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5-2.1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类似）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：二元运算的零元若存在则唯一。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Th5-2.2: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*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是一个代数系统，且集合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中元素的个数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大于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。如果该代数系统中存在么元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和零元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 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 ≠e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：（反证法）设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o=e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，那么对于任意的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x∈A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，必有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x=e *x=o*x=o=e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于是，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中的所有元素都是相同的，这与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中含有多个元素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相矛盾。                                    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  <p:bldP spid="215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17FA84E-34FF-4CD7-A515-BD88A72FB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逆元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51B0434-6035-458F-85A4-5C2D80260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逆元定义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5-2.9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设*是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上的二元运算，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是运算*的么元。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①、若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x*y=e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那对于运算*，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的左逆元，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的右逆元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②、若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x*y=y*x=e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的逆元，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的逆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元通常记为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9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，存在逆元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或左逆无或右逆元）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的元素称为可逆的（或左可逆的或右可逆的）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651EBE2-2756-483B-BC29-F08740390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逆元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CBDE547-A211-4A07-BAEF-9740F229D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 a)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、代数系统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〈N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+〉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中仅有么元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有逆元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在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〈R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中，除零元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外所有元素均有逆元。</a:t>
            </a:r>
            <a:r>
              <a:rPr lang="zh-CN" altLang="en-US" sz="2800" b="1">
                <a:solidFill>
                  <a:srgbClr val="99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A=〈{a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c}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由下表定义：</a:t>
            </a:r>
            <a:r>
              <a:rPr lang="zh-CN" altLang="en-US" sz="2800" b="1">
                <a:solidFill>
                  <a:srgbClr val="99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是么元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 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的右逆元为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，无左逆元，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的逆元为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无右逆元，左逆元为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endParaRPr lang="en-US" altLang="zh-CN"/>
          </a:p>
        </p:txBody>
      </p:sp>
      <p:graphicFrame>
        <p:nvGraphicFramePr>
          <p:cNvPr id="28676" name="Group 4">
            <a:extLst>
              <a:ext uri="{FF2B5EF4-FFF2-40B4-BE49-F238E27FC236}">
                <a16:creationId xmlns:a16="http://schemas.microsoft.com/office/drawing/2014/main" id="{BD2C3A58-7B33-44B1-824F-0555872A1E3A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4495800"/>
          <a:ext cx="1676400" cy="155575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114015345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77621594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658013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74861187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07830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099997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53438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77935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EB1AD8E-00B8-472A-ADBD-41E5FF8D3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逆元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A838E7B-0BAC-425C-BC3E-C98013B38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981200"/>
            <a:ext cx="8208963" cy="41148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A={〈0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k-1〉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sz="29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乘法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sz="29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定义如下：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 ×</a:t>
            </a:r>
            <a:r>
              <a:rPr lang="en-US" altLang="zh-CN" sz="29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y=    x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·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y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·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y &lt; k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x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·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y-n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·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k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·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y≥k, n∈{0, ±1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，．．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则有些元素存在逆元，有些元素无逆元。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∴当且仅当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互质时，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有逆元。</a:t>
            </a:r>
            <a:endParaRPr lang="zh-CN" altLang="en-US" sz="28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/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B6FBE8E7-B80A-42F3-AF75-4AAFC76F1A5D}"/>
              </a:ext>
            </a:extLst>
          </p:cNvPr>
          <p:cNvSpPr>
            <a:spLocks/>
          </p:cNvSpPr>
          <p:nvPr/>
        </p:nvSpPr>
        <p:spPr bwMode="auto">
          <a:xfrm>
            <a:off x="2057400" y="35052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  <p:bldP spid="296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0A70178-17FA-4D86-B0A8-D6F57B539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逆元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BFFFC92-D264-48EC-BFAF-FE480E0DF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86787" cy="4535487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逆元的性质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Th5-2.4: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对于可结合运算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ο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，如果元素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 左逆元ｌ， 右逆元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l=r=x</a:t>
            </a:r>
            <a:r>
              <a:rPr lang="zh-CN" altLang="en-US" sz="25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－１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ο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ｅ＝ｌ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ο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xοr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οx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ο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ｒ＝ｅ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ο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ｒ＝ｒ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　　∴逆元存在为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：逆元若存在，则唯一。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 若存在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的另一个逆元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;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r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ο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=r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ο(xοr)=(r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οx)οr=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οr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  <p:bldP spid="3072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6DDBD51-6927-40E6-8099-4FC63BA8A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904875"/>
            <a:ext cx="8637588" cy="579438"/>
          </a:xfrm>
        </p:spPr>
        <p:txBody>
          <a:bodyPr/>
          <a:lstStyle/>
          <a:p>
            <a:pPr algn="ctr"/>
            <a:r>
              <a:rPr lang="zh-CN" altLang="en-US" sz="3200">
                <a:ea typeface="华文新魏" panose="02010800040101010101" pitchFamily="2" charset="-122"/>
              </a:rPr>
              <a:t>从二元运算表中看运算性质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C4DA84E-BAC7-4E9F-A6BE-7C4FC74AF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﹡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具有封闭性，当且仅当运算表中的每个元素都属于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﹡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具有可交换性，当且仅当运算表关于主对角线是对称的。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﹡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具有等幂性，当且仅当运算表的主对角线上的每一个元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素与它所在的行（列）的表头元素相同。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关于运算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﹡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有零元，当且仅当该元素所对应的行和列中的元素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都与该元素相同。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5)  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关于运算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﹡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有幺元，当且仅当该元素所对应的行和列依次与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运算表的行和列相一致。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中有幺元，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互逆，当且仅当位于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所在行，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所在列的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元素以及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所在行，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所在列的元素都是幺元。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89BD732-5488-4E2F-BBD8-0943E45A6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algn="ctr"/>
            <a:r>
              <a:rPr lang="zh-CN" altLang="en-US" sz="4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结合律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378CC1-05DA-40AB-B2CF-78EDCCF15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208963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5-2.3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已知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z∈A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y*z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x*y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，称*满足结合律。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b∈A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a*b=b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证明：*满足结合律 </a:t>
            </a:r>
          </a:p>
          <a:p>
            <a:pPr algn="just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c∈A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b*c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=a*c=c</a:t>
            </a:r>
          </a:p>
          <a:p>
            <a:pPr algn="just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( a*b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c=b*c=c</a:t>
            </a:r>
          </a:p>
          <a:p>
            <a:pPr algn="just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∴a*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b*c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　　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∴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　*满足结合律。          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2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7223446-F617-4B40-BD9F-43365E817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交换律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60B419-E6D2-44BA-AEFF-176E11774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81988" cy="4687888"/>
          </a:xfrm>
        </p:spPr>
        <p:txBody>
          <a:bodyPr/>
          <a:lstStyle/>
          <a:p>
            <a:pPr>
              <a:lnSpc>
                <a:spcPts val="3700"/>
              </a:lnSpc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5-2.2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已知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y∈A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 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x*y=y*x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ts val="3700"/>
              </a:lnSpc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称*满足交换律。</a:t>
            </a: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有理数集，*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&gt;,*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定义如下：</a:t>
            </a: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a*b=a+b-ab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，问*满足交换律否？</a:t>
            </a: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：∵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b∈A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a*b=a+b-ab=b+a-ba=b*a</a:t>
            </a: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∴*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满足交换律。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BA031DB-D5D6-467A-8DE1-A87C5C78B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分配律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22A9631-970D-4C6E-9331-10ACE283B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5-2.4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，*，△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z∈A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x*(y△z)=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x*y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）△（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x*z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 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(y△z)*x=(y*x)△(z*x) 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称运算*在△上可分配。</a:t>
            </a:r>
            <a:endParaRPr lang="zh-CN" altLang="en-US" sz="2800"/>
          </a:p>
        </p:txBody>
      </p:sp>
      <p:graphicFrame>
        <p:nvGraphicFramePr>
          <p:cNvPr id="14380" name="Group 44">
            <a:extLst>
              <a:ext uri="{FF2B5EF4-FFF2-40B4-BE49-F238E27FC236}">
                <a16:creationId xmlns:a16="http://schemas.microsoft.com/office/drawing/2014/main" id="{F414AD98-FD84-4F4D-BD40-EDED700DDFAD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657600"/>
          <a:ext cx="1371600" cy="15525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2505677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0252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6280173"/>
                    </a:ext>
                  </a:extLst>
                </a:gridCol>
              </a:tblGrid>
              <a:tr h="120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11395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97973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688336"/>
                  </a:ext>
                </a:extLst>
              </a:tr>
            </a:tbl>
          </a:graphicData>
        </a:graphic>
      </p:graphicFrame>
      <p:graphicFrame>
        <p:nvGraphicFramePr>
          <p:cNvPr id="14358" name="Group 22">
            <a:extLst>
              <a:ext uri="{FF2B5EF4-FFF2-40B4-BE49-F238E27FC236}">
                <a16:creationId xmlns:a16="http://schemas.microsoft.com/office/drawing/2014/main" id="{E251B79D-B48F-46F6-8BD4-737E7D661EDC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3657600"/>
          <a:ext cx="1371600" cy="15525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101226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01327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7999216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4243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05089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012398"/>
                  </a:ext>
                </a:extLst>
              </a:tr>
            </a:tbl>
          </a:graphicData>
        </a:graphic>
      </p:graphicFrame>
      <p:sp>
        <p:nvSpPr>
          <p:cNvPr id="14378" name="Rectangle 42">
            <a:extLst>
              <a:ext uri="{FF2B5EF4-FFF2-40B4-BE49-F238E27FC236}">
                <a16:creationId xmlns:a16="http://schemas.microsoft.com/office/drawing/2014/main" id="{A107D9FC-C558-4612-A5FC-05E6F1A1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4572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A={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，二元运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算*，△定义如左表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14379" name="Rectangle 43">
            <a:extLst>
              <a:ext uri="{FF2B5EF4-FFF2-40B4-BE49-F238E27FC236}">
                <a16:creationId xmlns:a16="http://schemas.microsoft.com/office/drawing/2014/main" id="{02220B43-2C9F-44AA-A09F-83C79AFD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00600"/>
            <a:ext cx="269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问分配律成立否？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39" grpId="0" build="p" autoUpdateAnimBg="0"/>
      <p:bldP spid="14378" grpId="0" build="p" autoUpdateAnimBg="0"/>
      <p:bldP spid="1437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2129A6F-A366-43CF-9D88-BF5993315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分配律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D9494AC-A9FE-4769-A9C1-B9B46C33A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5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证明：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x△(y*z)=(x△y)*(x△z)</a:t>
            </a:r>
          </a:p>
          <a:p>
            <a:pPr>
              <a:lnSpc>
                <a:spcPct val="75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：当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x△(y*z)=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; (x△y)*(x△z)=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75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　当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x△(y*z)=y*z ; (x△y)*(x△z)=y*z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75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＃</a:t>
            </a:r>
          </a:p>
          <a:p>
            <a:pPr>
              <a:lnSpc>
                <a:spcPct val="75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若找不到规律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则枚举所有情形进行验证。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②、运算*对运算△不可分配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举一个反例即可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：∵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*（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△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）△（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413A71D-A48E-4228-A8E7-806ADEB20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吸收律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5CDB38C-0A9D-4339-8F3D-CC7211890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86787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5-2.5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，*，△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y∈A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x*(x △ y)=x  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 △(x * y) =x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分别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称运算*和运算 △满足吸收律。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为自然数集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x,y∈N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x*y=max{x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y},  x△y=min{x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y}</a:t>
            </a:r>
          </a:p>
          <a:p>
            <a:pPr>
              <a:lnSpc>
                <a:spcPct val="7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试证：*和△满足吸收律。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DDFFF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y∈N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x△y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=max{x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min{x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y}}=x 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x△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x*y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=min{x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max{x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y}}=x 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∴ * 和△满足吸收律。             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EEFE138-E90A-4BA1-88E6-8E51B5936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等幂律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A531F99-0F06-457E-8E0F-DC1B19CFD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2057400"/>
            <a:ext cx="8510587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5-2.6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已知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x∈A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x*x=x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则称*满足等幂律。</a:t>
            </a:r>
            <a:r>
              <a:rPr lang="zh-CN" altLang="en-US" sz="28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：已知集合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s,〈</a:t>
            </a:r>
            <a:r>
              <a:rPr lang="en-US" altLang="zh-CN" sz="2800" b="1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,∪,∩〉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B∈ </a:t>
            </a:r>
            <a:r>
              <a:rPr lang="en-US" altLang="zh-CN" sz="2800" b="1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），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A∪A=A,    A∩A=A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A∩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 ∪B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=A,   A∪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A∩B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则∪和∩满足吸收律，等幂律。</a:t>
            </a:r>
            <a:endParaRPr lang="zh-CN" altLang="en-US" sz="2800">
              <a:solidFill>
                <a:srgbClr val="99FF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CF9D225-5ECD-47E8-8214-8DA5D6FA8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么元（单位元）和零元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C428559-A930-4A38-8AEE-888FBF017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91600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5-2.7</a:t>
            </a:r>
            <a:r>
              <a:rPr lang="zh-CN" altLang="en-US" sz="24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5-2.8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设*是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上二元运算，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*x=x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为运算*的左么元。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x*e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为运算*的右么元 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*x=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为运算*的左零元。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为运算*的右零元。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e*x=x*e=x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为运算*的么元。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x=x*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，则称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为运算*的零元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026554A-00C0-42E5-878E-55DC6820C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么元（单位元）和零元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B72127-393D-41A5-AF4C-285344255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例：代数系统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A=〈{a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c}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>
                <a:solidFill>
                  <a:srgbClr val="FFFF00"/>
                </a:solidFill>
                <a:cs typeface="Arial" panose="020B0604020202020204" pitchFamily="34" charset="0"/>
              </a:rPr>
              <a:t>°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〉, </a:t>
            </a:r>
            <a:r>
              <a:rPr lang="en-US" altLang="zh-CN" sz="2400">
                <a:solidFill>
                  <a:srgbClr val="FFFF00"/>
                </a:solidFill>
                <a:cs typeface="Arial" panose="020B0604020202020204" pitchFamily="34" charset="0"/>
              </a:rPr>
              <a:t>°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用下表定义：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/>
          </a:p>
        </p:txBody>
      </p:sp>
      <p:graphicFrame>
        <p:nvGraphicFramePr>
          <p:cNvPr id="19487" name="Group 31">
            <a:extLst>
              <a:ext uri="{FF2B5EF4-FFF2-40B4-BE49-F238E27FC236}">
                <a16:creationId xmlns:a16="http://schemas.microsoft.com/office/drawing/2014/main" id="{3F5D9820-DACC-475B-8376-C52A45460643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2514600"/>
          <a:ext cx="1981200" cy="20701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2300480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3545373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7839973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75446098"/>
                    </a:ext>
                  </a:extLst>
                </a:gridCol>
              </a:tblGrid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9787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5791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13018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727207"/>
                  </a:ext>
                </a:extLst>
              </a:tr>
            </a:tbl>
          </a:graphicData>
        </a:graphic>
      </p:graphicFrame>
      <p:sp>
        <p:nvSpPr>
          <p:cNvPr id="19488" name="Rectangle 32">
            <a:extLst>
              <a:ext uri="{FF2B5EF4-FFF2-40B4-BE49-F238E27FC236}">
                <a16:creationId xmlns:a16="http://schemas.microsoft.com/office/drawing/2014/main" id="{6860400E-6BAA-44CB-9E81-2D33E730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45720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是左么元，无右么元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是右零元，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是右零元，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　无左零元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</p:txBody>
      </p:sp>
      <p:sp>
        <p:nvSpPr>
          <p:cNvPr id="19489" name="Rectangle 33">
            <a:extLst>
              <a:ext uri="{FF2B5EF4-FFF2-40B4-BE49-F238E27FC236}">
                <a16:creationId xmlns:a16="http://schemas.microsoft.com/office/drawing/2014/main" id="{AB0152C0-C910-4308-91B6-A3453649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670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既不满足结合律，也不满足交换律。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  <p:bldP spid="19459" grpId="0" build="p" autoUpdateAnimBg="0"/>
      <p:bldP spid="19488" grpId="0" build="p" autoUpdateAnimBg="0"/>
      <p:bldP spid="19489" grpId="0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430</TotalTime>
  <Words>2072</Words>
  <Application>Microsoft Office PowerPoint</Application>
  <PresentationFormat>全屏显示(4:3)</PresentationFormat>
  <Paragraphs>188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Times New Roman</vt:lpstr>
      <vt:lpstr>宋体</vt:lpstr>
      <vt:lpstr>Arial</vt:lpstr>
      <vt:lpstr>Wingdings</vt:lpstr>
      <vt:lpstr>黑体</vt:lpstr>
      <vt:lpstr>华文新魏</vt:lpstr>
      <vt:lpstr>仿宋体</vt:lpstr>
      <vt:lpstr>Symbol</vt:lpstr>
      <vt:lpstr>楷体_GB2312</vt:lpstr>
      <vt:lpstr>Abadi MT Condensed</vt:lpstr>
      <vt:lpstr>Artsy</vt:lpstr>
      <vt:lpstr>    5.2 运算及其性质 </vt:lpstr>
      <vt:lpstr>结合律</vt:lpstr>
      <vt:lpstr>交换律</vt:lpstr>
      <vt:lpstr>分配律</vt:lpstr>
      <vt:lpstr>分配律</vt:lpstr>
      <vt:lpstr>吸收律</vt:lpstr>
      <vt:lpstr>等幂律</vt:lpstr>
      <vt:lpstr>么元（单位元）和零元</vt:lpstr>
      <vt:lpstr>么元（单位元）和零元</vt:lpstr>
      <vt:lpstr>么元（单位元）和零元</vt:lpstr>
      <vt:lpstr>么元（单位元）和零元</vt:lpstr>
      <vt:lpstr>逆元</vt:lpstr>
      <vt:lpstr>逆元</vt:lpstr>
      <vt:lpstr>逆元</vt:lpstr>
      <vt:lpstr>逆元</vt:lpstr>
      <vt:lpstr>从二元运算表中看运算性质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56</cp:revision>
  <dcterms:created xsi:type="dcterms:W3CDTF">2000-08-24T07:27:54Z</dcterms:created>
  <dcterms:modified xsi:type="dcterms:W3CDTF">2021-11-10T03:24:50Z</dcterms:modified>
</cp:coreProperties>
</file>