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7A360-5F5D-E342-8598-DD97A1427ACE}" v="4" dt="2021-11-10T03:38:3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73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17" Type="http://schemas.microsoft.com/office/2015/10/relationships/revisionInfo" Target="revisionInfo.xml" /><Relationship Id="rId2" Type="http://schemas.openxmlformats.org/officeDocument/2006/relationships/slide" Target="slides/slide1.xml" /><Relationship Id="rId16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歌 高" userId="d8a25b1d-6c3e-4cc3-9e77-5cd4abedca6a" providerId="ADAL" clId="{9BF7A360-5F5D-E342-8598-DD97A1427ACE}"/>
    <pc:docChg chg="modSld">
      <pc:chgData name="歌 高" userId="d8a25b1d-6c3e-4cc3-9e77-5cd4abedca6a" providerId="ADAL" clId="{9BF7A360-5F5D-E342-8598-DD97A1427ACE}" dt="2021-11-10T03:55:44.051" v="4" actId="1076"/>
      <pc:docMkLst>
        <pc:docMk/>
      </pc:docMkLst>
      <pc:sldChg chg="modSp">
        <pc:chgData name="歌 高" userId="d8a25b1d-6c3e-4cc3-9e77-5cd4abedca6a" providerId="ADAL" clId="{9BF7A360-5F5D-E342-8598-DD97A1427ACE}" dt="2021-11-10T03:38:38.813" v="3" actId="1076"/>
        <pc:sldMkLst>
          <pc:docMk/>
          <pc:sldMk cId="0" sldId="260"/>
        </pc:sldMkLst>
        <pc:spChg chg="mod">
          <ac:chgData name="歌 高" userId="d8a25b1d-6c3e-4cc3-9e77-5cd4abedca6a" providerId="ADAL" clId="{9BF7A360-5F5D-E342-8598-DD97A1427ACE}" dt="2021-11-10T03:38:38.813" v="3" actId="1076"/>
          <ac:spMkLst>
            <pc:docMk/>
            <pc:sldMk cId="0" sldId="260"/>
            <ac:spMk id="78851" creationId="{79AD31EA-0D43-4DFA-9A5D-9BF0C14FA2BD}"/>
          </ac:spMkLst>
        </pc:spChg>
      </pc:sldChg>
      <pc:sldChg chg="modSp">
        <pc:chgData name="歌 高" userId="d8a25b1d-6c3e-4cc3-9e77-5cd4abedca6a" providerId="ADAL" clId="{9BF7A360-5F5D-E342-8598-DD97A1427ACE}" dt="2021-11-10T03:55:44.051" v="4" actId="1076"/>
        <pc:sldMkLst>
          <pc:docMk/>
          <pc:sldMk cId="0" sldId="263"/>
        </pc:sldMkLst>
        <pc:spChg chg="mod">
          <ac:chgData name="歌 高" userId="d8a25b1d-6c3e-4cc3-9e77-5cd4abedca6a" providerId="ADAL" clId="{9BF7A360-5F5D-E342-8598-DD97A1427ACE}" dt="2021-11-10T03:55:44.051" v="4" actId="1076"/>
          <ac:spMkLst>
            <pc:docMk/>
            <pc:sldMk cId="0" sldId="263"/>
            <ac:spMk id="81923" creationId="{0B6EEDB3-5458-4BAA-8B93-EA024A2B08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CE912D36-6D66-4C51-BBA7-C97E57F2324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5BE8D2BF-A170-46BD-ACA4-B64B36080BD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69C672E4-B4B2-46C4-A322-C22776DF12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01" name="Rectangle 5">
            <a:extLst>
              <a:ext uri="{FF2B5EF4-FFF2-40B4-BE49-F238E27FC236}">
                <a16:creationId xmlns:a16="http://schemas.microsoft.com/office/drawing/2014/main" id="{DBEB6EB3-0BF1-4A28-9D1A-2692EFA54A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606978A-BE7C-4666-8597-AA54914BC4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39F02A0-BE47-4252-B34B-886ADBBCF0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A180DE80-1C2B-4BC3-873E-4AE97CD18B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433C5852-8FD6-4E04-947A-8A520AF769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E1CA397-8A0B-443C-B344-CE8C67B239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7A91C-BA08-46D5-9D79-DBD0E56E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AB818-B74F-424C-8432-8EFD51EFF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ED7E9-FFB1-483E-859C-1C1689C4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1CC0B-65E5-44AC-A647-3B85C4EB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D39B7-430F-4C72-9622-FC4C8FC2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5B71F-DD3C-4EF0-8375-2B9033EC83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95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B168C-261B-4403-8828-5826D4D67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E5E0B0-0B6B-4749-BAE2-F8D7E6857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9DD9C-BCDA-4520-822B-8C0CBAF3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EFC6D-CF9F-4412-A20D-AE14668C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FBC66-5DF3-46C4-88A0-FFDA376C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4D506-7ED1-4703-B459-9E12DA4857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12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A5C9E-5F31-4FF2-B970-382C45E7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29DB2-CE37-4E51-B93C-3860429C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50D95-B9E0-427A-8127-7C2CAC34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367E6-DF2C-4175-97FF-0464F8DB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B8A26-4E28-46AF-BAF5-EC8F2ECC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EBE719-F1B5-412B-99D6-795779E29D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93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AB19D-B8BE-44E6-B227-BD5F2111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F2953-BD58-449E-BBC0-AA276F38F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1452B-3598-461D-A15F-C76C965B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FBCE3-24C0-4EE7-AA28-1FF47CA7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1F914-E0DA-4DC6-ABE3-8EB7972B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94881-9CBD-407A-AEE5-75234437D0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31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FBF85-2F5C-40A7-9007-2FD4E272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D07F6-CBF8-4F14-B0C7-DBCB1FE92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738681-90B7-4E01-AD94-800049C5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3C603-082D-4B40-B590-BBD67EB3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B3E6C-7CC3-462C-A59B-9D9DB2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2386A-0DC5-4E27-93CB-58CF7A60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6D07D-19DF-40E0-9035-B3C5820960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91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AD5C9-274D-4090-A5BA-A3AE7243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3A3F1-B73D-4862-9103-8F1B76C37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771A36-276B-40B7-9F33-39D8C325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EFA42-8CC2-4692-839A-0F6FE6AA8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CA59A2-03D6-4D6E-BDD9-4076BF768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7F6568-729B-4D35-B2C9-8B4C9C32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72677D-5E72-47B9-BA17-F5777C72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2E9764-DD12-454B-B560-E3572B19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928365-2E64-4340-BB35-48C761BBD2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59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3C764-169C-4494-812D-55A2BBE1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F49A5-5486-48DA-99E0-7429F555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01E25B-196D-4153-960B-FEB34614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64BA1-1AC1-4532-9E3E-ED55A6D6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12782-E600-4524-ADE5-6446B66F3E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05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9C4A85-406F-4503-A27C-5B89ECA8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880A42-2BEB-4EDC-AD31-91319D67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1E29E-CF1E-429F-91C1-3C7DA1A0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F2F5A-2131-4287-AE26-9DCF6F9041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8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8F86E-F144-451F-93ED-43298349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E0710-7DF3-4E2B-BB38-566D27C3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4AF63-5409-4B58-98D0-1DC5B604C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30742-5121-4891-8F53-514E1215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590B2-7045-47B7-8096-EF5D90A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F69EE3-DDE7-424C-AB74-7234E6DF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7457D-5739-4D01-8244-D44E2CDEC0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5D4A0-2588-461E-9627-15C398C7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0523FD-4AA0-4C72-AD8F-D3244A3FE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BF545-6548-4DFD-896F-80FCEEE91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6DE74-3B51-4272-9C76-91CDA4094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0B807-29A0-4535-A4AE-CB2EBA6A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DD56CE-0F19-44E9-ACD2-F7BC2423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87EE-2CF1-46AD-A3AF-82CDCF2CF3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14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29A367FA-76AC-45FF-8DDB-4FE34D9091CE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8F9C7B20-1B4F-4E3A-91EC-59FF88620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05B04A6C-4BE5-45D2-8534-D78CA07A0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2DF1D897-090B-4DB6-AEC4-0AB984BFE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8BCBC0C-F536-4FA1-901C-F31D90573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8AD210A-3BAB-4868-A078-391E10F9B6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67B637C5-AEDB-4A66-A73F-73B452549B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46FD9C4A-A4C3-4D4C-9854-686F19E217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b="0">
                <a:latin typeface="+mn-lt"/>
              </a:defRPr>
            </a:lvl1pPr>
          </a:lstStyle>
          <a:p>
            <a:fld id="{BCD94D41-B35A-4F1E-8D89-C8D7D61F12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2810;&#23186;&#20307;&#35838;&#20214;/1.0%20_____&#31532;&#19968;&#31456;%20%20&#22810;&#23186;&#20307;&#35745;&#31639;&#26426;&#27010;&#36848;.pps#4. &#31532;&#19968;&#31456; &#22810;&#23186;&#20307;&#35745;&#31639;&#26426;&#27010;&#36848;" TargetMode="External" /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gif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0D3B92E-D430-4A71-8B8B-4FFC5CA7D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25475"/>
            <a:ext cx="8763000" cy="762000"/>
          </a:xfrm>
        </p:spPr>
        <p:txBody>
          <a:bodyPr/>
          <a:lstStyle/>
          <a:p>
            <a:r>
              <a:rPr lang="en-US" altLang="zh-CN" sz="4000" b="1">
                <a:solidFill>
                  <a:srgbClr val="FFCC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5.7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陪集与拉格朗日定理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727ECF2-6FCD-4FF2-9119-82E74F0FD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8839200" cy="4419600"/>
          </a:xfrm>
        </p:spPr>
        <p:txBody>
          <a:bodyPr/>
          <a:lstStyle/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陪集定义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5-7.2: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是群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G,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aH={a*h|h </a:t>
            </a:r>
            <a:r>
              <a:rPr lang="en-US" altLang="zh-CN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H}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称为元素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所确定的子群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左陪集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, a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称为左陪集的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代表元素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                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Ha={h*a |h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H}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称为元素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所确定的子群                   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右陪集，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称为右陪集的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代表元素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：重点讨论左陪集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pic>
        <p:nvPicPr>
          <p:cNvPr id="5124" name="Picture 4">
            <a:hlinkClick r:id="rId3"/>
            <a:extLst>
              <a:ext uri="{FF2B5EF4-FFF2-40B4-BE49-F238E27FC236}">
                <a16:creationId xmlns:a16="http://schemas.microsoft.com/office/drawing/2014/main" id="{6C2B24A6-A452-448A-A354-4CFE657141E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562600"/>
            <a:ext cx="220662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F1EC162-A9B0-49A2-9B22-D455098D1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37588" cy="762000"/>
          </a:xfrm>
        </p:spPr>
        <p:txBody>
          <a:bodyPr/>
          <a:lstStyle/>
          <a:p>
            <a:pPr algn="ctr"/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拉格朗日定理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举例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C933B61-D4FD-41D4-BA36-BCADFC265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8915400" cy="51816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四阶群只有二个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一个是四阶循环群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另一个是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Klein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四元群。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）设四阶群为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｛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e,a,b,c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｝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﹡&gt;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。其中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是幺元。当四阶群含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有一个四阶元素时，这个群就是循环群。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）当四阶群不含有四阶元素时，则由推论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可知，除幺元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外，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的阶数一定都是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假设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a﹡b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等于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b=e,a=e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a=b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矛盾。所以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a﹡b=c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类似可证：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b﹡a=c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a﹡c=c﹡a=b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b﹡c=c﹡b=a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因此，这是一个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Klein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四元群。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autoUpdateAnimBg="0"/>
      <p:bldP spid="8397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376E907-C612-4409-9C00-B5AF69EBB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陪集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8DD7ACA-B886-4A41-9D4B-53B8D20FE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10587" cy="4114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求出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&lt;N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,+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关于子群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&lt;{0,3},+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的所有左陪集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右陪集。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H={0,3},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则左陪集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              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右陪集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0H={0,3}=3H                                  H0={0,3}=H3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1H={1,4}=4H                                  H1={1,4}=H4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2H={2,5}=5H                                  H2={2,5}=H5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从中可以看出：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{0H,1H,2H}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的一个</a:t>
            </a: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划分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 autoUpdateAnimBg="0"/>
      <p:bldP spid="7680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5FF33EF-010C-4A69-922A-E30567504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陪集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7277DE4-BF63-4203-977E-C92A7695F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81987" cy="46878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左陪集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性质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注：所得结论对右陪集也平行成立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①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1:   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的子群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a,b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  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aH=bH  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  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aH∩bH=Ф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    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aH∩bH≠Ф 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aH∩bH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 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，使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f=a*h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=b*h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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a=b*h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aH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H,x=a*h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=b*h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*h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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aH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，同理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bH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aH=bH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                                                                          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autoUpdateAnimBg="0"/>
      <p:bldP spid="778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C417A7F4-F21F-42C8-BF18-A2F31EB1C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37588" cy="762000"/>
          </a:xfrm>
        </p:spPr>
        <p:txBody>
          <a:bodyPr/>
          <a:lstStyle/>
          <a:p>
            <a:pPr algn="ctr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陪集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9AD31EA-0D43-4DFA-9A5D-9BF0C14FA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24049"/>
            <a:ext cx="8763000" cy="4645819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：设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的子群，则子群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的任意左陪集的大小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即基数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相等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即证任意两个左陪集间存在双射</a:t>
            </a:r>
            <a:r>
              <a:rPr lang="en-US" altLang="zh-CN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令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f: 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aH,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hH,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有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f(h)=a*h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。证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为双射：</a:t>
            </a:r>
            <a:endParaRPr lang="zh-CN" altLang="en-US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）映射：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h, h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h=h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a*h=a*h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故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为映射。</a:t>
            </a:r>
            <a:endParaRPr lang="zh-CN" altLang="en-US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）内射： 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h, h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a*h=a*h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h=h</a:t>
            </a:r>
            <a:r>
              <a:rPr lang="en-US" altLang="zh-CN" sz="2000" b="1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故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为内射。</a:t>
            </a:r>
            <a:endParaRPr lang="zh-CN" altLang="en-US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）满射： 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a*haH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有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hH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且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f(h)=a*h,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故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为满射。</a:t>
            </a:r>
            <a:endParaRPr lang="zh-CN" altLang="en-US" sz="20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因此，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为双射。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|aH|=|H|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的任意陪集大小相同。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：可以证明：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）设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的子群，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，则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非空。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）设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的子群，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G=U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0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aH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  由左陪集性质可见：｛ 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aH 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｝是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的一个划分。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1567F87-D48A-418C-83C9-D52226B44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拉格朗日定理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E663236-903E-41B1-82EB-7358A602D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5-7.1: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有限群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的任意子群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的阶数可以除尽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群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的阶数。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G=U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由左陪集的性质知 ：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的左陪集集合是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的一个划分。设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为该划分得快数。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|aH|=|H|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。故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|H|m=|G|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|H|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可整除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|G|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 build="p" autoUpdateAnimBg="0"/>
      <p:bldP spid="798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97F415B-3342-4C46-BBC9-0D03D0038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228600"/>
            <a:ext cx="8637588" cy="762000"/>
          </a:xfrm>
        </p:spPr>
        <p:txBody>
          <a:bodyPr/>
          <a:lstStyle/>
          <a:p>
            <a:pPr algn="ctr"/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拉格朗日定理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A8889E6-AF31-42C1-8739-0243AB804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推论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质数阶的群没有非平凡子群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(&lt;{e},*&gt;,&lt;G,*&gt;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的平凡子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有限群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中的任何元素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的阶可整除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|G|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的阶是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{e,a ,a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r-1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质数阶的群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一定是循环群。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为质数阶群，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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G,a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e 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，由推论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的阶数可整除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|G|,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但是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|G|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为质数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所以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的阶数等于群的阶数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{a,a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}=G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，（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的阶数）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是循环群。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autoUpdateAnimBg="0"/>
      <p:bldP spid="808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7738329-A86A-48A5-B350-172DA6C0C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拉格朗日定理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0B6EEDB3-5458-4BAA-8B93-EA024A2B0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731" y="1883569"/>
            <a:ext cx="8382000" cy="45720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左陪集等价关系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&lt;H,*&gt;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是群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的左陪集集合是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一个划分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由此划分导出的等价关系称为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的左陪集等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价关系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左陪集等价关系记为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。</a:t>
            </a:r>
            <a:endParaRPr lang="zh-CN" altLang="en-US" sz="2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5-7.1</a:t>
            </a: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 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 b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:      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aH   (a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aH)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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b=a*h</a:t>
            </a:r>
            <a:r>
              <a:rPr lang="en-US" altLang="zh-CN" sz="24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,h</a:t>
            </a:r>
            <a:r>
              <a:rPr lang="en-US" altLang="zh-CN" sz="24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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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4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autoUpdateAnimBg="0"/>
      <p:bldP spid="819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5BFDA5B-08AA-481A-BB2E-A711AEBAD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37588" cy="762000"/>
          </a:xfrm>
        </p:spPr>
        <p:txBody>
          <a:bodyPr/>
          <a:lstStyle/>
          <a:p>
            <a:pPr algn="ctr"/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拉格朗日定理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举例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6318500-186E-4F7B-9DA3-F338E5F61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458200" cy="4876800"/>
          </a:xfrm>
        </p:spPr>
        <p:txBody>
          <a:bodyPr/>
          <a:lstStyle/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试证奇数阶群所有元素之积等于么元。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是一个群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,e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为么元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在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中不存在这样的元素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a=a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∵若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a=a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 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&lt;{a,e},*&gt;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&lt;G,*&gt;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的子群，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    ∵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|{a,e}|=2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由拉格朗日定理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:2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整除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|G|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，矛盾。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G={e,a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，其中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zh-CN" altLang="en-US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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e*a*a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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*a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*a</a:t>
            </a:r>
            <a:r>
              <a:rPr lang="en-US" altLang="zh-CN" sz="2800" b="1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=e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 autoUpdateAnimBg="0"/>
      <p:bldP spid="829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706C39F-9996-44CC-9E9B-7C105F6BB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37588" cy="762000"/>
          </a:xfrm>
        </p:spPr>
        <p:txBody>
          <a:bodyPr/>
          <a:lstStyle/>
          <a:p>
            <a:pPr algn="ctr"/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拉格朗日定理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举例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FB259F6-6C90-49B2-BD34-5185A16E0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208962" cy="9540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K=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｛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e,a,b,c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｝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上定义二元运算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﹡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如下表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所示：证明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〈K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﹡〉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是一个群，但不是循环群。</a:t>
            </a:r>
          </a:p>
        </p:txBody>
      </p:sp>
      <p:graphicFrame>
        <p:nvGraphicFramePr>
          <p:cNvPr id="86071" name="Group 55">
            <a:extLst>
              <a:ext uri="{FF2B5EF4-FFF2-40B4-BE49-F238E27FC236}">
                <a16:creationId xmlns:a16="http://schemas.microsoft.com/office/drawing/2014/main" id="{D46373AD-A91A-4B83-8A31-6EE31A77181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352800"/>
          <a:ext cx="2438400" cy="2590800"/>
        </p:xfrm>
        <a:graphic>
          <a:graphicData uri="http://schemas.openxmlformats.org/drawingml/2006/table">
            <a:tbl>
              <a:tblPr/>
              <a:tblGrid>
                <a:gridCol w="487363">
                  <a:extLst>
                    <a:ext uri="{9D8B030D-6E8A-4147-A177-3AD203B41FA5}">
                      <a16:colId xmlns:a16="http://schemas.microsoft.com/office/drawing/2014/main" val="387618455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8069633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72781357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85064408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592165503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60007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353450"/>
                  </a:ext>
                </a:extLst>
              </a:tr>
              <a:tr h="349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7784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655937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99CC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066953"/>
                  </a:ext>
                </a:extLst>
              </a:tr>
            </a:tbl>
          </a:graphicData>
        </a:graphic>
      </p:graphicFrame>
      <p:sp>
        <p:nvSpPr>
          <p:cNvPr id="86072" name="Text Box 56">
            <a:extLst>
              <a:ext uri="{FF2B5EF4-FFF2-40B4-BE49-F238E27FC236}">
                <a16:creationId xmlns:a16="http://schemas.microsoft.com/office/drawing/2014/main" id="{CE325EE5-C4AD-494F-BE74-E6425D4C0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048000"/>
            <a:ext cx="5562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ea typeface="华文新魏" panose="02010800040101010101" pitchFamily="2" charset="-122"/>
              </a:rPr>
              <a:t>证</a:t>
            </a:r>
            <a:r>
              <a:rPr lang="zh-CN" altLang="en-US">
                <a:ea typeface="华文新魏" panose="02010800040101010101" pitchFamily="2" charset="-122"/>
              </a:rPr>
              <a:t>：由运算表可知，运算</a:t>
            </a:r>
            <a:r>
              <a:rPr lang="en-US" altLang="zh-CN">
                <a:ea typeface="华文新魏" panose="02010800040101010101" pitchFamily="2" charset="-122"/>
              </a:rPr>
              <a:t>﹡</a:t>
            </a:r>
            <a:r>
              <a:rPr lang="zh-CN" altLang="en-US">
                <a:ea typeface="华文新魏" panose="02010800040101010101" pitchFamily="2" charset="-122"/>
              </a:rPr>
              <a:t>是封闭的和</a:t>
            </a:r>
          </a:p>
          <a:p>
            <a:pPr>
              <a:spcBef>
                <a:spcPct val="50000"/>
              </a:spcBef>
            </a:pPr>
            <a:r>
              <a:rPr lang="zh-CN" altLang="en-US">
                <a:ea typeface="华文新魏" panose="02010800040101010101" pitchFamily="2" charset="-122"/>
              </a:rPr>
              <a:t>可结合的。幺元是</a:t>
            </a:r>
            <a:r>
              <a:rPr lang="en-US" altLang="zh-CN">
                <a:ea typeface="华文新魏" panose="02010800040101010101" pitchFamily="2" charset="-122"/>
              </a:rPr>
              <a:t>e</a:t>
            </a:r>
            <a:r>
              <a:rPr lang="zh-CN" altLang="en-US">
                <a:ea typeface="华文新魏" panose="02010800040101010101" pitchFamily="2" charset="-122"/>
              </a:rPr>
              <a:t>，每个元素的逆是自</a:t>
            </a:r>
          </a:p>
          <a:p>
            <a:pPr>
              <a:spcBef>
                <a:spcPct val="50000"/>
              </a:spcBef>
            </a:pPr>
            <a:r>
              <a:rPr lang="zh-CN" altLang="en-US">
                <a:ea typeface="华文新魏" panose="02010800040101010101" pitchFamily="2" charset="-122"/>
              </a:rPr>
              <a:t>身，所以</a:t>
            </a:r>
            <a:r>
              <a:rPr lang="en-US" altLang="zh-CN">
                <a:ea typeface="华文新魏" panose="02010800040101010101" pitchFamily="2" charset="-122"/>
              </a:rPr>
              <a:t>〈K</a:t>
            </a:r>
            <a:r>
              <a:rPr lang="zh-CN" altLang="en-US">
                <a:ea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﹡〉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是群。又因为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a,b,c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都是二阶元素，故</a:t>
            </a:r>
            <a:r>
              <a:rPr lang="en-US" altLang="zh-CN">
                <a:ea typeface="华文新魏" panose="02010800040101010101" pitchFamily="2" charset="-122"/>
              </a:rPr>
              <a:t>〈K</a:t>
            </a:r>
            <a:r>
              <a:rPr lang="zh-CN" altLang="en-US">
                <a:ea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﹡〉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不是循环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群。</a:t>
            </a:r>
          </a:p>
          <a:p>
            <a:pPr>
              <a:spcBef>
                <a:spcPct val="50000"/>
              </a:spcBef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称</a:t>
            </a:r>
            <a:r>
              <a:rPr lang="en-US" altLang="zh-CN">
                <a:ea typeface="华文新魏" panose="02010800040101010101" pitchFamily="2" charset="-122"/>
              </a:rPr>
              <a:t>〈K</a:t>
            </a:r>
            <a:r>
              <a:rPr lang="zh-CN" altLang="en-US">
                <a:ea typeface="华文新魏" panose="02010800040101010101" pitchFamily="2" charset="-122"/>
              </a:rPr>
              <a:t>，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﹡〉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b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Klein</a:t>
            </a:r>
            <a:r>
              <a:rPr lang="zh-CN" altLang="en-US" b="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四元群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6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6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6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6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19" grpId="0" build="p" autoUpdateAnimBg="0"/>
      <p:bldP spid="86072" grpId="0" build="p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000000"/>
      </a:dk1>
      <a:lt1>
        <a:srgbClr val="FFFFCC"/>
      </a:lt1>
      <a:dk2>
        <a:srgbClr val="5E1DBD"/>
      </a:dk2>
      <a:lt2>
        <a:srgbClr val="FFCC00"/>
      </a:lt2>
      <a:accent1>
        <a:srgbClr val="808000"/>
      </a:accent1>
      <a:accent2>
        <a:srgbClr val="CC9900"/>
      </a:accent2>
      <a:accent3>
        <a:srgbClr val="B6ABDB"/>
      </a:accent3>
      <a:accent4>
        <a:srgbClr val="DADAAE"/>
      </a:accent4>
      <a:accent5>
        <a:srgbClr val="C0C0AA"/>
      </a:accent5>
      <a:accent6>
        <a:srgbClr val="B98A00"/>
      </a:accent6>
      <a:hlink>
        <a:srgbClr val="CCFFFF"/>
      </a:hlink>
      <a:folHlink>
        <a:srgbClr val="969696"/>
      </a:folHlink>
    </a:clrScheme>
    <a:fontScheme name="Artsy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000000"/>
        </a:dk1>
        <a:lt1>
          <a:srgbClr val="FFFFCC"/>
        </a:lt1>
        <a:dk2>
          <a:srgbClr val="5E1DB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6ABDB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FF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563</TotalTime>
  <Words>1441</Words>
  <Application>Microsoft Office PowerPoint</Application>
  <PresentationFormat>全屏显示(4:3)</PresentationFormat>
  <Paragraphs>119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Artsy</vt:lpstr>
      <vt:lpstr>    5.7 陪集与拉格朗日定理 </vt:lpstr>
      <vt:lpstr>陪集</vt:lpstr>
      <vt:lpstr>陪集</vt:lpstr>
      <vt:lpstr>陪集</vt:lpstr>
      <vt:lpstr>拉格朗日定理</vt:lpstr>
      <vt:lpstr>拉格朗日定理</vt:lpstr>
      <vt:lpstr>拉格朗日定理</vt:lpstr>
      <vt:lpstr>拉格朗日定理(举例)</vt:lpstr>
      <vt:lpstr>拉格朗日定理(举例)</vt:lpstr>
      <vt:lpstr>拉格朗日定理(举例)</vt:lpstr>
    </vt:vector>
  </TitlesOfParts>
  <Company>suzhou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计算机网络原理与技术</dc:title>
  <dc:creator>zhangsk</dc:creator>
  <cp:lastModifiedBy>高 歌</cp:lastModifiedBy>
  <cp:revision>116</cp:revision>
  <dcterms:created xsi:type="dcterms:W3CDTF">2000-08-24T07:27:54Z</dcterms:created>
  <dcterms:modified xsi:type="dcterms:W3CDTF">2021-11-10T03:55:54Z</dcterms:modified>
</cp:coreProperties>
</file>