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ECBA1D07-7B10-4D3F-A698-651B994ECD1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CA0C537C-EDF5-4323-BBCC-DE9909D67C0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FE52E767-F449-4178-AC86-D97BF2A76C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F85F2C03-74F6-454D-9220-73882B2404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8C415B1-3EC0-4470-A2D7-8484899512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8C009C3-2227-4DFC-A0AF-802B23EDCC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73212AF-AACD-45A7-AC51-AE370735DD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DB62BA80-60BB-4B3E-895C-106A5AC460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21198D-E444-4983-BD68-B3A0806AB4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50B1F-CB03-4825-9866-84C00902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0F21F-FBE9-4A50-B5F1-C23AFE07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D11E4-D2F3-4885-B1A8-BC464F42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E1E3A-5809-41DE-BACC-4D796EE2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330AE-9C1C-4A6D-BB14-80A6D33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FFB04-D568-49E5-8279-8B26165CB8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21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6C7869-2DB8-4BA8-B886-4E5A5F546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3167B-CEE1-4DE7-8E28-5CD5C2F6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B054B-5B4B-48D2-B0A2-EA076E22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8E578-3A0A-4A3D-AFFE-61141246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B2191-01F8-4A15-A091-C12249F4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D3661-12D7-4BF5-A562-6B4932D48E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37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E025-E8BB-4BFF-B431-09B2A49B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13AA0-1C8E-459B-ABD7-4CCCD445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14F1B-09A3-491D-BDFD-E32150C4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666E7-C3AF-42B8-9B0E-120011FB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4C93A-ABFB-4116-A171-1B4C3FA5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811AD-5DD7-4F04-BC00-62E3DEBFF5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76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B93F-AF79-4D4B-82F0-212C4FE0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8000C-67FB-436B-87EC-E6B06EDC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D01C-6A85-4882-8CAE-5D4D7652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725F-793D-40B2-A494-6EEA5C61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1B9B3-221F-4B99-9E57-EB9EB57A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E61AD-EE1E-4C5D-B747-F9A39C0BA5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8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670A-4D17-4866-BCC6-EA7E6BCB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9E161-C946-4CCE-8A9C-FA5677C90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39342-BF8F-479C-B9E9-BACDDDDE2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ECF97-2ABE-4B27-A461-91831382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72905-FDEC-495E-A0FC-2779A0ED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37274-4F5D-428C-8DA3-AF1D719D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AF6F-075E-4496-9794-F5285551E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89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38E3-6789-44F2-AE28-3A727DDD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4115C-16DE-4C6D-8104-E3361375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8B8D9-3FFB-4CCF-9E5D-C1723B3DC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DA77F5-9029-48D3-BC0D-DC5A10B17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4C13F-FA39-4FEB-8B19-8825D58B6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2A24B6-8D95-4491-BAE8-F3515360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7D9A7-89C2-4708-BB1A-EAAA1BD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89F60-7A4E-4444-B11A-9853B49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BCE21-0A2C-41E5-8B77-54AC51ADD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70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3CA4-D649-4C90-A36E-BE5768BE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63E854-6907-470F-833A-9795859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E7E5B-B873-429C-ACCC-6457BDF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526E3-9892-4051-B270-90E1642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D6068-9550-423C-92C5-245E0BF6A9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8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E03B68-36B2-40D6-AD2B-50849817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16C44A-6040-46BB-AD07-507EF8CE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290B9-1BE0-499A-9C6A-B38641A8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2B3C5-5578-41BA-8EC3-E359A91DCD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9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0CDC-99A6-4B47-B11D-E7B36ADA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2224C-DB1E-4D75-9D88-1DA26C3B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FFFE3-E2C2-40F9-BB90-774B8464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FC5A6-988E-4461-AA92-720ADDA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7D092-07F3-4A07-92E6-5434604D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4AAFA-728F-47B5-8B5F-D382E4E7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751E7-DC87-46E6-A9FD-F9193F086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52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1CDBB-9EAE-4F79-82F2-09F53A6A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23341D-4FA4-45C9-9E52-1878B16DF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21891-7096-4995-B8DD-32DF07816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FAD5C-2F08-4262-A651-EC9671BD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55D38-3CE4-4ABE-AC4E-790EA4DD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CC3C0-2E70-4085-B2C6-723F75AF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1E34A-A8EB-4981-9C62-40FFE2DC2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0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CEA6D18B-5EBE-4E24-AD1E-87F3438A820D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08CC5BEF-46AB-40E7-BF01-42806F553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40B79284-D608-47F2-94C5-C67EBB44B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6BDFD298-DD1A-4435-A044-DBD0F343A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5B1E410-88DC-4371-B67D-661EFDAD1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5A02BEB-EA60-4D66-BCC6-040922F1BE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8183A9BE-26A5-4D3D-9255-F59E0294C4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A914365-801E-4A7A-ABC3-9AC28055F6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b="0">
                <a:latin typeface="+mn-lt"/>
              </a:defRPr>
            </a:lvl1pPr>
          </a:lstStyle>
          <a:p>
            <a:fld id="{0F6040B1-B330-475A-83C0-036D5E2FE9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284C85-FE9A-4258-B9B4-0FFF292B4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763000" cy="762000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5.8 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同态与同构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C3A93E-D986-4928-92CD-D2DF04FCB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458200" cy="5181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同构定义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代数系统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A=&lt;S,*&gt;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=&lt;S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存在从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的双射函数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h(a*b)=h(a)*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h(b)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，则称代数系统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与代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是同构的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记为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&lt;A,*&gt;≌&lt;A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:1)A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同构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则调换符号能从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得到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可以认为它们是相同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的代数系统。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的么元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h(e)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的么元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。  	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∵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y=h(x)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e)=h(x)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h(e)=h(x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e)=h(x)=y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类似可证：若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的零元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h(o)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的零元。</a:t>
            </a:r>
            <a:endParaRPr lang="zh-CN" altLang="en-US" sz="24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675390FA-812D-4A0B-ABE9-A8F43DB21E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83FF17E-5120-4D5F-A94A-A749DB20B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同态像的性质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488E362-927A-46CA-A597-40B7C6E88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10600" cy="48006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4)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也是阿贝尔群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f(A)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使得：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a=f(x),b=f(y)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是阿贝尔群可知：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x*y= y*x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故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b=f(x)*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f(y)=f(x*y)=f(y*x)=f(y)*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f(x)=b*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也是阿贝尔群。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:1)</a:t>
            </a:r>
            <a:r>
              <a:rPr lang="zh-CN" altLang="en-US" sz="24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同态像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将继承原代数系统的所有性质。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&lt;B,*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的同态映射。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&lt;B,*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不一定满足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中的所有性质。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9B9D6B1-E298-44DE-82A6-1BD0C2A03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同态核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EE51D6B-125B-4FB4-BEBC-4462B6835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800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5-8.4: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是由群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到群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的同态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,e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的么元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ker(f)={x|x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f(x)=e}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同态核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:f:&lt;I,+&gt;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N,f(x)=x mod 5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I,f(x+y)=(x+y)mod 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=x mod 5+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 mod 5=f(x)+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f(y)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的同态，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ker(f)={x|x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f(x)=0}={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-10,-5,0,5,10,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C567BD4-5CFF-482B-81DC-CE7F33E8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同态核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DE9338C-FDC3-4E88-A164-86643A50D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5-8.3:   f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</a:t>
            </a:r>
            <a:r>
              <a:rPr lang="en-US" altLang="zh-CN" sz="2400" baseline="300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,*</a:t>
            </a:r>
            <a:r>
              <a:rPr lang="en-US" altLang="zh-CN" sz="2400" baseline="300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的同态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 ker(f) ,*&gt;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的子群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若令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K= ker(f),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K=K a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    1)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ker(f),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f(x)=e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,f(y)=e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f(x*y)=f(x)*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f(y)=e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x*y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ker(f)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ker(f),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)=f(x 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=(e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ker(f)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ker(f) ,*&gt;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k=ker(f),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f(a)=a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)=f(a)*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)=f(a)*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)=f(e)=e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000" b="1" baseline="30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aK=Ka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即左陪集等于右陪集。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左陪集等于右陪集的子群称为不变子群（不作要求）。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B30AD05-6F80-4DEE-BE69-6105143A6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同态核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C9B5221-E89B-4A00-A000-DBF8BB93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458200" cy="4648200"/>
          </a:xfrm>
        </p:spPr>
        <p:txBody>
          <a:bodyPr/>
          <a:lstStyle/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证明恰好存在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个从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,0&gt;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到它自己的同态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证明每个自同态必有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f(x)=xf(1)mod 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形式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:∵f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是同态运算，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f(1)=1f(1)mod k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f(2)=f(1+1)=f(1)+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f(1)=2f(1)mod k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f (3)=f(1+2)=f(1)+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f(2)=3f(1)mod k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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f(0)=f(1+k-1)= f(1)+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f(k-1)= 0f(1)mod k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∴f(x)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具有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f(x)=xf(1)(mod k)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形式。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2)∵f(1)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可取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0,1,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,k-1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之任一数，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∴有仅有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个从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,0&gt;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到它自己的不同的同态。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D3DC66E-9754-4CEE-9060-1F598967C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同态与同余关系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9E3955B-4553-4D96-A733-9056D490B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148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同余关系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5-8.5: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是一个代数系统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,R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上的等价关系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&lt;a,b&gt;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&lt;c,d&gt;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 , 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d&gt;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上的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同余关系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，此同余关系将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划分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的等价类称为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同余类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ACF6253-A365-42CA-8711-9427E46F3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同态与同余关系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751A048-42A2-49A1-9ABC-169E1C8F0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800600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上定义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R:&lt;x,y&gt;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|x|=|y|,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问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的同余关系否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自反性：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I,|x|=|x|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&lt;x,x&gt;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对称性：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&lt;x,y&gt;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|x|=|y|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&lt;y,x&gt;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传递性：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x,y,z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&lt;x,y&gt;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R,&lt;y,z&gt;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|x|=|y|=|z|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&lt;x,z&gt;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是一等价关系。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R,&lt;x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不一定成立。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只需举一个反例：如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&lt;1,-1&gt;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R,&lt;2,2&gt;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&lt;1+2,-1+2&gt;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不是同余关系。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AC93F38-3872-44F4-8B23-2171BFB90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同态与同余关系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0DF4D3A-BFA5-45CA-973B-7E1FBC035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5029200"/>
          </a:xfrm>
        </p:spPr>
        <p:txBody>
          <a:bodyPr/>
          <a:lstStyle/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同余关系可以诱导出一个同态映射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5-8.4: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&lt;A,*&gt;,R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上的同余关系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,B={[a]|a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A}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是由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诱导的划分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则必存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在同态映射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,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&lt;B,*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的同态像。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构造在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上运算*</a:t>
            </a:r>
            <a:r>
              <a:rPr lang="zh-CN" altLang="en-US" sz="2000" b="1" u="sng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定义：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[a],[b]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B,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有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[a]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[b]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=[a*b]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  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先证明此定义是合理的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即它确实是一个运算。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=[a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,[b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=[b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R,&lt;b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因为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是同余关系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R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=[a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确实是一个运算。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构造映射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f: A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zh-CN" altLang="en-US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 u="sng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A,f(a)=[a]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，再证</a:t>
            </a:r>
            <a:r>
              <a:rPr lang="en-US" altLang="zh-CN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是一个同态映射，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A,f(x*y)=[x*y]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=[x]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[y]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=f(x)* 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f(y)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的同态，  又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[a]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f(a)=[a] 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是满同态   ， 证毕 。 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&lt;B,*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的同态像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同态映射也称为规范映射。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 autoUpdateAnimBg="0"/>
      <p:bldP spid="993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3C2A2D7-26DE-4F57-A6B1-49D0C657B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同态与同余关系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46A28FE-CA86-4BCC-ACC4-D49639DF8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358188" cy="4687888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任一同态映射可诱导一个同余关系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5-8.5:   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是代数系统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&lt;B,*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的同态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上的关系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R:&lt;a,b&gt;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f(a)=f(b),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那么，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上的一个同余关系。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:1)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易证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是一个等价关系。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2)&lt;a,b&gt;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R,&lt;c,d&gt;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f(a)=f(b),f(c)=f(d)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f(a*c)=f(a)*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f(c)=f(b)*</a:t>
            </a:r>
            <a:r>
              <a:rPr lang="en-US" altLang="zh-CN" sz="20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f(d)=f(b*d)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&lt;a*c,b*d&gt;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上的同余关系。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 autoUpdateAnimBg="0"/>
      <p:bldP spid="1003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01F9B01-0F6C-492C-91B9-39AC86F5E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同态与同余关系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D641A76-C6B2-4E0E-9DBD-328E6A82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334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H=ker(f),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,x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H=y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H,x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H=y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*x</a:t>
            </a:r>
            <a:r>
              <a:rPr lang="en-US" altLang="zh-CN" sz="2400" b="1" baseline="-25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)H=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*y</a:t>
            </a:r>
            <a:r>
              <a:rPr lang="en-US" altLang="zh-CN" sz="2400" b="1" baseline="-25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)H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因为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H=y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 , 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H=y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 , 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)=f(y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),f(x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)=f(y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:&lt;x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&gt;,&lt;x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是同余关系。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)=f(y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f((y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)=e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)*(y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)H=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*y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)H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 autoUpdateAnimBg="0"/>
      <p:bldP spid="1013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66E4F4A-7E85-4046-8B8C-3B8568FF8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同态与同构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9BCF910-CB30-433E-9629-3C83EC03E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358188" cy="468788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同构于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:i)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h:R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R,h(x)=lgx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则因为对数函数单调增，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是单射。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x=10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y=lg10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y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=h(x)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是满射。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的双射。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ii)h(a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b)=lg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=lga+lgb=h(a)+h(b)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同构于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4381241-1322-4A18-BF94-74EA0CF32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同态与同构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DEC1482-CB72-4895-8DB9-B265B133E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&lt;R-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&lt;R,+&gt;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不同构。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（反证法）设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&lt;R,+&gt;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&lt;R-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的一个同构映射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b∈R-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必存在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a∈R,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h(a)=b,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:b=h(a)=h(0+a)=h(0)×h(a)=h(0)×b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b=h(a)=h(a+0)=h(a)×h(0)=b×h(0),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</a:rPr>
              <a:t>h(0)=1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  对于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-1∈R-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必存在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c∈R,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h(c)=-1,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h(c+c)=h(c)×h(c)=-1×-1=1,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故有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c+c=0,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c=0,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h(0)=-1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这与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h(0)=1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是矛盾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不是双射。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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&lt;R-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,×&gt;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&lt;R,+&gt;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不同构。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D0B1300-59B6-47EB-921A-1A5F358EF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同态与同构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B8C338A-3E9A-41DE-94FF-81D2C0427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9154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&lt;N,+&gt;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&lt;N-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｛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｝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 ×&gt;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不同构。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思路：设</a:t>
            </a:r>
            <a:r>
              <a:rPr lang="en-US" altLang="zh-CN" sz="2400" b="1" i="1">
                <a:latin typeface="华文新魏" panose="02010800040101010101" pitchFamily="2" charset="-122"/>
                <a:ea typeface="华文新魏" panose="02010800040101010101" pitchFamily="2" charset="-122"/>
              </a:rPr>
              <a:t>f: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N→ N-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｛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｝ 为同构映射，证明</a:t>
            </a:r>
            <a:r>
              <a:rPr lang="en-US" altLang="zh-CN" sz="2400" b="1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不是双射。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&lt;N,+&gt;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同构于无限阶循环群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   G={g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f:N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G,f(n)=g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则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为双射函数。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又因为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f(n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+n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)=g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1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+n</a:t>
            </a:r>
            <a:r>
              <a:rPr lang="en-US" altLang="zh-CN" sz="1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1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*g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1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=f(n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)*f(n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35BDC7E-E9E3-4117-BDD7-C18E7729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同态与同构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A2D8F3E-9939-4260-9874-D252B6111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6019800"/>
          </a:xfrm>
        </p:spPr>
        <p:txBody>
          <a:bodyPr/>
          <a:lstStyle/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同构关系是一个等价关系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5-8.1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是代数系统的集合，则</a:t>
            </a:r>
            <a:r>
              <a:rPr lang="en-US" altLang="zh-CN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中代数系统之间的同构关系是等价关系。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）（自反性）设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﹡〉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为任何代数系统。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作恒等映射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f:A→A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是双射。并且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a,b∈A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有：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f(a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b)=a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﹡b=f(a)﹡f(b)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。所以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﹡〉≌〈A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﹡〉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）（对称性）设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﹡〉≌〈B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，☆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则存在双射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f:A→B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，并且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a,b∈A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有：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f(a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b)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=f(a) ☆f(b)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所以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:B→A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也是双射。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,y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∈B,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,x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∈A,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使得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f(x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)=y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,f(x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)=y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故有：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☆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)=f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(f(x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☆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f(x</a:t>
            </a:r>
            <a:r>
              <a:rPr lang="en-US" altLang="zh-CN" sz="2000" b="1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=f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(f(x</a:t>
            </a:r>
            <a:r>
              <a:rPr lang="en-US" altLang="zh-CN" sz="20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﹡x</a:t>
            </a:r>
            <a:r>
              <a:rPr lang="en-US" altLang="zh-CN" sz="20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=x</a:t>
            </a:r>
            <a:r>
              <a:rPr lang="en-US" altLang="zh-CN" sz="20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﹡x</a:t>
            </a:r>
            <a:r>
              <a:rPr lang="en-US" altLang="zh-CN" sz="20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=f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(y</a:t>
            </a:r>
            <a:r>
              <a:rPr lang="en-US" altLang="zh-CN" sz="20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) ﹡f</a:t>
            </a:r>
            <a:r>
              <a:rPr lang="en-US" altLang="zh-CN" sz="20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(y</a:t>
            </a:r>
            <a:r>
              <a:rPr lang="en-US" altLang="zh-CN" sz="20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因此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，☆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〉 ≌ 〈A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﹡〉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）（传递性）设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﹡〉≌〈B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，☆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，☆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〉≌〈C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，△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则存在双射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f:A→B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g:B→C,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800">
                <a:latin typeface="华文新魏" panose="02010800040101010101" pitchFamily="2" charset="-122"/>
                <a:ea typeface="华文新魏" panose="02010800040101010101" pitchFamily="2" charset="-122"/>
              </a:rPr>
              <a:t>○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也为双射。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a,b∈A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有：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800">
                <a:latin typeface="华文新魏" panose="02010800040101010101" pitchFamily="2" charset="-122"/>
                <a:ea typeface="华文新魏" panose="02010800040101010101" pitchFamily="2" charset="-122"/>
              </a:rPr>
              <a:t>○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f(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)=g(f(a) ☆f(b))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=g(f(a))△g(f(b))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= g</a:t>
            </a:r>
            <a:r>
              <a:rPr lang="en-US" altLang="zh-CN" sz="800">
                <a:latin typeface="华文新魏" panose="02010800040101010101" pitchFamily="2" charset="-122"/>
                <a:ea typeface="华文新魏" panose="02010800040101010101" pitchFamily="2" charset="-122"/>
              </a:rPr>
              <a:t>○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f(a)△ g</a:t>
            </a:r>
            <a:r>
              <a:rPr lang="en-US" altLang="zh-CN" sz="800">
                <a:latin typeface="华文新魏" panose="02010800040101010101" pitchFamily="2" charset="-122"/>
                <a:ea typeface="华文新魏" panose="02010800040101010101" pitchFamily="2" charset="-122"/>
              </a:rPr>
              <a:t>○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f(b)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所以，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﹡〉≌〈C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，△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231ED8D-3149-495B-90A0-77AB33602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同态与同构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1755B8F-5D38-47B3-8CF1-897FE6850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752600"/>
            <a:ext cx="8586787" cy="51054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同态定义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5-8.1    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A=&lt;S,*&gt;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=&lt;S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,*</a:t>
            </a:r>
            <a:r>
              <a:rPr lang="en-US" altLang="zh-CN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(1)h:S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是一函数。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h(a*b)=h(a)*</a:t>
            </a:r>
            <a:r>
              <a:rPr lang="en-US" altLang="zh-CN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h(b)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的一个同态函数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是单射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满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射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双射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则分别称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单一同态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满同态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同构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特别地，若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A=A</a:t>
            </a:r>
            <a:r>
              <a:rPr lang="en-US" altLang="zh-CN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是同构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自同构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B254173-54F8-4D89-BF39-08B727EEB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同态与同构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729A6F7-37EC-462D-B8C8-D9D972375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752600"/>
            <a:ext cx="8828087" cy="5562600"/>
          </a:xfrm>
        </p:spPr>
        <p:txBody>
          <a:bodyPr/>
          <a:lstStyle/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.a)f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I,f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(x)=kx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为整数集合。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∵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)=k(x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)=kx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+kx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)+f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的自同态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是单一同态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的自同构。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证明： 存在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的满同态，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 :N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(k&gt;0)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f(x)=x mod 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=lk+ 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 mk + 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(h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&lt;k)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则∵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)mod k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=(h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)mod k  =h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又∵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是满射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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的满同态。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C124407-C5FE-47EC-80F4-B1E07349B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同态像的性质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61033C7-43F2-4EA7-B2E8-58067FDC8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51054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5-8.2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是代数系统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到代数系统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&lt;B,*</a:t>
            </a:r>
            <a:r>
              <a:rPr lang="en-US" altLang="zh-CN" sz="2400" b="1" baseline="300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的同态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是半群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也是半群。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f(A),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x,y,z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a=f(x),b=f(y),c=f(z)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b=f(x)*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f(y)=f(x*y)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c)=f(x)*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(f(y)*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f(z))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=f(x)*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f(y*z)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=f(x*(y*z))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=f((x*y)*z)=f(x*y)*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f(z)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=(f(x)*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f(y))*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f(z)=(a*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是半群。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8F530B0-9024-4E19-80DA-E722AECD0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同态像的性质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0B33A74-C82C-410B-8ABC-B2ED2556D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81987" cy="468788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是独异点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也是独异点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f(A),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a=f(x),e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A,f(e)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f(e)=f(x)*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f(e)=f(x*e)=f(x)=a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f(e)*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a=f(e)*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f(x)=f(e*x)=f(x)=a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f(e)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的幺元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&lt;f(A),*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是独异点。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也是一个群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f(x)*</a:t>
            </a:r>
            <a:r>
              <a: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)=f(x*x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)=f(e)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f(x)=f(x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*x)=f(e)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=f(x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&lt;f(A),*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也是一个群。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937</TotalTime>
  <Words>3655</Words>
  <Application>Microsoft Office PowerPoint</Application>
  <PresentationFormat>全屏显示(4:3)</PresentationFormat>
  <Paragraphs>202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Times New Roman</vt:lpstr>
      <vt:lpstr>宋体</vt:lpstr>
      <vt:lpstr>Arial</vt:lpstr>
      <vt:lpstr>Wingdings</vt:lpstr>
      <vt:lpstr>黑体</vt:lpstr>
      <vt:lpstr>华文新魏</vt:lpstr>
      <vt:lpstr>Symbol</vt:lpstr>
      <vt:lpstr>楷体_GB2312</vt:lpstr>
      <vt:lpstr>Artsy</vt:lpstr>
      <vt:lpstr>    5.8  同态与同构 </vt:lpstr>
      <vt:lpstr>同态与同构</vt:lpstr>
      <vt:lpstr>同态与同构</vt:lpstr>
      <vt:lpstr>同态与同构</vt:lpstr>
      <vt:lpstr>同态与同构</vt:lpstr>
      <vt:lpstr>同态与同构</vt:lpstr>
      <vt:lpstr>同态与同构</vt:lpstr>
      <vt:lpstr>同态像的性质</vt:lpstr>
      <vt:lpstr>同态像的性质</vt:lpstr>
      <vt:lpstr>同态像的性质</vt:lpstr>
      <vt:lpstr>同态核</vt:lpstr>
      <vt:lpstr>同态核</vt:lpstr>
      <vt:lpstr>同态核</vt:lpstr>
      <vt:lpstr>同态与同余关系</vt:lpstr>
      <vt:lpstr>同态与同余关系</vt:lpstr>
      <vt:lpstr>同态与同余关系</vt:lpstr>
      <vt:lpstr>同态与同余关系</vt:lpstr>
      <vt:lpstr>同态与同余关系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138</cp:revision>
  <dcterms:created xsi:type="dcterms:W3CDTF">2000-08-24T07:27:54Z</dcterms:created>
  <dcterms:modified xsi:type="dcterms:W3CDTF">2021-11-10T03:29:42Z</dcterms:modified>
</cp:coreProperties>
</file>